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63" r:id="rId2"/>
    <p:sldId id="259" r:id="rId3"/>
    <p:sldId id="260" r:id="rId4"/>
    <p:sldId id="264" r:id="rId5"/>
    <p:sldId id="265" r:id="rId6"/>
    <p:sldId id="261" r:id="rId7"/>
    <p:sldId id="266" r:id="rId8"/>
    <p:sldId id="262" r:id="rId9"/>
    <p:sldId id="267" r:id="rId10"/>
    <p:sldId id="276" r:id="rId11"/>
    <p:sldId id="277" r:id="rId12"/>
    <p:sldId id="278" r:id="rId13"/>
    <p:sldId id="279" r:id="rId14"/>
    <p:sldId id="268" r:id="rId15"/>
    <p:sldId id="275" r:id="rId16"/>
    <p:sldId id="269" r:id="rId17"/>
    <p:sldId id="270" r:id="rId18"/>
    <p:sldId id="271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4" autoAdjust="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41D12-1BA0-4D16-B253-39E4DA7AD69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10782-FDC2-4F7C-A018-7A502E50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3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0E036-A0EF-40EA-AC2B-818A5F8CFC1C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36D52-512B-47DE-BC94-6C88A56CE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9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2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 bwMode="ltGray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ltGray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2"/>
            <p:cNvSpPr>
              <a:spLocks noChangeArrowheads="1"/>
            </p:cNvSpPr>
            <p:nvPr/>
          </p:nvSpPr>
          <p:spPr bwMode="ltGray">
            <a:xfrm flipH="1">
              <a:off x="90458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9" name="Oval 3"/>
            <p:cNvSpPr>
              <a:spLocks noChangeArrowheads="1"/>
            </p:cNvSpPr>
            <p:nvPr/>
          </p:nvSpPr>
          <p:spPr bwMode="ltGray">
            <a:xfrm flipH="1">
              <a:off x="72551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ltGray">
            <a:xfrm flipH="1">
              <a:off x="5464419" y="16002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ltGray">
            <a:xfrm flipH="1">
              <a:off x="5464419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ltGray">
            <a:xfrm flipH="1">
              <a:off x="3732457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ltGray">
            <a:xfrm flipH="1">
              <a:off x="9045819" y="32766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AD9C-B2AB-4742-B9D5-88A1B5443D17}" type="datetime1">
              <a:rPr lang="en-US" smtClean="0"/>
              <a:t>3/7/2018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6FAA-2408-45A7-869F-2014C214FC1D}" type="datetime1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00D2-426F-4F92-907F-34BAC1037045}" type="datetime1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0A1930-6C43-4E8F-9426-A3A84C496FC0}" type="datetime1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17CD-D39E-4644-9F4A-FCA0A2101615}" type="datetime1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1651-45E6-4A2C-99B8-82F921298F2D}" type="datetime1">
              <a:rPr lang="en-US" smtClean="0"/>
              <a:t>3/7/2018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6B7-6F8B-402A-A5AA-EC8CCA413C89}" type="datetime1">
              <a:rPr lang="en-US" smtClean="0"/>
              <a:t>3/7/2018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8042-1CDC-4A3A-9348-8618A3117C5A}" type="datetime1">
              <a:rPr lang="en-US" smtClean="0"/>
              <a:t>3/7/2018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7805-3287-4562-914A-E3154CDB99E0}" type="datetime1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338138" indent="-338138"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6D92-D8A0-4DA7-91C7-7D40AE100B92}" type="datetime1">
              <a:rPr lang="en-US" smtClean="0"/>
              <a:t>3/7/2018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CC7D-996C-4D51-8355-44BC67D378B3}" type="datetime1">
              <a:rPr lang="en-US" smtClean="0"/>
              <a:t>3/7/2018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1860687" y="450998"/>
            <a:ext cx="7620000" cy="1139952"/>
            <a:chOff x="1860687" y="450998"/>
            <a:chExt cx="7620000" cy="1139952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860687" y="450998"/>
              <a:ext cx="7620000" cy="1139952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 userDrawn="1"/>
          </p:nvGrpSpPr>
          <p:grpSpPr>
            <a:xfrm>
              <a:off x="1860687" y="450998"/>
              <a:ext cx="7615237" cy="1106488"/>
              <a:chOff x="1891518" y="519806"/>
              <a:chExt cx="7615237" cy="1106488"/>
            </a:xfrm>
          </p:grpSpPr>
          <p:sp>
            <p:nvSpPr>
              <p:cNvPr id="24" name="Oval 6"/>
              <p:cNvSpPr>
                <a:spLocks noChangeArrowheads="1"/>
              </p:cNvSpPr>
              <p:nvPr/>
            </p:nvSpPr>
            <p:spPr bwMode="hidden">
              <a:xfrm flipH="1">
                <a:off x="5688818" y="519806"/>
                <a:ext cx="1104900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hidden">
              <a:xfrm flipH="1">
                <a:off x="8403443" y="519806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hidden">
              <a:xfrm flipH="1">
                <a:off x="1891518" y="521394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hidden">
              <a:xfrm flipH="1">
                <a:off x="7144555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E0F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8" name="Oval 10"/>
              <p:cNvSpPr>
                <a:spLocks noChangeArrowheads="1"/>
              </p:cNvSpPr>
              <p:nvPr/>
            </p:nvSpPr>
            <p:spPr bwMode="hidden">
              <a:xfrm flipH="1">
                <a:off x="3178980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0346F80-965E-4784-B7D3-29765BD94027}" type="datetime1">
              <a:rPr lang="en-US" smtClean="0"/>
              <a:t>3/7/2018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0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 cap="none" spc="0">
          <a:ln w="22225">
            <a:solidFill>
              <a:schemeClr val="tx2"/>
            </a:solidFill>
            <a:prstDash val="solid"/>
          </a:ln>
          <a:solidFill>
            <a:schemeClr val="tx2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¤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" panose="05000000000000000000" pitchFamily="2" charset="2"/>
        <a:buChar char="¤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5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bagus.kristanto@stiki.ac.id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pPr algn="ctr"/>
            <a:r>
              <a:rPr lang="en-US" dirty="0"/>
              <a:t>BASIS DATA - </a:t>
            </a:r>
            <a:r>
              <a:rPr lang="en-ID" b="0" dirty="0"/>
              <a:t>TI14KB21</a:t>
            </a:r>
            <a:br>
              <a:rPr lang="en-ID" b="0" dirty="0"/>
            </a:br>
            <a:r>
              <a:rPr lang="en-ID" b="0" dirty="0"/>
              <a:t>PERTEMUAN 1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Bagus Kristomoyo </a:t>
            </a:r>
            <a:r>
              <a:rPr lang="en-US" dirty="0" err="1"/>
              <a:t>Kristanto</a:t>
            </a:r>
            <a:r>
              <a:rPr lang="en-US" dirty="0"/>
              <a:t> </a:t>
            </a:r>
            <a:r>
              <a:rPr lang="en-US" dirty="0" err="1"/>
              <a:t>S.Kom</a:t>
            </a:r>
            <a:r>
              <a:rPr lang="en-US" dirty="0"/>
              <a:t> , M.MT</a:t>
            </a:r>
          </a:p>
          <a:p>
            <a:pPr algn="ctr"/>
            <a:r>
              <a:rPr lang="en-US" dirty="0"/>
              <a:t>bagus.kristanto@stiki.ac.id</a:t>
            </a:r>
          </a:p>
        </p:txBody>
      </p:sp>
    </p:spTree>
    <p:extLst>
      <p:ext uri="{BB962C8B-B14F-4D97-AF65-F5344CB8AC3E}">
        <p14:creationId xmlns:p14="http://schemas.microsoft.com/office/powerpoint/2010/main" val="42728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A855-23F0-4DCF-BB41-3C4FEE68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0" dirty="0" err="1"/>
              <a:t>Tujuan</a:t>
            </a:r>
            <a:r>
              <a:rPr lang="en-ID" b="0" dirty="0"/>
              <a:t> </a:t>
            </a:r>
            <a:r>
              <a:rPr lang="en-ID" b="0" dirty="0" err="1"/>
              <a:t>Pemanfaatan</a:t>
            </a:r>
            <a:r>
              <a:rPr lang="en-ID" b="0" dirty="0"/>
              <a:t> Basis Data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09FBC-18B4-4D44-B334-B43273897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949" y="1825625"/>
            <a:ext cx="11190851" cy="4351338"/>
          </a:xfrm>
        </p:spPr>
        <p:txBody>
          <a:bodyPr>
            <a:normAutofit fontScale="92500" lnSpcReduction="20000"/>
          </a:bodyPr>
          <a:lstStyle/>
          <a:p>
            <a:r>
              <a:rPr lang="en-ID" b="1" dirty="0" err="1"/>
              <a:t>Kecepatan</a:t>
            </a:r>
            <a:r>
              <a:rPr lang="en-ID" b="1" dirty="0"/>
              <a:t> </a:t>
            </a:r>
            <a:r>
              <a:rPr lang="en-ID" b="1" dirty="0" err="1"/>
              <a:t>dan</a:t>
            </a:r>
            <a:r>
              <a:rPr lang="en-ID" b="1" dirty="0"/>
              <a:t> </a:t>
            </a:r>
            <a:r>
              <a:rPr lang="en-ID" b="1" dirty="0" err="1"/>
              <a:t>Kemudahan</a:t>
            </a:r>
            <a:r>
              <a:rPr lang="en-ID" b="1" dirty="0"/>
              <a:t>(Speed)</a:t>
            </a:r>
          </a:p>
          <a:p>
            <a:pPr marL="0" indent="0">
              <a:buNone/>
            </a:pPr>
            <a:r>
              <a:rPr lang="en-ID" dirty="0"/>
              <a:t>   </a:t>
            </a:r>
            <a:r>
              <a:rPr lang="en-ID" dirty="0" err="1"/>
              <a:t>Yakni</a:t>
            </a:r>
            <a:r>
              <a:rPr lang="en-ID" dirty="0"/>
              <a:t> agar </a:t>
            </a:r>
            <a:r>
              <a:rPr lang="en-ID" dirty="0" err="1"/>
              <a:t>pengguna</a:t>
            </a:r>
            <a:r>
              <a:rPr lang="en-ID" dirty="0"/>
              <a:t> basis data </a:t>
            </a:r>
            <a:r>
              <a:rPr lang="en-ID" dirty="0" err="1"/>
              <a:t>dapat</a:t>
            </a:r>
            <a:r>
              <a:rPr lang="en-ID" dirty="0"/>
              <a:t>: </a:t>
            </a:r>
          </a:p>
          <a:p>
            <a:pPr lvl="1"/>
            <a:r>
              <a:rPr lang="en-ID" dirty="0" err="1"/>
              <a:t>Menyimpan</a:t>
            </a:r>
            <a:r>
              <a:rPr lang="en-ID" dirty="0"/>
              <a:t> data</a:t>
            </a:r>
          </a:p>
          <a:p>
            <a:pPr lvl="1"/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/ </a:t>
            </a:r>
            <a:r>
              <a:rPr lang="en-ID" dirty="0" err="1"/>
              <a:t>manipulasi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data </a:t>
            </a:r>
          </a:p>
          <a:p>
            <a:pPr lvl="1"/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data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dibandingkan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biasa</a:t>
            </a:r>
            <a:r>
              <a:rPr lang="en-ID" dirty="0"/>
              <a:t> ( </a:t>
            </a:r>
            <a:r>
              <a:rPr lang="en-ID" dirty="0" err="1"/>
              <a:t>baik</a:t>
            </a:r>
            <a:r>
              <a:rPr lang="en-ID" dirty="0"/>
              <a:t> manual </a:t>
            </a:r>
            <a:r>
              <a:rPr lang="en-ID" dirty="0" err="1"/>
              <a:t>ataupun</a:t>
            </a:r>
            <a:r>
              <a:rPr lang="en-ID" dirty="0"/>
              <a:t> </a:t>
            </a:r>
            <a:r>
              <a:rPr lang="en-ID" dirty="0" err="1"/>
              <a:t>elektronis</a:t>
            </a:r>
            <a:r>
              <a:rPr lang="en-ID" dirty="0"/>
              <a:t> ).</a:t>
            </a:r>
          </a:p>
          <a:p>
            <a:pPr marL="0" indent="0">
              <a:buNone/>
            </a:pPr>
            <a:endParaRPr lang="en-ID" b="1" dirty="0"/>
          </a:p>
          <a:p>
            <a:r>
              <a:rPr lang="en-ID" b="1" dirty="0" err="1"/>
              <a:t>Efisiensi</a:t>
            </a:r>
            <a:r>
              <a:rPr lang="en-ID" b="1" dirty="0"/>
              <a:t> </a:t>
            </a:r>
            <a:r>
              <a:rPr lang="en-ID" b="1" dirty="0" err="1"/>
              <a:t>Ruang</a:t>
            </a:r>
            <a:r>
              <a:rPr lang="en-ID" b="1" dirty="0"/>
              <a:t> </a:t>
            </a:r>
            <a:r>
              <a:rPr lang="en-ID" b="1" dirty="0" err="1"/>
              <a:t>Penyimpanan</a:t>
            </a:r>
            <a:r>
              <a:rPr lang="en-ID" b="1" dirty="0"/>
              <a:t> (Space)</a:t>
            </a:r>
          </a:p>
          <a:p>
            <a:pPr marL="261938" indent="-261938">
              <a:buNone/>
            </a:pPr>
            <a:r>
              <a:rPr lang="en-ID" dirty="0"/>
              <a:t>   </a:t>
            </a:r>
            <a:r>
              <a:rPr lang="en-ID" dirty="0" err="1"/>
              <a:t>Dengan</a:t>
            </a:r>
            <a:r>
              <a:rPr lang="en-ID" dirty="0"/>
              <a:t> basis data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penekanan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redundansi</a:t>
            </a:r>
            <a:r>
              <a:rPr lang="en-ID" dirty="0"/>
              <a:t> (</a:t>
            </a:r>
            <a:r>
              <a:rPr lang="en-ID" dirty="0" err="1"/>
              <a:t>pengulangan</a:t>
            </a:r>
            <a:r>
              <a:rPr lang="en-ID" dirty="0"/>
              <a:t>) data,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dirty="0" err="1"/>
              <a:t>sejumlah</a:t>
            </a:r>
            <a:r>
              <a:rPr lang="en-ID" dirty="0"/>
              <a:t> </a:t>
            </a:r>
            <a:r>
              <a:rPr lang="en-ID" dirty="0" err="1"/>
              <a:t>pengkodean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relasi-relasi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data yang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berhubungan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4025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A855-23F0-4DCF-BB41-3C4FEE68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0" dirty="0" err="1"/>
              <a:t>Tujuan</a:t>
            </a:r>
            <a:r>
              <a:rPr lang="en-ID" b="0" dirty="0"/>
              <a:t> </a:t>
            </a:r>
            <a:r>
              <a:rPr lang="en-ID" b="0" dirty="0" err="1"/>
              <a:t>Pemanfaatan</a:t>
            </a:r>
            <a:r>
              <a:rPr lang="en-ID" b="0" dirty="0"/>
              <a:t> Basis Data (2)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09FBC-18B4-4D44-B334-B43273897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949" y="1825625"/>
            <a:ext cx="11190851" cy="4667250"/>
          </a:xfrm>
        </p:spPr>
        <p:txBody>
          <a:bodyPr>
            <a:normAutofit lnSpcReduction="10000"/>
          </a:bodyPr>
          <a:lstStyle/>
          <a:p>
            <a:r>
              <a:rPr lang="en-ID" b="1" dirty="0" err="1"/>
              <a:t>Keakuratan</a:t>
            </a:r>
            <a:r>
              <a:rPr lang="en-ID" b="1" dirty="0"/>
              <a:t> (Accuracy)</a:t>
            </a:r>
          </a:p>
          <a:p>
            <a:pPr marL="363538" indent="-101600">
              <a:buNone/>
            </a:pPr>
            <a:r>
              <a:rPr lang="en-ID" dirty="0"/>
              <a:t> Agar data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aturan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Batasan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memanfaatkan</a:t>
            </a:r>
            <a:r>
              <a:rPr lang="en-ID" dirty="0"/>
              <a:t> </a:t>
            </a:r>
            <a:r>
              <a:rPr lang="en-ID" dirty="0" err="1"/>
              <a:t>pengkodean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pembentukan</a:t>
            </a:r>
            <a:r>
              <a:rPr lang="en-ID" dirty="0"/>
              <a:t> </a:t>
            </a:r>
            <a:r>
              <a:rPr lang="en-ID" dirty="0" err="1"/>
              <a:t>relasi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data Bersama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penerapan</a:t>
            </a:r>
            <a:r>
              <a:rPr lang="en-ID" dirty="0"/>
              <a:t> </a:t>
            </a:r>
            <a:r>
              <a:rPr lang="en-ID" dirty="0" err="1"/>
              <a:t>aturan</a:t>
            </a:r>
            <a:r>
              <a:rPr lang="en-ID" dirty="0"/>
              <a:t> / </a:t>
            </a:r>
            <a:r>
              <a:rPr lang="en-ID" dirty="0" err="1"/>
              <a:t>batasan</a:t>
            </a:r>
            <a:r>
              <a:rPr lang="en-ID" dirty="0"/>
              <a:t>(</a:t>
            </a:r>
            <a:r>
              <a:rPr lang="en-ID" i="1" dirty="0"/>
              <a:t>constraint</a:t>
            </a:r>
            <a:r>
              <a:rPr lang="en-ID" dirty="0"/>
              <a:t>)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data,domain</a:t>
            </a:r>
            <a:r>
              <a:rPr lang="en-ID" dirty="0"/>
              <a:t> </a:t>
            </a:r>
            <a:r>
              <a:rPr lang="en-ID" dirty="0" err="1"/>
              <a:t>data,keunikan</a:t>
            </a:r>
            <a:r>
              <a:rPr lang="en-ID" dirty="0"/>
              <a:t> data </a:t>
            </a:r>
            <a:r>
              <a:rPr lang="en-ID" dirty="0" err="1"/>
              <a:t>dsb</a:t>
            </a:r>
            <a:r>
              <a:rPr lang="en-ID" dirty="0"/>
              <a:t>.</a:t>
            </a:r>
            <a:endParaRPr lang="en-ID" b="1" dirty="0"/>
          </a:p>
          <a:p>
            <a:r>
              <a:rPr lang="en-ID" b="1" dirty="0" err="1"/>
              <a:t>Ketersediaan</a:t>
            </a:r>
            <a:r>
              <a:rPr lang="en-ID" b="1" dirty="0"/>
              <a:t> (Availability)   </a:t>
            </a:r>
          </a:p>
          <a:p>
            <a:pPr marL="363538" indent="0">
              <a:buNone/>
            </a:pPr>
            <a:r>
              <a:rPr lang="en-ID" dirty="0"/>
              <a:t>Agar data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oleh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yang </a:t>
            </a:r>
            <a:r>
              <a:rPr lang="en-ID" dirty="0" err="1"/>
              <a:t>membutuhkan,dengan</a:t>
            </a:r>
            <a:r>
              <a:rPr lang="en-ID" dirty="0"/>
              <a:t> </a:t>
            </a:r>
            <a:r>
              <a:rPr lang="en-ID" dirty="0" err="1"/>
              <a:t>penerapan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pemindahan</a:t>
            </a:r>
            <a:r>
              <a:rPr lang="en-ID" dirty="0"/>
              <a:t> / </a:t>
            </a:r>
            <a:r>
              <a:rPr lang="en-ID" dirty="0" err="1"/>
              <a:t>penghapusan</a:t>
            </a:r>
            <a:r>
              <a:rPr lang="en-ID" dirty="0"/>
              <a:t> data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/ </a:t>
            </a:r>
            <a:r>
              <a:rPr lang="en-ID" dirty="0" err="1"/>
              <a:t>kadaluwarsa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menghemat</a:t>
            </a:r>
            <a:r>
              <a:rPr lang="en-ID" dirty="0"/>
              <a:t> </a:t>
            </a:r>
            <a:r>
              <a:rPr lang="en-ID" dirty="0" err="1"/>
              <a:t>ruang</a:t>
            </a:r>
            <a:r>
              <a:rPr lang="en-ID" dirty="0"/>
              <a:t> </a:t>
            </a:r>
            <a:r>
              <a:rPr lang="en-ID" dirty="0" err="1"/>
              <a:t>penyimpanan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546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A855-23F0-4DCF-BB41-3C4FEE68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D" b="0" dirty="0" err="1"/>
              <a:t>Tujuan</a:t>
            </a:r>
            <a:r>
              <a:rPr lang="en-ID" b="0" dirty="0"/>
              <a:t> </a:t>
            </a:r>
            <a:r>
              <a:rPr lang="en-ID" b="0" dirty="0" err="1"/>
              <a:t>Pemanfaatan</a:t>
            </a:r>
            <a:r>
              <a:rPr lang="en-ID" b="0" dirty="0"/>
              <a:t> Basis Data (3)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09FBC-18B4-4D44-B334-B43273897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949" y="1016000"/>
            <a:ext cx="11190851" cy="5602513"/>
          </a:xfrm>
        </p:spPr>
        <p:txBody>
          <a:bodyPr>
            <a:normAutofit fontScale="92500"/>
          </a:bodyPr>
          <a:lstStyle/>
          <a:p>
            <a:r>
              <a:rPr lang="en-ID" b="1" dirty="0" err="1"/>
              <a:t>Kelengkapan</a:t>
            </a:r>
            <a:r>
              <a:rPr lang="en-ID" b="1" dirty="0"/>
              <a:t> (Completeness)</a:t>
            </a:r>
            <a:r>
              <a:rPr lang="en-ID" dirty="0"/>
              <a:t> </a:t>
            </a:r>
          </a:p>
          <a:p>
            <a:pPr marL="261938" indent="0" algn="just">
              <a:buNone/>
            </a:pPr>
            <a:r>
              <a:rPr lang="en-ID" dirty="0"/>
              <a:t>Agar data yang </a:t>
            </a:r>
            <a:r>
              <a:rPr lang="en-ID" dirty="0" err="1"/>
              <a:t>dikelola</a:t>
            </a:r>
            <a:r>
              <a:rPr lang="en-ID" dirty="0"/>
              <a:t> </a:t>
            </a:r>
            <a:r>
              <a:rPr lang="en-ID" dirty="0" err="1"/>
              <a:t>senantiasa</a:t>
            </a:r>
            <a:r>
              <a:rPr lang="en-ID" dirty="0"/>
              <a:t> </a:t>
            </a:r>
            <a:r>
              <a:rPr lang="en-ID" dirty="0" err="1"/>
              <a:t>lengkap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relative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pemakai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penambahan</a:t>
            </a:r>
            <a:r>
              <a:rPr lang="en-ID" dirty="0"/>
              <a:t> </a:t>
            </a:r>
            <a:r>
              <a:rPr lang="en-ID" dirty="0" err="1"/>
              <a:t>baris-baris</a:t>
            </a:r>
            <a:r>
              <a:rPr lang="en-ID" dirty="0"/>
              <a:t> data </a:t>
            </a:r>
            <a:r>
              <a:rPr lang="en-ID" dirty="0" err="1"/>
              <a:t>ataupun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basis data ;</a:t>
            </a:r>
            <a:r>
              <a:rPr lang="en-ID" dirty="0" err="1"/>
              <a:t>yakni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field </a:t>
            </a:r>
            <a:r>
              <a:rPr lang="en-ID" dirty="0" err="1"/>
              <a:t>pada</a:t>
            </a:r>
            <a:r>
              <a:rPr lang="en-ID" dirty="0"/>
              <a:t> table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menambah</a:t>
            </a:r>
            <a:r>
              <a:rPr lang="en-ID" dirty="0"/>
              <a:t> table </a:t>
            </a:r>
            <a:r>
              <a:rPr lang="en-ID" dirty="0" err="1"/>
              <a:t>baru</a:t>
            </a:r>
            <a:r>
              <a:rPr lang="en-ID" dirty="0"/>
              <a:t>.</a:t>
            </a:r>
          </a:p>
          <a:p>
            <a:pPr marL="261938" indent="0" algn="just">
              <a:buNone/>
            </a:pPr>
            <a:endParaRPr lang="en-ID" dirty="0"/>
          </a:p>
          <a:p>
            <a:r>
              <a:rPr lang="en-ID" b="1" dirty="0" err="1"/>
              <a:t>Keamanan</a:t>
            </a:r>
            <a:r>
              <a:rPr lang="en-ID" b="1" dirty="0"/>
              <a:t> (Security)</a:t>
            </a:r>
          </a:p>
          <a:p>
            <a:pPr marL="261938" indent="0" algn="just">
              <a:buNone/>
            </a:pPr>
            <a:r>
              <a:rPr lang="en-ID" dirty="0"/>
              <a:t>Agar data yang </a:t>
            </a:r>
            <a:r>
              <a:rPr lang="en-ID" dirty="0" err="1"/>
              <a:t>bersifat</a:t>
            </a:r>
            <a:r>
              <a:rPr lang="en-ID" dirty="0"/>
              <a:t> </a:t>
            </a:r>
            <a:r>
              <a:rPr lang="en-ID" dirty="0" err="1"/>
              <a:t>rahasia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proses yang vital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jatuh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orang / </a:t>
            </a:r>
            <a:r>
              <a:rPr lang="en-ID" dirty="0" err="1"/>
              <a:t>pengguna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berhak</a:t>
            </a:r>
            <a:r>
              <a:rPr lang="en-ID" dirty="0"/>
              <a:t>, </a:t>
            </a:r>
            <a:r>
              <a:rPr lang="en-ID" dirty="0" err="1"/>
              <a:t>yakni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account ( username </a:t>
            </a:r>
            <a:r>
              <a:rPr lang="en-ID" dirty="0" err="1"/>
              <a:t>dan</a:t>
            </a:r>
            <a:r>
              <a:rPr lang="en-ID" dirty="0"/>
              <a:t> password )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dirty="0" err="1"/>
              <a:t>pembedaan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data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dibaca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proses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.</a:t>
            </a:r>
            <a:endParaRPr lang="en-ID" b="1" dirty="0"/>
          </a:p>
          <a:p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40287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A855-23F0-4DCF-BB41-3C4FEE68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D" b="0" dirty="0" err="1"/>
              <a:t>Tujuan</a:t>
            </a:r>
            <a:r>
              <a:rPr lang="en-ID" b="0" dirty="0"/>
              <a:t> </a:t>
            </a:r>
            <a:r>
              <a:rPr lang="en-ID" b="0" dirty="0" err="1"/>
              <a:t>Pemanfaatan</a:t>
            </a:r>
            <a:r>
              <a:rPr lang="en-ID" b="0" dirty="0"/>
              <a:t> Basis Data (4)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09FBC-18B4-4D44-B334-B43273897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949" y="1016000"/>
            <a:ext cx="11190851" cy="5602513"/>
          </a:xfrm>
        </p:spPr>
        <p:txBody>
          <a:bodyPr>
            <a:normAutofit/>
          </a:bodyPr>
          <a:lstStyle/>
          <a:p>
            <a:endParaRPr lang="en-ID" b="1" dirty="0"/>
          </a:p>
          <a:p>
            <a:r>
              <a:rPr lang="en-ID" b="1" dirty="0" err="1"/>
              <a:t>Kebersamaan</a:t>
            </a:r>
            <a:r>
              <a:rPr lang="en-ID" b="1" dirty="0"/>
              <a:t>  (</a:t>
            </a:r>
            <a:r>
              <a:rPr lang="en-ID" b="1" dirty="0" err="1"/>
              <a:t>Sharability</a:t>
            </a:r>
            <a:r>
              <a:rPr lang="en-ID" b="1" dirty="0"/>
              <a:t>)</a:t>
            </a:r>
          </a:p>
          <a:p>
            <a:pPr marL="261938" indent="0" algn="just">
              <a:buNone/>
            </a:pPr>
            <a:r>
              <a:rPr lang="en-ID" dirty="0"/>
              <a:t>Agar data yang </a:t>
            </a:r>
            <a:r>
              <a:rPr lang="en-ID" dirty="0" err="1"/>
              <a:t>dikelola</a:t>
            </a:r>
            <a:r>
              <a:rPr lang="en-ID" dirty="0"/>
              <a:t> </a:t>
            </a:r>
            <a:r>
              <a:rPr lang="en-ID" dirty="0" err="1"/>
              <a:t>oleh</a:t>
            </a:r>
            <a:r>
              <a:rPr lang="en-ID" dirty="0"/>
              <a:t> system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lingkungan</a:t>
            </a:r>
            <a:r>
              <a:rPr lang="en-ID" dirty="0"/>
              <a:t> multiuser (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pemakai</a:t>
            </a:r>
            <a:r>
              <a:rPr lang="en-ID" dirty="0"/>
              <a:t> ),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menjaga</a:t>
            </a:r>
            <a:r>
              <a:rPr lang="en-ID" dirty="0"/>
              <a:t> /</a:t>
            </a:r>
            <a:r>
              <a:rPr lang="en-ID" dirty="0" err="1"/>
              <a:t>menghindari</a:t>
            </a:r>
            <a:r>
              <a:rPr lang="en-ID" dirty="0"/>
              <a:t> </a:t>
            </a:r>
            <a:r>
              <a:rPr lang="en-ID" dirty="0" err="1"/>
              <a:t>munculnya</a:t>
            </a:r>
            <a:r>
              <a:rPr lang="en-ID" dirty="0"/>
              <a:t> problem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b="1" i="1" dirty="0" err="1"/>
              <a:t>inkonsistensi</a:t>
            </a:r>
            <a:r>
              <a:rPr lang="en-ID" b="1" i="1" dirty="0"/>
              <a:t> data </a:t>
            </a:r>
            <a:r>
              <a:rPr lang="en-ID" dirty="0"/>
              <a:t>(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data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oleh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user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yang </a:t>
            </a:r>
            <a:r>
              <a:rPr lang="en-ID" dirty="0" err="1"/>
              <a:t>bersamaan</a:t>
            </a:r>
            <a:r>
              <a:rPr lang="en-ID" dirty="0"/>
              <a:t> )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b="1" i="1" dirty="0"/>
              <a:t>deadlock </a:t>
            </a:r>
            <a:r>
              <a:rPr lang="en-ID" dirty="0"/>
              <a:t>(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pemakai</a:t>
            </a:r>
            <a:r>
              <a:rPr lang="en-ID" dirty="0"/>
              <a:t> yang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menunggu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data ).</a:t>
            </a:r>
            <a:endParaRPr lang="en-ID" b="1" dirty="0"/>
          </a:p>
          <a:p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29381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79F8-74EA-49DB-94AE-9EDB4E05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File Based vs Database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43A75-D1EF-4667-B4DA-5C7C15225B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b="1" dirty="0"/>
              <a:t>FILE BASED</a:t>
            </a:r>
          </a:p>
          <a:p>
            <a:r>
              <a:rPr lang="en-ID" dirty="0"/>
              <a:t>Kumpulan program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 (</a:t>
            </a:r>
            <a:r>
              <a:rPr lang="en-ID" dirty="0" err="1"/>
              <a:t>misal</a:t>
            </a:r>
            <a:r>
              <a:rPr lang="en-ID" dirty="0"/>
              <a:t>: </a:t>
            </a:r>
            <a:r>
              <a:rPr lang="en-ID" dirty="0" err="1"/>
              <a:t>laporan</a:t>
            </a:r>
            <a:r>
              <a:rPr lang="en-ID" dirty="0"/>
              <a:t>).</a:t>
            </a:r>
          </a:p>
          <a:p>
            <a:r>
              <a:rPr lang="en-ID" dirty="0" err="1"/>
              <a:t>Setiap</a:t>
            </a:r>
            <a:r>
              <a:rPr lang="en-ID" dirty="0"/>
              <a:t> program </a:t>
            </a:r>
            <a:r>
              <a:rPr lang="en-ID" dirty="0" err="1"/>
              <a:t>mendefinisikan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mengelola</a:t>
            </a:r>
            <a:r>
              <a:rPr lang="en-ID" dirty="0"/>
              <a:t> </a:t>
            </a:r>
            <a:r>
              <a:rPr lang="en-ID" dirty="0" err="1"/>
              <a:t>datanya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2C722-287B-4170-8C30-D53DFEFB18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b="1" dirty="0"/>
              <a:t>DATABASE</a:t>
            </a:r>
          </a:p>
          <a:p>
            <a:r>
              <a:rPr lang="en-ID" dirty="0" err="1"/>
              <a:t>tertanam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program </a:t>
            </a:r>
            <a:r>
              <a:rPr lang="en-ID" dirty="0" err="1"/>
              <a:t>aplikasi</a:t>
            </a:r>
            <a:r>
              <a:rPr lang="en-ID" dirty="0"/>
              <a:t>,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disimpan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terpisah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mandiri</a:t>
            </a:r>
            <a:r>
              <a:rPr lang="en-ID" dirty="0"/>
              <a:t>.</a:t>
            </a:r>
          </a:p>
          <a:p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kontrol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manipulasi</a:t>
            </a:r>
            <a:r>
              <a:rPr lang="en-ID" dirty="0"/>
              <a:t> data </a:t>
            </a:r>
            <a:r>
              <a:rPr lang="en-ID" dirty="0" err="1"/>
              <a:t>diluar</a:t>
            </a:r>
            <a:r>
              <a:rPr lang="en-ID" dirty="0"/>
              <a:t> yang </a:t>
            </a:r>
            <a:r>
              <a:rPr lang="en-ID" dirty="0" err="1"/>
              <a:t>dikenakan</a:t>
            </a:r>
            <a:r>
              <a:rPr lang="en-ID" dirty="0"/>
              <a:t> </a:t>
            </a:r>
            <a:r>
              <a:rPr lang="en-ID" dirty="0" err="1"/>
              <a:t>oleh</a:t>
            </a:r>
            <a:r>
              <a:rPr lang="en-ID" dirty="0"/>
              <a:t> program </a:t>
            </a:r>
            <a:r>
              <a:rPr lang="en-ID" dirty="0" err="1"/>
              <a:t>aplikasi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b="1" dirty="0"/>
              <a:t>Hasil:</a:t>
            </a:r>
          </a:p>
          <a:p>
            <a:r>
              <a:rPr lang="en-ID" dirty="0"/>
              <a:t>Database Management System (DBMS).</a:t>
            </a:r>
          </a:p>
        </p:txBody>
      </p:sp>
    </p:spTree>
    <p:extLst>
      <p:ext uri="{BB962C8B-B14F-4D97-AF65-F5344CB8AC3E}">
        <p14:creationId xmlns:p14="http://schemas.microsoft.com/office/powerpoint/2010/main" val="31049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DS3-Figure 01-05">
            <a:extLst>
              <a:ext uri="{FF2B5EF4-FFF2-40B4-BE49-F238E27FC236}">
                <a16:creationId xmlns:a16="http://schemas.microsoft.com/office/drawing/2014/main" id="{7C291992-716B-4F1B-B62E-221D9ABC2E8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50" y="119038"/>
            <a:ext cx="5783459" cy="353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S3-Figure 01-07">
            <a:extLst>
              <a:ext uri="{FF2B5EF4-FFF2-40B4-BE49-F238E27FC236}">
                <a16:creationId xmlns:a16="http://schemas.microsoft.com/office/drawing/2014/main" id="{11348A68-40CA-40C0-B078-1B467F352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871" y="3408134"/>
            <a:ext cx="6340129" cy="327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3D01189-D968-4B26-BC40-3647FC41D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569" y="1225537"/>
            <a:ext cx="5146431" cy="1325563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ID" dirty="0"/>
              <a:t>File Based Process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1B3FF7-E970-4457-AF7E-B04A4457EBBD}"/>
              </a:ext>
            </a:extLst>
          </p:cNvPr>
          <p:cNvCxnSpPr>
            <a:stCxn id="8" idx="1"/>
            <a:endCxn id="6" idx="3"/>
          </p:cNvCxnSpPr>
          <p:nvPr/>
        </p:nvCxnSpPr>
        <p:spPr>
          <a:xfrm flipH="1">
            <a:off x="6056809" y="1888319"/>
            <a:ext cx="9887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5674B9C0-4163-4C87-BF77-6C117316E7C6}"/>
              </a:ext>
            </a:extLst>
          </p:cNvPr>
          <p:cNvSpPr txBox="1">
            <a:spLocks/>
          </p:cNvSpPr>
          <p:nvPr/>
        </p:nvSpPr>
        <p:spPr>
          <a:xfrm>
            <a:off x="273351" y="4509273"/>
            <a:ext cx="3102896" cy="125848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/>
              <a:t>Database Management System (DBMS)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7E1DDD-958B-42AD-9CA7-EF4A61A17DA1}"/>
              </a:ext>
            </a:extLst>
          </p:cNvPr>
          <p:cNvCxnSpPr>
            <a:cxnSpLocks/>
          </p:cNvCxnSpPr>
          <p:nvPr/>
        </p:nvCxnSpPr>
        <p:spPr>
          <a:xfrm flipV="1">
            <a:off x="3376247" y="5107475"/>
            <a:ext cx="2475624" cy="31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53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70A2-FFBA-452F-A97D-A7522F2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/>
              <a:t>Database Management System (DBMS)</a:t>
            </a:r>
            <a:br>
              <a:rPr lang="en-ID" dirty="0"/>
            </a:br>
            <a:endParaRPr lang="en-ID" dirty="0"/>
          </a:p>
        </p:txBody>
      </p:sp>
      <p:pic>
        <p:nvPicPr>
          <p:cNvPr id="5" name="Picture 3" descr="DS3-Figure 01-08">
            <a:extLst>
              <a:ext uri="{FF2B5EF4-FFF2-40B4-BE49-F238E27FC236}">
                <a16:creationId xmlns:a16="http://schemas.microsoft.com/office/drawing/2014/main" id="{83196223-86E9-4A7B-BB12-24D19D91897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475" y="1584665"/>
            <a:ext cx="7390476" cy="161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C193036-8CE1-4902-8164-9135C06BC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2669" y="3429000"/>
            <a:ext cx="11181522" cy="3063875"/>
          </a:xfrm>
        </p:spPr>
        <p:txBody>
          <a:bodyPr>
            <a:normAutofit/>
          </a:bodyPr>
          <a:lstStyle/>
          <a:p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yang </a:t>
            </a:r>
            <a:r>
              <a:rPr lang="en-ID" dirty="0" err="1"/>
              <a:t>didesain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membantumemelihara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memanfaatkan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data yang </a:t>
            </a:r>
            <a:r>
              <a:rPr lang="en-ID" dirty="0" err="1"/>
              <a:t>besar</a:t>
            </a:r>
            <a:r>
              <a:rPr lang="en-ID" dirty="0"/>
              <a:t>. </a:t>
            </a:r>
          </a:p>
          <a:p>
            <a:r>
              <a:rPr lang="nn-NO" dirty="0"/>
              <a:t>DBMS digunakan untukmenyimpan data dalam file dan menulis kode aplikasi tertentu untukmengaturnya </a:t>
            </a:r>
          </a:p>
          <a:p>
            <a:r>
              <a:rPr lang="en-ID" dirty="0" err="1"/>
              <a:t>Contoh</a:t>
            </a:r>
            <a:r>
              <a:rPr lang="en-ID" dirty="0"/>
              <a:t> : SQL Server,  Microsoft Access, MySQL, Oracle , PostgreSQL, DB2, </a:t>
            </a:r>
            <a:r>
              <a:rPr lang="en-ID" dirty="0" err="1"/>
              <a:t>dll</a:t>
            </a:r>
            <a:r>
              <a:rPr lang="en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337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A295-FFF4-4C4A-9AF8-8D01B6BE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40" y="68957"/>
            <a:ext cx="10515600" cy="1325563"/>
          </a:xfrm>
        </p:spPr>
        <p:txBody>
          <a:bodyPr/>
          <a:lstStyle/>
          <a:p>
            <a:r>
              <a:rPr lang="en-ID" dirty="0"/>
              <a:t>Level </a:t>
            </a:r>
            <a:r>
              <a:rPr lang="en-ID" dirty="0" err="1"/>
              <a:t>Abstraksi</a:t>
            </a:r>
            <a:r>
              <a:rPr lang="en-ID" dirty="0"/>
              <a:t> DBMS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B98C30-AC97-4E53-B368-5FA4372FA3FA}"/>
              </a:ext>
            </a:extLst>
          </p:cNvPr>
          <p:cNvSpPr/>
          <p:nvPr/>
        </p:nvSpPr>
        <p:spPr>
          <a:xfrm>
            <a:off x="4524700" y="2724262"/>
            <a:ext cx="2570922" cy="79679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b="1" dirty="0"/>
              <a:t>Conceptual Scheme </a:t>
            </a:r>
            <a:endParaRPr lang="en-ID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1678B9-7428-42CC-BFC7-7E4031B60A38}"/>
              </a:ext>
            </a:extLst>
          </p:cNvPr>
          <p:cNvSpPr/>
          <p:nvPr/>
        </p:nvSpPr>
        <p:spPr>
          <a:xfrm>
            <a:off x="4524700" y="4242179"/>
            <a:ext cx="2570922" cy="79679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b="1" dirty="0"/>
              <a:t>Physical  Scheme 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84D73F-0699-4D4E-8889-2E3BAC9FBDB7}"/>
              </a:ext>
            </a:extLst>
          </p:cNvPr>
          <p:cNvSpPr txBox="1"/>
          <p:nvPr/>
        </p:nvSpPr>
        <p:spPr>
          <a:xfrm>
            <a:off x="190834" y="3882786"/>
            <a:ext cx="2805584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D" sz="1600" dirty="0" err="1"/>
              <a:t>Bagaimana</a:t>
            </a:r>
            <a:r>
              <a:rPr lang="en-ID" sz="1600" dirty="0"/>
              <a:t> </a:t>
            </a:r>
            <a:r>
              <a:rPr lang="en-ID" sz="1600" dirty="0" err="1"/>
              <a:t>sebenarnya</a:t>
            </a:r>
            <a:r>
              <a:rPr lang="en-ID" sz="1600" dirty="0"/>
              <a:t> </a:t>
            </a:r>
            <a:r>
              <a:rPr lang="en-ID" sz="1600" dirty="0" err="1"/>
              <a:t>relasi</a:t>
            </a:r>
            <a:r>
              <a:rPr lang="en-ID" sz="1600" dirty="0"/>
              <a:t> yang </a:t>
            </a:r>
            <a:r>
              <a:rPr lang="en-ID" sz="1600" dirty="0" err="1"/>
              <a:t>dideskripsikan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skema</a:t>
            </a:r>
            <a:r>
              <a:rPr lang="en-ID" sz="1600" dirty="0"/>
              <a:t> </a:t>
            </a:r>
            <a:r>
              <a:rPr lang="en-ID" sz="1600" dirty="0" err="1"/>
              <a:t>konseptual</a:t>
            </a:r>
            <a:r>
              <a:rPr lang="en-ID" sz="1600" dirty="0"/>
              <a:t> </a:t>
            </a:r>
            <a:r>
              <a:rPr lang="en-ID" sz="1600" dirty="0" err="1"/>
              <a:t>disimpan</a:t>
            </a:r>
            <a:r>
              <a:rPr lang="en-ID" sz="1600" dirty="0"/>
              <a:t> </a:t>
            </a:r>
            <a:r>
              <a:rPr lang="en-ID" sz="1600" dirty="0" err="1"/>
              <a:t>pada</a:t>
            </a:r>
            <a:r>
              <a:rPr lang="en-ID" sz="1600" dirty="0"/>
              <a:t> </a:t>
            </a:r>
            <a:r>
              <a:rPr lang="en-ID" sz="1600" dirty="0" err="1"/>
              <a:t>alat</a:t>
            </a:r>
            <a:r>
              <a:rPr lang="en-ID" sz="1600" dirty="0"/>
              <a:t> </a:t>
            </a:r>
            <a:r>
              <a:rPr lang="en-ID" sz="1600" dirty="0" err="1"/>
              <a:t>penyimpanan</a:t>
            </a:r>
            <a:r>
              <a:rPr lang="en-ID" sz="1600" dirty="0"/>
              <a:t> </a:t>
            </a:r>
            <a:r>
              <a:rPr lang="en-ID" sz="1600" dirty="0" err="1"/>
              <a:t>sekunder</a:t>
            </a:r>
            <a:r>
              <a:rPr lang="en-ID" sz="1600" dirty="0"/>
              <a:t>, </a:t>
            </a:r>
            <a:r>
              <a:rPr lang="en-ID" sz="1600" dirty="0" err="1"/>
              <a:t>seperti</a:t>
            </a:r>
            <a:r>
              <a:rPr lang="en-ID" sz="1600" dirty="0"/>
              <a:t> disk </a:t>
            </a:r>
            <a:r>
              <a:rPr lang="en-ID" sz="1600" dirty="0" err="1"/>
              <a:t>dan</a:t>
            </a:r>
            <a:r>
              <a:rPr lang="en-ID" sz="1600" dirty="0"/>
              <a:t> tape.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E57235-BD5A-4862-935F-FE5FAEAF04DD}"/>
              </a:ext>
            </a:extLst>
          </p:cNvPr>
          <p:cNvSpPr txBox="1"/>
          <p:nvPr/>
        </p:nvSpPr>
        <p:spPr>
          <a:xfrm>
            <a:off x="8481390" y="2973676"/>
            <a:ext cx="2994991" cy="18158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D" sz="1600" dirty="0" err="1"/>
              <a:t>Mendeskripsikan</a:t>
            </a:r>
            <a:r>
              <a:rPr lang="en-ID" sz="1600" dirty="0"/>
              <a:t> data yang </a:t>
            </a:r>
            <a:r>
              <a:rPr lang="en-ID" sz="1600" dirty="0" err="1"/>
              <a:t>disimpan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 model data DBMS. </a:t>
            </a:r>
            <a:r>
              <a:rPr lang="en-ID" sz="1600" dirty="0" err="1"/>
              <a:t>Dalam</a:t>
            </a:r>
            <a:r>
              <a:rPr lang="en-ID" sz="1600" dirty="0"/>
              <a:t> DBMS, </a:t>
            </a:r>
            <a:r>
              <a:rPr lang="en-ID" sz="1600" dirty="0" err="1"/>
              <a:t>relasional</a:t>
            </a:r>
            <a:r>
              <a:rPr lang="en-ID" sz="1600" dirty="0"/>
              <a:t>, </a:t>
            </a:r>
            <a:r>
              <a:rPr lang="en-ID" sz="1600" dirty="0" err="1"/>
              <a:t>skema</a:t>
            </a:r>
            <a:r>
              <a:rPr lang="en-ID" sz="1600" dirty="0"/>
              <a:t> </a:t>
            </a:r>
            <a:r>
              <a:rPr lang="en-ID" sz="1600" dirty="0" err="1"/>
              <a:t>konseptual</a:t>
            </a:r>
            <a:r>
              <a:rPr lang="en-ID" sz="1600" dirty="0"/>
              <a:t> </a:t>
            </a:r>
            <a:r>
              <a:rPr lang="en-ID" sz="1600" dirty="0" err="1"/>
              <a:t>mendeskripsikan</a:t>
            </a:r>
            <a:r>
              <a:rPr lang="en-ID" sz="1600" dirty="0"/>
              <a:t> </a:t>
            </a:r>
            <a:r>
              <a:rPr lang="en-ID" sz="1600" dirty="0" err="1"/>
              <a:t>semua</a:t>
            </a:r>
            <a:r>
              <a:rPr lang="en-ID" sz="1600" dirty="0"/>
              <a:t> </a:t>
            </a:r>
            <a:r>
              <a:rPr lang="en-ID" sz="1600" dirty="0" err="1"/>
              <a:t>relasi</a:t>
            </a:r>
            <a:r>
              <a:rPr lang="en-ID" sz="1600" dirty="0"/>
              <a:t> yang </a:t>
            </a:r>
            <a:r>
              <a:rPr lang="en-ID" sz="1600" dirty="0" err="1"/>
              <a:t>disimpan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database.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0B92E-2E8A-4ED0-B390-9B23B2F5039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095622" y="3122659"/>
            <a:ext cx="1385768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D35B6-51B6-4948-84A1-50AD7D9DC0D4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2996418" y="4640576"/>
            <a:ext cx="1528282" cy="2704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Image result for database">
            <a:extLst>
              <a:ext uri="{FF2B5EF4-FFF2-40B4-BE49-F238E27FC236}">
                <a16:creationId xmlns:a16="http://schemas.microsoft.com/office/drawing/2014/main" id="{62D49B25-F955-4D2D-BAC4-7D998CE1D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17" y="5447513"/>
            <a:ext cx="1410487" cy="141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2D9D9C-7777-41A5-84F1-41D8E8E5EE06}"/>
              </a:ext>
            </a:extLst>
          </p:cNvPr>
          <p:cNvCxnSpPr>
            <a:stCxn id="7" idx="2"/>
          </p:cNvCxnSpPr>
          <p:nvPr/>
        </p:nvCxnSpPr>
        <p:spPr>
          <a:xfrm flipH="1">
            <a:off x="5810160" y="5038972"/>
            <a:ext cx="1" cy="545902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6FC7D1-966C-4058-825F-25EB47A52A27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810161" y="3521055"/>
            <a:ext cx="0" cy="721124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B7C03D2-453E-4EE4-8DAE-D3C857FDDA18}"/>
              </a:ext>
            </a:extLst>
          </p:cNvPr>
          <p:cNvSpPr/>
          <p:nvPr/>
        </p:nvSpPr>
        <p:spPr>
          <a:xfrm>
            <a:off x="385689" y="1528909"/>
            <a:ext cx="2610729" cy="3235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External Scheme 1 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15D4070-73B3-4DE8-9959-6B58BD8B25EF}"/>
              </a:ext>
            </a:extLst>
          </p:cNvPr>
          <p:cNvSpPr/>
          <p:nvPr/>
        </p:nvSpPr>
        <p:spPr>
          <a:xfrm>
            <a:off x="4524700" y="1528909"/>
            <a:ext cx="2610729" cy="3235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External Scheme 2 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A2BF7B0-B58F-477C-B85C-0D7C61747523}"/>
              </a:ext>
            </a:extLst>
          </p:cNvPr>
          <p:cNvSpPr/>
          <p:nvPr/>
        </p:nvSpPr>
        <p:spPr>
          <a:xfrm>
            <a:off x="8663711" y="1452863"/>
            <a:ext cx="2610729" cy="3235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External Scheme 2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F8BEA3E-C4BA-4E76-B868-ACF81C502501}"/>
              </a:ext>
            </a:extLst>
          </p:cNvPr>
          <p:cNvCxnSpPr>
            <a:endCxn id="5" idx="0"/>
          </p:cNvCxnSpPr>
          <p:nvPr/>
        </p:nvCxnSpPr>
        <p:spPr>
          <a:xfrm>
            <a:off x="1814732" y="1852466"/>
            <a:ext cx="3995429" cy="87179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D9669E-4365-4D10-99CE-BDF697BF0301}"/>
              </a:ext>
            </a:extLst>
          </p:cNvPr>
          <p:cNvCxnSpPr>
            <a:stCxn id="29" idx="2"/>
            <a:endCxn id="5" idx="0"/>
          </p:cNvCxnSpPr>
          <p:nvPr/>
        </p:nvCxnSpPr>
        <p:spPr>
          <a:xfrm flipH="1">
            <a:off x="5810161" y="1852466"/>
            <a:ext cx="19904" cy="87179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B386267-F8A3-452B-BBCB-FDCACB71A121}"/>
              </a:ext>
            </a:extLst>
          </p:cNvPr>
          <p:cNvCxnSpPr>
            <a:stCxn id="30" idx="2"/>
          </p:cNvCxnSpPr>
          <p:nvPr/>
        </p:nvCxnSpPr>
        <p:spPr>
          <a:xfrm flipH="1">
            <a:off x="5830064" y="1776420"/>
            <a:ext cx="4139012" cy="9478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93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442E-B418-4B04-8026-EE6C952B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b="0" dirty="0"/>
              <a:t>Structured Query Language (SQL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FAD83-B1C3-425B-AB69-DDD679728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D" sz="3200" dirty="0"/>
              <a:t>Bahasa universal yang </a:t>
            </a:r>
            <a:r>
              <a:rPr lang="en-ID" sz="3200" dirty="0" err="1"/>
              <a:t>digunakan</a:t>
            </a:r>
            <a:r>
              <a:rPr lang="en-ID" sz="3200" dirty="0"/>
              <a:t> </a:t>
            </a:r>
            <a:r>
              <a:rPr lang="en-ID" sz="3200" dirty="0" err="1"/>
              <a:t>untuk</a:t>
            </a:r>
            <a:r>
              <a:rPr lang="en-ID" sz="3200" dirty="0"/>
              <a:t> </a:t>
            </a:r>
            <a:r>
              <a:rPr lang="en-ID" sz="3200" dirty="0" err="1"/>
              <a:t>memanipulasi</a:t>
            </a:r>
            <a:r>
              <a:rPr lang="en-ID" sz="3200" dirty="0"/>
              <a:t> database </a:t>
            </a:r>
            <a:r>
              <a:rPr lang="en-ID" sz="3200" dirty="0" err="1"/>
              <a:t>dan</a:t>
            </a:r>
            <a:r>
              <a:rPr lang="en-ID" sz="3200" dirty="0"/>
              <a:t> </a:t>
            </a:r>
            <a:r>
              <a:rPr lang="en-ID" sz="3200" dirty="0" err="1"/>
              <a:t>didukung</a:t>
            </a:r>
            <a:r>
              <a:rPr lang="en-ID" sz="3200" dirty="0"/>
              <a:t> </a:t>
            </a:r>
            <a:r>
              <a:rPr lang="en-ID" sz="3200" dirty="0" err="1"/>
              <a:t>oleh</a:t>
            </a:r>
            <a:r>
              <a:rPr lang="en-ID" sz="3200" dirty="0"/>
              <a:t> </a:t>
            </a:r>
            <a:r>
              <a:rPr lang="en-ID" sz="3200" dirty="0" err="1"/>
              <a:t>semua</a:t>
            </a:r>
            <a:r>
              <a:rPr lang="en-ID" sz="3200" dirty="0"/>
              <a:t> DBMS </a:t>
            </a:r>
          </a:p>
          <a:p>
            <a:r>
              <a:rPr lang="en-ID" sz="3200" dirty="0" err="1"/>
              <a:t>Terdiri</a:t>
            </a:r>
            <a:r>
              <a:rPr lang="en-ID" sz="3200" dirty="0"/>
              <a:t> </a:t>
            </a:r>
            <a:r>
              <a:rPr lang="en-ID" sz="3200" dirty="0" err="1"/>
              <a:t>atas</a:t>
            </a:r>
            <a:r>
              <a:rPr lang="en-ID" sz="3200" dirty="0"/>
              <a:t>: </a:t>
            </a:r>
          </a:p>
          <a:p>
            <a:pPr lvl="1"/>
            <a:r>
              <a:rPr lang="en-ID" sz="2800" dirty="0"/>
              <a:t>Data Definition Language (DDL) </a:t>
            </a:r>
          </a:p>
          <a:p>
            <a:pPr lvl="1"/>
            <a:r>
              <a:rPr lang="en-ID" sz="2800" dirty="0"/>
              <a:t>Data Manipulation Language (DML) </a:t>
            </a:r>
          </a:p>
          <a:p>
            <a:pPr lvl="1"/>
            <a:r>
              <a:rPr lang="en-ID" sz="2800" dirty="0"/>
              <a:t>Data Control Language (DCL)</a:t>
            </a:r>
          </a:p>
          <a:p>
            <a:pPr lvl="1"/>
            <a:r>
              <a:rPr lang="en-ID" sz="2800" dirty="0"/>
              <a:t>Transaction </a:t>
            </a:r>
            <a:r>
              <a:rPr lang="en-ID" sz="2800" dirty="0" err="1"/>
              <a:t>Contorl</a:t>
            </a:r>
            <a:r>
              <a:rPr lang="en-ID" sz="2800" dirty="0"/>
              <a:t> Language (TCL)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6133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ddl dml">
            <a:extLst>
              <a:ext uri="{FF2B5EF4-FFF2-40B4-BE49-F238E27FC236}">
                <a16:creationId xmlns:a16="http://schemas.microsoft.com/office/drawing/2014/main" id="{AAF3E0A5-0B24-4058-8B06-332F885AE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80" y="0"/>
            <a:ext cx="11975008" cy="675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11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Tujuan</a:t>
            </a:r>
            <a:r>
              <a:rPr lang="en-US" dirty="0"/>
              <a:t> Mata </a:t>
            </a:r>
            <a:r>
              <a:rPr lang="en-US" dirty="0" err="1"/>
              <a:t>Kuliah</a:t>
            </a:r>
            <a:endParaRPr lang="en-US" dirty="0"/>
          </a:p>
          <a:p>
            <a:pPr lvl="0"/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  <a:p>
            <a:pPr lvl="0"/>
            <a:r>
              <a:rPr lang="en-US" dirty="0" err="1"/>
              <a:t>Materi</a:t>
            </a:r>
            <a:endParaRPr lang="en-US" dirty="0"/>
          </a:p>
          <a:p>
            <a:pPr lvl="0"/>
            <a:r>
              <a:rPr lang="en-US" dirty="0" err="1"/>
              <a:t>Tugas</a:t>
            </a:r>
            <a:r>
              <a:rPr lang="en-US" dirty="0"/>
              <a:t> I</a:t>
            </a:r>
          </a:p>
        </p:txBody>
      </p:sp>
    </p:spTree>
    <p:extLst>
      <p:ext uri="{BB962C8B-B14F-4D97-AF65-F5344CB8AC3E}">
        <p14:creationId xmlns:p14="http://schemas.microsoft.com/office/powerpoint/2010/main" val="212088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EC098-94BF-4A08-B8B3-98B0CFCD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ID" dirty="0" err="1"/>
              <a:t>Tugas</a:t>
            </a:r>
            <a:r>
              <a:rPr lang="en-ID" dirty="0"/>
              <a:t>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47878-8406-49ED-9D58-F074D8EF5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103086"/>
            <a:ext cx="10515599" cy="5500914"/>
          </a:xfrm>
        </p:spPr>
        <p:txBody>
          <a:bodyPr>
            <a:normAutofit fontScale="92500" lnSpcReduction="10000"/>
          </a:bodyPr>
          <a:lstStyle/>
          <a:p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(@ 2 </a:t>
            </a:r>
            <a:r>
              <a:rPr lang="en-ID" dirty="0" err="1"/>
              <a:t>mahasiswa</a:t>
            </a:r>
            <a:r>
              <a:rPr lang="en-ID" dirty="0"/>
              <a:t>)</a:t>
            </a:r>
          </a:p>
          <a:p>
            <a:r>
              <a:rPr lang="en-ID" dirty="0" err="1"/>
              <a:t>Dikumpulkan</a:t>
            </a:r>
            <a:r>
              <a:rPr lang="en-ID" dirty="0"/>
              <a:t> paling </a:t>
            </a:r>
            <a:r>
              <a:rPr lang="en-ID" dirty="0" err="1"/>
              <a:t>lambat</a:t>
            </a:r>
            <a:r>
              <a:rPr lang="en-ID" dirty="0"/>
              <a:t>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selasa</a:t>
            </a:r>
            <a:r>
              <a:rPr lang="en-ID" dirty="0"/>
              <a:t> </a:t>
            </a:r>
            <a:r>
              <a:rPr lang="en-ID" dirty="0" err="1"/>
              <a:t>pukul</a:t>
            </a:r>
            <a:r>
              <a:rPr lang="en-ID" dirty="0"/>
              <a:t> 12.00, </a:t>
            </a:r>
            <a:r>
              <a:rPr lang="en-ID" dirty="0" err="1"/>
              <a:t>kirimkan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: </a:t>
            </a:r>
            <a:r>
              <a:rPr lang="en-ID" dirty="0">
                <a:hlinkClick r:id="rId2"/>
              </a:rPr>
              <a:t>bagus.kristanto@stiki.ac.id</a:t>
            </a:r>
            <a:r>
              <a:rPr lang="en-ID" dirty="0"/>
              <a:t>, </a:t>
            </a:r>
          </a:p>
          <a:p>
            <a:r>
              <a:rPr lang="en-ID" dirty="0"/>
              <a:t>Format </a:t>
            </a:r>
            <a:r>
              <a:rPr lang="en-ID" dirty="0" err="1"/>
              <a:t>tugas</a:t>
            </a:r>
            <a:r>
              <a:rPr lang="en-ID" dirty="0"/>
              <a:t> :  Tugas1_BasisData_Kelas(B/C)_Nomahasiswa1_NoMahasiswa2</a:t>
            </a:r>
          </a:p>
          <a:p>
            <a:r>
              <a:rPr lang="en-ID" dirty="0" err="1"/>
              <a:t>Ambil</a:t>
            </a:r>
            <a:r>
              <a:rPr lang="en-ID" dirty="0"/>
              <a:t> 1 </a:t>
            </a:r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di </a:t>
            </a:r>
            <a:r>
              <a:rPr lang="en-ID" dirty="0" err="1"/>
              <a:t>sekitar</a:t>
            </a:r>
            <a:r>
              <a:rPr lang="en-ID" dirty="0"/>
              <a:t>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jelaskan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basis data (min. 4 </a:t>
            </a:r>
            <a:r>
              <a:rPr lang="en-ID" dirty="0" err="1"/>
              <a:t>halaman</a:t>
            </a:r>
            <a:r>
              <a:rPr lang="en-ID" dirty="0"/>
              <a:t>),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b="1" dirty="0"/>
              <a:t>(</a:t>
            </a:r>
            <a:r>
              <a:rPr lang="en-ID" b="1" dirty="0" err="1"/>
              <a:t>setiap</a:t>
            </a:r>
            <a:r>
              <a:rPr lang="en-ID" b="1" dirty="0"/>
              <a:t> </a:t>
            </a:r>
            <a:r>
              <a:rPr lang="en-ID" b="1" dirty="0" err="1"/>
              <a:t>kelompok</a:t>
            </a:r>
            <a:r>
              <a:rPr lang="en-ID" b="1" dirty="0"/>
              <a:t> </a:t>
            </a:r>
            <a:r>
              <a:rPr lang="en-ID" b="1" dirty="0" err="1"/>
              <a:t>tidak</a:t>
            </a:r>
            <a:r>
              <a:rPr lang="en-ID" b="1" dirty="0"/>
              <a:t> </a:t>
            </a:r>
            <a:r>
              <a:rPr lang="en-ID" b="1" dirty="0" err="1"/>
              <a:t>boleh</a:t>
            </a:r>
            <a:r>
              <a:rPr lang="en-ID" b="1" dirty="0"/>
              <a:t> </a:t>
            </a:r>
            <a:r>
              <a:rPr lang="en-ID" b="1" dirty="0" err="1"/>
              <a:t>sama</a:t>
            </a:r>
            <a:r>
              <a:rPr lang="en-ID" b="1" dirty="0"/>
              <a:t>)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menjawab</a:t>
            </a:r>
            <a:r>
              <a:rPr lang="en-ID" dirty="0"/>
              <a:t> </a:t>
            </a:r>
            <a:r>
              <a:rPr lang="en-ID" dirty="0" err="1"/>
              <a:t>pertanyaan</a:t>
            </a:r>
            <a:r>
              <a:rPr lang="en-ID" dirty="0"/>
              <a:t> </a:t>
            </a:r>
            <a:r>
              <a:rPr lang="en-ID" dirty="0" err="1"/>
              <a:t>dibawah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:</a:t>
            </a:r>
            <a:endParaRPr lang="en-ID" b="1" dirty="0"/>
          </a:p>
          <a:p>
            <a:pPr lvl="1"/>
            <a:r>
              <a:rPr lang="en-ID" dirty="0" err="1"/>
              <a:t>Apakah</a:t>
            </a:r>
            <a:r>
              <a:rPr lang="en-ID" dirty="0"/>
              <a:t> yang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pahami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basis data? </a:t>
            </a:r>
          </a:p>
          <a:p>
            <a:pPr lvl="1"/>
            <a:r>
              <a:rPr lang="en-ID" dirty="0" err="1"/>
              <a:t>Mengapa</a:t>
            </a:r>
            <a:r>
              <a:rPr lang="en-ID" dirty="0"/>
              <a:t> basis data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diterapkan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yang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ambil</a:t>
            </a:r>
            <a:r>
              <a:rPr lang="en-ID" dirty="0"/>
              <a:t>?</a:t>
            </a:r>
          </a:p>
          <a:p>
            <a:pPr lvl="1"/>
            <a:r>
              <a:rPr lang="en-ID" dirty="0" err="1"/>
              <a:t>Dimanakah</a:t>
            </a:r>
            <a:r>
              <a:rPr lang="en-ID" dirty="0"/>
              <a:t> </a:t>
            </a:r>
            <a:r>
              <a:rPr lang="en-ID" dirty="0" err="1"/>
              <a:t>penerapannya</a:t>
            </a:r>
            <a:r>
              <a:rPr lang="en-ID" dirty="0"/>
              <a:t> (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yang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ambil</a:t>
            </a:r>
            <a:r>
              <a:rPr lang="en-ID" dirty="0"/>
              <a:t>)? </a:t>
            </a:r>
          </a:p>
          <a:p>
            <a:pPr lvl="1"/>
            <a:r>
              <a:rPr lang="en-ID" dirty="0" err="1"/>
              <a:t>Siapa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yang </a:t>
            </a:r>
            <a:r>
              <a:rPr lang="en-ID" dirty="0" err="1"/>
              <a:t>menggunakan</a:t>
            </a:r>
            <a:r>
              <a:rPr lang="en-ID" dirty="0"/>
              <a:t> basis data </a:t>
            </a:r>
            <a:r>
              <a:rPr lang="en-ID" dirty="0" err="1"/>
              <a:t>tersebut</a:t>
            </a:r>
            <a:r>
              <a:rPr lang="en-ID" dirty="0"/>
              <a:t>?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531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Tujuan</a:t>
            </a:r>
            <a:r>
              <a:rPr lang="en-US" dirty="0"/>
              <a:t> Mata </a:t>
            </a:r>
            <a:r>
              <a:rPr lang="en-US" dirty="0" err="1"/>
              <a:t>Kuliah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11EA6-8463-4F0E-B0EE-BE71E1E0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membangun</a:t>
            </a:r>
            <a:r>
              <a:rPr lang="en-ID" dirty="0"/>
              <a:t> database (DDL &amp; DML)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manipulasi</a:t>
            </a:r>
            <a:r>
              <a:rPr lang="en-ID" dirty="0"/>
              <a:t> data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minimal 1 DBMS (My SQL / SQL Server)</a:t>
            </a:r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7335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11EA6-8463-4F0E-B0EE-BE71E1E0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Database Processing Fundamentals, Design, and Implementation, </a:t>
            </a:r>
            <a:r>
              <a:rPr lang="en-ID" b="1" dirty="0"/>
              <a:t>David M. Kroenke &amp; David J. Auer, 12</a:t>
            </a:r>
            <a:r>
              <a:rPr lang="en-ID" b="1" baseline="30000" dirty="0"/>
              <a:t>th</a:t>
            </a:r>
            <a:r>
              <a:rPr lang="en-ID" b="1" dirty="0"/>
              <a:t> Edition</a:t>
            </a:r>
          </a:p>
          <a:p>
            <a:r>
              <a:rPr lang="en-ID" dirty="0"/>
              <a:t>DATABASE MANAGEMENT SYSTEMS, </a:t>
            </a:r>
            <a:r>
              <a:rPr lang="en-ID" b="1" dirty="0"/>
              <a:t>Raghu Ramakrishnan &amp; Johannes </a:t>
            </a:r>
            <a:r>
              <a:rPr lang="en-ID" b="1" dirty="0" err="1"/>
              <a:t>Gehrke</a:t>
            </a:r>
            <a:r>
              <a:rPr lang="en-ID" b="1" dirty="0"/>
              <a:t>, 3</a:t>
            </a:r>
            <a:r>
              <a:rPr lang="en-ID" sz="3200" b="1" baseline="30000" dirty="0"/>
              <a:t>rd</a:t>
            </a:r>
            <a:r>
              <a:rPr lang="en-ID" sz="3200" b="1" dirty="0"/>
              <a:t> Edition</a:t>
            </a:r>
          </a:p>
          <a:p>
            <a:pPr marL="0" indent="0">
              <a:buNone/>
            </a:pPr>
            <a:endParaRPr lang="en-ID" sz="3200" b="1" dirty="0"/>
          </a:p>
        </p:txBody>
      </p:sp>
    </p:spTree>
    <p:extLst>
      <p:ext uri="{BB962C8B-B14F-4D97-AF65-F5344CB8AC3E}">
        <p14:creationId xmlns:p14="http://schemas.microsoft.com/office/powerpoint/2010/main" val="66390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61D5-F4F2-423B-8983-C91EE82EF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Etika</a:t>
            </a:r>
            <a:r>
              <a:rPr lang="en-ID" dirty="0"/>
              <a:t> </a:t>
            </a:r>
            <a:r>
              <a:rPr lang="en-ID" dirty="0" err="1"/>
              <a:t>Kuliah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A4164B-693F-426D-88C0-6D1855926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6323" y="4230327"/>
            <a:ext cx="1661271" cy="2446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048E00-6346-463A-AF99-B0859B5D4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323" y="1660209"/>
            <a:ext cx="2236336" cy="2060654"/>
          </a:xfrm>
          <a:prstGeom prst="rect">
            <a:avLst/>
          </a:prstGeom>
        </p:spPr>
      </p:pic>
      <p:pic>
        <p:nvPicPr>
          <p:cNvPr id="1026" name="Picture 2" descr="Hasil gambar untuk etika berkomunikasi di kantor">
            <a:extLst>
              <a:ext uri="{FF2B5EF4-FFF2-40B4-BE49-F238E27FC236}">
                <a16:creationId xmlns:a16="http://schemas.microsoft.com/office/drawing/2014/main" id="{A066DD2C-A05A-4C5E-B37A-E799B027C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33" y="3301639"/>
            <a:ext cx="24669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8B1E36-7789-4CB6-BB81-CE77CD876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7696" y="1833009"/>
            <a:ext cx="2345768" cy="1857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EDAF0-8CDB-4F50-A0CA-F96CC908CD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7696" y="4401414"/>
            <a:ext cx="2100400" cy="209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9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Kuliah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83957" cy="4351338"/>
          </a:xfrm>
        </p:spPr>
        <p:txBody>
          <a:bodyPr>
            <a:normAutofit/>
          </a:bodyPr>
          <a:lstStyle/>
          <a:p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15 </a:t>
            </a:r>
            <a:r>
              <a:rPr lang="en-US" dirty="0" err="1"/>
              <a:t>menit</a:t>
            </a:r>
            <a:endParaRPr lang="en-US" dirty="0"/>
          </a:p>
          <a:p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dosen</a:t>
            </a:r>
            <a:r>
              <a:rPr lang="en-ID" dirty="0"/>
              <a:t> </a:t>
            </a:r>
            <a:r>
              <a:rPr lang="en-ID" dirty="0" err="1"/>
              <a:t>terlambat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30 </a:t>
            </a:r>
            <a:r>
              <a:rPr lang="en-ID" dirty="0" err="1"/>
              <a:t>menit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konfirmasi</a:t>
            </a:r>
            <a:r>
              <a:rPr lang="en-ID" dirty="0"/>
              <a:t>,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meninggalkan</a:t>
            </a:r>
            <a:r>
              <a:rPr lang="en-ID" dirty="0"/>
              <a:t> </a:t>
            </a:r>
            <a:r>
              <a:rPr lang="en-ID" dirty="0" err="1"/>
              <a:t>kelas</a:t>
            </a:r>
            <a:endParaRPr lang="en-ID" dirty="0"/>
          </a:p>
          <a:p>
            <a:r>
              <a:rPr lang="en-ID" b="1" dirty="0"/>
              <a:t>JIKA </a:t>
            </a:r>
            <a:r>
              <a:rPr lang="en-ID" b="1" dirty="0" err="1"/>
              <a:t>terbukti</a:t>
            </a:r>
            <a:r>
              <a:rPr lang="en-ID" b="1" dirty="0"/>
              <a:t> </a:t>
            </a:r>
            <a:r>
              <a:rPr lang="en-ID" b="1" dirty="0" err="1"/>
              <a:t>mengumpulkan</a:t>
            </a:r>
            <a:r>
              <a:rPr lang="en-ID" b="1" dirty="0"/>
              <a:t> </a:t>
            </a:r>
            <a:r>
              <a:rPr lang="en-ID" b="1" dirty="0" err="1"/>
              <a:t>tugas</a:t>
            </a:r>
            <a:r>
              <a:rPr lang="en-ID" b="1" dirty="0"/>
              <a:t> </a:t>
            </a:r>
            <a:r>
              <a:rPr lang="en-ID" b="1" dirty="0" err="1"/>
              <a:t>dengan</a:t>
            </a:r>
            <a:r>
              <a:rPr lang="en-ID" b="1" dirty="0"/>
              <a:t> </a:t>
            </a:r>
            <a:r>
              <a:rPr lang="en-ID" b="1" dirty="0" err="1"/>
              <a:t>tingkat</a:t>
            </a:r>
            <a:r>
              <a:rPr lang="en-ID" b="1" dirty="0"/>
              <a:t> </a:t>
            </a:r>
            <a:r>
              <a:rPr lang="en-ID" b="1" dirty="0" err="1"/>
              <a:t>kesamaan</a:t>
            </a:r>
            <a:r>
              <a:rPr lang="en-ID" b="1" dirty="0"/>
              <a:t> </a:t>
            </a:r>
            <a:r>
              <a:rPr lang="en-ID" b="1" dirty="0" err="1"/>
              <a:t>diatas</a:t>
            </a:r>
            <a:r>
              <a:rPr lang="en-ID" b="1" dirty="0"/>
              <a:t> 50%, </a:t>
            </a:r>
            <a:r>
              <a:rPr lang="en-ID" b="1" dirty="0" err="1"/>
              <a:t>maka</a:t>
            </a:r>
            <a:r>
              <a:rPr lang="en-ID" b="1" dirty="0"/>
              <a:t> </a:t>
            </a:r>
            <a:r>
              <a:rPr lang="en-ID" b="1" dirty="0" err="1"/>
              <a:t>tugas</a:t>
            </a:r>
            <a:r>
              <a:rPr lang="en-ID" b="1" dirty="0"/>
              <a:t> </a:t>
            </a:r>
            <a:r>
              <a:rPr lang="en-ID" b="1" dirty="0" err="1"/>
              <a:t>tersebut</a:t>
            </a:r>
            <a:r>
              <a:rPr lang="en-ID" b="1" dirty="0"/>
              <a:t> </a:t>
            </a:r>
            <a:r>
              <a:rPr lang="en-ID" b="1" dirty="0" err="1"/>
              <a:t>tidak</a:t>
            </a:r>
            <a:r>
              <a:rPr lang="en-ID" b="1" dirty="0"/>
              <a:t> </a:t>
            </a:r>
            <a:r>
              <a:rPr lang="en-ID" b="1" dirty="0" err="1"/>
              <a:t>dinilai</a:t>
            </a:r>
            <a:r>
              <a:rPr lang="en-ID" b="1" dirty="0"/>
              <a:t> ( </a:t>
            </a:r>
            <a:r>
              <a:rPr lang="en-ID" b="1" dirty="0" err="1"/>
              <a:t>baik</a:t>
            </a:r>
            <a:r>
              <a:rPr lang="en-ID" b="1" dirty="0"/>
              <a:t> </a:t>
            </a:r>
            <a:r>
              <a:rPr lang="en-ID" b="1" dirty="0" err="1"/>
              <a:t>kelas</a:t>
            </a:r>
            <a:r>
              <a:rPr lang="en-ID" b="1" dirty="0"/>
              <a:t> B </a:t>
            </a:r>
            <a:r>
              <a:rPr lang="en-ID" b="1" dirty="0" err="1"/>
              <a:t>maupun</a:t>
            </a:r>
            <a:r>
              <a:rPr lang="en-ID" b="1" dirty="0"/>
              <a:t> C )</a:t>
            </a:r>
          </a:p>
          <a:p>
            <a:endParaRPr lang="en-ID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0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Penilaian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83957" cy="4351338"/>
          </a:xfrm>
        </p:spPr>
        <p:txBody>
          <a:bodyPr>
            <a:normAutofit/>
          </a:bodyPr>
          <a:lstStyle/>
          <a:p>
            <a:r>
              <a:rPr lang="en-US" dirty="0"/>
              <a:t>UAS : 45%</a:t>
            </a:r>
          </a:p>
          <a:p>
            <a:r>
              <a:rPr lang="en-US" dirty="0"/>
              <a:t>UTS  : 30%</a:t>
            </a:r>
          </a:p>
          <a:p>
            <a:r>
              <a:rPr lang="en-ID" dirty="0" err="1"/>
              <a:t>Tugas</a:t>
            </a:r>
            <a:r>
              <a:rPr lang="en-ID" dirty="0"/>
              <a:t> ( </a:t>
            </a:r>
            <a:r>
              <a:rPr lang="en-ID" dirty="0" err="1"/>
              <a:t>Presentasi</a:t>
            </a:r>
            <a:r>
              <a:rPr lang="en-ID" dirty="0"/>
              <a:t>, Quiz, </a:t>
            </a:r>
            <a:r>
              <a:rPr lang="en-ID" dirty="0" err="1"/>
              <a:t>Harian</a:t>
            </a:r>
            <a:r>
              <a:rPr lang="en-ID" dirty="0"/>
              <a:t>) : 25%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3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Basis Data - </a:t>
            </a:r>
            <a:r>
              <a:rPr lang="en-US" dirty="0" err="1"/>
              <a:t>Obyektif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ECBAAE-EE7B-4F1F-9241-BEF39375B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181522" cy="4351338"/>
          </a:xfrm>
        </p:spPr>
        <p:txBody>
          <a:bodyPr>
            <a:normAutofit/>
          </a:bodyPr>
          <a:lstStyle/>
          <a:p>
            <a:r>
              <a:rPr lang="en-ID" dirty="0" err="1"/>
              <a:t>Kegunaan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basis data.</a:t>
            </a:r>
          </a:p>
          <a:p>
            <a:r>
              <a:rPr lang="en-ID" dirty="0" err="1"/>
              <a:t>Karakteristik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File </a:t>
            </a:r>
            <a:r>
              <a:rPr lang="en-ID" dirty="0" err="1"/>
              <a:t>dan</a:t>
            </a:r>
            <a:r>
              <a:rPr lang="en-ID" dirty="0"/>
              <a:t> Basis Data.</a:t>
            </a:r>
          </a:p>
          <a:p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pendekatan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file.</a:t>
            </a:r>
          </a:p>
          <a:p>
            <a:r>
              <a:rPr lang="en-ID" dirty="0" err="1"/>
              <a:t>Istilah-istilah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database.</a:t>
            </a:r>
          </a:p>
          <a:p>
            <a:r>
              <a:rPr lang="en-ID" dirty="0" err="1"/>
              <a:t>Istilah-istilah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Manajemen</a:t>
            </a:r>
            <a:r>
              <a:rPr lang="en-ID" dirty="0"/>
              <a:t> Database (DBMS).</a:t>
            </a:r>
          </a:p>
        </p:txBody>
      </p:sp>
    </p:spTree>
    <p:extLst>
      <p:ext uri="{BB962C8B-B14F-4D97-AF65-F5344CB8AC3E}">
        <p14:creationId xmlns:p14="http://schemas.microsoft.com/office/powerpoint/2010/main" val="7218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Basis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ECBAAE-EE7B-4F1F-9241-BEF39375B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181522" cy="4351338"/>
          </a:xfrm>
        </p:spPr>
        <p:txBody>
          <a:bodyPr>
            <a:normAutofit/>
          </a:bodyPr>
          <a:lstStyle/>
          <a:p>
            <a:r>
              <a:rPr lang="en-ID" dirty="0" err="1"/>
              <a:t>Himpunan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data (</a:t>
            </a:r>
            <a:r>
              <a:rPr lang="en-ID" dirty="0" err="1"/>
              <a:t>arsip</a:t>
            </a:r>
            <a:r>
              <a:rPr lang="en-ID" dirty="0"/>
              <a:t>) yang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berhubungan</a:t>
            </a:r>
            <a:r>
              <a:rPr lang="en-ID" dirty="0"/>
              <a:t> yang </a:t>
            </a:r>
            <a:r>
              <a:rPr lang="en-ID" dirty="0" err="1"/>
              <a:t>diorganisasi</a:t>
            </a:r>
            <a:r>
              <a:rPr lang="en-ID" dirty="0"/>
              <a:t> </a:t>
            </a:r>
            <a:r>
              <a:rPr lang="en-ID" dirty="0" err="1"/>
              <a:t>sedemikian</a:t>
            </a:r>
            <a:r>
              <a:rPr lang="en-ID" dirty="0"/>
              <a:t> </a:t>
            </a:r>
            <a:r>
              <a:rPr lang="en-ID" dirty="0" err="1"/>
              <a:t>rupa</a:t>
            </a:r>
            <a:r>
              <a:rPr lang="en-ID" dirty="0"/>
              <a:t> agar </a:t>
            </a:r>
            <a:r>
              <a:rPr lang="en-ID" dirty="0" err="1"/>
              <a:t>kelak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dimanfaatkan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mudah</a:t>
            </a:r>
            <a:endParaRPr lang="en-ID" dirty="0"/>
          </a:p>
          <a:p>
            <a:r>
              <a:rPr lang="en-ID" dirty="0"/>
              <a:t>Kumpulan data yang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berhubungan</a:t>
            </a:r>
            <a:r>
              <a:rPr lang="en-ID" dirty="0"/>
              <a:t> yang </a:t>
            </a:r>
            <a:r>
              <a:rPr lang="en-ID" dirty="0" err="1"/>
              <a:t>disimpan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bersama</a:t>
            </a:r>
            <a:r>
              <a:rPr lang="en-ID" dirty="0"/>
              <a:t> </a:t>
            </a:r>
            <a:r>
              <a:rPr lang="en-ID" dirty="0" err="1"/>
              <a:t>sedemikian</a:t>
            </a:r>
            <a:r>
              <a:rPr lang="en-ID" dirty="0"/>
              <a:t> </a:t>
            </a:r>
            <a:r>
              <a:rPr lang="en-ID" dirty="0" err="1"/>
              <a:t>rupa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b="1" dirty="0" err="1"/>
              <a:t>tanpa</a:t>
            </a:r>
            <a:r>
              <a:rPr lang="en-ID" b="1" dirty="0"/>
              <a:t> </a:t>
            </a:r>
            <a:r>
              <a:rPr lang="en-ID" b="1" dirty="0" err="1"/>
              <a:t>pengulangan</a:t>
            </a:r>
            <a:r>
              <a:rPr lang="en-ID" b="1" dirty="0"/>
              <a:t> (redundancy) yang </a:t>
            </a:r>
            <a:r>
              <a:rPr lang="en-ID" b="1" dirty="0" err="1"/>
              <a:t>tidak</a:t>
            </a:r>
            <a:r>
              <a:rPr lang="en-ID" b="1" dirty="0"/>
              <a:t> </a:t>
            </a:r>
            <a:r>
              <a:rPr lang="en-ID" b="1" dirty="0" err="1"/>
              <a:t>perlu</a:t>
            </a:r>
            <a:r>
              <a:rPr lang="en-ID" dirty="0"/>
              <a:t>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kebutuhan</a:t>
            </a:r>
            <a:endParaRPr lang="en-ID" dirty="0"/>
          </a:p>
          <a:p>
            <a:r>
              <a:rPr lang="en-ID" dirty="0"/>
              <a:t>Kumpulan file/</a:t>
            </a:r>
            <a:r>
              <a:rPr lang="en-ID" dirty="0" err="1"/>
              <a:t>tabel</a:t>
            </a:r>
            <a:r>
              <a:rPr lang="en-ID" dirty="0"/>
              <a:t>/</a:t>
            </a:r>
            <a:r>
              <a:rPr lang="en-ID" dirty="0" err="1"/>
              <a:t>arsip</a:t>
            </a:r>
            <a:r>
              <a:rPr lang="en-ID" dirty="0"/>
              <a:t> yang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berhubungan</a:t>
            </a:r>
            <a:r>
              <a:rPr lang="en-ID" dirty="0"/>
              <a:t> yang </a:t>
            </a:r>
            <a:r>
              <a:rPr lang="en-ID" dirty="0" err="1"/>
              <a:t>disimpan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media </a:t>
            </a:r>
            <a:r>
              <a:rPr lang="en-ID" dirty="0" err="1"/>
              <a:t>penyimpanan</a:t>
            </a:r>
            <a:r>
              <a:rPr lang="en-ID" dirty="0"/>
              <a:t> </a:t>
            </a:r>
            <a:r>
              <a:rPr lang="en-ID" dirty="0" err="1"/>
              <a:t>tertentu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2521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mark Design Templa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atermark design slides.potx" id="{155DE50B-7050-4C94-A1E2-D1CB6BE7200C}" vid="{CB226315-F714-4862-AA2D-99A0B670FE32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 design slides</Template>
  <TotalTime>430</TotalTime>
  <Words>943</Words>
  <Application>Microsoft Office PowerPoint</Application>
  <PresentationFormat>Widescreen</PresentationFormat>
  <Paragraphs>97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Century Gothic</vt:lpstr>
      <vt:lpstr>Times New Roman</vt:lpstr>
      <vt:lpstr>Wingdings</vt:lpstr>
      <vt:lpstr>Watermark Design Template</vt:lpstr>
      <vt:lpstr>BASIS DATA - TI14KB21 PERTEMUAN 1</vt:lpstr>
      <vt:lpstr>Outline</vt:lpstr>
      <vt:lpstr>Tujuan Mata Kuliah</vt:lpstr>
      <vt:lpstr>Referensi</vt:lpstr>
      <vt:lpstr>Etika Kuliah</vt:lpstr>
      <vt:lpstr>Kontrak Kuliah </vt:lpstr>
      <vt:lpstr>Penilaian</vt:lpstr>
      <vt:lpstr>Pengenalan Basis Data - Obyektif</vt:lpstr>
      <vt:lpstr>Definisi Basis Data</vt:lpstr>
      <vt:lpstr>Tujuan Pemanfaatan Basis Data </vt:lpstr>
      <vt:lpstr>Tujuan Pemanfaatan Basis Data (2)</vt:lpstr>
      <vt:lpstr>Tujuan Pemanfaatan Basis Data (3) </vt:lpstr>
      <vt:lpstr>Tujuan Pemanfaatan Basis Data (4) </vt:lpstr>
      <vt:lpstr>File Based vs Database </vt:lpstr>
      <vt:lpstr>File Based Process</vt:lpstr>
      <vt:lpstr>Database Management System (DBMS) </vt:lpstr>
      <vt:lpstr>Level Abstraksi DBMS</vt:lpstr>
      <vt:lpstr>Structured Query Language (SQL </vt:lpstr>
      <vt:lpstr>PowerPoint Presentation</vt:lpstr>
      <vt:lpstr>Tugas 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BASIS DATA - TI14KB21 PERTEMUAN 1</dc:title>
  <dc:creator>bagus kristomoyo</dc:creator>
  <cp:lastModifiedBy>bagus kristomoyo</cp:lastModifiedBy>
  <cp:revision>35</cp:revision>
  <dcterms:created xsi:type="dcterms:W3CDTF">2018-03-05T01:57:02Z</dcterms:created>
  <dcterms:modified xsi:type="dcterms:W3CDTF">2018-03-07T02:02:32Z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