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92" y="6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B868C8-D1A8-479D-B8F9-4A7953B62BBE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A812F83-5E1B-4A95-8CC0-5965D540E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E0F-ACA9-4674-9963-34C09A26D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APLIKASI TURUNAN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83CBA-B1CB-4B0D-8667-FF64880BE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8BCD-BEDA-4384-8AF8-C8D18B66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TINGKAT PERUBAHAN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AED8-51DF-4058-8CAE-4F3BD017A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sz="2800" b="1" dirty="0"/>
                  <a:t>Udara dipompa ke dalam balon berbentuk bola pada laju </a:t>
                </a:r>
                <a14:m>
                  <m:oMath xmlns:m="http://schemas.openxmlformats.org/officeDocument/2006/math">
                    <m:r>
                      <a:rPr lang="id-ID" sz="2800" b="1" i="1"/>
                      <m:t>𝟏𝟎</m:t>
                    </m:r>
                    <m:r>
                      <a:rPr lang="id-ID" sz="2800" b="1" i="1"/>
                      <m:t> </m:t>
                    </m:r>
                    <m:sSup>
                      <m:sSupPr>
                        <m:ctrlPr>
                          <a:rPr lang="en-US" sz="2800" b="1" i="1"/>
                        </m:ctrlPr>
                      </m:sSupPr>
                      <m:e>
                        <m:r>
                          <a:rPr lang="id-ID" sz="2800" b="1" i="1"/>
                          <m:t>𝒄𝒎</m:t>
                        </m:r>
                      </m:e>
                      <m:sup>
                        <m:r>
                          <a:rPr lang="id-ID" sz="2800" b="1" i="1"/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800" b="1" i="1"/>
                        </m:ctrlPr>
                      </m:sSupPr>
                      <m:e>
                        <m:r>
                          <a:rPr lang="id-ID" sz="2800" b="1" i="1"/>
                          <m:t>𝒔</m:t>
                        </m:r>
                      </m:e>
                      <m:sup>
                        <m:r>
                          <a:rPr lang="id-ID" sz="2800" b="1" i="1"/>
                          <m:t>−</m:t>
                        </m:r>
                        <m:r>
                          <a:rPr lang="id-ID" sz="2800" b="1" i="1"/>
                          <m:t>𝟏</m:t>
                        </m:r>
                      </m:sup>
                    </m:sSup>
                  </m:oMath>
                </a14:m>
                <a:r>
                  <a:rPr lang="id-ID" sz="2800" b="1" dirty="0"/>
                  <a:t>. Tentukan tingkat perubahan jari-jari balon ketika jari-jari 5 cm!</a:t>
                </a:r>
                <a:endParaRPr lang="en-US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AED8-51DF-4058-8CAE-4F3BD017A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96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1011-A056-45AC-B61B-4ED62E4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F62A9-6AB4-4B97-A844-B4AD5EE80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2073" y="-263240"/>
                <a:ext cx="8769927" cy="7176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dirty="0"/>
                  <a:t>Diketahui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d-ID" i="1"/>
                          <m:t>𝑑𝑉</m:t>
                        </m:r>
                      </m:num>
                      <m:den>
                        <m:r>
                          <a:rPr lang="id-ID" i="1"/>
                          <m:t>𝑑𝑡</m:t>
                        </m:r>
                      </m:den>
                    </m:f>
                    <m:r>
                      <a:rPr lang="id-ID" i="1"/>
                      <m:t>=10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Misalkan</a:t>
                </a:r>
                <a:r>
                  <a:rPr lang="en-US" dirty="0"/>
                  <a:t> </a:t>
                </a:r>
                <a:r>
                  <a:rPr lang="id-ID" i="1" dirty="0"/>
                  <a:t>V</a:t>
                </a:r>
                <a:r>
                  <a:rPr lang="en-US" i="1" dirty="0"/>
                  <a:t> </a:t>
                </a:r>
                <a:r>
                  <a:rPr lang="id-ID" dirty="0"/>
                  <a:t>: volume balon berbentuk bola</a:t>
                </a:r>
                <a:r>
                  <a:rPr lang="en-US" dirty="0"/>
                  <a:t> dan </a:t>
                </a:r>
                <a:r>
                  <a:rPr lang="id-ID" i="1" dirty="0"/>
                  <a:t>r</a:t>
                </a:r>
                <a:r>
                  <a:rPr lang="id-ID" dirty="0"/>
                  <a:t>: jari-jari balon berbentuk bola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m</a:t>
                </a:r>
                <a:r>
                  <a:rPr lang="id-ID" dirty="0"/>
                  <a:t>aka </a:t>
                </a:r>
                <a14:m>
                  <m:oMath xmlns:m="http://schemas.openxmlformats.org/officeDocument/2006/math">
                    <m:r>
                      <a:rPr lang="id-ID" i="1"/>
                      <m:t>𝑉</m:t>
                    </m:r>
                    <m:r>
                      <a:rPr lang="id-ID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d-ID" i="1"/>
                          <m:t>4</m:t>
                        </m:r>
                      </m:num>
                      <m:den>
                        <m:r>
                          <a:rPr lang="id-ID" i="1"/>
                          <m:t>3</m:t>
                        </m:r>
                      </m:den>
                    </m:f>
                    <m:r>
                      <a:rPr lang="id-ID" i="1"/>
                      <m:t>𝜋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id-ID" i="1"/>
                          <m:t>𝑟</m:t>
                        </m:r>
                      </m:e>
                      <m:sup>
                        <m:r>
                          <a:rPr lang="id-ID" i="1"/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Akan dicari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d-ID" i="1"/>
                          <m:t>𝑑𝑟</m:t>
                        </m:r>
                      </m:num>
                      <m:den>
                        <m:r>
                          <a:rPr lang="id-ID" i="1"/>
                          <m:t>𝑑𝑡</m:t>
                        </m:r>
                      </m:den>
                    </m:f>
                  </m:oMath>
                </a14:m>
                <a:r>
                  <a:rPr lang="id-ID" dirty="0"/>
                  <a:t> ketika </a:t>
                </a:r>
                <a:r>
                  <a:rPr lang="id-ID" i="1" dirty="0"/>
                  <a:t>r </a:t>
                </a:r>
                <a:r>
                  <a:rPr lang="id-ID" dirty="0"/>
                  <a:t>= 5 cm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𝑑𝑉</m:t>
                          </m:r>
                        </m:num>
                        <m:den>
                          <m:r>
                            <a:rPr lang="id-ID" i="1"/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𝑑𝑉</m:t>
                          </m:r>
                        </m:num>
                        <m:den>
                          <m:r>
                            <a:rPr lang="id-ID" i="1"/>
                            <m:t>𝑑𝑟</m:t>
                          </m:r>
                        </m:den>
                      </m:f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𝑑𝑟</m:t>
                          </m:r>
                        </m:num>
                        <m:den>
                          <m:r>
                            <a:rPr lang="id-ID" i="1"/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id-ID" i="1"/>
                        <m:t>10=4</m:t>
                      </m:r>
                      <m:r>
                        <a:rPr lang="id-ID" i="1"/>
                        <m:t>𝜋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𝑟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𝑑𝑟</m:t>
                          </m:r>
                        </m:num>
                        <m:den>
                          <m:r>
                            <a:rPr lang="id-ID" i="1"/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𝑑𝑟</m:t>
                          </m:r>
                        </m:num>
                        <m:den>
                          <m:r>
                            <a:rPr lang="id-ID" i="1"/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10</m:t>
                          </m:r>
                        </m:num>
                        <m:den>
                          <m:r>
                            <a:rPr lang="id-ID" i="1"/>
                            <m:t>4</m:t>
                          </m:r>
                          <m:r>
                            <a:rPr lang="id-ID" i="1"/>
                            <m:t>𝜋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id-ID" i="1"/>
                                <m:t>𝑟</m:t>
                              </m:r>
                            </m:e>
                            <m:sup>
                              <m:r>
                                <a:rPr lang="id-ID" i="1"/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id-ID" i="1"/>
                                    <m:t>𝑑𝑟</m:t>
                                  </m:r>
                                </m:num>
                                <m:den>
                                  <m:r>
                                    <a:rPr lang="id-ID" i="1"/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d-ID" i="1"/>
                            <m:t>𝑟</m:t>
                          </m:r>
                          <m:r>
                            <a:rPr lang="id-ID" i="1"/>
                            <m:t>=5</m:t>
                          </m:r>
                        </m:sub>
                      </m:sSub>
                      <m:r>
                        <m:rPr>
                          <m:aln/>
                        </m:rP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10</m:t>
                          </m:r>
                        </m:num>
                        <m:den>
                          <m:r>
                            <a:rPr lang="id-ID" i="1"/>
                            <m:t>4</m:t>
                          </m:r>
                          <m:r>
                            <a:rPr lang="id-ID" i="1"/>
                            <m:t>𝜋</m:t>
                          </m:r>
                          <m:r>
                            <a:rPr lang="id-ID" i="1"/>
                            <m:t>25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r>
                                    <a:rPr lang="id-ID" i="1"/>
                                    <m:t>𝑑𝑟</m:t>
                                  </m:r>
                                </m:num>
                                <m:den>
                                  <m:r>
                                    <a:rPr lang="id-ID" i="1"/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d-ID" i="1"/>
                            <m:t>𝑟</m:t>
                          </m:r>
                          <m:r>
                            <a:rPr lang="id-ID" i="1"/>
                            <m:t>=5</m:t>
                          </m:r>
                        </m:sub>
                      </m:sSub>
                      <m:r>
                        <m:rPr>
                          <m:aln/>
                        </m:rP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1</m:t>
                          </m:r>
                        </m:num>
                        <m:den>
                          <m:r>
                            <a:rPr lang="id-ID" i="1"/>
                            <m:t>10</m:t>
                          </m:r>
                          <m:r>
                            <a:rPr lang="id-ID" i="1"/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𝑐𝑚𝑠</m:t>
                          </m:r>
                        </m:e>
                        <m:sup>
                          <m:r>
                            <a:rPr lang="id-ID" i="1"/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F62A9-6AB4-4B97-A844-B4AD5EE80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2073" y="-263240"/>
                <a:ext cx="8769927" cy="717665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DC61-1D86-456E-922D-D0F5F180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C215-89E3-427A-9E00-317323CB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413" y="763979"/>
            <a:ext cx="7315200" cy="1854744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d-ID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 tangga dengan panjang 5 m condong terhadap sebuah dinding vertikal seperti yang ditunjukkan pada gambar. Bagian bawah tangga  ditarik sepanjang tanah dari dinding pada tingkat konstan </a:t>
            </a:r>
            <a:r>
              <a:rPr lang="id-ID" altLang="en-US" i="1" dirty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en-US" altLang="en-US" i="1" dirty="0">
                <a:solidFill>
                  <a:schemeClr val="tx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m/s</a:t>
            </a:r>
            <a:r>
              <a:rPr lang="id-ID" alt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Berapa kecepatan bagian atas tangga jatuh di atas tanah pada saat 4 m?</a:t>
            </a:r>
            <a:endParaRPr lang="id-ID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FEA45435-4F86-4548-AFED-2C86DB36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0492BB-ABBE-458E-B311-E0E989341EC8}"/>
              </a:ext>
            </a:extLst>
          </p:cNvPr>
          <p:cNvGrpSpPr>
            <a:grpSpLocks/>
          </p:cNvGrpSpPr>
          <p:nvPr/>
        </p:nvGrpSpPr>
        <p:grpSpPr>
          <a:xfrm>
            <a:off x="5922282" y="2826106"/>
            <a:ext cx="2947482" cy="2507894"/>
            <a:chOff x="0" y="0"/>
            <a:chExt cx="2096219" cy="21652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A30C19-74A0-43A9-AB37-9DA07D38C9B4}"/>
                </a:ext>
              </a:extLst>
            </p:cNvPr>
            <p:cNvGrpSpPr/>
            <p:nvPr/>
          </p:nvGrpSpPr>
          <p:grpSpPr>
            <a:xfrm>
              <a:off x="0" y="0"/>
              <a:ext cx="2096219" cy="2165207"/>
              <a:chOff x="0" y="0"/>
              <a:chExt cx="2096219" cy="21652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4C64117-C64E-405B-817E-ED698029C5BC}"/>
                  </a:ext>
                </a:extLst>
              </p:cNvPr>
              <p:cNvGrpSpPr/>
              <p:nvPr/>
            </p:nvGrpSpPr>
            <p:grpSpPr>
              <a:xfrm>
                <a:off x="448574" y="51759"/>
                <a:ext cx="1276710" cy="1656272"/>
                <a:chOff x="0" y="0"/>
                <a:chExt cx="1276710" cy="1656272"/>
              </a:xfrm>
            </p:grpSpPr>
            <p:sp>
              <p:nvSpPr>
                <p:cNvPr id="19" name="Right Triangle 18">
                  <a:extLst>
                    <a:ext uri="{FF2B5EF4-FFF2-40B4-BE49-F238E27FC236}">
                      <a16:creationId xmlns:a16="http://schemas.microsoft.com/office/drawing/2014/main" id="{FDCD2850-BCE7-4729-BCD3-E2AF11CE2D82}"/>
                    </a:ext>
                  </a:extLst>
                </p:cNvPr>
                <p:cNvSpPr/>
                <p:nvPr/>
              </p:nvSpPr>
              <p:spPr>
                <a:xfrm>
                  <a:off x="86264" y="0"/>
                  <a:ext cx="1190446" cy="1630392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EADAE5E-4DDE-4973-941F-7564C30515BA}"/>
                    </a:ext>
                  </a:extLst>
                </p:cNvPr>
                <p:cNvCxnSpPr/>
                <p:nvPr/>
              </p:nvCxnSpPr>
              <p:spPr>
                <a:xfrm flipH="1">
                  <a:off x="8626" y="0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8655630-6B6D-44BA-AF1D-190C841F13A8}"/>
                    </a:ext>
                  </a:extLst>
                </p:cNvPr>
                <p:cNvCxnSpPr/>
                <p:nvPr/>
              </p:nvCxnSpPr>
              <p:spPr>
                <a:xfrm flipH="1">
                  <a:off x="8626" y="60385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0B22EE5-0956-4A12-AC23-6DDE75F29E8D}"/>
                    </a:ext>
                  </a:extLst>
                </p:cNvPr>
                <p:cNvCxnSpPr/>
                <p:nvPr/>
              </p:nvCxnSpPr>
              <p:spPr>
                <a:xfrm flipH="1">
                  <a:off x="17253" y="129396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F7F35A5D-F6B3-4FB7-AB37-76A3577EA631}"/>
                    </a:ext>
                  </a:extLst>
                </p:cNvPr>
                <p:cNvCxnSpPr/>
                <p:nvPr/>
              </p:nvCxnSpPr>
              <p:spPr>
                <a:xfrm flipH="1">
                  <a:off x="17253" y="207034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DCC37A5-1AA4-4D4B-816F-EBC8DF1998BF}"/>
                    </a:ext>
                  </a:extLst>
                </p:cNvPr>
                <p:cNvCxnSpPr/>
                <p:nvPr/>
              </p:nvCxnSpPr>
              <p:spPr>
                <a:xfrm flipH="1">
                  <a:off x="8626" y="284672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7980D1B-4785-444C-98B9-3E36C29002FA}"/>
                    </a:ext>
                  </a:extLst>
                </p:cNvPr>
                <p:cNvCxnSpPr/>
                <p:nvPr/>
              </p:nvCxnSpPr>
              <p:spPr>
                <a:xfrm flipH="1">
                  <a:off x="0" y="379562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AF92115-7347-4D1F-AB1B-FF33B7D4EE4A}"/>
                    </a:ext>
                  </a:extLst>
                </p:cNvPr>
                <p:cNvCxnSpPr/>
                <p:nvPr/>
              </p:nvCxnSpPr>
              <p:spPr>
                <a:xfrm flipH="1">
                  <a:off x="17253" y="439947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BE1BF9-4955-492A-A1A8-50A46B28805F}"/>
                    </a:ext>
                  </a:extLst>
                </p:cNvPr>
                <p:cNvCxnSpPr/>
                <p:nvPr/>
              </p:nvCxnSpPr>
              <p:spPr>
                <a:xfrm flipH="1">
                  <a:off x="17253" y="517585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BA4EF22-B951-4613-BF24-A0DF4BEE8451}"/>
                    </a:ext>
                  </a:extLst>
                </p:cNvPr>
                <p:cNvCxnSpPr/>
                <p:nvPr/>
              </p:nvCxnSpPr>
              <p:spPr>
                <a:xfrm flipH="1">
                  <a:off x="8626" y="629728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281BC7A-5EC7-4EFA-807B-E69E4E012514}"/>
                    </a:ext>
                  </a:extLst>
                </p:cNvPr>
                <p:cNvCxnSpPr/>
                <p:nvPr/>
              </p:nvCxnSpPr>
              <p:spPr>
                <a:xfrm flipH="1">
                  <a:off x="17253" y="724619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5847D7-205F-42B6-BF64-747982CFB051}"/>
                    </a:ext>
                  </a:extLst>
                </p:cNvPr>
                <p:cNvCxnSpPr/>
                <p:nvPr/>
              </p:nvCxnSpPr>
              <p:spPr>
                <a:xfrm flipH="1">
                  <a:off x="8626" y="819509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A102616-B1E3-4AF6-95E1-E4B0FDF60DC8}"/>
                    </a:ext>
                  </a:extLst>
                </p:cNvPr>
                <p:cNvCxnSpPr/>
                <p:nvPr/>
              </p:nvCxnSpPr>
              <p:spPr>
                <a:xfrm flipH="1">
                  <a:off x="17253" y="905773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39DFE71-7ACC-43FA-AD4A-DB578B33C916}"/>
                    </a:ext>
                  </a:extLst>
                </p:cNvPr>
                <p:cNvCxnSpPr/>
                <p:nvPr/>
              </p:nvCxnSpPr>
              <p:spPr>
                <a:xfrm flipH="1">
                  <a:off x="8626" y="1009290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38C8B43-D8D0-49DA-8234-9AAB1BFEF793}"/>
                    </a:ext>
                  </a:extLst>
                </p:cNvPr>
                <p:cNvCxnSpPr/>
                <p:nvPr/>
              </p:nvCxnSpPr>
              <p:spPr>
                <a:xfrm flipH="1">
                  <a:off x="0" y="1112807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8A1CC6-B923-4FB2-AF42-87742C54BE4A}"/>
                    </a:ext>
                  </a:extLst>
                </p:cNvPr>
                <p:cNvCxnSpPr/>
                <p:nvPr/>
              </p:nvCxnSpPr>
              <p:spPr>
                <a:xfrm flipH="1">
                  <a:off x="0" y="1216324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5D5C2DE-41CB-4606-9D17-169EC5FC97F4}"/>
                    </a:ext>
                  </a:extLst>
                </p:cNvPr>
                <p:cNvCxnSpPr/>
                <p:nvPr/>
              </p:nvCxnSpPr>
              <p:spPr>
                <a:xfrm flipH="1">
                  <a:off x="0" y="1319841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594C396-CF91-49D5-BC50-AA4A9244E7DF}"/>
                    </a:ext>
                  </a:extLst>
                </p:cNvPr>
                <p:cNvCxnSpPr/>
                <p:nvPr/>
              </p:nvCxnSpPr>
              <p:spPr>
                <a:xfrm flipH="1">
                  <a:off x="0" y="1406106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D83DFA4-D102-4C56-90DD-CF44A3B9E1C5}"/>
                    </a:ext>
                  </a:extLst>
                </p:cNvPr>
                <p:cNvCxnSpPr/>
                <p:nvPr/>
              </p:nvCxnSpPr>
              <p:spPr>
                <a:xfrm flipH="1">
                  <a:off x="0" y="1500996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C7FDC46-6247-46B7-9913-2279469F0DF1}"/>
                    </a:ext>
                  </a:extLst>
                </p:cNvPr>
                <p:cNvCxnSpPr/>
                <p:nvPr/>
              </p:nvCxnSpPr>
              <p:spPr>
                <a:xfrm flipH="1">
                  <a:off x="25879" y="1552755"/>
                  <a:ext cx="77470" cy="10351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189A41A-579C-40E5-B965-ED0FE4448451}"/>
                  </a:ext>
                </a:extLst>
              </p:cNvPr>
              <p:cNvCxnSpPr/>
              <p:nvPr/>
            </p:nvCxnSpPr>
            <p:spPr>
              <a:xfrm>
                <a:off x="405442" y="51759"/>
                <a:ext cx="0" cy="16560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ED54B-C11F-4D9E-B737-4906C7304B92}"/>
                  </a:ext>
                </a:extLst>
              </p:cNvPr>
              <p:cNvSpPr/>
              <p:nvPr/>
            </p:nvSpPr>
            <p:spPr>
              <a:xfrm>
                <a:off x="0" y="707366"/>
                <a:ext cx="336430" cy="353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BABF576-528F-4E2A-8C05-DA4CC0DD12D9}"/>
                  </a:ext>
                </a:extLst>
              </p:cNvPr>
              <p:cNvCxnSpPr/>
              <p:nvPr/>
            </p:nvCxnSpPr>
            <p:spPr>
              <a:xfrm flipH="1">
                <a:off x="517585" y="1759789"/>
                <a:ext cx="1224951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3F0742-9250-4349-A629-E1ADB1C699E2}"/>
                  </a:ext>
                </a:extLst>
              </p:cNvPr>
              <p:cNvSpPr/>
              <p:nvPr/>
            </p:nvSpPr>
            <p:spPr>
              <a:xfrm>
                <a:off x="957533" y="1811548"/>
                <a:ext cx="336430" cy="353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110814-6C3C-48CF-8B5B-CE157B4D0592}"/>
                  </a:ext>
                </a:extLst>
              </p:cNvPr>
              <p:cNvSpPr/>
              <p:nvPr/>
            </p:nvSpPr>
            <p:spPr>
              <a:xfrm rot="3163145">
                <a:off x="1233579" y="422694"/>
                <a:ext cx="508922" cy="353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m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E737ECB-59DA-4F34-88B3-6E5D43648BDD}"/>
                  </a:ext>
                </a:extLst>
              </p:cNvPr>
              <p:cNvCxnSpPr/>
              <p:nvPr/>
            </p:nvCxnSpPr>
            <p:spPr>
              <a:xfrm flipH="1" flipV="1">
                <a:off x="603850" y="0"/>
                <a:ext cx="1230313" cy="168195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15CEDA-479D-4E2E-B1BA-B5A836E211DF}"/>
                  </a:ext>
                </a:extLst>
              </p:cNvPr>
              <p:cNvCxnSpPr/>
              <p:nvPr/>
            </p:nvCxnSpPr>
            <p:spPr>
              <a:xfrm>
                <a:off x="543465" y="155276"/>
                <a:ext cx="1103630" cy="15008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68399D7-D532-4214-BF25-5F8B9A88FEFE}"/>
                  </a:ext>
                </a:extLst>
              </p:cNvPr>
              <p:cNvCxnSpPr/>
              <p:nvPr/>
            </p:nvCxnSpPr>
            <p:spPr>
              <a:xfrm>
                <a:off x="1440612" y="1682151"/>
                <a:ext cx="655607" cy="0"/>
              </a:xfrm>
              <a:prstGeom prst="line">
                <a:avLst/>
              </a:prstGeom>
              <a:ln>
                <a:tailEnd type="triangle" w="sm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F86D4-4227-404C-A587-464FE58FB9CC}"/>
                </a:ext>
              </a:extLst>
            </p:cNvPr>
            <p:cNvCxnSpPr/>
            <p:nvPr/>
          </p:nvCxnSpPr>
          <p:spPr>
            <a:xfrm>
              <a:off x="586597" y="284672"/>
              <a:ext cx="0" cy="310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A392FE-9FFB-4861-9DF3-5477C45F3E1E}"/>
                </a:ext>
              </a:extLst>
            </p:cNvPr>
            <p:cNvCxnSpPr/>
            <p:nvPr/>
          </p:nvCxnSpPr>
          <p:spPr>
            <a:xfrm>
              <a:off x="534838" y="1552755"/>
              <a:ext cx="1468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88FD89-F59E-45CC-937F-390121314F63}"/>
                </a:ext>
              </a:extLst>
            </p:cNvPr>
            <p:cNvCxnSpPr/>
            <p:nvPr/>
          </p:nvCxnSpPr>
          <p:spPr>
            <a:xfrm flipV="1">
              <a:off x="681487" y="1544129"/>
              <a:ext cx="0" cy="1470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27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848A-E6BA-487B-BEFE-3A635A1A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F0AD4-D447-41D2-A63F-65AB172F0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304805"/>
                <a:ext cx="7315200" cy="66224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id-ID" sz="2600" dirty="0"/>
                  <a:t>Diketahui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/>
                        </m:ctrlPr>
                      </m:fPr>
                      <m:num>
                        <m:r>
                          <a:rPr lang="id-ID" sz="2600" i="1"/>
                          <m:t>𝑑𝑥</m:t>
                        </m:r>
                      </m:num>
                      <m:den>
                        <m:r>
                          <a:rPr lang="id-ID" sz="2600" i="1"/>
                          <m:t>𝑑𝑡</m:t>
                        </m:r>
                      </m:den>
                    </m:f>
                    <m:r>
                      <a:rPr lang="id-ID" sz="2600" i="1"/>
                      <m:t>=0,2 </m:t>
                    </m:r>
                    <m:sSup>
                      <m:sSupPr>
                        <m:ctrlPr>
                          <a:rPr lang="en-US" sz="2600" i="1"/>
                        </m:ctrlPr>
                      </m:sSupPr>
                      <m:e>
                        <m:r>
                          <a:rPr lang="id-ID" sz="2600" i="1"/>
                          <m:t>𝑚𝑠</m:t>
                        </m:r>
                      </m:e>
                      <m:sup>
                        <m:r>
                          <a:rPr lang="id-ID" sz="2600" i="1"/>
                          <m:t>−1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id-ID" sz="2600" dirty="0"/>
                  <a:t>Akan dicari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/>
                        </m:ctrlPr>
                      </m:fPr>
                      <m:num>
                        <m:r>
                          <a:rPr lang="id-ID" sz="2600" i="1"/>
                          <m:t>𝑑𝑦</m:t>
                        </m:r>
                      </m:num>
                      <m:den>
                        <m:r>
                          <a:rPr lang="id-ID" sz="2600" i="1"/>
                          <m:t>𝑑𝑡</m:t>
                        </m:r>
                      </m:den>
                    </m:f>
                  </m:oMath>
                </a14:m>
                <a:r>
                  <a:rPr lang="id-ID" sz="2600" dirty="0"/>
                  <a:t> ketika </a:t>
                </a:r>
                <a14:m>
                  <m:oMath xmlns:m="http://schemas.openxmlformats.org/officeDocument/2006/math">
                    <m:r>
                      <a:rPr lang="id-ID" sz="2600" i="1"/>
                      <m:t>𝑦</m:t>
                    </m:r>
                    <m:r>
                      <a:rPr lang="id-ID" sz="2600" i="1"/>
                      <m:t>=4 </m:t>
                    </m:r>
                    <m:r>
                      <a:rPr lang="id-ID" sz="2600" i="1"/>
                      <m:t>𝑚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id-ID" sz="2600" dirty="0"/>
                  <a:t>Karena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/>
                        </m:ctrlPr>
                      </m:sSupPr>
                      <m:e>
                        <m:r>
                          <a:rPr lang="id-ID" sz="2600" i="1"/>
                          <m:t>𝑥</m:t>
                        </m:r>
                      </m:e>
                      <m:sup>
                        <m:r>
                          <a:rPr lang="id-ID" sz="2600" i="1"/>
                          <m:t>2</m:t>
                        </m:r>
                      </m:sup>
                    </m:sSup>
                    <m:r>
                      <a:rPr lang="id-ID" sz="2600" i="1"/>
                      <m:t>+</m:t>
                    </m:r>
                    <m:sSup>
                      <m:sSupPr>
                        <m:ctrlPr>
                          <a:rPr lang="en-US" sz="2600" i="1"/>
                        </m:ctrlPr>
                      </m:sSupPr>
                      <m:e>
                        <m:r>
                          <a:rPr lang="id-ID" sz="2600" i="1"/>
                          <m:t>𝑦</m:t>
                        </m:r>
                      </m:e>
                      <m:sup>
                        <m:r>
                          <a:rPr lang="id-ID" sz="2600" i="1"/>
                          <m:t>2</m:t>
                        </m:r>
                      </m:sup>
                    </m:sSup>
                    <m:r>
                      <a:rPr lang="id-ID" sz="2600" i="1"/>
                      <m:t>=</m:t>
                    </m:r>
                    <m:sSup>
                      <m:sSupPr>
                        <m:ctrlPr>
                          <a:rPr lang="en-US" sz="2600" i="1"/>
                        </m:ctrlPr>
                      </m:sSupPr>
                      <m:e>
                        <m:r>
                          <a:rPr lang="id-ID" sz="2600" i="1"/>
                          <m:t>5</m:t>
                        </m:r>
                      </m:e>
                      <m:sup>
                        <m:r>
                          <a:rPr lang="id-ID" sz="2600" i="1"/>
                          <m:t>2</m:t>
                        </m:r>
                      </m:sup>
                    </m:sSup>
                  </m:oMath>
                </a14:m>
                <a:r>
                  <a:rPr lang="id-ID" sz="2600" dirty="0"/>
                  <a:t>, maka diperoleh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sz="2600" i="1"/>
                      <m:t>𝑥</m:t>
                    </m:r>
                    <m:r>
                      <a:rPr lang="id-ID" sz="2600" i="1"/>
                      <m:t>=</m:t>
                    </m:r>
                    <m:rad>
                      <m:radPr>
                        <m:degHide m:val="on"/>
                        <m:ctrlPr>
                          <a:rPr lang="en-US" sz="2600" i="1"/>
                        </m:ctrlPr>
                      </m:radPr>
                      <m:deg/>
                      <m:e>
                        <m:r>
                          <a:rPr lang="id-ID" sz="2600" i="1"/>
                          <m:t>25−</m:t>
                        </m:r>
                        <m:sSup>
                          <m:sSupPr>
                            <m:ctrlPr>
                              <a:rPr lang="en-US" sz="2600" i="1"/>
                            </m:ctrlPr>
                          </m:sSupPr>
                          <m:e>
                            <m:r>
                              <a:rPr lang="id-ID" sz="2600" i="1"/>
                              <m:t>𝑦</m:t>
                            </m:r>
                          </m:e>
                          <m:sup>
                            <m:r>
                              <a:rPr lang="id-ID" sz="2600" i="1"/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id-ID" sz="2600" dirty="0"/>
                  <a:t>		</a:t>
                </a:r>
                <a14:m>
                  <m:oMath xmlns:m="http://schemas.openxmlformats.org/officeDocument/2006/math">
                    <m:r>
                      <a:rPr lang="id-ID" sz="2600" i="1"/>
                      <m:t>(</m:t>
                    </m:r>
                    <m:r>
                      <a:rPr lang="id-ID" sz="2600" i="1"/>
                      <m:t>𝑥</m:t>
                    </m:r>
                    <m:r>
                      <a:rPr lang="id-ID" sz="2600" i="1"/>
                      <m:t>≥0)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id-ID" sz="2600" dirty="0"/>
                  <a:t>Perhatikan bahwa</a:t>
                </a: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𝑑𝑥</m:t>
                          </m:r>
                        </m:num>
                        <m:den>
                          <m:r>
                            <a:rPr lang="id-ID" sz="2600" i="1"/>
                            <m:t>𝑑𝑡</m:t>
                          </m:r>
                        </m:den>
                      </m:f>
                      <m:r>
                        <a:rPr lang="id-ID" sz="2600" i="1"/>
                        <m:t>=</m:t>
                      </m:r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𝑑𝑥</m:t>
                          </m:r>
                        </m:num>
                        <m:den>
                          <m:r>
                            <a:rPr lang="id-ID" sz="2600" i="1"/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𝑑𝑦</m:t>
                          </m:r>
                        </m:num>
                        <m:den>
                          <m:r>
                            <a:rPr lang="id-ID" sz="2600" i="1"/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𝑑𝑥</m:t>
                          </m:r>
                        </m:num>
                        <m:den>
                          <m:r>
                            <a:rPr lang="id-ID" sz="2600" i="1"/>
                            <m:t>𝑑𝑡</m:t>
                          </m:r>
                        </m:den>
                      </m:f>
                      <m:r>
                        <a:rPr lang="id-ID" sz="2600" i="1"/>
                        <m:t>=</m:t>
                      </m:r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1</m:t>
                          </m:r>
                        </m:num>
                        <m:den>
                          <m:r>
                            <a:rPr lang="id-ID" sz="2600" i="1"/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−2</m:t>
                          </m:r>
                          <m:r>
                            <a:rPr lang="id-ID" sz="2600" i="1"/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/>
                              </m:ctrlPr>
                            </m:radPr>
                            <m:deg/>
                            <m:e>
                              <m:r>
                                <a:rPr lang="id-ID" sz="2600" i="1"/>
                                <m:t>25−</m:t>
                              </m:r>
                              <m:sSup>
                                <m:sSupPr>
                                  <m:ctrlPr>
                                    <a:rPr lang="en-US" sz="2600" i="1"/>
                                  </m:ctrlPr>
                                </m:sSupPr>
                                <m:e>
                                  <m:r>
                                    <a:rPr lang="id-ID" sz="2600" i="1"/>
                                    <m:t>𝑦</m:t>
                                  </m:r>
                                </m:e>
                                <m:sup>
                                  <m:r>
                                    <a:rPr lang="id-ID" sz="2600" i="1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𝑑𝑦</m:t>
                          </m:r>
                        </m:num>
                        <m:den>
                          <m:r>
                            <a:rPr lang="id-ID" sz="2600" i="1"/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𝑑𝑥</m:t>
                          </m:r>
                        </m:num>
                        <m:den>
                          <m:r>
                            <a:rPr lang="id-ID" sz="2600" i="1"/>
                            <m:t>𝑑𝑡</m:t>
                          </m:r>
                        </m:den>
                      </m:f>
                      <m:r>
                        <a:rPr lang="id-ID" sz="2600" i="1"/>
                        <m:t>=</m:t>
                      </m:r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−</m:t>
                          </m:r>
                          <m:r>
                            <a:rPr lang="id-ID" sz="2600" i="1"/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/>
                              </m:ctrlPr>
                            </m:radPr>
                            <m:deg/>
                            <m:e>
                              <m:r>
                                <a:rPr lang="id-ID" sz="2600" i="1"/>
                                <m:t>25−</m:t>
                              </m:r>
                              <m:sSup>
                                <m:sSupPr>
                                  <m:ctrlPr>
                                    <a:rPr lang="en-US" sz="2600" i="1"/>
                                  </m:ctrlPr>
                                </m:sSupPr>
                                <m:e>
                                  <m:r>
                                    <a:rPr lang="id-ID" sz="2600" i="1"/>
                                    <m:t>𝑦</m:t>
                                  </m:r>
                                </m:e>
                                <m:sup>
                                  <m:r>
                                    <a:rPr lang="id-ID" sz="2600" i="1"/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𝑑𝑦</m:t>
                          </m:r>
                        </m:num>
                        <m:den>
                          <m:r>
                            <a:rPr lang="id-ID" sz="2600" i="1"/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/>
                        <m:t>0,2=</m:t>
                      </m:r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r>
                            <a:rPr lang="id-ID" sz="2600" i="1"/>
                            <m:t>−4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/>
                              </m:ctrlPr>
                            </m:radPr>
                            <m:deg/>
                            <m:e>
                              <m:r>
                                <a:rPr lang="id-ID" sz="2600" i="1"/>
                                <m:t>25−16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600" i="1"/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/>
                                  </m:ctrlPr>
                                </m:fPr>
                                <m:num>
                                  <m:r>
                                    <a:rPr lang="id-ID" sz="2600" i="1"/>
                                    <m:t>𝑑𝑦</m:t>
                                  </m:r>
                                </m:num>
                                <m:den>
                                  <m:r>
                                    <a:rPr lang="id-ID" sz="2600" i="1"/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d-ID" sz="2600" i="1"/>
                            <m:t>𝑦</m:t>
                          </m:r>
                          <m:r>
                            <a:rPr lang="id-ID" sz="2600" i="1"/>
                            <m:t>=4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/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/>
                                  </m:ctrlPr>
                                </m:fPr>
                                <m:num>
                                  <m:r>
                                    <a:rPr lang="id-ID" sz="2600" i="1"/>
                                    <m:t>𝑑𝑦</m:t>
                                  </m:r>
                                </m:num>
                                <m:den>
                                  <m:r>
                                    <a:rPr lang="id-ID" sz="2600" i="1"/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d-ID" sz="2600" i="1"/>
                            <m:t>𝑦</m:t>
                          </m:r>
                          <m:r>
                            <a:rPr lang="id-ID" sz="2600" i="1"/>
                            <m:t>=4</m:t>
                          </m:r>
                        </m:sub>
                      </m:sSub>
                      <m:r>
                        <a:rPr lang="id-ID" sz="2600" i="1"/>
                        <m:t>=−</m:t>
                      </m:r>
                      <m:f>
                        <m:fPr>
                          <m:ctrlPr>
                            <a:rPr lang="en-US" sz="2600" i="1"/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/>
                              </m:ctrlPr>
                            </m:dPr>
                            <m:e>
                              <m:r>
                                <a:rPr lang="id-ID" sz="2600" i="1"/>
                                <m:t>0,2</m:t>
                              </m:r>
                            </m:e>
                          </m:d>
                          <m:r>
                            <a:rPr lang="id-ID" sz="2600" i="1"/>
                            <m:t>3</m:t>
                          </m:r>
                        </m:num>
                        <m:den>
                          <m:r>
                            <a:rPr lang="id-ID" sz="2600" i="1"/>
                            <m:t>4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/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/>
                                  </m:ctrlPr>
                                </m:fPr>
                                <m:num>
                                  <m:r>
                                    <a:rPr lang="id-ID" sz="2600" i="1"/>
                                    <m:t>𝑑𝑦</m:t>
                                  </m:r>
                                </m:num>
                                <m:den>
                                  <m:r>
                                    <a:rPr lang="id-ID" sz="2600" i="1"/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d-ID" sz="2600" i="1"/>
                            <m:t>𝑦</m:t>
                          </m:r>
                          <m:r>
                            <a:rPr lang="id-ID" sz="2600" i="1"/>
                            <m:t>=4</m:t>
                          </m:r>
                        </m:sub>
                      </m:sSub>
                      <m:r>
                        <a:rPr lang="id-ID" sz="2600" i="1"/>
                        <m:t>=−0,15</m:t>
                      </m:r>
                      <m:sSup>
                        <m:sSupPr>
                          <m:ctrlPr>
                            <a:rPr lang="en-US" sz="2600" i="1"/>
                          </m:ctrlPr>
                        </m:sSupPr>
                        <m:e>
                          <m:r>
                            <a:rPr lang="id-ID" sz="2600" i="1"/>
                            <m:t>𝑚𝑠</m:t>
                          </m:r>
                        </m:e>
                        <m:sup>
                          <m:r>
                            <a:rPr lang="id-ID" sz="2600" i="1"/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id-ID" sz="2600" dirty="0"/>
                  <a:t>Jadi bagian atas tangga jatuh sebagai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/>
                        </m:ctrlPr>
                      </m:fPr>
                      <m:num>
                        <m:r>
                          <a:rPr lang="id-ID" sz="2600" i="1"/>
                          <m:t>𝑑𝑦</m:t>
                        </m:r>
                      </m:num>
                      <m:den>
                        <m:r>
                          <a:rPr lang="id-ID" sz="2600" i="1"/>
                          <m:t>𝑑𝑡</m:t>
                        </m:r>
                      </m:den>
                    </m:f>
                  </m:oMath>
                </a14:m>
                <a:r>
                  <a:rPr lang="id-ID" sz="2600" dirty="0"/>
                  <a:t> negatif pada tingkat </a:t>
                </a:r>
                <a14:m>
                  <m:oMath xmlns:m="http://schemas.openxmlformats.org/officeDocument/2006/math">
                    <m:r>
                      <a:rPr lang="id-ID" sz="2600" i="1"/>
                      <m:t>0,15</m:t>
                    </m:r>
                    <m:sSup>
                      <m:sSupPr>
                        <m:ctrlPr>
                          <a:rPr lang="en-US" sz="2600" i="1"/>
                        </m:ctrlPr>
                      </m:sSupPr>
                      <m:e>
                        <m:r>
                          <a:rPr lang="id-ID" sz="2600" i="1"/>
                          <m:t>𝑚𝑠</m:t>
                        </m:r>
                      </m:e>
                      <m:sup>
                        <m:r>
                          <a:rPr lang="id-ID" sz="2600" i="1"/>
                          <m:t>−1</m:t>
                        </m:r>
                      </m:sup>
                    </m:sSup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F0AD4-D447-41D2-A63F-65AB172F0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304805"/>
                <a:ext cx="7315200" cy="6622473"/>
              </a:xfrm>
              <a:blipFill>
                <a:blip r:embed="rId2"/>
                <a:stretch>
                  <a:fillRect l="-917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6E39-CFC2-490C-B1CB-396DC4E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KECEPATAN PERCEPATAN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95DB6-B81C-4DE7-87DA-B8BA451D8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77963"/>
                <a:ext cx="731520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dirty="0"/>
                  <a:t>Posisi dari sebuah objek yang bergerak pada sumbu </a:t>
                </a:r>
                <a:r>
                  <a:rPr lang="id-ID" sz="2400" i="1" dirty="0"/>
                  <a:t>x </a:t>
                </a:r>
                <a:r>
                  <a:rPr lang="id-ID" sz="2400" dirty="0"/>
                  <a:t>pada </a:t>
                </a:r>
                <a:r>
                  <a:rPr lang="id-ID" sz="2400" i="1" dirty="0"/>
                  <a:t>t </a:t>
                </a:r>
                <a:r>
                  <a:rPr lang="id-ID" sz="2400" dirty="0"/>
                  <a:t>waktu diberikan oleh </a:t>
                </a:r>
                <a14:m>
                  <m:oMath xmlns:m="http://schemas.openxmlformats.org/officeDocument/2006/math">
                    <m:r>
                      <a:rPr lang="id-ID" sz="2400" i="1"/>
                      <m:t>𝑥</m:t>
                    </m:r>
                    <m:r>
                      <a:rPr lang="id-ID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id-ID" sz="2400" i="1"/>
                          <m:t>2</m:t>
                        </m:r>
                      </m:num>
                      <m:den>
                        <m:r>
                          <a:rPr lang="id-ID" sz="2400" i="1"/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id-ID" sz="2400" i="1"/>
                          <m:t>𝑡</m:t>
                        </m:r>
                      </m:e>
                      <m:sup>
                        <m:r>
                          <a:rPr lang="id-ID" sz="2400" i="1"/>
                          <m:t>3</m:t>
                        </m:r>
                      </m:sup>
                    </m:sSup>
                    <m:r>
                      <a:rPr lang="id-ID" sz="2400" i="1"/>
                      <m:t>−6</m:t>
                    </m:r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id-ID" sz="2400" i="1"/>
                          <m:t>𝑡</m:t>
                        </m:r>
                      </m:e>
                      <m:sup>
                        <m:r>
                          <a:rPr lang="id-ID" sz="2400" i="1"/>
                          <m:t>2</m:t>
                        </m:r>
                      </m:sup>
                    </m:sSup>
                    <m:r>
                      <a:rPr lang="id-ID" sz="2400" i="1"/>
                      <m:t>+14</m:t>
                    </m:r>
                    <m:r>
                      <a:rPr lang="id-ID" sz="2400" i="1"/>
                      <m:t>𝑡</m:t>
                    </m:r>
                    <m:r>
                      <a:rPr lang="id-ID" sz="2400" i="1"/>
                      <m:t>−7</m:t>
                    </m:r>
                  </m:oMath>
                </a14:m>
                <a:r>
                  <a:rPr lang="id-ID" sz="2400" dirty="0"/>
                  <a:t>. </a:t>
                </a:r>
                <a:r>
                  <a:rPr lang="en-US" sz="2400" dirty="0" err="1"/>
                  <a:t>Tentukan</a:t>
                </a:r>
                <a:r>
                  <a:rPr lang="id-ID" sz="2400" dirty="0"/>
                  <a:t> lokasi objek ketika</a:t>
                </a:r>
                <a:r>
                  <a:rPr lang="en-US" sz="2400" dirty="0"/>
                  <a:t>:</a:t>
                </a:r>
              </a:p>
              <a:p>
                <a:pPr lvl="0">
                  <a:buFontTx/>
                  <a:buChar char="-"/>
                </a:pPr>
                <a:r>
                  <a:rPr lang="id-ID" sz="2400" dirty="0"/>
                  <a:t>Kecepatan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4 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/>
                          <m:t>𝑚</m:t>
                        </m:r>
                      </m:num>
                      <m:den>
                        <m:r>
                          <a:rPr lang="id-ID" sz="2400" i="1"/>
                          <m:t>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0">
                  <a:buFontTx/>
                  <a:buChar char="-"/>
                </a:pPr>
                <a:r>
                  <a:rPr lang="id-ID" sz="2400" dirty="0"/>
                  <a:t>Percepatan </a:t>
                </a:r>
                <a14:m>
                  <m:oMath xmlns:m="http://schemas.openxmlformats.org/officeDocument/2006/math">
                    <m:r>
                      <a:rPr lang="id-ID" sz="2400" i="1"/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95DB6-B81C-4DE7-87DA-B8BA451D8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77963"/>
                <a:ext cx="7315200" cy="5120640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92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73DE-6EB2-45E4-96AE-3AFE4425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CBDE4-903B-446C-9366-1E08E82E0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/>
                        <m:t>𝑥</m:t>
                      </m:r>
                      <m: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2</m:t>
                          </m:r>
                        </m:num>
                        <m:den>
                          <m:r>
                            <a:rPr lang="id-ID" i="1"/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3</m:t>
                          </m:r>
                        </m:sup>
                      </m:sSup>
                      <m:r>
                        <a:rPr lang="id-ID" i="1"/>
                        <m:t>−6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r>
                        <a:rPr lang="id-ID" i="1"/>
                        <m:t>+14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−7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id-ID" dirty="0"/>
                  <a:t>Akan dicari lokasi objek ketika kecepatan </a:t>
                </a:r>
                <a14:m>
                  <m:oMath xmlns:m="http://schemas.openxmlformats.org/officeDocument/2006/math">
                    <m:r>
                      <a:rPr lang="id-ID" i="1"/>
                      <m:t>4</m:t>
                    </m:r>
                    <m:r>
                      <a:rPr lang="id-ID" i="1"/>
                      <m:t>𝑚</m:t>
                    </m:r>
                    <m:r>
                      <a:rPr lang="id-ID" i="1"/>
                      <m:t>/</m:t>
                    </m:r>
                    <m:r>
                      <a:rPr lang="id-ID" i="1"/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/>
                        <m:t>𝑣</m:t>
                      </m:r>
                      <m:r>
                        <m:rPr>
                          <m:aln/>
                        </m:rP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𝑑𝑥</m:t>
                          </m:r>
                        </m:num>
                        <m:den>
                          <m:r>
                            <a:rPr lang="id-ID" i="1"/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id-ID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2</m:t>
                          </m:r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r>
                        <a:rPr lang="id-ID" i="1"/>
                        <m:t>−12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+14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id-ID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2(</m:t>
                          </m:r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r>
                        <a:rPr lang="id-ID" i="1"/>
                        <m:t>−6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+7)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Jika </a:t>
                </a:r>
                <a14:m>
                  <m:oMath xmlns:m="http://schemas.openxmlformats.org/officeDocument/2006/math">
                    <m:r>
                      <a:rPr lang="id-ID" i="1"/>
                      <m:t>𝑣</m:t>
                    </m:r>
                    <m:r>
                      <a:rPr lang="id-ID" i="1"/>
                      <m:t>=4, </m:t>
                    </m:r>
                  </m:oMath>
                </a14:m>
                <a:r>
                  <a:rPr lang="id-ID" dirty="0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/>
                        <m:t>4=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2(</m:t>
                          </m:r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r>
                        <a:rPr lang="id-ID" i="1"/>
                        <m:t>−6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+7)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r>
                        <a:rPr lang="id-ID" i="1"/>
                        <m:t>−6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+5=0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id-ID" i="1"/>
                            <m:t>𝑡</m:t>
                          </m:r>
                          <m:r>
                            <a:rPr lang="id-ID" i="1"/>
                            <m:t>−5</m:t>
                          </m:r>
                        </m:e>
                      </m:d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id-ID" i="1"/>
                            <m:t>𝑡</m:t>
                          </m:r>
                          <m:r>
                            <a:rPr lang="id-ID" i="1"/>
                            <m:t>−1</m:t>
                          </m:r>
                        </m:e>
                      </m:d>
                      <m:r>
                        <m:rPr>
                          <m:aln/>
                        </m:rPr>
                        <a:rPr lang="id-ID" i="1"/>
                        <m:t>=</m:t>
                      </m:r>
                      <m:r>
                        <a:rPr lang="id-ID" i="1"/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/>
                      <m:t>𝑡</m:t>
                    </m:r>
                    <m:r>
                      <a:rPr lang="id-ID" i="1"/>
                      <m:t>=5</m:t>
                    </m:r>
                  </m:oMath>
                </a14:m>
                <a:r>
                  <a:rPr lang="id-ID" dirty="0"/>
                  <a:t> atau </a:t>
                </a:r>
                <a14:m>
                  <m:oMath xmlns:m="http://schemas.openxmlformats.org/officeDocument/2006/math">
                    <m:r>
                      <a:rPr lang="id-ID" i="1"/>
                      <m:t>𝑡</m:t>
                    </m:r>
                    <m:r>
                      <a:rPr lang="id-ID" i="1"/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Ketika </a:t>
                </a:r>
                <a14:m>
                  <m:oMath xmlns:m="http://schemas.openxmlformats.org/officeDocument/2006/math">
                    <m:r>
                      <a:rPr lang="id-ID" i="1"/>
                      <m:t>𝑡</m:t>
                    </m:r>
                    <m:r>
                      <a:rPr lang="id-ID" i="1"/>
                      <m:t>=1, </m:t>
                    </m:r>
                    <m:r>
                      <a:rPr lang="id-ID" i="1"/>
                      <m:t>𝑥</m:t>
                    </m:r>
                    <m:r>
                      <a:rPr lang="id-ID" i="1"/>
                      <m:t>=1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d-ID" i="1"/>
                          <m:t>2</m:t>
                        </m:r>
                      </m:num>
                      <m:den>
                        <m:r>
                          <a:rPr lang="id-ID" i="1"/>
                          <m:t>3</m:t>
                        </m:r>
                      </m:den>
                    </m:f>
                    <m:r>
                      <a:rPr lang="id-ID" i="1"/>
                      <m:t> </m:t>
                    </m:r>
                    <m:r>
                      <a:rPr lang="id-ID" i="1"/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Ketika </a:t>
                </a:r>
                <a14:m>
                  <m:oMath xmlns:m="http://schemas.openxmlformats.org/officeDocument/2006/math">
                    <m:r>
                      <a:rPr lang="id-ID" i="1"/>
                      <m:t>𝑡</m:t>
                    </m:r>
                    <m:r>
                      <a:rPr lang="id-ID" i="1"/>
                      <m:t>=5, </m:t>
                    </m:r>
                    <m:r>
                      <a:rPr lang="id-ID" i="1"/>
                      <m:t>𝑥</m:t>
                    </m:r>
                    <m:r>
                      <a:rPr lang="id-ID" i="1"/>
                      <m:t>= −3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d-ID" i="1"/>
                          <m:t>2</m:t>
                        </m:r>
                      </m:num>
                      <m:den>
                        <m:r>
                          <a:rPr lang="id-ID" i="1"/>
                          <m:t>3</m:t>
                        </m:r>
                      </m:den>
                    </m:f>
                    <m:r>
                      <a:rPr lang="id-ID" i="1"/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CBDE4-903B-446C-9366-1E08E82E0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4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C2E5-2FBE-4A5E-A35C-51717768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0AB0B-63C1-40EA-9C9D-9415915BE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/>
                        <m:t>𝑥</m:t>
                      </m:r>
                      <m: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2</m:t>
                          </m:r>
                        </m:num>
                        <m:den>
                          <m:r>
                            <a:rPr lang="id-ID" i="1"/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3</m:t>
                          </m:r>
                        </m:sup>
                      </m:sSup>
                      <m:r>
                        <a:rPr lang="id-ID" i="1"/>
                        <m:t>−6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id-ID" i="1"/>
                            <m:t>𝑡</m:t>
                          </m:r>
                        </m:e>
                        <m:sup>
                          <m:r>
                            <a:rPr lang="id-ID" i="1"/>
                            <m:t>2</m:t>
                          </m:r>
                        </m:sup>
                      </m:sSup>
                      <m:r>
                        <a:rPr lang="id-ID" i="1"/>
                        <m:t>+14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−7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id-ID" dirty="0"/>
                  <a:t>Akan dicari lokasi objek ketika percepatan 0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/>
                        <m:t>𝑎</m:t>
                      </m:r>
                      <m:r>
                        <m:rPr>
                          <m:aln/>
                        </m:rPr>
                        <a:rPr lang="id-ID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id-ID" i="1"/>
                            <m:t>𝑑𝑣</m:t>
                          </m:r>
                        </m:num>
                        <m:den>
                          <m:r>
                            <a:rPr lang="id-ID" i="1"/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id-ID" i="1"/>
                        <m:t> 2(2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−6)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id-ID" i="1"/>
                        <m:t>=</m:t>
                      </m:r>
                      <m:r>
                        <a:rPr lang="id-ID" i="1"/>
                        <m:t>4(</m:t>
                      </m:r>
                      <m:r>
                        <a:rPr lang="id-ID" i="1"/>
                        <m:t>𝑡</m:t>
                      </m:r>
                      <m:r>
                        <a:rPr lang="id-ID" i="1"/>
                        <m:t>−3)</m:t>
                      </m:r>
                    </m:oMath>
                    <m:oMath xmlns:m="http://schemas.openxmlformats.org/officeDocument/2006/math">
                      <m:r>
                        <a:rPr lang="id-ID" i="1"/>
                        <m:t>4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id-ID" i="1"/>
                            <m:t>𝑡</m:t>
                          </m:r>
                          <m:r>
                            <a:rPr lang="id-ID" i="1"/>
                            <m:t>−3</m:t>
                          </m:r>
                        </m:e>
                      </m:d>
                      <m:r>
                        <m:rPr>
                          <m:aln/>
                        </m:rPr>
                        <a:rPr lang="id-ID" i="1"/>
                        <m:t>=</m:t>
                      </m:r>
                      <m:r>
                        <a:rPr lang="id-ID" i="1"/>
                        <m:t>0</m:t>
                      </m:r>
                    </m:oMath>
                    <m:oMath xmlns:m="http://schemas.openxmlformats.org/officeDocument/2006/math">
                      <m:r>
                        <a:rPr lang="id-ID" i="1"/>
                        <m:t>𝑡</m:t>
                      </m:r>
                      <m:r>
                        <m:rPr>
                          <m:aln/>
                        </m:rPr>
                        <a:rPr lang="id-ID" i="1"/>
                        <m:t>=</m:t>
                      </m:r>
                      <m:r>
                        <a:rPr lang="id-ID" i="1"/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id-ID" dirty="0"/>
                  <a:t>Sehingga </a:t>
                </a:r>
                <a14:m>
                  <m:oMath xmlns:m="http://schemas.openxmlformats.org/officeDocument/2006/math">
                    <m:r>
                      <a:rPr lang="id-ID" i="1"/>
                      <m:t>𝑥</m:t>
                    </m:r>
                    <m:r>
                      <a:rPr lang="id-ID" i="1"/>
                      <m:t>=−1 </m:t>
                    </m:r>
                    <m:r>
                      <a:rPr lang="id-ID" i="1"/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0AB0B-63C1-40EA-9C9D-9415915BE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8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BFD0-E9C4-48DC-8CCC-7168680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45CE6-2534-4284-8776-4B927DD8D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id-ID" dirty="0"/>
                  <a:t>Sebuah persegi diperluas sedemikian rupa dengan sisi berubah pada tingkat 2 cm/s. Ketika panjang sisi persegi 20 cm, tentukan tingkat perubahan luasnya?</a:t>
                </a:r>
                <a:endParaRPr lang="en-US" dirty="0"/>
              </a:p>
              <a:p>
                <a:pPr lvl="0"/>
                <a:r>
                  <a:rPr lang="id-ID" dirty="0"/>
                  <a:t>Perpindahan sebuah partikel yang bergerak sepanjang sumbu</a:t>
                </a:r>
                <a14:m>
                  <m:oMath xmlns:m="http://schemas.openxmlformats.org/officeDocument/2006/math">
                    <m:r>
                      <a:rPr lang="id-ID" i="1"/>
                      <m:t>𝑥</m:t>
                    </m:r>
                  </m:oMath>
                </a14:m>
                <a:r>
                  <a:rPr lang="id-ID" dirty="0"/>
                  <a:t>  pada waktu </a:t>
                </a:r>
                <a:r>
                  <a:rPr lang="id-ID" i="1" dirty="0"/>
                  <a:t>t</a:t>
                </a:r>
                <a:r>
                  <a:rPr lang="id-ID" dirty="0"/>
                  <a:t>  diberikan dengan </a:t>
                </a:r>
                <a14:m>
                  <m:oMath xmlns:m="http://schemas.openxmlformats.org/officeDocument/2006/math">
                    <m:r>
                      <a:rPr lang="id-ID" i="1"/>
                      <m:t>𝑥</m:t>
                    </m:r>
                    <m:r>
                      <a:rPr lang="id-ID" i="1"/>
                      <m:t>=</m:t>
                    </m:r>
                    <m:r>
                      <a:rPr lang="id-ID" i="1"/>
                      <m:t>𝑢𝑡</m:t>
                    </m:r>
                    <m:r>
                      <a:rPr lang="id-ID" i="1"/>
                      <m:t>+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d-ID" i="1"/>
                          <m:t>1</m:t>
                        </m:r>
                      </m:num>
                      <m:den>
                        <m:r>
                          <a:rPr lang="id-ID" i="1"/>
                          <m:t>2</m:t>
                        </m:r>
                      </m:den>
                    </m:f>
                    <m:r>
                      <a:rPr lang="id-ID" i="1"/>
                      <m:t>𝑓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id-ID" i="1"/>
                          <m:t>𝑡</m:t>
                        </m:r>
                      </m:e>
                      <m:sup>
                        <m:r>
                          <a:rPr lang="id-ID" i="1"/>
                          <m:t>2</m:t>
                        </m:r>
                      </m:sup>
                    </m:sSup>
                  </m:oMath>
                </a14:m>
                <a:r>
                  <a:rPr lang="id-ID" dirty="0"/>
                  <a:t>, dimana </a:t>
                </a:r>
                <a:r>
                  <a:rPr lang="id-ID" i="1" dirty="0"/>
                  <a:t>u</a:t>
                </a:r>
                <a:r>
                  <a:rPr lang="id-ID" dirty="0"/>
                  <a:t>, </a:t>
                </a:r>
                <a:r>
                  <a:rPr lang="id-ID" i="1" dirty="0"/>
                  <a:t>f</a:t>
                </a:r>
                <a:r>
                  <a:rPr lang="id-ID" dirty="0"/>
                  <a:t>  konstanta. Tunjukkan bahwa percepatannya konstan dan sama dengan </a:t>
                </a:r>
                <a:r>
                  <a:rPr lang="id-ID" i="1" dirty="0"/>
                  <a:t>f</a:t>
                </a:r>
                <a:r>
                  <a:rPr lang="id-ID" dirty="0"/>
                  <a:t> 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45CE6-2534-4284-8776-4B927DD8D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1430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230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Times New Roman</vt:lpstr>
      <vt:lpstr>Wingdings 2</vt:lpstr>
      <vt:lpstr>Frame</vt:lpstr>
      <vt:lpstr>APLIKASI TURUNAN</vt:lpstr>
      <vt:lpstr>TINGKAT PERUBAHAN</vt:lpstr>
      <vt:lpstr>SOLUSI</vt:lpstr>
      <vt:lpstr>PowerPoint Presentation</vt:lpstr>
      <vt:lpstr>PowerPoint Presentation</vt:lpstr>
      <vt:lpstr>KECEPATAN PERCEPATAN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TURUNAN</dc:title>
  <dc:creator>nira radita</dc:creator>
  <cp:lastModifiedBy>nira radita</cp:lastModifiedBy>
  <cp:revision>2</cp:revision>
  <dcterms:created xsi:type="dcterms:W3CDTF">2018-05-15T04:50:16Z</dcterms:created>
  <dcterms:modified xsi:type="dcterms:W3CDTF">2018-05-15T05:04:21Z</dcterms:modified>
</cp:coreProperties>
</file>