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85" r:id="rId17"/>
    <p:sldId id="273" r:id="rId18"/>
    <p:sldId id="274" r:id="rId19"/>
    <p:sldId id="275" r:id="rId20"/>
    <p:sldId id="278" r:id="rId21"/>
    <p:sldId id="279" r:id="rId22"/>
    <p:sldId id="280" r:id="rId23"/>
    <p:sldId id="277" r:id="rId24"/>
    <p:sldId id="281" r:id="rId25"/>
    <p:sldId id="282" r:id="rId26"/>
    <p:sldId id="283" r:id="rId27"/>
    <p:sldId id="284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574"/>
    <a:srgbClr val="FE9202"/>
    <a:srgbClr val="0B00F0"/>
    <a:srgbClr val="003635"/>
    <a:srgbClr val="005856"/>
    <a:srgbClr val="9EFF29"/>
    <a:srgbClr val="007033"/>
    <a:srgbClr val="5EEC3C"/>
    <a:srgbClr val="F1C88B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3537" autoAdjust="0"/>
  </p:normalViewPr>
  <p:slideViewPr>
    <p:cSldViewPr snapToGrid="0">
      <p:cViewPr varScale="1">
        <p:scale>
          <a:sx n="84" d="100"/>
          <a:sy n="84" d="100"/>
        </p:scale>
        <p:origin x="44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354" y="921774"/>
            <a:ext cx="8203575" cy="144408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356" y="269770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66" y="37704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B0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66" y="1140565"/>
            <a:ext cx="628432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3477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39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4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39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4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6.svg"/><Relationship Id="rId3" Type="http://schemas.openxmlformats.org/officeDocument/2006/relationships/slide" Target="slide15.xml"/><Relationship Id="rId7" Type="http://schemas.openxmlformats.org/officeDocument/2006/relationships/slide" Target="slide19.xml"/><Relationship Id="rId12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11" Type="http://schemas.openxmlformats.org/officeDocument/2006/relationships/slide" Target="slide2.xml"/><Relationship Id="rId5" Type="http://schemas.openxmlformats.org/officeDocument/2006/relationships/slide" Target="slide13.xml"/><Relationship Id="rId10" Type="http://schemas.openxmlformats.org/officeDocument/2006/relationships/slide" Target="slide23.xml"/><Relationship Id="rId4" Type="http://schemas.openxmlformats.org/officeDocument/2006/relationships/slide" Target="slide16.xml"/><Relationship Id="rId9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966" y="81117"/>
            <a:ext cx="8203575" cy="1466212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&amp;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8" y="2697705"/>
            <a:ext cx="8465399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Pencatatan</a:t>
            </a:r>
            <a:endParaRPr lang="en-US" dirty="0"/>
          </a:p>
          <a:p>
            <a:r>
              <a:rPr lang="en-ID" dirty="0" err="1"/>
              <a:t>Persediaan</a:t>
            </a:r>
            <a:r>
              <a:rPr lang="en-ID" dirty="0"/>
              <a:t> </a:t>
            </a:r>
            <a:r>
              <a:rPr lang="en-ID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067713" cy="3664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dibuatnya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berikut</a:t>
            </a:r>
            <a:r>
              <a:rPr lang="en-US" sz="1800" dirty="0"/>
              <a:t> proses </a:t>
            </a:r>
            <a:r>
              <a:rPr lang="en-US" sz="1800" dirty="0" err="1"/>
              <a:t>bisnis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Pizza Hut Delivery (PHD)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antara</a:t>
            </a:r>
            <a:r>
              <a:rPr lang="en-US" sz="1800" dirty="0"/>
              <a:t> lain :</a:t>
            </a:r>
          </a:p>
          <a:p>
            <a:pPr lvl="0" algn="just"/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berada</a:t>
            </a:r>
            <a:r>
              <a:rPr lang="en-US" sz="1800" dirty="0"/>
              <a:t> pada freezer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gudang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 err="1"/>
              <a:t>Karyawan</a:t>
            </a:r>
            <a:r>
              <a:rPr lang="en-US" sz="1800" dirty="0"/>
              <a:t> yang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menuliskan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, unit, </a:t>
            </a:r>
            <a:r>
              <a:rPr lang="en-US" sz="1800" dirty="0" err="1"/>
              <a:t>jumlah</a:t>
            </a:r>
            <a:r>
              <a:rPr lang="en-US" sz="1800" dirty="0"/>
              <a:t>, dan masa </a:t>
            </a:r>
            <a:r>
              <a:rPr lang="en-US" sz="1800" dirty="0" err="1"/>
              <a:t>kadaluarsa</a:t>
            </a:r>
            <a:r>
              <a:rPr lang="en-US" sz="1800" dirty="0"/>
              <a:t> pada nota / </a:t>
            </a:r>
            <a:r>
              <a:rPr lang="en-US" sz="1800" dirty="0" err="1"/>
              <a:t>catatan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disediakan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/>
              <a:t>Pada </a:t>
            </a:r>
            <a:r>
              <a:rPr lang="en-US" sz="1800" dirty="0" err="1"/>
              <a:t>akhir</a:t>
            </a:r>
            <a:r>
              <a:rPr lang="en-US" sz="1800" dirty="0"/>
              <a:t> jam </a:t>
            </a:r>
            <a:r>
              <a:rPr lang="en-US" sz="1800" dirty="0" err="1"/>
              <a:t>kerja</a:t>
            </a:r>
            <a:r>
              <a:rPr lang="en-US" sz="1800" dirty="0"/>
              <a:t>,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rekapitulasi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keluar</a:t>
            </a:r>
            <a:r>
              <a:rPr lang="en-US" sz="1800" dirty="0"/>
              <a:t> dan </a:t>
            </a:r>
            <a:r>
              <a:rPr lang="en-US" sz="1800" dirty="0" err="1"/>
              <a:t>menuliskannya</a:t>
            </a:r>
            <a:r>
              <a:rPr lang="en-US" sz="1800" dirty="0"/>
              <a:t> pada </a:t>
            </a:r>
            <a:r>
              <a:rPr lang="en-US" sz="1800" dirty="0" err="1"/>
              <a:t>buku</a:t>
            </a:r>
            <a:r>
              <a:rPr lang="en-US" sz="1800" dirty="0"/>
              <a:t> “Internal Requisition”.</a:t>
            </a:r>
          </a:p>
          <a:p>
            <a:pPr lvl="0" algn="just"/>
            <a:r>
              <a:rPr lang="en-US" sz="1800" dirty="0"/>
              <a:t>Setelah </a:t>
            </a:r>
            <a:r>
              <a:rPr lang="en-US" sz="1800" dirty="0" err="1"/>
              <a:t>menuliskannya</a:t>
            </a:r>
            <a:r>
              <a:rPr lang="en-US" sz="1800" dirty="0"/>
              <a:t> pada </a:t>
            </a:r>
            <a:r>
              <a:rPr lang="en-US" sz="1800" dirty="0" err="1"/>
              <a:t>buku</a:t>
            </a:r>
            <a:r>
              <a:rPr lang="en-US" sz="1800" dirty="0"/>
              <a:t> “Internal Requisition”,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juga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sisa</a:t>
            </a:r>
            <a:r>
              <a:rPr lang="en-US" sz="1800" dirty="0"/>
              <a:t> </a:t>
            </a:r>
            <a:r>
              <a:rPr lang="en-US" sz="1800" dirty="0" err="1"/>
              <a:t>ketersediaan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dan </a:t>
            </a:r>
            <a:r>
              <a:rPr lang="en-US" sz="1800" dirty="0" err="1"/>
              <a:t>menuliskannya</a:t>
            </a:r>
            <a:r>
              <a:rPr lang="en-US" sz="1800" dirty="0"/>
              <a:t> pada “</a:t>
            </a:r>
            <a:r>
              <a:rPr lang="en-US" sz="1800" dirty="0" err="1"/>
              <a:t>Bincard</a:t>
            </a:r>
            <a:r>
              <a:rPr lang="en-US" sz="1800" dirty="0"/>
              <a:t>”.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dituliskan</a:t>
            </a:r>
            <a:r>
              <a:rPr lang="en-US" sz="1800" dirty="0"/>
              <a:t> pada “</a:t>
            </a:r>
            <a:r>
              <a:rPr lang="en-US" sz="1800" dirty="0" err="1"/>
              <a:t>Bincard</a:t>
            </a:r>
            <a:r>
              <a:rPr lang="en-US" sz="1800" dirty="0"/>
              <a:t>”.</a:t>
            </a:r>
          </a:p>
        </p:txBody>
      </p:sp>
      <p:pic>
        <p:nvPicPr>
          <p:cNvPr id="6" name="Graphic 5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D42B035A-24B6-4C14-BE21-CF90F115D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 Case / Functional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7217" y="1095592"/>
            <a:ext cx="8246070" cy="40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1" dirty="0"/>
              <a:t>a. Use Case</a:t>
            </a:r>
            <a:endParaRPr lang="en-US" sz="1800" b="1" dirty="0"/>
          </a:p>
        </p:txBody>
      </p:sp>
      <p:pic>
        <p:nvPicPr>
          <p:cNvPr id="4" name="image8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03703"/>
            <a:ext cx="3030279" cy="3626516"/>
          </a:xfrm>
          <a:prstGeom prst="rect">
            <a:avLst/>
          </a:prstGeom>
          <a:ln/>
        </p:spPr>
      </p:pic>
      <p:pic>
        <p:nvPicPr>
          <p:cNvPr id="5" name="image2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83444" y="1872669"/>
            <a:ext cx="2853616" cy="3079977"/>
          </a:xfrm>
          <a:prstGeom prst="rect">
            <a:avLst/>
          </a:prstGeom>
          <a:ln/>
        </p:spPr>
      </p:pic>
      <p:pic>
        <p:nvPicPr>
          <p:cNvPr id="6" name="image7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61779" y="2744281"/>
            <a:ext cx="3182221" cy="1315488"/>
          </a:xfrm>
          <a:prstGeom prst="rect">
            <a:avLst/>
          </a:prstGeom>
          <a:ln/>
        </p:spPr>
      </p:pic>
      <p:pic>
        <p:nvPicPr>
          <p:cNvPr id="11" name="Graphic 10" descr="Home">
            <a:hlinkClick r:id="rId5" action="ppaction://hlinksldjump"/>
            <a:extLst>
              <a:ext uri="{FF2B5EF4-FFF2-40B4-BE49-F238E27FC236}">
                <a16:creationId xmlns:a16="http://schemas.microsoft.com/office/drawing/2014/main" id="{865A39A0-28F2-4F08-8A28-E7DAA76FD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6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 Case / Functional Requirements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87217" y="1095592"/>
            <a:ext cx="8246070" cy="40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1" dirty="0"/>
              <a:t>b. Functional Requirements</a:t>
            </a: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1463876"/>
            <a:ext cx="8471751" cy="3664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nantinya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functional requirements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Petugas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&amp; manager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/login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mencatat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daftar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gudang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freezer </a:t>
            </a:r>
            <a:r>
              <a:rPr lang="en-US" sz="1800" dirty="0" err="1"/>
              <a:t>secara</a:t>
            </a:r>
            <a:r>
              <a:rPr lang="en-US" sz="1800" dirty="0"/>
              <a:t> real time.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stok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menu form internal requisition.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Petugas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&amp; manager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stok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menu form bin card.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Petugas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&amp; manager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masuk</a:t>
            </a:r>
            <a:r>
              <a:rPr lang="en-US" sz="1800" dirty="0"/>
              <a:t>/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Petugas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&amp; manager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periodik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keluar</a:t>
            </a:r>
            <a:r>
              <a:rPr lang="en-US" sz="1800" dirty="0"/>
              <a:t>/</a:t>
            </a:r>
            <a:r>
              <a:rPr lang="en-US" sz="1800" dirty="0" err="1"/>
              <a:t>masuk</a:t>
            </a:r>
            <a:r>
              <a:rPr lang="en-US" sz="1800" dirty="0"/>
              <a:t>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/>
              <a:t>Manager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mengatur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supplier.</a:t>
            </a:r>
          </a:p>
          <a:p>
            <a:pPr lvl="0" algn="just">
              <a:buFont typeface="+mj-lt"/>
              <a:buAutoNum type="arabicPeriod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merekap</a:t>
            </a:r>
            <a:r>
              <a:rPr lang="en-US" sz="1800" dirty="0"/>
              <a:t> data internal requisition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bincard</a:t>
            </a:r>
            <a:r>
              <a:rPr lang="en-US" sz="1800" dirty="0"/>
              <a:t> </a:t>
            </a:r>
            <a:r>
              <a:rPr lang="en-US" sz="1800" dirty="0" err="1"/>
              <a:t>harian</a:t>
            </a:r>
            <a:r>
              <a:rPr lang="en-US" sz="1800" dirty="0"/>
              <a:t>.</a:t>
            </a:r>
          </a:p>
          <a:p>
            <a:pPr marL="0" indent="0" algn="just"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Graphic 7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CCCEE3CD-0098-41E8-B3FA-12229778C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</a:t>
            </a:r>
            <a:r>
              <a:rPr lang="en-US" sz="1800" dirty="0" err="1"/>
              <a:t>Persediaan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tujuannya</a:t>
            </a:r>
            <a:r>
              <a:rPr lang="en-US" sz="1800" dirty="0"/>
              <a:t> </a:t>
            </a:r>
            <a:r>
              <a:rPr lang="en-US" sz="1800" dirty="0" err="1"/>
              <a:t>mengolah</a:t>
            </a:r>
            <a:r>
              <a:rPr lang="en-US" sz="1800" dirty="0"/>
              <a:t> data dan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dan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guna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persediaan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di </a:t>
            </a:r>
            <a:r>
              <a:rPr lang="en-US" sz="1800" dirty="0" err="1"/>
              <a:t>perusahaan</a:t>
            </a:r>
            <a:r>
              <a:rPr lang="en-US" sz="1800" dirty="0"/>
              <a:t> PHD (Pizza Hut Delivery) </a:t>
            </a:r>
            <a:r>
              <a:rPr lang="en-US" sz="1800" dirty="0" err="1"/>
              <a:t>cabang</a:t>
            </a:r>
            <a:r>
              <a:rPr lang="en-US" sz="1800" dirty="0"/>
              <a:t> </a:t>
            </a:r>
            <a:r>
              <a:rPr lang="en-US" sz="1800" dirty="0" err="1"/>
              <a:t>Sukun</a:t>
            </a:r>
            <a:r>
              <a:rPr lang="en-US" sz="1800" dirty="0"/>
              <a:t> Malang dan pada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 pada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datang</a:t>
            </a:r>
            <a:r>
              <a:rPr lang="en-US" sz="1800" dirty="0"/>
              <a:t>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penyediaan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PHD (Pizza Hut Delivery) </a:t>
            </a:r>
            <a:r>
              <a:rPr lang="en-US" sz="1800" dirty="0" err="1"/>
              <a:t>cabang</a:t>
            </a:r>
            <a:r>
              <a:rPr lang="en-US" sz="1800" dirty="0"/>
              <a:t> </a:t>
            </a:r>
            <a:r>
              <a:rPr lang="en-US" sz="1800" dirty="0" err="1"/>
              <a:t>Sukun</a:t>
            </a:r>
            <a:r>
              <a:rPr lang="en-US" sz="1800" dirty="0"/>
              <a:t> Malang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terbantu</a:t>
            </a:r>
            <a:r>
              <a:rPr lang="en-US" sz="1800" dirty="0"/>
              <a:t> dan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.</a:t>
            </a:r>
          </a:p>
        </p:txBody>
      </p:sp>
      <p:pic>
        <p:nvPicPr>
          <p:cNvPr id="6" name="Graphic 5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A4BEEB0D-5FC3-4636-B9D1-6329D0663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9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Activity Diagram</a:t>
            </a:r>
            <a:endParaRPr lang="en-US" dirty="0"/>
          </a:p>
        </p:txBody>
      </p:sp>
      <p:pic>
        <p:nvPicPr>
          <p:cNvPr id="7" name="image10.jpg">
            <a:extLst>
              <a:ext uri="{FF2B5EF4-FFF2-40B4-BE49-F238E27FC236}">
                <a16:creationId xmlns:a16="http://schemas.microsoft.com/office/drawing/2014/main" id="{5C151898-7752-4B49-8C4A-F888BE3E2A8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6681" y="1467986"/>
            <a:ext cx="1984792" cy="3300716"/>
          </a:xfrm>
          <a:prstGeom prst="rect">
            <a:avLst/>
          </a:prstGeom>
          <a:ln/>
        </p:spPr>
      </p:pic>
      <p:pic>
        <p:nvPicPr>
          <p:cNvPr id="8" name="image38.jpg">
            <a:extLst>
              <a:ext uri="{FF2B5EF4-FFF2-40B4-BE49-F238E27FC236}">
                <a16:creationId xmlns:a16="http://schemas.microsoft.com/office/drawing/2014/main" id="{E056096C-BC94-46CE-8A40-7D773082386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2529" y="1467986"/>
            <a:ext cx="1984792" cy="3328408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EE582-4EF7-4A10-B0C5-C5B65D61BF9F}"/>
              </a:ext>
            </a:extLst>
          </p:cNvPr>
          <p:cNvSpPr txBox="1"/>
          <p:nvPr/>
        </p:nvSpPr>
        <p:spPr>
          <a:xfrm flipH="1">
            <a:off x="1491652" y="1098654"/>
            <a:ext cx="10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Sebelum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046CC-567E-4613-B2C4-D43558838B55}"/>
              </a:ext>
            </a:extLst>
          </p:cNvPr>
          <p:cNvSpPr txBox="1"/>
          <p:nvPr/>
        </p:nvSpPr>
        <p:spPr>
          <a:xfrm flipH="1">
            <a:off x="5537500" y="1098654"/>
            <a:ext cx="10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Sesudah</a:t>
            </a:r>
            <a:endParaRPr lang="en-US" dirty="0"/>
          </a:p>
        </p:txBody>
      </p:sp>
      <p:pic>
        <p:nvPicPr>
          <p:cNvPr id="10" name="Graphic 9" descr="Home">
            <a:hlinkClick r:id="rId4" action="ppaction://hlinksldjump"/>
            <a:extLst>
              <a:ext uri="{FF2B5EF4-FFF2-40B4-BE49-F238E27FC236}">
                <a16:creationId xmlns:a16="http://schemas.microsoft.com/office/drawing/2014/main" id="{10EA5DC9-8B67-4BF6-ACF9-CA1A599CD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 Diagram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32267-6996-4D50-8268-1B2C33A8C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4" y="1032106"/>
            <a:ext cx="3602291" cy="4111394"/>
          </a:xfrm>
          <a:prstGeom prst="rect">
            <a:avLst/>
          </a:prstGeom>
        </p:spPr>
      </p:pic>
      <p:pic>
        <p:nvPicPr>
          <p:cNvPr id="8" name="Graphic 7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DFFE5389-7DB5-4525-AA7C-D300FE2C2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7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Deployment 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58D05-83AB-4117-A74C-1CE6FB73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2264553"/>
            <a:ext cx="6884894" cy="2163333"/>
          </a:xfrm>
          <a:prstGeom prst="rect">
            <a:avLst/>
          </a:prstGeom>
        </p:spPr>
      </p:pic>
      <p:pic>
        <p:nvPicPr>
          <p:cNvPr id="6" name="Graphic 5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BCA5E114-4F5D-4CB9-8EEC-4FF2F7830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View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87217" y="1095592"/>
            <a:ext cx="8246070" cy="40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b="1" dirty="0"/>
              <a:t>a. CDM </a:t>
            </a:r>
            <a:r>
              <a:rPr lang="en-US" sz="1800" dirty="0"/>
              <a:t>(Conceptual Data Model)</a:t>
            </a:r>
            <a:endParaRPr lang="en-US" sz="1800" b="1" dirty="0"/>
          </a:p>
        </p:txBody>
      </p:sp>
      <p:pic>
        <p:nvPicPr>
          <p:cNvPr id="5" name="image15.png"/>
          <p:cNvPicPr/>
          <p:nvPr/>
        </p:nvPicPr>
        <p:blipFill>
          <a:blip r:embed="rId2"/>
          <a:srcRect l="17147" t="16524" r="18429" b="12820"/>
          <a:stretch>
            <a:fillRect/>
          </a:stretch>
        </p:blipFill>
        <p:spPr>
          <a:xfrm>
            <a:off x="1975017" y="1601410"/>
            <a:ext cx="5172710" cy="3195320"/>
          </a:xfrm>
          <a:prstGeom prst="rect">
            <a:avLst/>
          </a:prstGeom>
          <a:ln/>
        </p:spPr>
      </p:pic>
      <p:pic>
        <p:nvPicPr>
          <p:cNvPr id="8" name="Graphic 7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13F08AC5-DFF1-43F7-9600-1FBF45476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0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View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87217" y="1095592"/>
            <a:ext cx="8246070" cy="4081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D" sz="1800" b="1" dirty="0"/>
              <a:t>b. PDM </a:t>
            </a:r>
            <a:r>
              <a:rPr lang="en-US" sz="1800" dirty="0"/>
              <a:t>(Physical Data Model)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5" name="image21.png"/>
          <p:cNvPicPr/>
          <p:nvPr/>
        </p:nvPicPr>
        <p:blipFill>
          <a:blip r:embed="rId2"/>
          <a:srcRect l="17147" t="16809" r="18269" b="11111"/>
          <a:stretch>
            <a:fillRect/>
          </a:stretch>
        </p:blipFill>
        <p:spPr>
          <a:xfrm>
            <a:off x="2040704" y="1542046"/>
            <a:ext cx="5211445" cy="3271520"/>
          </a:xfrm>
          <a:prstGeom prst="rect">
            <a:avLst/>
          </a:prstGeom>
          <a:ln/>
        </p:spPr>
      </p:pic>
      <p:pic>
        <p:nvPicPr>
          <p:cNvPr id="8" name="Graphic 7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F3D809BF-5821-4FFE-8E1E-6339CBCCF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Sequence Diagram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91963-1D4C-4FB4-86E5-933774DB5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9" t="31573" r="25059" b="16952"/>
          <a:stretch/>
        </p:blipFill>
        <p:spPr>
          <a:xfrm>
            <a:off x="1631392" y="1248559"/>
            <a:ext cx="5881215" cy="35201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E1802-7F79-4048-A9EE-13E1049DCF87}"/>
              </a:ext>
            </a:extLst>
          </p:cNvPr>
          <p:cNvSpPr/>
          <p:nvPr/>
        </p:nvSpPr>
        <p:spPr>
          <a:xfrm>
            <a:off x="2119257" y="1248560"/>
            <a:ext cx="204396" cy="24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01452539-6F8E-4485-86BE-41D4B60ED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4E11B3E8-75EC-4D7E-9C5F-49CE275A0D2E}"/>
              </a:ext>
            </a:extLst>
          </p:cNvPr>
          <p:cNvGrpSpPr/>
          <p:nvPr/>
        </p:nvGrpSpPr>
        <p:grpSpPr>
          <a:xfrm>
            <a:off x="2120412" y="1539541"/>
            <a:ext cx="5450220" cy="2660320"/>
            <a:chOff x="1635479" y="2086056"/>
            <a:chExt cx="5673804" cy="3024336"/>
          </a:xfrm>
        </p:grpSpPr>
        <p:sp>
          <p:nvSpPr>
            <p:cNvPr id="7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9C114F38-6086-479D-A4AF-3EF09DE7B33A}"/>
                </a:ext>
              </a:extLst>
            </p:cNvPr>
            <p:cNvSpPr/>
            <p:nvPr/>
          </p:nvSpPr>
          <p:spPr>
            <a:xfrm>
              <a:off x="1635479" y="2086056"/>
              <a:ext cx="3024336" cy="302433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/>
                <a:t>SRS</a:t>
              </a:r>
            </a:p>
            <a:p>
              <a:pPr algn="ctr"/>
              <a:r>
                <a:rPr lang="en-ID" sz="1000" b="1" dirty="0"/>
                <a:t>System Requirements Specification</a:t>
              </a:r>
              <a:endParaRPr lang="en-US" sz="1000" b="1" dirty="0"/>
            </a:p>
          </p:txBody>
        </p:sp>
        <p:sp>
          <p:nvSpPr>
            <p:cNvPr id="9" name="Oval 5">
              <a:hlinkClick r:id="rId3" action="ppaction://hlinksldjump"/>
              <a:extLst>
                <a:ext uri="{FF2B5EF4-FFF2-40B4-BE49-F238E27FC236}">
                  <a16:creationId xmlns:a16="http://schemas.microsoft.com/office/drawing/2014/main" id="{7B863D61-4AB8-4906-B260-54E9F83187A7}"/>
                </a:ext>
              </a:extLst>
            </p:cNvPr>
            <p:cNvSpPr/>
            <p:nvPr/>
          </p:nvSpPr>
          <p:spPr>
            <a:xfrm>
              <a:off x="4284946" y="2086056"/>
              <a:ext cx="3024337" cy="3024336"/>
            </a:xfrm>
            <a:prstGeom prst="ellipse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/>
                <a:t>SAD</a:t>
              </a:r>
            </a:p>
            <a:p>
              <a:pPr algn="ctr"/>
              <a:r>
                <a:rPr lang="en-ID" sz="1000" b="1" dirty="0"/>
                <a:t>System Architecture Document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Sequence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791AD-1E75-455D-9B75-B6CCD5423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2" t="28225" r="25647" b="24275"/>
          <a:stretch/>
        </p:blipFill>
        <p:spPr>
          <a:xfrm>
            <a:off x="1357374" y="1226372"/>
            <a:ext cx="6429251" cy="35423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D5EA19-9D41-4291-A709-02CC4BD37424}"/>
              </a:ext>
            </a:extLst>
          </p:cNvPr>
          <p:cNvSpPr/>
          <p:nvPr/>
        </p:nvSpPr>
        <p:spPr>
          <a:xfrm>
            <a:off x="1979407" y="1226372"/>
            <a:ext cx="225911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5FDF0643-89C1-4CFA-8793-4E9DCC8BB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Sequence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60325-6927-4C19-9056-24244C719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65" t="43710" r="25412" b="22391"/>
          <a:stretch/>
        </p:blipFill>
        <p:spPr>
          <a:xfrm>
            <a:off x="1074389" y="1641758"/>
            <a:ext cx="6995222" cy="2730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A3DCE5-7FF9-4E5B-AC3B-258079438438}"/>
              </a:ext>
            </a:extLst>
          </p:cNvPr>
          <p:cNvSpPr/>
          <p:nvPr/>
        </p:nvSpPr>
        <p:spPr>
          <a:xfrm>
            <a:off x="1785769" y="1641758"/>
            <a:ext cx="225911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ome">
            <a:hlinkClick r:id="rId4" action="ppaction://hlinksldjump"/>
            <a:extLst>
              <a:ext uri="{FF2B5EF4-FFF2-40B4-BE49-F238E27FC236}">
                <a16:creationId xmlns:a16="http://schemas.microsoft.com/office/drawing/2014/main" id="{932C9B85-85F5-4619-B035-F0D3209A6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Sequence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59545-3E6E-457B-8478-A5EDBE713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28224" r="24823" b="18207"/>
          <a:stretch/>
        </p:blipFill>
        <p:spPr>
          <a:xfrm>
            <a:off x="1524377" y="1194771"/>
            <a:ext cx="6095246" cy="36801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695731-59D7-4A6D-AE22-A50AB32F85AD}"/>
              </a:ext>
            </a:extLst>
          </p:cNvPr>
          <p:cNvSpPr/>
          <p:nvPr/>
        </p:nvSpPr>
        <p:spPr>
          <a:xfrm>
            <a:off x="2183802" y="1333948"/>
            <a:ext cx="225911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4F1E16A8-783B-4C06-8526-DFBAD779D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 Design </a:t>
            </a:r>
            <a:endParaRPr lang="en-US" dirty="0"/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165" y="1386351"/>
            <a:ext cx="4338084" cy="2972995"/>
          </a:xfrm>
          <a:prstGeom prst="rect">
            <a:avLst/>
          </a:prstGeom>
          <a:ln/>
        </p:spPr>
      </p:pic>
      <p:pic>
        <p:nvPicPr>
          <p:cNvPr id="5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55039" y="1386354"/>
            <a:ext cx="4635795" cy="2972995"/>
          </a:xfrm>
          <a:prstGeom prst="rect">
            <a:avLst/>
          </a:prstGeom>
          <a:ln/>
        </p:spPr>
      </p:pic>
      <p:pic>
        <p:nvPicPr>
          <p:cNvPr id="8" name="Graphic 7" descr="Home">
            <a:hlinkClick r:id="rId4" action="ppaction://hlinksldjump"/>
            <a:extLst>
              <a:ext uri="{FF2B5EF4-FFF2-40B4-BE49-F238E27FC236}">
                <a16:creationId xmlns:a16="http://schemas.microsoft.com/office/drawing/2014/main" id="{EAE5239C-7E03-42C6-8CF9-556B2DE9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User Interface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CB383-BB42-498E-86F7-B304482D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34" y="1301378"/>
            <a:ext cx="6164132" cy="3467324"/>
          </a:xfrm>
          <a:prstGeom prst="rect">
            <a:avLst/>
          </a:prstGeom>
        </p:spPr>
      </p:pic>
      <p:pic>
        <p:nvPicPr>
          <p:cNvPr id="9" name="Graphic 8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89FAC4B5-3DA6-4BE6-995F-32CE4DCF1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User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83331-99EC-478C-B941-41DC5B61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61" y="1265071"/>
            <a:ext cx="6228678" cy="3503631"/>
          </a:xfrm>
          <a:prstGeom prst="rect">
            <a:avLst/>
          </a:prstGeom>
        </p:spPr>
      </p:pic>
      <p:pic>
        <p:nvPicPr>
          <p:cNvPr id="9" name="Graphic 8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6EB9C289-3018-4B27-AB6C-7367EAB1C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6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User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AE239-6742-4326-BE47-29440BE29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24" y="1253811"/>
            <a:ext cx="5854551" cy="3293185"/>
          </a:xfrm>
          <a:prstGeom prst="rect">
            <a:avLst/>
          </a:prstGeom>
        </p:spPr>
      </p:pic>
      <p:pic>
        <p:nvPicPr>
          <p:cNvPr id="9" name="Graphic 8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F4B362AB-F07B-432C-A767-E0FF6F33A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8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User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C4974-4327-40E6-A042-04B35626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6" y="1266460"/>
            <a:ext cx="6226207" cy="3502242"/>
          </a:xfrm>
          <a:prstGeom prst="rect">
            <a:avLst/>
          </a:prstGeom>
        </p:spPr>
      </p:pic>
      <p:pic>
        <p:nvPicPr>
          <p:cNvPr id="9" name="Graphic 8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AB9219D8-1706-4BDB-B8B5-7784C41B2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4">
            <a:hlinkClick r:id="rId2" action="ppaction://hlinksldjump"/>
            <a:extLst>
              <a:ext uri="{FF2B5EF4-FFF2-40B4-BE49-F238E27FC236}">
                <a16:creationId xmlns:a16="http://schemas.microsoft.com/office/drawing/2014/main" id="{58C4FC34-2EEA-471D-888E-981A404D3FD3}"/>
              </a:ext>
            </a:extLst>
          </p:cNvPr>
          <p:cNvSpPr/>
          <p:nvPr/>
        </p:nvSpPr>
        <p:spPr>
          <a:xfrm>
            <a:off x="3557286" y="1854647"/>
            <a:ext cx="3459600" cy="6732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ID" altLang="ko-KR" dirty="0" err="1">
                <a:solidFill>
                  <a:schemeClr val="bg1"/>
                </a:solidFill>
              </a:rPr>
              <a:t>Identifikasi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Masalah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Hexagon 5">
            <a:hlinkClick r:id="rId2" action="ppaction://hlinksldjump"/>
            <a:extLst>
              <a:ext uri="{FF2B5EF4-FFF2-40B4-BE49-F238E27FC236}">
                <a16:creationId xmlns:a16="http://schemas.microsoft.com/office/drawing/2014/main" id="{BD161104-7155-4E72-9230-F717F6FF163D}"/>
              </a:ext>
            </a:extLst>
          </p:cNvPr>
          <p:cNvSpPr/>
          <p:nvPr/>
        </p:nvSpPr>
        <p:spPr>
          <a:xfrm>
            <a:off x="3663800" y="1918886"/>
            <a:ext cx="701796" cy="50987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Hexagon 11">
            <a:hlinkClick r:id="rId3" action="ppaction://hlinksldjump"/>
            <a:extLst>
              <a:ext uri="{FF2B5EF4-FFF2-40B4-BE49-F238E27FC236}">
                <a16:creationId xmlns:a16="http://schemas.microsoft.com/office/drawing/2014/main" id="{72F3D612-71F8-4E3C-8C5B-EF071796D85C}"/>
              </a:ext>
            </a:extLst>
          </p:cNvPr>
          <p:cNvSpPr/>
          <p:nvPr/>
        </p:nvSpPr>
        <p:spPr>
          <a:xfrm>
            <a:off x="3535771" y="2619060"/>
            <a:ext cx="3459600" cy="6732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ID" altLang="ko-KR" dirty="0" err="1">
                <a:solidFill>
                  <a:schemeClr val="bg1"/>
                </a:solidFill>
              </a:rPr>
              <a:t>Alur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Bisnis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Hexagon 12">
            <a:hlinkClick r:id="rId3" action="ppaction://hlinksldjump"/>
            <a:extLst>
              <a:ext uri="{FF2B5EF4-FFF2-40B4-BE49-F238E27FC236}">
                <a16:creationId xmlns:a16="http://schemas.microsoft.com/office/drawing/2014/main" id="{76ED5C76-8827-4A19-B570-654C3421FB5C}"/>
              </a:ext>
            </a:extLst>
          </p:cNvPr>
          <p:cNvSpPr/>
          <p:nvPr/>
        </p:nvSpPr>
        <p:spPr>
          <a:xfrm>
            <a:off x="3652735" y="2687828"/>
            <a:ext cx="701796" cy="50987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1" name="Hexagon 23">
            <a:hlinkClick r:id="rId4" action="ppaction://hlinksldjump"/>
            <a:extLst>
              <a:ext uri="{FF2B5EF4-FFF2-40B4-BE49-F238E27FC236}">
                <a16:creationId xmlns:a16="http://schemas.microsoft.com/office/drawing/2014/main" id="{00109F55-C30C-420D-A02C-90F7AEC6B10C}"/>
              </a:ext>
            </a:extLst>
          </p:cNvPr>
          <p:cNvSpPr/>
          <p:nvPr/>
        </p:nvSpPr>
        <p:spPr>
          <a:xfrm flipH="1">
            <a:off x="277724" y="1473256"/>
            <a:ext cx="3458095" cy="67156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ID" altLang="ko-KR" dirty="0" err="1">
                <a:solidFill>
                  <a:schemeClr val="bg1"/>
                </a:solidFill>
              </a:rPr>
              <a:t>Profil</a:t>
            </a:r>
            <a:r>
              <a:rPr lang="en-ID" altLang="ko-KR" dirty="0">
                <a:solidFill>
                  <a:schemeClr val="bg1"/>
                </a:solidFill>
              </a:rPr>
              <a:t> Perusahaan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Hexagon 24">
            <a:hlinkClick r:id="rId4" action="ppaction://hlinksldjump"/>
            <a:extLst>
              <a:ext uri="{FF2B5EF4-FFF2-40B4-BE49-F238E27FC236}">
                <a16:creationId xmlns:a16="http://schemas.microsoft.com/office/drawing/2014/main" id="{298BB81C-F232-4FE1-B9CC-8A8FFE53C935}"/>
              </a:ext>
            </a:extLst>
          </p:cNvPr>
          <p:cNvSpPr/>
          <p:nvPr/>
        </p:nvSpPr>
        <p:spPr>
          <a:xfrm flipH="1">
            <a:off x="2913590" y="1533456"/>
            <a:ext cx="728515" cy="534205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Hexagon 29">
            <a:hlinkClick r:id="rId5" action="ppaction://hlinksldjump"/>
            <a:extLst>
              <a:ext uri="{FF2B5EF4-FFF2-40B4-BE49-F238E27FC236}">
                <a16:creationId xmlns:a16="http://schemas.microsoft.com/office/drawing/2014/main" id="{05287BE6-F228-4E34-8072-96194D5D05DF}"/>
              </a:ext>
            </a:extLst>
          </p:cNvPr>
          <p:cNvSpPr/>
          <p:nvPr/>
        </p:nvSpPr>
        <p:spPr>
          <a:xfrm flipH="1">
            <a:off x="277724" y="2235965"/>
            <a:ext cx="3458095" cy="67156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dirty="0" err="1">
                <a:solidFill>
                  <a:schemeClr val="bg1"/>
                </a:solidFill>
              </a:rPr>
              <a:t>Tujuan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Pembuatan</a:t>
            </a:r>
            <a:endParaRPr lang="en-ID" altLang="ko-KR" dirty="0">
              <a:solidFill>
                <a:schemeClr val="bg1"/>
              </a:solidFill>
            </a:endParaRPr>
          </a:p>
          <a:p>
            <a:r>
              <a:rPr lang="en-ID" altLang="ko-KR" dirty="0" err="1">
                <a:solidFill>
                  <a:schemeClr val="bg1"/>
                </a:solidFill>
              </a:rPr>
              <a:t>Sistem</a:t>
            </a:r>
            <a:r>
              <a:rPr lang="en-ID" altLang="ko-KR" dirty="0">
                <a:solidFill>
                  <a:schemeClr val="bg1"/>
                </a:solidFill>
              </a:rPr>
              <a:t> </a:t>
            </a:r>
            <a:r>
              <a:rPr lang="en-ID" altLang="ko-KR" dirty="0" err="1">
                <a:solidFill>
                  <a:schemeClr val="bg1"/>
                </a:solidFill>
              </a:rPr>
              <a:t>Informasi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Hexagon 30">
            <a:hlinkClick r:id="rId5" action="ppaction://hlinksldjump"/>
            <a:extLst>
              <a:ext uri="{FF2B5EF4-FFF2-40B4-BE49-F238E27FC236}">
                <a16:creationId xmlns:a16="http://schemas.microsoft.com/office/drawing/2014/main" id="{18EA42FB-3FB8-494E-BB03-51E1F41D8204}"/>
              </a:ext>
            </a:extLst>
          </p:cNvPr>
          <p:cNvSpPr/>
          <p:nvPr/>
        </p:nvSpPr>
        <p:spPr>
          <a:xfrm flipH="1">
            <a:off x="2913589" y="2306020"/>
            <a:ext cx="728515" cy="534205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Hexagon 35">
            <a:hlinkClick r:id="rId6" action="ppaction://hlinksldjump"/>
            <a:extLst>
              <a:ext uri="{FF2B5EF4-FFF2-40B4-BE49-F238E27FC236}">
                <a16:creationId xmlns:a16="http://schemas.microsoft.com/office/drawing/2014/main" id="{81B4A2E9-FF55-47D1-94DC-310194032D6A}"/>
              </a:ext>
            </a:extLst>
          </p:cNvPr>
          <p:cNvSpPr/>
          <p:nvPr/>
        </p:nvSpPr>
        <p:spPr>
          <a:xfrm flipH="1">
            <a:off x="277724" y="2996971"/>
            <a:ext cx="3458095" cy="67156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dirty="0">
                <a:solidFill>
                  <a:schemeClr val="bg1"/>
                </a:solidFill>
              </a:rPr>
              <a:t>Use Case  / Functional Requirements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Hexagon 36">
            <a:hlinkClick r:id="rId6" action="ppaction://hlinksldjump"/>
            <a:extLst>
              <a:ext uri="{FF2B5EF4-FFF2-40B4-BE49-F238E27FC236}">
                <a16:creationId xmlns:a16="http://schemas.microsoft.com/office/drawing/2014/main" id="{62857CF8-4C4E-4313-BE16-50C422C0CF4D}"/>
              </a:ext>
            </a:extLst>
          </p:cNvPr>
          <p:cNvSpPr/>
          <p:nvPr/>
        </p:nvSpPr>
        <p:spPr>
          <a:xfrm flipH="1">
            <a:off x="2913588" y="3054975"/>
            <a:ext cx="728515" cy="534205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277724" y="13908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SRS </a:t>
            </a:r>
            <a:r>
              <a:rPr lang="en-US" sz="2600" dirty="0"/>
              <a:t>(System Requirements Specification)</a:t>
            </a:r>
          </a:p>
        </p:txBody>
      </p:sp>
      <p:pic>
        <p:nvPicPr>
          <p:cNvPr id="13" name="Graphic 12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4D20463F-7594-4319-89FC-4AAD47C22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21" grpId="0" animBg="1"/>
      <p:bldP spid="22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724" y="13908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SAD </a:t>
            </a:r>
            <a:r>
              <a:rPr lang="en-US" sz="2600" dirty="0"/>
              <a:t>(System Architecture Document)</a:t>
            </a:r>
          </a:p>
        </p:txBody>
      </p:sp>
      <p:sp>
        <p:nvSpPr>
          <p:cNvPr id="5" name="Hexagon 4">
            <a:hlinkClick r:id="rId2" action="ppaction://hlinksldjump"/>
            <a:extLst>
              <a:ext uri="{FF2B5EF4-FFF2-40B4-BE49-F238E27FC236}">
                <a16:creationId xmlns:a16="http://schemas.microsoft.com/office/drawing/2014/main" id="{58C4FC34-2EEA-471D-888E-981A404D3FD3}"/>
              </a:ext>
            </a:extLst>
          </p:cNvPr>
          <p:cNvSpPr/>
          <p:nvPr/>
        </p:nvSpPr>
        <p:spPr>
          <a:xfrm>
            <a:off x="3373607" y="1556052"/>
            <a:ext cx="2810275" cy="57410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ID" altLang="ko-KR" sz="1600" b="1" dirty="0">
                <a:solidFill>
                  <a:schemeClr val="bg1"/>
                </a:solidFill>
              </a:rPr>
              <a:t>Use Case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Hexagon 5">
            <a:hlinkClick r:id="rId2" action="ppaction://hlinksldjump"/>
            <a:extLst>
              <a:ext uri="{FF2B5EF4-FFF2-40B4-BE49-F238E27FC236}">
                <a16:creationId xmlns:a16="http://schemas.microsoft.com/office/drawing/2014/main" id="{BD161104-7155-4E72-9230-F717F6FF163D}"/>
              </a:ext>
            </a:extLst>
          </p:cNvPr>
          <p:cNvSpPr/>
          <p:nvPr/>
        </p:nvSpPr>
        <p:spPr>
          <a:xfrm>
            <a:off x="3462771" y="1594220"/>
            <a:ext cx="570077" cy="43482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Hexagon 11">
            <a:hlinkClick r:id="rId3" action="ppaction://hlinksldjump"/>
            <a:extLst>
              <a:ext uri="{FF2B5EF4-FFF2-40B4-BE49-F238E27FC236}">
                <a16:creationId xmlns:a16="http://schemas.microsoft.com/office/drawing/2014/main" id="{72F3D612-71F8-4E3C-8C5B-EF071796D85C}"/>
              </a:ext>
            </a:extLst>
          </p:cNvPr>
          <p:cNvSpPr/>
          <p:nvPr/>
        </p:nvSpPr>
        <p:spPr>
          <a:xfrm>
            <a:off x="3373608" y="2220524"/>
            <a:ext cx="2810275" cy="57410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ID" altLang="ko-KR" sz="1600" b="1" dirty="0">
                <a:solidFill>
                  <a:schemeClr val="bg1"/>
                </a:solidFill>
              </a:rPr>
              <a:t>Class Diagram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Hexagon 12">
            <a:hlinkClick r:id="rId3" action="ppaction://hlinksldjump"/>
            <a:extLst>
              <a:ext uri="{FF2B5EF4-FFF2-40B4-BE49-F238E27FC236}">
                <a16:creationId xmlns:a16="http://schemas.microsoft.com/office/drawing/2014/main" id="{76ED5C76-8827-4A19-B570-654C3421FB5C}"/>
              </a:ext>
            </a:extLst>
          </p:cNvPr>
          <p:cNvSpPr/>
          <p:nvPr/>
        </p:nvSpPr>
        <p:spPr>
          <a:xfrm>
            <a:off x="3448040" y="2300051"/>
            <a:ext cx="570077" cy="43482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" name="Hexagon 17">
            <a:hlinkClick r:id="rId4" action="ppaction://hlinksldjump"/>
            <a:extLst>
              <a:ext uri="{FF2B5EF4-FFF2-40B4-BE49-F238E27FC236}">
                <a16:creationId xmlns:a16="http://schemas.microsoft.com/office/drawing/2014/main" id="{A2087CB4-3B35-4378-B25F-E5C2783F86BD}"/>
              </a:ext>
            </a:extLst>
          </p:cNvPr>
          <p:cNvSpPr/>
          <p:nvPr/>
        </p:nvSpPr>
        <p:spPr>
          <a:xfrm>
            <a:off x="3373608" y="2892858"/>
            <a:ext cx="2810275" cy="57410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ID" altLang="ko-KR" sz="1600" b="1" dirty="0">
                <a:solidFill>
                  <a:schemeClr val="bg1"/>
                </a:solidFill>
              </a:rPr>
              <a:t>Deployment View</a:t>
            </a:r>
          </a:p>
        </p:txBody>
      </p:sp>
      <p:sp>
        <p:nvSpPr>
          <p:cNvPr id="10" name="Hexagon 18">
            <a:hlinkClick r:id="rId4" action="ppaction://hlinksldjump"/>
            <a:extLst>
              <a:ext uri="{FF2B5EF4-FFF2-40B4-BE49-F238E27FC236}">
                <a16:creationId xmlns:a16="http://schemas.microsoft.com/office/drawing/2014/main" id="{0E09A284-76E1-4AC9-BAD8-34FA6D44F18D}"/>
              </a:ext>
            </a:extLst>
          </p:cNvPr>
          <p:cNvSpPr/>
          <p:nvPr/>
        </p:nvSpPr>
        <p:spPr>
          <a:xfrm>
            <a:off x="3469489" y="2967856"/>
            <a:ext cx="570077" cy="43482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Hexagon 23">
            <a:hlinkClick r:id="rId5" action="ppaction://hlinksldjump"/>
            <a:extLst>
              <a:ext uri="{FF2B5EF4-FFF2-40B4-BE49-F238E27FC236}">
                <a16:creationId xmlns:a16="http://schemas.microsoft.com/office/drawing/2014/main" id="{00109F55-C30C-420D-A02C-90F7AEC6B10C}"/>
              </a:ext>
            </a:extLst>
          </p:cNvPr>
          <p:cNvSpPr/>
          <p:nvPr/>
        </p:nvSpPr>
        <p:spPr>
          <a:xfrm flipH="1">
            <a:off x="727855" y="1247802"/>
            <a:ext cx="2809052" cy="57271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sz="1600" b="1" dirty="0" err="1">
                <a:solidFill>
                  <a:schemeClr val="bg1"/>
                </a:solidFill>
              </a:rPr>
              <a:t>Deskripsi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Hexagon 24">
            <a:hlinkClick r:id="rId5" action="ppaction://hlinksldjump"/>
            <a:extLst>
              <a:ext uri="{FF2B5EF4-FFF2-40B4-BE49-F238E27FC236}">
                <a16:creationId xmlns:a16="http://schemas.microsoft.com/office/drawing/2014/main" id="{298BB81C-F232-4FE1-B9CC-8A8FFE53C935}"/>
              </a:ext>
            </a:extLst>
          </p:cNvPr>
          <p:cNvSpPr/>
          <p:nvPr/>
        </p:nvSpPr>
        <p:spPr>
          <a:xfrm flipH="1">
            <a:off x="2856258" y="1304825"/>
            <a:ext cx="591782" cy="455573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Hexagon 29">
            <a:hlinkClick r:id="rId6" action="ppaction://hlinksldjump"/>
            <a:extLst>
              <a:ext uri="{FF2B5EF4-FFF2-40B4-BE49-F238E27FC236}">
                <a16:creationId xmlns:a16="http://schemas.microsoft.com/office/drawing/2014/main" id="{05287BE6-F228-4E34-8072-96194D5D05DF}"/>
              </a:ext>
            </a:extLst>
          </p:cNvPr>
          <p:cNvSpPr/>
          <p:nvPr/>
        </p:nvSpPr>
        <p:spPr>
          <a:xfrm flipH="1">
            <a:off x="693612" y="1910883"/>
            <a:ext cx="2809052" cy="57271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sz="1600" b="1" dirty="0">
                <a:solidFill>
                  <a:schemeClr val="bg1"/>
                </a:solidFill>
              </a:rPr>
              <a:t>Activity Diagram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Hexagon 30">
            <a:hlinkClick r:id="rId6" action="ppaction://hlinksldjump"/>
            <a:extLst>
              <a:ext uri="{FF2B5EF4-FFF2-40B4-BE49-F238E27FC236}">
                <a16:creationId xmlns:a16="http://schemas.microsoft.com/office/drawing/2014/main" id="{18EA42FB-3FB8-494E-BB03-51E1F41D8204}"/>
              </a:ext>
            </a:extLst>
          </p:cNvPr>
          <p:cNvSpPr/>
          <p:nvPr/>
        </p:nvSpPr>
        <p:spPr>
          <a:xfrm flipH="1">
            <a:off x="2822015" y="1969661"/>
            <a:ext cx="591782" cy="455573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Hexagon 35">
            <a:hlinkClick r:id="rId7" action="ppaction://hlinksldjump"/>
            <a:extLst>
              <a:ext uri="{FF2B5EF4-FFF2-40B4-BE49-F238E27FC236}">
                <a16:creationId xmlns:a16="http://schemas.microsoft.com/office/drawing/2014/main" id="{81B4A2E9-FF55-47D1-94DC-310194032D6A}"/>
              </a:ext>
            </a:extLst>
          </p:cNvPr>
          <p:cNvSpPr/>
          <p:nvPr/>
        </p:nvSpPr>
        <p:spPr>
          <a:xfrm flipH="1">
            <a:off x="693612" y="2566597"/>
            <a:ext cx="2809052" cy="57271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sz="1600" b="1" dirty="0">
                <a:solidFill>
                  <a:schemeClr val="bg1"/>
                </a:solidFill>
              </a:rPr>
              <a:t>Sequence Diagram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Hexagon 36">
            <a:hlinkClick r:id="rId7" action="ppaction://hlinksldjump"/>
            <a:extLst>
              <a:ext uri="{FF2B5EF4-FFF2-40B4-BE49-F238E27FC236}">
                <a16:creationId xmlns:a16="http://schemas.microsoft.com/office/drawing/2014/main" id="{62857CF8-4C4E-4313-BE16-50C422C0CF4D}"/>
              </a:ext>
            </a:extLst>
          </p:cNvPr>
          <p:cNvSpPr/>
          <p:nvPr/>
        </p:nvSpPr>
        <p:spPr>
          <a:xfrm flipH="1">
            <a:off x="2839873" y="2645860"/>
            <a:ext cx="591782" cy="455573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Hexagon 18">
            <a:hlinkClick r:id="rId8" action="ppaction://hlinksldjump"/>
            <a:extLst>
              <a:ext uri="{FF2B5EF4-FFF2-40B4-BE49-F238E27FC236}">
                <a16:creationId xmlns:a16="http://schemas.microsoft.com/office/drawing/2014/main" id="{58C4FC34-2EEA-471D-888E-981A404D3FD3}"/>
              </a:ext>
            </a:extLst>
          </p:cNvPr>
          <p:cNvSpPr/>
          <p:nvPr/>
        </p:nvSpPr>
        <p:spPr>
          <a:xfrm>
            <a:off x="3373608" y="3569776"/>
            <a:ext cx="2810275" cy="574109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ID" altLang="ko-KR" sz="1600" b="1" dirty="0">
                <a:solidFill>
                  <a:schemeClr val="bg1"/>
                </a:solidFill>
              </a:rPr>
              <a:t>User Interface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Hexagon 19">
            <a:hlinkClick r:id="rId8" action="ppaction://hlinksldjump"/>
            <a:extLst>
              <a:ext uri="{FF2B5EF4-FFF2-40B4-BE49-F238E27FC236}">
                <a16:creationId xmlns:a16="http://schemas.microsoft.com/office/drawing/2014/main" id="{BD161104-7155-4E72-9230-F717F6FF163D}"/>
              </a:ext>
            </a:extLst>
          </p:cNvPr>
          <p:cNvSpPr/>
          <p:nvPr/>
        </p:nvSpPr>
        <p:spPr>
          <a:xfrm>
            <a:off x="3469489" y="3639546"/>
            <a:ext cx="570077" cy="43482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Hexagon 23">
            <a:hlinkClick r:id="rId9" action="ppaction://hlinksldjump"/>
            <a:extLst>
              <a:ext uri="{FF2B5EF4-FFF2-40B4-BE49-F238E27FC236}">
                <a16:creationId xmlns:a16="http://schemas.microsoft.com/office/drawing/2014/main" id="{00109F55-C30C-420D-A02C-90F7AEC6B10C}"/>
              </a:ext>
            </a:extLst>
          </p:cNvPr>
          <p:cNvSpPr/>
          <p:nvPr/>
        </p:nvSpPr>
        <p:spPr>
          <a:xfrm flipH="1">
            <a:off x="696996" y="3240035"/>
            <a:ext cx="2809052" cy="57271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sz="1600" b="1" dirty="0">
                <a:solidFill>
                  <a:schemeClr val="bg1"/>
                </a:solidFill>
              </a:rPr>
              <a:t>Data View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Hexagon 24">
            <a:hlinkClick r:id="rId9" action="ppaction://hlinksldjump"/>
            <a:extLst>
              <a:ext uri="{FF2B5EF4-FFF2-40B4-BE49-F238E27FC236}">
                <a16:creationId xmlns:a16="http://schemas.microsoft.com/office/drawing/2014/main" id="{298BB81C-F232-4FE1-B9CC-8A8FFE53C935}"/>
              </a:ext>
            </a:extLst>
          </p:cNvPr>
          <p:cNvSpPr/>
          <p:nvPr/>
        </p:nvSpPr>
        <p:spPr>
          <a:xfrm flipH="1">
            <a:off x="2825399" y="3297058"/>
            <a:ext cx="591782" cy="455573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Hexagon 23">
            <a:hlinkClick r:id="rId10" action="ppaction://hlinksldjump"/>
            <a:extLst>
              <a:ext uri="{FF2B5EF4-FFF2-40B4-BE49-F238E27FC236}">
                <a16:creationId xmlns:a16="http://schemas.microsoft.com/office/drawing/2014/main" id="{C2315600-16A7-4B86-B91E-A4F1F57C5B44}"/>
              </a:ext>
            </a:extLst>
          </p:cNvPr>
          <p:cNvSpPr/>
          <p:nvPr/>
        </p:nvSpPr>
        <p:spPr>
          <a:xfrm flipH="1">
            <a:off x="693612" y="3931258"/>
            <a:ext cx="2809052" cy="57271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D" altLang="ko-KR" sz="1600" b="1" dirty="0">
                <a:solidFill>
                  <a:schemeClr val="bg1"/>
                </a:solidFill>
              </a:rPr>
              <a:t>Output Design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Hexagon 24">
            <a:hlinkClick r:id="rId10" action="ppaction://hlinksldjump"/>
            <a:extLst>
              <a:ext uri="{FF2B5EF4-FFF2-40B4-BE49-F238E27FC236}">
                <a16:creationId xmlns:a16="http://schemas.microsoft.com/office/drawing/2014/main" id="{F9A7F5FC-F0D3-45A6-8B55-3CD52404F7D2}"/>
              </a:ext>
            </a:extLst>
          </p:cNvPr>
          <p:cNvSpPr/>
          <p:nvPr/>
        </p:nvSpPr>
        <p:spPr>
          <a:xfrm flipH="1">
            <a:off x="2825399" y="3959323"/>
            <a:ext cx="591782" cy="455573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Graphic 24" descr="Home">
            <a:hlinkClick r:id="rId11" action="ppaction://hlinksldjump"/>
            <a:extLst>
              <a:ext uri="{FF2B5EF4-FFF2-40B4-BE49-F238E27FC236}">
                <a16:creationId xmlns:a16="http://schemas.microsoft.com/office/drawing/2014/main" id="{8B6474C2-28E2-4331-B69D-DE98ED450E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Profil</a:t>
            </a:r>
            <a:r>
              <a:rPr lang="en-US" dirty="0"/>
              <a:t> Perusahaan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01" y="1335018"/>
            <a:ext cx="2921629" cy="290864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AB4906-625B-4882-9DE4-392F507C9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93037"/>
              </p:ext>
            </p:extLst>
          </p:nvPr>
        </p:nvGraphicFramePr>
        <p:xfrm>
          <a:off x="233917" y="1335018"/>
          <a:ext cx="4932285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9291">
                  <a:extLst>
                    <a:ext uri="{9D8B030D-6E8A-4147-A177-3AD203B41FA5}">
                      <a16:colId xmlns:a16="http://schemas.microsoft.com/office/drawing/2014/main" val="3120222093"/>
                    </a:ext>
                  </a:extLst>
                </a:gridCol>
                <a:gridCol w="301214">
                  <a:extLst>
                    <a:ext uri="{9D8B030D-6E8A-4147-A177-3AD203B41FA5}">
                      <a16:colId xmlns:a16="http://schemas.microsoft.com/office/drawing/2014/main" val="2134630877"/>
                    </a:ext>
                  </a:extLst>
                </a:gridCol>
                <a:gridCol w="2681780">
                  <a:extLst>
                    <a:ext uri="{9D8B030D-6E8A-4147-A177-3AD203B41FA5}">
                      <a16:colId xmlns:a16="http://schemas.microsoft.com/office/drawing/2014/main" val="300183204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en-US" sz="1800" dirty="0"/>
                        <a:t>Nama Perusahaan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PHD (Pizza Hut Delivery)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08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Alamat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: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Jl. S. </a:t>
                      </a:r>
                      <a:r>
                        <a:rPr lang="en-US" sz="1800" dirty="0" err="1"/>
                        <a:t>Supriadi</a:t>
                      </a:r>
                      <a:r>
                        <a:rPr lang="en-US" sz="1800" dirty="0"/>
                        <a:t> No.31, </a:t>
                      </a:r>
                      <a:r>
                        <a:rPr lang="en-US" sz="1800" dirty="0" err="1"/>
                        <a:t>Bandungrejosari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Sukun</a:t>
                      </a:r>
                      <a:r>
                        <a:rPr lang="en-US" sz="1800" dirty="0"/>
                        <a:t>, Kota Malang, </a:t>
                      </a:r>
                      <a:r>
                        <a:rPr lang="en-US" sz="1800" dirty="0" err="1"/>
                        <a:t>Jawa</a:t>
                      </a:r>
                      <a:r>
                        <a:rPr lang="en-US" sz="1800" dirty="0"/>
                        <a:t> Timur.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73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Telepon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1500600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54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Industri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Restoran</a:t>
                      </a:r>
                      <a:r>
                        <a:rPr lang="en-US" sz="1800" dirty="0"/>
                        <a:t> Pizza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340076"/>
                  </a:ext>
                </a:extLst>
              </a:tr>
            </a:tbl>
          </a:graphicData>
        </a:graphic>
      </p:graphicFrame>
      <p:pic>
        <p:nvPicPr>
          <p:cNvPr id="10" name="Graphic 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57476B91-1930-4567-B2A7-2175106AD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0833" y="1185088"/>
            <a:ext cx="5943600" cy="3581400"/>
          </a:xfrm>
          <a:prstGeom prst="rect">
            <a:avLst/>
          </a:prstGeom>
          <a:ln/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 err="1"/>
              <a:t>Profil</a:t>
            </a:r>
            <a:r>
              <a:rPr lang="en-US" dirty="0"/>
              <a:t> Perusahaan</a:t>
            </a:r>
          </a:p>
        </p:txBody>
      </p:sp>
      <p:pic>
        <p:nvPicPr>
          <p:cNvPr id="8" name="Graphic 7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5DE1164E-496B-4408-9C20-1C17929A0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" y="1094870"/>
            <a:ext cx="4653860" cy="39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7" y="1348520"/>
            <a:ext cx="4488201" cy="291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7" y="1088682"/>
            <a:ext cx="4488201" cy="31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phic 7" descr="Home">
            <a:hlinkClick r:id="rId5" action="ppaction://hlinksldjump"/>
            <a:extLst>
              <a:ext uri="{FF2B5EF4-FFF2-40B4-BE49-F238E27FC236}">
                <a16:creationId xmlns:a16="http://schemas.microsoft.com/office/drawing/2014/main" id="{677FEE87-C409-4EC0-8429-F2DED3A73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/>
          <a:lstStyle/>
          <a:p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" y="1289863"/>
            <a:ext cx="4488201" cy="239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" y="1048298"/>
            <a:ext cx="4488201" cy="31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631" y="1044196"/>
            <a:ext cx="4488201" cy="31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09" y="1304034"/>
            <a:ext cx="4501623" cy="199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phic 9" descr="Home">
            <a:hlinkClick r:id="rId5" action="ppaction://hlinksldjump"/>
            <a:extLst>
              <a:ext uri="{FF2B5EF4-FFF2-40B4-BE49-F238E27FC236}">
                <a16:creationId xmlns:a16="http://schemas.microsoft.com/office/drawing/2014/main" id="{51757C10-BAD9-468B-8E0A-611A77D76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Seperti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ketahui</a:t>
            </a:r>
            <a:r>
              <a:rPr lang="en-US" sz="1800" dirty="0"/>
              <a:t>,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kompleks</a:t>
            </a:r>
            <a:r>
              <a:rPr lang="en-US" sz="1800" dirty="0"/>
              <a:t> juga </a:t>
            </a:r>
            <a:r>
              <a:rPr lang="en-US" sz="1800" dirty="0" err="1"/>
              <a:t>permasalahan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dihadapi</a:t>
            </a:r>
            <a:r>
              <a:rPr lang="en-US" sz="1800" dirty="0"/>
              <a:t> oleh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  <a:r>
              <a:rPr lang="en-US" sz="1800" dirty="0" err="1"/>
              <a:t>Permasalahan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</a:t>
            </a:r>
            <a:r>
              <a:rPr lang="en-US" sz="1800" dirty="0" err="1"/>
              <a:t>persediaan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juga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luput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sorotan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yang </a:t>
            </a:r>
            <a:r>
              <a:rPr lang="en-US" sz="1800" dirty="0" err="1"/>
              <a:t>terbilang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Pizza Hut Delivery (PHD)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permasalahan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proses </a:t>
            </a:r>
            <a:r>
              <a:rPr lang="en-US" sz="1800" dirty="0" err="1"/>
              <a:t>kerja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optimal, </a:t>
            </a:r>
            <a:r>
              <a:rPr lang="en-US" sz="1800" dirty="0" err="1"/>
              <a:t>khususnya</a:t>
            </a:r>
            <a:r>
              <a:rPr lang="en-US" sz="1800" dirty="0"/>
              <a:t> di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masuknya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di </a:t>
            </a:r>
            <a:r>
              <a:rPr lang="en-US" sz="1800" dirty="0" err="1"/>
              <a:t>gudang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mempersingkat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penyajian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.</a:t>
            </a:r>
          </a:p>
        </p:txBody>
      </p:sp>
      <p:pic>
        <p:nvPicPr>
          <p:cNvPr id="6" name="Graphic 5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2783346A-8122-4B24-B50B-4A8B448D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46463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Analisis &amp; Perancangan     Sistem Informasi</vt:lpstr>
      <vt:lpstr>PowerPoint Presentation</vt:lpstr>
      <vt:lpstr>SRS (System Requirements Specification)</vt:lpstr>
      <vt:lpstr>SAD (System Architecture Document)</vt:lpstr>
      <vt:lpstr>Profil Perusahaan</vt:lpstr>
      <vt:lpstr>Profil Perusahaan</vt:lpstr>
      <vt:lpstr>Identifikasi Masalah</vt:lpstr>
      <vt:lpstr>Identifikasi Masalah</vt:lpstr>
      <vt:lpstr>Tujuan Pembuatan Sistem Informasi</vt:lpstr>
      <vt:lpstr>Alur Bisnis</vt:lpstr>
      <vt:lpstr>Use Case / Functional Requirements</vt:lpstr>
      <vt:lpstr>Use Case / Functional Requirements</vt:lpstr>
      <vt:lpstr>Deskripsi Sistem Informasi</vt:lpstr>
      <vt:lpstr>Activity Diagram</vt:lpstr>
      <vt:lpstr>Class Diagram</vt:lpstr>
      <vt:lpstr>Deployment View</vt:lpstr>
      <vt:lpstr>Data View</vt:lpstr>
      <vt:lpstr>Data View</vt:lpstr>
      <vt:lpstr>Sequence Diagram</vt:lpstr>
      <vt:lpstr>Sequence Diagram</vt:lpstr>
      <vt:lpstr>Sequence Diagram</vt:lpstr>
      <vt:lpstr>Sequence Diagram</vt:lpstr>
      <vt:lpstr>Output Design </vt:lpstr>
      <vt:lpstr>User Interface</vt:lpstr>
      <vt:lpstr>User Interface</vt:lpstr>
      <vt:lpstr>User Interface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2019-01-15T14:02:39Z</dcterms:modified>
</cp:coreProperties>
</file>