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69" r:id="rId5"/>
    <p:sldId id="270" r:id="rId6"/>
    <p:sldId id="278" r:id="rId7"/>
    <p:sldId id="272" r:id="rId8"/>
    <p:sldId id="263" r:id="rId9"/>
    <p:sldId id="275" r:id="rId10"/>
    <p:sldId id="274" r:id="rId11"/>
    <p:sldId id="276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738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13-Nov-17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13-Nov-17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13-Nov-17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BARISAN GEOMETRI</a:t>
            </a:r>
            <a:br>
              <a:rPr lang="en-US" dirty="0"/>
            </a:br>
            <a:r>
              <a:rPr lang="en-US" dirty="0"/>
              <a:t>DAN</a:t>
            </a:r>
            <a:br>
              <a:rPr lang="en-US" dirty="0"/>
            </a:br>
            <a:r>
              <a:rPr lang="en-US" dirty="0"/>
              <a:t>DERET GEOMETRI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8A2-F633-4085-98CE-94B3A26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50B62-4F55-41FB-BE16-E7CEB2161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Tentukan jumlah deret geometri berikut: 2 + (-10) + 50 + ... + (-6250)?</a:t>
                </a:r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Jawab:</a:t>
                </a:r>
                <a:endParaRPr lang="en-US" dirty="0"/>
              </a:p>
              <a:p>
                <a:pPr marL="520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20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(−5)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20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15624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20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−5208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50B62-4F55-41FB-BE16-E7CEB2161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9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3B53-2551-4314-9953-0B9510BE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BBA9D-2963-4ADD-88B3-7EEAEA777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3812" y="1905000"/>
                <a:ext cx="9372602" cy="4114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id-ID" dirty="0"/>
                  <a:t>Jika suatu deret geometri,</a:t>
                </a:r>
                <a:r>
                  <a:rPr lang="id-ID" i="1" dirty="0"/>
                  <a:t> S</a:t>
                </a:r>
                <a:r>
                  <a:rPr lang="id-ID" baseline="-25000" dirty="0"/>
                  <a:t>n </a:t>
                </a:r>
                <a:r>
                  <a:rPr lang="id-ID" dirty="0"/>
                  <a:t>=</a:t>
                </a:r>
                <a:r>
                  <a:rPr lang="id-ID" baseline="-25000" dirty="0"/>
                  <a:t> </a:t>
                </a:r>
                <a:r>
                  <a:rPr lang="id-ID" i="1" dirty="0"/>
                  <a:t>U</a:t>
                </a:r>
                <a:r>
                  <a:rPr lang="id-ID" baseline="-25000" dirty="0"/>
                  <a:t>1 </a:t>
                </a:r>
                <a:r>
                  <a:rPr lang="id-ID" dirty="0"/>
                  <a:t>+</a:t>
                </a:r>
                <a:r>
                  <a:rPr lang="id-ID" baseline="-25000" dirty="0"/>
                  <a:t> </a:t>
                </a:r>
                <a:r>
                  <a:rPr lang="id-ID" i="1" dirty="0"/>
                  <a:t>U</a:t>
                </a:r>
                <a:r>
                  <a:rPr lang="id-ID" baseline="-25000" dirty="0"/>
                  <a:t>2</a:t>
                </a:r>
                <a:r>
                  <a:rPr lang="id-ID" dirty="0"/>
                  <a:t> + …,</a:t>
                </a:r>
                <a:r>
                  <a:rPr lang="id-ID" i="1" dirty="0"/>
                  <a:t> U</a:t>
                </a:r>
                <a:r>
                  <a:rPr lang="id-ID" baseline="-25000" dirty="0"/>
                  <a:t>n-1</a:t>
                </a:r>
                <a:r>
                  <a:rPr lang="id-ID" dirty="0"/>
                  <a:t> + </a:t>
                </a:r>
                <a:r>
                  <a:rPr lang="id-ID" i="1" dirty="0"/>
                  <a:t>U</a:t>
                </a:r>
                <a:r>
                  <a:rPr lang="id-ID" baseline="-25000" dirty="0"/>
                  <a:t>n </a:t>
                </a:r>
                <a:r>
                  <a:rPr lang="id-ID" dirty="0"/>
                  <a:t>dengan n mendekati takhingga, maka deret geometri tersebut dikatakan sebagai </a:t>
                </a:r>
                <a:r>
                  <a:rPr lang="id-ID" i="1" dirty="0"/>
                  <a:t>deret geometri tak hingga</a:t>
                </a:r>
                <a:r>
                  <a:rPr lang="id-ID" dirty="0"/>
                  <a:t> dan di tulis dengan</a:t>
                </a:r>
                <a:r>
                  <a:rPr lang="en-US" dirty="0"/>
                  <a:t> </a:t>
                </a:r>
                <a:r>
                  <a:rPr lang="id-ID" i="1" dirty="0"/>
                  <a:t>S</a:t>
                </a:r>
                <a:r>
                  <a:rPr lang="id-ID" baseline="-25000" dirty="0"/>
                  <a:t>∞ </a:t>
                </a:r>
                <a:r>
                  <a:rPr lang="id-ID" dirty="0"/>
                  <a:t>=</a:t>
                </a:r>
                <a:r>
                  <a:rPr lang="id-ID" baseline="-25000" dirty="0"/>
                  <a:t> </a:t>
                </a:r>
                <a:r>
                  <a:rPr lang="id-ID" i="1" dirty="0"/>
                  <a:t>U</a:t>
                </a:r>
                <a:r>
                  <a:rPr lang="id-ID" baseline="-25000" dirty="0"/>
                  <a:t>1 </a:t>
                </a:r>
                <a:r>
                  <a:rPr lang="id-ID" dirty="0"/>
                  <a:t>+</a:t>
                </a:r>
                <a:r>
                  <a:rPr lang="id-ID" baseline="-25000" dirty="0"/>
                  <a:t> </a:t>
                </a:r>
                <a:r>
                  <a:rPr lang="id-ID" i="1" dirty="0"/>
                  <a:t>U</a:t>
                </a:r>
                <a:r>
                  <a:rPr lang="id-ID" baseline="-25000" dirty="0"/>
                  <a:t>2</a:t>
                </a:r>
                <a:r>
                  <a:rPr lang="id-ID" dirty="0"/>
                  <a:t> + …,</a:t>
                </a:r>
                <a:r>
                  <a:rPr lang="id-ID" i="1" dirty="0"/>
                  <a:t> U</a:t>
                </a:r>
                <a:r>
                  <a:rPr lang="id-ID" baseline="-25000" dirty="0"/>
                  <a:t>n-1</a:t>
                </a:r>
                <a:r>
                  <a:rPr lang="id-ID" dirty="0"/>
                  <a:t> + …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menuju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Jika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mendekati</a:t>
                </a:r>
                <a:r>
                  <a:rPr lang="en-US" dirty="0"/>
                  <a:t> 0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id-ID" dirty="0"/>
                  <a:t>Sehingga, rumus jumlah deret geometri takhingga untuk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adalah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BBA9D-2963-4ADD-88B3-7EEAEA777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812" y="1905000"/>
                <a:ext cx="9372602" cy="4114800"/>
              </a:xfrm>
              <a:blipFill>
                <a:blip r:embed="rId2"/>
                <a:stretch>
                  <a:fillRect l="-650" r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1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BARISAN GEOMETRI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d-ID" dirty="0"/>
                  <a:t>Misalkan suatu barisan bilangan adalah </a:t>
                </a:r>
                <a:r>
                  <a:rPr lang="id-ID" i="1" dirty="0"/>
                  <a:t>U</a:t>
                </a:r>
                <a:r>
                  <a:rPr lang="id-ID" baseline="-25000" dirty="0"/>
                  <a:t>1,</a:t>
                </a:r>
                <a:r>
                  <a:rPr lang="id-ID" i="1" dirty="0"/>
                  <a:t> U</a:t>
                </a:r>
                <a:r>
                  <a:rPr lang="id-ID" baseline="-25000" dirty="0"/>
                  <a:t>2,</a:t>
                </a:r>
                <a:r>
                  <a:rPr lang="id-ID" i="1" dirty="0"/>
                  <a:t> U</a:t>
                </a:r>
                <a:r>
                  <a:rPr lang="id-ID" baseline="-25000" dirty="0"/>
                  <a:t>3,</a:t>
                </a:r>
                <a:r>
                  <a:rPr lang="id-ID" i="1" dirty="0"/>
                  <a:t> U</a:t>
                </a:r>
                <a:r>
                  <a:rPr lang="id-ID" baseline="-25000" dirty="0"/>
                  <a:t>4, </a:t>
                </a:r>
                <a:r>
                  <a:rPr lang="id-ID" i="1" dirty="0"/>
                  <a:t>…, U</a:t>
                </a:r>
                <a:r>
                  <a:rPr lang="id-ID" i="1" baseline="-25000" dirty="0"/>
                  <a:t>n</a:t>
                </a:r>
                <a:r>
                  <a:rPr lang="id-ID" baseline="-25000" dirty="0"/>
                  <a:t>-1,</a:t>
                </a:r>
                <a:r>
                  <a:rPr lang="id-ID" i="1" dirty="0"/>
                  <a:t> U</a:t>
                </a:r>
                <a:r>
                  <a:rPr lang="id-ID" baseline="-25000" dirty="0"/>
                  <a:t>n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d-ID" dirty="0"/>
                  <a:t>Barisan bilangan tersebut dikatakan barisan geometri, jika nilai perbandingan untuk setiap suku ke – n ( </a:t>
                </a:r>
                <a:r>
                  <a:rPr lang="id-ID" i="1" dirty="0"/>
                  <a:t>U</a:t>
                </a:r>
                <a:r>
                  <a:rPr lang="id-ID" baseline="-25000" dirty="0"/>
                  <a:t>n</a:t>
                </a:r>
                <a:r>
                  <a:rPr lang="id-ID" dirty="0"/>
                  <a:t> ) dengan suku sebelumnya ( </a:t>
                </a:r>
                <a:r>
                  <a:rPr lang="id-ID" i="1" dirty="0"/>
                  <a:t>U</a:t>
                </a:r>
                <a:r>
                  <a:rPr lang="id-ID" baseline="-25000" dirty="0"/>
                  <a:t>n-1</a:t>
                </a:r>
                <a:r>
                  <a:rPr lang="id-ID" dirty="0"/>
                  <a:t>) adalah tetap. Nilai perbandingan itu disebut rasio ( r ), ditulis:</a:t>
                </a:r>
                <a:endParaRPr lang="en-US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id-ID" dirty="0"/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id-ID" i="1"/>
                              <m:t>𝑈</m:t>
                            </m:r>
                          </m:e>
                          <m:sub>
                            <m:r>
                              <a:rPr lang="id-ID" i="1"/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id-ID" i="1"/>
                              <m:t>𝑈</m:t>
                            </m:r>
                          </m:e>
                          <m:sub>
                            <m:r>
                              <a:rPr lang="id-ID" i="1"/>
                              <m:t>𝑛</m:t>
                            </m:r>
                            <m:r>
                              <a:rPr lang="id-ID" i="1"/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id-ID" dirty="0"/>
                  <a:t>r ≠ 0 atau r ≠ 1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d-ID" dirty="0"/>
                  <a:t>Misalkan suku pertama sama dengan a, rasio sama dengan r, maka: </a:t>
                </a:r>
                <a:endParaRPr lang="en-US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id-ID" i="1" dirty="0"/>
                  <a:t>U</a:t>
                </a:r>
                <a:r>
                  <a:rPr lang="id-ID" baseline="-25000" dirty="0"/>
                  <a:t>1, </a:t>
                </a:r>
                <a:r>
                  <a:rPr lang="id-ID" i="1" dirty="0"/>
                  <a:t>U</a:t>
                </a:r>
                <a:r>
                  <a:rPr lang="id-ID" baseline="-25000" dirty="0"/>
                  <a:t>2, </a:t>
                </a:r>
                <a:r>
                  <a:rPr lang="id-ID" i="1" dirty="0"/>
                  <a:t>U</a:t>
                </a:r>
                <a:r>
                  <a:rPr lang="id-ID" baseline="-25000" dirty="0"/>
                  <a:t>3, </a:t>
                </a:r>
                <a:r>
                  <a:rPr lang="id-ID" dirty="0"/>
                  <a:t>...,</a:t>
                </a:r>
                <a:r>
                  <a:rPr lang="id-ID" baseline="-25000" dirty="0"/>
                  <a:t> </a:t>
                </a:r>
                <a:r>
                  <a:rPr lang="id-ID" i="1" dirty="0"/>
                  <a:t>U</a:t>
                </a:r>
                <a:r>
                  <a:rPr lang="id-ID" baseline="-25000" dirty="0"/>
                  <a:t>n= </a:t>
                </a:r>
                <a:r>
                  <a:rPr lang="id-ID" dirty="0"/>
                  <a:t>a, ar, ar</a:t>
                </a:r>
                <a:r>
                  <a:rPr lang="id-ID" baseline="30000" dirty="0"/>
                  <a:t>2 </a:t>
                </a:r>
                <a:r>
                  <a:rPr lang="id-ID" dirty="0"/>
                  <a:t>, … ,ar</a:t>
                </a:r>
                <a:r>
                  <a:rPr lang="id-ID" baseline="30000" dirty="0"/>
                  <a:t>n – 1</a:t>
                </a:r>
                <a:r>
                  <a:rPr lang="id-ID" dirty="0"/>
                  <a:t> 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d-ID" dirty="0"/>
                  <a:t>Dengan demikian, rumus suku ke – n barisan geometri adalah: </a:t>
                </a:r>
                <a:r>
                  <a:rPr lang="id-ID" i="1" dirty="0"/>
                  <a:t>U</a:t>
                </a:r>
                <a:r>
                  <a:rPr lang="id-ID" baseline="-25000" dirty="0"/>
                  <a:t>n</a:t>
                </a:r>
                <a:r>
                  <a:rPr lang="id-ID" dirty="0"/>
                  <a:t> = ar</a:t>
                </a:r>
                <a:r>
                  <a:rPr lang="id-ID" baseline="30000" dirty="0"/>
                  <a:t>n-1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 t="-1037" r="-1133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Rumus Suku Tengah Barisan Geometri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9A3BE3-35C6-4721-96A5-B10ACBEC4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876" y="1905000"/>
                <a:ext cx="9143538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/>
                  <a:t>Suatu barisan geometri dengan n suku, n bilangan ganjil, maka suku tengah ( U</a:t>
                </a:r>
                <a:r>
                  <a:rPr lang="id-ID" baseline="-25000" dirty="0"/>
                  <a:t>k </a:t>
                </a:r>
                <a:r>
                  <a:rPr lang="id-ID" dirty="0"/>
                  <a:t>) dinyatakan sebagai berikut:</a:t>
                </a: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id-ID" dirty="0"/>
                  <a:t>U</a:t>
                </a:r>
                <a:r>
                  <a:rPr lang="id-ID" baseline="-25000" dirty="0"/>
                  <a:t>k</a:t>
                </a:r>
                <a:r>
                  <a:rPr lang="id-ID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/>
                              <m:t>U</m:t>
                            </m:r>
                          </m:e>
                          <m:sub>
                            <m:r>
                              <a:rPr lang="id-ID" i="1"/>
                              <m:t>1</m:t>
                            </m:r>
                          </m:sub>
                        </m:sSub>
                        <m:r>
                          <a:rPr lang="id-ID" i="1"/>
                          <m:t>×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/>
                              <m:t>U</m:t>
                            </m:r>
                          </m:e>
                          <m:sub>
                            <m:r>
                              <a:rPr lang="id-ID" i="1"/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9A3BE3-35C6-4721-96A5-B10ACBEC4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876" y="1905000"/>
                <a:ext cx="9143538" cy="4114800"/>
              </a:xfrm>
              <a:blipFill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DD10-5741-41E4-A284-53D499FC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A4949-B9C4-4639-B066-4C602043D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Di ketahui Barisan Geometri 2, 8, 32, ..., 8192. Tentukan suku tengahnya?</a:t>
                </a:r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Jawab:</a:t>
                </a:r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	a = 2</a:t>
                </a:r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	U</a:t>
                </a:r>
                <a:r>
                  <a:rPr lang="id-ID" baseline="-25000" dirty="0"/>
                  <a:t>n</a:t>
                </a:r>
                <a:r>
                  <a:rPr lang="id-ID" dirty="0"/>
                  <a:t> = 8192</a:t>
                </a:r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U</a:t>
                </a:r>
                <a:r>
                  <a:rPr lang="id-ID" baseline="-25000" dirty="0"/>
                  <a:t>k</a:t>
                </a:r>
                <a:r>
                  <a:rPr lang="id-ID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U</a:t>
                </a:r>
                <a:r>
                  <a:rPr lang="id-ID" baseline="-25000" dirty="0"/>
                  <a:t>k</a:t>
                </a:r>
                <a:r>
                  <a:rPr lang="id-ID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id-ID">
                            <a:latin typeface="Cambria Math" panose="02040503050406030204" pitchFamily="18" charset="0"/>
                          </a:rPr>
                          <m:t>8192</m:t>
                        </m:r>
                      </m:e>
                    </m:rad>
                    <m:r>
                      <a:rPr lang="id-ID" i="1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A4949-B9C4-4639-B066-4C602043D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Sisipan pada Barisan Geometri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2412" y="1904999"/>
                <a:ext cx="9524999" cy="4088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dirty="0"/>
                  <a:t>Pada barisan geometri a, ..., ..., ..., U</a:t>
                </a:r>
                <a:r>
                  <a:rPr lang="id-ID" baseline="-25000" dirty="0"/>
                  <a:t>n, </a:t>
                </a:r>
                <a:r>
                  <a:rPr lang="id-ID" dirty="0"/>
                  <a:t>disisipkan k suku.</a:t>
                </a:r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Pada barisan geometri baru banyaknya suku adalah ( k + 2 )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Jadi, U</a:t>
                </a:r>
                <a:r>
                  <a:rPr lang="id-ID" baseline="-25000" dirty="0"/>
                  <a:t>n</a:t>
                </a:r>
                <a:r>
                  <a:rPr lang="id-ID" dirty="0"/>
                  <a:t> = ar</a:t>
                </a:r>
                <a:r>
                  <a:rPr lang="id-ID" baseline="30000" dirty="0"/>
                  <a:t>n-1 </a:t>
                </a:r>
                <a:endParaRPr lang="en-US" baseline="30000" dirty="0"/>
              </a:p>
              <a:p>
                <a:pPr marL="801688" indent="0">
                  <a:buNone/>
                </a:pPr>
                <a:r>
                  <a:rPr lang="id-ID" dirty="0"/>
                  <a:t>U</a:t>
                </a:r>
                <a:r>
                  <a:rPr lang="id-ID" baseline="-25000" dirty="0"/>
                  <a:t>n</a:t>
                </a:r>
                <a:r>
                  <a:rPr lang="id-ID" dirty="0"/>
                  <a:t> = ar</a:t>
                </a:r>
                <a:r>
                  <a:rPr lang="id-ID" baseline="30000" dirty="0"/>
                  <a:t>(k+2-1)</a:t>
                </a:r>
                <a:endParaRPr lang="en-US" dirty="0"/>
              </a:p>
              <a:p>
                <a:pPr marL="801688" indent="0">
                  <a:buNone/>
                </a:pPr>
                <a:r>
                  <a:rPr lang="id-ID" dirty="0"/>
                  <a:t>U</a:t>
                </a:r>
                <a:r>
                  <a:rPr lang="id-ID" baseline="-25000" dirty="0"/>
                  <a:t>n</a:t>
                </a:r>
                <a:r>
                  <a:rPr lang="id-ID" dirty="0"/>
                  <a:t> = ar</a:t>
                </a:r>
                <a:r>
                  <a:rPr lang="id-ID" baseline="30000" dirty="0"/>
                  <a:t>k+1</a:t>
                </a:r>
                <a:endParaRPr lang="en-US" dirty="0"/>
              </a:p>
              <a:p>
                <a:pPr marL="801688" indent="0">
                  <a:buNone/>
                </a:pPr>
                <a:r>
                  <a:rPr lang="id-ID" dirty="0"/>
                  <a:t>r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/>
                        </m:ctrlPr>
                      </m:radPr>
                      <m:deg>
                        <m:r>
                          <a:rPr lang="id-ID" i="1"/>
                          <m:t>𝑥</m:t>
                        </m:r>
                        <m:r>
                          <a:rPr lang="id-ID" i="1"/>
                          <m:t>+1</m:t>
                        </m:r>
                      </m:deg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id-ID" i="1"/>
                                  <m:t>𝑈</m:t>
                                </m:r>
                              </m:e>
                              <m:sub>
                                <m:r>
                                  <a:rPr lang="id-ID" i="1"/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id-ID" i="1"/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2412" y="1904999"/>
                <a:ext cx="9524999" cy="4088921"/>
              </a:xfrm>
              <a:blipFill>
                <a:blip r:embed="rId2"/>
                <a:stretch>
                  <a:fillRect l="-1024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8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01BCAB-3A96-4770-9FEF-B7AC7FEA8B2A}"/>
                  </a:ext>
                </a:extLst>
              </p:cNvPr>
              <p:cNvSpPr/>
              <p:nvPr/>
            </p:nvSpPr>
            <p:spPr>
              <a:xfrm>
                <a:off x="1556600" y="1903614"/>
                <a:ext cx="9643212" cy="4114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d-ID" dirty="0"/>
                  <a:t>Di antara bilangan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id-ID" dirty="0"/>
                  <a:t> dan 64 disisipkan 7 bilangan, sehingga menjadi barisan geometri. Tentukan rasio?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id-ID" dirty="0"/>
                  <a:t>Jawab:</a:t>
                </a:r>
                <a:endParaRPr lang="en-US" dirty="0"/>
              </a:p>
              <a:p>
                <a:pPr marL="858838">
                  <a:lnSpc>
                    <a:spcPct val="150000"/>
                  </a:lnSpc>
                </a:pPr>
                <a:r>
                  <a:rPr lang="id-ID" dirty="0"/>
                  <a:t>r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+1</m:t>
                        </m:r>
                      </m:deg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858838">
                  <a:lnSpc>
                    <a:spcPct val="150000"/>
                  </a:lnSpc>
                </a:pPr>
                <a:r>
                  <a:rPr lang="id-ID" dirty="0"/>
                  <a:t>r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d-ID" i="1">
                            <a:latin typeface="Cambria Math" panose="02040503050406030204" pitchFamily="18" charset="0"/>
                          </a:rPr>
                          <m:t>7+1</m:t>
                        </m:r>
                      </m:deg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858838">
                  <a:lnSpc>
                    <a:spcPct val="150000"/>
                  </a:lnSpc>
                </a:pPr>
                <a:r>
                  <a:rPr lang="id-ID" dirty="0"/>
                  <a:t>r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d-ID" i="1">
                            <a:latin typeface="Cambria Math" panose="02040503050406030204" pitchFamily="18" charset="0"/>
                          </a:rPr>
                          <m:t>8</m:t>
                        </m:r>
                      </m:deg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64 ×4</m:t>
                        </m:r>
                      </m:e>
                    </m:rad>
                  </m:oMath>
                </a14:m>
                <a:endParaRPr lang="en-US" dirty="0"/>
              </a:p>
              <a:p>
                <a:pPr marL="858838">
                  <a:lnSpc>
                    <a:spcPct val="150000"/>
                  </a:lnSpc>
                </a:pPr>
                <a:r>
                  <a:rPr lang="id-ID" dirty="0"/>
                  <a:t>r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d-ID" i="1">
                            <a:latin typeface="Cambria Math" panose="02040503050406030204" pitchFamily="18" charset="0"/>
                          </a:rPr>
                          <m:t>8</m:t>
                        </m:r>
                      </m:deg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</m:rad>
                  </m:oMath>
                </a14:m>
                <a:r>
                  <a:rPr lang="id-ID" dirty="0"/>
                  <a:t> = 2</a:t>
                </a:r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01BCAB-3A96-4770-9FEF-B7AC7FEA8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00" y="1903614"/>
                <a:ext cx="9643212" cy="4114588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0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DERET GEOMETRI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643" y="533401"/>
            <a:ext cx="9143538" cy="1066800"/>
          </a:xfrm>
        </p:spPr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22876" y="1905000"/>
                <a:ext cx="9143538" cy="4114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id-ID" dirty="0"/>
                  <a:t>Deret geometri adalah bentuk penjumlahan suku – suku barisan geometri.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id-ID" dirty="0"/>
                  <a:t>Jika </a:t>
                </a:r>
                <a:r>
                  <a:rPr lang="id-ID" i="1" dirty="0"/>
                  <a:t>U</a:t>
                </a:r>
                <a:r>
                  <a:rPr lang="id-ID" baseline="-25000" dirty="0"/>
                  <a:t>1,</a:t>
                </a:r>
                <a:r>
                  <a:rPr lang="id-ID" i="1" dirty="0"/>
                  <a:t> U</a:t>
                </a:r>
                <a:r>
                  <a:rPr lang="id-ID" baseline="-25000" dirty="0"/>
                  <a:t>2,</a:t>
                </a:r>
                <a:r>
                  <a:rPr lang="id-ID" i="1" dirty="0"/>
                  <a:t> U</a:t>
                </a:r>
                <a:r>
                  <a:rPr lang="id-ID" baseline="-25000" dirty="0"/>
                  <a:t>3,</a:t>
                </a:r>
                <a:r>
                  <a:rPr lang="id-ID" i="1" dirty="0"/>
                  <a:t> U</a:t>
                </a:r>
                <a:r>
                  <a:rPr lang="id-ID" baseline="-25000" dirty="0"/>
                  <a:t>4, </a:t>
                </a:r>
                <a:r>
                  <a:rPr lang="id-ID" i="1" dirty="0"/>
                  <a:t>…, U</a:t>
                </a:r>
                <a:r>
                  <a:rPr lang="id-ID" i="1" baseline="-25000" dirty="0"/>
                  <a:t>n</a:t>
                </a:r>
                <a:r>
                  <a:rPr lang="id-ID" baseline="-25000" dirty="0"/>
                  <a:t>-1,</a:t>
                </a:r>
                <a:r>
                  <a:rPr lang="id-ID" i="1" dirty="0"/>
                  <a:t> U</a:t>
                </a:r>
                <a:r>
                  <a:rPr lang="id-ID" baseline="-25000" dirty="0"/>
                  <a:t>n </a:t>
                </a:r>
                <a:r>
                  <a:rPr lang="id-ID" dirty="0"/>
                  <a:t>adalah barisan geometri, maka</a:t>
                </a:r>
                <a:r>
                  <a:rPr lang="id-ID" i="1" dirty="0"/>
                  <a:t> U</a:t>
                </a:r>
                <a:r>
                  <a:rPr lang="id-ID" baseline="-25000" dirty="0"/>
                  <a:t>1 </a:t>
                </a:r>
                <a:r>
                  <a:rPr lang="id-ID" dirty="0"/>
                  <a:t>+</a:t>
                </a:r>
                <a:r>
                  <a:rPr lang="id-ID" baseline="-25000" dirty="0"/>
                  <a:t> </a:t>
                </a:r>
                <a:r>
                  <a:rPr lang="id-ID" i="1" dirty="0"/>
                  <a:t>U</a:t>
                </a:r>
                <a:r>
                  <a:rPr lang="id-ID" baseline="-25000" dirty="0"/>
                  <a:t>2</a:t>
                </a:r>
                <a:r>
                  <a:rPr lang="id-ID" dirty="0"/>
                  <a:t> + </a:t>
                </a:r>
                <a:r>
                  <a:rPr lang="id-ID" i="1" dirty="0"/>
                  <a:t>U</a:t>
                </a:r>
                <a:r>
                  <a:rPr lang="id-ID" baseline="-25000" dirty="0"/>
                  <a:t>3</a:t>
                </a:r>
                <a:r>
                  <a:rPr lang="id-ID" dirty="0"/>
                  <a:t> + …,</a:t>
                </a:r>
                <a:r>
                  <a:rPr lang="id-ID" i="1" dirty="0"/>
                  <a:t>U</a:t>
                </a:r>
                <a:r>
                  <a:rPr lang="id-ID" baseline="-25000" dirty="0"/>
                  <a:t>n </a:t>
                </a:r>
                <a:r>
                  <a:rPr lang="id-ID" dirty="0"/>
                  <a:t>merupaka deret geometri. Jumlah </a:t>
                </a:r>
                <a:r>
                  <a:rPr lang="id-ID" i="1" dirty="0"/>
                  <a:t>n</a:t>
                </a:r>
                <a:r>
                  <a:rPr lang="id-ID" baseline="-25000" dirty="0"/>
                  <a:t> </a:t>
                </a:r>
                <a:r>
                  <a:rPr lang="id-ID" dirty="0"/>
                  <a:t>suku pertama disimbolkan dengan (</a:t>
                </a:r>
                <a:r>
                  <a:rPr lang="id-ID" i="1" dirty="0"/>
                  <a:t>S</a:t>
                </a:r>
                <a:r>
                  <a:rPr lang="id-ID" baseline="-25000" dirty="0"/>
                  <a:t>n</a:t>
                </a:r>
                <a:r>
                  <a:rPr lang="id-ID" dirty="0"/>
                  <a:t>)</a:t>
                </a:r>
                <a:r>
                  <a:rPr lang="id-ID" baseline="-25000" dirty="0"/>
                  <a:t> </a:t>
                </a:r>
                <a:r>
                  <a:rPr lang="id-ID" i="1" dirty="0"/>
                  <a:t>S</a:t>
                </a:r>
                <a:r>
                  <a:rPr lang="id-ID" baseline="-25000" dirty="0"/>
                  <a:t>n </a:t>
                </a:r>
                <a:r>
                  <a:rPr lang="id-ID" dirty="0"/>
                  <a:t>=</a:t>
                </a:r>
                <a:r>
                  <a:rPr lang="id-ID" baseline="-25000" dirty="0"/>
                  <a:t> </a:t>
                </a:r>
                <a:r>
                  <a:rPr lang="id-ID" i="1" dirty="0"/>
                  <a:t>U</a:t>
                </a:r>
                <a:r>
                  <a:rPr lang="id-ID" baseline="-25000" dirty="0"/>
                  <a:t>1 </a:t>
                </a:r>
                <a:r>
                  <a:rPr lang="id-ID" dirty="0"/>
                  <a:t>+</a:t>
                </a:r>
                <a:r>
                  <a:rPr lang="id-ID" baseline="-25000" dirty="0"/>
                  <a:t> </a:t>
                </a:r>
                <a:r>
                  <a:rPr lang="id-ID" i="1" dirty="0"/>
                  <a:t>U</a:t>
                </a:r>
                <a:r>
                  <a:rPr lang="id-ID" baseline="-25000" dirty="0"/>
                  <a:t>2</a:t>
                </a:r>
                <a:r>
                  <a:rPr lang="id-ID" dirty="0"/>
                  <a:t> + …,</a:t>
                </a:r>
                <a:r>
                  <a:rPr lang="id-ID" i="1" dirty="0"/>
                  <a:t> U</a:t>
                </a:r>
                <a:r>
                  <a:rPr lang="id-ID" baseline="-25000" dirty="0"/>
                  <a:t>n-1</a:t>
                </a:r>
                <a:r>
                  <a:rPr lang="id-ID" dirty="0"/>
                  <a:t> + </a:t>
                </a:r>
                <a:r>
                  <a:rPr lang="id-ID" i="1" dirty="0"/>
                  <a:t>U</a:t>
                </a:r>
                <a:r>
                  <a:rPr lang="id-ID" baseline="-25000" dirty="0"/>
                  <a:t>n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id-ID" dirty="0"/>
                  <a:t>Rumus jumlah </a:t>
                </a:r>
                <a:r>
                  <a:rPr lang="id-ID" i="1" dirty="0"/>
                  <a:t>n</a:t>
                </a:r>
                <a:r>
                  <a:rPr lang="id-ID" dirty="0"/>
                  <a:t> suku pertama adalah: </a:t>
                </a:r>
                <a:endParaRPr lang="en-US" dirty="0"/>
              </a:p>
              <a:p>
                <a:pPr marL="858838" indent="-5715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r&gt;1</a:t>
                </a:r>
              </a:p>
              <a:p>
                <a:pPr marL="858838" indent="-5715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r&lt;1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876" y="1905000"/>
                <a:ext cx="9143538" cy="4114800"/>
              </a:xfrm>
              <a:blipFill>
                <a:blip r:embed="rId2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19802D36-A21A-40E8-A958-F657BBE2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475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Euphemia</vt:lpstr>
      <vt:lpstr>Striped Border 16x9</vt:lpstr>
      <vt:lpstr>Microsoft Equation 3.0</vt:lpstr>
      <vt:lpstr>BARISAN GEOMETRI DAN DERET GEOMETRI</vt:lpstr>
      <vt:lpstr>BARISAN GEOMETRI</vt:lpstr>
      <vt:lpstr>Rumus umum</vt:lpstr>
      <vt:lpstr>Rumus Suku Tengah Barisan Geometri</vt:lpstr>
      <vt:lpstr>Contoh</vt:lpstr>
      <vt:lpstr>Sisipan pada Barisan Geometri</vt:lpstr>
      <vt:lpstr>Contoh</vt:lpstr>
      <vt:lpstr>DERET GEOMETRI</vt:lpstr>
      <vt:lpstr>Rumus umum</vt:lpstr>
      <vt:lpstr>contoh</vt:lpstr>
      <vt:lpstr>Deret geometri tak hingga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2017-11-13T03:17:32Z</dcterms:created>
  <dcterms:modified xsi:type="dcterms:W3CDTF">2017-11-13T03:42:10Z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