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303" r:id="rId5"/>
    <p:sldId id="259" r:id="rId6"/>
    <p:sldId id="260" r:id="rId7"/>
    <p:sldId id="309" r:id="rId8"/>
    <p:sldId id="294" r:id="rId9"/>
    <p:sldId id="292" r:id="rId10"/>
    <p:sldId id="295" r:id="rId11"/>
    <p:sldId id="304" r:id="rId12"/>
    <p:sldId id="272" r:id="rId13"/>
    <p:sldId id="283" r:id="rId14"/>
    <p:sldId id="273" r:id="rId15"/>
    <p:sldId id="268" r:id="rId16"/>
    <p:sldId id="269" r:id="rId17"/>
    <p:sldId id="263" r:id="rId18"/>
    <p:sldId id="264" r:id="rId19"/>
    <p:sldId id="290" r:id="rId20"/>
    <p:sldId id="265" r:id="rId21"/>
    <p:sldId id="270" r:id="rId22"/>
    <p:sldId id="300" r:id="rId23"/>
    <p:sldId id="310" r:id="rId24"/>
    <p:sldId id="271" r:id="rId25"/>
    <p:sldId id="266" r:id="rId26"/>
    <p:sldId id="311" r:id="rId27"/>
    <p:sldId id="275" r:id="rId28"/>
    <p:sldId id="291" r:id="rId29"/>
    <p:sldId id="276" r:id="rId30"/>
    <p:sldId id="279" r:id="rId31"/>
    <p:sldId id="277" r:id="rId32"/>
    <p:sldId id="278" r:id="rId33"/>
    <p:sldId id="297" r:id="rId34"/>
    <p:sldId id="280" r:id="rId35"/>
    <p:sldId id="312" r:id="rId36"/>
    <p:sldId id="298" r:id="rId37"/>
    <p:sldId id="282" r:id="rId38"/>
  </p:sldIdLst>
  <p:sldSz cx="9144000" cy="6858000" type="screen4x3"/>
  <p:notesSz cx="6858000" cy="9174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DBFFB8"/>
    <a:srgbClr val="E6FFE6"/>
    <a:srgbClr val="00FF00"/>
    <a:srgbClr val="EF9100"/>
    <a:srgbClr val="AD6900"/>
    <a:srgbClr val="CECECE"/>
    <a:srgbClr val="FCFEB9"/>
    <a:srgbClr val="FEFF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9" autoAdjust="0"/>
    <p:restoredTop sz="9475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01Productivity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01ECommerc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01%20Trad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01%20International%20Languag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01%20International%20Languag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USEmployment%20201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asesChar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ases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Pr>
        <a:bodyPr/>
        <a:lstStyle/>
        <a:p>
          <a:pPr>
            <a:defRPr sz="1400"/>
          </a:pPr>
          <a:endParaRPr lang="en-US"/>
        </a:p>
      </c:txPr>
    </c:title>
    <c:plotArea>
      <c:layout/>
      <c:lineChart>
        <c:grouping val="standard"/>
        <c:ser>
          <c:idx val="0"/>
          <c:order val="0"/>
          <c:tx>
            <c:strRef>
              <c:f>Sheet1!$H$4</c:f>
              <c:strCache>
                <c:ptCount val="1"/>
                <c:pt idx="0">
                  <c:v>Output per Person</c:v>
                </c:pt>
              </c:strCache>
            </c:strRef>
          </c:tx>
          <c:marker>
            <c:symbol val="none"/>
          </c:marker>
          <c:cat>
            <c:strRef>
              <c:f>Sheet1!$G$5:$G$72</c:f>
              <c:strCache>
                <c:ptCount val="68"/>
                <c:pt idx="0">
                  <c:v>1994-Q1</c:v>
                </c:pt>
                <c:pt idx="1">
                  <c:v>1994-Q2</c:v>
                </c:pt>
                <c:pt idx="2">
                  <c:v>1994-Q3</c:v>
                </c:pt>
                <c:pt idx="3">
                  <c:v>1994-Q4</c:v>
                </c:pt>
                <c:pt idx="4">
                  <c:v>1995-Q1</c:v>
                </c:pt>
                <c:pt idx="5">
                  <c:v>1995-Q2</c:v>
                </c:pt>
                <c:pt idx="6">
                  <c:v>1995-Q3</c:v>
                </c:pt>
                <c:pt idx="7">
                  <c:v>1995-Q4</c:v>
                </c:pt>
                <c:pt idx="8">
                  <c:v>1996-Q1</c:v>
                </c:pt>
                <c:pt idx="9">
                  <c:v>1996-Q2</c:v>
                </c:pt>
                <c:pt idx="10">
                  <c:v>1996-Q3</c:v>
                </c:pt>
                <c:pt idx="11">
                  <c:v>1996-Q4</c:v>
                </c:pt>
                <c:pt idx="12">
                  <c:v>1997-Q1</c:v>
                </c:pt>
                <c:pt idx="13">
                  <c:v>1997-Q2</c:v>
                </c:pt>
                <c:pt idx="14">
                  <c:v>1997-Q3</c:v>
                </c:pt>
                <c:pt idx="15">
                  <c:v>1997-Q4</c:v>
                </c:pt>
                <c:pt idx="16">
                  <c:v>1998-Q1</c:v>
                </c:pt>
                <c:pt idx="17">
                  <c:v>1998-Q2</c:v>
                </c:pt>
                <c:pt idx="18">
                  <c:v>1998-Q3</c:v>
                </c:pt>
                <c:pt idx="19">
                  <c:v>1998-Q4</c:v>
                </c:pt>
                <c:pt idx="20">
                  <c:v>1999-Q1</c:v>
                </c:pt>
                <c:pt idx="21">
                  <c:v>1999-Q2</c:v>
                </c:pt>
                <c:pt idx="22">
                  <c:v>1999-Q3</c:v>
                </c:pt>
                <c:pt idx="23">
                  <c:v>1999-Q4</c:v>
                </c:pt>
                <c:pt idx="24">
                  <c:v>2000-Q1</c:v>
                </c:pt>
                <c:pt idx="25">
                  <c:v>2000-Q2</c:v>
                </c:pt>
                <c:pt idx="26">
                  <c:v>2000-Q3</c:v>
                </c:pt>
                <c:pt idx="27">
                  <c:v>2000-Q4</c:v>
                </c:pt>
                <c:pt idx="28">
                  <c:v>2001-Q1</c:v>
                </c:pt>
                <c:pt idx="29">
                  <c:v>2001-Q2</c:v>
                </c:pt>
                <c:pt idx="30">
                  <c:v>2001-Q3</c:v>
                </c:pt>
                <c:pt idx="31">
                  <c:v>2001-Q4</c:v>
                </c:pt>
                <c:pt idx="32">
                  <c:v>2002-Q1</c:v>
                </c:pt>
                <c:pt idx="33">
                  <c:v>2002-Q2</c:v>
                </c:pt>
                <c:pt idx="34">
                  <c:v>2002-Q3</c:v>
                </c:pt>
                <c:pt idx="35">
                  <c:v>2002-Q4</c:v>
                </c:pt>
                <c:pt idx="36">
                  <c:v>2003-Q1</c:v>
                </c:pt>
                <c:pt idx="37">
                  <c:v>2003-Q2</c:v>
                </c:pt>
                <c:pt idx="38">
                  <c:v>2003-Q3</c:v>
                </c:pt>
                <c:pt idx="39">
                  <c:v>2003-Q4</c:v>
                </c:pt>
                <c:pt idx="40">
                  <c:v>2004-Q1</c:v>
                </c:pt>
                <c:pt idx="41">
                  <c:v>2004-Q2</c:v>
                </c:pt>
                <c:pt idx="42">
                  <c:v>2004-Q3</c:v>
                </c:pt>
                <c:pt idx="43">
                  <c:v>2004-Q4</c:v>
                </c:pt>
                <c:pt idx="44">
                  <c:v>2005-Q1</c:v>
                </c:pt>
                <c:pt idx="45">
                  <c:v>2005-Q2</c:v>
                </c:pt>
                <c:pt idx="46">
                  <c:v>2005-Q3</c:v>
                </c:pt>
                <c:pt idx="47">
                  <c:v>2005-Q4</c:v>
                </c:pt>
                <c:pt idx="48">
                  <c:v>2006-Q1</c:v>
                </c:pt>
                <c:pt idx="49">
                  <c:v>2006-Q2</c:v>
                </c:pt>
                <c:pt idx="50">
                  <c:v>2006-Q3</c:v>
                </c:pt>
                <c:pt idx="51">
                  <c:v>2006-Q4</c:v>
                </c:pt>
                <c:pt idx="52">
                  <c:v>2007-Q1</c:v>
                </c:pt>
                <c:pt idx="53">
                  <c:v>2007-Q2</c:v>
                </c:pt>
                <c:pt idx="54">
                  <c:v>2007-Q3</c:v>
                </c:pt>
                <c:pt idx="55">
                  <c:v>2007-Q4</c:v>
                </c:pt>
                <c:pt idx="56">
                  <c:v>2008-Q1</c:v>
                </c:pt>
                <c:pt idx="57">
                  <c:v>2008-Q2</c:v>
                </c:pt>
                <c:pt idx="58">
                  <c:v>2008-Q3</c:v>
                </c:pt>
                <c:pt idx="59">
                  <c:v>2008-Q4</c:v>
                </c:pt>
                <c:pt idx="60">
                  <c:v>2009-Q1</c:v>
                </c:pt>
                <c:pt idx="61">
                  <c:v>2009-Q2</c:v>
                </c:pt>
                <c:pt idx="62">
                  <c:v>2009-Q3</c:v>
                </c:pt>
                <c:pt idx="63">
                  <c:v>2009-Q4</c:v>
                </c:pt>
                <c:pt idx="64">
                  <c:v>2010-Q1</c:v>
                </c:pt>
                <c:pt idx="65">
                  <c:v>2010-Q2</c:v>
                </c:pt>
                <c:pt idx="66">
                  <c:v>2010-Q3</c:v>
                </c:pt>
                <c:pt idx="67">
                  <c:v>2010-Q4</c:v>
                </c:pt>
              </c:strCache>
            </c:strRef>
          </c:cat>
          <c:val>
            <c:numRef>
              <c:f>Sheet1!$H$5:$H$72</c:f>
              <c:numCache>
                <c:formatCode>General</c:formatCode>
                <c:ptCount val="68"/>
                <c:pt idx="0">
                  <c:v>75.061662738686607</c:v>
                </c:pt>
                <c:pt idx="1">
                  <c:v>75.136350960317188</c:v>
                </c:pt>
                <c:pt idx="2">
                  <c:v>75.509792068469793</c:v>
                </c:pt>
                <c:pt idx="3">
                  <c:v>75.509792068469793</c:v>
                </c:pt>
                <c:pt idx="4">
                  <c:v>74.986974517056083</c:v>
                </c:pt>
                <c:pt idx="5">
                  <c:v>75.285727403578207</c:v>
                </c:pt>
                <c:pt idx="6">
                  <c:v>75.584480290100373</c:v>
                </c:pt>
                <c:pt idx="7">
                  <c:v>75.435103846839283</c:v>
                </c:pt>
                <c:pt idx="8">
                  <c:v>75.808544954991959</c:v>
                </c:pt>
                <c:pt idx="9">
                  <c:v>76.032609619883573</c:v>
                </c:pt>
                <c:pt idx="10">
                  <c:v>76.107297841514111</c:v>
                </c:pt>
                <c:pt idx="11">
                  <c:v>76.331362506405696</c:v>
                </c:pt>
                <c:pt idx="12">
                  <c:v>79.393579593257599</c:v>
                </c:pt>
                <c:pt idx="13">
                  <c:v>79.99108536630186</c:v>
                </c:pt>
                <c:pt idx="14">
                  <c:v>80.737967582607197</c:v>
                </c:pt>
                <c:pt idx="15">
                  <c:v>80.962032247498797</c:v>
                </c:pt>
                <c:pt idx="16">
                  <c:v>81.932979128695749</c:v>
                </c:pt>
                <c:pt idx="17">
                  <c:v>82.007667350326287</c:v>
                </c:pt>
                <c:pt idx="18">
                  <c:v>82.679861345001072</c:v>
                </c:pt>
                <c:pt idx="19">
                  <c:v>83.5761200045675</c:v>
                </c:pt>
                <c:pt idx="20">
                  <c:v>84.173625777611761</c:v>
                </c:pt>
                <c:pt idx="21">
                  <c:v>83.949561112720161</c:v>
                </c:pt>
                <c:pt idx="22">
                  <c:v>84.621755107394947</c:v>
                </c:pt>
                <c:pt idx="23">
                  <c:v>86.115519540005664</c:v>
                </c:pt>
                <c:pt idx="24">
                  <c:v>86.409000000000006</c:v>
                </c:pt>
                <c:pt idx="25">
                  <c:v>88.111999999999995</c:v>
                </c:pt>
                <c:pt idx="26">
                  <c:v>87.974000000000004</c:v>
                </c:pt>
                <c:pt idx="27">
                  <c:v>88.555999999999983</c:v>
                </c:pt>
                <c:pt idx="28">
                  <c:v>87.816999999999993</c:v>
                </c:pt>
                <c:pt idx="29">
                  <c:v>89.08</c:v>
                </c:pt>
                <c:pt idx="30">
                  <c:v>89.281000000000006</c:v>
                </c:pt>
                <c:pt idx="31">
                  <c:v>90.343000000000004</c:v>
                </c:pt>
                <c:pt idx="32">
                  <c:v>92.323999999999998</c:v>
                </c:pt>
                <c:pt idx="33">
                  <c:v>92.762</c:v>
                </c:pt>
                <c:pt idx="34">
                  <c:v>93.468000000000004</c:v>
                </c:pt>
                <c:pt idx="35">
                  <c:v>93.377999999999986</c:v>
                </c:pt>
                <c:pt idx="36">
                  <c:v>93.786000000000001</c:v>
                </c:pt>
                <c:pt idx="37">
                  <c:v>94.995000000000005</c:v>
                </c:pt>
                <c:pt idx="38">
                  <c:v>97.10599999999998</c:v>
                </c:pt>
                <c:pt idx="39">
                  <c:v>97.614999999999995</c:v>
                </c:pt>
                <c:pt idx="40">
                  <c:v>98.058999999999983</c:v>
                </c:pt>
                <c:pt idx="41">
                  <c:v>98.437000000000012</c:v>
                </c:pt>
                <c:pt idx="42">
                  <c:v>98.623999999999981</c:v>
                </c:pt>
                <c:pt idx="43">
                  <c:v>98.924000000000007</c:v>
                </c:pt>
                <c:pt idx="44">
                  <c:v>99.678999999999988</c:v>
                </c:pt>
                <c:pt idx="45">
                  <c:v>99.676999999999992</c:v>
                </c:pt>
                <c:pt idx="46">
                  <c:v>100.23399999999999</c:v>
                </c:pt>
                <c:pt idx="47">
                  <c:v>100.40600000000002</c:v>
                </c:pt>
                <c:pt idx="48">
                  <c:v>101.21400000000001</c:v>
                </c:pt>
                <c:pt idx="49">
                  <c:v>101.146</c:v>
                </c:pt>
                <c:pt idx="50">
                  <c:v>100.89400000000002</c:v>
                </c:pt>
                <c:pt idx="51">
                  <c:v>101.58</c:v>
                </c:pt>
                <c:pt idx="52">
                  <c:v>101.41200000000002</c:v>
                </c:pt>
                <c:pt idx="53">
                  <c:v>102.136</c:v>
                </c:pt>
                <c:pt idx="54">
                  <c:v>102.988</c:v>
                </c:pt>
                <c:pt idx="55">
                  <c:v>103.669</c:v>
                </c:pt>
                <c:pt idx="56">
                  <c:v>103.26400000000001</c:v>
                </c:pt>
                <c:pt idx="57">
                  <c:v>103.583</c:v>
                </c:pt>
                <c:pt idx="58">
                  <c:v>102.843</c:v>
                </c:pt>
                <c:pt idx="59">
                  <c:v>102.31100000000002</c:v>
                </c:pt>
                <c:pt idx="60">
                  <c:v>102.574</c:v>
                </c:pt>
                <c:pt idx="61">
                  <c:v>104.194</c:v>
                </c:pt>
                <c:pt idx="62">
                  <c:v>105.557</c:v>
                </c:pt>
                <c:pt idx="63">
                  <c:v>107.71599999999999</c:v>
                </c:pt>
                <c:pt idx="64">
                  <c:v>109.11999999999999</c:v>
                </c:pt>
                <c:pt idx="65">
                  <c:v>109.268</c:v>
                </c:pt>
                <c:pt idx="66">
                  <c:v>110.268</c:v>
                </c:pt>
              </c:numCache>
            </c:numRef>
          </c:val>
        </c:ser>
        <c:dLbls/>
        <c:marker val="1"/>
        <c:axId val="51858816"/>
        <c:axId val="51864704"/>
      </c:lineChart>
      <c:catAx>
        <c:axId val="51858816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51864704"/>
        <c:crosses val="autoZero"/>
        <c:auto val="1"/>
        <c:lblAlgn val="ctr"/>
        <c:lblOffset val="100"/>
      </c:catAx>
      <c:valAx>
        <c:axId val="51864704"/>
        <c:scaling>
          <c:orientation val="minMax"/>
        </c:scaling>
        <c:axPos val="l"/>
        <c:majorGridlines/>
        <c:numFmt formatCode="General" sourceLinked="1"/>
        <c:tickLblPos val="nextTo"/>
        <c:crossAx val="51858816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U.S.</a:t>
            </a:r>
            <a:r>
              <a:rPr lang="en-US" sz="1400" baseline="0"/>
              <a:t> Retail and E-Commerce Sales</a:t>
            </a:r>
            <a:endParaRPr lang="en-US" sz="1400"/>
          </a:p>
        </c:rich>
      </c:tx>
      <c:layout>
        <c:manualLayout>
          <c:xMode val="edge"/>
          <c:yMode val="edge"/>
          <c:x val="0.21512766922653187"/>
          <c:y val="2.3289634969771263E-2"/>
        </c:manualLayout>
      </c:layout>
    </c:title>
    <c:plotArea>
      <c:layout>
        <c:manualLayout>
          <c:layoutTarget val="inner"/>
          <c:xMode val="edge"/>
          <c:yMode val="edge"/>
          <c:x val="0.12434498619268683"/>
          <c:y val="0.14436686657468983"/>
          <c:w val="0.77369839356399694"/>
          <c:h val="0.69549103592537298"/>
        </c:manualLayout>
      </c:layout>
      <c:lineChart>
        <c:grouping val="standard"/>
        <c:ser>
          <c:idx val="0"/>
          <c:order val="0"/>
          <c:tx>
            <c:strRef>
              <c:f>'EC Main'!$F$3</c:f>
              <c:strCache>
                <c:ptCount val="1"/>
                <c:pt idx="0">
                  <c:v>Retail</c:v>
                </c:pt>
              </c:strCache>
            </c:strRef>
          </c:tx>
          <c:marker>
            <c:symbol val="none"/>
          </c:marker>
          <c:cat>
            <c:strRef>
              <c:f>'EC Main'!$E$4:$E$48</c:f>
              <c:strCache>
                <c:ptCount val="45"/>
                <c:pt idx="0">
                  <c:v>1999-4</c:v>
                </c:pt>
                <c:pt idx="1">
                  <c:v>2000-1</c:v>
                </c:pt>
                <c:pt idx="2">
                  <c:v>2000-2</c:v>
                </c:pt>
                <c:pt idx="3">
                  <c:v>2000-3</c:v>
                </c:pt>
                <c:pt idx="4">
                  <c:v>2000-4</c:v>
                </c:pt>
                <c:pt idx="5">
                  <c:v>2001-1</c:v>
                </c:pt>
                <c:pt idx="6">
                  <c:v>2001-2</c:v>
                </c:pt>
                <c:pt idx="7">
                  <c:v>2001-3</c:v>
                </c:pt>
                <c:pt idx="8">
                  <c:v>2001-4</c:v>
                </c:pt>
                <c:pt idx="9">
                  <c:v>2002-1</c:v>
                </c:pt>
                <c:pt idx="10">
                  <c:v>2002-2</c:v>
                </c:pt>
                <c:pt idx="11">
                  <c:v>2002-3</c:v>
                </c:pt>
                <c:pt idx="12">
                  <c:v>2002-4</c:v>
                </c:pt>
                <c:pt idx="13">
                  <c:v>2003-1</c:v>
                </c:pt>
                <c:pt idx="14">
                  <c:v>2003-2</c:v>
                </c:pt>
                <c:pt idx="15">
                  <c:v>2003-3</c:v>
                </c:pt>
                <c:pt idx="16">
                  <c:v>2003-4</c:v>
                </c:pt>
                <c:pt idx="17">
                  <c:v>2004-1</c:v>
                </c:pt>
                <c:pt idx="18">
                  <c:v>2004-2</c:v>
                </c:pt>
                <c:pt idx="19">
                  <c:v>2004-3</c:v>
                </c:pt>
                <c:pt idx="20">
                  <c:v>2004-4</c:v>
                </c:pt>
                <c:pt idx="21">
                  <c:v>2005-1</c:v>
                </c:pt>
                <c:pt idx="22">
                  <c:v>2005-2</c:v>
                </c:pt>
                <c:pt idx="23">
                  <c:v>2005-3</c:v>
                </c:pt>
                <c:pt idx="24">
                  <c:v>2005-4</c:v>
                </c:pt>
                <c:pt idx="25">
                  <c:v>2006-1</c:v>
                </c:pt>
                <c:pt idx="26">
                  <c:v>2006-2</c:v>
                </c:pt>
                <c:pt idx="27">
                  <c:v>2006-3</c:v>
                </c:pt>
                <c:pt idx="28">
                  <c:v>2006-4</c:v>
                </c:pt>
                <c:pt idx="29">
                  <c:v>2007-1</c:v>
                </c:pt>
                <c:pt idx="30">
                  <c:v>2007-2</c:v>
                </c:pt>
                <c:pt idx="31">
                  <c:v>2007-3</c:v>
                </c:pt>
                <c:pt idx="32">
                  <c:v>2007-4</c:v>
                </c:pt>
                <c:pt idx="33">
                  <c:v>2008-1</c:v>
                </c:pt>
                <c:pt idx="34">
                  <c:v>2008-2</c:v>
                </c:pt>
                <c:pt idx="35">
                  <c:v>2008-3</c:v>
                </c:pt>
                <c:pt idx="36">
                  <c:v>2008-4</c:v>
                </c:pt>
                <c:pt idx="37">
                  <c:v>2009-1</c:v>
                </c:pt>
                <c:pt idx="38">
                  <c:v>2009-2</c:v>
                </c:pt>
                <c:pt idx="39">
                  <c:v>2009-3</c:v>
                </c:pt>
                <c:pt idx="40">
                  <c:v>2009-4</c:v>
                </c:pt>
                <c:pt idx="41">
                  <c:v>2010-1</c:v>
                </c:pt>
                <c:pt idx="42">
                  <c:v>2010-2</c:v>
                </c:pt>
                <c:pt idx="43">
                  <c:v>2010-3</c:v>
                </c:pt>
                <c:pt idx="44">
                  <c:v>2010-4</c:v>
                </c:pt>
              </c:strCache>
            </c:strRef>
          </c:cat>
          <c:val>
            <c:numRef>
              <c:f>'EC Main'!$F$4:$F$48</c:f>
              <c:numCache>
                <c:formatCode>General</c:formatCode>
                <c:ptCount val="45"/>
                <c:pt idx="0">
                  <c:v>768.726</c:v>
                </c:pt>
                <c:pt idx="1">
                  <c:v>696.048</c:v>
                </c:pt>
                <c:pt idx="2">
                  <c:v>753.21100000000001</c:v>
                </c:pt>
                <c:pt idx="3">
                  <c:v>746.875</c:v>
                </c:pt>
                <c:pt idx="4">
                  <c:v>792.62199999999996</c:v>
                </c:pt>
                <c:pt idx="5">
                  <c:v>704.75699999999983</c:v>
                </c:pt>
                <c:pt idx="6">
                  <c:v>779.01099999999997</c:v>
                </c:pt>
                <c:pt idx="7">
                  <c:v>756.12800000000004</c:v>
                </c:pt>
                <c:pt idx="8">
                  <c:v>827.82899999999984</c:v>
                </c:pt>
                <c:pt idx="9">
                  <c:v>717.30199999999991</c:v>
                </c:pt>
                <c:pt idx="10">
                  <c:v>790.48599999999999</c:v>
                </c:pt>
                <c:pt idx="11">
                  <c:v>792.65699999999993</c:v>
                </c:pt>
                <c:pt idx="12">
                  <c:v>833.87699999999984</c:v>
                </c:pt>
                <c:pt idx="13">
                  <c:v>741.23299999999983</c:v>
                </c:pt>
                <c:pt idx="14">
                  <c:v>819.93999999999994</c:v>
                </c:pt>
                <c:pt idx="15">
                  <c:v>831.22199999999998</c:v>
                </c:pt>
                <c:pt idx="16">
                  <c:v>875.4369999999999</c:v>
                </c:pt>
                <c:pt idx="17">
                  <c:v>795.91599999999994</c:v>
                </c:pt>
                <c:pt idx="18">
                  <c:v>871.97</c:v>
                </c:pt>
                <c:pt idx="19">
                  <c:v>873.69500000000005</c:v>
                </c:pt>
                <c:pt idx="20">
                  <c:v>938.21299999999997</c:v>
                </c:pt>
                <c:pt idx="21">
                  <c:v>836.95199999999988</c:v>
                </c:pt>
                <c:pt idx="22">
                  <c:v>932.71299999999997</c:v>
                </c:pt>
                <c:pt idx="23">
                  <c:v>940.88</c:v>
                </c:pt>
                <c:pt idx="24">
                  <c:v>987.08500000000004</c:v>
                </c:pt>
                <c:pt idx="25">
                  <c:v>897.18000000000006</c:v>
                </c:pt>
                <c:pt idx="26">
                  <c:v>987.40599999999984</c:v>
                </c:pt>
                <c:pt idx="27">
                  <c:v>978.21100000000001</c:v>
                </c:pt>
                <c:pt idx="28">
                  <c:v>1018.7750000000001</c:v>
                </c:pt>
                <c:pt idx="29">
                  <c:v>923.99699999999996</c:v>
                </c:pt>
                <c:pt idx="30">
                  <c:v>1016.136</c:v>
                </c:pt>
                <c:pt idx="31">
                  <c:v>1002.3119999999999</c:v>
                </c:pt>
                <c:pt idx="32">
                  <c:v>1062.8029999999999</c:v>
                </c:pt>
                <c:pt idx="33">
                  <c:v>953.35799999999972</c:v>
                </c:pt>
                <c:pt idx="34">
                  <c:v>1032.9190000000001</c:v>
                </c:pt>
                <c:pt idx="35">
                  <c:v>1006.5509999999999</c:v>
                </c:pt>
                <c:pt idx="36">
                  <c:v>966.32899999999984</c:v>
                </c:pt>
                <c:pt idx="37">
                  <c:v>839.625</c:v>
                </c:pt>
                <c:pt idx="38">
                  <c:v>919.64599999999996</c:v>
                </c:pt>
                <c:pt idx="39">
                  <c:v>926.26499999999999</c:v>
                </c:pt>
                <c:pt idx="40">
                  <c:v>985.649</c:v>
                </c:pt>
                <c:pt idx="41">
                  <c:v>896.74099999999999</c:v>
                </c:pt>
                <c:pt idx="42">
                  <c:v>989.22900000000004</c:v>
                </c:pt>
                <c:pt idx="43">
                  <c:v>980.048</c:v>
                </c:pt>
                <c:pt idx="44">
                  <c:v>1063.578</c:v>
                </c:pt>
              </c:numCache>
            </c:numRef>
          </c:val>
        </c:ser>
        <c:dLbls/>
        <c:marker val="1"/>
        <c:axId val="53120384"/>
        <c:axId val="53142656"/>
      </c:lineChart>
      <c:lineChart>
        <c:grouping val="standard"/>
        <c:ser>
          <c:idx val="1"/>
          <c:order val="1"/>
          <c:tx>
            <c:strRef>
              <c:f>'EC Main'!$G$3</c:f>
              <c:strCache>
                <c:ptCount val="1"/>
                <c:pt idx="0">
                  <c:v>Ecommerce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cat>
            <c:strRef>
              <c:f>'EC Main'!$E$4:$E$48</c:f>
              <c:strCache>
                <c:ptCount val="45"/>
                <c:pt idx="0">
                  <c:v>1999-4</c:v>
                </c:pt>
                <c:pt idx="1">
                  <c:v>2000-1</c:v>
                </c:pt>
                <c:pt idx="2">
                  <c:v>2000-2</c:v>
                </c:pt>
                <c:pt idx="3">
                  <c:v>2000-3</c:v>
                </c:pt>
                <c:pt idx="4">
                  <c:v>2000-4</c:v>
                </c:pt>
                <c:pt idx="5">
                  <c:v>2001-1</c:v>
                </c:pt>
                <c:pt idx="6">
                  <c:v>2001-2</c:v>
                </c:pt>
                <c:pt idx="7">
                  <c:v>2001-3</c:v>
                </c:pt>
                <c:pt idx="8">
                  <c:v>2001-4</c:v>
                </c:pt>
                <c:pt idx="9">
                  <c:v>2002-1</c:v>
                </c:pt>
                <c:pt idx="10">
                  <c:v>2002-2</c:v>
                </c:pt>
                <c:pt idx="11">
                  <c:v>2002-3</c:v>
                </c:pt>
                <c:pt idx="12">
                  <c:v>2002-4</c:v>
                </c:pt>
                <c:pt idx="13">
                  <c:v>2003-1</c:v>
                </c:pt>
                <c:pt idx="14">
                  <c:v>2003-2</c:v>
                </c:pt>
                <c:pt idx="15">
                  <c:v>2003-3</c:v>
                </c:pt>
                <c:pt idx="16">
                  <c:v>2003-4</c:v>
                </c:pt>
                <c:pt idx="17">
                  <c:v>2004-1</c:v>
                </c:pt>
                <c:pt idx="18">
                  <c:v>2004-2</c:v>
                </c:pt>
                <c:pt idx="19">
                  <c:v>2004-3</c:v>
                </c:pt>
                <c:pt idx="20">
                  <c:v>2004-4</c:v>
                </c:pt>
                <c:pt idx="21">
                  <c:v>2005-1</c:v>
                </c:pt>
                <c:pt idx="22">
                  <c:v>2005-2</c:v>
                </c:pt>
                <c:pt idx="23">
                  <c:v>2005-3</c:v>
                </c:pt>
                <c:pt idx="24">
                  <c:v>2005-4</c:v>
                </c:pt>
                <c:pt idx="25">
                  <c:v>2006-1</c:v>
                </c:pt>
                <c:pt idx="26">
                  <c:v>2006-2</c:v>
                </c:pt>
                <c:pt idx="27">
                  <c:v>2006-3</c:v>
                </c:pt>
                <c:pt idx="28">
                  <c:v>2006-4</c:v>
                </c:pt>
                <c:pt idx="29">
                  <c:v>2007-1</c:v>
                </c:pt>
                <c:pt idx="30">
                  <c:v>2007-2</c:v>
                </c:pt>
                <c:pt idx="31">
                  <c:v>2007-3</c:v>
                </c:pt>
                <c:pt idx="32">
                  <c:v>2007-4</c:v>
                </c:pt>
                <c:pt idx="33">
                  <c:v>2008-1</c:v>
                </c:pt>
                <c:pt idx="34">
                  <c:v>2008-2</c:v>
                </c:pt>
                <c:pt idx="35">
                  <c:v>2008-3</c:v>
                </c:pt>
                <c:pt idx="36">
                  <c:v>2008-4</c:v>
                </c:pt>
                <c:pt idx="37">
                  <c:v>2009-1</c:v>
                </c:pt>
                <c:pt idx="38">
                  <c:v>2009-2</c:v>
                </c:pt>
                <c:pt idx="39">
                  <c:v>2009-3</c:v>
                </c:pt>
                <c:pt idx="40">
                  <c:v>2009-4</c:v>
                </c:pt>
                <c:pt idx="41">
                  <c:v>2010-1</c:v>
                </c:pt>
                <c:pt idx="42">
                  <c:v>2010-2</c:v>
                </c:pt>
                <c:pt idx="43">
                  <c:v>2010-3</c:v>
                </c:pt>
                <c:pt idx="44">
                  <c:v>2010-4</c:v>
                </c:pt>
              </c:strCache>
            </c:strRef>
          </c:cat>
          <c:val>
            <c:numRef>
              <c:f>'EC Main'!$G$4:$G$48</c:f>
              <c:numCache>
                <c:formatCode>General</c:formatCode>
                <c:ptCount val="45"/>
                <c:pt idx="0">
                  <c:v>5.2839999999999998</c:v>
                </c:pt>
                <c:pt idx="1">
                  <c:v>5.59</c:v>
                </c:pt>
                <c:pt idx="2">
                  <c:v>6.1</c:v>
                </c:pt>
                <c:pt idx="3">
                  <c:v>6.9359999999999999</c:v>
                </c:pt>
                <c:pt idx="4">
                  <c:v>9.1260000000000012</c:v>
                </c:pt>
                <c:pt idx="5">
                  <c:v>7.9429999999999996</c:v>
                </c:pt>
                <c:pt idx="6">
                  <c:v>7.89</c:v>
                </c:pt>
                <c:pt idx="7">
                  <c:v>7.8229999999999995</c:v>
                </c:pt>
                <c:pt idx="8">
                  <c:v>10.894</c:v>
                </c:pt>
                <c:pt idx="9">
                  <c:v>9.7209999999999983</c:v>
                </c:pt>
                <c:pt idx="10">
                  <c:v>10.192</c:v>
                </c:pt>
                <c:pt idx="11">
                  <c:v>10.882000000000001</c:v>
                </c:pt>
                <c:pt idx="12">
                  <c:v>14.322000000000001</c:v>
                </c:pt>
                <c:pt idx="13">
                  <c:v>12.506</c:v>
                </c:pt>
                <c:pt idx="14">
                  <c:v>13.141999999999999</c:v>
                </c:pt>
                <c:pt idx="15">
                  <c:v>14.098000000000001</c:v>
                </c:pt>
                <c:pt idx="16">
                  <c:v>18.114999999999998</c:v>
                </c:pt>
                <c:pt idx="17">
                  <c:v>16.399000000000001</c:v>
                </c:pt>
                <c:pt idx="18">
                  <c:v>16.710999999999999</c:v>
                </c:pt>
                <c:pt idx="19">
                  <c:v>17.649999999999999</c:v>
                </c:pt>
                <c:pt idx="20">
                  <c:v>22.797999999999995</c:v>
                </c:pt>
                <c:pt idx="21">
                  <c:v>20.401999999999997</c:v>
                </c:pt>
                <c:pt idx="22">
                  <c:v>21.218</c:v>
                </c:pt>
                <c:pt idx="23">
                  <c:v>22.468999999999998</c:v>
                </c:pt>
                <c:pt idx="24">
                  <c:v>28.385999999999996</c:v>
                </c:pt>
                <c:pt idx="25">
                  <c:v>25.748999999999995</c:v>
                </c:pt>
                <c:pt idx="26">
                  <c:v>26.187000000000001</c:v>
                </c:pt>
                <c:pt idx="27">
                  <c:v>27.158000000000001</c:v>
                </c:pt>
                <c:pt idx="28">
                  <c:v>35.350999999999999</c:v>
                </c:pt>
                <c:pt idx="29">
                  <c:v>30.742999999999995</c:v>
                </c:pt>
                <c:pt idx="30">
                  <c:v>32.043000000000006</c:v>
                </c:pt>
                <c:pt idx="31">
                  <c:v>32.446000000000005</c:v>
                </c:pt>
                <c:pt idx="32">
                  <c:v>42.112000000000002</c:v>
                </c:pt>
                <c:pt idx="33">
                  <c:v>34.543000000000006</c:v>
                </c:pt>
                <c:pt idx="34">
                  <c:v>34.567</c:v>
                </c:pt>
                <c:pt idx="35">
                  <c:v>33.479000000000006</c:v>
                </c:pt>
                <c:pt idx="36">
                  <c:v>39.300999999999995</c:v>
                </c:pt>
                <c:pt idx="37">
                  <c:v>32.125000000000007</c:v>
                </c:pt>
                <c:pt idx="38">
                  <c:v>32.769000000000013</c:v>
                </c:pt>
                <c:pt idx="39">
                  <c:v>34.031000000000006</c:v>
                </c:pt>
                <c:pt idx="40">
                  <c:v>45.199000000000012</c:v>
                </c:pt>
                <c:pt idx="41">
                  <c:v>36.68</c:v>
                </c:pt>
                <c:pt idx="42">
                  <c:v>37.384999999999998</c:v>
                </c:pt>
                <c:pt idx="43">
                  <c:v>38.806999999999995</c:v>
                </c:pt>
                <c:pt idx="44">
                  <c:v>52.567</c:v>
                </c:pt>
              </c:numCache>
            </c:numRef>
          </c:val>
        </c:ser>
        <c:dLbls/>
        <c:marker val="1"/>
        <c:axId val="53144576"/>
        <c:axId val="53146368"/>
      </c:lineChart>
      <c:catAx>
        <c:axId val="53120384"/>
        <c:scaling>
          <c:orientation val="minMax"/>
        </c:scaling>
        <c:axPos val="b"/>
        <c:numFmt formatCode="General" sourceLinked="1"/>
        <c:tickLblPos val="nextTo"/>
        <c:crossAx val="53142656"/>
        <c:crosses val="autoZero"/>
        <c:auto val="1"/>
        <c:lblAlgn val="ctr"/>
        <c:lblOffset val="100"/>
      </c:catAx>
      <c:valAx>
        <c:axId val="531426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Retail Billtion $</a:t>
                </a:r>
              </a:p>
            </c:rich>
          </c:tx>
          <c:layout/>
        </c:title>
        <c:numFmt formatCode="General" sourceLinked="1"/>
        <c:tickLblPos val="nextTo"/>
        <c:crossAx val="53120384"/>
        <c:crosses val="autoZero"/>
        <c:crossBetween val="between"/>
      </c:valAx>
      <c:catAx>
        <c:axId val="53144576"/>
        <c:scaling>
          <c:orientation val="minMax"/>
        </c:scaling>
        <c:delete val="1"/>
        <c:axPos val="b"/>
        <c:tickLblPos val="nextTo"/>
        <c:crossAx val="53146368"/>
        <c:crosses val="autoZero"/>
        <c:auto val="1"/>
        <c:lblAlgn val="ctr"/>
        <c:lblOffset val="100"/>
      </c:catAx>
      <c:valAx>
        <c:axId val="53146368"/>
        <c:scaling>
          <c:orientation val="minMax"/>
        </c:scaling>
        <c:axPos val="r"/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accent5"/>
                </a:solidFill>
              </a:defRPr>
            </a:pPr>
            <a:endParaRPr lang="en-US"/>
          </a:p>
        </c:txPr>
        <c:crossAx val="53144576"/>
        <c:crosses val="max"/>
        <c:crossBetween val="between"/>
      </c:valAx>
    </c:plotArea>
    <c:legend>
      <c:legendPos val="r"/>
      <c:layout>
        <c:manualLayout>
          <c:xMode val="edge"/>
          <c:yMode val="edge"/>
          <c:x val="0.658989825345906"/>
          <c:y val="6.8883056284631105E-3"/>
          <c:w val="0.16056624866336158"/>
          <c:h val="0.12740046383091005"/>
        </c:manualLayout>
      </c:layout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U.S. Trade</a:t>
            </a:r>
          </a:p>
        </c:rich>
      </c:tx>
      <c:layout>
        <c:manualLayout>
          <c:xMode val="edge"/>
          <c:yMode val="edge"/>
          <c:x val="0.45213581851169748"/>
          <c:y val="3.361353732694690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4285724558838656"/>
          <c:y val="0.1764710709664713"/>
          <c:w val="0.83799765711125718"/>
          <c:h val="0.56862900644751879"/>
        </c:manualLayout>
      </c:layout>
      <c:lineChart>
        <c:grouping val="standard"/>
        <c:ser>
          <c:idx val="0"/>
          <c:order val="0"/>
          <c:tx>
            <c:strRef>
              <c:f>GDP!$B$32</c:f>
              <c:strCache>
                <c:ptCount val="1"/>
                <c:pt idx="0">
                  <c:v>Imports/GDP</c:v>
                </c:pt>
              </c:strCache>
            </c:strRef>
          </c:tx>
          <c:spPr>
            <a:ln w="19050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strRef>
              <c:f>GDP!$C$31:$CF$31</c:f>
              <c:strCache>
                <c:ptCount val="82"/>
                <c:pt idx="0">
                  <c:v>   1929   </c:v>
                </c:pt>
                <c:pt idx="1">
                  <c:v>   1930   </c:v>
                </c:pt>
                <c:pt idx="2">
                  <c:v>   1931   </c:v>
                </c:pt>
                <c:pt idx="3">
                  <c:v>   1932   </c:v>
                </c:pt>
                <c:pt idx="4">
                  <c:v>   1933   </c:v>
                </c:pt>
                <c:pt idx="5">
                  <c:v>   1934   </c:v>
                </c:pt>
                <c:pt idx="6">
                  <c:v>   1935   </c:v>
                </c:pt>
                <c:pt idx="7">
                  <c:v>   1936   </c:v>
                </c:pt>
                <c:pt idx="8">
                  <c:v>   1937   </c:v>
                </c:pt>
                <c:pt idx="9">
                  <c:v>   1938   </c:v>
                </c:pt>
                <c:pt idx="10">
                  <c:v>   1939   </c:v>
                </c:pt>
                <c:pt idx="11">
                  <c:v>   1940   </c:v>
                </c:pt>
                <c:pt idx="12">
                  <c:v>   1941   </c:v>
                </c:pt>
                <c:pt idx="13">
                  <c:v>   1942   </c:v>
                </c:pt>
                <c:pt idx="14">
                  <c:v>   1943   </c:v>
                </c:pt>
                <c:pt idx="15">
                  <c:v>   1944   </c:v>
                </c:pt>
                <c:pt idx="16">
                  <c:v>   1945   </c:v>
                </c:pt>
                <c:pt idx="17">
                  <c:v>   1946   </c:v>
                </c:pt>
                <c:pt idx="18">
                  <c:v>   1947   </c:v>
                </c:pt>
                <c:pt idx="19">
                  <c:v>   1948   </c:v>
                </c:pt>
                <c:pt idx="20">
                  <c:v>   1949   </c:v>
                </c:pt>
                <c:pt idx="21">
                  <c:v>   1950   </c:v>
                </c:pt>
                <c:pt idx="22">
                  <c:v>   1951   </c:v>
                </c:pt>
                <c:pt idx="23">
                  <c:v>   1952   </c:v>
                </c:pt>
                <c:pt idx="24">
                  <c:v>   1953   </c:v>
                </c:pt>
                <c:pt idx="25">
                  <c:v>   1954   </c:v>
                </c:pt>
                <c:pt idx="26">
                  <c:v>   1955   </c:v>
                </c:pt>
                <c:pt idx="27">
                  <c:v>   1956   </c:v>
                </c:pt>
                <c:pt idx="28">
                  <c:v>   1957   </c:v>
                </c:pt>
                <c:pt idx="29">
                  <c:v>   1958   </c:v>
                </c:pt>
                <c:pt idx="30">
                  <c:v>   1959   </c:v>
                </c:pt>
                <c:pt idx="31">
                  <c:v>   1960   </c:v>
                </c:pt>
                <c:pt idx="32">
                  <c:v>   1961   </c:v>
                </c:pt>
                <c:pt idx="33">
                  <c:v>   1962   </c:v>
                </c:pt>
                <c:pt idx="34">
                  <c:v>   1963   </c:v>
                </c:pt>
                <c:pt idx="35">
                  <c:v>   1964   </c:v>
                </c:pt>
                <c:pt idx="36">
                  <c:v>   1965   </c:v>
                </c:pt>
                <c:pt idx="37">
                  <c:v>   1966   </c:v>
                </c:pt>
                <c:pt idx="38">
                  <c:v>   1967   </c:v>
                </c:pt>
                <c:pt idx="39">
                  <c:v>   1968   </c:v>
                </c:pt>
                <c:pt idx="40">
                  <c:v>   1969   </c:v>
                </c:pt>
                <c:pt idx="41">
                  <c:v>   1970   </c:v>
                </c:pt>
                <c:pt idx="42">
                  <c:v>   1971   </c:v>
                </c:pt>
                <c:pt idx="43">
                  <c:v>   1972   </c:v>
                </c:pt>
                <c:pt idx="44">
                  <c:v>   1973   </c:v>
                </c:pt>
                <c:pt idx="45">
                  <c:v>   1974   </c:v>
                </c:pt>
                <c:pt idx="46">
                  <c:v>   1975   </c:v>
                </c:pt>
                <c:pt idx="47">
                  <c:v>   1976   </c:v>
                </c:pt>
                <c:pt idx="48">
                  <c:v>   1977   </c:v>
                </c:pt>
                <c:pt idx="49">
                  <c:v>   1978   </c:v>
                </c:pt>
                <c:pt idx="50">
                  <c:v>   1979   </c:v>
                </c:pt>
                <c:pt idx="51">
                  <c:v>   1980   </c:v>
                </c:pt>
                <c:pt idx="52">
                  <c:v>   1981   </c:v>
                </c:pt>
                <c:pt idx="53">
                  <c:v>   1982   </c:v>
                </c:pt>
                <c:pt idx="54">
                  <c:v>   1983   </c:v>
                </c:pt>
                <c:pt idx="55">
                  <c:v>   1984   </c:v>
                </c:pt>
                <c:pt idx="56">
                  <c:v>   1985   </c:v>
                </c:pt>
                <c:pt idx="57">
                  <c:v>   1986   </c:v>
                </c:pt>
                <c:pt idx="58">
                  <c:v>   1987   </c:v>
                </c:pt>
                <c:pt idx="59">
                  <c:v>   1988   </c:v>
                </c:pt>
                <c:pt idx="60">
                  <c:v>   1989   </c:v>
                </c:pt>
                <c:pt idx="61">
                  <c:v>   1990   </c:v>
                </c:pt>
                <c:pt idx="62">
                  <c:v>   1991   </c:v>
                </c:pt>
                <c:pt idx="63">
                  <c:v>   1992   </c:v>
                </c:pt>
                <c:pt idx="64">
                  <c:v>   1993   </c:v>
                </c:pt>
                <c:pt idx="65">
                  <c:v>   1994   </c:v>
                </c:pt>
                <c:pt idx="66">
                  <c:v>   1995   </c:v>
                </c:pt>
                <c:pt idx="67">
                  <c:v>   1996   </c:v>
                </c:pt>
                <c:pt idx="68">
                  <c:v>   1997   </c:v>
                </c:pt>
                <c:pt idx="69">
                  <c:v>   1998   </c:v>
                </c:pt>
                <c:pt idx="70">
                  <c:v>   1999   </c:v>
                </c:pt>
                <c:pt idx="71">
                  <c:v>   2000   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  <c:pt idx="75">
                  <c:v>2004</c:v>
                </c:pt>
                <c:pt idx="76">
                  <c:v>2005</c:v>
                </c:pt>
                <c:pt idx="77">
                  <c:v>2006</c:v>
                </c:pt>
                <c:pt idx="78">
                  <c:v>2007</c:v>
                </c:pt>
                <c:pt idx="79">
                  <c:v>2008</c:v>
                </c:pt>
                <c:pt idx="80">
                  <c:v>2009</c:v>
                </c:pt>
                <c:pt idx="81">
                  <c:v>2010</c:v>
                </c:pt>
              </c:strCache>
            </c:strRef>
          </c:cat>
          <c:val>
            <c:numRef>
              <c:f>GDP!$C$32:$CF$32</c:f>
              <c:numCache>
                <c:formatCode>General</c:formatCode>
                <c:ptCount val="82"/>
                <c:pt idx="0">
                  <c:v>5.4054054054054071E-2</c:v>
                </c:pt>
                <c:pt idx="1">
                  <c:v>4.4956140350877187E-2</c:v>
                </c:pt>
                <c:pt idx="2">
                  <c:v>3.7908496732026141E-2</c:v>
                </c:pt>
                <c:pt idx="3">
                  <c:v>3.23679727427598E-2</c:v>
                </c:pt>
                <c:pt idx="4">
                  <c:v>3.3687943262411355E-2</c:v>
                </c:pt>
                <c:pt idx="5">
                  <c:v>3.333333333333334E-2</c:v>
                </c:pt>
                <c:pt idx="6">
                  <c:v>4.0927694406548441E-2</c:v>
                </c:pt>
                <c:pt idx="7">
                  <c:v>3.818615751789977E-2</c:v>
                </c:pt>
                <c:pt idx="8">
                  <c:v>4.3525571273122947E-2</c:v>
                </c:pt>
                <c:pt idx="9">
                  <c:v>3.2520325203252036E-2</c:v>
                </c:pt>
                <c:pt idx="10">
                  <c:v>3.3622559652928409E-2</c:v>
                </c:pt>
                <c:pt idx="11">
                  <c:v>3.3530571992110444E-2</c:v>
                </c:pt>
                <c:pt idx="12">
                  <c:v>3.4727703235990531E-2</c:v>
                </c:pt>
                <c:pt idx="13">
                  <c:v>2.8412600370599134E-2</c:v>
                </c:pt>
                <c:pt idx="14">
                  <c:v>3.1722054380664645E-2</c:v>
                </c:pt>
                <c:pt idx="15">
                  <c:v>3.1392174704276618E-2</c:v>
                </c:pt>
                <c:pt idx="16">
                  <c:v>3.3617212012550433E-2</c:v>
                </c:pt>
                <c:pt idx="17">
                  <c:v>3.1488978857399916E-2</c:v>
                </c:pt>
                <c:pt idx="18">
                  <c:v>3.2350532350532354E-2</c:v>
                </c:pt>
                <c:pt idx="19">
                  <c:v>3.7518573551263007E-2</c:v>
                </c:pt>
                <c:pt idx="20">
                  <c:v>3.4418256640478859E-2</c:v>
                </c:pt>
                <c:pt idx="21">
                  <c:v>3.9482641252552755E-2</c:v>
                </c:pt>
                <c:pt idx="22">
                  <c:v>4.3029767167698192E-2</c:v>
                </c:pt>
                <c:pt idx="23">
                  <c:v>4.2701646664806032E-2</c:v>
                </c:pt>
                <c:pt idx="24">
                  <c:v>4.2171850289931465E-2</c:v>
                </c:pt>
                <c:pt idx="25">
                  <c:v>4.0483701366982122E-2</c:v>
                </c:pt>
                <c:pt idx="26">
                  <c:v>4.1465766634522665E-2</c:v>
                </c:pt>
                <c:pt idx="27">
                  <c:v>4.3199999999999995E-2</c:v>
                </c:pt>
                <c:pt idx="28">
                  <c:v>4.3157666449793963E-2</c:v>
                </c:pt>
                <c:pt idx="29">
                  <c:v>4.2808219178082189E-2</c:v>
                </c:pt>
                <c:pt idx="30">
                  <c:v>4.4018949861823933E-2</c:v>
                </c:pt>
                <c:pt idx="31">
                  <c:v>4.3313069908814603E-2</c:v>
                </c:pt>
                <c:pt idx="32">
                  <c:v>4.1674316137323301E-2</c:v>
                </c:pt>
                <c:pt idx="33">
                  <c:v>4.2691256830601099E-2</c:v>
                </c:pt>
                <c:pt idx="34">
                  <c:v>4.2253521126760563E-2</c:v>
                </c:pt>
                <c:pt idx="35">
                  <c:v>4.2344786015672091E-2</c:v>
                </c:pt>
                <c:pt idx="36">
                  <c:v>4.3804755944931169E-2</c:v>
                </c:pt>
                <c:pt idx="37">
                  <c:v>4.7093170855547116E-2</c:v>
                </c:pt>
                <c:pt idx="38">
                  <c:v>4.7922171510929625E-2</c:v>
                </c:pt>
                <c:pt idx="39">
                  <c:v>5.1208791208791217E-2</c:v>
                </c:pt>
                <c:pt idx="40">
                  <c:v>5.1289863904123496E-2</c:v>
                </c:pt>
                <c:pt idx="41">
                  <c:v>5.3731343283582082E-2</c:v>
                </c:pt>
                <c:pt idx="42">
                  <c:v>5.5274598527193693E-2</c:v>
                </c:pt>
                <c:pt idx="43">
                  <c:v>5.9920859242509887E-2</c:v>
                </c:pt>
                <c:pt idx="44">
                  <c:v>6.5957908440008692E-2</c:v>
                </c:pt>
                <c:pt idx="45">
                  <c:v>8.5000000000000006E-2</c:v>
                </c:pt>
                <c:pt idx="46">
                  <c:v>7.4894707928950768E-2</c:v>
                </c:pt>
                <c:pt idx="47">
                  <c:v>8.2780912726675052E-2</c:v>
                </c:pt>
                <c:pt idx="48">
                  <c:v>8.9812398444039612E-2</c:v>
                </c:pt>
                <c:pt idx="49">
                  <c:v>9.251754041922694E-2</c:v>
                </c:pt>
                <c:pt idx="50">
                  <c:v>9.8583856747161844E-2</c:v>
                </c:pt>
                <c:pt idx="51">
                  <c:v>0.10532353468363508</c:v>
                </c:pt>
                <c:pt idx="52">
                  <c:v>0.10158547500319652</c:v>
                </c:pt>
                <c:pt idx="53">
                  <c:v>9.3149001536098328E-2</c:v>
                </c:pt>
                <c:pt idx="54">
                  <c:v>9.2911471145418048E-2</c:v>
                </c:pt>
                <c:pt idx="55">
                  <c:v>0.10299501678022989</c:v>
                </c:pt>
                <c:pt idx="56">
                  <c:v>9.8855531597279847E-2</c:v>
                </c:pt>
                <c:pt idx="57">
                  <c:v>0.10157300349556332</c:v>
                </c:pt>
                <c:pt idx="58">
                  <c:v>0.10741639413440235</c:v>
                </c:pt>
                <c:pt idx="59">
                  <c:v>0.1086445393628277</c:v>
                </c:pt>
                <c:pt idx="60">
                  <c:v>0.10785136022171979</c:v>
                </c:pt>
                <c:pt idx="61">
                  <c:v>0.10861436128965553</c:v>
                </c:pt>
                <c:pt idx="62">
                  <c:v>0.10412114945212564</c:v>
                </c:pt>
                <c:pt idx="63">
                  <c:v>0.10549568455433361</c:v>
                </c:pt>
                <c:pt idx="64">
                  <c:v>0.10828551686844716</c:v>
                </c:pt>
                <c:pt idx="65">
                  <c:v>0.1151692542631713</c:v>
                </c:pt>
                <c:pt idx="66">
                  <c:v>0.12214607242791681</c:v>
                </c:pt>
                <c:pt idx="67">
                  <c:v>0.12342488710358326</c:v>
                </c:pt>
                <c:pt idx="68">
                  <c:v>0.12727141360499983</c:v>
                </c:pt>
                <c:pt idx="69">
                  <c:v>0.12757516862924428</c:v>
                </c:pt>
                <c:pt idx="70">
                  <c:v>0.1350502783651979</c:v>
                </c:pt>
                <c:pt idx="71">
                  <c:v>0.1503310583681369</c:v>
                </c:pt>
                <c:pt idx="72">
                  <c:v>0.13821090047393367</c:v>
                </c:pt>
                <c:pt idx="73">
                  <c:v>0.13661457935355689</c:v>
                </c:pt>
                <c:pt idx="74">
                  <c:v>0.14051894022334141</c:v>
                </c:pt>
                <c:pt idx="75">
                  <c:v>0.15294770544290295</c:v>
                </c:pt>
                <c:pt idx="76">
                  <c:v>0.16216541691420866</c:v>
                </c:pt>
                <c:pt idx="77">
                  <c:v>0.16810146447460747</c:v>
                </c:pt>
                <c:pt idx="78">
                  <c:v>0.16894707647669574</c:v>
                </c:pt>
                <c:pt idx="79">
                  <c:v>0.17772859817246736</c:v>
                </c:pt>
                <c:pt idx="80">
                  <c:v>0.13915291451235923</c:v>
                </c:pt>
                <c:pt idx="81">
                  <c:v>0.16056178549016401</c:v>
                </c:pt>
              </c:numCache>
            </c:numRef>
          </c:val>
        </c:ser>
        <c:ser>
          <c:idx val="1"/>
          <c:order val="1"/>
          <c:tx>
            <c:strRef>
              <c:f>GDP!$B$33</c:f>
              <c:strCache>
                <c:ptCount val="1"/>
                <c:pt idx="0">
                  <c:v>Exports/GDP</c:v>
                </c:pt>
              </c:strCache>
            </c:strRef>
          </c:tx>
          <c:spPr>
            <a:ln w="19050">
              <a:solidFill>
                <a:srgbClr val="800000"/>
              </a:solidFill>
              <a:prstDash val="sysDash"/>
            </a:ln>
          </c:spPr>
          <c:marker>
            <c:symbol val="none"/>
          </c:marker>
          <c:cat>
            <c:strRef>
              <c:f>GDP!$C$31:$CF$31</c:f>
              <c:strCache>
                <c:ptCount val="82"/>
                <c:pt idx="0">
                  <c:v>   1929   </c:v>
                </c:pt>
                <c:pt idx="1">
                  <c:v>   1930   </c:v>
                </c:pt>
                <c:pt idx="2">
                  <c:v>   1931   </c:v>
                </c:pt>
                <c:pt idx="3">
                  <c:v>   1932   </c:v>
                </c:pt>
                <c:pt idx="4">
                  <c:v>   1933   </c:v>
                </c:pt>
                <c:pt idx="5">
                  <c:v>   1934   </c:v>
                </c:pt>
                <c:pt idx="6">
                  <c:v>   1935   </c:v>
                </c:pt>
                <c:pt idx="7">
                  <c:v>   1936   </c:v>
                </c:pt>
                <c:pt idx="8">
                  <c:v>   1937   </c:v>
                </c:pt>
                <c:pt idx="9">
                  <c:v>   1938   </c:v>
                </c:pt>
                <c:pt idx="10">
                  <c:v>   1939   </c:v>
                </c:pt>
                <c:pt idx="11">
                  <c:v>   1940   </c:v>
                </c:pt>
                <c:pt idx="12">
                  <c:v>   1941   </c:v>
                </c:pt>
                <c:pt idx="13">
                  <c:v>   1942   </c:v>
                </c:pt>
                <c:pt idx="14">
                  <c:v>   1943   </c:v>
                </c:pt>
                <c:pt idx="15">
                  <c:v>   1944   </c:v>
                </c:pt>
                <c:pt idx="16">
                  <c:v>   1945   </c:v>
                </c:pt>
                <c:pt idx="17">
                  <c:v>   1946   </c:v>
                </c:pt>
                <c:pt idx="18">
                  <c:v>   1947   </c:v>
                </c:pt>
                <c:pt idx="19">
                  <c:v>   1948   </c:v>
                </c:pt>
                <c:pt idx="20">
                  <c:v>   1949   </c:v>
                </c:pt>
                <c:pt idx="21">
                  <c:v>   1950   </c:v>
                </c:pt>
                <c:pt idx="22">
                  <c:v>   1951   </c:v>
                </c:pt>
                <c:pt idx="23">
                  <c:v>   1952   </c:v>
                </c:pt>
                <c:pt idx="24">
                  <c:v>   1953   </c:v>
                </c:pt>
                <c:pt idx="25">
                  <c:v>   1954   </c:v>
                </c:pt>
                <c:pt idx="26">
                  <c:v>   1955   </c:v>
                </c:pt>
                <c:pt idx="27">
                  <c:v>   1956   </c:v>
                </c:pt>
                <c:pt idx="28">
                  <c:v>   1957   </c:v>
                </c:pt>
                <c:pt idx="29">
                  <c:v>   1958   </c:v>
                </c:pt>
                <c:pt idx="30">
                  <c:v>   1959   </c:v>
                </c:pt>
                <c:pt idx="31">
                  <c:v>   1960   </c:v>
                </c:pt>
                <c:pt idx="32">
                  <c:v>   1961   </c:v>
                </c:pt>
                <c:pt idx="33">
                  <c:v>   1962   </c:v>
                </c:pt>
                <c:pt idx="34">
                  <c:v>   1963   </c:v>
                </c:pt>
                <c:pt idx="35">
                  <c:v>   1964   </c:v>
                </c:pt>
                <c:pt idx="36">
                  <c:v>   1965   </c:v>
                </c:pt>
                <c:pt idx="37">
                  <c:v>   1966   </c:v>
                </c:pt>
                <c:pt idx="38">
                  <c:v>   1967   </c:v>
                </c:pt>
                <c:pt idx="39">
                  <c:v>   1968   </c:v>
                </c:pt>
                <c:pt idx="40">
                  <c:v>   1969   </c:v>
                </c:pt>
                <c:pt idx="41">
                  <c:v>   1970   </c:v>
                </c:pt>
                <c:pt idx="42">
                  <c:v>   1971   </c:v>
                </c:pt>
                <c:pt idx="43">
                  <c:v>   1972   </c:v>
                </c:pt>
                <c:pt idx="44">
                  <c:v>   1973   </c:v>
                </c:pt>
                <c:pt idx="45">
                  <c:v>   1974   </c:v>
                </c:pt>
                <c:pt idx="46">
                  <c:v>   1975   </c:v>
                </c:pt>
                <c:pt idx="47">
                  <c:v>   1976   </c:v>
                </c:pt>
                <c:pt idx="48">
                  <c:v>   1977   </c:v>
                </c:pt>
                <c:pt idx="49">
                  <c:v>   1978   </c:v>
                </c:pt>
                <c:pt idx="50">
                  <c:v>   1979   </c:v>
                </c:pt>
                <c:pt idx="51">
                  <c:v>   1980   </c:v>
                </c:pt>
                <c:pt idx="52">
                  <c:v>   1981   </c:v>
                </c:pt>
                <c:pt idx="53">
                  <c:v>   1982   </c:v>
                </c:pt>
                <c:pt idx="54">
                  <c:v>   1983   </c:v>
                </c:pt>
                <c:pt idx="55">
                  <c:v>   1984   </c:v>
                </c:pt>
                <c:pt idx="56">
                  <c:v>   1985   </c:v>
                </c:pt>
                <c:pt idx="57">
                  <c:v>   1986   </c:v>
                </c:pt>
                <c:pt idx="58">
                  <c:v>   1987   </c:v>
                </c:pt>
                <c:pt idx="59">
                  <c:v>   1988   </c:v>
                </c:pt>
                <c:pt idx="60">
                  <c:v>   1989   </c:v>
                </c:pt>
                <c:pt idx="61">
                  <c:v>   1990   </c:v>
                </c:pt>
                <c:pt idx="62">
                  <c:v>   1991   </c:v>
                </c:pt>
                <c:pt idx="63">
                  <c:v>   1992   </c:v>
                </c:pt>
                <c:pt idx="64">
                  <c:v>   1993   </c:v>
                </c:pt>
                <c:pt idx="65">
                  <c:v>   1994   </c:v>
                </c:pt>
                <c:pt idx="66">
                  <c:v>   1995   </c:v>
                </c:pt>
                <c:pt idx="67">
                  <c:v>   1996   </c:v>
                </c:pt>
                <c:pt idx="68">
                  <c:v>   1997   </c:v>
                </c:pt>
                <c:pt idx="69">
                  <c:v>   1998   </c:v>
                </c:pt>
                <c:pt idx="70">
                  <c:v>   1999   </c:v>
                </c:pt>
                <c:pt idx="71">
                  <c:v>   2000   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  <c:pt idx="75">
                  <c:v>2004</c:v>
                </c:pt>
                <c:pt idx="76">
                  <c:v>2005</c:v>
                </c:pt>
                <c:pt idx="77">
                  <c:v>2006</c:v>
                </c:pt>
                <c:pt idx="78">
                  <c:v>2007</c:v>
                </c:pt>
                <c:pt idx="79">
                  <c:v>2008</c:v>
                </c:pt>
                <c:pt idx="80">
                  <c:v>2009</c:v>
                </c:pt>
                <c:pt idx="81">
                  <c:v>2010</c:v>
                </c:pt>
              </c:strCache>
            </c:strRef>
          </c:cat>
          <c:val>
            <c:numRef>
              <c:f>GDP!$C$33:$CF$33</c:f>
              <c:numCache>
                <c:formatCode>General</c:formatCode>
                <c:ptCount val="82"/>
                <c:pt idx="0">
                  <c:v>5.6949806949806954E-2</c:v>
                </c:pt>
                <c:pt idx="1">
                  <c:v>4.8245614035087717E-2</c:v>
                </c:pt>
                <c:pt idx="2">
                  <c:v>3.7908496732026141E-2</c:v>
                </c:pt>
                <c:pt idx="3">
                  <c:v>3.4071550255536626E-2</c:v>
                </c:pt>
                <c:pt idx="4">
                  <c:v>3.5460992907801428E-2</c:v>
                </c:pt>
                <c:pt idx="5">
                  <c:v>3.9393939393939398E-2</c:v>
                </c:pt>
                <c:pt idx="6">
                  <c:v>3.8199181446111868E-2</c:v>
                </c:pt>
                <c:pt idx="7">
                  <c:v>3.5799522673031034E-2</c:v>
                </c:pt>
                <c:pt idx="8">
                  <c:v>4.3525571273122947E-2</c:v>
                </c:pt>
                <c:pt idx="9">
                  <c:v>4.4134727061556335E-2</c:v>
                </c:pt>
                <c:pt idx="10">
                  <c:v>4.3383947939262479E-2</c:v>
                </c:pt>
                <c:pt idx="11">
                  <c:v>4.8323471400394488E-2</c:v>
                </c:pt>
                <c:pt idx="12">
                  <c:v>4.3409629044988171E-2</c:v>
                </c:pt>
                <c:pt idx="13">
                  <c:v>2.7177269919703533E-2</c:v>
                </c:pt>
                <c:pt idx="14">
                  <c:v>2.0140986908358506E-2</c:v>
                </c:pt>
                <c:pt idx="15">
                  <c:v>2.2292993630573254E-2</c:v>
                </c:pt>
                <c:pt idx="16">
                  <c:v>3.0479605558045731E-2</c:v>
                </c:pt>
                <c:pt idx="17">
                  <c:v>6.3877642825011252E-2</c:v>
                </c:pt>
                <c:pt idx="18">
                  <c:v>7.6576576576576572E-2</c:v>
                </c:pt>
                <c:pt idx="19">
                  <c:v>5.757800891530461E-2</c:v>
                </c:pt>
                <c:pt idx="20">
                  <c:v>5.4246165357276464E-2</c:v>
                </c:pt>
                <c:pt idx="21">
                  <c:v>4.2205582028590878E-2</c:v>
                </c:pt>
                <c:pt idx="22">
                  <c:v>5.0397877984084891E-2</c:v>
                </c:pt>
                <c:pt idx="23">
                  <c:v>4.6050795422830026E-2</c:v>
                </c:pt>
                <c:pt idx="24">
                  <c:v>4.0326831839746995E-2</c:v>
                </c:pt>
                <c:pt idx="25">
                  <c:v>4.1535226077812827E-2</c:v>
                </c:pt>
                <c:pt idx="26">
                  <c:v>4.267116682738669E-2</c:v>
                </c:pt>
                <c:pt idx="27">
                  <c:v>4.868571428571429E-2</c:v>
                </c:pt>
                <c:pt idx="28">
                  <c:v>5.2049446974625886E-2</c:v>
                </c:pt>
                <c:pt idx="29">
                  <c:v>4.4092465753424681E-2</c:v>
                </c:pt>
                <c:pt idx="30">
                  <c:v>4.480852743782078E-2</c:v>
                </c:pt>
                <c:pt idx="31">
                  <c:v>5.1291793313069899E-2</c:v>
                </c:pt>
                <c:pt idx="32">
                  <c:v>5.0670093629520838E-2</c:v>
                </c:pt>
                <c:pt idx="33">
                  <c:v>4.96926229508197E-2</c:v>
                </c:pt>
                <c:pt idx="34">
                  <c:v>5.0348065403917758E-2</c:v>
                </c:pt>
                <c:pt idx="35">
                  <c:v>5.2742616033755296E-2</c:v>
                </c:pt>
                <c:pt idx="36">
                  <c:v>5.1592268112918935E-2</c:v>
                </c:pt>
                <c:pt idx="37">
                  <c:v>5.1916730134551926E-2</c:v>
                </c:pt>
                <c:pt idx="38">
                  <c:v>5.2245976459284166E-2</c:v>
                </c:pt>
                <c:pt idx="39">
                  <c:v>5.2637362637362635E-2</c:v>
                </c:pt>
                <c:pt idx="40">
                  <c:v>5.2711761121267527E-2</c:v>
                </c:pt>
                <c:pt idx="41">
                  <c:v>5.7486759749638919E-2</c:v>
                </c:pt>
                <c:pt idx="42">
                  <c:v>5.5895661431993628E-2</c:v>
                </c:pt>
                <c:pt idx="43">
                  <c:v>5.7175159492853088E-2</c:v>
                </c:pt>
                <c:pt idx="44">
                  <c:v>6.8923121429088019E-2</c:v>
                </c:pt>
                <c:pt idx="45">
                  <c:v>8.4466666666666676E-2</c:v>
                </c:pt>
                <c:pt idx="46">
                  <c:v>8.4660929011780517E-2</c:v>
                </c:pt>
                <c:pt idx="47">
                  <c:v>8.1904344491316519E-2</c:v>
                </c:pt>
                <c:pt idx="48">
                  <c:v>7.8487370131468823E-2</c:v>
                </c:pt>
                <c:pt idx="49">
                  <c:v>8.1448555366714623E-2</c:v>
                </c:pt>
                <c:pt idx="50">
                  <c:v>8.9767097101392759E-2</c:v>
                </c:pt>
                <c:pt idx="51">
                  <c:v>0.10066320129055389</c:v>
                </c:pt>
                <c:pt idx="52">
                  <c:v>9.755785705152796E-2</c:v>
                </c:pt>
                <c:pt idx="53">
                  <c:v>8.7004608294930882E-2</c:v>
                </c:pt>
                <c:pt idx="54">
                  <c:v>7.8321599230921496E-2</c:v>
                </c:pt>
                <c:pt idx="55">
                  <c:v>7.6883962168209086E-2</c:v>
                </c:pt>
                <c:pt idx="56">
                  <c:v>7.155889391749401E-2</c:v>
                </c:pt>
                <c:pt idx="57">
                  <c:v>7.1815900331630378E-2</c:v>
                </c:pt>
                <c:pt idx="58">
                  <c:v>7.6780251081337708E-2</c:v>
                </c:pt>
                <c:pt idx="59">
                  <c:v>8.7013597711509058E-2</c:v>
                </c:pt>
                <c:pt idx="60">
                  <c:v>9.1769382247830239E-2</c:v>
                </c:pt>
                <c:pt idx="61">
                  <c:v>9.5190501628439977E-2</c:v>
                </c:pt>
                <c:pt idx="62">
                  <c:v>9.953468203272238E-2</c:v>
                </c:pt>
                <c:pt idx="63">
                  <c:v>0.10024141249980274</c:v>
                </c:pt>
                <c:pt idx="64">
                  <c:v>9.85069246252291E-2</c:v>
                </c:pt>
                <c:pt idx="65">
                  <c:v>0.10193433443624333</c:v>
                </c:pt>
                <c:pt idx="66">
                  <c:v>0.10979088094948433</c:v>
                </c:pt>
                <c:pt idx="67">
                  <c:v>0.11111821821949876</c:v>
                </c:pt>
                <c:pt idx="68">
                  <c:v>0.11503678816998425</c:v>
                </c:pt>
                <c:pt idx="69">
                  <c:v>0.10928318280553335</c:v>
                </c:pt>
                <c:pt idx="70">
                  <c:v>0.10694402485865957</c:v>
                </c:pt>
                <c:pt idx="71">
                  <c:v>0.11167362738107366</c:v>
                </c:pt>
                <c:pt idx="72">
                  <c:v>0.10197472353870458</c:v>
                </c:pt>
                <c:pt idx="73">
                  <c:v>9.6078169175517716E-2</c:v>
                </c:pt>
                <c:pt idx="74">
                  <c:v>9.4956572512955278E-2</c:v>
                </c:pt>
                <c:pt idx="75">
                  <c:v>0.10058484525080043</c:v>
                </c:pt>
                <c:pt idx="76">
                  <c:v>0.10461792899693316</c:v>
                </c:pt>
                <c:pt idx="77">
                  <c:v>0.11062404273459137</c:v>
                </c:pt>
                <c:pt idx="78">
                  <c:v>0.11817121563384489</c:v>
                </c:pt>
                <c:pt idx="79">
                  <c:v>0.1282891760792256</c:v>
                </c:pt>
                <c:pt idx="80">
                  <c:v>0.11179261987392876</c:v>
                </c:pt>
                <c:pt idx="81">
                  <c:v>0.12533764426618643</c:v>
                </c:pt>
              </c:numCache>
            </c:numRef>
          </c:val>
        </c:ser>
        <c:dLbls/>
        <c:marker val="1"/>
        <c:axId val="53108096"/>
        <c:axId val="53224960"/>
      </c:lineChart>
      <c:catAx>
        <c:axId val="53108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3902836995205627"/>
              <c:y val="0.8879576110535142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3224960"/>
        <c:crosses val="autoZero"/>
        <c:auto val="1"/>
        <c:lblAlgn val="ctr"/>
        <c:lblOffset val="100"/>
        <c:tickLblSkip val="3"/>
        <c:tickMarkSkip val="1"/>
      </c:catAx>
      <c:valAx>
        <c:axId val="5322496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5.1546428820551847E-2"/>
              <c:y val="0.4005613198127839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3108096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3785030968847076"/>
          <c:y val="3.641466543752582E-2"/>
          <c:w val="0.16053030689829004"/>
          <c:h val="0.10924399631257746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Web Users (Language)</a:t>
            </a:r>
          </a:p>
        </c:rich>
      </c:tx>
      <c:layout>
        <c:manualLayout>
          <c:xMode val="edge"/>
          <c:yMode val="edge"/>
          <c:x val="0.35131932832720242"/>
          <c:y val="4.0081316535503148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'2010'!$C$23</c:f>
              <c:strCache>
                <c:ptCount val="1"/>
                <c:pt idx="0">
                  <c:v>Percent</c:v>
                </c:pt>
              </c:strCache>
            </c:strRef>
          </c:tx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Val val="1"/>
            <c:showCatName val="1"/>
            <c:showLeaderLines val="1"/>
          </c:dLbls>
          <c:cat>
            <c:strRef>
              <c:f>'2010'!$B$24:$B$34</c:f>
              <c:strCache>
                <c:ptCount val="11"/>
                <c:pt idx="0">
                  <c:v>English</c:v>
                </c:pt>
                <c:pt idx="1">
                  <c:v>Chinese</c:v>
                </c:pt>
                <c:pt idx="2">
                  <c:v>Spanish</c:v>
                </c:pt>
                <c:pt idx="3">
                  <c:v>Japanese</c:v>
                </c:pt>
                <c:pt idx="4">
                  <c:v>Portuguese</c:v>
                </c:pt>
                <c:pt idx="5">
                  <c:v>German</c:v>
                </c:pt>
                <c:pt idx="6">
                  <c:v>Arabic</c:v>
                </c:pt>
                <c:pt idx="7">
                  <c:v>French</c:v>
                </c:pt>
                <c:pt idx="8">
                  <c:v>Russian</c:v>
                </c:pt>
                <c:pt idx="9">
                  <c:v>Korean</c:v>
                </c:pt>
                <c:pt idx="10">
                  <c:v>Other</c:v>
                </c:pt>
              </c:strCache>
            </c:strRef>
          </c:cat>
          <c:val>
            <c:numRef>
              <c:f>'2010'!$C$24:$C$34</c:f>
              <c:numCache>
                <c:formatCode>General</c:formatCode>
                <c:ptCount val="11"/>
                <c:pt idx="0">
                  <c:v>27.3</c:v>
                </c:pt>
                <c:pt idx="1">
                  <c:v>22.6</c:v>
                </c:pt>
                <c:pt idx="2">
                  <c:v>7.8</c:v>
                </c:pt>
                <c:pt idx="3">
                  <c:v>5</c:v>
                </c:pt>
                <c:pt idx="4">
                  <c:v>4.2</c:v>
                </c:pt>
                <c:pt idx="5">
                  <c:v>3.8</c:v>
                </c:pt>
                <c:pt idx="6">
                  <c:v>3.3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17.8</c:v>
                </c:pt>
              </c:numCache>
            </c:numRef>
          </c:val>
        </c:ser>
        <c:dLbls>
          <c:showVal val="1"/>
        </c:dLbls>
        <c:firstSliceAng val="0"/>
      </c:pieChart>
    </c:plotArea>
    <c:plotVisOnly val="1"/>
    <c:dispBlanksAs val="zero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/>
            </a:pPr>
            <a:r>
              <a:rPr lang="en-US" sz="2000" dirty="0" smtClean="0"/>
              <a:t>Million</a:t>
            </a:r>
          </a:p>
          <a:p>
            <a:pPr>
              <a:defRPr sz="2000"/>
            </a:pPr>
            <a:r>
              <a:rPr lang="en-US" sz="2000" dirty="0" smtClean="0"/>
              <a:t>Users</a:t>
            </a:r>
            <a:endParaRPr lang="en-US" sz="2000" dirty="0"/>
          </a:p>
        </c:rich>
      </c:tx>
      <c:layout>
        <c:manualLayout>
          <c:xMode val="edge"/>
          <c:yMode val="edge"/>
          <c:x val="0.76345070098334622"/>
          <c:y val="0.24257514980438771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NUsers!$B$4</c:f>
              <c:strCache>
                <c:ptCount val="1"/>
                <c:pt idx="0">
                  <c:v>Million Users</c:v>
                </c:pt>
              </c:strCache>
            </c:strRef>
          </c:tx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  <c:showCatName val="1"/>
            <c:showLeaderLines val="1"/>
          </c:dLbls>
          <c:cat>
            <c:strRef>
              <c:f>NUsers!$A$5:$A$11</c:f>
              <c:strCache>
                <c:ptCount val="7"/>
                <c:pt idx="0">
                  <c:v>Asia</c:v>
                </c:pt>
                <c:pt idx="1">
                  <c:v>Europe</c:v>
                </c:pt>
                <c:pt idx="2">
                  <c:v>North America</c:v>
                </c:pt>
                <c:pt idx="3">
                  <c:v>Latin America/ Caribbean</c:v>
                </c:pt>
                <c:pt idx="4">
                  <c:v>Africa</c:v>
                </c:pt>
                <c:pt idx="5">
                  <c:v>Middle East</c:v>
                </c:pt>
                <c:pt idx="6">
                  <c:v>Oceania/ Australia</c:v>
                </c:pt>
              </c:strCache>
            </c:strRef>
          </c:cat>
          <c:val>
            <c:numRef>
              <c:f>NUsers!$B$5:$B$11</c:f>
              <c:numCache>
                <c:formatCode>General</c:formatCode>
                <c:ptCount val="7"/>
                <c:pt idx="0">
                  <c:v>825.1</c:v>
                </c:pt>
                <c:pt idx="1">
                  <c:v>475.1</c:v>
                </c:pt>
                <c:pt idx="2">
                  <c:v>266.2</c:v>
                </c:pt>
                <c:pt idx="3">
                  <c:v>204.7</c:v>
                </c:pt>
                <c:pt idx="4">
                  <c:v>110.9</c:v>
                </c:pt>
                <c:pt idx="5">
                  <c:v>63.2</c:v>
                </c:pt>
                <c:pt idx="6">
                  <c:v>21.3</c:v>
                </c:pt>
              </c:numCache>
            </c:numRef>
          </c:val>
        </c:ser>
        <c:dLbls>
          <c:showVal val="1"/>
        </c:dLbls>
        <c:firstSliceAng val="0"/>
      </c:pieChart>
    </c:plotArea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U.S. Employment Patterns</a:t>
            </a:r>
          </a:p>
        </c:rich>
      </c:tx>
      <c:layout/>
    </c:title>
    <c:plotArea>
      <c:layout/>
      <c:areaChart>
        <c:grouping val="stacked"/>
        <c:ser>
          <c:idx val="0"/>
          <c:order val="0"/>
          <c:tx>
            <c:strRef>
              <c:f>Sheet1!$C$44</c:f>
              <c:strCache>
                <c:ptCount val="1"/>
                <c:pt idx="0">
                  <c:v>Farm</c:v>
                </c:pt>
              </c:strCache>
            </c:strRef>
          </c:tx>
          <c:cat>
            <c:strRef>
              <c:f>Sheet1!$B$45:$B$54</c:f>
              <c:strCache>
                <c:ptCount val="10"/>
                <c:pt idx="0">
                  <c:v>1920</c:v>
                </c:pt>
                <c:pt idx="1">
                  <c:v>1930</c:v>
                </c:pt>
                <c:pt idx="2">
                  <c:v>1940</c:v>
                </c:pt>
                <c:pt idx="3">
                  <c:v>1950</c:v>
                </c:pt>
                <c:pt idx="4">
                  <c:v>1960</c:v>
                </c:pt>
                <c:pt idx="5">
                  <c:v>1970</c:v>
                </c:pt>
                <c:pt idx="6">
                  <c:v>1980</c:v>
                </c:pt>
                <c:pt idx="7">
                  <c:v>1990</c:v>
                </c:pt>
                <c:pt idx="8">
                  <c:v>2000</c:v>
                </c:pt>
                <c:pt idx="9">
                  <c:v>2010</c:v>
                </c:pt>
              </c:strCache>
            </c:strRef>
          </c:cat>
          <c:val>
            <c:numRef>
              <c:f>Sheet1!$C$45:$C$54</c:f>
              <c:numCache>
                <c:formatCode>General</c:formatCode>
                <c:ptCount val="10"/>
                <c:pt idx="0">
                  <c:v>11</c:v>
                </c:pt>
                <c:pt idx="1">
                  <c:v>10.34</c:v>
                </c:pt>
                <c:pt idx="2">
                  <c:v>9.5400000000000009</c:v>
                </c:pt>
                <c:pt idx="3">
                  <c:v>7.4969999999999999</c:v>
                </c:pt>
                <c:pt idx="4">
                  <c:v>5.722999999999999</c:v>
                </c:pt>
                <c:pt idx="5">
                  <c:v>3.4630000000000001</c:v>
                </c:pt>
                <c:pt idx="6">
                  <c:v>3.3639999999999999</c:v>
                </c:pt>
                <c:pt idx="7">
                  <c:v>3.1859999999999999</c:v>
                </c:pt>
                <c:pt idx="8">
                  <c:v>1.1679999999999997</c:v>
                </c:pt>
                <c:pt idx="9">
                  <c:v>0.98699999999999999</c:v>
                </c:pt>
              </c:numCache>
            </c:numRef>
          </c:val>
        </c:ser>
        <c:ser>
          <c:idx val="1"/>
          <c:order val="1"/>
          <c:tx>
            <c:strRef>
              <c:f>Sheet1!$D$44</c:f>
              <c:strCache>
                <c:ptCount val="1"/>
                <c:pt idx="0">
                  <c:v>Manufacturing</c:v>
                </c:pt>
              </c:strCache>
            </c:strRef>
          </c:tx>
          <c:cat>
            <c:strRef>
              <c:f>Sheet1!$B$45:$B$54</c:f>
              <c:strCache>
                <c:ptCount val="10"/>
                <c:pt idx="0">
                  <c:v>1920</c:v>
                </c:pt>
                <c:pt idx="1">
                  <c:v>1930</c:v>
                </c:pt>
                <c:pt idx="2">
                  <c:v>1940</c:v>
                </c:pt>
                <c:pt idx="3">
                  <c:v>1950</c:v>
                </c:pt>
                <c:pt idx="4">
                  <c:v>1960</c:v>
                </c:pt>
                <c:pt idx="5">
                  <c:v>1970</c:v>
                </c:pt>
                <c:pt idx="6">
                  <c:v>1980</c:v>
                </c:pt>
                <c:pt idx="7">
                  <c:v>1990</c:v>
                </c:pt>
                <c:pt idx="8">
                  <c:v>2000</c:v>
                </c:pt>
                <c:pt idx="9">
                  <c:v>2010</c:v>
                </c:pt>
              </c:strCache>
            </c:strRef>
          </c:cat>
          <c:val>
            <c:numRef>
              <c:f>Sheet1!$D$45:$D$54</c:f>
              <c:numCache>
                <c:formatCode>General</c:formatCode>
                <c:ptCount val="10"/>
                <c:pt idx="0">
                  <c:v>16.610000000000003</c:v>
                </c:pt>
                <c:pt idx="1">
                  <c:v>15.447999999999999</c:v>
                </c:pt>
                <c:pt idx="2">
                  <c:v>16.003</c:v>
                </c:pt>
                <c:pt idx="3">
                  <c:v>22.166</c:v>
                </c:pt>
                <c:pt idx="4">
                  <c:v>24.056000000000001</c:v>
                </c:pt>
                <c:pt idx="5">
                  <c:v>27.791</c:v>
                </c:pt>
                <c:pt idx="6">
                  <c:v>30.8</c:v>
                </c:pt>
                <c:pt idx="7">
                  <c:v>26.4</c:v>
                </c:pt>
                <c:pt idx="8">
                  <c:v>20.059000000000001</c:v>
                </c:pt>
                <c:pt idx="9">
                  <c:v>14.370000000000001</c:v>
                </c:pt>
              </c:numCache>
            </c:numRef>
          </c:val>
        </c:ser>
        <c:ser>
          <c:idx val="2"/>
          <c:order val="2"/>
          <c:tx>
            <c:strRef>
              <c:f>Sheet1!$E$44</c:f>
              <c:strCache>
                <c:ptCount val="1"/>
                <c:pt idx="0">
                  <c:v>Management</c:v>
                </c:pt>
              </c:strCache>
            </c:strRef>
          </c:tx>
          <c:cat>
            <c:strRef>
              <c:f>Sheet1!$B$45:$B$54</c:f>
              <c:strCache>
                <c:ptCount val="10"/>
                <c:pt idx="0">
                  <c:v>1920</c:v>
                </c:pt>
                <c:pt idx="1">
                  <c:v>1930</c:v>
                </c:pt>
                <c:pt idx="2">
                  <c:v>1940</c:v>
                </c:pt>
                <c:pt idx="3">
                  <c:v>1950</c:v>
                </c:pt>
                <c:pt idx="4">
                  <c:v>1960</c:v>
                </c:pt>
                <c:pt idx="5">
                  <c:v>1970</c:v>
                </c:pt>
                <c:pt idx="6">
                  <c:v>1980</c:v>
                </c:pt>
                <c:pt idx="7">
                  <c:v>1990</c:v>
                </c:pt>
                <c:pt idx="8">
                  <c:v>2000</c:v>
                </c:pt>
                <c:pt idx="9">
                  <c:v>2010</c:v>
                </c:pt>
              </c:strCache>
            </c:strRef>
          </c:cat>
          <c:val>
            <c:numRef>
              <c:f>Sheet1!$E$45:$E$54</c:f>
              <c:numCache>
                <c:formatCode>General</c:formatCode>
                <c:ptCount val="10"/>
                <c:pt idx="0">
                  <c:v>8.3360000000000003</c:v>
                </c:pt>
                <c:pt idx="1">
                  <c:v>10.611000000000001</c:v>
                </c:pt>
                <c:pt idx="2">
                  <c:v>12.578000000000001</c:v>
                </c:pt>
                <c:pt idx="3">
                  <c:v>17.494999999999997</c:v>
                </c:pt>
                <c:pt idx="4">
                  <c:v>28.521000000000001</c:v>
                </c:pt>
                <c:pt idx="5">
                  <c:v>37.997</c:v>
                </c:pt>
                <c:pt idx="6">
                  <c:v>50.4</c:v>
                </c:pt>
                <c:pt idx="7">
                  <c:v>58.1</c:v>
                </c:pt>
                <c:pt idx="8">
                  <c:v>82.47</c:v>
                </c:pt>
                <c:pt idx="9">
                  <c:v>85.175999999999988</c:v>
                </c:pt>
              </c:numCache>
            </c:numRef>
          </c:val>
        </c:ser>
        <c:ser>
          <c:idx val="3"/>
          <c:order val="3"/>
          <c:tx>
            <c:strRef>
              <c:f>Sheet1!$F$44</c:f>
              <c:strCache>
                <c:ptCount val="1"/>
                <c:pt idx="0">
                  <c:v>Service</c:v>
                </c:pt>
              </c:strCache>
            </c:strRef>
          </c:tx>
          <c:cat>
            <c:strRef>
              <c:f>Sheet1!$B$45:$B$54</c:f>
              <c:strCache>
                <c:ptCount val="10"/>
                <c:pt idx="0">
                  <c:v>1920</c:v>
                </c:pt>
                <c:pt idx="1">
                  <c:v>1930</c:v>
                </c:pt>
                <c:pt idx="2">
                  <c:v>1940</c:v>
                </c:pt>
                <c:pt idx="3">
                  <c:v>1950</c:v>
                </c:pt>
                <c:pt idx="4">
                  <c:v>1960</c:v>
                </c:pt>
                <c:pt idx="5">
                  <c:v>1970</c:v>
                </c:pt>
                <c:pt idx="6">
                  <c:v>1980</c:v>
                </c:pt>
                <c:pt idx="7">
                  <c:v>1990</c:v>
                </c:pt>
                <c:pt idx="8">
                  <c:v>2000</c:v>
                </c:pt>
                <c:pt idx="9">
                  <c:v>2010</c:v>
                </c:pt>
              </c:strCache>
            </c:strRef>
          </c:cat>
          <c:val>
            <c:numRef>
              <c:f>Sheet1!$F$45:$F$54</c:f>
              <c:numCache>
                <c:formatCode>General</c:formatCode>
                <c:ptCount val="10"/>
                <c:pt idx="0">
                  <c:v>2.1419999999999999</c:v>
                </c:pt>
                <c:pt idx="1">
                  <c:v>3.0840000000000001</c:v>
                </c:pt>
                <c:pt idx="2">
                  <c:v>3.4769999999999994</c:v>
                </c:pt>
                <c:pt idx="3">
                  <c:v>3.4769999999999994</c:v>
                </c:pt>
                <c:pt idx="4">
                  <c:v>8.0230000000000015</c:v>
                </c:pt>
                <c:pt idx="5">
                  <c:v>9.7119999999999997</c:v>
                </c:pt>
                <c:pt idx="6">
                  <c:v>12.7</c:v>
                </c:pt>
                <c:pt idx="7">
                  <c:v>13.2</c:v>
                </c:pt>
                <c:pt idx="8">
                  <c:v>20.777000000000001</c:v>
                </c:pt>
                <c:pt idx="9">
                  <c:v>24.634000000000004</c:v>
                </c:pt>
              </c:numCache>
            </c:numRef>
          </c:val>
        </c:ser>
        <c:dLbls/>
        <c:axId val="53304704"/>
        <c:axId val="53318784"/>
      </c:areaChart>
      <c:catAx>
        <c:axId val="5330470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3318784"/>
        <c:crosses val="autoZero"/>
        <c:auto val="1"/>
        <c:lblAlgn val="ctr"/>
        <c:lblOffset val="100"/>
      </c:catAx>
      <c:valAx>
        <c:axId val="533187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Million</a:t>
                </a:r>
                <a:r>
                  <a:rPr lang="en-US" baseline="0"/>
                  <a:t> Workers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5330470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zero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Annual Revenue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'C01FastFood'!$B$5</c:f>
              <c:strCache>
                <c:ptCount val="1"/>
                <c:pt idx="0">
                  <c:v>McDonald's</c:v>
                </c:pt>
              </c:strCache>
            </c:strRef>
          </c:tx>
          <c:marker>
            <c:symbol val="none"/>
          </c:marker>
          <c:cat>
            <c:strRef>
              <c:f>'C01FastFood'!$A$6:$A$22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'C01FastFood'!$B$6:$B$22</c:f>
              <c:numCache>
                <c:formatCode>General</c:formatCode>
                <c:ptCount val="17"/>
                <c:pt idx="0">
                  <c:v>8.320800000000002</c:v>
                </c:pt>
                <c:pt idx="1">
                  <c:v>9.7945000000000011</c:v>
                </c:pt>
                <c:pt idx="2">
                  <c:v>10.686500000000002</c:v>
                </c:pt>
                <c:pt idx="3">
                  <c:v>11.408800000000001</c:v>
                </c:pt>
                <c:pt idx="4">
                  <c:v>12.4214</c:v>
                </c:pt>
                <c:pt idx="5">
                  <c:v>13.2593</c:v>
                </c:pt>
                <c:pt idx="6">
                  <c:v>14.242999999999999</c:v>
                </c:pt>
                <c:pt idx="7">
                  <c:v>14.870000000000001</c:v>
                </c:pt>
                <c:pt idx="8">
                  <c:v>15.405700000000003</c:v>
                </c:pt>
                <c:pt idx="9">
                  <c:v>17.140499999999996</c:v>
                </c:pt>
                <c:pt idx="10">
                  <c:v>19.064699999999991</c:v>
                </c:pt>
                <c:pt idx="11">
                  <c:v>19.117300000000004</c:v>
                </c:pt>
                <c:pt idx="12">
                  <c:v>20.895199999999996</c:v>
                </c:pt>
                <c:pt idx="13">
                  <c:v>22.786599999999996</c:v>
                </c:pt>
                <c:pt idx="14">
                  <c:v>23.522399999999998</c:v>
                </c:pt>
                <c:pt idx="15">
                  <c:v>22.744700000000002</c:v>
                </c:pt>
                <c:pt idx="16">
                  <c:v>24.0746</c:v>
                </c:pt>
              </c:numCache>
            </c:numRef>
          </c:val>
        </c:ser>
        <c:ser>
          <c:idx val="1"/>
          <c:order val="1"/>
          <c:tx>
            <c:strRef>
              <c:f>'C01FastFood'!$C$5</c:f>
              <c:strCache>
                <c:ptCount val="1"/>
                <c:pt idx="0">
                  <c:v>Burger King</c:v>
                </c:pt>
              </c:strCache>
            </c:strRef>
          </c:tx>
          <c:marker>
            <c:symbol val="none"/>
          </c:marker>
          <c:cat>
            <c:strRef>
              <c:f>'C01FastFood'!$A$6:$A$22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'C01FastFood'!$C$6:$C$22</c:f>
              <c:numCache>
                <c:formatCode>General</c:formatCode>
                <c:ptCount val="17"/>
                <c:pt idx="0">
                  <c:v>6.1</c:v>
                </c:pt>
                <c:pt idx="1">
                  <c:v>6.7</c:v>
                </c:pt>
                <c:pt idx="2">
                  <c:v>7.3</c:v>
                </c:pt>
                <c:pt idx="3">
                  <c:v>7.8</c:v>
                </c:pt>
                <c:pt idx="4">
                  <c:v>8.2000000000000011</c:v>
                </c:pt>
                <c:pt idx="5">
                  <c:v>8.5</c:v>
                </c:pt>
                <c:pt idx="6">
                  <c:v>8.7000000000000011</c:v>
                </c:pt>
                <c:pt idx="7">
                  <c:v>8.5</c:v>
                </c:pt>
                <c:pt idx="8">
                  <c:v>8.6</c:v>
                </c:pt>
                <c:pt idx="9">
                  <c:v>1.657</c:v>
                </c:pt>
                <c:pt idx="10">
                  <c:v>1.754</c:v>
                </c:pt>
                <c:pt idx="11">
                  <c:v>1.9400000000000002</c:v>
                </c:pt>
                <c:pt idx="12">
                  <c:v>2.048</c:v>
                </c:pt>
                <c:pt idx="13">
                  <c:v>2.234</c:v>
                </c:pt>
                <c:pt idx="14">
                  <c:v>2.4546999999999994</c:v>
                </c:pt>
                <c:pt idx="15">
                  <c:v>2.5373999999999999</c:v>
                </c:pt>
                <c:pt idx="16">
                  <c:v>2.5021999999999998</c:v>
                </c:pt>
              </c:numCache>
            </c:numRef>
          </c:val>
        </c:ser>
        <c:ser>
          <c:idx val="2"/>
          <c:order val="2"/>
          <c:tx>
            <c:strRef>
              <c:f>'C01FastFood'!$D$5</c:f>
              <c:strCache>
                <c:ptCount val="1"/>
                <c:pt idx="0">
                  <c:v>Yum</c:v>
                </c:pt>
              </c:strCache>
            </c:strRef>
          </c:tx>
          <c:marker>
            <c:symbol val="none"/>
          </c:marker>
          <c:cat>
            <c:strRef>
              <c:f>'C01FastFood'!$A$6:$A$22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'C01FastFood'!$D$6:$D$22</c:f>
              <c:numCache>
                <c:formatCode>General</c:formatCode>
                <c:ptCount val="17"/>
                <c:pt idx="1">
                  <c:v>10.25</c:v>
                </c:pt>
                <c:pt idx="2">
                  <c:v>10.231999999999999</c:v>
                </c:pt>
                <c:pt idx="3">
                  <c:v>9.6810000000000009</c:v>
                </c:pt>
                <c:pt idx="4">
                  <c:v>8.468</c:v>
                </c:pt>
                <c:pt idx="5">
                  <c:v>7.8219999999999992</c:v>
                </c:pt>
                <c:pt idx="6">
                  <c:v>7.093</c:v>
                </c:pt>
                <c:pt idx="7">
                  <c:v>6.9530000000000003</c:v>
                </c:pt>
                <c:pt idx="8">
                  <c:v>7.7569999999999997</c:v>
                </c:pt>
                <c:pt idx="9">
                  <c:v>8.3800000000000008</c:v>
                </c:pt>
                <c:pt idx="10">
                  <c:v>9.011000000000001</c:v>
                </c:pt>
                <c:pt idx="11">
                  <c:v>9.3490000000000002</c:v>
                </c:pt>
                <c:pt idx="12">
                  <c:v>9.5610000000000035</c:v>
                </c:pt>
                <c:pt idx="13">
                  <c:v>10.435</c:v>
                </c:pt>
                <c:pt idx="14">
                  <c:v>11.304</c:v>
                </c:pt>
                <c:pt idx="15">
                  <c:v>10.836</c:v>
                </c:pt>
                <c:pt idx="16">
                  <c:v>11.343</c:v>
                </c:pt>
              </c:numCache>
            </c:numRef>
          </c:val>
        </c:ser>
        <c:ser>
          <c:idx val="3"/>
          <c:order val="3"/>
          <c:tx>
            <c:strRef>
              <c:f>'C01FastFood'!$E$5</c:f>
              <c:strCache>
                <c:ptCount val="1"/>
                <c:pt idx="0">
                  <c:v>Starbucks</c:v>
                </c:pt>
              </c:strCache>
            </c:strRef>
          </c:tx>
          <c:marker>
            <c:symbol val="none"/>
          </c:marker>
          <c:cat>
            <c:strRef>
              <c:f>'C01FastFood'!$A$6:$A$22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'C01FastFood'!$E$6:$E$22</c:f>
              <c:numCache>
                <c:formatCode>General</c:formatCode>
                <c:ptCount val="17"/>
                <c:pt idx="0">
                  <c:v>0.28492000000000006</c:v>
                </c:pt>
                <c:pt idx="1">
                  <c:v>0.46521000000000001</c:v>
                </c:pt>
                <c:pt idx="2">
                  <c:v>0.69647999999999999</c:v>
                </c:pt>
                <c:pt idx="3">
                  <c:v>0.9669500000000002</c:v>
                </c:pt>
                <c:pt idx="4">
                  <c:v>1.3087</c:v>
                </c:pt>
                <c:pt idx="5">
                  <c:v>1.6801500000000003</c:v>
                </c:pt>
                <c:pt idx="6">
                  <c:v>2.1692199999999997</c:v>
                </c:pt>
                <c:pt idx="7">
                  <c:v>2.6489799999999999</c:v>
                </c:pt>
                <c:pt idx="8">
                  <c:v>3.2889100000000004</c:v>
                </c:pt>
                <c:pt idx="9">
                  <c:v>4.07552</c:v>
                </c:pt>
                <c:pt idx="10">
                  <c:v>5.2942470000000004</c:v>
                </c:pt>
                <c:pt idx="11">
                  <c:v>6.3693</c:v>
                </c:pt>
                <c:pt idx="12">
                  <c:v>7.7869419999999998</c:v>
                </c:pt>
                <c:pt idx="13">
                  <c:v>9.4114970000000007</c:v>
                </c:pt>
                <c:pt idx="14">
                  <c:v>10.383000000000003</c:v>
                </c:pt>
                <c:pt idx="15">
                  <c:v>9.7746000000000013</c:v>
                </c:pt>
                <c:pt idx="16">
                  <c:v>10.7074</c:v>
                </c:pt>
              </c:numCache>
            </c:numRef>
          </c:val>
        </c:ser>
        <c:ser>
          <c:idx val="4"/>
          <c:order val="4"/>
          <c:tx>
            <c:strRef>
              <c:f>'C01FastFood'!$F$5</c:f>
              <c:strCache>
                <c:ptCount val="1"/>
                <c:pt idx="0">
                  <c:v>Wendys</c:v>
                </c:pt>
              </c:strCache>
            </c:strRef>
          </c:tx>
          <c:marker>
            <c:symbol val="none"/>
          </c:marker>
          <c:cat>
            <c:strRef>
              <c:f>'C01FastFood'!$A$6:$A$22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'C01FastFood'!$F$6:$F$22</c:f>
              <c:numCache>
                <c:formatCode>General</c:formatCode>
                <c:ptCount val="17"/>
                <c:pt idx="0">
                  <c:v>1.3978599999999999</c:v>
                </c:pt>
                <c:pt idx="1">
                  <c:v>1.7462800000000001</c:v>
                </c:pt>
                <c:pt idx="2">
                  <c:v>1.89714</c:v>
                </c:pt>
                <c:pt idx="3">
                  <c:v>2.0373299999999999</c:v>
                </c:pt>
                <c:pt idx="4">
                  <c:v>1.9482400000000002</c:v>
                </c:pt>
                <c:pt idx="5">
                  <c:v>2.0722399999999994</c:v>
                </c:pt>
                <c:pt idx="6">
                  <c:v>2.2369499999999993</c:v>
                </c:pt>
                <c:pt idx="7">
                  <c:v>2.3911999999999995</c:v>
                </c:pt>
                <c:pt idx="8">
                  <c:v>2.0602589999999994</c:v>
                </c:pt>
                <c:pt idx="9">
                  <c:v>2.2518549999999995</c:v>
                </c:pt>
                <c:pt idx="10">
                  <c:v>2.5021579999999997</c:v>
                </c:pt>
                <c:pt idx="11">
                  <c:v>0.72733400000000004</c:v>
                </c:pt>
                <c:pt idx="12">
                  <c:v>1.2432779999999999</c:v>
                </c:pt>
                <c:pt idx="13">
                  <c:v>3.6484109999999998</c:v>
                </c:pt>
                <c:pt idx="14">
                  <c:v>3.6626409999999994</c:v>
                </c:pt>
                <c:pt idx="15">
                  <c:v>3.580835</c:v>
                </c:pt>
                <c:pt idx="16">
                  <c:v>3.4164139999999996</c:v>
                </c:pt>
              </c:numCache>
            </c:numRef>
          </c:val>
        </c:ser>
        <c:dLbls/>
        <c:marker val="1"/>
        <c:axId val="54511872"/>
        <c:axId val="54521856"/>
      </c:lineChart>
      <c:catAx>
        <c:axId val="5451187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54521856"/>
        <c:crosses val="autoZero"/>
        <c:auto val="1"/>
        <c:lblAlgn val="ctr"/>
        <c:lblOffset val="100"/>
      </c:catAx>
      <c:valAx>
        <c:axId val="545218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Billion $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451187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Net</a:t>
            </a:r>
            <a:r>
              <a:rPr lang="en-US" sz="1200" baseline="0"/>
              <a:t> Income / Revenue</a:t>
            </a:r>
            <a:endParaRPr lang="en-US" sz="12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'C01FastFood'!$P$5</c:f>
              <c:strCache>
                <c:ptCount val="1"/>
                <c:pt idx="0">
                  <c:v>McDonald's</c:v>
                </c:pt>
              </c:strCache>
            </c:strRef>
          </c:tx>
          <c:marker>
            <c:symbol val="none"/>
          </c:marker>
          <c:cat>
            <c:strRef>
              <c:f>'C01FastFood'!$O$6:$O$22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'C01FastFood'!$P$6:$P$22</c:f>
              <c:numCache>
                <c:formatCode>General</c:formatCode>
                <c:ptCount val="17"/>
                <c:pt idx="0">
                  <c:v>0.14714931256609948</c:v>
                </c:pt>
                <c:pt idx="1">
                  <c:v>0.14572464138036656</c:v>
                </c:pt>
                <c:pt idx="2">
                  <c:v>0.14715762878397975</c:v>
                </c:pt>
                <c:pt idx="3">
                  <c:v>0.14396781431877148</c:v>
                </c:pt>
                <c:pt idx="4">
                  <c:v>0.12479269647543759</c:v>
                </c:pt>
                <c:pt idx="5">
                  <c:v>0.14690820782394248</c:v>
                </c:pt>
                <c:pt idx="6">
                  <c:v>0.13880502703082218</c:v>
                </c:pt>
                <c:pt idx="7">
                  <c:v>0.1100874243443174</c:v>
                </c:pt>
                <c:pt idx="8">
                  <c:v>5.7998013722193736E-2</c:v>
                </c:pt>
                <c:pt idx="9">
                  <c:v>8.5843470143811454E-2</c:v>
                </c:pt>
                <c:pt idx="10">
                  <c:v>0.11951407575256892</c:v>
                </c:pt>
                <c:pt idx="11">
                  <c:v>0.13483075538909783</c:v>
                </c:pt>
                <c:pt idx="12">
                  <c:v>0.13716547341016122</c:v>
                </c:pt>
                <c:pt idx="13">
                  <c:v>0.10247250577093556</c:v>
                </c:pt>
                <c:pt idx="14">
                  <c:v>0.18336564296160254</c:v>
                </c:pt>
                <c:pt idx="15">
                  <c:v>0.20009057055050186</c:v>
                </c:pt>
                <c:pt idx="16">
                  <c:v>0.20545720385800806</c:v>
                </c:pt>
              </c:numCache>
            </c:numRef>
          </c:val>
        </c:ser>
        <c:ser>
          <c:idx val="1"/>
          <c:order val="1"/>
          <c:tx>
            <c:strRef>
              <c:f>'C01FastFood'!$Q$5</c:f>
              <c:strCache>
                <c:ptCount val="1"/>
                <c:pt idx="0">
                  <c:v>Burger King</c:v>
                </c:pt>
              </c:strCache>
            </c:strRef>
          </c:tx>
          <c:marker>
            <c:symbol val="none"/>
          </c:marker>
          <c:cat>
            <c:strRef>
              <c:f>'C01FastFood'!$O$6:$O$22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'C01FastFood'!$Q$6:$Q$22</c:f>
              <c:numCache>
                <c:formatCode>General</c:formatCode>
                <c:ptCount val="17"/>
                <c:pt idx="10">
                  <c:v>2.850627137970354E-3</c:v>
                </c:pt>
                <c:pt idx="11">
                  <c:v>2.4226804123711341E-2</c:v>
                </c:pt>
                <c:pt idx="12">
                  <c:v>1.3183593750000002E-2</c:v>
                </c:pt>
                <c:pt idx="13">
                  <c:v>6.6248880931065346E-2</c:v>
                </c:pt>
                <c:pt idx="14">
                  <c:v>7.723958121155336E-2</c:v>
                </c:pt>
                <c:pt idx="15">
                  <c:v>7.8860250650271954E-2</c:v>
                </c:pt>
                <c:pt idx="16">
                  <c:v>7.4654304212293174E-2</c:v>
                </c:pt>
              </c:numCache>
            </c:numRef>
          </c:val>
        </c:ser>
        <c:ser>
          <c:idx val="2"/>
          <c:order val="2"/>
          <c:tx>
            <c:strRef>
              <c:f>'C01FastFood'!$R$5</c:f>
              <c:strCache>
                <c:ptCount val="1"/>
                <c:pt idx="0">
                  <c:v>Yum</c:v>
                </c:pt>
              </c:strCache>
            </c:strRef>
          </c:tx>
          <c:marker>
            <c:symbol val="none"/>
          </c:marker>
          <c:cat>
            <c:strRef>
              <c:f>'C01FastFood'!$O$6:$O$22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'C01FastFood'!$R$6:$R$22</c:f>
              <c:numCache>
                <c:formatCode>General</c:formatCode>
                <c:ptCount val="17"/>
                <c:pt idx="2">
                  <c:v>-5.1798279906176718E-3</c:v>
                </c:pt>
                <c:pt idx="3">
                  <c:v>-1.1465757669662232E-2</c:v>
                </c:pt>
                <c:pt idx="4">
                  <c:v>5.255077940481815E-2</c:v>
                </c:pt>
                <c:pt idx="5">
                  <c:v>8.0158527230887247E-2</c:v>
                </c:pt>
                <c:pt idx="6">
                  <c:v>5.822642041449317E-2</c:v>
                </c:pt>
                <c:pt idx="7">
                  <c:v>7.076082266647489E-2</c:v>
                </c:pt>
                <c:pt idx="8">
                  <c:v>0.10622663400799279</c:v>
                </c:pt>
                <c:pt idx="9">
                  <c:v>9.0930787589498782E-2</c:v>
                </c:pt>
                <c:pt idx="10">
                  <c:v>8.212185107091334E-2</c:v>
                </c:pt>
                <c:pt idx="11">
                  <c:v>8.1506043427104505E-2</c:v>
                </c:pt>
                <c:pt idx="12">
                  <c:v>8.6183453613638716E-2</c:v>
                </c:pt>
                <c:pt idx="13">
                  <c:v>8.7110685194058471E-2</c:v>
                </c:pt>
                <c:pt idx="14">
                  <c:v>8.5987261146496838E-2</c:v>
                </c:pt>
                <c:pt idx="15">
                  <c:v>9.9944629014396477E-2</c:v>
                </c:pt>
                <c:pt idx="16">
                  <c:v>0.10208939434012164</c:v>
                </c:pt>
              </c:numCache>
            </c:numRef>
          </c:val>
        </c:ser>
        <c:ser>
          <c:idx val="3"/>
          <c:order val="3"/>
          <c:tx>
            <c:strRef>
              <c:f>'C01FastFood'!$S$5</c:f>
              <c:strCache>
                <c:ptCount val="1"/>
                <c:pt idx="0">
                  <c:v>Starbucks</c:v>
                </c:pt>
              </c:strCache>
            </c:strRef>
          </c:tx>
          <c:marker>
            <c:symbol val="none"/>
          </c:marker>
          <c:cat>
            <c:strRef>
              <c:f>'C01FastFood'!$O$6:$O$22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'C01FastFood'!$S$6:$S$22</c:f>
              <c:numCache>
                <c:formatCode>General</c:formatCode>
                <c:ptCount val="17"/>
                <c:pt idx="1">
                  <c:v>5.6107994239160824E-2</c:v>
                </c:pt>
                <c:pt idx="2">
                  <c:v>5.9886859637031935E-2</c:v>
                </c:pt>
                <c:pt idx="3">
                  <c:v>5.7098091938569746E-2</c:v>
                </c:pt>
                <c:pt idx="4">
                  <c:v>5.22442118132498E-2</c:v>
                </c:pt>
                <c:pt idx="5">
                  <c:v>6.0526143499092348E-2</c:v>
                </c:pt>
                <c:pt idx="6">
                  <c:v>4.3593549755211562E-2</c:v>
                </c:pt>
                <c:pt idx="7">
                  <c:v>6.84074624949981E-2</c:v>
                </c:pt>
                <c:pt idx="8">
                  <c:v>6.4273877971729232E-2</c:v>
                </c:pt>
                <c:pt idx="9">
                  <c:v>6.5109482961683424E-2</c:v>
                </c:pt>
                <c:pt idx="10">
                  <c:v>7.3453316401747029E-2</c:v>
                </c:pt>
                <c:pt idx="11">
                  <c:v>7.761763459092838E-2</c:v>
                </c:pt>
                <c:pt idx="12">
                  <c:v>7.4672830489812311E-2</c:v>
                </c:pt>
                <c:pt idx="13">
                  <c:v>7.1469820369703119E-2</c:v>
                </c:pt>
                <c:pt idx="14">
                  <c:v>3.0020225368390639E-2</c:v>
                </c:pt>
                <c:pt idx="15">
                  <c:v>4.0052789883985036E-2</c:v>
                </c:pt>
                <c:pt idx="16">
                  <c:v>8.8564917720455036E-2</c:v>
                </c:pt>
              </c:numCache>
            </c:numRef>
          </c:val>
        </c:ser>
        <c:ser>
          <c:idx val="4"/>
          <c:order val="4"/>
          <c:tx>
            <c:strRef>
              <c:f>'C01FastFood'!$T$5</c:f>
              <c:strCache>
                <c:ptCount val="1"/>
                <c:pt idx="0">
                  <c:v>Wendys</c:v>
                </c:pt>
              </c:strCache>
            </c:strRef>
          </c:tx>
          <c:marker>
            <c:symbol val="none"/>
          </c:marker>
          <c:cat>
            <c:strRef>
              <c:f>'C01FastFood'!$O$6:$O$22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'C01FastFood'!$T$6:$T$22</c:f>
              <c:numCache>
                <c:formatCode>General</c:formatCode>
                <c:ptCount val="17"/>
                <c:pt idx="0">
                  <c:v>6.9700828409139715E-2</c:v>
                </c:pt>
                <c:pt idx="1">
                  <c:v>6.3031129028563573E-2</c:v>
                </c:pt>
                <c:pt idx="2">
                  <c:v>8.2201629821731639E-2</c:v>
                </c:pt>
                <c:pt idx="3">
                  <c:v>6.4053933334315027E-2</c:v>
                </c:pt>
                <c:pt idx="4">
                  <c:v>6.3317661068451533E-2</c:v>
                </c:pt>
                <c:pt idx="5">
                  <c:v>8.0388854572829432E-2</c:v>
                </c:pt>
                <c:pt idx="6">
                  <c:v>7.5838977178747866E-2</c:v>
                </c:pt>
                <c:pt idx="7">
                  <c:v>8.0984024757443984E-2</c:v>
                </c:pt>
                <c:pt idx="8">
                  <c:v>0.10619101773126587</c:v>
                </c:pt>
                <c:pt idx="9">
                  <c:v>0.10480204098398878</c:v>
                </c:pt>
                <c:pt idx="10">
                  <c:v>2.0796048850632128E-2</c:v>
                </c:pt>
                <c:pt idx="11">
                  <c:v>-6.8324868629817945E-2</c:v>
                </c:pt>
                <c:pt idx="12">
                  <c:v>5.7911424476263559E-2</c:v>
                </c:pt>
                <c:pt idx="13">
                  <c:v>4.4076722715724751E-3</c:v>
                </c:pt>
                <c:pt idx="14">
                  <c:v>-0.13098226116073078</c:v>
                </c:pt>
                <c:pt idx="15">
                  <c:v>1.4136367634923139E-3</c:v>
                </c:pt>
                <c:pt idx="16">
                  <c:v>-1.2659472768815491E-3</c:v>
                </c:pt>
              </c:numCache>
            </c:numRef>
          </c:val>
        </c:ser>
        <c:dLbls/>
        <c:marker val="1"/>
        <c:axId val="54583296"/>
        <c:axId val="54584832"/>
      </c:lineChart>
      <c:catAx>
        <c:axId val="54583296"/>
        <c:scaling>
          <c:orientation val="minMax"/>
        </c:scaling>
        <c:axPos val="b"/>
        <c:majorTickMark val="none"/>
        <c:tickLblPos val="nextTo"/>
        <c:crossAx val="54584832"/>
        <c:crosses val="autoZero"/>
        <c:auto val="1"/>
        <c:lblAlgn val="ctr"/>
        <c:lblOffset val="100"/>
      </c:catAx>
      <c:valAx>
        <c:axId val="545848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Ratio</a:t>
                </a:r>
              </a:p>
            </c:rich>
          </c:tx>
          <c:layout/>
        </c:title>
        <c:numFmt formatCode="#,##0.00" sourceLinked="0"/>
        <c:majorTickMark val="none"/>
        <c:tickLblPos val="nextTo"/>
        <c:crossAx val="545832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153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r>
              <a:rPr lang="en-US"/>
              <a:t>Chapter 1:  Introduction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153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97D135-5270-4DCA-863C-F3BEF4F8C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8263" y="90488"/>
            <a:ext cx="1743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lang="en-US" sz="1400">
                <a:latin typeface="Book Antiqua" pitchFamily="18" charset="0"/>
              </a:rPr>
              <a:t>Introduction to MIS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380163" y="87772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A04D6B28-4C12-4DB8-BC6A-7E8044F0FFFF}" type="slidenum">
              <a:rPr lang="en-US" sz="1400">
                <a:latin typeface="Book Antiqua" pitchFamily="18" charset="0"/>
              </a:rPr>
              <a:pPr algn="r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06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470D68-DF5D-48E8-8D15-795AE7D18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9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58B59-FB20-4314-ACF4-0E8D4B071B52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B23942-FBDC-43C3-9D00-C8021D061076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C08F70-7AA2-4FDB-8A81-FA6B21F68ECD}" type="slidenum">
              <a:rPr lang="en-US" sz="1200" smtClean="0"/>
              <a:pPr/>
              <a:t>34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EED8D6-2603-4B28-879B-698EA7E16119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E9ECC5-50DB-41BA-8653-E0119BF07F9A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78E9957-CFB2-489B-B91C-243400108069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F305EFB-2CCE-4AEC-AA6A-1D8202F9F1E3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A3028E-3255-47E7-B4EE-3C6D5E64B764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6870EC-B1AF-4119-8FA2-00A2724AF75A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F501FC-2F89-467D-9336-3D5379AB8DFD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A0CDB0-FC1A-4BDC-A1D0-88CAEF70A388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2060396-C7FA-4ECE-B6F6-0F689FDB91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3A69C5-2A83-477C-A780-4F18D87F9F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42CF2A-B095-486D-A105-429D3D95EF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700B0F6-E69A-4FCE-A425-7748BC3062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AD1256-8F2D-4804-8EEE-F5DBFDDB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F43CA37-2DAB-44B2-912B-D29ED7815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B70542-2792-4F72-847E-6723A2904C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754E3EC-5CC4-4F08-AAAA-A65D3322F2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BE80BE-7517-443E-9104-C01B4D7242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263107-A34B-447F-A3E6-A9F9424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9D036E-66C4-4DDD-9E66-8383B7A60A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C0163F0-5193-4F82-9A62-0F6EC9ADA9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retail/index.html" TargetMode="External"/><Relationship Id="rId2" Type="http://schemas.openxmlformats.org/officeDocument/2006/relationships/hyperlink" Target="http://www.census.gov/mrts/www/curr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hyperlink" Target="http://www.bea.doc.gov/bea/dn/nipaweb/index.asp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hyperlink" Target="http://www.internetworldstats.com/stats7.htm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hyperlink" Target="http://www.internetworldstats.com/stats.htm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/switchboard.com" TargetMode="External"/><Relationship Id="rId13" Type="http://schemas.openxmlformats.org/officeDocument/2006/relationships/hyperlink" Target="http://www.fedstats.gov/" TargetMode="External"/><Relationship Id="rId3" Type="http://schemas.openxmlformats.org/officeDocument/2006/relationships/hyperlink" Target="http://www.bing.com/" TargetMode="External"/><Relationship Id="rId7" Type="http://schemas.openxmlformats.org/officeDocument/2006/relationships/hyperlink" Target="http://www.wiktionary.org/" TargetMode="External"/><Relationship Id="rId12" Type="http://schemas.openxmlformats.org/officeDocument/2006/relationships/hyperlink" Target="http://www.cia.gov/cia/publications/factbook/index.html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ikipedia.org/" TargetMode="External"/><Relationship Id="rId11" Type="http://schemas.openxmlformats.org/officeDocument/2006/relationships/hyperlink" Target="http://www.cnet.com/" TargetMode="External"/><Relationship Id="rId5" Type="http://schemas.openxmlformats.org/officeDocument/2006/relationships/hyperlink" Target="http://www.dogpile.com/" TargetMode="External"/><Relationship Id="rId15" Type="http://schemas.openxmlformats.org/officeDocument/2006/relationships/hyperlink" Target="http://www.wolframalpha.com/" TargetMode="External"/><Relationship Id="rId10" Type="http://schemas.openxmlformats.org/officeDocument/2006/relationships/hyperlink" Target="http://www.mysimon.com/" TargetMode="External"/><Relationship Id="rId4" Type="http://schemas.openxmlformats.org/officeDocument/2006/relationships/hyperlink" Target="http://www.yahoo.com/" TargetMode="External"/><Relationship Id="rId9" Type="http://schemas.openxmlformats.org/officeDocument/2006/relationships/hyperlink" Target="http://www.superpages.com/" TargetMode="External"/><Relationship Id="rId14" Type="http://schemas.openxmlformats.org/officeDocument/2006/relationships/hyperlink" Target="http://www.sec.gov/cgi-bin/srch-edgar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data.bls.gov:8080/PDQ/outside.jsp?survey=p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Management Information Systems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2264736"/>
          </a:xfrm>
          <a:noFill/>
        </p:spPr>
        <p:txBody>
          <a:bodyPr>
            <a:normAutofit/>
          </a:bodyPr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Chapter 1</a:t>
            </a:r>
          </a:p>
          <a:p>
            <a:pPr marL="342900" indent="-342900"/>
            <a:r>
              <a:rPr lang="en-US" dirty="0" smtClean="0"/>
              <a:t>Introduction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Retail E-Commerce Statistics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712913" y="5256213"/>
            <a:ext cx="61350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 smtClean="0"/>
              <a:t>In 2010 EC was about 5 percent of total.</a:t>
            </a:r>
          </a:p>
          <a:p>
            <a:r>
              <a:rPr lang="en-US" sz="1800" dirty="0" smtClean="0"/>
              <a:t>Remove autos and auto parts and EC is </a:t>
            </a:r>
            <a:r>
              <a:rPr lang="en-US" sz="1800" smtClean="0"/>
              <a:t>about 6 </a:t>
            </a:r>
            <a:r>
              <a:rPr lang="en-US" sz="1800" dirty="0" smtClean="0"/>
              <a:t>percent.</a:t>
            </a:r>
            <a:endParaRPr lang="en-US" sz="1800" dirty="0"/>
          </a:p>
          <a:p>
            <a:r>
              <a:rPr lang="en-US" sz="1800" dirty="0"/>
              <a:t>Notice the seasonal peak in the fourth quarter.</a:t>
            </a:r>
          </a:p>
          <a:p>
            <a:r>
              <a:rPr lang="en-US" sz="1800" dirty="0"/>
              <a:t>Notice the EC is growing faster than total retail sales.</a:t>
            </a:r>
          </a:p>
        </p:txBody>
      </p:sp>
      <p:sp>
        <p:nvSpPr>
          <p:cNvPr id="2053" name="Text Box 8">
            <a:hlinkClick r:id="rId2"/>
          </p:cNvPr>
          <p:cNvSpPr txBox="1">
            <a:spLocks noChangeArrowheads="1"/>
          </p:cNvSpPr>
          <p:nvPr/>
        </p:nvSpPr>
        <p:spPr bwMode="auto">
          <a:xfrm>
            <a:off x="1714708" y="6456542"/>
            <a:ext cx="555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 smtClean="0">
                <a:hlinkClick r:id="rId3"/>
              </a:rPr>
              <a:t>http://www.census.gov/retail/index.html#ecommerce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0" y="201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90317075"/>
              </p:ext>
            </p:extLst>
          </p:nvPr>
        </p:nvGraphicFramePr>
        <p:xfrm>
          <a:off x="1375546" y="1371600"/>
          <a:ext cx="7235054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Technology Excesses?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143000"/>
          <a:ext cx="4419600" cy="3990975"/>
        </p:xfrm>
        <a:graphic>
          <a:graphicData uri="http://schemas.openxmlformats.org/presentationml/2006/ole">
            <p:oleObj spid="_x0000_s3112" name="Chart" r:id="rId3" imgW="3143157" imgH="2838419" progId="Excel.Chart.8">
              <p:embed/>
            </p:oleObj>
          </a:graphicData>
        </a:graphic>
      </p:graphicFrame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5715000" y="1106488"/>
            <a:ext cx="31242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38125" indent="-2381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2000"/>
              <a:t>You can buy a new model item when it is released or wait for the price to drop.</a:t>
            </a:r>
          </a:p>
          <a:p>
            <a:pPr>
              <a:buFontTx/>
              <a:buChar char="•"/>
            </a:pPr>
            <a:r>
              <a:rPr lang="en-US" sz="2000"/>
              <a:t>You can keep buying new releases or continue to use an “old” model.</a:t>
            </a:r>
          </a:p>
          <a:p>
            <a:pPr>
              <a:buFontTx/>
              <a:buChar char="•"/>
            </a:pPr>
            <a:r>
              <a:rPr lang="en-US" sz="2000"/>
              <a:t>Answers depend on your needs, the features offered, and the reliability of the old items.</a:t>
            </a:r>
          </a:p>
          <a:p>
            <a:pPr>
              <a:buFontTx/>
              <a:buChar char="•"/>
            </a:pPr>
            <a:r>
              <a:rPr lang="en-US" sz="2000"/>
              <a:t>Plus the bling factor.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Managers do?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Traditional</a:t>
            </a:r>
          </a:p>
          <a:p>
            <a:pPr lvl="1"/>
            <a:r>
              <a:rPr lang="en-US" smtClean="0"/>
              <a:t>Organizing</a:t>
            </a:r>
          </a:p>
          <a:p>
            <a:pPr lvl="1"/>
            <a:r>
              <a:rPr lang="en-US" smtClean="0"/>
              <a:t>Planning</a:t>
            </a:r>
          </a:p>
          <a:p>
            <a:pPr lvl="1"/>
            <a:r>
              <a:rPr lang="en-US" smtClean="0"/>
              <a:t>Control</a:t>
            </a:r>
          </a:p>
          <a:p>
            <a:r>
              <a:rPr lang="en-US" smtClean="0"/>
              <a:t>Mintzberg</a:t>
            </a:r>
          </a:p>
          <a:p>
            <a:pPr lvl="1"/>
            <a:r>
              <a:rPr lang="en-US" smtClean="0"/>
              <a:t>Interpersonal</a:t>
            </a:r>
          </a:p>
          <a:p>
            <a:pPr lvl="1"/>
            <a:r>
              <a:rPr lang="en-US" smtClean="0"/>
              <a:t>Informational</a:t>
            </a:r>
          </a:p>
          <a:p>
            <a:pPr lvl="1"/>
            <a:r>
              <a:rPr lang="en-US" smtClean="0"/>
              <a:t>Decisional</a:t>
            </a:r>
          </a:p>
          <a:p>
            <a:r>
              <a:rPr lang="en-US" smtClean="0"/>
              <a:t>Luthans</a:t>
            </a:r>
          </a:p>
          <a:p>
            <a:pPr lvl="1"/>
            <a:r>
              <a:rPr lang="en-US" smtClean="0"/>
              <a:t>Traditional		50%</a:t>
            </a:r>
          </a:p>
          <a:p>
            <a:pPr lvl="1"/>
            <a:r>
              <a:rPr lang="en-US" smtClean="0"/>
              <a:t>Formal Communication	30%</a:t>
            </a:r>
          </a:p>
          <a:p>
            <a:pPr lvl="1"/>
            <a:r>
              <a:rPr lang="en-US" smtClean="0"/>
              <a:t>Networking		20%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89" r="10130" b="31"/>
          <a:stretch>
            <a:fillRect/>
          </a:stretch>
        </p:blipFill>
        <p:spPr bwMode="auto">
          <a:xfrm>
            <a:off x="2133600" y="1141392"/>
            <a:ext cx="639445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50925" y="5835650"/>
            <a:ext cx="801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800" dirty="0"/>
              <a:t>Managers and professionals spend considerable time in meetings.  Providing</a:t>
            </a:r>
          </a:p>
          <a:p>
            <a:r>
              <a:rPr lang="en-US" sz="1800" dirty="0"/>
              <a:t>support for teamwork and group decisions is an important issues in MIS.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1143000"/>
          </a:xfrm>
          <a:noFill/>
        </p:spPr>
        <p:txBody>
          <a:bodyPr/>
          <a:lstStyle/>
          <a:p>
            <a:r>
              <a:rPr lang="en-US" smtClean="0"/>
              <a:t>Meetings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10444975"/>
              </p:ext>
            </p:extLst>
          </p:nvPr>
        </p:nvGraphicFramePr>
        <p:xfrm>
          <a:off x="4038600" y="4002087"/>
          <a:ext cx="1955800" cy="2703513"/>
        </p:xfrm>
        <a:graphic>
          <a:graphicData uri="http://schemas.openxmlformats.org/presentationml/2006/ole">
            <p:oleObj spid="_x0000_s4247" name="ClipArt" r:id="rId3" imgW="2560638" imgH="3535363" progId="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45350659"/>
              </p:ext>
            </p:extLst>
          </p:nvPr>
        </p:nvGraphicFramePr>
        <p:xfrm>
          <a:off x="1447800" y="4402137"/>
          <a:ext cx="1752600" cy="1828800"/>
        </p:xfrm>
        <a:graphic>
          <a:graphicData uri="http://schemas.openxmlformats.org/presentationml/2006/ole">
            <p:oleObj spid="_x0000_s4248" name="ClipArt" r:id="rId4" imgW="4754563" imgH="4960938" progId="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92186073"/>
              </p:ext>
            </p:extLst>
          </p:nvPr>
        </p:nvGraphicFramePr>
        <p:xfrm>
          <a:off x="6532563" y="2624137"/>
          <a:ext cx="2535237" cy="2074863"/>
        </p:xfrm>
        <a:graphic>
          <a:graphicData uri="http://schemas.openxmlformats.org/presentationml/2006/ole">
            <p:oleObj spid="_x0000_s4249" name="ClipArt" r:id="rId5" imgW="5129213" imgH="4198938" progId="">
              <p:embed/>
            </p:oleObj>
          </a:graphicData>
        </a:graphic>
      </p:graphicFrame>
      <p:graphicFrame>
        <p:nvGraphicFramePr>
          <p:cNvPr id="410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5995071"/>
              </p:ext>
            </p:extLst>
          </p:nvPr>
        </p:nvGraphicFramePr>
        <p:xfrm>
          <a:off x="6161088" y="4675187"/>
          <a:ext cx="2133600" cy="1301750"/>
        </p:xfrm>
        <a:graphic>
          <a:graphicData uri="http://schemas.openxmlformats.org/presentationml/2006/ole">
            <p:oleObj spid="_x0000_s4250" name="ClipArt" r:id="rId6" imgW="6773863" imgH="4129088" progId="">
              <p:embed/>
            </p:oleObj>
          </a:graphicData>
        </a:graphic>
      </p:graphicFrame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1203325" y="451326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3794125" y="428466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8442325" y="428466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10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Decisions</a:t>
            </a:r>
          </a:p>
        </p:txBody>
      </p:sp>
      <p:sp>
        <p:nvSpPr>
          <p:cNvPr id="4106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Methodology v Ad Hoc Decisions</a:t>
            </a:r>
          </a:p>
          <a:p>
            <a:r>
              <a:rPr lang="en-US" dirty="0" smtClean="0"/>
              <a:t>Decision Process</a:t>
            </a:r>
          </a:p>
          <a:p>
            <a:pPr lvl="1"/>
            <a:r>
              <a:rPr lang="en-US" dirty="0" smtClean="0"/>
              <a:t>Collect Data</a:t>
            </a:r>
          </a:p>
          <a:p>
            <a:pPr lvl="1"/>
            <a:r>
              <a:rPr lang="en-US" dirty="0" smtClean="0"/>
              <a:t>Identify Problems &amp; Opportunities</a:t>
            </a:r>
          </a:p>
          <a:p>
            <a:pPr lvl="1"/>
            <a:r>
              <a:rPr lang="en-US" dirty="0" smtClean="0"/>
              <a:t>Make Choices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Management</a:t>
            </a:r>
          </a:p>
        </p:txBody>
      </p:sp>
      <p:sp>
        <p:nvSpPr>
          <p:cNvPr id="23555" name="Rectangle 628"/>
          <p:cNvSpPr>
            <a:spLocks noChangeArrowheads="1"/>
          </p:cNvSpPr>
          <p:nvPr/>
        </p:nvSpPr>
        <p:spPr bwMode="auto">
          <a:xfrm>
            <a:off x="3976688" y="1450975"/>
            <a:ext cx="920750" cy="484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CEO</a:t>
            </a:r>
          </a:p>
        </p:txBody>
      </p:sp>
      <p:sp>
        <p:nvSpPr>
          <p:cNvPr id="23556" name="Rectangle 631"/>
          <p:cNvSpPr>
            <a:spLocks noChangeArrowheads="1"/>
          </p:cNvSpPr>
          <p:nvPr/>
        </p:nvSpPr>
        <p:spPr bwMode="auto">
          <a:xfrm>
            <a:off x="1979613" y="2386013"/>
            <a:ext cx="733425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/>
              <a:t>VP</a:t>
            </a:r>
          </a:p>
          <a:p>
            <a:pPr algn="ctr"/>
            <a:r>
              <a:rPr lang="en-US" sz="1100"/>
              <a:t>Finance</a:t>
            </a:r>
          </a:p>
        </p:txBody>
      </p:sp>
      <p:sp>
        <p:nvSpPr>
          <p:cNvPr id="23557" name="Rectangle 635"/>
          <p:cNvSpPr>
            <a:spLocks noChangeArrowheads="1"/>
          </p:cNvSpPr>
          <p:nvPr/>
        </p:nvSpPr>
        <p:spPr bwMode="auto">
          <a:xfrm>
            <a:off x="2978150" y="2386013"/>
            <a:ext cx="733425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/>
              <a:t>VP</a:t>
            </a:r>
          </a:p>
          <a:p>
            <a:pPr algn="ctr"/>
            <a:r>
              <a:rPr lang="en-US" sz="1100"/>
              <a:t>Marketing</a:t>
            </a:r>
          </a:p>
        </p:txBody>
      </p:sp>
      <p:sp>
        <p:nvSpPr>
          <p:cNvPr id="23558" name="Rectangle 639"/>
          <p:cNvSpPr>
            <a:spLocks noChangeArrowheads="1"/>
          </p:cNvSpPr>
          <p:nvPr/>
        </p:nvSpPr>
        <p:spPr bwMode="auto">
          <a:xfrm>
            <a:off x="3913188" y="2386013"/>
            <a:ext cx="735012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/>
              <a:t>VP</a:t>
            </a:r>
          </a:p>
          <a:p>
            <a:pPr algn="ctr"/>
            <a:r>
              <a:rPr lang="en-US" sz="1100"/>
              <a:t>Accounting</a:t>
            </a:r>
          </a:p>
        </p:txBody>
      </p:sp>
      <p:sp>
        <p:nvSpPr>
          <p:cNvPr id="23559" name="Rectangle 643"/>
          <p:cNvSpPr>
            <a:spLocks noChangeArrowheads="1"/>
          </p:cNvSpPr>
          <p:nvPr/>
        </p:nvSpPr>
        <p:spPr bwMode="auto">
          <a:xfrm>
            <a:off x="4787900" y="2386013"/>
            <a:ext cx="733425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/>
              <a:t>VP</a:t>
            </a:r>
          </a:p>
          <a:p>
            <a:pPr algn="ctr"/>
            <a:r>
              <a:rPr lang="en-US" sz="1100"/>
              <a:t>HRM</a:t>
            </a:r>
          </a:p>
        </p:txBody>
      </p:sp>
      <p:sp>
        <p:nvSpPr>
          <p:cNvPr id="23560" name="Rectangle 647"/>
          <p:cNvSpPr>
            <a:spLocks noChangeArrowheads="1"/>
          </p:cNvSpPr>
          <p:nvPr/>
        </p:nvSpPr>
        <p:spPr bwMode="auto">
          <a:xfrm>
            <a:off x="5722938" y="2386013"/>
            <a:ext cx="733425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/>
              <a:t>VP</a:t>
            </a:r>
          </a:p>
          <a:p>
            <a:pPr algn="ctr"/>
            <a:r>
              <a:rPr lang="en-US" sz="1100"/>
              <a:t>MIS</a:t>
            </a:r>
          </a:p>
        </p:txBody>
      </p:sp>
      <p:sp>
        <p:nvSpPr>
          <p:cNvPr id="23561" name="Line 650"/>
          <p:cNvSpPr>
            <a:spLocks noChangeShapeType="1"/>
          </p:cNvSpPr>
          <p:nvPr/>
        </p:nvSpPr>
        <p:spPr bwMode="auto">
          <a:xfrm>
            <a:off x="2347913" y="2192338"/>
            <a:ext cx="3754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651"/>
          <p:cNvSpPr>
            <a:spLocks noChangeShapeType="1"/>
          </p:cNvSpPr>
          <p:nvPr/>
        </p:nvSpPr>
        <p:spPr bwMode="auto">
          <a:xfrm>
            <a:off x="4406900" y="1943100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652"/>
          <p:cNvSpPr>
            <a:spLocks noChangeShapeType="1"/>
          </p:cNvSpPr>
          <p:nvPr/>
        </p:nvSpPr>
        <p:spPr bwMode="auto">
          <a:xfrm>
            <a:off x="2347913" y="2192338"/>
            <a:ext cx="0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653"/>
          <p:cNvSpPr>
            <a:spLocks noChangeShapeType="1"/>
          </p:cNvSpPr>
          <p:nvPr/>
        </p:nvSpPr>
        <p:spPr bwMode="auto">
          <a:xfrm>
            <a:off x="3346450" y="2192338"/>
            <a:ext cx="0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654"/>
          <p:cNvSpPr>
            <a:spLocks noChangeShapeType="1"/>
          </p:cNvSpPr>
          <p:nvPr/>
        </p:nvSpPr>
        <p:spPr bwMode="auto">
          <a:xfrm>
            <a:off x="4281488" y="2192338"/>
            <a:ext cx="0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655"/>
          <p:cNvSpPr>
            <a:spLocks noChangeShapeType="1"/>
          </p:cNvSpPr>
          <p:nvPr/>
        </p:nvSpPr>
        <p:spPr bwMode="auto">
          <a:xfrm>
            <a:off x="5092700" y="2192338"/>
            <a:ext cx="0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656"/>
          <p:cNvSpPr>
            <a:spLocks noChangeShapeType="1"/>
          </p:cNvSpPr>
          <p:nvPr/>
        </p:nvSpPr>
        <p:spPr bwMode="auto">
          <a:xfrm>
            <a:off x="6091238" y="2192338"/>
            <a:ext cx="0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8" name="Group 657"/>
          <p:cNvGrpSpPr>
            <a:grpSpLocks/>
          </p:cNvGrpSpPr>
          <p:nvPr/>
        </p:nvGrpSpPr>
        <p:grpSpPr bwMode="auto">
          <a:xfrm>
            <a:off x="1973263" y="2941638"/>
            <a:ext cx="696912" cy="196850"/>
            <a:chOff x="1243" y="2366"/>
            <a:chExt cx="439" cy="124"/>
          </a:xfrm>
        </p:grpSpPr>
        <p:sp>
          <p:nvSpPr>
            <p:cNvPr id="24153" name="Line 658"/>
            <p:cNvSpPr>
              <a:spLocks noChangeShapeType="1"/>
            </p:cNvSpPr>
            <p:nvPr/>
          </p:nvSpPr>
          <p:spPr bwMode="auto">
            <a:xfrm>
              <a:off x="1243" y="2366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4" name="Line 659"/>
            <p:cNvSpPr>
              <a:spLocks noChangeShapeType="1"/>
            </p:cNvSpPr>
            <p:nvPr/>
          </p:nvSpPr>
          <p:spPr bwMode="auto">
            <a:xfrm>
              <a:off x="1243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5" name="Line 660"/>
            <p:cNvSpPr>
              <a:spLocks noChangeShapeType="1"/>
            </p:cNvSpPr>
            <p:nvPr/>
          </p:nvSpPr>
          <p:spPr bwMode="auto">
            <a:xfrm>
              <a:off x="1361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6" name="Line 661"/>
            <p:cNvSpPr>
              <a:spLocks noChangeShapeType="1"/>
            </p:cNvSpPr>
            <p:nvPr/>
          </p:nvSpPr>
          <p:spPr bwMode="auto">
            <a:xfrm>
              <a:off x="1479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7" name="Line 662"/>
            <p:cNvSpPr>
              <a:spLocks noChangeShapeType="1"/>
            </p:cNvSpPr>
            <p:nvPr/>
          </p:nvSpPr>
          <p:spPr bwMode="auto">
            <a:xfrm>
              <a:off x="1597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8" name="Line 663"/>
            <p:cNvSpPr>
              <a:spLocks noChangeShapeType="1"/>
            </p:cNvSpPr>
            <p:nvPr/>
          </p:nvSpPr>
          <p:spPr bwMode="auto">
            <a:xfrm>
              <a:off x="1675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9" name="Line 664"/>
          <p:cNvSpPr>
            <a:spLocks noChangeShapeType="1"/>
          </p:cNvSpPr>
          <p:nvPr/>
        </p:nvSpPr>
        <p:spPr bwMode="auto">
          <a:xfrm>
            <a:off x="2347913" y="275431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665"/>
          <p:cNvSpPr>
            <a:spLocks noChangeShapeType="1"/>
          </p:cNvSpPr>
          <p:nvPr/>
        </p:nvSpPr>
        <p:spPr bwMode="auto">
          <a:xfrm>
            <a:off x="3346450" y="275431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666"/>
          <p:cNvSpPr>
            <a:spLocks noChangeShapeType="1"/>
          </p:cNvSpPr>
          <p:nvPr/>
        </p:nvSpPr>
        <p:spPr bwMode="auto">
          <a:xfrm>
            <a:off x="4219575" y="275431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Line 667"/>
          <p:cNvSpPr>
            <a:spLocks noChangeShapeType="1"/>
          </p:cNvSpPr>
          <p:nvPr/>
        </p:nvSpPr>
        <p:spPr bwMode="auto">
          <a:xfrm>
            <a:off x="5154613" y="275431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668"/>
          <p:cNvSpPr>
            <a:spLocks noChangeShapeType="1"/>
          </p:cNvSpPr>
          <p:nvPr/>
        </p:nvSpPr>
        <p:spPr bwMode="auto">
          <a:xfrm>
            <a:off x="6091238" y="275431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74" name="Group 669"/>
          <p:cNvGrpSpPr>
            <a:grpSpLocks/>
          </p:cNvGrpSpPr>
          <p:nvPr/>
        </p:nvGrpSpPr>
        <p:grpSpPr bwMode="auto">
          <a:xfrm>
            <a:off x="3033713" y="2941638"/>
            <a:ext cx="696912" cy="196850"/>
            <a:chOff x="1911" y="2366"/>
            <a:chExt cx="439" cy="124"/>
          </a:xfrm>
        </p:grpSpPr>
        <p:sp>
          <p:nvSpPr>
            <p:cNvPr id="24147" name="Line 670"/>
            <p:cNvSpPr>
              <a:spLocks noChangeShapeType="1"/>
            </p:cNvSpPr>
            <p:nvPr/>
          </p:nvSpPr>
          <p:spPr bwMode="auto">
            <a:xfrm>
              <a:off x="1911" y="2366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8" name="Line 671"/>
            <p:cNvSpPr>
              <a:spLocks noChangeShapeType="1"/>
            </p:cNvSpPr>
            <p:nvPr/>
          </p:nvSpPr>
          <p:spPr bwMode="auto">
            <a:xfrm>
              <a:off x="1911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9" name="Line 672"/>
            <p:cNvSpPr>
              <a:spLocks noChangeShapeType="1"/>
            </p:cNvSpPr>
            <p:nvPr/>
          </p:nvSpPr>
          <p:spPr bwMode="auto">
            <a:xfrm>
              <a:off x="2029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0" name="Line 673"/>
            <p:cNvSpPr>
              <a:spLocks noChangeShapeType="1"/>
            </p:cNvSpPr>
            <p:nvPr/>
          </p:nvSpPr>
          <p:spPr bwMode="auto">
            <a:xfrm>
              <a:off x="2147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1" name="Line 674"/>
            <p:cNvSpPr>
              <a:spLocks noChangeShapeType="1"/>
            </p:cNvSpPr>
            <p:nvPr/>
          </p:nvSpPr>
          <p:spPr bwMode="auto">
            <a:xfrm>
              <a:off x="2265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2" name="Line 675"/>
            <p:cNvSpPr>
              <a:spLocks noChangeShapeType="1"/>
            </p:cNvSpPr>
            <p:nvPr/>
          </p:nvSpPr>
          <p:spPr bwMode="auto">
            <a:xfrm>
              <a:off x="2344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75" name="Group 676"/>
          <p:cNvGrpSpPr>
            <a:grpSpLocks/>
          </p:cNvGrpSpPr>
          <p:nvPr/>
        </p:nvGrpSpPr>
        <p:grpSpPr bwMode="auto">
          <a:xfrm>
            <a:off x="3906838" y="2941638"/>
            <a:ext cx="696912" cy="196850"/>
            <a:chOff x="2461" y="2366"/>
            <a:chExt cx="439" cy="124"/>
          </a:xfrm>
        </p:grpSpPr>
        <p:sp>
          <p:nvSpPr>
            <p:cNvPr id="24141" name="Line 677"/>
            <p:cNvSpPr>
              <a:spLocks noChangeShapeType="1"/>
            </p:cNvSpPr>
            <p:nvPr/>
          </p:nvSpPr>
          <p:spPr bwMode="auto">
            <a:xfrm>
              <a:off x="2461" y="2366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2" name="Line 678"/>
            <p:cNvSpPr>
              <a:spLocks noChangeShapeType="1"/>
            </p:cNvSpPr>
            <p:nvPr/>
          </p:nvSpPr>
          <p:spPr bwMode="auto">
            <a:xfrm>
              <a:off x="2461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3" name="Line 679"/>
            <p:cNvSpPr>
              <a:spLocks noChangeShapeType="1"/>
            </p:cNvSpPr>
            <p:nvPr/>
          </p:nvSpPr>
          <p:spPr bwMode="auto">
            <a:xfrm>
              <a:off x="2579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4" name="Line 680"/>
            <p:cNvSpPr>
              <a:spLocks noChangeShapeType="1"/>
            </p:cNvSpPr>
            <p:nvPr/>
          </p:nvSpPr>
          <p:spPr bwMode="auto">
            <a:xfrm>
              <a:off x="2697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5" name="Line 681"/>
            <p:cNvSpPr>
              <a:spLocks noChangeShapeType="1"/>
            </p:cNvSpPr>
            <p:nvPr/>
          </p:nvSpPr>
          <p:spPr bwMode="auto">
            <a:xfrm>
              <a:off x="2815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6" name="Line 682"/>
            <p:cNvSpPr>
              <a:spLocks noChangeShapeType="1"/>
            </p:cNvSpPr>
            <p:nvPr/>
          </p:nvSpPr>
          <p:spPr bwMode="auto">
            <a:xfrm>
              <a:off x="2894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76" name="Group 683"/>
          <p:cNvGrpSpPr>
            <a:grpSpLocks/>
          </p:cNvGrpSpPr>
          <p:nvPr/>
        </p:nvGrpSpPr>
        <p:grpSpPr bwMode="auto">
          <a:xfrm>
            <a:off x="4843463" y="2941638"/>
            <a:ext cx="696912" cy="196850"/>
            <a:chOff x="3051" y="2366"/>
            <a:chExt cx="439" cy="124"/>
          </a:xfrm>
        </p:grpSpPr>
        <p:sp>
          <p:nvSpPr>
            <p:cNvPr id="24135" name="Line 684"/>
            <p:cNvSpPr>
              <a:spLocks noChangeShapeType="1"/>
            </p:cNvSpPr>
            <p:nvPr/>
          </p:nvSpPr>
          <p:spPr bwMode="auto">
            <a:xfrm>
              <a:off x="3051" y="2366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6" name="Line 685"/>
            <p:cNvSpPr>
              <a:spLocks noChangeShapeType="1"/>
            </p:cNvSpPr>
            <p:nvPr/>
          </p:nvSpPr>
          <p:spPr bwMode="auto">
            <a:xfrm>
              <a:off x="3051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7" name="Line 686"/>
            <p:cNvSpPr>
              <a:spLocks noChangeShapeType="1"/>
            </p:cNvSpPr>
            <p:nvPr/>
          </p:nvSpPr>
          <p:spPr bwMode="auto">
            <a:xfrm>
              <a:off x="3169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8" name="Line 687"/>
            <p:cNvSpPr>
              <a:spLocks noChangeShapeType="1"/>
            </p:cNvSpPr>
            <p:nvPr/>
          </p:nvSpPr>
          <p:spPr bwMode="auto">
            <a:xfrm>
              <a:off x="3287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9" name="Line 688"/>
            <p:cNvSpPr>
              <a:spLocks noChangeShapeType="1"/>
            </p:cNvSpPr>
            <p:nvPr/>
          </p:nvSpPr>
          <p:spPr bwMode="auto">
            <a:xfrm>
              <a:off x="3405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0" name="Line 689"/>
            <p:cNvSpPr>
              <a:spLocks noChangeShapeType="1"/>
            </p:cNvSpPr>
            <p:nvPr/>
          </p:nvSpPr>
          <p:spPr bwMode="auto">
            <a:xfrm>
              <a:off x="3483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77" name="Group 690"/>
          <p:cNvGrpSpPr>
            <a:grpSpLocks/>
          </p:cNvGrpSpPr>
          <p:nvPr/>
        </p:nvGrpSpPr>
        <p:grpSpPr bwMode="auto">
          <a:xfrm>
            <a:off x="5842000" y="2941638"/>
            <a:ext cx="696913" cy="196850"/>
            <a:chOff x="3680" y="2366"/>
            <a:chExt cx="439" cy="124"/>
          </a:xfrm>
        </p:grpSpPr>
        <p:sp>
          <p:nvSpPr>
            <p:cNvPr id="24129" name="Line 691"/>
            <p:cNvSpPr>
              <a:spLocks noChangeShapeType="1"/>
            </p:cNvSpPr>
            <p:nvPr/>
          </p:nvSpPr>
          <p:spPr bwMode="auto">
            <a:xfrm>
              <a:off x="3680" y="2366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0" name="Line 692"/>
            <p:cNvSpPr>
              <a:spLocks noChangeShapeType="1"/>
            </p:cNvSpPr>
            <p:nvPr/>
          </p:nvSpPr>
          <p:spPr bwMode="auto">
            <a:xfrm>
              <a:off x="3680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1" name="Line 693"/>
            <p:cNvSpPr>
              <a:spLocks noChangeShapeType="1"/>
            </p:cNvSpPr>
            <p:nvPr/>
          </p:nvSpPr>
          <p:spPr bwMode="auto">
            <a:xfrm>
              <a:off x="3798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2" name="Line 694"/>
            <p:cNvSpPr>
              <a:spLocks noChangeShapeType="1"/>
            </p:cNvSpPr>
            <p:nvPr/>
          </p:nvSpPr>
          <p:spPr bwMode="auto">
            <a:xfrm>
              <a:off x="3916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3" name="Line 695"/>
            <p:cNvSpPr>
              <a:spLocks noChangeShapeType="1"/>
            </p:cNvSpPr>
            <p:nvPr/>
          </p:nvSpPr>
          <p:spPr bwMode="auto">
            <a:xfrm>
              <a:off x="4033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4" name="Line 696"/>
            <p:cNvSpPr>
              <a:spLocks noChangeShapeType="1"/>
            </p:cNvSpPr>
            <p:nvPr/>
          </p:nvSpPr>
          <p:spPr bwMode="auto">
            <a:xfrm>
              <a:off x="4112" y="2366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78" name="Rectangle 698"/>
          <p:cNvSpPr>
            <a:spLocks noChangeArrowheads="1"/>
          </p:cNvSpPr>
          <p:nvPr/>
        </p:nvSpPr>
        <p:spPr bwMode="auto">
          <a:xfrm>
            <a:off x="2228850" y="3321050"/>
            <a:ext cx="3790950" cy="23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Layers of middle managers</a:t>
            </a:r>
          </a:p>
        </p:txBody>
      </p:sp>
      <p:grpSp>
        <p:nvGrpSpPr>
          <p:cNvPr id="23579" name="Group 700"/>
          <p:cNvGrpSpPr>
            <a:grpSpLocks/>
          </p:cNvGrpSpPr>
          <p:nvPr/>
        </p:nvGrpSpPr>
        <p:grpSpPr bwMode="auto">
          <a:xfrm>
            <a:off x="1973263" y="3876675"/>
            <a:ext cx="696912" cy="196850"/>
            <a:chOff x="1243" y="2955"/>
            <a:chExt cx="439" cy="124"/>
          </a:xfrm>
        </p:grpSpPr>
        <p:sp>
          <p:nvSpPr>
            <p:cNvPr id="24123" name="Line 701"/>
            <p:cNvSpPr>
              <a:spLocks noChangeShapeType="1"/>
            </p:cNvSpPr>
            <p:nvPr/>
          </p:nvSpPr>
          <p:spPr bwMode="auto">
            <a:xfrm>
              <a:off x="1243" y="2955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4" name="Line 702"/>
            <p:cNvSpPr>
              <a:spLocks noChangeShapeType="1"/>
            </p:cNvSpPr>
            <p:nvPr/>
          </p:nvSpPr>
          <p:spPr bwMode="auto">
            <a:xfrm>
              <a:off x="1243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5" name="Line 703"/>
            <p:cNvSpPr>
              <a:spLocks noChangeShapeType="1"/>
            </p:cNvSpPr>
            <p:nvPr/>
          </p:nvSpPr>
          <p:spPr bwMode="auto">
            <a:xfrm>
              <a:off x="1361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6" name="Line 704"/>
            <p:cNvSpPr>
              <a:spLocks noChangeShapeType="1"/>
            </p:cNvSpPr>
            <p:nvPr/>
          </p:nvSpPr>
          <p:spPr bwMode="auto">
            <a:xfrm>
              <a:off x="1479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7" name="Line 705"/>
            <p:cNvSpPr>
              <a:spLocks noChangeShapeType="1"/>
            </p:cNvSpPr>
            <p:nvPr/>
          </p:nvSpPr>
          <p:spPr bwMode="auto">
            <a:xfrm>
              <a:off x="1597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8" name="Line 706"/>
            <p:cNvSpPr>
              <a:spLocks noChangeShapeType="1"/>
            </p:cNvSpPr>
            <p:nvPr/>
          </p:nvSpPr>
          <p:spPr bwMode="auto">
            <a:xfrm>
              <a:off x="1675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80" name="Group 707"/>
          <p:cNvGrpSpPr>
            <a:grpSpLocks/>
          </p:cNvGrpSpPr>
          <p:nvPr/>
        </p:nvGrpSpPr>
        <p:grpSpPr bwMode="auto">
          <a:xfrm>
            <a:off x="3033713" y="3876675"/>
            <a:ext cx="696912" cy="196850"/>
            <a:chOff x="1911" y="2955"/>
            <a:chExt cx="439" cy="124"/>
          </a:xfrm>
        </p:grpSpPr>
        <p:sp>
          <p:nvSpPr>
            <p:cNvPr id="24117" name="Line 708"/>
            <p:cNvSpPr>
              <a:spLocks noChangeShapeType="1"/>
            </p:cNvSpPr>
            <p:nvPr/>
          </p:nvSpPr>
          <p:spPr bwMode="auto">
            <a:xfrm>
              <a:off x="1911" y="2955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8" name="Line 709"/>
            <p:cNvSpPr>
              <a:spLocks noChangeShapeType="1"/>
            </p:cNvSpPr>
            <p:nvPr/>
          </p:nvSpPr>
          <p:spPr bwMode="auto">
            <a:xfrm>
              <a:off x="1911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9" name="Line 710"/>
            <p:cNvSpPr>
              <a:spLocks noChangeShapeType="1"/>
            </p:cNvSpPr>
            <p:nvPr/>
          </p:nvSpPr>
          <p:spPr bwMode="auto">
            <a:xfrm>
              <a:off x="2029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0" name="Line 711"/>
            <p:cNvSpPr>
              <a:spLocks noChangeShapeType="1"/>
            </p:cNvSpPr>
            <p:nvPr/>
          </p:nvSpPr>
          <p:spPr bwMode="auto">
            <a:xfrm>
              <a:off x="2147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1" name="Line 712"/>
            <p:cNvSpPr>
              <a:spLocks noChangeShapeType="1"/>
            </p:cNvSpPr>
            <p:nvPr/>
          </p:nvSpPr>
          <p:spPr bwMode="auto">
            <a:xfrm>
              <a:off x="2265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2" name="Line 713"/>
            <p:cNvSpPr>
              <a:spLocks noChangeShapeType="1"/>
            </p:cNvSpPr>
            <p:nvPr/>
          </p:nvSpPr>
          <p:spPr bwMode="auto">
            <a:xfrm>
              <a:off x="2344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81" name="Group 714"/>
          <p:cNvGrpSpPr>
            <a:grpSpLocks/>
          </p:cNvGrpSpPr>
          <p:nvPr/>
        </p:nvGrpSpPr>
        <p:grpSpPr bwMode="auto">
          <a:xfrm>
            <a:off x="4406900" y="3876675"/>
            <a:ext cx="696913" cy="196850"/>
            <a:chOff x="2776" y="2955"/>
            <a:chExt cx="439" cy="124"/>
          </a:xfrm>
        </p:grpSpPr>
        <p:sp>
          <p:nvSpPr>
            <p:cNvPr id="24111" name="Line 715"/>
            <p:cNvSpPr>
              <a:spLocks noChangeShapeType="1"/>
            </p:cNvSpPr>
            <p:nvPr/>
          </p:nvSpPr>
          <p:spPr bwMode="auto">
            <a:xfrm>
              <a:off x="2776" y="2955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2" name="Line 716"/>
            <p:cNvSpPr>
              <a:spLocks noChangeShapeType="1"/>
            </p:cNvSpPr>
            <p:nvPr/>
          </p:nvSpPr>
          <p:spPr bwMode="auto">
            <a:xfrm>
              <a:off x="2776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3" name="Line 717"/>
            <p:cNvSpPr>
              <a:spLocks noChangeShapeType="1"/>
            </p:cNvSpPr>
            <p:nvPr/>
          </p:nvSpPr>
          <p:spPr bwMode="auto">
            <a:xfrm>
              <a:off x="2894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4" name="Line 718"/>
            <p:cNvSpPr>
              <a:spLocks noChangeShapeType="1"/>
            </p:cNvSpPr>
            <p:nvPr/>
          </p:nvSpPr>
          <p:spPr bwMode="auto">
            <a:xfrm>
              <a:off x="3012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5" name="Line 719"/>
            <p:cNvSpPr>
              <a:spLocks noChangeShapeType="1"/>
            </p:cNvSpPr>
            <p:nvPr/>
          </p:nvSpPr>
          <p:spPr bwMode="auto">
            <a:xfrm>
              <a:off x="3130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6" name="Line 720"/>
            <p:cNvSpPr>
              <a:spLocks noChangeShapeType="1"/>
            </p:cNvSpPr>
            <p:nvPr/>
          </p:nvSpPr>
          <p:spPr bwMode="auto">
            <a:xfrm>
              <a:off x="3208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82" name="Group 721"/>
          <p:cNvGrpSpPr>
            <a:grpSpLocks/>
          </p:cNvGrpSpPr>
          <p:nvPr/>
        </p:nvGrpSpPr>
        <p:grpSpPr bwMode="auto">
          <a:xfrm>
            <a:off x="5592763" y="3876675"/>
            <a:ext cx="695325" cy="196850"/>
            <a:chOff x="3523" y="2955"/>
            <a:chExt cx="438" cy="124"/>
          </a:xfrm>
        </p:grpSpPr>
        <p:sp>
          <p:nvSpPr>
            <p:cNvPr id="24105" name="Line 722"/>
            <p:cNvSpPr>
              <a:spLocks noChangeShapeType="1"/>
            </p:cNvSpPr>
            <p:nvPr/>
          </p:nvSpPr>
          <p:spPr bwMode="auto">
            <a:xfrm>
              <a:off x="3523" y="2955"/>
              <a:ext cx="4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6" name="Line 723"/>
            <p:cNvSpPr>
              <a:spLocks noChangeShapeType="1"/>
            </p:cNvSpPr>
            <p:nvPr/>
          </p:nvSpPr>
          <p:spPr bwMode="auto">
            <a:xfrm>
              <a:off x="3523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7" name="Line 724"/>
            <p:cNvSpPr>
              <a:spLocks noChangeShapeType="1"/>
            </p:cNvSpPr>
            <p:nvPr/>
          </p:nvSpPr>
          <p:spPr bwMode="auto">
            <a:xfrm>
              <a:off x="3640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8" name="Line 725"/>
            <p:cNvSpPr>
              <a:spLocks noChangeShapeType="1"/>
            </p:cNvSpPr>
            <p:nvPr/>
          </p:nvSpPr>
          <p:spPr bwMode="auto">
            <a:xfrm>
              <a:off x="3758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9" name="Line 726"/>
            <p:cNvSpPr>
              <a:spLocks noChangeShapeType="1"/>
            </p:cNvSpPr>
            <p:nvPr/>
          </p:nvSpPr>
          <p:spPr bwMode="auto">
            <a:xfrm>
              <a:off x="3876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0" name="Line 727"/>
            <p:cNvSpPr>
              <a:spLocks noChangeShapeType="1"/>
            </p:cNvSpPr>
            <p:nvPr/>
          </p:nvSpPr>
          <p:spPr bwMode="auto">
            <a:xfrm>
              <a:off x="3955" y="2955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3" name="Oval 728"/>
          <p:cNvSpPr>
            <a:spLocks noChangeArrowheads="1"/>
          </p:cNvSpPr>
          <p:nvPr/>
        </p:nvSpPr>
        <p:spPr bwMode="auto">
          <a:xfrm>
            <a:off x="2166938" y="4381500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Oval 729"/>
          <p:cNvSpPr>
            <a:spLocks noChangeArrowheads="1"/>
          </p:cNvSpPr>
          <p:nvPr/>
        </p:nvSpPr>
        <p:spPr bwMode="auto">
          <a:xfrm>
            <a:off x="2665413" y="4256088"/>
            <a:ext cx="173037" cy="173037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Oval 730"/>
          <p:cNvSpPr>
            <a:spLocks noChangeArrowheads="1"/>
          </p:cNvSpPr>
          <p:nvPr/>
        </p:nvSpPr>
        <p:spPr bwMode="auto">
          <a:xfrm>
            <a:off x="2978150" y="4568825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Oval 731"/>
          <p:cNvSpPr>
            <a:spLocks noChangeArrowheads="1"/>
          </p:cNvSpPr>
          <p:nvPr/>
        </p:nvSpPr>
        <p:spPr bwMode="auto">
          <a:xfrm>
            <a:off x="5722938" y="4381500"/>
            <a:ext cx="173037" cy="171450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Oval 732"/>
          <p:cNvSpPr>
            <a:spLocks noChangeArrowheads="1"/>
          </p:cNvSpPr>
          <p:nvPr/>
        </p:nvSpPr>
        <p:spPr bwMode="auto">
          <a:xfrm>
            <a:off x="5348288" y="4818063"/>
            <a:ext cx="173037" cy="171450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Oval 733"/>
          <p:cNvSpPr>
            <a:spLocks noChangeArrowheads="1"/>
          </p:cNvSpPr>
          <p:nvPr/>
        </p:nvSpPr>
        <p:spPr bwMode="auto">
          <a:xfrm>
            <a:off x="4849813" y="4194175"/>
            <a:ext cx="171450" cy="173038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Oval 734"/>
          <p:cNvSpPr>
            <a:spLocks noChangeArrowheads="1"/>
          </p:cNvSpPr>
          <p:nvPr/>
        </p:nvSpPr>
        <p:spPr bwMode="auto">
          <a:xfrm>
            <a:off x="4787900" y="4443413"/>
            <a:ext cx="171450" cy="173037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Oval 735"/>
          <p:cNvSpPr>
            <a:spLocks noChangeArrowheads="1"/>
          </p:cNvSpPr>
          <p:nvPr/>
        </p:nvSpPr>
        <p:spPr bwMode="auto">
          <a:xfrm>
            <a:off x="5224463" y="4381500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Oval 736"/>
          <p:cNvSpPr>
            <a:spLocks noChangeArrowheads="1"/>
          </p:cNvSpPr>
          <p:nvPr/>
        </p:nvSpPr>
        <p:spPr bwMode="auto">
          <a:xfrm>
            <a:off x="5599113" y="4630738"/>
            <a:ext cx="171450" cy="173037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737"/>
          <p:cNvSpPr>
            <a:spLocks noChangeArrowheads="1"/>
          </p:cNvSpPr>
          <p:nvPr/>
        </p:nvSpPr>
        <p:spPr bwMode="auto">
          <a:xfrm>
            <a:off x="4975225" y="4756150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Oval 738"/>
          <p:cNvSpPr>
            <a:spLocks noChangeArrowheads="1"/>
          </p:cNvSpPr>
          <p:nvPr/>
        </p:nvSpPr>
        <p:spPr bwMode="auto">
          <a:xfrm>
            <a:off x="4600575" y="4692650"/>
            <a:ext cx="171450" cy="173038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Oval 739"/>
          <p:cNvSpPr>
            <a:spLocks noChangeArrowheads="1"/>
          </p:cNvSpPr>
          <p:nvPr/>
        </p:nvSpPr>
        <p:spPr bwMode="auto">
          <a:xfrm>
            <a:off x="4164013" y="4692650"/>
            <a:ext cx="171450" cy="173038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Oval 740"/>
          <p:cNvSpPr>
            <a:spLocks noChangeArrowheads="1"/>
          </p:cNvSpPr>
          <p:nvPr/>
        </p:nvSpPr>
        <p:spPr bwMode="auto">
          <a:xfrm>
            <a:off x="3789363" y="4756150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Oval 741"/>
          <p:cNvSpPr>
            <a:spLocks noChangeArrowheads="1"/>
          </p:cNvSpPr>
          <p:nvPr/>
        </p:nvSpPr>
        <p:spPr bwMode="auto">
          <a:xfrm>
            <a:off x="3289300" y="4692650"/>
            <a:ext cx="173038" cy="173038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Oval 742"/>
          <p:cNvSpPr>
            <a:spLocks noChangeArrowheads="1"/>
          </p:cNvSpPr>
          <p:nvPr/>
        </p:nvSpPr>
        <p:spPr bwMode="auto">
          <a:xfrm>
            <a:off x="3103563" y="4319588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Oval 743"/>
          <p:cNvSpPr>
            <a:spLocks noChangeArrowheads="1"/>
          </p:cNvSpPr>
          <p:nvPr/>
        </p:nvSpPr>
        <p:spPr bwMode="auto">
          <a:xfrm>
            <a:off x="2541588" y="4630738"/>
            <a:ext cx="171450" cy="173037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Oval 744"/>
          <p:cNvSpPr>
            <a:spLocks noChangeArrowheads="1"/>
          </p:cNvSpPr>
          <p:nvPr/>
        </p:nvSpPr>
        <p:spPr bwMode="auto">
          <a:xfrm>
            <a:off x="2105025" y="4692650"/>
            <a:ext cx="171450" cy="173038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Oval 745"/>
          <p:cNvSpPr>
            <a:spLocks noChangeArrowheads="1"/>
          </p:cNvSpPr>
          <p:nvPr/>
        </p:nvSpPr>
        <p:spPr bwMode="auto">
          <a:xfrm>
            <a:off x="2916238" y="4879975"/>
            <a:ext cx="171450" cy="173038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Rectangle 746"/>
          <p:cNvSpPr>
            <a:spLocks noChangeArrowheads="1"/>
          </p:cNvSpPr>
          <p:nvPr/>
        </p:nvSpPr>
        <p:spPr bwMode="auto">
          <a:xfrm>
            <a:off x="3565525" y="4283075"/>
            <a:ext cx="9985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latin typeface="Times New Roman" pitchFamily="18" charset="0"/>
              </a:rPr>
              <a:t>Customers</a:t>
            </a:r>
          </a:p>
        </p:txBody>
      </p:sp>
      <p:grpSp>
        <p:nvGrpSpPr>
          <p:cNvPr id="23602" name="Group 747"/>
          <p:cNvGrpSpPr>
            <a:grpSpLocks/>
          </p:cNvGrpSpPr>
          <p:nvPr/>
        </p:nvGrpSpPr>
        <p:grpSpPr bwMode="auto">
          <a:xfrm>
            <a:off x="1773238" y="1757363"/>
            <a:ext cx="1885950" cy="935037"/>
            <a:chOff x="1117" y="1620"/>
            <a:chExt cx="1188" cy="589"/>
          </a:xfrm>
        </p:grpSpPr>
        <p:sp>
          <p:nvSpPr>
            <p:cNvPr id="24103" name="Arc 748"/>
            <p:cNvSpPr>
              <a:spLocks/>
            </p:cNvSpPr>
            <p:nvPr/>
          </p:nvSpPr>
          <p:spPr bwMode="auto">
            <a:xfrm>
              <a:off x="1136" y="1620"/>
              <a:ext cx="1169" cy="589"/>
            </a:xfrm>
            <a:custGeom>
              <a:avLst/>
              <a:gdLst>
                <a:gd name="T0" fmla="*/ 0 w 21434"/>
                <a:gd name="T1" fmla="*/ 0 h 21600"/>
                <a:gd name="T2" fmla="*/ 3 w 21434"/>
                <a:gd name="T3" fmla="*/ 0 h 21600"/>
                <a:gd name="T4" fmla="*/ 3 w 2143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34"/>
                <a:gd name="T10" fmla="*/ 0 h 21600"/>
                <a:gd name="T11" fmla="*/ 21434 w 214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4" h="21600" fill="none" extrusionOk="0">
                  <a:moveTo>
                    <a:pt x="0" y="18924"/>
                  </a:moveTo>
                  <a:cubicBezTo>
                    <a:pt x="1349" y="8120"/>
                    <a:pt x="10528" y="9"/>
                    <a:pt x="21416" y="0"/>
                  </a:cubicBezTo>
                </a:path>
                <a:path w="21434" h="21600" stroke="0" extrusionOk="0">
                  <a:moveTo>
                    <a:pt x="0" y="18924"/>
                  </a:moveTo>
                  <a:cubicBezTo>
                    <a:pt x="1349" y="8120"/>
                    <a:pt x="10528" y="9"/>
                    <a:pt x="21416" y="0"/>
                  </a:cubicBezTo>
                  <a:lnTo>
                    <a:pt x="21434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4" name="Freeform 749"/>
            <p:cNvSpPr>
              <a:spLocks/>
            </p:cNvSpPr>
            <p:nvPr/>
          </p:nvSpPr>
          <p:spPr bwMode="auto">
            <a:xfrm>
              <a:off x="1117" y="2110"/>
              <a:ext cx="49" cy="95"/>
            </a:xfrm>
            <a:custGeom>
              <a:avLst/>
              <a:gdLst>
                <a:gd name="T0" fmla="*/ 9 w 49"/>
                <a:gd name="T1" fmla="*/ 94 h 95"/>
                <a:gd name="T2" fmla="*/ 48 w 49"/>
                <a:gd name="T3" fmla="*/ 9 h 95"/>
                <a:gd name="T4" fmla="*/ 0 w 49"/>
                <a:gd name="T5" fmla="*/ 0 h 95"/>
                <a:gd name="T6" fmla="*/ 9 w 49"/>
                <a:gd name="T7" fmla="*/ 94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5"/>
                <a:gd name="T14" fmla="*/ 49 w 49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5">
                  <a:moveTo>
                    <a:pt x="9" y="94"/>
                  </a:moveTo>
                  <a:lnTo>
                    <a:pt x="48" y="9"/>
                  </a:lnTo>
                  <a:lnTo>
                    <a:pt x="0" y="0"/>
                  </a:lnTo>
                  <a:lnTo>
                    <a:pt x="9" y="94"/>
                  </a:lnTo>
                </a:path>
              </a:pathLst>
            </a:custGeom>
            <a:solidFill>
              <a:srgbClr val="FFFFFF"/>
            </a:solidFill>
            <a:ln w="95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03" name="Rectangle 750"/>
          <p:cNvSpPr>
            <a:spLocks noChangeArrowheads="1"/>
          </p:cNvSpPr>
          <p:nvPr/>
        </p:nvSpPr>
        <p:spPr bwMode="auto">
          <a:xfrm>
            <a:off x="1755775" y="1685925"/>
            <a:ext cx="93503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>
                <a:latin typeface="Times New Roman" pitchFamily="18" charset="0"/>
              </a:rPr>
              <a:t>Commands</a:t>
            </a:r>
          </a:p>
        </p:txBody>
      </p:sp>
      <p:grpSp>
        <p:nvGrpSpPr>
          <p:cNvPr id="23604" name="Group 751"/>
          <p:cNvGrpSpPr>
            <a:grpSpLocks/>
          </p:cNvGrpSpPr>
          <p:nvPr/>
        </p:nvGrpSpPr>
        <p:grpSpPr bwMode="auto">
          <a:xfrm>
            <a:off x="5278438" y="1784350"/>
            <a:ext cx="1808162" cy="1781175"/>
            <a:chOff x="3325" y="1637"/>
            <a:chExt cx="1139" cy="1122"/>
          </a:xfrm>
        </p:grpSpPr>
        <p:sp>
          <p:nvSpPr>
            <p:cNvPr id="24101" name="Arc 752"/>
            <p:cNvSpPr>
              <a:spLocks/>
            </p:cNvSpPr>
            <p:nvPr/>
          </p:nvSpPr>
          <p:spPr bwMode="auto">
            <a:xfrm>
              <a:off x="3325" y="1663"/>
              <a:ext cx="1139" cy="1096"/>
            </a:xfrm>
            <a:custGeom>
              <a:avLst/>
              <a:gdLst>
                <a:gd name="T0" fmla="*/ 0 w 21600"/>
                <a:gd name="T1" fmla="*/ 0 h 21548"/>
                <a:gd name="T2" fmla="*/ 3 w 21600"/>
                <a:gd name="T3" fmla="*/ 3 h 21548"/>
                <a:gd name="T4" fmla="*/ 0 w 21600"/>
                <a:gd name="T5" fmla="*/ 3 h 215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48"/>
                <a:gd name="T11" fmla="*/ 21600 w 21600"/>
                <a:gd name="T12" fmla="*/ 21548 h 21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48" fill="none" extrusionOk="0">
                  <a:moveTo>
                    <a:pt x="1497" y="-1"/>
                  </a:moveTo>
                  <a:cubicBezTo>
                    <a:pt x="12818" y="786"/>
                    <a:pt x="21600" y="10199"/>
                    <a:pt x="21600" y="21548"/>
                  </a:cubicBezTo>
                </a:path>
                <a:path w="21600" h="21548" stroke="0" extrusionOk="0">
                  <a:moveTo>
                    <a:pt x="1497" y="-1"/>
                  </a:moveTo>
                  <a:cubicBezTo>
                    <a:pt x="12818" y="786"/>
                    <a:pt x="21600" y="10199"/>
                    <a:pt x="21600" y="21548"/>
                  </a:cubicBezTo>
                  <a:lnTo>
                    <a:pt x="0" y="21548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2" name="Freeform 753"/>
            <p:cNvSpPr>
              <a:spLocks/>
            </p:cNvSpPr>
            <p:nvPr/>
          </p:nvSpPr>
          <p:spPr bwMode="auto">
            <a:xfrm>
              <a:off x="3329" y="1637"/>
              <a:ext cx="92" cy="51"/>
            </a:xfrm>
            <a:custGeom>
              <a:avLst/>
              <a:gdLst>
                <a:gd name="T0" fmla="*/ 0 w 92"/>
                <a:gd name="T1" fmla="*/ 22 h 51"/>
                <a:gd name="T2" fmla="*/ 90 w 92"/>
                <a:gd name="T3" fmla="*/ 50 h 51"/>
                <a:gd name="T4" fmla="*/ 91 w 92"/>
                <a:gd name="T5" fmla="*/ 0 h 51"/>
                <a:gd name="T6" fmla="*/ 0 w 92"/>
                <a:gd name="T7" fmla="*/ 22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51"/>
                <a:gd name="T14" fmla="*/ 92 w 92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51">
                  <a:moveTo>
                    <a:pt x="0" y="22"/>
                  </a:moveTo>
                  <a:lnTo>
                    <a:pt x="90" y="50"/>
                  </a:lnTo>
                  <a:lnTo>
                    <a:pt x="91" y="0"/>
                  </a:lnTo>
                  <a:lnTo>
                    <a:pt x="0" y="22"/>
                  </a:lnTo>
                </a:path>
              </a:pathLst>
            </a:custGeom>
            <a:solidFill>
              <a:srgbClr val="FFFFFF"/>
            </a:solidFill>
            <a:ln w="95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05" name="Rectangle 754"/>
          <p:cNvSpPr>
            <a:spLocks noChangeArrowheads="1"/>
          </p:cNvSpPr>
          <p:nvPr/>
        </p:nvSpPr>
        <p:spPr bwMode="auto">
          <a:xfrm>
            <a:off x="7808913" y="2746375"/>
            <a:ext cx="104933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>
                <a:latin typeface="Times New Roman" pitchFamily="18" charset="0"/>
              </a:rPr>
              <a:t>Analyze data</a:t>
            </a:r>
          </a:p>
        </p:txBody>
      </p:sp>
      <p:grpSp>
        <p:nvGrpSpPr>
          <p:cNvPr id="23606" name="Group 755"/>
          <p:cNvGrpSpPr>
            <a:grpSpLocks/>
          </p:cNvGrpSpPr>
          <p:nvPr/>
        </p:nvGrpSpPr>
        <p:grpSpPr bwMode="auto">
          <a:xfrm>
            <a:off x="6596063" y="3681413"/>
            <a:ext cx="1408112" cy="892175"/>
            <a:chOff x="4155" y="2832"/>
            <a:chExt cx="887" cy="562"/>
          </a:xfrm>
        </p:grpSpPr>
        <p:grpSp>
          <p:nvGrpSpPr>
            <p:cNvPr id="23937" name="Group 756"/>
            <p:cNvGrpSpPr>
              <a:grpSpLocks/>
            </p:cNvGrpSpPr>
            <p:nvPr/>
          </p:nvGrpSpPr>
          <p:grpSpPr bwMode="auto">
            <a:xfrm>
              <a:off x="4155" y="2832"/>
              <a:ext cx="243" cy="562"/>
              <a:chOff x="4155" y="2832"/>
              <a:chExt cx="243" cy="562"/>
            </a:xfrm>
          </p:grpSpPr>
          <p:sp>
            <p:nvSpPr>
              <p:cNvPr id="24046" name="Rectangle 757"/>
              <p:cNvSpPr>
                <a:spLocks noChangeArrowheads="1"/>
              </p:cNvSpPr>
              <p:nvPr/>
            </p:nvSpPr>
            <p:spPr bwMode="auto">
              <a:xfrm>
                <a:off x="4155" y="2832"/>
                <a:ext cx="243" cy="56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047" name="Group 758"/>
              <p:cNvGrpSpPr>
                <a:grpSpLocks/>
              </p:cNvGrpSpPr>
              <p:nvPr/>
            </p:nvGrpSpPr>
            <p:grpSpPr bwMode="auto">
              <a:xfrm>
                <a:off x="4173" y="2858"/>
                <a:ext cx="208" cy="159"/>
                <a:chOff x="4173" y="2858"/>
                <a:chExt cx="208" cy="159"/>
              </a:xfrm>
            </p:grpSpPr>
            <p:sp>
              <p:nvSpPr>
                <p:cNvPr id="24084" name="Rectangle 759"/>
                <p:cNvSpPr>
                  <a:spLocks noChangeArrowheads="1"/>
                </p:cNvSpPr>
                <p:nvPr/>
              </p:nvSpPr>
              <p:spPr bwMode="auto">
                <a:xfrm>
                  <a:off x="4173" y="2858"/>
                  <a:ext cx="208" cy="149"/>
                </a:xfrm>
                <a:prstGeom prst="rect">
                  <a:avLst/>
                </a:prstGeom>
                <a:solidFill>
                  <a:srgbClr val="9F9F9F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085" name="Group 760"/>
                <p:cNvGrpSpPr>
                  <a:grpSpLocks/>
                </p:cNvGrpSpPr>
                <p:nvPr/>
              </p:nvGrpSpPr>
              <p:grpSpPr bwMode="auto">
                <a:xfrm>
                  <a:off x="4236" y="2876"/>
                  <a:ext cx="96" cy="141"/>
                  <a:chOff x="4236" y="2876"/>
                  <a:chExt cx="96" cy="141"/>
                </a:xfrm>
              </p:grpSpPr>
              <p:grpSp>
                <p:nvGrpSpPr>
                  <p:cNvPr id="24086" name="Group 761"/>
                  <p:cNvGrpSpPr>
                    <a:grpSpLocks/>
                  </p:cNvGrpSpPr>
                  <p:nvPr/>
                </p:nvGrpSpPr>
                <p:grpSpPr bwMode="auto">
                  <a:xfrm>
                    <a:off x="4236" y="2876"/>
                    <a:ext cx="96" cy="27"/>
                    <a:chOff x="4236" y="2876"/>
                    <a:chExt cx="96" cy="27"/>
                  </a:xfrm>
                </p:grpSpPr>
                <p:sp>
                  <p:nvSpPr>
                    <p:cNvPr id="24096" name="Freeform 762"/>
                    <p:cNvSpPr>
                      <a:spLocks/>
                    </p:cNvSpPr>
                    <p:nvPr/>
                  </p:nvSpPr>
                  <p:spPr bwMode="auto">
                    <a:xfrm>
                      <a:off x="4238" y="2883"/>
                      <a:ext cx="91" cy="20"/>
                    </a:xfrm>
                    <a:custGeom>
                      <a:avLst/>
                      <a:gdLst>
                        <a:gd name="T0" fmla="*/ 6 w 91"/>
                        <a:gd name="T1" fmla="*/ 7 h 20"/>
                        <a:gd name="T2" fmla="*/ 14 w 91"/>
                        <a:gd name="T3" fmla="*/ 15 h 20"/>
                        <a:gd name="T4" fmla="*/ 86 w 91"/>
                        <a:gd name="T5" fmla="*/ 15 h 20"/>
                        <a:gd name="T6" fmla="*/ 77 w 91"/>
                        <a:gd name="T7" fmla="*/ 6 h 20"/>
                        <a:gd name="T8" fmla="*/ 77 w 91"/>
                        <a:gd name="T9" fmla="*/ 0 h 20"/>
                        <a:gd name="T10" fmla="*/ 90 w 91"/>
                        <a:gd name="T11" fmla="*/ 13 h 20"/>
                        <a:gd name="T12" fmla="*/ 90 w 91"/>
                        <a:gd name="T13" fmla="*/ 19 h 20"/>
                        <a:gd name="T14" fmla="*/ 12 w 91"/>
                        <a:gd name="T15" fmla="*/ 19 h 20"/>
                        <a:gd name="T16" fmla="*/ 0 w 91"/>
                        <a:gd name="T17" fmla="*/ 7 h 20"/>
                        <a:gd name="T18" fmla="*/ 6 w 91"/>
                        <a:gd name="T19" fmla="*/ 7 h 2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1"/>
                        <a:gd name="T31" fmla="*/ 0 h 20"/>
                        <a:gd name="T32" fmla="*/ 91 w 91"/>
                        <a:gd name="T33" fmla="*/ 20 h 2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1" h="20">
                          <a:moveTo>
                            <a:pt x="6" y="7"/>
                          </a:moveTo>
                          <a:lnTo>
                            <a:pt x="14" y="15"/>
                          </a:lnTo>
                          <a:lnTo>
                            <a:pt x="86" y="15"/>
                          </a:lnTo>
                          <a:lnTo>
                            <a:pt x="77" y="6"/>
                          </a:lnTo>
                          <a:lnTo>
                            <a:pt x="77" y="0"/>
                          </a:lnTo>
                          <a:lnTo>
                            <a:pt x="90" y="13"/>
                          </a:lnTo>
                          <a:lnTo>
                            <a:pt x="90" y="19"/>
                          </a:lnTo>
                          <a:lnTo>
                            <a:pt x="12" y="19"/>
                          </a:lnTo>
                          <a:lnTo>
                            <a:pt x="0" y="7"/>
                          </a:lnTo>
                          <a:lnTo>
                            <a:pt x="6" y="7"/>
                          </a:lnTo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97" name="Freeform 763"/>
                    <p:cNvSpPr>
                      <a:spLocks/>
                    </p:cNvSpPr>
                    <p:nvPr/>
                  </p:nvSpPr>
                  <p:spPr bwMode="auto">
                    <a:xfrm>
                      <a:off x="4238" y="2880"/>
                      <a:ext cx="37" cy="17"/>
                    </a:xfrm>
                    <a:custGeom>
                      <a:avLst/>
                      <a:gdLst>
                        <a:gd name="T0" fmla="*/ 4 w 37"/>
                        <a:gd name="T1" fmla="*/ 6 h 17"/>
                        <a:gd name="T2" fmla="*/ 5 w 37"/>
                        <a:gd name="T3" fmla="*/ 0 h 17"/>
                        <a:gd name="T4" fmla="*/ 2 w 37"/>
                        <a:gd name="T5" fmla="*/ 0 h 17"/>
                        <a:gd name="T6" fmla="*/ 0 w 37"/>
                        <a:gd name="T7" fmla="*/ 6 h 17"/>
                        <a:gd name="T8" fmla="*/ 0 w 37"/>
                        <a:gd name="T9" fmla="*/ 16 h 17"/>
                        <a:gd name="T10" fmla="*/ 36 w 37"/>
                        <a:gd name="T11" fmla="*/ 16 h 17"/>
                        <a:gd name="T12" fmla="*/ 36 w 37"/>
                        <a:gd name="T13" fmla="*/ 6 h 17"/>
                        <a:gd name="T14" fmla="*/ 4 w 37"/>
                        <a:gd name="T15" fmla="*/ 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7"/>
                        <a:gd name="T25" fmla="*/ 0 h 17"/>
                        <a:gd name="T26" fmla="*/ 37 w 3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7" h="17">
                          <a:moveTo>
                            <a:pt x="4" y="6"/>
                          </a:moveTo>
                          <a:lnTo>
                            <a:pt x="5" y="0"/>
                          </a:lnTo>
                          <a:lnTo>
                            <a:pt x="2" y="0"/>
                          </a:lnTo>
                          <a:lnTo>
                            <a:pt x="0" y="6"/>
                          </a:lnTo>
                          <a:lnTo>
                            <a:pt x="0" y="16"/>
                          </a:lnTo>
                          <a:lnTo>
                            <a:pt x="36" y="16"/>
                          </a:lnTo>
                          <a:lnTo>
                            <a:pt x="36" y="6"/>
                          </a:lnTo>
                          <a:lnTo>
                            <a:pt x="4" y="6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98" name="Freeform 764"/>
                    <p:cNvSpPr>
                      <a:spLocks/>
                    </p:cNvSpPr>
                    <p:nvPr/>
                  </p:nvSpPr>
                  <p:spPr bwMode="auto">
                    <a:xfrm>
                      <a:off x="4278" y="2880"/>
                      <a:ext cx="38" cy="17"/>
                    </a:xfrm>
                    <a:custGeom>
                      <a:avLst/>
                      <a:gdLst>
                        <a:gd name="T0" fmla="*/ 33 w 38"/>
                        <a:gd name="T1" fmla="*/ 6 h 17"/>
                        <a:gd name="T2" fmla="*/ 32 w 38"/>
                        <a:gd name="T3" fmla="*/ 0 h 17"/>
                        <a:gd name="T4" fmla="*/ 35 w 38"/>
                        <a:gd name="T5" fmla="*/ 0 h 17"/>
                        <a:gd name="T6" fmla="*/ 37 w 38"/>
                        <a:gd name="T7" fmla="*/ 6 h 17"/>
                        <a:gd name="T8" fmla="*/ 37 w 38"/>
                        <a:gd name="T9" fmla="*/ 16 h 17"/>
                        <a:gd name="T10" fmla="*/ 0 w 38"/>
                        <a:gd name="T11" fmla="*/ 16 h 17"/>
                        <a:gd name="T12" fmla="*/ 0 w 38"/>
                        <a:gd name="T13" fmla="*/ 6 h 17"/>
                        <a:gd name="T14" fmla="*/ 33 w 38"/>
                        <a:gd name="T15" fmla="*/ 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8"/>
                        <a:gd name="T25" fmla="*/ 0 h 17"/>
                        <a:gd name="T26" fmla="*/ 38 w 38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8" h="17">
                          <a:moveTo>
                            <a:pt x="33" y="6"/>
                          </a:moveTo>
                          <a:lnTo>
                            <a:pt x="32" y="0"/>
                          </a:lnTo>
                          <a:lnTo>
                            <a:pt x="35" y="0"/>
                          </a:lnTo>
                          <a:lnTo>
                            <a:pt x="37" y="6"/>
                          </a:lnTo>
                          <a:lnTo>
                            <a:pt x="37" y="16"/>
                          </a:lnTo>
                          <a:lnTo>
                            <a:pt x="0" y="16"/>
                          </a:lnTo>
                          <a:lnTo>
                            <a:pt x="0" y="6"/>
                          </a:lnTo>
                          <a:lnTo>
                            <a:pt x="33" y="6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99" name="Freeform 765"/>
                    <p:cNvSpPr>
                      <a:spLocks/>
                    </p:cNvSpPr>
                    <p:nvPr/>
                  </p:nvSpPr>
                  <p:spPr bwMode="auto">
                    <a:xfrm>
                      <a:off x="4236" y="287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16 h 17"/>
                        <a:gd name="T4" fmla="*/ 8 w 17"/>
                        <a:gd name="T5" fmla="*/ 16 h 17"/>
                        <a:gd name="T6" fmla="*/ 16 w 17"/>
                        <a:gd name="T7" fmla="*/ 0 h 17"/>
                        <a:gd name="T8" fmla="*/ 0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8" y="16"/>
                          </a:lnTo>
                          <a:lnTo>
                            <a:pt x="16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100" name="Freeform 766"/>
                    <p:cNvSpPr>
                      <a:spLocks/>
                    </p:cNvSpPr>
                    <p:nvPr/>
                  </p:nvSpPr>
                  <p:spPr bwMode="auto">
                    <a:xfrm>
                      <a:off x="4315" y="2876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6 w 17"/>
                        <a:gd name="T3" fmla="*/ 16 h 17"/>
                        <a:gd name="T4" fmla="*/ 8 w 17"/>
                        <a:gd name="T5" fmla="*/ 16 h 17"/>
                        <a:gd name="T6" fmla="*/ 0 w 17"/>
                        <a:gd name="T7" fmla="*/ 0 h 17"/>
                        <a:gd name="T8" fmla="*/ 16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6" y="16"/>
                          </a:lnTo>
                          <a:lnTo>
                            <a:pt x="8" y="16"/>
                          </a:lnTo>
                          <a:lnTo>
                            <a:pt x="0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087" name="Group 767"/>
                  <p:cNvGrpSpPr>
                    <a:grpSpLocks/>
                  </p:cNvGrpSpPr>
                  <p:nvPr/>
                </p:nvGrpSpPr>
                <p:grpSpPr bwMode="auto">
                  <a:xfrm>
                    <a:off x="4244" y="2963"/>
                    <a:ext cx="66" cy="54"/>
                    <a:chOff x="4244" y="2963"/>
                    <a:chExt cx="66" cy="54"/>
                  </a:xfrm>
                </p:grpSpPr>
                <p:sp>
                  <p:nvSpPr>
                    <p:cNvPr id="24088" name="Rectangle 7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4" y="2963"/>
                      <a:ext cx="66" cy="1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89" name="Rectangle 7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9" y="2966"/>
                      <a:ext cx="56" cy="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090" name="Group 7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73" y="2995"/>
                      <a:ext cx="19" cy="22"/>
                      <a:chOff x="4273" y="2995"/>
                      <a:chExt cx="19" cy="22"/>
                    </a:xfrm>
                  </p:grpSpPr>
                  <p:sp>
                    <p:nvSpPr>
                      <p:cNvPr id="24091" name="Oval 7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75" y="2996"/>
                        <a:ext cx="5" cy="7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4092" name="Group 7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73" y="2995"/>
                        <a:ext cx="19" cy="22"/>
                        <a:chOff x="4273" y="2995"/>
                        <a:chExt cx="19" cy="22"/>
                      </a:xfrm>
                    </p:grpSpPr>
                    <p:sp>
                      <p:nvSpPr>
                        <p:cNvPr id="24093" name="Oval 7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73" y="2995"/>
                          <a:ext cx="6" cy="7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94" name="Oval 7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79" y="2997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12700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95" name="Freeform 7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75" y="3000"/>
                          <a:ext cx="17" cy="17"/>
                        </a:xfrm>
                        <a:custGeom>
                          <a:avLst/>
                          <a:gdLst>
                            <a:gd name="T0" fmla="*/ 16 w 17"/>
                            <a:gd name="T1" fmla="*/ 16 h 17"/>
                            <a:gd name="T2" fmla="*/ 16 w 17"/>
                            <a:gd name="T3" fmla="*/ 0 h 17"/>
                            <a:gd name="T4" fmla="*/ 0 w 17"/>
                            <a:gd name="T5" fmla="*/ 0 h 17"/>
                            <a:gd name="T6" fmla="*/ 0 w 17"/>
                            <a:gd name="T7" fmla="*/ 16 h 17"/>
                            <a:gd name="T8" fmla="*/ 16 w 17"/>
                            <a:gd name="T9" fmla="*/ 16 h 1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17"/>
                            <a:gd name="T17" fmla="*/ 17 w 17"/>
                            <a:gd name="T18" fmla="*/ 17 h 1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17">
                              <a:moveTo>
                                <a:pt x="16" y="16"/>
                              </a:moveTo>
                              <a:lnTo>
                                <a:pt x="16" y="0"/>
                              </a:lnTo>
                              <a:lnTo>
                                <a:pt x="0" y="0"/>
                              </a:lnTo>
                              <a:lnTo>
                                <a:pt x="0" y="16"/>
                              </a:lnTo>
                              <a:lnTo>
                                <a:pt x="16" y="16"/>
                              </a:lnTo>
                            </a:path>
                          </a:pathLst>
                        </a:cu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4048" name="Group 776"/>
              <p:cNvGrpSpPr>
                <a:grpSpLocks/>
              </p:cNvGrpSpPr>
              <p:nvPr/>
            </p:nvGrpSpPr>
            <p:grpSpPr bwMode="auto">
              <a:xfrm>
                <a:off x="4173" y="3041"/>
                <a:ext cx="208" cy="159"/>
                <a:chOff x="4173" y="3041"/>
                <a:chExt cx="208" cy="159"/>
              </a:xfrm>
            </p:grpSpPr>
            <p:sp>
              <p:nvSpPr>
                <p:cNvPr id="24067" name="Rectangle 777"/>
                <p:cNvSpPr>
                  <a:spLocks noChangeArrowheads="1"/>
                </p:cNvSpPr>
                <p:nvPr/>
              </p:nvSpPr>
              <p:spPr bwMode="auto">
                <a:xfrm>
                  <a:off x="4173" y="3041"/>
                  <a:ext cx="208" cy="149"/>
                </a:xfrm>
                <a:prstGeom prst="rect">
                  <a:avLst/>
                </a:prstGeom>
                <a:solidFill>
                  <a:srgbClr val="9F9F9F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068" name="Group 778"/>
                <p:cNvGrpSpPr>
                  <a:grpSpLocks/>
                </p:cNvGrpSpPr>
                <p:nvPr/>
              </p:nvGrpSpPr>
              <p:grpSpPr bwMode="auto">
                <a:xfrm>
                  <a:off x="4236" y="3060"/>
                  <a:ext cx="96" cy="140"/>
                  <a:chOff x="4236" y="3060"/>
                  <a:chExt cx="96" cy="140"/>
                </a:xfrm>
              </p:grpSpPr>
              <p:grpSp>
                <p:nvGrpSpPr>
                  <p:cNvPr id="24069" name="Group 779"/>
                  <p:cNvGrpSpPr>
                    <a:grpSpLocks/>
                  </p:cNvGrpSpPr>
                  <p:nvPr/>
                </p:nvGrpSpPr>
                <p:grpSpPr bwMode="auto">
                  <a:xfrm>
                    <a:off x="4236" y="3060"/>
                    <a:ext cx="96" cy="26"/>
                    <a:chOff x="4236" y="3060"/>
                    <a:chExt cx="96" cy="26"/>
                  </a:xfrm>
                </p:grpSpPr>
                <p:sp>
                  <p:nvSpPr>
                    <p:cNvPr id="24079" name="Freeform 780"/>
                    <p:cNvSpPr>
                      <a:spLocks/>
                    </p:cNvSpPr>
                    <p:nvPr/>
                  </p:nvSpPr>
                  <p:spPr bwMode="auto">
                    <a:xfrm>
                      <a:off x="4238" y="3065"/>
                      <a:ext cx="91" cy="21"/>
                    </a:xfrm>
                    <a:custGeom>
                      <a:avLst/>
                      <a:gdLst>
                        <a:gd name="T0" fmla="*/ 6 w 91"/>
                        <a:gd name="T1" fmla="*/ 8 h 21"/>
                        <a:gd name="T2" fmla="*/ 14 w 91"/>
                        <a:gd name="T3" fmla="*/ 16 h 21"/>
                        <a:gd name="T4" fmla="*/ 86 w 91"/>
                        <a:gd name="T5" fmla="*/ 16 h 21"/>
                        <a:gd name="T6" fmla="*/ 77 w 91"/>
                        <a:gd name="T7" fmla="*/ 6 h 21"/>
                        <a:gd name="T8" fmla="*/ 77 w 91"/>
                        <a:gd name="T9" fmla="*/ 0 h 21"/>
                        <a:gd name="T10" fmla="*/ 90 w 91"/>
                        <a:gd name="T11" fmla="*/ 14 h 21"/>
                        <a:gd name="T12" fmla="*/ 90 w 91"/>
                        <a:gd name="T13" fmla="*/ 20 h 21"/>
                        <a:gd name="T14" fmla="*/ 12 w 91"/>
                        <a:gd name="T15" fmla="*/ 20 h 21"/>
                        <a:gd name="T16" fmla="*/ 0 w 91"/>
                        <a:gd name="T17" fmla="*/ 8 h 21"/>
                        <a:gd name="T18" fmla="*/ 6 w 91"/>
                        <a:gd name="T19" fmla="*/ 8 h 2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1"/>
                        <a:gd name="T31" fmla="*/ 0 h 21"/>
                        <a:gd name="T32" fmla="*/ 91 w 91"/>
                        <a:gd name="T33" fmla="*/ 21 h 2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1" h="21">
                          <a:moveTo>
                            <a:pt x="6" y="8"/>
                          </a:moveTo>
                          <a:lnTo>
                            <a:pt x="14" y="16"/>
                          </a:lnTo>
                          <a:lnTo>
                            <a:pt x="86" y="16"/>
                          </a:lnTo>
                          <a:lnTo>
                            <a:pt x="77" y="6"/>
                          </a:lnTo>
                          <a:lnTo>
                            <a:pt x="77" y="0"/>
                          </a:lnTo>
                          <a:lnTo>
                            <a:pt x="90" y="14"/>
                          </a:lnTo>
                          <a:lnTo>
                            <a:pt x="90" y="20"/>
                          </a:lnTo>
                          <a:lnTo>
                            <a:pt x="12" y="20"/>
                          </a:lnTo>
                          <a:lnTo>
                            <a:pt x="0" y="8"/>
                          </a:lnTo>
                          <a:lnTo>
                            <a:pt x="6" y="8"/>
                          </a:lnTo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80" name="Freeform 781"/>
                    <p:cNvSpPr>
                      <a:spLocks/>
                    </p:cNvSpPr>
                    <p:nvPr/>
                  </p:nvSpPr>
                  <p:spPr bwMode="auto">
                    <a:xfrm>
                      <a:off x="4238" y="3064"/>
                      <a:ext cx="37" cy="17"/>
                    </a:xfrm>
                    <a:custGeom>
                      <a:avLst/>
                      <a:gdLst>
                        <a:gd name="T0" fmla="*/ 4 w 37"/>
                        <a:gd name="T1" fmla="*/ 6 h 17"/>
                        <a:gd name="T2" fmla="*/ 5 w 37"/>
                        <a:gd name="T3" fmla="*/ 0 h 17"/>
                        <a:gd name="T4" fmla="*/ 2 w 37"/>
                        <a:gd name="T5" fmla="*/ 0 h 17"/>
                        <a:gd name="T6" fmla="*/ 0 w 37"/>
                        <a:gd name="T7" fmla="*/ 6 h 17"/>
                        <a:gd name="T8" fmla="*/ 0 w 37"/>
                        <a:gd name="T9" fmla="*/ 16 h 17"/>
                        <a:gd name="T10" fmla="*/ 36 w 37"/>
                        <a:gd name="T11" fmla="*/ 16 h 17"/>
                        <a:gd name="T12" fmla="*/ 36 w 37"/>
                        <a:gd name="T13" fmla="*/ 6 h 17"/>
                        <a:gd name="T14" fmla="*/ 4 w 37"/>
                        <a:gd name="T15" fmla="*/ 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7"/>
                        <a:gd name="T25" fmla="*/ 0 h 17"/>
                        <a:gd name="T26" fmla="*/ 37 w 3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7" h="17">
                          <a:moveTo>
                            <a:pt x="4" y="6"/>
                          </a:moveTo>
                          <a:lnTo>
                            <a:pt x="5" y="0"/>
                          </a:lnTo>
                          <a:lnTo>
                            <a:pt x="2" y="0"/>
                          </a:lnTo>
                          <a:lnTo>
                            <a:pt x="0" y="6"/>
                          </a:lnTo>
                          <a:lnTo>
                            <a:pt x="0" y="16"/>
                          </a:lnTo>
                          <a:lnTo>
                            <a:pt x="36" y="16"/>
                          </a:lnTo>
                          <a:lnTo>
                            <a:pt x="36" y="6"/>
                          </a:lnTo>
                          <a:lnTo>
                            <a:pt x="4" y="6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4278" y="3064"/>
                      <a:ext cx="38" cy="17"/>
                    </a:xfrm>
                    <a:custGeom>
                      <a:avLst/>
                      <a:gdLst>
                        <a:gd name="T0" fmla="*/ 33 w 38"/>
                        <a:gd name="T1" fmla="*/ 6 h 17"/>
                        <a:gd name="T2" fmla="*/ 32 w 38"/>
                        <a:gd name="T3" fmla="*/ 0 h 17"/>
                        <a:gd name="T4" fmla="*/ 35 w 38"/>
                        <a:gd name="T5" fmla="*/ 0 h 17"/>
                        <a:gd name="T6" fmla="*/ 37 w 38"/>
                        <a:gd name="T7" fmla="*/ 6 h 17"/>
                        <a:gd name="T8" fmla="*/ 37 w 38"/>
                        <a:gd name="T9" fmla="*/ 16 h 17"/>
                        <a:gd name="T10" fmla="*/ 0 w 38"/>
                        <a:gd name="T11" fmla="*/ 16 h 17"/>
                        <a:gd name="T12" fmla="*/ 0 w 38"/>
                        <a:gd name="T13" fmla="*/ 6 h 17"/>
                        <a:gd name="T14" fmla="*/ 33 w 38"/>
                        <a:gd name="T15" fmla="*/ 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8"/>
                        <a:gd name="T25" fmla="*/ 0 h 17"/>
                        <a:gd name="T26" fmla="*/ 38 w 38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8" h="17">
                          <a:moveTo>
                            <a:pt x="33" y="6"/>
                          </a:moveTo>
                          <a:lnTo>
                            <a:pt x="32" y="0"/>
                          </a:lnTo>
                          <a:lnTo>
                            <a:pt x="35" y="0"/>
                          </a:lnTo>
                          <a:lnTo>
                            <a:pt x="37" y="6"/>
                          </a:lnTo>
                          <a:lnTo>
                            <a:pt x="37" y="16"/>
                          </a:lnTo>
                          <a:lnTo>
                            <a:pt x="0" y="16"/>
                          </a:lnTo>
                          <a:lnTo>
                            <a:pt x="0" y="6"/>
                          </a:lnTo>
                          <a:lnTo>
                            <a:pt x="33" y="6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82" name="Freeform 783"/>
                    <p:cNvSpPr>
                      <a:spLocks/>
                    </p:cNvSpPr>
                    <p:nvPr/>
                  </p:nvSpPr>
                  <p:spPr bwMode="auto">
                    <a:xfrm>
                      <a:off x="4236" y="306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16 h 17"/>
                        <a:gd name="T4" fmla="*/ 8 w 17"/>
                        <a:gd name="T5" fmla="*/ 16 h 17"/>
                        <a:gd name="T6" fmla="*/ 16 w 17"/>
                        <a:gd name="T7" fmla="*/ 0 h 17"/>
                        <a:gd name="T8" fmla="*/ 0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8" y="16"/>
                          </a:lnTo>
                          <a:lnTo>
                            <a:pt x="16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83" name="Freeform 784"/>
                    <p:cNvSpPr>
                      <a:spLocks/>
                    </p:cNvSpPr>
                    <p:nvPr/>
                  </p:nvSpPr>
                  <p:spPr bwMode="auto">
                    <a:xfrm>
                      <a:off x="4315" y="3060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6 w 17"/>
                        <a:gd name="T3" fmla="*/ 16 h 17"/>
                        <a:gd name="T4" fmla="*/ 8 w 17"/>
                        <a:gd name="T5" fmla="*/ 16 h 17"/>
                        <a:gd name="T6" fmla="*/ 0 w 17"/>
                        <a:gd name="T7" fmla="*/ 0 h 17"/>
                        <a:gd name="T8" fmla="*/ 16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6" y="16"/>
                          </a:lnTo>
                          <a:lnTo>
                            <a:pt x="8" y="16"/>
                          </a:lnTo>
                          <a:lnTo>
                            <a:pt x="0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070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4244" y="3146"/>
                    <a:ext cx="66" cy="54"/>
                    <a:chOff x="4244" y="3146"/>
                    <a:chExt cx="66" cy="54"/>
                  </a:xfrm>
                </p:grpSpPr>
                <p:sp>
                  <p:nvSpPr>
                    <p:cNvPr id="24071" name="Rectangle 7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4" y="3146"/>
                      <a:ext cx="66" cy="11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72" name="Rectangle 7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9" y="3149"/>
                      <a:ext cx="56" cy="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073" name="Group 7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73" y="3177"/>
                      <a:ext cx="19" cy="23"/>
                      <a:chOff x="4273" y="3177"/>
                      <a:chExt cx="19" cy="23"/>
                    </a:xfrm>
                  </p:grpSpPr>
                  <p:sp>
                    <p:nvSpPr>
                      <p:cNvPr id="24074" name="Oval 7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75" y="3179"/>
                        <a:ext cx="5" cy="6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4075" name="Group 7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73" y="3177"/>
                        <a:ext cx="19" cy="23"/>
                        <a:chOff x="4273" y="3177"/>
                        <a:chExt cx="19" cy="23"/>
                      </a:xfrm>
                    </p:grpSpPr>
                    <p:sp>
                      <p:nvSpPr>
                        <p:cNvPr id="24076" name="Oval 7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73" y="3177"/>
                          <a:ext cx="6" cy="7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77" name="Oval 7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79" y="3181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12700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78" name="Freeform 7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75" y="3183"/>
                          <a:ext cx="17" cy="17"/>
                        </a:xfrm>
                        <a:custGeom>
                          <a:avLst/>
                          <a:gdLst>
                            <a:gd name="T0" fmla="*/ 16 w 17"/>
                            <a:gd name="T1" fmla="*/ 16 h 17"/>
                            <a:gd name="T2" fmla="*/ 16 w 17"/>
                            <a:gd name="T3" fmla="*/ 0 h 17"/>
                            <a:gd name="T4" fmla="*/ 0 w 17"/>
                            <a:gd name="T5" fmla="*/ 0 h 17"/>
                            <a:gd name="T6" fmla="*/ 0 w 17"/>
                            <a:gd name="T7" fmla="*/ 16 h 17"/>
                            <a:gd name="T8" fmla="*/ 16 w 17"/>
                            <a:gd name="T9" fmla="*/ 16 h 1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17"/>
                            <a:gd name="T17" fmla="*/ 17 w 17"/>
                            <a:gd name="T18" fmla="*/ 17 h 1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17">
                              <a:moveTo>
                                <a:pt x="16" y="16"/>
                              </a:moveTo>
                              <a:lnTo>
                                <a:pt x="16" y="0"/>
                              </a:lnTo>
                              <a:lnTo>
                                <a:pt x="0" y="0"/>
                              </a:lnTo>
                              <a:lnTo>
                                <a:pt x="0" y="16"/>
                              </a:lnTo>
                              <a:lnTo>
                                <a:pt x="16" y="16"/>
                              </a:lnTo>
                            </a:path>
                          </a:pathLst>
                        </a:cu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4049" name="Group 794"/>
              <p:cNvGrpSpPr>
                <a:grpSpLocks/>
              </p:cNvGrpSpPr>
              <p:nvPr/>
            </p:nvGrpSpPr>
            <p:grpSpPr bwMode="auto">
              <a:xfrm>
                <a:off x="4173" y="3221"/>
                <a:ext cx="208" cy="160"/>
                <a:chOff x="4173" y="3221"/>
                <a:chExt cx="208" cy="160"/>
              </a:xfrm>
            </p:grpSpPr>
            <p:sp>
              <p:nvSpPr>
                <p:cNvPr id="24050" name="Rectangle 795"/>
                <p:cNvSpPr>
                  <a:spLocks noChangeArrowheads="1"/>
                </p:cNvSpPr>
                <p:nvPr/>
              </p:nvSpPr>
              <p:spPr bwMode="auto">
                <a:xfrm>
                  <a:off x="4173" y="3221"/>
                  <a:ext cx="208" cy="151"/>
                </a:xfrm>
                <a:prstGeom prst="rect">
                  <a:avLst/>
                </a:prstGeom>
                <a:solidFill>
                  <a:srgbClr val="9F9F9F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051" name="Group 796"/>
                <p:cNvGrpSpPr>
                  <a:grpSpLocks/>
                </p:cNvGrpSpPr>
                <p:nvPr/>
              </p:nvGrpSpPr>
              <p:grpSpPr bwMode="auto">
                <a:xfrm>
                  <a:off x="4236" y="3241"/>
                  <a:ext cx="96" cy="140"/>
                  <a:chOff x="4236" y="3241"/>
                  <a:chExt cx="96" cy="140"/>
                </a:xfrm>
              </p:grpSpPr>
              <p:grpSp>
                <p:nvGrpSpPr>
                  <p:cNvPr id="24052" name="Group 797"/>
                  <p:cNvGrpSpPr>
                    <a:grpSpLocks/>
                  </p:cNvGrpSpPr>
                  <p:nvPr/>
                </p:nvGrpSpPr>
                <p:grpSpPr bwMode="auto">
                  <a:xfrm>
                    <a:off x="4236" y="3241"/>
                    <a:ext cx="96" cy="26"/>
                    <a:chOff x="4236" y="3241"/>
                    <a:chExt cx="96" cy="26"/>
                  </a:xfrm>
                </p:grpSpPr>
                <p:sp>
                  <p:nvSpPr>
                    <p:cNvPr id="24062" name="Freeform 798"/>
                    <p:cNvSpPr>
                      <a:spLocks/>
                    </p:cNvSpPr>
                    <p:nvPr/>
                  </p:nvSpPr>
                  <p:spPr bwMode="auto">
                    <a:xfrm>
                      <a:off x="4238" y="3247"/>
                      <a:ext cx="91" cy="20"/>
                    </a:xfrm>
                    <a:custGeom>
                      <a:avLst/>
                      <a:gdLst>
                        <a:gd name="T0" fmla="*/ 6 w 91"/>
                        <a:gd name="T1" fmla="*/ 8 h 20"/>
                        <a:gd name="T2" fmla="*/ 14 w 91"/>
                        <a:gd name="T3" fmla="*/ 15 h 20"/>
                        <a:gd name="T4" fmla="*/ 86 w 91"/>
                        <a:gd name="T5" fmla="*/ 15 h 20"/>
                        <a:gd name="T6" fmla="*/ 77 w 91"/>
                        <a:gd name="T7" fmla="*/ 6 h 20"/>
                        <a:gd name="T8" fmla="*/ 77 w 91"/>
                        <a:gd name="T9" fmla="*/ 0 h 20"/>
                        <a:gd name="T10" fmla="*/ 90 w 91"/>
                        <a:gd name="T11" fmla="*/ 13 h 20"/>
                        <a:gd name="T12" fmla="*/ 90 w 91"/>
                        <a:gd name="T13" fmla="*/ 19 h 20"/>
                        <a:gd name="T14" fmla="*/ 12 w 91"/>
                        <a:gd name="T15" fmla="*/ 19 h 20"/>
                        <a:gd name="T16" fmla="*/ 0 w 91"/>
                        <a:gd name="T17" fmla="*/ 8 h 20"/>
                        <a:gd name="T18" fmla="*/ 6 w 91"/>
                        <a:gd name="T19" fmla="*/ 8 h 2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1"/>
                        <a:gd name="T31" fmla="*/ 0 h 20"/>
                        <a:gd name="T32" fmla="*/ 91 w 91"/>
                        <a:gd name="T33" fmla="*/ 20 h 2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1" h="20">
                          <a:moveTo>
                            <a:pt x="6" y="8"/>
                          </a:moveTo>
                          <a:lnTo>
                            <a:pt x="14" y="15"/>
                          </a:lnTo>
                          <a:lnTo>
                            <a:pt x="86" y="15"/>
                          </a:lnTo>
                          <a:lnTo>
                            <a:pt x="77" y="6"/>
                          </a:lnTo>
                          <a:lnTo>
                            <a:pt x="77" y="0"/>
                          </a:lnTo>
                          <a:lnTo>
                            <a:pt x="90" y="13"/>
                          </a:lnTo>
                          <a:lnTo>
                            <a:pt x="90" y="19"/>
                          </a:lnTo>
                          <a:lnTo>
                            <a:pt x="12" y="19"/>
                          </a:lnTo>
                          <a:lnTo>
                            <a:pt x="0" y="8"/>
                          </a:lnTo>
                          <a:lnTo>
                            <a:pt x="6" y="8"/>
                          </a:lnTo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63" name="Freeform 799"/>
                    <p:cNvSpPr>
                      <a:spLocks/>
                    </p:cNvSpPr>
                    <p:nvPr/>
                  </p:nvSpPr>
                  <p:spPr bwMode="auto">
                    <a:xfrm>
                      <a:off x="4238" y="3244"/>
                      <a:ext cx="37" cy="17"/>
                    </a:xfrm>
                    <a:custGeom>
                      <a:avLst/>
                      <a:gdLst>
                        <a:gd name="T0" fmla="*/ 4 w 37"/>
                        <a:gd name="T1" fmla="*/ 5 h 17"/>
                        <a:gd name="T2" fmla="*/ 5 w 37"/>
                        <a:gd name="T3" fmla="*/ 0 h 17"/>
                        <a:gd name="T4" fmla="*/ 2 w 37"/>
                        <a:gd name="T5" fmla="*/ 0 h 17"/>
                        <a:gd name="T6" fmla="*/ 0 w 37"/>
                        <a:gd name="T7" fmla="*/ 5 h 17"/>
                        <a:gd name="T8" fmla="*/ 0 w 37"/>
                        <a:gd name="T9" fmla="*/ 16 h 17"/>
                        <a:gd name="T10" fmla="*/ 36 w 37"/>
                        <a:gd name="T11" fmla="*/ 16 h 17"/>
                        <a:gd name="T12" fmla="*/ 36 w 37"/>
                        <a:gd name="T13" fmla="*/ 5 h 17"/>
                        <a:gd name="T14" fmla="*/ 4 w 37"/>
                        <a:gd name="T15" fmla="*/ 5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7"/>
                        <a:gd name="T25" fmla="*/ 0 h 17"/>
                        <a:gd name="T26" fmla="*/ 37 w 3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7" h="17">
                          <a:moveTo>
                            <a:pt x="4" y="5"/>
                          </a:moveTo>
                          <a:lnTo>
                            <a:pt x="5" y="0"/>
                          </a:lnTo>
                          <a:lnTo>
                            <a:pt x="2" y="0"/>
                          </a:lnTo>
                          <a:lnTo>
                            <a:pt x="0" y="5"/>
                          </a:lnTo>
                          <a:lnTo>
                            <a:pt x="0" y="16"/>
                          </a:lnTo>
                          <a:lnTo>
                            <a:pt x="36" y="16"/>
                          </a:lnTo>
                          <a:lnTo>
                            <a:pt x="36" y="5"/>
                          </a:lnTo>
                          <a:lnTo>
                            <a:pt x="4" y="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64" name="Freeform 800"/>
                    <p:cNvSpPr>
                      <a:spLocks/>
                    </p:cNvSpPr>
                    <p:nvPr/>
                  </p:nvSpPr>
                  <p:spPr bwMode="auto">
                    <a:xfrm>
                      <a:off x="4278" y="3244"/>
                      <a:ext cx="38" cy="17"/>
                    </a:xfrm>
                    <a:custGeom>
                      <a:avLst/>
                      <a:gdLst>
                        <a:gd name="T0" fmla="*/ 33 w 38"/>
                        <a:gd name="T1" fmla="*/ 5 h 17"/>
                        <a:gd name="T2" fmla="*/ 32 w 38"/>
                        <a:gd name="T3" fmla="*/ 0 h 17"/>
                        <a:gd name="T4" fmla="*/ 35 w 38"/>
                        <a:gd name="T5" fmla="*/ 0 h 17"/>
                        <a:gd name="T6" fmla="*/ 37 w 38"/>
                        <a:gd name="T7" fmla="*/ 5 h 17"/>
                        <a:gd name="T8" fmla="*/ 37 w 38"/>
                        <a:gd name="T9" fmla="*/ 16 h 17"/>
                        <a:gd name="T10" fmla="*/ 0 w 38"/>
                        <a:gd name="T11" fmla="*/ 16 h 17"/>
                        <a:gd name="T12" fmla="*/ 0 w 38"/>
                        <a:gd name="T13" fmla="*/ 5 h 17"/>
                        <a:gd name="T14" fmla="*/ 33 w 38"/>
                        <a:gd name="T15" fmla="*/ 5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8"/>
                        <a:gd name="T25" fmla="*/ 0 h 17"/>
                        <a:gd name="T26" fmla="*/ 38 w 38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8" h="17">
                          <a:moveTo>
                            <a:pt x="33" y="5"/>
                          </a:moveTo>
                          <a:lnTo>
                            <a:pt x="32" y="0"/>
                          </a:lnTo>
                          <a:lnTo>
                            <a:pt x="35" y="0"/>
                          </a:lnTo>
                          <a:lnTo>
                            <a:pt x="37" y="5"/>
                          </a:lnTo>
                          <a:lnTo>
                            <a:pt x="37" y="16"/>
                          </a:lnTo>
                          <a:lnTo>
                            <a:pt x="0" y="16"/>
                          </a:lnTo>
                          <a:lnTo>
                            <a:pt x="0" y="5"/>
                          </a:lnTo>
                          <a:lnTo>
                            <a:pt x="33" y="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65" name="Freeform 801"/>
                    <p:cNvSpPr>
                      <a:spLocks/>
                    </p:cNvSpPr>
                    <p:nvPr/>
                  </p:nvSpPr>
                  <p:spPr bwMode="auto">
                    <a:xfrm>
                      <a:off x="4236" y="3241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16 h 17"/>
                        <a:gd name="T4" fmla="*/ 8 w 17"/>
                        <a:gd name="T5" fmla="*/ 16 h 17"/>
                        <a:gd name="T6" fmla="*/ 16 w 17"/>
                        <a:gd name="T7" fmla="*/ 0 h 17"/>
                        <a:gd name="T8" fmla="*/ 0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8" y="16"/>
                          </a:lnTo>
                          <a:lnTo>
                            <a:pt x="16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66" name="Freeform 802"/>
                    <p:cNvSpPr>
                      <a:spLocks/>
                    </p:cNvSpPr>
                    <p:nvPr/>
                  </p:nvSpPr>
                  <p:spPr bwMode="auto">
                    <a:xfrm>
                      <a:off x="4315" y="3241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6 w 17"/>
                        <a:gd name="T3" fmla="*/ 16 h 17"/>
                        <a:gd name="T4" fmla="*/ 8 w 17"/>
                        <a:gd name="T5" fmla="*/ 16 h 17"/>
                        <a:gd name="T6" fmla="*/ 0 w 17"/>
                        <a:gd name="T7" fmla="*/ 0 h 17"/>
                        <a:gd name="T8" fmla="*/ 16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6" y="16"/>
                          </a:lnTo>
                          <a:lnTo>
                            <a:pt x="8" y="16"/>
                          </a:lnTo>
                          <a:lnTo>
                            <a:pt x="0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053" name="Group 803"/>
                  <p:cNvGrpSpPr>
                    <a:grpSpLocks/>
                  </p:cNvGrpSpPr>
                  <p:nvPr/>
                </p:nvGrpSpPr>
                <p:grpSpPr bwMode="auto">
                  <a:xfrm>
                    <a:off x="4244" y="3327"/>
                    <a:ext cx="66" cy="54"/>
                    <a:chOff x="4244" y="3327"/>
                    <a:chExt cx="66" cy="54"/>
                  </a:xfrm>
                </p:grpSpPr>
                <p:sp>
                  <p:nvSpPr>
                    <p:cNvPr id="24054" name="Rectangle 8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4" y="3327"/>
                      <a:ext cx="66" cy="1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55" name="Rectangle 8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9" y="3330"/>
                      <a:ext cx="56" cy="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056" name="Group 8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73" y="3359"/>
                      <a:ext cx="19" cy="22"/>
                      <a:chOff x="4273" y="3359"/>
                      <a:chExt cx="19" cy="22"/>
                    </a:xfrm>
                  </p:grpSpPr>
                  <p:sp>
                    <p:nvSpPr>
                      <p:cNvPr id="24057" name="Oval 8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75" y="3360"/>
                        <a:ext cx="5" cy="7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4058" name="Group 8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73" y="3359"/>
                        <a:ext cx="19" cy="22"/>
                        <a:chOff x="4273" y="3359"/>
                        <a:chExt cx="19" cy="22"/>
                      </a:xfrm>
                    </p:grpSpPr>
                    <p:sp>
                      <p:nvSpPr>
                        <p:cNvPr id="24059" name="Oval 8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73" y="3359"/>
                          <a:ext cx="6" cy="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60" name="Oval 8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79" y="3362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12700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61" name="Freeform 8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75" y="3364"/>
                          <a:ext cx="17" cy="17"/>
                        </a:xfrm>
                        <a:custGeom>
                          <a:avLst/>
                          <a:gdLst>
                            <a:gd name="T0" fmla="*/ 16 w 17"/>
                            <a:gd name="T1" fmla="*/ 16 h 17"/>
                            <a:gd name="T2" fmla="*/ 16 w 17"/>
                            <a:gd name="T3" fmla="*/ 0 h 17"/>
                            <a:gd name="T4" fmla="*/ 0 w 17"/>
                            <a:gd name="T5" fmla="*/ 0 h 17"/>
                            <a:gd name="T6" fmla="*/ 0 w 17"/>
                            <a:gd name="T7" fmla="*/ 16 h 17"/>
                            <a:gd name="T8" fmla="*/ 16 w 17"/>
                            <a:gd name="T9" fmla="*/ 16 h 1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17"/>
                            <a:gd name="T17" fmla="*/ 17 w 17"/>
                            <a:gd name="T18" fmla="*/ 17 h 1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17">
                              <a:moveTo>
                                <a:pt x="16" y="16"/>
                              </a:moveTo>
                              <a:lnTo>
                                <a:pt x="16" y="0"/>
                              </a:lnTo>
                              <a:lnTo>
                                <a:pt x="0" y="0"/>
                              </a:lnTo>
                              <a:lnTo>
                                <a:pt x="0" y="16"/>
                              </a:lnTo>
                              <a:lnTo>
                                <a:pt x="16" y="16"/>
                              </a:lnTo>
                            </a:path>
                          </a:pathLst>
                        </a:cu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23938" name="Group 812"/>
            <p:cNvGrpSpPr>
              <a:grpSpLocks/>
            </p:cNvGrpSpPr>
            <p:nvPr/>
          </p:nvGrpSpPr>
          <p:grpSpPr bwMode="auto">
            <a:xfrm>
              <a:off x="4799" y="2832"/>
              <a:ext cx="243" cy="562"/>
              <a:chOff x="4799" y="2832"/>
              <a:chExt cx="243" cy="562"/>
            </a:xfrm>
          </p:grpSpPr>
          <p:sp>
            <p:nvSpPr>
              <p:cNvPr id="23992" name="Rectangle 813"/>
              <p:cNvSpPr>
                <a:spLocks noChangeArrowheads="1"/>
              </p:cNvSpPr>
              <p:nvPr/>
            </p:nvSpPr>
            <p:spPr bwMode="auto">
              <a:xfrm>
                <a:off x="4799" y="2832"/>
                <a:ext cx="243" cy="56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993" name="Group 814"/>
              <p:cNvGrpSpPr>
                <a:grpSpLocks/>
              </p:cNvGrpSpPr>
              <p:nvPr/>
            </p:nvGrpSpPr>
            <p:grpSpPr bwMode="auto">
              <a:xfrm>
                <a:off x="4816" y="2858"/>
                <a:ext cx="208" cy="159"/>
                <a:chOff x="4816" y="2858"/>
                <a:chExt cx="208" cy="159"/>
              </a:xfrm>
            </p:grpSpPr>
            <p:sp>
              <p:nvSpPr>
                <p:cNvPr id="24030" name="Rectangle 815"/>
                <p:cNvSpPr>
                  <a:spLocks noChangeArrowheads="1"/>
                </p:cNvSpPr>
                <p:nvPr/>
              </p:nvSpPr>
              <p:spPr bwMode="auto">
                <a:xfrm>
                  <a:off x="4816" y="2858"/>
                  <a:ext cx="208" cy="149"/>
                </a:xfrm>
                <a:prstGeom prst="rect">
                  <a:avLst/>
                </a:prstGeom>
                <a:solidFill>
                  <a:srgbClr val="9F9F9F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031" name="Group 816"/>
                <p:cNvGrpSpPr>
                  <a:grpSpLocks/>
                </p:cNvGrpSpPr>
                <p:nvPr/>
              </p:nvGrpSpPr>
              <p:grpSpPr bwMode="auto">
                <a:xfrm>
                  <a:off x="4879" y="2876"/>
                  <a:ext cx="97" cy="27"/>
                  <a:chOff x="4879" y="2876"/>
                  <a:chExt cx="97" cy="27"/>
                </a:xfrm>
              </p:grpSpPr>
              <p:sp>
                <p:nvSpPr>
                  <p:cNvPr id="24041" name="Freeform 817"/>
                  <p:cNvSpPr>
                    <a:spLocks/>
                  </p:cNvSpPr>
                  <p:nvPr/>
                </p:nvSpPr>
                <p:spPr bwMode="auto">
                  <a:xfrm>
                    <a:off x="4882" y="2883"/>
                    <a:ext cx="90" cy="20"/>
                  </a:xfrm>
                  <a:custGeom>
                    <a:avLst/>
                    <a:gdLst>
                      <a:gd name="T0" fmla="*/ 6 w 90"/>
                      <a:gd name="T1" fmla="*/ 7 h 20"/>
                      <a:gd name="T2" fmla="*/ 14 w 90"/>
                      <a:gd name="T3" fmla="*/ 15 h 20"/>
                      <a:gd name="T4" fmla="*/ 85 w 90"/>
                      <a:gd name="T5" fmla="*/ 15 h 20"/>
                      <a:gd name="T6" fmla="*/ 76 w 90"/>
                      <a:gd name="T7" fmla="*/ 6 h 20"/>
                      <a:gd name="T8" fmla="*/ 76 w 90"/>
                      <a:gd name="T9" fmla="*/ 0 h 20"/>
                      <a:gd name="T10" fmla="*/ 89 w 90"/>
                      <a:gd name="T11" fmla="*/ 13 h 20"/>
                      <a:gd name="T12" fmla="*/ 89 w 90"/>
                      <a:gd name="T13" fmla="*/ 19 h 20"/>
                      <a:gd name="T14" fmla="*/ 12 w 90"/>
                      <a:gd name="T15" fmla="*/ 19 h 20"/>
                      <a:gd name="T16" fmla="*/ 0 w 90"/>
                      <a:gd name="T17" fmla="*/ 7 h 20"/>
                      <a:gd name="T18" fmla="*/ 6 w 90"/>
                      <a:gd name="T19" fmla="*/ 7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"/>
                      <a:gd name="T31" fmla="*/ 0 h 20"/>
                      <a:gd name="T32" fmla="*/ 90 w 90"/>
                      <a:gd name="T33" fmla="*/ 20 h 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" h="20">
                        <a:moveTo>
                          <a:pt x="6" y="7"/>
                        </a:moveTo>
                        <a:lnTo>
                          <a:pt x="14" y="15"/>
                        </a:lnTo>
                        <a:lnTo>
                          <a:pt x="85" y="15"/>
                        </a:lnTo>
                        <a:lnTo>
                          <a:pt x="76" y="6"/>
                        </a:lnTo>
                        <a:lnTo>
                          <a:pt x="76" y="0"/>
                        </a:lnTo>
                        <a:lnTo>
                          <a:pt x="89" y="13"/>
                        </a:lnTo>
                        <a:lnTo>
                          <a:pt x="89" y="19"/>
                        </a:lnTo>
                        <a:lnTo>
                          <a:pt x="12" y="19"/>
                        </a:lnTo>
                        <a:lnTo>
                          <a:pt x="0" y="7"/>
                        </a:lnTo>
                        <a:lnTo>
                          <a:pt x="6" y="7"/>
                        </a:lnTo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042" name="Freeform 818"/>
                  <p:cNvSpPr>
                    <a:spLocks/>
                  </p:cNvSpPr>
                  <p:nvPr/>
                </p:nvSpPr>
                <p:spPr bwMode="auto">
                  <a:xfrm>
                    <a:off x="4882" y="2880"/>
                    <a:ext cx="38" cy="17"/>
                  </a:xfrm>
                  <a:custGeom>
                    <a:avLst/>
                    <a:gdLst>
                      <a:gd name="T0" fmla="*/ 4 w 38"/>
                      <a:gd name="T1" fmla="*/ 6 h 17"/>
                      <a:gd name="T2" fmla="*/ 4 w 38"/>
                      <a:gd name="T3" fmla="*/ 0 h 17"/>
                      <a:gd name="T4" fmla="*/ 2 w 38"/>
                      <a:gd name="T5" fmla="*/ 0 h 17"/>
                      <a:gd name="T6" fmla="*/ 0 w 38"/>
                      <a:gd name="T7" fmla="*/ 6 h 17"/>
                      <a:gd name="T8" fmla="*/ 0 w 38"/>
                      <a:gd name="T9" fmla="*/ 16 h 17"/>
                      <a:gd name="T10" fmla="*/ 37 w 38"/>
                      <a:gd name="T11" fmla="*/ 16 h 17"/>
                      <a:gd name="T12" fmla="*/ 37 w 38"/>
                      <a:gd name="T13" fmla="*/ 6 h 17"/>
                      <a:gd name="T14" fmla="*/ 4 w 38"/>
                      <a:gd name="T15" fmla="*/ 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8"/>
                      <a:gd name="T25" fmla="*/ 0 h 17"/>
                      <a:gd name="T26" fmla="*/ 38 w 38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8" h="17">
                        <a:moveTo>
                          <a:pt x="4" y="6"/>
                        </a:move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0" y="6"/>
                        </a:lnTo>
                        <a:lnTo>
                          <a:pt x="0" y="16"/>
                        </a:lnTo>
                        <a:lnTo>
                          <a:pt x="37" y="16"/>
                        </a:lnTo>
                        <a:lnTo>
                          <a:pt x="37" y="6"/>
                        </a:lnTo>
                        <a:lnTo>
                          <a:pt x="4" y="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043" name="Freeform 819"/>
                  <p:cNvSpPr>
                    <a:spLocks/>
                  </p:cNvSpPr>
                  <p:nvPr/>
                </p:nvSpPr>
                <p:spPr bwMode="auto">
                  <a:xfrm>
                    <a:off x="4923" y="2880"/>
                    <a:ext cx="37" cy="17"/>
                  </a:xfrm>
                  <a:custGeom>
                    <a:avLst/>
                    <a:gdLst>
                      <a:gd name="T0" fmla="*/ 32 w 37"/>
                      <a:gd name="T1" fmla="*/ 6 h 17"/>
                      <a:gd name="T2" fmla="*/ 31 w 37"/>
                      <a:gd name="T3" fmla="*/ 0 h 17"/>
                      <a:gd name="T4" fmla="*/ 34 w 37"/>
                      <a:gd name="T5" fmla="*/ 0 h 17"/>
                      <a:gd name="T6" fmla="*/ 36 w 37"/>
                      <a:gd name="T7" fmla="*/ 6 h 17"/>
                      <a:gd name="T8" fmla="*/ 36 w 37"/>
                      <a:gd name="T9" fmla="*/ 16 h 17"/>
                      <a:gd name="T10" fmla="*/ 0 w 37"/>
                      <a:gd name="T11" fmla="*/ 16 h 17"/>
                      <a:gd name="T12" fmla="*/ 0 w 37"/>
                      <a:gd name="T13" fmla="*/ 6 h 17"/>
                      <a:gd name="T14" fmla="*/ 32 w 37"/>
                      <a:gd name="T15" fmla="*/ 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7"/>
                      <a:gd name="T25" fmla="*/ 0 h 17"/>
                      <a:gd name="T26" fmla="*/ 37 w 3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7" h="17">
                        <a:moveTo>
                          <a:pt x="32" y="6"/>
                        </a:moveTo>
                        <a:lnTo>
                          <a:pt x="31" y="0"/>
                        </a:lnTo>
                        <a:lnTo>
                          <a:pt x="34" y="0"/>
                        </a:lnTo>
                        <a:lnTo>
                          <a:pt x="36" y="6"/>
                        </a:lnTo>
                        <a:lnTo>
                          <a:pt x="36" y="16"/>
                        </a:lnTo>
                        <a:lnTo>
                          <a:pt x="0" y="16"/>
                        </a:lnTo>
                        <a:lnTo>
                          <a:pt x="0" y="6"/>
                        </a:lnTo>
                        <a:lnTo>
                          <a:pt x="32" y="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044" name="Freeform 820"/>
                  <p:cNvSpPr>
                    <a:spLocks/>
                  </p:cNvSpPr>
                  <p:nvPr/>
                </p:nvSpPr>
                <p:spPr bwMode="auto">
                  <a:xfrm>
                    <a:off x="4879" y="287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16 h 17"/>
                      <a:gd name="T4" fmla="*/ 10 w 17"/>
                      <a:gd name="T5" fmla="*/ 16 h 17"/>
                      <a:gd name="T6" fmla="*/ 16 w 17"/>
                      <a:gd name="T7" fmla="*/ 0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0" y="16"/>
                        </a:lnTo>
                        <a:lnTo>
                          <a:pt x="10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045" name="Freeform 821"/>
                  <p:cNvSpPr>
                    <a:spLocks/>
                  </p:cNvSpPr>
                  <p:nvPr/>
                </p:nvSpPr>
                <p:spPr bwMode="auto">
                  <a:xfrm>
                    <a:off x="4959" y="2876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16 w 17"/>
                      <a:gd name="T3" fmla="*/ 16 h 17"/>
                      <a:gd name="T4" fmla="*/ 8 w 17"/>
                      <a:gd name="T5" fmla="*/ 16 h 17"/>
                      <a:gd name="T6" fmla="*/ 0 w 17"/>
                      <a:gd name="T7" fmla="*/ 0 h 17"/>
                      <a:gd name="T8" fmla="*/ 16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6" y="0"/>
                        </a:moveTo>
                        <a:lnTo>
                          <a:pt x="16" y="16"/>
                        </a:lnTo>
                        <a:lnTo>
                          <a:pt x="8" y="16"/>
                        </a:lnTo>
                        <a:lnTo>
                          <a:pt x="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032" name="Group 822"/>
                <p:cNvGrpSpPr>
                  <a:grpSpLocks/>
                </p:cNvGrpSpPr>
                <p:nvPr/>
              </p:nvGrpSpPr>
              <p:grpSpPr bwMode="auto">
                <a:xfrm>
                  <a:off x="4887" y="2963"/>
                  <a:ext cx="66" cy="54"/>
                  <a:chOff x="4887" y="2963"/>
                  <a:chExt cx="66" cy="54"/>
                </a:xfrm>
              </p:grpSpPr>
              <p:sp>
                <p:nvSpPr>
                  <p:cNvPr id="24033" name="Rectangle 823"/>
                  <p:cNvSpPr>
                    <a:spLocks noChangeArrowheads="1"/>
                  </p:cNvSpPr>
                  <p:nvPr/>
                </p:nvSpPr>
                <p:spPr bwMode="auto">
                  <a:xfrm>
                    <a:off x="4887" y="2963"/>
                    <a:ext cx="66" cy="12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034" name="Rectangle 824"/>
                  <p:cNvSpPr>
                    <a:spLocks noChangeArrowheads="1"/>
                  </p:cNvSpPr>
                  <p:nvPr/>
                </p:nvSpPr>
                <p:spPr bwMode="auto">
                  <a:xfrm>
                    <a:off x="4892" y="2966"/>
                    <a:ext cx="56" cy="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4035" name="Group 825"/>
                  <p:cNvGrpSpPr>
                    <a:grpSpLocks/>
                  </p:cNvGrpSpPr>
                  <p:nvPr/>
                </p:nvGrpSpPr>
                <p:grpSpPr bwMode="auto">
                  <a:xfrm>
                    <a:off x="4917" y="2995"/>
                    <a:ext cx="19" cy="22"/>
                    <a:chOff x="4917" y="2995"/>
                    <a:chExt cx="19" cy="22"/>
                  </a:xfrm>
                </p:grpSpPr>
                <p:sp>
                  <p:nvSpPr>
                    <p:cNvPr id="24036" name="Oval 8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19" y="2996"/>
                      <a:ext cx="5" cy="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2700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037" name="Group 8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17" y="2995"/>
                      <a:ext cx="19" cy="22"/>
                      <a:chOff x="4917" y="2995"/>
                      <a:chExt cx="19" cy="22"/>
                    </a:xfrm>
                  </p:grpSpPr>
                  <p:sp>
                    <p:nvSpPr>
                      <p:cNvPr id="24038" name="Oval 8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7" y="2995"/>
                        <a:ext cx="6" cy="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039" name="Oval 8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23" y="2997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040" name="Freeform 8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19" y="3000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16 h 17"/>
                          <a:gd name="T2" fmla="*/ 16 w 17"/>
                          <a:gd name="T3" fmla="*/ 0 h 17"/>
                          <a:gd name="T4" fmla="*/ 0 w 17"/>
                          <a:gd name="T5" fmla="*/ 0 h 17"/>
                          <a:gd name="T6" fmla="*/ 0 w 17"/>
                          <a:gd name="T7" fmla="*/ 16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7"/>
                          <a:gd name="T16" fmla="*/ 0 h 17"/>
                          <a:gd name="T17" fmla="*/ 17 w 17"/>
                          <a:gd name="T18" fmla="*/ 17 h 1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7" h="17">
                            <a:moveTo>
                              <a:pt x="16" y="16"/>
                            </a:moveTo>
                            <a:lnTo>
                              <a:pt x="16" y="0"/>
                            </a:lnTo>
                            <a:lnTo>
                              <a:pt x="0" y="0"/>
                            </a:lnTo>
                            <a:lnTo>
                              <a:pt x="0" y="16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23994" name="Group 831"/>
              <p:cNvGrpSpPr>
                <a:grpSpLocks/>
              </p:cNvGrpSpPr>
              <p:nvPr/>
            </p:nvGrpSpPr>
            <p:grpSpPr bwMode="auto">
              <a:xfrm>
                <a:off x="4816" y="3041"/>
                <a:ext cx="208" cy="159"/>
                <a:chOff x="4816" y="3041"/>
                <a:chExt cx="208" cy="159"/>
              </a:xfrm>
            </p:grpSpPr>
            <p:sp>
              <p:nvSpPr>
                <p:cNvPr id="24013" name="Rectangle 832"/>
                <p:cNvSpPr>
                  <a:spLocks noChangeArrowheads="1"/>
                </p:cNvSpPr>
                <p:nvPr/>
              </p:nvSpPr>
              <p:spPr bwMode="auto">
                <a:xfrm>
                  <a:off x="4816" y="3041"/>
                  <a:ext cx="208" cy="149"/>
                </a:xfrm>
                <a:prstGeom prst="rect">
                  <a:avLst/>
                </a:prstGeom>
                <a:solidFill>
                  <a:srgbClr val="9F9F9F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014" name="Group 833"/>
                <p:cNvGrpSpPr>
                  <a:grpSpLocks/>
                </p:cNvGrpSpPr>
                <p:nvPr/>
              </p:nvGrpSpPr>
              <p:grpSpPr bwMode="auto">
                <a:xfrm>
                  <a:off x="4879" y="3060"/>
                  <a:ext cx="97" cy="140"/>
                  <a:chOff x="4879" y="3060"/>
                  <a:chExt cx="97" cy="140"/>
                </a:xfrm>
              </p:grpSpPr>
              <p:grpSp>
                <p:nvGrpSpPr>
                  <p:cNvPr id="24015" name="Group 834"/>
                  <p:cNvGrpSpPr>
                    <a:grpSpLocks/>
                  </p:cNvGrpSpPr>
                  <p:nvPr/>
                </p:nvGrpSpPr>
                <p:grpSpPr bwMode="auto">
                  <a:xfrm>
                    <a:off x="4879" y="3060"/>
                    <a:ext cx="97" cy="26"/>
                    <a:chOff x="4879" y="3060"/>
                    <a:chExt cx="97" cy="26"/>
                  </a:xfrm>
                </p:grpSpPr>
                <p:sp>
                  <p:nvSpPr>
                    <p:cNvPr id="24025" name="Freeform 835"/>
                    <p:cNvSpPr>
                      <a:spLocks/>
                    </p:cNvSpPr>
                    <p:nvPr/>
                  </p:nvSpPr>
                  <p:spPr bwMode="auto">
                    <a:xfrm>
                      <a:off x="4882" y="3065"/>
                      <a:ext cx="90" cy="21"/>
                    </a:xfrm>
                    <a:custGeom>
                      <a:avLst/>
                      <a:gdLst>
                        <a:gd name="T0" fmla="*/ 6 w 90"/>
                        <a:gd name="T1" fmla="*/ 8 h 21"/>
                        <a:gd name="T2" fmla="*/ 14 w 90"/>
                        <a:gd name="T3" fmla="*/ 16 h 21"/>
                        <a:gd name="T4" fmla="*/ 85 w 90"/>
                        <a:gd name="T5" fmla="*/ 16 h 21"/>
                        <a:gd name="T6" fmla="*/ 76 w 90"/>
                        <a:gd name="T7" fmla="*/ 6 h 21"/>
                        <a:gd name="T8" fmla="*/ 76 w 90"/>
                        <a:gd name="T9" fmla="*/ 0 h 21"/>
                        <a:gd name="T10" fmla="*/ 89 w 90"/>
                        <a:gd name="T11" fmla="*/ 14 h 21"/>
                        <a:gd name="T12" fmla="*/ 89 w 90"/>
                        <a:gd name="T13" fmla="*/ 20 h 21"/>
                        <a:gd name="T14" fmla="*/ 12 w 90"/>
                        <a:gd name="T15" fmla="*/ 20 h 21"/>
                        <a:gd name="T16" fmla="*/ 0 w 90"/>
                        <a:gd name="T17" fmla="*/ 8 h 21"/>
                        <a:gd name="T18" fmla="*/ 6 w 90"/>
                        <a:gd name="T19" fmla="*/ 8 h 2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0"/>
                        <a:gd name="T31" fmla="*/ 0 h 21"/>
                        <a:gd name="T32" fmla="*/ 90 w 90"/>
                        <a:gd name="T33" fmla="*/ 21 h 2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0" h="21">
                          <a:moveTo>
                            <a:pt x="6" y="8"/>
                          </a:moveTo>
                          <a:lnTo>
                            <a:pt x="14" y="16"/>
                          </a:lnTo>
                          <a:lnTo>
                            <a:pt x="85" y="16"/>
                          </a:lnTo>
                          <a:lnTo>
                            <a:pt x="76" y="6"/>
                          </a:lnTo>
                          <a:lnTo>
                            <a:pt x="76" y="0"/>
                          </a:lnTo>
                          <a:lnTo>
                            <a:pt x="89" y="14"/>
                          </a:lnTo>
                          <a:lnTo>
                            <a:pt x="89" y="20"/>
                          </a:lnTo>
                          <a:lnTo>
                            <a:pt x="12" y="20"/>
                          </a:lnTo>
                          <a:lnTo>
                            <a:pt x="0" y="8"/>
                          </a:lnTo>
                          <a:lnTo>
                            <a:pt x="6" y="8"/>
                          </a:lnTo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26" name="Freeform 836"/>
                    <p:cNvSpPr>
                      <a:spLocks/>
                    </p:cNvSpPr>
                    <p:nvPr/>
                  </p:nvSpPr>
                  <p:spPr bwMode="auto">
                    <a:xfrm>
                      <a:off x="4882" y="3064"/>
                      <a:ext cx="38" cy="17"/>
                    </a:xfrm>
                    <a:custGeom>
                      <a:avLst/>
                      <a:gdLst>
                        <a:gd name="T0" fmla="*/ 4 w 38"/>
                        <a:gd name="T1" fmla="*/ 6 h 17"/>
                        <a:gd name="T2" fmla="*/ 4 w 38"/>
                        <a:gd name="T3" fmla="*/ 0 h 17"/>
                        <a:gd name="T4" fmla="*/ 2 w 38"/>
                        <a:gd name="T5" fmla="*/ 0 h 17"/>
                        <a:gd name="T6" fmla="*/ 0 w 38"/>
                        <a:gd name="T7" fmla="*/ 6 h 17"/>
                        <a:gd name="T8" fmla="*/ 0 w 38"/>
                        <a:gd name="T9" fmla="*/ 16 h 17"/>
                        <a:gd name="T10" fmla="*/ 37 w 38"/>
                        <a:gd name="T11" fmla="*/ 16 h 17"/>
                        <a:gd name="T12" fmla="*/ 37 w 38"/>
                        <a:gd name="T13" fmla="*/ 6 h 17"/>
                        <a:gd name="T14" fmla="*/ 4 w 38"/>
                        <a:gd name="T15" fmla="*/ 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8"/>
                        <a:gd name="T25" fmla="*/ 0 h 17"/>
                        <a:gd name="T26" fmla="*/ 38 w 38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8" h="17">
                          <a:moveTo>
                            <a:pt x="4" y="6"/>
                          </a:move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0" y="6"/>
                          </a:lnTo>
                          <a:lnTo>
                            <a:pt x="0" y="16"/>
                          </a:lnTo>
                          <a:lnTo>
                            <a:pt x="37" y="16"/>
                          </a:lnTo>
                          <a:lnTo>
                            <a:pt x="37" y="6"/>
                          </a:lnTo>
                          <a:lnTo>
                            <a:pt x="4" y="6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27" name="Freeform 837"/>
                    <p:cNvSpPr>
                      <a:spLocks/>
                    </p:cNvSpPr>
                    <p:nvPr/>
                  </p:nvSpPr>
                  <p:spPr bwMode="auto">
                    <a:xfrm>
                      <a:off x="4923" y="3064"/>
                      <a:ext cx="37" cy="17"/>
                    </a:xfrm>
                    <a:custGeom>
                      <a:avLst/>
                      <a:gdLst>
                        <a:gd name="T0" fmla="*/ 32 w 37"/>
                        <a:gd name="T1" fmla="*/ 6 h 17"/>
                        <a:gd name="T2" fmla="*/ 31 w 37"/>
                        <a:gd name="T3" fmla="*/ 0 h 17"/>
                        <a:gd name="T4" fmla="*/ 34 w 37"/>
                        <a:gd name="T5" fmla="*/ 0 h 17"/>
                        <a:gd name="T6" fmla="*/ 36 w 37"/>
                        <a:gd name="T7" fmla="*/ 6 h 17"/>
                        <a:gd name="T8" fmla="*/ 36 w 37"/>
                        <a:gd name="T9" fmla="*/ 16 h 17"/>
                        <a:gd name="T10" fmla="*/ 0 w 37"/>
                        <a:gd name="T11" fmla="*/ 16 h 17"/>
                        <a:gd name="T12" fmla="*/ 0 w 37"/>
                        <a:gd name="T13" fmla="*/ 6 h 17"/>
                        <a:gd name="T14" fmla="*/ 32 w 37"/>
                        <a:gd name="T15" fmla="*/ 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7"/>
                        <a:gd name="T25" fmla="*/ 0 h 17"/>
                        <a:gd name="T26" fmla="*/ 37 w 3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7" h="17">
                          <a:moveTo>
                            <a:pt x="32" y="6"/>
                          </a:moveTo>
                          <a:lnTo>
                            <a:pt x="31" y="0"/>
                          </a:lnTo>
                          <a:lnTo>
                            <a:pt x="34" y="0"/>
                          </a:lnTo>
                          <a:lnTo>
                            <a:pt x="36" y="6"/>
                          </a:lnTo>
                          <a:lnTo>
                            <a:pt x="36" y="16"/>
                          </a:lnTo>
                          <a:lnTo>
                            <a:pt x="0" y="16"/>
                          </a:lnTo>
                          <a:lnTo>
                            <a:pt x="0" y="6"/>
                          </a:lnTo>
                          <a:lnTo>
                            <a:pt x="32" y="6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28" name="Freeform 838"/>
                    <p:cNvSpPr>
                      <a:spLocks/>
                    </p:cNvSpPr>
                    <p:nvPr/>
                  </p:nvSpPr>
                  <p:spPr bwMode="auto">
                    <a:xfrm>
                      <a:off x="4879" y="306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16 h 17"/>
                        <a:gd name="T4" fmla="*/ 10 w 17"/>
                        <a:gd name="T5" fmla="*/ 16 h 17"/>
                        <a:gd name="T6" fmla="*/ 16 w 17"/>
                        <a:gd name="T7" fmla="*/ 0 h 17"/>
                        <a:gd name="T8" fmla="*/ 0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29" name="Freeform 839"/>
                    <p:cNvSpPr>
                      <a:spLocks/>
                    </p:cNvSpPr>
                    <p:nvPr/>
                  </p:nvSpPr>
                  <p:spPr bwMode="auto">
                    <a:xfrm>
                      <a:off x="4959" y="3060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6 w 17"/>
                        <a:gd name="T3" fmla="*/ 16 h 17"/>
                        <a:gd name="T4" fmla="*/ 8 w 17"/>
                        <a:gd name="T5" fmla="*/ 16 h 17"/>
                        <a:gd name="T6" fmla="*/ 0 w 17"/>
                        <a:gd name="T7" fmla="*/ 0 h 17"/>
                        <a:gd name="T8" fmla="*/ 16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6" y="16"/>
                          </a:lnTo>
                          <a:lnTo>
                            <a:pt x="8" y="16"/>
                          </a:lnTo>
                          <a:lnTo>
                            <a:pt x="0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016" name="Group 840"/>
                  <p:cNvGrpSpPr>
                    <a:grpSpLocks/>
                  </p:cNvGrpSpPr>
                  <p:nvPr/>
                </p:nvGrpSpPr>
                <p:grpSpPr bwMode="auto">
                  <a:xfrm>
                    <a:off x="4887" y="3146"/>
                    <a:ext cx="66" cy="54"/>
                    <a:chOff x="4887" y="3146"/>
                    <a:chExt cx="66" cy="54"/>
                  </a:xfrm>
                </p:grpSpPr>
                <p:sp>
                  <p:nvSpPr>
                    <p:cNvPr id="24017" name="Rectangle 8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7" y="3146"/>
                      <a:ext cx="66" cy="11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18" name="Rectangle 8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92" y="3149"/>
                      <a:ext cx="56" cy="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019" name="Group 8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17" y="3177"/>
                      <a:ext cx="19" cy="23"/>
                      <a:chOff x="4917" y="3177"/>
                      <a:chExt cx="19" cy="23"/>
                    </a:xfrm>
                  </p:grpSpPr>
                  <p:sp>
                    <p:nvSpPr>
                      <p:cNvPr id="24020" name="Oval 8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9" y="3179"/>
                        <a:ext cx="5" cy="6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4021" name="Group 8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17" y="3177"/>
                        <a:ext cx="19" cy="23"/>
                        <a:chOff x="4917" y="3177"/>
                        <a:chExt cx="19" cy="23"/>
                      </a:xfrm>
                    </p:grpSpPr>
                    <p:sp>
                      <p:nvSpPr>
                        <p:cNvPr id="24022" name="Oval 8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17" y="3177"/>
                          <a:ext cx="6" cy="7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23" name="Oval 8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23" y="3181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12700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24" name="Freeform 8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19" y="3183"/>
                          <a:ext cx="17" cy="17"/>
                        </a:xfrm>
                        <a:custGeom>
                          <a:avLst/>
                          <a:gdLst>
                            <a:gd name="T0" fmla="*/ 16 w 17"/>
                            <a:gd name="T1" fmla="*/ 16 h 17"/>
                            <a:gd name="T2" fmla="*/ 16 w 17"/>
                            <a:gd name="T3" fmla="*/ 0 h 17"/>
                            <a:gd name="T4" fmla="*/ 0 w 17"/>
                            <a:gd name="T5" fmla="*/ 0 h 17"/>
                            <a:gd name="T6" fmla="*/ 0 w 17"/>
                            <a:gd name="T7" fmla="*/ 16 h 17"/>
                            <a:gd name="T8" fmla="*/ 16 w 17"/>
                            <a:gd name="T9" fmla="*/ 16 h 1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17"/>
                            <a:gd name="T17" fmla="*/ 17 w 17"/>
                            <a:gd name="T18" fmla="*/ 17 h 1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17">
                              <a:moveTo>
                                <a:pt x="16" y="16"/>
                              </a:moveTo>
                              <a:lnTo>
                                <a:pt x="16" y="0"/>
                              </a:lnTo>
                              <a:lnTo>
                                <a:pt x="0" y="0"/>
                              </a:lnTo>
                              <a:lnTo>
                                <a:pt x="0" y="16"/>
                              </a:lnTo>
                              <a:lnTo>
                                <a:pt x="16" y="16"/>
                              </a:lnTo>
                            </a:path>
                          </a:pathLst>
                        </a:cu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3995" name="Group 849"/>
              <p:cNvGrpSpPr>
                <a:grpSpLocks/>
              </p:cNvGrpSpPr>
              <p:nvPr/>
            </p:nvGrpSpPr>
            <p:grpSpPr bwMode="auto">
              <a:xfrm>
                <a:off x="4816" y="3221"/>
                <a:ext cx="208" cy="160"/>
                <a:chOff x="4816" y="3221"/>
                <a:chExt cx="208" cy="160"/>
              </a:xfrm>
            </p:grpSpPr>
            <p:sp>
              <p:nvSpPr>
                <p:cNvPr id="23996" name="Rectangle 850"/>
                <p:cNvSpPr>
                  <a:spLocks noChangeArrowheads="1"/>
                </p:cNvSpPr>
                <p:nvPr/>
              </p:nvSpPr>
              <p:spPr bwMode="auto">
                <a:xfrm>
                  <a:off x="4816" y="3221"/>
                  <a:ext cx="208" cy="151"/>
                </a:xfrm>
                <a:prstGeom prst="rect">
                  <a:avLst/>
                </a:prstGeom>
                <a:solidFill>
                  <a:srgbClr val="9F9F9F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3997" name="Group 851"/>
                <p:cNvGrpSpPr>
                  <a:grpSpLocks/>
                </p:cNvGrpSpPr>
                <p:nvPr/>
              </p:nvGrpSpPr>
              <p:grpSpPr bwMode="auto">
                <a:xfrm>
                  <a:off x="4879" y="3241"/>
                  <a:ext cx="97" cy="140"/>
                  <a:chOff x="4879" y="3241"/>
                  <a:chExt cx="97" cy="140"/>
                </a:xfrm>
              </p:grpSpPr>
              <p:grpSp>
                <p:nvGrpSpPr>
                  <p:cNvPr id="23998" name="Group 852"/>
                  <p:cNvGrpSpPr>
                    <a:grpSpLocks/>
                  </p:cNvGrpSpPr>
                  <p:nvPr/>
                </p:nvGrpSpPr>
                <p:grpSpPr bwMode="auto">
                  <a:xfrm>
                    <a:off x="4879" y="3241"/>
                    <a:ext cx="97" cy="26"/>
                    <a:chOff x="4879" y="3241"/>
                    <a:chExt cx="97" cy="26"/>
                  </a:xfrm>
                </p:grpSpPr>
                <p:sp>
                  <p:nvSpPr>
                    <p:cNvPr id="24008" name="Freeform 853"/>
                    <p:cNvSpPr>
                      <a:spLocks/>
                    </p:cNvSpPr>
                    <p:nvPr/>
                  </p:nvSpPr>
                  <p:spPr bwMode="auto">
                    <a:xfrm>
                      <a:off x="4882" y="3247"/>
                      <a:ext cx="90" cy="20"/>
                    </a:xfrm>
                    <a:custGeom>
                      <a:avLst/>
                      <a:gdLst>
                        <a:gd name="T0" fmla="*/ 6 w 90"/>
                        <a:gd name="T1" fmla="*/ 8 h 20"/>
                        <a:gd name="T2" fmla="*/ 14 w 90"/>
                        <a:gd name="T3" fmla="*/ 15 h 20"/>
                        <a:gd name="T4" fmla="*/ 85 w 90"/>
                        <a:gd name="T5" fmla="*/ 15 h 20"/>
                        <a:gd name="T6" fmla="*/ 76 w 90"/>
                        <a:gd name="T7" fmla="*/ 6 h 20"/>
                        <a:gd name="T8" fmla="*/ 76 w 90"/>
                        <a:gd name="T9" fmla="*/ 0 h 20"/>
                        <a:gd name="T10" fmla="*/ 89 w 90"/>
                        <a:gd name="T11" fmla="*/ 13 h 20"/>
                        <a:gd name="T12" fmla="*/ 89 w 90"/>
                        <a:gd name="T13" fmla="*/ 19 h 20"/>
                        <a:gd name="T14" fmla="*/ 12 w 90"/>
                        <a:gd name="T15" fmla="*/ 19 h 20"/>
                        <a:gd name="T16" fmla="*/ 0 w 90"/>
                        <a:gd name="T17" fmla="*/ 8 h 20"/>
                        <a:gd name="T18" fmla="*/ 6 w 90"/>
                        <a:gd name="T19" fmla="*/ 8 h 2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0"/>
                        <a:gd name="T31" fmla="*/ 0 h 20"/>
                        <a:gd name="T32" fmla="*/ 90 w 90"/>
                        <a:gd name="T33" fmla="*/ 20 h 2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0" h="20">
                          <a:moveTo>
                            <a:pt x="6" y="8"/>
                          </a:moveTo>
                          <a:lnTo>
                            <a:pt x="14" y="15"/>
                          </a:lnTo>
                          <a:lnTo>
                            <a:pt x="85" y="15"/>
                          </a:lnTo>
                          <a:lnTo>
                            <a:pt x="76" y="6"/>
                          </a:lnTo>
                          <a:lnTo>
                            <a:pt x="76" y="0"/>
                          </a:lnTo>
                          <a:lnTo>
                            <a:pt x="89" y="13"/>
                          </a:lnTo>
                          <a:lnTo>
                            <a:pt x="89" y="19"/>
                          </a:lnTo>
                          <a:lnTo>
                            <a:pt x="12" y="19"/>
                          </a:lnTo>
                          <a:lnTo>
                            <a:pt x="0" y="8"/>
                          </a:lnTo>
                          <a:lnTo>
                            <a:pt x="6" y="8"/>
                          </a:lnTo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09" name="Freeform 854"/>
                    <p:cNvSpPr>
                      <a:spLocks/>
                    </p:cNvSpPr>
                    <p:nvPr/>
                  </p:nvSpPr>
                  <p:spPr bwMode="auto">
                    <a:xfrm>
                      <a:off x="4882" y="3244"/>
                      <a:ext cx="38" cy="17"/>
                    </a:xfrm>
                    <a:custGeom>
                      <a:avLst/>
                      <a:gdLst>
                        <a:gd name="T0" fmla="*/ 4 w 38"/>
                        <a:gd name="T1" fmla="*/ 5 h 17"/>
                        <a:gd name="T2" fmla="*/ 4 w 38"/>
                        <a:gd name="T3" fmla="*/ 0 h 17"/>
                        <a:gd name="T4" fmla="*/ 2 w 38"/>
                        <a:gd name="T5" fmla="*/ 0 h 17"/>
                        <a:gd name="T6" fmla="*/ 0 w 38"/>
                        <a:gd name="T7" fmla="*/ 5 h 17"/>
                        <a:gd name="T8" fmla="*/ 0 w 38"/>
                        <a:gd name="T9" fmla="*/ 16 h 17"/>
                        <a:gd name="T10" fmla="*/ 37 w 38"/>
                        <a:gd name="T11" fmla="*/ 16 h 17"/>
                        <a:gd name="T12" fmla="*/ 37 w 38"/>
                        <a:gd name="T13" fmla="*/ 5 h 17"/>
                        <a:gd name="T14" fmla="*/ 4 w 38"/>
                        <a:gd name="T15" fmla="*/ 5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8"/>
                        <a:gd name="T25" fmla="*/ 0 h 17"/>
                        <a:gd name="T26" fmla="*/ 38 w 38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8" h="17">
                          <a:moveTo>
                            <a:pt x="4" y="5"/>
                          </a:move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0" y="5"/>
                          </a:lnTo>
                          <a:lnTo>
                            <a:pt x="0" y="16"/>
                          </a:lnTo>
                          <a:lnTo>
                            <a:pt x="37" y="16"/>
                          </a:lnTo>
                          <a:lnTo>
                            <a:pt x="37" y="5"/>
                          </a:lnTo>
                          <a:lnTo>
                            <a:pt x="4" y="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10" name="Freeform 855"/>
                    <p:cNvSpPr>
                      <a:spLocks/>
                    </p:cNvSpPr>
                    <p:nvPr/>
                  </p:nvSpPr>
                  <p:spPr bwMode="auto">
                    <a:xfrm>
                      <a:off x="4923" y="3244"/>
                      <a:ext cx="37" cy="17"/>
                    </a:xfrm>
                    <a:custGeom>
                      <a:avLst/>
                      <a:gdLst>
                        <a:gd name="T0" fmla="*/ 32 w 37"/>
                        <a:gd name="T1" fmla="*/ 5 h 17"/>
                        <a:gd name="T2" fmla="*/ 31 w 37"/>
                        <a:gd name="T3" fmla="*/ 0 h 17"/>
                        <a:gd name="T4" fmla="*/ 34 w 37"/>
                        <a:gd name="T5" fmla="*/ 0 h 17"/>
                        <a:gd name="T6" fmla="*/ 36 w 37"/>
                        <a:gd name="T7" fmla="*/ 5 h 17"/>
                        <a:gd name="T8" fmla="*/ 36 w 37"/>
                        <a:gd name="T9" fmla="*/ 16 h 17"/>
                        <a:gd name="T10" fmla="*/ 0 w 37"/>
                        <a:gd name="T11" fmla="*/ 16 h 17"/>
                        <a:gd name="T12" fmla="*/ 0 w 37"/>
                        <a:gd name="T13" fmla="*/ 5 h 17"/>
                        <a:gd name="T14" fmla="*/ 32 w 37"/>
                        <a:gd name="T15" fmla="*/ 5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37"/>
                        <a:gd name="T25" fmla="*/ 0 h 17"/>
                        <a:gd name="T26" fmla="*/ 37 w 3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37" h="17">
                          <a:moveTo>
                            <a:pt x="32" y="5"/>
                          </a:moveTo>
                          <a:lnTo>
                            <a:pt x="31" y="0"/>
                          </a:lnTo>
                          <a:lnTo>
                            <a:pt x="34" y="0"/>
                          </a:lnTo>
                          <a:lnTo>
                            <a:pt x="36" y="5"/>
                          </a:lnTo>
                          <a:lnTo>
                            <a:pt x="36" y="16"/>
                          </a:lnTo>
                          <a:lnTo>
                            <a:pt x="0" y="16"/>
                          </a:lnTo>
                          <a:lnTo>
                            <a:pt x="0" y="5"/>
                          </a:lnTo>
                          <a:lnTo>
                            <a:pt x="32" y="5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11" name="Freeform 856"/>
                    <p:cNvSpPr>
                      <a:spLocks/>
                    </p:cNvSpPr>
                    <p:nvPr/>
                  </p:nvSpPr>
                  <p:spPr bwMode="auto">
                    <a:xfrm>
                      <a:off x="4879" y="3241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16 h 17"/>
                        <a:gd name="T4" fmla="*/ 10 w 17"/>
                        <a:gd name="T5" fmla="*/ 16 h 17"/>
                        <a:gd name="T6" fmla="*/ 16 w 17"/>
                        <a:gd name="T7" fmla="*/ 0 h 17"/>
                        <a:gd name="T8" fmla="*/ 0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12" name="Freeform 857"/>
                    <p:cNvSpPr>
                      <a:spLocks/>
                    </p:cNvSpPr>
                    <p:nvPr/>
                  </p:nvSpPr>
                  <p:spPr bwMode="auto">
                    <a:xfrm>
                      <a:off x="4959" y="3241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6 w 17"/>
                        <a:gd name="T3" fmla="*/ 16 h 17"/>
                        <a:gd name="T4" fmla="*/ 8 w 17"/>
                        <a:gd name="T5" fmla="*/ 16 h 17"/>
                        <a:gd name="T6" fmla="*/ 0 w 17"/>
                        <a:gd name="T7" fmla="*/ 0 h 17"/>
                        <a:gd name="T8" fmla="*/ 16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6" y="16"/>
                          </a:lnTo>
                          <a:lnTo>
                            <a:pt x="8" y="16"/>
                          </a:lnTo>
                          <a:lnTo>
                            <a:pt x="0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999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4887" y="3327"/>
                    <a:ext cx="66" cy="54"/>
                    <a:chOff x="4887" y="3327"/>
                    <a:chExt cx="66" cy="54"/>
                  </a:xfrm>
                </p:grpSpPr>
                <p:sp>
                  <p:nvSpPr>
                    <p:cNvPr id="24000" name="Rectangle 8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7" y="3327"/>
                      <a:ext cx="66" cy="1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01" name="Rectangle 8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92" y="3330"/>
                      <a:ext cx="56" cy="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002" name="Group 8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17" y="3359"/>
                      <a:ext cx="19" cy="22"/>
                      <a:chOff x="4917" y="3359"/>
                      <a:chExt cx="19" cy="22"/>
                    </a:xfrm>
                  </p:grpSpPr>
                  <p:sp>
                    <p:nvSpPr>
                      <p:cNvPr id="24003" name="Oval 8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9" y="3360"/>
                        <a:ext cx="5" cy="7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4004" name="Group 8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17" y="3359"/>
                        <a:ext cx="19" cy="22"/>
                        <a:chOff x="4917" y="3359"/>
                        <a:chExt cx="19" cy="22"/>
                      </a:xfrm>
                    </p:grpSpPr>
                    <p:sp>
                      <p:nvSpPr>
                        <p:cNvPr id="24005" name="Oval 8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17" y="3359"/>
                          <a:ext cx="6" cy="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06" name="Oval 8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23" y="3362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12700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07" name="Freeform 8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19" y="3364"/>
                          <a:ext cx="17" cy="17"/>
                        </a:xfrm>
                        <a:custGeom>
                          <a:avLst/>
                          <a:gdLst>
                            <a:gd name="T0" fmla="*/ 16 w 17"/>
                            <a:gd name="T1" fmla="*/ 16 h 17"/>
                            <a:gd name="T2" fmla="*/ 16 w 17"/>
                            <a:gd name="T3" fmla="*/ 0 h 17"/>
                            <a:gd name="T4" fmla="*/ 0 w 17"/>
                            <a:gd name="T5" fmla="*/ 0 h 17"/>
                            <a:gd name="T6" fmla="*/ 0 w 17"/>
                            <a:gd name="T7" fmla="*/ 16 h 17"/>
                            <a:gd name="T8" fmla="*/ 16 w 17"/>
                            <a:gd name="T9" fmla="*/ 16 h 1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7"/>
                            <a:gd name="T16" fmla="*/ 0 h 17"/>
                            <a:gd name="T17" fmla="*/ 17 w 17"/>
                            <a:gd name="T18" fmla="*/ 17 h 1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7" h="17">
                              <a:moveTo>
                                <a:pt x="16" y="16"/>
                              </a:moveTo>
                              <a:lnTo>
                                <a:pt x="16" y="0"/>
                              </a:lnTo>
                              <a:lnTo>
                                <a:pt x="0" y="0"/>
                              </a:lnTo>
                              <a:lnTo>
                                <a:pt x="0" y="16"/>
                              </a:lnTo>
                              <a:lnTo>
                                <a:pt x="16" y="16"/>
                              </a:lnTo>
                            </a:path>
                          </a:pathLst>
                        </a:cu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 cap="rnd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23939" name="Group 867"/>
            <p:cNvGrpSpPr>
              <a:grpSpLocks/>
            </p:cNvGrpSpPr>
            <p:nvPr/>
          </p:nvGrpSpPr>
          <p:grpSpPr bwMode="auto">
            <a:xfrm>
              <a:off x="4437" y="2832"/>
              <a:ext cx="333" cy="562"/>
              <a:chOff x="4437" y="2832"/>
              <a:chExt cx="333" cy="562"/>
            </a:xfrm>
          </p:grpSpPr>
          <p:grpSp>
            <p:nvGrpSpPr>
              <p:cNvPr id="23940" name="Group 868"/>
              <p:cNvGrpSpPr>
                <a:grpSpLocks/>
              </p:cNvGrpSpPr>
              <p:nvPr/>
            </p:nvGrpSpPr>
            <p:grpSpPr bwMode="auto">
              <a:xfrm>
                <a:off x="4474" y="2832"/>
                <a:ext cx="247" cy="562"/>
                <a:chOff x="4474" y="2832"/>
                <a:chExt cx="247" cy="562"/>
              </a:xfrm>
            </p:grpSpPr>
            <p:sp>
              <p:nvSpPr>
                <p:cNvPr id="23972" name="Rectangle 869"/>
                <p:cNvSpPr>
                  <a:spLocks noChangeArrowheads="1"/>
                </p:cNvSpPr>
                <p:nvPr/>
              </p:nvSpPr>
              <p:spPr bwMode="auto">
                <a:xfrm>
                  <a:off x="4476" y="2832"/>
                  <a:ext cx="242" cy="562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73" name="Rectangle 870"/>
                <p:cNvSpPr>
                  <a:spLocks noChangeArrowheads="1"/>
                </p:cNvSpPr>
                <p:nvPr/>
              </p:nvSpPr>
              <p:spPr bwMode="auto">
                <a:xfrm>
                  <a:off x="4494" y="2858"/>
                  <a:ext cx="206" cy="149"/>
                </a:xfrm>
                <a:prstGeom prst="rect">
                  <a:avLst/>
                </a:prstGeom>
                <a:solidFill>
                  <a:srgbClr val="9F9F9F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74" name="Rectangle 871"/>
                <p:cNvSpPr>
                  <a:spLocks noChangeArrowheads="1"/>
                </p:cNvSpPr>
                <p:nvPr/>
              </p:nvSpPr>
              <p:spPr bwMode="auto">
                <a:xfrm>
                  <a:off x="4474" y="3206"/>
                  <a:ext cx="247" cy="75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75" name="Rectangle 872"/>
                <p:cNvSpPr>
                  <a:spLocks noChangeArrowheads="1"/>
                </p:cNvSpPr>
                <p:nvPr/>
              </p:nvSpPr>
              <p:spPr bwMode="auto">
                <a:xfrm>
                  <a:off x="4494" y="3221"/>
                  <a:ext cx="206" cy="151"/>
                </a:xfrm>
                <a:prstGeom prst="rect">
                  <a:avLst/>
                </a:prstGeom>
                <a:solidFill>
                  <a:srgbClr val="9F9F9F"/>
                </a:solidFill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76" name="Rectangle 873"/>
                <p:cNvSpPr>
                  <a:spLocks noChangeArrowheads="1"/>
                </p:cNvSpPr>
                <p:nvPr/>
              </p:nvSpPr>
              <p:spPr bwMode="auto">
                <a:xfrm>
                  <a:off x="4489" y="3206"/>
                  <a:ext cx="216" cy="75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3977" name="Group 874"/>
                <p:cNvGrpSpPr>
                  <a:grpSpLocks/>
                </p:cNvGrpSpPr>
                <p:nvPr/>
              </p:nvGrpSpPr>
              <p:grpSpPr bwMode="auto">
                <a:xfrm>
                  <a:off x="4556" y="3241"/>
                  <a:ext cx="96" cy="26"/>
                  <a:chOff x="4556" y="3241"/>
                  <a:chExt cx="96" cy="26"/>
                </a:xfrm>
              </p:grpSpPr>
              <p:sp>
                <p:nvSpPr>
                  <p:cNvPr id="23987" name="Freeform 875"/>
                  <p:cNvSpPr>
                    <a:spLocks/>
                  </p:cNvSpPr>
                  <p:nvPr/>
                </p:nvSpPr>
                <p:spPr bwMode="auto">
                  <a:xfrm>
                    <a:off x="4558" y="3247"/>
                    <a:ext cx="91" cy="20"/>
                  </a:xfrm>
                  <a:custGeom>
                    <a:avLst/>
                    <a:gdLst>
                      <a:gd name="T0" fmla="*/ 6 w 91"/>
                      <a:gd name="T1" fmla="*/ 8 h 20"/>
                      <a:gd name="T2" fmla="*/ 14 w 91"/>
                      <a:gd name="T3" fmla="*/ 15 h 20"/>
                      <a:gd name="T4" fmla="*/ 86 w 91"/>
                      <a:gd name="T5" fmla="*/ 15 h 20"/>
                      <a:gd name="T6" fmla="*/ 76 w 91"/>
                      <a:gd name="T7" fmla="*/ 6 h 20"/>
                      <a:gd name="T8" fmla="*/ 76 w 91"/>
                      <a:gd name="T9" fmla="*/ 0 h 20"/>
                      <a:gd name="T10" fmla="*/ 90 w 91"/>
                      <a:gd name="T11" fmla="*/ 13 h 20"/>
                      <a:gd name="T12" fmla="*/ 90 w 91"/>
                      <a:gd name="T13" fmla="*/ 19 h 20"/>
                      <a:gd name="T14" fmla="*/ 12 w 91"/>
                      <a:gd name="T15" fmla="*/ 19 h 20"/>
                      <a:gd name="T16" fmla="*/ 0 w 91"/>
                      <a:gd name="T17" fmla="*/ 8 h 20"/>
                      <a:gd name="T18" fmla="*/ 6 w 91"/>
                      <a:gd name="T19" fmla="*/ 8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"/>
                      <a:gd name="T31" fmla="*/ 0 h 20"/>
                      <a:gd name="T32" fmla="*/ 91 w 91"/>
                      <a:gd name="T33" fmla="*/ 20 h 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" h="20">
                        <a:moveTo>
                          <a:pt x="6" y="8"/>
                        </a:moveTo>
                        <a:lnTo>
                          <a:pt x="14" y="15"/>
                        </a:lnTo>
                        <a:lnTo>
                          <a:pt x="86" y="15"/>
                        </a:lnTo>
                        <a:lnTo>
                          <a:pt x="76" y="6"/>
                        </a:lnTo>
                        <a:lnTo>
                          <a:pt x="76" y="0"/>
                        </a:lnTo>
                        <a:lnTo>
                          <a:pt x="90" y="13"/>
                        </a:lnTo>
                        <a:lnTo>
                          <a:pt x="90" y="19"/>
                        </a:lnTo>
                        <a:lnTo>
                          <a:pt x="12" y="19"/>
                        </a:lnTo>
                        <a:lnTo>
                          <a:pt x="0" y="8"/>
                        </a:lnTo>
                        <a:lnTo>
                          <a:pt x="6" y="8"/>
                        </a:lnTo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88" name="Freeform 876"/>
                  <p:cNvSpPr>
                    <a:spLocks/>
                  </p:cNvSpPr>
                  <p:nvPr/>
                </p:nvSpPr>
                <p:spPr bwMode="auto">
                  <a:xfrm>
                    <a:off x="4558" y="3244"/>
                    <a:ext cx="38" cy="17"/>
                  </a:xfrm>
                  <a:custGeom>
                    <a:avLst/>
                    <a:gdLst>
                      <a:gd name="T0" fmla="*/ 4 w 38"/>
                      <a:gd name="T1" fmla="*/ 5 h 17"/>
                      <a:gd name="T2" fmla="*/ 5 w 38"/>
                      <a:gd name="T3" fmla="*/ 0 h 17"/>
                      <a:gd name="T4" fmla="*/ 2 w 38"/>
                      <a:gd name="T5" fmla="*/ 0 h 17"/>
                      <a:gd name="T6" fmla="*/ 0 w 38"/>
                      <a:gd name="T7" fmla="*/ 5 h 17"/>
                      <a:gd name="T8" fmla="*/ 0 w 38"/>
                      <a:gd name="T9" fmla="*/ 16 h 17"/>
                      <a:gd name="T10" fmla="*/ 37 w 38"/>
                      <a:gd name="T11" fmla="*/ 16 h 17"/>
                      <a:gd name="T12" fmla="*/ 37 w 38"/>
                      <a:gd name="T13" fmla="*/ 5 h 17"/>
                      <a:gd name="T14" fmla="*/ 4 w 38"/>
                      <a:gd name="T15" fmla="*/ 5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8"/>
                      <a:gd name="T25" fmla="*/ 0 h 17"/>
                      <a:gd name="T26" fmla="*/ 38 w 38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8" h="17">
                        <a:moveTo>
                          <a:pt x="4" y="5"/>
                        </a:moveTo>
                        <a:lnTo>
                          <a:pt x="5" y="0"/>
                        </a:lnTo>
                        <a:lnTo>
                          <a:pt x="2" y="0"/>
                        </a:lnTo>
                        <a:lnTo>
                          <a:pt x="0" y="5"/>
                        </a:lnTo>
                        <a:lnTo>
                          <a:pt x="0" y="16"/>
                        </a:lnTo>
                        <a:lnTo>
                          <a:pt x="37" y="16"/>
                        </a:lnTo>
                        <a:lnTo>
                          <a:pt x="37" y="5"/>
                        </a:lnTo>
                        <a:lnTo>
                          <a:pt x="4" y="5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89" name="Freeform 877"/>
                  <p:cNvSpPr>
                    <a:spLocks/>
                  </p:cNvSpPr>
                  <p:nvPr/>
                </p:nvSpPr>
                <p:spPr bwMode="auto">
                  <a:xfrm>
                    <a:off x="4598" y="3244"/>
                    <a:ext cx="38" cy="17"/>
                  </a:xfrm>
                  <a:custGeom>
                    <a:avLst/>
                    <a:gdLst>
                      <a:gd name="T0" fmla="*/ 34 w 38"/>
                      <a:gd name="T1" fmla="*/ 5 h 17"/>
                      <a:gd name="T2" fmla="*/ 32 w 38"/>
                      <a:gd name="T3" fmla="*/ 0 h 17"/>
                      <a:gd name="T4" fmla="*/ 35 w 38"/>
                      <a:gd name="T5" fmla="*/ 0 h 17"/>
                      <a:gd name="T6" fmla="*/ 37 w 38"/>
                      <a:gd name="T7" fmla="*/ 5 h 17"/>
                      <a:gd name="T8" fmla="*/ 37 w 38"/>
                      <a:gd name="T9" fmla="*/ 16 h 17"/>
                      <a:gd name="T10" fmla="*/ 0 w 38"/>
                      <a:gd name="T11" fmla="*/ 16 h 17"/>
                      <a:gd name="T12" fmla="*/ 0 w 38"/>
                      <a:gd name="T13" fmla="*/ 5 h 17"/>
                      <a:gd name="T14" fmla="*/ 34 w 38"/>
                      <a:gd name="T15" fmla="*/ 5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8"/>
                      <a:gd name="T25" fmla="*/ 0 h 17"/>
                      <a:gd name="T26" fmla="*/ 38 w 38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8" h="17">
                        <a:moveTo>
                          <a:pt x="34" y="5"/>
                        </a:moveTo>
                        <a:lnTo>
                          <a:pt x="32" y="0"/>
                        </a:lnTo>
                        <a:lnTo>
                          <a:pt x="35" y="0"/>
                        </a:lnTo>
                        <a:lnTo>
                          <a:pt x="37" y="5"/>
                        </a:lnTo>
                        <a:lnTo>
                          <a:pt x="37" y="16"/>
                        </a:lnTo>
                        <a:lnTo>
                          <a:pt x="0" y="16"/>
                        </a:lnTo>
                        <a:lnTo>
                          <a:pt x="0" y="5"/>
                        </a:lnTo>
                        <a:lnTo>
                          <a:pt x="34" y="5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90" name="Freeform 878"/>
                  <p:cNvSpPr>
                    <a:spLocks/>
                  </p:cNvSpPr>
                  <p:nvPr/>
                </p:nvSpPr>
                <p:spPr bwMode="auto">
                  <a:xfrm>
                    <a:off x="4556" y="3241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0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0" y="16"/>
                        </a:lnTo>
                        <a:lnTo>
                          <a:pt x="8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91" name="Freeform 879"/>
                  <p:cNvSpPr>
                    <a:spLocks/>
                  </p:cNvSpPr>
                  <p:nvPr/>
                </p:nvSpPr>
                <p:spPr bwMode="auto">
                  <a:xfrm>
                    <a:off x="4635" y="3241"/>
                    <a:ext cx="17" cy="17"/>
                  </a:xfrm>
                  <a:custGeom>
                    <a:avLst/>
                    <a:gdLst>
                      <a:gd name="T0" fmla="*/ 8 w 17"/>
                      <a:gd name="T1" fmla="*/ 0 h 17"/>
                      <a:gd name="T2" fmla="*/ 16 w 17"/>
                      <a:gd name="T3" fmla="*/ 16 h 17"/>
                      <a:gd name="T4" fmla="*/ 8 w 17"/>
                      <a:gd name="T5" fmla="*/ 16 h 17"/>
                      <a:gd name="T6" fmla="*/ 0 w 17"/>
                      <a:gd name="T7" fmla="*/ 0 h 17"/>
                      <a:gd name="T8" fmla="*/ 8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8" y="0"/>
                        </a:moveTo>
                        <a:lnTo>
                          <a:pt x="16" y="16"/>
                        </a:lnTo>
                        <a:lnTo>
                          <a:pt x="8" y="16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978" name="Group 880"/>
                <p:cNvGrpSpPr>
                  <a:grpSpLocks/>
                </p:cNvGrpSpPr>
                <p:nvPr/>
              </p:nvGrpSpPr>
              <p:grpSpPr bwMode="auto">
                <a:xfrm>
                  <a:off x="4564" y="3327"/>
                  <a:ext cx="66" cy="54"/>
                  <a:chOff x="4564" y="3327"/>
                  <a:chExt cx="66" cy="54"/>
                </a:xfrm>
              </p:grpSpPr>
              <p:sp>
                <p:nvSpPr>
                  <p:cNvPr id="23979" name="Rectangle 881"/>
                  <p:cNvSpPr>
                    <a:spLocks noChangeArrowheads="1"/>
                  </p:cNvSpPr>
                  <p:nvPr/>
                </p:nvSpPr>
                <p:spPr bwMode="auto">
                  <a:xfrm>
                    <a:off x="4564" y="3327"/>
                    <a:ext cx="66" cy="12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980" name="Rectangle 882"/>
                  <p:cNvSpPr>
                    <a:spLocks noChangeArrowheads="1"/>
                  </p:cNvSpPr>
                  <p:nvPr/>
                </p:nvSpPr>
                <p:spPr bwMode="auto">
                  <a:xfrm>
                    <a:off x="4569" y="3330"/>
                    <a:ext cx="56" cy="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3981" name="Group 883"/>
                  <p:cNvGrpSpPr>
                    <a:grpSpLocks/>
                  </p:cNvGrpSpPr>
                  <p:nvPr/>
                </p:nvGrpSpPr>
                <p:grpSpPr bwMode="auto">
                  <a:xfrm>
                    <a:off x="4593" y="3359"/>
                    <a:ext cx="19" cy="22"/>
                    <a:chOff x="4593" y="3359"/>
                    <a:chExt cx="19" cy="22"/>
                  </a:xfrm>
                </p:grpSpPr>
                <p:sp>
                  <p:nvSpPr>
                    <p:cNvPr id="23982" name="Oval 8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5" y="3360"/>
                      <a:ext cx="5" cy="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2700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3983" name="Group 8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93" y="3359"/>
                      <a:ext cx="19" cy="22"/>
                      <a:chOff x="4593" y="3359"/>
                      <a:chExt cx="19" cy="22"/>
                    </a:xfrm>
                  </p:grpSpPr>
                  <p:sp>
                    <p:nvSpPr>
                      <p:cNvPr id="23984" name="Oval 8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93" y="3359"/>
                        <a:ext cx="6" cy="6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985" name="Oval 8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99" y="3362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986" name="Freeform 8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95" y="3364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16 h 17"/>
                          <a:gd name="T2" fmla="*/ 16 w 17"/>
                          <a:gd name="T3" fmla="*/ 0 h 17"/>
                          <a:gd name="T4" fmla="*/ 0 w 17"/>
                          <a:gd name="T5" fmla="*/ 0 h 17"/>
                          <a:gd name="T6" fmla="*/ 0 w 17"/>
                          <a:gd name="T7" fmla="*/ 16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7"/>
                          <a:gd name="T16" fmla="*/ 0 h 17"/>
                          <a:gd name="T17" fmla="*/ 17 w 17"/>
                          <a:gd name="T18" fmla="*/ 17 h 1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7" h="17">
                            <a:moveTo>
                              <a:pt x="16" y="16"/>
                            </a:moveTo>
                            <a:lnTo>
                              <a:pt x="16" y="0"/>
                            </a:lnTo>
                            <a:lnTo>
                              <a:pt x="0" y="0"/>
                            </a:lnTo>
                            <a:lnTo>
                              <a:pt x="0" y="16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23941" name="Group 889"/>
              <p:cNvGrpSpPr>
                <a:grpSpLocks/>
              </p:cNvGrpSpPr>
              <p:nvPr/>
            </p:nvGrpSpPr>
            <p:grpSpPr bwMode="auto">
              <a:xfrm>
                <a:off x="4437" y="2853"/>
                <a:ext cx="333" cy="379"/>
                <a:chOff x="4437" y="2853"/>
                <a:chExt cx="333" cy="379"/>
              </a:xfrm>
            </p:grpSpPr>
            <p:grpSp>
              <p:nvGrpSpPr>
                <p:cNvPr id="23942" name="Group 890"/>
                <p:cNvGrpSpPr>
                  <a:grpSpLocks/>
                </p:cNvGrpSpPr>
                <p:nvPr/>
              </p:nvGrpSpPr>
              <p:grpSpPr bwMode="auto">
                <a:xfrm>
                  <a:off x="4615" y="2863"/>
                  <a:ext cx="130" cy="122"/>
                  <a:chOff x="4615" y="2863"/>
                  <a:chExt cx="130" cy="122"/>
                </a:xfrm>
              </p:grpSpPr>
              <p:sp>
                <p:nvSpPr>
                  <p:cNvPr id="23968" name="Freeform 891"/>
                  <p:cNvSpPr>
                    <a:spLocks/>
                  </p:cNvSpPr>
                  <p:nvPr/>
                </p:nvSpPr>
                <p:spPr bwMode="auto">
                  <a:xfrm>
                    <a:off x="4625" y="2863"/>
                    <a:ext cx="120" cy="122"/>
                  </a:xfrm>
                  <a:custGeom>
                    <a:avLst/>
                    <a:gdLst>
                      <a:gd name="T0" fmla="*/ 25 w 120"/>
                      <a:gd name="T1" fmla="*/ 0 h 122"/>
                      <a:gd name="T2" fmla="*/ 119 w 120"/>
                      <a:gd name="T3" fmla="*/ 6 h 122"/>
                      <a:gd name="T4" fmla="*/ 86 w 120"/>
                      <a:gd name="T5" fmla="*/ 121 h 122"/>
                      <a:gd name="T6" fmla="*/ 0 w 120"/>
                      <a:gd name="T7" fmla="*/ 121 h 122"/>
                      <a:gd name="T8" fmla="*/ 25 w 120"/>
                      <a:gd name="T9" fmla="*/ 0 h 1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0"/>
                      <a:gd name="T16" fmla="*/ 0 h 122"/>
                      <a:gd name="T17" fmla="*/ 120 w 120"/>
                      <a:gd name="T18" fmla="*/ 122 h 1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0" h="122">
                        <a:moveTo>
                          <a:pt x="25" y="0"/>
                        </a:moveTo>
                        <a:lnTo>
                          <a:pt x="119" y="6"/>
                        </a:lnTo>
                        <a:lnTo>
                          <a:pt x="86" y="121"/>
                        </a:lnTo>
                        <a:lnTo>
                          <a:pt x="0" y="121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9F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69" name="Freeform 892"/>
                  <p:cNvSpPr>
                    <a:spLocks/>
                  </p:cNvSpPr>
                  <p:nvPr/>
                </p:nvSpPr>
                <p:spPr bwMode="auto">
                  <a:xfrm>
                    <a:off x="4621" y="2866"/>
                    <a:ext cx="117" cy="119"/>
                  </a:xfrm>
                  <a:custGeom>
                    <a:avLst/>
                    <a:gdLst>
                      <a:gd name="T0" fmla="*/ 26 w 117"/>
                      <a:gd name="T1" fmla="*/ 0 h 119"/>
                      <a:gd name="T2" fmla="*/ 116 w 117"/>
                      <a:gd name="T3" fmla="*/ 6 h 119"/>
                      <a:gd name="T4" fmla="*/ 84 w 117"/>
                      <a:gd name="T5" fmla="*/ 118 h 119"/>
                      <a:gd name="T6" fmla="*/ 0 w 117"/>
                      <a:gd name="T7" fmla="*/ 118 h 119"/>
                      <a:gd name="T8" fmla="*/ 26 w 117"/>
                      <a:gd name="T9" fmla="*/ 0 h 1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19"/>
                      <a:gd name="T17" fmla="*/ 117 w 117"/>
                      <a:gd name="T18" fmla="*/ 119 h 1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19">
                        <a:moveTo>
                          <a:pt x="26" y="0"/>
                        </a:moveTo>
                        <a:lnTo>
                          <a:pt x="116" y="6"/>
                        </a:lnTo>
                        <a:lnTo>
                          <a:pt x="84" y="118"/>
                        </a:lnTo>
                        <a:lnTo>
                          <a:pt x="0" y="118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BF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70" name="Freeform 893"/>
                  <p:cNvSpPr>
                    <a:spLocks/>
                  </p:cNvSpPr>
                  <p:nvPr/>
                </p:nvSpPr>
                <p:spPr bwMode="auto">
                  <a:xfrm>
                    <a:off x="4618" y="2871"/>
                    <a:ext cx="108" cy="109"/>
                  </a:xfrm>
                  <a:custGeom>
                    <a:avLst/>
                    <a:gdLst>
                      <a:gd name="T0" fmla="*/ 23 w 108"/>
                      <a:gd name="T1" fmla="*/ 0 h 109"/>
                      <a:gd name="T2" fmla="*/ 107 w 108"/>
                      <a:gd name="T3" fmla="*/ 5 h 109"/>
                      <a:gd name="T4" fmla="*/ 78 w 108"/>
                      <a:gd name="T5" fmla="*/ 108 h 109"/>
                      <a:gd name="T6" fmla="*/ 0 w 108"/>
                      <a:gd name="T7" fmla="*/ 108 h 109"/>
                      <a:gd name="T8" fmla="*/ 23 w 108"/>
                      <a:gd name="T9" fmla="*/ 0 h 1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109"/>
                      <a:gd name="T17" fmla="*/ 108 w 108"/>
                      <a:gd name="T18" fmla="*/ 109 h 10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109">
                        <a:moveTo>
                          <a:pt x="23" y="0"/>
                        </a:moveTo>
                        <a:lnTo>
                          <a:pt x="107" y="5"/>
                        </a:lnTo>
                        <a:lnTo>
                          <a:pt x="78" y="108"/>
                        </a:lnTo>
                        <a:lnTo>
                          <a:pt x="0" y="108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DFD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71" name="Freeform 894"/>
                  <p:cNvSpPr>
                    <a:spLocks/>
                  </p:cNvSpPr>
                  <p:nvPr/>
                </p:nvSpPr>
                <p:spPr bwMode="auto">
                  <a:xfrm>
                    <a:off x="4615" y="2875"/>
                    <a:ext cx="99" cy="109"/>
                  </a:xfrm>
                  <a:custGeom>
                    <a:avLst/>
                    <a:gdLst>
                      <a:gd name="T0" fmla="*/ 23 w 99"/>
                      <a:gd name="T1" fmla="*/ 0 h 109"/>
                      <a:gd name="T2" fmla="*/ 98 w 99"/>
                      <a:gd name="T3" fmla="*/ 5 h 109"/>
                      <a:gd name="T4" fmla="*/ 68 w 99"/>
                      <a:gd name="T5" fmla="*/ 107 h 109"/>
                      <a:gd name="T6" fmla="*/ 0 w 99"/>
                      <a:gd name="T7" fmla="*/ 108 h 109"/>
                      <a:gd name="T8" fmla="*/ 23 w 99"/>
                      <a:gd name="T9" fmla="*/ 0 h 1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"/>
                      <a:gd name="T16" fmla="*/ 0 h 109"/>
                      <a:gd name="T17" fmla="*/ 99 w 99"/>
                      <a:gd name="T18" fmla="*/ 109 h 10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" h="109">
                        <a:moveTo>
                          <a:pt x="23" y="0"/>
                        </a:moveTo>
                        <a:lnTo>
                          <a:pt x="98" y="5"/>
                        </a:lnTo>
                        <a:lnTo>
                          <a:pt x="68" y="107"/>
                        </a:lnTo>
                        <a:lnTo>
                          <a:pt x="0" y="108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943" name="Group 895"/>
                <p:cNvGrpSpPr>
                  <a:grpSpLocks/>
                </p:cNvGrpSpPr>
                <p:nvPr/>
              </p:nvGrpSpPr>
              <p:grpSpPr bwMode="auto">
                <a:xfrm>
                  <a:off x="4445" y="2871"/>
                  <a:ext cx="128" cy="123"/>
                  <a:chOff x="4445" y="2871"/>
                  <a:chExt cx="128" cy="123"/>
                </a:xfrm>
              </p:grpSpPr>
              <p:sp>
                <p:nvSpPr>
                  <p:cNvPr id="23964" name="Freeform 896"/>
                  <p:cNvSpPr>
                    <a:spLocks/>
                  </p:cNvSpPr>
                  <p:nvPr/>
                </p:nvSpPr>
                <p:spPr bwMode="auto">
                  <a:xfrm>
                    <a:off x="4445" y="2871"/>
                    <a:ext cx="122" cy="123"/>
                  </a:xfrm>
                  <a:custGeom>
                    <a:avLst/>
                    <a:gdLst>
                      <a:gd name="T0" fmla="*/ 94 w 122"/>
                      <a:gd name="T1" fmla="*/ 0 h 123"/>
                      <a:gd name="T2" fmla="*/ 0 w 122"/>
                      <a:gd name="T3" fmla="*/ 6 h 123"/>
                      <a:gd name="T4" fmla="*/ 34 w 122"/>
                      <a:gd name="T5" fmla="*/ 122 h 123"/>
                      <a:gd name="T6" fmla="*/ 121 w 122"/>
                      <a:gd name="T7" fmla="*/ 122 h 123"/>
                      <a:gd name="T8" fmla="*/ 94 w 122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2"/>
                      <a:gd name="T16" fmla="*/ 0 h 123"/>
                      <a:gd name="T17" fmla="*/ 122 w 122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2" h="123">
                        <a:moveTo>
                          <a:pt x="94" y="0"/>
                        </a:moveTo>
                        <a:lnTo>
                          <a:pt x="0" y="6"/>
                        </a:lnTo>
                        <a:lnTo>
                          <a:pt x="34" y="122"/>
                        </a:lnTo>
                        <a:lnTo>
                          <a:pt x="121" y="122"/>
                        </a:lnTo>
                        <a:lnTo>
                          <a:pt x="94" y="0"/>
                        </a:lnTo>
                      </a:path>
                    </a:pathLst>
                  </a:custGeom>
                  <a:solidFill>
                    <a:srgbClr val="FFF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65" name="Freeform 897"/>
                  <p:cNvSpPr>
                    <a:spLocks/>
                  </p:cNvSpPr>
                  <p:nvPr/>
                </p:nvSpPr>
                <p:spPr bwMode="auto">
                  <a:xfrm>
                    <a:off x="4452" y="2875"/>
                    <a:ext cx="117" cy="118"/>
                  </a:xfrm>
                  <a:custGeom>
                    <a:avLst/>
                    <a:gdLst>
                      <a:gd name="T0" fmla="*/ 90 w 117"/>
                      <a:gd name="T1" fmla="*/ 0 h 118"/>
                      <a:gd name="T2" fmla="*/ 0 w 117"/>
                      <a:gd name="T3" fmla="*/ 5 h 118"/>
                      <a:gd name="T4" fmla="*/ 31 w 117"/>
                      <a:gd name="T5" fmla="*/ 117 h 118"/>
                      <a:gd name="T6" fmla="*/ 116 w 117"/>
                      <a:gd name="T7" fmla="*/ 117 h 118"/>
                      <a:gd name="T8" fmla="*/ 90 w 117"/>
                      <a:gd name="T9" fmla="*/ 0 h 11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18"/>
                      <a:gd name="T17" fmla="*/ 117 w 117"/>
                      <a:gd name="T18" fmla="*/ 118 h 11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18">
                        <a:moveTo>
                          <a:pt x="90" y="0"/>
                        </a:moveTo>
                        <a:lnTo>
                          <a:pt x="0" y="5"/>
                        </a:lnTo>
                        <a:lnTo>
                          <a:pt x="31" y="117"/>
                        </a:lnTo>
                        <a:lnTo>
                          <a:pt x="116" y="117"/>
                        </a:lnTo>
                        <a:lnTo>
                          <a:pt x="90" y="0"/>
                        </a:lnTo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66" name="Freeform 898"/>
                  <p:cNvSpPr>
                    <a:spLocks/>
                  </p:cNvSpPr>
                  <p:nvPr/>
                </p:nvSpPr>
                <p:spPr bwMode="auto">
                  <a:xfrm>
                    <a:off x="4462" y="2877"/>
                    <a:ext cx="107" cy="109"/>
                  </a:xfrm>
                  <a:custGeom>
                    <a:avLst/>
                    <a:gdLst>
                      <a:gd name="T0" fmla="*/ 83 w 107"/>
                      <a:gd name="T1" fmla="*/ 0 h 109"/>
                      <a:gd name="T2" fmla="*/ 0 w 107"/>
                      <a:gd name="T3" fmla="*/ 6 h 109"/>
                      <a:gd name="T4" fmla="*/ 30 w 107"/>
                      <a:gd name="T5" fmla="*/ 108 h 109"/>
                      <a:gd name="T6" fmla="*/ 106 w 107"/>
                      <a:gd name="T7" fmla="*/ 108 h 109"/>
                      <a:gd name="T8" fmla="*/ 83 w 107"/>
                      <a:gd name="T9" fmla="*/ 0 h 1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09"/>
                      <a:gd name="T17" fmla="*/ 107 w 107"/>
                      <a:gd name="T18" fmla="*/ 109 h 10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09">
                        <a:moveTo>
                          <a:pt x="83" y="0"/>
                        </a:moveTo>
                        <a:lnTo>
                          <a:pt x="0" y="6"/>
                        </a:lnTo>
                        <a:lnTo>
                          <a:pt x="30" y="108"/>
                        </a:lnTo>
                        <a:lnTo>
                          <a:pt x="106" y="108"/>
                        </a:lnTo>
                        <a:lnTo>
                          <a:pt x="83" y="0"/>
                        </a:lnTo>
                      </a:path>
                    </a:pathLst>
                  </a:custGeom>
                  <a:solidFill>
                    <a:srgbClr val="FFF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67" name="Freeform 899"/>
                  <p:cNvSpPr>
                    <a:spLocks/>
                  </p:cNvSpPr>
                  <p:nvPr/>
                </p:nvSpPr>
                <p:spPr bwMode="auto">
                  <a:xfrm>
                    <a:off x="4474" y="2881"/>
                    <a:ext cx="99" cy="109"/>
                  </a:xfrm>
                  <a:custGeom>
                    <a:avLst/>
                    <a:gdLst>
                      <a:gd name="T0" fmla="*/ 74 w 99"/>
                      <a:gd name="T1" fmla="*/ 0 h 109"/>
                      <a:gd name="T2" fmla="*/ 0 w 99"/>
                      <a:gd name="T3" fmla="*/ 5 h 109"/>
                      <a:gd name="T4" fmla="*/ 30 w 99"/>
                      <a:gd name="T5" fmla="*/ 108 h 109"/>
                      <a:gd name="T6" fmla="*/ 98 w 99"/>
                      <a:gd name="T7" fmla="*/ 108 h 109"/>
                      <a:gd name="T8" fmla="*/ 74 w 99"/>
                      <a:gd name="T9" fmla="*/ 0 h 1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"/>
                      <a:gd name="T16" fmla="*/ 0 h 109"/>
                      <a:gd name="T17" fmla="*/ 99 w 99"/>
                      <a:gd name="T18" fmla="*/ 109 h 10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" h="109">
                        <a:moveTo>
                          <a:pt x="74" y="0"/>
                        </a:moveTo>
                        <a:lnTo>
                          <a:pt x="0" y="5"/>
                        </a:lnTo>
                        <a:lnTo>
                          <a:pt x="30" y="108"/>
                        </a:lnTo>
                        <a:lnTo>
                          <a:pt x="98" y="108"/>
                        </a:lnTo>
                        <a:lnTo>
                          <a:pt x="74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944" name="Group 900"/>
                <p:cNvGrpSpPr>
                  <a:grpSpLocks/>
                </p:cNvGrpSpPr>
                <p:nvPr/>
              </p:nvGrpSpPr>
              <p:grpSpPr bwMode="auto">
                <a:xfrm>
                  <a:off x="4526" y="2853"/>
                  <a:ext cx="134" cy="150"/>
                  <a:chOff x="4526" y="2853"/>
                  <a:chExt cx="134" cy="150"/>
                </a:xfrm>
              </p:grpSpPr>
              <p:sp>
                <p:nvSpPr>
                  <p:cNvPr id="23961" name="Freeform 901"/>
                  <p:cNvSpPr>
                    <a:spLocks/>
                  </p:cNvSpPr>
                  <p:nvPr/>
                </p:nvSpPr>
                <p:spPr bwMode="auto">
                  <a:xfrm>
                    <a:off x="4526" y="2853"/>
                    <a:ext cx="134" cy="150"/>
                  </a:xfrm>
                  <a:custGeom>
                    <a:avLst/>
                    <a:gdLst>
                      <a:gd name="T0" fmla="*/ 17 w 134"/>
                      <a:gd name="T1" fmla="*/ 149 h 150"/>
                      <a:gd name="T2" fmla="*/ 0 w 134"/>
                      <a:gd name="T3" fmla="*/ 4 h 150"/>
                      <a:gd name="T4" fmla="*/ 65 w 134"/>
                      <a:gd name="T5" fmla="*/ 0 h 150"/>
                      <a:gd name="T6" fmla="*/ 133 w 134"/>
                      <a:gd name="T7" fmla="*/ 3 h 150"/>
                      <a:gd name="T8" fmla="*/ 128 w 134"/>
                      <a:gd name="T9" fmla="*/ 149 h 150"/>
                      <a:gd name="T10" fmla="*/ 17 w 134"/>
                      <a:gd name="T11" fmla="*/ 149 h 1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4"/>
                      <a:gd name="T19" fmla="*/ 0 h 150"/>
                      <a:gd name="T20" fmla="*/ 134 w 134"/>
                      <a:gd name="T21" fmla="*/ 150 h 15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4" h="150">
                        <a:moveTo>
                          <a:pt x="17" y="149"/>
                        </a:moveTo>
                        <a:lnTo>
                          <a:pt x="0" y="4"/>
                        </a:lnTo>
                        <a:lnTo>
                          <a:pt x="65" y="0"/>
                        </a:lnTo>
                        <a:lnTo>
                          <a:pt x="133" y="3"/>
                        </a:lnTo>
                        <a:lnTo>
                          <a:pt x="128" y="149"/>
                        </a:lnTo>
                        <a:lnTo>
                          <a:pt x="17" y="149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62" name="Freeform 902"/>
                  <p:cNvSpPr>
                    <a:spLocks/>
                  </p:cNvSpPr>
                  <p:nvPr/>
                </p:nvSpPr>
                <p:spPr bwMode="auto">
                  <a:xfrm>
                    <a:off x="4531" y="2857"/>
                    <a:ext cx="126" cy="141"/>
                  </a:xfrm>
                  <a:custGeom>
                    <a:avLst/>
                    <a:gdLst>
                      <a:gd name="T0" fmla="*/ 16 w 126"/>
                      <a:gd name="T1" fmla="*/ 140 h 141"/>
                      <a:gd name="T2" fmla="*/ 0 w 126"/>
                      <a:gd name="T3" fmla="*/ 5 h 141"/>
                      <a:gd name="T4" fmla="*/ 61 w 126"/>
                      <a:gd name="T5" fmla="*/ 0 h 141"/>
                      <a:gd name="T6" fmla="*/ 125 w 126"/>
                      <a:gd name="T7" fmla="*/ 3 h 141"/>
                      <a:gd name="T8" fmla="*/ 120 w 126"/>
                      <a:gd name="T9" fmla="*/ 140 h 141"/>
                      <a:gd name="T10" fmla="*/ 16 w 126"/>
                      <a:gd name="T11" fmla="*/ 140 h 14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6"/>
                      <a:gd name="T19" fmla="*/ 0 h 141"/>
                      <a:gd name="T20" fmla="*/ 126 w 126"/>
                      <a:gd name="T21" fmla="*/ 141 h 14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6" h="141">
                        <a:moveTo>
                          <a:pt x="16" y="140"/>
                        </a:moveTo>
                        <a:lnTo>
                          <a:pt x="0" y="5"/>
                        </a:lnTo>
                        <a:lnTo>
                          <a:pt x="61" y="0"/>
                        </a:lnTo>
                        <a:lnTo>
                          <a:pt x="125" y="3"/>
                        </a:lnTo>
                        <a:lnTo>
                          <a:pt x="120" y="140"/>
                        </a:lnTo>
                        <a:lnTo>
                          <a:pt x="16" y="14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63" name="Freeform 903"/>
                  <p:cNvSpPr>
                    <a:spLocks/>
                  </p:cNvSpPr>
                  <p:nvPr/>
                </p:nvSpPr>
                <p:spPr bwMode="auto">
                  <a:xfrm>
                    <a:off x="4535" y="2863"/>
                    <a:ext cx="118" cy="133"/>
                  </a:xfrm>
                  <a:custGeom>
                    <a:avLst/>
                    <a:gdLst>
                      <a:gd name="T0" fmla="*/ 14 w 118"/>
                      <a:gd name="T1" fmla="*/ 132 h 133"/>
                      <a:gd name="T2" fmla="*/ 0 w 118"/>
                      <a:gd name="T3" fmla="*/ 4 h 133"/>
                      <a:gd name="T4" fmla="*/ 57 w 118"/>
                      <a:gd name="T5" fmla="*/ 0 h 133"/>
                      <a:gd name="T6" fmla="*/ 117 w 118"/>
                      <a:gd name="T7" fmla="*/ 3 h 133"/>
                      <a:gd name="T8" fmla="*/ 112 w 118"/>
                      <a:gd name="T9" fmla="*/ 132 h 133"/>
                      <a:gd name="T10" fmla="*/ 14 w 118"/>
                      <a:gd name="T11" fmla="*/ 132 h 13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18"/>
                      <a:gd name="T19" fmla="*/ 0 h 133"/>
                      <a:gd name="T20" fmla="*/ 118 w 118"/>
                      <a:gd name="T21" fmla="*/ 133 h 13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18" h="133">
                        <a:moveTo>
                          <a:pt x="14" y="132"/>
                        </a:moveTo>
                        <a:lnTo>
                          <a:pt x="0" y="4"/>
                        </a:lnTo>
                        <a:lnTo>
                          <a:pt x="57" y="0"/>
                        </a:lnTo>
                        <a:lnTo>
                          <a:pt x="117" y="3"/>
                        </a:lnTo>
                        <a:lnTo>
                          <a:pt x="112" y="132"/>
                        </a:lnTo>
                        <a:lnTo>
                          <a:pt x="14" y="132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945" name="Group 904"/>
                <p:cNvGrpSpPr>
                  <a:grpSpLocks/>
                </p:cNvGrpSpPr>
                <p:nvPr/>
              </p:nvGrpSpPr>
              <p:grpSpPr bwMode="auto">
                <a:xfrm>
                  <a:off x="4437" y="2992"/>
                  <a:ext cx="333" cy="240"/>
                  <a:chOff x="4437" y="2992"/>
                  <a:chExt cx="333" cy="240"/>
                </a:xfrm>
              </p:grpSpPr>
              <p:sp>
                <p:nvSpPr>
                  <p:cNvPr id="23946" name="Freeform 905"/>
                  <p:cNvSpPr>
                    <a:spLocks/>
                  </p:cNvSpPr>
                  <p:nvPr/>
                </p:nvSpPr>
                <p:spPr bwMode="auto">
                  <a:xfrm>
                    <a:off x="4437" y="2992"/>
                    <a:ext cx="333" cy="240"/>
                  </a:xfrm>
                  <a:custGeom>
                    <a:avLst/>
                    <a:gdLst>
                      <a:gd name="T0" fmla="*/ 302 w 333"/>
                      <a:gd name="T1" fmla="*/ 0 h 240"/>
                      <a:gd name="T2" fmla="*/ 30 w 333"/>
                      <a:gd name="T3" fmla="*/ 0 h 240"/>
                      <a:gd name="T4" fmla="*/ 26 w 333"/>
                      <a:gd name="T5" fmla="*/ 8 h 240"/>
                      <a:gd name="T6" fmla="*/ 23 w 333"/>
                      <a:gd name="T7" fmla="*/ 15 h 240"/>
                      <a:gd name="T8" fmla="*/ 20 w 333"/>
                      <a:gd name="T9" fmla="*/ 23 h 240"/>
                      <a:gd name="T10" fmla="*/ 17 w 333"/>
                      <a:gd name="T11" fmla="*/ 31 h 240"/>
                      <a:gd name="T12" fmla="*/ 13 w 333"/>
                      <a:gd name="T13" fmla="*/ 41 h 240"/>
                      <a:gd name="T14" fmla="*/ 11 w 333"/>
                      <a:gd name="T15" fmla="*/ 50 h 240"/>
                      <a:gd name="T16" fmla="*/ 8 w 333"/>
                      <a:gd name="T17" fmla="*/ 59 h 240"/>
                      <a:gd name="T18" fmla="*/ 7 w 333"/>
                      <a:gd name="T19" fmla="*/ 68 h 240"/>
                      <a:gd name="T20" fmla="*/ 4 w 333"/>
                      <a:gd name="T21" fmla="*/ 79 h 240"/>
                      <a:gd name="T22" fmla="*/ 2 w 333"/>
                      <a:gd name="T23" fmla="*/ 91 h 240"/>
                      <a:gd name="T24" fmla="*/ 1 w 333"/>
                      <a:gd name="T25" fmla="*/ 107 h 240"/>
                      <a:gd name="T26" fmla="*/ 0 w 333"/>
                      <a:gd name="T27" fmla="*/ 126 h 240"/>
                      <a:gd name="T28" fmla="*/ 1 w 333"/>
                      <a:gd name="T29" fmla="*/ 143 h 240"/>
                      <a:gd name="T30" fmla="*/ 2 w 333"/>
                      <a:gd name="T31" fmla="*/ 157 h 240"/>
                      <a:gd name="T32" fmla="*/ 3 w 333"/>
                      <a:gd name="T33" fmla="*/ 171 h 240"/>
                      <a:gd name="T34" fmla="*/ 6 w 333"/>
                      <a:gd name="T35" fmla="*/ 183 h 240"/>
                      <a:gd name="T36" fmla="*/ 8 w 333"/>
                      <a:gd name="T37" fmla="*/ 197 h 240"/>
                      <a:gd name="T38" fmla="*/ 12 w 333"/>
                      <a:gd name="T39" fmla="*/ 208 h 240"/>
                      <a:gd name="T40" fmla="*/ 17 w 333"/>
                      <a:gd name="T41" fmla="*/ 222 h 240"/>
                      <a:gd name="T42" fmla="*/ 23 w 333"/>
                      <a:gd name="T43" fmla="*/ 239 h 240"/>
                      <a:gd name="T44" fmla="*/ 310 w 333"/>
                      <a:gd name="T45" fmla="*/ 239 h 240"/>
                      <a:gd name="T46" fmla="*/ 314 w 333"/>
                      <a:gd name="T47" fmla="*/ 229 h 240"/>
                      <a:gd name="T48" fmla="*/ 318 w 333"/>
                      <a:gd name="T49" fmla="*/ 217 h 240"/>
                      <a:gd name="T50" fmla="*/ 321 w 333"/>
                      <a:gd name="T51" fmla="*/ 207 h 240"/>
                      <a:gd name="T52" fmla="*/ 324 w 333"/>
                      <a:gd name="T53" fmla="*/ 198 h 240"/>
                      <a:gd name="T54" fmla="*/ 326 w 333"/>
                      <a:gd name="T55" fmla="*/ 186 h 240"/>
                      <a:gd name="T56" fmla="*/ 328 w 333"/>
                      <a:gd name="T57" fmla="*/ 175 h 240"/>
                      <a:gd name="T58" fmla="*/ 330 w 333"/>
                      <a:gd name="T59" fmla="*/ 163 h 240"/>
                      <a:gd name="T60" fmla="*/ 331 w 333"/>
                      <a:gd name="T61" fmla="*/ 152 h 240"/>
                      <a:gd name="T62" fmla="*/ 332 w 333"/>
                      <a:gd name="T63" fmla="*/ 142 h 240"/>
                      <a:gd name="T64" fmla="*/ 332 w 333"/>
                      <a:gd name="T65" fmla="*/ 131 h 240"/>
                      <a:gd name="T66" fmla="*/ 332 w 333"/>
                      <a:gd name="T67" fmla="*/ 119 h 240"/>
                      <a:gd name="T68" fmla="*/ 331 w 333"/>
                      <a:gd name="T69" fmla="*/ 108 h 240"/>
                      <a:gd name="T70" fmla="*/ 330 w 333"/>
                      <a:gd name="T71" fmla="*/ 97 h 240"/>
                      <a:gd name="T72" fmla="*/ 329 w 333"/>
                      <a:gd name="T73" fmla="*/ 87 h 240"/>
                      <a:gd name="T74" fmla="*/ 328 w 333"/>
                      <a:gd name="T75" fmla="*/ 78 h 240"/>
                      <a:gd name="T76" fmla="*/ 326 w 333"/>
                      <a:gd name="T77" fmla="*/ 68 h 240"/>
                      <a:gd name="T78" fmla="*/ 324 w 333"/>
                      <a:gd name="T79" fmla="*/ 59 h 240"/>
                      <a:gd name="T80" fmla="*/ 321 w 333"/>
                      <a:gd name="T81" fmla="*/ 48 h 240"/>
                      <a:gd name="T82" fmla="*/ 318 w 333"/>
                      <a:gd name="T83" fmla="*/ 38 h 240"/>
                      <a:gd name="T84" fmla="*/ 315 w 333"/>
                      <a:gd name="T85" fmla="*/ 28 h 240"/>
                      <a:gd name="T86" fmla="*/ 310 w 333"/>
                      <a:gd name="T87" fmla="*/ 18 h 240"/>
                      <a:gd name="T88" fmla="*/ 306 w 333"/>
                      <a:gd name="T89" fmla="*/ 8 h 240"/>
                      <a:gd name="T90" fmla="*/ 302 w 333"/>
                      <a:gd name="T91" fmla="*/ 0 h 240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333"/>
                      <a:gd name="T139" fmla="*/ 0 h 240"/>
                      <a:gd name="T140" fmla="*/ 333 w 333"/>
                      <a:gd name="T141" fmla="*/ 240 h 240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333" h="240">
                        <a:moveTo>
                          <a:pt x="302" y="0"/>
                        </a:moveTo>
                        <a:lnTo>
                          <a:pt x="30" y="0"/>
                        </a:lnTo>
                        <a:lnTo>
                          <a:pt x="26" y="8"/>
                        </a:lnTo>
                        <a:lnTo>
                          <a:pt x="23" y="15"/>
                        </a:lnTo>
                        <a:lnTo>
                          <a:pt x="20" y="23"/>
                        </a:lnTo>
                        <a:lnTo>
                          <a:pt x="17" y="31"/>
                        </a:lnTo>
                        <a:lnTo>
                          <a:pt x="13" y="41"/>
                        </a:lnTo>
                        <a:lnTo>
                          <a:pt x="11" y="50"/>
                        </a:lnTo>
                        <a:lnTo>
                          <a:pt x="8" y="59"/>
                        </a:lnTo>
                        <a:lnTo>
                          <a:pt x="7" y="68"/>
                        </a:lnTo>
                        <a:lnTo>
                          <a:pt x="4" y="79"/>
                        </a:lnTo>
                        <a:lnTo>
                          <a:pt x="2" y="91"/>
                        </a:lnTo>
                        <a:lnTo>
                          <a:pt x="1" y="107"/>
                        </a:lnTo>
                        <a:lnTo>
                          <a:pt x="0" y="126"/>
                        </a:lnTo>
                        <a:lnTo>
                          <a:pt x="1" y="143"/>
                        </a:lnTo>
                        <a:lnTo>
                          <a:pt x="2" y="157"/>
                        </a:lnTo>
                        <a:lnTo>
                          <a:pt x="3" y="171"/>
                        </a:lnTo>
                        <a:lnTo>
                          <a:pt x="6" y="183"/>
                        </a:lnTo>
                        <a:lnTo>
                          <a:pt x="8" y="197"/>
                        </a:lnTo>
                        <a:lnTo>
                          <a:pt x="12" y="208"/>
                        </a:lnTo>
                        <a:lnTo>
                          <a:pt x="17" y="222"/>
                        </a:lnTo>
                        <a:lnTo>
                          <a:pt x="23" y="239"/>
                        </a:lnTo>
                        <a:lnTo>
                          <a:pt x="310" y="239"/>
                        </a:lnTo>
                        <a:lnTo>
                          <a:pt x="314" y="229"/>
                        </a:lnTo>
                        <a:lnTo>
                          <a:pt x="318" y="217"/>
                        </a:lnTo>
                        <a:lnTo>
                          <a:pt x="321" y="207"/>
                        </a:lnTo>
                        <a:lnTo>
                          <a:pt x="324" y="198"/>
                        </a:lnTo>
                        <a:lnTo>
                          <a:pt x="326" y="186"/>
                        </a:lnTo>
                        <a:lnTo>
                          <a:pt x="328" y="175"/>
                        </a:lnTo>
                        <a:lnTo>
                          <a:pt x="330" y="163"/>
                        </a:lnTo>
                        <a:lnTo>
                          <a:pt x="331" y="152"/>
                        </a:lnTo>
                        <a:lnTo>
                          <a:pt x="332" y="142"/>
                        </a:lnTo>
                        <a:lnTo>
                          <a:pt x="332" y="131"/>
                        </a:lnTo>
                        <a:lnTo>
                          <a:pt x="332" y="119"/>
                        </a:lnTo>
                        <a:lnTo>
                          <a:pt x="331" y="108"/>
                        </a:lnTo>
                        <a:lnTo>
                          <a:pt x="330" y="97"/>
                        </a:lnTo>
                        <a:lnTo>
                          <a:pt x="329" y="87"/>
                        </a:lnTo>
                        <a:lnTo>
                          <a:pt x="328" y="78"/>
                        </a:lnTo>
                        <a:lnTo>
                          <a:pt x="326" y="68"/>
                        </a:lnTo>
                        <a:lnTo>
                          <a:pt x="324" y="59"/>
                        </a:lnTo>
                        <a:lnTo>
                          <a:pt x="321" y="48"/>
                        </a:lnTo>
                        <a:lnTo>
                          <a:pt x="318" y="38"/>
                        </a:lnTo>
                        <a:lnTo>
                          <a:pt x="315" y="28"/>
                        </a:lnTo>
                        <a:lnTo>
                          <a:pt x="310" y="18"/>
                        </a:lnTo>
                        <a:lnTo>
                          <a:pt x="306" y="8"/>
                        </a:lnTo>
                        <a:lnTo>
                          <a:pt x="302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947" name="Group 906"/>
                  <p:cNvGrpSpPr>
                    <a:grpSpLocks/>
                  </p:cNvGrpSpPr>
                  <p:nvPr/>
                </p:nvGrpSpPr>
                <p:grpSpPr bwMode="auto">
                  <a:xfrm>
                    <a:off x="4542" y="3038"/>
                    <a:ext cx="121" cy="34"/>
                    <a:chOff x="4542" y="3038"/>
                    <a:chExt cx="121" cy="34"/>
                  </a:xfrm>
                </p:grpSpPr>
                <p:sp>
                  <p:nvSpPr>
                    <p:cNvPr id="23956" name="Freeform 907"/>
                    <p:cNvSpPr>
                      <a:spLocks/>
                    </p:cNvSpPr>
                    <p:nvPr/>
                  </p:nvSpPr>
                  <p:spPr bwMode="auto">
                    <a:xfrm>
                      <a:off x="4543" y="3043"/>
                      <a:ext cx="120" cy="29"/>
                    </a:xfrm>
                    <a:custGeom>
                      <a:avLst/>
                      <a:gdLst>
                        <a:gd name="T0" fmla="*/ 7 w 120"/>
                        <a:gd name="T1" fmla="*/ 11 h 29"/>
                        <a:gd name="T2" fmla="*/ 18 w 120"/>
                        <a:gd name="T3" fmla="*/ 23 h 29"/>
                        <a:gd name="T4" fmla="*/ 113 w 120"/>
                        <a:gd name="T5" fmla="*/ 23 h 29"/>
                        <a:gd name="T6" fmla="*/ 101 w 120"/>
                        <a:gd name="T7" fmla="*/ 9 h 29"/>
                        <a:gd name="T8" fmla="*/ 101 w 120"/>
                        <a:gd name="T9" fmla="*/ 0 h 29"/>
                        <a:gd name="T10" fmla="*/ 119 w 120"/>
                        <a:gd name="T11" fmla="*/ 19 h 29"/>
                        <a:gd name="T12" fmla="*/ 119 w 120"/>
                        <a:gd name="T13" fmla="*/ 28 h 29"/>
                        <a:gd name="T14" fmla="*/ 15 w 120"/>
                        <a:gd name="T15" fmla="*/ 28 h 29"/>
                        <a:gd name="T16" fmla="*/ 0 w 120"/>
                        <a:gd name="T17" fmla="*/ 11 h 29"/>
                        <a:gd name="T18" fmla="*/ 7 w 120"/>
                        <a:gd name="T19" fmla="*/ 11 h 2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0"/>
                        <a:gd name="T31" fmla="*/ 0 h 29"/>
                        <a:gd name="T32" fmla="*/ 120 w 120"/>
                        <a:gd name="T33" fmla="*/ 29 h 2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0" h="29">
                          <a:moveTo>
                            <a:pt x="7" y="11"/>
                          </a:moveTo>
                          <a:lnTo>
                            <a:pt x="18" y="23"/>
                          </a:lnTo>
                          <a:lnTo>
                            <a:pt x="113" y="23"/>
                          </a:lnTo>
                          <a:lnTo>
                            <a:pt x="101" y="9"/>
                          </a:lnTo>
                          <a:lnTo>
                            <a:pt x="101" y="0"/>
                          </a:lnTo>
                          <a:lnTo>
                            <a:pt x="119" y="19"/>
                          </a:lnTo>
                          <a:lnTo>
                            <a:pt x="119" y="28"/>
                          </a:lnTo>
                          <a:lnTo>
                            <a:pt x="15" y="28"/>
                          </a:lnTo>
                          <a:lnTo>
                            <a:pt x="0" y="11"/>
                          </a:lnTo>
                          <a:lnTo>
                            <a:pt x="7" y="11"/>
                          </a:lnTo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957" name="Freeform 908"/>
                    <p:cNvSpPr>
                      <a:spLocks/>
                    </p:cNvSpPr>
                    <p:nvPr/>
                  </p:nvSpPr>
                  <p:spPr bwMode="auto">
                    <a:xfrm>
                      <a:off x="4543" y="3040"/>
                      <a:ext cx="50" cy="17"/>
                    </a:xfrm>
                    <a:custGeom>
                      <a:avLst/>
                      <a:gdLst>
                        <a:gd name="T0" fmla="*/ 5 w 50"/>
                        <a:gd name="T1" fmla="*/ 4 h 17"/>
                        <a:gd name="T2" fmla="*/ 6 w 50"/>
                        <a:gd name="T3" fmla="*/ 0 h 17"/>
                        <a:gd name="T4" fmla="*/ 2 w 50"/>
                        <a:gd name="T5" fmla="*/ 0 h 17"/>
                        <a:gd name="T6" fmla="*/ 0 w 50"/>
                        <a:gd name="T7" fmla="*/ 4 h 17"/>
                        <a:gd name="T8" fmla="*/ 0 w 50"/>
                        <a:gd name="T9" fmla="*/ 16 h 17"/>
                        <a:gd name="T10" fmla="*/ 49 w 50"/>
                        <a:gd name="T11" fmla="*/ 16 h 17"/>
                        <a:gd name="T12" fmla="*/ 49 w 50"/>
                        <a:gd name="T13" fmla="*/ 4 h 17"/>
                        <a:gd name="T14" fmla="*/ 5 w 50"/>
                        <a:gd name="T15" fmla="*/ 4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50"/>
                        <a:gd name="T25" fmla="*/ 0 h 17"/>
                        <a:gd name="T26" fmla="*/ 50 w 50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50" h="17">
                          <a:moveTo>
                            <a:pt x="5" y="4"/>
                          </a:moveTo>
                          <a:lnTo>
                            <a:pt x="6" y="0"/>
                          </a:lnTo>
                          <a:lnTo>
                            <a:pt x="2" y="0"/>
                          </a:lnTo>
                          <a:lnTo>
                            <a:pt x="0" y="4"/>
                          </a:lnTo>
                          <a:lnTo>
                            <a:pt x="0" y="16"/>
                          </a:lnTo>
                          <a:lnTo>
                            <a:pt x="49" y="16"/>
                          </a:lnTo>
                          <a:lnTo>
                            <a:pt x="49" y="4"/>
                          </a:lnTo>
                          <a:lnTo>
                            <a:pt x="5" y="4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958" name="Freeform 909"/>
                    <p:cNvSpPr>
                      <a:spLocks/>
                    </p:cNvSpPr>
                    <p:nvPr/>
                  </p:nvSpPr>
                  <p:spPr bwMode="auto">
                    <a:xfrm>
                      <a:off x="4595" y="3040"/>
                      <a:ext cx="51" cy="17"/>
                    </a:xfrm>
                    <a:custGeom>
                      <a:avLst/>
                      <a:gdLst>
                        <a:gd name="T0" fmla="*/ 46 w 51"/>
                        <a:gd name="T1" fmla="*/ 4 h 17"/>
                        <a:gd name="T2" fmla="*/ 43 w 51"/>
                        <a:gd name="T3" fmla="*/ 0 h 17"/>
                        <a:gd name="T4" fmla="*/ 48 w 51"/>
                        <a:gd name="T5" fmla="*/ 0 h 17"/>
                        <a:gd name="T6" fmla="*/ 50 w 51"/>
                        <a:gd name="T7" fmla="*/ 4 h 17"/>
                        <a:gd name="T8" fmla="*/ 50 w 51"/>
                        <a:gd name="T9" fmla="*/ 16 h 17"/>
                        <a:gd name="T10" fmla="*/ 0 w 51"/>
                        <a:gd name="T11" fmla="*/ 16 h 17"/>
                        <a:gd name="T12" fmla="*/ 0 w 51"/>
                        <a:gd name="T13" fmla="*/ 4 h 17"/>
                        <a:gd name="T14" fmla="*/ 46 w 51"/>
                        <a:gd name="T15" fmla="*/ 4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51"/>
                        <a:gd name="T25" fmla="*/ 0 h 17"/>
                        <a:gd name="T26" fmla="*/ 51 w 51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51" h="17">
                          <a:moveTo>
                            <a:pt x="46" y="4"/>
                          </a:moveTo>
                          <a:lnTo>
                            <a:pt x="43" y="0"/>
                          </a:lnTo>
                          <a:lnTo>
                            <a:pt x="48" y="0"/>
                          </a:lnTo>
                          <a:lnTo>
                            <a:pt x="50" y="4"/>
                          </a:lnTo>
                          <a:lnTo>
                            <a:pt x="50" y="16"/>
                          </a:lnTo>
                          <a:lnTo>
                            <a:pt x="0" y="16"/>
                          </a:lnTo>
                          <a:lnTo>
                            <a:pt x="0" y="4"/>
                          </a:lnTo>
                          <a:lnTo>
                            <a:pt x="46" y="4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959" name="Freeform 910"/>
                    <p:cNvSpPr>
                      <a:spLocks/>
                    </p:cNvSpPr>
                    <p:nvPr/>
                  </p:nvSpPr>
                  <p:spPr bwMode="auto">
                    <a:xfrm>
                      <a:off x="4542" y="303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16 h 17"/>
                        <a:gd name="T4" fmla="*/ 16 w 17"/>
                        <a:gd name="T5" fmla="*/ 16 h 17"/>
                        <a:gd name="T6" fmla="*/ 16 w 17"/>
                        <a:gd name="T7" fmla="*/ 0 h 17"/>
                        <a:gd name="T8" fmla="*/ 0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16" y="16"/>
                          </a:lnTo>
                          <a:lnTo>
                            <a:pt x="16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960" name="Freeform 911"/>
                    <p:cNvSpPr>
                      <a:spLocks/>
                    </p:cNvSpPr>
                    <p:nvPr/>
                  </p:nvSpPr>
                  <p:spPr bwMode="auto">
                    <a:xfrm>
                      <a:off x="4645" y="3038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0 h 17"/>
                        <a:gd name="T2" fmla="*/ 0 w 1"/>
                        <a:gd name="T3" fmla="*/ 16 h 17"/>
                        <a:gd name="T4" fmla="*/ 0 w 1"/>
                        <a:gd name="T5" fmla="*/ 16 h 17"/>
                        <a:gd name="T6" fmla="*/ 0 w 1"/>
                        <a:gd name="T7" fmla="*/ 0 h 17"/>
                        <a:gd name="T8" fmla="*/ 0 w 1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"/>
                        <a:gd name="T16" fmla="*/ 0 h 17"/>
                        <a:gd name="T17" fmla="*/ 1 w 1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" h="17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948" name="Rectangle 912"/>
                  <p:cNvSpPr>
                    <a:spLocks noChangeArrowheads="1"/>
                  </p:cNvSpPr>
                  <p:nvPr/>
                </p:nvSpPr>
                <p:spPr bwMode="auto">
                  <a:xfrm>
                    <a:off x="4541" y="3136"/>
                    <a:ext cx="110" cy="24"/>
                  </a:xfrm>
                  <a:prstGeom prst="rect">
                    <a:avLst/>
                  </a:prstGeom>
                  <a:solidFill>
                    <a:srgbClr val="808000"/>
                  </a:solidFill>
                  <a:ln w="1270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949" name="Rectangle 913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3140"/>
                    <a:ext cx="95" cy="16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3950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4587" y="3184"/>
                    <a:ext cx="23" cy="28"/>
                    <a:chOff x="4587" y="3184"/>
                    <a:chExt cx="23" cy="28"/>
                  </a:xfrm>
                </p:grpSpPr>
                <p:sp>
                  <p:nvSpPr>
                    <p:cNvPr id="23951" name="Oval 9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9" y="3186"/>
                      <a:ext cx="16" cy="1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2700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3952" name="Group 9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87" y="3184"/>
                      <a:ext cx="23" cy="28"/>
                      <a:chOff x="4587" y="3184"/>
                      <a:chExt cx="23" cy="28"/>
                    </a:xfrm>
                  </p:grpSpPr>
                  <p:sp>
                    <p:nvSpPr>
                      <p:cNvPr id="23953" name="Oval 9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7" y="3184"/>
                        <a:ext cx="16" cy="1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954" name="Oval 918"/>
                      <p:cNvSpPr>
                        <a:spLocks noChangeArrowheads="1"/>
                      </p:cNvSpPr>
                      <p:nvPr/>
                    </p:nvSpPr>
                    <p:spPr bwMode="auto">
                      <a:xfrm flipH="1" flipV="1">
                        <a:off x="4591" y="3184"/>
                        <a:ext cx="7" cy="6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955" name="Freeform 9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93" y="3195"/>
                        <a:ext cx="17" cy="17"/>
                      </a:xfrm>
                      <a:custGeom>
                        <a:avLst/>
                        <a:gdLst>
                          <a:gd name="T0" fmla="*/ 8 w 17"/>
                          <a:gd name="T1" fmla="*/ 0 h 17"/>
                          <a:gd name="T2" fmla="*/ 0 w 17"/>
                          <a:gd name="T3" fmla="*/ 16 h 17"/>
                          <a:gd name="T4" fmla="*/ 16 w 17"/>
                          <a:gd name="T5" fmla="*/ 16 h 17"/>
                          <a:gd name="T6" fmla="*/ 8 w 17"/>
                          <a:gd name="T7" fmla="*/ 0 h 17"/>
                          <a:gd name="T8" fmla="*/ 8 w 17"/>
                          <a:gd name="T9" fmla="*/ 0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7"/>
                          <a:gd name="T16" fmla="*/ 0 h 17"/>
                          <a:gd name="T17" fmla="*/ 17 w 17"/>
                          <a:gd name="T18" fmla="*/ 17 h 1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7" h="17">
                            <a:moveTo>
                              <a:pt x="8" y="0"/>
                            </a:moveTo>
                            <a:lnTo>
                              <a:pt x="0" y="16"/>
                            </a:lnTo>
                            <a:lnTo>
                              <a:pt x="16" y="16"/>
                            </a:lnTo>
                            <a:lnTo>
                              <a:pt x="8" y="0"/>
                            </a:lnTo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23607" name="Group 920"/>
          <p:cNvGrpSpPr>
            <a:grpSpLocks/>
          </p:cNvGrpSpPr>
          <p:nvPr/>
        </p:nvGrpSpPr>
        <p:grpSpPr bwMode="auto">
          <a:xfrm>
            <a:off x="5772150" y="1447800"/>
            <a:ext cx="358775" cy="452438"/>
            <a:chOff x="3636" y="1425"/>
            <a:chExt cx="226" cy="285"/>
          </a:xfrm>
        </p:grpSpPr>
        <p:grpSp>
          <p:nvGrpSpPr>
            <p:cNvPr id="23848" name="Group 921"/>
            <p:cNvGrpSpPr>
              <a:grpSpLocks/>
            </p:cNvGrpSpPr>
            <p:nvPr/>
          </p:nvGrpSpPr>
          <p:grpSpPr bwMode="auto">
            <a:xfrm>
              <a:off x="3653" y="1441"/>
              <a:ext cx="209" cy="269"/>
              <a:chOff x="3653" y="1441"/>
              <a:chExt cx="209" cy="269"/>
            </a:xfrm>
          </p:grpSpPr>
          <p:sp>
            <p:nvSpPr>
              <p:cNvPr id="23930" name="Freeform 922"/>
              <p:cNvSpPr>
                <a:spLocks/>
              </p:cNvSpPr>
              <p:nvPr/>
            </p:nvSpPr>
            <p:spPr bwMode="auto">
              <a:xfrm>
                <a:off x="3653" y="1441"/>
                <a:ext cx="209" cy="269"/>
              </a:xfrm>
              <a:custGeom>
                <a:avLst/>
                <a:gdLst>
                  <a:gd name="T0" fmla="*/ 0 w 209"/>
                  <a:gd name="T1" fmla="*/ 0 h 269"/>
                  <a:gd name="T2" fmla="*/ 208 w 209"/>
                  <a:gd name="T3" fmla="*/ 0 h 269"/>
                  <a:gd name="T4" fmla="*/ 208 w 209"/>
                  <a:gd name="T5" fmla="*/ 268 h 269"/>
                  <a:gd name="T6" fmla="*/ 0 w 209"/>
                  <a:gd name="T7" fmla="*/ 268 h 269"/>
                  <a:gd name="T8" fmla="*/ 0 w 209"/>
                  <a:gd name="T9" fmla="*/ 0 h 2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69"/>
                  <a:gd name="T17" fmla="*/ 209 w 209"/>
                  <a:gd name="T18" fmla="*/ 269 h 2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69">
                    <a:moveTo>
                      <a:pt x="0" y="0"/>
                    </a:moveTo>
                    <a:lnTo>
                      <a:pt x="208" y="0"/>
                    </a:lnTo>
                    <a:lnTo>
                      <a:pt x="208" y="268"/>
                    </a:lnTo>
                    <a:lnTo>
                      <a:pt x="0" y="2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BFD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931" name="Group 923"/>
              <p:cNvGrpSpPr>
                <a:grpSpLocks/>
              </p:cNvGrpSpPr>
              <p:nvPr/>
            </p:nvGrpSpPr>
            <p:grpSpPr bwMode="auto">
              <a:xfrm>
                <a:off x="3653" y="1466"/>
                <a:ext cx="209" cy="217"/>
                <a:chOff x="3653" y="1466"/>
                <a:chExt cx="209" cy="217"/>
              </a:xfrm>
            </p:grpSpPr>
            <p:sp>
              <p:nvSpPr>
                <p:cNvPr id="23932" name="Freeform 924"/>
                <p:cNvSpPr>
                  <a:spLocks/>
                </p:cNvSpPr>
                <p:nvPr/>
              </p:nvSpPr>
              <p:spPr bwMode="auto">
                <a:xfrm>
                  <a:off x="3653" y="1466"/>
                  <a:ext cx="209" cy="24"/>
                </a:xfrm>
                <a:custGeom>
                  <a:avLst/>
                  <a:gdLst>
                    <a:gd name="T0" fmla="*/ 0 w 209"/>
                    <a:gd name="T1" fmla="*/ 0 h 24"/>
                    <a:gd name="T2" fmla="*/ 208 w 209"/>
                    <a:gd name="T3" fmla="*/ 0 h 24"/>
                    <a:gd name="T4" fmla="*/ 208 w 209"/>
                    <a:gd name="T5" fmla="*/ 23 h 24"/>
                    <a:gd name="T6" fmla="*/ 0 w 209"/>
                    <a:gd name="T7" fmla="*/ 23 h 24"/>
                    <a:gd name="T8" fmla="*/ 0 w 209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4"/>
                    <a:gd name="T17" fmla="*/ 209 w 209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4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3"/>
                      </a:lnTo>
                      <a:lnTo>
                        <a:pt x="0" y="2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33" name="Freeform 925"/>
                <p:cNvSpPr>
                  <a:spLocks/>
                </p:cNvSpPr>
                <p:nvPr/>
              </p:nvSpPr>
              <p:spPr bwMode="auto">
                <a:xfrm>
                  <a:off x="3653" y="1514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34" name="Freeform 926"/>
                <p:cNvSpPr>
                  <a:spLocks/>
                </p:cNvSpPr>
                <p:nvPr/>
              </p:nvSpPr>
              <p:spPr bwMode="auto">
                <a:xfrm>
                  <a:off x="3653" y="1562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35" name="Freeform 927"/>
                <p:cNvSpPr>
                  <a:spLocks/>
                </p:cNvSpPr>
                <p:nvPr/>
              </p:nvSpPr>
              <p:spPr bwMode="auto">
                <a:xfrm>
                  <a:off x="3653" y="1610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36" name="Freeform 928"/>
                <p:cNvSpPr>
                  <a:spLocks/>
                </p:cNvSpPr>
                <p:nvPr/>
              </p:nvSpPr>
              <p:spPr bwMode="auto">
                <a:xfrm>
                  <a:off x="3653" y="1659"/>
                  <a:ext cx="209" cy="24"/>
                </a:xfrm>
                <a:custGeom>
                  <a:avLst/>
                  <a:gdLst>
                    <a:gd name="T0" fmla="*/ 0 w 209"/>
                    <a:gd name="T1" fmla="*/ 0 h 24"/>
                    <a:gd name="T2" fmla="*/ 208 w 209"/>
                    <a:gd name="T3" fmla="*/ 0 h 24"/>
                    <a:gd name="T4" fmla="*/ 208 w 209"/>
                    <a:gd name="T5" fmla="*/ 23 h 24"/>
                    <a:gd name="T6" fmla="*/ 0 w 209"/>
                    <a:gd name="T7" fmla="*/ 23 h 24"/>
                    <a:gd name="T8" fmla="*/ 0 w 209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4"/>
                    <a:gd name="T17" fmla="*/ 209 w 209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4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3"/>
                      </a:lnTo>
                      <a:lnTo>
                        <a:pt x="0" y="2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49" name="Group 929"/>
            <p:cNvGrpSpPr>
              <a:grpSpLocks/>
            </p:cNvGrpSpPr>
            <p:nvPr/>
          </p:nvGrpSpPr>
          <p:grpSpPr bwMode="auto">
            <a:xfrm>
              <a:off x="3650" y="1439"/>
              <a:ext cx="210" cy="269"/>
              <a:chOff x="3650" y="1439"/>
              <a:chExt cx="210" cy="269"/>
            </a:xfrm>
          </p:grpSpPr>
          <p:sp>
            <p:nvSpPr>
              <p:cNvPr id="23923" name="Freeform 930"/>
              <p:cNvSpPr>
                <a:spLocks/>
              </p:cNvSpPr>
              <p:nvPr/>
            </p:nvSpPr>
            <p:spPr bwMode="auto">
              <a:xfrm>
                <a:off x="3650" y="1439"/>
                <a:ext cx="210" cy="269"/>
              </a:xfrm>
              <a:custGeom>
                <a:avLst/>
                <a:gdLst>
                  <a:gd name="T0" fmla="*/ 0 w 210"/>
                  <a:gd name="T1" fmla="*/ 0 h 269"/>
                  <a:gd name="T2" fmla="*/ 209 w 210"/>
                  <a:gd name="T3" fmla="*/ 0 h 269"/>
                  <a:gd name="T4" fmla="*/ 209 w 210"/>
                  <a:gd name="T5" fmla="*/ 268 h 269"/>
                  <a:gd name="T6" fmla="*/ 0 w 210"/>
                  <a:gd name="T7" fmla="*/ 268 h 269"/>
                  <a:gd name="T8" fmla="*/ 0 w 210"/>
                  <a:gd name="T9" fmla="*/ 0 h 2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0"/>
                  <a:gd name="T16" fmla="*/ 0 h 269"/>
                  <a:gd name="T17" fmla="*/ 210 w 210"/>
                  <a:gd name="T18" fmla="*/ 269 h 2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0" h="269">
                    <a:moveTo>
                      <a:pt x="0" y="0"/>
                    </a:moveTo>
                    <a:lnTo>
                      <a:pt x="209" y="0"/>
                    </a:lnTo>
                    <a:lnTo>
                      <a:pt x="209" y="268"/>
                    </a:lnTo>
                    <a:lnTo>
                      <a:pt x="0" y="2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BFD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924" name="Group 931"/>
              <p:cNvGrpSpPr>
                <a:grpSpLocks/>
              </p:cNvGrpSpPr>
              <p:nvPr/>
            </p:nvGrpSpPr>
            <p:grpSpPr bwMode="auto">
              <a:xfrm>
                <a:off x="3650" y="1463"/>
                <a:ext cx="210" cy="219"/>
                <a:chOff x="3650" y="1463"/>
                <a:chExt cx="210" cy="219"/>
              </a:xfrm>
            </p:grpSpPr>
            <p:sp>
              <p:nvSpPr>
                <p:cNvPr id="23925" name="Freeform 932"/>
                <p:cNvSpPr>
                  <a:spLocks/>
                </p:cNvSpPr>
                <p:nvPr/>
              </p:nvSpPr>
              <p:spPr bwMode="auto">
                <a:xfrm>
                  <a:off x="3650" y="1463"/>
                  <a:ext cx="210" cy="26"/>
                </a:xfrm>
                <a:custGeom>
                  <a:avLst/>
                  <a:gdLst>
                    <a:gd name="T0" fmla="*/ 0 w 210"/>
                    <a:gd name="T1" fmla="*/ 0 h 26"/>
                    <a:gd name="T2" fmla="*/ 209 w 210"/>
                    <a:gd name="T3" fmla="*/ 0 h 26"/>
                    <a:gd name="T4" fmla="*/ 209 w 210"/>
                    <a:gd name="T5" fmla="*/ 25 h 26"/>
                    <a:gd name="T6" fmla="*/ 0 w 210"/>
                    <a:gd name="T7" fmla="*/ 25 h 26"/>
                    <a:gd name="T8" fmla="*/ 0 w 210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26"/>
                    <a:gd name="T17" fmla="*/ 210 w 210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26">
                      <a:moveTo>
                        <a:pt x="0" y="0"/>
                      </a:moveTo>
                      <a:lnTo>
                        <a:pt x="209" y="0"/>
                      </a:lnTo>
                      <a:lnTo>
                        <a:pt x="209" y="25"/>
                      </a:lnTo>
                      <a:lnTo>
                        <a:pt x="0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26" name="Freeform 933"/>
                <p:cNvSpPr>
                  <a:spLocks/>
                </p:cNvSpPr>
                <p:nvPr/>
              </p:nvSpPr>
              <p:spPr bwMode="auto">
                <a:xfrm>
                  <a:off x="3650" y="1512"/>
                  <a:ext cx="210" cy="25"/>
                </a:xfrm>
                <a:custGeom>
                  <a:avLst/>
                  <a:gdLst>
                    <a:gd name="T0" fmla="*/ 0 w 210"/>
                    <a:gd name="T1" fmla="*/ 0 h 25"/>
                    <a:gd name="T2" fmla="*/ 209 w 210"/>
                    <a:gd name="T3" fmla="*/ 0 h 25"/>
                    <a:gd name="T4" fmla="*/ 209 w 210"/>
                    <a:gd name="T5" fmla="*/ 24 h 25"/>
                    <a:gd name="T6" fmla="*/ 0 w 210"/>
                    <a:gd name="T7" fmla="*/ 24 h 25"/>
                    <a:gd name="T8" fmla="*/ 0 w 210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25"/>
                    <a:gd name="T17" fmla="*/ 210 w 210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25">
                      <a:moveTo>
                        <a:pt x="0" y="0"/>
                      </a:moveTo>
                      <a:lnTo>
                        <a:pt x="209" y="0"/>
                      </a:lnTo>
                      <a:lnTo>
                        <a:pt x="209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27" name="Freeform 934"/>
                <p:cNvSpPr>
                  <a:spLocks/>
                </p:cNvSpPr>
                <p:nvPr/>
              </p:nvSpPr>
              <p:spPr bwMode="auto">
                <a:xfrm>
                  <a:off x="3650" y="1560"/>
                  <a:ext cx="210" cy="25"/>
                </a:xfrm>
                <a:custGeom>
                  <a:avLst/>
                  <a:gdLst>
                    <a:gd name="T0" fmla="*/ 0 w 210"/>
                    <a:gd name="T1" fmla="*/ 0 h 25"/>
                    <a:gd name="T2" fmla="*/ 209 w 210"/>
                    <a:gd name="T3" fmla="*/ 0 h 25"/>
                    <a:gd name="T4" fmla="*/ 209 w 210"/>
                    <a:gd name="T5" fmla="*/ 24 h 25"/>
                    <a:gd name="T6" fmla="*/ 0 w 210"/>
                    <a:gd name="T7" fmla="*/ 24 h 25"/>
                    <a:gd name="T8" fmla="*/ 0 w 210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25"/>
                    <a:gd name="T17" fmla="*/ 210 w 210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25">
                      <a:moveTo>
                        <a:pt x="0" y="0"/>
                      </a:moveTo>
                      <a:lnTo>
                        <a:pt x="209" y="0"/>
                      </a:lnTo>
                      <a:lnTo>
                        <a:pt x="209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28" name="Freeform 935"/>
                <p:cNvSpPr>
                  <a:spLocks/>
                </p:cNvSpPr>
                <p:nvPr/>
              </p:nvSpPr>
              <p:spPr bwMode="auto">
                <a:xfrm>
                  <a:off x="3650" y="1608"/>
                  <a:ext cx="210" cy="25"/>
                </a:xfrm>
                <a:custGeom>
                  <a:avLst/>
                  <a:gdLst>
                    <a:gd name="T0" fmla="*/ 0 w 210"/>
                    <a:gd name="T1" fmla="*/ 0 h 25"/>
                    <a:gd name="T2" fmla="*/ 209 w 210"/>
                    <a:gd name="T3" fmla="*/ 0 h 25"/>
                    <a:gd name="T4" fmla="*/ 209 w 210"/>
                    <a:gd name="T5" fmla="*/ 24 h 25"/>
                    <a:gd name="T6" fmla="*/ 0 w 210"/>
                    <a:gd name="T7" fmla="*/ 24 h 25"/>
                    <a:gd name="T8" fmla="*/ 0 w 210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25"/>
                    <a:gd name="T17" fmla="*/ 210 w 210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25">
                      <a:moveTo>
                        <a:pt x="0" y="0"/>
                      </a:moveTo>
                      <a:lnTo>
                        <a:pt x="209" y="0"/>
                      </a:lnTo>
                      <a:lnTo>
                        <a:pt x="209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29" name="Freeform 936"/>
                <p:cNvSpPr>
                  <a:spLocks/>
                </p:cNvSpPr>
                <p:nvPr/>
              </p:nvSpPr>
              <p:spPr bwMode="auto">
                <a:xfrm>
                  <a:off x="3650" y="1657"/>
                  <a:ext cx="210" cy="25"/>
                </a:xfrm>
                <a:custGeom>
                  <a:avLst/>
                  <a:gdLst>
                    <a:gd name="T0" fmla="*/ 0 w 210"/>
                    <a:gd name="T1" fmla="*/ 0 h 25"/>
                    <a:gd name="T2" fmla="*/ 209 w 210"/>
                    <a:gd name="T3" fmla="*/ 0 h 25"/>
                    <a:gd name="T4" fmla="*/ 209 w 210"/>
                    <a:gd name="T5" fmla="*/ 24 h 25"/>
                    <a:gd name="T6" fmla="*/ 0 w 210"/>
                    <a:gd name="T7" fmla="*/ 24 h 25"/>
                    <a:gd name="T8" fmla="*/ 0 w 210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25"/>
                    <a:gd name="T17" fmla="*/ 210 w 210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25">
                      <a:moveTo>
                        <a:pt x="0" y="0"/>
                      </a:moveTo>
                      <a:lnTo>
                        <a:pt x="209" y="0"/>
                      </a:lnTo>
                      <a:lnTo>
                        <a:pt x="209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FF9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50" name="Group 937"/>
            <p:cNvGrpSpPr>
              <a:grpSpLocks/>
            </p:cNvGrpSpPr>
            <p:nvPr/>
          </p:nvGrpSpPr>
          <p:grpSpPr bwMode="auto">
            <a:xfrm>
              <a:off x="3649" y="1437"/>
              <a:ext cx="209" cy="268"/>
              <a:chOff x="3649" y="1437"/>
              <a:chExt cx="209" cy="268"/>
            </a:xfrm>
          </p:grpSpPr>
          <p:sp>
            <p:nvSpPr>
              <p:cNvPr id="23916" name="Freeform 938"/>
              <p:cNvSpPr>
                <a:spLocks/>
              </p:cNvSpPr>
              <p:nvPr/>
            </p:nvSpPr>
            <p:spPr bwMode="auto">
              <a:xfrm>
                <a:off x="3649" y="1437"/>
                <a:ext cx="209" cy="268"/>
              </a:xfrm>
              <a:custGeom>
                <a:avLst/>
                <a:gdLst>
                  <a:gd name="T0" fmla="*/ 0 w 209"/>
                  <a:gd name="T1" fmla="*/ 0 h 268"/>
                  <a:gd name="T2" fmla="*/ 208 w 209"/>
                  <a:gd name="T3" fmla="*/ 0 h 268"/>
                  <a:gd name="T4" fmla="*/ 208 w 209"/>
                  <a:gd name="T5" fmla="*/ 267 h 268"/>
                  <a:gd name="T6" fmla="*/ 0 w 209"/>
                  <a:gd name="T7" fmla="*/ 267 h 268"/>
                  <a:gd name="T8" fmla="*/ 0 w 209"/>
                  <a:gd name="T9" fmla="*/ 0 h 2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68"/>
                  <a:gd name="T17" fmla="*/ 209 w 209"/>
                  <a:gd name="T18" fmla="*/ 268 h 2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68">
                    <a:moveTo>
                      <a:pt x="0" y="0"/>
                    </a:moveTo>
                    <a:lnTo>
                      <a:pt x="208" y="0"/>
                    </a:lnTo>
                    <a:lnTo>
                      <a:pt x="208" y="267"/>
                    </a:lnTo>
                    <a:lnTo>
                      <a:pt x="0" y="26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917" name="Group 939"/>
              <p:cNvGrpSpPr>
                <a:grpSpLocks/>
              </p:cNvGrpSpPr>
              <p:nvPr/>
            </p:nvGrpSpPr>
            <p:grpSpPr bwMode="auto">
              <a:xfrm>
                <a:off x="3649" y="1461"/>
                <a:ext cx="209" cy="218"/>
                <a:chOff x="3649" y="1461"/>
                <a:chExt cx="209" cy="218"/>
              </a:xfrm>
            </p:grpSpPr>
            <p:sp>
              <p:nvSpPr>
                <p:cNvPr id="23918" name="Freeform 940"/>
                <p:cNvSpPr>
                  <a:spLocks/>
                </p:cNvSpPr>
                <p:nvPr/>
              </p:nvSpPr>
              <p:spPr bwMode="auto">
                <a:xfrm>
                  <a:off x="3649" y="1461"/>
                  <a:ext cx="209" cy="24"/>
                </a:xfrm>
                <a:custGeom>
                  <a:avLst/>
                  <a:gdLst>
                    <a:gd name="T0" fmla="*/ 0 w 209"/>
                    <a:gd name="T1" fmla="*/ 0 h 24"/>
                    <a:gd name="T2" fmla="*/ 208 w 209"/>
                    <a:gd name="T3" fmla="*/ 0 h 24"/>
                    <a:gd name="T4" fmla="*/ 208 w 209"/>
                    <a:gd name="T5" fmla="*/ 23 h 24"/>
                    <a:gd name="T6" fmla="*/ 0 w 209"/>
                    <a:gd name="T7" fmla="*/ 23 h 24"/>
                    <a:gd name="T8" fmla="*/ 0 w 209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4"/>
                    <a:gd name="T17" fmla="*/ 209 w 209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4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3"/>
                      </a:lnTo>
                      <a:lnTo>
                        <a:pt x="0" y="2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19" name="Freeform 941"/>
                <p:cNvSpPr>
                  <a:spLocks/>
                </p:cNvSpPr>
                <p:nvPr/>
              </p:nvSpPr>
              <p:spPr bwMode="auto">
                <a:xfrm>
                  <a:off x="3649" y="1509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20" name="Freeform 942"/>
                <p:cNvSpPr>
                  <a:spLocks/>
                </p:cNvSpPr>
                <p:nvPr/>
              </p:nvSpPr>
              <p:spPr bwMode="auto">
                <a:xfrm>
                  <a:off x="3649" y="1557"/>
                  <a:ext cx="209" cy="26"/>
                </a:xfrm>
                <a:custGeom>
                  <a:avLst/>
                  <a:gdLst>
                    <a:gd name="T0" fmla="*/ 0 w 209"/>
                    <a:gd name="T1" fmla="*/ 0 h 26"/>
                    <a:gd name="T2" fmla="*/ 208 w 209"/>
                    <a:gd name="T3" fmla="*/ 0 h 26"/>
                    <a:gd name="T4" fmla="*/ 208 w 209"/>
                    <a:gd name="T5" fmla="*/ 25 h 26"/>
                    <a:gd name="T6" fmla="*/ 0 w 209"/>
                    <a:gd name="T7" fmla="*/ 25 h 26"/>
                    <a:gd name="T8" fmla="*/ 0 w 20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6"/>
                    <a:gd name="T17" fmla="*/ 209 w 20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6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5"/>
                      </a:lnTo>
                      <a:lnTo>
                        <a:pt x="0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21" name="Freeform 943"/>
                <p:cNvSpPr>
                  <a:spLocks/>
                </p:cNvSpPr>
                <p:nvPr/>
              </p:nvSpPr>
              <p:spPr bwMode="auto">
                <a:xfrm>
                  <a:off x="3649" y="1605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22" name="Freeform 944"/>
                <p:cNvSpPr>
                  <a:spLocks/>
                </p:cNvSpPr>
                <p:nvPr/>
              </p:nvSpPr>
              <p:spPr bwMode="auto">
                <a:xfrm>
                  <a:off x="3649" y="1654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51" name="Group 945"/>
            <p:cNvGrpSpPr>
              <a:grpSpLocks/>
            </p:cNvGrpSpPr>
            <p:nvPr/>
          </p:nvGrpSpPr>
          <p:grpSpPr bwMode="auto">
            <a:xfrm>
              <a:off x="3646" y="1434"/>
              <a:ext cx="209" cy="269"/>
              <a:chOff x="3646" y="1434"/>
              <a:chExt cx="209" cy="269"/>
            </a:xfrm>
          </p:grpSpPr>
          <p:sp>
            <p:nvSpPr>
              <p:cNvPr id="23909" name="Freeform 946"/>
              <p:cNvSpPr>
                <a:spLocks/>
              </p:cNvSpPr>
              <p:nvPr/>
            </p:nvSpPr>
            <p:spPr bwMode="auto">
              <a:xfrm>
                <a:off x="3646" y="1434"/>
                <a:ext cx="209" cy="269"/>
              </a:xfrm>
              <a:custGeom>
                <a:avLst/>
                <a:gdLst>
                  <a:gd name="T0" fmla="*/ 0 w 209"/>
                  <a:gd name="T1" fmla="*/ 0 h 269"/>
                  <a:gd name="T2" fmla="*/ 208 w 209"/>
                  <a:gd name="T3" fmla="*/ 0 h 269"/>
                  <a:gd name="T4" fmla="*/ 208 w 209"/>
                  <a:gd name="T5" fmla="*/ 268 h 269"/>
                  <a:gd name="T6" fmla="*/ 0 w 209"/>
                  <a:gd name="T7" fmla="*/ 268 h 269"/>
                  <a:gd name="T8" fmla="*/ 0 w 209"/>
                  <a:gd name="T9" fmla="*/ 0 h 2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69"/>
                  <a:gd name="T17" fmla="*/ 209 w 209"/>
                  <a:gd name="T18" fmla="*/ 269 h 2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69">
                    <a:moveTo>
                      <a:pt x="0" y="0"/>
                    </a:moveTo>
                    <a:lnTo>
                      <a:pt x="208" y="0"/>
                    </a:lnTo>
                    <a:lnTo>
                      <a:pt x="208" y="268"/>
                    </a:lnTo>
                    <a:lnTo>
                      <a:pt x="0" y="2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910" name="Group 947"/>
              <p:cNvGrpSpPr>
                <a:grpSpLocks/>
              </p:cNvGrpSpPr>
              <p:nvPr/>
            </p:nvGrpSpPr>
            <p:grpSpPr bwMode="auto">
              <a:xfrm>
                <a:off x="3646" y="1458"/>
                <a:ext cx="209" cy="219"/>
                <a:chOff x="3646" y="1458"/>
                <a:chExt cx="209" cy="219"/>
              </a:xfrm>
            </p:grpSpPr>
            <p:sp>
              <p:nvSpPr>
                <p:cNvPr id="23911" name="Freeform 948"/>
                <p:cNvSpPr>
                  <a:spLocks/>
                </p:cNvSpPr>
                <p:nvPr/>
              </p:nvSpPr>
              <p:spPr bwMode="auto">
                <a:xfrm>
                  <a:off x="3646" y="1458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12" name="Freeform 949"/>
                <p:cNvSpPr>
                  <a:spLocks/>
                </p:cNvSpPr>
                <p:nvPr/>
              </p:nvSpPr>
              <p:spPr bwMode="auto">
                <a:xfrm>
                  <a:off x="3646" y="1506"/>
                  <a:ext cx="209" cy="26"/>
                </a:xfrm>
                <a:custGeom>
                  <a:avLst/>
                  <a:gdLst>
                    <a:gd name="T0" fmla="*/ 0 w 209"/>
                    <a:gd name="T1" fmla="*/ 0 h 26"/>
                    <a:gd name="T2" fmla="*/ 208 w 209"/>
                    <a:gd name="T3" fmla="*/ 0 h 26"/>
                    <a:gd name="T4" fmla="*/ 208 w 209"/>
                    <a:gd name="T5" fmla="*/ 25 h 26"/>
                    <a:gd name="T6" fmla="*/ 0 w 209"/>
                    <a:gd name="T7" fmla="*/ 25 h 26"/>
                    <a:gd name="T8" fmla="*/ 0 w 20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6"/>
                    <a:gd name="T17" fmla="*/ 209 w 20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6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5"/>
                      </a:lnTo>
                      <a:lnTo>
                        <a:pt x="0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13" name="Freeform 950"/>
                <p:cNvSpPr>
                  <a:spLocks/>
                </p:cNvSpPr>
                <p:nvPr/>
              </p:nvSpPr>
              <p:spPr bwMode="auto">
                <a:xfrm>
                  <a:off x="3646" y="1555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14" name="Freeform 951"/>
                <p:cNvSpPr>
                  <a:spLocks/>
                </p:cNvSpPr>
                <p:nvPr/>
              </p:nvSpPr>
              <p:spPr bwMode="auto">
                <a:xfrm>
                  <a:off x="3646" y="1603"/>
                  <a:ext cx="209" cy="26"/>
                </a:xfrm>
                <a:custGeom>
                  <a:avLst/>
                  <a:gdLst>
                    <a:gd name="T0" fmla="*/ 0 w 209"/>
                    <a:gd name="T1" fmla="*/ 0 h 26"/>
                    <a:gd name="T2" fmla="*/ 208 w 209"/>
                    <a:gd name="T3" fmla="*/ 0 h 26"/>
                    <a:gd name="T4" fmla="*/ 208 w 209"/>
                    <a:gd name="T5" fmla="*/ 25 h 26"/>
                    <a:gd name="T6" fmla="*/ 0 w 209"/>
                    <a:gd name="T7" fmla="*/ 25 h 26"/>
                    <a:gd name="T8" fmla="*/ 0 w 20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6"/>
                    <a:gd name="T17" fmla="*/ 209 w 20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6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5"/>
                      </a:lnTo>
                      <a:lnTo>
                        <a:pt x="0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15" name="Freeform 952"/>
                <p:cNvSpPr>
                  <a:spLocks/>
                </p:cNvSpPr>
                <p:nvPr/>
              </p:nvSpPr>
              <p:spPr bwMode="auto">
                <a:xfrm>
                  <a:off x="3646" y="1651"/>
                  <a:ext cx="209" cy="26"/>
                </a:xfrm>
                <a:custGeom>
                  <a:avLst/>
                  <a:gdLst>
                    <a:gd name="T0" fmla="*/ 0 w 209"/>
                    <a:gd name="T1" fmla="*/ 0 h 26"/>
                    <a:gd name="T2" fmla="*/ 208 w 209"/>
                    <a:gd name="T3" fmla="*/ 0 h 26"/>
                    <a:gd name="T4" fmla="*/ 208 w 209"/>
                    <a:gd name="T5" fmla="*/ 25 h 26"/>
                    <a:gd name="T6" fmla="*/ 0 w 209"/>
                    <a:gd name="T7" fmla="*/ 25 h 26"/>
                    <a:gd name="T8" fmla="*/ 0 w 20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6"/>
                    <a:gd name="T17" fmla="*/ 209 w 20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6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5"/>
                      </a:lnTo>
                      <a:lnTo>
                        <a:pt x="0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52" name="Group 953"/>
            <p:cNvGrpSpPr>
              <a:grpSpLocks/>
            </p:cNvGrpSpPr>
            <p:nvPr/>
          </p:nvGrpSpPr>
          <p:grpSpPr bwMode="auto">
            <a:xfrm>
              <a:off x="3644" y="1432"/>
              <a:ext cx="209" cy="269"/>
              <a:chOff x="3644" y="1432"/>
              <a:chExt cx="209" cy="269"/>
            </a:xfrm>
          </p:grpSpPr>
          <p:sp>
            <p:nvSpPr>
              <p:cNvPr id="23902" name="Freeform 954"/>
              <p:cNvSpPr>
                <a:spLocks/>
              </p:cNvSpPr>
              <p:nvPr/>
            </p:nvSpPr>
            <p:spPr bwMode="auto">
              <a:xfrm>
                <a:off x="3644" y="1432"/>
                <a:ext cx="209" cy="269"/>
              </a:xfrm>
              <a:custGeom>
                <a:avLst/>
                <a:gdLst>
                  <a:gd name="T0" fmla="*/ 0 w 209"/>
                  <a:gd name="T1" fmla="*/ 0 h 269"/>
                  <a:gd name="T2" fmla="*/ 208 w 209"/>
                  <a:gd name="T3" fmla="*/ 0 h 269"/>
                  <a:gd name="T4" fmla="*/ 208 w 209"/>
                  <a:gd name="T5" fmla="*/ 268 h 269"/>
                  <a:gd name="T6" fmla="*/ 0 w 209"/>
                  <a:gd name="T7" fmla="*/ 268 h 269"/>
                  <a:gd name="T8" fmla="*/ 0 w 209"/>
                  <a:gd name="T9" fmla="*/ 0 h 2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69"/>
                  <a:gd name="T17" fmla="*/ 209 w 209"/>
                  <a:gd name="T18" fmla="*/ 269 h 2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69">
                    <a:moveTo>
                      <a:pt x="0" y="0"/>
                    </a:moveTo>
                    <a:lnTo>
                      <a:pt x="208" y="0"/>
                    </a:lnTo>
                    <a:lnTo>
                      <a:pt x="208" y="268"/>
                    </a:lnTo>
                    <a:lnTo>
                      <a:pt x="0" y="2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903" name="Group 955"/>
              <p:cNvGrpSpPr>
                <a:grpSpLocks/>
              </p:cNvGrpSpPr>
              <p:nvPr/>
            </p:nvGrpSpPr>
            <p:grpSpPr bwMode="auto">
              <a:xfrm>
                <a:off x="3644" y="1456"/>
                <a:ext cx="209" cy="218"/>
                <a:chOff x="3644" y="1456"/>
                <a:chExt cx="209" cy="218"/>
              </a:xfrm>
            </p:grpSpPr>
            <p:sp>
              <p:nvSpPr>
                <p:cNvPr id="23904" name="Freeform 956"/>
                <p:cNvSpPr>
                  <a:spLocks/>
                </p:cNvSpPr>
                <p:nvPr/>
              </p:nvSpPr>
              <p:spPr bwMode="auto">
                <a:xfrm>
                  <a:off x="3644" y="1456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05" name="Freeform 957"/>
                <p:cNvSpPr>
                  <a:spLocks/>
                </p:cNvSpPr>
                <p:nvPr/>
              </p:nvSpPr>
              <p:spPr bwMode="auto">
                <a:xfrm>
                  <a:off x="3644" y="1504"/>
                  <a:ext cx="209" cy="26"/>
                </a:xfrm>
                <a:custGeom>
                  <a:avLst/>
                  <a:gdLst>
                    <a:gd name="T0" fmla="*/ 0 w 209"/>
                    <a:gd name="T1" fmla="*/ 0 h 26"/>
                    <a:gd name="T2" fmla="*/ 208 w 209"/>
                    <a:gd name="T3" fmla="*/ 0 h 26"/>
                    <a:gd name="T4" fmla="*/ 208 w 209"/>
                    <a:gd name="T5" fmla="*/ 25 h 26"/>
                    <a:gd name="T6" fmla="*/ 0 w 209"/>
                    <a:gd name="T7" fmla="*/ 25 h 26"/>
                    <a:gd name="T8" fmla="*/ 0 w 20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6"/>
                    <a:gd name="T17" fmla="*/ 209 w 20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6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5"/>
                      </a:lnTo>
                      <a:lnTo>
                        <a:pt x="0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06" name="Freeform 958"/>
                <p:cNvSpPr>
                  <a:spLocks/>
                </p:cNvSpPr>
                <p:nvPr/>
              </p:nvSpPr>
              <p:spPr bwMode="auto">
                <a:xfrm>
                  <a:off x="3644" y="1552"/>
                  <a:ext cx="209" cy="26"/>
                </a:xfrm>
                <a:custGeom>
                  <a:avLst/>
                  <a:gdLst>
                    <a:gd name="T0" fmla="*/ 0 w 209"/>
                    <a:gd name="T1" fmla="*/ 0 h 26"/>
                    <a:gd name="T2" fmla="*/ 208 w 209"/>
                    <a:gd name="T3" fmla="*/ 0 h 26"/>
                    <a:gd name="T4" fmla="*/ 208 w 209"/>
                    <a:gd name="T5" fmla="*/ 25 h 26"/>
                    <a:gd name="T6" fmla="*/ 0 w 209"/>
                    <a:gd name="T7" fmla="*/ 25 h 26"/>
                    <a:gd name="T8" fmla="*/ 0 w 20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6"/>
                    <a:gd name="T17" fmla="*/ 209 w 20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6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5"/>
                      </a:lnTo>
                      <a:lnTo>
                        <a:pt x="0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07" name="Freeform 959"/>
                <p:cNvSpPr>
                  <a:spLocks/>
                </p:cNvSpPr>
                <p:nvPr/>
              </p:nvSpPr>
              <p:spPr bwMode="auto">
                <a:xfrm>
                  <a:off x="3644" y="1601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08" name="Freeform 960"/>
                <p:cNvSpPr>
                  <a:spLocks/>
                </p:cNvSpPr>
                <p:nvPr/>
              </p:nvSpPr>
              <p:spPr bwMode="auto">
                <a:xfrm>
                  <a:off x="3644" y="1649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53" name="Group 961"/>
            <p:cNvGrpSpPr>
              <a:grpSpLocks/>
            </p:cNvGrpSpPr>
            <p:nvPr/>
          </p:nvGrpSpPr>
          <p:grpSpPr bwMode="auto">
            <a:xfrm>
              <a:off x="3641" y="1429"/>
              <a:ext cx="209" cy="269"/>
              <a:chOff x="3641" y="1429"/>
              <a:chExt cx="209" cy="269"/>
            </a:xfrm>
          </p:grpSpPr>
          <p:sp>
            <p:nvSpPr>
              <p:cNvPr id="23895" name="Freeform 962"/>
              <p:cNvSpPr>
                <a:spLocks/>
              </p:cNvSpPr>
              <p:nvPr/>
            </p:nvSpPr>
            <p:spPr bwMode="auto">
              <a:xfrm>
                <a:off x="3641" y="1429"/>
                <a:ext cx="209" cy="269"/>
              </a:xfrm>
              <a:custGeom>
                <a:avLst/>
                <a:gdLst>
                  <a:gd name="T0" fmla="*/ 0 w 209"/>
                  <a:gd name="T1" fmla="*/ 0 h 269"/>
                  <a:gd name="T2" fmla="*/ 208 w 209"/>
                  <a:gd name="T3" fmla="*/ 0 h 269"/>
                  <a:gd name="T4" fmla="*/ 208 w 209"/>
                  <a:gd name="T5" fmla="*/ 268 h 269"/>
                  <a:gd name="T6" fmla="*/ 0 w 209"/>
                  <a:gd name="T7" fmla="*/ 268 h 269"/>
                  <a:gd name="T8" fmla="*/ 0 w 209"/>
                  <a:gd name="T9" fmla="*/ 0 h 2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69"/>
                  <a:gd name="T17" fmla="*/ 209 w 209"/>
                  <a:gd name="T18" fmla="*/ 269 h 2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69">
                    <a:moveTo>
                      <a:pt x="0" y="0"/>
                    </a:moveTo>
                    <a:lnTo>
                      <a:pt x="208" y="0"/>
                    </a:lnTo>
                    <a:lnTo>
                      <a:pt x="208" y="268"/>
                    </a:lnTo>
                    <a:lnTo>
                      <a:pt x="0" y="2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896" name="Group 963"/>
              <p:cNvGrpSpPr>
                <a:grpSpLocks/>
              </p:cNvGrpSpPr>
              <p:nvPr/>
            </p:nvGrpSpPr>
            <p:grpSpPr bwMode="auto">
              <a:xfrm>
                <a:off x="3641" y="1453"/>
                <a:ext cx="209" cy="218"/>
                <a:chOff x="3641" y="1453"/>
                <a:chExt cx="209" cy="218"/>
              </a:xfrm>
            </p:grpSpPr>
            <p:sp>
              <p:nvSpPr>
                <p:cNvPr id="23897" name="Freeform 964"/>
                <p:cNvSpPr>
                  <a:spLocks/>
                </p:cNvSpPr>
                <p:nvPr/>
              </p:nvSpPr>
              <p:spPr bwMode="auto">
                <a:xfrm>
                  <a:off x="3641" y="1453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98" name="Freeform 965"/>
                <p:cNvSpPr>
                  <a:spLocks/>
                </p:cNvSpPr>
                <p:nvPr/>
              </p:nvSpPr>
              <p:spPr bwMode="auto">
                <a:xfrm>
                  <a:off x="3641" y="1502"/>
                  <a:ext cx="209" cy="24"/>
                </a:xfrm>
                <a:custGeom>
                  <a:avLst/>
                  <a:gdLst>
                    <a:gd name="T0" fmla="*/ 0 w 209"/>
                    <a:gd name="T1" fmla="*/ 0 h 24"/>
                    <a:gd name="T2" fmla="*/ 208 w 209"/>
                    <a:gd name="T3" fmla="*/ 0 h 24"/>
                    <a:gd name="T4" fmla="*/ 208 w 209"/>
                    <a:gd name="T5" fmla="*/ 23 h 24"/>
                    <a:gd name="T6" fmla="*/ 0 w 209"/>
                    <a:gd name="T7" fmla="*/ 23 h 24"/>
                    <a:gd name="T8" fmla="*/ 0 w 209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4"/>
                    <a:gd name="T17" fmla="*/ 209 w 209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4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3"/>
                      </a:lnTo>
                      <a:lnTo>
                        <a:pt x="0" y="2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99" name="Freeform 966"/>
                <p:cNvSpPr>
                  <a:spLocks/>
                </p:cNvSpPr>
                <p:nvPr/>
              </p:nvSpPr>
              <p:spPr bwMode="auto">
                <a:xfrm>
                  <a:off x="3641" y="1550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00" name="Freeform 967"/>
                <p:cNvSpPr>
                  <a:spLocks/>
                </p:cNvSpPr>
                <p:nvPr/>
              </p:nvSpPr>
              <p:spPr bwMode="auto">
                <a:xfrm>
                  <a:off x="3641" y="1598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01" name="Freeform 968"/>
                <p:cNvSpPr>
                  <a:spLocks/>
                </p:cNvSpPr>
                <p:nvPr/>
              </p:nvSpPr>
              <p:spPr bwMode="auto">
                <a:xfrm>
                  <a:off x="3641" y="1646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54" name="Group 969"/>
            <p:cNvGrpSpPr>
              <a:grpSpLocks/>
            </p:cNvGrpSpPr>
            <p:nvPr/>
          </p:nvGrpSpPr>
          <p:grpSpPr bwMode="auto">
            <a:xfrm>
              <a:off x="3639" y="1426"/>
              <a:ext cx="209" cy="270"/>
              <a:chOff x="3639" y="1426"/>
              <a:chExt cx="209" cy="270"/>
            </a:xfrm>
          </p:grpSpPr>
          <p:sp>
            <p:nvSpPr>
              <p:cNvPr id="23888" name="Freeform 970"/>
              <p:cNvSpPr>
                <a:spLocks/>
              </p:cNvSpPr>
              <p:nvPr/>
            </p:nvSpPr>
            <p:spPr bwMode="auto">
              <a:xfrm>
                <a:off x="3639" y="1426"/>
                <a:ext cx="209" cy="270"/>
              </a:xfrm>
              <a:custGeom>
                <a:avLst/>
                <a:gdLst>
                  <a:gd name="T0" fmla="*/ 0 w 209"/>
                  <a:gd name="T1" fmla="*/ 0 h 270"/>
                  <a:gd name="T2" fmla="*/ 208 w 209"/>
                  <a:gd name="T3" fmla="*/ 0 h 270"/>
                  <a:gd name="T4" fmla="*/ 208 w 209"/>
                  <a:gd name="T5" fmla="*/ 269 h 270"/>
                  <a:gd name="T6" fmla="*/ 0 w 209"/>
                  <a:gd name="T7" fmla="*/ 269 h 270"/>
                  <a:gd name="T8" fmla="*/ 0 w 20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70"/>
                  <a:gd name="T17" fmla="*/ 209 w 20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70">
                    <a:moveTo>
                      <a:pt x="0" y="0"/>
                    </a:moveTo>
                    <a:lnTo>
                      <a:pt x="208" y="0"/>
                    </a:lnTo>
                    <a:lnTo>
                      <a:pt x="208" y="269"/>
                    </a:lnTo>
                    <a:lnTo>
                      <a:pt x="0" y="26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889" name="Group 971"/>
              <p:cNvGrpSpPr>
                <a:grpSpLocks/>
              </p:cNvGrpSpPr>
              <p:nvPr/>
            </p:nvGrpSpPr>
            <p:grpSpPr bwMode="auto">
              <a:xfrm>
                <a:off x="3639" y="1451"/>
                <a:ext cx="209" cy="218"/>
                <a:chOff x="3639" y="1451"/>
                <a:chExt cx="209" cy="218"/>
              </a:xfrm>
            </p:grpSpPr>
            <p:sp>
              <p:nvSpPr>
                <p:cNvPr id="23890" name="Freeform 972"/>
                <p:cNvSpPr>
                  <a:spLocks/>
                </p:cNvSpPr>
                <p:nvPr/>
              </p:nvSpPr>
              <p:spPr bwMode="auto">
                <a:xfrm>
                  <a:off x="3639" y="1451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91" name="Freeform 973"/>
                <p:cNvSpPr>
                  <a:spLocks/>
                </p:cNvSpPr>
                <p:nvPr/>
              </p:nvSpPr>
              <p:spPr bwMode="auto">
                <a:xfrm>
                  <a:off x="3639" y="1499"/>
                  <a:ext cx="209" cy="26"/>
                </a:xfrm>
                <a:custGeom>
                  <a:avLst/>
                  <a:gdLst>
                    <a:gd name="T0" fmla="*/ 0 w 209"/>
                    <a:gd name="T1" fmla="*/ 0 h 26"/>
                    <a:gd name="T2" fmla="*/ 208 w 209"/>
                    <a:gd name="T3" fmla="*/ 0 h 26"/>
                    <a:gd name="T4" fmla="*/ 208 w 209"/>
                    <a:gd name="T5" fmla="*/ 25 h 26"/>
                    <a:gd name="T6" fmla="*/ 0 w 209"/>
                    <a:gd name="T7" fmla="*/ 25 h 26"/>
                    <a:gd name="T8" fmla="*/ 0 w 20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6"/>
                    <a:gd name="T17" fmla="*/ 209 w 20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6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5"/>
                      </a:lnTo>
                      <a:lnTo>
                        <a:pt x="0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92" name="Freeform 974"/>
                <p:cNvSpPr>
                  <a:spLocks/>
                </p:cNvSpPr>
                <p:nvPr/>
              </p:nvSpPr>
              <p:spPr bwMode="auto">
                <a:xfrm>
                  <a:off x="3639" y="1547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93" name="Freeform 975"/>
                <p:cNvSpPr>
                  <a:spLocks/>
                </p:cNvSpPr>
                <p:nvPr/>
              </p:nvSpPr>
              <p:spPr bwMode="auto">
                <a:xfrm>
                  <a:off x="3639" y="1596"/>
                  <a:ext cx="209" cy="24"/>
                </a:xfrm>
                <a:custGeom>
                  <a:avLst/>
                  <a:gdLst>
                    <a:gd name="T0" fmla="*/ 0 w 209"/>
                    <a:gd name="T1" fmla="*/ 0 h 24"/>
                    <a:gd name="T2" fmla="*/ 208 w 209"/>
                    <a:gd name="T3" fmla="*/ 0 h 24"/>
                    <a:gd name="T4" fmla="*/ 208 w 209"/>
                    <a:gd name="T5" fmla="*/ 23 h 24"/>
                    <a:gd name="T6" fmla="*/ 0 w 209"/>
                    <a:gd name="T7" fmla="*/ 23 h 24"/>
                    <a:gd name="T8" fmla="*/ 0 w 209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4"/>
                    <a:gd name="T17" fmla="*/ 209 w 209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4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3"/>
                      </a:lnTo>
                      <a:lnTo>
                        <a:pt x="0" y="2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94" name="Freeform 976"/>
                <p:cNvSpPr>
                  <a:spLocks/>
                </p:cNvSpPr>
                <p:nvPr/>
              </p:nvSpPr>
              <p:spPr bwMode="auto">
                <a:xfrm>
                  <a:off x="3639" y="1644"/>
                  <a:ext cx="209" cy="25"/>
                </a:xfrm>
                <a:custGeom>
                  <a:avLst/>
                  <a:gdLst>
                    <a:gd name="T0" fmla="*/ 0 w 209"/>
                    <a:gd name="T1" fmla="*/ 0 h 25"/>
                    <a:gd name="T2" fmla="*/ 208 w 209"/>
                    <a:gd name="T3" fmla="*/ 0 h 25"/>
                    <a:gd name="T4" fmla="*/ 208 w 209"/>
                    <a:gd name="T5" fmla="*/ 24 h 25"/>
                    <a:gd name="T6" fmla="*/ 0 w 209"/>
                    <a:gd name="T7" fmla="*/ 24 h 25"/>
                    <a:gd name="T8" fmla="*/ 0 w 209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5"/>
                    <a:gd name="T17" fmla="*/ 209 w 209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5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FFFB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55" name="Group 977"/>
            <p:cNvGrpSpPr>
              <a:grpSpLocks/>
            </p:cNvGrpSpPr>
            <p:nvPr/>
          </p:nvGrpSpPr>
          <p:grpSpPr bwMode="auto">
            <a:xfrm>
              <a:off x="3636" y="1425"/>
              <a:ext cx="211" cy="268"/>
              <a:chOff x="3636" y="1425"/>
              <a:chExt cx="211" cy="268"/>
            </a:xfrm>
          </p:grpSpPr>
          <p:grpSp>
            <p:nvGrpSpPr>
              <p:cNvPr id="23856" name="Group 978"/>
              <p:cNvGrpSpPr>
                <a:grpSpLocks/>
              </p:cNvGrpSpPr>
              <p:nvPr/>
            </p:nvGrpSpPr>
            <p:grpSpPr bwMode="auto">
              <a:xfrm>
                <a:off x="3636" y="1425"/>
                <a:ext cx="209" cy="268"/>
                <a:chOff x="3636" y="1425"/>
                <a:chExt cx="209" cy="268"/>
              </a:xfrm>
            </p:grpSpPr>
            <p:sp>
              <p:nvSpPr>
                <p:cNvPr id="23881" name="Freeform 979"/>
                <p:cNvSpPr>
                  <a:spLocks/>
                </p:cNvSpPr>
                <p:nvPr/>
              </p:nvSpPr>
              <p:spPr bwMode="auto">
                <a:xfrm>
                  <a:off x="3636" y="1425"/>
                  <a:ext cx="209" cy="268"/>
                </a:xfrm>
                <a:custGeom>
                  <a:avLst/>
                  <a:gdLst>
                    <a:gd name="T0" fmla="*/ 0 w 209"/>
                    <a:gd name="T1" fmla="*/ 0 h 268"/>
                    <a:gd name="T2" fmla="*/ 208 w 209"/>
                    <a:gd name="T3" fmla="*/ 0 h 268"/>
                    <a:gd name="T4" fmla="*/ 208 w 209"/>
                    <a:gd name="T5" fmla="*/ 267 h 268"/>
                    <a:gd name="T6" fmla="*/ 0 w 209"/>
                    <a:gd name="T7" fmla="*/ 267 h 268"/>
                    <a:gd name="T8" fmla="*/ 0 w 209"/>
                    <a:gd name="T9" fmla="*/ 0 h 2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9"/>
                    <a:gd name="T16" fmla="*/ 0 h 268"/>
                    <a:gd name="T17" fmla="*/ 209 w 209"/>
                    <a:gd name="T18" fmla="*/ 268 h 2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9" h="268">
                      <a:moveTo>
                        <a:pt x="0" y="0"/>
                      </a:moveTo>
                      <a:lnTo>
                        <a:pt x="208" y="0"/>
                      </a:lnTo>
                      <a:lnTo>
                        <a:pt x="208" y="267"/>
                      </a:lnTo>
                      <a:lnTo>
                        <a:pt x="0" y="26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882" name="Group 980"/>
                <p:cNvGrpSpPr>
                  <a:grpSpLocks/>
                </p:cNvGrpSpPr>
                <p:nvPr/>
              </p:nvGrpSpPr>
              <p:grpSpPr bwMode="auto">
                <a:xfrm>
                  <a:off x="3636" y="1448"/>
                  <a:ext cx="209" cy="219"/>
                  <a:chOff x="3636" y="1448"/>
                  <a:chExt cx="209" cy="219"/>
                </a:xfrm>
              </p:grpSpPr>
              <p:sp>
                <p:nvSpPr>
                  <p:cNvPr id="23883" name="Freeform 981"/>
                  <p:cNvSpPr>
                    <a:spLocks/>
                  </p:cNvSpPr>
                  <p:nvPr/>
                </p:nvSpPr>
                <p:spPr bwMode="auto">
                  <a:xfrm>
                    <a:off x="3636" y="1448"/>
                    <a:ext cx="209" cy="25"/>
                  </a:xfrm>
                  <a:custGeom>
                    <a:avLst/>
                    <a:gdLst>
                      <a:gd name="T0" fmla="*/ 0 w 209"/>
                      <a:gd name="T1" fmla="*/ 0 h 25"/>
                      <a:gd name="T2" fmla="*/ 208 w 209"/>
                      <a:gd name="T3" fmla="*/ 0 h 25"/>
                      <a:gd name="T4" fmla="*/ 208 w 209"/>
                      <a:gd name="T5" fmla="*/ 24 h 25"/>
                      <a:gd name="T6" fmla="*/ 0 w 209"/>
                      <a:gd name="T7" fmla="*/ 24 h 25"/>
                      <a:gd name="T8" fmla="*/ 0 w 209"/>
                      <a:gd name="T9" fmla="*/ 0 h 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25"/>
                      <a:gd name="T17" fmla="*/ 209 w 209"/>
                      <a:gd name="T18" fmla="*/ 25 h 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25">
                        <a:moveTo>
                          <a:pt x="0" y="0"/>
                        </a:moveTo>
                        <a:lnTo>
                          <a:pt x="208" y="0"/>
                        </a:lnTo>
                        <a:lnTo>
                          <a:pt x="208" y="24"/>
                        </a:lnTo>
                        <a:lnTo>
                          <a:pt x="0" y="2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84" name="Freeform 982"/>
                  <p:cNvSpPr>
                    <a:spLocks/>
                  </p:cNvSpPr>
                  <p:nvPr/>
                </p:nvSpPr>
                <p:spPr bwMode="auto">
                  <a:xfrm>
                    <a:off x="3636" y="1497"/>
                    <a:ext cx="209" cy="25"/>
                  </a:xfrm>
                  <a:custGeom>
                    <a:avLst/>
                    <a:gdLst>
                      <a:gd name="T0" fmla="*/ 0 w 209"/>
                      <a:gd name="T1" fmla="*/ 0 h 25"/>
                      <a:gd name="T2" fmla="*/ 208 w 209"/>
                      <a:gd name="T3" fmla="*/ 0 h 25"/>
                      <a:gd name="T4" fmla="*/ 208 w 209"/>
                      <a:gd name="T5" fmla="*/ 24 h 25"/>
                      <a:gd name="T6" fmla="*/ 0 w 209"/>
                      <a:gd name="T7" fmla="*/ 24 h 25"/>
                      <a:gd name="T8" fmla="*/ 0 w 209"/>
                      <a:gd name="T9" fmla="*/ 0 h 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25"/>
                      <a:gd name="T17" fmla="*/ 209 w 209"/>
                      <a:gd name="T18" fmla="*/ 25 h 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25">
                        <a:moveTo>
                          <a:pt x="0" y="0"/>
                        </a:moveTo>
                        <a:lnTo>
                          <a:pt x="208" y="0"/>
                        </a:lnTo>
                        <a:lnTo>
                          <a:pt x="208" y="24"/>
                        </a:lnTo>
                        <a:lnTo>
                          <a:pt x="0" y="2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85" name="Freeform 983"/>
                  <p:cNvSpPr>
                    <a:spLocks/>
                  </p:cNvSpPr>
                  <p:nvPr/>
                </p:nvSpPr>
                <p:spPr bwMode="auto">
                  <a:xfrm>
                    <a:off x="3636" y="1545"/>
                    <a:ext cx="209" cy="25"/>
                  </a:xfrm>
                  <a:custGeom>
                    <a:avLst/>
                    <a:gdLst>
                      <a:gd name="T0" fmla="*/ 0 w 209"/>
                      <a:gd name="T1" fmla="*/ 0 h 25"/>
                      <a:gd name="T2" fmla="*/ 208 w 209"/>
                      <a:gd name="T3" fmla="*/ 0 h 25"/>
                      <a:gd name="T4" fmla="*/ 208 w 209"/>
                      <a:gd name="T5" fmla="*/ 24 h 25"/>
                      <a:gd name="T6" fmla="*/ 0 w 209"/>
                      <a:gd name="T7" fmla="*/ 24 h 25"/>
                      <a:gd name="T8" fmla="*/ 0 w 209"/>
                      <a:gd name="T9" fmla="*/ 0 h 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25"/>
                      <a:gd name="T17" fmla="*/ 209 w 209"/>
                      <a:gd name="T18" fmla="*/ 25 h 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25">
                        <a:moveTo>
                          <a:pt x="0" y="0"/>
                        </a:moveTo>
                        <a:lnTo>
                          <a:pt x="208" y="0"/>
                        </a:lnTo>
                        <a:lnTo>
                          <a:pt x="208" y="24"/>
                        </a:lnTo>
                        <a:lnTo>
                          <a:pt x="0" y="2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86" name="Freeform 984"/>
                  <p:cNvSpPr>
                    <a:spLocks/>
                  </p:cNvSpPr>
                  <p:nvPr/>
                </p:nvSpPr>
                <p:spPr bwMode="auto">
                  <a:xfrm>
                    <a:off x="3636" y="1593"/>
                    <a:ext cx="209" cy="25"/>
                  </a:xfrm>
                  <a:custGeom>
                    <a:avLst/>
                    <a:gdLst>
                      <a:gd name="T0" fmla="*/ 0 w 209"/>
                      <a:gd name="T1" fmla="*/ 0 h 25"/>
                      <a:gd name="T2" fmla="*/ 208 w 209"/>
                      <a:gd name="T3" fmla="*/ 0 h 25"/>
                      <a:gd name="T4" fmla="*/ 208 w 209"/>
                      <a:gd name="T5" fmla="*/ 24 h 25"/>
                      <a:gd name="T6" fmla="*/ 0 w 209"/>
                      <a:gd name="T7" fmla="*/ 24 h 25"/>
                      <a:gd name="T8" fmla="*/ 0 w 209"/>
                      <a:gd name="T9" fmla="*/ 0 h 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25"/>
                      <a:gd name="T17" fmla="*/ 209 w 209"/>
                      <a:gd name="T18" fmla="*/ 25 h 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25">
                        <a:moveTo>
                          <a:pt x="0" y="0"/>
                        </a:moveTo>
                        <a:lnTo>
                          <a:pt x="208" y="0"/>
                        </a:lnTo>
                        <a:lnTo>
                          <a:pt x="208" y="24"/>
                        </a:lnTo>
                        <a:lnTo>
                          <a:pt x="0" y="2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87" name="Freeform 985"/>
                  <p:cNvSpPr>
                    <a:spLocks/>
                  </p:cNvSpPr>
                  <p:nvPr/>
                </p:nvSpPr>
                <p:spPr bwMode="auto">
                  <a:xfrm>
                    <a:off x="3636" y="1641"/>
                    <a:ext cx="209" cy="26"/>
                  </a:xfrm>
                  <a:custGeom>
                    <a:avLst/>
                    <a:gdLst>
                      <a:gd name="T0" fmla="*/ 0 w 209"/>
                      <a:gd name="T1" fmla="*/ 0 h 26"/>
                      <a:gd name="T2" fmla="*/ 208 w 209"/>
                      <a:gd name="T3" fmla="*/ 0 h 26"/>
                      <a:gd name="T4" fmla="*/ 208 w 209"/>
                      <a:gd name="T5" fmla="*/ 25 h 26"/>
                      <a:gd name="T6" fmla="*/ 0 w 209"/>
                      <a:gd name="T7" fmla="*/ 25 h 26"/>
                      <a:gd name="T8" fmla="*/ 0 w 209"/>
                      <a:gd name="T9" fmla="*/ 0 h 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26"/>
                      <a:gd name="T17" fmla="*/ 209 w 209"/>
                      <a:gd name="T18" fmla="*/ 26 h 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26">
                        <a:moveTo>
                          <a:pt x="0" y="0"/>
                        </a:moveTo>
                        <a:lnTo>
                          <a:pt x="208" y="0"/>
                        </a:lnTo>
                        <a:lnTo>
                          <a:pt x="208" y="25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857" name="Group 986"/>
              <p:cNvGrpSpPr>
                <a:grpSpLocks/>
              </p:cNvGrpSpPr>
              <p:nvPr/>
            </p:nvGrpSpPr>
            <p:grpSpPr bwMode="auto">
              <a:xfrm>
                <a:off x="3642" y="1433"/>
                <a:ext cx="16" cy="257"/>
                <a:chOff x="3642" y="1433"/>
                <a:chExt cx="16" cy="257"/>
              </a:xfrm>
            </p:grpSpPr>
            <p:sp>
              <p:nvSpPr>
                <p:cNvPr id="23870" name="Oval 987"/>
                <p:cNvSpPr>
                  <a:spLocks noChangeArrowheads="1"/>
                </p:cNvSpPr>
                <p:nvPr/>
              </p:nvSpPr>
              <p:spPr bwMode="auto">
                <a:xfrm>
                  <a:off x="3642" y="1433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71" name="Oval 988"/>
                <p:cNvSpPr>
                  <a:spLocks noChangeArrowheads="1"/>
                </p:cNvSpPr>
                <p:nvPr/>
              </p:nvSpPr>
              <p:spPr bwMode="auto">
                <a:xfrm>
                  <a:off x="3642" y="1458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72" name="Oval 989"/>
                <p:cNvSpPr>
                  <a:spLocks noChangeArrowheads="1"/>
                </p:cNvSpPr>
                <p:nvPr/>
              </p:nvSpPr>
              <p:spPr bwMode="auto">
                <a:xfrm>
                  <a:off x="3642" y="1481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73" name="Oval 990"/>
                <p:cNvSpPr>
                  <a:spLocks noChangeArrowheads="1"/>
                </p:cNvSpPr>
                <p:nvPr/>
              </p:nvSpPr>
              <p:spPr bwMode="auto">
                <a:xfrm>
                  <a:off x="3642" y="1506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74" name="Oval 991"/>
                <p:cNvSpPr>
                  <a:spLocks noChangeArrowheads="1"/>
                </p:cNvSpPr>
                <p:nvPr/>
              </p:nvSpPr>
              <p:spPr bwMode="auto">
                <a:xfrm>
                  <a:off x="3642" y="1530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75" name="Oval 992"/>
                <p:cNvSpPr>
                  <a:spLocks noChangeArrowheads="1"/>
                </p:cNvSpPr>
                <p:nvPr/>
              </p:nvSpPr>
              <p:spPr bwMode="auto">
                <a:xfrm>
                  <a:off x="3642" y="1554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76" name="Oval 993"/>
                <p:cNvSpPr>
                  <a:spLocks noChangeArrowheads="1"/>
                </p:cNvSpPr>
                <p:nvPr/>
              </p:nvSpPr>
              <p:spPr bwMode="auto">
                <a:xfrm>
                  <a:off x="3642" y="1578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77" name="Oval 994"/>
                <p:cNvSpPr>
                  <a:spLocks noChangeArrowheads="1"/>
                </p:cNvSpPr>
                <p:nvPr/>
              </p:nvSpPr>
              <p:spPr bwMode="auto">
                <a:xfrm>
                  <a:off x="3642" y="1602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78" name="Oval 995"/>
                <p:cNvSpPr>
                  <a:spLocks noChangeArrowheads="1"/>
                </p:cNvSpPr>
                <p:nvPr/>
              </p:nvSpPr>
              <p:spPr bwMode="auto">
                <a:xfrm>
                  <a:off x="3642" y="1626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79" name="Oval 996"/>
                <p:cNvSpPr>
                  <a:spLocks noChangeArrowheads="1"/>
                </p:cNvSpPr>
                <p:nvPr/>
              </p:nvSpPr>
              <p:spPr bwMode="auto">
                <a:xfrm>
                  <a:off x="3642" y="1651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80" name="Oval 997"/>
                <p:cNvSpPr>
                  <a:spLocks noChangeArrowheads="1"/>
                </p:cNvSpPr>
                <p:nvPr/>
              </p:nvSpPr>
              <p:spPr bwMode="auto">
                <a:xfrm>
                  <a:off x="3642" y="1674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858" name="Group 998"/>
              <p:cNvGrpSpPr>
                <a:grpSpLocks/>
              </p:cNvGrpSpPr>
              <p:nvPr/>
            </p:nvGrpSpPr>
            <p:grpSpPr bwMode="auto">
              <a:xfrm>
                <a:off x="3831" y="1433"/>
                <a:ext cx="16" cy="257"/>
                <a:chOff x="3831" y="1433"/>
                <a:chExt cx="16" cy="257"/>
              </a:xfrm>
            </p:grpSpPr>
            <p:sp>
              <p:nvSpPr>
                <p:cNvPr id="23859" name="Oval 999"/>
                <p:cNvSpPr>
                  <a:spLocks noChangeArrowheads="1"/>
                </p:cNvSpPr>
                <p:nvPr/>
              </p:nvSpPr>
              <p:spPr bwMode="auto">
                <a:xfrm>
                  <a:off x="3831" y="1433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0" name="Oval 1000"/>
                <p:cNvSpPr>
                  <a:spLocks noChangeArrowheads="1"/>
                </p:cNvSpPr>
                <p:nvPr/>
              </p:nvSpPr>
              <p:spPr bwMode="auto">
                <a:xfrm>
                  <a:off x="3831" y="1458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1" name="Oval 1001"/>
                <p:cNvSpPr>
                  <a:spLocks noChangeArrowheads="1"/>
                </p:cNvSpPr>
                <p:nvPr/>
              </p:nvSpPr>
              <p:spPr bwMode="auto">
                <a:xfrm>
                  <a:off x="3831" y="1481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2" name="Oval 1002"/>
                <p:cNvSpPr>
                  <a:spLocks noChangeArrowheads="1"/>
                </p:cNvSpPr>
                <p:nvPr/>
              </p:nvSpPr>
              <p:spPr bwMode="auto">
                <a:xfrm>
                  <a:off x="3831" y="1506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3" name="Oval 1003"/>
                <p:cNvSpPr>
                  <a:spLocks noChangeArrowheads="1"/>
                </p:cNvSpPr>
                <p:nvPr/>
              </p:nvSpPr>
              <p:spPr bwMode="auto">
                <a:xfrm>
                  <a:off x="3831" y="1530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4" name="Oval 1004"/>
                <p:cNvSpPr>
                  <a:spLocks noChangeArrowheads="1"/>
                </p:cNvSpPr>
                <p:nvPr/>
              </p:nvSpPr>
              <p:spPr bwMode="auto">
                <a:xfrm>
                  <a:off x="3831" y="1554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5" name="Oval 1005"/>
                <p:cNvSpPr>
                  <a:spLocks noChangeArrowheads="1"/>
                </p:cNvSpPr>
                <p:nvPr/>
              </p:nvSpPr>
              <p:spPr bwMode="auto">
                <a:xfrm>
                  <a:off x="3831" y="1578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6" name="Oval 1006"/>
                <p:cNvSpPr>
                  <a:spLocks noChangeArrowheads="1"/>
                </p:cNvSpPr>
                <p:nvPr/>
              </p:nvSpPr>
              <p:spPr bwMode="auto">
                <a:xfrm>
                  <a:off x="3831" y="1602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7" name="Oval 1007"/>
                <p:cNvSpPr>
                  <a:spLocks noChangeArrowheads="1"/>
                </p:cNvSpPr>
                <p:nvPr/>
              </p:nvSpPr>
              <p:spPr bwMode="auto">
                <a:xfrm>
                  <a:off x="3831" y="1626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8" name="Oval 1008"/>
                <p:cNvSpPr>
                  <a:spLocks noChangeArrowheads="1"/>
                </p:cNvSpPr>
                <p:nvPr/>
              </p:nvSpPr>
              <p:spPr bwMode="auto">
                <a:xfrm>
                  <a:off x="3831" y="1651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69" name="Oval 1009"/>
                <p:cNvSpPr>
                  <a:spLocks noChangeArrowheads="1"/>
                </p:cNvSpPr>
                <p:nvPr/>
              </p:nvSpPr>
              <p:spPr bwMode="auto">
                <a:xfrm>
                  <a:off x="3831" y="1674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608" name="Group 1010"/>
          <p:cNvGrpSpPr>
            <a:grpSpLocks/>
          </p:cNvGrpSpPr>
          <p:nvPr/>
        </p:nvGrpSpPr>
        <p:grpSpPr bwMode="auto">
          <a:xfrm>
            <a:off x="6888163" y="2438400"/>
            <a:ext cx="1938337" cy="1322388"/>
            <a:chOff x="4339" y="2049"/>
            <a:chExt cx="1221" cy="833"/>
          </a:xfrm>
        </p:grpSpPr>
        <p:grpSp>
          <p:nvGrpSpPr>
            <p:cNvPr id="23613" name="Group 1011"/>
            <p:cNvGrpSpPr>
              <a:grpSpLocks/>
            </p:cNvGrpSpPr>
            <p:nvPr/>
          </p:nvGrpSpPr>
          <p:grpSpPr bwMode="auto">
            <a:xfrm>
              <a:off x="4339" y="2049"/>
              <a:ext cx="94" cy="62"/>
              <a:chOff x="4339" y="2049"/>
              <a:chExt cx="94" cy="62"/>
            </a:xfrm>
          </p:grpSpPr>
          <p:grpSp>
            <p:nvGrpSpPr>
              <p:cNvPr id="23823" name="Group 1012"/>
              <p:cNvGrpSpPr>
                <a:grpSpLocks/>
              </p:cNvGrpSpPr>
              <p:nvPr/>
            </p:nvGrpSpPr>
            <p:grpSpPr bwMode="auto">
              <a:xfrm>
                <a:off x="4343" y="2054"/>
                <a:ext cx="88" cy="54"/>
                <a:chOff x="4343" y="2054"/>
                <a:chExt cx="88" cy="54"/>
              </a:xfrm>
            </p:grpSpPr>
            <p:sp>
              <p:nvSpPr>
                <p:cNvPr id="23843" name="Freeform 1013"/>
                <p:cNvSpPr>
                  <a:spLocks/>
                </p:cNvSpPr>
                <p:nvPr/>
              </p:nvSpPr>
              <p:spPr bwMode="auto">
                <a:xfrm>
                  <a:off x="4343" y="2054"/>
                  <a:ext cx="88" cy="52"/>
                </a:xfrm>
                <a:custGeom>
                  <a:avLst/>
                  <a:gdLst>
                    <a:gd name="T0" fmla="*/ 13 w 88"/>
                    <a:gd name="T1" fmla="*/ 51 h 52"/>
                    <a:gd name="T2" fmla="*/ 0 w 88"/>
                    <a:gd name="T3" fmla="*/ 0 h 52"/>
                    <a:gd name="T4" fmla="*/ 66 w 88"/>
                    <a:gd name="T5" fmla="*/ 0 h 52"/>
                    <a:gd name="T6" fmla="*/ 87 w 88"/>
                    <a:gd name="T7" fmla="*/ 51 h 52"/>
                    <a:gd name="T8" fmla="*/ 13 w 88"/>
                    <a:gd name="T9" fmla="*/ 5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52"/>
                    <a:gd name="T17" fmla="*/ 88 w 8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52">
                      <a:moveTo>
                        <a:pt x="13" y="51"/>
                      </a:moveTo>
                      <a:lnTo>
                        <a:pt x="0" y="0"/>
                      </a:lnTo>
                      <a:lnTo>
                        <a:pt x="66" y="0"/>
                      </a:lnTo>
                      <a:lnTo>
                        <a:pt x="87" y="51"/>
                      </a:lnTo>
                      <a:lnTo>
                        <a:pt x="13" y="51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844" name="Group 1014"/>
                <p:cNvGrpSpPr>
                  <a:grpSpLocks/>
                </p:cNvGrpSpPr>
                <p:nvPr/>
              </p:nvGrpSpPr>
              <p:grpSpPr bwMode="auto">
                <a:xfrm>
                  <a:off x="4345" y="2060"/>
                  <a:ext cx="83" cy="48"/>
                  <a:chOff x="4345" y="2060"/>
                  <a:chExt cx="83" cy="48"/>
                </a:xfrm>
              </p:grpSpPr>
              <p:sp>
                <p:nvSpPr>
                  <p:cNvPr id="23845" name="Freeform 1015"/>
                  <p:cNvSpPr>
                    <a:spLocks/>
                  </p:cNvSpPr>
                  <p:nvPr/>
                </p:nvSpPr>
                <p:spPr bwMode="auto">
                  <a:xfrm>
                    <a:off x="4345" y="2060"/>
                    <a:ext cx="71" cy="17"/>
                  </a:xfrm>
                  <a:custGeom>
                    <a:avLst/>
                    <a:gdLst>
                      <a:gd name="T0" fmla="*/ 0 w 71"/>
                      <a:gd name="T1" fmla="*/ 0 h 17"/>
                      <a:gd name="T2" fmla="*/ 67 w 71"/>
                      <a:gd name="T3" fmla="*/ 0 h 17"/>
                      <a:gd name="T4" fmla="*/ 70 w 71"/>
                      <a:gd name="T5" fmla="*/ 16 h 17"/>
                      <a:gd name="T6" fmla="*/ 1 w 71"/>
                      <a:gd name="T7" fmla="*/ 16 h 17"/>
                      <a:gd name="T8" fmla="*/ 0 w 71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1"/>
                      <a:gd name="T16" fmla="*/ 0 h 17"/>
                      <a:gd name="T17" fmla="*/ 71 w 71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1" h="17">
                        <a:moveTo>
                          <a:pt x="0" y="0"/>
                        </a:moveTo>
                        <a:lnTo>
                          <a:pt x="67" y="0"/>
                        </a:lnTo>
                        <a:lnTo>
                          <a:pt x="70" y="16"/>
                        </a:lnTo>
                        <a:lnTo>
                          <a:pt x="1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46" name="Freeform 1016"/>
                  <p:cNvSpPr>
                    <a:spLocks/>
                  </p:cNvSpPr>
                  <p:nvPr/>
                </p:nvSpPr>
                <p:spPr bwMode="auto">
                  <a:xfrm>
                    <a:off x="4348" y="2076"/>
                    <a:ext cx="74" cy="17"/>
                  </a:xfrm>
                  <a:custGeom>
                    <a:avLst/>
                    <a:gdLst>
                      <a:gd name="T0" fmla="*/ 0 w 74"/>
                      <a:gd name="T1" fmla="*/ 0 h 17"/>
                      <a:gd name="T2" fmla="*/ 70 w 74"/>
                      <a:gd name="T3" fmla="*/ 0 h 17"/>
                      <a:gd name="T4" fmla="*/ 73 w 74"/>
                      <a:gd name="T5" fmla="*/ 16 h 17"/>
                      <a:gd name="T6" fmla="*/ 2 w 74"/>
                      <a:gd name="T7" fmla="*/ 16 h 17"/>
                      <a:gd name="T8" fmla="*/ 0 w 74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17"/>
                      <a:gd name="T17" fmla="*/ 74 w 74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17">
                        <a:moveTo>
                          <a:pt x="0" y="0"/>
                        </a:moveTo>
                        <a:lnTo>
                          <a:pt x="70" y="0"/>
                        </a:lnTo>
                        <a:lnTo>
                          <a:pt x="73" y="16"/>
                        </a:lnTo>
                        <a:lnTo>
                          <a:pt x="2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47" name="Freeform 1017"/>
                  <p:cNvSpPr>
                    <a:spLocks/>
                  </p:cNvSpPr>
                  <p:nvPr/>
                </p:nvSpPr>
                <p:spPr bwMode="auto">
                  <a:xfrm>
                    <a:off x="4352" y="2091"/>
                    <a:ext cx="76" cy="17"/>
                  </a:xfrm>
                  <a:custGeom>
                    <a:avLst/>
                    <a:gdLst>
                      <a:gd name="T0" fmla="*/ 0 w 76"/>
                      <a:gd name="T1" fmla="*/ 0 h 17"/>
                      <a:gd name="T2" fmla="*/ 72 w 76"/>
                      <a:gd name="T3" fmla="*/ 0 h 17"/>
                      <a:gd name="T4" fmla="*/ 75 w 76"/>
                      <a:gd name="T5" fmla="*/ 16 h 17"/>
                      <a:gd name="T6" fmla="*/ 2 w 76"/>
                      <a:gd name="T7" fmla="*/ 16 h 17"/>
                      <a:gd name="T8" fmla="*/ 0 w 76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6"/>
                      <a:gd name="T16" fmla="*/ 0 h 17"/>
                      <a:gd name="T17" fmla="*/ 76 w 76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6" h="17">
                        <a:moveTo>
                          <a:pt x="0" y="0"/>
                        </a:moveTo>
                        <a:lnTo>
                          <a:pt x="72" y="0"/>
                        </a:lnTo>
                        <a:lnTo>
                          <a:pt x="75" y="16"/>
                        </a:lnTo>
                        <a:lnTo>
                          <a:pt x="2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824" name="Group 1018"/>
              <p:cNvGrpSpPr>
                <a:grpSpLocks/>
              </p:cNvGrpSpPr>
              <p:nvPr/>
            </p:nvGrpSpPr>
            <p:grpSpPr bwMode="auto">
              <a:xfrm>
                <a:off x="4339" y="2049"/>
                <a:ext cx="94" cy="62"/>
                <a:chOff x="4339" y="2049"/>
                <a:chExt cx="94" cy="62"/>
              </a:xfrm>
            </p:grpSpPr>
            <p:grpSp>
              <p:nvGrpSpPr>
                <p:cNvPr id="23825" name="Group 1019"/>
                <p:cNvGrpSpPr>
                  <a:grpSpLocks/>
                </p:cNvGrpSpPr>
                <p:nvPr/>
              </p:nvGrpSpPr>
              <p:grpSpPr bwMode="auto">
                <a:xfrm>
                  <a:off x="4339" y="2050"/>
                  <a:ext cx="29" cy="61"/>
                  <a:chOff x="4339" y="2050"/>
                  <a:chExt cx="29" cy="61"/>
                </a:xfrm>
              </p:grpSpPr>
              <p:sp>
                <p:nvSpPr>
                  <p:cNvPr id="23835" name="Freeform 1020"/>
                  <p:cNvSpPr>
                    <a:spLocks/>
                  </p:cNvSpPr>
                  <p:nvPr/>
                </p:nvSpPr>
                <p:spPr bwMode="auto">
                  <a:xfrm>
                    <a:off x="4339" y="2050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8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8 h 17"/>
                      <a:gd name="T14" fmla="*/ 0 w 17"/>
                      <a:gd name="T15" fmla="*/ 16 h 17"/>
                      <a:gd name="T16" fmla="*/ 8 w 17"/>
                      <a:gd name="T17" fmla="*/ 1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8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36" name="Freeform 1021"/>
                  <p:cNvSpPr>
                    <a:spLocks/>
                  </p:cNvSpPr>
                  <p:nvPr/>
                </p:nvSpPr>
                <p:spPr bwMode="auto">
                  <a:xfrm>
                    <a:off x="4341" y="2056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0 h 17"/>
                      <a:gd name="T6" fmla="*/ 8 w 17"/>
                      <a:gd name="T7" fmla="*/ 0 h 17"/>
                      <a:gd name="T8" fmla="*/ 0 w 17"/>
                      <a:gd name="T9" fmla="*/ 0 h 17"/>
                      <a:gd name="T10" fmla="*/ 0 w 17"/>
                      <a:gd name="T11" fmla="*/ 16 h 17"/>
                      <a:gd name="T12" fmla="*/ 8 w 17"/>
                      <a:gd name="T13" fmla="*/ 16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8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37" name="Freeform 1022"/>
                  <p:cNvSpPr>
                    <a:spLocks/>
                  </p:cNvSpPr>
                  <p:nvPr/>
                </p:nvSpPr>
                <p:spPr bwMode="auto">
                  <a:xfrm>
                    <a:off x="4342" y="2062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0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0 h 17"/>
                      <a:gd name="T8" fmla="*/ 0 w 17"/>
                      <a:gd name="T9" fmla="*/ 0 h 17"/>
                      <a:gd name="T10" fmla="*/ 0 w 17"/>
                      <a:gd name="T11" fmla="*/ 16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7"/>
                      <a:gd name="T20" fmla="*/ 17 w 17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7">
                        <a:moveTo>
                          <a:pt x="0" y="16"/>
                        </a:moveTo>
                        <a:lnTo>
                          <a:pt x="0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38" name="Freeform 1023"/>
                  <p:cNvSpPr>
                    <a:spLocks/>
                  </p:cNvSpPr>
                  <p:nvPr/>
                </p:nvSpPr>
                <p:spPr bwMode="auto">
                  <a:xfrm>
                    <a:off x="4344" y="2069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16 h 17"/>
                      <a:gd name="T14" fmla="*/ 8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39" name="Freeform 0"/>
                  <p:cNvSpPr>
                    <a:spLocks/>
                  </p:cNvSpPr>
                  <p:nvPr/>
                </p:nvSpPr>
                <p:spPr bwMode="auto">
                  <a:xfrm>
                    <a:off x="4346" y="2075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16 h 17"/>
                      <a:gd name="T14" fmla="*/ 8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40" name="Freeform 1"/>
                  <p:cNvSpPr>
                    <a:spLocks/>
                  </p:cNvSpPr>
                  <p:nvPr/>
                </p:nvSpPr>
                <p:spPr bwMode="auto">
                  <a:xfrm>
                    <a:off x="4347" y="2081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0 h 17"/>
                      <a:gd name="T6" fmla="*/ 0 w 17"/>
                      <a:gd name="T7" fmla="*/ 0 h 17"/>
                      <a:gd name="T8" fmla="*/ 0 w 17"/>
                      <a:gd name="T9" fmla="*/ 16 h 17"/>
                      <a:gd name="T10" fmla="*/ 16 w 17"/>
                      <a:gd name="T11" fmla="*/ 16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7"/>
                      <a:gd name="T20" fmla="*/ 17 w 17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41" name="Freeform 2"/>
                  <p:cNvSpPr>
                    <a:spLocks/>
                  </p:cNvSpPr>
                  <p:nvPr/>
                </p:nvSpPr>
                <p:spPr bwMode="auto">
                  <a:xfrm>
                    <a:off x="4349" y="2088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8 h 17"/>
                      <a:gd name="T6" fmla="*/ 16 w 17"/>
                      <a:gd name="T7" fmla="*/ 8 h 17"/>
                      <a:gd name="T8" fmla="*/ 16 w 17"/>
                      <a:gd name="T9" fmla="*/ 0 h 17"/>
                      <a:gd name="T10" fmla="*/ 8 w 17"/>
                      <a:gd name="T11" fmla="*/ 0 h 17"/>
                      <a:gd name="T12" fmla="*/ 0 w 17"/>
                      <a:gd name="T13" fmla="*/ 0 h 17"/>
                      <a:gd name="T14" fmla="*/ 0 w 17"/>
                      <a:gd name="T15" fmla="*/ 8 h 17"/>
                      <a:gd name="T16" fmla="*/ 8 w 17"/>
                      <a:gd name="T17" fmla="*/ 1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8" y="8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42" name="Freeform 3"/>
                  <p:cNvSpPr>
                    <a:spLocks/>
                  </p:cNvSpPr>
                  <p:nvPr/>
                </p:nvSpPr>
                <p:spPr bwMode="auto">
                  <a:xfrm>
                    <a:off x="4351" y="2094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16 h 17"/>
                      <a:gd name="T14" fmla="*/ 8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826" name="Group 4"/>
                <p:cNvGrpSpPr>
                  <a:grpSpLocks/>
                </p:cNvGrpSpPr>
                <p:nvPr/>
              </p:nvGrpSpPr>
              <p:grpSpPr bwMode="auto">
                <a:xfrm>
                  <a:off x="4400" y="2049"/>
                  <a:ext cx="33" cy="61"/>
                  <a:chOff x="4400" y="2049"/>
                  <a:chExt cx="33" cy="61"/>
                </a:xfrm>
              </p:grpSpPr>
              <p:sp>
                <p:nvSpPr>
                  <p:cNvPr id="23827" name="Freeform 5"/>
                  <p:cNvSpPr>
                    <a:spLocks/>
                  </p:cNvSpPr>
                  <p:nvPr/>
                </p:nvSpPr>
                <p:spPr bwMode="auto">
                  <a:xfrm>
                    <a:off x="4400" y="2049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8 h 17"/>
                      <a:gd name="T6" fmla="*/ 16 w 17"/>
                      <a:gd name="T7" fmla="*/ 0 h 17"/>
                      <a:gd name="T8" fmla="*/ 0 w 17"/>
                      <a:gd name="T9" fmla="*/ 0 h 17"/>
                      <a:gd name="T10" fmla="*/ 0 w 17"/>
                      <a:gd name="T11" fmla="*/ 8 h 17"/>
                      <a:gd name="T12" fmla="*/ 0 w 17"/>
                      <a:gd name="T13" fmla="*/ 16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0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28" name="Freeform 6"/>
                  <p:cNvSpPr>
                    <a:spLocks/>
                  </p:cNvSpPr>
                  <p:nvPr/>
                </p:nvSpPr>
                <p:spPr bwMode="auto">
                  <a:xfrm>
                    <a:off x="4403" y="2056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8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8 h 17"/>
                      <a:gd name="T12" fmla="*/ 0 w 17"/>
                      <a:gd name="T13" fmla="*/ 16 h 17"/>
                      <a:gd name="T14" fmla="*/ 8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8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29" name="Freeform 7"/>
                  <p:cNvSpPr>
                    <a:spLocks/>
                  </p:cNvSpPr>
                  <p:nvPr/>
                </p:nvSpPr>
                <p:spPr bwMode="auto">
                  <a:xfrm>
                    <a:off x="4405" y="2061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0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16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0" y="16"/>
                        </a:moveTo>
                        <a:lnTo>
                          <a:pt x="8" y="16"/>
                        </a:lnTo>
                        <a:lnTo>
                          <a:pt x="8" y="0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30" name="Freeform 8"/>
                  <p:cNvSpPr>
                    <a:spLocks/>
                  </p:cNvSpPr>
                  <p:nvPr/>
                </p:nvSpPr>
                <p:spPr bwMode="auto">
                  <a:xfrm>
                    <a:off x="4407" y="2068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8 h 17"/>
                      <a:gd name="T6" fmla="*/ 16 w 17"/>
                      <a:gd name="T7" fmla="*/ 0 h 17"/>
                      <a:gd name="T8" fmla="*/ 0 w 17"/>
                      <a:gd name="T9" fmla="*/ 0 h 17"/>
                      <a:gd name="T10" fmla="*/ 0 w 17"/>
                      <a:gd name="T11" fmla="*/ 8 h 17"/>
                      <a:gd name="T12" fmla="*/ 0 w 17"/>
                      <a:gd name="T13" fmla="*/ 16 h 17"/>
                      <a:gd name="T14" fmla="*/ 16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31" name="Freeform 9"/>
                  <p:cNvSpPr>
                    <a:spLocks/>
                  </p:cNvSpPr>
                  <p:nvPr/>
                </p:nvSpPr>
                <p:spPr bwMode="auto">
                  <a:xfrm>
                    <a:off x="4410" y="2075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0 h 17"/>
                      <a:gd name="T6" fmla="*/ 0 w 17"/>
                      <a:gd name="T7" fmla="*/ 0 h 17"/>
                      <a:gd name="T8" fmla="*/ 0 w 17"/>
                      <a:gd name="T9" fmla="*/ 16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32" name="Freeform 10"/>
                  <p:cNvSpPr>
                    <a:spLocks/>
                  </p:cNvSpPr>
                  <p:nvPr/>
                </p:nvSpPr>
                <p:spPr bwMode="auto">
                  <a:xfrm>
                    <a:off x="4414" y="2087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8 w 17"/>
                      <a:gd name="T9" fmla="*/ 8 h 17"/>
                      <a:gd name="T10" fmla="*/ 8 w 17"/>
                      <a:gd name="T11" fmla="*/ 0 h 17"/>
                      <a:gd name="T12" fmla="*/ 0 w 17"/>
                      <a:gd name="T13" fmla="*/ 8 h 17"/>
                      <a:gd name="T14" fmla="*/ 0 w 17"/>
                      <a:gd name="T15" fmla="*/ 16 h 17"/>
                      <a:gd name="T16" fmla="*/ 8 w 17"/>
                      <a:gd name="T17" fmla="*/ 1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8" y="8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33" name="Freeform 11"/>
                  <p:cNvSpPr>
                    <a:spLocks/>
                  </p:cNvSpPr>
                  <p:nvPr/>
                </p:nvSpPr>
                <p:spPr bwMode="auto">
                  <a:xfrm>
                    <a:off x="4416" y="2093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16 h 17"/>
                      <a:gd name="T14" fmla="*/ 8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34" name="Freeform 12"/>
                  <p:cNvSpPr>
                    <a:spLocks/>
                  </p:cNvSpPr>
                  <p:nvPr/>
                </p:nvSpPr>
                <p:spPr bwMode="auto">
                  <a:xfrm>
                    <a:off x="4412" y="2080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16 h 17"/>
                      <a:gd name="T14" fmla="*/ 8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614" name="Group 13"/>
            <p:cNvGrpSpPr>
              <a:grpSpLocks/>
            </p:cNvGrpSpPr>
            <p:nvPr/>
          </p:nvGrpSpPr>
          <p:grpSpPr bwMode="auto">
            <a:xfrm>
              <a:off x="4392" y="2083"/>
              <a:ext cx="122" cy="80"/>
              <a:chOff x="4392" y="2083"/>
              <a:chExt cx="122" cy="80"/>
            </a:xfrm>
          </p:grpSpPr>
          <p:grpSp>
            <p:nvGrpSpPr>
              <p:cNvPr id="23798" name="Group 14"/>
              <p:cNvGrpSpPr>
                <a:grpSpLocks/>
              </p:cNvGrpSpPr>
              <p:nvPr/>
            </p:nvGrpSpPr>
            <p:grpSpPr bwMode="auto">
              <a:xfrm>
                <a:off x="4394" y="2087"/>
                <a:ext cx="119" cy="72"/>
                <a:chOff x="4394" y="2087"/>
                <a:chExt cx="119" cy="72"/>
              </a:xfrm>
            </p:grpSpPr>
            <p:sp>
              <p:nvSpPr>
                <p:cNvPr id="23818" name="Freeform 15"/>
                <p:cNvSpPr>
                  <a:spLocks/>
                </p:cNvSpPr>
                <p:nvPr/>
              </p:nvSpPr>
              <p:spPr bwMode="auto">
                <a:xfrm>
                  <a:off x="4394" y="2087"/>
                  <a:ext cx="119" cy="72"/>
                </a:xfrm>
                <a:custGeom>
                  <a:avLst/>
                  <a:gdLst>
                    <a:gd name="T0" fmla="*/ 19 w 119"/>
                    <a:gd name="T1" fmla="*/ 71 h 72"/>
                    <a:gd name="T2" fmla="*/ 0 w 119"/>
                    <a:gd name="T3" fmla="*/ 0 h 72"/>
                    <a:gd name="T4" fmla="*/ 91 w 119"/>
                    <a:gd name="T5" fmla="*/ 0 h 72"/>
                    <a:gd name="T6" fmla="*/ 118 w 119"/>
                    <a:gd name="T7" fmla="*/ 71 h 72"/>
                    <a:gd name="T8" fmla="*/ 19 w 119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9"/>
                    <a:gd name="T16" fmla="*/ 0 h 72"/>
                    <a:gd name="T17" fmla="*/ 119 w 119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9" h="72">
                      <a:moveTo>
                        <a:pt x="19" y="71"/>
                      </a:moveTo>
                      <a:lnTo>
                        <a:pt x="0" y="0"/>
                      </a:lnTo>
                      <a:lnTo>
                        <a:pt x="91" y="0"/>
                      </a:lnTo>
                      <a:lnTo>
                        <a:pt x="118" y="71"/>
                      </a:lnTo>
                      <a:lnTo>
                        <a:pt x="19" y="71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819" name="Group 16"/>
                <p:cNvGrpSpPr>
                  <a:grpSpLocks/>
                </p:cNvGrpSpPr>
                <p:nvPr/>
              </p:nvGrpSpPr>
              <p:grpSpPr bwMode="auto">
                <a:xfrm>
                  <a:off x="4397" y="2096"/>
                  <a:ext cx="113" cy="59"/>
                  <a:chOff x="4397" y="2096"/>
                  <a:chExt cx="113" cy="59"/>
                </a:xfrm>
              </p:grpSpPr>
              <p:sp>
                <p:nvSpPr>
                  <p:cNvPr id="23820" name="Freeform 17"/>
                  <p:cNvSpPr>
                    <a:spLocks/>
                  </p:cNvSpPr>
                  <p:nvPr/>
                </p:nvSpPr>
                <p:spPr bwMode="auto">
                  <a:xfrm>
                    <a:off x="4397" y="2096"/>
                    <a:ext cx="96" cy="17"/>
                  </a:xfrm>
                  <a:custGeom>
                    <a:avLst/>
                    <a:gdLst>
                      <a:gd name="T0" fmla="*/ 0 w 96"/>
                      <a:gd name="T1" fmla="*/ 0 h 17"/>
                      <a:gd name="T2" fmla="*/ 91 w 96"/>
                      <a:gd name="T3" fmla="*/ 0 h 17"/>
                      <a:gd name="T4" fmla="*/ 95 w 96"/>
                      <a:gd name="T5" fmla="*/ 16 h 17"/>
                      <a:gd name="T6" fmla="*/ 2 w 96"/>
                      <a:gd name="T7" fmla="*/ 16 h 17"/>
                      <a:gd name="T8" fmla="*/ 0 w 96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"/>
                      <a:gd name="T16" fmla="*/ 0 h 17"/>
                      <a:gd name="T17" fmla="*/ 96 w 96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" h="17">
                        <a:moveTo>
                          <a:pt x="0" y="0"/>
                        </a:moveTo>
                        <a:lnTo>
                          <a:pt x="91" y="0"/>
                        </a:lnTo>
                        <a:lnTo>
                          <a:pt x="95" y="16"/>
                        </a:lnTo>
                        <a:lnTo>
                          <a:pt x="2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21" name="Freeform 18"/>
                  <p:cNvSpPr>
                    <a:spLocks/>
                  </p:cNvSpPr>
                  <p:nvPr/>
                </p:nvSpPr>
                <p:spPr bwMode="auto">
                  <a:xfrm>
                    <a:off x="4402" y="2117"/>
                    <a:ext cx="100" cy="17"/>
                  </a:xfrm>
                  <a:custGeom>
                    <a:avLst/>
                    <a:gdLst>
                      <a:gd name="T0" fmla="*/ 0 w 100"/>
                      <a:gd name="T1" fmla="*/ 0 h 17"/>
                      <a:gd name="T2" fmla="*/ 95 w 100"/>
                      <a:gd name="T3" fmla="*/ 0 h 17"/>
                      <a:gd name="T4" fmla="*/ 99 w 100"/>
                      <a:gd name="T5" fmla="*/ 16 h 17"/>
                      <a:gd name="T6" fmla="*/ 2 w 100"/>
                      <a:gd name="T7" fmla="*/ 16 h 17"/>
                      <a:gd name="T8" fmla="*/ 0 w 100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0"/>
                      <a:gd name="T16" fmla="*/ 0 h 17"/>
                      <a:gd name="T17" fmla="*/ 100 w 100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0" h="17">
                        <a:moveTo>
                          <a:pt x="0" y="0"/>
                        </a:moveTo>
                        <a:lnTo>
                          <a:pt x="95" y="0"/>
                        </a:lnTo>
                        <a:lnTo>
                          <a:pt x="99" y="16"/>
                        </a:lnTo>
                        <a:lnTo>
                          <a:pt x="2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22" name="Freeform 19"/>
                  <p:cNvSpPr>
                    <a:spLocks/>
                  </p:cNvSpPr>
                  <p:nvPr/>
                </p:nvSpPr>
                <p:spPr bwMode="auto">
                  <a:xfrm>
                    <a:off x="4408" y="2138"/>
                    <a:ext cx="102" cy="17"/>
                  </a:xfrm>
                  <a:custGeom>
                    <a:avLst/>
                    <a:gdLst>
                      <a:gd name="T0" fmla="*/ 0 w 102"/>
                      <a:gd name="T1" fmla="*/ 0 h 17"/>
                      <a:gd name="T2" fmla="*/ 97 w 102"/>
                      <a:gd name="T3" fmla="*/ 0 h 17"/>
                      <a:gd name="T4" fmla="*/ 101 w 102"/>
                      <a:gd name="T5" fmla="*/ 16 h 17"/>
                      <a:gd name="T6" fmla="*/ 2 w 102"/>
                      <a:gd name="T7" fmla="*/ 16 h 17"/>
                      <a:gd name="T8" fmla="*/ 0 w 10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17"/>
                      <a:gd name="T17" fmla="*/ 102 w 10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17">
                        <a:moveTo>
                          <a:pt x="0" y="0"/>
                        </a:moveTo>
                        <a:lnTo>
                          <a:pt x="97" y="0"/>
                        </a:lnTo>
                        <a:lnTo>
                          <a:pt x="101" y="16"/>
                        </a:lnTo>
                        <a:lnTo>
                          <a:pt x="2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799" name="Group 20"/>
              <p:cNvGrpSpPr>
                <a:grpSpLocks/>
              </p:cNvGrpSpPr>
              <p:nvPr/>
            </p:nvGrpSpPr>
            <p:grpSpPr bwMode="auto">
              <a:xfrm>
                <a:off x="4392" y="2083"/>
                <a:ext cx="122" cy="80"/>
                <a:chOff x="4392" y="2083"/>
                <a:chExt cx="122" cy="80"/>
              </a:xfrm>
            </p:grpSpPr>
            <p:grpSp>
              <p:nvGrpSpPr>
                <p:cNvPr id="23800" name="Group 21"/>
                <p:cNvGrpSpPr>
                  <a:grpSpLocks/>
                </p:cNvGrpSpPr>
                <p:nvPr/>
              </p:nvGrpSpPr>
              <p:grpSpPr bwMode="auto">
                <a:xfrm>
                  <a:off x="4392" y="2084"/>
                  <a:ext cx="33" cy="79"/>
                  <a:chOff x="4392" y="2084"/>
                  <a:chExt cx="33" cy="79"/>
                </a:xfrm>
              </p:grpSpPr>
              <p:sp>
                <p:nvSpPr>
                  <p:cNvPr id="23810" name="Freeform 22"/>
                  <p:cNvSpPr>
                    <a:spLocks/>
                  </p:cNvSpPr>
                  <p:nvPr/>
                </p:nvSpPr>
                <p:spPr bwMode="auto">
                  <a:xfrm>
                    <a:off x="4392" y="2084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9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8 w 17"/>
                      <a:gd name="T11" fmla="*/ 6 h 17"/>
                      <a:gd name="T12" fmla="*/ 8 w 17"/>
                      <a:gd name="T13" fmla="*/ 0 h 17"/>
                      <a:gd name="T14" fmla="*/ 0 w 17"/>
                      <a:gd name="T15" fmla="*/ 0 h 17"/>
                      <a:gd name="T16" fmla="*/ 0 w 17"/>
                      <a:gd name="T17" fmla="*/ 6 h 17"/>
                      <a:gd name="T18" fmla="*/ 0 w 17"/>
                      <a:gd name="T19" fmla="*/ 9 h 17"/>
                      <a:gd name="T20" fmla="*/ 8 w 17"/>
                      <a:gd name="T21" fmla="*/ 16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7"/>
                      <a:gd name="T34" fmla="*/ 0 h 17"/>
                      <a:gd name="T35" fmla="*/ 17 w 17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8" y="9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8" y="6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11" name="Freeform 23"/>
                  <p:cNvSpPr>
                    <a:spLocks/>
                  </p:cNvSpPr>
                  <p:nvPr/>
                </p:nvSpPr>
                <p:spPr bwMode="auto">
                  <a:xfrm>
                    <a:off x="4394" y="2093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9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8 w 17"/>
                      <a:gd name="T11" fmla="*/ 0 h 17"/>
                      <a:gd name="T12" fmla="*/ 0 w 17"/>
                      <a:gd name="T13" fmla="*/ 0 h 17"/>
                      <a:gd name="T14" fmla="*/ 0 w 17"/>
                      <a:gd name="T15" fmla="*/ 6 h 17"/>
                      <a:gd name="T16" fmla="*/ 0 w 17"/>
                      <a:gd name="T17" fmla="*/ 9 h 17"/>
                      <a:gd name="T18" fmla="*/ 0 w 17"/>
                      <a:gd name="T19" fmla="*/ 16 h 17"/>
                      <a:gd name="T20" fmla="*/ 8 w 17"/>
                      <a:gd name="T21" fmla="*/ 16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7"/>
                      <a:gd name="T34" fmla="*/ 0 h 17"/>
                      <a:gd name="T35" fmla="*/ 17 w 17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8" y="9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12" name="Freeform 24"/>
                  <p:cNvSpPr>
                    <a:spLocks/>
                  </p:cNvSpPr>
                  <p:nvPr/>
                </p:nvSpPr>
                <p:spPr bwMode="auto">
                  <a:xfrm>
                    <a:off x="4397" y="2102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9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8 w 17"/>
                      <a:gd name="T11" fmla="*/ 6 h 17"/>
                      <a:gd name="T12" fmla="*/ 8 w 17"/>
                      <a:gd name="T13" fmla="*/ 0 h 17"/>
                      <a:gd name="T14" fmla="*/ 8 w 17"/>
                      <a:gd name="T15" fmla="*/ 6 h 17"/>
                      <a:gd name="T16" fmla="*/ 0 w 17"/>
                      <a:gd name="T17" fmla="*/ 6 h 17"/>
                      <a:gd name="T18" fmla="*/ 0 w 17"/>
                      <a:gd name="T19" fmla="*/ 9 h 17"/>
                      <a:gd name="T20" fmla="*/ 8 w 17"/>
                      <a:gd name="T21" fmla="*/ 9 h 17"/>
                      <a:gd name="T22" fmla="*/ 8 w 17"/>
                      <a:gd name="T23" fmla="*/ 16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"/>
                      <a:gd name="T37" fmla="*/ 0 h 17"/>
                      <a:gd name="T38" fmla="*/ 17 w 17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8" y="9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8" y="6"/>
                        </a:lnTo>
                        <a:lnTo>
                          <a:pt x="8" y="0"/>
                        </a:lnTo>
                        <a:lnTo>
                          <a:pt x="8" y="6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13" name="Freeform 25"/>
                  <p:cNvSpPr>
                    <a:spLocks/>
                  </p:cNvSpPr>
                  <p:nvPr/>
                </p:nvSpPr>
                <p:spPr bwMode="auto">
                  <a:xfrm>
                    <a:off x="4399" y="2111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8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8 h 17"/>
                      <a:gd name="T14" fmla="*/ 0 w 17"/>
                      <a:gd name="T15" fmla="*/ 16 h 17"/>
                      <a:gd name="T16" fmla="*/ 8 w 17"/>
                      <a:gd name="T17" fmla="*/ 1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8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14" name="Freeform 26"/>
                  <p:cNvSpPr>
                    <a:spLocks/>
                  </p:cNvSpPr>
                  <p:nvPr/>
                </p:nvSpPr>
                <p:spPr bwMode="auto">
                  <a:xfrm>
                    <a:off x="4401" y="2120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8 h 17"/>
                      <a:gd name="T6" fmla="*/ 8 w 17"/>
                      <a:gd name="T7" fmla="*/ 8 h 17"/>
                      <a:gd name="T8" fmla="*/ 8 w 17"/>
                      <a:gd name="T9" fmla="*/ 0 h 17"/>
                      <a:gd name="T10" fmla="*/ 0 w 17"/>
                      <a:gd name="T11" fmla="*/ 8 h 17"/>
                      <a:gd name="T12" fmla="*/ 0 w 17"/>
                      <a:gd name="T13" fmla="*/ 16 h 17"/>
                      <a:gd name="T14" fmla="*/ 8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8"/>
                        </a:lnTo>
                        <a:lnTo>
                          <a:pt x="8" y="8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15" name="Freeform 27"/>
                  <p:cNvSpPr>
                    <a:spLocks/>
                  </p:cNvSpPr>
                  <p:nvPr/>
                </p:nvSpPr>
                <p:spPr bwMode="auto">
                  <a:xfrm>
                    <a:off x="4403" y="2128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16 w 17"/>
                      <a:gd name="T9" fmla="*/ 0 h 17"/>
                      <a:gd name="T10" fmla="*/ 8 w 17"/>
                      <a:gd name="T11" fmla="*/ 0 h 17"/>
                      <a:gd name="T12" fmla="*/ 0 w 17"/>
                      <a:gd name="T13" fmla="*/ 0 h 17"/>
                      <a:gd name="T14" fmla="*/ 0 w 17"/>
                      <a:gd name="T15" fmla="*/ 8 h 17"/>
                      <a:gd name="T16" fmla="*/ 0 w 17"/>
                      <a:gd name="T17" fmla="*/ 1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0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16" name="Freeform 28"/>
                  <p:cNvSpPr>
                    <a:spLocks/>
                  </p:cNvSpPr>
                  <p:nvPr/>
                </p:nvSpPr>
                <p:spPr bwMode="auto">
                  <a:xfrm>
                    <a:off x="4405" y="2137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0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16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8 h 17"/>
                      <a:gd name="T14" fmla="*/ 0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0" y="16"/>
                        </a:moveTo>
                        <a:lnTo>
                          <a:pt x="0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17" name="Freeform 29"/>
                  <p:cNvSpPr>
                    <a:spLocks/>
                  </p:cNvSpPr>
                  <p:nvPr/>
                </p:nvSpPr>
                <p:spPr bwMode="auto">
                  <a:xfrm>
                    <a:off x="4408" y="2146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16 w 17"/>
                      <a:gd name="T9" fmla="*/ 0 h 17"/>
                      <a:gd name="T10" fmla="*/ 8 w 17"/>
                      <a:gd name="T11" fmla="*/ 0 h 17"/>
                      <a:gd name="T12" fmla="*/ 0 w 17"/>
                      <a:gd name="T13" fmla="*/ 0 h 17"/>
                      <a:gd name="T14" fmla="*/ 0 w 17"/>
                      <a:gd name="T15" fmla="*/ 8 h 17"/>
                      <a:gd name="T16" fmla="*/ 0 w 17"/>
                      <a:gd name="T17" fmla="*/ 16 h 17"/>
                      <a:gd name="T18" fmla="*/ 8 w 17"/>
                      <a:gd name="T19" fmla="*/ 16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"/>
                      <a:gd name="T31" fmla="*/ 0 h 17"/>
                      <a:gd name="T32" fmla="*/ 17 w 17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801" name="Group 30"/>
                <p:cNvGrpSpPr>
                  <a:grpSpLocks/>
                </p:cNvGrpSpPr>
                <p:nvPr/>
              </p:nvGrpSpPr>
              <p:grpSpPr bwMode="auto">
                <a:xfrm>
                  <a:off x="4476" y="2083"/>
                  <a:ext cx="38" cy="78"/>
                  <a:chOff x="4476" y="2083"/>
                  <a:chExt cx="38" cy="78"/>
                </a:xfrm>
              </p:grpSpPr>
              <p:sp>
                <p:nvSpPr>
                  <p:cNvPr id="23802" name="Freeform 31"/>
                  <p:cNvSpPr>
                    <a:spLocks/>
                  </p:cNvSpPr>
                  <p:nvPr/>
                </p:nvSpPr>
                <p:spPr bwMode="auto">
                  <a:xfrm>
                    <a:off x="4476" y="2083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9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9 w 17"/>
                      <a:gd name="T9" fmla="*/ 0 h 17"/>
                      <a:gd name="T10" fmla="*/ 6 w 17"/>
                      <a:gd name="T11" fmla="*/ 0 h 17"/>
                      <a:gd name="T12" fmla="*/ 0 w 17"/>
                      <a:gd name="T13" fmla="*/ 0 h 17"/>
                      <a:gd name="T14" fmla="*/ 0 w 17"/>
                      <a:gd name="T15" fmla="*/ 8 h 17"/>
                      <a:gd name="T16" fmla="*/ 0 w 17"/>
                      <a:gd name="T17" fmla="*/ 16 h 17"/>
                      <a:gd name="T18" fmla="*/ 6 w 17"/>
                      <a:gd name="T19" fmla="*/ 16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"/>
                      <a:gd name="T31" fmla="*/ 0 h 17"/>
                      <a:gd name="T32" fmla="*/ 17 w 17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" h="17">
                        <a:moveTo>
                          <a:pt x="6" y="16"/>
                        </a:moveTo>
                        <a:lnTo>
                          <a:pt x="9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03" name="Freeform 32"/>
                  <p:cNvSpPr>
                    <a:spLocks/>
                  </p:cNvSpPr>
                  <p:nvPr/>
                </p:nvSpPr>
                <p:spPr bwMode="auto">
                  <a:xfrm>
                    <a:off x="4479" y="2092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9 h 17"/>
                      <a:gd name="T6" fmla="*/ 16 w 17"/>
                      <a:gd name="T7" fmla="*/ 6 h 17"/>
                      <a:gd name="T8" fmla="*/ 16 w 17"/>
                      <a:gd name="T9" fmla="*/ 0 h 17"/>
                      <a:gd name="T10" fmla="*/ 8 w 17"/>
                      <a:gd name="T11" fmla="*/ 0 h 17"/>
                      <a:gd name="T12" fmla="*/ 8 w 17"/>
                      <a:gd name="T13" fmla="*/ 6 h 17"/>
                      <a:gd name="T14" fmla="*/ 0 w 17"/>
                      <a:gd name="T15" fmla="*/ 6 h 17"/>
                      <a:gd name="T16" fmla="*/ 0 w 17"/>
                      <a:gd name="T17" fmla="*/ 9 h 17"/>
                      <a:gd name="T18" fmla="*/ 8 w 17"/>
                      <a:gd name="T19" fmla="*/ 9 h 17"/>
                      <a:gd name="T20" fmla="*/ 16 w 17"/>
                      <a:gd name="T21" fmla="*/ 16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7"/>
                      <a:gd name="T34" fmla="*/ 0 h 17"/>
                      <a:gd name="T35" fmla="*/ 17 w 17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8" y="6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04" name="Freeform 33"/>
                  <p:cNvSpPr>
                    <a:spLocks/>
                  </p:cNvSpPr>
                  <p:nvPr/>
                </p:nvSpPr>
                <p:spPr bwMode="auto">
                  <a:xfrm>
                    <a:off x="4482" y="2100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16 w 17"/>
                      <a:gd name="T9" fmla="*/ 0 h 17"/>
                      <a:gd name="T10" fmla="*/ 8 w 17"/>
                      <a:gd name="T11" fmla="*/ 0 h 17"/>
                      <a:gd name="T12" fmla="*/ 0 w 17"/>
                      <a:gd name="T13" fmla="*/ 0 h 17"/>
                      <a:gd name="T14" fmla="*/ 0 w 17"/>
                      <a:gd name="T15" fmla="*/ 8 h 17"/>
                      <a:gd name="T16" fmla="*/ 0 w 17"/>
                      <a:gd name="T17" fmla="*/ 16 h 17"/>
                      <a:gd name="T18" fmla="*/ 8 w 17"/>
                      <a:gd name="T19" fmla="*/ 16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"/>
                      <a:gd name="T31" fmla="*/ 0 h 17"/>
                      <a:gd name="T32" fmla="*/ 17 w 17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05" name="Freeform 34"/>
                  <p:cNvSpPr>
                    <a:spLocks/>
                  </p:cNvSpPr>
                  <p:nvPr/>
                </p:nvSpPr>
                <p:spPr bwMode="auto">
                  <a:xfrm>
                    <a:off x="4485" y="2109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9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8 w 17"/>
                      <a:gd name="T11" fmla="*/ 0 h 17"/>
                      <a:gd name="T12" fmla="*/ 0 w 17"/>
                      <a:gd name="T13" fmla="*/ 0 h 17"/>
                      <a:gd name="T14" fmla="*/ 0 w 17"/>
                      <a:gd name="T15" fmla="*/ 6 h 17"/>
                      <a:gd name="T16" fmla="*/ 0 w 17"/>
                      <a:gd name="T17" fmla="*/ 9 h 17"/>
                      <a:gd name="T18" fmla="*/ 0 w 17"/>
                      <a:gd name="T19" fmla="*/ 16 h 17"/>
                      <a:gd name="T20" fmla="*/ 8 w 17"/>
                      <a:gd name="T21" fmla="*/ 16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7"/>
                      <a:gd name="T34" fmla="*/ 0 h 17"/>
                      <a:gd name="T35" fmla="*/ 17 w 17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8" y="9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06" name="Freeform 35"/>
                  <p:cNvSpPr>
                    <a:spLocks/>
                  </p:cNvSpPr>
                  <p:nvPr/>
                </p:nvSpPr>
                <p:spPr bwMode="auto">
                  <a:xfrm>
                    <a:off x="4489" y="2119"/>
                    <a:ext cx="17" cy="17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9 w 17"/>
                      <a:gd name="T3" fmla="*/ 16 h 17"/>
                      <a:gd name="T4" fmla="*/ 9 w 17"/>
                      <a:gd name="T5" fmla="*/ 9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16 w 17"/>
                      <a:gd name="T11" fmla="*/ 0 h 17"/>
                      <a:gd name="T12" fmla="*/ 9 w 17"/>
                      <a:gd name="T13" fmla="*/ 0 h 17"/>
                      <a:gd name="T14" fmla="*/ 6 w 17"/>
                      <a:gd name="T15" fmla="*/ 0 h 17"/>
                      <a:gd name="T16" fmla="*/ 0 w 17"/>
                      <a:gd name="T17" fmla="*/ 0 h 17"/>
                      <a:gd name="T18" fmla="*/ 0 w 17"/>
                      <a:gd name="T19" fmla="*/ 6 h 17"/>
                      <a:gd name="T20" fmla="*/ 0 w 17"/>
                      <a:gd name="T21" fmla="*/ 9 h 17"/>
                      <a:gd name="T22" fmla="*/ 6 w 17"/>
                      <a:gd name="T23" fmla="*/ 9 h 17"/>
                      <a:gd name="T24" fmla="*/ 6 w 17"/>
                      <a:gd name="T25" fmla="*/ 16 h 17"/>
                      <a:gd name="T26" fmla="*/ 9 w 17"/>
                      <a:gd name="T27" fmla="*/ 16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"/>
                      <a:gd name="T43" fmla="*/ 0 h 17"/>
                      <a:gd name="T44" fmla="*/ 17 w 17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" h="17">
                        <a:moveTo>
                          <a:pt x="9" y="16"/>
                        </a:moveTo>
                        <a:lnTo>
                          <a:pt x="9" y="16"/>
                        </a:lnTo>
                        <a:lnTo>
                          <a:pt x="9" y="9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6" y="9"/>
                        </a:lnTo>
                        <a:lnTo>
                          <a:pt x="6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07" name="Freeform 36"/>
                  <p:cNvSpPr>
                    <a:spLocks/>
                  </p:cNvSpPr>
                  <p:nvPr/>
                </p:nvSpPr>
                <p:spPr bwMode="auto">
                  <a:xfrm>
                    <a:off x="4494" y="2135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9 w 17"/>
                      <a:gd name="T3" fmla="*/ 16 h 17"/>
                      <a:gd name="T4" fmla="*/ 9 w 17"/>
                      <a:gd name="T5" fmla="*/ 8 h 17"/>
                      <a:gd name="T6" fmla="*/ 16 w 17"/>
                      <a:gd name="T7" fmla="*/ 8 h 17"/>
                      <a:gd name="T8" fmla="*/ 9 w 17"/>
                      <a:gd name="T9" fmla="*/ 8 h 17"/>
                      <a:gd name="T10" fmla="*/ 9 w 17"/>
                      <a:gd name="T11" fmla="*/ 0 h 17"/>
                      <a:gd name="T12" fmla="*/ 6 w 17"/>
                      <a:gd name="T13" fmla="*/ 0 h 17"/>
                      <a:gd name="T14" fmla="*/ 0 w 17"/>
                      <a:gd name="T15" fmla="*/ 0 h 17"/>
                      <a:gd name="T16" fmla="*/ 0 w 17"/>
                      <a:gd name="T17" fmla="*/ 8 h 17"/>
                      <a:gd name="T18" fmla="*/ 6 w 17"/>
                      <a:gd name="T19" fmla="*/ 16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"/>
                      <a:gd name="T31" fmla="*/ 0 h 17"/>
                      <a:gd name="T32" fmla="*/ 17 w 17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" h="17">
                        <a:moveTo>
                          <a:pt x="6" y="16"/>
                        </a:moveTo>
                        <a:lnTo>
                          <a:pt x="9" y="16"/>
                        </a:lnTo>
                        <a:lnTo>
                          <a:pt x="9" y="8"/>
                        </a:lnTo>
                        <a:lnTo>
                          <a:pt x="16" y="8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08" name="Freeform 37"/>
                  <p:cNvSpPr>
                    <a:spLocks/>
                  </p:cNvSpPr>
                  <p:nvPr/>
                </p:nvSpPr>
                <p:spPr bwMode="auto">
                  <a:xfrm>
                    <a:off x="4497" y="2144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8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8 h 17"/>
                      <a:gd name="T14" fmla="*/ 0 w 17"/>
                      <a:gd name="T15" fmla="*/ 16 h 17"/>
                      <a:gd name="T16" fmla="*/ 8 w 17"/>
                      <a:gd name="T17" fmla="*/ 1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8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09" name="Freeform 38"/>
                  <p:cNvSpPr>
                    <a:spLocks/>
                  </p:cNvSpPr>
                  <p:nvPr/>
                </p:nvSpPr>
                <p:spPr bwMode="auto">
                  <a:xfrm>
                    <a:off x="4491" y="2127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0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16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8 h 17"/>
                      <a:gd name="T14" fmla="*/ 0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0" y="16"/>
                        </a:moveTo>
                        <a:lnTo>
                          <a:pt x="0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615" name="Group 39"/>
            <p:cNvGrpSpPr>
              <a:grpSpLocks/>
            </p:cNvGrpSpPr>
            <p:nvPr/>
          </p:nvGrpSpPr>
          <p:grpSpPr bwMode="auto">
            <a:xfrm>
              <a:off x="4466" y="2133"/>
              <a:ext cx="166" cy="105"/>
              <a:chOff x="4466" y="2133"/>
              <a:chExt cx="166" cy="105"/>
            </a:xfrm>
          </p:grpSpPr>
          <p:grpSp>
            <p:nvGrpSpPr>
              <p:cNvPr id="23773" name="Group 40"/>
              <p:cNvGrpSpPr>
                <a:grpSpLocks/>
              </p:cNvGrpSpPr>
              <p:nvPr/>
            </p:nvGrpSpPr>
            <p:grpSpPr bwMode="auto">
              <a:xfrm>
                <a:off x="4466" y="2133"/>
                <a:ext cx="166" cy="104"/>
                <a:chOff x="4466" y="2133"/>
                <a:chExt cx="166" cy="104"/>
              </a:xfrm>
            </p:grpSpPr>
            <p:sp>
              <p:nvSpPr>
                <p:cNvPr id="23793" name="Freeform 41"/>
                <p:cNvSpPr>
                  <a:spLocks/>
                </p:cNvSpPr>
                <p:nvPr/>
              </p:nvSpPr>
              <p:spPr bwMode="auto">
                <a:xfrm>
                  <a:off x="4466" y="2133"/>
                  <a:ext cx="166" cy="104"/>
                </a:xfrm>
                <a:custGeom>
                  <a:avLst/>
                  <a:gdLst>
                    <a:gd name="T0" fmla="*/ 25 w 166"/>
                    <a:gd name="T1" fmla="*/ 103 h 104"/>
                    <a:gd name="T2" fmla="*/ 0 w 166"/>
                    <a:gd name="T3" fmla="*/ 0 h 104"/>
                    <a:gd name="T4" fmla="*/ 125 w 166"/>
                    <a:gd name="T5" fmla="*/ 0 h 104"/>
                    <a:gd name="T6" fmla="*/ 165 w 166"/>
                    <a:gd name="T7" fmla="*/ 103 h 104"/>
                    <a:gd name="T8" fmla="*/ 25 w 166"/>
                    <a:gd name="T9" fmla="*/ 103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6"/>
                    <a:gd name="T16" fmla="*/ 0 h 104"/>
                    <a:gd name="T17" fmla="*/ 166 w 16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6" h="104">
                      <a:moveTo>
                        <a:pt x="25" y="103"/>
                      </a:moveTo>
                      <a:lnTo>
                        <a:pt x="0" y="0"/>
                      </a:lnTo>
                      <a:lnTo>
                        <a:pt x="125" y="0"/>
                      </a:lnTo>
                      <a:lnTo>
                        <a:pt x="165" y="103"/>
                      </a:lnTo>
                      <a:lnTo>
                        <a:pt x="25" y="103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794" name="Group 42"/>
                <p:cNvGrpSpPr>
                  <a:grpSpLocks/>
                </p:cNvGrpSpPr>
                <p:nvPr/>
              </p:nvGrpSpPr>
              <p:grpSpPr bwMode="auto">
                <a:xfrm>
                  <a:off x="4470" y="2148"/>
                  <a:ext cx="156" cy="73"/>
                  <a:chOff x="4470" y="2148"/>
                  <a:chExt cx="156" cy="73"/>
                </a:xfrm>
              </p:grpSpPr>
              <p:sp>
                <p:nvSpPr>
                  <p:cNvPr id="23795" name="Freeform 43"/>
                  <p:cNvSpPr>
                    <a:spLocks/>
                  </p:cNvSpPr>
                  <p:nvPr/>
                </p:nvSpPr>
                <p:spPr bwMode="auto">
                  <a:xfrm>
                    <a:off x="4483" y="2204"/>
                    <a:ext cx="143" cy="17"/>
                  </a:xfrm>
                  <a:custGeom>
                    <a:avLst/>
                    <a:gdLst>
                      <a:gd name="T0" fmla="*/ 0 w 143"/>
                      <a:gd name="T1" fmla="*/ 0 h 17"/>
                      <a:gd name="T2" fmla="*/ 136 w 143"/>
                      <a:gd name="T3" fmla="*/ 0 h 17"/>
                      <a:gd name="T4" fmla="*/ 142 w 143"/>
                      <a:gd name="T5" fmla="*/ 16 h 17"/>
                      <a:gd name="T6" fmla="*/ 3 w 143"/>
                      <a:gd name="T7" fmla="*/ 16 h 17"/>
                      <a:gd name="T8" fmla="*/ 0 w 143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3"/>
                      <a:gd name="T16" fmla="*/ 0 h 17"/>
                      <a:gd name="T17" fmla="*/ 143 w 143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3" h="17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142" y="16"/>
                        </a:lnTo>
                        <a:lnTo>
                          <a:pt x="3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96" name="Freeform 44"/>
                  <p:cNvSpPr>
                    <a:spLocks/>
                  </p:cNvSpPr>
                  <p:nvPr/>
                </p:nvSpPr>
                <p:spPr bwMode="auto">
                  <a:xfrm>
                    <a:off x="4470" y="2148"/>
                    <a:ext cx="134" cy="17"/>
                  </a:xfrm>
                  <a:custGeom>
                    <a:avLst/>
                    <a:gdLst>
                      <a:gd name="T0" fmla="*/ 0 w 134"/>
                      <a:gd name="T1" fmla="*/ 0 h 17"/>
                      <a:gd name="T2" fmla="*/ 127 w 134"/>
                      <a:gd name="T3" fmla="*/ 0 h 17"/>
                      <a:gd name="T4" fmla="*/ 133 w 134"/>
                      <a:gd name="T5" fmla="*/ 16 h 17"/>
                      <a:gd name="T6" fmla="*/ 3 w 134"/>
                      <a:gd name="T7" fmla="*/ 16 h 17"/>
                      <a:gd name="T8" fmla="*/ 0 w 134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4"/>
                      <a:gd name="T16" fmla="*/ 0 h 17"/>
                      <a:gd name="T17" fmla="*/ 134 w 134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4" h="17">
                        <a:moveTo>
                          <a:pt x="0" y="0"/>
                        </a:moveTo>
                        <a:lnTo>
                          <a:pt x="127" y="0"/>
                        </a:lnTo>
                        <a:lnTo>
                          <a:pt x="133" y="16"/>
                        </a:lnTo>
                        <a:lnTo>
                          <a:pt x="3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97" name="Freeform 45"/>
                  <p:cNvSpPr>
                    <a:spLocks/>
                  </p:cNvSpPr>
                  <p:nvPr/>
                </p:nvSpPr>
                <p:spPr bwMode="auto">
                  <a:xfrm>
                    <a:off x="4476" y="2176"/>
                    <a:ext cx="138" cy="17"/>
                  </a:xfrm>
                  <a:custGeom>
                    <a:avLst/>
                    <a:gdLst>
                      <a:gd name="T0" fmla="*/ 0 w 138"/>
                      <a:gd name="T1" fmla="*/ 0 h 17"/>
                      <a:gd name="T2" fmla="*/ 131 w 138"/>
                      <a:gd name="T3" fmla="*/ 0 h 17"/>
                      <a:gd name="T4" fmla="*/ 137 w 138"/>
                      <a:gd name="T5" fmla="*/ 16 h 17"/>
                      <a:gd name="T6" fmla="*/ 4 w 138"/>
                      <a:gd name="T7" fmla="*/ 16 h 17"/>
                      <a:gd name="T8" fmla="*/ 0 w 138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8"/>
                      <a:gd name="T16" fmla="*/ 0 h 17"/>
                      <a:gd name="T17" fmla="*/ 138 w 138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8" h="17">
                        <a:moveTo>
                          <a:pt x="0" y="0"/>
                        </a:moveTo>
                        <a:lnTo>
                          <a:pt x="131" y="0"/>
                        </a:lnTo>
                        <a:lnTo>
                          <a:pt x="137" y="16"/>
                        </a:lnTo>
                        <a:lnTo>
                          <a:pt x="4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774" name="Group 46"/>
              <p:cNvGrpSpPr>
                <a:grpSpLocks/>
              </p:cNvGrpSpPr>
              <p:nvPr/>
            </p:nvGrpSpPr>
            <p:grpSpPr bwMode="auto">
              <a:xfrm>
                <a:off x="4467" y="2134"/>
                <a:ext cx="164" cy="104"/>
                <a:chOff x="4467" y="2134"/>
                <a:chExt cx="164" cy="104"/>
              </a:xfrm>
            </p:grpSpPr>
            <p:grpSp>
              <p:nvGrpSpPr>
                <p:cNvPr id="23775" name="Group 47"/>
                <p:cNvGrpSpPr>
                  <a:grpSpLocks/>
                </p:cNvGrpSpPr>
                <p:nvPr/>
              </p:nvGrpSpPr>
              <p:grpSpPr bwMode="auto">
                <a:xfrm>
                  <a:off x="4467" y="2134"/>
                  <a:ext cx="41" cy="104"/>
                  <a:chOff x="4467" y="2134"/>
                  <a:chExt cx="41" cy="104"/>
                </a:xfrm>
              </p:grpSpPr>
              <p:sp>
                <p:nvSpPr>
                  <p:cNvPr id="23785" name="Freeform 48"/>
                  <p:cNvSpPr>
                    <a:spLocks/>
                  </p:cNvSpPr>
                  <p:nvPr/>
                </p:nvSpPr>
                <p:spPr bwMode="auto">
                  <a:xfrm>
                    <a:off x="4467" y="2134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9 w 17"/>
                      <a:gd name="T3" fmla="*/ 16 h 17"/>
                      <a:gd name="T4" fmla="*/ 9 w 17"/>
                      <a:gd name="T5" fmla="*/ 9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16 w 17"/>
                      <a:gd name="T11" fmla="*/ 0 h 17"/>
                      <a:gd name="T12" fmla="*/ 9 w 17"/>
                      <a:gd name="T13" fmla="*/ 0 h 17"/>
                      <a:gd name="T14" fmla="*/ 6 w 17"/>
                      <a:gd name="T15" fmla="*/ 0 h 17"/>
                      <a:gd name="T16" fmla="*/ 0 w 17"/>
                      <a:gd name="T17" fmla="*/ 0 h 17"/>
                      <a:gd name="T18" fmla="*/ 0 w 17"/>
                      <a:gd name="T19" fmla="*/ 6 h 17"/>
                      <a:gd name="T20" fmla="*/ 0 w 17"/>
                      <a:gd name="T21" fmla="*/ 9 h 17"/>
                      <a:gd name="T22" fmla="*/ 6 w 17"/>
                      <a:gd name="T23" fmla="*/ 16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"/>
                      <a:gd name="T37" fmla="*/ 0 h 17"/>
                      <a:gd name="T38" fmla="*/ 17 w 17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" h="17">
                        <a:moveTo>
                          <a:pt x="6" y="16"/>
                        </a:moveTo>
                        <a:lnTo>
                          <a:pt x="9" y="16"/>
                        </a:lnTo>
                        <a:lnTo>
                          <a:pt x="9" y="9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6" name="Freeform 49"/>
                  <p:cNvSpPr>
                    <a:spLocks/>
                  </p:cNvSpPr>
                  <p:nvPr/>
                </p:nvSpPr>
                <p:spPr bwMode="auto">
                  <a:xfrm>
                    <a:off x="4471" y="2147"/>
                    <a:ext cx="17" cy="17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9 h 17"/>
                      <a:gd name="T6" fmla="*/ 16 w 17"/>
                      <a:gd name="T7" fmla="*/ 6 h 17"/>
                      <a:gd name="T8" fmla="*/ 16 w 17"/>
                      <a:gd name="T9" fmla="*/ 0 h 17"/>
                      <a:gd name="T10" fmla="*/ 9 w 17"/>
                      <a:gd name="T11" fmla="*/ 0 h 17"/>
                      <a:gd name="T12" fmla="*/ 6 w 17"/>
                      <a:gd name="T13" fmla="*/ 0 h 17"/>
                      <a:gd name="T14" fmla="*/ 6 w 17"/>
                      <a:gd name="T15" fmla="*/ 6 h 17"/>
                      <a:gd name="T16" fmla="*/ 0 w 17"/>
                      <a:gd name="T17" fmla="*/ 6 h 17"/>
                      <a:gd name="T18" fmla="*/ 0 w 17"/>
                      <a:gd name="T19" fmla="*/ 9 h 17"/>
                      <a:gd name="T20" fmla="*/ 6 w 17"/>
                      <a:gd name="T21" fmla="*/ 9 h 17"/>
                      <a:gd name="T22" fmla="*/ 6 w 17"/>
                      <a:gd name="T23" fmla="*/ 16 h 17"/>
                      <a:gd name="T24" fmla="*/ 9 w 17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9" y="16"/>
                        </a:move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6" y="6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6" y="9"/>
                        </a:lnTo>
                        <a:lnTo>
                          <a:pt x="6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7" name="Freeform 50"/>
                  <p:cNvSpPr>
                    <a:spLocks/>
                  </p:cNvSpPr>
                  <p:nvPr/>
                </p:nvSpPr>
                <p:spPr bwMode="auto">
                  <a:xfrm>
                    <a:off x="4474" y="2159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16 w 17"/>
                      <a:gd name="T11" fmla="*/ 0 h 17"/>
                      <a:gd name="T12" fmla="*/ 8 w 17"/>
                      <a:gd name="T13" fmla="*/ 0 h 17"/>
                      <a:gd name="T14" fmla="*/ 0 w 17"/>
                      <a:gd name="T15" fmla="*/ 0 h 17"/>
                      <a:gd name="T16" fmla="*/ 0 w 17"/>
                      <a:gd name="T17" fmla="*/ 6 h 17"/>
                      <a:gd name="T18" fmla="*/ 0 w 17"/>
                      <a:gd name="T19" fmla="*/ 9 h 17"/>
                      <a:gd name="T20" fmla="*/ 0 w 17"/>
                      <a:gd name="T21" fmla="*/ 16 h 17"/>
                      <a:gd name="T22" fmla="*/ 8 w 17"/>
                      <a:gd name="T23" fmla="*/ 16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"/>
                      <a:gd name="T37" fmla="*/ 0 h 17"/>
                      <a:gd name="T38" fmla="*/ 17 w 17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8" name="Freeform 51"/>
                  <p:cNvSpPr>
                    <a:spLocks/>
                  </p:cNvSpPr>
                  <p:nvPr/>
                </p:nvSpPr>
                <p:spPr bwMode="auto">
                  <a:xfrm>
                    <a:off x="4477" y="2172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6 w 17"/>
                      <a:gd name="T3" fmla="*/ 16 h 17"/>
                      <a:gd name="T4" fmla="*/ 9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9 h 17"/>
                      <a:gd name="T10" fmla="*/ 16 w 17"/>
                      <a:gd name="T11" fmla="*/ 6 h 17"/>
                      <a:gd name="T12" fmla="*/ 9 w 17"/>
                      <a:gd name="T13" fmla="*/ 6 h 17"/>
                      <a:gd name="T14" fmla="*/ 9 w 17"/>
                      <a:gd name="T15" fmla="*/ 0 h 17"/>
                      <a:gd name="T16" fmla="*/ 6 w 17"/>
                      <a:gd name="T17" fmla="*/ 0 h 17"/>
                      <a:gd name="T18" fmla="*/ 0 w 17"/>
                      <a:gd name="T19" fmla="*/ 0 h 17"/>
                      <a:gd name="T20" fmla="*/ 0 w 17"/>
                      <a:gd name="T21" fmla="*/ 6 h 17"/>
                      <a:gd name="T22" fmla="*/ 0 w 17"/>
                      <a:gd name="T23" fmla="*/ 9 h 17"/>
                      <a:gd name="T24" fmla="*/ 0 w 17"/>
                      <a:gd name="T25" fmla="*/ 16 h 17"/>
                      <a:gd name="T26" fmla="*/ 6 w 17"/>
                      <a:gd name="T27" fmla="*/ 16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"/>
                      <a:gd name="T43" fmla="*/ 0 h 17"/>
                      <a:gd name="T44" fmla="*/ 17 w 17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" h="17">
                        <a:moveTo>
                          <a:pt x="6" y="16"/>
                        </a:moveTo>
                        <a:lnTo>
                          <a:pt x="6" y="16"/>
                        </a:lnTo>
                        <a:lnTo>
                          <a:pt x="9" y="16"/>
                        </a:ln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9" name="Freeform 52"/>
                  <p:cNvSpPr>
                    <a:spLocks/>
                  </p:cNvSpPr>
                  <p:nvPr/>
                </p:nvSpPr>
                <p:spPr bwMode="auto">
                  <a:xfrm>
                    <a:off x="4481" y="2184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2 w 17"/>
                      <a:gd name="T5" fmla="*/ 16 h 17"/>
                      <a:gd name="T6" fmla="*/ 16 w 17"/>
                      <a:gd name="T7" fmla="*/ 8 h 17"/>
                      <a:gd name="T8" fmla="*/ 12 w 17"/>
                      <a:gd name="T9" fmla="*/ 0 h 17"/>
                      <a:gd name="T10" fmla="*/ 8 w 17"/>
                      <a:gd name="T11" fmla="*/ 0 h 17"/>
                      <a:gd name="T12" fmla="*/ 4 w 17"/>
                      <a:gd name="T13" fmla="*/ 0 h 17"/>
                      <a:gd name="T14" fmla="*/ 0 w 17"/>
                      <a:gd name="T15" fmla="*/ 8 h 17"/>
                      <a:gd name="T16" fmla="*/ 4 w 17"/>
                      <a:gd name="T17" fmla="*/ 16 h 17"/>
                      <a:gd name="T18" fmla="*/ 8 w 17"/>
                      <a:gd name="T19" fmla="*/ 16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"/>
                      <a:gd name="T31" fmla="*/ 0 h 17"/>
                      <a:gd name="T32" fmla="*/ 17 w 17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2" y="16"/>
                        </a:lnTo>
                        <a:lnTo>
                          <a:pt x="16" y="8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8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90" name="Freeform 53"/>
                  <p:cNvSpPr>
                    <a:spLocks/>
                  </p:cNvSpPr>
                  <p:nvPr/>
                </p:nvSpPr>
                <p:spPr bwMode="auto">
                  <a:xfrm>
                    <a:off x="4484" y="2196"/>
                    <a:ext cx="17" cy="17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9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16 w 17"/>
                      <a:gd name="T9" fmla="*/ 0 h 17"/>
                      <a:gd name="T10" fmla="*/ 9 w 17"/>
                      <a:gd name="T11" fmla="*/ 0 h 17"/>
                      <a:gd name="T12" fmla="*/ 6 w 17"/>
                      <a:gd name="T13" fmla="*/ 0 h 17"/>
                      <a:gd name="T14" fmla="*/ 0 w 17"/>
                      <a:gd name="T15" fmla="*/ 0 h 17"/>
                      <a:gd name="T16" fmla="*/ 0 w 17"/>
                      <a:gd name="T17" fmla="*/ 8 h 17"/>
                      <a:gd name="T18" fmla="*/ 0 w 17"/>
                      <a:gd name="T19" fmla="*/ 16 h 17"/>
                      <a:gd name="T20" fmla="*/ 6 w 17"/>
                      <a:gd name="T21" fmla="*/ 16 h 17"/>
                      <a:gd name="T22" fmla="*/ 9 w 17"/>
                      <a:gd name="T23" fmla="*/ 16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"/>
                      <a:gd name="T37" fmla="*/ 0 h 17"/>
                      <a:gd name="T38" fmla="*/ 17 w 17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" h="17">
                        <a:moveTo>
                          <a:pt x="9" y="16"/>
                        </a:moveTo>
                        <a:lnTo>
                          <a:pt x="9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6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91" name="Freeform 54"/>
                  <p:cNvSpPr>
                    <a:spLocks/>
                  </p:cNvSpPr>
                  <p:nvPr/>
                </p:nvSpPr>
                <p:spPr bwMode="auto">
                  <a:xfrm>
                    <a:off x="4487" y="2209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6 w 17"/>
                      <a:gd name="T3" fmla="*/ 16 h 17"/>
                      <a:gd name="T4" fmla="*/ 9 w 17"/>
                      <a:gd name="T5" fmla="*/ 16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9 w 17"/>
                      <a:gd name="T11" fmla="*/ 6 h 17"/>
                      <a:gd name="T12" fmla="*/ 9 w 17"/>
                      <a:gd name="T13" fmla="*/ 0 h 17"/>
                      <a:gd name="T14" fmla="*/ 6 w 17"/>
                      <a:gd name="T15" fmla="*/ 0 h 17"/>
                      <a:gd name="T16" fmla="*/ 6 w 17"/>
                      <a:gd name="T17" fmla="*/ 6 h 17"/>
                      <a:gd name="T18" fmla="*/ 0 w 17"/>
                      <a:gd name="T19" fmla="*/ 6 h 17"/>
                      <a:gd name="T20" fmla="*/ 0 w 17"/>
                      <a:gd name="T21" fmla="*/ 9 h 17"/>
                      <a:gd name="T22" fmla="*/ 0 w 17"/>
                      <a:gd name="T23" fmla="*/ 16 h 17"/>
                      <a:gd name="T24" fmla="*/ 6 w 17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6" y="16"/>
                        </a:moveTo>
                        <a:lnTo>
                          <a:pt x="6" y="16"/>
                        </a:lnTo>
                        <a:lnTo>
                          <a:pt x="9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6" y="6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92" name="Freeform 55"/>
                  <p:cNvSpPr>
                    <a:spLocks/>
                  </p:cNvSpPr>
                  <p:nvPr/>
                </p:nvSpPr>
                <p:spPr bwMode="auto">
                  <a:xfrm>
                    <a:off x="4491" y="2221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2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8 h 17"/>
                      <a:gd name="T10" fmla="*/ 12 w 17"/>
                      <a:gd name="T11" fmla="*/ 0 h 17"/>
                      <a:gd name="T12" fmla="*/ 8 w 17"/>
                      <a:gd name="T13" fmla="*/ 0 h 17"/>
                      <a:gd name="T14" fmla="*/ 4 w 17"/>
                      <a:gd name="T15" fmla="*/ 0 h 17"/>
                      <a:gd name="T16" fmla="*/ 0 w 17"/>
                      <a:gd name="T17" fmla="*/ 0 h 17"/>
                      <a:gd name="T18" fmla="*/ 0 w 17"/>
                      <a:gd name="T19" fmla="*/ 8 h 17"/>
                      <a:gd name="T20" fmla="*/ 0 w 17"/>
                      <a:gd name="T21" fmla="*/ 16 h 17"/>
                      <a:gd name="T22" fmla="*/ 4 w 17"/>
                      <a:gd name="T23" fmla="*/ 16 h 17"/>
                      <a:gd name="T24" fmla="*/ 8 w 17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776" name="Group 56"/>
                <p:cNvGrpSpPr>
                  <a:grpSpLocks/>
                </p:cNvGrpSpPr>
                <p:nvPr/>
              </p:nvGrpSpPr>
              <p:grpSpPr bwMode="auto">
                <a:xfrm>
                  <a:off x="4583" y="2134"/>
                  <a:ext cx="48" cy="103"/>
                  <a:chOff x="4583" y="2134"/>
                  <a:chExt cx="48" cy="103"/>
                </a:xfrm>
              </p:grpSpPr>
              <p:sp>
                <p:nvSpPr>
                  <p:cNvPr id="23777" name="Freeform 57"/>
                  <p:cNvSpPr>
                    <a:spLocks/>
                  </p:cNvSpPr>
                  <p:nvPr/>
                </p:nvSpPr>
                <p:spPr bwMode="auto">
                  <a:xfrm>
                    <a:off x="4583" y="2134"/>
                    <a:ext cx="17" cy="17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9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16 w 17"/>
                      <a:gd name="T9" fmla="*/ 0 h 17"/>
                      <a:gd name="T10" fmla="*/ 9 w 17"/>
                      <a:gd name="T11" fmla="*/ 0 h 17"/>
                      <a:gd name="T12" fmla="*/ 6 w 17"/>
                      <a:gd name="T13" fmla="*/ 0 h 17"/>
                      <a:gd name="T14" fmla="*/ 0 w 17"/>
                      <a:gd name="T15" fmla="*/ 8 h 17"/>
                      <a:gd name="T16" fmla="*/ 6 w 17"/>
                      <a:gd name="T17" fmla="*/ 8 h 17"/>
                      <a:gd name="T18" fmla="*/ 6 w 17"/>
                      <a:gd name="T19" fmla="*/ 16 h 17"/>
                      <a:gd name="T20" fmla="*/ 9 w 17"/>
                      <a:gd name="T21" fmla="*/ 16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7"/>
                      <a:gd name="T34" fmla="*/ 0 h 17"/>
                      <a:gd name="T35" fmla="*/ 17 w 17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7" h="17">
                        <a:moveTo>
                          <a:pt x="9" y="16"/>
                        </a:moveTo>
                        <a:lnTo>
                          <a:pt x="9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8"/>
                        </a:lnTo>
                        <a:lnTo>
                          <a:pt x="6" y="8"/>
                        </a:lnTo>
                        <a:lnTo>
                          <a:pt x="6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8" name="Freeform 58"/>
                  <p:cNvSpPr>
                    <a:spLocks/>
                  </p:cNvSpPr>
                  <p:nvPr/>
                </p:nvSpPr>
                <p:spPr bwMode="auto">
                  <a:xfrm>
                    <a:off x="4587" y="2147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6 w 17"/>
                      <a:gd name="T3" fmla="*/ 16 h 17"/>
                      <a:gd name="T4" fmla="*/ 9 w 17"/>
                      <a:gd name="T5" fmla="*/ 16 h 17"/>
                      <a:gd name="T6" fmla="*/ 9 w 17"/>
                      <a:gd name="T7" fmla="*/ 9 h 17"/>
                      <a:gd name="T8" fmla="*/ 16 w 17"/>
                      <a:gd name="T9" fmla="*/ 9 h 17"/>
                      <a:gd name="T10" fmla="*/ 16 w 17"/>
                      <a:gd name="T11" fmla="*/ 6 h 17"/>
                      <a:gd name="T12" fmla="*/ 9 w 17"/>
                      <a:gd name="T13" fmla="*/ 0 h 17"/>
                      <a:gd name="T14" fmla="*/ 6 w 17"/>
                      <a:gd name="T15" fmla="*/ 0 h 17"/>
                      <a:gd name="T16" fmla="*/ 0 w 17"/>
                      <a:gd name="T17" fmla="*/ 0 h 17"/>
                      <a:gd name="T18" fmla="*/ 0 w 17"/>
                      <a:gd name="T19" fmla="*/ 6 h 17"/>
                      <a:gd name="T20" fmla="*/ 0 w 17"/>
                      <a:gd name="T21" fmla="*/ 9 h 17"/>
                      <a:gd name="T22" fmla="*/ 6 w 17"/>
                      <a:gd name="T23" fmla="*/ 9 h 17"/>
                      <a:gd name="T24" fmla="*/ 6 w 17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6" y="16"/>
                        </a:moveTo>
                        <a:lnTo>
                          <a:pt x="6" y="16"/>
                        </a:lnTo>
                        <a:lnTo>
                          <a:pt x="9" y="16"/>
                        </a:lnTo>
                        <a:lnTo>
                          <a:pt x="9" y="9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6" y="9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9" name="Freeform 59"/>
                  <p:cNvSpPr>
                    <a:spLocks/>
                  </p:cNvSpPr>
                  <p:nvPr/>
                </p:nvSpPr>
                <p:spPr bwMode="auto">
                  <a:xfrm>
                    <a:off x="4592" y="2159"/>
                    <a:ext cx="17" cy="17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9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16 w 17"/>
                      <a:gd name="T11" fmla="*/ 0 h 17"/>
                      <a:gd name="T12" fmla="*/ 9 w 17"/>
                      <a:gd name="T13" fmla="*/ 0 h 17"/>
                      <a:gd name="T14" fmla="*/ 6 w 17"/>
                      <a:gd name="T15" fmla="*/ 0 h 17"/>
                      <a:gd name="T16" fmla="*/ 6 w 17"/>
                      <a:gd name="T17" fmla="*/ 6 h 17"/>
                      <a:gd name="T18" fmla="*/ 0 w 17"/>
                      <a:gd name="T19" fmla="*/ 6 h 17"/>
                      <a:gd name="T20" fmla="*/ 0 w 17"/>
                      <a:gd name="T21" fmla="*/ 9 h 17"/>
                      <a:gd name="T22" fmla="*/ 6 w 17"/>
                      <a:gd name="T23" fmla="*/ 9 h 17"/>
                      <a:gd name="T24" fmla="*/ 6 w 17"/>
                      <a:gd name="T25" fmla="*/ 16 h 17"/>
                      <a:gd name="T26" fmla="*/ 9 w 17"/>
                      <a:gd name="T27" fmla="*/ 16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"/>
                      <a:gd name="T43" fmla="*/ 0 h 17"/>
                      <a:gd name="T44" fmla="*/ 17 w 17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" h="17">
                        <a:moveTo>
                          <a:pt x="9" y="16"/>
                        </a:moveTo>
                        <a:lnTo>
                          <a:pt x="9" y="16"/>
                        </a:ln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6" y="6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6" y="9"/>
                        </a:lnTo>
                        <a:lnTo>
                          <a:pt x="6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0" name="Freeform 60"/>
                  <p:cNvSpPr>
                    <a:spLocks/>
                  </p:cNvSpPr>
                  <p:nvPr/>
                </p:nvSpPr>
                <p:spPr bwMode="auto">
                  <a:xfrm>
                    <a:off x="4596" y="2170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8 h 17"/>
                      <a:gd name="T6" fmla="*/ 16 w 17"/>
                      <a:gd name="T7" fmla="*/ 0 h 17"/>
                      <a:gd name="T8" fmla="*/ 8 w 17"/>
                      <a:gd name="T9" fmla="*/ 0 h 17"/>
                      <a:gd name="T10" fmla="*/ 0 w 17"/>
                      <a:gd name="T11" fmla="*/ 0 h 17"/>
                      <a:gd name="T12" fmla="*/ 0 w 17"/>
                      <a:gd name="T13" fmla="*/ 8 h 17"/>
                      <a:gd name="T14" fmla="*/ 0 w 17"/>
                      <a:gd name="T15" fmla="*/ 16 h 17"/>
                      <a:gd name="T16" fmla="*/ 8 w 17"/>
                      <a:gd name="T17" fmla="*/ 1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1" name="Freeform 61"/>
                  <p:cNvSpPr>
                    <a:spLocks/>
                  </p:cNvSpPr>
                  <p:nvPr/>
                </p:nvSpPr>
                <p:spPr bwMode="auto">
                  <a:xfrm>
                    <a:off x="4601" y="2185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9 h 17"/>
                      <a:gd name="T6" fmla="*/ 16 w 17"/>
                      <a:gd name="T7" fmla="*/ 6 h 17"/>
                      <a:gd name="T8" fmla="*/ 16 w 17"/>
                      <a:gd name="T9" fmla="*/ 0 h 17"/>
                      <a:gd name="T10" fmla="*/ 8 w 17"/>
                      <a:gd name="T11" fmla="*/ 0 h 17"/>
                      <a:gd name="T12" fmla="*/ 0 w 17"/>
                      <a:gd name="T13" fmla="*/ 6 h 17"/>
                      <a:gd name="T14" fmla="*/ 0 w 17"/>
                      <a:gd name="T15" fmla="*/ 9 h 17"/>
                      <a:gd name="T16" fmla="*/ 0 w 17"/>
                      <a:gd name="T17" fmla="*/ 16 h 17"/>
                      <a:gd name="T18" fmla="*/ 8 w 17"/>
                      <a:gd name="T19" fmla="*/ 16 h 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"/>
                      <a:gd name="T31" fmla="*/ 0 h 17"/>
                      <a:gd name="T32" fmla="*/ 17 w 17"/>
                      <a:gd name="T33" fmla="*/ 17 h 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" h="17">
                        <a:moveTo>
                          <a:pt x="8" y="16"/>
                        </a:move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2" name="Freeform 62"/>
                  <p:cNvSpPr>
                    <a:spLocks/>
                  </p:cNvSpPr>
                  <p:nvPr/>
                </p:nvSpPr>
                <p:spPr bwMode="auto">
                  <a:xfrm>
                    <a:off x="4609" y="2208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6 w 17"/>
                      <a:gd name="T3" fmla="*/ 16 h 17"/>
                      <a:gd name="T4" fmla="*/ 9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9 h 17"/>
                      <a:gd name="T10" fmla="*/ 16 w 17"/>
                      <a:gd name="T11" fmla="*/ 6 h 17"/>
                      <a:gd name="T12" fmla="*/ 9 w 17"/>
                      <a:gd name="T13" fmla="*/ 6 h 17"/>
                      <a:gd name="T14" fmla="*/ 6 w 17"/>
                      <a:gd name="T15" fmla="*/ 0 h 17"/>
                      <a:gd name="T16" fmla="*/ 6 w 17"/>
                      <a:gd name="T17" fmla="*/ 6 h 17"/>
                      <a:gd name="T18" fmla="*/ 0 w 17"/>
                      <a:gd name="T19" fmla="*/ 9 h 17"/>
                      <a:gd name="T20" fmla="*/ 0 w 17"/>
                      <a:gd name="T21" fmla="*/ 16 h 17"/>
                      <a:gd name="T22" fmla="*/ 6 w 17"/>
                      <a:gd name="T23" fmla="*/ 16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"/>
                      <a:gd name="T37" fmla="*/ 0 h 17"/>
                      <a:gd name="T38" fmla="*/ 17 w 17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" h="17">
                        <a:moveTo>
                          <a:pt x="6" y="16"/>
                        </a:moveTo>
                        <a:lnTo>
                          <a:pt x="6" y="16"/>
                        </a:lnTo>
                        <a:lnTo>
                          <a:pt x="9" y="16"/>
                        </a:ln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9" y="6"/>
                        </a:lnTo>
                        <a:lnTo>
                          <a:pt x="6" y="0"/>
                        </a:lnTo>
                        <a:lnTo>
                          <a:pt x="6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3" name="Freeform 63"/>
                  <p:cNvSpPr>
                    <a:spLocks/>
                  </p:cNvSpPr>
                  <p:nvPr/>
                </p:nvSpPr>
                <p:spPr bwMode="auto">
                  <a:xfrm>
                    <a:off x="4614" y="2220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9 w 17"/>
                      <a:gd name="T3" fmla="*/ 16 h 17"/>
                      <a:gd name="T4" fmla="*/ 16 w 17"/>
                      <a:gd name="T5" fmla="*/ 8 h 17"/>
                      <a:gd name="T6" fmla="*/ 16 w 17"/>
                      <a:gd name="T7" fmla="*/ 0 h 17"/>
                      <a:gd name="T8" fmla="*/ 9 w 17"/>
                      <a:gd name="T9" fmla="*/ 0 h 17"/>
                      <a:gd name="T10" fmla="*/ 6 w 17"/>
                      <a:gd name="T11" fmla="*/ 0 h 17"/>
                      <a:gd name="T12" fmla="*/ 0 w 17"/>
                      <a:gd name="T13" fmla="*/ 8 h 17"/>
                      <a:gd name="T14" fmla="*/ 6 w 17"/>
                      <a:gd name="T15" fmla="*/ 8 h 17"/>
                      <a:gd name="T16" fmla="*/ 6 w 17"/>
                      <a:gd name="T17" fmla="*/ 1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6" y="16"/>
                        </a:moveTo>
                        <a:lnTo>
                          <a:pt x="9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8"/>
                        </a:lnTo>
                        <a:lnTo>
                          <a:pt x="6" y="8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4" name="Freeform 64"/>
                  <p:cNvSpPr>
                    <a:spLocks/>
                  </p:cNvSpPr>
                  <p:nvPr/>
                </p:nvSpPr>
                <p:spPr bwMode="auto">
                  <a:xfrm>
                    <a:off x="4606" y="2196"/>
                    <a:ext cx="17" cy="17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9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16 w 17"/>
                      <a:gd name="T11" fmla="*/ 0 h 17"/>
                      <a:gd name="T12" fmla="*/ 9 w 17"/>
                      <a:gd name="T13" fmla="*/ 0 h 17"/>
                      <a:gd name="T14" fmla="*/ 6 w 17"/>
                      <a:gd name="T15" fmla="*/ 0 h 17"/>
                      <a:gd name="T16" fmla="*/ 0 w 17"/>
                      <a:gd name="T17" fmla="*/ 6 h 17"/>
                      <a:gd name="T18" fmla="*/ 0 w 17"/>
                      <a:gd name="T19" fmla="*/ 9 h 17"/>
                      <a:gd name="T20" fmla="*/ 6 w 17"/>
                      <a:gd name="T21" fmla="*/ 9 h 17"/>
                      <a:gd name="T22" fmla="*/ 6 w 17"/>
                      <a:gd name="T23" fmla="*/ 16 h 17"/>
                      <a:gd name="T24" fmla="*/ 9 w 17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9" y="16"/>
                        </a:moveTo>
                        <a:lnTo>
                          <a:pt x="9" y="16"/>
                        </a:ln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6" y="9"/>
                        </a:lnTo>
                        <a:lnTo>
                          <a:pt x="6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616" name="Group 65"/>
            <p:cNvGrpSpPr>
              <a:grpSpLocks/>
            </p:cNvGrpSpPr>
            <p:nvPr/>
          </p:nvGrpSpPr>
          <p:grpSpPr bwMode="auto">
            <a:xfrm>
              <a:off x="4491" y="2199"/>
              <a:ext cx="82" cy="43"/>
              <a:chOff x="4491" y="2199"/>
              <a:chExt cx="82" cy="43"/>
            </a:xfrm>
          </p:grpSpPr>
          <p:sp>
            <p:nvSpPr>
              <p:cNvPr id="23763" name="Freeform 66"/>
              <p:cNvSpPr>
                <a:spLocks/>
              </p:cNvSpPr>
              <p:nvPr/>
            </p:nvSpPr>
            <p:spPr bwMode="auto">
              <a:xfrm>
                <a:off x="4491" y="2199"/>
                <a:ext cx="82" cy="38"/>
              </a:xfrm>
              <a:custGeom>
                <a:avLst/>
                <a:gdLst>
                  <a:gd name="T0" fmla="*/ 71 w 82"/>
                  <a:gd name="T1" fmla="*/ 0 h 38"/>
                  <a:gd name="T2" fmla="*/ 0 w 82"/>
                  <a:gd name="T3" fmla="*/ 37 h 38"/>
                  <a:gd name="T4" fmla="*/ 81 w 82"/>
                  <a:gd name="T5" fmla="*/ 37 h 38"/>
                  <a:gd name="T6" fmla="*/ 71 w 82"/>
                  <a:gd name="T7" fmla="*/ 0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38"/>
                  <a:gd name="T14" fmla="*/ 82 w 82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38">
                    <a:moveTo>
                      <a:pt x="71" y="0"/>
                    </a:moveTo>
                    <a:lnTo>
                      <a:pt x="0" y="37"/>
                    </a:lnTo>
                    <a:lnTo>
                      <a:pt x="81" y="37"/>
                    </a:lnTo>
                    <a:lnTo>
                      <a:pt x="71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764" name="Group 67"/>
              <p:cNvGrpSpPr>
                <a:grpSpLocks/>
              </p:cNvGrpSpPr>
              <p:nvPr/>
            </p:nvGrpSpPr>
            <p:grpSpPr bwMode="auto">
              <a:xfrm>
                <a:off x="4499" y="2199"/>
                <a:ext cx="68" cy="43"/>
                <a:chOff x="4499" y="2199"/>
                <a:chExt cx="68" cy="43"/>
              </a:xfrm>
            </p:grpSpPr>
            <p:sp>
              <p:nvSpPr>
                <p:cNvPr id="23765" name="Freeform 68"/>
                <p:cNvSpPr>
                  <a:spLocks/>
                </p:cNvSpPr>
                <p:nvPr/>
              </p:nvSpPr>
              <p:spPr bwMode="auto">
                <a:xfrm>
                  <a:off x="4550" y="21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9 h 17"/>
                    <a:gd name="T6" fmla="*/ 16 w 17"/>
                    <a:gd name="T7" fmla="*/ 6 h 17"/>
                    <a:gd name="T8" fmla="*/ 16 w 17"/>
                    <a:gd name="T9" fmla="*/ 0 h 17"/>
                    <a:gd name="T10" fmla="*/ 0 w 17"/>
                    <a:gd name="T11" fmla="*/ 0 h 17"/>
                    <a:gd name="T12" fmla="*/ 0 w 17"/>
                    <a:gd name="T13" fmla="*/ 6 h 17"/>
                    <a:gd name="T14" fmla="*/ 0 w 17"/>
                    <a:gd name="T15" fmla="*/ 9 h 17"/>
                    <a:gd name="T16" fmla="*/ 0 w 17"/>
                    <a:gd name="T17" fmla="*/ 16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66" name="Freeform 69"/>
                <p:cNvSpPr>
                  <a:spLocks/>
                </p:cNvSpPr>
                <p:nvPr/>
              </p:nvSpPr>
              <p:spPr bwMode="auto">
                <a:xfrm>
                  <a:off x="4543" y="2203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16 w 17"/>
                    <a:gd name="T3" fmla="*/ 16 h 17"/>
                    <a:gd name="T4" fmla="*/ 16 w 17"/>
                    <a:gd name="T5" fmla="*/ 8 h 17"/>
                    <a:gd name="T6" fmla="*/ 16 w 17"/>
                    <a:gd name="T7" fmla="*/ 0 h 17"/>
                    <a:gd name="T8" fmla="*/ 8 w 17"/>
                    <a:gd name="T9" fmla="*/ 0 h 17"/>
                    <a:gd name="T10" fmla="*/ 0 w 17"/>
                    <a:gd name="T11" fmla="*/ 0 h 17"/>
                    <a:gd name="T12" fmla="*/ 0 w 17"/>
                    <a:gd name="T13" fmla="*/ 8 h 17"/>
                    <a:gd name="T14" fmla="*/ 0 w 17"/>
                    <a:gd name="T15" fmla="*/ 16 h 17"/>
                    <a:gd name="T16" fmla="*/ 8 w 17"/>
                    <a:gd name="T17" fmla="*/ 16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8" y="16"/>
                      </a:move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67" name="Freeform 70"/>
                <p:cNvSpPr>
                  <a:spLocks/>
                </p:cNvSpPr>
                <p:nvPr/>
              </p:nvSpPr>
              <p:spPr bwMode="auto">
                <a:xfrm>
                  <a:off x="4536" y="2207"/>
                  <a:ext cx="17" cy="17"/>
                </a:xfrm>
                <a:custGeom>
                  <a:avLst/>
                  <a:gdLst>
                    <a:gd name="T0" fmla="*/ 6 w 17"/>
                    <a:gd name="T1" fmla="*/ 16 h 17"/>
                    <a:gd name="T2" fmla="*/ 9 w 17"/>
                    <a:gd name="T3" fmla="*/ 16 h 17"/>
                    <a:gd name="T4" fmla="*/ 16 w 17"/>
                    <a:gd name="T5" fmla="*/ 16 h 17"/>
                    <a:gd name="T6" fmla="*/ 16 w 17"/>
                    <a:gd name="T7" fmla="*/ 8 h 17"/>
                    <a:gd name="T8" fmla="*/ 9 w 17"/>
                    <a:gd name="T9" fmla="*/ 8 h 17"/>
                    <a:gd name="T10" fmla="*/ 9 w 17"/>
                    <a:gd name="T11" fmla="*/ 0 h 17"/>
                    <a:gd name="T12" fmla="*/ 6 w 17"/>
                    <a:gd name="T13" fmla="*/ 0 h 17"/>
                    <a:gd name="T14" fmla="*/ 6 w 17"/>
                    <a:gd name="T15" fmla="*/ 8 h 17"/>
                    <a:gd name="T16" fmla="*/ 0 w 17"/>
                    <a:gd name="T17" fmla="*/ 8 h 17"/>
                    <a:gd name="T18" fmla="*/ 0 w 17"/>
                    <a:gd name="T19" fmla="*/ 16 h 17"/>
                    <a:gd name="T20" fmla="*/ 6 w 17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17"/>
                    <a:gd name="T35" fmla="*/ 17 w 17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17">
                      <a:moveTo>
                        <a:pt x="6" y="16"/>
                      </a:moveTo>
                      <a:lnTo>
                        <a:pt x="9" y="16"/>
                      </a:ln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9" y="8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6" y="8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68" name="Freeform 71"/>
                <p:cNvSpPr>
                  <a:spLocks/>
                </p:cNvSpPr>
                <p:nvPr/>
              </p:nvSpPr>
              <p:spPr bwMode="auto">
                <a:xfrm>
                  <a:off x="4528" y="2210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6 w 17"/>
                    <a:gd name="T5" fmla="*/ 16 h 17"/>
                    <a:gd name="T6" fmla="*/ 16 w 17"/>
                    <a:gd name="T7" fmla="*/ 0 h 17"/>
                    <a:gd name="T8" fmla="*/ 8 w 17"/>
                    <a:gd name="T9" fmla="*/ 0 h 17"/>
                    <a:gd name="T10" fmla="*/ 0 w 17"/>
                    <a:gd name="T11" fmla="*/ 0 h 17"/>
                    <a:gd name="T12" fmla="*/ 0 w 17"/>
                    <a:gd name="T13" fmla="*/ 16 h 17"/>
                    <a:gd name="T14" fmla="*/ 8 w 17"/>
                    <a:gd name="T15" fmla="*/ 16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69" name="Freeform 72"/>
                <p:cNvSpPr>
                  <a:spLocks/>
                </p:cNvSpPr>
                <p:nvPr/>
              </p:nvSpPr>
              <p:spPr bwMode="auto">
                <a:xfrm>
                  <a:off x="4522" y="2214"/>
                  <a:ext cx="17" cy="17"/>
                </a:xfrm>
                <a:custGeom>
                  <a:avLst/>
                  <a:gdLst>
                    <a:gd name="T0" fmla="*/ 9 w 17"/>
                    <a:gd name="T1" fmla="*/ 16 h 17"/>
                    <a:gd name="T2" fmla="*/ 9 w 17"/>
                    <a:gd name="T3" fmla="*/ 16 h 17"/>
                    <a:gd name="T4" fmla="*/ 16 w 17"/>
                    <a:gd name="T5" fmla="*/ 16 h 17"/>
                    <a:gd name="T6" fmla="*/ 16 w 17"/>
                    <a:gd name="T7" fmla="*/ 8 h 17"/>
                    <a:gd name="T8" fmla="*/ 16 w 17"/>
                    <a:gd name="T9" fmla="*/ 0 h 17"/>
                    <a:gd name="T10" fmla="*/ 9 w 17"/>
                    <a:gd name="T11" fmla="*/ 0 h 17"/>
                    <a:gd name="T12" fmla="*/ 6 w 17"/>
                    <a:gd name="T13" fmla="*/ 0 h 17"/>
                    <a:gd name="T14" fmla="*/ 0 w 17"/>
                    <a:gd name="T15" fmla="*/ 8 h 17"/>
                    <a:gd name="T16" fmla="*/ 0 w 17"/>
                    <a:gd name="T17" fmla="*/ 16 h 17"/>
                    <a:gd name="T18" fmla="*/ 6 w 17"/>
                    <a:gd name="T19" fmla="*/ 16 h 17"/>
                    <a:gd name="T20" fmla="*/ 9 w 17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17"/>
                    <a:gd name="T35" fmla="*/ 17 w 17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17">
                      <a:moveTo>
                        <a:pt x="9" y="16"/>
                      </a:moveTo>
                      <a:lnTo>
                        <a:pt x="9" y="16"/>
                      </a:ln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6" y="16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70" name="Freeform 73"/>
                <p:cNvSpPr>
                  <a:spLocks/>
                </p:cNvSpPr>
                <p:nvPr/>
              </p:nvSpPr>
              <p:spPr bwMode="auto">
                <a:xfrm>
                  <a:off x="4514" y="2218"/>
                  <a:ext cx="17" cy="17"/>
                </a:xfrm>
                <a:custGeom>
                  <a:avLst/>
                  <a:gdLst>
                    <a:gd name="T0" fmla="*/ 16 w 17"/>
                    <a:gd name="T1" fmla="*/ 16 h 17"/>
                    <a:gd name="T2" fmla="*/ 16 w 17"/>
                    <a:gd name="T3" fmla="*/ 16 h 17"/>
                    <a:gd name="T4" fmla="*/ 16 w 17"/>
                    <a:gd name="T5" fmla="*/ 9 h 17"/>
                    <a:gd name="T6" fmla="*/ 16 w 17"/>
                    <a:gd name="T7" fmla="*/ 6 h 17"/>
                    <a:gd name="T8" fmla="*/ 16 w 17"/>
                    <a:gd name="T9" fmla="*/ 0 h 17"/>
                    <a:gd name="T10" fmla="*/ 16 w 17"/>
                    <a:gd name="T11" fmla="*/ 6 h 17"/>
                    <a:gd name="T12" fmla="*/ 0 w 17"/>
                    <a:gd name="T13" fmla="*/ 6 h 17"/>
                    <a:gd name="T14" fmla="*/ 0 w 17"/>
                    <a:gd name="T15" fmla="*/ 9 h 17"/>
                    <a:gd name="T16" fmla="*/ 16 w 17"/>
                    <a:gd name="T17" fmla="*/ 9 h 17"/>
                    <a:gd name="T18" fmla="*/ 16 w 17"/>
                    <a:gd name="T19" fmla="*/ 16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17"/>
                    <a:gd name="T32" fmla="*/ 17 w 17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17">
                      <a:moveTo>
                        <a:pt x="16" y="16"/>
                      </a:moveTo>
                      <a:lnTo>
                        <a:pt x="16" y="16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6" y="0"/>
                      </a:lnTo>
                      <a:lnTo>
                        <a:pt x="16" y="6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16" y="9"/>
                      </a:lnTo>
                      <a:lnTo>
                        <a:pt x="16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71" name="Freeform 74"/>
                <p:cNvSpPr>
                  <a:spLocks/>
                </p:cNvSpPr>
                <p:nvPr/>
              </p:nvSpPr>
              <p:spPr bwMode="auto">
                <a:xfrm>
                  <a:off x="4507" y="2221"/>
                  <a:ext cx="17" cy="17"/>
                </a:xfrm>
                <a:custGeom>
                  <a:avLst/>
                  <a:gdLst>
                    <a:gd name="T0" fmla="*/ 6 w 17"/>
                    <a:gd name="T1" fmla="*/ 16 h 17"/>
                    <a:gd name="T2" fmla="*/ 9 w 17"/>
                    <a:gd name="T3" fmla="*/ 16 h 17"/>
                    <a:gd name="T4" fmla="*/ 9 w 17"/>
                    <a:gd name="T5" fmla="*/ 8 h 17"/>
                    <a:gd name="T6" fmla="*/ 16 w 17"/>
                    <a:gd name="T7" fmla="*/ 8 h 17"/>
                    <a:gd name="T8" fmla="*/ 9 w 17"/>
                    <a:gd name="T9" fmla="*/ 0 h 17"/>
                    <a:gd name="T10" fmla="*/ 6 w 17"/>
                    <a:gd name="T11" fmla="*/ 0 h 17"/>
                    <a:gd name="T12" fmla="*/ 0 w 17"/>
                    <a:gd name="T13" fmla="*/ 8 h 17"/>
                    <a:gd name="T14" fmla="*/ 6 w 17"/>
                    <a:gd name="T15" fmla="*/ 8 h 17"/>
                    <a:gd name="T16" fmla="*/ 6 w 17"/>
                    <a:gd name="T17" fmla="*/ 16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6" y="16"/>
                      </a:moveTo>
                      <a:lnTo>
                        <a:pt x="9" y="16"/>
                      </a:lnTo>
                      <a:lnTo>
                        <a:pt x="9" y="8"/>
                      </a:lnTo>
                      <a:lnTo>
                        <a:pt x="16" y="8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0" y="8"/>
                      </a:lnTo>
                      <a:lnTo>
                        <a:pt x="6" y="8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72" name="Freeform 75"/>
                <p:cNvSpPr>
                  <a:spLocks/>
                </p:cNvSpPr>
                <p:nvPr/>
              </p:nvSpPr>
              <p:spPr bwMode="auto">
                <a:xfrm>
                  <a:off x="4499" y="2225"/>
                  <a:ext cx="17" cy="17"/>
                </a:xfrm>
                <a:custGeom>
                  <a:avLst/>
                  <a:gdLst>
                    <a:gd name="T0" fmla="*/ 16 w 17"/>
                    <a:gd name="T1" fmla="*/ 16 h 17"/>
                    <a:gd name="T2" fmla="*/ 16 w 17"/>
                    <a:gd name="T3" fmla="*/ 16 h 17"/>
                    <a:gd name="T4" fmla="*/ 16 w 17"/>
                    <a:gd name="T5" fmla="*/ 8 h 17"/>
                    <a:gd name="T6" fmla="*/ 16 w 17"/>
                    <a:gd name="T7" fmla="*/ 0 h 17"/>
                    <a:gd name="T8" fmla="*/ 8 w 17"/>
                    <a:gd name="T9" fmla="*/ 0 h 17"/>
                    <a:gd name="T10" fmla="*/ 0 w 17"/>
                    <a:gd name="T11" fmla="*/ 0 h 17"/>
                    <a:gd name="T12" fmla="*/ 0 w 17"/>
                    <a:gd name="T13" fmla="*/ 8 h 17"/>
                    <a:gd name="T14" fmla="*/ 0 w 17"/>
                    <a:gd name="T15" fmla="*/ 16 h 17"/>
                    <a:gd name="T16" fmla="*/ 8 w 17"/>
                    <a:gd name="T17" fmla="*/ 16 h 17"/>
                    <a:gd name="T18" fmla="*/ 16 w 17"/>
                    <a:gd name="T19" fmla="*/ 16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17"/>
                    <a:gd name="T32" fmla="*/ 17 w 17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17">
                      <a:moveTo>
                        <a:pt x="16" y="16"/>
                      </a:move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17" name="Group 76"/>
            <p:cNvGrpSpPr>
              <a:grpSpLocks/>
            </p:cNvGrpSpPr>
            <p:nvPr/>
          </p:nvGrpSpPr>
          <p:grpSpPr bwMode="auto">
            <a:xfrm>
              <a:off x="4413" y="2133"/>
              <a:ext cx="61" cy="33"/>
              <a:chOff x="4413" y="2133"/>
              <a:chExt cx="61" cy="33"/>
            </a:xfrm>
          </p:grpSpPr>
          <p:sp>
            <p:nvSpPr>
              <p:cNvPr id="23753" name="Freeform 77"/>
              <p:cNvSpPr>
                <a:spLocks/>
              </p:cNvSpPr>
              <p:nvPr/>
            </p:nvSpPr>
            <p:spPr bwMode="auto">
              <a:xfrm>
                <a:off x="4413" y="2133"/>
                <a:ext cx="60" cy="26"/>
              </a:xfrm>
              <a:custGeom>
                <a:avLst/>
                <a:gdLst>
                  <a:gd name="T0" fmla="*/ 53 w 60"/>
                  <a:gd name="T1" fmla="*/ 0 h 26"/>
                  <a:gd name="T2" fmla="*/ 0 w 60"/>
                  <a:gd name="T3" fmla="*/ 25 h 26"/>
                  <a:gd name="T4" fmla="*/ 59 w 60"/>
                  <a:gd name="T5" fmla="*/ 25 h 26"/>
                  <a:gd name="T6" fmla="*/ 53 w 60"/>
                  <a:gd name="T7" fmla="*/ 0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26"/>
                  <a:gd name="T14" fmla="*/ 60 w 60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26">
                    <a:moveTo>
                      <a:pt x="53" y="0"/>
                    </a:moveTo>
                    <a:lnTo>
                      <a:pt x="0" y="25"/>
                    </a:lnTo>
                    <a:lnTo>
                      <a:pt x="59" y="25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754" name="Group 78"/>
              <p:cNvGrpSpPr>
                <a:grpSpLocks/>
              </p:cNvGrpSpPr>
              <p:nvPr/>
            </p:nvGrpSpPr>
            <p:grpSpPr bwMode="auto">
              <a:xfrm>
                <a:off x="4414" y="2133"/>
                <a:ext cx="60" cy="33"/>
                <a:chOff x="4414" y="2133"/>
                <a:chExt cx="60" cy="33"/>
              </a:xfrm>
            </p:grpSpPr>
            <p:sp>
              <p:nvSpPr>
                <p:cNvPr id="23755" name="Freeform 79"/>
                <p:cNvSpPr>
                  <a:spLocks/>
                </p:cNvSpPr>
                <p:nvPr/>
              </p:nvSpPr>
              <p:spPr bwMode="auto">
                <a:xfrm>
                  <a:off x="4457" y="2137"/>
                  <a:ext cx="17" cy="1"/>
                </a:xfrm>
                <a:custGeom>
                  <a:avLst/>
                  <a:gdLst>
                    <a:gd name="T0" fmla="*/ 8 w 17"/>
                    <a:gd name="T1" fmla="*/ 0 h 1"/>
                    <a:gd name="T2" fmla="*/ 16 w 17"/>
                    <a:gd name="T3" fmla="*/ 0 h 1"/>
                    <a:gd name="T4" fmla="*/ 8 w 17"/>
                    <a:gd name="T5" fmla="*/ 0 h 1"/>
                    <a:gd name="T6" fmla="*/ 0 w 17"/>
                    <a:gd name="T7" fmla="*/ 0 h 1"/>
                    <a:gd name="T8" fmla="*/ 8 w 1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"/>
                    <a:gd name="T17" fmla="*/ 17 w 17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">
                      <a:moveTo>
                        <a:pt x="8" y="0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56" name="Freeform 80"/>
                <p:cNvSpPr>
                  <a:spLocks/>
                </p:cNvSpPr>
                <p:nvPr/>
              </p:nvSpPr>
              <p:spPr bwMode="auto">
                <a:xfrm>
                  <a:off x="4450" y="2133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0 w 17"/>
                    <a:gd name="T3" fmla="*/ 16 h 17"/>
                    <a:gd name="T4" fmla="*/ 0 w 17"/>
                    <a:gd name="T5" fmla="*/ 8 h 17"/>
                    <a:gd name="T6" fmla="*/ 16 w 17"/>
                    <a:gd name="T7" fmla="*/ 8 h 17"/>
                    <a:gd name="T8" fmla="*/ 16 w 17"/>
                    <a:gd name="T9" fmla="*/ 0 h 17"/>
                    <a:gd name="T10" fmla="*/ 0 w 17"/>
                    <a:gd name="T11" fmla="*/ 0 h 17"/>
                    <a:gd name="T12" fmla="*/ 0 w 17"/>
                    <a:gd name="T13" fmla="*/ 8 h 17"/>
                    <a:gd name="T14" fmla="*/ 0 w 17"/>
                    <a:gd name="T15" fmla="*/ 16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57" name="Freeform 81"/>
                <p:cNvSpPr>
                  <a:spLocks/>
                </p:cNvSpPr>
                <p:nvPr/>
              </p:nvSpPr>
              <p:spPr bwMode="auto">
                <a:xfrm>
                  <a:off x="4445" y="2136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16 w 17"/>
                    <a:gd name="T3" fmla="*/ 16 h 17"/>
                    <a:gd name="T4" fmla="*/ 16 w 17"/>
                    <a:gd name="T5" fmla="*/ 8 h 17"/>
                    <a:gd name="T6" fmla="*/ 16 w 17"/>
                    <a:gd name="T7" fmla="*/ 0 h 17"/>
                    <a:gd name="T8" fmla="*/ 8 w 17"/>
                    <a:gd name="T9" fmla="*/ 0 h 17"/>
                    <a:gd name="T10" fmla="*/ 0 w 17"/>
                    <a:gd name="T11" fmla="*/ 8 h 17"/>
                    <a:gd name="T12" fmla="*/ 0 w 17"/>
                    <a:gd name="T13" fmla="*/ 16 h 17"/>
                    <a:gd name="T14" fmla="*/ 8 w 17"/>
                    <a:gd name="T15" fmla="*/ 16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8" y="16"/>
                      </a:move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58" name="Freeform 82"/>
                <p:cNvSpPr>
                  <a:spLocks/>
                </p:cNvSpPr>
                <p:nvPr/>
              </p:nvSpPr>
              <p:spPr bwMode="auto">
                <a:xfrm>
                  <a:off x="4438" y="2138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59" name="Freeform 83"/>
                <p:cNvSpPr>
                  <a:spLocks/>
                </p:cNvSpPr>
                <p:nvPr/>
              </p:nvSpPr>
              <p:spPr bwMode="auto">
                <a:xfrm>
                  <a:off x="4433" y="2141"/>
                  <a:ext cx="17" cy="17"/>
                </a:xfrm>
                <a:custGeom>
                  <a:avLst/>
                  <a:gdLst>
                    <a:gd name="T0" fmla="*/ 16 w 17"/>
                    <a:gd name="T1" fmla="*/ 16 h 17"/>
                    <a:gd name="T2" fmla="*/ 16 w 17"/>
                    <a:gd name="T3" fmla="*/ 16 h 17"/>
                    <a:gd name="T4" fmla="*/ 16 w 17"/>
                    <a:gd name="T5" fmla="*/ 8 h 17"/>
                    <a:gd name="T6" fmla="*/ 16 w 17"/>
                    <a:gd name="T7" fmla="*/ 0 h 17"/>
                    <a:gd name="T8" fmla="*/ 0 w 17"/>
                    <a:gd name="T9" fmla="*/ 0 h 17"/>
                    <a:gd name="T10" fmla="*/ 0 w 17"/>
                    <a:gd name="T11" fmla="*/ 8 h 17"/>
                    <a:gd name="T12" fmla="*/ 16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16" y="16"/>
                      </a:move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6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60" name="Freeform 84"/>
                <p:cNvSpPr>
                  <a:spLocks/>
                </p:cNvSpPr>
                <p:nvPr/>
              </p:nvSpPr>
              <p:spPr bwMode="auto">
                <a:xfrm>
                  <a:off x="4427" y="2143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6 w 17"/>
                    <a:gd name="T5" fmla="*/ 16 h 17"/>
                    <a:gd name="T6" fmla="*/ 16 w 17"/>
                    <a:gd name="T7" fmla="*/ 0 h 17"/>
                    <a:gd name="T8" fmla="*/ 8 w 17"/>
                    <a:gd name="T9" fmla="*/ 0 h 17"/>
                    <a:gd name="T10" fmla="*/ 0 w 17"/>
                    <a:gd name="T11" fmla="*/ 0 h 17"/>
                    <a:gd name="T12" fmla="*/ 0 w 17"/>
                    <a:gd name="T13" fmla="*/ 16 h 17"/>
                    <a:gd name="T14" fmla="*/ 8 w 17"/>
                    <a:gd name="T15" fmla="*/ 16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61" name="Freeform 85"/>
                <p:cNvSpPr>
                  <a:spLocks/>
                </p:cNvSpPr>
                <p:nvPr/>
              </p:nvSpPr>
              <p:spPr bwMode="auto">
                <a:xfrm>
                  <a:off x="4421" y="2146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6 w 17"/>
                    <a:gd name="T5" fmla="*/ 16 h 17"/>
                    <a:gd name="T6" fmla="*/ 16 w 17"/>
                    <a:gd name="T7" fmla="*/ 0 h 17"/>
                    <a:gd name="T8" fmla="*/ 8 w 17"/>
                    <a:gd name="T9" fmla="*/ 0 h 17"/>
                    <a:gd name="T10" fmla="*/ 0 w 17"/>
                    <a:gd name="T11" fmla="*/ 0 h 17"/>
                    <a:gd name="T12" fmla="*/ 0 w 17"/>
                    <a:gd name="T13" fmla="*/ 16 h 17"/>
                    <a:gd name="T14" fmla="*/ 8 w 17"/>
                    <a:gd name="T15" fmla="*/ 16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62" name="Freeform 86"/>
                <p:cNvSpPr>
                  <a:spLocks/>
                </p:cNvSpPr>
                <p:nvPr/>
              </p:nvSpPr>
              <p:spPr bwMode="auto">
                <a:xfrm>
                  <a:off x="4414" y="214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8 h 17"/>
                    <a:gd name="T6" fmla="*/ 16 w 17"/>
                    <a:gd name="T7" fmla="*/ 0 h 17"/>
                    <a:gd name="T8" fmla="*/ 0 w 17"/>
                    <a:gd name="T9" fmla="*/ 0 h 17"/>
                    <a:gd name="T10" fmla="*/ 0 w 17"/>
                    <a:gd name="T11" fmla="*/ 8 h 17"/>
                    <a:gd name="T12" fmla="*/ 0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18" name="Group 87"/>
            <p:cNvGrpSpPr>
              <a:grpSpLocks/>
            </p:cNvGrpSpPr>
            <p:nvPr/>
          </p:nvGrpSpPr>
          <p:grpSpPr bwMode="auto">
            <a:xfrm>
              <a:off x="4562" y="2199"/>
              <a:ext cx="227" cy="138"/>
              <a:chOff x="4562" y="2199"/>
              <a:chExt cx="227" cy="138"/>
            </a:xfrm>
          </p:grpSpPr>
          <p:grpSp>
            <p:nvGrpSpPr>
              <p:cNvPr id="23728" name="Group 88"/>
              <p:cNvGrpSpPr>
                <a:grpSpLocks/>
              </p:cNvGrpSpPr>
              <p:nvPr/>
            </p:nvGrpSpPr>
            <p:grpSpPr bwMode="auto">
              <a:xfrm>
                <a:off x="4562" y="2199"/>
                <a:ext cx="227" cy="137"/>
                <a:chOff x="4562" y="2199"/>
                <a:chExt cx="227" cy="137"/>
              </a:xfrm>
            </p:grpSpPr>
            <p:sp>
              <p:nvSpPr>
                <p:cNvPr id="23748" name="Freeform 89"/>
                <p:cNvSpPr>
                  <a:spLocks/>
                </p:cNvSpPr>
                <p:nvPr/>
              </p:nvSpPr>
              <p:spPr bwMode="auto">
                <a:xfrm>
                  <a:off x="4562" y="2199"/>
                  <a:ext cx="227" cy="137"/>
                </a:xfrm>
                <a:custGeom>
                  <a:avLst/>
                  <a:gdLst>
                    <a:gd name="T0" fmla="*/ 36 w 227"/>
                    <a:gd name="T1" fmla="*/ 136 h 137"/>
                    <a:gd name="T2" fmla="*/ 0 w 227"/>
                    <a:gd name="T3" fmla="*/ 0 h 137"/>
                    <a:gd name="T4" fmla="*/ 172 w 227"/>
                    <a:gd name="T5" fmla="*/ 0 h 137"/>
                    <a:gd name="T6" fmla="*/ 226 w 227"/>
                    <a:gd name="T7" fmla="*/ 136 h 137"/>
                    <a:gd name="T8" fmla="*/ 36 w 227"/>
                    <a:gd name="T9" fmla="*/ 136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137"/>
                    <a:gd name="T17" fmla="*/ 227 w 227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137">
                      <a:moveTo>
                        <a:pt x="36" y="136"/>
                      </a:moveTo>
                      <a:lnTo>
                        <a:pt x="0" y="0"/>
                      </a:lnTo>
                      <a:lnTo>
                        <a:pt x="172" y="0"/>
                      </a:lnTo>
                      <a:lnTo>
                        <a:pt x="226" y="136"/>
                      </a:lnTo>
                      <a:lnTo>
                        <a:pt x="36" y="136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749" name="Group 90"/>
                <p:cNvGrpSpPr>
                  <a:grpSpLocks/>
                </p:cNvGrpSpPr>
                <p:nvPr/>
              </p:nvGrpSpPr>
              <p:grpSpPr bwMode="auto">
                <a:xfrm>
                  <a:off x="4567" y="2217"/>
                  <a:ext cx="214" cy="101"/>
                  <a:chOff x="4567" y="2217"/>
                  <a:chExt cx="214" cy="101"/>
                </a:xfrm>
              </p:grpSpPr>
              <p:sp>
                <p:nvSpPr>
                  <p:cNvPr id="23750" name="Freeform 91"/>
                  <p:cNvSpPr>
                    <a:spLocks/>
                  </p:cNvSpPr>
                  <p:nvPr/>
                </p:nvSpPr>
                <p:spPr bwMode="auto">
                  <a:xfrm>
                    <a:off x="4567" y="2217"/>
                    <a:ext cx="183" cy="20"/>
                  </a:xfrm>
                  <a:custGeom>
                    <a:avLst/>
                    <a:gdLst>
                      <a:gd name="T0" fmla="*/ 0 w 183"/>
                      <a:gd name="T1" fmla="*/ 0 h 20"/>
                      <a:gd name="T2" fmla="*/ 175 w 183"/>
                      <a:gd name="T3" fmla="*/ 0 h 20"/>
                      <a:gd name="T4" fmla="*/ 182 w 183"/>
                      <a:gd name="T5" fmla="*/ 19 h 20"/>
                      <a:gd name="T6" fmla="*/ 5 w 183"/>
                      <a:gd name="T7" fmla="*/ 19 h 20"/>
                      <a:gd name="T8" fmla="*/ 0 w 183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3"/>
                      <a:gd name="T16" fmla="*/ 0 h 20"/>
                      <a:gd name="T17" fmla="*/ 183 w 183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3" h="20">
                        <a:moveTo>
                          <a:pt x="0" y="0"/>
                        </a:moveTo>
                        <a:lnTo>
                          <a:pt x="175" y="0"/>
                        </a:lnTo>
                        <a:lnTo>
                          <a:pt x="182" y="19"/>
                        </a:lnTo>
                        <a:lnTo>
                          <a:pt x="5" y="1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1" name="Freeform 92"/>
                  <p:cNvSpPr>
                    <a:spLocks/>
                  </p:cNvSpPr>
                  <p:nvPr/>
                </p:nvSpPr>
                <p:spPr bwMode="auto">
                  <a:xfrm>
                    <a:off x="4578" y="2257"/>
                    <a:ext cx="188" cy="21"/>
                  </a:xfrm>
                  <a:custGeom>
                    <a:avLst/>
                    <a:gdLst>
                      <a:gd name="T0" fmla="*/ 0 w 188"/>
                      <a:gd name="T1" fmla="*/ 0 h 21"/>
                      <a:gd name="T2" fmla="*/ 179 w 188"/>
                      <a:gd name="T3" fmla="*/ 0 h 21"/>
                      <a:gd name="T4" fmla="*/ 187 w 188"/>
                      <a:gd name="T5" fmla="*/ 20 h 21"/>
                      <a:gd name="T6" fmla="*/ 5 w 188"/>
                      <a:gd name="T7" fmla="*/ 20 h 21"/>
                      <a:gd name="T8" fmla="*/ 0 w 188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8"/>
                      <a:gd name="T16" fmla="*/ 0 h 21"/>
                      <a:gd name="T17" fmla="*/ 188 w 188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8" h="21">
                        <a:moveTo>
                          <a:pt x="0" y="0"/>
                        </a:moveTo>
                        <a:lnTo>
                          <a:pt x="179" y="0"/>
                        </a:lnTo>
                        <a:lnTo>
                          <a:pt x="187" y="20"/>
                        </a:lnTo>
                        <a:lnTo>
                          <a:pt x="5" y="2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2" name="Freeform 93"/>
                  <p:cNvSpPr>
                    <a:spLocks/>
                  </p:cNvSpPr>
                  <p:nvPr/>
                </p:nvSpPr>
                <p:spPr bwMode="auto">
                  <a:xfrm>
                    <a:off x="4588" y="2298"/>
                    <a:ext cx="193" cy="20"/>
                  </a:xfrm>
                  <a:custGeom>
                    <a:avLst/>
                    <a:gdLst>
                      <a:gd name="T0" fmla="*/ 0 w 193"/>
                      <a:gd name="T1" fmla="*/ 0 h 20"/>
                      <a:gd name="T2" fmla="*/ 186 w 193"/>
                      <a:gd name="T3" fmla="*/ 0 h 20"/>
                      <a:gd name="T4" fmla="*/ 192 w 193"/>
                      <a:gd name="T5" fmla="*/ 19 h 20"/>
                      <a:gd name="T6" fmla="*/ 6 w 193"/>
                      <a:gd name="T7" fmla="*/ 19 h 20"/>
                      <a:gd name="T8" fmla="*/ 0 w 193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3"/>
                      <a:gd name="T16" fmla="*/ 0 h 20"/>
                      <a:gd name="T17" fmla="*/ 193 w 193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3" h="20">
                        <a:moveTo>
                          <a:pt x="0" y="0"/>
                        </a:moveTo>
                        <a:lnTo>
                          <a:pt x="186" y="0"/>
                        </a:lnTo>
                        <a:lnTo>
                          <a:pt x="192" y="19"/>
                        </a:lnTo>
                        <a:lnTo>
                          <a:pt x="6" y="1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729" name="Group 94"/>
              <p:cNvGrpSpPr>
                <a:grpSpLocks/>
              </p:cNvGrpSpPr>
              <p:nvPr/>
            </p:nvGrpSpPr>
            <p:grpSpPr bwMode="auto">
              <a:xfrm>
                <a:off x="4566" y="2199"/>
                <a:ext cx="217" cy="138"/>
                <a:chOff x="4566" y="2199"/>
                <a:chExt cx="217" cy="138"/>
              </a:xfrm>
            </p:grpSpPr>
            <p:grpSp>
              <p:nvGrpSpPr>
                <p:cNvPr id="23730" name="Group 95"/>
                <p:cNvGrpSpPr>
                  <a:grpSpLocks/>
                </p:cNvGrpSpPr>
                <p:nvPr/>
              </p:nvGrpSpPr>
              <p:grpSpPr bwMode="auto">
                <a:xfrm>
                  <a:off x="4566" y="2201"/>
                  <a:ext cx="47" cy="136"/>
                  <a:chOff x="4566" y="2201"/>
                  <a:chExt cx="47" cy="136"/>
                </a:xfrm>
              </p:grpSpPr>
              <p:sp>
                <p:nvSpPr>
                  <p:cNvPr id="23740" name="Freeform 96"/>
                  <p:cNvSpPr>
                    <a:spLocks/>
                  </p:cNvSpPr>
                  <p:nvPr/>
                </p:nvSpPr>
                <p:spPr bwMode="auto">
                  <a:xfrm>
                    <a:off x="4566" y="2201"/>
                    <a:ext cx="17" cy="17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0 h 17"/>
                      <a:gd name="T6" fmla="*/ 16 w 17"/>
                      <a:gd name="T7" fmla="*/ 10 h 17"/>
                      <a:gd name="T8" fmla="*/ 16 w 17"/>
                      <a:gd name="T9" fmla="*/ 5 h 17"/>
                      <a:gd name="T10" fmla="*/ 16 w 17"/>
                      <a:gd name="T11" fmla="*/ 5 h 17"/>
                      <a:gd name="T12" fmla="*/ 16 w 17"/>
                      <a:gd name="T13" fmla="*/ 0 h 17"/>
                      <a:gd name="T14" fmla="*/ 9 w 17"/>
                      <a:gd name="T15" fmla="*/ 0 h 17"/>
                      <a:gd name="T16" fmla="*/ 6 w 17"/>
                      <a:gd name="T17" fmla="*/ 0 h 17"/>
                      <a:gd name="T18" fmla="*/ 0 w 17"/>
                      <a:gd name="T19" fmla="*/ 0 h 17"/>
                      <a:gd name="T20" fmla="*/ 0 w 17"/>
                      <a:gd name="T21" fmla="*/ 5 h 17"/>
                      <a:gd name="T22" fmla="*/ 0 w 17"/>
                      <a:gd name="T23" fmla="*/ 5 h 17"/>
                      <a:gd name="T24" fmla="*/ 0 w 17"/>
                      <a:gd name="T25" fmla="*/ 10 h 17"/>
                      <a:gd name="T26" fmla="*/ 0 w 17"/>
                      <a:gd name="T27" fmla="*/ 10 h 17"/>
                      <a:gd name="T28" fmla="*/ 6 w 17"/>
                      <a:gd name="T29" fmla="*/ 10 h 17"/>
                      <a:gd name="T30" fmla="*/ 6 w 17"/>
                      <a:gd name="T31" fmla="*/ 16 h 17"/>
                      <a:gd name="T32" fmla="*/ 9 w 17"/>
                      <a:gd name="T33" fmla="*/ 16 h 1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7"/>
                      <a:gd name="T52" fmla="*/ 0 h 17"/>
                      <a:gd name="T53" fmla="*/ 17 w 17"/>
                      <a:gd name="T54" fmla="*/ 17 h 1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7" h="17">
                        <a:moveTo>
                          <a:pt x="9" y="16"/>
                        </a:moveTo>
                        <a:lnTo>
                          <a:pt x="16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6" y="10"/>
                        </a:lnTo>
                        <a:lnTo>
                          <a:pt x="6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1" name="Freeform 97"/>
                  <p:cNvSpPr>
                    <a:spLocks/>
                  </p:cNvSpPr>
                  <p:nvPr/>
                </p:nvSpPr>
                <p:spPr bwMode="auto">
                  <a:xfrm>
                    <a:off x="4570" y="2218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2 w 17"/>
                      <a:gd name="T5" fmla="*/ 16 h 17"/>
                      <a:gd name="T6" fmla="*/ 12 w 17"/>
                      <a:gd name="T7" fmla="*/ 12 h 17"/>
                      <a:gd name="T8" fmla="*/ 16 w 17"/>
                      <a:gd name="T9" fmla="*/ 8 h 17"/>
                      <a:gd name="T10" fmla="*/ 12 w 17"/>
                      <a:gd name="T11" fmla="*/ 4 h 17"/>
                      <a:gd name="T12" fmla="*/ 12 w 17"/>
                      <a:gd name="T13" fmla="*/ 0 h 17"/>
                      <a:gd name="T14" fmla="*/ 8 w 17"/>
                      <a:gd name="T15" fmla="*/ 0 h 17"/>
                      <a:gd name="T16" fmla="*/ 4 w 17"/>
                      <a:gd name="T17" fmla="*/ 0 h 17"/>
                      <a:gd name="T18" fmla="*/ 0 w 17"/>
                      <a:gd name="T19" fmla="*/ 0 h 17"/>
                      <a:gd name="T20" fmla="*/ 0 w 17"/>
                      <a:gd name="T21" fmla="*/ 4 h 17"/>
                      <a:gd name="T22" fmla="*/ 0 w 17"/>
                      <a:gd name="T23" fmla="*/ 8 h 17"/>
                      <a:gd name="T24" fmla="*/ 0 w 17"/>
                      <a:gd name="T25" fmla="*/ 12 h 17"/>
                      <a:gd name="T26" fmla="*/ 0 w 17"/>
                      <a:gd name="T27" fmla="*/ 16 h 17"/>
                      <a:gd name="T28" fmla="*/ 4 w 17"/>
                      <a:gd name="T29" fmla="*/ 16 h 17"/>
                      <a:gd name="T30" fmla="*/ 8 w 17"/>
                      <a:gd name="T31" fmla="*/ 16 h 1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"/>
                      <a:gd name="T49" fmla="*/ 0 h 17"/>
                      <a:gd name="T50" fmla="*/ 17 w 17"/>
                      <a:gd name="T51" fmla="*/ 17 h 1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2" y="16"/>
                        </a:lnTo>
                        <a:lnTo>
                          <a:pt x="12" y="12"/>
                        </a:lnTo>
                        <a:lnTo>
                          <a:pt x="16" y="8"/>
                        </a:lnTo>
                        <a:lnTo>
                          <a:pt x="12" y="4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0" y="16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2" name="Freeform 98"/>
                  <p:cNvSpPr>
                    <a:spLocks/>
                  </p:cNvSpPr>
                  <p:nvPr/>
                </p:nvSpPr>
                <p:spPr bwMode="auto">
                  <a:xfrm>
                    <a:off x="4576" y="2235"/>
                    <a:ext cx="17" cy="17"/>
                  </a:xfrm>
                  <a:custGeom>
                    <a:avLst/>
                    <a:gdLst>
                      <a:gd name="T0" fmla="*/ 12 w 17"/>
                      <a:gd name="T1" fmla="*/ 16 h 17"/>
                      <a:gd name="T2" fmla="*/ 12 w 17"/>
                      <a:gd name="T3" fmla="*/ 16 h 17"/>
                      <a:gd name="T4" fmla="*/ 16 w 17"/>
                      <a:gd name="T5" fmla="*/ 12 h 17"/>
                      <a:gd name="T6" fmla="*/ 16 w 17"/>
                      <a:gd name="T7" fmla="*/ 8 h 17"/>
                      <a:gd name="T8" fmla="*/ 16 w 17"/>
                      <a:gd name="T9" fmla="*/ 4 h 17"/>
                      <a:gd name="T10" fmla="*/ 16 w 17"/>
                      <a:gd name="T11" fmla="*/ 0 h 17"/>
                      <a:gd name="T12" fmla="*/ 12 w 17"/>
                      <a:gd name="T13" fmla="*/ 0 h 17"/>
                      <a:gd name="T14" fmla="*/ 8 w 17"/>
                      <a:gd name="T15" fmla="*/ 0 h 17"/>
                      <a:gd name="T16" fmla="*/ 4 w 17"/>
                      <a:gd name="T17" fmla="*/ 0 h 17"/>
                      <a:gd name="T18" fmla="*/ 4 w 17"/>
                      <a:gd name="T19" fmla="*/ 4 h 17"/>
                      <a:gd name="T20" fmla="*/ 4 w 17"/>
                      <a:gd name="T21" fmla="*/ 8 h 17"/>
                      <a:gd name="T22" fmla="*/ 0 w 17"/>
                      <a:gd name="T23" fmla="*/ 8 h 17"/>
                      <a:gd name="T24" fmla="*/ 0 w 17"/>
                      <a:gd name="T25" fmla="*/ 12 h 17"/>
                      <a:gd name="T26" fmla="*/ 4 w 17"/>
                      <a:gd name="T27" fmla="*/ 12 h 17"/>
                      <a:gd name="T28" fmla="*/ 8 w 17"/>
                      <a:gd name="T29" fmla="*/ 16 h 17"/>
                      <a:gd name="T30" fmla="*/ 12 w 17"/>
                      <a:gd name="T31" fmla="*/ 16 h 1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"/>
                      <a:gd name="T49" fmla="*/ 0 h 17"/>
                      <a:gd name="T50" fmla="*/ 17 w 17"/>
                      <a:gd name="T51" fmla="*/ 17 h 1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" h="17">
                        <a:moveTo>
                          <a:pt x="12" y="16"/>
                        </a:moveTo>
                        <a:lnTo>
                          <a:pt x="12" y="16"/>
                        </a:lnTo>
                        <a:lnTo>
                          <a:pt x="16" y="12"/>
                        </a:lnTo>
                        <a:lnTo>
                          <a:pt x="16" y="8"/>
                        </a:lnTo>
                        <a:lnTo>
                          <a:pt x="16" y="4"/>
                        </a:lnTo>
                        <a:lnTo>
                          <a:pt x="16" y="0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4" y="4"/>
                        </a:lnTo>
                        <a:lnTo>
                          <a:pt x="4" y="8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  <a:lnTo>
                          <a:pt x="8" y="16"/>
                        </a:lnTo>
                        <a:lnTo>
                          <a:pt x="12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3" name="Freeform 99"/>
                  <p:cNvSpPr>
                    <a:spLocks/>
                  </p:cNvSpPr>
                  <p:nvPr/>
                </p:nvSpPr>
                <p:spPr bwMode="auto">
                  <a:xfrm>
                    <a:off x="4579" y="2252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2 h 17"/>
                      <a:gd name="T6" fmla="*/ 12 w 17"/>
                      <a:gd name="T7" fmla="*/ 12 h 17"/>
                      <a:gd name="T8" fmla="*/ 16 w 17"/>
                      <a:gd name="T9" fmla="*/ 12 h 17"/>
                      <a:gd name="T10" fmla="*/ 16 w 17"/>
                      <a:gd name="T11" fmla="*/ 8 h 17"/>
                      <a:gd name="T12" fmla="*/ 16 w 17"/>
                      <a:gd name="T13" fmla="*/ 4 h 17"/>
                      <a:gd name="T14" fmla="*/ 12 w 17"/>
                      <a:gd name="T15" fmla="*/ 4 h 17"/>
                      <a:gd name="T16" fmla="*/ 12 w 17"/>
                      <a:gd name="T17" fmla="*/ 0 h 17"/>
                      <a:gd name="T18" fmla="*/ 8 w 17"/>
                      <a:gd name="T19" fmla="*/ 0 h 17"/>
                      <a:gd name="T20" fmla="*/ 4 w 17"/>
                      <a:gd name="T21" fmla="*/ 0 h 17"/>
                      <a:gd name="T22" fmla="*/ 0 w 17"/>
                      <a:gd name="T23" fmla="*/ 4 h 17"/>
                      <a:gd name="T24" fmla="*/ 0 w 17"/>
                      <a:gd name="T25" fmla="*/ 8 h 17"/>
                      <a:gd name="T26" fmla="*/ 0 w 17"/>
                      <a:gd name="T27" fmla="*/ 12 h 17"/>
                      <a:gd name="T28" fmla="*/ 4 w 17"/>
                      <a:gd name="T29" fmla="*/ 12 h 17"/>
                      <a:gd name="T30" fmla="*/ 8 w 17"/>
                      <a:gd name="T31" fmla="*/ 12 h 17"/>
                      <a:gd name="T32" fmla="*/ 8 w 17"/>
                      <a:gd name="T33" fmla="*/ 16 h 1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7"/>
                      <a:gd name="T52" fmla="*/ 0 h 17"/>
                      <a:gd name="T53" fmla="*/ 17 w 17"/>
                      <a:gd name="T54" fmla="*/ 17 h 1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8" y="12"/>
                        </a:lnTo>
                        <a:lnTo>
                          <a:pt x="12" y="12"/>
                        </a:lnTo>
                        <a:lnTo>
                          <a:pt x="16" y="12"/>
                        </a:lnTo>
                        <a:lnTo>
                          <a:pt x="16" y="8"/>
                        </a:lnTo>
                        <a:lnTo>
                          <a:pt x="16" y="4"/>
                        </a:lnTo>
                        <a:lnTo>
                          <a:pt x="12" y="4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4" name="Freeform 100"/>
                  <p:cNvSpPr>
                    <a:spLocks/>
                  </p:cNvSpPr>
                  <p:nvPr/>
                </p:nvSpPr>
                <p:spPr bwMode="auto">
                  <a:xfrm>
                    <a:off x="4583" y="2269"/>
                    <a:ext cx="17" cy="17"/>
                  </a:xfrm>
                  <a:custGeom>
                    <a:avLst/>
                    <a:gdLst>
                      <a:gd name="T0" fmla="*/ 9 w 17"/>
                      <a:gd name="T1" fmla="*/ 16 h 17"/>
                      <a:gd name="T2" fmla="*/ 9 w 17"/>
                      <a:gd name="T3" fmla="*/ 16 h 17"/>
                      <a:gd name="T4" fmla="*/ 16 w 17"/>
                      <a:gd name="T5" fmla="*/ 9 h 17"/>
                      <a:gd name="T6" fmla="*/ 16 w 17"/>
                      <a:gd name="T7" fmla="*/ 6 h 17"/>
                      <a:gd name="T8" fmla="*/ 16 w 17"/>
                      <a:gd name="T9" fmla="*/ 0 h 17"/>
                      <a:gd name="T10" fmla="*/ 9 w 17"/>
                      <a:gd name="T11" fmla="*/ 0 h 17"/>
                      <a:gd name="T12" fmla="*/ 6 w 17"/>
                      <a:gd name="T13" fmla="*/ 0 h 17"/>
                      <a:gd name="T14" fmla="*/ 0 w 17"/>
                      <a:gd name="T15" fmla="*/ 0 h 17"/>
                      <a:gd name="T16" fmla="*/ 0 w 17"/>
                      <a:gd name="T17" fmla="*/ 6 h 17"/>
                      <a:gd name="T18" fmla="*/ 0 w 17"/>
                      <a:gd name="T19" fmla="*/ 9 h 17"/>
                      <a:gd name="T20" fmla="*/ 0 w 17"/>
                      <a:gd name="T21" fmla="*/ 16 h 17"/>
                      <a:gd name="T22" fmla="*/ 6 w 17"/>
                      <a:gd name="T23" fmla="*/ 16 h 17"/>
                      <a:gd name="T24" fmla="*/ 9 w 17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9" y="16"/>
                        </a:moveTo>
                        <a:lnTo>
                          <a:pt x="9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6" y="16"/>
                        </a:lnTo>
                        <a:lnTo>
                          <a:pt x="9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5" name="Freeform 101"/>
                  <p:cNvSpPr>
                    <a:spLocks/>
                  </p:cNvSpPr>
                  <p:nvPr/>
                </p:nvSpPr>
                <p:spPr bwMode="auto">
                  <a:xfrm>
                    <a:off x="4588" y="2286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2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2 h 17"/>
                      <a:gd name="T10" fmla="*/ 16 w 17"/>
                      <a:gd name="T11" fmla="*/ 8 h 17"/>
                      <a:gd name="T12" fmla="*/ 16 w 17"/>
                      <a:gd name="T13" fmla="*/ 4 h 17"/>
                      <a:gd name="T14" fmla="*/ 16 w 17"/>
                      <a:gd name="T15" fmla="*/ 0 h 17"/>
                      <a:gd name="T16" fmla="*/ 12 w 17"/>
                      <a:gd name="T17" fmla="*/ 0 h 17"/>
                      <a:gd name="T18" fmla="*/ 8 w 17"/>
                      <a:gd name="T19" fmla="*/ 0 h 17"/>
                      <a:gd name="T20" fmla="*/ 4 w 17"/>
                      <a:gd name="T21" fmla="*/ 0 h 17"/>
                      <a:gd name="T22" fmla="*/ 4 w 17"/>
                      <a:gd name="T23" fmla="*/ 4 h 17"/>
                      <a:gd name="T24" fmla="*/ 0 w 17"/>
                      <a:gd name="T25" fmla="*/ 4 h 17"/>
                      <a:gd name="T26" fmla="*/ 0 w 17"/>
                      <a:gd name="T27" fmla="*/ 8 h 17"/>
                      <a:gd name="T28" fmla="*/ 0 w 17"/>
                      <a:gd name="T29" fmla="*/ 12 h 17"/>
                      <a:gd name="T30" fmla="*/ 4 w 17"/>
                      <a:gd name="T31" fmla="*/ 12 h 17"/>
                      <a:gd name="T32" fmla="*/ 4 w 17"/>
                      <a:gd name="T33" fmla="*/ 16 h 17"/>
                      <a:gd name="T34" fmla="*/ 8 w 17"/>
                      <a:gd name="T35" fmla="*/ 16 h 1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"/>
                      <a:gd name="T55" fmla="*/ 0 h 17"/>
                      <a:gd name="T56" fmla="*/ 17 w 17"/>
                      <a:gd name="T57" fmla="*/ 17 h 1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16" y="12"/>
                        </a:lnTo>
                        <a:lnTo>
                          <a:pt x="16" y="8"/>
                        </a:lnTo>
                        <a:lnTo>
                          <a:pt x="16" y="4"/>
                        </a:lnTo>
                        <a:lnTo>
                          <a:pt x="16" y="0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4" y="4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6" name="Freeform 102"/>
                  <p:cNvSpPr>
                    <a:spLocks/>
                  </p:cNvSpPr>
                  <p:nvPr/>
                </p:nvSpPr>
                <p:spPr bwMode="auto">
                  <a:xfrm>
                    <a:off x="4592" y="2303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2 h 17"/>
                      <a:gd name="T6" fmla="*/ 12 w 17"/>
                      <a:gd name="T7" fmla="*/ 12 h 17"/>
                      <a:gd name="T8" fmla="*/ 16 w 17"/>
                      <a:gd name="T9" fmla="*/ 12 h 17"/>
                      <a:gd name="T10" fmla="*/ 16 w 17"/>
                      <a:gd name="T11" fmla="*/ 8 h 17"/>
                      <a:gd name="T12" fmla="*/ 16 w 17"/>
                      <a:gd name="T13" fmla="*/ 4 h 17"/>
                      <a:gd name="T14" fmla="*/ 12 w 17"/>
                      <a:gd name="T15" fmla="*/ 4 h 17"/>
                      <a:gd name="T16" fmla="*/ 12 w 17"/>
                      <a:gd name="T17" fmla="*/ 0 h 17"/>
                      <a:gd name="T18" fmla="*/ 8 w 17"/>
                      <a:gd name="T19" fmla="*/ 0 h 17"/>
                      <a:gd name="T20" fmla="*/ 4 w 17"/>
                      <a:gd name="T21" fmla="*/ 0 h 17"/>
                      <a:gd name="T22" fmla="*/ 4 w 17"/>
                      <a:gd name="T23" fmla="*/ 4 h 17"/>
                      <a:gd name="T24" fmla="*/ 0 w 17"/>
                      <a:gd name="T25" fmla="*/ 4 h 17"/>
                      <a:gd name="T26" fmla="*/ 0 w 17"/>
                      <a:gd name="T27" fmla="*/ 8 h 17"/>
                      <a:gd name="T28" fmla="*/ 0 w 17"/>
                      <a:gd name="T29" fmla="*/ 12 h 17"/>
                      <a:gd name="T30" fmla="*/ 4 w 17"/>
                      <a:gd name="T31" fmla="*/ 12 h 17"/>
                      <a:gd name="T32" fmla="*/ 8 w 17"/>
                      <a:gd name="T33" fmla="*/ 12 h 17"/>
                      <a:gd name="T34" fmla="*/ 8 w 17"/>
                      <a:gd name="T35" fmla="*/ 16 h 1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"/>
                      <a:gd name="T55" fmla="*/ 0 h 17"/>
                      <a:gd name="T56" fmla="*/ 17 w 17"/>
                      <a:gd name="T57" fmla="*/ 17 h 1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8" y="12"/>
                        </a:lnTo>
                        <a:lnTo>
                          <a:pt x="12" y="12"/>
                        </a:lnTo>
                        <a:lnTo>
                          <a:pt x="16" y="12"/>
                        </a:lnTo>
                        <a:lnTo>
                          <a:pt x="16" y="8"/>
                        </a:lnTo>
                        <a:lnTo>
                          <a:pt x="16" y="4"/>
                        </a:lnTo>
                        <a:lnTo>
                          <a:pt x="12" y="4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4" y="4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7" name="Freeform 103"/>
                  <p:cNvSpPr>
                    <a:spLocks/>
                  </p:cNvSpPr>
                  <p:nvPr/>
                </p:nvSpPr>
                <p:spPr bwMode="auto">
                  <a:xfrm>
                    <a:off x="4596" y="2320"/>
                    <a:ext cx="17" cy="17"/>
                  </a:xfrm>
                  <a:custGeom>
                    <a:avLst/>
                    <a:gdLst>
                      <a:gd name="T0" fmla="*/ 4 w 17"/>
                      <a:gd name="T1" fmla="*/ 16 h 17"/>
                      <a:gd name="T2" fmla="*/ 8 w 17"/>
                      <a:gd name="T3" fmla="*/ 16 h 17"/>
                      <a:gd name="T4" fmla="*/ 12 w 17"/>
                      <a:gd name="T5" fmla="*/ 16 h 17"/>
                      <a:gd name="T6" fmla="*/ 12 w 17"/>
                      <a:gd name="T7" fmla="*/ 9 h 17"/>
                      <a:gd name="T8" fmla="*/ 16 w 17"/>
                      <a:gd name="T9" fmla="*/ 9 h 17"/>
                      <a:gd name="T10" fmla="*/ 16 w 17"/>
                      <a:gd name="T11" fmla="*/ 6 h 17"/>
                      <a:gd name="T12" fmla="*/ 12 w 17"/>
                      <a:gd name="T13" fmla="*/ 6 h 17"/>
                      <a:gd name="T14" fmla="*/ 12 w 17"/>
                      <a:gd name="T15" fmla="*/ 0 h 17"/>
                      <a:gd name="T16" fmla="*/ 8 w 17"/>
                      <a:gd name="T17" fmla="*/ 0 h 17"/>
                      <a:gd name="T18" fmla="*/ 4 w 17"/>
                      <a:gd name="T19" fmla="*/ 0 h 17"/>
                      <a:gd name="T20" fmla="*/ 0 w 17"/>
                      <a:gd name="T21" fmla="*/ 0 h 17"/>
                      <a:gd name="T22" fmla="*/ 0 w 17"/>
                      <a:gd name="T23" fmla="*/ 6 h 17"/>
                      <a:gd name="T24" fmla="*/ 0 w 17"/>
                      <a:gd name="T25" fmla="*/ 9 h 17"/>
                      <a:gd name="T26" fmla="*/ 0 w 17"/>
                      <a:gd name="T27" fmla="*/ 16 h 17"/>
                      <a:gd name="T28" fmla="*/ 4 w 17"/>
                      <a:gd name="T29" fmla="*/ 16 h 1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7"/>
                      <a:gd name="T46" fmla="*/ 0 h 17"/>
                      <a:gd name="T47" fmla="*/ 17 w 17"/>
                      <a:gd name="T48" fmla="*/ 17 h 17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7" h="17">
                        <a:moveTo>
                          <a:pt x="4" y="16"/>
                        </a:moveTo>
                        <a:lnTo>
                          <a:pt x="8" y="16"/>
                        </a:lnTo>
                        <a:lnTo>
                          <a:pt x="12" y="16"/>
                        </a:lnTo>
                        <a:lnTo>
                          <a:pt x="12" y="9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2" y="6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4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731" name="Group 104"/>
                <p:cNvGrpSpPr>
                  <a:grpSpLocks/>
                </p:cNvGrpSpPr>
                <p:nvPr/>
              </p:nvGrpSpPr>
              <p:grpSpPr bwMode="auto">
                <a:xfrm>
                  <a:off x="4725" y="2199"/>
                  <a:ext cx="58" cy="135"/>
                  <a:chOff x="4725" y="2199"/>
                  <a:chExt cx="58" cy="135"/>
                </a:xfrm>
              </p:grpSpPr>
              <p:sp>
                <p:nvSpPr>
                  <p:cNvPr id="23732" name="Freeform 105"/>
                  <p:cNvSpPr>
                    <a:spLocks/>
                  </p:cNvSpPr>
                  <p:nvPr/>
                </p:nvSpPr>
                <p:spPr bwMode="auto">
                  <a:xfrm>
                    <a:off x="4725" y="2199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2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9 h 17"/>
                      <a:gd name="T8" fmla="*/ 16 w 17"/>
                      <a:gd name="T9" fmla="*/ 6 h 17"/>
                      <a:gd name="T10" fmla="*/ 16 w 17"/>
                      <a:gd name="T11" fmla="*/ 0 h 17"/>
                      <a:gd name="T12" fmla="*/ 12 w 17"/>
                      <a:gd name="T13" fmla="*/ 0 h 17"/>
                      <a:gd name="T14" fmla="*/ 8 w 17"/>
                      <a:gd name="T15" fmla="*/ 0 h 17"/>
                      <a:gd name="T16" fmla="*/ 4 w 17"/>
                      <a:gd name="T17" fmla="*/ 0 h 17"/>
                      <a:gd name="T18" fmla="*/ 0 w 17"/>
                      <a:gd name="T19" fmla="*/ 6 h 17"/>
                      <a:gd name="T20" fmla="*/ 0 w 17"/>
                      <a:gd name="T21" fmla="*/ 9 h 17"/>
                      <a:gd name="T22" fmla="*/ 0 w 17"/>
                      <a:gd name="T23" fmla="*/ 16 h 17"/>
                      <a:gd name="T24" fmla="*/ 4 w 17"/>
                      <a:gd name="T25" fmla="*/ 16 h 17"/>
                      <a:gd name="T26" fmla="*/ 8 w 17"/>
                      <a:gd name="T27" fmla="*/ 16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"/>
                      <a:gd name="T43" fmla="*/ 0 h 17"/>
                      <a:gd name="T44" fmla="*/ 17 w 17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" h="17">
                        <a:moveTo>
                          <a:pt x="8" y="16"/>
                        </a:move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6" y="0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3" name="Freeform 106"/>
                  <p:cNvSpPr>
                    <a:spLocks/>
                  </p:cNvSpPr>
                  <p:nvPr/>
                </p:nvSpPr>
                <p:spPr bwMode="auto">
                  <a:xfrm>
                    <a:off x="4730" y="2216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6 w 17"/>
                      <a:gd name="T3" fmla="*/ 16 h 17"/>
                      <a:gd name="T4" fmla="*/ 9 w 17"/>
                      <a:gd name="T5" fmla="*/ 12 h 17"/>
                      <a:gd name="T6" fmla="*/ 16 w 17"/>
                      <a:gd name="T7" fmla="*/ 12 h 17"/>
                      <a:gd name="T8" fmla="*/ 16 w 17"/>
                      <a:gd name="T9" fmla="*/ 8 h 17"/>
                      <a:gd name="T10" fmla="*/ 16 w 17"/>
                      <a:gd name="T11" fmla="*/ 4 h 17"/>
                      <a:gd name="T12" fmla="*/ 9 w 17"/>
                      <a:gd name="T13" fmla="*/ 4 h 17"/>
                      <a:gd name="T14" fmla="*/ 9 w 17"/>
                      <a:gd name="T15" fmla="*/ 0 h 17"/>
                      <a:gd name="T16" fmla="*/ 6 w 17"/>
                      <a:gd name="T17" fmla="*/ 0 h 17"/>
                      <a:gd name="T18" fmla="*/ 0 w 17"/>
                      <a:gd name="T19" fmla="*/ 0 h 17"/>
                      <a:gd name="T20" fmla="*/ 0 w 17"/>
                      <a:gd name="T21" fmla="*/ 4 h 17"/>
                      <a:gd name="T22" fmla="*/ 0 w 17"/>
                      <a:gd name="T23" fmla="*/ 8 h 17"/>
                      <a:gd name="T24" fmla="*/ 0 w 17"/>
                      <a:gd name="T25" fmla="*/ 12 h 17"/>
                      <a:gd name="T26" fmla="*/ 6 w 17"/>
                      <a:gd name="T27" fmla="*/ 16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"/>
                      <a:gd name="T43" fmla="*/ 0 h 17"/>
                      <a:gd name="T44" fmla="*/ 17 w 17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" h="17">
                        <a:moveTo>
                          <a:pt x="6" y="16"/>
                        </a:moveTo>
                        <a:lnTo>
                          <a:pt x="6" y="16"/>
                        </a:lnTo>
                        <a:lnTo>
                          <a:pt x="9" y="12"/>
                        </a:lnTo>
                        <a:lnTo>
                          <a:pt x="16" y="12"/>
                        </a:lnTo>
                        <a:lnTo>
                          <a:pt x="16" y="8"/>
                        </a:lnTo>
                        <a:lnTo>
                          <a:pt x="16" y="4"/>
                        </a:lnTo>
                        <a:lnTo>
                          <a:pt x="9" y="4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4" name="Freeform 107"/>
                  <p:cNvSpPr>
                    <a:spLocks/>
                  </p:cNvSpPr>
                  <p:nvPr/>
                </p:nvSpPr>
                <p:spPr bwMode="auto">
                  <a:xfrm>
                    <a:off x="4737" y="2232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2 w 17"/>
                      <a:gd name="T5" fmla="*/ 12 h 17"/>
                      <a:gd name="T6" fmla="*/ 16 w 17"/>
                      <a:gd name="T7" fmla="*/ 12 h 17"/>
                      <a:gd name="T8" fmla="*/ 16 w 17"/>
                      <a:gd name="T9" fmla="*/ 8 h 17"/>
                      <a:gd name="T10" fmla="*/ 16 w 17"/>
                      <a:gd name="T11" fmla="*/ 4 h 17"/>
                      <a:gd name="T12" fmla="*/ 16 w 17"/>
                      <a:gd name="T13" fmla="*/ 0 h 17"/>
                      <a:gd name="T14" fmla="*/ 12 w 17"/>
                      <a:gd name="T15" fmla="*/ 0 h 17"/>
                      <a:gd name="T16" fmla="*/ 8 w 17"/>
                      <a:gd name="T17" fmla="*/ 0 h 17"/>
                      <a:gd name="T18" fmla="*/ 4 w 17"/>
                      <a:gd name="T19" fmla="*/ 0 h 17"/>
                      <a:gd name="T20" fmla="*/ 0 w 17"/>
                      <a:gd name="T21" fmla="*/ 4 h 17"/>
                      <a:gd name="T22" fmla="*/ 0 w 17"/>
                      <a:gd name="T23" fmla="*/ 8 h 17"/>
                      <a:gd name="T24" fmla="*/ 4 w 17"/>
                      <a:gd name="T25" fmla="*/ 12 h 17"/>
                      <a:gd name="T26" fmla="*/ 8 w 17"/>
                      <a:gd name="T27" fmla="*/ 12 h 17"/>
                      <a:gd name="T28" fmla="*/ 8 w 17"/>
                      <a:gd name="T29" fmla="*/ 16 h 1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7"/>
                      <a:gd name="T46" fmla="*/ 0 h 17"/>
                      <a:gd name="T47" fmla="*/ 17 w 17"/>
                      <a:gd name="T48" fmla="*/ 17 h 17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2" y="12"/>
                        </a:lnTo>
                        <a:lnTo>
                          <a:pt x="16" y="12"/>
                        </a:lnTo>
                        <a:lnTo>
                          <a:pt x="16" y="8"/>
                        </a:lnTo>
                        <a:lnTo>
                          <a:pt x="16" y="4"/>
                        </a:lnTo>
                        <a:lnTo>
                          <a:pt x="16" y="0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5" name="Freeform 108"/>
                  <p:cNvSpPr>
                    <a:spLocks/>
                  </p:cNvSpPr>
                  <p:nvPr/>
                </p:nvSpPr>
                <p:spPr bwMode="auto">
                  <a:xfrm>
                    <a:off x="4743" y="2249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2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2 h 17"/>
                      <a:gd name="T8" fmla="*/ 16 w 17"/>
                      <a:gd name="T9" fmla="*/ 8 h 17"/>
                      <a:gd name="T10" fmla="*/ 16 w 17"/>
                      <a:gd name="T11" fmla="*/ 4 h 17"/>
                      <a:gd name="T12" fmla="*/ 12 w 17"/>
                      <a:gd name="T13" fmla="*/ 0 h 17"/>
                      <a:gd name="T14" fmla="*/ 8 w 17"/>
                      <a:gd name="T15" fmla="*/ 0 h 17"/>
                      <a:gd name="T16" fmla="*/ 4 w 17"/>
                      <a:gd name="T17" fmla="*/ 0 h 17"/>
                      <a:gd name="T18" fmla="*/ 4 w 17"/>
                      <a:gd name="T19" fmla="*/ 4 h 17"/>
                      <a:gd name="T20" fmla="*/ 0 w 17"/>
                      <a:gd name="T21" fmla="*/ 4 h 17"/>
                      <a:gd name="T22" fmla="*/ 0 w 17"/>
                      <a:gd name="T23" fmla="*/ 8 h 17"/>
                      <a:gd name="T24" fmla="*/ 0 w 17"/>
                      <a:gd name="T25" fmla="*/ 12 h 17"/>
                      <a:gd name="T26" fmla="*/ 4 w 17"/>
                      <a:gd name="T27" fmla="*/ 16 h 17"/>
                      <a:gd name="T28" fmla="*/ 8 w 17"/>
                      <a:gd name="T29" fmla="*/ 16 h 1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7"/>
                      <a:gd name="T46" fmla="*/ 0 h 17"/>
                      <a:gd name="T47" fmla="*/ 17 w 17"/>
                      <a:gd name="T48" fmla="*/ 17 h 17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7" h="17">
                        <a:moveTo>
                          <a:pt x="8" y="16"/>
                        </a:move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16" y="12"/>
                        </a:lnTo>
                        <a:lnTo>
                          <a:pt x="16" y="8"/>
                        </a:lnTo>
                        <a:lnTo>
                          <a:pt x="16" y="4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4" y="4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6" name="Freeform 109"/>
                  <p:cNvSpPr>
                    <a:spLocks/>
                  </p:cNvSpPr>
                  <p:nvPr/>
                </p:nvSpPr>
                <p:spPr bwMode="auto">
                  <a:xfrm>
                    <a:off x="4749" y="2268"/>
                    <a:ext cx="17" cy="17"/>
                  </a:xfrm>
                  <a:custGeom>
                    <a:avLst/>
                    <a:gdLst>
                      <a:gd name="T0" fmla="*/ 6 w 17"/>
                      <a:gd name="T1" fmla="*/ 16 h 17"/>
                      <a:gd name="T2" fmla="*/ 9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2 h 17"/>
                      <a:gd name="T8" fmla="*/ 16 w 17"/>
                      <a:gd name="T9" fmla="*/ 8 h 17"/>
                      <a:gd name="T10" fmla="*/ 16 w 17"/>
                      <a:gd name="T11" fmla="*/ 4 h 17"/>
                      <a:gd name="T12" fmla="*/ 16 w 17"/>
                      <a:gd name="T13" fmla="*/ 0 h 17"/>
                      <a:gd name="T14" fmla="*/ 9 w 17"/>
                      <a:gd name="T15" fmla="*/ 0 h 17"/>
                      <a:gd name="T16" fmla="*/ 6 w 17"/>
                      <a:gd name="T17" fmla="*/ 0 h 17"/>
                      <a:gd name="T18" fmla="*/ 0 w 17"/>
                      <a:gd name="T19" fmla="*/ 4 h 17"/>
                      <a:gd name="T20" fmla="*/ 0 w 17"/>
                      <a:gd name="T21" fmla="*/ 8 h 17"/>
                      <a:gd name="T22" fmla="*/ 0 w 17"/>
                      <a:gd name="T23" fmla="*/ 12 h 17"/>
                      <a:gd name="T24" fmla="*/ 6 w 17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6" y="16"/>
                        </a:moveTo>
                        <a:lnTo>
                          <a:pt x="9" y="16"/>
                        </a:lnTo>
                        <a:lnTo>
                          <a:pt x="16" y="16"/>
                        </a:lnTo>
                        <a:lnTo>
                          <a:pt x="16" y="12"/>
                        </a:lnTo>
                        <a:lnTo>
                          <a:pt x="16" y="8"/>
                        </a:lnTo>
                        <a:lnTo>
                          <a:pt x="16" y="4"/>
                        </a:lnTo>
                        <a:lnTo>
                          <a:pt x="16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7" name="Freeform 110"/>
                  <p:cNvSpPr>
                    <a:spLocks/>
                  </p:cNvSpPr>
                  <p:nvPr/>
                </p:nvSpPr>
                <p:spPr bwMode="auto">
                  <a:xfrm>
                    <a:off x="4759" y="2300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2 w 17"/>
                      <a:gd name="T5" fmla="*/ 10 h 17"/>
                      <a:gd name="T6" fmla="*/ 16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5 h 17"/>
                      <a:gd name="T12" fmla="*/ 12 w 17"/>
                      <a:gd name="T13" fmla="*/ 5 h 17"/>
                      <a:gd name="T14" fmla="*/ 12 w 17"/>
                      <a:gd name="T15" fmla="*/ 5 h 17"/>
                      <a:gd name="T16" fmla="*/ 8 w 17"/>
                      <a:gd name="T17" fmla="*/ 0 h 17"/>
                      <a:gd name="T18" fmla="*/ 4 w 17"/>
                      <a:gd name="T19" fmla="*/ 0 h 17"/>
                      <a:gd name="T20" fmla="*/ 0 w 17"/>
                      <a:gd name="T21" fmla="*/ 5 h 17"/>
                      <a:gd name="T22" fmla="*/ 0 w 17"/>
                      <a:gd name="T23" fmla="*/ 5 h 17"/>
                      <a:gd name="T24" fmla="*/ 0 w 17"/>
                      <a:gd name="T25" fmla="*/ 10 h 17"/>
                      <a:gd name="T26" fmla="*/ 0 w 17"/>
                      <a:gd name="T27" fmla="*/ 10 h 17"/>
                      <a:gd name="T28" fmla="*/ 4 w 17"/>
                      <a:gd name="T29" fmla="*/ 16 h 17"/>
                      <a:gd name="T30" fmla="*/ 8 w 17"/>
                      <a:gd name="T31" fmla="*/ 16 h 1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"/>
                      <a:gd name="T49" fmla="*/ 0 h 17"/>
                      <a:gd name="T50" fmla="*/ 17 w 17"/>
                      <a:gd name="T51" fmla="*/ 17 h 1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2" y="10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12" y="5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8" name="Freeform 111"/>
                  <p:cNvSpPr>
                    <a:spLocks/>
                  </p:cNvSpPr>
                  <p:nvPr/>
                </p:nvSpPr>
                <p:spPr bwMode="auto">
                  <a:xfrm>
                    <a:off x="4766" y="2317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2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2 h 17"/>
                      <a:gd name="T8" fmla="*/ 16 w 17"/>
                      <a:gd name="T9" fmla="*/ 8 h 17"/>
                      <a:gd name="T10" fmla="*/ 16 w 17"/>
                      <a:gd name="T11" fmla="*/ 4 h 17"/>
                      <a:gd name="T12" fmla="*/ 16 w 17"/>
                      <a:gd name="T13" fmla="*/ 0 h 17"/>
                      <a:gd name="T14" fmla="*/ 12 w 17"/>
                      <a:gd name="T15" fmla="*/ 0 h 17"/>
                      <a:gd name="T16" fmla="*/ 8 w 17"/>
                      <a:gd name="T17" fmla="*/ 0 h 17"/>
                      <a:gd name="T18" fmla="*/ 4 w 17"/>
                      <a:gd name="T19" fmla="*/ 0 h 17"/>
                      <a:gd name="T20" fmla="*/ 4 w 17"/>
                      <a:gd name="T21" fmla="*/ 4 h 17"/>
                      <a:gd name="T22" fmla="*/ 0 w 17"/>
                      <a:gd name="T23" fmla="*/ 4 h 17"/>
                      <a:gd name="T24" fmla="*/ 0 w 17"/>
                      <a:gd name="T25" fmla="*/ 8 h 17"/>
                      <a:gd name="T26" fmla="*/ 0 w 17"/>
                      <a:gd name="T27" fmla="*/ 12 h 17"/>
                      <a:gd name="T28" fmla="*/ 0 w 17"/>
                      <a:gd name="T29" fmla="*/ 16 h 17"/>
                      <a:gd name="T30" fmla="*/ 4 w 17"/>
                      <a:gd name="T31" fmla="*/ 16 h 17"/>
                      <a:gd name="T32" fmla="*/ 8 w 17"/>
                      <a:gd name="T33" fmla="*/ 16 h 1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7"/>
                      <a:gd name="T52" fmla="*/ 0 h 17"/>
                      <a:gd name="T53" fmla="*/ 17 w 17"/>
                      <a:gd name="T54" fmla="*/ 17 h 1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7" h="17">
                        <a:moveTo>
                          <a:pt x="8" y="16"/>
                        </a:move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16" y="12"/>
                        </a:lnTo>
                        <a:lnTo>
                          <a:pt x="16" y="8"/>
                        </a:lnTo>
                        <a:lnTo>
                          <a:pt x="16" y="4"/>
                        </a:lnTo>
                        <a:lnTo>
                          <a:pt x="16" y="0"/>
                        </a:ln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4" y="4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0" y="16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9" name="Freeform 112"/>
                  <p:cNvSpPr>
                    <a:spLocks/>
                  </p:cNvSpPr>
                  <p:nvPr/>
                </p:nvSpPr>
                <p:spPr bwMode="auto">
                  <a:xfrm>
                    <a:off x="4755" y="2283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2 w 17"/>
                      <a:gd name="T5" fmla="*/ 16 h 17"/>
                      <a:gd name="T6" fmla="*/ 12 w 17"/>
                      <a:gd name="T7" fmla="*/ 9 h 17"/>
                      <a:gd name="T8" fmla="*/ 16 w 17"/>
                      <a:gd name="T9" fmla="*/ 9 h 17"/>
                      <a:gd name="T10" fmla="*/ 16 w 17"/>
                      <a:gd name="T11" fmla="*/ 6 h 17"/>
                      <a:gd name="T12" fmla="*/ 12 w 17"/>
                      <a:gd name="T13" fmla="*/ 6 h 17"/>
                      <a:gd name="T14" fmla="*/ 8 w 17"/>
                      <a:gd name="T15" fmla="*/ 0 h 17"/>
                      <a:gd name="T16" fmla="*/ 4 w 17"/>
                      <a:gd name="T17" fmla="*/ 0 h 17"/>
                      <a:gd name="T18" fmla="*/ 0 w 17"/>
                      <a:gd name="T19" fmla="*/ 6 h 17"/>
                      <a:gd name="T20" fmla="*/ 0 w 17"/>
                      <a:gd name="T21" fmla="*/ 9 h 17"/>
                      <a:gd name="T22" fmla="*/ 0 w 17"/>
                      <a:gd name="T23" fmla="*/ 16 h 17"/>
                      <a:gd name="T24" fmla="*/ 4 w 17"/>
                      <a:gd name="T25" fmla="*/ 16 h 17"/>
                      <a:gd name="T26" fmla="*/ 8 w 17"/>
                      <a:gd name="T27" fmla="*/ 16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"/>
                      <a:gd name="T43" fmla="*/ 0 h 17"/>
                      <a:gd name="T44" fmla="*/ 17 w 17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2" y="16"/>
                        </a:lnTo>
                        <a:lnTo>
                          <a:pt x="12" y="9"/>
                        </a:lnTo>
                        <a:lnTo>
                          <a:pt x="16" y="9"/>
                        </a:lnTo>
                        <a:lnTo>
                          <a:pt x="16" y="6"/>
                        </a:lnTo>
                        <a:lnTo>
                          <a:pt x="12" y="6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6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619" name="Group 113"/>
            <p:cNvGrpSpPr>
              <a:grpSpLocks/>
            </p:cNvGrpSpPr>
            <p:nvPr/>
          </p:nvGrpSpPr>
          <p:grpSpPr bwMode="auto">
            <a:xfrm>
              <a:off x="4699" y="2288"/>
              <a:ext cx="316" cy="196"/>
              <a:chOff x="4699" y="2288"/>
              <a:chExt cx="316" cy="196"/>
            </a:xfrm>
          </p:grpSpPr>
          <p:grpSp>
            <p:nvGrpSpPr>
              <p:cNvPr id="23703" name="Group 114"/>
              <p:cNvGrpSpPr>
                <a:grpSpLocks/>
              </p:cNvGrpSpPr>
              <p:nvPr/>
            </p:nvGrpSpPr>
            <p:grpSpPr bwMode="auto">
              <a:xfrm>
                <a:off x="4699" y="2288"/>
                <a:ext cx="316" cy="196"/>
                <a:chOff x="4699" y="2288"/>
                <a:chExt cx="316" cy="196"/>
              </a:xfrm>
            </p:grpSpPr>
            <p:sp>
              <p:nvSpPr>
                <p:cNvPr id="23723" name="Freeform 115"/>
                <p:cNvSpPr>
                  <a:spLocks/>
                </p:cNvSpPr>
                <p:nvPr/>
              </p:nvSpPr>
              <p:spPr bwMode="auto">
                <a:xfrm>
                  <a:off x="4699" y="2288"/>
                  <a:ext cx="316" cy="196"/>
                </a:xfrm>
                <a:custGeom>
                  <a:avLst/>
                  <a:gdLst>
                    <a:gd name="T0" fmla="*/ 48 w 316"/>
                    <a:gd name="T1" fmla="*/ 195 h 196"/>
                    <a:gd name="T2" fmla="*/ 0 w 316"/>
                    <a:gd name="T3" fmla="*/ 0 h 196"/>
                    <a:gd name="T4" fmla="*/ 238 w 316"/>
                    <a:gd name="T5" fmla="*/ 0 h 196"/>
                    <a:gd name="T6" fmla="*/ 315 w 316"/>
                    <a:gd name="T7" fmla="*/ 195 h 196"/>
                    <a:gd name="T8" fmla="*/ 48 w 316"/>
                    <a:gd name="T9" fmla="*/ 195 h 1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6"/>
                    <a:gd name="T16" fmla="*/ 0 h 196"/>
                    <a:gd name="T17" fmla="*/ 316 w 316"/>
                    <a:gd name="T18" fmla="*/ 196 h 1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6" h="196">
                      <a:moveTo>
                        <a:pt x="48" y="195"/>
                      </a:moveTo>
                      <a:lnTo>
                        <a:pt x="0" y="0"/>
                      </a:lnTo>
                      <a:lnTo>
                        <a:pt x="238" y="0"/>
                      </a:lnTo>
                      <a:lnTo>
                        <a:pt x="315" y="195"/>
                      </a:lnTo>
                      <a:lnTo>
                        <a:pt x="48" y="195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724" name="Group 116"/>
                <p:cNvGrpSpPr>
                  <a:grpSpLocks/>
                </p:cNvGrpSpPr>
                <p:nvPr/>
              </p:nvGrpSpPr>
              <p:grpSpPr bwMode="auto">
                <a:xfrm>
                  <a:off x="4706" y="2316"/>
                  <a:ext cx="295" cy="135"/>
                  <a:chOff x="4706" y="2316"/>
                  <a:chExt cx="295" cy="135"/>
                </a:xfrm>
              </p:grpSpPr>
              <p:sp>
                <p:nvSpPr>
                  <p:cNvPr id="23725" name="Freeform 117"/>
                  <p:cNvSpPr>
                    <a:spLocks/>
                  </p:cNvSpPr>
                  <p:nvPr/>
                </p:nvSpPr>
                <p:spPr bwMode="auto">
                  <a:xfrm>
                    <a:off x="4732" y="2423"/>
                    <a:ext cx="269" cy="28"/>
                  </a:xfrm>
                  <a:custGeom>
                    <a:avLst/>
                    <a:gdLst>
                      <a:gd name="T0" fmla="*/ 0 w 269"/>
                      <a:gd name="T1" fmla="*/ 0 h 28"/>
                      <a:gd name="T2" fmla="*/ 258 w 269"/>
                      <a:gd name="T3" fmla="*/ 0 h 28"/>
                      <a:gd name="T4" fmla="*/ 268 w 269"/>
                      <a:gd name="T5" fmla="*/ 27 h 28"/>
                      <a:gd name="T6" fmla="*/ 6 w 269"/>
                      <a:gd name="T7" fmla="*/ 27 h 28"/>
                      <a:gd name="T8" fmla="*/ 0 w 269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9"/>
                      <a:gd name="T16" fmla="*/ 0 h 28"/>
                      <a:gd name="T17" fmla="*/ 269 w 269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9" h="28">
                        <a:moveTo>
                          <a:pt x="0" y="0"/>
                        </a:moveTo>
                        <a:lnTo>
                          <a:pt x="258" y="0"/>
                        </a:lnTo>
                        <a:lnTo>
                          <a:pt x="268" y="27"/>
                        </a:lnTo>
                        <a:lnTo>
                          <a:pt x="6" y="2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6" name="Freeform 118"/>
                  <p:cNvSpPr>
                    <a:spLocks/>
                  </p:cNvSpPr>
                  <p:nvPr/>
                </p:nvSpPr>
                <p:spPr bwMode="auto">
                  <a:xfrm>
                    <a:off x="4706" y="2316"/>
                    <a:ext cx="254" cy="29"/>
                  </a:xfrm>
                  <a:custGeom>
                    <a:avLst/>
                    <a:gdLst>
                      <a:gd name="T0" fmla="*/ 0 w 254"/>
                      <a:gd name="T1" fmla="*/ 0 h 29"/>
                      <a:gd name="T2" fmla="*/ 241 w 254"/>
                      <a:gd name="T3" fmla="*/ 0 h 29"/>
                      <a:gd name="T4" fmla="*/ 253 w 254"/>
                      <a:gd name="T5" fmla="*/ 28 h 29"/>
                      <a:gd name="T6" fmla="*/ 6 w 254"/>
                      <a:gd name="T7" fmla="*/ 28 h 29"/>
                      <a:gd name="T8" fmla="*/ 0 w 254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4"/>
                      <a:gd name="T16" fmla="*/ 0 h 29"/>
                      <a:gd name="T17" fmla="*/ 254 w 254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4" h="29">
                        <a:moveTo>
                          <a:pt x="0" y="0"/>
                        </a:moveTo>
                        <a:lnTo>
                          <a:pt x="241" y="0"/>
                        </a:lnTo>
                        <a:lnTo>
                          <a:pt x="253" y="28"/>
                        </a:lnTo>
                        <a:lnTo>
                          <a:pt x="6" y="2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7" name="Freeform 119"/>
                  <p:cNvSpPr>
                    <a:spLocks/>
                  </p:cNvSpPr>
                  <p:nvPr/>
                </p:nvSpPr>
                <p:spPr bwMode="auto">
                  <a:xfrm>
                    <a:off x="4719" y="2370"/>
                    <a:ext cx="261" cy="28"/>
                  </a:xfrm>
                  <a:custGeom>
                    <a:avLst/>
                    <a:gdLst>
                      <a:gd name="T0" fmla="*/ 0 w 261"/>
                      <a:gd name="T1" fmla="*/ 0 h 28"/>
                      <a:gd name="T2" fmla="*/ 250 w 261"/>
                      <a:gd name="T3" fmla="*/ 0 h 28"/>
                      <a:gd name="T4" fmla="*/ 260 w 261"/>
                      <a:gd name="T5" fmla="*/ 27 h 28"/>
                      <a:gd name="T6" fmla="*/ 7 w 261"/>
                      <a:gd name="T7" fmla="*/ 27 h 28"/>
                      <a:gd name="T8" fmla="*/ 0 w 261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1"/>
                      <a:gd name="T16" fmla="*/ 0 h 28"/>
                      <a:gd name="T17" fmla="*/ 261 w 261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1" h="28">
                        <a:moveTo>
                          <a:pt x="0" y="0"/>
                        </a:moveTo>
                        <a:lnTo>
                          <a:pt x="250" y="0"/>
                        </a:lnTo>
                        <a:lnTo>
                          <a:pt x="260" y="27"/>
                        </a:lnTo>
                        <a:lnTo>
                          <a:pt x="7" y="2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704" name="Group 120"/>
              <p:cNvGrpSpPr>
                <a:grpSpLocks/>
              </p:cNvGrpSpPr>
              <p:nvPr/>
            </p:nvGrpSpPr>
            <p:grpSpPr bwMode="auto">
              <a:xfrm>
                <a:off x="4709" y="2297"/>
                <a:ext cx="296" cy="182"/>
                <a:chOff x="4709" y="2297"/>
                <a:chExt cx="296" cy="182"/>
              </a:xfrm>
            </p:grpSpPr>
            <p:grpSp>
              <p:nvGrpSpPr>
                <p:cNvPr id="23705" name="Group 121"/>
                <p:cNvGrpSpPr>
                  <a:grpSpLocks/>
                </p:cNvGrpSpPr>
                <p:nvPr/>
              </p:nvGrpSpPr>
              <p:grpSpPr bwMode="auto">
                <a:xfrm>
                  <a:off x="4709" y="2297"/>
                  <a:ext cx="61" cy="182"/>
                  <a:chOff x="4709" y="2297"/>
                  <a:chExt cx="61" cy="182"/>
                </a:xfrm>
              </p:grpSpPr>
              <p:sp>
                <p:nvSpPr>
                  <p:cNvPr id="23715" name="Freeform 122"/>
                  <p:cNvSpPr>
                    <a:spLocks/>
                  </p:cNvSpPr>
                  <p:nvPr/>
                </p:nvSpPr>
                <p:spPr bwMode="auto">
                  <a:xfrm>
                    <a:off x="4709" y="2297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0 h 17"/>
                      <a:gd name="T10" fmla="*/ 16 w 17"/>
                      <a:gd name="T11" fmla="*/ 10 h 17"/>
                      <a:gd name="T12" fmla="*/ 16 w 17"/>
                      <a:gd name="T13" fmla="*/ 10 h 17"/>
                      <a:gd name="T14" fmla="*/ 16 w 17"/>
                      <a:gd name="T15" fmla="*/ 5 h 17"/>
                      <a:gd name="T16" fmla="*/ 16 w 17"/>
                      <a:gd name="T17" fmla="*/ 5 h 17"/>
                      <a:gd name="T18" fmla="*/ 16 w 17"/>
                      <a:gd name="T19" fmla="*/ 5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5 h 17"/>
                      <a:gd name="T30" fmla="*/ 0 w 17"/>
                      <a:gd name="T31" fmla="*/ 5 h 17"/>
                      <a:gd name="T32" fmla="*/ 0 w 17"/>
                      <a:gd name="T33" fmla="*/ 5 h 17"/>
                      <a:gd name="T34" fmla="*/ 0 w 17"/>
                      <a:gd name="T35" fmla="*/ 10 h 17"/>
                      <a:gd name="T36" fmla="*/ 0 w 17"/>
                      <a:gd name="T37" fmla="*/ 10 h 17"/>
                      <a:gd name="T38" fmla="*/ 0 w 17"/>
                      <a:gd name="T39" fmla="*/ 10 h 17"/>
                      <a:gd name="T40" fmla="*/ 0 w 17"/>
                      <a:gd name="T41" fmla="*/ 16 h 17"/>
                      <a:gd name="T42" fmla="*/ 8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6" name="Freeform 123"/>
                  <p:cNvSpPr>
                    <a:spLocks/>
                  </p:cNvSpPr>
                  <p:nvPr/>
                </p:nvSpPr>
                <p:spPr bwMode="auto">
                  <a:xfrm>
                    <a:off x="4715" y="2321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8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10 h 17"/>
                      <a:gd name="T12" fmla="*/ 16 w 17"/>
                      <a:gd name="T13" fmla="*/ 5 h 17"/>
                      <a:gd name="T14" fmla="*/ 16 w 17"/>
                      <a:gd name="T15" fmla="*/ 5 h 17"/>
                      <a:gd name="T16" fmla="*/ 8 w 17"/>
                      <a:gd name="T17" fmla="*/ 0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0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5 h 17"/>
                      <a:gd name="T28" fmla="*/ 0 w 17"/>
                      <a:gd name="T29" fmla="*/ 5 h 17"/>
                      <a:gd name="T30" fmla="*/ 0 w 17"/>
                      <a:gd name="T31" fmla="*/ 10 h 17"/>
                      <a:gd name="T32" fmla="*/ 0 w 17"/>
                      <a:gd name="T33" fmla="*/ 10 h 17"/>
                      <a:gd name="T34" fmla="*/ 0 w 17"/>
                      <a:gd name="T35" fmla="*/ 10 h 17"/>
                      <a:gd name="T36" fmla="*/ 8 w 17"/>
                      <a:gd name="T37" fmla="*/ 16 h 17"/>
                      <a:gd name="T38" fmla="*/ 8 w 17"/>
                      <a:gd name="T39" fmla="*/ 16 h 17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7"/>
                      <a:gd name="T61" fmla="*/ 0 h 17"/>
                      <a:gd name="T62" fmla="*/ 17 w 17"/>
                      <a:gd name="T63" fmla="*/ 17 h 17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8" y="10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7" name="Freeform 124"/>
                  <p:cNvSpPr>
                    <a:spLocks/>
                  </p:cNvSpPr>
                  <p:nvPr/>
                </p:nvSpPr>
                <p:spPr bwMode="auto">
                  <a:xfrm>
                    <a:off x="4723" y="2345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0 h 17"/>
                      <a:gd name="T12" fmla="*/ 16 w 17"/>
                      <a:gd name="T13" fmla="*/ 10 h 17"/>
                      <a:gd name="T14" fmla="*/ 16 w 17"/>
                      <a:gd name="T15" fmla="*/ 5 h 17"/>
                      <a:gd name="T16" fmla="*/ 16 w 17"/>
                      <a:gd name="T17" fmla="*/ 5 h 17"/>
                      <a:gd name="T18" fmla="*/ 16 w 17"/>
                      <a:gd name="T19" fmla="*/ 5 h 17"/>
                      <a:gd name="T20" fmla="*/ 16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8 w 17"/>
                      <a:gd name="T27" fmla="*/ 0 h 17"/>
                      <a:gd name="T28" fmla="*/ 0 w 17"/>
                      <a:gd name="T29" fmla="*/ 5 h 17"/>
                      <a:gd name="T30" fmla="*/ 0 w 17"/>
                      <a:gd name="T31" fmla="*/ 5 h 17"/>
                      <a:gd name="T32" fmla="*/ 0 w 17"/>
                      <a:gd name="T33" fmla="*/ 10 h 17"/>
                      <a:gd name="T34" fmla="*/ 0 w 17"/>
                      <a:gd name="T35" fmla="*/ 10 h 17"/>
                      <a:gd name="T36" fmla="*/ 0 w 17"/>
                      <a:gd name="T37" fmla="*/ 10 h 17"/>
                      <a:gd name="T38" fmla="*/ 0 w 17"/>
                      <a:gd name="T39" fmla="*/ 16 h 17"/>
                      <a:gd name="T40" fmla="*/ 8 w 17"/>
                      <a:gd name="T41" fmla="*/ 16 h 17"/>
                      <a:gd name="T42" fmla="*/ 8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8" name="Freeform 125"/>
                  <p:cNvSpPr>
                    <a:spLocks/>
                  </p:cNvSpPr>
                  <p:nvPr/>
                </p:nvSpPr>
                <p:spPr bwMode="auto">
                  <a:xfrm>
                    <a:off x="4728" y="2368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10 h 17"/>
                      <a:gd name="T12" fmla="*/ 16 w 17"/>
                      <a:gd name="T13" fmla="*/ 5 h 17"/>
                      <a:gd name="T14" fmla="*/ 16 w 17"/>
                      <a:gd name="T15" fmla="*/ 5 h 17"/>
                      <a:gd name="T16" fmla="*/ 16 w 17"/>
                      <a:gd name="T17" fmla="*/ 5 h 17"/>
                      <a:gd name="T18" fmla="*/ 16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5 h 17"/>
                      <a:gd name="T30" fmla="*/ 0 w 17"/>
                      <a:gd name="T31" fmla="*/ 5 h 17"/>
                      <a:gd name="T32" fmla="*/ 0 w 17"/>
                      <a:gd name="T33" fmla="*/ 5 h 17"/>
                      <a:gd name="T34" fmla="*/ 0 w 17"/>
                      <a:gd name="T35" fmla="*/ 10 h 17"/>
                      <a:gd name="T36" fmla="*/ 0 w 17"/>
                      <a:gd name="T37" fmla="*/ 10 h 17"/>
                      <a:gd name="T38" fmla="*/ 8 w 17"/>
                      <a:gd name="T39" fmla="*/ 10 h 17"/>
                      <a:gd name="T40" fmla="*/ 8 w 17"/>
                      <a:gd name="T41" fmla="*/ 16 h 17"/>
                      <a:gd name="T42" fmla="*/ 8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8" y="10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9" name="Freeform 126"/>
                  <p:cNvSpPr>
                    <a:spLocks/>
                  </p:cNvSpPr>
                  <p:nvPr/>
                </p:nvSpPr>
                <p:spPr bwMode="auto">
                  <a:xfrm>
                    <a:off x="4735" y="2393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10 h 17"/>
                      <a:gd name="T12" fmla="*/ 16 w 17"/>
                      <a:gd name="T13" fmla="*/ 5 h 17"/>
                      <a:gd name="T14" fmla="*/ 16 w 17"/>
                      <a:gd name="T15" fmla="*/ 5 h 17"/>
                      <a:gd name="T16" fmla="*/ 16 w 17"/>
                      <a:gd name="T17" fmla="*/ 0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5 h 17"/>
                      <a:gd name="T26" fmla="*/ 0 w 17"/>
                      <a:gd name="T27" fmla="*/ 5 h 17"/>
                      <a:gd name="T28" fmla="*/ 0 w 17"/>
                      <a:gd name="T29" fmla="*/ 5 h 17"/>
                      <a:gd name="T30" fmla="*/ 0 w 17"/>
                      <a:gd name="T31" fmla="*/ 10 h 17"/>
                      <a:gd name="T32" fmla="*/ 0 w 17"/>
                      <a:gd name="T33" fmla="*/ 10 h 17"/>
                      <a:gd name="T34" fmla="*/ 0 w 17"/>
                      <a:gd name="T35" fmla="*/ 10 h 17"/>
                      <a:gd name="T36" fmla="*/ 0 w 17"/>
                      <a:gd name="T37" fmla="*/ 16 h 17"/>
                      <a:gd name="T38" fmla="*/ 8 w 17"/>
                      <a:gd name="T39" fmla="*/ 16 h 17"/>
                      <a:gd name="T40" fmla="*/ 8 w 17"/>
                      <a:gd name="T41" fmla="*/ 16 h 1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7"/>
                      <a:gd name="T64" fmla="*/ 0 h 17"/>
                      <a:gd name="T65" fmla="*/ 17 w 17"/>
                      <a:gd name="T66" fmla="*/ 17 h 17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8" y="5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0" name="Freeform 127"/>
                  <p:cNvSpPr>
                    <a:spLocks/>
                  </p:cNvSpPr>
                  <p:nvPr/>
                </p:nvSpPr>
                <p:spPr bwMode="auto">
                  <a:xfrm>
                    <a:off x="4740" y="2415"/>
                    <a:ext cx="17" cy="17"/>
                  </a:xfrm>
                  <a:custGeom>
                    <a:avLst/>
                    <a:gdLst>
                      <a:gd name="T0" fmla="*/ 5 w 17"/>
                      <a:gd name="T1" fmla="*/ 16 h 17"/>
                      <a:gd name="T2" fmla="*/ 10 w 17"/>
                      <a:gd name="T3" fmla="*/ 16 h 17"/>
                      <a:gd name="T4" fmla="*/ 10 w 17"/>
                      <a:gd name="T5" fmla="*/ 10 h 17"/>
                      <a:gd name="T6" fmla="*/ 10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10 h 17"/>
                      <a:gd name="T12" fmla="*/ 16 w 17"/>
                      <a:gd name="T13" fmla="*/ 5 h 17"/>
                      <a:gd name="T14" fmla="*/ 16 w 17"/>
                      <a:gd name="T15" fmla="*/ 5 h 17"/>
                      <a:gd name="T16" fmla="*/ 16 w 17"/>
                      <a:gd name="T17" fmla="*/ 0 h 17"/>
                      <a:gd name="T18" fmla="*/ 10 w 17"/>
                      <a:gd name="T19" fmla="*/ 0 h 17"/>
                      <a:gd name="T20" fmla="*/ 10 w 17"/>
                      <a:gd name="T21" fmla="*/ 0 h 17"/>
                      <a:gd name="T22" fmla="*/ 5 w 17"/>
                      <a:gd name="T23" fmla="*/ 0 h 17"/>
                      <a:gd name="T24" fmla="*/ 5 w 17"/>
                      <a:gd name="T25" fmla="*/ 0 h 17"/>
                      <a:gd name="T26" fmla="*/ 0 w 17"/>
                      <a:gd name="T27" fmla="*/ 5 h 17"/>
                      <a:gd name="T28" fmla="*/ 0 w 17"/>
                      <a:gd name="T29" fmla="*/ 5 h 17"/>
                      <a:gd name="T30" fmla="*/ 0 w 17"/>
                      <a:gd name="T31" fmla="*/ 10 h 17"/>
                      <a:gd name="T32" fmla="*/ 0 w 17"/>
                      <a:gd name="T33" fmla="*/ 10 h 17"/>
                      <a:gd name="T34" fmla="*/ 5 w 17"/>
                      <a:gd name="T35" fmla="*/ 10 h 17"/>
                      <a:gd name="T36" fmla="*/ 5 w 17"/>
                      <a:gd name="T37" fmla="*/ 16 h 17"/>
                      <a:gd name="T38" fmla="*/ 5 w 17"/>
                      <a:gd name="T39" fmla="*/ 16 h 17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7"/>
                      <a:gd name="T61" fmla="*/ 0 h 17"/>
                      <a:gd name="T62" fmla="*/ 17 w 17"/>
                      <a:gd name="T63" fmla="*/ 17 h 17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7" h="17">
                        <a:moveTo>
                          <a:pt x="5" y="16"/>
                        </a:moveTo>
                        <a:lnTo>
                          <a:pt x="10" y="16"/>
                        </a:lnTo>
                        <a:lnTo>
                          <a:pt x="10" y="10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16" y="0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5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1" name="Freeform 128"/>
                  <p:cNvSpPr>
                    <a:spLocks/>
                  </p:cNvSpPr>
                  <p:nvPr/>
                </p:nvSpPr>
                <p:spPr bwMode="auto">
                  <a:xfrm>
                    <a:off x="4747" y="2439"/>
                    <a:ext cx="17" cy="17"/>
                  </a:xfrm>
                  <a:custGeom>
                    <a:avLst/>
                    <a:gdLst>
                      <a:gd name="T0" fmla="*/ 10 w 17"/>
                      <a:gd name="T1" fmla="*/ 16 h 17"/>
                      <a:gd name="T2" fmla="*/ 10 w 17"/>
                      <a:gd name="T3" fmla="*/ 16 h 17"/>
                      <a:gd name="T4" fmla="*/ 10 w 17"/>
                      <a:gd name="T5" fmla="*/ 16 h 17"/>
                      <a:gd name="T6" fmla="*/ 16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5 h 17"/>
                      <a:gd name="T12" fmla="*/ 16 w 17"/>
                      <a:gd name="T13" fmla="*/ 5 h 17"/>
                      <a:gd name="T14" fmla="*/ 10 w 17"/>
                      <a:gd name="T15" fmla="*/ 0 h 17"/>
                      <a:gd name="T16" fmla="*/ 10 w 17"/>
                      <a:gd name="T17" fmla="*/ 0 h 17"/>
                      <a:gd name="T18" fmla="*/ 5 w 17"/>
                      <a:gd name="T19" fmla="*/ 0 h 17"/>
                      <a:gd name="T20" fmla="*/ 5 w 17"/>
                      <a:gd name="T21" fmla="*/ 0 h 17"/>
                      <a:gd name="T22" fmla="*/ 5 w 17"/>
                      <a:gd name="T23" fmla="*/ 5 h 17"/>
                      <a:gd name="T24" fmla="*/ 0 w 17"/>
                      <a:gd name="T25" fmla="*/ 5 h 17"/>
                      <a:gd name="T26" fmla="*/ 0 w 17"/>
                      <a:gd name="T27" fmla="*/ 10 h 17"/>
                      <a:gd name="T28" fmla="*/ 0 w 17"/>
                      <a:gd name="T29" fmla="*/ 10 h 17"/>
                      <a:gd name="T30" fmla="*/ 5 w 17"/>
                      <a:gd name="T31" fmla="*/ 10 h 17"/>
                      <a:gd name="T32" fmla="*/ 5 w 17"/>
                      <a:gd name="T33" fmla="*/ 16 h 17"/>
                      <a:gd name="T34" fmla="*/ 5 w 17"/>
                      <a:gd name="T35" fmla="*/ 16 h 17"/>
                      <a:gd name="T36" fmla="*/ 10 w 17"/>
                      <a:gd name="T37" fmla="*/ 16 h 17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17"/>
                      <a:gd name="T59" fmla="*/ 17 w 17"/>
                      <a:gd name="T60" fmla="*/ 17 h 17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17">
                        <a:moveTo>
                          <a:pt x="10" y="16"/>
                        </a:moveTo>
                        <a:lnTo>
                          <a:pt x="10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5" y="5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5" y="16"/>
                        </a:lnTo>
                        <a:lnTo>
                          <a:pt x="1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2" name="Freeform 129"/>
                  <p:cNvSpPr>
                    <a:spLocks/>
                  </p:cNvSpPr>
                  <p:nvPr/>
                </p:nvSpPr>
                <p:spPr bwMode="auto">
                  <a:xfrm>
                    <a:off x="4753" y="2462"/>
                    <a:ext cx="17" cy="17"/>
                  </a:xfrm>
                  <a:custGeom>
                    <a:avLst/>
                    <a:gdLst>
                      <a:gd name="T0" fmla="*/ 10 w 17"/>
                      <a:gd name="T1" fmla="*/ 16 h 17"/>
                      <a:gd name="T2" fmla="*/ 10 w 17"/>
                      <a:gd name="T3" fmla="*/ 16 h 17"/>
                      <a:gd name="T4" fmla="*/ 10 w 17"/>
                      <a:gd name="T5" fmla="*/ 16 h 17"/>
                      <a:gd name="T6" fmla="*/ 16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5 h 17"/>
                      <a:gd name="T12" fmla="*/ 16 w 17"/>
                      <a:gd name="T13" fmla="*/ 5 h 17"/>
                      <a:gd name="T14" fmla="*/ 16 w 17"/>
                      <a:gd name="T15" fmla="*/ 0 h 17"/>
                      <a:gd name="T16" fmla="*/ 10 w 17"/>
                      <a:gd name="T17" fmla="*/ 0 h 17"/>
                      <a:gd name="T18" fmla="*/ 10 w 17"/>
                      <a:gd name="T19" fmla="*/ 0 h 17"/>
                      <a:gd name="T20" fmla="*/ 5 w 17"/>
                      <a:gd name="T21" fmla="*/ 0 h 17"/>
                      <a:gd name="T22" fmla="*/ 5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5 h 17"/>
                      <a:gd name="T28" fmla="*/ 0 w 17"/>
                      <a:gd name="T29" fmla="*/ 5 h 17"/>
                      <a:gd name="T30" fmla="*/ 0 w 17"/>
                      <a:gd name="T31" fmla="*/ 10 h 17"/>
                      <a:gd name="T32" fmla="*/ 0 w 17"/>
                      <a:gd name="T33" fmla="*/ 10 h 17"/>
                      <a:gd name="T34" fmla="*/ 5 w 17"/>
                      <a:gd name="T35" fmla="*/ 16 h 17"/>
                      <a:gd name="T36" fmla="*/ 5 w 17"/>
                      <a:gd name="T37" fmla="*/ 16 h 17"/>
                      <a:gd name="T38" fmla="*/ 10 w 17"/>
                      <a:gd name="T39" fmla="*/ 16 h 17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7"/>
                      <a:gd name="T61" fmla="*/ 0 h 17"/>
                      <a:gd name="T62" fmla="*/ 17 w 17"/>
                      <a:gd name="T63" fmla="*/ 17 h 17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7" h="17">
                        <a:moveTo>
                          <a:pt x="10" y="16"/>
                        </a:moveTo>
                        <a:lnTo>
                          <a:pt x="10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16" y="0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5" y="16"/>
                        </a:lnTo>
                        <a:lnTo>
                          <a:pt x="1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706" name="Group 130"/>
                <p:cNvGrpSpPr>
                  <a:grpSpLocks/>
                </p:cNvGrpSpPr>
                <p:nvPr/>
              </p:nvGrpSpPr>
              <p:grpSpPr bwMode="auto">
                <a:xfrm>
                  <a:off x="4928" y="2298"/>
                  <a:ext cx="77" cy="180"/>
                  <a:chOff x="4928" y="2298"/>
                  <a:chExt cx="77" cy="180"/>
                </a:xfrm>
              </p:grpSpPr>
              <p:sp>
                <p:nvSpPr>
                  <p:cNvPr id="23707" name="Freeform 131"/>
                  <p:cNvSpPr>
                    <a:spLocks/>
                  </p:cNvSpPr>
                  <p:nvPr/>
                </p:nvSpPr>
                <p:spPr bwMode="auto">
                  <a:xfrm>
                    <a:off x="4928" y="2298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0 h 17"/>
                      <a:gd name="T10" fmla="*/ 16 w 17"/>
                      <a:gd name="T11" fmla="*/ 10 h 17"/>
                      <a:gd name="T12" fmla="*/ 16 w 17"/>
                      <a:gd name="T13" fmla="*/ 10 h 17"/>
                      <a:gd name="T14" fmla="*/ 16 w 17"/>
                      <a:gd name="T15" fmla="*/ 5 h 17"/>
                      <a:gd name="T16" fmla="*/ 16 w 17"/>
                      <a:gd name="T17" fmla="*/ 5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5 h 17"/>
                      <a:gd name="T28" fmla="*/ 0 w 17"/>
                      <a:gd name="T29" fmla="*/ 5 h 17"/>
                      <a:gd name="T30" fmla="*/ 0 w 17"/>
                      <a:gd name="T31" fmla="*/ 10 h 17"/>
                      <a:gd name="T32" fmla="*/ 0 w 17"/>
                      <a:gd name="T33" fmla="*/ 10 h 17"/>
                      <a:gd name="T34" fmla="*/ 0 w 17"/>
                      <a:gd name="T35" fmla="*/ 10 h 17"/>
                      <a:gd name="T36" fmla="*/ 0 w 17"/>
                      <a:gd name="T37" fmla="*/ 16 h 17"/>
                      <a:gd name="T38" fmla="*/ 8 w 17"/>
                      <a:gd name="T39" fmla="*/ 16 h 17"/>
                      <a:gd name="T40" fmla="*/ 8 w 17"/>
                      <a:gd name="T41" fmla="*/ 16 h 1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7"/>
                      <a:gd name="T64" fmla="*/ 0 h 17"/>
                      <a:gd name="T65" fmla="*/ 17 w 17"/>
                      <a:gd name="T66" fmla="*/ 17 h 17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08" name="Freeform 132"/>
                  <p:cNvSpPr>
                    <a:spLocks/>
                  </p:cNvSpPr>
                  <p:nvPr/>
                </p:nvSpPr>
                <p:spPr bwMode="auto">
                  <a:xfrm>
                    <a:off x="4937" y="2322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0 h 17"/>
                      <a:gd name="T14" fmla="*/ 8 w 17"/>
                      <a:gd name="T15" fmla="*/ 0 h 17"/>
                      <a:gd name="T16" fmla="*/ 8 w 17"/>
                      <a:gd name="T17" fmla="*/ 0 h 17"/>
                      <a:gd name="T18" fmla="*/ 8 w 17"/>
                      <a:gd name="T19" fmla="*/ 0 h 17"/>
                      <a:gd name="T20" fmla="*/ 0 w 17"/>
                      <a:gd name="T21" fmla="*/ 8 h 17"/>
                      <a:gd name="T22" fmla="*/ 0 w 17"/>
                      <a:gd name="T23" fmla="*/ 8 h 17"/>
                      <a:gd name="T24" fmla="*/ 0 w 17"/>
                      <a:gd name="T25" fmla="*/ 8 h 17"/>
                      <a:gd name="T26" fmla="*/ 0 w 17"/>
                      <a:gd name="T27" fmla="*/ 8 h 17"/>
                      <a:gd name="T28" fmla="*/ 8 w 17"/>
                      <a:gd name="T29" fmla="*/ 16 h 17"/>
                      <a:gd name="T30" fmla="*/ 8 w 17"/>
                      <a:gd name="T31" fmla="*/ 16 h 17"/>
                      <a:gd name="T32" fmla="*/ 8 w 17"/>
                      <a:gd name="T33" fmla="*/ 16 h 1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7"/>
                      <a:gd name="T52" fmla="*/ 0 h 17"/>
                      <a:gd name="T53" fmla="*/ 17 w 17"/>
                      <a:gd name="T54" fmla="*/ 17 h 1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09" name="Freeform 133"/>
                  <p:cNvSpPr>
                    <a:spLocks/>
                  </p:cNvSpPr>
                  <p:nvPr/>
                </p:nvSpPr>
                <p:spPr bwMode="auto">
                  <a:xfrm>
                    <a:off x="4945" y="2344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10 h 17"/>
                      <a:gd name="T12" fmla="*/ 16 w 17"/>
                      <a:gd name="T13" fmla="*/ 5 h 17"/>
                      <a:gd name="T14" fmla="*/ 16 w 17"/>
                      <a:gd name="T15" fmla="*/ 5 h 17"/>
                      <a:gd name="T16" fmla="*/ 8 w 17"/>
                      <a:gd name="T17" fmla="*/ 0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0 w 17"/>
                      <a:gd name="T23" fmla="*/ 0 h 17"/>
                      <a:gd name="T24" fmla="*/ 0 w 17"/>
                      <a:gd name="T25" fmla="*/ 5 h 17"/>
                      <a:gd name="T26" fmla="*/ 0 w 17"/>
                      <a:gd name="T27" fmla="*/ 5 h 17"/>
                      <a:gd name="T28" fmla="*/ 0 w 17"/>
                      <a:gd name="T29" fmla="*/ 10 h 17"/>
                      <a:gd name="T30" fmla="*/ 0 w 17"/>
                      <a:gd name="T31" fmla="*/ 10 h 17"/>
                      <a:gd name="T32" fmla="*/ 0 w 17"/>
                      <a:gd name="T33" fmla="*/ 10 h 17"/>
                      <a:gd name="T34" fmla="*/ 8 w 17"/>
                      <a:gd name="T35" fmla="*/ 16 h 17"/>
                      <a:gd name="T36" fmla="*/ 8 w 17"/>
                      <a:gd name="T37" fmla="*/ 16 h 17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17"/>
                      <a:gd name="T59" fmla="*/ 17 w 17"/>
                      <a:gd name="T60" fmla="*/ 17 h 17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0" name="Freeform 134"/>
                  <p:cNvSpPr>
                    <a:spLocks/>
                  </p:cNvSpPr>
                  <p:nvPr/>
                </p:nvSpPr>
                <p:spPr bwMode="auto">
                  <a:xfrm>
                    <a:off x="4954" y="2367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0 h 17"/>
                      <a:gd name="T10" fmla="*/ 16 w 17"/>
                      <a:gd name="T11" fmla="*/ 10 h 17"/>
                      <a:gd name="T12" fmla="*/ 16 w 17"/>
                      <a:gd name="T13" fmla="*/ 10 h 17"/>
                      <a:gd name="T14" fmla="*/ 16 w 17"/>
                      <a:gd name="T15" fmla="*/ 5 h 17"/>
                      <a:gd name="T16" fmla="*/ 16 w 17"/>
                      <a:gd name="T17" fmla="*/ 5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5 h 17"/>
                      <a:gd name="T28" fmla="*/ 0 w 17"/>
                      <a:gd name="T29" fmla="*/ 5 h 17"/>
                      <a:gd name="T30" fmla="*/ 0 w 17"/>
                      <a:gd name="T31" fmla="*/ 5 h 17"/>
                      <a:gd name="T32" fmla="*/ 0 w 17"/>
                      <a:gd name="T33" fmla="*/ 10 h 17"/>
                      <a:gd name="T34" fmla="*/ 0 w 17"/>
                      <a:gd name="T35" fmla="*/ 10 h 17"/>
                      <a:gd name="T36" fmla="*/ 0 w 17"/>
                      <a:gd name="T37" fmla="*/ 16 h 17"/>
                      <a:gd name="T38" fmla="*/ 8 w 17"/>
                      <a:gd name="T39" fmla="*/ 16 h 17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7"/>
                      <a:gd name="T61" fmla="*/ 0 h 17"/>
                      <a:gd name="T62" fmla="*/ 17 w 17"/>
                      <a:gd name="T63" fmla="*/ 17 h 17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1" name="Freeform 135"/>
                  <p:cNvSpPr>
                    <a:spLocks/>
                  </p:cNvSpPr>
                  <p:nvPr/>
                </p:nvSpPr>
                <p:spPr bwMode="auto">
                  <a:xfrm>
                    <a:off x="4964" y="2393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5 h 17"/>
                      <a:gd name="T12" fmla="*/ 16 w 17"/>
                      <a:gd name="T13" fmla="*/ 5 h 17"/>
                      <a:gd name="T14" fmla="*/ 8 w 17"/>
                      <a:gd name="T15" fmla="*/ 0 h 17"/>
                      <a:gd name="T16" fmla="*/ 8 w 17"/>
                      <a:gd name="T17" fmla="*/ 0 h 17"/>
                      <a:gd name="T18" fmla="*/ 8 w 17"/>
                      <a:gd name="T19" fmla="*/ 0 h 17"/>
                      <a:gd name="T20" fmla="*/ 0 w 17"/>
                      <a:gd name="T21" fmla="*/ 5 h 17"/>
                      <a:gd name="T22" fmla="*/ 0 w 17"/>
                      <a:gd name="T23" fmla="*/ 5 h 17"/>
                      <a:gd name="T24" fmla="*/ 0 w 17"/>
                      <a:gd name="T25" fmla="*/ 5 h 17"/>
                      <a:gd name="T26" fmla="*/ 0 w 17"/>
                      <a:gd name="T27" fmla="*/ 10 h 17"/>
                      <a:gd name="T28" fmla="*/ 0 w 17"/>
                      <a:gd name="T29" fmla="*/ 10 h 17"/>
                      <a:gd name="T30" fmla="*/ 0 w 17"/>
                      <a:gd name="T31" fmla="*/ 10 h 17"/>
                      <a:gd name="T32" fmla="*/ 8 w 17"/>
                      <a:gd name="T33" fmla="*/ 16 h 17"/>
                      <a:gd name="T34" fmla="*/ 8 w 17"/>
                      <a:gd name="T35" fmla="*/ 16 h 1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7"/>
                      <a:gd name="T55" fmla="*/ 0 h 17"/>
                      <a:gd name="T56" fmla="*/ 17 w 17"/>
                      <a:gd name="T57" fmla="*/ 17 h 1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8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2" name="Freeform 136"/>
                  <p:cNvSpPr>
                    <a:spLocks/>
                  </p:cNvSpPr>
                  <p:nvPr/>
                </p:nvSpPr>
                <p:spPr bwMode="auto">
                  <a:xfrm>
                    <a:off x="4978" y="2437"/>
                    <a:ext cx="17" cy="17"/>
                  </a:xfrm>
                  <a:custGeom>
                    <a:avLst/>
                    <a:gdLst>
                      <a:gd name="T0" fmla="*/ 10 w 17"/>
                      <a:gd name="T1" fmla="*/ 16 h 17"/>
                      <a:gd name="T2" fmla="*/ 10 w 17"/>
                      <a:gd name="T3" fmla="*/ 16 h 17"/>
                      <a:gd name="T4" fmla="*/ 10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0 h 17"/>
                      <a:gd name="T16" fmla="*/ 10 w 17"/>
                      <a:gd name="T17" fmla="*/ 0 h 17"/>
                      <a:gd name="T18" fmla="*/ 10 w 17"/>
                      <a:gd name="T19" fmla="*/ 0 h 17"/>
                      <a:gd name="T20" fmla="*/ 10 w 17"/>
                      <a:gd name="T21" fmla="*/ 0 h 17"/>
                      <a:gd name="T22" fmla="*/ 5 w 17"/>
                      <a:gd name="T23" fmla="*/ 0 h 17"/>
                      <a:gd name="T24" fmla="*/ 5 w 17"/>
                      <a:gd name="T25" fmla="*/ 0 h 17"/>
                      <a:gd name="T26" fmla="*/ 5 w 17"/>
                      <a:gd name="T27" fmla="*/ 0 h 17"/>
                      <a:gd name="T28" fmla="*/ 0 w 17"/>
                      <a:gd name="T29" fmla="*/ 8 h 17"/>
                      <a:gd name="T30" fmla="*/ 0 w 17"/>
                      <a:gd name="T31" fmla="*/ 8 h 17"/>
                      <a:gd name="T32" fmla="*/ 0 w 17"/>
                      <a:gd name="T33" fmla="*/ 8 h 17"/>
                      <a:gd name="T34" fmla="*/ 5 w 17"/>
                      <a:gd name="T35" fmla="*/ 16 h 17"/>
                      <a:gd name="T36" fmla="*/ 5 w 17"/>
                      <a:gd name="T37" fmla="*/ 16 h 17"/>
                      <a:gd name="T38" fmla="*/ 10 w 17"/>
                      <a:gd name="T39" fmla="*/ 16 h 17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7"/>
                      <a:gd name="T61" fmla="*/ 0 h 17"/>
                      <a:gd name="T62" fmla="*/ 17 w 17"/>
                      <a:gd name="T63" fmla="*/ 17 h 17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7" h="17">
                        <a:moveTo>
                          <a:pt x="10" y="16"/>
                        </a:moveTo>
                        <a:lnTo>
                          <a:pt x="10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0" y="8"/>
                        </a:lnTo>
                        <a:lnTo>
                          <a:pt x="5" y="16"/>
                        </a:lnTo>
                        <a:lnTo>
                          <a:pt x="1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3" name="Freeform 137"/>
                  <p:cNvSpPr>
                    <a:spLocks/>
                  </p:cNvSpPr>
                  <p:nvPr/>
                </p:nvSpPr>
                <p:spPr bwMode="auto">
                  <a:xfrm>
                    <a:off x="4988" y="2461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0 h 17"/>
                      <a:gd name="T6" fmla="*/ 16 w 17"/>
                      <a:gd name="T7" fmla="*/ 10 h 17"/>
                      <a:gd name="T8" fmla="*/ 16 w 17"/>
                      <a:gd name="T9" fmla="*/ 10 h 17"/>
                      <a:gd name="T10" fmla="*/ 16 w 17"/>
                      <a:gd name="T11" fmla="*/ 5 h 17"/>
                      <a:gd name="T12" fmla="*/ 16 w 17"/>
                      <a:gd name="T13" fmla="*/ 5 h 17"/>
                      <a:gd name="T14" fmla="*/ 16 w 17"/>
                      <a:gd name="T15" fmla="*/ 5 h 17"/>
                      <a:gd name="T16" fmla="*/ 16 w 17"/>
                      <a:gd name="T17" fmla="*/ 0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0 w 17"/>
                      <a:gd name="T25" fmla="*/ 5 h 17"/>
                      <a:gd name="T26" fmla="*/ 0 w 17"/>
                      <a:gd name="T27" fmla="*/ 5 h 17"/>
                      <a:gd name="T28" fmla="*/ 0 w 17"/>
                      <a:gd name="T29" fmla="*/ 5 h 17"/>
                      <a:gd name="T30" fmla="*/ 0 w 17"/>
                      <a:gd name="T31" fmla="*/ 10 h 17"/>
                      <a:gd name="T32" fmla="*/ 0 w 17"/>
                      <a:gd name="T33" fmla="*/ 10 h 17"/>
                      <a:gd name="T34" fmla="*/ 0 w 17"/>
                      <a:gd name="T35" fmla="*/ 10 h 17"/>
                      <a:gd name="T36" fmla="*/ 8 w 17"/>
                      <a:gd name="T37" fmla="*/ 16 h 17"/>
                      <a:gd name="T38" fmla="*/ 8 w 17"/>
                      <a:gd name="T39" fmla="*/ 16 h 17"/>
                      <a:gd name="T40" fmla="*/ 8 w 17"/>
                      <a:gd name="T41" fmla="*/ 16 h 1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7"/>
                      <a:gd name="T64" fmla="*/ 0 h 17"/>
                      <a:gd name="T65" fmla="*/ 17 w 17"/>
                      <a:gd name="T66" fmla="*/ 17 h 17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7" h="17">
                        <a:moveTo>
                          <a:pt x="8" y="16"/>
                        </a:moveTo>
                        <a:lnTo>
                          <a:pt x="16" y="16"/>
                        </a:lnTo>
                        <a:lnTo>
                          <a:pt x="16" y="10"/>
                        </a:lnTo>
                        <a:lnTo>
                          <a:pt x="16" y="5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4" name="Freeform 138"/>
                  <p:cNvSpPr>
                    <a:spLocks/>
                  </p:cNvSpPr>
                  <p:nvPr/>
                </p:nvSpPr>
                <p:spPr bwMode="auto">
                  <a:xfrm>
                    <a:off x="4972" y="2415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8 h 17"/>
                      <a:gd name="T16" fmla="*/ 8 w 17"/>
                      <a:gd name="T17" fmla="*/ 0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0 w 17"/>
                      <a:gd name="T25" fmla="*/ 8 h 17"/>
                      <a:gd name="T26" fmla="*/ 0 w 17"/>
                      <a:gd name="T27" fmla="*/ 8 h 17"/>
                      <a:gd name="T28" fmla="*/ 0 w 17"/>
                      <a:gd name="T29" fmla="*/ 8 h 17"/>
                      <a:gd name="T30" fmla="*/ 0 w 17"/>
                      <a:gd name="T31" fmla="*/ 8 h 17"/>
                      <a:gd name="T32" fmla="*/ 0 w 17"/>
                      <a:gd name="T33" fmla="*/ 16 h 17"/>
                      <a:gd name="T34" fmla="*/ 8 w 17"/>
                      <a:gd name="T35" fmla="*/ 16 h 17"/>
                      <a:gd name="T36" fmla="*/ 8 w 17"/>
                      <a:gd name="T37" fmla="*/ 16 h 17"/>
                      <a:gd name="T38" fmla="*/ 8 w 17"/>
                      <a:gd name="T39" fmla="*/ 16 h 17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7"/>
                      <a:gd name="T61" fmla="*/ 0 h 17"/>
                      <a:gd name="T62" fmla="*/ 17 w 17"/>
                      <a:gd name="T63" fmla="*/ 17 h 17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620" name="Group 139"/>
            <p:cNvGrpSpPr>
              <a:grpSpLocks/>
            </p:cNvGrpSpPr>
            <p:nvPr/>
          </p:nvGrpSpPr>
          <p:grpSpPr bwMode="auto">
            <a:xfrm>
              <a:off x="4747" y="2412"/>
              <a:ext cx="155" cy="76"/>
              <a:chOff x="4747" y="2412"/>
              <a:chExt cx="155" cy="76"/>
            </a:xfrm>
          </p:grpSpPr>
          <p:sp>
            <p:nvSpPr>
              <p:cNvPr id="23693" name="Freeform 140"/>
              <p:cNvSpPr>
                <a:spLocks/>
              </p:cNvSpPr>
              <p:nvPr/>
            </p:nvSpPr>
            <p:spPr bwMode="auto">
              <a:xfrm>
                <a:off x="4747" y="2412"/>
                <a:ext cx="155" cy="72"/>
              </a:xfrm>
              <a:custGeom>
                <a:avLst/>
                <a:gdLst>
                  <a:gd name="T0" fmla="*/ 136 w 155"/>
                  <a:gd name="T1" fmla="*/ 0 h 72"/>
                  <a:gd name="T2" fmla="*/ 0 w 155"/>
                  <a:gd name="T3" fmla="*/ 71 h 72"/>
                  <a:gd name="T4" fmla="*/ 154 w 155"/>
                  <a:gd name="T5" fmla="*/ 71 h 72"/>
                  <a:gd name="T6" fmla="*/ 136 w 155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72"/>
                  <a:gd name="T14" fmla="*/ 155 w 155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72">
                    <a:moveTo>
                      <a:pt x="136" y="0"/>
                    </a:moveTo>
                    <a:lnTo>
                      <a:pt x="0" y="71"/>
                    </a:lnTo>
                    <a:lnTo>
                      <a:pt x="154" y="71"/>
                    </a:lnTo>
                    <a:lnTo>
                      <a:pt x="136" y="0"/>
                    </a:lnTo>
                  </a:path>
                </a:pathLst>
              </a:custGeom>
              <a:solidFill>
                <a:srgbClr val="9F9F9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94" name="Group 141"/>
              <p:cNvGrpSpPr>
                <a:grpSpLocks/>
              </p:cNvGrpSpPr>
              <p:nvPr/>
            </p:nvGrpSpPr>
            <p:grpSpPr bwMode="auto">
              <a:xfrm>
                <a:off x="4768" y="2420"/>
                <a:ext cx="116" cy="68"/>
                <a:chOff x="4768" y="2420"/>
                <a:chExt cx="116" cy="68"/>
              </a:xfrm>
            </p:grpSpPr>
            <p:sp>
              <p:nvSpPr>
                <p:cNvPr id="23695" name="Freeform 142"/>
                <p:cNvSpPr>
                  <a:spLocks/>
                </p:cNvSpPr>
                <p:nvPr/>
              </p:nvSpPr>
              <p:spPr bwMode="auto">
                <a:xfrm>
                  <a:off x="4867" y="2420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2 w 17"/>
                    <a:gd name="T5" fmla="*/ 16 h 17"/>
                    <a:gd name="T6" fmla="*/ 16 w 17"/>
                    <a:gd name="T7" fmla="*/ 16 h 17"/>
                    <a:gd name="T8" fmla="*/ 16 w 17"/>
                    <a:gd name="T9" fmla="*/ 9 h 17"/>
                    <a:gd name="T10" fmla="*/ 16 w 17"/>
                    <a:gd name="T11" fmla="*/ 6 h 17"/>
                    <a:gd name="T12" fmla="*/ 12 w 17"/>
                    <a:gd name="T13" fmla="*/ 0 h 17"/>
                    <a:gd name="T14" fmla="*/ 8 w 17"/>
                    <a:gd name="T15" fmla="*/ 0 h 17"/>
                    <a:gd name="T16" fmla="*/ 4 w 17"/>
                    <a:gd name="T17" fmla="*/ 0 h 17"/>
                    <a:gd name="T18" fmla="*/ 4 w 17"/>
                    <a:gd name="T19" fmla="*/ 6 h 17"/>
                    <a:gd name="T20" fmla="*/ 0 w 17"/>
                    <a:gd name="T21" fmla="*/ 6 h 17"/>
                    <a:gd name="T22" fmla="*/ 0 w 17"/>
                    <a:gd name="T23" fmla="*/ 9 h 17"/>
                    <a:gd name="T24" fmla="*/ 0 w 17"/>
                    <a:gd name="T25" fmla="*/ 16 h 17"/>
                    <a:gd name="T26" fmla="*/ 4 w 17"/>
                    <a:gd name="T27" fmla="*/ 16 h 17"/>
                    <a:gd name="T28" fmla="*/ 8 w 17"/>
                    <a:gd name="T29" fmla="*/ 16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6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4" y="6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4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96" name="Freeform 143"/>
                <p:cNvSpPr>
                  <a:spLocks/>
                </p:cNvSpPr>
                <p:nvPr/>
              </p:nvSpPr>
              <p:spPr bwMode="auto">
                <a:xfrm>
                  <a:off x="4852" y="2427"/>
                  <a:ext cx="17" cy="17"/>
                </a:xfrm>
                <a:custGeom>
                  <a:avLst/>
                  <a:gdLst>
                    <a:gd name="T0" fmla="*/ 6 w 17"/>
                    <a:gd name="T1" fmla="*/ 16 h 17"/>
                    <a:gd name="T2" fmla="*/ 6 w 17"/>
                    <a:gd name="T3" fmla="*/ 16 h 17"/>
                    <a:gd name="T4" fmla="*/ 9 w 17"/>
                    <a:gd name="T5" fmla="*/ 16 h 17"/>
                    <a:gd name="T6" fmla="*/ 16 w 17"/>
                    <a:gd name="T7" fmla="*/ 16 h 17"/>
                    <a:gd name="T8" fmla="*/ 16 w 17"/>
                    <a:gd name="T9" fmla="*/ 9 h 17"/>
                    <a:gd name="T10" fmla="*/ 16 w 17"/>
                    <a:gd name="T11" fmla="*/ 6 h 17"/>
                    <a:gd name="T12" fmla="*/ 9 w 17"/>
                    <a:gd name="T13" fmla="*/ 0 h 17"/>
                    <a:gd name="T14" fmla="*/ 6 w 17"/>
                    <a:gd name="T15" fmla="*/ 0 h 17"/>
                    <a:gd name="T16" fmla="*/ 0 w 17"/>
                    <a:gd name="T17" fmla="*/ 0 h 17"/>
                    <a:gd name="T18" fmla="*/ 0 w 17"/>
                    <a:gd name="T19" fmla="*/ 6 h 17"/>
                    <a:gd name="T20" fmla="*/ 0 w 17"/>
                    <a:gd name="T21" fmla="*/ 9 h 17"/>
                    <a:gd name="T22" fmla="*/ 0 w 17"/>
                    <a:gd name="T23" fmla="*/ 16 h 17"/>
                    <a:gd name="T24" fmla="*/ 6 w 17"/>
                    <a:gd name="T25" fmla="*/ 1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"/>
                    <a:gd name="T40" fmla="*/ 0 h 17"/>
                    <a:gd name="T41" fmla="*/ 17 w 17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" h="17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9" y="16"/>
                      </a:lnTo>
                      <a:lnTo>
                        <a:pt x="16" y="16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97" name="Freeform 144"/>
                <p:cNvSpPr>
                  <a:spLocks/>
                </p:cNvSpPr>
                <p:nvPr/>
              </p:nvSpPr>
              <p:spPr bwMode="auto">
                <a:xfrm>
                  <a:off x="4839" y="2435"/>
                  <a:ext cx="17" cy="17"/>
                </a:xfrm>
                <a:custGeom>
                  <a:avLst/>
                  <a:gdLst>
                    <a:gd name="T0" fmla="*/ 10 w 17"/>
                    <a:gd name="T1" fmla="*/ 16 h 17"/>
                    <a:gd name="T2" fmla="*/ 10 w 17"/>
                    <a:gd name="T3" fmla="*/ 16 h 17"/>
                    <a:gd name="T4" fmla="*/ 10 w 17"/>
                    <a:gd name="T5" fmla="*/ 12 h 17"/>
                    <a:gd name="T6" fmla="*/ 16 w 17"/>
                    <a:gd name="T7" fmla="*/ 12 h 17"/>
                    <a:gd name="T8" fmla="*/ 16 w 17"/>
                    <a:gd name="T9" fmla="*/ 8 h 17"/>
                    <a:gd name="T10" fmla="*/ 16 w 17"/>
                    <a:gd name="T11" fmla="*/ 4 h 17"/>
                    <a:gd name="T12" fmla="*/ 10 w 17"/>
                    <a:gd name="T13" fmla="*/ 0 h 17"/>
                    <a:gd name="T14" fmla="*/ 10 w 17"/>
                    <a:gd name="T15" fmla="*/ 0 h 17"/>
                    <a:gd name="T16" fmla="*/ 5 w 17"/>
                    <a:gd name="T17" fmla="*/ 0 h 17"/>
                    <a:gd name="T18" fmla="*/ 5 w 17"/>
                    <a:gd name="T19" fmla="*/ 0 h 17"/>
                    <a:gd name="T20" fmla="*/ 0 w 17"/>
                    <a:gd name="T21" fmla="*/ 4 h 17"/>
                    <a:gd name="T22" fmla="*/ 0 w 17"/>
                    <a:gd name="T23" fmla="*/ 8 h 17"/>
                    <a:gd name="T24" fmla="*/ 0 w 17"/>
                    <a:gd name="T25" fmla="*/ 12 h 17"/>
                    <a:gd name="T26" fmla="*/ 5 w 17"/>
                    <a:gd name="T27" fmla="*/ 12 h 17"/>
                    <a:gd name="T28" fmla="*/ 5 w 17"/>
                    <a:gd name="T29" fmla="*/ 16 h 17"/>
                    <a:gd name="T30" fmla="*/ 5 w 17"/>
                    <a:gd name="T31" fmla="*/ 16 h 17"/>
                    <a:gd name="T32" fmla="*/ 10 w 17"/>
                    <a:gd name="T33" fmla="*/ 16 h 1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7"/>
                    <a:gd name="T52" fmla="*/ 0 h 17"/>
                    <a:gd name="T53" fmla="*/ 17 w 17"/>
                    <a:gd name="T54" fmla="*/ 17 h 1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7" h="17">
                      <a:moveTo>
                        <a:pt x="10" y="16"/>
                      </a:moveTo>
                      <a:lnTo>
                        <a:pt x="10" y="16"/>
                      </a:lnTo>
                      <a:lnTo>
                        <a:pt x="10" y="12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5" y="12"/>
                      </a:lnTo>
                      <a:lnTo>
                        <a:pt x="5" y="16"/>
                      </a:lnTo>
                      <a:lnTo>
                        <a:pt x="10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98" name="Freeform 145"/>
                <p:cNvSpPr>
                  <a:spLocks/>
                </p:cNvSpPr>
                <p:nvPr/>
              </p:nvSpPr>
              <p:spPr bwMode="auto">
                <a:xfrm>
                  <a:off x="4825" y="2442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12 w 17"/>
                    <a:gd name="T3" fmla="*/ 16 h 17"/>
                    <a:gd name="T4" fmla="*/ 16 w 17"/>
                    <a:gd name="T5" fmla="*/ 12 h 17"/>
                    <a:gd name="T6" fmla="*/ 16 w 17"/>
                    <a:gd name="T7" fmla="*/ 8 h 17"/>
                    <a:gd name="T8" fmla="*/ 16 w 17"/>
                    <a:gd name="T9" fmla="*/ 4 h 17"/>
                    <a:gd name="T10" fmla="*/ 12 w 17"/>
                    <a:gd name="T11" fmla="*/ 0 h 17"/>
                    <a:gd name="T12" fmla="*/ 8 w 17"/>
                    <a:gd name="T13" fmla="*/ 0 h 17"/>
                    <a:gd name="T14" fmla="*/ 4 w 17"/>
                    <a:gd name="T15" fmla="*/ 0 h 17"/>
                    <a:gd name="T16" fmla="*/ 4 w 17"/>
                    <a:gd name="T17" fmla="*/ 4 h 17"/>
                    <a:gd name="T18" fmla="*/ 0 w 17"/>
                    <a:gd name="T19" fmla="*/ 4 h 17"/>
                    <a:gd name="T20" fmla="*/ 0 w 17"/>
                    <a:gd name="T21" fmla="*/ 8 h 17"/>
                    <a:gd name="T22" fmla="*/ 0 w 17"/>
                    <a:gd name="T23" fmla="*/ 12 h 17"/>
                    <a:gd name="T24" fmla="*/ 4 w 17"/>
                    <a:gd name="T25" fmla="*/ 12 h 17"/>
                    <a:gd name="T26" fmla="*/ 4 w 17"/>
                    <a:gd name="T27" fmla="*/ 16 h 17"/>
                    <a:gd name="T28" fmla="*/ 8 w 17"/>
                    <a:gd name="T29" fmla="*/ 16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8" y="16"/>
                      </a:moveTo>
                      <a:lnTo>
                        <a:pt x="12" y="16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4" y="12"/>
                      </a:lnTo>
                      <a:lnTo>
                        <a:pt x="4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99" name="Freeform 146"/>
                <p:cNvSpPr>
                  <a:spLocks/>
                </p:cNvSpPr>
                <p:nvPr/>
              </p:nvSpPr>
              <p:spPr bwMode="auto">
                <a:xfrm>
                  <a:off x="4812" y="2448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2 w 17"/>
                    <a:gd name="T5" fmla="*/ 16 h 17"/>
                    <a:gd name="T6" fmla="*/ 16 w 17"/>
                    <a:gd name="T7" fmla="*/ 16 h 17"/>
                    <a:gd name="T8" fmla="*/ 16 w 17"/>
                    <a:gd name="T9" fmla="*/ 9 h 17"/>
                    <a:gd name="T10" fmla="*/ 16 w 17"/>
                    <a:gd name="T11" fmla="*/ 6 h 17"/>
                    <a:gd name="T12" fmla="*/ 16 w 17"/>
                    <a:gd name="T13" fmla="*/ 0 h 17"/>
                    <a:gd name="T14" fmla="*/ 12 w 17"/>
                    <a:gd name="T15" fmla="*/ 0 h 17"/>
                    <a:gd name="T16" fmla="*/ 8 w 17"/>
                    <a:gd name="T17" fmla="*/ 0 h 17"/>
                    <a:gd name="T18" fmla="*/ 4 w 17"/>
                    <a:gd name="T19" fmla="*/ 0 h 17"/>
                    <a:gd name="T20" fmla="*/ 0 w 17"/>
                    <a:gd name="T21" fmla="*/ 0 h 17"/>
                    <a:gd name="T22" fmla="*/ 0 w 17"/>
                    <a:gd name="T23" fmla="*/ 6 h 17"/>
                    <a:gd name="T24" fmla="*/ 0 w 17"/>
                    <a:gd name="T25" fmla="*/ 9 h 17"/>
                    <a:gd name="T26" fmla="*/ 0 w 17"/>
                    <a:gd name="T27" fmla="*/ 16 h 17"/>
                    <a:gd name="T28" fmla="*/ 4 w 17"/>
                    <a:gd name="T29" fmla="*/ 16 h 17"/>
                    <a:gd name="T30" fmla="*/ 8 w 17"/>
                    <a:gd name="T31" fmla="*/ 16 h 1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"/>
                    <a:gd name="T49" fmla="*/ 0 h 17"/>
                    <a:gd name="T50" fmla="*/ 17 w 17"/>
                    <a:gd name="T51" fmla="*/ 17 h 1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6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4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00" name="Freeform 147"/>
                <p:cNvSpPr>
                  <a:spLocks/>
                </p:cNvSpPr>
                <p:nvPr/>
              </p:nvSpPr>
              <p:spPr bwMode="auto">
                <a:xfrm>
                  <a:off x="4798" y="2455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2 w 17"/>
                    <a:gd name="T5" fmla="*/ 16 h 17"/>
                    <a:gd name="T6" fmla="*/ 12 w 17"/>
                    <a:gd name="T7" fmla="*/ 9 h 17"/>
                    <a:gd name="T8" fmla="*/ 16 w 17"/>
                    <a:gd name="T9" fmla="*/ 9 h 17"/>
                    <a:gd name="T10" fmla="*/ 16 w 17"/>
                    <a:gd name="T11" fmla="*/ 6 h 17"/>
                    <a:gd name="T12" fmla="*/ 16 w 17"/>
                    <a:gd name="T13" fmla="*/ 0 h 17"/>
                    <a:gd name="T14" fmla="*/ 12 w 17"/>
                    <a:gd name="T15" fmla="*/ 0 h 17"/>
                    <a:gd name="T16" fmla="*/ 8 w 17"/>
                    <a:gd name="T17" fmla="*/ 0 h 17"/>
                    <a:gd name="T18" fmla="*/ 4 w 17"/>
                    <a:gd name="T19" fmla="*/ 0 h 17"/>
                    <a:gd name="T20" fmla="*/ 0 w 17"/>
                    <a:gd name="T21" fmla="*/ 0 h 17"/>
                    <a:gd name="T22" fmla="*/ 0 w 17"/>
                    <a:gd name="T23" fmla="*/ 6 h 17"/>
                    <a:gd name="T24" fmla="*/ 0 w 17"/>
                    <a:gd name="T25" fmla="*/ 9 h 17"/>
                    <a:gd name="T26" fmla="*/ 4 w 17"/>
                    <a:gd name="T27" fmla="*/ 16 h 17"/>
                    <a:gd name="T28" fmla="*/ 8 w 17"/>
                    <a:gd name="T29" fmla="*/ 16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9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4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01" name="Freeform 148"/>
                <p:cNvSpPr>
                  <a:spLocks/>
                </p:cNvSpPr>
                <p:nvPr/>
              </p:nvSpPr>
              <p:spPr bwMode="auto">
                <a:xfrm>
                  <a:off x="4784" y="2462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12 w 17"/>
                    <a:gd name="T3" fmla="*/ 16 h 17"/>
                    <a:gd name="T4" fmla="*/ 16 w 17"/>
                    <a:gd name="T5" fmla="*/ 9 h 17"/>
                    <a:gd name="T6" fmla="*/ 16 w 17"/>
                    <a:gd name="T7" fmla="*/ 6 h 17"/>
                    <a:gd name="T8" fmla="*/ 16 w 17"/>
                    <a:gd name="T9" fmla="*/ 0 h 17"/>
                    <a:gd name="T10" fmla="*/ 12 w 17"/>
                    <a:gd name="T11" fmla="*/ 0 h 17"/>
                    <a:gd name="T12" fmla="*/ 8 w 17"/>
                    <a:gd name="T13" fmla="*/ 0 h 17"/>
                    <a:gd name="T14" fmla="*/ 4 w 17"/>
                    <a:gd name="T15" fmla="*/ 0 h 17"/>
                    <a:gd name="T16" fmla="*/ 0 w 17"/>
                    <a:gd name="T17" fmla="*/ 0 h 17"/>
                    <a:gd name="T18" fmla="*/ 0 w 17"/>
                    <a:gd name="T19" fmla="*/ 6 h 17"/>
                    <a:gd name="T20" fmla="*/ 0 w 17"/>
                    <a:gd name="T21" fmla="*/ 9 h 17"/>
                    <a:gd name="T22" fmla="*/ 0 w 17"/>
                    <a:gd name="T23" fmla="*/ 16 h 17"/>
                    <a:gd name="T24" fmla="*/ 4 w 17"/>
                    <a:gd name="T25" fmla="*/ 16 h 17"/>
                    <a:gd name="T26" fmla="*/ 8 w 17"/>
                    <a:gd name="T27" fmla="*/ 16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"/>
                    <a:gd name="T43" fmla="*/ 0 h 17"/>
                    <a:gd name="T44" fmla="*/ 17 w 17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" h="17">
                      <a:moveTo>
                        <a:pt x="8" y="16"/>
                      </a:moveTo>
                      <a:lnTo>
                        <a:pt x="12" y="16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4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02" name="Freeform 149"/>
                <p:cNvSpPr>
                  <a:spLocks/>
                </p:cNvSpPr>
                <p:nvPr/>
              </p:nvSpPr>
              <p:spPr bwMode="auto">
                <a:xfrm>
                  <a:off x="4768" y="2471"/>
                  <a:ext cx="17" cy="17"/>
                </a:xfrm>
                <a:custGeom>
                  <a:avLst/>
                  <a:gdLst>
                    <a:gd name="T0" fmla="*/ 9 w 17"/>
                    <a:gd name="T1" fmla="*/ 16 h 17"/>
                    <a:gd name="T2" fmla="*/ 9 w 17"/>
                    <a:gd name="T3" fmla="*/ 16 h 17"/>
                    <a:gd name="T4" fmla="*/ 9 w 17"/>
                    <a:gd name="T5" fmla="*/ 10 h 17"/>
                    <a:gd name="T6" fmla="*/ 16 w 17"/>
                    <a:gd name="T7" fmla="*/ 10 h 17"/>
                    <a:gd name="T8" fmla="*/ 16 w 17"/>
                    <a:gd name="T9" fmla="*/ 10 h 17"/>
                    <a:gd name="T10" fmla="*/ 16 w 17"/>
                    <a:gd name="T11" fmla="*/ 5 h 17"/>
                    <a:gd name="T12" fmla="*/ 16 w 17"/>
                    <a:gd name="T13" fmla="*/ 5 h 17"/>
                    <a:gd name="T14" fmla="*/ 9 w 17"/>
                    <a:gd name="T15" fmla="*/ 5 h 17"/>
                    <a:gd name="T16" fmla="*/ 9 w 17"/>
                    <a:gd name="T17" fmla="*/ 0 h 17"/>
                    <a:gd name="T18" fmla="*/ 6 w 17"/>
                    <a:gd name="T19" fmla="*/ 0 h 17"/>
                    <a:gd name="T20" fmla="*/ 6 w 17"/>
                    <a:gd name="T21" fmla="*/ 5 h 17"/>
                    <a:gd name="T22" fmla="*/ 0 w 17"/>
                    <a:gd name="T23" fmla="*/ 5 h 17"/>
                    <a:gd name="T24" fmla="*/ 0 w 17"/>
                    <a:gd name="T25" fmla="*/ 5 h 17"/>
                    <a:gd name="T26" fmla="*/ 0 w 17"/>
                    <a:gd name="T27" fmla="*/ 10 h 17"/>
                    <a:gd name="T28" fmla="*/ 0 w 17"/>
                    <a:gd name="T29" fmla="*/ 10 h 17"/>
                    <a:gd name="T30" fmla="*/ 6 w 17"/>
                    <a:gd name="T31" fmla="*/ 16 h 17"/>
                    <a:gd name="T32" fmla="*/ 9 w 17"/>
                    <a:gd name="T33" fmla="*/ 16 h 1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7"/>
                    <a:gd name="T52" fmla="*/ 0 h 17"/>
                    <a:gd name="T53" fmla="*/ 17 w 17"/>
                    <a:gd name="T54" fmla="*/ 17 h 1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7" h="17">
                      <a:moveTo>
                        <a:pt x="9" y="16"/>
                      </a:moveTo>
                      <a:lnTo>
                        <a:pt x="9" y="16"/>
                      </a:lnTo>
                      <a:lnTo>
                        <a:pt x="9" y="10"/>
                      </a:ln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9" y="5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6" y="5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6" y="16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1" name="Group 150"/>
            <p:cNvGrpSpPr>
              <a:grpSpLocks/>
            </p:cNvGrpSpPr>
            <p:nvPr/>
          </p:nvGrpSpPr>
          <p:grpSpPr bwMode="auto">
            <a:xfrm>
              <a:off x="4598" y="2288"/>
              <a:ext cx="114" cy="55"/>
              <a:chOff x="4598" y="2288"/>
              <a:chExt cx="114" cy="55"/>
            </a:xfrm>
          </p:grpSpPr>
          <p:sp>
            <p:nvSpPr>
              <p:cNvPr id="23683" name="Freeform 151"/>
              <p:cNvSpPr>
                <a:spLocks/>
              </p:cNvSpPr>
              <p:nvPr/>
            </p:nvSpPr>
            <p:spPr bwMode="auto">
              <a:xfrm>
                <a:off x="4598" y="2288"/>
                <a:ext cx="114" cy="48"/>
              </a:xfrm>
              <a:custGeom>
                <a:avLst/>
                <a:gdLst>
                  <a:gd name="T0" fmla="*/ 101 w 114"/>
                  <a:gd name="T1" fmla="*/ 0 h 48"/>
                  <a:gd name="T2" fmla="*/ 0 w 114"/>
                  <a:gd name="T3" fmla="*/ 47 h 48"/>
                  <a:gd name="T4" fmla="*/ 113 w 114"/>
                  <a:gd name="T5" fmla="*/ 47 h 48"/>
                  <a:gd name="T6" fmla="*/ 101 w 11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48"/>
                  <a:gd name="T14" fmla="*/ 114 w 11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48">
                    <a:moveTo>
                      <a:pt x="101" y="0"/>
                    </a:moveTo>
                    <a:lnTo>
                      <a:pt x="0" y="47"/>
                    </a:lnTo>
                    <a:lnTo>
                      <a:pt x="113" y="47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9F9F9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84" name="Group 152"/>
              <p:cNvGrpSpPr>
                <a:grpSpLocks/>
              </p:cNvGrpSpPr>
              <p:nvPr/>
            </p:nvGrpSpPr>
            <p:grpSpPr bwMode="auto">
              <a:xfrm>
                <a:off x="4608" y="2289"/>
                <a:ext cx="98" cy="54"/>
                <a:chOff x="4608" y="2289"/>
                <a:chExt cx="98" cy="54"/>
              </a:xfrm>
            </p:grpSpPr>
            <p:sp>
              <p:nvSpPr>
                <p:cNvPr id="23685" name="Freeform 153"/>
                <p:cNvSpPr>
                  <a:spLocks/>
                </p:cNvSpPr>
                <p:nvPr/>
              </p:nvSpPr>
              <p:spPr bwMode="auto">
                <a:xfrm>
                  <a:off x="4689" y="2289"/>
                  <a:ext cx="17" cy="17"/>
                </a:xfrm>
                <a:custGeom>
                  <a:avLst/>
                  <a:gdLst>
                    <a:gd name="T0" fmla="*/ 9 w 17"/>
                    <a:gd name="T1" fmla="*/ 16 h 17"/>
                    <a:gd name="T2" fmla="*/ 9 w 17"/>
                    <a:gd name="T3" fmla="*/ 16 h 17"/>
                    <a:gd name="T4" fmla="*/ 16 w 17"/>
                    <a:gd name="T5" fmla="*/ 16 h 17"/>
                    <a:gd name="T6" fmla="*/ 16 w 17"/>
                    <a:gd name="T7" fmla="*/ 9 h 17"/>
                    <a:gd name="T8" fmla="*/ 16 w 17"/>
                    <a:gd name="T9" fmla="*/ 6 h 17"/>
                    <a:gd name="T10" fmla="*/ 16 w 17"/>
                    <a:gd name="T11" fmla="*/ 0 h 17"/>
                    <a:gd name="T12" fmla="*/ 9 w 17"/>
                    <a:gd name="T13" fmla="*/ 0 h 17"/>
                    <a:gd name="T14" fmla="*/ 6 w 17"/>
                    <a:gd name="T15" fmla="*/ 0 h 17"/>
                    <a:gd name="T16" fmla="*/ 0 w 17"/>
                    <a:gd name="T17" fmla="*/ 0 h 17"/>
                    <a:gd name="T18" fmla="*/ 0 w 17"/>
                    <a:gd name="T19" fmla="*/ 6 h 17"/>
                    <a:gd name="T20" fmla="*/ 0 w 17"/>
                    <a:gd name="T21" fmla="*/ 9 h 17"/>
                    <a:gd name="T22" fmla="*/ 0 w 17"/>
                    <a:gd name="T23" fmla="*/ 16 h 17"/>
                    <a:gd name="T24" fmla="*/ 6 w 17"/>
                    <a:gd name="T25" fmla="*/ 16 h 17"/>
                    <a:gd name="T26" fmla="*/ 9 w 17"/>
                    <a:gd name="T27" fmla="*/ 16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"/>
                    <a:gd name="T43" fmla="*/ 0 h 17"/>
                    <a:gd name="T44" fmla="*/ 17 w 17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" h="17">
                      <a:moveTo>
                        <a:pt x="9" y="16"/>
                      </a:moveTo>
                      <a:lnTo>
                        <a:pt x="9" y="16"/>
                      </a:lnTo>
                      <a:lnTo>
                        <a:pt x="16" y="16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6" y="16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86" name="Freeform 154"/>
                <p:cNvSpPr>
                  <a:spLocks/>
                </p:cNvSpPr>
                <p:nvPr/>
              </p:nvSpPr>
              <p:spPr bwMode="auto">
                <a:xfrm>
                  <a:off x="4677" y="2295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6 w 17"/>
                    <a:gd name="T5" fmla="*/ 16 h 17"/>
                    <a:gd name="T6" fmla="*/ 16 w 17"/>
                    <a:gd name="T7" fmla="*/ 9 h 17"/>
                    <a:gd name="T8" fmla="*/ 16 w 17"/>
                    <a:gd name="T9" fmla="*/ 6 h 17"/>
                    <a:gd name="T10" fmla="*/ 8 w 17"/>
                    <a:gd name="T11" fmla="*/ 0 h 17"/>
                    <a:gd name="T12" fmla="*/ 0 w 17"/>
                    <a:gd name="T13" fmla="*/ 0 h 17"/>
                    <a:gd name="T14" fmla="*/ 0 w 17"/>
                    <a:gd name="T15" fmla="*/ 6 h 17"/>
                    <a:gd name="T16" fmla="*/ 0 w 17"/>
                    <a:gd name="T17" fmla="*/ 9 h 17"/>
                    <a:gd name="T18" fmla="*/ 0 w 17"/>
                    <a:gd name="T19" fmla="*/ 16 h 17"/>
                    <a:gd name="T20" fmla="*/ 8 w 17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17"/>
                    <a:gd name="T35" fmla="*/ 17 w 17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87" name="Freeform 155"/>
                <p:cNvSpPr>
                  <a:spLocks/>
                </p:cNvSpPr>
                <p:nvPr/>
              </p:nvSpPr>
              <p:spPr bwMode="auto">
                <a:xfrm>
                  <a:off x="4666" y="2300"/>
                  <a:ext cx="17" cy="17"/>
                </a:xfrm>
                <a:custGeom>
                  <a:avLst/>
                  <a:gdLst>
                    <a:gd name="T0" fmla="*/ 9 w 17"/>
                    <a:gd name="T1" fmla="*/ 16 h 17"/>
                    <a:gd name="T2" fmla="*/ 9 w 17"/>
                    <a:gd name="T3" fmla="*/ 16 h 17"/>
                    <a:gd name="T4" fmla="*/ 16 w 17"/>
                    <a:gd name="T5" fmla="*/ 16 h 17"/>
                    <a:gd name="T6" fmla="*/ 16 w 17"/>
                    <a:gd name="T7" fmla="*/ 8 h 17"/>
                    <a:gd name="T8" fmla="*/ 16 w 17"/>
                    <a:gd name="T9" fmla="*/ 0 h 17"/>
                    <a:gd name="T10" fmla="*/ 9 w 17"/>
                    <a:gd name="T11" fmla="*/ 0 h 17"/>
                    <a:gd name="T12" fmla="*/ 6 w 17"/>
                    <a:gd name="T13" fmla="*/ 0 h 17"/>
                    <a:gd name="T14" fmla="*/ 0 w 17"/>
                    <a:gd name="T15" fmla="*/ 0 h 17"/>
                    <a:gd name="T16" fmla="*/ 0 w 17"/>
                    <a:gd name="T17" fmla="*/ 8 h 17"/>
                    <a:gd name="T18" fmla="*/ 0 w 17"/>
                    <a:gd name="T19" fmla="*/ 16 h 17"/>
                    <a:gd name="T20" fmla="*/ 6 w 17"/>
                    <a:gd name="T21" fmla="*/ 16 h 17"/>
                    <a:gd name="T22" fmla="*/ 9 w 17"/>
                    <a:gd name="T23" fmla="*/ 16 h 1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"/>
                    <a:gd name="T37" fmla="*/ 0 h 17"/>
                    <a:gd name="T38" fmla="*/ 17 w 17"/>
                    <a:gd name="T39" fmla="*/ 17 h 1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" h="17">
                      <a:moveTo>
                        <a:pt x="9" y="16"/>
                      </a:moveTo>
                      <a:lnTo>
                        <a:pt x="9" y="16"/>
                      </a:ln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6" y="16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88" name="Freeform 156"/>
                <p:cNvSpPr>
                  <a:spLocks/>
                </p:cNvSpPr>
                <p:nvPr/>
              </p:nvSpPr>
              <p:spPr bwMode="auto">
                <a:xfrm>
                  <a:off x="4654" y="2304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6 w 17"/>
                    <a:gd name="T5" fmla="*/ 16 h 17"/>
                    <a:gd name="T6" fmla="*/ 16 w 17"/>
                    <a:gd name="T7" fmla="*/ 8 h 17"/>
                    <a:gd name="T8" fmla="*/ 16 w 17"/>
                    <a:gd name="T9" fmla="*/ 0 h 17"/>
                    <a:gd name="T10" fmla="*/ 8 w 17"/>
                    <a:gd name="T11" fmla="*/ 0 h 17"/>
                    <a:gd name="T12" fmla="*/ 0 w 17"/>
                    <a:gd name="T13" fmla="*/ 0 h 17"/>
                    <a:gd name="T14" fmla="*/ 0 w 17"/>
                    <a:gd name="T15" fmla="*/ 8 h 17"/>
                    <a:gd name="T16" fmla="*/ 0 w 17"/>
                    <a:gd name="T17" fmla="*/ 16 h 17"/>
                    <a:gd name="T18" fmla="*/ 8 w 17"/>
                    <a:gd name="T19" fmla="*/ 16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17"/>
                    <a:gd name="T32" fmla="*/ 17 w 17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89" name="Freeform 157"/>
                <p:cNvSpPr>
                  <a:spLocks/>
                </p:cNvSpPr>
                <p:nvPr/>
              </p:nvSpPr>
              <p:spPr bwMode="auto">
                <a:xfrm>
                  <a:off x="4644" y="2309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2 w 17"/>
                    <a:gd name="T5" fmla="*/ 16 h 17"/>
                    <a:gd name="T6" fmla="*/ 12 w 17"/>
                    <a:gd name="T7" fmla="*/ 8 h 17"/>
                    <a:gd name="T8" fmla="*/ 16 w 17"/>
                    <a:gd name="T9" fmla="*/ 8 h 17"/>
                    <a:gd name="T10" fmla="*/ 16 w 17"/>
                    <a:gd name="T11" fmla="*/ 0 h 17"/>
                    <a:gd name="T12" fmla="*/ 12 w 17"/>
                    <a:gd name="T13" fmla="*/ 0 h 17"/>
                    <a:gd name="T14" fmla="*/ 8 w 17"/>
                    <a:gd name="T15" fmla="*/ 0 h 17"/>
                    <a:gd name="T16" fmla="*/ 4 w 17"/>
                    <a:gd name="T17" fmla="*/ 0 h 17"/>
                    <a:gd name="T18" fmla="*/ 0 w 17"/>
                    <a:gd name="T19" fmla="*/ 0 h 17"/>
                    <a:gd name="T20" fmla="*/ 0 w 17"/>
                    <a:gd name="T21" fmla="*/ 8 h 17"/>
                    <a:gd name="T22" fmla="*/ 4 w 17"/>
                    <a:gd name="T23" fmla="*/ 16 h 17"/>
                    <a:gd name="T24" fmla="*/ 8 w 17"/>
                    <a:gd name="T25" fmla="*/ 1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"/>
                    <a:gd name="T40" fmla="*/ 0 h 17"/>
                    <a:gd name="T41" fmla="*/ 17 w 17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8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4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90" name="Freeform 158"/>
                <p:cNvSpPr>
                  <a:spLocks/>
                </p:cNvSpPr>
                <p:nvPr/>
              </p:nvSpPr>
              <p:spPr bwMode="auto">
                <a:xfrm>
                  <a:off x="4632" y="2315"/>
                  <a:ext cx="17" cy="17"/>
                </a:xfrm>
                <a:custGeom>
                  <a:avLst/>
                  <a:gdLst>
                    <a:gd name="T0" fmla="*/ 8 w 17"/>
                    <a:gd name="T1" fmla="*/ 16 h 17"/>
                    <a:gd name="T2" fmla="*/ 8 w 17"/>
                    <a:gd name="T3" fmla="*/ 16 h 17"/>
                    <a:gd name="T4" fmla="*/ 16 w 17"/>
                    <a:gd name="T5" fmla="*/ 16 h 17"/>
                    <a:gd name="T6" fmla="*/ 16 w 17"/>
                    <a:gd name="T7" fmla="*/ 8 h 17"/>
                    <a:gd name="T8" fmla="*/ 16 w 17"/>
                    <a:gd name="T9" fmla="*/ 0 h 17"/>
                    <a:gd name="T10" fmla="*/ 8 w 17"/>
                    <a:gd name="T11" fmla="*/ 0 h 17"/>
                    <a:gd name="T12" fmla="*/ 8 w 17"/>
                    <a:gd name="T13" fmla="*/ 8 h 17"/>
                    <a:gd name="T14" fmla="*/ 0 w 17"/>
                    <a:gd name="T15" fmla="*/ 8 h 17"/>
                    <a:gd name="T16" fmla="*/ 0 w 17"/>
                    <a:gd name="T17" fmla="*/ 16 h 17"/>
                    <a:gd name="T18" fmla="*/ 8 w 17"/>
                    <a:gd name="T19" fmla="*/ 16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17"/>
                    <a:gd name="T32" fmla="*/ 17 w 17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17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8" y="8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91" name="Freeform 159"/>
                <p:cNvSpPr>
                  <a:spLocks/>
                </p:cNvSpPr>
                <p:nvPr/>
              </p:nvSpPr>
              <p:spPr bwMode="auto">
                <a:xfrm>
                  <a:off x="4621" y="2320"/>
                  <a:ext cx="17" cy="17"/>
                </a:xfrm>
                <a:custGeom>
                  <a:avLst/>
                  <a:gdLst>
                    <a:gd name="T0" fmla="*/ 9 w 17"/>
                    <a:gd name="T1" fmla="*/ 16 h 17"/>
                    <a:gd name="T2" fmla="*/ 16 w 17"/>
                    <a:gd name="T3" fmla="*/ 16 h 17"/>
                    <a:gd name="T4" fmla="*/ 16 w 17"/>
                    <a:gd name="T5" fmla="*/ 8 h 17"/>
                    <a:gd name="T6" fmla="*/ 16 w 17"/>
                    <a:gd name="T7" fmla="*/ 0 h 17"/>
                    <a:gd name="T8" fmla="*/ 9 w 17"/>
                    <a:gd name="T9" fmla="*/ 0 h 17"/>
                    <a:gd name="T10" fmla="*/ 6 w 17"/>
                    <a:gd name="T11" fmla="*/ 0 h 17"/>
                    <a:gd name="T12" fmla="*/ 0 w 17"/>
                    <a:gd name="T13" fmla="*/ 0 h 17"/>
                    <a:gd name="T14" fmla="*/ 0 w 17"/>
                    <a:gd name="T15" fmla="*/ 8 h 17"/>
                    <a:gd name="T16" fmla="*/ 0 w 17"/>
                    <a:gd name="T17" fmla="*/ 16 h 17"/>
                    <a:gd name="T18" fmla="*/ 6 w 17"/>
                    <a:gd name="T19" fmla="*/ 16 h 17"/>
                    <a:gd name="T20" fmla="*/ 9 w 17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17"/>
                    <a:gd name="T35" fmla="*/ 17 w 17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17">
                      <a:moveTo>
                        <a:pt x="9" y="16"/>
                      </a:move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6" y="16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92" name="Freeform 160"/>
                <p:cNvSpPr>
                  <a:spLocks/>
                </p:cNvSpPr>
                <p:nvPr/>
              </p:nvSpPr>
              <p:spPr bwMode="auto">
                <a:xfrm>
                  <a:off x="4608" y="2326"/>
                  <a:ext cx="17" cy="17"/>
                </a:xfrm>
                <a:custGeom>
                  <a:avLst/>
                  <a:gdLst>
                    <a:gd name="T0" fmla="*/ 6 w 17"/>
                    <a:gd name="T1" fmla="*/ 16 h 17"/>
                    <a:gd name="T2" fmla="*/ 9 w 17"/>
                    <a:gd name="T3" fmla="*/ 16 h 17"/>
                    <a:gd name="T4" fmla="*/ 16 w 17"/>
                    <a:gd name="T5" fmla="*/ 16 h 17"/>
                    <a:gd name="T6" fmla="*/ 16 w 17"/>
                    <a:gd name="T7" fmla="*/ 9 h 17"/>
                    <a:gd name="T8" fmla="*/ 16 w 17"/>
                    <a:gd name="T9" fmla="*/ 6 h 17"/>
                    <a:gd name="T10" fmla="*/ 9 w 17"/>
                    <a:gd name="T11" fmla="*/ 0 h 17"/>
                    <a:gd name="T12" fmla="*/ 6 w 17"/>
                    <a:gd name="T13" fmla="*/ 0 h 17"/>
                    <a:gd name="T14" fmla="*/ 0 w 17"/>
                    <a:gd name="T15" fmla="*/ 0 h 17"/>
                    <a:gd name="T16" fmla="*/ 0 w 17"/>
                    <a:gd name="T17" fmla="*/ 6 h 17"/>
                    <a:gd name="T18" fmla="*/ 0 w 17"/>
                    <a:gd name="T19" fmla="*/ 9 h 17"/>
                    <a:gd name="T20" fmla="*/ 0 w 17"/>
                    <a:gd name="T21" fmla="*/ 16 h 17"/>
                    <a:gd name="T22" fmla="*/ 6 w 17"/>
                    <a:gd name="T23" fmla="*/ 16 h 1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7"/>
                    <a:gd name="T37" fmla="*/ 0 h 17"/>
                    <a:gd name="T38" fmla="*/ 17 w 17"/>
                    <a:gd name="T39" fmla="*/ 17 h 1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7" h="17">
                      <a:moveTo>
                        <a:pt x="6" y="16"/>
                      </a:moveTo>
                      <a:lnTo>
                        <a:pt x="9" y="16"/>
                      </a:lnTo>
                      <a:lnTo>
                        <a:pt x="16" y="16"/>
                      </a:lnTo>
                      <a:lnTo>
                        <a:pt x="16" y="9"/>
                      </a:lnTo>
                      <a:lnTo>
                        <a:pt x="16" y="6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2" name="Group 161"/>
            <p:cNvGrpSpPr>
              <a:grpSpLocks/>
            </p:cNvGrpSpPr>
            <p:nvPr/>
          </p:nvGrpSpPr>
          <p:grpSpPr bwMode="auto">
            <a:xfrm>
              <a:off x="4883" y="2412"/>
              <a:ext cx="452" cy="275"/>
              <a:chOff x="4883" y="2412"/>
              <a:chExt cx="452" cy="275"/>
            </a:xfrm>
          </p:grpSpPr>
          <p:grpSp>
            <p:nvGrpSpPr>
              <p:cNvPr id="23658" name="Group 162"/>
              <p:cNvGrpSpPr>
                <a:grpSpLocks/>
              </p:cNvGrpSpPr>
              <p:nvPr/>
            </p:nvGrpSpPr>
            <p:grpSpPr bwMode="auto">
              <a:xfrm>
                <a:off x="4883" y="2412"/>
                <a:ext cx="452" cy="275"/>
                <a:chOff x="4883" y="2412"/>
                <a:chExt cx="452" cy="275"/>
              </a:xfrm>
            </p:grpSpPr>
            <p:sp>
              <p:nvSpPr>
                <p:cNvPr id="23678" name="Freeform 163"/>
                <p:cNvSpPr>
                  <a:spLocks/>
                </p:cNvSpPr>
                <p:nvPr/>
              </p:nvSpPr>
              <p:spPr bwMode="auto">
                <a:xfrm>
                  <a:off x="4883" y="2412"/>
                  <a:ext cx="452" cy="275"/>
                </a:xfrm>
                <a:custGeom>
                  <a:avLst/>
                  <a:gdLst>
                    <a:gd name="T0" fmla="*/ 72 w 452"/>
                    <a:gd name="T1" fmla="*/ 274 h 275"/>
                    <a:gd name="T2" fmla="*/ 451 w 452"/>
                    <a:gd name="T3" fmla="*/ 274 h 275"/>
                    <a:gd name="T4" fmla="*/ 338 w 452"/>
                    <a:gd name="T5" fmla="*/ 0 h 275"/>
                    <a:gd name="T6" fmla="*/ 0 w 452"/>
                    <a:gd name="T7" fmla="*/ 0 h 275"/>
                    <a:gd name="T8" fmla="*/ 72 w 452"/>
                    <a:gd name="T9" fmla="*/ 274 h 2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2"/>
                    <a:gd name="T16" fmla="*/ 0 h 275"/>
                    <a:gd name="T17" fmla="*/ 452 w 452"/>
                    <a:gd name="T18" fmla="*/ 275 h 2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2" h="275">
                      <a:moveTo>
                        <a:pt x="72" y="274"/>
                      </a:moveTo>
                      <a:lnTo>
                        <a:pt x="451" y="274"/>
                      </a:lnTo>
                      <a:lnTo>
                        <a:pt x="338" y="0"/>
                      </a:lnTo>
                      <a:lnTo>
                        <a:pt x="0" y="0"/>
                      </a:lnTo>
                      <a:lnTo>
                        <a:pt x="72" y="274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79" name="Group 164"/>
                <p:cNvGrpSpPr>
                  <a:grpSpLocks/>
                </p:cNvGrpSpPr>
                <p:nvPr/>
              </p:nvGrpSpPr>
              <p:grpSpPr bwMode="auto">
                <a:xfrm>
                  <a:off x="4892" y="2448"/>
                  <a:ext cx="426" cy="197"/>
                  <a:chOff x="4892" y="2448"/>
                  <a:chExt cx="426" cy="197"/>
                </a:xfrm>
              </p:grpSpPr>
              <p:sp>
                <p:nvSpPr>
                  <p:cNvPr id="23680" name="Freeform 165"/>
                  <p:cNvSpPr>
                    <a:spLocks/>
                  </p:cNvSpPr>
                  <p:nvPr/>
                </p:nvSpPr>
                <p:spPr bwMode="auto">
                  <a:xfrm>
                    <a:off x="4892" y="2448"/>
                    <a:ext cx="362" cy="42"/>
                  </a:xfrm>
                  <a:custGeom>
                    <a:avLst/>
                    <a:gdLst>
                      <a:gd name="T0" fmla="*/ 0 w 362"/>
                      <a:gd name="T1" fmla="*/ 0 h 42"/>
                      <a:gd name="T2" fmla="*/ 343 w 362"/>
                      <a:gd name="T3" fmla="*/ 0 h 42"/>
                      <a:gd name="T4" fmla="*/ 361 w 362"/>
                      <a:gd name="T5" fmla="*/ 41 h 42"/>
                      <a:gd name="T6" fmla="*/ 11 w 362"/>
                      <a:gd name="T7" fmla="*/ 41 h 42"/>
                      <a:gd name="T8" fmla="*/ 0 w 362"/>
                      <a:gd name="T9" fmla="*/ 0 h 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2"/>
                      <a:gd name="T16" fmla="*/ 0 h 42"/>
                      <a:gd name="T17" fmla="*/ 362 w 362"/>
                      <a:gd name="T18" fmla="*/ 42 h 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2" h="42">
                        <a:moveTo>
                          <a:pt x="0" y="0"/>
                        </a:moveTo>
                        <a:lnTo>
                          <a:pt x="343" y="0"/>
                        </a:lnTo>
                        <a:lnTo>
                          <a:pt x="361" y="41"/>
                        </a:lnTo>
                        <a:lnTo>
                          <a:pt x="11" y="4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81" name="Freeform 166"/>
                  <p:cNvSpPr>
                    <a:spLocks/>
                  </p:cNvSpPr>
                  <p:nvPr/>
                </p:nvSpPr>
                <p:spPr bwMode="auto">
                  <a:xfrm>
                    <a:off x="4913" y="2526"/>
                    <a:ext cx="373" cy="42"/>
                  </a:xfrm>
                  <a:custGeom>
                    <a:avLst/>
                    <a:gdLst>
                      <a:gd name="T0" fmla="*/ 0 w 373"/>
                      <a:gd name="T1" fmla="*/ 0 h 42"/>
                      <a:gd name="T2" fmla="*/ 355 w 373"/>
                      <a:gd name="T3" fmla="*/ 0 h 42"/>
                      <a:gd name="T4" fmla="*/ 372 w 373"/>
                      <a:gd name="T5" fmla="*/ 41 h 42"/>
                      <a:gd name="T6" fmla="*/ 11 w 373"/>
                      <a:gd name="T7" fmla="*/ 41 h 42"/>
                      <a:gd name="T8" fmla="*/ 0 w 373"/>
                      <a:gd name="T9" fmla="*/ 0 h 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2"/>
                      <a:gd name="T17" fmla="*/ 373 w 373"/>
                      <a:gd name="T18" fmla="*/ 42 h 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2">
                        <a:moveTo>
                          <a:pt x="0" y="0"/>
                        </a:moveTo>
                        <a:lnTo>
                          <a:pt x="355" y="0"/>
                        </a:lnTo>
                        <a:lnTo>
                          <a:pt x="372" y="41"/>
                        </a:lnTo>
                        <a:lnTo>
                          <a:pt x="11" y="4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82" name="Freeform 167"/>
                  <p:cNvSpPr>
                    <a:spLocks/>
                  </p:cNvSpPr>
                  <p:nvPr/>
                </p:nvSpPr>
                <p:spPr bwMode="auto">
                  <a:xfrm>
                    <a:off x="4933" y="2602"/>
                    <a:ext cx="385" cy="43"/>
                  </a:xfrm>
                  <a:custGeom>
                    <a:avLst/>
                    <a:gdLst>
                      <a:gd name="T0" fmla="*/ 0 w 385"/>
                      <a:gd name="T1" fmla="*/ 0 h 43"/>
                      <a:gd name="T2" fmla="*/ 366 w 385"/>
                      <a:gd name="T3" fmla="*/ 0 h 43"/>
                      <a:gd name="T4" fmla="*/ 384 w 385"/>
                      <a:gd name="T5" fmla="*/ 42 h 43"/>
                      <a:gd name="T6" fmla="*/ 10 w 385"/>
                      <a:gd name="T7" fmla="*/ 42 h 43"/>
                      <a:gd name="T8" fmla="*/ 0 w 385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5"/>
                      <a:gd name="T16" fmla="*/ 0 h 43"/>
                      <a:gd name="T17" fmla="*/ 385 w 385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5" h="43">
                        <a:moveTo>
                          <a:pt x="0" y="0"/>
                        </a:moveTo>
                        <a:lnTo>
                          <a:pt x="366" y="0"/>
                        </a:lnTo>
                        <a:lnTo>
                          <a:pt x="384" y="42"/>
                        </a:lnTo>
                        <a:lnTo>
                          <a:pt x="10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659" name="Group 168"/>
              <p:cNvGrpSpPr>
                <a:grpSpLocks/>
              </p:cNvGrpSpPr>
              <p:nvPr/>
            </p:nvGrpSpPr>
            <p:grpSpPr bwMode="auto">
              <a:xfrm>
                <a:off x="4902" y="2433"/>
                <a:ext cx="419" cy="238"/>
                <a:chOff x="4902" y="2433"/>
                <a:chExt cx="419" cy="238"/>
              </a:xfrm>
            </p:grpSpPr>
            <p:grpSp>
              <p:nvGrpSpPr>
                <p:cNvPr id="23660" name="Group 169"/>
                <p:cNvGrpSpPr>
                  <a:grpSpLocks/>
                </p:cNvGrpSpPr>
                <p:nvPr/>
              </p:nvGrpSpPr>
              <p:grpSpPr bwMode="auto">
                <a:xfrm>
                  <a:off x="5213" y="2433"/>
                  <a:ext cx="108" cy="235"/>
                  <a:chOff x="5213" y="2433"/>
                  <a:chExt cx="108" cy="235"/>
                </a:xfrm>
              </p:grpSpPr>
              <p:sp>
                <p:nvSpPr>
                  <p:cNvPr id="23670" name="Freeform 170"/>
                  <p:cNvSpPr>
                    <a:spLocks/>
                  </p:cNvSpPr>
                  <p:nvPr/>
                </p:nvSpPr>
                <p:spPr bwMode="auto">
                  <a:xfrm>
                    <a:off x="5213" y="2433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16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16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0 h 17"/>
                      <a:gd name="T36" fmla="*/ 0 w 17"/>
                      <a:gd name="T37" fmla="*/ 0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0 w 17"/>
                      <a:gd name="T47" fmla="*/ 16 h 17"/>
                      <a:gd name="T48" fmla="*/ 16 w 17"/>
                      <a:gd name="T49" fmla="*/ 16 h 1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7"/>
                      <a:gd name="T76" fmla="*/ 0 h 17"/>
                      <a:gd name="T77" fmla="*/ 17 w 17"/>
                      <a:gd name="T78" fmla="*/ 17 h 1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71" name="Freeform 171"/>
                  <p:cNvSpPr>
                    <a:spLocks/>
                  </p:cNvSpPr>
                  <p:nvPr/>
                </p:nvSpPr>
                <p:spPr bwMode="auto">
                  <a:xfrm>
                    <a:off x="5226" y="2465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0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16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72" name="Freeform 172"/>
                  <p:cNvSpPr>
                    <a:spLocks/>
                  </p:cNvSpPr>
                  <p:nvPr/>
                </p:nvSpPr>
                <p:spPr bwMode="auto">
                  <a:xfrm>
                    <a:off x="5238" y="2494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8 h 17"/>
                      <a:gd name="T30" fmla="*/ 0 w 17"/>
                      <a:gd name="T31" fmla="*/ 8 h 17"/>
                      <a:gd name="T32" fmla="*/ 0 w 17"/>
                      <a:gd name="T33" fmla="*/ 8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8 w 17"/>
                      <a:gd name="T39" fmla="*/ 16 h 17"/>
                      <a:gd name="T40" fmla="*/ 8 w 17"/>
                      <a:gd name="T41" fmla="*/ 16 h 1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7"/>
                      <a:gd name="T64" fmla="*/ 0 h 17"/>
                      <a:gd name="T65" fmla="*/ 17 w 17"/>
                      <a:gd name="T66" fmla="*/ 17 h 17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73" name="Freeform 173"/>
                  <p:cNvSpPr>
                    <a:spLocks/>
                  </p:cNvSpPr>
                  <p:nvPr/>
                </p:nvSpPr>
                <p:spPr bwMode="auto">
                  <a:xfrm>
                    <a:off x="5251" y="2526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8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8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8 h 17"/>
                      <a:gd name="T36" fmla="*/ 0 w 17"/>
                      <a:gd name="T37" fmla="*/ 8 h 17"/>
                      <a:gd name="T38" fmla="*/ 0 w 17"/>
                      <a:gd name="T39" fmla="*/ 8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8 w 17"/>
                      <a:gd name="T45" fmla="*/ 16 h 17"/>
                      <a:gd name="T46" fmla="*/ 8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74" name="Freeform 174"/>
                  <p:cNvSpPr>
                    <a:spLocks/>
                  </p:cNvSpPr>
                  <p:nvPr/>
                </p:nvSpPr>
                <p:spPr bwMode="auto">
                  <a:xfrm>
                    <a:off x="5265" y="2558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8 h 17"/>
                      <a:gd name="T16" fmla="*/ 16 w 17"/>
                      <a:gd name="T17" fmla="*/ 0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8 h 17"/>
                      <a:gd name="T30" fmla="*/ 0 w 17"/>
                      <a:gd name="T31" fmla="*/ 8 h 17"/>
                      <a:gd name="T32" fmla="*/ 0 w 17"/>
                      <a:gd name="T33" fmla="*/ 8 h 17"/>
                      <a:gd name="T34" fmla="*/ 0 w 17"/>
                      <a:gd name="T35" fmla="*/ 8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8 w 17"/>
                      <a:gd name="T43" fmla="*/ 16 h 17"/>
                      <a:gd name="T44" fmla="*/ 8 w 17"/>
                      <a:gd name="T45" fmla="*/ 16 h 1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7"/>
                      <a:gd name="T70" fmla="*/ 0 h 17"/>
                      <a:gd name="T71" fmla="*/ 17 w 17"/>
                      <a:gd name="T72" fmla="*/ 17 h 1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75" name="Freeform 175"/>
                  <p:cNvSpPr>
                    <a:spLocks/>
                  </p:cNvSpPr>
                  <p:nvPr/>
                </p:nvSpPr>
                <p:spPr bwMode="auto">
                  <a:xfrm>
                    <a:off x="5278" y="2588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8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8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8 h 17"/>
                      <a:gd name="T34" fmla="*/ 0 w 17"/>
                      <a:gd name="T35" fmla="*/ 8 h 17"/>
                      <a:gd name="T36" fmla="*/ 0 w 17"/>
                      <a:gd name="T37" fmla="*/ 8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8 w 17"/>
                      <a:gd name="T45" fmla="*/ 16 h 17"/>
                      <a:gd name="T46" fmla="*/ 8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76" name="Freeform 176"/>
                  <p:cNvSpPr>
                    <a:spLocks/>
                  </p:cNvSpPr>
                  <p:nvPr/>
                </p:nvSpPr>
                <p:spPr bwMode="auto">
                  <a:xfrm>
                    <a:off x="5292" y="2620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8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8 h 17"/>
                      <a:gd name="T32" fmla="*/ 0 w 17"/>
                      <a:gd name="T33" fmla="*/ 8 h 17"/>
                      <a:gd name="T34" fmla="*/ 0 w 17"/>
                      <a:gd name="T35" fmla="*/ 8 h 17"/>
                      <a:gd name="T36" fmla="*/ 0 w 17"/>
                      <a:gd name="T37" fmla="*/ 8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7"/>
                      <a:gd name="T70" fmla="*/ 0 h 17"/>
                      <a:gd name="T71" fmla="*/ 17 w 17"/>
                      <a:gd name="T72" fmla="*/ 17 h 1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7" h="17">
                        <a:moveTo>
                          <a:pt x="0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77" name="Freeform 177"/>
                  <p:cNvSpPr>
                    <a:spLocks/>
                  </p:cNvSpPr>
                  <p:nvPr/>
                </p:nvSpPr>
                <p:spPr bwMode="auto">
                  <a:xfrm>
                    <a:off x="5304" y="2651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8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0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0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8 h 17"/>
                      <a:gd name="T30" fmla="*/ 0 w 17"/>
                      <a:gd name="T31" fmla="*/ 8 h 17"/>
                      <a:gd name="T32" fmla="*/ 0 w 17"/>
                      <a:gd name="T33" fmla="*/ 8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8 w 17"/>
                      <a:gd name="T41" fmla="*/ 16 h 17"/>
                      <a:gd name="T42" fmla="*/ 8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61" name="Group 178"/>
                <p:cNvGrpSpPr>
                  <a:grpSpLocks/>
                </p:cNvGrpSpPr>
                <p:nvPr/>
              </p:nvGrpSpPr>
              <p:grpSpPr bwMode="auto">
                <a:xfrm>
                  <a:off x="4902" y="2437"/>
                  <a:ext cx="76" cy="234"/>
                  <a:chOff x="4902" y="2437"/>
                  <a:chExt cx="76" cy="234"/>
                </a:xfrm>
              </p:grpSpPr>
              <p:sp>
                <p:nvSpPr>
                  <p:cNvPr id="23662" name="Freeform 179"/>
                  <p:cNvSpPr>
                    <a:spLocks/>
                  </p:cNvSpPr>
                  <p:nvPr/>
                </p:nvSpPr>
                <p:spPr bwMode="auto">
                  <a:xfrm>
                    <a:off x="4902" y="2437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0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0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16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16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63" name="Freeform 180"/>
                  <p:cNvSpPr>
                    <a:spLocks/>
                  </p:cNvSpPr>
                  <p:nvPr/>
                </p:nvSpPr>
                <p:spPr bwMode="auto">
                  <a:xfrm>
                    <a:off x="4911" y="2468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8 h 17"/>
                      <a:gd name="T14" fmla="*/ 16 w 17"/>
                      <a:gd name="T15" fmla="*/ 8 h 17"/>
                      <a:gd name="T16" fmla="*/ 16 w 17"/>
                      <a:gd name="T17" fmla="*/ 8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8 h 17"/>
                      <a:gd name="T34" fmla="*/ 0 w 17"/>
                      <a:gd name="T35" fmla="*/ 8 h 17"/>
                      <a:gd name="T36" fmla="*/ 0 w 17"/>
                      <a:gd name="T37" fmla="*/ 8 h 17"/>
                      <a:gd name="T38" fmla="*/ 0 w 17"/>
                      <a:gd name="T39" fmla="*/ 8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0 w 17"/>
                      <a:gd name="T47" fmla="*/ 16 h 17"/>
                      <a:gd name="T48" fmla="*/ 16 w 17"/>
                      <a:gd name="T49" fmla="*/ 16 h 1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7"/>
                      <a:gd name="T76" fmla="*/ 0 h 17"/>
                      <a:gd name="T77" fmla="*/ 17 w 17"/>
                      <a:gd name="T78" fmla="*/ 17 h 1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64" name="Freeform 181"/>
                  <p:cNvSpPr>
                    <a:spLocks/>
                  </p:cNvSpPr>
                  <p:nvPr/>
                </p:nvSpPr>
                <p:spPr bwMode="auto">
                  <a:xfrm>
                    <a:off x="4920" y="2498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8 h 17"/>
                      <a:gd name="T16" fmla="*/ 16 w 17"/>
                      <a:gd name="T17" fmla="*/ 8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16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0 h 17"/>
                      <a:gd name="T36" fmla="*/ 0 w 17"/>
                      <a:gd name="T37" fmla="*/ 8 h 17"/>
                      <a:gd name="T38" fmla="*/ 0 w 17"/>
                      <a:gd name="T39" fmla="*/ 8 h 17"/>
                      <a:gd name="T40" fmla="*/ 0 w 17"/>
                      <a:gd name="T41" fmla="*/ 8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0 w 17"/>
                      <a:gd name="T47" fmla="*/ 16 h 17"/>
                      <a:gd name="T48" fmla="*/ 0 w 17"/>
                      <a:gd name="T49" fmla="*/ 16 h 1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7"/>
                      <a:gd name="T76" fmla="*/ 0 h 17"/>
                      <a:gd name="T77" fmla="*/ 17 w 17"/>
                      <a:gd name="T78" fmla="*/ 17 h 1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7" h="17">
                        <a:moveTo>
                          <a:pt x="0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65" name="Freeform 182"/>
                  <p:cNvSpPr>
                    <a:spLocks/>
                  </p:cNvSpPr>
                  <p:nvPr/>
                </p:nvSpPr>
                <p:spPr bwMode="auto">
                  <a:xfrm>
                    <a:off x="4929" y="2528"/>
                    <a:ext cx="1" cy="17"/>
                  </a:xfrm>
                  <a:custGeom>
                    <a:avLst/>
                    <a:gdLst>
                      <a:gd name="T0" fmla="*/ 0 w 1"/>
                      <a:gd name="T1" fmla="*/ 16 h 17"/>
                      <a:gd name="T2" fmla="*/ 0 w 1"/>
                      <a:gd name="T3" fmla="*/ 16 h 17"/>
                      <a:gd name="T4" fmla="*/ 0 w 1"/>
                      <a:gd name="T5" fmla="*/ 16 h 17"/>
                      <a:gd name="T6" fmla="*/ 0 w 1"/>
                      <a:gd name="T7" fmla="*/ 16 h 17"/>
                      <a:gd name="T8" fmla="*/ 0 w 1"/>
                      <a:gd name="T9" fmla="*/ 16 h 17"/>
                      <a:gd name="T10" fmla="*/ 0 w 1"/>
                      <a:gd name="T11" fmla="*/ 16 h 17"/>
                      <a:gd name="T12" fmla="*/ 0 w 1"/>
                      <a:gd name="T13" fmla="*/ 0 h 17"/>
                      <a:gd name="T14" fmla="*/ 0 w 1"/>
                      <a:gd name="T15" fmla="*/ 0 h 17"/>
                      <a:gd name="T16" fmla="*/ 0 w 1"/>
                      <a:gd name="T17" fmla="*/ 0 h 17"/>
                      <a:gd name="T18" fmla="*/ 0 w 1"/>
                      <a:gd name="T19" fmla="*/ 0 h 17"/>
                      <a:gd name="T20" fmla="*/ 0 w 1"/>
                      <a:gd name="T21" fmla="*/ 0 h 17"/>
                      <a:gd name="T22" fmla="*/ 0 w 1"/>
                      <a:gd name="T23" fmla="*/ 0 h 17"/>
                      <a:gd name="T24" fmla="*/ 0 w 1"/>
                      <a:gd name="T25" fmla="*/ 0 h 17"/>
                      <a:gd name="T26" fmla="*/ 0 w 1"/>
                      <a:gd name="T27" fmla="*/ 0 h 17"/>
                      <a:gd name="T28" fmla="*/ 0 w 1"/>
                      <a:gd name="T29" fmla="*/ 0 h 17"/>
                      <a:gd name="T30" fmla="*/ 0 w 1"/>
                      <a:gd name="T31" fmla="*/ 0 h 17"/>
                      <a:gd name="T32" fmla="*/ 0 w 1"/>
                      <a:gd name="T33" fmla="*/ 0 h 17"/>
                      <a:gd name="T34" fmla="*/ 0 w 1"/>
                      <a:gd name="T35" fmla="*/ 0 h 17"/>
                      <a:gd name="T36" fmla="*/ 0 w 1"/>
                      <a:gd name="T37" fmla="*/ 16 h 17"/>
                      <a:gd name="T38" fmla="*/ 0 w 1"/>
                      <a:gd name="T39" fmla="*/ 16 h 17"/>
                      <a:gd name="T40" fmla="*/ 0 w 1"/>
                      <a:gd name="T41" fmla="*/ 16 h 17"/>
                      <a:gd name="T42" fmla="*/ 0 w 1"/>
                      <a:gd name="T43" fmla="*/ 16 h 17"/>
                      <a:gd name="T44" fmla="*/ 0 w 1"/>
                      <a:gd name="T45" fmla="*/ 16 h 17"/>
                      <a:gd name="T46" fmla="*/ 0 w 1"/>
                      <a:gd name="T47" fmla="*/ 16 h 17"/>
                      <a:gd name="T48" fmla="*/ 0 w 1"/>
                      <a:gd name="T49" fmla="*/ 16 h 1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"/>
                      <a:gd name="T76" fmla="*/ 0 h 17"/>
                      <a:gd name="T77" fmla="*/ 1 w 1"/>
                      <a:gd name="T78" fmla="*/ 17 h 1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" h="17">
                        <a:moveTo>
                          <a:pt x="0" y="16"/>
                        </a:moveTo>
                        <a:lnTo>
                          <a:pt x="0" y="16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66" name="Freeform 183"/>
                  <p:cNvSpPr>
                    <a:spLocks/>
                  </p:cNvSpPr>
                  <p:nvPr/>
                </p:nvSpPr>
                <p:spPr bwMode="auto">
                  <a:xfrm>
                    <a:off x="4936" y="2559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16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16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0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0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0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67" name="Freeform 184"/>
                  <p:cNvSpPr>
                    <a:spLocks/>
                  </p:cNvSpPr>
                  <p:nvPr/>
                </p:nvSpPr>
                <p:spPr bwMode="auto">
                  <a:xfrm>
                    <a:off x="4945" y="2592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16 h 17"/>
                      <a:gd name="T14" fmla="*/ 16 w 17"/>
                      <a:gd name="T15" fmla="*/ 16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16 w 17"/>
                      <a:gd name="T25" fmla="*/ 0 h 17"/>
                      <a:gd name="T26" fmla="*/ 16 w 17"/>
                      <a:gd name="T27" fmla="*/ 0 h 17"/>
                      <a:gd name="T28" fmla="*/ 16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0 h 17"/>
                      <a:gd name="T36" fmla="*/ 0 w 17"/>
                      <a:gd name="T37" fmla="*/ 0 h 17"/>
                      <a:gd name="T38" fmla="*/ 0 w 17"/>
                      <a:gd name="T39" fmla="*/ 0 h 17"/>
                      <a:gd name="T40" fmla="*/ 0 w 17"/>
                      <a:gd name="T41" fmla="*/ 0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0 w 17"/>
                      <a:gd name="T47" fmla="*/ 16 h 17"/>
                      <a:gd name="T48" fmla="*/ 0 w 17"/>
                      <a:gd name="T49" fmla="*/ 16 h 17"/>
                      <a:gd name="T50" fmla="*/ 0 w 17"/>
                      <a:gd name="T51" fmla="*/ 16 h 17"/>
                      <a:gd name="T52" fmla="*/ 0 w 17"/>
                      <a:gd name="T53" fmla="*/ 16 h 17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7"/>
                      <a:gd name="T82" fmla="*/ 0 h 17"/>
                      <a:gd name="T83" fmla="*/ 17 w 17"/>
                      <a:gd name="T84" fmla="*/ 17 h 17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7" h="17">
                        <a:moveTo>
                          <a:pt x="0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68" name="Freeform 185"/>
                  <p:cNvSpPr>
                    <a:spLocks/>
                  </p:cNvSpPr>
                  <p:nvPr/>
                </p:nvSpPr>
                <p:spPr bwMode="auto">
                  <a:xfrm>
                    <a:off x="4952" y="2621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8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0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8 h 17"/>
                      <a:gd name="T30" fmla="*/ 0 w 17"/>
                      <a:gd name="T31" fmla="*/ 8 h 17"/>
                      <a:gd name="T32" fmla="*/ 0 w 17"/>
                      <a:gd name="T33" fmla="*/ 8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16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69" name="Freeform 186"/>
                  <p:cNvSpPr>
                    <a:spLocks/>
                  </p:cNvSpPr>
                  <p:nvPr/>
                </p:nvSpPr>
                <p:spPr bwMode="auto">
                  <a:xfrm>
                    <a:off x="4961" y="2654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16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8 w 17"/>
                      <a:gd name="T45" fmla="*/ 16 h 17"/>
                      <a:gd name="T46" fmla="*/ 8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623" name="Group 187"/>
            <p:cNvGrpSpPr>
              <a:grpSpLocks/>
            </p:cNvGrpSpPr>
            <p:nvPr/>
          </p:nvGrpSpPr>
          <p:grpSpPr bwMode="auto">
            <a:xfrm>
              <a:off x="4357" y="2082"/>
              <a:ext cx="44" cy="27"/>
              <a:chOff x="4357" y="2082"/>
              <a:chExt cx="44" cy="27"/>
            </a:xfrm>
          </p:grpSpPr>
          <p:sp>
            <p:nvSpPr>
              <p:cNvPr id="23648" name="Freeform 188"/>
              <p:cNvSpPr>
                <a:spLocks/>
              </p:cNvSpPr>
              <p:nvPr/>
            </p:nvSpPr>
            <p:spPr bwMode="auto">
              <a:xfrm>
                <a:off x="4357" y="2087"/>
                <a:ext cx="43" cy="19"/>
              </a:xfrm>
              <a:custGeom>
                <a:avLst/>
                <a:gdLst>
                  <a:gd name="T0" fmla="*/ 37 w 43"/>
                  <a:gd name="T1" fmla="*/ 0 h 19"/>
                  <a:gd name="T2" fmla="*/ 0 w 43"/>
                  <a:gd name="T3" fmla="*/ 18 h 19"/>
                  <a:gd name="T4" fmla="*/ 42 w 43"/>
                  <a:gd name="T5" fmla="*/ 18 h 19"/>
                  <a:gd name="T6" fmla="*/ 37 w 43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19"/>
                  <a:gd name="T14" fmla="*/ 43 w 43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19">
                    <a:moveTo>
                      <a:pt x="37" y="0"/>
                    </a:moveTo>
                    <a:lnTo>
                      <a:pt x="0" y="18"/>
                    </a:lnTo>
                    <a:lnTo>
                      <a:pt x="42" y="18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49" name="Group 189"/>
              <p:cNvGrpSpPr>
                <a:grpSpLocks/>
              </p:cNvGrpSpPr>
              <p:nvPr/>
            </p:nvGrpSpPr>
            <p:grpSpPr bwMode="auto">
              <a:xfrm>
                <a:off x="4362" y="2082"/>
                <a:ext cx="39" cy="27"/>
                <a:chOff x="4362" y="2082"/>
                <a:chExt cx="39" cy="27"/>
              </a:xfrm>
            </p:grpSpPr>
            <p:sp>
              <p:nvSpPr>
                <p:cNvPr id="23650" name="Freeform 190"/>
                <p:cNvSpPr>
                  <a:spLocks/>
                </p:cNvSpPr>
                <p:nvPr/>
              </p:nvSpPr>
              <p:spPr bwMode="auto">
                <a:xfrm>
                  <a:off x="4384" y="2082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1" name="Freeform 191"/>
                <p:cNvSpPr>
                  <a:spLocks/>
                </p:cNvSpPr>
                <p:nvPr/>
              </p:nvSpPr>
              <p:spPr bwMode="auto">
                <a:xfrm>
                  <a:off x="4381" y="2092"/>
                  <a:ext cx="17" cy="1"/>
                </a:xfrm>
                <a:custGeom>
                  <a:avLst/>
                  <a:gdLst>
                    <a:gd name="T0" fmla="*/ 8 w 17"/>
                    <a:gd name="T1" fmla="*/ 0 h 1"/>
                    <a:gd name="T2" fmla="*/ 8 w 17"/>
                    <a:gd name="T3" fmla="*/ 0 h 1"/>
                    <a:gd name="T4" fmla="*/ 16 w 17"/>
                    <a:gd name="T5" fmla="*/ 0 h 1"/>
                    <a:gd name="T6" fmla="*/ 8 w 17"/>
                    <a:gd name="T7" fmla="*/ 0 h 1"/>
                    <a:gd name="T8" fmla="*/ 0 w 17"/>
                    <a:gd name="T9" fmla="*/ 0 h 1"/>
                    <a:gd name="T10" fmla="*/ 8 w 17"/>
                    <a:gd name="T11" fmla="*/ 0 h 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"/>
                    <a:gd name="T20" fmla="*/ 17 w 17"/>
                    <a:gd name="T21" fmla="*/ 1 h 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2" name="Freeform 192"/>
                <p:cNvSpPr>
                  <a:spLocks/>
                </p:cNvSpPr>
                <p:nvPr/>
              </p:nvSpPr>
              <p:spPr bwMode="auto">
                <a:xfrm>
                  <a:off x="4377" y="2086"/>
                  <a:ext cx="17" cy="17"/>
                </a:xfrm>
                <a:custGeom>
                  <a:avLst/>
                  <a:gdLst>
                    <a:gd name="T0" fmla="*/ 16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16 w 17"/>
                    <a:gd name="T11" fmla="*/ 16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7"/>
                    <a:gd name="T20" fmla="*/ 17 w 17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7">
                      <a:moveTo>
                        <a:pt x="16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3" name="Freeform 193"/>
                <p:cNvSpPr>
                  <a:spLocks/>
                </p:cNvSpPr>
                <p:nvPr/>
              </p:nvSpPr>
              <p:spPr bwMode="auto">
                <a:xfrm>
                  <a:off x="4373" y="2088"/>
                  <a:ext cx="17" cy="17"/>
                </a:xfrm>
                <a:custGeom>
                  <a:avLst/>
                  <a:gdLst>
                    <a:gd name="T0" fmla="*/ 16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16 w 17"/>
                    <a:gd name="T11" fmla="*/ 16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7"/>
                    <a:gd name="T20" fmla="*/ 17 w 17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7">
                      <a:moveTo>
                        <a:pt x="16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6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4" name="Freeform 194"/>
                <p:cNvSpPr>
                  <a:spLocks/>
                </p:cNvSpPr>
                <p:nvPr/>
              </p:nvSpPr>
              <p:spPr bwMode="auto">
                <a:xfrm>
                  <a:off x="4377" y="2089"/>
                  <a:ext cx="1" cy="17"/>
                </a:xfrm>
                <a:custGeom>
                  <a:avLst/>
                  <a:gdLst>
                    <a:gd name="T0" fmla="*/ 0 w 1"/>
                    <a:gd name="T1" fmla="*/ 16 h 17"/>
                    <a:gd name="T2" fmla="*/ 0 w 1"/>
                    <a:gd name="T3" fmla="*/ 16 h 17"/>
                    <a:gd name="T4" fmla="*/ 0 w 1"/>
                    <a:gd name="T5" fmla="*/ 0 h 17"/>
                    <a:gd name="T6" fmla="*/ 0 w 1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"/>
                    <a:gd name="T13" fmla="*/ 0 h 17"/>
                    <a:gd name="T14" fmla="*/ 1 w 1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" h="17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5" name="Freeform 195"/>
                <p:cNvSpPr>
                  <a:spLocks/>
                </p:cNvSpPr>
                <p:nvPr/>
              </p:nvSpPr>
              <p:spPr bwMode="auto">
                <a:xfrm>
                  <a:off x="4365" y="2092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6" name="Freeform 196"/>
                <p:cNvSpPr>
                  <a:spLocks/>
                </p:cNvSpPr>
                <p:nvPr/>
              </p:nvSpPr>
              <p:spPr bwMode="auto">
                <a:xfrm>
                  <a:off x="4362" y="2101"/>
                  <a:ext cx="17" cy="1"/>
                </a:xfrm>
                <a:custGeom>
                  <a:avLst/>
                  <a:gdLst>
                    <a:gd name="T0" fmla="*/ 8 w 17"/>
                    <a:gd name="T1" fmla="*/ 0 h 1"/>
                    <a:gd name="T2" fmla="*/ 8 w 17"/>
                    <a:gd name="T3" fmla="*/ 0 h 1"/>
                    <a:gd name="T4" fmla="*/ 16 w 17"/>
                    <a:gd name="T5" fmla="*/ 0 h 1"/>
                    <a:gd name="T6" fmla="*/ 8 w 17"/>
                    <a:gd name="T7" fmla="*/ 0 h 1"/>
                    <a:gd name="T8" fmla="*/ 0 w 17"/>
                    <a:gd name="T9" fmla="*/ 0 h 1"/>
                    <a:gd name="T10" fmla="*/ 8 w 17"/>
                    <a:gd name="T11" fmla="*/ 0 h 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"/>
                    <a:gd name="T20" fmla="*/ 17 w 17"/>
                    <a:gd name="T21" fmla="*/ 1 h 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57" name="Line 197"/>
                <p:cNvSpPr>
                  <a:spLocks noChangeShapeType="1"/>
                </p:cNvSpPr>
                <p:nvPr/>
              </p:nvSpPr>
              <p:spPr bwMode="auto">
                <a:xfrm>
                  <a:off x="4365" y="2103"/>
                  <a:ext cx="16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4" name="Group 198"/>
            <p:cNvGrpSpPr>
              <a:grpSpLocks/>
            </p:cNvGrpSpPr>
            <p:nvPr/>
          </p:nvGrpSpPr>
          <p:grpSpPr bwMode="auto">
            <a:xfrm>
              <a:off x="4955" y="2686"/>
              <a:ext cx="605" cy="196"/>
              <a:chOff x="4955" y="2686"/>
              <a:chExt cx="605" cy="196"/>
            </a:xfrm>
          </p:grpSpPr>
          <p:grpSp>
            <p:nvGrpSpPr>
              <p:cNvPr id="23625" name="Group 199"/>
              <p:cNvGrpSpPr>
                <a:grpSpLocks/>
              </p:cNvGrpSpPr>
              <p:nvPr/>
            </p:nvGrpSpPr>
            <p:grpSpPr bwMode="auto">
              <a:xfrm>
                <a:off x="4955" y="2686"/>
                <a:ext cx="605" cy="196"/>
                <a:chOff x="4955" y="2686"/>
                <a:chExt cx="605" cy="196"/>
              </a:xfrm>
            </p:grpSpPr>
            <p:sp>
              <p:nvSpPr>
                <p:cNvPr id="23643" name="Freeform 200"/>
                <p:cNvSpPr>
                  <a:spLocks/>
                </p:cNvSpPr>
                <p:nvPr/>
              </p:nvSpPr>
              <p:spPr bwMode="auto">
                <a:xfrm>
                  <a:off x="4955" y="2686"/>
                  <a:ext cx="605" cy="196"/>
                </a:xfrm>
                <a:custGeom>
                  <a:avLst/>
                  <a:gdLst>
                    <a:gd name="T0" fmla="*/ 0 w 605"/>
                    <a:gd name="T1" fmla="*/ 0 h 196"/>
                    <a:gd name="T2" fmla="*/ 379 w 605"/>
                    <a:gd name="T3" fmla="*/ 0 h 196"/>
                    <a:gd name="T4" fmla="*/ 604 w 605"/>
                    <a:gd name="T5" fmla="*/ 195 h 196"/>
                    <a:gd name="T6" fmla="*/ 123 w 605"/>
                    <a:gd name="T7" fmla="*/ 195 h 196"/>
                    <a:gd name="T8" fmla="*/ 0 w 605"/>
                    <a:gd name="T9" fmla="*/ 0 h 1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5"/>
                    <a:gd name="T16" fmla="*/ 0 h 196"/>
                    <a:gd name="T17" fmla="*/ 605 w 605"/>
                    <a:gd name="T18" fmla="*/ 196 h 1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5" h="196">
                      <a:moveTo>
                        <a:pt x="0" y="0"/>
                      </a:moveTo>
                      <a:lnTo>
                        <a:pt x="379" y="0"/>
                      </a:lnTo>
                      <a:lnTo>
                        <a:pt x="604" y="195"/>
                      </a:lnTo>
                      <a:lnTo>
                        <a:pt x="123" y="19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44" name="Group 201"/>
                <p:cNvGrpSpPr>
                  <a:grpSpLocks/>
                </p:cNvGrpSpPr>
                <p:nvPr/>
              </p:nvGrpSpPr>
              <p:grpSpPr bwMode="auto">
                <a:xfrm>
                  <a:off x="4969" y="2709"/>
                  <a:ext cx="557" cy="144"/>
                  <a:chOff x="4969" y="2709"/>
                  <a:chExt cx="557" cy="144"/>
                </a:xfrm>
              </p:grpSpPr>
              <p:sp>
                <p:nvSpPr>
                  <p:cNvPr id="23645" name="Freeform 202"/>
                  <p:cNvSpPr>
                    <a:spLocks/>
                  </p:cNvSpPr>
                  <p:nvPr/>
                </p:nvSpPr>
                <p:spPr bwMode="auto">
                  <a:xfrm>
                    <a:off x="4969" y="2709"/>
                    <a:ext cx="420" cy="25"/>
                  </a:xfrm>
                  <a:custGeom>
                    <a:avLst/>
                    <a:gdLst>
                      <a:gd name="T0" fmla="*/ 0 w 420"/>
                      <a:gd name="T1" fmla="*/ 0 h 25"/>
                      <a:gd name="T2" fmla="*/ 392 w 420"/>
                      <a:gd name="T3" fmla="*/ 0 h 25"/>
                      <a:gd name="T4" fmla="*/ 419 w 420"/>
                      <a:gd name="T5" fmla="*/ 24 h 25"/>
                      <a:gd name="T6" fmla="*/ 16 w 420"/>
                      <a:gd name="T7" fmla="*/ 24 h 25"/>
                      <a:gd name="T8" fmla="*/ 0 w 420"/>
                      <a:gd name="T9" fmla="*/ 0 h 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20"/>
                      <a:gd name="T16" fmla="*/ 0 h 25"/>
                      <a:gd name="T17" fmla="*/ 420 w 420"/>
                      <a:gd name="T18" fmla="*/ 25 h 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20" h="25">
                        <a:moveTo>
                          <a:pt x="0" y="0"/>
                        </a:moveTo>
                        <a:lnTo>
                          <a:pt x="392" y="0"/>
                        </a:lnTo>
                        <a:lnTo>
                          <a:pt x="419" y="24"/>
                        </a:lnTo>
                        <a:lnTo>
                          <a:pt x="16" y="2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46" name="Freeform 203"/>
                  <p:cNvSpPr>
                    <a:spLocks/>
                  </p:cNvSpPr>
                  <p:nvPr/>
                </p:nvSpPr>
                <p:spPr bwMode="auto">
                  <a:xfrm>
                    <a:off x="5041" y="2822"/>
                    <a:ext cx="485" cy="31"/>
                  </a:xfrm>
                  <a:custGeom>
                    <a:avLst/>
                    <a:gdLst>
                      <a:gd name="T0" fmla="*/ 0 w 485"/>
                      <a:gd name="T1" fmla="*/ 0 h 31"/>
                      <a:gd name="T2" fmla="*/ 451 w 485"/>
                      <a:gd name="T3" fmla="*/ 0 h 31"/>
                      <a:gd name="T4" fmla="*/ 484 w 485"/>
                      <a:gd name="T5" fmla="*/ 30 h 31"/>
                      <a:gd name="T6" fmla="*/ 18 w 485"/>
                      <a:gd name="T7" fmla="*/ 30 h 31"/>
                      <a:gd name="T8" fmla="*/ 0 w 48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85"/>
                      <a:gd name="T16" fmla="*/ 0 h 31"/>
                      <a:gd name="T17" fmla="*/ 485 w 48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85" h="31">
                        <a:moveTo>
                          <a:pt x="0" y="0"/>
                        </a:moveTo>
                        <a:lnTo>
                          <a:pt x="451" y="0"/>
                        </a:lnTo>
                        <a:lnTo>
                          <a:pt x="484" y="30"/>
                        </a:lnTo>
                        <a:lnTo>
                          <a:pt x="18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47" name="Freeform 204"/>
                  <p:cNvSpPr>
                    <a:spLocks/>
                  </p:cNvSpPr>
                  <p:nvPr/>
                </p:nvSpPr>
                <p:spPr bwMode="auto">
                  <a:xfrm>
                    <a:off x="5003" y="2763"/>
                    <a:ext cx="455" cy="30"/>
                  </a:xfrm>
                  <a:custGeom>
                    <a:avLst/>
                    <a:gdLst>
                      <a:gd name="T0" fmla="*/ 0 w 455"/>
                      <a:gd name="T1" fmla="*/ 0 h 30"/>
                      <a:gd name="T2" fmla="*/ 420 w 455"/>
                      <a:gd name="T3" fmla="*/ 0 h 30"/>
                      <a:gd name="T4" fmla="*/ 454 w 455"/>
                      <a:gd name="T5" fmla="*/ 29 h 30"/>
                      <a:gd name="T6" fmla="*/ 20 w 455"/>
                      <a:gd name="T7" fmla="*/ 29 h 30"/>
                      <a:gd name="T8" fmla="*/ 0 w 45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55"/>
                      <a:gd name="T16" fmla="*/ 0 h 30"/>
                      <a:gd name="T17" fmla="*/ 455 w 45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55" h="30">
                        <a:moveTo>
                          <a:pt x="0" y="0"/>
                        </a:moveTo>
                        <a:lnTo>
                          <a:pt x="420" y="0"/>
                        </a:lnTo>
                        <a:lnTo>
                          <a:pt x="454" y="29"/>
                        </a:lnTo>
                        <a:lnTo>
                          <a:pt x="20" y="2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FFFBF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626" name="Group 205"/>
              <p:cNvGrpSpPr>
                <a:grpSpLocks/>
              </p:cNvGrpSpPr>
              <p:nvPr/>
            </p:nvGrpSpPr>
            <p:grpSpPr bwMode="auto">
              <a:xfrm>
                <a:off x="4974" y="2693"/>
                <a:ext cx="565" cy="186"/>
                <a:chOff x="4974" y="2693"/>
                <a:chExt cx="565" cy="186"/>
              </a:xfrm>
            </p:grpSpPr>
            <p:grpSp>
              <p:nvGrpSpPr>
                <p:cNvPr id="23627" name="Group 206"/>
                <p:cNvGrpSpPr>
                  <a:grpSpLocks/>
                </p:cNvGrpSpPr>
                <p:nvPr/>
              </p:nvGrpSpPr>
              <p:grpSpPr bwMode="auto">
                <a:xfrm>
                  <a:off x="4974" y="2696"/>
                  <a:ext cx="121" cy="183"/>
                  <a:chOff x="4974" y="2696"/>
                  <a:chExt cx="121" cy="183"/>
                </a:xfrm>
              </p:grpSpPr>
              <p:sp>
                <p:nvSpPr>
                  <p:cNvPr id="23636" name="Freeform 207"/>
                  <p:cNvSpPr>
                    <a:spLocks/>
                  </p:cNvSpPr>
                  <p:nvPr/>
                </p:nvSpPr>
                <p:spPr bwMode="auto">
                  <a:xfrm>
                    <a:off x="4974" y="2696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16 h 17"/>
                      <a:gd name="T14" fmla="*/ 16 w 17"/>
                      <a:gd name="T15" fmla="*/ 16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16 w 17"/>
                      <a:gd name="T25" fmla="*/ 0 h 17"/>
                      <a:gd name="T26" fmla="*/ 16 w 17"/>
                      <a:gd name="T27" fmla="*/ 0 h 17"/>
                      <a:gd name="T28" fmla="*/ 16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0 h 17"/>
                      <a:gd name="T36" fmla="*/ 0 w 17"/>
                      <a:gd name="T37" fmla="*/ 0 h 17"/>
                      <a:gd name="T38" fmla="*/ 0 w 17"/>
                      <a:gd name="T39" fmla="*/ 0 h 17"/>
                      <a:gd name="T40" fmla="*/ 0 w 17"/>
                      <a:gd name="T41" fmla="*/ 0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0 w 17"/>
                      <a:gd name="T47" fmla="*/ 16 h 17"/>
                      <a:gd name="T48" fmla="*/ 0 w 17"/>
                      <a:gd name="T49" fmla="*/ 16 h 17"/>
                      <a:gd name="T50" fmla="*/ 0 w 17"/>
                      <a:gd name="T51" fmla="*/ 16 h 17"/>
                      <a:gd name="T52" fmla="*/ 0 w 17"/>
                      <a:gd name="T53" fmla="*/ 16 h 17"/>
                      <a:gd name="T54" fmla="*/ 0 w 17"/>
                      <a:gd name="T55" fmla="*/ 16 h 17"/>
                      <a:gd name="T56" fmla="*/ 16 w 17"/>
                      <a:gd name="T57" fmla="*/ 16 h 17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7"/>
                      <a:gd name="T88" fmla="*/ 0 h 17"/>
                      <a:gd name="T89" fmla="*/ 17 w 17"/>
                      <a:gd name="T90" fmla="*/ 17 h 17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7" name="Freeform 208"/>
                  <p:cNvSpPr>
                    <a:spLocks/>
                  </p:cNvSpPr>
                  <p:nvPr/>
                </p:nvSpPr>
                <p:spPr bwMode="auto">
                  <a:xfrm>
                    <a:off x="4989" y="2723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0 h 17"/>
                      <a:gd name="T12" fmla="*/ 16 w 17"/>
                      <a:gd name="T13" fmla="*/ 0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8 w 17"/>
                      <a:gd name="T43" fmla="*/ 16 h 17"/>
                      <a:gd name="T44" fmla="*/ 8 w 17"/>
                      <a:gd name="T45" fmla="*/ 16 h 17"/>
                      <a:gd name="T46" fmla="*/ 8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8" name="Freeform 209"/>
                  <p:cNvSpPr>
                    <a:spLocks/>
                  </p:cNvSpPr>
                  <p:nvPr/>
                </p:nvSpPr>
                <p:spPr bwMode="auto">
                  <a:xfrm>
                    <a:off x="5008" y="2750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0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8 h 17"/>
                      <a:gd name="T30" fmla="*/ 0 w 17"/>
                      <a:gd name="T31" fmla="*/ 8 h 17"/>
                      <a:gd name="T32" fmla="*/ 0 w 17"/>
                      <a:gd name="T33" fmla="*/ 8 h 17"/>
                      <a:gd name="T34" fmla="*/ 0 w 17"/>
                      <a:gd name="T35" fmla="*/ 8 h 17"/>
                      <a:gd name="T36" fmla="*/ 0 w 17"/>
                      <a:gd name="T37" fmla="*/ 8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16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9" name="Freeform 210"/>
                  <p:cNvSpPr>
                    <a:spLocks/>
                  </p:cNvSpPr>
                  <p:nvPr/>
                </p:nvSpPr>
                <p:spPr bwMode="auto">
                  <a:xfrm>
                    <a:off x="5025" y="2778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8 h 17"/>
                      <a:gd name="T34" fmla="*/ 0 w 17"/>
                      <a:gd name="T35" fmla="*/ 8 h 17"/>
                      <a:gd name="T36" fmla="*/ 0 w 17"/>
                      <a:gd name="T37" fmla="*/ 8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8 w 17"/>
                      <a:gd name="T45" fmla="*/ 16 h 17"/>
                      <a:gd name="T46" fmla="*/ 8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40" name="Freeform 211"/>
                  <p:cNvSpPr>
                    <a:spLocks/>
                  </p:cNvSpPr>
                  <p:nvPr/>
                </p:nvSpPr>
                <p:spPr bwMode="auto">
                  <a:xfrm>
                    <a:off x="5043" y="2806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8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8 h 17"/>
                      <a:gd name="T30" fmla="*/ 0 w 17"/>
                      <a:gd name="T31" fmla="*/ 8 h 17"/>
                      <a:gd name="T32" fmla="*/ 0 w 17"/>
                      <a:gd name="T33" fmla="*/ 8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8 w 17"/>
                      <a:gd name="T41" fmla="*/ 16 h 17"/>
                      <a:gd name="T42" fmla="*/ 8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41" name="Freeform 212"/>
                  <p:cNvSpPr>
                    <a:spLocks/>
                  </p:cNvSpPr>
                  <p:nvPr/>
                </p:nvSpPr>
                <p:spPr bwMode="auto">
                  <a:xfrm>
                    <a:off x="5060" y="2833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8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0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8 h 17"/>
                      <a:gd name="T30" fmla="*/ 0 w 17"/>
                      <a:gd name="T31" fmla="*/ 8 h 17"/>
                      <a:gd name="T32" fmla="*/ 0 w 17"/>
                      <a:gd name="T33" fmla="*/ 8 h 17"/>
                      <a:gd name="T34" fmla="*/ 0 w 17"/>
                      <a:gd name="T35" fmla="*/ 8 h 17"/>
                      <a:gd name="T36" fmla="*/ 0 w 17"/>
                      <a:gd name="T37" fmla="*/ 8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16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42" name="Freeform 213"/>
                  <p:cNvSpPr>
                    <a:spLocks/>
                  </p:cNvSpPr>
                  <p:nvPr/>
                </p:nvSpPr>
                <p:spPr bwMode="auto">
                  <a:xfrm>
                    <a:off x="5078" y="2862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0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16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8 w 17"/>
                      <a:gd name="T43" fmla="*/ 16 h 17"/>
                      <a:gd name="T44" fmla="*/ 8 w 17"/>
                      <a:gd name="T45" fmla="*/ 16 h 17"/>
                      <a:gd name="T46" fmla="*/ 8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28" name="Group 214"/>
                <p:cNvGrpSpPr>
                  <a:grpSpLocks/>
                </p:cNvGrpSpPr>
                <p:nvPr/>
              </p:nvGrpSpPr>
              <p:grpSpPr bwMode="auto">
                <a:xfrm>
                  <a:off x="5330" y="2693"/>
                  <a:ext cx="209" cy="186"/>
                  <a:chOff x="5330" y="2693"/>
                  <a:chExt cx="209" cy="186"/>
                </a:xfrm>
              </p:grpSpPr>
              <p:sp>
                <p:nvSpPr>
                  <p:cNvPr id="23629" name="Freeform 215"/>
                  <p:cNvSpPr>
                    <a:spLocks/>
                  </p:cNvSpPr>
                  <p:nvPr/>
                </p:nvSpPr>
                <p:spPr bwMode="auto">
                  <a:xfrm>
                    <a:off x="5330" y="2693"/>
                    <a:ext cx="1" cy="17"/>
                  </a:xfrm>
                  <a:custGeom>
                    <a:avLst/>
                    <a:gdLst>
                      <a:gd name="T0" fmla="*/ 0 w 1"/>
                      <a:gd name="T1" fmla="*/ 16 h 17"/>
                      <a:gd name="T2" fmla="*/ 0 w 1"/>
                      <a:gd name="T3" fmla="*/ 16 h 17"/>
                      <a:gd name="T4" fmla="*/ 0 w 1"/>
                      <a:gd name="T5" fmla="*/ 16 h 17"/>
                      <a:gd name="T6" fmla="*/ 0 w 1"/>
                      <a:gd name="T7" fmla="*/ 16 h 17"/>
                      <a:gd name="T8" fmla="*/ 0 w 1"/>
                      <a:gd name="T9" fmla="*/ 16 h 17"/>
                      <a:gd name="T10" fmla="*/ 0 w 1"/>
                      <a:gd name="T11" fmla="*/ 8 h 17"/>
                      <a:gd name="T12" fmla="*/ 0 w 1"/>
                      <a:gd name="T13" fmla="*/ 8 h 17"/>
                      <a:gd name="T14" fmla="*/ 0 w 1"/>
                      <a:gd name="T15" fmla="*/ 8 h 17"/>
                      <a:gd name="T16" fmla="*/ 0 w 1"/>
                      <a:gd name="T17" fmla="*/ 8 h 17"/>
                      <a:gd name="T18" fmla="*/ 0 w 1"/>
                      <a:gd name="T19" fmla="*/ 0 h 17"/>
                      <a:gd name="T20" fmla="*/ 0 w 1"/>
                      <a:gd name="T21" fmla="*/ 0 h 17"/>
                      <a:gd name="T22" fmla="*/ 0 w 1"/>
                      <a:gd name="T23" fmla="*/ 0 h 17"/>
                      <a:gd name="T24" fmla="*/ 0 w 1"/>
                      <a:gd name="T25" fmla="*/ 0 h 17"/>
                      <a:gd name="T26" fmla="*/ 0 w 1"/>
                      <a:gd name="T27" fmla="*/ 0 h 17"/>
                      <a:gd name="T28" fmla="*/ 0 w 1"/>
                      <a:gd name="T29" fmla="*/ 0 h 17"/>
                      <a:gd name="T30" fmla="*/ 0 w 1"/>
                      <a:gd name="T31" fmla="*/ 8 h 17"/>
                      <a:gd name="T32" fmla="*/ 0 w 1"/>
                      <a:gd name="T33" fmla="*/ 8 h 17"/>
                      <a:gd name="T34" fmla="*/ 0 w 1"/>
                      <a:gd name="T35" fmla="*/ 8 h 17"/>
                      <a:gd name="T36" fmla="*/ 0 w 1"/>
                      <a:gd name="T37" fmla="*/ 8 h 17"/>
                      <a:gd name="T38" fmla="*/ 0 w 1"/>
                      <a:gd name="T39" fmla="*/ 8 h 17"/>
                      <a:gd name="T40" fmla="*/ 0 w 1"/>
                      <a:gd name="T41" fmla="*/ 16 h 17"/>
                      <a:gd name="T42" fmla="*/ 0 w 1"/>
                      <a:gd name="T43" fmla="*/ 16 h 17"/>
                      <a:gd name="T44" fmla="*/ 0 w 1"/>
                      <a:gd name="T45" fmla="*/ 16 h 17"/>
                      <a:gd name="T46" fmla="*/ 0 w 1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"/>
                      <a:gd name="T73" fmla="*/ 0 h 17"/>
                      <a:gd name="T74" fmla="*/ 1 w 1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" h="17">
                        <a:moveTo>
                          <a:pt x="0" y="16"/>
                        </a:moveTo>
                        <a:lnTo>
                          <a:pt x="0" y="16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0" name="Freeform 216"/>
                  <p:cNvSpPr>
                    <a:spLocks/>
                  </p:cNvSpPr>
                  <p:nvPr/>
                </p:nvSpPr>
                <p:spPr bwMode="auto">
                  <a:xfrm>
                    <a:off x="5360" y="2719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16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8 w 17"/>
                      <a:gd name="T25" fmla="*/ 0 h 17"/>
                      <a:gd name="T26" fmla="*/ 8 w 17"/>
                      <a:gd name="T27" fmla="*/ 0 h 17"/>
                      <a:gd name="T28" fmla="*/ 8 w 17"/>
                      <a:gd name="T29" fmla="*/ 0 h 17"/>
                      <a:gd name="T30" fmla="*/ 8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0 h 17"/>
                      <a:gd name="T36" fmla="*/ 0 w 17"/>
                      <a:gd name="T37" fmla="*/ 0 h 17"/>
                      <a:gd name="T38" fmla="*/ 0 w 17"/>
                      <a:gd name="T39" fmla="*/ 0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8 w 17"/>
                      <a:gd name="T47" fmla="*/ 16 h 17"/>
                      <a:gd name="T48" fmla="*/ 8 w 17"/>
                      <a:gd name="T49" fmla="*/ 16 h 1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7"/>
                      <a:gd name="T76" fmla="*/ 0 h 17"/>
                      <a:gd name="T77" fmla="*/ 17 w 17"/>
                      <a:gd name="T78" fmla="*/ 17 h 1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1" name="Freeform 217"/>
                  <p:cNvSpPr>
                    <a:spLocks/>
                  </p:cNvSpPr>
                  <p:nvPr/>
                </p:nvSpPr>
                <p:spPr bwMode="auto">
                  <a:xfrm>
                    <a:off x="5390" y="2746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16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16 w 17"/>
                      <a:gd name="T23" fmla="*/ 0 h 17"/>
                      <a:gd name="T24" fmla="*/ 0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0 w 17"/>
                      <a:gd name="T45" fmla="*/ 16 h 17"/>
                      <a:gd name="T46" fmla="*/ 16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2" name="Freeform 218"/>
                  <p:cNvSpPr>
                    <a:spLocks/>
                  </p:cNvSpPr>
                  <p:nvPr/>
                </p:nvSpPr>
                <p:spPr bwMode="auto">
                  <a:xfrm>
                    <a:off x="5426" y="2776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0 h 17"/>
                      <a:gd name="T12" fmla="*/ 16 w 17"/>
                      <a:gd name="T13" fmla="*/ 0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8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8 w 17"/>
                      <a:gd name="T45" fmla="*/ 16 h 17"/>
                      <a:gd name="T46" fmla="*/ 8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3" name="Freeform 219"/>
                  <p:cNvSpPr>
                    <a:spLocks/>
                  </p:cNvSpPr>
                  <p:nvPr/>
                </p:nvSpPr>
                <p:spPr bwMode="auto">
                  <a:xfrm>
                    <a:off x="5458" y="2804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8 h 17"/>
                      <a:gd name="T34" fmla="*/ 0 w 17"/>
                      <a:gd name="T35" fmla="*/ 8 h 17"/>
                      <a:gd name="T36" fmla="*/ 0 w 17"/>
                      <a:gd name="T37" fmla="*/ 8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0 w 17"/>
                      <a:gd name="T43" fmla="*/ 16 h 17"/>
                      <a:gd name="T44" fmla="*/ 8 w 17"/>
                      <a:gd name="T45" fmla="*/ 16 h 17"/>
                      <a:gd name="T46" fmla="*/ 8 w 17"/>
                      <a:gd name="T47" fmla="*/ 16 h 1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7"/>
                      <a:gd name="T73" fmla="*/ 0 h 17"/>
                      <a:gd name="T74" fmla="*/ 17 w 17"/>
                      <a:gd name="T75" fmla="*/ 17 h 1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4" name="Freeform 220"/>
                  <p:cNvSpPr>
                    <a:spLocks/>
                  </p:cNvSpPr>
                  <p:nvPr/>
                </p:nvSpPr>
                <p:spPr bwMode="auto">
                  <a:xfrm>
                    <a:off x="5490" y="2832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8 h 17"/>
                      <a:gd name="T10" fmla="*/ 16 w 17"/>
                      <a:gd name="T11" fmla="*/ 8 h 17"/>
                      <a:gd name="T12" fmla="*/ 16 w 17"/>
                      <a:gd name="T13" fmla="*/ 8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8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0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8 h 17"/>
                      <a:gd name="T34" fmla="*/ 0 w 17"/>
                      <a:gd name="T35" fmla="*/ 8 h 17"/>
                      <a:gd name="T36" fmla="*/ 0 w 17"/>
                      <a:gd name="T37" fmla="*/ 8 h 17"/>
                      <a:gd name="T38" fmla="*/ 0 w 17"/>
                      <a:gd name="T39" fmla="*/ 16 h 17"/>
                      <a:gd name="T40" fmla="*/ 8 w 17"/>
                      <a:gd name="T41" fmla="*/ 16 h 17"/>
                      <a:gd name="T42" fmla="*/ 8 w 17"/>
                      <a:gd name="T43" fmla="*/ 16 h 17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7"/>
                      <a:gd name="T67" fmla="*/ 0 h 17"/>
                      <a:gd name="T68" fmla="*/ 17 w 17"/>
                      <a:gd name="T69" fmla="*/ 17 h 17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5" name="Freeform 221"/>
                  <p:cNvSpPr>
                    <a:spLocks/>
                  </p:cNvSpPr>
                  <p:nvPr/>
                </p:nvSpPr>
                <p:spPr bwMode="auto">
                  <a:xfrm>
                    <a:off x="5522" y="2862"/>
                    <a:ext cx="17" cy="17"/>
                  </a:xfrm>
                  <a:custGeom>
                    <a:avLst/>
                    <a:gdLst>
                      <a:gd name="T0" fmla="*/ 8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16 w 17"/>
                      <a:gd name="T7" fmla="*/ 16 h 17"/>
                      <a:gd name="T8" fmla="*/ 16 w 17"/>
                      <a:gd name="T9" fmla="*/ 16 h 17"/>
                      <a:gd name="T10" fmla="*/ 16 w 17"/>
                      <a:gd name="T11" fmla="*/ 16 h 17"/>
                      <a:gd name="T12" fmla="*/ 16 w 17"/>
                      <a:gd name="T13" fmla="*/ 16 h 17"/>
                      <a:gd name="T14" fmla="*/ 16 w 17"/>
                      <a:gd name="T15" fmla="*/ 0 h 17"/>
                      <a:gd name="T16" fmla="*/ 16 w 17"/>
                      <a:gd name="T17" fmla="*/ 0 h 17"/>
                      <a:gd name="T18" fmla="*/ 16 w 17"/>
                      <a:gd name="T19" fmla="*/ 0 h 17"/>
                      <a:gd name="T20" fmla="*/ 16 w 17"/>
                      <a:gd name="T21" fmla="*/ 0 h 17"/>
                      <a:gd name="T22" fmla="*/ 8 w 17"/>
                      <a:gd name="T23" fmla="*/ 0 h 17"/>
                      <a:gd name="T24" fmla="*/ 8 w 17"/>
                      <a:gd name="T25" fmla="*/ 0 h 17"/>
                      <a:gd name="T26" fmla="*/ 8 w 17"/>
                      <a:gd name="T27" fmla="*/ 0 h 17"/>
                      <a:gd name="T28" fmla="*/ 0 w 17"/>
                      <a:gd name="T29" fmla="*/ 0 h 17"/>
                      <a:gd name="T30" fmla="*/ 0 w 17"/>
                      <a:gd name="T31" fmla="*/ 0 h 17"/>
                      <a:gd name="T32" fmla="*/ 0 w 17"/>
                      <a:gd name="T33" fmla="*/ 0 h 17"/>
                      <a:gd name="T34" fmla="*/ 0 w 17"/>
                      <a:gd name="T35" fmla="*/ 16 h 17"/>
                      <a:gd name="T36" fmla="*/ 0 w 17"/>
                      <a:gd name="T37" fmla="*/ 16 h 17"/>
                      <a:gd name="T38" fmla="*/ 0 w 17"/>
                      <a:gd name="T39" fmla="*/ 16 h 17"/>
                      <a:gd name="T40" fmla="*/ 0 w 17"/>
                      <a:gd name="T41" fmla="*/ 16 h 17"/>
                      <a:gd name="T42" fmla="*/ 8 w 17"/>
                      <a:gd name="T43" fmla="*/ 16 h 17"/>
                      <a:gd name="T44" fmla="*/ 8 w 17"/>
                      <a:gd name="T45" fmla="*/ 16 h 1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7"/>
                      <a:gd name="T70" fmla="*/ 0 h 17"/>
                      <a:gd name="T71" fmla="*/ 17 w 17"/>
                      <a:gd name="T72" fmla="*/ 17 h 1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7" h="17">
                        <a:moveTo>
                          <a:pt x="8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3609" name="Rectangle 222"/>
          <p:cNvSpPr>
            <a:spLocks noChangeArrowheads="1"/>
          </p:cNvSpPr>
          <p:nvPr/>
        </p:nvSpPr>
        <p:spPr bwMode="auto">
          <a:xfrm>
            <a:off x="6186488" y="1560513"/>
            <a:ext cx="14160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>
                <a:latin typeface="Times New Roman" pitchFamily="18" charset="0"/>
              </a:rPr>
              <a:t>Condensed reports</a:t>
            </a:r>
          </a:p>
        </p:txBody>
      </p:sp>
      <p:grpSp>
        <p:nvGrpSpPr>
          <p:cNvPr id="23610" name="Group 223"/>
          <p:cNvGrpSpPr>
            <a:grpSpLocks/>
          </p:cNvGrpSpPr>
          <p:nvPr/>
        </p:nvGrpSpPr>
        <p:grpSpPr bwMode="auto">
          <a:xfrm>
            <a:off x="8058150" y="3930650"/>
            <a:ext cx="660400" cy="490538"/>
            <a:chOff x="5076" y="2989"/>
            <a:chExt cx="416" cy="309"/>
          </a:xfrm>
        </p:grpSpPr>
        <p:sp>
          <p:nvSpPr>
            <p:cNvPr id="23611" name="Rectangle 224"/>
            <p:cNvSpPr>
              <a:spLocks noChangeArrowheads="1"/>
            </p:cNvSpPr>
            <p:nvPr/>
          </p:nvSpPr>
          <p:spPr bwMode="auto">
            <a:xfrm>
              <a:off x="5076" y="2989"/>
              <a:ext cx="4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300">
                  <a:latin typeface="Times New Roman" pitchFamily="18" charset="0"/>
                </a:rPr>
                <a:t>Collect</a:t>
              </a:r>
            </a:p>
          </p:txBody>
        </p:sp>
        <p:sp>
          <p:nvSpPr>
            <p:cNvPr id="23612" name="Rectangle 225"/>
            <p:cNvSpPr>
              <a:spLocks noChangeArrowheads="1"/>
            </p:cNvSpPr>
            <p:nvPr/>
          </p:nvSpPr>
          <p:spPr bwMode="auto">
            <a:xfrm>
              <a:off x="5076" y="3115"/>
              <a:ext cx="28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300">
                  <a:latin typeface="Times New Roman" pitchFamily="18" charset="0"/>
                </a:rPr>
                <a:t>data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Decentralization</a:t>
            </a:r>
          </a:p>
        </p:txBody>
      </p:sp>
      <p:sp>
        <p:nvSpPr>
          <p:cNvPr id="24579" name="Rectangle 426"/>
          <p:cNvSpPr>
            <a:spLocks noChangeArrowheads="1"/>
          </p:cNvSpPr>
          <p:nvPr/>
        </p:nvSpPr>
        <p:spPr bwMode="auto">
          <a:xfrm>
            <a:off x="2562225" y="1155700"/>
            <a:ext cx="3546475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27"/>
          <p:cNvSpPr>
            <a:spLocks noChangeArrowheads="1"/>
          </p:cNvSpPr>
          <p:nvPr/>
        </p:nvSpPr>
        <p:spPr bwMode="auto">
          <a:xfrm>
            <a:off x="3505200" y="1219200"/>
            <a:ext cx="1655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 u="sng">
                <a:latin typeface="Times New Roman" pitchFamily="18" charset="0"/>
              </a:rPr>
              <a:t>Management Team</a:t>
            </a:r>
          </a:p>
        </p:txBody>
      </p:sp>
      <p:sp>
        <p:nvSpPr>
          <p:cNvPr id="24581" name="Rectangle 428"/>
          <p:cNvSpPr>
            <a:spLocks noChangeArrowheads="1"/>
          </p:cNvSpPr>
          <p:nvPr/>
        </p:nvSpPr>
        <p:spPr bwMode="auto">
          <a:xfrm>
            <a:off x="4054475" y="1447800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latin typeface="Times New Roman" pitchFamily="18" charset="0"/>
              </a:rPr>
              <a:t>CEO</a:t>
            </a:r>
          </a:p>
        </p:txBody>
      </p:sp>
      <p:sp>
        <p:nvSpPr>
          <p:cNvPr id="24582" name="Rectangle 429"/>
          <p:cNvSpPr>
            <a:spLocks noChangeArrowheads="1"/>
          </p:cNvSpPr>
          <p:nvPr/>
        </p:nvSpPr>
        <p:spPr bwMode="auto">
          <a:xfrm>
            <a:off x="1608138" y="2873375"/>
            <a:ext cx="939800" cy="620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Finance</a:t>
            </a:r>
          </a:p>
          <a:p>
            <a:pPr algn="ctr"/>
            <a:r>
              <a:rPr lang="en-US" sz="1400"/>
              <a:t>Team</a:t>
            </a:r>
          </a:p>
        </p:txBody>
      </p:sp>
      <p:sp>
        <p:nvSpPr>
          <p:cNvPr id="24583" name="Rectangle 430"/>
          <p:cNvSpPr>
            <a:spLocks noChangeArrowheads="1"/>
          </p:cNvSpPr>
          <p:nvPr/>
        </p:nvSpPr>
        <p:spPr bwMode="auto">
          <a:xfrm>
            <a:off x="3135313" y="2873375"/>
            <a:ext cx="938212" cy="620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Marketing</a:t>
            </a:r>
          </a:p>
          <a:p>
            <a:pPr algn="ctr"/>
            <a:r>
              <a:rPr lang="en-US" sz="1400"/>
              <a:t>Team</a:t>
            </a:r>
          </a:p>
        </p:txBody>
      </p:sp>
      <p:sp>
        <p:nvSpPr>
          <p:cNvPr id="24584" name="Rectangle 431"/>
          <p:cNvSpPr>
            <a:spLocks noChangeArrowheads="1"/>
          </p:cNvSpPr>
          <p:nvPr/>
        </p:nvSpPr>
        <p:spPr bwMode="auto">
          <a:xfrm>
            <a:off x="4406900" y="2873375"/>
            <a:ext cx="939800" cy="620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Accounting</a:t>
            </a:r>
          </a:p>
          <a:p>
            <a:pPr algn="ctr"/>
            <a:r>
              <a:rPr lang="en-US" sz="1400"/>
              <a:t>Team</a:t>
            </a:r>
          </a:p>
        </p:txBody>
      </p:sp>
      <p:sp>
        <p:nvSpPr>
          <p:cNvPr id="24585" name="Rectangle 432"/>
          <p:cNvSpPr>
            <a:spLocks noChangeArrowheads="1"/>
          </p:cNvSpPr>
          <p:nvPr/>
        </p:nvSpPr>
        <p:spPr bwMode="auto">
          <a:xfrm>
            <a:off x="5934075" y="2873375"/>
            <a:ext cx="938213" cy="620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HRM</a:t>
            </a:r>
          </a:p>
          <a:p>
            <a:pPr algn="ctr"/>
            <a:r>
              <a:rPr lang="en-US" sz="1400"/>
              <a:t>Team</a:t>
            </a:r>
          </a:p>
        </p:txBody>
      </p:sp>
      <p:sp>
        <p:nvSpPr>
          <p:cNvPr id="24586" name="Rectangle 433"/>
          <p:cNvSpPr>
            <a:spLocks noChangeArrowheads="1"/>
          </p:cNvSpPr>
          <p:nvPr/>
        </p:nvSpPr>
        <p:spPr bwMode="auto">
          <a:xfrm>
            <a:off x="2117725" y="4081463"/>
            <a:ext cx="1192213" cy="557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Sales</a:t>
            </a:r>
          </a:p>
          <a:p>
            <a:pPr algn="ctr"/>
            <a:r>
              <a:rPr lang="en-US" sz="1400"/>
              <a:t>Team</a:t>
            </a:r>
          </a:p>
        </p:txBody>
      </p:sp>
      <p:sp>
        <p:nvSpPr>
          <p:cNvPr id="24587" name="Rectangle 434"/>
          <p:cNvSpPr>
            <a:spLocks noChangeArrowheads="1"/>
          </p:cNvSpPr>
          <p:nvPr/>
        </p:nvSpPr>
        <p:spPr bwMode="auto">
          <a:xfrm>
            <a:off x="5170488" y="4081463"/>
            <a:ext cx="1193800" cy="557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Franchise</a:t>
            </a:r>
          </a:p>
        </p:txBody>
      </p:sp>
      <p:sp>
        <p:nvSpPr>
          <p:cNvPr id="24588" name="Line 435"/>
          <p:cNvSpPr>
            <a:spLocks noChangeShapeType="1"/>
          </p:cNvSpPr>
          <p:nvPr/>
        </p:nvSpPr>
        <p:spPr bwMode="auto">
          <a:xfrm>
            <a:off x="2555875" y="3184525"/>
            <a:ext cx="58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436"/>
          <p:cNvSpPr>
            <a:spLocks noChangeShapeType="1"/>
          </p:cNvSpPr>
          <p:nvPr/>
        </p:nvSpPr>
        <p:spPr bwMode="auto">
          <a:xfrm>
            <a:off x="4083050" y="3184525"/>
            <a:ext cx="328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437"/>
          <p:cNvSpPr>
            <a:spLocks noChangeShapeType="1"/>
          </p:cNvSpPr>
          <p:nvPr/>
        </p:nvSpPr>
        <p:spPr bwMode="auto">
          <a:xfrm>
            <a:off x="5354638" y="3184525"/>
            <a:ext cx="582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438"/>
          <p:cNvSpPr>
            <a:spLocks noChangeArrowheads="1"/>
          </p:cNvSpPr>
          <p:nvPr/>
        </p:nvSpPr>
        <p:spPr bwMode="auto">
          <a:xfrm>
            <a:off x="4244975" y="2330450"/>
            <a:ext cx="8175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latin typeface="Times New Roman" pitchFamily="18" charset="0"/>
              </a:rPr>
              <a:t>Strategy</a:t>
            </a:r>
          </a:p>
        </p:txBody>
      </p:sp>
      <p:sp>
        <p:nvSpPr>
          <p:cNvPr id="24592" name="Rectangle 439"/>
          <p:cNvSpPr>
            <a:spLocks noChangeArrowheads="1"/>
          </p:cNvSpPr>
          <p:nvPr/>
        </p:nvSpPr>
        <p:spPr bwMode="auto">
          <a:xfrm>
            <a:off x="3417888" y="4048125"/>
            <a:ext cx="1695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latin typeface="Times New Roman" pitchFamily="18" charset="0"/>
              </a:rPr>
              <a:t>Methodology/Rules</a:t>
            </a:r>
          </a:p>
        </p:txBody>
      </p:sp>
      <p:sp>
        <p:nvSpPr>
          <p:cNvPr id="24593" name="Oval 440"/>
          <p:cNvSpPr>
            <a:spLocks noChangeArrowheads="1"/>
          </p:cNvSpPr>
          <p:nvPr/>
        </p:nvSpPr>
        <p:spPr bwMode="auto">
          <a:xfrm>
            <a:off x="2244725" y="4970463"/>
            <a:ext cx="176213" cy="176212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Oval 441"/>
          <p:cNvSpPr>
            <a:spLocks noChangeArrowheads="1"/>
          </p:cNvSpPr>
          <p:nvPr/>
        </p:nvSpPr>
        <p:spPr bwMode="auto">
          <a:xfrm>
            <a:off x="2752725" y="4843463"/>
            <a:ext cx="176213" cy="176212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442"/>
          <p:cNvSpPr>
            <a:spLocks noChangeArrowheads="1"/>
          </p:cNvSpPr>
          <p:nvPr/>
        </p:nvSpPr>
        <p:spPr bwMode="auto">
          <a:xfrm>
            <a:off x="3071813" y="5162550"/>
            <a:ext cx="174625" cy="174625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443"/>
          <p:cNvSpPr>
            <a:spLocks noChangeArrowheads="1"/>
          </p:cNvSpPr>
          <p:nvPr/>
        </p:nvSpPr>
        <p:spPr bwMode="auto">
          <a:xfrm>
            <a:off x="5870575" y="4970463"/>
            <a:ext cx="174625" cy="176212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444"/>
          <p:cNvSpPr>
            <a:spLocks noChangeArrowheads="1"/>
          </p:cNvSpPr>
          <p:nvPr/>
        </p:nvSpPr>
        <p:spPr bwMode="auto">
          <a:xfrm>
            <a:off x="5487988" y="5416550"/>
            <a:ext cx="176212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445"/>
          <p:cNvSpPr>
            <a:spLocks noChangeArrowheads="1"/>
          </p:cNvSpPr>
          <p:nvPr/>
        </p:nvSpPr>
        <p:spPr bwMode="auto">
          <a:xfrm>
            <a:off x="4979988" y="4779963"/>
            <a:ext cx="174625" cy="176212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Oval 446"/>
          <p:cNvSpPr>
            <a:spLocks noChangeArrowheads="1"/>
          </p:cNvSpPr>
          <p:nvPr/>
        </p:nvSpPr>
        <p:spPr bwMode="auto">
          <a:xfrm>
            <a:off x="4914900" y="5033963"/>
            <a:ext cx="176213" cy="176212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Oval 447"/>
          <p:cNvSpPr>
            <a:spLocks noChangeArrowheads="1"/>
          </p:cNvSpPr>
          <p:nvPr/>
        </p:nvSpPr>
        <p:spPr bwMode="auto">
          <a:xfrm>
            <a:off x="5360988" y="4970463"/>
            <a:ext cx="176212" cy="176212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Oval 448"/>
          <p:cNvSpPr>
            <a:spLocks noChangeArrowheads="1"/>
          </p:cNvSpPr>
          <p:nvPr/>
        </p:nvSpPr>
        <p:spPr bwMode="auto">
          <a:xfrm>
            <a:off x="5741988" y="5226050"/>
            <a:ext cx="176212" cy="174625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Oval 449"/>
          <p:cNvSpPr>
            <a:spLocks noChangeArrowheads="1"/>
          </p:cNvSpPr>
          <p:nvPr/>
        </p:nvSpPr>
        <p:spPr bwMode="auto">
          <a:xfrm>
            <a:off x="5106988" y="5353050"/>
            <a:ext cx="176212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450"/>
          <p:cNvSpPr>
            <a:spLocks noChangeArrowheads="1"/>
          </p:cNvSpPr>
          <p:nvPr/>
        </p:nvSpPr>
        <p:spPr bwMode="auto">
          <a:xfrm>
            <a:off x="4724400" y="5289550"/>
            <a:ext cx="176213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451"/>
          <p:cNvSpPr>
            <a:spLocks noChangeArrowheads="1"/>
          </p:cNvSpPr>
          <p:nvPr/>
        </p:nvSpPr>
        <p:spPr bwMode="auto">
          <a:xfrm>
            <a:off x="4279900" y="5289550"/>
            <a:ext cx="176213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452"/>
          <p:cNvSpPr>
            <a:spLocks noChangeArrowheads="1"/>
          </p:cNvSpPr>
          <p:nvPr/>
        </p:nvSpPr>
        <p:spPr bwMode="auto">
          <a:xfrm>
            <a:off x="3897313" y="5353050"/>
            <a:ext cx="176212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453"/>
          <p:cNvSpPr>
            <a:spLocks noChangeArrowheads="1"/>
          </p:cNvSpPr>
          <p:nvPr/>
        </p:nvSpPr>
        <p:spPr bwMode="auto">
          <a:xfrm>
            <a:off x="3389313" y="5289550"/>
            <a:ext cx="176212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Oval 454"/>
          <p:cNvSpPr>
            <a:spLocks noChangeArrowheads="1"/>
          </p:cNvSpPr>
          <p:nvPr/>
        </p:nvSpPr>
        <p:spPr bwMode="auto">
          <a:xfrm>
            <a:off x="3198813" y="4906963"/>
            <a:ext cx="176212" cy="176212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Oval 455"/>
          <p:cNvSpPr>
            <a:spLocks noChangeArrowheads="1"/>
          </p:cNvSpPr>
          <p:nvPr/>
        </p:nvSpPr>
        <p:spPr bwMode="auto">
          <a:xfrm>
            <a:off x="2625725" y="5226050"/>
            <a:ext cx="176213" cy="174625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Oval 456"/>
          <p:cNvSpPr>
            <a:spLocks noChangeArrowheads="1"/>
          </p:cNvSpPr>
          <p:nvPr/>
        </p:nvSpPr>
        <p:spPr bwMode="auto">
          <a:xfrm>
            <a:off x="2181225" y="5289550"/>
            <a:ext cx="174625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Oval 457"/>
          <p:cNvSpPr>
            <a:spLocks noChangeArrowheads="1"/>
          </p:cNvSpPr>
          <p:nvPr/>
        </p:nvSpPr>
        <p:spPr bwMode="auto">
          <a:xfrm>
            <a:off x="3006725" y="5480050"/>
            <a:ext cx="176213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Rectangle 458"/>
          <p:cNvSpPr>
            <a:spLocks noChangeArrowheads="1"/>
          </p:cNvSpPr>
          <p:nvPr/>
        </p:nvSpPr>
        <p:spPr bwMode="auto">
          <a:xfrm>
            <a:off x="3671888" y="4875213"/>
            <a:ext cx="9985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latin typeface="Times New Roman" pitchFamily="18" charset="0"/>
              </a:rPr>
              <a:t>Customers</a:t>
            </a:r>
          </a:p>
        </p:txBody>
      </p:sp>
      <p:grpSp>
        <p:nvGrpSpPr>
          <p:cNvPr id="24612" name="Group 459"/>
          <p:cNvGrpSpPr>
            <a:grpSpLocks/>
          </p:cNvGrpSpPr>
          <p:nvPr/>
        </p:nvGrpSpPr>
        <p:grpSpPr bwMode="auto">
          <a:xfrm>
            <a:off x="7265988" y="1411288"/>
            <a:ext cx="944562" cy="3798887"/>
            <a:chOff x="4590" y="1198"/>
            <a:chExt cx="595" cy="2393"/>
          </a:xfrm>
        </p:grpSpPr>
        <p:sp>
          <p:nvSpPr>
            <p:cNvPr id="24968" name="Oval 460"/>
            <p:cNvSpPr>
              <a:spLocks noChangeArrowheads="1"/>
            </p:cNvSpPr>
            <p:nvPr/>
          </p:nvSpPr>
          <p:spPr bwMode="auto">
            <a:xfrm>
              <a:off x="4592" y="1198"/>
              <a:ext cx="592" cy="2393"/>
            </a:xfrm>
            <a:prstGeom prst="ellips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9" name="Rectangle 461"/>
            <p:cNvSpPr>
              <a:spLocks noChangeArrowheads="1"/>
            </p:cNvSpPr>
            <p:nvPr/>
          </p:nvSpPr>
          <p:spPr bwMode="auto">
            <a:xfrm>
              <a:off x="4590" y="2078"/>
              <a:ext cx="59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>
                  <a:solidFill>
                    <a:srgbClr val="FC0128"/>
                  </a:solidFill>
                  <a:latin typeface="Times New Roman" pitchFamily="18" charset="0"/>
                </a:rPr>
                <a:t>Corporate</a:t>
              </a:r>
            </a:p>
          </p:txBody>
        </p:sp>
        <p:sp>
          <p:nvSpPr>
            <p:cNvPr id="24970" name="Rectangle 462"/>
            <p:cNvSpPr>
              <a:spLocks noChangeArrowheads="1"/>
            </p:cNvSpPr>
            <p:nvPr/>
          </p:nvSpPr>
          <p:spPr bwMode="auto">
            <a:xfrm>
              <a:off x="4610" y="2222"/>
              <a:ext cx="5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>
                  <a:solidFill>
                    <a:srgbClr val="FC0128"/>
                  </a:solidFill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24971" name="Rectangle 463"/>
            <p:cNvSpPr>
              <a:spLocks noChangeArrowheads="1"/>
            </p:cNvSpPr>
            <p:nvPr/>
          </p:nvSpPr>
          <p:spPr bwMode="auto">
            <a:xfrm>
              <a:off x="4784" y="2367"/>
              <a:ext cx="20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>
                  <a:solidFill>
                    <a:srgbClr val="FC0128"/>
                  </a:solidFill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4972" name="Rectangle 464"/>
            <p:cNvSpPr>
              <a:spLocks noChangeArrowheads="1"/>
            </p:cNvSpPr>
            <p:nvPr/>
          </p:nvSpPr>
          <p:spPr bwMode="auto">
            <a:xfrm>
              <a:off x="4620" y="2511"/>
              <a:ext cx="5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>
                  <a:solidFill>
                    <a:srgbClr val="FC0128"/>
                  </a:solidFill>
                  <a:latin typeface="Times New Roman" pitchFamily="18" charset="0"/>
                </a:rPr>
                <a:t>Network</a:t>
              </a:r>
            </a:p>
          </p:txBody>
        </p:sp>
      </p:grpSp>
      <p:grpSp>
        <p:nvGrpSpPr>
          <p:cNvPr id="24613" name="Group 465"/>
          <p:cNvGrpSpPr>
            <a:grpSpLocks/>
          </p:cNvGrpSpPr>
          <p:nvPr/>
        </p:nvGrpSpPr>
        <p:grpSpPr bwMode="auto">
          <a:xfrm>
            <a:off x="6118225" y="2228850"/>
            <a:ext cx="1143000" cy="382588"/>
            <a:chOff x="3867" y="1713"/>
            <a:chExt cx="720" cy="241"/>
          </a:xfrm>
        </p:grpSpPr>
        <p:sp>
          <p:nvSpPr>
            <p:cNvPr id="24952" name="Line 466"/>
            <p:cNvSpPr>
              <a:spLocks noChangeShapeType="1"/>
            </p:cNvSpPr>
            <p:nvPr/>
          </p:nvSpPr>
          <p:spPr bwMode="auto">
            <a:xfrm>
              <a:off x="3867" y="1713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3" name="Line 467"/>
            <p:cNvSpPr>
              <a:spLocks noChangeShapeType="1"/>
            </p:cNvSpPr>
            <p:nvPr/>
          </p:nvSpPr>
          <p:spPr bwMode="auto">
            <a:xfrm>
              <a:off x="3920" y="1731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" name="Line 468"/>
            <p:cNvSpPr>
              <a:spLocks noChangeShapeType="1"/>
            </p:cNvSpPr>
            <p:nvPr/>
          </p:nvSpPr>
          <p:spPr bwMode="auto">
            <a:xfrm>
              <a:off x="3974" y="1749"/>
              <a:ext cx="25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" name="Line 469"/>
            <p:cNvSpPr>
              <a:spLocks noChangeShapeType="1"/>
            </p:cNvSpPr>
            <p:nvPr/>
          </p:nvSpPr>
          <p:spPr bwMode="auto">
            <a:xfrm>
              <a:off x="4027" y="1767"/>
              <a:ext cx="26" cy="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6" name="Line 470"/>
            <p:cNvSpPr>
              <a:spLocks noChangeShapeType="1"/>
            </p:cNvSpPr>
            <p:nvPr/>
          </p:nvSpPr>
          <p:spPr bwMode="auto">
            <a:xfrm>
              <a:off x="4080" y="1784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7" name="Line 471"/>
            <p:cNvSpPr>
              <a:spLocks noChangeShapeType="1"/>
            </p:cNvSpPr>
            <p:nvPr/>
          </p:nvSpPr>
          <p:spPr bwMode="auto">
            <a:xfrm>
              <a:off x="4134" y="1803"/>
              <a:ext cx="26" cy="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8" name="Line 472"/>
            <p:cNvSpPr>
              <a:spLocks noChangeShapeType="1"/>
            </p:cNvSpPr>
            <p:nvPr/>
          </p:nvSpPr>
          <p:spPr bwMode="auto">
            <a:xfrm>
              <a:off x="4187" y="1820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9" name="Line 473"/>
            <p:cNvSpPr>
              <a:spLocks noChangeShapeType="1"/>
            </p:cNvSpPr>
            <p:nvPr/>
          </p:nvSpPr>
          <p:spPr bwMode="auto">
            <a:xfrm>
              <a:off x="4241" y="1838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0" name="Line 474"/>
            <p:cNvSpPr>
              <a:spLocks noChangeShapeType="1"/>
            </p:cNvSpPr>
            <p:nvPr/>
          </p:nvSpPr>
          <p:spPr bwMode="auto">
            <a:xfrm>
              <a:off x="4294" y="1856"/>
              <a:ext cx="26" cy="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1" name="Line 475"/>
            <p:cNvSpPr>
              <a:spLocks noChangeShapeType="1"/>
            </p:cNvSpPr>
            <p:nvPr/>
          </p:nvSpPr>
          <p:spPr bwMode="auto">
            <a:xfrm>
              <a:off x="4348" y="1874"/>
              <a:ext cx="25" cy="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2" name="Line 476"/>
            <p:cNvSpPr>
              <a:spLocks noChangeShapeType="1"/>
            </p:cNvSpPr>
            <p:nvPr/>
          </p:nvSpPr>
          <p:spPr bwMode="auto">
            <a:xfrm>
              <a:off x="4401" y="1891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3" name="Line 477"/>
            <p:cNvSpPr>
              <a:spLocks noChangeShapeType="1"/>
            </p:cNvSpPr>
            <p:nvPr/>
          </p:nvSpPr>
          <p:spPr bwMode="auto">
            <a:xfrm>
              <a:off x="4454" y="1909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4" name="Line 478"/>
            <p:cNvSpPr>
              <a:spLocks noChangeShapeType="1"/>
            </p:cNvSpPr>
            <p:nvPr/>
          </p:nvSpPr>
          <p:spPr bwMode="auto">
            <a:xfrm>
              <a:off x="4508" y="1927"/>
              <a:ext cx="26" cy="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5" name="Line 479"/>
            <p:cNvSpPr>
              <a:spLocks noChangeShapeType="1"/>
            </p:cNvSpPr>
            <p:nvPr/>
          </p:nvSpPr>
          <p:spPr bwMode="auto">
            <a:xfrm>
              <a:off x="4561" y="1945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6" name="Freeform 480"/>
            <p:cNvSpPr>
              <a:spLocks/>
            </p:cNvSpPr>
            <p:nvPr/>
          </p:nvSpPr>
          <p:spPr bwMode="auto">
            <a:xfrm>
              <a:off x="4486" y="1896"/>
              <a:ext cx="95" cy="52"/>
            </a:xfrm>
            <a:custGeom>
              <a:avLst/>
              <a:gdLst>
                <a:gd name="T0" fmla="*/ 94 w 95"/>
                <a:gd name="T1" fmla="*/ 51 h 52"/>
                <a:gd name="T2" fmla="*/ 18 w 95"/>
                <a:gd name="T3" fmla="*/ 0 h 52"/>
                <a:gd name="T4" fmla="*/ 0 w 95"/>
                <a:gd name="T5" fmla="*/ 48 h 52"/>
                <a:gd name="T6" fmla="*/ 94 w 95"/>
                <a:gd name="T7" fmla="*/ 51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52"/>
                <a:gd name="T14" fmla="*/ 95 w 95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52">
                  <a:moveTo>
                    <a:pt x="94" y="51"/>
                  </a:moveTo>
                  <a:lnTo>
                    <a:pt x="18" y="0"/>
                  </a:lnTo>
                  <a:lnTo>
                    <a:pt x="0" y="48"/>
                  </a:lnTo>
                  <a:lnTo>
                    <a:pt x="94" y="51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7" name="Freeform 481"/>
            <p:cNvSpPr>
              <a:spLocks/>
            </p:cNvSpPr>
            <p:nvPr/>
          </p:nvSpPr>
          <p:spPr bwMode="auto">
            <a:xfrm>
              <a:off x="3868" y="1714"/>
              <a:ext cx="94" cy="52"/>
            </a:xfrm>
            <a:custGeom>
              <a:avLst/>
              <a:gdLst>
                <a:gd name="T0" fmla="*/ 0 w 94"/>
                <a:gd name="T1" fmla="*/ 0 h 52"/>
                <a:gd name="T2" fmla="*/ 76 w 94"/>
                <a:gd name="T3" fmla="*/ 51 h 52"/>
                <a:gd name="T4" fmla="*/ 93 w 94"/>
                <a:gd name="T5" fmla="*/ 3 h 52"/>
                <a:gd name="T6" fmla="*/ 0 w 94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52"/>
                <a:gd name="T14" fmla="*/ 94 w 94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52">
                  <a:moveTo>
                    <a:pt x="0" y="0"/>
                  </a:moveTo>
                  <a:lnTo>
                    <a:pt x="76" y="51"/>
                  </a:lnTo>
                  <a:lnTo>
                    <a:pt x="93" y="3"/>
                  </a:lnTo>
                  <a:lnTo>
                    <a:pt x="0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14" name="Group 482"/>
          <p:cNvGrpSpPr>
            <a:grpSpLocks/>
          </p:cNvGrpSpPr>
          <p:nvPr/>
        </p:nvGrpSpPr>
        <p:grpSpPr bwMode="auto">
          <a:xfrm>
            <a:off x="6372225" y="4071938"/>
            <a:ext cx="889000" cy="255587"/>
            <a:chOff x="4027" y="2874"/>
            <a:chExt cx="560" cy="161"/>
          </a:xfrm>
        </p:grpSpPr>
        <p:sp>
          <p:nvSpPr>
            <p:cNvPr id="24939" name="Line 483"/>
            <p:cNvSpPr>
              <a:spLocks noChangeShapeType="1"/>
            </p:cNvSpPr>
            <p:nvPr/>
          </p:nvSpPr>
          <p:spPr bwMode="auto">
            <a:xfrm flipV="1">
              <a:off x="4027" y="3028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0" name="Line 484"/>
            <p:cNvSpPr>
              <a:spLocks noChangeShapeType="1"/>
            </p:cNvSpPr>
            <p:nvPr/>
          </p:nvSpPr>
          <p:spPr bwMode="auto">
            <a:xfrm flipV="1">
              <a:off x="4080" y="3013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1" name="Line 485"/>
            <p:cNvSpPr>
              <a:spLocks noChangeShapeType="1"/>
            </p:cNvSpPr>
            <p:nvPr/>
          </p:nvSpPr>
          <p:spPr bwMode="auto">
            <a:xfrm flipV="1">
              <a:off x="4134" y="2998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2" name="Line 486"/>
            <p:cNvSpPr>
              <a:spLocks noChangeShapeType="1"/>
            </p:cNvSpPr>
            <p:nvPr/>
          </p:nvSpPr>
          <p:spPr bwMode="auto">
            <a:xfrm flipV="1">
              <a:off x="4187" y="2982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3" name="Line 487"/>
            <p:cNvSpPr>
              <a:spLocks noChangeShapeType="1"/>
            </p:cNvSpPr>
            <p:nvPr/>
          </p:nvSpPr>
          <p:spPr bwMode="auto">
            <a:xfrm flipV="1">
              <a:off x="4241" y="2967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4" name="Line 488"/>
            <p:cNvSpPr>
              <a:spLocks noChangeShapeType="1"/>
            </p:cNvSpPr>
            <p:nvPr/>
          </p:nvSpPr>
          <p:spPr bwMode="auto">
            <a:xfrm flipV="1">
              <a:off x="4294" y="2952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5" name="Line 489"/>
            <p:cNvSpPr>
              <a:spLocks noChangeShapeType="1"/>
            </p:cNvSpPr>
            <p:nvPr/>
          </p:nvSpPr>
          <p:spPr bwMode="auto">
            <a:xfrm flipV="1">
              <a:off x="4348" y="2936"/>
              <a:ext cx="25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6" name="Line 490"/>
            <p:cNvSpPr>
              <a:spLocks noChangeShapeType="1"/>
            </p:cNvSpPr>
            <p:nvPr/>
          </p:nvSpPr>
          <p:spPr bwMode="auto">
            <a:xfrm flipV="1">
              <a:off x="4401" y="2921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7" name="Line 491"/>
            <p:cNvSpPr>
              <a:spLocks noChangeShapeType="1"/>
            </p:cNvSpPr>
            <p:nvPr/>
          </p:nvSpPr>
          <p:spPr bwMode="auto">
            <a:xfrm flipV="1">
              <a:off x="4454" y="2906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8" name="Line 492"/>
            <p:cNvSpPr>
              <a:spLocks noChangeShapeType="1"/>
            </p:cNvSpPr>
            <p:nvPr/>
          </p:nvSpPr>
          <p:spPr bwMode="auto">
            <a:xfrm flipV="1">
              <a:off x="4508" y="2891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9" name="Line 493"/>
            <p:cNvSpPr>
              <a:spLocks noChangeShapeType="1"/>
            </p:cNvSpPr>
            <p:nvPr/>
          </p:nvSpPr>
          <p:spPr bwMode="auto">
            <a:xfrm flipV="1">
              <a:off x="4561" y="2875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0" name="Freeform 494"/>
            <p:cNvSpPr>
              <a:spLocks/>
            </p:cNvSpPr>
            <p:nvPr/>
          </p:nvSpPr>
          <p:spPr bwMode="auto">
            <a:xfrm>
              <a:off x="4486" y="2874"/>
              <a:ext cx="95" cy="50"/>
            </a:xfrm>
            <a:custGeom>
              <a:avLst/>
              <a:gdLst>
                <a:gd name="T0" fmla="*/ 94 w 95"/>
                <a:gd name="T1" fmla="*/ 2 h 50"/>
                <a:gd name="T2" fmla="*/ 0 w 95"/>
                <a:gd name="T3" fmla="*/ 0 h 50"/>
                <a:gd name="T4" fmla="*/ 15 w 95"/>
                <a:gd name="T5" fmla="*/ 49 h 50"/>
                <a:gd name="T6" fmla="*/ 94 w 95"/>
                <a:gd name="T7" fmla="*/ 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50"/>
                <a:gd name="T14" fmla="*/ 95 w 95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50">
                  <a:moveTo>
                    <a:pt x="94" y="2"/>
                  </a:moveTo>
                  <a:lnTo>
                    <a:pt x="0" y="0"/>
                  </a:lnTo>
                  <a:lnTo>
                    <a:pt x="15" y="49"/>
                  </a:lnTo>
                  <a:lnTo>
                    <a:pt x="94" y="2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1" name="Freeform 495"/>
            <p:cNvSpPr>
              <a:spLocks/>
            </p:cNvSpPr>
            <p:nvPr/>
          </p:nvSpPr>
          <p:spPr bwMode="auto">
            <a:xfrm>
              <a:off x="4028" y="2981"/>
              <a:ext cx="97" cy="48"/>
            </a:xfrm>
            <a:custGeom>
              <a:avLst/>
              <a:gdLst>
                <a:gd name="T0" fmla="*/ 0 w 97"/>
                <a:gd name="T1" fmla="*/ 47 h 48"/>
                <a:gd name="T2" fmla="*/ 96 w 97"/>
                <a:gd name="T3" fmla="*/ 47 h 48"/>
                <a:gd name="T4" fmla="*/ 81 w 97"/>
                <a:gd name="T5" fmla="*/ 0 h 48"/>
                <a:gd name="T6" fmla="*/ 0 w 97"/>
                <a:gd name="T7" fmla="*/ 4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8"/>
                <a:gd name="T14" fmla="*/ 97 w 97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8">
                  <a:moveTo>
                    <a:pt x="0" y="47"/>
                  </a:moveTo>
                  <a:lnTo>
                    <a:pt x="96" y="47"/>
                  </a:lnTo>
                  <a:lnTo>
                    <a:pt x="81" y="0"/>
                  </a:lnTo>
                  <a:lnTo>
                    <a:pt x="0" y="47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15" name="Group 496"/>
          <p:cNvGrpSpPr>
            <a:grpSpLocks/>
          </p:cNvGrpSpPr>
          <p:nvPr/>
        </p:nvGrpSpPr>
        <p:grpSpPr bwMode="auto">
          <a:xfrm>
            <a:off x="4846638" y="2481263"/>
            <a:ext cx="2397125" cy="436562"/>
            <a:chOff x="3066" y="1872"/>
            <a:chExt cx="1510" cy="275"/>
          </a:xfrm>
        </p:grpSpPr>
        <p:sp>
          <p:nvSpPr>
            <p:cNvPr id="24889" name="Line 497"/>
            <p:cNvSpPr>
              <a:spLocks noChangeShapeType="1"/>
            </p:cNvSpPr>
            <p:nvPr/>
          </p:nvSpPr>
          <p:spPr bwMode="auto">
            <a:xfrm flipH="1">
              <a:off x="3106" y="2038"/>
              <a:ext cx="13" cy="1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" name="Line 498"/>
            <p:cNvSpPr>
              <a:spLocks noChangeShapeType="1"/>
            </p:cNvSpPr>
            <p:nvPr/>
          </p:nvSpPr>
          <p:spPr bwMode="auto">
            <a:xfrm flipV="1">
              <a:off x="3106" y="2049"/>
              <a:ext cx="8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" name="Line 499"/>
            <p:cNvSpPr>
              <a:spLocks noChangeShapeType="1"/>
            </p:cNvSpPr>
            <p:nvPr/>
          </p:nvSpPr>
          <p:spPr bwMode="auto">
            <a:xfrm flipV="1">
              <a:off x="3141" y="2005"/>
              <a:ext cx="26" cy="1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2" name="Line 500"/>
            <p:cNvSpPr>
              <a:spLocks noChangeShapeType="1"/>
            </p:cNvSpPr>
            <p:nvPr/>
          </p:nvSpPr>
          <p:spPr bwMode="auto">
            <a:xfrm>
              <a:off x="3195" y="1986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3" name="Line 501"/>
            <p:cNvSpPr>
              <a:spLocks noChangeShapeType="1"/>
            </p:cNvSpPr>
            <p:nvPr/>
          </p:nvSpPr>
          <p:spPr bwMode="auto">
            <a:xfrm flipV="1">
              <a:off x="3195" y="1980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4" name="Line 502"/>
            <p:cNvSpPr>
              <a:spLocks noChangeShapeType="1"/>
            </p:cNvSpPr>
            <p:nvPr/>
          </p:nvSpPr>
          <p:spPr bwMode="auto">
            <a:xfrm flipV="1">
              <a:off x="3248" y="1960"/>
              <a:ext cx="25" cy="1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5" name="Line 503"/>
            <p:cNvSpPr>
              <a:spLocks noChangeShapeType="1"/>
            </p:cNvSpPr>
            <p:nvPr/>
          </p:nvSpPr>
          <p:spPr bwMode="auto">
            <a:xfrm>
              <a:off x="3273" y="1960"/>
              <a:ext cx="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6" name="Line 504"/>
            <p:cNvSpPr>
              <a:spLocks noChangeShapeType="1"/>
            </p:cNvSpPr>
            <p:nvPr/>
          </p:nvSpPr>
          <p:spPr bwMode="auto">
            <a:xfrm flipV="1">
              <a:off x="3302" y="1949"/>
              <a:ext cx="26" cy="1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7" name="Line 505"/>
            <p:cNvSpPr>
              <a:spLocks noChangeShapeType="1"/>
            </p:cNvSpPr>
            <p:nvPr/>
          </p:nvSpPr>
          <p:spPr bwMode="auto">
            <a:xfrm>
              <a:off x="3355" y="1942"/>
              <a:ext cx="2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8" name="Line 506"/>
            <p:cNvSpPr>
              <a:spLocks noChangeShapeType="1"/>
            </p:cNvSpPr>
            <p:nvPr/>
          </p:nvSpPr>
          <p:spPr bwMode="auto">
            <a:xfrm flipV="1">
              <a:off x="3379" y="1941"/>
              <a:ext cx="2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9" name="Line 507"/>
            <p:cNvSpPr>
              <a:spLocks noChangeShapeType="1"/>
            </p:cNvSpPr>
            <p:nvPr/>
          </p:nvSpPr>
          <p:spPr bwMode="auto">
            <a:xfrm flipV="1">
              <a:off x="3409" y="1924"/>
              <a:ext cx="5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0" name="Line 508"/>
            <p:cNvSpPr>
              <a:spLocks noChangeShapeType="1"/>
            </p:cNvSpPr>
            <p:nvPr/>
          </p:nvSpPr>
          <p:spPr bwMode="auto">
            <a:xfrm flipV="1">
              <a:off x="3414" y="1919"/>
              <a:ext cx="20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1" name="Line 509"/>
            <p:cNvSpPr>
              <a:spLocks noChangeShapeType="1"/>
            </p:cNvSpPr>
            <p:nvPr/>
          </p:nvSpPr>
          <p:spPr bwMode="auto">
            <a:xfrm flipV="1">
              <a:off x="3462" y="1907"/>
              <a:ext cx="22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2" name="Line 510"/>
            <p:cNvSpPr>
              <a:spLocks noChangeShapeType="1"/>
            </p:cNvSpPr>
            <p:nvPr/>
          </p:nvSpPr>
          <p:spPr bwMode="auto">
            <a:xfrm flipV="1">
              <a:off x="3484" y="1906"/>
              <a:ext cx="4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" name="Line 511"/>
            <p:cNvSpPr>
              <a:spLocks noChangeShapeType="1"/>
            </p:cNvSpPr>
            <p:nvPr/>
          </p:nvSpPr>
          <p:spPr bwMode="auto">
            <a:xfrm>
              <a:off x="3515" y="1899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4" name="Line 512"/>
            <p:cNvSpPr>
              <a:spLocks noChangeShapeType="1"/>
            </p:cNvSpPr>
            <p:nvPr/>
          </p:nvSpPr>
          <p:spPr bwMode="auto">
            <a:xfrm flipV="1">
              <a:off x="3520" y="1893"/>
              <a:ext cx="21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5" name="Line 513"/>
            <p:cNvSpPr>
              <a:spLocks noChangeShapeType="1"/>
            </p:cNvSpPr>
            <p:nvPr/>
          </p:nvSpPr>
          <p:spPr bwMode="auto">
            <a:xfrm>
              <a:off x="3569" y="1889"/>
              <a:ext cx="2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6" name="Line 514"/>
            <p:cNvSpPr>
              <a:spLocks noChangeShapeType="1"/>
            </p:cNvSpPr>
            <p:nvPr/>
          </p:nvSpPr>
          <p:spPr bwMode="auto">
            <a:xfrm>
              <a:off x="3590" y="1889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7" name="Line 515"/>
            <p:cNvSpPr>
              <a:spLocks noChangeShapeType="1"/>
            </p:cNvSpPr>
            <p:nvPr/>
          </p:nvSpPr>
          <p:spPr bwMode="auto">
            <a:xfrm flipV="1">
              <a:off x="3622" y="1882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8" name="Line 516"/>
            <p:cNvSpPr>
              <a:spLocks noChangeShapeType="1"/>
            </p:cNvSpPr>
            <p:nvPr/>
          </p:nvSpPr>
          <p:spPr bwMode="auto">
            <a:xfrm flipV="1">
              <a:off x="3676" y="1872"/>
              <a:ext cx="20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9" name="Line 517"/>
            <p:cNvSpPr>
              <a:spLocks noChangeShapeType="1"/>
            </p:cNvSpPr>
            <p:nvPr/>
          </p:nvSpPr>
          <p:spPr bwMode="auto">
            <a:xfrm>
              <a:off x="3696" y="1872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0" name="Line 518"/>
            <p:cNvSpPr>
              <a:spLocks noChangeShapeType="1"/>
            </p:cNvSpPr>
            <p:nvPr/>
          </p:nvSpPr>
          <p:spPr bwMode="auto">
            <a:xfrm>
              <a:off x="3729" y="1872"/>
              <a:ext cx="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1" name="Line 519"/>
            <p:cNvSpPr>
              <a:spLocks noChangeShapeType="1"/>
            </p:cNvSpPr>
            <p:nvPr/>
          </p:nvSpPr>
          <p:spPr bwMode="auto">
            <a:xfrm>
              <a:off x="3731" y="1872"/>
              <a:ext cx="2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2" name="Line 520"/>
            <p:cNvSpPr>
              <a:spLocks noChangeShapeType="1"/>
            </p:cNvSpPr>
            <p:nvPr/>
          </p:nvSpPr>
          <p:spPr bwMode="auto">
            <a:xfrm>
              <a:off x="3782" y="1872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3" name="Line 521"/>
            <p:cNvSpPr>
              <a:spLocks noChangeShapeType="1"/>
            </p:cNvSpPr>
            <p:nvPr/>
          </p:nvSpPr>
          <p:spPr bwMode="auto">
            <a:xfrm>
              <a:off x="3836" y="1872"/>
              <a:ext cx="8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4" name="Line 522"/>
            <p:cNvSpPr>
              <a:spLocks noChangeShapeType="1"/>
            </p:cNvSpPr>
            <p:nvPr/>
          </p:nvSpPr>
          <p:spPr bwMode="auto">
            <a:xfrm>
              <a:off x="3844" y="1872"/>
              <a:ext cx="18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5" name="Line 523"/>
            <p:cNvSpPr>
              <a:spLocks noChangeShapeType="1"/>
            </p:cNvSpPr>
            <p:nvPr/>
          </p:nvSpPr>
          <p:spPr bwMode="auto">
            <a:xfrm>
              <a:off x="3889" y="1872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6" name="Line 524"/>
            <p:cNvSpPr>
              <a:spLocks noChangeShapeType="1"/>
            </p:cNvSpPr>
            <p:nvPr/>
          </p:nvSpPr>
          <p:spPr bwMode="auto">
            <a:xfrm>
              <a:off x="3943" y="1878"/>
              <a:ext cx="16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7" name="Line 525"/>
            <p:cNvSpPr>
              <a:spLocks noChangeShapeType="1"/>
            </p:cNvSpPr>
            <p:nvPr/>
          </p:nvSpPr>
          <p:spPr bwMode="auto">
            <a:xfrm>
              <a:off x="3959" y="1881"/>
              <a:ext cx="10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8" name="Line 526"/>
            <p:cNvSpPr>
              <a:spLocks noChangeShapeType="1"/>
            </p:cNvSpPr>
            <p:nvPr/>
          </p:nvSpPr>
          <p:spPr bwMode="auto">
            <a:xfrm>
              <a:off x="3996" y="1888"/>
              <a:ext cx="7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9" name="Line 527"/>
            <p:cNvSpPr>
              <a:spLocks noChangeShapeType="1"/>
            </p:cNvSpPr>
            <p:nvPr/>
          </p:nvSpPr>
          <p:spPr bwMode="auto">
            <a:xfrm>
              <a:off x="4003" y="1889"/>
              <a:ext cx="19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0" name="Line 528"/>
            <p:cNvSpPr>
              <a:spLocks noChangeShapeType="1"/>
            </p:cNvSpPr>
            <p:nvPr/>
          </p:nvSpPr>
          <p:spPr bwMode="auto">
            <a:xfrm>
              <a:off x="4050" y="1901"/>
              <a:ext cx="23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1" name="Line 529"/>
            <p:cNvSpPr>
              <a:spLocks noChangeShapeType="1"/>
            </p:cNvSpPr>
            <p:nvPr/>
          </p:nvSpPr>
          <p:spPr bwMode="auto">
            <a:xfrm>
              <a:off x="4073" y="1907"/>
              <a:ext cx="2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2" name="Line 530"/>
            <p:cNvSpPr>
              <a:spLocks noChangeShapeType="1"/>
            </p:cNvSpPr>
            <p:nvPr/>
          </p:nvSpPr>
          <p:spPr bwMode="auto">
            <a:xfrm>
              <a:off x="4103" y="1914"/>
              <a:ext cx="5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3" name="Line 531"/>
            <p:cNvSpPr>
              <a:spLocks noChangeShapeType="1"/>
            </p:cNvSpPr>
            <p:nvPr/>
          </p:nvSpPr>
          <p:spPr bwMode="auto">
            <a:xfrm>
              <a:off x="4108" y="1916"/>
              <a:ext cx="21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4" name="Line 532"/>
            <p:cNvSpPr>
              <a:spLocks noChangeShapeType="1"/>
            </p:cNvSpPr>
            <p:nvPr/>
          </p:nvSpPr>
          <p:spPr bwMode="auto">
            <a:xfrm>
              <a:off x="4156" y="1929"/>
              <a:ext cx="14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5" name="Line 533"/>
            <p:cNvSpPr>
              <a:spLocks noChangeShapeType="1"/>
            </p:cNvSpPr>
            <p:nvPr/>
          </p:nvSpPr>
          <p:spPr bwMode="auto">
            <a:xfrm>
              <a:off x="4170" y="1934"/>
              <a:ext cx="12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6" name="Line 534"/>
            <p:cNvSpPr>
              <a:spLocks noChangeShapeType="1"/>
            </p:cNvSpPr>
            <p:nvPr/>
          </p:nvSpPr>
          <p:spPr bwMode="auto">
            <a:xfrm>
              <a:off x="4210" y="1950"/>
              <a:ext cx="4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7" name="Line 535"/>
            <p:cNvSpPr>
              <a:spLocks noChangeShapeType="1"/>
            </p:cNvSpPr>
            <p:nvPr/>
          </p:nvSpPr>
          <p:spPr bwMode="auto">
            <a:xfrm>
              <a:off x="4214" y="1951"/>
              <a:ext cx="22" cy="1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8" name="Line 536"/>
            <p:cNvSpPr>
              <a:spLocks noChangeShapeType="1"/>
            </p:cNvSpPr>
            <p:nvPr/>
          </p:nvSpPr>
          <p:spPr bwMode="auto">
            <a:xfrm>
              <a:off x="4263" y="1983"/>
              <a:ext cx="26" cy="1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9" name="Line 537"/>
            <p:cNvSpPr>
              <a:spLocks noChangeShapeType="1"/>
            </p:cNvSpPr>
            <p:nvPr/>
          </p:nvSpPr>
          <p:spPr bwMode="auto">
            <a:xfrm>
              <a:off x="4317" y="2003"/>
              <a:ext cx="2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0" name="Line 538"/>
            <p:cNvSpPr>
              <a:spLocks noChangeShapeType="1"/>
            </p:cNvSpPr>
            <p:nvPr/>
          </p:nvSpPr>
          <p:spPr bwMode="auto">
            <a:xfrm>
              <a:off x="4319" y="2004"/>
              <a:ext cx="24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1" name="Line 539"/>
            <p:cNvSpPr>
              <a:spLocks noChangeShapeType="1"/>
            </p:cNvSpPr>
            <p:nvPr/>
          </p:nvSpPr>
          <p:spPr bwMode="auto">
            <a:xfrm>
              <a:off x="4370" y="2018"/>
              <a:ext cx="11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2" name="Line 540"/>
            <p:cNvSpPr>
              <a:spLocks noChangeShapeType="1"/>
            </p:cNvSpPr>
            <p:nvPr/>
          </p:nvSpPr>
          <p:spPr bwMode="auto">
            <a:xfrm>
              <a:off x="4381" y="2021"/>
              <a:ext cx="15" cy="1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3" name="Line 541"/>
            <p:cNvSpPr>
              <a:spLocks noChangeShapeType="1"/>
            </p:cNvSpPr>
            <p:nvPr/>
          </p:nvSpPr>
          <p:spPr bwMode="auto">
            <a:xfrm>
              <a:off x="4424" y="2052"/>
              <a:ext cx="25" cy="1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4" name="Line 542"/>
            <p:cNvSpPr>
              <a:spLocks noChangeShapeType="1"/>
            </p:cNvSpPr>
            <p:nvPr/>
          </p:nvSpPr>
          <p:spPr bwMode="auto">
            <a:xfrm>
              <a:off x="4477" y="2080"/>
              <a:ext cx="9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5" name="Line 543"/>
            <p:cNvSpPr>
              <a:spLocks noChangeShapeType="1"/>
            </p:cNvSpPr>
            <p:nvPr/>
          </p:nvSpPr>
          <p:spPr bwMode="auto">
            <a:xfrm>
              <a:off x="4486" y="2083"/>
              <a:ext cx="17" cy="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6" name="Line 544"/>
            <p:cNvSpPr>
              <a:spLocks noChangeShapeType="1"/>
            </p:cNvSpPr>
            <p:nvPr/>
          </p:nvSpPr>
          <p:spPr bwMode="auto">
            <a:xfrm>
              <a:off x="4512" y="2092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7" name="Freeform 545"/>
            <p:cNvSpPr>
              <a:spLocks/>
            </p:cNvSpPr>
            <p:nvPr/>
          </p:nvSpPr>
          <p:spPr bwMode="auto">
            <a:xfrm>
              <a:off x="4488" y="2066"/>
              <a:ext cx="88" cy="81"/>
            </a:xfrm>
            <a:custGeom>
              <a:avLst/>
              <a:gdLst>
                <a:gd name="T0" fmla="*/ 87 w 88"/>
                <a:gd name="T1" fmla="*/ 80 h 81"/>
                <a:gd name="T2" fmla="*/ 35 w 88"/>
                <a:gd name="T3" fmla="*/ 0 h 81"/>
                <a:gd name="T4" fmla="*/ 0 w 88"/>
                <a:gd name="T5" fmla="*/ 40 h 81"/>
                <a:gd name="T6" fmla="*/ 87 w 88"/>
                <a:gd name="T7" fmla="*/ 8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1"/>
                <a:gd name="T14" fmla="*/ 88 w 88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1">
                  <a:moveTo>
                    <a:pt x="87" y="80"/>
                  </a:moveTo>
                  <a:lnTo>
                    <a:pt x="35" y="0"/>
                  </a:lnTo>
                  <a:lnTo>
                    <a:pt x="0" y="40"/>
                  </a:lnTo>
                  <a:lnTo>
                    <a:pt x="87" y="8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8" name="Freeform 546"/>
            <p:cNvSpPr>
              <a:spLocks/>
            </p:cNvSpPr>
            <p:nvPr/>
          </p:nvSpPr>
          <p:spPr bwMode="auto">
            <a:xfrm>
              <a:off x="3066" y="2016"/>
              <a:ext cx="74" cy="93"/>
            </a:xfrm>
            <a:custGeom>
              <a:avLst/>
              <a:gdLst>
                <a:gd name="T0" fmla="*/ 0 w 74"/>
                <a:gd name="T1" fmla="*/ 92 h 93"/>
                <a:gd name="T2" fmla="*/ 73 w 74"/>
                <a:gd name="T3" fmla="*/ 31 h 93"/>
                <a:gd name="T4" fmla="*/ 30 w 74"/>
                <a:gd name="T5" fmla="*/ 0 h 93"/>
                <a:gd name="T6" fmla="*/ 0 w 74"/>
                <a:gd name="T7" fmla="*/ 92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93"/>
                <a:gd name="T14" fmla="*/ 74 w 74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93">
                  <a:moveTo>
                    <a:pt x="0" y="92"/>
                  </a:moveTo>
                  <a:lnTo>
                    <a:pt x="73" y="31"/>
                  </a:lnTo>
                  <a:lnTo>
                    <a:pt x="30" y="0"/>
                  </a:lnTo>
                  <a:lnTo>
                    <a:pt x="0" y="92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16" name="Group 547"/>
          <p:cNvGrpSpPr>
            <a:grpSpLocks/>
          </p:cNvGrpSpPr>
          <p:nvPr/>
        </p:nvGrpSpPr>
        <p:grpSpPr bwMode="auto">
          <a:xfrm>
            <a:off x="6500813" y="2708275"/>
            <a:ext cx="714375" cy="320675"/>
            <a:chOff x="4108" y="2015"/>
            <a:chExt cx="450" cy="202"/>
          </a:xfrm>
        </p:grpSpPr>
        <p:sp>
          <p:nvSpPr>
            <p:cNvPr id="24873" name="Line 548"/>
            <p:cNvSpPr>
              <a:spLocks noChangeShapeType="1"/>
            </p:cNvSpPr>
            <p:nvPr/>
          </p:nvSpPr>
          <p:spPr bwMode="auto">
            <a:xfrm flipH="1">
              <a:off x="4152" y="2035"/>
              <a:ext cx="3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4" name="Line 549"/>
            <p:cNvSpPr>
              <a:spLocks noChangeShapeType="1"/>
            </p:cNvSpPr>
            <p:nvPr/>
          </p:nvSpPr>
          <p:spPr bwMode="auto">
            <a:xfrm>
              <a:off x="4152" y="2039"/>
              <a:ext cx="2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5" name="Line 550"/>
            <p:cNvSpPr>
              <a:spLocks noChangeShapeType="1"/>
            </p:cNvSpPr>
            <p:nvPr/>
          </p:nvSpPr>
          <p:spPr bwMode="auto">
            <a:xfrm>
              <a:off x="4202" y="2039"/>
              <a:ext cx="1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6" name="Line 551"/>
            <p:cNvSpPr>
              <a:spLocks noChangeShapeType="1"/>
            </p:cNvSpPr>
            <p:nvPr/>
          </p:nvSpPr>
          <p:spPr bwMode="auto">
            <a:xfrm>
              <a:off x="4214" y="2039"/>
              <a:ext cx="1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7" name="Line 552"/>
            <p:cNvSpPr>
              <a:spLocks noChangeShapeType="1"/>
            </p:cNvSpPr>
            <p:nvPr/>
          </p:nvSpPr>
          <p:spPr bwMode="auto">
            <a:xfrm>
              <a:off x="4255" y="2040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8" name="Line 553"/>
            <p:cNvSpPr>
              <a:spLocks noChangeShapeType="1"/>
            </p:cNvSpPr>
            <p:nvPr/>
          </p:nvSpPr>
          <p:spPr bwMode="auto">
            <a:xfrm>
              <a:off x="4308" y="2048"/>
              <a:ext cx="1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9" name="Line 554"/>
            <p:cNvSpPr>
              <a:spLocks noChangeShapeType="1"/>
            </p:cNvSpPr>
            <p:nvPr/>
          </p:nvSpPr>
          <p:spPr bwMode="auto">
            <a:xfrm>
              <a:off x="4319" y="2048"/>
              <a:ext cx="15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0" name="Line 555"/>
            <p:cNvSpPr>
              <a:spLocks noChangeShapeType="1"/>
            </p:cNvSpPr>
            <p:nvPr/>
          </p:nvSpPr>
          <p:spPr bwMode="auto">
            <a:xfrm>
              <a:off x="4362" y="2059"/>
              <a:ext cx="19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1" name="Line 556"/>
            <p:cNvSpPr>
              <a:spLocks noChangeShapeType="1"/>
            </p:cNvSpPr>
            <p:nvPr/>
          </p:nvSpPr>
          <p:spPr bwMode="auto">
            <a:xfrm>
              <a:off x="4381" y="2065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2" name="Line 557"/>
            <p:cNvSpPr>
              <a:spLocks noChangeShapeType="1"/>
            </p:cNvSpPr>
            <p:nvPr/>
          </p:nvSpPr>
          <p:spPr bwMode="auto">
            <a:xfrm>
              <a:off x="4415" y="2086"/>
              <a:ext cx="9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3" name="Line 558"/>
            <p:cNvSpPr>
              <a:spLocks noChangeShapeType="1"/>
            </p:cNvSpPr>
            <p:nvPr/>
          </p:nvSpPr>
          <p:spPr bwMode="auto">
            <a:xfrm>
              <a:off x="4424" y="2091"/>
              <a:ext cx="17" cy="1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" name="Line 559"/>
            <p:cNvSpPr>
              <a:spLocks noChangeShapeType="1"/>
            </p:cNvSpPr>
            <p:nvPr/>
          </p:nvSpPr>
          <p:spPr bwMode="auto">
            <a:xfrm>
              <a:off x="4469" y="2122"/>
              <a:ext cx="17" cy="1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" name="Line 560"/>
            <p:cNvSpPr>
              <a:spLocks noChangeShapeType="1"/>
            </p:cNvSpPr>
            <p:nvPr/>
          </p:nvSpPr>
          <p:spPr bwMode="auto">
            <a:xfrm>
              <a:off x="4486" y="2136"/>
              <a:ext cx="6" cy="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" name="Line 561"/>
            <p:cNvSpPr>
              <a:spLocks noChangeShapeType="1"/>
            </p:cNvSpPr>
            <p:nvPr/>
          </p:nvSpPr>
          <p:spPr bwMode="auto">
            <a:xfrm flipH="1" flipV="1">
              <a:off x="4499" y="2157"/>
              <a:ext cx="12" cy="1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" name="Freeform 562"/>
            <p:cNvSpPr>
              <a:spLocks/>
            </p:cNvSpPr>
            <p:nvPr/>
          </p:nvSpPr>
          <p:spPr bwMode="auto">
            <a:xfrm>
              <a:off x="4473" y="2132"/>
              <a:ext cx="85" cy="85"/>
            </a:xfrm>
            <a:custGeom>
              <a:avLst/>
              <a:gdLst>
                <a:gd name="T0" fmla="*/ 84 w 85"/>
                <a:gd name="T1" fmla="*/ 84 h 85"/>
                <a:gd name="T2" fmla="*/ 38 w 85"/>
                <a:gd name="T3" fmla="*/ 0 h 85"/>
                <a:gd name="T4" fmla="*/ 0 w 85"/>
                <a:gd name="T5" fmla="*/ 38 h 85"/>
                <a:gd name="T6" fmla="*/ 84 w 85"/>
                <a:gd name="T7" fmla="*/ 84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85"/>
                <a:gd name="T14" fmla="*/ 85 w 85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85">
                  <a:moveTo>
                    <a:pt x="84" y="84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84" y="84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8" name="Freeform 563"/>
            <p:cNvSpPr>
              <a:spLocks/>
            </p:cNvSpPr>
            <p:nvPr/>
          </p:nvSpPr>
          <p:spPr bwMode="auto">
            <a:xfrm>
              <a:off x="4108" y="2015"/>
              <a:ext cx="68" cy="94"/>
            </a:xfrm>
            <a:custGeom>
              <a:avLst/>
              <a:gdLst>
                <a:gd name="T0" fmla="*/ 0 w 68"/>
                <a:gd name="T1" fmla="*/ 93 h 94"/>
                <a:gd name="T2" fmla="*/ 67 w 68"/>
                <a:gd name="T3" fmla="*/ 26 h 94"/>
                <a:gd name="T4" fmla="*/ 22 w 68"/>
                <a:gd name="T5" fmla="*/ 0 h 94"/>
                <a:gd name="T6" fmla="*/ 0 w 68"/>
                <a:gd name="T7" fmla="*/ 93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94"/>
                <a:gd name="T14" fmla="*/ 68 w 68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94">
                  <a:moveTo>
                    <a:pt x="0" y="93"/>
                  </a:moveTo>
                  <a:lnTo>
                    <a:pt x="67" y="26"/>
                  </a:lnTo>
                  <a:lnTo>
                    <a:pt x="22" y="0"/>
                  </a:lnTo>
                  <a:lnTo>
                    <a:pt x="0" y="93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17" name="Group 564"/>
          <p:cNvGrpSpPr>
            <a:grpSpLocks/>
          </p:cNvGrpSpPr>
          <p:nvPr/>
        </p:nvGrpSpPr>
        <p:grpSpPr bwMode="auto">
          <a:xfrm>
            <a:off x="3638550" y="3500438"/>
            <a:ext cx="3633788" cy="277812"/>
            <a:chOff x="2305" y="2514"/>
            <a:chExt cx="2289" cy="175"/>
          </a:xfrm>
        </p:grpSpPr>
        <p:sp>
          <p:nvSpPr>
            <p:cNvPr id="24807" name="Line 565"/>
            <p:cNvSpPr>
              <a:spLocks noChangeShapeType="1"/>
            </p:cNvSpPr>
            <p:nvPr/>
          </p:nvSpPr>
          <p:spPr bwMode="auto">
            <a:xfrm>
              <a:off x="2386" y="2561"/>
              <a:ext cx="9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8" name="Line 566"/>
            <p:cNvSpPr>
              <a:spLocks noChangeShapeType="1"/>
            </p:cNvSpPr>
            <p:nvPr/>
          </p:nvSpPr>
          <p:spPr bwMode="auto">
            <a:xfrm>
              <a:off x="2395" y="2566"/>
              <a:ext cx="17" cy="1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9" name="Line 567"/>
            <p:cNvSpPr>
              <a:spLocks noChangeShapeType="1"/>
            </p:cNvSpPr>
            <p:nvPr/>
          </p:nvSpPr>
          <p:spPr bwMode="auto">
            <a:xfrm>
              <a:off x="2439" y="2604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0" name="Line 568"/>
            <p:cNvSpPr>
              <a:spLocks noChangeShapeType="1"/>
            </p:cNvSpPr>
            <p:nvPr/>
          </p:nvSpPr>
          <p:spPr bwMode="auto">
            <a:xfrm>
              <a:off x="2493" y="2624"/>
              <a:ext cx="7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1" name="Line 569"/>
            <p:cNvSpPr>
              <a:spLocks noChangeShapeType="1"/>
            </p:cNvSpPr>
            <p:nvPr/>
          </p:nvSpPr>
          <p:spPr bwMode="auto">
            <a:xfrm>
              <a:off x="2500" y="2627"/>
              <a:ext cx="19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2" name="Line 570"/>
            <p:cNvSpPr>
              <a:spLocks noChangeShapeType="1"/>
            </p:cNvSpPr>
            <p:nvPr/>
          </p:nvSpPr>
          <p:spPr bwMode="auto">
            <a:xfrm>
              <a:off x="2546" y="2643"/>
              <a:ext cx="26" cy="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3" name="Line 571"/>
            <p:cNvSpPr>
              <a:spLocks noChangeShapeType="1"/>
            </p:cNvSpPr>
            <p:nvPr/>
          </p:nvSpPr>
          <p:spPr bwMode="auto">
            <a:xfrm>
              <a:off x="2600" y="2659"/>
              <a:ext cx="15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4" name="Line 572"/>
            <p:cNvSpPr>
              <a:spLocks noChangeShapeType="1"/>
            </p:cNvSpPr>
            <p:nvPr/>
          </p:nvSpPr>
          <p:spPr bwMode="auto">
            <a:xfrm>
              <a:off x="2615" y="2662"/>
              <a:ext cx="11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5" name="Line 573"/>
            <p:cNvSpPr>
              <a:spLocks noChangeShapeType="1"/>
            </p:cNvSpPr>
            <p:nvPr/>
          </p:nvSpPr>
          <p:spPr bwMode="auto">
            <a:xfrm>
              <a:off x="2653" y="2671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6" name="Line 574"/>
            <p:cNvSpPr>
              <a:spLocks noChangeShapeType="1"/>
            </p:cNvSpPr>
            <p:nvPr/>
          </p:nvSpPr>
          <p:spPr bwMode="auto">
            <a:xfrm>
              <a:off x="2706" y="2675"/>
              <a:ext cx="23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7" name="Line 575"/>
            <p:cNvSpPr>
              <a:spLocks noChangeShapeType="1"/>
            </p:cNvSpPr>
            <p:nvPr/>
          </p:nvSpPr>
          <p:spPr bwMode="auto">
            <a:xfrm>
              <a:off x="2729" y="2680"/>
              <a:ext cx="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8" name="Line 576"/>
            <p:cNvSpPr>
              <a:spLocks noChangeShapeType="1"/>
            </p:cNvSpPr>
            <p:nvPr/>
          </p:nvSpPr>
          <p:spPr bwMode="auto">
            <a:xfrm>
              <a:off x="2760" y="2680"/>
              <a:ext cx="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9" name="Line 577"/>
            <p:cNvSpPr>
              <a:spLocks noChangeShapeType="1"/>
            </p:cNvSpPr>
            <p:nvPr/>
          </p:nvSpPr>
          <p:spPr bwMode="auto">
            <a:xfrm>
              <a:off x="2764" y="2680"/>
              <a:ext cx="22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0" name="Line 578"/>
            <p:cNvSpPr>
              <a:spLocks noChangeShapeType="1"/>
            </p:cNvSpPr>
            <p:nvPr/>
          </p:nvSpPr>
          <p:spPr bwMode="auto">
            <a:xfrm>
              <a:off x="2813" y="2688"/>
              <a:ext cx="4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1" name="Line 579"/>
            <p:cNvSpPr>
              <a:spLocks noChangeShapeType="1"/>
            </p:cNvSpPr>
            <p:nvPr/>
          </p:nvSpPr>
          <p:spPr bwMode="auto">
            <a:xfrm>
              <a:off x="2817" y="2689"/>
              <a:ext cx="2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2" name="Line 580"/>
            <p:cNvSpPr>
              <a:spLocks noChangeShapeType="1"/>
            </p:cNvSpPr>
            <p:nvPr/>
          </p:nvSpPr>
          <p:spPr bwMode="auto">
            <a:xfrm flipV="1">
              <a:off x="2867" y="2680"/>
              <a:ext cx="11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3" name="Line 581"/>
            <p:cNvSpPr>
              <a:spLocks noChangeShapeType="1"/>
            </p:cNvSpPr>
            <p:nvPr/>
          </p:nvSpPr>
          <p:spPr bwMode="auto">
            <a:xfrm>
              <a:off x="2878" y="2680"/>
              <a:ext cx="1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4" name="Line 582"/>
            <p:cNvSpPr>
              <a:spLocks noChangeShapeType="1"/>
            </p:cNvSpPr>
            <p:nvPr/>
          </p:nvSpPr>
          <p:spPr bwMode="auto">
            <a:xfrm>
              <a:off x="2920" y="2680"/>
              <a:ext cx="19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5" name="Line 583"/>
            <p:cNvSpPr>
              <a:spLocks noChangeShapeType="1"/>
            </p:cNvSpPr>
            <p:nvPr/>
          </p:nvSpPr>
          <p:spPr bwMode="auto">
            <a:xfrm>
              <a:off x="2939" y="2680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6" name="Line 584"/>
            <p:cNvSpPr>
              <a:spLocks noChangeShapeType="1"/>
            </p:cNvSpPr>
            <p:nvPr/>
          </p:nvSpPr>
          <p:spPr bwMode="auto">
            <a:xfrm flipV="1">
              <a:off x="2974" y="2671"/>
              <a:ext cx="10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7" name="Line 585"/>
            <p:cNvSpPr>
              <a:spLocks noChangeShapeType="1"/>
            </p:cNvSpPr>
            <p:nvPr/>
          </p:nvSpPr>
          <p:spPr bwMode="auto">
            <a:xfrm>
              <a:off x="2984" y="2671"/>
              <a:ext cx="1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8" name="Line 586"/>
            <p:cNvSpPr>
              <a:spLocks noChangeShapeType="1"/>
            </p:cNvSpPr>
            <p:nvPr/>
          </p:nvSpPr>
          <p:spPr bwMode="auto">
            <a:xfrm>
              <a:off x="3027" y="2671"/>
              <a:ext cx="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9" name="Line 587"/>
            <p:cNvSpPr>
              <a:spLocks noChangeShapeType="1"/>
            </p:cNvSpPr>
            <p:nvPr/>
          </p:nvSpPr>
          <p:spPr bwMode="auto">
            <a:xfrm flipV="1">
              <a:off x="3028" y="2666"/>
              <a:ext cx="25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0" name="Line 588"/>
            <p:cNvSpPr>
              <a:spLocks noChangeShapeType="1"/>
            </p:cNvSpPr>
            <p:nvPr/>
          </p:nvSpPr>
          <p:spPr bwMode="auto">
            <a:xfrm flipV="1">
              <a:off x="3080" y="2654"/>
              <a:ext cx="18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1" name="Line 589"/>
            <p:cNvSpPr>
              <a:spLocks noChangeShapeType="1"/>
            </p:cNvSpPr>
            <p:nvPr/>
          </p:nvSpPr>
          <p:spPr bwMode="auto">
            <a:xfrm>
              <a:off x="3098" y="2654"/>
              <a:ext cx="8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2" name="Line 590"/>
            <p:cNvSpPr>
              <a:spLocks noChangeShapeType="1"/>
            </p:cNvSpPr>
            <p:nvPr/>
          </p:nvSpPr>
          <p:spPr bwMode="auto">
            <a:xfrm flipV="1">
              <a:off x="3134" y="2643"/>
              <a:ext cx="26" cy="1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3" name="Line 591"/>
            <p:cNvSpPr>
              <a:spLocks noChangeShapeType="1"/>
            </p:cNvSpPr>
            <p:nvPr/>
          </p:nvSpPr>
          <p:spPr bwMode="auto">
            <a:xfrm>
              <a:off x="3187" y="2636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4" name="Line 592"/>
            <p:cNvSpPr>
              <a:spLocks noChangeShapeType="1"/>
            </p:cNvSpPr>
            <p:nvPr/>
          </p:nvSpPr>
          <p:spPr bwMode="auto">
            <a:xfrm>
              <a:off x="3203" y="2636"/>
              <a:ext cx="1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5" name="Line 593"/>
            <p:cNvSpPr>
              <a:spLocks noChangeShapeType="1"/>
            </p:cNvSpPr>
            <p:nvPr/>
          </p:nvSpPr>
          <p:spPr bwMode="auto">
            <a:xfrm flipV="1">
              <a:off x="3241" y="2629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6" name="Line 594"/>
            <p:cNvSpPr>
              <a:spLocks noChangeShapeType="1"/>
            </p:cNvSpPr>
            <p:nvPr/>
          </p:nvSpPr>
          <p:spPr bwMode="auto">
            <a:xfrm flipV="1">
              <a:off x="3294" y="2619"/>
              <a:ext cx="14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7" name="Line 595"/>
            <p:cNvSpPr>
              <a:spLocks noChangeShapeType="1"/>
            </p:cNvSpPr>
            <p:nvPr/>
          </p:nvSpPr>
          <p:spPr bwMode="auto">
            <a:xfrm>
              <a:off x="3308" y="2619"/>
              <a:ext cx="1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8" name="Line 596"/>
            <p:cNvSpPr>
              <a:spLocks noChangeShapeType="1"/>
            </p:cNvSpPr>
            <p:nvPr/>
          </p:nvSpPr>
          <p:spPr bwMode="auto">
            <a:xfrm>
              <a:off x="3348" y="2619"/>
              <a:ext cx="2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9" name="Line 597"/>
            <p:cNvSpPr>
              <a:spLocks noChangeShapeType="1"/>
            </p:cNvSpPr>
            <p:nvPr/>
          </p:nvSpPr>
          <p:spPr bwMode="auto">
            <a:xfrm>
              <a:off x="3401" y="261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0" name="Line 598"/>
            <p:cNvSpPr>
              <a:spLocks noChangeShapeType="1"/>
            </p:cNvSpPr>
            <p:nvPr/>
          </p:nvSpPr>
          <p:spPr bwMode="auto">
            <a:xfrm>
              <a:off x="3454" y="261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1" name="Line 599"/>
            <p:cNvSpPr>
              <a:spLocks noChangeShapeType="1"/>
            </p:cNvSpPr>
            <p:nvPr/>
          </p:nvSpPr>
          <p:spPr bwMode="auto">
            <a:xfrm>
              <a:off x="3508" y="2619"/>
              <a:ext cx="2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2" name="Line 600"/>
            <p:cNvSpPr>
              <a:spLocks noChangeShapeType="1"/>
            </p:cNvSpPr>
            <p:nvPr/>
          </p:nvSpPr>
          <p:spPr bwMode="auto">
            <a:xfrm>
              <a:off x="3529" y="2619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3" name="Line 601"/>
            <p:cNvSpPr>
              <a:spLocks noChangeShapeType="1"/>
            </p:cNvSpPr>
            <p:nvPr/>
          </p:nvSpPr>
          <p:spPr bwMode="auto">
            <a:xfrm>
              <a:off x="3561" y="2619"/>
              <a:ext cx="1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4" name="Line 602"/>
            <p:cNvSpPr>
              <a:spLocks noChangeShapeType="1"/>
            </p:cNvSpPr>
            <p:nvPr/>
          </p:nvSpPr>
          <p:spPr bwMode="auto">
            <a:xfrm>
              <a:off x="3572" y="2619"/>
              <a:ext cx="1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5" name="Line 603"/>
            <p:cNvSpPr>
              <a:spLocks noChangeShapeType="1"/>
            </p:cNvSpPr>
            <p:nvPr/>
          </p:nvSpPr>
          <p:spPr bwMode="auto">
            <a:xfrm>
              <a:off x="3615" y="2619"/>
              <a:ext cx="19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6" name="Line 604"/>
            <p:cNvSpPr>
              <a:spLocks noChangeShapeType="1"/>
            </p:cNvSpPr>
            <p:nvPr/>
          </p:nvSpPr>
          <p:spPr bwMode="auto">
            <a:xfrm>
              <a:off x="3634" y="2619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7" name="Line 605"/>
            <p:cNvSpPr>
              <a:spLocks noChangeShapeType="1"/>
            </p:cNvSpPr>
            <p:nvPr/>
          </p:nvSpPr>
          <p:spPr bwMode="auto">
            <a:xfrm>
              <a:off x="3668" y="2619"/>
              <a:ext cx="9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8" name="Line 606"/>
            <p:cNvSpPr>
              <a:spLocks noChangeShapeType="1"/>
            </p:cNvSpPr>
            <p:nvPr/>
          </p:nvSpPr>
          <p:spPr bwMode="auto">
            <a:xfrm>
              <a:off x="3677" y="2619"/>
              <a:ext cx="17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9" name="Line 607"/>
            <p:cNvSpPr>
              <a:spLocks noChangeShapeType="1"/>
            </p:cNvSpPr>
            <p:nvPr/>
          </p:nvSpPr>
          <p:spPr bwMode="auto">
            <a:xfrm>
              <a:off x="3722" y="2619"/>
              <a:ext cx="9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0" name="Line 608"/>
            <p:cNvSpPr>
              <a:spLocks noChangeShapeType="1"/>
            </p:cNvSpPr>
            <p:nvPr/>
          </p:nvSpPr>
          <p:spPr bwMode="auto">
            <a:xfrm>
              <a:off x="3731" y="2619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1" name="Line 609"/>
            <p:cNvSpPr>
              <a:spLocks noChangeShapeType="1"/>
            </p:cNvSpPr>
            <p:nvPr/>
          </p:nvSpPr>
          <p:spPr bwMode="auto">
            <a:xfrm>
              <a:off x="3775" y="261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2" name="Line 610"/>
            <p:cNvSpPr>
              <a:spLocks noChangeShapeType="1"/>
            </p:cNvSpPr>
            <p:nvPr/>
          </p:nvSpPr>
          <p:spPr bwMode="auto">
            <a:xfrm>
              <a:off x="3828" y="2619"/>
              <a:ext cx="8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3" name="Line 611"/>
            <p:cNvSpPr>
              <a:spLocks noChangeShapeType="1"/>
            </p:cNvSpPr>
            <p:nvPr/>
          </p:nvSpPr>
          <p:spPr bwMode="auto">
            <a:xfrm>
              <a:off x="3836" y="2619"/>
              <a:ext cx="18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4" name="Line 612"/>
            <p:cNvSpPr>
              <a:spLocks noChangeShapeType="1"/>
            </p:cNvSpPr>
            <p:nvPr/>
          </p:nvSpPr>
          <p:spPr bwMode="auto">
            <a:xfrm>
              <a:off x="3882" y="261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5" name="Line 613"/>
            <p:cNvSpPr>
              <a:spLocks noChangeShapeType="1"/>
            </p:cNvSpPr>
            <p:nvPr/>
          </p:nvSpPr>
          <p:spPr bwMode="auto">
            <a:xfrm>
              <a:off x="3935" y="261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6" name="Line 614"/>
            <p:cNvSpPr>
              <a:spLocks noChangeShapeType="1"/>
            </p:cNvSpPr>
            <p:nvPr/>
          </p:nvSpPr>
          <p:spPr bwMode="auto">
            <a:xfrm>
              <a:off x="3989" y="2619"/>
              <a:ext cx="2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7" name="Line 615"/>
            <p:cNvSpPr>
              <a:spLocks noChangeShapeType="1"/>
            </p:cNvSpPr>
            <p:nvPr/>
          </p:nvSpPr>
          <p:spPr bwMode="auto">
            <a:xfrm>
              <a:off x="4011" y="2619"/>
              <a:ext cx="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8" name="Line 616"/>
            <p:cNvSpPr>
              <a:spLocks noChangeShapeType="1"/>
            </p:cNvSpPr>
            <p:nvPr/>
          </p:nvSpPr>
          <p:spPr bwMode="auto">
            <a:xfrm>
              <a:off x="4042" y="261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9" name="Line 617"/>
            <p:cNvSpPr>
              <a:spLocks noChangeShapeType="1"/>
            </p:cNvSpPr>
            <p:nvPr/>
          </p:nvSpPr>
          <p:spPr bwMode="auto">
            <a:xfrm>
              <a:off x="4095" y="2619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0" name="Line 618"/>
            <p:cNvSpPr>
              <a:spLocks noChangeShapeType="1"/>
            </p:cNvSpPr>
            <p:nvPr/>
          </p:nvSpPr>
          <p:spPr bwMode="auto">
            <a:xfrm>
              <a:off x="4100" y="2619"/>
              <a:ext cx="2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1" name="Line 619"/>
            <p:cNvSpPr>
              <a:spLocks noChangeShapeType="1"/>
            </p:cNvSpPr>
            <p:nvPr/>
          </p:nvSpPr>
          <p:spPr bwMode="auto">
            <a:xfrm>
              <a:off x="4149" y="261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2" name="Line 620"/>
            <p:cNvSpPr>
              <a:spLocks noChangeShapeType="1"/>
            </p:cNvSpPr>
            <p:nvPr/>
          </p:nvSpPr>
          <p:spPr bwMode="auto">
            <a:xfrm>
              <a:off x="4202" y="2619"/>
              <a:ext cx="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3" name="Line 621"/>
            <p:cNvSpPr>
              <a:spLocks noChangeShapeType="1"/>
            </p:cNvSpPr>
            <p:nvPr/>
          </p:nvSpPr>
          <p:spPr bwMode="auto">
            <a:xfrm>
              <a:off x="4205" y="2619"/>
              <a:ext cx="23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4" name="Line 622"/>
            <p:cNvSpPr>
              <a:spLocks noChangeShapeType="1"/>
            </p:cNvSpPr>
            <p:nvPr/>
          </p:nvSpPr>
          <p:spPr bwMode="auto">
            <a:xfrm>
              <a:off x="4256" y="2623"/>
              <a:ext cx="26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5" name="Line 623"/>
            <p:cNvSpPr>
              <a:spLocks noChangeShapeType="1"/>
            </p:cNvSpPr>
            <p:nvPr/>
          </p:nvSpPr>
          <p:spPr bwMode="auto">
            <a:xfrm>
              <a:off x="4309" y="2627"/>
              <a:ext cx="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6" name="Line 624"/>
            <p:cNvSpPr>
              <a:spLocks noChangeShapeType="1"/>
            </p:cNvSpPr>
            <p:nvPr/>
          </p:nvSpPr>
          <p:spPr bwMode="auto">
            <a:xfrm>
              <a:off x="4310" y="2627"/>
              <a:ext cx="2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7" name="Line 625"/>
            <p:cNvSpPr>
              <a:spLocks noChangeShapeType="1"/>
            </p:cNvSpPr>
            <p:nvPr/>
          </p:nvSpPr>
          <p:spPr bwMode="auto">
            <a:xfrm>
              <a:off x="4363" y="2627"/>
              <a:ext cx="2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8" name="Line 626"/>
            <p:cNvSpPr>
              <a:spLocks noChangeShapeType="1"/>
            </p:cNvSpPr>
            <p:nvPr/>
          </p:nvSpPr>
          <p:spPr bwMode="auto">
            <a:xfrm>
              <a:off x="4416" y="2627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9" name="Line 627"/>
            <p:cNvSpPr>
              <a:spLocks noChangeShapeType="1"/>
            </p:cNvSpPr>
            <p:nvPr/>
          </p:nvSpPr>
          <p:spPr bwMode="auto">
            <a:xfrm>
              <a:off x="4416" y="2627"/>
              <a:ext cx="26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0" name="Line 628"/>
            <p:cNvSpPr>
              <a:spLocks noChangeShapeType="1"/>
            </p:cNvSpPr>
            <p:nvPr/>
          </p:nvSpPr>
          <p:spPr bwMode="auto">
            <a:xfrm>
              <a:off x="4469" y="2636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1" name="Freeform 629"/>
            <p:cNvSpPr>
              <a:spLocks/>
            </p:cNvSpPr>
            <p:nvPr/>
          </p:nvSpPr>
          <p:spPr bwMode="auto">
            <a:xfrm>
              <a:off x="4499" y="2606"/>
              <a:ext cx="95" cy="52"/>
            </a:xfrm>
            <a:custGeom>
              <a:avLst/>
              <a:gdLst>
                <a:gd name="T0" fmla="*/ 94 w 95"/>
                <a:gd name="T1" fmla="*/ 34 h 52"/>
                <a:gd name="T2" fmla="*/ 5 w 95"/>
                <a:gd name="T3" fmla="*/ 0 h 52"/>
                <a:gd name="T4" fmla="*/ 0 w 95"/>
                <a:gd name="T5" fmla="*/ 51 h 52"/>
                <a:gd name="T6" fmla="*/ 94 w 95"/>
                <a:gd name="T7" fmla="*/ 34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52"/>
                <a:gd name="T14" fmla="*/ 95 w 95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52">
                  <a:moveTo>
                    <a:pt x="94" y="34"/>
                  </a:moveTo>
                  <a:lnTo>
                    <a:pt x="5" y="0"/>
                  </a:lnTo>
                  <a:lnTo>
                    <a:pt x="0" y="51"/>
                  </a:lnTo>
                  <a:lnTo>
                    <a:pt x="94" y="34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2" name="Freeform 630"/>
            <p:cNvSpPr>
              <a:spLocks/>
            </p:cNvSpPr>
            <p:nvPr/>
          </p:nvSpPr>
          <p:spPr bwMode="auto">
            <a:xfrm>
              <a:off x="2305" y="2514"/>
              <a:ext cx="93" cy="68"/>
            </a:xfrm>
            <a:custGeom>
              <a:avLst/>
              <a:gdLst>
                <a:gd name="T0" fmla="*/ 0 w 93"/>
                <a:gd name="T1" fmla="*/ 0 h 68"/>
                <a:gd name="T2" fmla="*/ 66 w 93"/>
                <a:gd name="T3" fmla="*/ 67 h 68"/>
                <a:gd name="T4" fmla="*/ 92 w 93"/>
                <a:gd name="T5" fmla="*/ 22 h 68"/>
                <a:gd name="T6" fmla="*/ 0 w 93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68"/>
                <a:gd name="T14" fmla="*/ 93 w 93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68">
                  <a:moveTo>
                    <a:pt x="0" y="0"/>
                  </a:moveTo>
                  <a:lnTo>
                    <a:pt x="66" y="67"/>
                  </a:lnTo>
                  <a:lnTo>
                    <a:pt x="92" y="22"/>
                  </a:lnTo>
                  <a:lnTo>
                    <a:pt x="0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18" name="Group 631"/>
          <p:cNvGrpSpPr>
            <a:grpSpLocks/>
          </p:cNvGrpSpPr>
          <p:nvPr/>
        </p:nvGrpSpPr>
        <p:grpSpPr bwMode="auto">
          <a:xfrm>
            <a:off x="2174875" y="3500438"/>
            <a:ext cx="5097463" cy="458787"/>
            <a:chOff x="1383" y="2514"/>
            <a:chExt cx="3211" cy="289"/>
          </a:xfrm>
        </p:grpSpPr>
        <p:sp>
          <p:nvSpPr>
            <p:cNvPr id="24713" name="Line 632"/>
            <p:cNvSpPr>
              <a:spLocks noChangeShapeType="1"/>
            </p:cNvSpPr>
            <p:nvPr/>
          </p:nvSpPr>
          <p:spPr bwMode="auto">
            <a:xfrm flipH="1" flipV="1">
              <a:off x="1445" y="2537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4" name="Line 633"/>
            <p:cNvSpPr>
              <a:spLocks noChangeShapeType="1"/>
            </p:cNvSpPr>
            <p:nvPr/>
          </p:nvSpPr>
          <p:spPr bwMode="auto">
            <a:xfrm>
              <a:off x="1439" y="2532"/>
              <a:ext cx="26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5" name="Line 634"/>
            <p:cNvSpPr>
              <a:spLocks noChangeShapeType="1"/>
            </p:cNvSpPr>
            <p:nvPr/>
          </p:nvSpPr>
          <p:spPr bwMode="auto">
            <a:xfrm>
              <a:off x="1493" y="2537"/>
              <a:ext cx="23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6" name="Line 635"/>
            <p:cNvSpPr>
              <a:spLocks noChangeShapeType="1"/>
            </p:cNvSpPr>
            <p:nvPr/>
          </p:nvSpPr>
          <p:spPr bwMode="auto">
            <a:xfrm>
              <a:off x="1516" y="2539"/>
              <a:ext cx="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7" name="Line 636"/>
            <p:cNvSpPr>
              <a:spLocks noChangeShapeType="1"/>
            </p:cNvSpPr>
            <p:nvPr/>
          </p:nvSpPr>
          <p:spPr bwMode="auto">
            <a:xfrm>
              <a:off x="1546" y="2544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8" name="Line 637"/>
            <p:cNvSpPr>
              <a:spLocks noChangeShapeType="1"/>
            </p:cNvSpPr>
            <p:nvPr/>
          </p:nvSpPr>
          <p:spPr bwMode="auto">
            <a:xfrm>
              <a:off x="1600" y="2554"/>
              <a:ext cx="21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9" name="Line 638"/>
            <p:cNvSpPr>
              <a:spLocks noChangeShapeType="1"/>
            </p:cNvSpPr>
            <p:nvPr/>
          </p:nvSpPr>
          <p:spPr bwMode="auto">
            <a:xfrm>
              <a:off x="1621" y="2557"/>
              <a:ext cx="5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0" name="Line 639"/>
            <p:cNvSpPr>
              <a:spLocks noChangeShapeType="1"/>
            </p:cNvSpPr>
            <p:nvPr/>
          </p:nvSpPr>
          <p:spPr bwMode="auto">
            <a:xfrm>
              <a:off x="1653" y="2565"/>
              <a:ext cx="3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1" name="Line 640"/>
            <p:cNvSpPr>
              <a:spLocks noChangeShapeType="1"/>
            </p:cNvSpPr>
            <p:nvPr/>
          </p:nvSpPr>
          <p:spPr bwMode="auto">
            <a:xfrm>
              <a:off x="1656" y="2566"/>
              <a:ext cx="23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2" name="Line 641"/>
            <p:cNvSpPr>
              <a:spLocks noChangeShapeType="1"/>
            </p:cNvSpPr>
            <p:nvPr/>
          </p:nvSpPr>
          <p:spPr bwMode="auto">
            <a:xfrm>
              <a:off x="1706" y="2579"/>
              <a:ext cx="26" cy="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3" name="Line 642"/>
            <p:cNvSpPr>
              <a:spLocks noChangeShapeType="1"/>
            </p:cNvSpPr>
            <p:nvPr/>
          </p:nvSpPr>
          <p:spPr bwMode="auto">
            <a:xfrm>
              <a:off x="1760" y="2596"/>
              <a:ext cx="20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4" name="Line 643"/>
            <p:cNvSpPr>
              <a:spLocks noChangeShapeType="1"/>
            </p:cNvSpPr>
            <p:nvPr/>
          </p:nvSpPr>
          <p:spPr bwMode="auto">
            <a:xfrm>
              <a:off x="1780" y="2601"/>
              <a:ext cx="6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5" name="Line 644"/>
            <p:cNvSpPr>
              <a:spLocks noChangeShapeType="1"/>
            </p:cNvSpPr>
            <p:nvPr/>
          </p:nvSpPr>
          <p:spPr bwMode="auto">
            <a:xfrm>
              <a:off x="1813" y="2610"/>
              <a:ext cx="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6" name="Line 645"/>
            <p:cNvSpPr>
              <a:spLocks noChangeShapeType="1"/>
            </p:cNvSpPr>
            <p:nvPr/>
          </p:nvSpPr>
          <p:spPr bwMode="auto">
            <a:xfrm>
              <a:off x="1815" y="2610"/>
              <a:ext cx="24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7" name="Line 646"/>
            <p:cNvSpPr>
              <a:spLocks noChangeShapeType="1"/>
            </p:cNvSpPr>
            <p:nvPr/>
          </p:nvSpPr>
          <p:spPr bwMode="auto">
            <a:xfrm>
              <a:off x="1867" y="2624"/>
              <a:ext cx="10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8" name="Line 647"/>
            <p:cNvSpPr>
              <a:spLocks noChangeShapeType="1"/>
            </p:cNvSpPr>
            <p:nvPr/>
          </p:nvSpPr>
          <p:spPr bwMode="auto">
            <a:xfrm>
              <a:off x="1877" y="2627"/>
              <a:ext cx="1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9" name="Line 648"/>
            <p:cNvSpPr>
              <a:spLocks noChangeShapeType="1"/>
            </p:cNvSpPr>
            <p:nvPr/>
          </p:nvSpPr>
          <p:spPr bwMode="auto">
            <a:xfrm>
              <a:off x="1920" y="2645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0" name="Line 649"/>
            <p:cNvSpPr>
              <a:spLocks noChangeShapeType="1"/>
            </p:cNvSpPr>
            <p:nvPr/>
          </p:nvSpPr>
          <p:spPr bwMode="auto">
            <a:xfrm>
              <a:off x="1920" y="2645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1" name="Line 650"/>
            <p:cNvSpPr>
              <a:spLocks noChangeShapeType="1"/>
            </p:cNvSpPr>
            <p:nvPr/>
          </p:nvSpPr>
          <p:spPr bwMode="auto">
            <a:xfrm>
              <a:off x="1974" y="2658"/>
              <a:ext cx="8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2" name="Line 651"/>
            <p:cNvSpPr>
              <a:spLocks noChangeShapeType="1"/>
            </p:cNvSpPr>
            <p:nvPr/>
          </p:nvSpPr>
          <p:spPr bwMode="auto">
            <a:xfrm>
              <a:off x="1982" y="2662"/>
              <a:ext cx="17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3" name="Line 652"/>
            <p:cNvSpPr>
              <a:spLocks noChangeShapeType="1"/>
            </p:cNvSpPr>
            <p:nvPr/>
          </p:nvSpPr>
          <p:spPr bwMode="auto">
            <a:xfrm>
              <a:off x="2027" y="2667"/>
              <a:ext cx="26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4" name="Line 653"/>
            <p:cNvSpPr>
              <a:spLocks noChangeShapeType="1"/>
            </p:cNvSpPr>
            <p:nvPr/>
          </p:nvSpPr>
          <p:spPr bwMode="auto">
            <a:xfrm>
              <a:off x="2080" y="2674"/>
              <a:ext cx="25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5" name="Line 654"/>
            <p:cNvSpPr>
              <a:spLocks noChangeShapeType="1"/>
            </p:cNvSpPr>
            <p:nvPr/>
          </p:nvSpPr>
          <p:spPr bwMode="auto">
            <a:xfrm>
              <a:off x="2105" y="2680"/>
              <a:ext cx="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6" name="Line 655"/>
            <p:cNvSpPr>
              <a:spLocks noChangeShapeType="1"/>
            </p:cNvSpPr>
            <p:nvPr/>
          </p:nvSpPr>
          <p:spPr bwMode="auto">
            <a:xfrm>
              <a:off x="2134" y="2682"/>
              <a:ext cx="26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7" name="Line 656"/>
            <p:cNvSpPr>
              <a:spLocks noChangeShapeType="1"/>
            </p:cNvSpPr>
            <p:nvPr/>
          </p:nvSpPr>
          <p:spPr bwMode="auto">
            <a:xfrm>
              <a:off x="2187" y="2687"/>
              <a:ext cx="24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8" name="Line 657"/>
            <p:cNvSpPr>
              <a:spLocks noChangeShapeType="1"/>
            </p:cNvSpPr>
            <p:nvPr/>
          </p:nvSpPr>
          <p:spPr bwMode="auto">
            <a:xfrm>
              <a:off x="2211" y="2689"/>
              <a:ext cx="2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9" name="Line 658"/>
            <p:cNvSpPr>
              <a:spLocks noChangeShapeType="1"/>
            </p:cNvSpPr>
            <p:nvPr/>
          </p:nvSpPr>
          <p:spPr bwMode="auto">
            <a:xfrm>
              <a:off x="2241" y="2696"/>
              <a:ext cx="5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0" name="Line 659"/>
            <p:cNvSpPr>
              <a:spLocks noChangeShapeType="1"/>
            </p:cNvSpPr>
            <p:nvPr/>
          </p:nvSpPr>
          <p:spPr bwMode="auto">
            <a:xfrm>
              <a:off x="2246" y="2698"/>
              <a:ext cx="2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1" name="Line 660"/>
            <p:cNvSpPr>
              <a:spLocks noChangeShapeType="1"/>
            </p:cNvSpPr>
            <p:nvPr/>
          </p:nvSpPr>
          <p:spPr bwMode="auto">
            <a:xfrm>
              <a:off x="2294" y="2698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2" name="Line 661"/>
            <p:cNvSpPr>
              <a:spLocks noChangeShapeType="1"/>
            </p:cNvSpPr>
            <p:nvPr/>
          </p:nvSpPr>
          <p:spPr bwMode="auto">
            <a:xfrm>
              <a:off x="2348" y="2698"/>
              <a:ext cx="2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3" name="Line 662"/>
            <p:cNvSpPr>
              <a:spLocks noChangeShapeType="1"/>
            </p:cNvSpPr>
            <p:nvPr/>
          </p:nvSpPr>
          <p:spPr bwMode="auto">
            <a:xfrm>
              <a:off x="2401" y="2698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4" name="Line 663"/>
            <p:cNvSpPr>
              <a:spLocks noChangeShapeType="1"/>
            </p:cNvSpPr>
            <p:nvPr/>
          </p:nvSpPr>
          <p:spPr bwMode="auto">
            <a:xfrm>
              <a:off x="2454" y="2698"/>
              <a:ext cx="2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5" name="Line 664"/>
            <p:cNvSpPr>
              <a:spLocks noChangeShapeType="1"/>
            </p:cNvSpPr>
            <p:nvPr/>
          </p:nvSpPr>
          <p:spPr bwMode="auto">
            <a:xfrm>
              <a:off x="2474" y="2698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6" name="Line 665"/>
            <p:cNvSpPr>
              <a:spLocks noChangeShapeType="1"/>
            </p:cNvSpPr>
            <p:nvPr/>
          </p:nvSpPr>
          <p:spPr bwMode="auto">
            <a:xfrm>
              <a:off x="2508" y="2698"/>
              <a:ext cx="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7" name="Line 666"/>
            <p:cNvSpPr>
              <a:spLocks noChangeShapeType="1"/>
            </p:cNvSpPr>
            <p:nvPr/>
          </p:nvSpPr>
          <p:spPr bwMode="auto">
            <a:xfrm>
              <a:off x="2509" y="2698"/>
              <a:ext cx="25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8" name="Line 667"/>
            <p:cNvSpPr>
              <a:spLocks noChangeShapeType="1"/>
            </p:cNvSpPr>
            <p:nvPr/>
          </p:nvSpPr>
          <p:spPr bwMode="auto">
            <a:xfrm>
              <a:off x="2561" y="2709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9" name="Line 668"/>
            <p:cNvSpPr>
              <a:spLocks noChangeShapeType="1"/>
            </p:cNvSpPr>
            <p:nvPr/>
          </p:nvSpPr>
          <p:spPr bwMode="auto">
            <a:xfrm>
              <a:off x="2615" y="2715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" name="Line 669"/>
            <p:cNvSpPr>
              <a:spLocks noChangeShapeType="1"/>
            </p:cNvSpPr>
            <p:nvPr/>
          </p:nvSpPr>
          <p:spPr bwMode="auto">
            <a:xfrm>
              <a:off x="2668" y="2715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1" name="Line 670"/>
            <p:cNvSpPr>
              <a:spLocks noChangeShapeType="1"/>
            </p:cNvSpPr>
            <p:nvPr/>
          </p:nvSpPr>
          <p:spPr bwMode="auto">
            <a:xfrm>
              <a:off x="2722" y="2726"/>
              <a:ext cx="25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2" name="Line 671"/>
            <p:cNvSpPr>
              <a:spLocks noChangeShapeType="1"/>
            </p:cNvSpPr>
            <p:nvPr/>
          </p:nvSpPr>
          <p:spPr bwMode="auto">
            <a:xfrm>
              <a:off x="2775" y="2734"/>
              <a:ext cx="26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3" name="Line 672"/>
            <p:cNvSpPr>
              <a:spLocks noChangeShapeType="1"/>
            </p:cNvSpPr>
            <p:nvPr/>
          </p:nvSpPr>
          <p:spPr bwMode="auto">
            <a:xfrm>
              <a:off x="2828" y="2744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4" name="Line 673"/>
            <p:cNvSpPr>
              <a:spLocks noChangeShapeType="1"/>
            </p:cNvSpPr>
            <p:nvPr/>
          </p:nvSpPr>
          <p:spPr bwMode="auto">
            <a:xfrm>
              <a:off x="2882" y="2751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5" name="Line 674"/>
            <p:cNvSpPr>
              <a:spLocks noChangeShapeType="1"/>
            </p:cNvSpPr>
            <p:nvPr/>
          </p:nvSpPr>
          <p:spPr bwMode="auto">
            <a:xfrm>
              <a:off x="2935" y="2751"/>
              <a:ext cx="1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6" name="Line 675"/>
            <p:cNvSpPr>
              <a:spLocks noChangeShapeType="1"/>
            </p:cNvSpPr>
            <p:nvPr/>
          </p:nvSpPr>
          <p:spPr bwMode="auto">
            <a:xfrm>
              <a:off x="2949" y="2751"/>
              <a:ext cx="1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7" name="Line 676"/>
            <p:cNvSpPr>
              <a:spLocks noChangeShapeType="1"/>
            </p:cNvSpPr>
            <p:nvPr/>
          </p:nvSpPr>
          <p:spPr bwMode="auto">
            <a:xfrm>
              <a:off x="2989" y="2751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8" name="Line 677"/>
            <p:cNvSpPr>
              <a:spLocks noChangeShapeType="1"/>
            </p:cNvSpPr>
            <p:nvPr/>
          </p:nvSpPr>
          <p:spPr bwMode="auto">
            <a:xfrm>
              <a:off x="3042" y="2762"/>
              <a:ext cx="21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9" name="Line 678"/>
            <p:cNvSpPr>
              <a:spLocks noChangeShapeType="1"/>
            </p:cNvSpPr>
            <p:nvPr/>
          </p:nvSpPr>
          <p:spPr bwMode="auto">
            <a:xfrm>
              <a:off x="3063" y="2768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0" name="Line 679"/>
            <p:cNvSpPr>
              <a:spLocks noChangeShapeType="1"/>
            </p:cNvSpPr>
            <p:nvPr/>
          </p:nvSpPr>
          <p:spPr bwMode="auto">
            <a:xfrm>
              <a:off x="3095" y="2768"/>
              <a:ext cx="2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1" name="Line 680"/>
            <p:cNvSpPr>
              <a:spLocks noChangeShapeType="1"/>
            </p:cNvSpPr>
            <p:nvPr/>
          </p:nvSpPr>
          <p:spPr bwMode="auto">
            <a:xfrm>
              <a:off x="3116" y="2768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2" name="Line 681"/>
            <p:cNvSpPr>
              <a:spLocks noChangeShapeType="1"/>
            </p:cNvSpPr>
            <p:nvPr/>
          </p:nvSpPr>
          <p:spPr bwMode="auto">
            <a:xfrm>
              <a:off x="3149" y="2768"/>
              <a:ext cx="1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3" name="Line 682"/>
            <p:cNvSpPr>
              <a:spLocks noChangeShapeType="1"/>
            </p:cNvSpPr>
            <p:nvPr/>
          </p:nvSpPr>
          <p:spPr bwMode="auto">
            <a:xfrm>
              <a:off x="3159" y="2768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4" name="Line 683"/>
            <p:cNvSpPr>
              <a:spLocks noChangeShapeType="1"/>
            </p:cNvSpPr>
            <p:nvPr/>
          </p:nvSpPr>
          <p:spPr bwMode="auto">
            <a:xfrm>
              <a:off x="3202" y="2769"/>
              <a:ext cx="26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5" name="Line 684"/>
            <p:cNvSpPr>
              <a:spLocks noChangeShapeType="1"/>
            </p:cNvSpPr>
            <p:nvPr/>
          </p:nvSpPr>
          <p:spPr bwMode="auto">
            <a:xfrm>
              <a:off x="3256" y="2776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6" name="Line 685"/>
            <p:cNvSpPr>
              <a:spLocks noChangeShapeType="1"/>
            </p:cNvSpPr>
            <p:nvPr/>
          </p:nvSpPr>
          <p:spPr bwMode="auto">
            <a:xfrm>
              <a:off x="3309" y="2778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7" name="Line 686"/>
            <p:cNvSpPr>
              <a:spLocks noChangeShapeType="1"/>
            </p:cNvSpPr>
            <p:nvPr/>
          </p:nvSpPr>
          <p:spPr bwMode="auto">
            <a:xfrm>
              <a:off x="3363" y="2786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8" name="Line 687"/>
            <p:cNvSpPr>
              <a:spLocks noChangeShapeType="1"/>
            </p:cNvSpPr>
            <p:nvPr/>
          </p:nvSpPr>
          <p:spPr bwMode="auto">
            <a:xfrm>
              <a:off x="3379" y="2786"/>
              <a:ext cx="9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9" name="Line 688"/>
            <p:cNvSpPr>
              <a:spLocks noChangeShapeType="1"/>
            </p:cNvSpPr>
            <p:nvPr/>
          </p:nvSpPr>
          <p:spPr bwMode="auto">
            <a:xfrm>
              <a:off x="3416" y="2786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" name="Line 689"/>
            <p:cNvSpPr>
              <a:spLocks noChangeShapeType="1"/>
            </p:cNvSpPr>
            <p:nvPr/>
          </p:nvSpPr>
          <p:spPr bwMode="auto">
            <a:xfrm>
              <a:off x="3469" y="2791"/>
              <a:ext cx="15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" name="Line 690"/>
            <p:cNvSpPr>
              <a:spLocks noChangeShapeType="1"/>
            </p:cNvSpPr>
            <p:nvPr/>
          </p:nvSpPr>
          <p:spPr bwMode="auto">
            <a:xfrm>
              <a:off x="3484" y="2794"/>
              <a:ext cx="1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2" name="Line 691"/>
            <p:cNvSpPr>
              <a:spLocks noChangeShapeType="1"/>
            </p:cNvSpPr>
            <p:nvPr/>
          </p:nvSpPr>
          <p:spPr bwMode="auto">
            <a:xfrm>
              <a:off x="3523" y="2794"/>
              <a:ext cx="2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3" name="Line 692"/>
            <p:cNvSpPr>
              <a:spLocks noChangeShapeType="1"/>
            </p:cNvSpPr>
            <p:nvPr/>
          </p:nvSpPr>
          <p:spPr bwMode="auto">
            <a:xfrm>
              <a:off x="3546" y="2794"/>
              <a:ext cx="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4" name="Line 693"/>
            <p:cNvSpPr>
              <a:spLocks noChangeShapeType="1"/>
            </p:cNvSpPr>
            <p:nvPr/>
          </p:nvSpPr>
          <p:spPr bwMode="auto">
            <a:xfrm>
              <a:off x="3576" y="2794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5" name="Line 694"/>
            <p:cNvSpPr>
              <a:spLocks noChangeShapeType="1"/>
            </p:cNvSpPr>
            <p:nvPr/>
          </p:nvSpPr>
          <p:spPr bwMode="auto">
            <a:xfrm>
              <a:off x="3581" y="2794"/>
              <a:ext cx="21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6" name="Line 695"/>
            <p:cNvSpPr>
              <a:spLocks noChangeShapeType="1"/>
            </p:cNvSpPr>
            <p:nvPr/>
          </p:nvSpPr>
          <p:spPr bwMode="auto">
            <a:xfrm>
              <a:off x="3630" y="2802"/>
              <a:ext cx="4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7" name="Line 696"/>
            <p:cNvSpPr>
              <a:spLocks noChangeShapeType="1"/>
            </p:cNvSpPr>
            <p:nvPr/>
          </p:nvSpPr>
          <p:spPr bwMode="auto">
            <a:xfrm>
              <a:off x="3634" y="2803"/>
              <a:ext cx="2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8" name="Line 697"/>
            <p:cNvSpPr>
              <a:spLocks noChangeShapeType="1"/>
            </p:cNvSpPr>
            <p:nvPr/>
          </p:nvSpPr>
          <p:spPr bwMode="auto">
            <a:xfrm>
              <a:off x="3683" y="2803"/>
              <a:ext cx="2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9" name="Line 698"/>
            <p:cNvSpPr>
              <a:spLocks noChangeShapeType="1"/>
            </p:cNvSpPr>
            <p:nvPr/>
          </p:nvSpPr>
          <p:spPr bwMode="auto">
            <a:xfrm>
              <a:off x="3704" y="2803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0" name="Line 699"/>
            <p:cNvSpPr>
              <a:spLocks noChangeShapeType="1"/>
            </p:cNvSpPr>
            <p:nvPr/>
          </p:nvSpPr>
          <p:spPr bwMode="auto">
            <a:xfrm>
              <a:off x="3737" y="2803"/>
              <a:ext cx="2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" name="Line 700"/>
            <p:cNvSpPr>
              <a:spLocks noChangeShapeType="1"/>
            </p:cNvSpPr>
            <p:nvPr/>
          </p:nvSpPr>
          <p:spPr bwMode="auto">
            <a:xfrm>
              <a:off x="3790" y="2803"/>
              <a:ext cx="1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" name="Line 701"/>
            <p:cNvSpPr>
              <a:spLocks noChangeShapeType="1"/>
            </p:cNvSpPr>
            <p:nvPr/>
          </p:nvSpPr>
          <p:spPr bwMode="auto">
            <a:xfrm>
              <a:off x="3801" y="2803"/>
              <a:ext cx="1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3" name="Line 702"/>
            <p:cNvSpPr>
              <a:spLocks noChangeShapeType="1"/>
            </p:cNvSpPr>
            <p:nvPr/>
          </p:nvSpPr>
          <p:spPr bwMode="auto">
            <a:xfrm>
              <a:off x="3843" y="2803"/>
              <a:ext cx="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4" name="Line 703"/>
            <p:cNvSpPr>
              <a:spLocks noChangeShapeType="1"/>
            </p:cNvSpPr>
            <p:nvPr/>
          </p:nvSpPr>
          <p:spPr bwMode="auto">
            <a:xfrm>
              <a:off x="3844" y="2803"/>
              <a:ext cx="2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5" name="Line 704"/>
            <p:cNvSpPr>
              <a:spLocks noChangeShapeType="1"/>
            </p:cNvSpPr>
            <p:nvPr/>
          </p:nvSpPr>
          <p:spPr bwMode="auto">
            <a:xfrm>
              <a:off x="3897" y="2803"/>
              <a:ext cx="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" name="Line 705"/>
            <p:cNvSpPr>
              <a:spLocks noChangeShapeType="1"/>
            </p:cNvSpPr>
            <p:nvPr/>
          </p:nvSpPr>
          <p:spPr bwMode="auto">
            <a:xfrm>
              <a:off x="3898" y="2803"/>
              <a:ext cx="2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7" name="Line 706"/>
            <p:cNvSpPr>
              <a:spLocks noChangeShapeType="1"/>
            </p:cNvSpPr>
            <p:nvPr/>
          </p:nvSpPr>
          <p:spPr bwMode="auto">
            <a:xfrm>
              <a:off x="3950" y="2803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8" name="Line 707"/>
            <p:cNvSpPr>
              <a:spLocks noChangeShapeType="1"/>
            </p:cNvSpPr>
            <p:nvPr/>
          </p:nvSpPr>
          <p:spPr bwMode="auto">
            <a:xfrm flipV="1">
              <a:off x="3950" y="2799"/>
              <a:ext cx="26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9" name="Line 708"/>
            <p:cNvSpPr>
              <a:spLocks noChangeShapeType="1"/>
            </p:cNvSpPr>
            <p:nvPr/>
          </p:nvSpPr>
          <p:spPr bwMode="auto">
            <a:xfrm flipV="1">
              <a:off x="4004" y="2794"/>
              <a:ext cx="7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0" name="Line 709"/>
            <p:cNvSpPr>
              <a:spLocks noChangeShapeType="1"/>
            </p:cNvSpPr>
            <p:nvPr/>
          </p:nvSpPr>
          <p:spPr bwMode="auto">
            <a:xfrm flipV="1">
              <a:off x="4011" y="2788"/>
              <a:ext cx="19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" name="Line 710"/>
            <p:cNvSpPr>
              <a:spLocks noChangeShapeType="1"/>
            </p:cNvSpPr>
            <p:nvPr/>
          </p:nvSpPr>
          <p:spPr bwMode="auto">
            <a:xfrm>
              <a:off x="4057" y="2786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2" name="Line 711"/>
            <p:cNvSpPr>
              <a:spLocks noChangeShapeType="1"/>
            </p:cNvSpPr>
            <p:nvPr/>
          </p:nvSpPr>
          <p:spPr bwMode="auto">
            <a:xfrm>
              <a:off x="4073" y="2786"/>
              <a:ext cx="1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3" name="Line 712"/>
            <p:cNvSpPr>
              <a:spLocks noChangeShapeType="1"/>
            </p:cNvSpPr>
            <p:nvPr/>
          </p:nvSpPr>
          <p:spPr bwMode="auto">
            <a:xfrm flipV="1">
              <a:off x="4111" y="2780"/>
              <a:ext cx="25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4" name="Line 713"/>
            <p:cNvSpPr>
              <a:spLocks noChangeShapeType="1"/>
            </p:cNvSpPr>
            <p:nvPr/>
          </p:nvSpPr>
          <p:spPr bwMode="auto">
            <a:xfrm flipV="1">
              <a:off x="4164" y="2771"/>
              <a:ext cx="26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5" name="Line 714"/>
            <p:cNvSpPr>
              <a:spLocks noChangeShapeType="1"/>
            </p:cNvSpPr>
            <p:nvPr/>
          </p:nvSpPr>
          <p:spPr bwMode="auto">
            <a:xfrm flipV="1">
              <a:off x="4217" y="2759"/>
              <a:ext cx="15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6" name="Line 715"/>
            <p:cNvSpPr>
              <a:spLocks noChangeShapeType="1"/>
            </p:cNvSpPr>
            <p:nvPr/>
          </p:nvSpPr>
          <p:spPr bwMode="auto">
            <a:xfrm flipV="1">
              <a:off x="4232" y="2756"/>
              <a:ext cx="11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7" name="Line 716"/>
            <p:cNvSpPr>
              <a:spLocks noChangeShapeType="1"/>
            </p:cNvSpPr>
            <p:nvPr/>
          </p:nvSpPr>
          <p:spPr bwMode="auto">
            <a:xfrm>
              <a:off x="4271" y="2751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8" name="Line 717"/>
            <p:cNvSpPr>
              <a:spLocks noChangeShapeType="1"/>
            </p:cNvSpPr>
            <p:nvPr/>
          </p:nvSpPr>
          <p:spPr bwMode="auto">
            <a:xfrm>
              <a:off x="4324" y="2751"/>
              <a:ext cx="1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9" name="Line 718"/>
            <p:cNvSpPr>
              <a:spLocks noChangeShapeType="1"/>
            </p:cNvSpPr>
            <p:nvPr/>
          </p:nvSpPr>
          <p:spPr bwMode="auto">
            <a:xfrm>
              <a:off x="4337" y="2751"/>
              <a:ext cx="1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0" name="Line 719"/>
            <p:cNvSpPr>
              <a:spLocks noChangeShapeType="1"/>
            </p:cNvSpPr>
            <p:nvPr/>
          </p:nvSpPr>
          <p:spPr bwMode="auto">
            <a:xfrm>
              <a:off x="4378" y="2751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1" name="Line 720"/>
            <p:cNvSpPr>
              <a:spLocks noChangeShapeType="1"/>
            </p:cNvSpPr>
            <p:nvPr/>
          </p:nvSpPr>
          <p:spPr bwMode="auto">
            <a:xfrm>
              <a:off x="4431" y="2751"/>
              <a:ext cx="1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2" name="Line 721"/>
            <p:cNvSpPr>
              <a:spLocks noChangeShapeType="1"/>
            </p:cNvSpPr>
            <p:nvPr/>
          </p:nvSpPr>
          <p:spPr bwMode="auto">
            <a:xfrm>
              <a:off x="4442" y="2751"/>
              <a:ext cx="1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3" name="Line 722"/>
            <p:cNvSpPr>
              <a:spLocks noChangeShapeType="1"/>
            </p:cNvSpPr>
            <p:nvPr/>
          </p:nvSpPr>
          <p:spPr bwMode="auto">
            <a:xfrm>
              <a:off x="4484" y="2751"/>
              <a:ext cx="2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4" name="Line 723"/>
            <p:cNvSpPr>
              <a:spLocks noChangeShapeType="1"/>
            </p:cNvSpPr>
            <p:nvPr/>
          </p:nvSpPr>
          <p:spPr bwMode="auto">
            <a:xfrm>
              <a:off x="4504" y="2751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5" name="Freeform 724"/>
            <p:cNvSpPr>
              <a:spLocks/>
            </p:cNvSpPr>
            <p:nvPr/>
          </p:nvSpPr>
          <p:spPr bwMode="auto">
            <a:xfrm>
              <a:off x="4499" y="2721"/>
              <a:ext cx="95" cy="52"/>
            </a:xfrm>
            <a:custGeom>
              <a:avLst/>
              <a:gdLst>
                <a:gd name="T0" fmla="*/ 94 w 95"/>
                <a:gd name="T1" fmla="*/ 17 h 52"/>
                <a:gd name="T2" fmla="*/ 0 w 95"/>
                <a:gd name="T3" fmla="*/ 0 h 52"/>
                <a:gd name="T4" fmla="*/ 5 w 95"/>
                <a:gd name="T5" fmla="*/ 51 h 52"/>
                <a:gd name="T6" fmla="*/ 94 w 95"/>
                <a:gd name="T7" fmla="*/ 17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52"/>
                <a:gd name="T14" fmla="*/ 95 w 95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52">
                  <a:moveTo>
                    <a:pt x="94" y="17"/>
                  </a:moveTo>
                  <a:lnTo>
                    <a:pt x="0" y="0"/>
                  </a:lnTo>
                  <a:lnTo>
                    <a:pt x="5" y="51"/>
                  </a:lnTo>
                  <a:lnTo>
                    <a:pt x="94" y="17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6" name="Freeform 725"/>
            <p:cNvSpPr>
              <a:spLocks/>
            </p:cNvSpPr>
            <p:nvPr/>
          </p:nvSpPr>
          <p:spPr bwMode="auto">
            <a:xfrm>
              <a:off x="1383" y="2514"/>
              <a:ext cx="97" cy="54"/>
            </a:xfrm>
            <a:custGeom>
              <a:avLst/>
              <a:gdLst>
                <a:gd name="T0" fmla="*/ 0 w 97"/>
                <a:gd name="T1" fmla="*/ 0 h 54"/>
                <a:gd name="T2" fmla="*/ 78 w 97"/>
                <a:gd name="T3" fmla="*/ 53 h 54"/>
                <a:gd name="T4" fmla="*/ 96 w 97"/>
                <a:gd name="T5" fmla="*/ 5 h 54"/>
                <a:gd name="T6" fmla="*/ 0 w 9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54"/>
                <a:gd name="T14" fmla="*/ 97 w 9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54">
                  <a:moveTo>
                    <a:pt x="0" y="0"/>
                  </a:moveTo>
                  <a:lnTo>
                    <a:pt x="78" y="53"/>
                  </a:lnTo>
                  <a:lnTo>
                    <a:pt x="96" y="5"/>
                  </a:lnTo>
                  <a:lnTo>
                    <a:pt x="0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19" name="Group 726"/>
          <p:cNvGrpSpPr>
            <a:grpSpLocks/>
          </p:cNvGrpSpPr>
          <p:nvPr/>
        </p:nvGrpSpPr>
        <p:grpSpPr bwMode="auto">
          <a:xfrm>
            <a:off x="2667000" y="3833813"/>
            <a:ext cx="4648200" cy="250825"/>
            <a:chOff x="1693" y="2724"/>
            <a:chExt cx="2928" cy="158"/>
          </a:xfrm>
        </p:grpSpPr>
        <p:sp>
          <p:nvSpPr>
            <p:cNvPr id="24628" name="Line 727"/>
            <p:cNvSpPr>
              <a:spLocks noChangeShapeType="1"/>
            </p:cNvSpPr>
            <p:nvPr/>
          </p:nvSpPr>
          <p:spPr bwMode="auto">
            <a:xfrm flipV="1">
              <a:off x="4539" y="2821"/>
              <a:ext cx="9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Line 728"/>
            <p:cNvSpPr>
              <a:spLocks noChangeShapeType="1"/>
            </p:cNvSpPr>
            <p:nvPr/>
          </p:nvSpPr>
          <p:spPr bwMode="auto">
            <a:xfrm flipH="1">
              <a:off x="4531" y="2821"/>
              <a:ext cx="17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0" name="Line 729"/>
            <p:cNvSpPr>
              <a:spLocks noChangeShapeType="1"/>
            </p:cNvSpPr>
            <p:nvPr/>
          </p:nvSpPr>
          <p:spPr bwMode="auto">
            <a:xfrm flipH="1">
              <a:off x="4494" y="2829"/>
              <a:ext cx="1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1" name="Line 730"/>
            <p:cNvSpPr>
              <a:spLocks noChangeShapeType="1"/>
            </p:cNvSpPr>
            <p:nvPr/>
          </p:nvSpPr>
          <p:spPr bwMode="auto">
            <a:xfrm flipH="1">
              <a:off x="4478" y="2829"/>
              <a:ext cx="16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Line 731"/>
            <p:cNvSpPr>
              <a:spLocks noChangeShapeType="1"/>
            </p:cNvSpPr>
            <p:nvPr/>
          </p:nvSpPr>
          <p:spPr bwMode="auto">
            <a:xfrm flipH="1">
              <a:off x="4424" y="2841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Line 732"/>
            <p:cNvSpPr>
              <a:spLocks noChangeShapeType="1"/>
            </p:cNvSpPr>
            <p:nvPr/>
          </p:nvSpPr>
          <p:spPr bwMode="auto">
            <a:xfrm flipH="1">
              <a:off x="4381" y="2858"/>
              <a:ext cx="1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Line 733"/>
            <p:cNvSpPr>
              <a:spLocks noChangeShapeType="1"/>
            </p:cNvSpPr>
            <p:nvPr/>
          </p:nvSpPr>
          <p:spPr bwMode="auto">
            <a:xfrm flipH="1">
              <a:off x="4371" y="2865"/>
              <a:ext cx="10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Line 734"/>
            <p:cNvSpPr>
              <a:spLocks noChangeShapeType="1"/>
            </p:cNvSpPr>
            <p:nvPr/>
          </p:nvSpPr>
          <p:spPr bwMode="auto">
            <a:xfrm flipH="1">
              <a:off x="4319" y="2873"/>
              <a:ext cx="2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Line 735"/>
            <p:cNvSpPr>
              <a:spLocks noChangeShapeType="1"/>
            </p:cNvSpPr>
            <p:nvPr/>
          </p:nvSpPr>
          <p:spPr bwMode="auto">
            <a:xfrm flipH="1">
              <a:off x="4318" y="2873"/>
              <a:ext cx="1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736"/>
            <p:cNvSpPr>
              <a:spLocks noChangeShapeType="1"/>
            </p:cNvSpPr>
            <p:nvPr/>
          </p:nvSpPr>
          <p:spPr bwMode="auto">
            <a:xfrm flipH="1">
              <a:off x="4284" y="2881"/>
              <a:ext cx="6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Line 737"/>
            <p:cNvSpPr>
              <a:spLocks noChangeShapeType="1"/>
            </p:cNvSpPr>
            <p:nvPr/>
          </p:nvSpPr>
          <p:spPr bwMode="auto">
            <a:xfrm flipH="1">
              <a:off x="4264" y="2882"/>
              <a:ext cx="2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Line 738"/>
            <p:cNvSpPr>
              <a:spLocks noChangeShapeType="1"/>
            </p:cNvSpPr>
            <p:nvPr/>
          </p:nvSpPr>
          <p:spPr bwMode="auto">
            <a:xfrm flipH="1">
              <a:off x="4214" y="2882"/>
              <a:ext cx="2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Line 739"/>
            <p:cNvSpPr>
              <a:spLocks noChangeShapeType="1"/>
            </p:cNvSpPr>
            <p:nvPr/>
          </p:nvSpPr>
          <p:spPr bwMode="auto">
            <a:xfrm flipH="1">
              <a:off x="4211" y="2882"/>
              <a:ext cx="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Line 740"/>
            <p:cNvSpPr>
              <a:spLocks noChangeShapeType="1"/>
            </p:cNvSpPr>
            <p:nvPr/>
          </p:nvSpPr>
          <p:spPr bwMode="auto">
            <a:xfrm flipH="1">
              <a:off x="4161" y="2882"/>
              <a:ext cx="2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2" name="Line 741"/>
            <p:cNvSpPr>
              <a:spLocks noChangeShapeType="1"/>
            </p:cNvSpPr>
            <p:nvPr/>
          </p:nvSpPr>
          <p:spPr bwMode="auto">
            <a:xfrm flipH="1">
              <a:off x="4157" y="2882"/>
              <a:ext cx="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3" name="Line 742"/>
            <p:cNvSpPr>
              <a:spLocks noChangeShapeType="1"/>
            </p:cNvSpPr>
            <p:nvPr/>
          </p:nvSpPr>
          <p:spPr bwMode="auto">
            <a:xfrm flipH="1">
              <a:off x="4126" y="2882"/>
              <a:ext cx="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4" name="Line 743"/>
            <p:cNvSpPr>
              <a:spLocks noChangeShapeType="1"/>
            </p:cNvSpPr>
            <p:nvPr/>
          </p:nvSpPr>
          <p:spPr bwMode="auto">
            <a:xfrm flipH="1">
              <a:off x="4104" y="2882"/>
              <a:ext cx="2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Line 744"/>
            <p:cNvSpPr>
              <a:spLocks noChangeShapeType="1"/>
            </p:cNvSpPr>
            <p:nvPr/>
          </p:nvSpPr>
          <p:spPr bwMode="auto">
            <a:xfrm flipH="1">
              <a:off x="4055" y="2882"/>
              <a:ext cx="2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Line 745"/>
            <p:cNvSpPr>
              <a:spLocks noChangeShapeType="1"/>
            </p:cNvSpPr>
            <p:nvPr/>
          </p:nvSpPr>
          <p:spPr bwMode="auto">
            <a:xfrm flipH="1" flipV="1">
              <a:off x="4050" y="2881"/>
              <a:ext cx="5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Line 746"/>
            <p:cNvSpPr>
              <a:spLocks noChangeShapeType="1"/>
            </p:cNvSpPr>
            <p:nvPr/>
          </p:nvSpPr>
          <p:spPr bwMode="auto">
            <a:xfrm flipH="1" flipV="1">
              <a:off x="4020" y="2873"/>
              <a:ext cx="3" cy="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Line 747"/>
            <p:cNvSpPr>
              <a:spLocks noChangeShapeType="1"/>
            </p:cNvSpPr>
            <p:nvPr/>
          </p:nvSpPr>
          <p:spPr bwMode="auto">
            <a:xfrm flipH="1" flipV="1">
              <a:off x="3997" y="2866"/>
              <a:ext cx="23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748"/>
            <p:cNvSpPr>
              <a:spLocks noChangeShapeType="1"/>
            </p:cNvSpPr>
            <p:nvPr/>
          </p:nvSpPr>
          <p:spPr bwMode="auto">
            <a:xfrm flipH="1" flipV="1">
              <a:off x="3950" y="2856"/>
              <a:ext cx="19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749"/>
            <p:cNvSpPr>
              <a:spLocks noChangeShapeType="1"/>
            </p:cNvSpPr>
            <p:nvPr/>
          </p:nvSpPr>
          <p:spPr bwMode="auto">
            <a:xfrm>
              <a:off x="3950" y="2856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Line 750"/>
            <p:cNvSpPr>
              <a:spLocks noChangeShapeType="1"/>
            </p:cNvSpPr>
            <p:nvPr/>
          </p:nvSpPr>
          <p:spPr bwMode="auto">
            <a:xfrm flipH="1" flipV="1">
              <a:off x="3898" y="2846"/>
              <a:ext cx="18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751"/>
            <p:cNvSpPr>
              <a:spLocks noChangeShapeType="1"/>
            </p:cNvSpPr>
            <p:nvPr/>
          </p:nvSpPr>
          <p:spPr bwMode="auto">
            <a:xfrm flipH="1">
              <a:off x="3890" y="2846"/>
              <a:ext cx="8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752"/>
            <p:cNvSpPr>
              <a:spLocks noChangeShapeType="1"/>
            </p:cNvSpPr>
            <p:nvPr/>
          </p:nvSpPr>
          <p:spPr bwMode="auto">
            <a:xfrm>
              <a:off x="3863" y="2846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753"/>
            <p:cNvSpPr>
              <a:spLocks noChangeShapeType="1"/>
            </p:cNvSpPr>
            <p:nvPr/>
          </p:nvSpPr>
          <p:spPr bwMode="auto">
            <a:xfrm flipH="1" flipV="1">
              <a:off x="3837" y="2841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754"/>
            <p:cNvSpPr>
              <a:spLocks noChangeShapeType="1"/>
            </p:cNvSpPr>
            <p:nvPr/>
          </p:nvSpPr>
          <p:spPr bwMode="auto">
            <a:xfrm flipH="1" flipV="1">
              <a:off x="3783" y="2829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Line 755"/>
            <p:cNvSpPr>
              <a:spLocks noChangeShapeType="1"/>
            </p:cNvSpPr>
            <p:nvPr/>
          </p:nvSpPr>
          <p:spPr bwMode="auto">
            <a:xfrm flipH="1">
              <a:off x="3730" y="282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Line 756"/>
            <p:cNvSpPr>
              <a:spLocks noChangeShapeType="1"/>
            </p:cNvSpPr>
            <p:nvPr/>
          </p:nvSpPr>
          <p:spPr bwMode="auto">
            <a:xfrm flipH="1" flipV="1">
              <a:off x="3686" y="2821"/>
              <a:ext cx="1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Line 757"/>
            <p:cNvSpPr>
              <a:spLocks noChangeShapeType="1"/>
            </p:cNvSpPr>
            <p:nvPr/>
          </p:nvSpPr>
          <p:spPr bwMode="auto">
            <a:xfrm flipH="1">
              <a:off x="3676" y="2821"/>
              <a:ext cx="1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9" name="Line 758"/>
            <p:cNvSpPr>
              <a:spLocks noChangeShapeType="1"/>
            </p:cNvSpPr>
            <p:nvPr/>
          </p:nvSpPr>
          <p:spPr bwMode="auto">
            <a:xfrm flipH="1" flipV="1">
              <a:off x="3623" y="2813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Line 759"/>
            <p:cNvSpPr>
              <a:spLocks noChangeShapeType="1"/>
            </p:cNvSpPr>
            <p:nvPr/>
          </p:nvSpPr>
          <p:spPr bwMode="auto">
            <a:xfrm flipH="1">
              <a:off x="3572" y="2811"/>
              <a:ext cx="2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Line 760"/>
            <p:cNvSpPr>
              <a:spLocks noChangeShapeType="1"/>
            </p:cNvSpPr>
            <p:nvPr/>
          </p:nvSpPr>
          <p:spPr bwMode="auto">
            <a:xfrm flipH="1">
              <a:off x="3570" y="2811"/>
              <a:ext cx="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2" name="Line 761"/>
            <p:cNvSpPr>
              <a:spLocks noChangeShapeType="1"/>
            </p:cNvSpPr>
            <p:nvPr/>
          </p:nvSpPr>
          <p:spPr bwMode="auto">
            <a:xfrm flipH="1">
              <a:off x="3537" y="2811"/>
              <a:ext cx="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Line 762"/>
            <p:cNvSpPr>
              <a:spLocks noChangeShapeType="1"/>
            </p:cNvSpPr>
            <p:nvPr/>
          </p:nvSpPr>
          <p:spPr bwMode="auto">
            <a:xfrm flipH="1" flipV="1">
              <a:off x="3516" y="2807"/>
              <a:ext cx="21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Line 763"/>
            <p:cNvSpPr>
              <a:spLocks noChangeShapeType="1"/>
            </p:cNvSpPr>
            <p:nvPr/>
          </p:nvSpPr>
          <p:spPr bwMode="auto">
            <a:xfrm flipH="1" flipV="1">
              <a:off x="3463" y="2796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764"/>
            <p:cNvSpPr>
              <a:spLocks noChangeShapeType="1"/>
            </p:cNvSpPr>
            <p:nvPr/>
          </p:nvSpPr>
          <p:spPr bwMode="auto">
            <a:xfrm flipH="1" flipV="1">
              <a:off x="3423" y="2786"/>
              <a:ext cx="12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6" name="Line 765"/>
            <p:cNvSpPr>
              <a:spLocks noChangeShapeType="1"/>
            </p:cNvSpPr>
            <p:nvPr/>
          </p:nvSpPr>
          <p:spPr bwMode="auto">
            <a:xfrm flipH="1" flipV="1">
              <a:off x="3409" y="2782"/>
              <a:ext cx="14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7" name="Line 766"/>
            <p:cNvSpPr>
              <a:spLocks noChangeShapeType="1"/>
            </p:cNvSpPr>
            <p:nvPr/>
          </p:nvSpPr>
          <p:spPr bwMode="auto">
            <a:xfrm flipH="1" flipV="1">
              <a:off x="3356" y="2771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8" name="Line 767"/>
            <p:cNvSpPr>
              <a:spLocks noChangeShapeType="1"/>
            </p:cNvSpPr>
            <p:nvPr/>
          </p:nvSpPr>
          <p:spPr bwMode="auto">
            <a:xfrm flipH="1" flipV="1">
              <a:off x="3302" y="2764"/>
              <a:ext cx="26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9" name="Line 768"/>
            <p:cNvSpPr>
              <a:spLocks noChangeShapeType="1"/>
            </p:cNvSpPr>
            <p:nvPr/>
          </p:nvSpPr>
          <p:spPr bwMode="auto">
            <a:xfrm flipH="1" flipV="1">
              <a:off x="3256" y="2759"/>
              <a:ext cx="19" cy="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0" name="Line 769"/>
            <p:cNvSpPr>
              <a:spLocks noChangeShapeType="1"/>
            </p:cNvSpPr>
            <p:nvPr/>
          </p:nvSpPr>
          <p:spPr bwMode="auto">
            <a:xfrm>
              <a:off x="3256" y="2759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Line 770"/>
            <p:cNvSpPr>
              <a:spLocks noChangeShapeType="1"/>
            </p:cNvSpPr>
            <p:nvPr/>
          </p:nvSpPr>
          <p:spPr bwMode="auto">
            <a:xfrm flipH="1">
              <a:off x="3221" y="2751"/>
              <a:ext cx="1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2" name="Line 771"/>
            <p:cNvSpPr>
              <a:spLocks noChangeShapeType="1"/>
            </p:cNvSpPr>
            <p:nvPr/>
          </p:nvSpPr>
          <p:spPr bwMode="auto">
            <a:xfrm flipH="1" flipV="1">
              <a:off x="3196" y="2744"/>
              <a:ext cx="25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3" name="Line 772"/>
            <p:cNvSpPr>
              <a:spLocks noChangeShapeType="1"/>
            </p:cNvSpPr>
            <p:nvPr/>
          </p:nvSpPr>
          <p:spPr bwMode="auto">
            <a:xfrm flipH="1" flipV="1">
              <a:off x="3142" y="2733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4" name="Line 773"/>
            <p:cNvSpPr>
              <a:spLocks noChangeShapeType="1"/>
            </p:cNvSpPr>
            <p:nvPr/>
          </p:nvSpPr>
          <p:spPr bwMode="auto">
            <a:xfrm flipH="1">
              <a:off x="3106" y="2733"/>
              <a:ext cx="9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5" name="Line 774"/>
            <p:cNvSpPr>
              <a:spLocks noChangeShapeType="1"/>
            </p:cNvSpPr>
            <p:nvPr/>
          </p:nvSpPr>
          <p:spPr bwMode="auto">
            <a:xfrm flipH="1">
              <a:off x="3089" y="2733"/>
              <a:ext cx="17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6" name="Line 775"/>
            <p:cNvSpPr>
              <a:spLocks noChangeShapeType="1"/>
            </p:cNvSpPr>
            <p:nvPr/>
          </p:nvSpPr>
          <p:spPr bwMode="auto">
            <a:xfrm flipH="1" flipV="1">
              <a:off x="3035" y="2726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7" name="Line 776"/>
            <p:cNvSpPr>
              <a:spLocks noChangeShapeType="1"/>
            </p:cNvSpPr>
            <p:nvPr/>
          </p:nvSpPr>
          <p:spPr bwMode="auto">
            <a:xfrm flipH="1">
              <a:off x="2982" y="2724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8" name="Line 777"/>
            <p:cNvSpPr>
              <a:spLocks noChangeShapeType="1"/>
            </p:cNvSpPr>
            <p:nvPr/>
          </p:nvSpPr>
          <p:spPr bwMode="auto">
            <a:xfrm flipH="1">
              <a:off x="2929" y="2724"/>
              <a:ext cx="2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" name="Line 778"/>
            <p:cNvSpPr>
              <a:spLocks noChangeShapeType="1"/>
            </p:cNvSpPr>
            <p:nvPr/>
          </p:nvSpPr>
          <p:spPr bwMode="auto">
            <a:xfrm flipH="1">
              <a:off x="2878" y="2724"/>
              <a:ext cx="2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" name="Line 779"/>
            <p:cNvSpPr>
              <a:spLocks noChangeShapeType="1"/>
            </p:cNvSpPr>
            <p:nvPr/>
          </p:nvSpPr>
          <p:spPr bwMode="auto">
            <a:xfrm flipH="1">
              <a:off x="2875" y="2724"/>
              <a:ext cx="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1" name="Line 780"/>
            <p:cNvSpPr>
              <a:spLocks noChangeShapeType="1"/>
            </p:cNvSpPr>
            <p:nvPr/>
          </p:nvSpPr>
          <p:spPr bwMode="auto">
            <a:xfrm flipH="1">
              <a:off x="2822" y="2724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2" name="Line 781"/>
            <p:cNvSpPr>
              <a:spLocks noChangeShapeType="1"/>
            </p:cNvSpPr>
            <p:nvPr/>
          </p:nvSpPr>
          <p:spPr bwMode="auto">
            <a:xfrm flipH="1">
              <a:off x="2782" y="2724"/>
              <a:ext cx="1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3" name="Line 782"/>
            <p:cNvSpPr>
              <a:spLocks noChangeShapeType="1"/>
            </p:cNvSpPr>
            <p:nvPr/>
          </p:nvSpPr>
          <p:spPr bwMode="auto">
            <a:xfrm flipH="1">
              <a:off x="2768" y="2724"/>
              <a:ext cx="1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4" name="Line 783"/>
            <p:cNvSpPr>
              <a:spLocks noChangeShapeType="1"/>
            </p:cNvSpPr>
            <p:nvPr/>
          </p:nvSpPr>
          <p:spPr bwMode="auto">
            <a:xfrm flipH="1">
              <a:off x="2729" y="2724"/>
              <a:ext cx="12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5" name="Line 784"/>
            <p:cNvSpPr>
              <a:spLocks noChangeShapeType="1"/>
            </p:cNvSpPr>
            <p:nvPr/>
          </p:nvSpPr>
          <p:spPr bwMode="auto">
            <a:xfrm flipH="1">
              <a:off x="2715" y="2724"/>
              <a:ext cx="1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6" name="Line 785"/>
            <p:cNvSpPr>
              <a:spLocks noChangeShapeType="1"/>
            </p:cNvSpPr>
            <p:nvPr/>
          </p:nvSpPr>
          <p:spPr bwMode="auto">
            <a:xfrm flipH="1">
              <a:off x="2676" y="2729"/>
              <a:ext cx="11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7" name="Line 786"/>
            <p:cNvSpPr>
              <a:spLocks noChangeShapeType="1"/>
            </p:cNvSpPr>
            <p:nvPr/>
          </p:nvSpPr>
          <p:spPr bwMode="auto">
            <a:xfrm flipH="1">
              <a:off x="2661" y="2733"/>
              <a:ext cx="1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" name="Line 787"/>
            <p:cNvSpPr>
              <a:spLocks noChangeShapeType="1"/>
            </p:cNvSpPr>
            <p:nvPr/>
          </p:nvSpPr>
          <p:spPr bwMode="auto">
            <a:xfrm flipH="1">
              <a:off x="2608" y="2735"/>
              <a:ext cx="26" cy="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" name="Line 788"/>
            <p:cNvSpPr>
              <a:spLocks noChangeShapeType="1"/>
            </p:cNvSpPr>
            <p:nvPr/>
          </p:nvSpPr>
          <p:spPr bwMode="auto">
            <a:xfrm flipH="1">
              <a:off x="2555" y="2741"/>
              <a:ext cx="25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0" name="Line 789"/>
            <p:cNvSpPr>
              <a:spLocks noChangeShapeType="1"/>
            </p:cNvSpPr>
            <p:nvPr/>
          </p:nvSpPr>
          <p:spPr bwMode="auto">
            <a:xfrm flipH="1">
              <a:off x="2518" y="2747"/>
              <a:ext cx="9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1" name="Line 790"/>
            <p:cNvSpPr>
              <a:spLocks noChangeShapeType="1"/>
            </p:cNvSpPr>
            <p:nvPr/>
          </p:nvSpPr>
          <p:spPr bwMode="auto">
            <a:xfrm flipH="1">
              <a:off x="2501" y="2751"/>
              <a:ext cx="17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2" name="Line 791"/>
            <p:cNvSpPr>
              <a:spLocks noChangeShapeType="1"/>
            </p:cNvSpPr>
            <p:nvPr/>
          </p:nvSpPr>
          <p:spPr bwMode="auto">
            <a:xfrm flipH="1">
              <a:off x="2448" y="2754"/>
              <a:ext cx="26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3" name="Line 792"/>
            <p:cNvSpPr>
              <a:spLocks noChangeShapeType="1"/>
            </p:cNvSpPr>
            <p:nvPr/>
          </p:nvSpPr>
          <p:spPr bwMode="auto">
            <a:xfrm flipH="1">
              <a:off x="2413" y="2759"/>
              <a:ext cx="7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4" name="Line 793"/>
            <p:cNvSpPr>
              <a:spLocks noChangeShapeType="1"/>
            </p:cNvSpPr>
            <p:nvPr/>
          </p:nvSpPr>
          <p:spPr bwMode="auto">
            <a:xfrm flipH="1">
              <a:off x="2394" y="2759"/>
              <a:ext cx="19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5" name="Line 794"/>
            <p:cNvSpPr>
              <a:spLocks noChangeShapeType="1"/>
            </p:cNvSpPr>
            <p:nvPr/>
          </p:nvSpPr>
          <p:spPr bwMode="auto">
            <a:xfrm flipH="1">
              <a:off x="2351" y="2759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6" name="Line 795"/>
            <p:cNvSpPr>
              <a:spLocks noChangeShapeType="1"/>
            </p:cNvSpPr>
            <p:nvPr/>
          </p:nvSpPr>
          <p:spPr bwMode="auto">
            <a:xfrm flipH="1">
              <a:off x="2341" y="2759"/>
              <a:ext cx="1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7" name="Line 796"/>
            <p:cNvSpPr>
              <a:spLocks noChangeShapeType="1"/>
            </p:cNvSpPr>
            <p:nvPr/>
          </p:nvSpPr>
          <p:spPr bwMode="auto">
            <a:xfrm flipH="1">
              <a:off x="2287" y="275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8" name="Line 797"/>
            <p:cNvSpPr>
              <a:spLocks noChangeShapeType="1"/>
            </p:cNvSpPr>
            <p:nvPr/>
          </p:nvSpPr>
          <p:spPr bwMode="auto">
            <a:xfrm flipH="1">
              <a:off x="2234" y="2759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9" name="Line 798"/>
            <p:cNvSpPr>
              <a:spLocks noChangeShapeType="1"/>
            </p:cNvSpPr>
            <p:nvPr/>
          </p:nvSpPr>
          <p:spPr bwMode="auto">
            <a:xfrm flipH="1">
              <a:off x="2181" y="2761"/>
              <a:ext cx="25" cy="5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0" name="Line 799"/>
            <p:cNvSpPr>
              <a:spLocks noChangeShapeType="1"/>
            </p:cNvSpPr>
            <p:nvPr/>
          </p:nvSpPr>
          <p:spPr bwMode="auto">
            <a:xfrm flipH="1">
              <a:off x="2140" y="2768"/>
              <a:ext cx="13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1" name="Line 800"/>
            <p:cNvSpPr>
              <a:spLocks noChangeShapeType="1"/>
            </p:cNvSpPr>
            <p:nvPr/>
          </p:nvSpPr>
          <p:spPr bwMode="auto">
            <a:xfrm flipH="1">
              <a:off x="2127" y="2768"/>
              <a:ext cx="13" cy="3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2" name="Line 801"/>
            <p:cNvSpPr>
              <a:spLocks noChangeShapeType="1"/>
            </p:cNvSpPr>
            <p:nvPr/>
          </p:nvSpPr>
          <p:spPr bwMode="auto">
            <a:xfrm flipH="1">
              <a:off x="2074" y="2778"/>
              <a:ext cx="26" cy="7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3" name="Line 802"/>
            <p:cNvSpPr>
              <a:spLocks noChangeShapeType="1"/>
            </p:cNvSpPr>
            <p:nvPr/>
          </p:nvSpPr>
          <p:spPr bwMode="auto">
            <a:xfrm flipH="1">
              <a:off x="2020" y="2786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4" name="Line 803"/>
            <p:cNvSpPr>
              <a:spLocks noChangeShapeType="1"/>
            </p:cNvSpPr>
            <p:nvPr/>
          </p:nvSpPr>
          <p:spPr bwMode="auto">
            <a:xfrm flipH="1">
              <a:off x="1967" y="2786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5" name="Line 804"/>
            <p:cNvSpPr>
              <a:spLocks noChangeShapeType="1"/>
            </p:cNvSpPr>
            <p:nvPr/>
          </p:nvSpPr>
          <p:spPr bwMode="auto">
            <a:xfrm flipH="1">
              <a:off x="1929" y="2786"/>
              <a:ext cx="1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6" name="Line 805"/>
            <p:cNvSpPr>
              <a:spLocks noChangeShapeType="1"/>
            </p:cNvSpPr>
            <p:nvPr/>
          </p:nvSpPr>
          <p:spPr bwMode="auto">
            <a:xfrm flipH="1">
              <a:off x="1913" y="2786"/>
              <a:ext cx="1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7" name="Line 806"/>
            <p:cNvSpPr>
              <a:spLocks noChangeShapeType="1"/>
            </p:cNvSpPr>
            <p:nvPr/>
          </p:nvSpPr>
          <p:spPr bwMode="auto">
            <a:xfrm flipH="1">
              <a:off x="1860" y="2786"/>
              <a:ext cx="26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8" name="Line 807"/>
            <p:cNvSpPr>
              <a:spLocks noChangeShapeType="1"/>
            </p:cNvSpPr>
            <p:nvPr/>
          </p:nvSpPr>
          <p:spPr bwMode="auto">
            <a:xfrm flipH="1">
              <a:off x="1823" y="2786"/>
              <a:ext cx="1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" name="Line 808"/>
            <p:cNvSpPr>
              <a:spLocks noChangeShapeType="1"/>
            </p:cNvSpPr>
            <p:nvPr/>
          </p:nvSpPr>
          <p:spPr bwMode="auto">
            <a:xfrm flipH="1">
              <a:off x="1807" y="2786"/>
              <a:ext cx="16" cy="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0" name="Line 809"/>
            <p:cNvSpPr>
              <a:spLocks noChangeShapeType="1"/>
            </p:cNvSpPr>
            <p:nvPr/>
          </p:nvSpPr>
          <p:spPr bwMode="auto">
            <a:xfrm flipH="1">
              <a:off x="1753" y="2799"/>
              <a:ext cx="26" cy="1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1" name="Freeform 810"/>
            <p:cNvSpPr>
              <a:spLocks/>
            </p:cNvSpPr>
            <p:nvPr/>
          </p:nvSpPr>
          <p:spPr bwMode="auto">
            <a:xfrm>
              <a:off x="1693" y="2788"/>
              <a:ext cx="80" cy="88"/>
            </a:xfrm>
            <a:custGeom>
              <a:avLst/>
              <a:gdLst>
                <a:gd name="T0" fmla="*/ 0 w 80"/>
                <a:gd name="T1" fmla="*/ 87 h 88"/>
                <a:gd name="T2" fmla="*/ 79 w 80"/>
                <a:gd name="T3" fmla="*/ 34 h 88"/>
                <a:gd name="T4" fmla="*/ 38 w 80"/>
                <a:gd name="T5" fmla="*/ 0 h 88"/>
                <a:gd name="T6" fmla="*/ 0 w 80"/>
                <a:gd name="T7" fmla="*/ 8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8"/>
                <a:gd name="T14" fmla="*/ 80 w 8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8">
                  <a:moveTo>
                    <a:pt x="0" y="87"/>
                  </a:moveTo>
                  <a:lnTo>
                    <a:pt x="79" y="34"/>
                  </a:lnTo>
                  <a:lnTo>
                    <a:pt x="38" y="0"/>
                  </a:lnTo>
                  <a:lnTo>
                    <a:pt x="0" y="87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Freeform 811"/>
            <p:cNvSpPr>
              <a:spLocks/>
            </p:cNvSpPr>
            <p:nvPr/>
          </p:nvSpPr>
          <p:spPr bwMode="auto">
            <a:xfrm>
              <a:off x="4524" y="2795"/>
              <a:ext cx="97" cy="51"/>
            </a:xfrm>
            <a:custGeom>
              <a:avLst/>
              <a:gdLst>
                <a:gd name="T0" fmla="*/ 96 w 97"/>
                <a:gd name="T1" fmla="*/ 0 h 51"/>
                <a:gd name="T2" fmla="*/ 0 w 97"/>
                <a:gd name="T3" fmla="*/ 3 h 51"/>
                <a:gd name="T4" fmla="*/ 17 w 97"/>
                <a:gd name="T5" fmla="*/ 50 h 51"/>
                <a:gd name="T6" fmla="*/ 96 w 97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51"/>
                <a:gd name="T14" fmla="*/ 97 w 97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51">
                  <a:moveTo>
                    <a:pt x="96" y="0"/>
                  </a:moveTo>
                  <a:lnTo>
                    <a:pt x="0" y="3"/>
                  </a:lnTo>
                  <a:lnTo>
                    <a:pt x="17" y="50"/>
                  </a:lnTo>
                  <a:lnTo>
                    <a:pt x="96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20" name="Line 812"/>
          <p:cNvSpPr>
            <a:spLocks noChangeShapeType="1"/>
          </p:cNvSpPr>
          <p:nvPr/>
        </p:nvSpPr>
        <p:spPr bwMode="auto">
          <a:xfrm>
            <a:off x="4246563" y="3548063"/>
            <a:ext cx="914400" cy="527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813"/>
          <p:cNvSpPr>
            <a:spLocks noChangeShapeType="1"/>
          </p:cNvSpPr>
          <p:nvPr/>
        </p:nvSpPr>
        <p:spPr bwMode="auto">
          <a:xfrm flipH="1">
            <a:off x="3332163" y="3548063"/>
            <a:ext cx="914400" cy="528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Text Box 814"/>
          <p:cNvSpPr txBox="1">
            <a:spLocks noChangeArrowheads="1"/>
          </p:cNvSpPr>
          <p:nvPr/>
        </p:nvSpPr>
        <p:spPr bwMode="auto">
          <a:xfrm>
            <a:off x="2570163" y="1795463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VP</a:t>
            </a:r>
          </a:p>
          <a:p>
            <a:r>
              <a:rPr lang="en-US" sz="1400"/>
              <a:t>Fin</a:t>
            </a:r>
          </a:p>
        </p:txBody>
      </p:sp>
      <p:sp>
        <p:nvSpPr>
          <p:cNvPr id="24623" name="Text Box 815"/>
          <p:cNvSpPr txBox="1">
            <a:spLocks noChangeArrowheads="1"/>
          </p:cNvSpPr>
          <p:nvPr/>
        </p:nvSpPr>
        <p:spPr bwMode="auto">
          <a:xfrm>
            <a:off x="3179763" y="1795463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VP</a:t>
            </a:r>
          </a:p>
          <a:p>
            <a:r>
              <a:rPr lang="en-US" sz="1400"/>
              <a:t>Mrkt</a:t>
            </a:r>
          </a:p>
        </p:txBody>
      </p:sp>
      <p:sp>
        <p:nvSpPr>
          <p:cNvPr id="24624" name="Text Box 816"/>
          <p:cNvSpPr txBox="1">
            <a:spLocks noChangeArrowheads="1"/>
          </p:cNvSpPr>
          <p:nvPr/>
        </p:nvSpPr>
        <p:spPr bwMode="auto">
          <a:xfrm>
            <a:off x="3941763" y="1795463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VP</a:t>
            </a:r>
          </a:p>
          <a:p>
            <a:r>
              <a:rPr lang="en-US" sz="1400"/>
              <a:t>Acct</a:t>
            </a:r>
          </a:p>
        </p:txBody>
      </p:sp>
      <p:sp>
        <p:nvSpPr>
          <p:cNvPr id="24625" name="Text Box 817"/>
          <p:cNvSpPr txBox="1">
            <a:spLocks noChangeArrowheads="1"/>
          </p:cNvSpPr>
          <p:nvPr/>
        </p:nvSpPr>
        <p:spPr bwMode="auto">
          <a:xfrm>
            <a:off x="4703763" y="1795463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VP</a:t>
            </a:r>
          </a:p>
          <a:p>
            <a:r>
              <a:rPr lang="en-US" sz="1400"/>
              <a:t>HRM</a:t>
            </a:r>
          </a:p>
        </p:txBody>
      </p:sp>
      <p:sp>
        <p:nvSpPr>
          <p:cNvPr id="24626" name="Text Box 818"/>
          <p:cNvSpPr txBox="1">
            <a:spLocks noChangeArrowheads="1"/>
          </p:cNvSpPr>
          <p:nvPr/>
        </p:nvSpPr>
        <p:spPr bwMode="auto">
          <a:xfrm>
            <a:off x="5389563" y="1795463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VP</a:t>
            </a:r>
          </a:p>
          <a:p>
            <a:r>
              <a:rPr lang="en-US" sz="1400"/>
              <a:t>MIS</a:t>
            </a:r>
          </a:p>
        </p:txBody>
      </p:sp>
      <p:sp>
        <p:nvSpPr>
          <p:cNvPr id="24627" name="Line 819"/>
          <p:cNvSpPr>
            <a:spLocks noChangeShapeType="1"/>
          </p:cNvSpPr>
          <p:nvPr/>
        </p:nvSpPr>
        <p:spPr bwMode="auto">
          <a:xfrm>
            <a:off x="4170363" y="22526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Trends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Changing business environment</a:t>
            </a:r>
          </a:p>
          <a:p>
            <a:pPr lvl="1"/>
            <a:r>
              <a:rPr lang="en-US" dirty="0" smtClean="0"/>
              <a:t>Specialization</a:t>
            </a:r>
          </a:p>
          <a:p>
            <a:pPr lvl="1"/>
            <a:r>
              <a:rPr lang="en-US" dirty="0" smtClean="0"/>
              <a:t>Management by Methodology and Franchises</a:t>
            </a:r>
          </a:p>
          <a:p>
            <a:pPr lvl="1"/>
            <a:r>
              <a:rPr lang="en-US" dirty="0" smtClean="0"/>
              <a:t>Mergers</a:t>
            </a:r>
          </a:p>
          <a:p>
            <a:pPr lvl="1"/>
            <a:r>
              <a:rPr lang="en-US" dirty="0" smtClean="0"/>
              <a:t>Decentralization and Small Business</a:t>
            </a:r>
          </a:p>
          <a:p>
            <a:pPr lvl="1"/>
            <a:r>
              <a:rPr lang="en-US" dirty="0" smtClean="0"/>
              <a:t>Temporary Workers</a:t>
            </a:r>
          </a:p>
          <a:p>
            <a:pPr lvl="1"/>
            <a:r>
              <a:rPr lang="en-US" dirty="0" smtClean="0"/>
              <a:t>Internationalization</a:t>
            </a:r>
          </a:p>
          <a:p>
            <a:pPr lvl="1"/>
            <a:r>
              <a:rPr lang="en-US" dirty="0" smtClean="0"/>
              <a:t>Service-Oriented Business</a:t>
            </a:r>
          </a:p>
          <a:p>
            <a:pPr lvl="1"/>
            <a:r>
              <a:rPr lang="en-US" dirty="0" smtClean="0"/>
              <a:t>Re-engineering	</a:t>
            </a:r>
          </a:p>
          <a:p>
            <a:r>
              <a:rPr lang="en-US" dirty="0" smtClean="0"/>
              <a:t>Need for faster responses and flexibility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Trends &amp; Implications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Specialization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Increased demand for technical skills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Specialized MIS tools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Increased communication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Emphasis on Teamwork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Methodology &amp; Franchises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Reduction of middle management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Increased data sharing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Increased analysis by top management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Computer support for rules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Re-engineering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Mergers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Larger companies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Need for control and information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Economies of scale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Decentralization &amp; Small Business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Communication needs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Lower cost of management tasks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Low maintenance technology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608" y="274320"/>
            <a:ext cx="7498080" cy="56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Trend Summary</a:t>
            </a:r>
          </a:p>
        </p:txBody>
      </p:sp>
      <p:graphicFrame>
        <p:nvGraphicFramePr>
          <p:cNvPr id="73829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5461131"/>
              </p:ext>
            </p:extLst>
          </p:nvPr>
        </p:nvGraphicFramePr>
        <p:xfrm>
          <a:off x="1295400" y="990600"/>
          <a:ext cx="5943600" cy="5638802"/>
        </p:xfrm>
        <a:graphic>
          <a:graphicData uri="http://schemas.openxmlformats.org/drawingml/2006/table">
            <a:tbl>
              <a:tblPr/>
              <a:tblGrid>
                <a:gridCol w="2022475"/>
                <a:gridCol w="3921125"/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Business Trend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Implications for Technology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Specialization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Increased demand for technical skills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Specialized MIS tools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Increased communication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Methodology &amp; Franchises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Reduction of middle management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Increased data sharing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Increased analysis by top management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Computer support for rules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Re-engineering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Mergers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Four or five big firms dominate most industries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Need for communication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Strategic ties to customers and suppliers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Decentralization &amp; Small Business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Communication needs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Lower cost of management tasks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Low maintenance technology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Temporary Workers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Managing through rules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Finding and evaluating workers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Coordination and control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Personal advancement through technology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Security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Internationalization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Communication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Product design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System development and programming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Sales and marketing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Service Orientation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Management jobs are information jobs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Customer service requires better information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Speed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smtClean="0"/>
              <a:t>How can MIS help you in your job? </a:t>
            </a:r>
          </a:p>
          <a:p>
            <a:r>
              <a:rPr lang="en-US" sz="2000" smtClean="0"/>
              <a:t>What is MIS? </a:t>
            </a:r>
          </a:p>
          <a:p>
            <a:r>
              <a:rPr lang="en-US" sz="2000" smtClean="0"/>
              <a:t>Why is information technology important? Why do all business majors need to study it? </a:t>
            </a:r>
          </a:p>
          <a:p>
            <a:r>
              <a:rPr lang="en-US" sz="2000" smtClean="0"/>
              <a:t>What are e-commerce and e-business? Is e-business increasing or decreasing? </a:t>
            </a:r>
          </a:p>
          <a:p>
            <a:r>
              <a:rPr lang="en-US" sz="2000" smtClean="0"/>
              <a:t>Do you know what a manager does? Do you know what a successful manager will do in the future? </a:t>
            </a:r>
          </a:p>
          <a:p>
            <a:r>
              <a:rPr lang="en-US" sz="2000" smtClean="0"/>
              <a:t>How is business changing? What will managers need to know in the future? </a:t>
            </a:r>
          </a:p>
          <a:p>
            <a:r>
              <a:rPr lang="en-US" sz="2000" smtClean="0"/>
              <a:t>Does technology alone improve a business? </a:t>
            </a:r>
          </a:p>
          <a:p>
            <a:r>
              <a:rPr lang="en-US" sz="2000" smtClean="0"/>
              <a:t>How do you break businesses into smaller pieces to analyze them? </a:t>
            </a:r>
          </a:p>
          <a:p>
            <a:r>
              <a:rPr lang="en-US" sz="2000" smtClean="0"/>
              <a:t>Why are strategic decisions so difficult? How do you begin searching for competitive advantage?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Trends &amp; Implications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smtClean="0"/>
              <a:t>Temporary Workers</a:t>
            </a:r>
          </a:p>
          <a:p>
            <a:pPr lvl="1"/>
            <a:r>
              <a:rPr lang="en-US" sz="1800" smtClean="0"/>
              <a:t>Managing through rules</a:t>
            </a:r>
          </a:p>
          <a:p>
            <a:pPr lvl="1"/>
            <a:r>
              <a:rPr lang="en-US" sz="1800" smtClean="0"/>
              <a:t>Finding and evaluating workers</a:t>
            </a:r>
          </a:p>
          <a:p>
            <a:pPr lvl="1"/>
            <a:r>
              <a:rPr lang="en-US" sz="1800" smtClean="0"/>
              <a:t>Coordination and control</a:t>
            </a:r>
          </a:p>
          <a:p>
            <a:pPr lvl="1"/>
            <a:r>
              <a:rPr lang="en-US" sz="1800" smtClean="0"/>
              <a:t>Personal advancement through technology</a:t>
            </a:r>
          </a:p>
          <a:p>
            <a:pPr lvl="1"/>
            <a:r>
              <a:rPr lang="en-US" sz="1800" smtClean="0"/>
              <a:t>Security</a:t>
            </a:r>
          </a:p>
          <a:p>
            <a:r>
              <a:rPr lang="en-US" sz="2000" smtClean="0"/>
              <a:t>Internationalization</a:t>
            </a:r>
          </a:p>
          <a:p>
            <a:pPr lvl="1"/>
            <a:r>
              <a:rPr lang="en-US" sz="1800" smtClean="0"/>
              <a:t>Communication</a:t>
            </a:r>
          </a:p>
          <a:p>
            <a:pPr lvl="1"/>
            <a:r>
              <a:rPr lang="en-US" sz="1800" smtClean="0"/>
              <a:t>Product design</a:t>
            </a:r>
          </a:p>
          <a:p>
            <a:pPr lvl="1"/>
            <a:r>
              <a:rPr lang="en-US" sz="1800" smtClean="0"/>
              <a:t>System development and programming</a:t>
            </a:r>
          </a:p>
          <a:p>
            <a:pPr lvl="1"/>
            <a:r>
              <a:rPr lang="en-US" sz="1800" smtClean="0"/>
              <a:t>Sales and marketing</a:t>
            </a:r>
          </a:p>
          <a:p>
            <a:r>
              <a:rPr lang="en-US" sz="2000" smtClean="0"/>
              <a:t>Service Orientation</a:t>
            </a:r>
          </a:p>
          <a:p>
            <a:pPr lvl="1"/>
            <a:r>
              <a:rPr lang="en-US" sz="1800" smtClean="0"/>
              <a:t>Management jobs are information jobs</a:t>
            </a:r>
          </a:p>
          <a:p>
            <a:pPr lvl="1"/>
            <a:r>
              <a:rPr lang="en-US" sz="1800" smtClean="0"/>
              <a:t>Customer service requires better information</a:t>
            </a:r>
          </a:p>
          <a:p>
            <a:pPr lvl="1"/>
            <a:r>
              <a:rPr lang="en-US" sz="1800" smtClean="0"/>
              <a:t>Speed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Internationalization</a:t>
            </a:r>
          </a:p>
        </p:txBody>
      </p:sp>
      <p:sp>
        <p:nvSpPr>
          <p:cNvPr id="5125" name="Text Box 4">
            <a:hlinkClick r:id="rId2"/>
          </p:cNvPr>
          <p:cNvSpPr txBox="1">
            <a:spLocks noChangeArrowheads="1"/>
          </p:cNvSpPr>
          <p:nvPr/>
        </p:nvSpPr>
        <p:spPr bwMode="auto">
          <a:xfrm>
            <a:off x="1355725" y="5775325"/>
            <a:ext cx="442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http://www.bea.gov/national/nipaweb/Index.asp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12685967"/>
              </p:ext>
            </p:extLst>
          </p:nvPr>
        </p:nvGraphicFramePr>
        <p:xfrm>
          <a:off x="1143000" y="1447800"/>
          <a:ext cx="7681259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International Web Browsers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6172200"/>
            <a:ext cx="548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www.internetworldstats.com/stats7.htm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29848419"/>
              </p:ext>
            </p:extLst>
          </p:nvPr>
        </p:nvGraphicFramePr>
        <p:xfrm>
          <a:off x="1752600" y="1295400"/>
          <a:ext cx="6705600" cy="4674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Users (Counts)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6096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www.internetworldstats.com/stats.htm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74123747"/>
              </p:ext>
            </p:extLst>
          </p:nvPr>
        </p:nvGraphicFramePr>
        <p:xfrm>
          <a:off x="2057400" y="1295400"/>
          <a:ext cx="5943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5297269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Asia: 30 percent of population</a:t>
            </a:r>
          </a:p>
          <a:p>
            <a:r>
              <a:rPr lang="en-US" sz="1800" dirty="0" smtClean="0"/>
              <a:t>North America: 75 percent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450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US Employment Patterns</a:t>
            </a:r>
          </a:p>
        </p:txBody>
      </p:sp>
      <p:sp>
        <p:nvSpPr>
          <p:cNvPr id="7172" name="Rectangle 1043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69177" y="6259896"/>
            <a:ext cx="441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http://www.bls.gov/webapps/legacy/cpsatab4.htm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517476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Categories and definitions have changed over time.</a:t>
            </a:r>
          </a:p>
          <a:p>
            <a:r>
              <a:rPr lang="en-US" sz="1600" dirty="0" smtClean="0"/>
              <a:t>Management includes professional, sales, and administrative.</a:t>
            </a:r>
          </a:p>
          <a:p>
            <a:r>
              <a:rPr lang="en-US" sz="1600" dirty="0" smtClean="0"/>
              <a:t>The key point is that most jobs are information-processing jobs.</a:t>
            </a:r>
          </a:p>
          <a:p>
            <a:r>
              <a:rPr lang="en-US" sz="1600" dirty="0" smtClean="0"/>
              <a:t>But the numbers measure number of workers, not the value or sales.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4431824"/>
              </p:ext>
            </p:extLst>
          </p:nvPr>
        </p:nvGraphicFramePr>
        <p:xfrm>
          <a:off x="1143000" y="1295400"/>
          <a:ext cx="780520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Business Environment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239000" cy="6096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108200" algn="r"/>
                <a:tab pos="3022600" algn="r"/>
                <a:tab pos="3994150" algn="r"/>
                <a:tab pos="4964113" algn="r"/>
              </a:tabLst>
            </a:pPr>
            <a:r>
              <a:rPr lang="en-US" dirty="0" smtClean="0"/>
              <a:t>US History:	 Farmer   Laborer   Management</a:t>
            </a:r>
          </a:p>
        </p:txBody>
      </p:sp>
      <p:graphicFrame>
        <p:nvGraphicFramePr>
          <p:cNvPr id="24648" name="Group 10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0714130"/>
              </p:ext>
            </p:extLst>
          </p:nvPr>
        </p:nvGraphicFramePr>
        <p:xfrm>
          <a:off x="2209800" y="2057400"/>
          <a:ext cx="5626100" cy="3032314"/>
        </p:xfrm>
        <a:graphic>
          <a:graphicData uri="http://schemas.openxmlformats.org/drawingml/2006/table">
            <a:tbl>
              <a:tblPr/>
              <a:tblGrid>
                <a:gridCol w="914400"/>
                <a:gridCol w="1054100"/>
                <a:gridCol w="1219200"/>
                <a:gridCol w="1219200"/>
                <a:gridCol w="1219200"/>
              </a:tblGrid>
              <a:tr h="5332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Farm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Mfg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Service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1920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29%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44%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22%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6%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1940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23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522288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38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30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1960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5138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522288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36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43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12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5138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522288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52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13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522288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16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66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17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522288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11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68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466725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20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 Organization</a:t>
            </a:r>
            <a:endParaRPr lang="en-US" dirty="0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2535238" y="1903413"/>
            <a:ext cx="2955925" cy="3365500"/>
          </a:xfrm>
          <a:custGeom>
            <a:avLst/>
            <a:gdLst>
              <a:gd name="T0" fmla="*/ 2147483647 w 1862"/>
              <a:gd name="T1" fmla="*/ 2147483647 h 2120"/>
              <a:gd name="T2" fmla="*/ 0 w 1862"/>
              <a:gd name="T3" fmla="*/ 2147483647 h 2120"/>
              <a:gd name="T4" fmla="*/ 2147483647 w 1862"/>
              <a:gd name="T5" fmla="*/ 0 h 2120"/>
              <a:gd name="T6" fmla="*/ 2147483647 w 1862"/>
              <a:gd name="T7" fmla="*/ 78124039 h 2120"/>
              <a:gd name="T8" fmla="*/ 2147483647 w 1862"/>
              <a:gd name="T9" fmla="*/ 2147483647 h 2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2"/>
              <a:gd name="T16" fmla="*/ 0 h 2120"/>
              <a:gd name="T17" fmla="*/ 1862 w 1862"/>
              <a:gd name="T18" fmla="*/ 2120 h 2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2" h="2120">
                <a:moveTo>
                  <a:pt x="1861" y="2119"/>
                </a:moveTo>
                <a:lnTo>
                  <a:pt x="0" y="2119"/>
                </a:lnTo>
                <a:lnTo>
                  <a:pt x="1037" y="0"/>
                </a:lnTo>
                <a:lnTo>
                  <a:pt x="1045" y="31"/>
                </a:lnTo>
                <a:lnTo>
                  <a:pt x="1861" y="2119"/>
                </a:lnTo>
              </a:path>
            </a:pathLst>
          </a:custGeom>
          <a:solidFill>
            <a:srgbClr val="FFFFB3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4183063" y="1925638"/>
            <a:ext cx="2319337" cy="3343275"/>
          </a:xfrm>
          <a:custGeom>
            <a:avLst/>
            <a:gdLst>
              <a:gd name="T0" fmla="*/ 0 w 1461"/>
              <a:gd name="T1" fmla="*/ 0 h 2106"/>
              <a:gd name="T2" fmla="*/ 2079127763 w 1461"/>
              <a:gd name="T3" fmla="*/ 2147483647 h 2106"/>
              <a:gd name="T4" fmla="*/ 2147483647 w 1461"/>
              <a:gd name="T5" fmla="*/ 2147483647 h 2106"/>
              <a:gd name="T6" fmla="*/ 0 w 1461"/>
              <a:gd name="T7" fmla="*/ 0 h 2106"/>
              <a:gd name="T8" fmla="*/ 0 60000 65536"/>
              <a:gd name="T9" fmla="*/ 0 60000 65536"/>
              <a:gd name="T10" fmla="*/ 0 60000 65536"/>
              <a:gd name="T11" fmla="*/ 0 60000 65536"/>
              <a:gd name="T12" fmla="*/ 0 w 1461"/>
              <a:gd name="T13" fmla="*/ 0 h 2106"/>
              <a:gd name="T14" fmla="*/ 1461 w 1461"/>
              <a:gd name="T15" fmla="*/ 2106 h 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61" h="2106">
                <a:moveTo>
                  <a:pt x="0" y="0"/>
                </a:moveTo>
                <a:lnTo>
                  <a:pt x="825" y="2105"/>
                </a:lnTo>
                <a:lnTo>
                  <a:pt x="1460" y="1129"/>
                </a:lnTo>
                <a:lnTo>
                  <a:pt x="0" y="0"/>
                </a:lnTo>
              </a:path>
            </a:pathLst>
          </a:custGeom>
          <a:solidFill>
            <a:srgbClr val="ECECB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40050" y="4518025"/>
            <a:ext cx="2058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Business Operations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57600" y="3465513"/>
            <a:ext cx="884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Tactical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97250" y="3722688"/>
            <a:ext cx="1370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71888" y="2703513"/>
            <a:ext cx="985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Strategic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25" y="2992438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Mgt.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128963" y="4078288"/>
            <a:ext cx="189388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430588" y="3416300"/>
            <a:ext cx="1338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 rot="-3000484">
            <a:off x="4484687" y="2525713"/>
            <a:ext cx="511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EIS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-3035953">
            <a:off x="4892675" y="310832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-3300000">
            <a:off x="5126037" y="3408363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DSS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-3156183">
            <a:off x="4956175" y="3730625"/>
            <a:ext cx="124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Transaction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 rot="-3240000">
            <a:off x="4993481" y="4074319"/>
            <a:ext cx="1627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Process Control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 rot="-2874860">
            <a:off x="4740275" y="2879725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xmlns="" val="17780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Operations, Tactics,Strategy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15988" y="1600200"/>
          <a:ext cx="8083550" cy="2576513"/>
        </p:xfrm>
        <a:graphic>
          <a:graphicData uri="http://schemas.openxmlformats.org/presentationml/2006/ole">
            <p:oleObj spid="_x0000_s8231" name="Document" r:id="rId3" imgW="6010656" imgH="1917192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Levels</a:t>
            </a:r>
          </a:p>
        </p:txBody>
      </p:sp>
      <p:graphicFrame>
        <p:nvGraphicFramePr>
          <p:cNvPr id="98413" name="Group 109"/>
          <p:cNvGraphicFramePr>
            <a:graphicFrameLocks noGrp="1"/>
          </p:cNvGraphicFramePr>
          <p:nvPr/>
        </p:nvGraphicFramePr>
        <p:xfrm>
          <a:off x="990600" y="1511300"/>
          <a:ext cx="7924800" cy="3292476"/>
        </p:xfrm>
        <a:graphic>
          <a:graphicData uri="http://schemas.openxmlformats.org/drawingml/2006/table">
            <a:tbl>
              <a:tblPr/>
              <a:tblGrid>
                <a:gridCol w="1246188"/>
                <a:gridCol w="2560637"/>
                <a:gridCol w="1787525"/>
                <a:gridCol w="2330450"/>
              </a:tblGrid>
              <a:tr h="5792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Decision Level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Example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 of Information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Strategic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Competitive advantage, become a market leader. Long-term outlook.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New product that will change the industry.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External events, rivals, sales, costs quality, trends.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Tactical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Improving operations without restructuring the company.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New tools to cut costs or improve efficiency.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Expenses, schedules, sales, models, forecasts.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7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Operations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Day-to-day actions to keep the company functioning.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Scheduling employees, ordering supplies.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Transactions, accounting, human resource management, inventory.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/>
          <p:cNvGraphicFramePr>
            <a:graphicFrameLocks/>
          </p:cNvGraphicFramePr>
          <p:nvPr/>
        </p:nvGraphicFramePr>
        <p:xfrm>
          <a:off x="6899275" y="5029200"/>
          <a:ext cx="2070100" cy="984250"/>
        </p:xfrm>
        <a:graphic>
          <a:graphicData uri="http://schemas.openxmlformats.org/presentationml/2006/ole">
            <p:oleObj spid="_x0000_s9400" name="ClipArt" r:id="rId3" imgW="5614988" imgH="2674938" progId="">
              <p:embed/>
            </p:oleObj>
          </a:graphicData>
        </a:graphic>
      </p:graphicFrame>
      <p:graphicFrame>
        <p:nvGraphicFramePr>
          <p:cNvPr id="9219" name="Object 1025"/>
          <p:cNvGraphicFramePr>
            <a:graphicFrameLocks/>
          </p:cNvGraphicFramePr>
          <p:nvPr/>
        </p:nvGraphicFramePr>
        <p:xfrm>
          <a:off x="2209800" y="4645025"/>
          <a:ext cx="2362200" cy="1477963"/>
        </p:xfrm>
        <a:graphic>
          <a:graphicData uri="http://schemas.openxmlformats.org/presentationml/2006/ole">
            <p:oleObj spid="_x0000_s9401" name="ClipArt" r:id="rId4" imgW="7857360" imgH="4915080" progId="">
              <p:embed/>
            </p:oleObj>
          </a:graphicData>
        </a:graphic>
      </p:graphicFrame>
      <p:graphicFrame>
        <p:nvGraphicFramePr>
          <p:cNvPr id="9220" name="Object 1026"/>
          <p:cNvGraphicFramePr>
            <a:graphicFrameLocks/>
          </p:cNvGraphicFramePr>
          <p:nvPr/>
        </p:nvGraphicFramePr>
        <p:xfrm>
          <a:off x="6553200" y="3060700"/>
          <a:ext cx="2505075" cy="1130300"/>
        </p:xfrm>
        <a:graphic>
          <a:graphicData uri="http://schemas.openxmlformats.org/presentationml/2006/ole">
            <p:oleObj spid="_x0000_s9402" name="ClipArt" r:id="rId5" imgW="7040563" imgH="4586288" progId="">
              <p:embed/>
            </p:oleObj>
          </a:graphicData>
        </a:graphic>
      </p:graphicFrame>
      <p:graphicFrame>
        <p:nvGraphicFramePr>
          <p:cNvPr id="9221" name="Object 1027"/>
          <p:cNvGraphicFramePr>
            <a:graphicFrameLocks/>
          </p:cNvGraphicFramePr>
          <p:nvPr/>
        </p:nvGraphicFramePr>
        <p:xfrm>
          <a:off x="4232275" y="3276600"/>
          <a:ext cx="1298575" cy="914400"/>
        </p:xfrm>
        <a:graphic>
          <a:graphicData uri="http://schemas.openxmlformats.org/presentationml/2006/ole">
            <p:oleObj spid="_x0000_s9403" name="ClipArt" r:id="rId6" imgW="5738813" imgH="4030663" progId="">
              <p:embed/>
            </p:oleObj>
          </a:graphicData>
        </a:graphic>
      </p:graphicFrame>
      <p:graphicFrame>
        <p:nvGraphicFramePr>
          <p:cNvPr id="9222" name="Object 1028"/>
          <p:cNvGraphicFramePr>
            <a:graphicFrameLocks/>
          </p:cNvGraphicFramePr>
          <p:nvPr/>
        </p:nvGraphicFramePr>
        <p:xfrm>
          <a:off x="4889500" y="4310063"/>
          <a:ext cx="1816100" cy="1290637"/>
        </p:xfrm>
        <a:graphic>
          <a:graphicData uri="http://schemas.openxmlformats.org/presentationml/2006/ole">
            <p:oleObj spid="_x0000_s9404" name="ClipArt" r:id="rId7" imgW="5767388" imgH="4106863" progId="">
              <p:embed/>
            </p:oleObj>
          </a:graphicData>
        </a:graphic>
      </p:graphicFrame>
      <p:sp>
        <p:nvSpPr>
          <p:cNvPr id="922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Strategy</a:t>
            </a:r>
          </a:p>
        </p:txBody>
      </p:sp>
      <p:sp>
        <p:nvSpPr>
          <p:cNvPr id="9224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Risk &amp; Reward</a:t>
            </a:r>
          </a:p>
          <a:p>
            <a:r>
              <a:rPr lang="en-US" smtClean="0"/>
              <a:t>Creativity</a:t>
            </a:r>
          </a:p>
          <a:p>
            <a:r>
              <a:rPr lang="en-US" smtClean="0"/>
              <a:t>Porter’s External Agents</a:t>
            </a:r>
          </a:p>
          <a:p>
            <a:pPr lvl="1"/>
            <a:r>
              <a:rPr lang="en-US" smtClean="0"/>
              <a:t>Customers</a:t>
            </a:r>
          </a:p>
          <a:p>
            <a:pPr lvl="1"/>
            <a:r>
              <a:rPr lang="en-US" smtClean="0"/>
              <a:t>Suppliers</a:t>
            </a:r>
          </a:p>
          <a:p>
            <a:pPr lvl="1"/>
            <a:r>
              <a:rPr lang="en-US" smtClean="0"/>
              <a:t>Competitors</a:t>
            </a:r>
          </a:p>
          <a:p>
            <a:pPr lvl="1"/>
            <a:r>
              <a:rPr lang="en-US" smtClean="0"/>
              <a:t>Government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MIS?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Information</a:t>
            </a:r>
          </a:p>
          <a:p>
            <a:pPr lvl="1"/>
            <a:r>
              <a:rPr lang="en-US" smtClean="0"/>
              <a:t>Data that has been put into a meaningful and useful context. Usually to help make a decision.</a:t>
            </a:r>
          </a:p>
          <a:p>
            <a:pPr lvl="1"/>
            <a:endParaRPr lang="en-US" smtClean="0"/>
          </a:p>
          <a:p>
            <a:r>
              <a:rPr lang="en-US" smtClean="0"/>
              <a:t>Management Information System</a:t>
            </a:r>
          </a:p>
          <a:p>
            <a:pPr lvl="1"/>
            <a:r>
              <a:rPr lang="en-US" smtClean="0"/>
              <a:t>A combination of computers and people that is used to provide information to aid in making decisions and managing a firm.</a:t>
            </a:r>
          </a:p>
          <a:p>
            <a:endParaRPr lang="en-US" smtClean="0"/>
          </a:p>
          <a:p>
            <a:r>
              <a:rPr lang="en-US" smtClean="0"/>
              <a:t>Information Technology (IT)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Strategy/Porter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32238" y="2811463"/>
            <a:ext cx="2239962" cy="7874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Freeform 4"/>
          <p:cNvSpPr>
            <a:spLocks/>
          </p:cNvSpPr>
          <p:nvPr/>
        </p:nvSpPr>
        <p:spPr bwMode="auto">
          <a:xfrm>
            <a:off x="3932238" y="2811463"/>
            <a:ext cx="2243137" cy="790575"/>
          </a:xfrm>
          <a:custGeom>
            <a:avLst/>
            <a:gdLst>
              <a:gd name="T0" fmla="*/ 0 w 1413"/>
              <a:gd name="T1" fmla="*/ 0 h 498"/>
              <a:gd name="T2" fmla="*/ 0 w 1413"/>
              <a:gd name="T3" fmla="*/ 1252518540 h 498"/>
              <a:gd name="T4" fmla="*/ 2147483647 w 1413"/>
              <a:gd name="T5" fmla="*/ 1252518540 h 498"/>
              <a:gd name="T6" fmla="*/ 2147483647 w 1413"/>
              <a:gd name="T7" fmla="*/ 0 h 498"/>
              <a:gd name="T8" fmla="*/ 0 w 1413"/>
              <a:gd name="T9" fmla="*/ 0 h 4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3"/>
              <a:gd name="T16" fmla="*/ 0 h 498"/>
              <a:gd name="T17" fmla="*/ 1413 w 1413"/>
              <a:gd name="T18" fmla="*/ 498 h 4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3" h="498">
                <a:moveTo>
                  <a:pt x="0" y="0"/>
                </a:moveTo>
                <a:lnTo>
                  <a:pt x="0" y="497"/>
                </a:lnTo>
                <a:lnTo>
                  <a:pt x="1412" y="497"/>
                </a:lnTo>
                <a:lnTo>
                  <a:pt x="141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270375" y="2895600"/>
            <a:ext cx="1933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Rivalry Among</a:t>
            </a:r>
          </a:p>
          <a:p>
            <a:r>
              <a:rPr lang="en-US" sz="1500">
                <a:solidFill>
                  <a:srgbClr val="000000"/>
                </a:solidFill>
              </a:rPr>
              <a:t>Existing Competitors</a:t>
            </a:r>
          </a:p>
        </p:txBody>
      </p:sp>
      <p:sp>
        <p:nvSpPr>
          <p:cNvPr id="32774" name="Freeform 7"/>
          <p:cNvSpPr>
            <a:spLocks/>
          </p:cNvSpPr>
          <p:nvPr/>
        </p:nvSpPr>
        <p:spPr bwMode="auto">
          <a:xfrm>
            <a:off x="6375400" y="2768600"/>
            <a:ext cx="2687638" cy="876300"/>
          </a:xfrm>
          <a:custGeom>
            <a:avLst/>
            <a:gdLst>
              <a:gd name="T0" fmla="*/ 0 w 1693"/>
              <a:gd name="T1" fmla="*/ 693043654 h 552"/>
              <a:gd name="T2" fmla="*/ 700603564 w 1693"/>
              <a:gd name="T3" fmla="*/ 0 h 552"/>
              <a:gd name="T4" fmla="*/ 700603564 w 1693"/>
              <a:gd name="T5" fmla="*/ 380542731 h 552"/>
              <a:gd name="T6" fmla="*/ 1270159017 w 1693"/>
              <a:gd name="T7" fmla="*/ 380542731 h 552"/>
              <a:gd name="T8" fmla="*/ 1270159017 w 1693"/>
              <a:gd name="T9" fmla="*/ 0 h 552"/>
              <a:gd name="T10" fmla="*/ 2147483647 w 1693"/>
              <a:gd name="T11" fmla="*/ 0 h 552"/>
              <a:gd name="T12" fmla="*/ 2147483647 w 1693"/>
              <a:gd name="T13" fmla="*/ 1388606670 h 552"/>
              <a:gd name="T14" fmla="*/ 1270159017 w 1693"/>
              <a:gd name="T15" fmla="*/ 1388606670 h 552"/>
              <a:gd name="T16" fmla="*/ 1270159017 w 1693"/>
              <a:gd name="T17" fmla="*/ 1050904295 h 552"/>
              <a:gd name="T18" fmla="*/ 677922954 w 1693"/>
              <a:gd name="T19" fmla="*/ 1050904295 h 552"/>
              <a:gd name="T20" fmla="*/ 677922954 w 1693"/>
              <a:gd name="T21" fmla="*/ 1388606670 h 552"/>
              <a:gd name="T22" fmla="*/ 0 w 1693"/>
              <a:gd name="T23" fmla="*/ 693043654 h 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93"/>
              <a:gd name="T37" fmla="*/ 0 h 552"/>
              <a:gd name="T38" fmla="*/ 1693 w 1693"/>
              <a:gd name="T39" fmla="*/ 552 h 5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93" h="552">
                <a:moveTo>
                  <a:pt x="0" y="275"/>
                </a:moveTo>
                <a:lnTo>
                  <a:pt x="278" y="0"/>
                </a:lnTo>
                <a:lnTo>
                  <a:pt x="278" y="151"/>
                </a:lnTo>
                <a:lnTo>
                  <a:pt x="504" y="151"/>
                </a:lnTo>
                <a:lnTo>
                  <a:pt x="504" y="0"/>
                </a:lnTo>
                <a:lnTo>
                  <a:pt x="1692" y="0"/>
                </a:lnTo>
                <a:lnTo>
                  <a:pt x="1692" y="551"/>
                </a:lnTo>
                <a:lnTo>
                  <a:pt x="504" y="551"/>
                </a:lnTo>
                <a:lnTo>
                  <a:pt x="504" y="417"/>
                </a:lnTo>
                <a:lnTo>
                  <a:pt x="269" y="417"/>
                </a:lnTo>
                <a:lnTo>
                  <a:pt x="269" y="551"/>
                </a:lnTo>
                <a:lnTo>
                  <a:pt x="0" y="275"/>
                </a:lnTo>
              </a:path>
            </a:pathLst>
          </a:custGeom>
          <a:solidFill>
            <a:srgbClr val="FFFF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Freeform 8"/>
          <p:cNvSpPr>
            <a:spLocks/>
          </p:cNvSpPr>
          <p:nvPr/>
        </p:nvSpPr>
        <p:spPr bwMode="auto">
          <a:xfrm>
            <a:off x="6375400" y="2768600"/>
            <a:ext cx="2703513" cy="892175"/>
          </a:xfrm>
          <a:custGeom>
            <a:avLst/>
            <a:gdLst>
              <a:gd name="T0" fmla="*/ 0 w 1703"/>
              <a:gd name="T1" fmla="*/ 705643642 h 562"/>
              <a:gd name="T2" fmla="*/ 705643877 w 1703"/>
              <a:gd name="T3" fmla="*/ 0 h 562"/>
              <a:gd name="T4" fmla="*/ 705643877 w 1703"/>
              <a:gd name="T5" fmla="*/ 388103993 h 562"/>
              <a:gd name="T6" fmla="*/ 1277720279 w 1703"/>
              <a:gd name="T7" fmla="*/ 388103993 h 562"/>
              <a:gd name="T8" fmla="*/ 1277720279 w 1703"/>
              <a:gd name="T9" fmla="*/ 0 h 562"/>
              <a:gd name="T10" fmla="*/ 2147483647 w 1703"/>
              <a:gd name="T11" fmla="*/ 0 h 562"/>
              <a:gd name="T12" fmla="*/ 2147483647 w 1703"/>
              <a:gd name="T13" fmla="*/ 1413808233 h 562"/>
              <a:gd name="T14" fmla="*/ 1277720279 w 1703"/>
              <a:gd name="T15" fmla="*/ 1413808233 h 562"/>
              <a:gd name="T16" fmla="*/ 1277720279 w 1703"/>
              <a:gd name="T17" fmla="*/ 1071065544 h 562"/>
              <a:gd name="T18" fmla="*/ 682963266 w 1703"/>
              <a:gd name="T19" fmla="*/ 1071065544 h 562"/>
              <a:gd name="T20" fmla="*/ 682963266 w 1703"/>
              <a:gd name="T21" fmla="*/ 1413808233 h 562"/>
              <a:gd name="T22" fmla="*/ 0 w 1703"/>
              <a:gd name="T23" fmla="*/ 705643642 h 5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03"/>
              <a:gd name="T37" fmla="*/ 0 h 562"/>
              <a:gd name="T38" fmla="*/ 1703 w 1703"/>
              <a:gd name="T39" fmla="*/ 562 h 5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03" h="562">
                <a:moveTo>
                  <a:pt x="0" y="280"/>
                </a:moveTo>
                <a:lnTo>
                  <a:pt x="280" y="0"/>
                </a:lnTo>
                <a:lnTo>
                  <a:pt x="280" y="154"/>
                </a:lnTo>
                <a:lnTo>
                  <a:pt x="507" y="154"/>
                </a:lnTo>
                <a:lnTo>
                  <a:pt x="507" y="0"/>
                </a:lnTo>
                <a:lnTo>
                  <a:pt x="1702" y="0"/>
                </a:lnTo>
                <a:lnTo>
                  <a:pt x="1702" y="561"/>
                </a:lnTo>
                <a:lnTo>
                  <a:pt x="507" y="561"/>
                </a:lnTo>
                <a:lnTo>
                  <a:pt x="507" y="425"/>
                </a:lnTo>
                <a:lnTo>
                  <a:pt x="271" y="425"/>
                </a:lnTo>
                <a:lnTo>
                  <a:pt x="271" y="561"/>
                </a:lnTo>
                <a:lnTo>
                  <a:pt x="0" y="2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7116763" y="2967038"/>
            <a:ext cx="17446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Bargaining Power</a:t>
            </a:r>
          </a:p>
          <a:p>
            <a:r>
              <a:rPr lang="en-US" sz="1500">
                <a:solidFill>
                  <a:srgbClr val="000000"/>
                </a:solidFill>
              </a:rPr>
              <a:t>of Buyers</a:t>
            </a:r>
          </a:p>
        </p:txBody>
      </p:sp>
      <p:sp>
        <p:nvSpPr>
          <p:cNvPr id="32777" name="Freeform 11"/>
          <p:cNvSpPr>
            <a:spLocks/>
          </p:cNvSpPr>
          <p:nvPr/>
        </p:nvSpPr>
        <p:spPr bwMode="auto">
          <a:xfrm>
            <a:off x="1128713" y="2797175"/>
            <a:ext cx="2587625" cy="876300"/>
          </a:xfrm>
          <a:custGeom>
            <a:avLst/>
            <a:gdLst>
              <a:gd name="T0" fmla="*/ 2147483647 w 1630"/>
              <a:gd name="T1" fmla="*/ 693043654 h 552"/>
              <a:gd name="T2" fmla="*/ 2147483647 w 1630"/>
              <a:gd name="T3" fmla="*/ 0 h 552"/>
              <a:gd name="T4" fmla="*/ 2147483647 w 1630"/>
              <a:gd name="T5" fmla="*/ 380542731 h 552"/>
              <a:gd name="T6" fmla="*/ 2147483647 w 1630"/>
              <a:gd name="T7" fmla="*/ 380542731 h 552"/>
              <a:gd name="T8" fmla="*/ 2147483647 w 1630"/>
              <a:gd name="T9" fmla="*/ 0 h 552"/>
              <a:gd name="T10" fmla="*/ 0 w 1630"/>
              <a:gd name="T11" fmla="*/ 0 h 552"/>
              <a:gd name="T12" fmla="*/ 0 w 1630"/>
              <a:gd name="T13" fmla="*/ 1388606670 h 552"/>
              <a:gd name="T14" fmla="*/ 2147483647 w 1630"/>
              <a:gd name="T15" fmla="*/ 1388606670 h 552"/>
              <a:gd name="T16" fmla="*/ 2147483647 w 1630"/>
              <a:gd name="T17" fmla="*/ 1030743053 h 552"/>
              <a:gd name="T18" fmla="*/ 2147483647 w 1630"/>
              <a:gd name="T19" fmla="*/ 1030743053 h 552"/>
              <a:gd name="T20" fmla="*/ 2147483647 w 1630"/>
              <a:gd name="T21" fmla="*/ 1388606670 h 552"/>
              <a:gd name="T22" fmla="*/ 2147483647 w 1630"/>
              <a:gd name="T23" fmla="*/ 693043654 h 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30"/>
              <a:gd name="T37" fmla="*/ 0 h 552"/>
              <a:gd name="T38" fmla="*/ 1630 w 1630"/>
              <a:gd name="T39" fmla="*/ 552 h 5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30" h="552">
                <a:moveTo>
                  <a:pt x="1629" y="275"/>
                </a:moveTo>
                <a:lnTo>
                  <a:pt x="1350" y="0"/>
                </a:lnTo>
                <a:lnTo>
                  <a:pt x="1350" y="151"/>
                </a:lnTo>
                <a:lnTo>
                  <a:pt x="1125" y="151"/>
                </a:lnTo>
                <a:lnTo>
                  <a:pt x="1125" y="0"/>
                </a:lnTo>
                <a:lnTo>
                  <a:pt x="0" y="0"/>
                </a:lnTo>
                <a:lnTo>
                  <a:pt x="0" y="551"/>
                </a:lnTo>
                <a:lnTo>
                  <a:pt x="1125" y="551"/>
                </a:lnTo>
                <a:lnTo>
                  <a:pt x="1125" y="409"/>
                </a:lnTo>
                <a:lnTo>
                  <a:pt x="1359" y="409"/>
                </a:lnTo>
                <a:lnTo>
                  <a:pt x="1359" y="551"/>
                </a:lnTo>
                <a:lnTo>
                  <a:pt x="1629" y="275"/>
                </a:lnTo>
              </a:path>
            </a:pathLst>
          </a:custGeom>
          <a:solidFill>
            <a:srgbClr val="FFFF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Freeform 12"/>
          <p:cNvSpPr>
            <a:spLocks/>
          </p:cNvSpPr>
          <p:nvPr/>
        </p:nvSpPr>
        <p:spPr bwMode="auto">
          <a:xfrm>
            <a:off x="1128713" y="2797175"/>
            <a:ext cx="2603500" cy="892175"/>
          </a:xfrm>
          <a:custGeom>
            <a:avLst/>
            <a:gdLst>
              <a:gd name="T0" fmla="*/ 2147483647 w 1640"/>
              <a:gd name="T1" fmla="*/ 705643642 h 562"/>
              <a:gd name="T2" fmla="*/ 2147483647 w 1640"/>
              <a:gd name="T3" fmla="*/ 0 h 562"/>
              <a:gd name="T4" fmla="*/ 2147483647 w 1640"/>
              <a:gd name="T5" fmla="*/ 388103993 h 562"/>
              <a:gd name="T6" fmla="*/ 2147483647 w 1640"/>
              <a:gd name="T7" fmla="*/ 388103993 h 562"/>
              <a:gd name="T8" fmla="*/ 2147483647 w 1640"/>
              <a:gd name="T9" fmla="*/ 0 h 562"/>
              <a:gd name="T10" fmla="*/ 0 w 1640"/>
              <a:gd name="T11" fmla="*/ 0 h 562"/>
              <a:gd name="T12" fmla="*/ 0 w 1640"/>
              <a:gd name="T13" fmla="*/ 1413808233 h 562"/>
              <a:gd name="T14" fmla="*/ 2147483647 w 1640"/>
              <a:gd name="T15" fmla="*/ 1413808233 h 562"/>
              <a:gd name="T16" fmla="*/ 2147483647 w 1640"/>
              <a:gd name="T17" fmla="*/ 1048384941 h 562"/>
              <a:gd name="T18" fmla="*/ 2147483647 w 1640"/>
              <a:gd name="T19" fmla="*/ 1048384941 h 562"/>
              <a:gd name="T20" fmla="*/ 2147483647 w 1640"/>
              <a:gd name="T21" fmla="*/ 1413808233 h 562"/>
              <a:gd name="T22" fmla="*/ 2147483647 w 1640"/>
              <a:gd name="T23" fmla="*/ 705643642 h 5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40"/>
              <a:gd name="T37" fmla="*/ 0 h 562"/>
              <a:gd name="T38" fmla="*/ 1640 w 1640"/>
              <a:gd name="T39" fmla="*/ 562 h 5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40" h="562">
                <a:moveTo>
                  <a:pt x="1639" y="280"/>
                </a:moveTo>
                <a:lnTo>
                  <a:pt x="1358" y="0"/>
                </a:lnTo>
                <a:lnTo>
                  <a:pt x="1358" y="154"/>
                </a:lnTo>
                <a:lnTo>
                  <a:pt x="1132" y="154"/>
                </a:lnTo>
                <a:lnTo>
                  <a:pt x="1132" y="0"/>
                </a:lnTo>
                <a:lnTo>
                  <a:pt x="0" y="0"/>
                </a:lnTo>
                <a:lnTo>
                  <a:pt x="0" y="561"/>
                </a:lnTo>
                <a:lnTo>
                  <a:pt x="1132" y="561"/>
                </a:lnTo>
                <a:lnTo>
                  <a:pt x="1132" y="416"/>
                </a:lnTo>
                <a:lnTo>
                  <a:pt x="1367" y="416"/>
                </a:lnTo>
                <a:lnTo>
                  <a:pt x="1367" y="561"/>
                </a:lnTo>
                <a:lnTo>
                  <a:pt x="1639" y="2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1150938" y="2981325"/>
            <a:ext cx="1692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Bargaining Power</a:t>
            </a:r>
          </a:p>
          <a:p>
            <a:r>
              <a:rPr lang="en-US" sz="1500">
                <a:solidFill>
                  <a:srgbClr val="000000"/>
                </a:solidFill>
              </a:rPr>
              <a:t>of Suppliers</a:t>
            </a:r>
          </a:p>
        </p:txBody>
      </p:sp>
      <p:sp>
        <p:nvSpPr>
          <p:cNvPr id="32780" name="Freeform 15"/>
          <p:cNvSpPr>
            <a:spLocks/>
          </p:cNvSpPr>
          <p:nvPr/>
        </p:nvSpPr>
        <p:spPr bwMode="auto">
          <a:xfrm>
            <a:off x="3429000" y="1219200"/>
            <a:ext cx="3290888" cy="1392238"/>
          </a:xfrm>
          <a:custGeom>
            <a:avLst/>
            <a:gdLst>
              <a:gd name="T0" fmla="*/ 2147483647 w 2073"/>
              <a:gd name="T1" fmla="*/ 2139614417 h 877"/>
              <a:gd name="T2" fmla="*/ 1905238311 w 2073"/>
              <a:gd name="T3" fmla="*/ 1439010526 h 877"/>
              <a:gd name="T4" fmla="*/ 2147483647 w 2073"/>
              <a:gd name="T5" fmla="*/ 1439010526 h 877"/>
              <a:gd name="T6" fmla="*/ 2147483647 w 2073"/>
              <a:gd name="T7" fmla="*/ 1126511125 h 877"/>
              <a:gd name="T8" fmla="*/ 0 w 2073"/>
              <a:gd name="T9" fmla="*/ 1126511125 h 877"/>
              <a:gd name="T10" fmla="*/ 0 w 2073"/>
              <a:gd name="T11" fmla="*/ 0 h 877"/>
              <a:gd name="T12" fmla="*/ 2147483647 w 2073"/>
              <a:gd name="T13" fmla="*/ 0 h 877"/>
              <a:gd name="T14" fmla="*/ 2147483647 w 2073"/>
              <a:gd name="T15" fmla="*/ 1103828924 h 877"/>
              <a:gd name="T16" fmla="*/ 2147483647 w 2073"/>
              <a:gd name="T17" fmla="*/ 1103828924 h 877"/>
              <a:gd name="T18" fmla="*/ 2147483647 w 2073"/>
              <a:gd name="T19" fmla="*/ 1464212090 h 877"/>
              <a:gd name="T20" fmla="*/ 2147483647 w 2073"/>
              <a:gd name="T21" fmla="*/ 1464212090 h 877"/>
              <a:gd name="T22" fmla="*/ 2147483647 w 2073"/>
              <a:gd name="T23" fmla="*/ 2147483647 h 877"/>
              <a:gd name="T24" fmla="*/ 2147483647 w 2073"/>
              <a:gd name="T25" fmla="*/ 2147483647 h 877"/>
              <a:gd name="T26" fmla="*/ 2147483647 w 2073"/>
              <a:gd name="T27" fmla="*/ 2139614417 h 8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73"/>
              <a:gd name="T43" fmla="*/ 0 h 877"/>
              <a:gd name="T44" fmla="*/ 2073 w 2073"/>
              <a:gd name="T45" fmla="*/ 877 h 87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73" h="877">
                <a:moveTo>
                  <a:pt x="1036" y="849"/>
                </a:moveTo>
                <a:lnTo>
                  <a:pt x="756" y="571"/>
                </a:lnTo>
                <a:lnTo>
                  <a:pt x="919" y="571"/>
                </a:lnTo>
                <a:lnTo>
                  <a:pt x="919" y="447"/>
                </a:lnTo>
                <a:lnTo>
                  <a:pt x="0" y="447"/>
                </a:lnTo>
                <a:lnTo>
                  <a:pt x="0" y="0"/>
                </a:lnTo>
                <a:lnTo>
                  <a:pt x="2072" y="0"/>
                </a:lnTo>
                <a:lnTo>
                  <a:pt x="2072" y="438"/>
                </a:lnTo>
                <a:lnTo>
                  <a:pt x="1198" y="438"/>
                </a:lnTo>
                <a:lnTo>
                  <a:pt x="1198" y="581"/>
                </a:lnTo>
                <a:lnTo>
                  <a:pt x="1325" y="581"/>
                </a:lnTo>
                <a:lnTo>
                  <a:pt x="1045" y="867"/>
                </a:lnTo>
                <a:lnTo>
                  <a:pt x="1045" y="876"/>
                </a:lnTo>
                <a:lnTo>
                  <a:pt x="1036" y="849"/>
                </a:lnTo>
              </a:path>
            </a:pathLst>
          </a:custGeom>
          <a:solidFill>
            <a:srgbClr val="FFFF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Freeform 16"/>
          <p:cNvSpPr>
            <a:spLocks/>
          </p:cNvSpPr>
          <p:nvPr/>
        </p:nvSpPr>
        <p:spPr bwMode="auto">
          <a:xfrm>
            <a:off x="3429000" y="1219200"/>
            <a:ext cx="3306763" cy="1408113"/>
          </a:xfrm>
          <a:custGeom>
            <a:avLst/>
            <a:gdLst>
              <a:gd name="T0" fmla="*/ 2147483647 w 2083"/>
              <a:gd name="T1" fmla="*/ 2147483647 h 887"/>
              <a:gd name="T2" fmla="*/ 1915318935 w 2083"/>
              <a:gd name="T3" fmla="*/ 1456650826 h 887"/>
              <a:gd name="T4" fmla="*/ 2147483647 w 2083"/>
              <a:gd name="T5" fmla="*/ 1456650826 h 887"/>
              <a:gd name="T6" fmla="*/ 2147483647 w 2083"/>
              <a:gd name="T7" fmla="*/ 1139111113 h 887"/>
              <a:gd name="T8" fmla="*/ 0 w 2083"/>
              <a:gd name="T9" fmla="*/ 1139111113 h 887"/>
              <a:gd name="T10" fmla="*/ 0 w 2083"/>
              <a:gd name="T11" fmla="*/ 0 h 887"/>
              <a:gd name="T12" fmla="*/ 2147483647 w 2083"/>
              <a:gd name="T13" fmla="*/ 0 h 887"/>
              <a:gd name="T14" fmla="*/ 2147483647 w 2083"/>
              <a:gd name="T15" fmla="*/ 1116430499 h 887"/>
              <a:gd name="T16" fmla="*/ 2147483647 w 2083"/>
              <a:gd name="T17" fmla="*/ 1116430499 h 887"/>
              <a:gd name="T18" fmla="*/ 2147483647 w 2083"/>
              <a:gd name="T19" fmla="*/ 1481852390 h 887"/>
              <a:gd name="T20" fmla="*/ 2147483647 w 2083"/>
              <a:gd name="T21" fmla="*/ 1481852390 h 887"/>
              <a:gd name="T22" fmla="*/ 2147483647 w 2083"/>
              <a:gd name="T23" fmla="*/ 2147483647 h 887"/>
              <a:gd name="T24" fmla="*/ 2147483647 w 2083"/>
              <a:gd name="T25" fmla="*/ 2147483647 h 887"/>
              <a:gd name="T26" fmla="*/ 2147483647 w 2083"/>
              <a:gd name="T27" fmla="*/ 2147483647 h 8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83"/>
              <a:gd name="T43" fmla="*/ 0 h 887"/>
              <a:gd name="T44" fmla="*/ 2083 w 2083"/>
              <a:gd name="T45" fmla="*/ 887 h 8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83" h="887">
                <a:moveTo>
                  <a:pt x="1041" y="859"/>
                </a:moveTo>
                <a:lnTo>
                  <a:pt x="760" y="578"/>
                </a:lnTo>
                <a:lnTo>
                  <a:pt x="923" y="578"/>
                </a:lnTo>
                <a:lnTo>
                  <a:pt x="923" y="452"/>
                </a:lnTo>
                <a:lnTo>
                  <a:pt x="0" y="452"/>
                </a:lnTo>
                <a:lnTo>
                  <a:pt x="0" y="0"/>
                </a:lnTo>
                <a:lnTo>
                  <a:pt x="2082" y="0"/>
                </a:lnTo>
                <a:lnTo>
                  <a:pt x="2082" y="443"/>
                </a:lnTo>
                <a:lnTo>
                  <a:pt x="1204" y="443"/>
                </a:lnTo>
                <a:lnTo>
                  <a:pt x="1204" y="588"/>
                </a:lnTo>
                <a:lnTo>
                  <a:pt x="1331" y="588"/>
                </a:lnTo>
                <a:lnTo>
                  <a:pt x="1050" y="877"/>
                </a:lnTo>
                <a:lnTo>
                  <a:pt x="1050" y="886"/>
                </a:lnTo>
                <a:lnTo>
                  <a:pt x="1041" y="85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Freeform 17"/>
          <p:cNvSpPr>
            <a:spLocks/>
          </p:cNvSpPr>
          <p:nvPr/>
        </p:nvSpPr>
        <p:spPr bwMode="auto">
          <a:xfrm>
            <a:off x="3429000" y="3930650"/>
            <a:ext cx="3290888" cy="1377950"/>
          </a:xfrm>
          <a:custGeom>
            <a:avLst/>
            <a:gdLst>
              <a:gd name="T0" fmla="*/ 2147483647 w 2073"/>
              <a:gd name="T1" fmla="*/ 68045018 h 868"/>
              <a:gd name="T2" fmla="*/ 1905238311 w 2073"/>
              <a:gd name="T3" fmla="*/ 743446877 h 868"/>
              <a:gd name="T4" fmla="*/ 2147483647 w 2073"/>
              <a:gd name="T5" fmla="*/ 743446877 h 868"/>
              <a:gd name="T6" fmla="*/ 2147483647 w 2073"/>
              <a:gd name="T7" fmla="*/ 1081147918 h 868"/>
              <a:gd name="T8" fmla="*/ 0 w 2073"/>
              <a:gd name="T9" fmla="*/ 1081147918 h 868"/>
              <a:gd name="T10" fmla="*/ 0 w 2073"/>
              <a:gd name="T11" fmla="*/ 2147483647 h 868"/>
              <a:gd name="T12" fmla="*/ 2147483647 w 2073"/>
              <a:gd name="T13" fmla="*/ 2147483647 h 868"/>
              <a:gd name="T14" fmla="*/ 2147483647 w 2073"/>
              <a:gd name="T15" fmla="*/ 1103828524 h 868"/>
              <a:gd name="T16" fmla="*/ 2147483647 w 2073"/>
              <a:gd name="T17" fmla="*/ 1103828524 h 868"/>
              <a:gd name="T18" fmla="*/ 2147483647 w 2073"/>
              <a:gd name="T19" fmla="*/ 743446877 h 868"/>
              <a:gd name="T20" fmla="*/ 2147483647 w 2073"/>
              <a:gd name="T21" fmla="*/ 743446877 h 868"/>
              <a:gd name="T22" fmla="*/ 2147483647 w 2073"/>
              <a:gd name="T23" fmla="*/ 22682200 h 868"/>
              <a:gd name="T24" fmla="*/ 2147483647 w 2073"/>
              <a:gd name="T25" fmla="*/ 0 h 868"/>
              <a:gd name="T26" fmla="*/ 2147483647 w 2073"/>
              <a:gd name="T27" fmla="*/ 68045018 h 8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73"/>
              <a:gd name="T43" fmla="*/ 0 h 868"/>
              <a:gd name="T44" fmla="*/ 2073 w 2073"/>
              <a:gd name="T45" fmla="*/ 868 h 8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73" h="868">
                <a:moveTo>
                  <a:pt x="1036" y="27"/>
                </a:moveTo>
                <a:lnTo>
                  <a:pt x="756" y="295"/>
                </a:lnTo>
                <a:lnTo>
                  <a:pt x="919" y="295"/>
                </a:lnTo>
                <a:lnTo>
                  <a:pt x="919" y="429"/>
                </a:lnTo>
                <a:lnTo>
                  <a:pt x="0" y="429"/>
                </a:lnTo>
                <a:lnTo>
                  <a:pt x="0" y="867"/>
                </a:lnTo>
                <a:lnTo>
                  <a:pt x="2072" y="867"/>
                </a:lnTo>
                <a:lnTo>
                  <a:pt x="2072" y="438"/>
                </a:lnTo>
                <a:lnTo>
                  <a:pt x="1198" y="438"/>
                </a:lnTo>
                <a:lnTo>
                  <a:pt x="1198" y="295"/>
                </a:lnTo>
                <a:lnTo>
                  <a:pt x="1325" y="295"/>
                </a:lnTo>
                <a:lnTo>
                  <a:pt x="1045" y="9"/>
                </a:lnTo>
                <a:lnTo>
                  <a:pt x="1045" y="0"/>
                </a:lnTo>
                <a:lnTo>
                  <a:pt x="1036" y="27"/>
                </a:lnTo>
              </a:path>
            </a:pathLst>
          </a:custGeom>
          <a:solidFill>
            <a:srgbClr val="FFFF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Freeform 18"/>
          <p:cNvSpPr>
            <a:spLocks/>
          </p:cNvSpPr>
          <p:nvPr/>
        </p:nvSpPr>
        <p:spPr bwMode="auto">
          <a:xfrm>
            <a:off x="3429000" y="3930650"/>
            <a:ext cx="3306763" cy="1393825"/>
          </a:xfrm>
          <a:custGeom>
            <a:avLst/>
            <a:gdLst>
              <a:gd name="T0" fmla="*/ 2147483647 w 2083"/>
              <a:gd name="T1" fmla="*/ 68045018 h 878"/>
              <a:gd name="T2" fmla="*/ 1915318935 w 2083"/>
              <a:gd name="T3" fmla="*/ 751006552 h 878"/>
              <a:gd name="T4" fmla="*/ 2147483647 w 2083"/>
              <a:gd name="T5" fmla="*/ 751006552 h 878"/>
              <a:gd name="T6" fmla="*/ 2147483647 w 2083"/>
              <a:gd name="T7" fmla="*/ 1093747905 h 878"/>
              <a:gd name="T8" fmla="*/ 0 w 2083"/>
              <a:gd name="T9" fmla="*/ 1093747905 h 878"/>
              <a:gd name="T10" fmla="*/ 0 w 2083"/>
              <a:gd name="T11" fmla="*/ 2147483647 h 878"/>
              <a:gd name="T12" fmla="*/ 2147483647 w 2083"/>
              <a:gd name="T13" fmla="*/ 2147483647 h 878"/>
              <a:gd name="T14" fmla="*/ 2147483647 w 2083"/>
              <a:gd name="T15" fmla="*/ 1116428511 h 878"/>
              <a:gd name="T16" fmla="*/ 2147483647 w 2083"/>
              <a:gd name="T17" fmla="*/ 1116428511 h 878"/>
              <a:gd name="T18" fmla="*/ 2147483647 w 2083"/>
              <a:gd name="T19" fmla="*/ 751006552 h 878"/>
              <a:gd name="T20" fmla="*/ 2147483647 w 2083"/>
              <a:gd name="T21" fmla="*/ 751006552 h 878"/>
              <a:gd name="T22" fmla="*/ 2147483647 w 2083"/>
              <a:gd name="T23" fmla="*/ 22682200 h 878"/>
              <a:gd name="T24" fmla="*/ 2147483647 w 2083"/>
              <a:gd name="T25" fmla="*/ 0 h 878"/>
              <a:gd name="T26" fmla="*/ 2147483647 w 2083"/>
              <a:gd name="T27" fmla="*/ 68045018 h 8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83"/>
              <a:gd name="T43" fmla="*/ 0 h 878"/>
              <a:gd name="T44" fmla="*/ 2083 w 2083"/>
              <a:gd name="T45" fmla="*/ 878 h 87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83" h="878">
                <a:moveTo>
                  <a:pt x="1041" y="27"/>
                </a:moveTo>
                <a:lnTo>
                  <a:pt x="760" y="298"/>
                </a:lnTo>
                <a:lnTo>
                  <a:pt x="923" y="298"/>
                </a:lnTo>
                <a:lnTo>
                  <a:pt x="923" y="434"/>
                </a:lnTo>
                <a:lnTo>
                  <a:pt x="0" y="434"/>
                </a:lnTo>
                <a:lnTo>
                  <a:pt x="0" y="877"/>
                </a:lnTo>
                <a:lnTo>
                  <a:pt x="2082" y="877"/>
                </a:lnTo>
                <a:lnTo>
                  <a:pt x="2082" y="443"/>
                </a:lnTo>
                <a:lnTo>
                  <a:pt x="1204" y="443"/>
                </a:lnTo>
                <a:lnTo>
                  <a:pt x="1204" y="298"/>
                </a:lnTo>
                <a:lnTo>
                  <a:pt x="1331" y="298"/>
                </a:lnTo>
                <a:lnTo>
                  <a:pt x="1050" y="9"/>
                </a:lnTo>
                <a:lnTo>
                  <a:pt x="1050" y="0"/>
                </a:lnTo>
                <a:lnTo>
                  <a:pt x="1041" y="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Rectangle 20"/>
          <p:cNvSpPr>
            <a:spLocks noChangeArrowheads="1"/>
          </p:cNvSpPr>
          <p:nvPr/>
        </p:nvSpPr>
        <p:spPr bwMode="auto">
          <a:xfrm>
            <a:off x="4419600" y="1295400"/>
            <a:ext cx="13287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Threat of</a:t>
            </a:r>
          </a:p>
          <a:p>
            <a:r>
              <a:rPr lang="en-US" sz="1500">
                <a:solidFill>
                  <a:srgbClr val="000000"/>
                </a:solidFill>
              </a:rPr>
              <a:t>New Entrants</a:t>
            </a:r>
          </a:p>
        </p:txBody>
      </p:sp>
      <p:sp>
        <p:nvSpPr>
          <p:cNvPr id="32785" name="Rectangle 21"/>
          <p:cNvSpPr>
            <a:spLocks noChangeArrowheads="1"/>
          </p:cNvSpPr>
          <p:nvPr/>
        </p:nvSpPr>
        <p:spPr bwMode="auto">
          <a:xfrm>
            <a:off x="4098925" y="4732338"/>
            <a:ext cx="1943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Threat of Substitute</a:t>
            </a:r>
          </a:p>
          <a:p>
            <a:r>
              <a:rPr lang="en-US" sz="1500">
                <a:solidFill>
                  <a:srgbClr val="000000"/>
                </a:solidFill>
              </a:rPr>
              <a:t>Products or Services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Baxter/Strategy</a:t>
            </a:r>
          </a:p>
        </p:txBody>
      </p:sp>
      <p:sp>
        <p:nvSpPr>
          <p:cNvPr id="33795" name="Rectangle 1075"/>
          <p:cNvSpPr>
            <a:spLocks noChangeArrowheads="1"/>
          </p:cNvSpPr>
          <p:nvPr/>
        </p:nvSpPr>
        <p:spPr bwMode="auto">
          <a:xfrm>
            <a:off x="1600200" y="1981200"/>
            <a:ext cx="1962150" cy="2085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1076"/>
          <p:cNvSpPr>
            <a:spLocks noChangeArrowheads="1"/>
          </p:cNvSpPr>
          <p:nvPr/>
        </p:nvSpPr>
        <p:spPr bwMode="auto">
          <a:xfrm>
            <a:off x="1600200" y="3573463"/>
            <a:ext cx="1962150" cy="493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Supply storeroom</a:t>
            </a:r>
          </a:p>
        </p:txBody>
      </p:sp>
      <p:sp>
        <p:nvSpPr>
          <p:cNvPr id="33797" name="Oval 1077"/>
          <p:cNvSpPr>
            <a:spLocks noChangeArrowheads="1"/>
          </p:cNvSpPr>
          <p:nvPr/>
        </p:nvSpPr>
        <p:spPr bwMode="auto">
          <a:xfrm>
            <a:off x="1790700" y="2235200"/>
            <a:ext cx="177800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1078"/>
          <p:cNvSpPr>
            <a:spLocks noChangeArrowheads="1"/>
          </p:cNvSpPr>
          <p:nvPr/>
        </p:nvSpPr>
        <p:spPr bwMode="auto">
          <a:xfrm>
            <a:off x="3067050" y="2490788"/>
            <a:ext cx="176213" cy="176212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1079"/>
          <p:cNvSpPr>
            <a:spLocks noChangeArrowheads="1"/>
          </p:cNvSpPr>
          <p:nvPr/>
        </p:nvSpPr>
        <p:spPr bwMode="auto">
          <a:xfrm>
            <a:off x="1919288" y="2808288"/>
            <a:ext cx="176212" cy="176212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1080"/>
          <p:cNvSpPr>
            <a:spLocks noChangeArrowheads="1"/>
          </p:cNvSpPr>
          <p:nvPr/>
        </p:nvSpPr>
        <p:spPr bwMode="auto">
          <a:xfrm>
            <a:off x="2620963" y="2235200"/>
            <a:ext cx="176212" cy="176213"/>
          </a:xfrm>
          <a:prstGeom prst="ellipse">
            <a:avLst/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1081"/>
          <p:cNvSpPr>
            <a:spLocks noChangeArrowheads="1"/>
          </p:cNvSpPr>
          <p:nvPr/>
        </p:nvSpPr>
        <p:spPr bwMode="auto">
          <a:xfrm>
            <a:off x="2112963" y="2457450"/>
            <a:ext cx="917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Supply</a:t>
            </a:r>
          </a:p>
          <a:p>
            <a:r>
              <a:rPr lang="en-US" sz="1600"/>
              <a:t> Closets</a:t>
            </a:r>
          </a:p>
        </p:txBody>
      </p:sp>
      <p:sp>
        <p:nvSpPr>
          <p:cNvPr id="33802" name="Rectangle 1082"/>
          <p:cNvSpPr>
            <a:spLocks noChangeArrowheads="1"/>
          </p:cNvSpPr>
          <p:nvPr/>
        </p:nvSpPr>
        <p:spPr bwMode="auto">
          <a:xfrm>
            <a:off x="1820863" y="159385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Hospital</a:t>
            </a:r>
          </a:p>
        </p:txBody>
      </p:sp>
      <p:sp>
        <p:nvSpPr>
          <p:cNvPr id="33803" name="Rectangle 1083"/>
          <p:cNvSpPr>
            <a:spLocks noChangeArrowheads="1"/>
          </p:cNvSpPr>
          <p:nvPr/>
        </p:nvSpPr>
        <p:spPr bwMode="auto">
          <a:xfrm>
            <a:off x="5424488" y="2298700"/>
            <a:ext cx="1389062" cy="1195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Warehouse</a:t>
            </a:r>
          </a:p>
        </p:txBody>
      </p:sp>
      <p:grpSp>
        <p:nvGrpSpPr>
          <p:cNvPr id="33804" name="Group 1084"/>
          <p:cNvGrpSpPr>
            <a:grpSpLocks/>
          </p:cNvGrpSpPr>
          <p:nvPr/>
        </p:nvGrpSpPr>
        <p:grpSpPr bwMode="auto">
          <a:xfrm>
            <a:off x="5262563" y="1722438"/>
            <a:ext cx="2038350" cy="595312"/>
            <a:chOff x="3333" y="1367"/>
            <a:chExt cx="1284" cy="375"/>
          </a:xfrm>
        </p:grpSpPr>
        <p:sp>
          <p:nvSpPr>
            <p:cNvPr id="33815" name="Rectangle 1085"/>
            <p:cNvSpPr>
              <a:spLocks noChangeArrowheads="1"/>
            </p:cNvSpPr>
            <p:nvPr/>
          </p:nvSpPr>
          <p:spPr bwMode="auto">
            <a:xfrm>
              <a:off x="3333" y="1367"/>
              <a:ext cx="1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American Hospital</a:t>
              </a:r>
            </a:p>
          </p:txBody>
        </p:sp>
        <p:sp>
          <p:nvSpPr>
            <p:cNvPr id="33816" name="Rectangle 1086"/>
            <p:cNvSpPr>
              <a:spLocks noChangeArrowheads="1"/>
            </p:cNvSpPr>
            <p:nvPr/>
          </p:nvSpPr>
          <p:spPr bwMode="auto">
            <a:xfrm>
              <a:off x="3619" y="1511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Supply</a:t>
              </a:r>
            </a:p>
          </p:txBody>
        </p:sp>
      </p:grpSp>
      <p:sp>
        <p:nvSpPr>
          <p:cNvPr id="33805" name="Rectangle 1087"/>
          <p:cNvSpPr>
            <a:spLocks noChangeArrowheads="1"/>
          </p:cNvSpPr>
          <p:nvPr/>
        </p:nvSpPr>
        <p:spPr bwMode="auto">
          <a:xfrm>
            <a:off x="7783513" y="1279525"/>
            <a:ext cx="1133475" cy="1258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Supplier</a:t>
            </a:r>
          </a:p>
        </p:txBody>
      </p:sp>
      <p:sp>
        <p:nvSpPr>
          <p:cNvPr id="33806" name="Rectangle 1088"/>
          <p:cNvSpPr>
            <a:spLocks noChangeArrowheads="1"/>
          </p:cNvSpPr>
          <p:nvPr/>
        </p:nvSpPr>
        <p:spPr bwMode="auto">
          <a:xfrm>
            <a:off x="3732213" y="1084263"/>
            <a:ext cx="280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Typical Supply Relationship</a:t>
            </a:r>
          </a:p>
        </p:txBody>
      </p:sp>
      <p:sp>
        <p:nvSpPr>
          <p:cNvPr id="33807" name="Rectangle 1089"/>
          <p:cNvSpPr>
            <a:spLocks noChangeArrowheads="1"/>
          </p:cNvSpPr>
          <p:nvPr/>
        </p:nvSpPr>
        <p:spPr bwMode="auto">
          <a:xfrm>
            <a:off x="7783513" y="2913063"/>
            <a:ext cx="1133475" cy="1258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Supplier</a:t>
            </a:r>
          </a:p>
        </p:txBody>
      </p:sp>
      <p:sp>
        <p:nvSpPr>
          <p:cNvPr id="33808" name="Rectangle 1090"/>
          <p:cNvSpPr>
            <a:spLocks noChangeArrowheads="1"/>
          </p:cNvSpPr>
          <p:nvPr/>
        </p:nvSpPr>
        <p:spPr bwMode="auto">
          <a:xfrm>
            <a:off x="7783513" y="4665663"/>
            <a:ext cx="1133475" cy="1258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Supplier</a:t>
            </a:r>
          </a:p>
        </p:txBody>
      </p:sp>
      <p:sp>
        <p:nvSpPr>
          <p:cNvPr id="33809" name="Line 1091"/>
          <p:cNvSpPr>
            <a:spLocks noChangeShapeType="1"/>
          </p:cNvSpPr>
          <p:nvPr/>
        </p:nvSpPr>
        <p:spPr bwMode="auto">
          <a:xfrm flipH="1">
            <a:off x="6856413" y="1998663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092"/>
          <p:cNvSpPr>
            <a:spLocks noChangeShapeType="1"/>
          </p:cNvSpPr>
          <p:nvPr/>
        </p:nvSpPr>
        <p:spPr bwMode="auto">
          <a:xfrm flipH="1" flipV="1">
            <a:off x="6856413" y="2836863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093"/>
          <p:cNvSpPr>
            <a:spLocks noChangeShapeType="1"/>
          </p:cNvSpPr>
          <p:nvPr/>
        </p:nvSpPr>
        <p:spPr bwMode="auto">
          <a:xfrm flipH="1" flipV="1">
            <a:off x="6856413" y="2836863"/>
            <a:ext cx="914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1094"/>
          <p:cNvSpPr>
            <a:spLocks noChangeShapeType="1"/>
          </p:cNvSpPr>
          <p:nvPr/>
        </p:nvSpPr>
        <p:spPr bwMode="auto">
          <a:xfrm flipH="1">
            <a:off x="3579813" y="2989263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Freeform 1095"/>
          <p:cNvSpPr>
            <a:spLocks/>
          </p:cNvSpPr>
          <p:nvPr/>
        </p:nvSpPr>
        <p:spPr bwMode="auto">
          <a:xfrm>
            <a:off x="1827213" y="2836863"/>
            <a:ext cx="685800" cy="838200"/>
          </a:xfrm>
          <a:custGeom>
            <a:avLst/>
            <a:gdLst>
              <a:gd name="T0" fmla="*/ 1088707589 w 432"/>
              <a:gd name="T1" fmla="*/ 1330642282 h 528"/>
              <a:gd name="T2" fmla="*/ 241935031 w 432"/>
              <a:gd name="T3" fmla="*/ 846772505 h 528"/>
              <a:gd name="T4" fmla="*/ 0 w 432"/>
              <a:gd name="T5" fmla="*/ 0 h 528"/>
              <a:gd name="T6" fmla="*/ 0 60000 65536"/>
              <a:gd name="T7" fmla="*/ 0 60000 65536"/>
              <a:gd name="T8" fmla="*/ 0 60000 65536"/>
              <a:gd name="T9" fmla="*/ 0 w 432"/>
              <a:gd name="T10" fmla="*/ 0 h 528"/>
              <a:gd name="T11" fmla="*/ 432 w 432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528">
                <a:moveTo>
                  <a:pt x="432" y="528"/>
                </a:moveTo>
                <a:cubicBezTo>
                  <a:pt x="300" y="476"/>
                  <a:pt x="168" y="424"/>
                  <a:pt x="96" y="336"/>
                </a:cubicBezTo>
                <a:cubicBezTo>
                  <a:pt x="24" y="248"/>
                  <a:pt x="12" y="1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Freeform 1096"/>
          <p:cNvSpPr>
            <a:spLocks/>
          </p:cNvSpPr>
          <p:nvPr/>
        </p:nvSpPr>
        <p:spPr bwMode="auto">
          <a:xfrm>
            <a:off x="2589213" y="2760663"/>
            <a:ext cx="800100" cy="914400"/>
          </a:xfrm>
          <a:custGeom>
            <a:avLst/>
            <a:gdLst>
              <a:gd name="T0" fmla="*/ 0 w 504"/>
              <a:gd name="T1" fmla="*/ 1451609782 h 576"/>
              <a:gd name="T2" fmla="*/ 1088707633 w 504"/>
              <a:gd name="T3" fmla="*/ 967739987 h 576"/>
              <a:gd name="T4" fmla="*/ 1088707633 w 504"/>
              <a:gd name="T5" fmla="*/ 0 h 576"/>
              <a:gd name="T6" fmla="*/ 0 60000 65536"/>
              <a:gd name="T7" fmla="*/ 0 60000 65536"/>
              <a:gd name="T8" fmla="*/ 0 60000 65536"/>
              <a:gd name="T9" fmla="*/ 0 w 504"/>
              <a:gd name="T10" fmla="*/ 0 h 576"/>
              <a:gd name="T11" fmla="*/ 504 w 50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576">
                <a:moveTo>
                  <a:pt x="0" y="576"/>
                </a:moveTo>
                <a:cubicBezTo>
                  <a:pt x="180" y="528"/>
                  <a:pt x="360" y="480"/>
                  <a:pt x="432" y="384"/>
                </a:cubicBezTo>
                <a:cubicBezTo>
                  <a:pt x="504" y="288"/>
                  <a:pt x="468" y="144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Baxter/Strategy</a:t>
            </a:r>
          </a:p>
        </p:txBody>
      </p:sp>
      <p:sp>
        <p:nvSpPr>
          <p:cNvPr id="34819" name="Rectangle 337"/>
          <p:cNvSpPr>
            <a:spLocks noChangeArrowheads="1"/>
          </p:cNvSpPr>
          <p:nvPr/>
        </p:nvSpPr>
        <p:spPr bwMode="auto">
          <a:xfrm>
            <a:off x="1808163" y="2022475"/>
            <a:ext cx="1911350" cy="2035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338"/>
          <p:cNvSpPr>
            <a:spLocks noChangeArrowheads="1"/>
          </p:cNvSpPr>
          <p:nvPr/>
        </p:nvSpPr>
        <p:spPr bwMode="auto">
          <a:xfrm>
            <a:off x="1993900" y="2271713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339"/>
          <p:cNvSpPr>
            <a:spLocks noChangeArrowheads="1"/>
          </p:cNvSpPr>
          <p:nvPr/>
        </p:nvSpPr>
        <p:spPr bwMode="auto">
          <a:xfrm>
            <a:off x="3238500" y="2519363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340"/>
          <p:cNvSpPr>
            <a:spLocks noChangeArrowheads="1"/>
          </p:cNvSpPr>
          <p:nvPr/>
        </p:nvSpPr>
        <p:spPr bwMode="auto">
          <a:xfrm>
            <a:off x="2119313" y="2830513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341"/>
          <p:cNvSpPr>
            <a:spLocks noChangeArrowheads="1"/>
          </p:cNvSpPr>
          <p:nvPr/>
        </p:nvSpPr>
        <p:spPr bwMode="auto">
          <a:xfrm>
            <a:off x="2803525" y="2271713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342"/>
          <p:cNvSpPr>
            <a:spLocks noChangeArrowheads="1"/>
          </p:cNvSpPr>
          <p:nvPr/>
        </p:nvSpPr>
        <p:spPr bwMode="auto">
          <a:xfrm>
            <a:off x="2082800" y="2441575"/>
            <a:ext cx="11779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>
                <a:latin typeface="Times New Roman" pitchFamily="18" charset="0"/>
              </a:rPr>
              <a:t>Supply Closets</a:t>
            </a:r>
          </a:p>
        </p:txBody>
      </p:sp>
      <p:sp>
        <p:nvSpPr>
          <p:cNvPr id="34825" name="Rectangle 343"/>
          <p:cNvSpPr>
            <a:spLocks noChangeArrowheads="1"/>
          </p:cNvSpPr>
          <p:nvPr/>
        </p:nvSpPr>
        <p:spPr bwMode="auto">
          <a:xfrm>
            <a:off x="2020888" y="163988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/>
              <a:t>Hospital</a:t>
            </a:r>
          </a:p>
        </p:txBody>
      </p:sp>
      <p:sp>
        <p:nvSpPr>
          <p:cNvPr id="34826" name="Rectangle 344"/>
          <p:cNvSpPr>
            <a:spLocks noChangeArrowheads="1"/>
          </p:cNvSpPr>
          <p:nvPr/>
        </p:nvSpPr>
        <p:spPr bwMode="auto">
          <a:xfrm>
            <a:off x="5537200" y="2333625"/>
            <a:ext cx="1352550" cy="1165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Warehouse</a:t>
            </a:r>
          </a:p>
        </p:txBody>
      </p:sp>
      <p:grpSp>
        <p:nvGrpSpPr>
          <p:cNvPr id="34827" name="Group 345"/>
          <p:cNvGrpSpPr>
            <a:grpSpLocks/>
          </p:cNvGrpSpPr>
          <p:nvPr/>
        </p:nvGrpSpPr>
        <p:grpSpPr bwMode="auto">
          <a:xfrm>
            <a:off x="5330825" y="1763713"/>
            <a:ext cx="2190750" cy="590550"/>
            <a:chOff x="3245" y="1353"/>
            <a:chExt cx="1380" cy="372"/>
          </a:xfrm>
        </p:grpSpPr>
        <p:sp>
          <p:nvSpPr>
            <p:cNvPr id="34847" name="Rectangle 346"/>
            <p:cNvSpPr>
              <a:spLocks noChangeArrowheads="1"/>
            </p:cNvSpPr>
            <p:nvPr/>
          </p:nvSpPr>
          <p:spPr bwMode="auto">
            <a:xfrm>
              <a:off x="3245" y="1353"/>
              <a:ext cx="1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/>
                <a:t>American Hospital</a:t>
              </a:r>
            </a:p>
          </p:txBody>
        </p:sp>
        <p:sp>
          <p:nvSpPr>
            <p:cNvPr id="34848" name="Rectangle 347"/>
            <p:cNvSpPr>
              <a:spLocks noChangeArrowheads="1"/>
            </p:cNvSpPr>
            <p:nvPr/>
          </p:nvSpPr>
          <p:spPr bwMode="auto">
            <a:xfrm>
              <a:off x="3543" y="1494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/>
                <a:t>Supply</a:t>
              </a:r>
            </a:p>
          </p:txBody>
        </p:sp>
      </p:grpSp>
      <p:sp>
        <p:nvSpPr>
          <p:cNvPr id="34828" name="Rectangle 348"/>
          <p:cNvSpPr>
            <a:spLocks noChangeArrowheads="1"/>
          </p:cNvSpPr>
          <p:nvPr/>
        </p:nvSpPr>
        <p:spPr bwMode="auto">
          <a:xfrm>
            <a:off x="7837488" y="1339850"/>
            <a:ext cx="1104900" cy="1227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Supplier</a:t>
            </a:r>
          </a:p>
          <a:p>
            <a:pPr algn="ctr"/>
            <a:endParaRPr lang="en-US" sz="1800"/>
          </a:p>
          <a:p>
            <a:pPr algn="ctr"/>
            <a:r>
              <a:rPr lang="en-US" sz="1800" b="1"/>
              <a:t>Baxter</a:t>
            </a:r>
          </a:p>
        </p:txBody>
      </p:sp>
      <p:sp>
        <p:nvSpPr>
          <p:cNvPr id="34829" name="Rectangle 349"/>
          <p:cNvSpPr>
            <a:spLocks noChangeArrowheads="1"/>
          </p:cNvSpPr>
          <p:nvPr/>
        </p:nvSpPr>
        <p:spPr bwMode="auto">
          <a:xfrm>
            <a:off x="7837488" y="2954338"/>
            <a:ext cx="1104900" cy="1227137"/>
          </a:xfrm>
          <a:prstGeom prst="rect">
            <a:avLst/>
          </a:prstGeom>
          <a:noFill/>
          <a:ln w="12700">
            <a:solidFill>
              <a:srgbClr val="91919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B2B2B2"/>
                </a:solidFill>
              </a:rPr>
              <a:t>Supplier</a:t>
            </a:r>
          </a:p>
        </p:txBody>
      </p:sp>
      <p:sp>
        <p:nvSpPr>
          <p:cNvPr id="34830" name="Rectangle 350"/>
          <p:cNvSpPr>
            <a:spLocks noChangeArrowheads="1"/>
          </p:cNvSpPr>
          <p:nvPr/>
        </p:nvSpPr>
        <p:spPr bwMode="auto">
          <a:xfrm>
            <a:off x="7837488" y="4445000"/>
            <a:ext cx="1104900" cy="1227138"/>
          </a:xfrm>
          <a:prstGeom prst="rect">
            <a:avLst/>
          </a:prstGeom>
          <a:noFill/>
          <a:ln w="12700">
            <a:solidFill>
              <a:srgbClr val="91919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B2B2B2"/>
                </a:solidFill>
              </a:rPr>
              <a:t>Supplier</a:t>
            </a:r>
          </a:p>
        </p:txBody>
      </p:sp>
      <p:sp>
        <p:nvSpPr>
          <p:cNvPr id="34831" name="Rectangle 351"/>
          <p:cNvSpPr>
            <a:spLocks noChangeArrowheads="1"/>
          </p:cNvSpPr>
          <p:nvPr/>
        </p:nvSpPr>
        <p:spPr bwMode="auto">
          <a:xfrm>
            <a:off x="3810000" y="990600"/>
            <a:ext cx="277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AHS/Baxter Computer Link</a:t>
            </a:r>
          </a:p>
        </p:txBody>
      </p:sp>
      <p:sp>
        <p:nvSpPr>
          <p:cNvPr id="34832" name="Rectangle 352"/>
          <p:cNvSpPr>
            <a:spLocks noChangeArrowheads="1"/>
          </p:cNvSpPr>
          <p:nvPr/>
        </p:nvSpPr>
        <p:spPr bwMode="auto">
          <a:xfrm>
            <a:off x="5537200" y="2333625"/>
            <a:ext cx="1352550" cy="29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Computer</a:t>
            </a:r>
          </a:p>
        </p:txBody>
      </p:sp>
      <p:sp>
        <p:nvSpPr>
          <p:cNvPr id="34833" name="Rectangle 353"/>
          <p:cNvSpPr>
            <a:spLocks noChangeArrowheads="1"/>
          </p:cNvSpPr>
          <p:nvPr/>
        </p:nvSpPr>
        <p:spPr bwMode="auto">
          <a:xfrm>
            <a:off x="4114800" y="1905000"/>
            <a:ext cx="1222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Monitor</a:t>
            </a:r>
          </a:p>
          <a:p>
            <a:r>
              <a:rPr lang="en-US" sz="1600">
                <a:solidFill>
                  <a:schemeClr val="tx2"/>
                </a:solidFill>
              </a:rPr>
              <a:t>Usage data</a:t>
            </a:r>
          </a:p>
        </p:txBody>
      </p:sp>
      <p:sp>
        <p:nvSpPr>
          <p:cNvPr id="34834" name="Rectangle 354"/>
          <p:cNvSpPr>
            <a:spLocks noChangeArrowheads="1"/>
          </p:cNvSpPr>
          <p:nvPr/>
        </p:nvSpPr>
        <p:spPr bwMode="auto">
          <a:xfrm>
            <a:off x="4038600" y="2819400"/>
            <a:ext cx="12319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Deliver</a:t>
            </a:r>
          </a:p>
          <a:p>
            <a:pPr algn="ctr"/>
            <a:r>
              <a:rPr lang="en-US" sz="1600">
                <a:solidFill>
                  <a:schemeClr val="accent1"/>
                </a:solidFill>
              </a:rPr>
              <a:t>Supplies as</a:t>
            </a:r>
          </a:p>
          <a:p>
            <a:pPr algn="ctr"/>
            <a:r>
              <a:rPr lang="en-US" sz="1600">
                <a:solidFill>
                  <a:schemeClr val="accent1"/>
                </a:solidFill>
              </a:rPr>
              <a:t>needed</a:t>
            </a:r>
          </a:p>
        </p:txBody>
      </p:sp>
      <p:sp>
        <p:nvSpPr>
          <p:cNvPr id="34835" name="Rectangle 355"/>
          <p:cNvSpPr>
            <a:spLocks noChangeArrowheads="1"/>
          </p:cNvSpPr>
          <p:nvPr/>
        </p:nvSpPr>
        <p:spPr bwMode="auto">
          <a:xfrm>
            <a:off x="4114800" y="3810000"/>
            <a:ext cx="204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Accurate usage data</a:t>
            </a:r>
          </a:p>
        </p:txBody>
      </p:sp>
      <p:sp>
        <p:nvSpPr>
          <p:cNvPr id="34836" name="Rectangle 356"/>
          <p:cNvSpPr>
            <a:spLocks noChangeArrowheads="1"/>
          </p:cNvSpPr>
          <p:nvPr/>
        </p:nvSpPr>
        <p:spPr bwMode="auto">
          <a:xfrm>
            <a:off x="1816100" y="3546475"/>
            <a:ext cx="1898650" cy="50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Free space</a:t>
            </a:r>
          </a:p>
        </p:txBody>
      </p:sp>
      <p:sp>
        <p:nvSpPr>
          <p:cNvPr id="34837" name="Line 357"/>
          <p:cNvSpPr>
            <a:spLocks noChangeShapeType="1"/>
          </p:cNvSpPr>
          <p:nvPr/>
        </p:nvSpPr>
        <p:spPr bwMode="auto">
          <a:xfrm flipH="1">
            <a:off x="6858000" y="21336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Freeform 358"/>
          <p:cNvSpPr>
            <a:spLocks/>
          </p:cNvSpPr>
          <p:nvPr/>
        </p:nvSpPr>
        <p:spPr bwMode="auto">
          <a:xfrm>
            <a:off x="3733800" y="2590800"/>
            <a:ext cx="3175000" cy="1295400"/>
          </a:xfrm>
          <a:custGeom>
            <a:avLst/>
            <a:gdLst>
              <a:gd name="T0" fmla="*/ 2147483647 w 2000"/>
              <a:gd name="T1" fmla="*/ 0 h 816"/>
              <a:gd name="T2" fmla="*/ 2147483647 w 2000"/>
              <a:gd name="T3" fmla="*/ 1088707571 h 816"/>
              <a:gd name="T4" fmla="*/ 2147483647 w 2000"/>
              <a:gd name="T5" fmla="*/ 1814512751 h 816"/>
              <a:gd name="T6" fmla="*/ 2147483647 w 2000"/>
              <a:gd name="T7" fmla="*/ 1935480215 h 816"/>
              <a:gd name="T8" fmla="*/ 0 w 2000"/>
              <a:gd name="T9" fmla="*/ 2056447678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816"/>
              <a:gd name="T17" fmla="*/ 2000 w 2000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816">
                <a:moveTo>
                  <a:pt x="1920" y="0"/>
                </a:moveTo>
                <a:cubicBezTo>
                  <a:pt x="1948" y="156"/>
                  <a:pt x="1976" y="312"/>
                  <a:pt x="1968" y="432"/>
                </a:cubicBezTo>
                <a:cubicBezTo>
                  <a:pt x="1960" y="552"/>
                  <a:pt x="2000" y="664"/>
                  <a:pt x="1872" y="720"/>
                </a:cubicBezTo>
                <a:cubicBezTo>
                  <a:pt x="1744" y="776"/>
                  <a:pt x="1512" y="752"/>
                  <a:pt x="1200" y="768"/>
                </a:cubicBezTo>
                <a:cubicBezTo>
                  <a:pt x="888" y="784"/>
                  <a:pt x="444" y="800"/>
                  <a:pt x="0" y="816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Freeform 359"/>
          <p:cNvSpPr>
            <a:spLocks/>
          </p:cNvSpPr>
          <p:nvPr/>
        </p:nvSpPr>
        <p:spPr bwMode="auto">
          <a:xfrm>
            <a:off x="3352800" y="2667000"/>
            <a:ext cx="2209800" cy="254000"/>
          </a:xfrm>
          <a:custGeom>
            <a:avLst/>
            <a:gdLst>
              <a:gd name="T0" fmla="*/ 2147483647 w 1392"/>
              <a:gd name="T1" fmla="*/ 362902461 h 160"/>
              <a:gd name="T2" fmla="*/ 2147483647 w 1392"/>
              <a:gd name="T3" fmla="*/ 241935007 h 160"/>
              <a:gd name="T4" fmla="*/ 1693545200 w 1392"/>
              <a:gd name="T5" fmla="*/ 241935007 h 160"/>
              <a:gd name="T6" fmla="*/ 967740057 w 1392"/>
              <a:gd name="T7" fmla="*/ 362902461 h 160"/>
              <a:gd name="T8" fmla="*/ 0 w 1392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160"/>
              <a:gd name="T17" fmla="*/ 1392 w 1392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160">
                <a:moveTo>
                  <a:pt x="1392" y="144"/>
                </a:moveTo>
                <a:cubicBezTo>
                  <a:pt x="1188" y="124"/>
                  <a:pt x="984" y="104"/>
                  <a:pt x="864" y="96"/>
                </a:cubicBezTo>
                <a:cubicBezTo>
                  <a:pt x="744" y="88"/>
                  <a:pt x="752" y="88"/>
                  <a:pt x="672" y="96"/>
                </a:cubicBezTo>
                <a:cubicBezTo>
                  <a:pt x="592" y="104"/>
                  <a:pt x="496" y="160"/>
                  <a:pt x="384" y="144"/>
                </a:cubicBezTo>
                <a:cubicBezTo>
                  <a:pt x="272" y="128"/>
                  <a:pt x="136" y="64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Freeform 360"/>
          <p:cNvSpPr>
            <a:spLocks/>
          </p:cNvSpPr>
          <p:nvPr/>
        </p:nvSpPr>
        <p:spPr bwMode="auto">
          <a:xfrm>
            <a:off x="2971800" y="2311400"/>
            <a:ext cx="1066800" cy="584200"/>
          </a:xfrm>
          <a:custGeom>
            <a:avLst/>
            <a:gdLst>
              <a:gd name="T0" fmla="*/ 1693545178 w 672"/>
              <a:gd name="T1" fmla="*/ 927417589 h 368"/>
              <a:gd name="T2" fmla="*/ 1330642413 w 672"/>
              <a:gd name="T3" fmla="*/ 564515011 h 368"/>
              <a:gd name="T4" fmla="*/ 846772589 w 672"/>
              <a:gd name="T5" fmla="*/ 80644998 h 368"/>
              <a:gd name="T6" fmla="*/ 0 w 672"/>
              <a:gd name="T7" fmla="*/ 80644998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68"/>
              <a:gd name="T14" fmla="*/ 672 w 672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68">
                <a:moveTo>
                  <a:pt x="672" y="368"/>
                </a:moveTo>
                <a:cubicBezTo>
                  <a:pt x="628" y="324"/>
                  <a:pt x="584" y="280"/>
                  <a:pt x="528" y="224"/>
                </a:cubicBezTo>
                <a:cubicBezTo>
                  <a:pt x="472" y="168"/>
                  <a:pt x="424" y="64"/>
                  <a:pt x="336" y="32"/>
                </a:cubicBezTo>
                <a:cubicBezTo>
                  <a:pt x="248" y="0"/>
                  <a:pt x="124" y="16"/>
                  <a:pt x="0" y="32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Freeform 361"/>
          <p:cNvSpPr>
            <a:spLocks/>
          </p:cNvSpPr>
          <p:nvPr/>
        </p:nvSpPr>
        <p:spPr bwMode="auto">
          <a:xfrm>
            <a:off x="2286000" y="2895600"/>
            <a:ext cx="1752600" cy="241300"/>
          </a:xfrm>
          <a:custGeom>
            <a:avLst/>
            <a:gdLst>
              <a:gd name="T0" fmla="*/ 2147483647 w 1104"/>
              <a:gd name="T1" fmla="*/ 0 h 152"/>
              <a:gd name="T2" fmla="*/ 2147483647 w 1104"/>
              <a:gd name="T3" fmla="*/ 241935002 h 152"/>
              <a:gd name="T4" fmla="*/ 604837431 w 1104"/>
              <a:gd name="T5" fmla="*/ 362902453 h 152"/>
              <a:gd name="T6" fmla="*/ 0 w 1104"/>
              <a:gd name="T7" fmla="*/ 120967501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152"/>
              <a:gd name="T14" fmla="*/ 1104 w 1104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152">
                <a:moveTo>
                  <a:pt x="1104" y="0"/>
                </a:moveTo>
                <a:cubicBezTo>
                  <a:pt x="1080" y="36"/>
                  <a:pt x="1056" y="72"/>
                  <a:pt x="912" y="96"/>
                </a:cubicBezTo>
                <a:cubicBezTo>
                  <a:pt x="768" y="120"/>
                  <a:pt x="392" y="152"/>
                  <a:pt x="240" y="144"/>
                </a:cubicBezTo>
                <a:cubicBezTo>
                  <a:pt x="88" y="136"/>
                  <a:pt x="44" y="92"/>
                  <a:pt x="0" y="48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Freeform 362"/>
          <p:cNvSpPr>
            <a:spLocks/>
          </p:cNvSpPr>
          <p:nvPr/>
        </p:nvSpPr>
        <p:spPr bwMode="auto">
          <a:xfrm>
            <a:off x="1892300" y="2438400"/>
            <a:ext cx="2146300" cy="558800"/>
          </a:xfrm>
          <a:custGeom>
            <a:avLst/>
            <a:gdLst>
              <a:gd name="T0" fmla="*/ 2147483647 w 1352"/>
              <a:gd name="T1" fmla="*/ 725804947 h 352"/>
              <a:gd name="T2" fmla="*/ 2147483647 w 1352"/>
              <a:gd name="T3" fmla="*/ 846772603 h 352"/>
              <a:gd name="T4" fmla="*/ 383063711 w 1352"/>
              <a:gd name="T5" fmla="*/ 483870031 h 352"/>
              <a:gd name="T6" fmla="*/ 262096255 w 1352"/>
              <a:gd name="T7" fmla="*/ 0 h 352"/>
              <a:gd name="T8" fmla="*/ 0 60000 65536"/>
              <a:gd name="T9" fmla="*/ 0 60000 65536"/>
              <a:gd name="T10" fmla="*/ 0 60000 65536"/>
              <a:gd name="T11" fmla="*/ 0 60000 65536"/>
              <a:gd name="T12" fmla="*/ 0 w 1352"/>
              <a:gd name="T13" fmla="*/ 0 h 352"/>
              <a:gd name="T14" fmla="*/ 1352 w 1352"/>
              <a:gd name="T15" fmla="*/ 352 h 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2" h="352">
                <a:moveTo>
                  <a:pt x="1352" y="288"/>
                </a:moveTo>
                <a:cubicBezTo>
                  <a:pt x="1284" y="320"/>
                  <a:pt x="1216" y="352"/>
                  <a:pt x="1016" y="336"/>
                </a:cubicBezTo>
                <a:cubicBezTo>
                  <a:pt x="816" y="320"/>
                  <a:pt x="304" y="248"/>
                  <a:pt x="152" y="192"/>
                </a:cubicBezTo>
                <a:cubicBezTo>
                  <a:pt x="0" y="136"/>
                  <a:pt x="52" y="68"/>
                  <a:pt x="104" y="0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363"/>
          <p:cNvSpPr>
            <a:spLocks/>
          </p:cNvSpPr>
          <p:nvPr/>
        </p:nvSpPr>
        <p:spPr bwMode="auto">
          <a:xfrm>
            <a:off x="2133600" y="2095500"/>
            <a:ext cx="3429000" cy="419100"/>
          </a:xfrm>
          <a:custGeom>
            <a:avLst/>
            <a:gdLst>
              <a:gd name="T0" fmla="*/ 0 w 2160"/>
              <a:gd name="T1" fmla="*/ 302418709 h 264"/>
              <a:gd name="T2" fmla="*/ 725804870 w 2160"/>
              <a:gd name="T3" fmla="*/ 181451216 h 264"/>
              <a:gd name="T4" fmla="*/ 1814512473 w 2160"/>
              <a:gd name="T5" fmla="*/ 60483747 h 264"/>
              <a:gd name="T6" fmla="*/ 2147483647 w 2160"/>
              <a:gd name="T7" fmla="*/ 544353697 h 264"/>
              <a:gd name="T8" fmla="*/ 2147483647 w 2160"/>
              <a:gd name="T9" fmla="*/ 665321141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264"/>
              <a:gd name="T17" fmla="*/ 2160 w 2160"/>
              <a:gd name="T18" fmla="*/ 264 h 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264">
                <a:moveTo>
                  <a:pt x="0" y="120"/>
                </a:moveTo>
                <a:cubicBezTo>
                  <a:pt x="84" y="104"/>
                  <a:pt x="168" y="88"/>
                  <a:pt x="288" y="72"/>
                </a:cubicBezTo>
                <a:cubicBezTo>
                  <a:pt x="408" y="56"/>
                  <a:pt x="576" y="0"/>
                  <a:pt x="720" y="24"/>
                </a:cubicBezTo>
                <a:cubicBezTo>
                  <a:pt x="864" y="48"/>
                  <a:pt x="912" y="176"/>
                  <a:pt x="1152" y="216"/>
                </a:cubicBezTo>
                <a:cubicBezTo>
                  <a:pt x="1392" y="256"/>
                  <a:pt x="1776" y="260"/>
                  <a:pt x="2160" y="26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Freeform 364"/>
          <p:cNvSpPr>
            <a:spLocks/>
          </p:cNvSpPr>
          <p:nvPr/>
        </p:nvSpPr>
        <p:spPr bwMode="auto">
          <a:xfrm>
            <a:off x="2895600" y="2197100"/>
            <a:ext cx="838200" cy="165100"/>
          </a:xfrm>
          <a:custGeom>
            <a:avLst/>
            <a:gdLst>
              <a:gd name="T0" fmla="*/ 0 w 528"/>
              <a:gd name="T1" fmla="*/ 141128758 h 104"/>
              <a:gd name="T2" fmla="*/ 604837419 w 528"/>
              <a:gd name="T3" fmla="*/ 20161250 h 104"/>
              <a:gd name="T4" fmla="*/ 1330642282 w 528"/>
              <a:gd name="T5" fmla="*/ 262096272 h 104"/>
              <a:gd name="T6" fmla="*/ 0 60000 65536"/>
              <a:gd name="T7" fmla="*/ 0 60000 65536"/>
              <a:gd name="T8" fmla="*/ 0 60000 65536"/>
              <a:gd name="T9" fmla="*/ 0 w 528"/>
              <a:gd name="T10" fmla="*/ 0 h 104"/>
              <a:gd name="T11" fmla="*/ 528 w 528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04">
                <a:moveTo>
                  <a:pt x="0" y="56"/>
                </a:moveTo>
                <a:cubicBezTo>
                  <a:pt x="76" y="28"/>
                  <a:pt x="152" y="0"/>
                  <a:pt x="240" y="8"/>
                </a:cubicBezTo>
                <a:cubicBezTo>
                  <a:pt x="328" y="16"/>
                  <a:pt x="428" y="60"/>
                  <a:pt x="528" y="10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Freeform 365"/>
          <p:cNvSpPr>
            <a:spLocks/>
          </p:cNvSpPr>
          <p:nvPr/>
        </p:nvSpPr>
        <p:spPr bwMode="auto">
          <a:xfrm>
            <a:off x="2286000" y="2374900"/>
            <a:ext cx="1676400" cy="533400"/>
          </a:xfrm>
          <a:custGeom>
            <a:avLst/>
            <a:gdLst>
              <a:gd name="T0" fmla="*/ 0 w 1056"/>
              <a:gd name="T1" fmla="*/ 826611148 h 336"/>
              <a:gd name="T2" fmla="*/ 725804863 w 1056"/>
              <a:gd name="T3" fmla="*/ 826611148 h 336"/>
              <a:gd name="T4" fmla="*/ 1935479899 w 1056"/>
              <a:gd name="T5" fmla="*/ 705643692 h 336"/>
              <a:gd name="T6" fmla="*/ 2147483647 w 1056"/>
              <a:gd name="T7" fmla="*/ 100806238 h 336"/>
              <a:gd name="T8" fmla="*/ 2147483647 w 1056"/>
              <a:gd name="T9" fmla="*/ 100806238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336"/>
              <a:gd name="T17" fmla="*/ 1056 w 10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336">
                <a:moveTo>
                  <a:pt x="0" y="328"/>
                </a:moveTo>
                <a:cubicBezTo>
                  <a:pt x="80" y="332"/>
                  <a:pt x="160" y="336"/>
                  <a:pt x="288" y="328"/>
                </a:cubicBezTo>
                <a:cubicBezTo>
                  <a:pt x="416" y="320"/>
                  <a:pt x="664" y="328"/>
                  <a:pt x="768" y="280"/>
                </a:cubicBezTo>
                <a:cubicBezTo>
                  <a:pt x="872" y="232"/>
                  <a:pt x="864" y="80"/>
                  <a:pt x="912" y="40"/>
                </a:cubicBezTo>
                <a:cubicBezTo>
                  <a:pt x="960" y="0"/>
                  <a:pt x="1008" y="20"/>
                  <a:pt x="1056" y="40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Freeform 366"/>
          <p:cNvSpPr>
            <a:spLocks/>
          </p:cNvSpPr>
          <p:nvPr/>
        </p:nvSpPr>
        <p:spPr bwMode="auto">
          <a:xfrm>
            <a:off x="3429000" y="2413000"/>
            <a:ext cx="457200" cy="177800"/>
          </a:xfrm>
          <a:custGeom>
            <a:avLst/>
            <a:gdLst>
              <a:gd name="T0" fmla="*/ 0 w 288"/>
              <a:gd name="T1" fmla="*/ 282257522 h 112"/>
              <a:gd name="T2" fmla="*/ 483869993 w 288"/>
              <a:gd name="T3" fmla="*/ 40322501 h 112"/>
              <a:gd name="T4" fmla="*/ 725804891 w 288"/>
              <a:gd name="T5" fmla="*/ 40322501 h 112"/>
              <a:gd name="T6" fmla="*/ 0 60000 65536"/>
              <a:gd name="T7" fmla="*/ 0 60000 65536"/>
              <a:gd name="T8" fmla="*/ 0 60000 65536"/>
              <a:gd name="T9" fmla="*/ 0 w 288"/>
              <a:gd name="T10" fmla="*/ 0 h 112"/>
              <a:gd name="T11" fmla="*/ 288 w 288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12">
                <a:moveTo>
                  <a:pt x="0" y="112"/>
                </a:moveTo>
                <a:cubicBezTo>
                  <a:pt x="72" y="72"/>
                  <a:pt x="144" y="32"/>
                  <a:pt x="192" y="16"/>
                </a:cubicBezTo>
                <a:cubicBezTo>
                  <a:pt x="240" y="0"/>
                  <a:pt x="264" y="8"/>
                  <a:pt x="288" y="16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47"/>
          <p:cNvSpPr>
            <a:spLocks/>
          </p:cNvSpPr>
          <p:nvPr/>
        </p:nvSpPr>
        <p:spPr bwMode="auto">
          <a:xfrm>
            <a:off x="3911600" y="2349500"/>
            <a:ext cx="2844800" cy="1778000"/>
          </a:xfrm>
          <a:custGeom>
            <a:avLst/>
            <a:gdLst>
              <a:gd name="T0" fmla="*/ 2147483647 w 1792"/>
              <a:gd name="T1" fmla="*/ 624998676 h 1120"/>
              <a:gd name="T2" fmla="*/ 2147483647 w 1792"/>
              <a:gd name="T3" fmla="*/ 20161247 h 1120"/>
              <a:gd name="T4" fmla="*/ 2147483647 w 1792"/>
              <a:gd name="T5" fmla="*/ 504031229 h 1120"/>
              <a:gd name="T6" fmla="*/ 806449979 w 1792"/>
              <a:gd name="T7" fmla="*/ 262096235 h 1120"/>
              <a:gd name="T8" fmla="*/ 80645003 w 1792"/>
              <a:gd name="T9" fmla="*/ 624998676 h 1120"/>
              <a:gd name="T10" fmla="*/ 1290320045 w 1792"/>
              <a:gd name="T11" fmla="*/ 1592738452 h 1120"/>
              <a:gd name="T12" fmla="*/ 564515045 w 1792"/>
              <a:gd name="T13" fmla="*/ 2147483647 h 1120"/>
              <a:gd name="T14" fmla="*/ 1774190310 w 1792"/>
              <a:gd name="T15" fmla="*/ 2147483647 h 1120"/>
              <a:gd name="T16" fmla="*/ 2147483647 w 1792"/>
              <a:gd name="T17" fmla="*/ 1713706297 h 1120"/>
              <a:gd name="T18" fmla="*/ 2147483647 w 1792"/>
              <a:gd name="T19" fmla="*/ 1471771005 h 1120"/>
              <a:gd name="T20" fmla="*/ 2147483647 w 1792"/>
              <a:gd name="T21" fmla="*/ 624998676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2"/>
              <a:gd name="T34" fmla="*/ 0 h 1120"/>
              <a:gd name="T35" fmla="*/ 1792 w 17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2" h="1120">
                <a:moveTo>
                  <a:pt x="1760" y="248"/>
                </a:moveTo>
                <a:cubicBezTo>
                  <a:pt x="1728" y="152"/>
                  <a:pt x="1496" y="16"/>
                  <a:pt x="1376" y="8"/>
                </a:cubicBezTo>
                <a:cubicBezTo>
                  <a:pt x="1256" y="0"/>
                  <a:pt x="1216" y="184"/>
                  <a:pt x="1040" y="200"/>
                </a:cubicBezTo>
                <a:cubicBezTo>
                  <a:pt x="864" y="216"/>
                  <a:pt x="488" y="96"/>
                  <a:pt x="320" y="104"/>
                </a:cubicBezTo>
                <a:cubicBezTo>
                  <a:pt x="152" y="112"/>
                  <a:pt x="0" y="160"/>
                  <a:pt x="32" y="248"/>
                </a:cubicBezTo>
                <a:cubicBezTo>
                  <a:pt x="64" y="336"/>
                  <a:pt x="480" y="504"/>
                  <a:pt x="512" y="632"/>
                </a:cubicBezTo>
                <a:cubicBezTo>
                  <a:pt x="544" y="760"/>
                  <a:pt x="192" y="944"/>
                  <a:pt x="224" y="1016"/>
                </a:cubicBezTo>
                <a:cubicBezTo>
                  <a:pt x="256" y="1088"/>
                  <a:pt x="576" y="1120"/>
                  <a:pt x="704" y="1064"/>
                </a:cubicBezTo>
                <a:cubicBezTo>
                  <a:pt x="832" y="1008"/>
                  <a:pt x="848" y="760"/>
                  <a:pt x="992" y="680"/>
                </a:cubicBezTo>
                <a:cubicBezTo>
                  <a:pt x="1136" y="600"/>
                  <a:pt x="1440" y="656"/>
                  <a:pt x="1568" y="584"/>
                </a:cubicBezTo>
                <a:cubicBezTo>
                  <a:pt x="1696" y="512"/>
                  <a:pt x="1792" y="344"/>
                  <a:pt x="1760" y="248"/>
                </a:cubicBezTo>
                <a:close/>
              </a:path>
            </a:pathLst>
          </a:custGeom>
          <a:solidFill>
            <a:srgbClr val="FEFFDD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43" name="Freeform 41"/>
          <p:cNvSpPr>
            <a:spLocks/>
          </p:cNvSpPr>
          <p:nvPr/>
        </p:nvSpPr>
        <p:spPr bwMode="auto">
          <a:xfrm>
            <a:off x="3124200" y="2565400"/>
            <a:ext cx="495300" cy="635000"/>
          </a:xfrm>
          <a:custGeom>
            <a:avLst/>
            <a:gdLst>
              <a:gd name="T0" fmla="*/ 362902457 w 312"/>
              <a:gd name="T1" fmla="*/ 40322500 h 400"/>
              <a:gd name="T2" fmla="*/ 725804914 w 312"/>
              <a:gd name="T3" fmla="*/ 161290000 h 400"/>
              <a:gd name="T4" fmla="*/ 0 w 312"/>
              <a:gd name="T5" fmla="*/ 1008062589 h 400"/>
              <a:gd name="T6" fmla="*/ 0 60000 65536"/>
              <a:gd name="T7" fmla="*/ 0 60000 65536"/>
              <a:gd name="T8" fmla="*/ 0 60000 65536"/>
              <a:gd name="T9" fmla="*/ 0 w 312"/>
              <a:gd name="T10" fmla="*/ 0 h 400"/>
              <a:gd name="T11" fmla="*/ 312 w 312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400">
                <a:moveTo>
                  <a:pt x="144" y="16"/>
                </a:moveTo>
                <a:cubicBezTo>
                  <a:pt x="228" y="8"/>
                  <a:pt x="312" y="0"/>
                  <a:pt x="288" y="64"/>
                </a:cubicBezTo>
                <a:cubicBezTo>
                  <a:pt x="264" y="128"/>
                  <a:pt x="132" y="264"/>
                  <a:pt x="0" y="4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Freeform 39"/>
          <p:cNvSpPr>
            <a:spLocks/>
          </p:cNvSpPr>
          <p:nvPr/>
        </p:nvSpPr>
        <p:spPr bwMode="auto">
          <a:xfrm>
            <a:off x="2970213" y="2357438"/>
            <a:ext cx="712787" cy="842962"/>
          </a:xfrm>
          <a:custGeom>
            <a:avLst/>
            <a:gdLst>
              <a:gd name="T0" fmla="*/ 0 w 449"/>
              <a:gd name="T1" fmla="*/ 0 h 531"/>
              <a:gd name="T2" fmla="*/ 1091226197 w 449"/>
              <a:gd name="T3" fmla="*/ 370461884 h 531"/>
              <a:gd name="T4" fmla="*/ 244454224 w 449"/>
              <a:gd name="T5" fmla="*/ 1338201163 h 531"/>
              <a:gd name="T6" fmla="*/ 0 60000 65536"/>
              <a:gd name="T7" fmla="*/ 0 60000 65536"/>
              <a:gd name="T8" fmla="*/ 0 60000 65536"/>
              <a:gd name="T9" fmla="*/ 0 w 449"/>
              <a:gd name="T10" fmla="*/ 0 h 531"/>
              <a:gd name="T11" fmla="*/ 449 w 449"/>
              <a:gd name="T12" fmla="*/ 531 h 5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9" h="531">
                <a:moveTo>
                  <a:pt x="0" y="0"/>
                </a:moveTo>
                <a:cubicBezTo>
                  <a:pt x="72" y="25"/>
                  <a:pt x="417" y="59"/>
                  <a:pt x="433" y="147"/>
                </a:cubicBezTo>
                <a:cubicBezTo>
                  <a:pt x="449" y="235"/>
                  <a:pt x="277" y="387"/>
                  <a:pt x="97" y="53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Internet Approach for Hospital Supply</a:t>
            </a: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1808163" y="2022475"/>
            <a:ext cx="1911350" cy="2035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Oval 5"/>
          <p:cNvSpPr>
            <a:spLocks noChangeArrowheads="1"/>
          </p:cNvSpPr>
          <p:nvPr/>
        </p:nvSpPr>
        <p:spPr bwMode="auto">
          <a:xfrm>
            <a:off x="1993900" y="2271713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6"/>
          <p:cNvSpPr>
            <a:spLocks noChangeArrowheads="1"/>
          </p:cNvSpPr>
          <p:nvPr/>
        </p:nvSpPr>
        <p:spPr bwMode="auto">
          <a:xfrm>
            <a:off x="3238500" y="2519363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7"/>
          <p:cNvSpPr>
            <a:spLocks noChangeArrowheads="1"/>
          </p:cNvSpPr>
          <p:nvPr/>
        </p:nvSpPr>
        <p:spPr bwMode="auto">
          <a:xfrm>
            <a:off x="2119313" y="2830513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8"/>
          <p:cNvSpPr>
            <a:spLocks noChangeArrowheads="1"/>
          </p:cNvSpPr>
          <p:nvPr/>
        </p:nvSpPr>
        <p:spPr bwMode="auto">
          <a:xfrm>
            <a:off x="2803525" y="2271713"/>
            <a:ext cx="171450" cy="17145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9"/>
          <p:cNvSpPr>
            <a:spLocks noChangeArrowheads="1"/>
          </p:cNvSpPr>
          <p:nvPr/>
        </p:nvSpPr>
        <p:spPr bwMode="auto">
          <a:xfrm>
            <a:off x="2082800" y="2441575"/>
            <a:ext cx="11779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300">
                <a:latin typeface="Times New Roman" pitchFamily="18" charset="0"/>
              </a:rPr>
              <a:t>Supply Closets</a:t>
            </a:r>
          </a:p>
        </p:txBody>
      </p:sp>
      <p:sp>
        <p:nvSpPr>
          <p:cNvPr id="35852" name="Rectangle 10"/>
          <p:cNvSpPr>
            <a:spLocks noChangeArrowheads="1"/>
          </p:cNvSpPr>
          <p:nvPr/>
        </p:nvSpPr>
        <p:spPr bwMode="auto">
          <a:xfrm>
            <a:off x="2020888" y="163988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/>
              <a:t>Hospital</a:t>
            </a:r>
          </a:p>
        </p:txBody>
      </p:sp>
      <p:sp>
        <p:nvSpPr>
          <p:cNvPr id="35853" name="Rectangle 15"/>
          <p:cNvSpPr>
            <a:spLocks noChangeArrowheads="1"/>
          </p:cNvSpPr>
          <p:nvPr/>
        </p:nvSpPr>
        <p:spPr bwMode="auto">
          <a:xfrm>
            <a:off x="7837488" y="1339850"/>
            <a:ext cx="1104900" cy="1227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Supplier</a:t>
            </a:r>
          </a:p>
          <a:p>
            <a:pPr algn="ctr"/>
            <a:endParaRPr lang="en-US" sz="1800"/>
          </a:p>
          <a:p>
            <a:pPr algn="ctr"/>
            <a:r>
              <a:rPr lang="en-US" sz="1800" b="1"/>
              <a:t>Baxter</a:t>
            </a:r>
          </a:p>
        </p:txBody>
      </p:sp>
      <p:sp>
        <p:nvSpPr>
          <p:cNvPr id="35854" name="Rectangle 16"/>
          <p:cNvSpPr>
            <a:spLocks noChangeArrowheads="1"/>
          </p:cNvSpPr>
          <p:nvPr/>
        </p:nvSpPr>
        <p:spPr bwMode="auto">
          <a:xfrm>
            <a:off x="7837488" y="2954338"/>
            <a:ext cx="1104900" cy="1227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Supplier</a:t>
            </a:r>
          </a:p>
          <a:p>
            <a:pPr algn="ctr"/>
            <a:endParaRPr lang="en-US" sz="1800"/>
          </a:p>
          <a:p>
            <a:pPr algn="ctr"/>
            <a:r>
              <a:rPr lang="en-US" sz="1800" b="1"/>
              <a:t>Johnson</a:t>
            </a:r>
          </a:p>
        </p:txBody>
      </p:sp>
      <p:sp>
        <p:nvSpPr>
          <p:cNvPr id="35855" name="Rectangle 17"/>
          <p:cNvSpPr>
            <a:spLocks noChangeArrowheads="1"/>
          </p:cNvSpPr>
          <p:nvPr/>
        </p:nvSpPr>
        <p:spPr bwMode="auto">
          <a:xfrm>
            <a:off x="7837488" y="4445000"/>
            <a:ext cx="1104900" cy="1227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Supplier</a:t>
            </a:r>
          </a:p>
        </p:txBody>
      </p:sp>
      <p:sp>
        <p:nvSpPr>
          <p:cNvPr id="35856" name="Rectangle 20"/>
          <p:cNvSpPr>
            <a:spLocks noChangeArrowheads="1"/>
          </p:cNvSpPr>
          <p:nvPr/>
        </p:nvSpPr>
        <p:spPr bwMode="auto">
          <a:xfrm>
            <a:off x="4038600" y="4495800"/>
            <a:ext cx="1825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Winning bidder delivers supplies</a:t>
            </a:r>
          </a:p>
        </p:txBody>
      </p:sp>
      <p:pic>
        <p:nvPicPr>
          <p:cNvPr id="35857" name="Picture 35" descr="P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4905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8" name="Freeform 38"/>
          <p:cNvSpPr>
            <a:spLocks/>
          </p:cNvSpPr>
          <p:nvPr/>
        </p:nvSpPr>
        <p:spPr bwMode="auto">
          <a:xfrm>
            <a:off x="1752600" y="2438400"/>
            <a:ext cx="1219200" cy="762000"/>
          </a:xfrm>
          <a:custGeom>
            <a:avLst/>
            <a:gdLst>
              <a:gd name="T0" fmla="*/ 483870045 w 768"/>
              <a:gd name="T1" fmla="*/ 0 h 480"/>
              <a:gd name="T2" fmla="*/ 241935022 w 768"/>
              <a:gd name="T3" fmla="*/ 846772682 h 480"/>
              <a:gd name="T4" fmla="*/ 1935480178 w 768"/>
              <a:gd name="T5" fmla="*/ 1209675089 h 480"/>
              <a:gd name="T6" fmla="*/ 0 60000 65536"/>
              <a:gd name="T7" fmla="*/ 0 60000 65536"/>
              <a:gd name="T8" fmla="*/ 0 60000 65536"/>
              <a:gd name="T9" fmla="*/ 0 w 768"/>
              <a:gd name="T10" fmla="*/ 0 h 480"/>
              <a:gd name="T11" fmla="*/ 768 w 76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480">
                <a:moveTo>
                  <a:pt x="192" y="0"/>
                </a:moveTo>
                <a:cubicBezTo>
                  <a:pt x="96" y="128"/>
                  <a:pt x="0" y="256"/>
                  <a:pt x="96" y="336"/>
                </a:cubicBezTo>
                <a:cubicBezTo>
                  <a:pt x="192" y="416"/>
                  <a:pt x="480" y="448"/>
                  <a:pt x="768" y="4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Freeform 40"/>
          <p:cNvSpPr>
            <a:spLocks/>
          </p:cNvSpPr>
          <p:nvPr/>
        </p:nvSpPr>
        <p:spPr bwMode="auto">
          <a:xfrm>
            <a:off x="2281238" y="2922588"/>
            <a:ext cx="690562" cy="277812"/>
          </a:xfrm>
          <a:custGeom>
            <a:avLst/>
            <a:gdLst>
              <a:gd name="T0" fmla="*/ 0 w 435"/>
              <a:gd name="T1" fmla="*/ 0 h 175"/>
              <a:gd name="T2" fmla="*/ 733364137 w 435"/>
              <a:gd name="T3" fmla="*/ 320058462 h 175"/>
              <a:gd name="T4" fmla="*/ 1096266470 w 435"/>
              <a:gd name="T5" fmla="*/ 441025801 h 175"/>
              <a:gd name="T6" fmla="*/ 0 60000 65536"/>
              <a:gd name="T7" fmla="*/ 0 60000 65536"/>
              <a:gd name="T8" fmla="*/ 0 60000 65536"/>
              <a:gd name="T9" fmla="*/ 0 w 435"/>
              <a:gd name="T10" fmla="*/ 0 h 175"/>
              <a:gd name="T11" fmla="*/ 435 w 435"/>
              <a:gd name="T12" fmla="*/ 175 h 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5" h="175">
                <a:moveTo>
                  <a:pt x="0" y="0"/>
                </a:moveTo>
                <a:cubicBezTo>
                  <a:pt x="47" y="20"/>
                  <a:pt x="219" y="98"/>
                  <a:pt x="291" y="127"/>
                </a:cubicBezTo>
                <a:cubicBezTo>
                  <a:pt x="363" y="156"/>
                  <a:pt x="399" y="163"/>
                  <a:pt x="435" y="175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60" name="Picture 43" descr="P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14525"/>
            <a:ext cx="695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44" descr="P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76600"/>
            <a:ext cx="695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2" name="Picture 45" descr="P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48200"/>
            <a:ext cx="695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3" name="Text Box 48"/>
          <p:cNvSpPr txBox="1">
            <a:spLocks noChangeArrowheads="1"/>
          </p:cNvSpPr>
          <p:nvPr/>
        </p:nvSpPr>
        <p:spPr bwMode="auto">
          <a:xfrm>
            <a:off x="5715000" y="26670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Internet</a:t>
            </a:r>
          </a:p>
        </p:txBody>
      </p:sp>
      <p:sp>
        <p:nvSpPr>
          <p:cNvPr id="35864" name="Freeform 49"/>
          <p:cNvSpPr>
            <a:spLocks/>
          </p:cNvSpPr>
          <p:nvPr/>
        </p:nvSpPr>
        <p:spPr bwMode="auto">
          <a:xfrm>
            <a:off x="3124200" y="3200400"/>
            <a:ext cx="1524000" cy="342900"/>
          </a:xfrm>
          <a:custGeom>
            <a:avLst/>
            <a:gdLst>
              <a:gd name="T0" fmla="*/ 0 w 960"/>
              <a:gd name="T1" fmla="*/ 0 h 216"/>
              <a:gd name="T2" fmla="*/ 1330642558 w 960"/>
              <a:gd name="T3" fmla="*/ 120967515 h 216"/>
              <a:gd name="T4" fmla="*/ 1451610028 w 960"/>
              <a:gd name="T5" fmla="*/ 483870062 h 216"/>
              <a:gd name="T6" fmla="*/ 2147483647 w 960"/>
              <a:gd name="T7" fmla="*/ 483870062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216"/>
              <a:gd name="T14" fmla="*/ 960 w 96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216">
                <a:moveTo>
                  <a:pt x="0" y="0"/>
                </a:moveTo>
                <a:cubicBezTo>
                  <a:pt x="216" y="8"/>
                  <a:pt x="432" y="16"/>
                  <a:pt x="528" y="48"/>
                </a:cubicBezTo>
                <a:cubicBezTo>
                  <a:pt x="624" y="80"/>
                  <a:pt x="504" y="168"/>
                  <a:pt x="576" y="192"/>
                </a:cubicBezTo>
                <a:cubicBezTo>
                  <a:pt x="648" y="216"/>
                  <a:pt x="804" y="204"/>
                  <a:pt x="960" y="19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Freeform 51"/>
          <p:cNvSpPr>
            <a:spLocks/>
          </p:cNvSpPr>
          <p:nvPr/>
        </p:nvSpPr>
        <p:spPr bwMode="auto">
          <a:xfrm>
            <a:off x="5105400" y="3962400"/>
            <a:ext cx="1889125" cy="1189038"/>
          </a:xfrm>
          <a:custGeom>
            <a:avLst/>
            <a:gdLst>
              <a:gd name="T0" fmla="*/ 2147483647 w 1190"/>
              <a:gd name="T1" fmla="*/ 1416328343 h 749"/>
              <a:gd name="T2" fmla="*/ 2056447450 w 1190"/>
              <a:gd name="T3" fmla="*/ 1701107217 h 749"/>
              <a:gd name="T4" fmla="*/ 1323082679 w 1190"/>
              <a:gd name="T5" fmla="*/ 294859202 h 749"/>
              <a:gd name="T6" fmla="*/ 0 w 1190"/>
              <a:gd name="T7" fmla="*/ 0 h 749"/>
              <a:gd name="T8" fmla="*/ 0 60000 65536"/>
              <a:gd name="T9" fmla="*/ 0 60000 65536"/>
              <a:gd name="T10" fmla="*/ 0 60000 65536"/>
              <a:gd name="T11" fmla="*/ 0 60000 65536"/>
              <a:gd name="T12" fmla="*/ 0 w 1190"/>
              <a:gd name="T13" fmla="*/ 0 h 749"/>
              <a:gd name="T14" fmla="*/ 1190 w 1190"/>
              <a:gd name="T15" fmla="*/ 749 h 7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0" h="749">
                <a:moveTo>
                  <a:pt x="1190" y="562"/>
                </a:moveTo>
                <a:cubicBezTo>
                  <a:pt x="1128" y="581"/>
                  <a:pt x="927" y="749"/>
                  <a:pt x="816" y="675"/>
                </a:cubicBezTo>
                <a:cubicBezTo>
                  <a:pt x="705" y="601"/>
                  <a:pt x="661" y="229"/>
                  <a:pt x="525" y="117"/>
                </a:cubicBezTo>
                <a:cubicBezTo>
                  <a:pt x="389" y="5"/>
                  <a:pt x="109" y="24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Freeform 52"/>
          <p:cNvSpPr>
            <a:spLocks/>
          </p:cNvSpPr>
          <p:nvPr/>
        </p:nvSpPr>
        <p:spPr bwMode="auto">
          <a:xfrm>
            <a:off x="5943600" y="3352800"/>
            <a:ext cx="1089025" cy="276225"/>
          </a:xfrm>
          <a:custGeom>
            <a:avLst/>
            <a:gdLst>
              <a:gd name="T0" fmla="*/ 1728827366 w 686"/>
              <a:gd name="T1" fmla="*/ 438507232 h 174"/>
              <a:gd name="T2" fmla="*/ 1209674966 w 686"/>
              <a:gd name="T3" fmla="*/ 241935014 h 174"/>
              <a:gd name="T4" fmla="*/ 725804940 w 686"/>
              <a:gd name="T5" fmla="*/ 362902472 h 174"/>
              <a:gd name="T6" fmla="*/ 0 w 686"/>
              <a:gd name="T7" fmla="*/ 0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686"/>
              <a:gd name="T13" fmla="*/ 0 h 174"/>
              <a:gd name="T14" fmla="*/ 686 w 686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6" h="174">
                <a:moveTo>
                  <a:pt x="686" y="174"/>
                </a:moveTo>
                <a:cubicBezTo>
                  <a:pt x="653" y="161"/>
                  <a:pt x="546" y="101"/>
                  <a:pt x="480" y="96"/>
                </a:cubicBezTo>
                <a:cubicBezTo>
                  <a:pt x="414" y="91"/>
                  <a:pt x="368" y="160"/>
                  <a:pt x="288" y="144"/>
                </a:cubicBezTo>
                <a:cubicBezTo>
                  <a:pt x="208" y="128"/>
                  <a:pt x="104" y="64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Freeform 54"/>
          <p:cNvSpPr>
            <a:spLocks/>
          </p:cNvSpPr>
          <p:nvPr/>
        </p:nvSpPr>
        <p:spPr bwMode="auto">
          <a:xfrm>
            <a:off x="6324600" y="1981200"/>
            <a:ext cx="685800" cy="457200"/>
          </a:xfrm>
          <a:custGeom>
            <a:avLst/>
            <a:gdLst>
              <a:gd name="T0" fmla="*/ 1088707589 w 432"/>
              <a:gd name="T1" fmla="*/ 483869993 h 288"/>
              <a:gd name="T2" fmla="*/ 604837528 w 432"/>
              <a:gd name="T3" fmla="*/ 0 h 288"/>
              <a:gd name="T4" fmla="*/ 604837528 w 432"/>
              <a:gd name="T5" fmla="*/ 483869993 h 288"/>
              <a:gd name="T6" fmla="*/ 0 w 432"/>
              <a:gd name="T7" fmla="*/ 725804891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288"/>
              <a:gd name="T14" fmla="*/ 432 w 4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288">
                <a:moveTo>
                  <a:pt x="432" y="192"/>
                </a:moveTo>
                <a:cubicBezTo>
                  <a:pt x="352" y="96"/>
                  <a:pt x="272" y="0"/>
                  <a:pt x="240" y="0"/>
                </a:cubicBezTo>
                <a:cubicBezTo>
                  <a:pt x="208" y="0"/>
                  <a:pt x="280" y="144"/>
                  <a:pt x="240" y="192"/>
                </a:cubicBezTo>
                <a:cubicBezTo>
                  <a:pt x="200" y="240"/>
                  <a:pt x="100" y="264"/>
                  <a:pt x="0" y="28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Text Box 55"/>
          <p:cNvSpPr txBox="1">
            <a:spLocks noChangeArrowheads="1"/>
          </p:cNvSpPr>
          <p:nvPr/>
        </p:nvSpPr>
        <p:spPr bwMode="auto">
          <a:xfrm>
            <a:off x="4495800" y="1143000"/>
            <a:ext cx="1676400" cy="1017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800"/>
              <a:t>Daily Auction</a:t>
            </a:r>
          </a:p>
          <a:p>
            <a:r>
              <a:rPr lang="en-US" sz="1400"/>
              <a:t>Bid1</a:t>
            </a:r>
          </a:p>
          <a:p>
            <a:r>
              <a:rPr lang="en-US" sz="1400"/>
              <a:t>Bid2</a:t>
            </a:r>
          </a:p>
          <a:p>
            <a:r>
              <a:rPr lang="en-US" sz="1400"/>
              <a:t>Bid3 &lt;&lt;purchase</a:t>
            </a:r>
          </a:p>
        </p:txBody>
      </p:sp>
      <p:sp>
        <p:nvSpPr>
          <p:cNvPr id="35869" name="Line 58"/>
          <p:cNvSpPr>
            <a:spLocks noChangeShapeType="1"/>
          </p:cNvSpPr>
          <p:nvPr/>
        </p:nvSpPr>
        <p:spPr bwMode="auto">
          <a:xfrm flipH="1">
            <a:off x="5638800" y="3733800"/>
            <a:ext cx="2209800" cy="990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59"/>
          <p:cNvSpPr>
            <a:spLocks noChangeShapeType="1"/>
          </p:cNvSpPr>
          <p:nvPr/>
        </p:nvSpPr>
        <p:spPr bwMode="auto">
          <a:xfrm flipH="1" flipV="1">
            <a:off x="2743200" y="3657600"/>
            <a:ext cx="1295400" cy="1066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60"/>
          <p:cNvSpPr>
            <a:spLocks noChangeShapeType="1"/>
          </p:cNvSpPr>
          <p:nvPr/>
        </p:nvSpPr>
        <p:spPr bwMode="auto">
          <a:xfrm flipH="1" flipV="1">
            <a:off x="2362200" y="3200400"/>
            <a:ext cx="3810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61"/>
          <p:cNvSpPr>
            <a:spLocks noChangeShapeType="1"/>
          </p:cNvSpPr>
          <p:nvPr/>
        </p:nvSpPr>
        <p:spPr bwMode="auto">
          <a:xfrm flipV="1">
            <a:off x="2743200" y="3276600"/>
            <a:ext cx="76200" cy="381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62"/>
          <p:cNvSpPr>
            <a:spLocks noChangeShapeType="1"/>
          </p:cNvSpPr>
          <p:nvPr/>
        </p:nvSpPr>
        <p:spPr bwMode="auto">
          <a:xfrm flipH="1" flipV="1">
            <a:off x="2209800" y="3505200"/>
            <a:ext cx="53340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4" name="Group 63"/>
          <p:cNvGrpSpPr>
            <a:grpSpLocks/>
          </p:cNvGrpSpPr>
          <p:nvPr/>
        </p:nvGrpSpPr>
        <p:grpSpPr bwMode="auto">
          <a:xfrm>
            <a:off x="4953000" y="2133600"/>
            <a:ext cx="646113" cy="977900"/>
            <a:chOff x="2256" y="1536"/>
            <a:chExt cx="566" cy="856"/>
          </a:xfrm>
        </p:grpSpPr>
        <p:sp>
          <p:nvSpPr>
            <p:cNvPr id="35875" name="Freeform 64"/>
            <p:cNvSpPr>
              <a:spLocks/>
            </p:cNvSpPr>
            <p:nvPr/>
          </p:nvSpPr>
          <p:spPr bwMode="auto">
            <a:xfrm>
              <a:off x="2570" y="1540"/>
              <a:ext cx="252" cy="844"/>
            </a:xfrm>
            <a:custGeom>
              <a:avLst/>
              <a:gdLst>
                <a:gd name="T0" fmla="*/ 222 w 252"/>
                <a:gd name="T1" fmla="*/ 82 h 844"/>
                <a:gd name="T2" fmla="*/ 252 w 252"/>
                <a:gd name="T3" fmla="*/ 746 h 844"/>
                <a:gd name="T4" fmla="*/ 6 w 252"/>
                <a:gd name="T5" fmla="*/ 844 h 844"/>
                <a:gd name="T6" fmla="*/ 4 w 252"/>
                <a:gd name="T7" fmla="*/ 0 h 844"/>
                <a:gd name="T8" fmla="*/ 98 w 252"/>
                <a:gd name="T9" fmla="*/ 40 h 844"/>
                <a:gd name="T10" fmla="*/ 144 w 252"/>
                <a:gd name="T11" fmla="*/ 44 h 844"/>
                <a:gd name="T12" fmla="*/ 162 w 252"/>
                <a:gd name="T13" fmla="*/ 64 h 844"/>
                <a:gd name="T14" fmla="*/ 222 w 252"/>
                <a:gd name="T15" fmla="*/ 82 h 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2"/>
                <a:gd name="T25" fmla="*/ 0 h 844"/>
                <a:gd name="T26" fmla="*/ 252 w 252"/>
                <a:gd name="T27" fmla="*/ 844 h 8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2" h="844">
                  <a:moveTo>
                    <a:pt x="222" y="82"/>
                  </a:moveTo>
                  <a:cubicBezTo>
                    <a:pt x="234" y="198"/>
                    <a:pt x="248" y="620"/>
                    <a:pt x="252" y="746"/>
                  </a:cubicBezTo>
                  <a:cubicBezTo>
                    <a:pt x="138" y="786"/>
                    <a:pt x="90" y="808"/>
                    <a:pt x="6" y="844"/>
                  </a:cubicBezTo>
                  <a:cubicBezTo>
                    <a:pt x="8" y="710"/>
                    <a:pt x="0" y="142"/>
                    <a:pt x="4" y="0"/>
                  </a:cubicBezTo>
                  <a:cubicBezTo>
                    <a:pt x="62" y="22"/>
                    <a:pt x="75" y="33"/>
                    <a:pt x="98" y="40"/>
                  </a:cubicBezTo>
                  <a:cubicBezTo>
                    <a:pt x="121" y="47"/>
                    <a:pt x="133" y="40"/>
                    <a:pt x="144" y="44"/>
                  </a:cubicBezTo>
                  <a:cubicBezTo>
                    <a:pt x="155" y="48"/>
                    <a:pt x="149" y="58"/>
                    <a:pt x="162" y="64"/>
                  </a:cubicBezTo>
                  <a:cubicBezTo>
                    <a:pt x="175" y="70"/>
                    <a:pt x="178" y="64"/>
                    <a:pt x="222" y="82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50000">
                  <a:srgbClr val="9696D5"/>
                </a:gs>
                <a:gs pos="100000">
                  <a:srgbClr val="000099"/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825" name="Freeform 65"/>
            <p:cNvSpPr>
              <a:spLocks/>
            </p:cNvSpPr>
            <p:nvPr/>
          </p:nvSpPr>
          <p:spPr bwMode="auto">
            <a:xfrm>
              <a:off x="2684" y="1582"/>
              <a:ext cx="60" cy="745"/>
            </a:xfrm>
            <a:custGeom>
              <a:avLst/>
              <a:gdLst/>
              <a:ahLst/>
              <a:cxnLst>
                <a:cxn ang="0">
                  <a:pos x="50" y="17"/>
                </a:cxn>
                <a:cxn ang="0">
                  <a:pos x="52" y="140"/>
                </a:cxn>
                <a:cxn ang="0">
                  <a:pos x="46" y="366"/>
                </a:cxn>
                <a:cxn ang="0">
                  <a:pos x="55" y="736"/>
                </a:cxn>
                <a:cxn ang="0">
                  <a:pos x="41" y="744"/>
                </a:cxn>
                <a:cxn ang="0">
                  <a:pos x="8" y="239"/>
                </a:cxn>
                <a:cxn ang="0">
                  <a:pos x="4" y="2"/>
                </a:cxn>
                <a:cxn ang="0">
                  <a:pos x="35" y="2"/>
                </a:cxn>
                <a:cxn ang="0">
                  <a:pos x="50" y="17"/>
                </a:cxn>
              </a:cxnLst>
              <a:rect l="0" t="0" r="r" b="b"/>
              <a:pathLst>
                <a:path w="60" h="744">
                  <a:moveTo>
                    <a:pt x="50" y="17"/>
                  </a:moveTo>
                  <a:cubicBezTo>
                    <a:pt x="53" y="40"/>
                    <a:pt x="53" y="82"/>
                    <a:pt x="52" y="140"/>
                  </a:cubicBezTo>
                  <a:cubicBezTo>
                    <a:pt x="51" y="198"/>
                    <a:pt x="46" y="267"/>
                    <a:pt x="46" y="366"/>
                  </a:cubicBezTo>
                  <a:cubicBezTo>
                    <a:pt x="46" y="465"/>
                    <a:pt x="56" y="673"/>
                    <a:pt x="55" y="736"/>
                  </a:cubicBezTo>
                  <a:cubicBezTo>
                    <a:pt x="42" y="739"/>
                    <a:pt x="60" y="737"/>
                    <a:pt x="41" y="744"/>
                  </a:cubicBezTo>
                  <a:cubicBezTo>
                    <a:pt x="33" y="661"/>
                    <a:pt x="14" y="363"/>
                    <a:pt x="8" y="239"/>
                  </a:cubicBezTo>
                  <a:cubicBezTo>
                    <a:pt x="2" y="115"/>
                    <a:pt x="0" y="41"/>
                    <a:pt x="4" y="2"/>
                  </a:cubicBezTo>
                  <a:cubicBezTo>
                    <a:pt x="25" y="8"/>
                    <a:pt x="27" y="0"/>
                    <a:pt x="35" y="2"/>
                  </a:cubicBezTo>
                  <a:cubicBezTo>
                    <a:pt x="43" y="4"/>
                    <a:pt x="37" y="0"/>
                    <a:pt x="50" y="1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8039"/>
                    <a:invGamma/>
                  </a:schemeClr>
                </a:gs>
              </a:gsLst>
              <a:lin ang="5400000" scaled="1"/>
            </a:gra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77" name="Freeform 66"/>
            <p:cNvSpPr>
              <a:spLocks/>
            </p:cNvSpPr>
            <p:nvPr/>
          </p:nvSpPr>
          <p:spPr bwMode="auto">
            <a:xfrm>
              <a:off x="2256" y="1536"/>
              <a:ext cx="322" cy="856"/>
            </a:xfrm>
            <a:custGeom>
              <a:avLst/>
              <a:gdLst>
                <a:gd name="T0" fmla="*/ 322 w 322"/>
                <a:gd name="T1" fmla="*/ 850 h 856"/>
                <a:gd name="T2" fmla="*/ 220 w 322"/>
                <a:gd name="T3" fmla="*/ 842 h 856"/>
                <a:gd name="T4" fmla="*/ 170 w 322"/>
                <a:gd name="T5" fmla="*/ 796 h 856"/>
                <a:gd name="T6" fmla="*/ 142 w 322"/>
                <a:gd name="T7" fmla="*/ 788 h 856"/>
                <a:gd name="T8" fmla="*/ 48 w 322"/>
                <a:gd name="T9" fmla="*/ 768 h 856"/>
                <a:gd name="T10" fmla="*/ 0 w 322"/>
                <a:gd name="T11" fmla="*/ 722 h 856"/>
                <a:gd name="T12" fmla="*/ 36 w 322"/>
                <a:gd name="T13" fmla="*/ 84 h 856"/>
                <a:gd name="T14" fmla="*/ 94 w 322"/>
                <a:gd name="T15" fmla="*/ 60 h 856"/>
                <a:gd name="T16" fmla="*/ 168 w 322"/>
                <a:gd name="T17" fmla="*/ 42 h 856"/>
                <a:gd name="T18" fmla="*/ 202 w 322"/>
                <a:gd name="T19" fmla="*/ 32 h 856"/>
                <a:gd name="T20" fmla="*/ 252 w 322"/>
                <a:gd name="T21" fmla="*/ 10 h 856"/>
                <a:gd name="T22" fmla="*/ 320 w 322"/>
                <a:gd name="T23" fmla="*/ 4 h 856"/>
                <a:gd name="T24" fmla="*/ 322 w 322"/>
                <a:gd name="T25" fmla="*/ 850 h 8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2"/>
                <a:gd name="T40" fmla="*/ 0 h 856"/>
                <a:gd name="T41" fmla="*/ 322 w 322"/>
                <a:gd name="T42" fmla="*/ 856 h 8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2" h="856">
                  <a:moveTo>
                    <a:pt x="322" y="850"/>
                  </a:moveTo>
                  <a:cubicBezTo>
                    <a:pt x="284" y="856"/>
                    <a:pt x="245" y="851"/>
                    <a:pt x="220" y="842"/>
                  </a:cubicBezTo>
                  <a:cubicBezTo>
                    <a:pt x="195" y="833"/>
                    <a:pt x="183" y="805"/>
                    <a:pt x="170" y="796"/>
                  </a:cubicBezTo>
                  <a:cubicBezTo>
                    <a:pt x="157" y="787"/>
                    <a:pt x="162" y="793"/>
                    <a:pt x="142" y="788"/>
                  </a:cubicBezTo>
                  <a:cubicBezTo>
                    <a:pt x="122" y="783"/>
                    <a:pt x="72" y="779"/>
                    <a:pt x="48" y="768"/>
                  </a:cubicBezTo>
                  <a:cubicBezTo>
                    <a:pt x="24" y="757"/>
                    <a:pt x="32" y="756"/>
                    <a:pt x="0" y="722"/>
                  </a:cubicBezTo>
                  <a:cubicBezTo>
                    <a:pt x="8" y="610"/>
                    <a:pt x="22" y="194"/>
                    <a:pt x="36" y="84"/>
                  </a:cubicBezTo>
                  <a:cubicBezTo>
                    <a:pt x="80" y="56"/>
                    <a:pt x="72" y="67"/>
                    <a:pt x="94" y="60"/>
                  </a:cubicBezTo>
                  <a:cubicBezTo>
                    <a:pt x="116" y="53"/>
                    <a:pt x="150" y="47"/>
                    <a:pt x="168" y="42"/>
                  </a:cubicBezTo>
                  <a:cubicBezTo>
                    <a:pt x="186" y="37"/>
                    <a:pt x="188" y="37"/>
                    <a:pt x="202" y="32"/>
                  </a:cubicBezTo>
                  <a:cubicBezTo>
                    <a:pt x="216" y="27"/>
                    <a:pt x="232" y="15"/>
                    <a:pt x="252" y="10"/>
                  </a:cubicBezTo>
                  <a:cubicBezTo>
                    <a:pt x="272" y="5"/>
                    <a:pt x="276" y="0"/>
                    <a:pt x="320" y="4"/>
                  </a:cubicBezTo>
                  <a:cubicBezTo>
                    <a:pt x="320" y="156"/>
                    <a:pt x="322" y="706"/>
                    <a:pt x="322" y="85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50000">
                  <a:srgbClr val="000097"/>
                </a:gs>
                <a:gs pos="100000">
                  <a:srgbClr val="000099"/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827" name="Freeform 67"/>
            <p:cNvSpPr>
              <a:spLocks/>
            </p:cNvSpPr>
            <p:nvPr/>
          </p:nvSpPr>
          <p:spPr bwMode="auto">
            <a:xfrm>
              <a:off x="2402" y="1542"/>
              <a:ext cx="51" cy="839"/>
            </a:xfrm>
            <a:custGeom>
              <a:avLst/>
              <a:gdLst/>
              <a:ahLst/>
              <a:cxnLst>
                <a:cxn ang="0">
                  <a:pos x="34" y="32"/>
                </a:cxn>
                <a:cxn ang="0">
                  <a:pos x="19" y="116"/>
                </a:cxn>
                <a:cxn ang="0">
                  <a:pos x="4" y="728"/>
                </a:cxn>
                <a:cxn ang="0">
                  <a:pos x="1" y="785"/>
                </a:cxn>
                <a:cxn ang="0">
                  <a:pos x="3" y="783"/>
                </a:cxn>
                <a:cxn ang="0">
                  <a:pos x="18" y="791"/>
                </a:cxn>
                <a:cxn ang="0">
                  <a:pos x="34" y="801"/>
                </a:cxn>
                <a:cxn ang="0">
                  <a:pos x="46" y="372"/>
                </a:cxn>
                <a:cxn ang="0">
                  <a:pos x="49" y="27"/>
                </a:cxn>
                <a:cxn ang="0">
                  <a:pos x="34" y="32"/>
                </a:cxn>
              </a:cxnLst>
              <a:rect l="0" t="0" r="r" b="b"/>
              <a:pathLst>
                <a:path w="51" h="839">
                  <a:moveTo>
                    <a:pt x="34" y="32"/>
                  </a:moveTo>
                  <a:cubicBezTo>
                    <a:pt x="29" y="43"/>
                    <a:pt x="24" y="0"/>
                    <a:pt x="19" y="116"/>
                  </a:cubicBezTo>
                  <a:cubicBezTo>
                    <a:pt x="14" y="232"/>
                    <a:pt x="7" y="617"/>
                    <a:pt x="4" y="728"/>
                  </a:cubicBezTo>
                  <a:cubicBezTo>
                    <a:pt x="1" y="839"/>
                    <a:pt x="1" y="750"/>
                    <a:pt x="1" y="785"/>
                  </a:cubicBezTo>
                  <a:cubicBezTo>
                    <a:pt x="24" y="789"/>
                    <a:pt x="0" y="782"/>
                    <a:pt x="3" y="783"/>
                  </a:cubicBezTo>
                  <a:cubicBezTo>
                    <a:pt x="6" y="784"/>
                    <a:pt x="13" y="788"/>
                    <a:pt x="18" y="791"/>
                  </a:cubicBezTo>
                  <a:cubicBezTo>
                    <a:pt x="23" y="794"/>
                    <a:pt x="15" y="794"/>
                    <a:pt x="34" y="801"/>
                  </a:cubicBezTo>
                  <a:cubicBezTo>
                    <a:pt x="38" y="733"/>
                    <a:pt x="44" y="501"/>
                    <a:pt x="46" y="372"/>
                  </a:cubicBezTo>
                  <a:cubicBezTo>
                    <a:pt x="48" y="243"/>
                    <a:pt x="51" y="84"/>
                    <a:pt x="49" y="27"/>
                  </a:cubicBezTo>
                  <a:cubicBezTo>
                    <a:pt x="24" y="32"/>
                    <a:pt x="37" y="31"/>
                    <a:pt x="34" y="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79" name="Freeform 68"/>
            <p:cNvSpPr>
              <a:spLocks/>
            </p:cNvSpPr>
            <p:nvPr/>
          </p:nvSpPr>
          <p:spPr bwMode="auto">
            <a:xfrm>
              <a:off x="2678" y="1739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Freeform 69"/>
            <p:cNvSpPr>
              <a:spLocks/>
            </p:cNvSpPr>
            <p:nvPr/>
          </p:nvSpPr>
          <p:spPr bwMode="auto">
            <a:xfrm>
              <a:off x="2678" y="1775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Freeform 70"/>
            <p:cNvSpPr>
              <a:spLocks/>
            </p:cNvSpPr>
            <p:nvPr/>
          </p:nvSpPr>
          <p:spPr bwMode="auto">
            <a:xfrm>
              <a:off x="2678" y="1821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Freeform 71"/>
            <p:cNvSpPr>
              <a:spLocks/>
            </p:cNvSpPr>
            <p:nvPr/>
          </p:nvSpPr>
          <p:spPr bwMode="auto">
            <a:xfrm>
              <a:off x="2678" y="1859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Freeform 72"/>
            <p:cNvSpPr>
              <a:spLocks/>
            </p:cNvSpPr>
            <p:nvPr/>
          </p:nvSpPr>
          <p:spPr bwMode="auto">
            <a:xfrm>
              <a:off x="2678" y="1907"/>
              <a:ext cx="54" cy="15"/>
            </a:xfrm>
            <a:custGeom>
              <a:avLst/>
              <a:gdLst>
                <a:gd name="T0" fmla="*/ 0 w 54"/>
                <a:gd name="T1" fmla="*/ 7 h 15"/>
                <a:gd name="T2" fmla="*/ 36 w 54"/>
                <a:gd name="T3" fmla="*/ 1 h 15"/>
                <a:gd name="T4" fmla="*/ 54 w 54"/>
                <a:gd name="T5" fmla="*/ 15 h 15"/>
                <a:gd name="T6" fmla="*/ 0 60000 65536"/>
                <a:gd name="T7" fmla="*/ 0 60000 65536"/>
                <a:gd name="T8" fmla="*/ 0 60000 65536"/>
                <a:gd name="T9" fmla="*/ 0 w 54"/>
                <a:gd name="T10" fmla="*/ 0 h 15"/>
                <a:gd name="T11" fmla="*/ 54 w 5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15">
                  <a:moveTo>
                    <a:pt x="0" y="7"/>
                  </a:moveTo>
                  <a:cubicBezTo>
                    <a:pt x="6" y="6"/>
                    <a:pt x="27" y="0"/>
                    <a:pt x="36" y="1"/>
                  </a:cubicBezTo>
                  <a:cubicBezTo>
                    <a:pt x="45" y="2"/>
                    <a:pt x="50" y="12"/>
                    <a:pt x="54" y="1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Freeform 73"/>
            <p:cNvSpPr>
              <a:spLocks/>
            </p:cNvSpPr>
            <p:nvPr/>
          </p:nvSpPr>
          <p:spPr bwMode="auto">
            <a:xfrm>
              <a:off x="2372" y="1713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76862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Freeform 74"/>
            <p:cNvSpPr>
              <a:spLocks/>
            </p:cNvSpPr>
            <p:nvPr/>
          </p:nvSpPr>
          <p:spPr bwMode="auto">
            <a:xfrm>
              <a:off x="2372" y="1751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76862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Freeform 75"/>
            <p:cNvSpPr>
              <a:spLocks/>
            </p:cNvSpPr>
            <p:nvPr/>
          </p:nvSpPr>
          <p:spPr bwMode="auto">
            <a:xfrm>
              <a:off x="2372" y="1799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76862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Freeform 76"/>
            <p:cNvSpPr>
              <a:spLocks/>
            </p:cNvSpPr>
            <p:nvPr/>
          </p:nvSpPr>
          <p:spPr bwMode="auto">
            <a:xfrm>
              <a:off x="2372" y="1845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76862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Freeform 77"/>
            <p:cNvSpPr>
              <a:spLocks/>
            </p:cNvSpPr>
            <p:nvPr/>
          </p:nvSpPr>
          <p:spPr bwMode="auto">
            <a:xfrm>
              <a:off x="2372" y="1891"/>
              <a:ext cx="206" cy="31"/>
            </a:xfrm>
            <a:custGeom>
              <a:avLst/>
              <a:gdLst>
                <a:gd name="T0" fmla="*/ 0 w 206"/>
                <a:gd name="T1" fmla="*/ 31 h 31"/>
                <a:gd name="T2" fmla="*/ 54 w 206"/>
                <a:gd name="T3" fmla="*/ 27 h 31"/>
                <a:gd name="T4" fmla="*/ 92 w 206"/>
                <a:gd name="T5" fmla="*/ 19 h 31"/>
                <a:gd name="T6" fmla="*/ 134 w 206"/>
                <a:gd name="T7" fmla="*/ 1 h 31"/>
                <a:gd name="T8" fmla="*/ 206 w 20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31"/>
                <a:gd name="T17" fmla="*/ 206 w 20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31">
                  <a:moveTo>
                    <a:pt x="0" y="31"/>
                  </a:moveTo>
                  <a:cubicBezTo>
                    <a:pt x="9" y="30"/>
                    <a:pt x="39" y="29"/>
                    <a:pt x="54" y="27"/>
                  </a:cubicBezTo>
                  <a:cubicBezTo>
                    <a:pt x="69" y="25"/>
                    <a:pt x="79" y="23"/>
                    <a:pt x="92" y="19"/>
                  </a:cubicBezTo>
                  <a:cubicBezTo>
                    <a:pt x="105" y="15"/>
                    <a:pt x="115" y="2"/>
                    <a:pt x="134" y="1"/>
                  </a:cubicBezTo>
                  <a:cubicBezTo>
                    <a:pt x="153" y="0"/>
                    <a:pt x="194" y="9"/>
                    <a:pt x="206" y="11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76862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Freeform 78"/>
            <p:cNvSpPr>
              <a:spLocks/>
            </p:cNvSpPr>
            <p:nvPr/>
          </p:nvSpPr>
          <p:spPr bwMode="auto">
            <a:xfrm>
              <a:off x="2581" y="1723"/>
              <a:ext cx="96" cy="21"/>
            </a:xfrm>
            <a:custGeom>
              <a:avLst/>
              <a:gdLst>
                <a:gd name="T0" fmla="*/ 96 w 96"/>
                <a:gd name="T1" fmla="*/ 21 h 21"/>
                <a:gd name="T2" fmla="*/ 0 w 96"/>
                <a:gd name="T3" fmla="*/ 0 h 21"/>
                <a:gd name="T4" fmla="*/ 0 60000 65536"/>
                <a:gd name="T5" fmla="*/ 0 60000 65536"/>
                <a:gd name="T6" fmla="*/ 0 w 96"/>
                <a:gd name="T7" fmla="*/ 0 h 21"/>
                <a:gd name="T8" fmla="*/ 96 w 96"/>
                <a:gd name="T9" fmla="*/ 21 h 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1">
                  <a:moveTo>
                    <a:pt x="96" y="21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99CCFF">
                  <a:alpha val="70979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Freeform 79"/>
            <p:cNvSpPr>
              <a:spLocks/>
            </p:cNvSpPr>
            <p:nvPr/>
          </p:nvSpPr>
          <p:spPr bwMode="auto">
            <a:xfrm>
              <a:off x="2581" y="1764"/>
              <a:ext cx="95" cy="18"/>
            </a:xfrm>
            <a:custGeom>
              <a:avLst/>
              <a:gdLst>
                <a:gd name="T0" fmla="*/ 95 w 95"/>
                <a:gd name="T1" fmla="*/ 18 h 18"/>
                <a:gd name="T2" fmla="*/ 0 w 95"/>
                <a:gd name="T3" fmla="*/ 0 h 18"/>
                <a:gd name="T4" fmla="*/ 0 60000 65536"/>
                <a:gd name="T5" fmla="*/ 0 60000 65536"/>
                <a:gd name="T6" fmla="*/ 0 w 95"/>
                <a:gd name="T7" fmla="*/ 0 h 18"/>
                <a:gd name="T8" fmla="*/ 95 w 95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" h="18">
                  <a:moveTo>
                    <a:pt x="95" y="1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99CCFF">
                  <a:alpha val="70979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Freeform 80"/>
            <p:cNvSpPr>
              <a:spLocks/>
            </p:cNvSpPr>
            <p:nvPr/>
          </p:nvSpPr>
          <p:spPr bwMode="auto">
            <a:xfrm>
              <a:off x="2576" y="1812"/>
              <a:ext cx="100" cy="14"/>
            </a:xfrm>
            <a:custGeom>
              <a:avLst/>
              <a:gdLst>
                <a:gd name="T0" fmla="*/ 100 w 100"/>
                <a:gd name="T1" fmla="*/ 14 h 14"/>
                <a:gd name="T2" fmla="*/ 0 w 100"/>
                <a:gd name="T3" fmla="*/ 0 h 14"/>
                <a:gd name="T4" fmla="*/ 0 60000 65536"/>
                <a:gd name="T5" fmla="*/ 0 60000 65536"/>
                <a:gd name="T6" fmla="*/ 0 w 100"/>
                <a:gd name="T7" fmla="*/ 0 h 14"/>
                <a:gd name="T8" fmla="*/ 100 w 100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4">
                  <a:moveTo>
                    <a:pt x="100" y="1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99CCFF">
                  <a:alpha val="70979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Freeform 81"/>
            <p:cNvSpPr>
              <a:spLocks/>
            </p:cNvSpPr>
            <p:nvPr/>
          </p:nvSpPr>
          <p:spPr bwMode="auto">
            <a:xfrm>
              <a:off x="2574" y="1856"/>
              <a:ext cx="102" cy="10"/>
            </a:xfrm>
            <a:custGeom>
              <a:avLst/>
              <a:gdLst>
                <a:gd name="T0" fmla="*/ 102 w 102"/>
                <a:gd name="T1" fmla="*/ 10 h 10"/>
                <a:gd name="T2" fmla="*/ 0 w 102"/>
                <a:gd name="T3" fmla="*/ 0 h 10"/>
                <a:gd name="T4" fmla="*/ 0 60000 65536"/>
                <a:gd name="T5" fmla="*/ 0 60000 65536"/>
                <a:gd name="T6" fmla="*/ 0 w 102"/>
                <a:gd name="T7" fmla="*/ 0 h 10"/>
                <a:gd name="T8" fmla="*/ 102 w 102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">
                  <a:moveTo>
                    <a:pt x="102" y="1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99CCFF">
                  <a:alpha val="70979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Freeform 82"/>
            <p:cNvSpPr>
              <a:spLocks/>
            </p:cNvSpPr>
            <p:nvPr/>
          </p:nvSpPr>
          <p:spPr bwMode="auto">
            <a:xfrm>
              <a:off x="2574" y="1904"/>
              <a:ext cx="109" cy="8"/>
            </a:xfrm>
            <a:custGeom>
              <a:avLst/>
              <a:gdLst>
                <a:gd name="T0" fmla="*/ 109 w 109"/>
                <a:gd name="T1" fmla="*/ 8 h 8"/>
                <a:gd name="T2" fmla="*/ 0 w 109"/>
                <a:gd name="T3" fmla="*/ 0 h 8"/>
                <a:gd name="T4" fmla="*/ 0 60000 65536"/>
                <a:gd name="T5" fmla="*/ 0 60000 65536"/>
                <a:gd name="T6" fmla="*/ 0 w 109"/>
                <a:gd name="T7" fmla="*/ 0 h 8"/>
                <a:gd name="T8" fmla="*/ 109 w 109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" h="8">
                  <a:moveTo>
                    <a:pt x="109" y="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99CCFF">
                  <a:alpha val="70979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Freeform 83"/>
            <p:cNvSpPr>
              <a:spLocks/>
            </p:cNvSpPr>
            <p:nvPr/>
          </p:nvSpPr>
          <p:spPr bwMode="auto">
            <a:xfrm>
              <a:off x="2731" y="1752"/>
              <a:ext cx="71" cy="12"/>
            </a:xfrm>
            <a:custGeom>
              <a:avLst/>
              <a:gdLst>
                <a:gd name="T0" fmla="*/ 0 w 71"/>
                <a:gd name="T1" fmla="*/ 0 h 12"/>
                <a:gd name="T2" fmla="*/ 71 w 71"/>
                <a:gd name="T3" fmla="*/ 12 h 12"/>
                <a:gd name="T4" fmla="*/ 0 60000 65536"/>
                <a:gd name="T5" fmla="*/ 0 60000 65536"/>
                <a:gd name="T6" fmla="*/ 0 w 71"/>
                <a:gd name="T7" fmla="*/ 0 h 12"/>
                <a:gd name="T8" fmla="*/ 71 w 71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" h="12">
                  <a:moveTo>
                    <a:pt x="0" y="0"/>
                  </a:moveTo>
                  <a:lnTo>
                    <a:pt x="71" y="1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Freeform 84"/>
            <p:cNvSpPr>
              <a:spLocks/>
            </p:cNvSpPr>
            <p:nvPr/>
          </p:nvSpPr>
          <p:spPr bwMode="auto">
            <a:xfrm>
              <a:off x="2733" y="1791"/>
              <a:ext cx="72" cy="9"/>
            </a:xfrm>
            <a:custGeom>
              <a:avLst/>
              <a:gdLst>
                <a:gd name="T0" fmla="*/ 0 w 72"/>
                <a:gd name="T1" fmla="*/ 0 h 9"/>
                <a:gd name="T2" fmla="*/ 72 w 72"/>
                <a:gd name="T3" fmla="*/ 9 h 9"/>
                <a:gd name="T4" fmla="*/ 0 60000 65536"/>
                <a:gd name="T5" fmla="*/ 0 60000 65536"/>
                <a:gd name="T6" fmla="*/ 0 w 72"/>
                <a:gd name="T7" fmla="*/ 0 h 9"/>
                <a:gd name="T8" fmla="*/ 72 w 72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9">
                  <a:moveTo>
                    <a:pt x="0" y="0"/>
                  </a:moveTo>
                  <a:lnTo>
                    <a:pt x="72" y="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Line 85"/>
            <p:cNvSpPr>
              <a:spLocks noChangeShapeType="1"/>
            </p:cNvSpPr>
            <p:nvPr/>
          </p:nvSpPr>
          <p:spPr bwMode="auto">
            <a:xfrm>
              <a:off x="2733" y="1834"/>
              <a:ext cx="75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Freeform 86"/>
            <p:cNvSpPr>
              <a:spLocks/>
            </p:cNvSpPr>
            <p:nvPr/>
          </p:nvSpPr>
          <p:spPr bwMode="auto">
            <a:xfrm>
              <a:off x="2730" y="1872"/>
              <a:ext cx="78" cy="7"/>
            </a:xfrm>
            <a:custGeom>
              <a:avLst/>
              <a:gdLst>
                <a:gd name="T0" fmla="*/ 0 w 78"/>
                <a:gd name="T1" fmla="*/ 0 h 7"/>
                <a:gd name="T2" fmla="*/ 78 w 78"/>
                <a:gd name="T3" fmla="*/ 7 h 7"/>
                <a:gd name="T4" fmla="*/ 0 60000 65536"/>
                <a:gd name="T5" fmla="*/ 0 60000 65536"/>
                <a:gd name="T6" fmla="*/ 0 w 78"/>
                <a:gd name="T7" fmla="*/ 0 h 7"/>
                <a:gd name="T8" fmla="*/ 78 w 78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" h="7">
                  <a:moveTo>
                    <a:pt x="0" y="0"/>
                  </a:moveTo>
                  <a:lnTo>
                    <a:pt x="78" y="7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Freeform 87"/>
            <p:cNvSpPr>
              <a:spLocks/>
            </p:cNvSpPr>
            <p:nvPr/>
          </p:nvSpPr>
          <p:spPr bwMode="auto">
            <a:xfrm>
              <a:off x="2733" y="1917"/>
              <a:ext cx="78" cy="7"/>
            </a:xfrm>
            <a:custGeom>
              <a:avLst/>
              <a:gdLst>
                <a:gd name="T0" fmla="*/ 0 w 78"/>
                <a:gd name="T1" fmla="*/ 0 h 7"/>
                <a:gd name="T2" fmla="*/ 78 w 78"/>
                <a:gd name="T3" fmla="*/ 7 h 7"/>
                <a:gd name="T4" fmla="*/ 0 60000 65536"/>
                <a:gd name="T5" fmla="*/ 0 60000 65536"/>
                <a:gd name="T6" fmla="*/ 0 w 78"/>
                <a:gd name="T7" fmla="*/ 0 h 7"/>
                <a:gd name="T8" fmla="*/ 78 w 78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" h="7">
                  <a:moveTo>
                    <a:pt x="0" y="0"/>
                  </a:moveTo>
                  <a:lnTo>
                    <a:pt x="78" y="7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Strategy/Organization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smtClean="0"/>
              <a:t>Strength</a:t>
            </a:r>
          </a:p>
          <a:p>
            <a:pPr lvl="1"/>
            <a:r>
              <a:rPr lang="en-US" sz="1800" smtClean="0"/>
              <a:t>Source of strength</a:t>
            </a:r>
          </a:p>
          <a:p>
            <a:pPr lvl="1"/>
            <a:r>
              <a:rPr lang="en-US" sz="1800" smtClean="0"/>
              <a:t>Value of strength</a:t>
            </a:r>
          </a:p>
          <a:p>
            <a:pPr lvl="1"/>
            <a:r>
              <a:rPr lang="en-US" sz="1800" smtClean="0"/>
              <a:t>How can it be developed?</a:t>
            </a:r>
          </a:p>
          <a:p>
            <a:pPr lvl="1"/>
            <a:r>
              <a:rPr lang="en-US" sz="1800" smtClean="0"/>
              <a:t>What could undermine it?</a:t>
            </a:r>
          </a:p>
          <a:p>
            <a:pPr lvl="1"/>
            <a:r>
              <a:rPr lang="en-US" sz="1800" smtClean="0"/>
              <a:t>Development costs</a:t>
            </a:r>
          </a:p>
          <a:p>
            <a:pPr lvl="1"/>
            <a:r>
              <a:rPr lang="en-US" sz="1800" smtClean="0"/>
              <a:t>Additional benefits (opportunities)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Weaknesses</a:t>
            </a:r>
          </a:p>
          <a:p>
            <a:pPr lvl="1"/>
            <a:r>
              <a:rPr lang="en-US" sz="1800" smtClean="0"/>
              <a:t>Effect on company</a:t>
            </a:r>
          </a:p>
          <a:p>
            <a:pPr lvl="1"/>
            <a:r>
              <a:rPr lang="en-US" sz="1800" smtClean="0"/>
              <a:t>Possible solutions</a:t>
            </a:r>
          </a:p>
          <a:p>
            <a:pPr lvl="1"/>
            <a:r>
              <a:rPr lang="en-US" sz="1800" smtClean="0"/>
              <a:t>Cost of solution</a:t>
            </a:r>
          </a:p>
          <a:p>
            <a:pPr lvl="1"/>
            <a:r>
              <a:rPr lang="en-US" sz="1800" smtClean="0"/>
              <a:t>Result and cost of leaving as-is (do nothing)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 consumers and students, you are familiar with Web-based services.</a:t>
            </a:r>
          </a:p>
          <a:p>
            <a:pPr lvl="1"/>
            <a:r>
              <a:rPr lang="en-US" dirty="0" smtClean="0"/>
              <a:t>E-commerce, sales</a:t>
            </a:r>
          </a:p>
          <a:p>
            <a:pPr lvl="1"/>
            <a:r>
              <a:rPr lang="en-US" dirty="0" smtClean="0"/>
              <a:t>News, entertainment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Social networks and interaction</a:t>
            </a:r>
          </a:p>
          <a:p>
            <a:r>
              <a:rPr lang="en-US" dirty="0" smtClean="0"/>
              <a:t>Businesses can use the same approaches and run software and data on Web servers with applications on laptops, tablets, and cell phones to access this data.</a:t>
            </a:r>
          </a:p>
          <a:p>
            <a:pPr lvl="1"/>
            <a:r>
              <a:rPr lang="en-US" dirty="0" smtClean="0"/>
              <a:t>Cloud computing consists of running the main servers, data, and business logic on Web-based servers in the Internet cloud.</a:t>
            </a:r>
          </a:p>
          <a:p>
            <a:pPr lvl="1"/>
            <a:r>
              <a:rPr lang="en-US" dirty="0" smtClean="0"/>
              <a:t>Each chapter explores impacts and implications for business of moving more operations into a Web-based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59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Technology Toolbox: Choosing a Search Engine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295400" y="914400"/>
            <a:ext cx="56388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dirty="0"/>
              <a:t>General purpose search engines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>
                <a:hlinkClick r:id="rId2"/>
              </a:rPr>
              <a:t>Google</a:t>
            </a:r>
            <a:r>
              <a:rPr lang="en-US" sz="1800" dirty="0"/>
              <a:t>, </a:t>
            </a:r>
            <a:r>
              <a:rPr lang="en-US" sz="1800" dirty="0" smtClean="0">
                <a:hlinkClick r:id="rId3"/>
              </a:rPr>
              <a:t>Bing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4"/>
              </a:rPr>
              <a:t>Yahoo</a:t>
            </a:r>
            <a:endParaRPr lang="en-US" sz="1800" dirty="0"/>
          </a:p>
          <a:p>
            <a:pPr>
              <a:tabLst>
                <a:tab pos="457200" algn="l"/>
              </a:tabLst>
            </a:pPr>
            <a:r>
              <a:rPr lang="en-US" sz="1800" dirty="0" smtClean="0"/>
              <a:t>Meta-searches </a:t>
            </a:r>
            <a:r>
              <a:rPr lang="en-US" sz="1800" dirty="0"/>
              <a:t>across multiple engines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 err="1" smtClean="0">
                <a:hlinkClick r:id="rId5"/>
              </a:rPr>
              <a:t>Dogpile</a:t>
            </a:r>
            <a:endParaRPr lang="en-US" sz="1800" dirty="0"/>
          </a:p>
          <a:p>
            <a:pPr>
              <a:tabLst>
                <a:tab pos="457200" algn="l"/>
              </a:tabLst>
            </a:pPr>
            <a:r>
              <a:rPr lang="en-US" sz="1800" dirty="0"/>
              <a:t>Encyclopedia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>
                <a:hlinkClick r:id="rId6"/>
              </a:rPr>
              <a:t>Wikipedia.org</a:t>
            </a:r>
            <a:endParaRPr lang="en-US" sz="1800" dirty="0"/>
          </a:p>
          <a:p>
            <a:pPr>
              <a:tabLst>
                <a:tab pos="457200" algn="l"/>
              </a:tabLst>
            </a:pPr>
            <a:r>
              <a:rPr lang="en-US" sz="1800" dirty="0"/>
              <a:t>Dictionary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 smtClean="0">
                <a:hlinkClick r:id="rId7"/>
              </a:rPr>
              <a:t>Wiktionary.org</a:t>
            </a:r>
            <a:r>
              <a:rPr lang="en-US" sz="1800" dirty="0" smtClean="0"/>
              <a:t> </a:t>
            </a:r>
            <a:r>
              <a:rPr lang="en-US" sz="1800" dirty="0"/>
              <a:t>(or click the research button in IE)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Phone book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>
                <a:hlinkClick r:id="rId8"/>
              </a:rPr>
              <a:t>Switchboard</a:t>
            </a:r>
            <a:r>
              <a:rPr lang="en-US" sz="1800" dirty="0"/>
              <a:t>, </a:t>
            </a:r>
            <a:r>
              <a:rPr lang="en-US" sz="1800" dirty="0" err="1">
                <a:hlinkClick r:id="rId9"/>
              </a:rPr>
              <a:t>Superpages</a:t>
            </a:r>
            <a:endParaRPr lang="en-US" sz="1800" dirty="0"/>
          </a:p>
          <a:p>
            <a:pPr>
              <a:tabLst>
                <a:tab pos="457200" algn="l"/>
              </a:tabLst>
            </a:pPr>
            <a:r>
              <a:rPr lang="en-US" sz="1800" dirty="0"/>
              <a:t>Products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 err="1">
                <a:hlinkClick r:id="rId10"/>
              </a:rPr>
              <a:t>Mysimon</a:t>
            </a:r>
            <a:r>
              <a:rPr lang="en-US" sz="1800" dirty="0"/>
              <a:t>, </a:t>
            </a:r>
            <a:r>
              <a:rPr lang="en-US" sz="1800" dirty="0" err="1">
                <a:hlinkClick r:id="rId11"/>
              </a:rPr>
              <a:t>Cnet</a:t>
            </a:r>
            <a:endParaRPr lang="en-US" sz="1800" dirty="0"/>
          </a:p>
          <a:p>
            <a:pPr>
              <a:tabLst>
                <a:tab pos="457200" algn="l"/>
              </a:tabLst>
            </a:pPr>
            <a:r>
              <a:rPr lang="en-US" sz="1800" dirty="0"/>
              <a:t>Government data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>
                <a:hlinkClick r:id="rId12"/>
              </a:rPr>
              <a:t>CIA.gov </a:t>
            </a:r>
            <a:r>
              <a:rPr lang="en-US" sz="1800" dirty="0"/>
              <a:t>(World </a:t>
            </a:r>
            <a:r>
              <a:rPr lang="en-US" sz="1800" dirty="0" err="1"/>
              <a:t>Factbook</a:t>
            </a:r>
            <a:r>
              <a:rPr lang="en-US" sz="1800" dirty="0"/>
              <a:t>)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>
                <a:hlinkClick r:id="rId13"/>
              </a:rPr>
              <a:t>Fedstats.gov</a:t>
            </a:r>
            <a:r>
              <a:rPr lang="en-US" sz="1800" dirty="0"/>
              <a:t> (main data source) 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>
                <a:hlinkClick r:id="rId14"/>
              </a:rPr>
              <a:t>SEC.gov </a:t>
            </a:r>
            <a:r>
              <a:rPr lang="en-US" sz="1800" dirty="0"/>
              <a:t>(EDGAR corporate filings</a:t>
            </a:r>
            <a:r>
              <a:rPr lang="en-US" sz="1800" dirty="0" smtClean="0"/>
              <a:t>)</a:t>
            </a:r>
          </a:p>
          <a:p>
            <a:pPr>
              <a:tabLst>
                <a:tab pos="457200" algn="l"/>
              </a:tabLst>
            </a:pPr>
            <a:r>
              <a:rPr lang="en-US" sz="1800" dirty="0" smtClean="0"/>
              <a:t>Math and Science and some Data</a:t>
            </a:r>
          </a:p>
          <a:p>
            <a:pPr>
              <a:tabLst>
                <a:tab pos="457200" algn="l"/>
              </a:tabLst>
            </a:pPr>
            <a:r>
              <a:rPr lang="en-US" sz="1800" dirty="0"/>
              <a:t>	</a:t>
            </a:r>
            <a:r>
              <a:rPr lang="en-US" sz="1800" dirty="0" err="1" smtClean="0">
                <a:hlinkClick r:id="rId15"/>
              </a:rPr>
              <a:t>Wolframalpha</a:t>
            </a:r>
            <a:endParaRPr lang="en-US" sz="1800" dirty="0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3962400" y="5867400"/>
            <a:ext cx="312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dirty="0">
                <a:solidFill>
                  <a:schemeClr val="hlink"/>
                </a:solidFill>
              </a:rPr>
              <a:t>Other (and often better)</a:t>
            </a:r>
          </a:p>
          <a:p>
            <a:pPr>
              <a:tabLst>
                <a:tab pos="457200" algn="l"/>
              </a:tabLst>
            </a:pPr>
            <a:r>
              <a:rPr lang="en-US" sz="1800" dirty="0">
                <a:solidFill>
                  <a:schemeClr val="hlink"/>
                </a:solidFill>
              </a:rPr>
              <a:t>	Your library databases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638800" y="990600"/>
            <a:ext cx="3124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dirty="0" smtClean="0">
                <a:solidFill>
                  <a:schemeClr val="hlink"/>
                </a:solidFill>
              </a:rPr>
              <a:t>Consider using multiple search engines because some of them filter responses based on your prior queries.</a:t>
            </a:r>
            <a:endParaRPr lang="en-US" sz="1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Cases: Fast Food Industry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52567270"/>
              </p:ext>
            </p:extLst>
          </p:nvPr>
        </p:nvGraphicFramePr>
        <p:xfrm>
          <a:off x="1371600" y="1066800"/>
          <a:ext cx="73152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013561"/>
              </p:ext>
            </p:extLst>
          </p:nvPr>
        </p:nvGraphicFramePr>
        <p:xfrm>
          <a:off x="1219200" y="3886200"/>
          <a:ext cx="7467600" cy="285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 Components</a:t>
            </a:r>
          </a:p>
        </p:txBody>
      </p:sp>
      <p:pic>
        <p:nvPicPr>
          <p:cNvPr id="17411" name="Picture 4" descr="j0400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15208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7" descr="j04067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28194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 descr="j04026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1524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C01F01Soft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1912938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AutoShape 35"/>
          <p:cNvSpPr>
            <a:spLocks noChangeArrowheads="1"/>
          </p:cNvSpPr>
          <p:nvPr/>
        </p:nvSpPr>
        <p:spPr bwMode="auto">
          <a:xfrm>
            <a:off x="5181600" y="4572000"/>
            <a:ext cx="1143000" cy="1066800"/>
          </a:xfrm>
          <a:prstGeom prst="flowChartDocument">
            <a:avLst/>
          </a:prstGeom>
          <a:solidFill>
            <a:srgbClr val="FEFF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400"/>
              <a:t>Backup data</a:t>
            </a:r>
          </a:p>
          <a:p>
            <a:r>
              <a:rPr lang="en-US" sz="1400"/>
              <a:t>Restart job</a:t>
            </a:r>
          </a:p>
          <a:p>
            <a:r>
              <a:rPr lang="en-US" sz="1400"/>
              <a:t>Virus scan</a:t>
            </a:r>
          </a:p>
        </p:txBody>
      </p:sp>
      <p:sp>
        <p:nvSpPr>
          <p:cNvPr id="17416" name="Freeform 36"/>
          <p:cNvSpPr>
            <a:spLocks/>
          </p:cNvSpPr>
          <p:nvPr/>
        </p:nvSpPr>
        <p:spPr bwMode="auto">
          <a:xfrm>
            <a:off x="3733800" y="1828800"/>
            <a:ext cx="2362200" cy="749300"/>
          </a:xfrm>
          <a:custGeom>
            <a:avLst/>
            <a:gdLst>
              <a:gd name="T0" fmla="*/ 2147483647 w 1488"/>
              <a:gd name="T1" fmla="*/ 846772678 h 472"/>
              <a:gd name="T2" fmla="*/ 2147483647 w 1488"/>
              <a:gd name="T3" fmla="*/ 1088707615 h 472"/>
              <a:gd name="T4" fmla="*/ 1209675000 w 1488"/>
              <a:gd name="T5" fmla="*/ 241935037 h 472"/>
              <a:gd name="T6" fmla="*/ 0 w 1488"/>
              <a:gd name="T7" fmla="*/ 0 h 47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472"/>
              <a:gd name="T14" fmla="*/ 1488 w 1488"/>
              <a:gd name="T15" fmla="*/ 472 h 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472">
                <a:moveTo>
                  <a:pt x="1488" y="336"/>
                </a:moveTo>
                <a:cubicBezTo>
                  <a:pt x="1308" y="404"/>
                  <a:pt x="1128" y="472"/>
                  <a:pt x="960" y="432"/>
                </a:cubicBezTo>
                <a:cubicBezTo>
                  <a:pt x="792" y="392"/>
                  <a:pt x="640" y="168"/>
                  <a:pt x="480" y="96"/>
                </a:cubicBezTo>
                <a:cubicBezTo>
                  <a:pt x="320" y="24"/>
                  <a:pt x="160" y="12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Freeform 38"/>
          <p:cNvSpPr>
            <a:spLocks/>
          </p:cNvSpPr>
          <p:nvPr/>
        </p:nvSpPr>
        <p:spPr bwMode="auto">
          <a:xfrm>
            <a:off x="3733800" y="1828800"/>
            <a:ext cx="3276600" cy="2552700"/>
          </a:xfrm>
          <a:custGeom>
            <a:avLst/>
            <a:gdLst>
              <a:gd name="T0" fmla="*/ 0 w 2064"/>
              <a:gd name="T1" fmla="*/ 0 h 1608"/>
              <a:gd name="T2" fmla="*/ 2056447321 w 2064"/>
              <a:gd name="T3" fmla="*/ 1330642493 h 1608"/>
              <a:gd name="T4" fmla="*/ 2147483647 w 2064"/>
              <a:gd name="T5" fmla="*/ 2147483647 h 1608"/>
              <a:gd name="T6" fmla="*/ 2147483647 w 206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1608"/>
              <a:gd name="T14" fmla="*/ 2064 w 206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1608">
                <a:moveTo>
                  <a:pt x="0" y="0"/>
                </a:moveTo>
                <a:cubicBezTo>
                  <a:pt x="292" y="144"/>
                  <a:pt x="584" y="288"/>
                  <a:pt x="816" y="528"/>
                </a:cubicBezTo>
                <a:cubicBezTo>
                  <a:pt x="1048" y="768"/>
                  <a:pt x="1184" y="1272"/>
                  <a:pt x="1392" y="1440"/>
                </a:cubicBezTo>
                <a:cubicBezTo>
                  <a:pt x="1600" y="1608"/>
                  <a:pt x="1832" y="1572"/>
                  <a:pt x="2064" y="153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39"/>
          <p:cNvSpPr txBox="1">
            <a:spLocks noChangeArrowheads="1"/>
          </p:cNvSpPr>
          <p:nvPr/>
        </p:nvSpPr>
        <p:spPr bwMode="auto">
          <a:xfrm>
            <a:off x="2286000" y="2667000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Hardware</a:t>
            </a:r>
          </a:p>
        </p:txBody>
      </p:sp>
      <p:sp>
        <p:nvSpPr>
          <p:cNvPr id="17419" name="Text Box 40"/>
          <p:cNvSpPr txBox="1">
            <a:spLocks noChangeArrowheads="1"/>
          </p:cNvSpPr>
          <p:nvPr/>
        </p:nvSpPr>
        <p:spPr bwMode="auto">
          <a:xfrm>
            <a:off x="6553200" y="2971800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Software</a:t>
            </a:r>
          </a:p>
        </p:txBody>
      </p:sp>
      <p:sp>
        <p:nvSpPr>
          <p:cNvPr id="17420" name="Text Box 41"/>
          <p:cNvSpPr txBox="1">
            <a:spLocks noChangeArrowheads="1"/>
          </p:cNvSpPr>
          <p:nvPr/>
        </p:nvSpPr>
        <p:spPr bwMode="auto">
          <a:xfrm>
            <a:off x="2057400" y="5562600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People</a:t>
            </a:r>
          </a:p>
        </p:txBody>
      </p:sp>
      <p:sp>
        <p:nvSpPr>
          <p:cNvPr id="17421" name="Text Box 42"/>
          <p:cNvSpPr txBox="1">
            <a:spLocks noChangeArrowheads="1"/>
          </p:cNvSpPr>
          <p:nvPr/>
        </p:nvSpPr>
        <p:spPr bwMode="auto">
          <a:xfrm>
            <a:off x="4953000" y="5638800"/>
            <a:ext cx="1482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Procedures</a:t>
            </a:r>
          </a:p>
        </p:txBody>
      </p:sp>
      <p:sp>
        <p:nvSpPr>
          <p:cNvPr id="17422" name="Text Box 43"/>
          <p:cNvSpPr txBox="1">
            <a:spLocks noChangeArrowheads="1"/>
          </p:cNvSpPr>
          <p:nvPr/>
        </p:nvSpPr>
        <p:spPr bwMode="auto">
          <a:xfrm>
            <a:off x="7162800" y="548640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 of This Course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How can MIS help you do your job?</a:t>
            </a:r>
          </a:p>
          <a:p>
            <a:endParaRPr lang="en-US" smtClean="0"/>
          </a:p>
          <a:p>
            <a:r>
              <a:rPr lang="en-US" smtClean="0"/>
              <a:t>Understand the technology.</a:t>
            </a:r>
          </a:p>
          <a:p>
            <a:r>
              <a:rPr lang="en-US" smtClean="0"/>
              <a:t>Analyze business problems.</a:t>
            </a:r>
          </a:p>
          <a:p>
            <a:r>
              <a:rPr lang="en-US" smtClean="0"/>
              <a:t>An introduction to systems analysis.</a:t>
            </a:r>
          </a:p>
          <a:p>
            <a:r>
              <a:rPr lang="en-US" smtClean="0"/>
              <a:t>Identify types of problems that MIS can help solve through cases.</a:t>
            </a:r>
          </a:p>
          <a:p>
            <a:r>
              <a:rPr lang="en-US" smtClean="0"/>
              <a:t>Ability to classify problems.</a:t>
            </a:r>
          </a:p>
          <a:p>
            <a:r>
              <a:rPr lang="en-US" smtClean="0"/>
              <a:t>Know when to call for help.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MIS Important?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MIS affects all areas of business</a:t>
            </a:r>
          </a:p>
          <a:p>
            <a:pPr lvl="1"/>
            <a:r>
              <a:rPr lang="en-US" smtClean="0"/>
              <a:t>Manufacturing</a:t>
            </a:r>
          </a:p>
          <a:p>
            <a:pPr lvl="1"/>
            <a:r>
              <a:rPr lang="en-US" smtClean="0"/>
              <a:t>Accounting &amp; Finance</a:t>
            </a:r>
          </a:p>
          <a:p>
            <a:pPr lvl="1"/>
            <a:r>
              <a:rPr lang="en-US" smtClean="0"/>
              <a:t>Human resources</a:t>
            </a:r>
          </a:p>
          <a:p>
            <a:pPr lvl="1"/>
            <a:r>
              <a:rPr lang="en-US" smtClean="0"/>
              <a:t>Marketing</a:t>
            </a:r>
          </a:p>
          <a:p>
            <a:pPr lvl="1"/>
            <a:r>
              <a:rPr lang="en-US" smtClean="0"/>
              <a:t>Top management</a:t>
            </a:r>
          </a:p>
          <a:p>
            <a:r>
              <a:rPr lang="en-US" smtClean="0"/>
              <a:t>Performance evaluations—expectations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Chapters/Topics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524000"/>
            <a:ext cx="3797808" cy="466344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Introduction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Technology Foundations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Networks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Databases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Security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Transactions and ERP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err="1" smtClean="0"/>
              <a:t>eCommerce</a:t>
            </a:r>
            <a:endParaRPr lang="en-US" sz="2400" dirty="0" smtClean="0"/>
          </a:p>
          <a:p>
            <a:pPr marL="596646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8"/>
            </a:pPr>
            <a:r>
              <a:rPr lang="en-US" sz="2400" dirty="0" smtClean="0"/>
              <a:t>Teamwork</a:t>
            </a:r>
          </a:p>
          <a:p>
            <a:pPr marL="596646" indent="-514350">
              <a:buFont typeface="+mj-lt"/>
              <a:buAutoNum type="arabicPeriod" startAt="8"/>
            </a:pPr>
            <a:r>
              <a:rPr lang="en-US" sz="2400" dirty="0" smtClean="0"/>
              <a:t>Decisions</a:t>
            </a:r>
          </a:p>
          <a:p>
            <a:pPr marL="596646" indent="-514350">
              <a:buFont typeface="+mj-lt"/>
              <a:buAutoNum type="arabicPeriod" startAt="8"/>
            </a:pPr>
            <a:r>
              <a:rPr lang="en-US" sz="2400" dirty="0" smtClean="0"/>
              <a:t>Strategy</a:t>
            </a:r>
          </a:p>
          <a:p>
            <a:pPr marL="596646" indent="-514350">
              <a:buFont typeface="+mj-lt"/>
              <a:buAutoNum type="arabicPeriod" startAt="8"/>
            </a:pPr>
            <a:r>
              <a:rPr lang="en-US" sz="2400" dirty="0" smtClean="0"/>
              <a:t>Entrepreneurship</a:t>
            </a:r>
          </a:p>
          <a:p>
            <a:pPr marL="596646" indent="-514350">
              <a:buFont typeface="+mj-lt"/>
              <a:buAutoNum type="arabicPeriod" startAt="8"/>
            </a:pPr>
            <a:r>
              <a:rPr lang="en-US" sz="2400" dirty="0" smtClean="0"/>
              <a:t>Systems</a:t>
            </a:r>
          </a:p>
          <a:p>
            <a:pPr marL="596646" indent="-514350">
              <a:buFont typeface="+mj-lt"/>
              <a:buAutoNum type="arabicPeriod" startAt="8"/>
            </a:pPr>
            <a:r>
              <a:rPr lang="en-US" sz="2400" dirty="0" smtClean="0"/>
              <a:t>MIS Organization</a:t>
            </a:r>
          </a:p>
          <a:p>
            <a:pPr marL="596646" indent="-514350">
              <a:buFont typeface="+mj-lt"/>
              <a:buAutoNum type="arabicPeriod" startAt="8"/>
            </a:pPr>
            <a:r>
              <a:rPr lang="en-US" sz="2400" dirty="0" smtClean="0"/>
              <a:t>Society</a:t>
            </a:r>
          </a:p>
        </p:txBody>
      </p:sp>
    </p:spTree>
    <p:extLst>
      <p:ext uri="{BB962C8B-B14F-4D97-AF65-F5344CB8AC3E}">
        <p14:creationId xmlns:p14="http://schemas.microsoft.com/office/powerpoint/2010/main" xmlns="" val="30201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Productivity Growth: Output per Worker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447800" y="6140450"/>
            <a:ext cx="4937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hlinkClick r:id="rId2"/>
              </a:rPr>
              <a:t>http://data.bls.gov:8080/PDQ/outside.jsp?survey=pr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609600" y="4724400"/>
            <a:ext cx="83820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800" dirty="0"/>
              <a:t>Managers need to use technology to increase productivity to be competitive.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800" dirty="0"/>
              <a:t>With a 2.9% growth rate, in a decade, productivity increases 34%. Companies can produce the same output with half the workers. Will you be one of the workers replaced?</a:t>
            </a: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2009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0" y="2009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77911836"/>
              </p:ext>
            </p:extLst>
          </p:nvPr>
        </p:nvGraphicFramePr>
        <p:xfrm>
          <a:off x="1905000" y="1219200"/>
          <a:ext cx="6553200" cy="324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are e-Commerce and e-Business?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Business-to-Consumer (B2C)</a:t>
            </a:r>
          </a:p>
          <a:p>
            <a:pPr lvl="1"/>
            <a:r>
              <a:rPr lang="en-US" smtClean="0"/>
              <a:t>Selling retail products to consumers</a:t>
            </a:r>
          </a:p>
          <a:p>
            <a:r>
              <a:rPr lang="en-US" smtClean="0"/>
              <a:t>Business-to-Business (B2B)</a:t>
            </a:r>
          </a:p>
          <a:p>
            <a:pPr lvl="1"/>
            <a:r>
              <a:rPr lang="en-US" smtClean="0"/>
              <a:t>Selling at the wholesale level to other businesses</a:t>
            </a:r>
          </a:p>
          <a:p>
            <a:r>
              <a:rPr lang="en-US" smtClean="0"/>
              <a:t>E-Business</a:t>
            </a:r>
          </a:p>
          <a:p>
            <a:pPr lvl="1"/>
            <a:r>
              <a:rPr lang="en-US" smtClean="0"/>
              <a:t>Using Internet technologies to conduct any level of business</a:t>
            </a:r>
          </a:p>
          <a:p>
            <a:pPr lvl="1"/>
            <a:r>
              <a:rPr lang="en-US" smtClean="0"/>
              <a:t>E-Commerce</a:t>
            </a:r>
          </a:p>
          <a:p>
            <a:pPr lvl="1"/>
            <a:r>
              <a:rPr lang="en-US" smtClean="0"/>
              <a:t>Intranets</a:t>
            </a:r>
          </a:p>
          <a:p>
            <a:pPr lvl="1"/>
            <a:r>
              <a:rPr lang="en-US" smtClean="0"/>
              <a:t>Most areas of MIS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3">
      <a:dk1>
        <a:sysClr val="windowText" lastClr="000000"/>
      </a:dk1>
      <a:lt1>
        <a:sysClr val="window" lastClr="FFFFFF"/>
      </a:lt1>
      <a:dk2>
        <a:srgbClr val="7F3F2D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2060"/>
      </a:hlink>
      <a:folHlink>
        <a:srgbClr val="00206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92650311</TotalTime>
  <Pages>25</Pages>
  <Words>1386</Words>
  <Application>Microsoft Office PowerPoint</Application>
  <PresentationFormat>On-screen Show (4:3)</PresentationFormat>
  <Paragraphs>466</Paragraphs>
  <Slides>37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Solstice</vt:lpstr>
      <vt:lpstr>Chart</vt:lpstr>
      <vt:lpstr>ClipArt</vt:lpstr>
      <vt:lpstr>Document</vt:lpstr>
      <vt:lpstr>Management Information Systems</vt:lpstr>
      <vt:lpstr>Outline</vt:lpstr>
      <vt:lpstr>What is MIS?</vt:lpstr>
      <vt:lpstr>MIS Components</vt:lpstr>
      <vt:lpstr>Goal of This Course</vt:lpstr>
      <vt:lpstr>Why is MIS Important?</vt:lpstr>
      <vt:lpstr>Chapters/Topics</vt:lpstr>
      <vt:lpstr>Productivity Growth: Output per Worker</vt:lpstr>
      <vt:lpstr>What are e-Commerce and e-Business?</vt:lpstr>
      <vt:lpstr>Retail E-Commerce Statistics</vt:lpstr>
      <vt:lpstr>Technology Excesses?</vt:lpstr>
      <vt:lpstr>What do Managers do?</vt:lpstr>
      <vt:lpstr>Meetings</vt:lpstr>
      <vt:lpstr>Making Decisions</vt:lpstr>
      <vt:lpstr>Traditional Management</vt:lpstr>
      <vt:lpstr>Decentralization</vt:lpstr>
      <vt:lpstr>Business Trends</vt:lpstr>
      <vt:lpstr>Business Trends &amp; Implications</vt:lpstr>
      <vt:lpstr>Business Trend Summary</vt:lpstr>
      <vt:lpstr>Business Trends &amp; Implications</vt:lpstr>
      <vt:lpstr>Internationalization</vt:lpstr>
      <vt:lpstr>International Web Browsers</vt:lpstr>
      <vt:lpstr>Web Users (Counts)</vt:lpstr>
      <vt:lpstr>US Employment Patterns</vt:lpstr>
      <vt:lpstr>Changing Business Environment</vt:lpstr>
      <vt:lpstr>MIS Organization</vt:lpstr>
      <vt:lpstr>Operations, Tactics,Strategy</vt:lpstr>
      <vt:lpstr>Decision Levels</vt:lpstr>
      <vt:lpstr>Introduction to Strategy</vt:lpstr>
      <vt:lpstr>Strategy/Porter</vt:lpstr>
      <vt:lpstr>Baxter/Strategy</vt:lpstr>
      <vt:lpstr>Baxter/Strategy</vt:lpstr>
      <vt:lpstr>An Internet Approach for Hospital Supply</vt:lpstr>
      <vt:lpstr>Strategy/Organization</vt:lpstr>
      <vt:lpstr>Cloud Computing</vt:lpstr>
      <vt:lpstr>Technology Toolbox: Choosing a Search Engine</vt:lpstr>
      <vt:lpstr>Cases: Fast Food Industry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MIS  Chapter 1</dc:title>
  <dc:subject>Management Information Systems Introduction</dc:subject>
  <dc:creator>Jerry Post</dc:creator>
  <cp:keywords>Overheads</cp:keywords>
  <cp:lastModifiedBy>Mr. Wasis</cp:lastModifiedBy>
  <cp:revision>159</cp:revision>
  <cp:lastPrinted>1996-08-02T15:11:44Z</cp:lastPrinted>
  <dcterms:created xsi:type="dcterms:W3CDTF">1994-08-11T09:03:52Z</dcterms:created>
  <dcterms:modified xsi:type="dcterms:W3CDTF">2016-02-21T14:31:49Z</dcterms:modified>
</cp:coreProperties>
</file>