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53"/>
  </p:notesMasterIdLst>
  <p:handoutMasterIdLst>
    <p:handoutMasterId r:id="rId5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02" r:id="rId28"/>
    <p:sldId id="303" r:id="rId29"/>
    <p:sldId id="304" r:id="rId30"/>
    <p:sldId id="305"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306" r:id="rId44"/>
    <p:sldId id="294" r:id="rId45"/>
    <p:sldId id="295" r:id="rId46"/>
    <p:sldId id="307" r:id="rId47"/>
    <p:sldId id="308" r:id="rId48"/>
    <p:sldId id="296" r:id="rId49"/>
    <p:sldId id="297" r:id="rId50"/>
    <p:sldId id="299" r:id="rId51"/>
    <p:sldId id="301" r:id="rId52"/>
  </p:sldIdLst>
  <p:sldSz cx="9144000" cy="6858000" type="screen4x3"/>
  <p:notesSz cx="6858000" cy="917416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FEFFDD"/>
    <a:srgbClr val="00FF00"/>
    <a:srgbClr val="0DD325"/>
    <a:srgbClr val="DBFFB8"/>
    <a:srgbClr val="E6FFE6"/>
    <a:srgbClr val="EF9100"/>
    <a:srgbClr val="AD6900"/>
    <a:srgbClr val="CECECE"/>
    <a:srgbClr val="FCFEB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79" autoAdjust="0"/>
    <p:restoredTop sz="94752"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Books\MISBook\Data6e\Cases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sz="1200"/>
            </a:pPr>
            <a:r>
              <a:rPr lang="en-US" sz="1200"/>
              <a:t>Annual Revenue</a:t>
            </a:r>
          </a:p>
        </c:rich>
      </c:tx>
      <c:layout/>
    </c:title>
    <c:plotArea>
      <c:layout/>
      <c:lineChart>
        <c:grouping val="standard"/>
        <c:ser>
          <c:idx val="0"/>
          <c:order val="0"/>
          <c:tx>
            <c:strRef>
              <c:f>'C03Wholesale'!$B$4</c:f>
              <c:strCache>
                <c:ptCount val="1"/>
                <c:pt idx="0">
                  <c:v>W.W. Grainger</c:v>
                </c:pt>
              </c:strCache>
            </c:strRef>
          </c:tx>
          <c:marker>
            <c:symbol val="none"/>
          </c:marker>
          <c:cat>
            <c:strRef>
              <c:f>'C03Wholesale'!$A$5:$A$21</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'C03Wholesale'!$B$5:$B$21</c:f>
              <c:numCache>
                <c:formatCode>General</c:formatCode>
                <c:ptCount val="17"/>
                <c:pt idx="0">
                  <c:v>3.0230799999999998</c:v>
                </c:pt>
                <c:pt idx="1">
                  <c:v>3.27691</c:v>
                </c:pt>
                <c:pt idx="2">
                  <c:v>3.53721</c:v>
                </c:pt>
                <c:pt idx="3">
                  <c:v>4.1365600000000002</c:v>
                </c:pt>
                <c:pt idx="4">
                  <c:v>4.3412700000000015</c:v>
                </c:pt>
                <c:pt idx="5">
                  <c:v>4.5338500000000002</c:v>
                </c:pt>
                <c:pt idx="6">
                  <c:v>4.9770399999999997</c:v>
                </c:pt>
                <c:pt idx="7">
                  <c:v>4.754319999999999</c:v>
                </c:pt>
                <c:pt idx="8">
                  <c:v>4.6438999999999995</c:v>
                </c:pt>
                <c:pt idx="9">
                  <c:v>4.6669999999999989</c:v>
                </c:pt>
                <c:pt idx="10">
                  <c:v>5.049785</c:v>
                </c:pt>
                <c:pt idx="11">
                  <c:v>5.526635999999999</c:v>
                </c:pt>
                <c:pt idx="12">
                  <c:v>5.8836539999999999</c:v>
                </c:pt>
                <c:pt idx="13">
                  <c:v>6.4180139999999994</c:v>
                </c:pt>
                <c:pt idx="14">
                  <c:v>6.8500319999999988</c:v>
                </c:pt>
                <c:pt idx="15">
                  <c:v>6.221991</c:v>
                </c:pt>
                <c:pt idx="16">
                  <c:v>7.1821579999999994</c:v>
                </c:pt>
              </c:numCache>
            </c:numRef>
          </c:val>
        </c:ser>
        <c:ser>
          <c:idx val="1"/>
          <c:order val="1"/>
          <c:tx>
            <c:strRef>
              <c:f>'C03Wholesale'!$C$4</c:f>
              <c:strCache>
                <c:ptCount val="1"/>
                <c:pt idx="0">
                  <c:v>Univar</c:v>
                </c:pt>
              </c:strCache>
            </c:strRef>
          </c:tx>
          <c:marker>
            <c:symbol val="none"/>
          </c:marker>
          <c:cat>
            <c:strRef>
              <c:f>'C03Wholesale'!$A$5:$A$21</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'C03Wholesale'!$C$5:$C$21</c:f>
              <c:numCache>
                <c:formatCode>General</c:formatCode>
                <c:ptCount val="17"/>
                <c:pt idx="7">
                  <c:v>4.1029999999999989</c:v>
                </c:pt>
                <c:pt idx="8">
                  <c:v>4.4204999999999997</c:v>
                </c:pt>
                <c:pt idx="9">
                  <c:v>4.7173999999999996</c:v>
                </c:pt>
                <c:pt idx="10">
                  <c:v>5.2842000000000002</c:v>
                </c:pt>
                <c:pt idx="11">
                  <c:v>5.9867000000000008</c:v>
                </c:pt>
                <c:pt idx="12">
                  <c:v>8</c:v>
                </c:pt>
                <c:pt idx="13">
                  <c:v>8.1</c:v>
                </c:pt>
                <c:pt idx="14">
                  <c:v>9.4</c:v>
                </c:pt>
                <c:pt idx="15">
                  <c:v>7.2</c:v>
                </c:pt>
              </c:numCache>
            </c:numRef>
          </c:val>
        </c:ser>
        <c:ser>
          <c:idx val="2"/>
          <c:order val="2"/>
          <c:tx>
            <c:strRef>
              <c:f>'C03Wholesale'!$D$4</c:f>
              <c:strCache>
                <c:ptCount val="1"/>
                <c:pt idx="0">
                  <c:v>Owens &amp; Minor</c:v>
                </c:pt>
              </c:strCache>
            </c:strRef>
          </c:tx>
          <c:marker>
            <c:symbol val="none"/>
          </c:marker>
          <c:cat>
            <c:strRef>
              <c:f>'C03Wholesale'!$A$5:$A$21</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'C03Wholesale'!$D$5:$D$21</c:f>
              <c:numCache>
                <c:formatCode>General</c:formatCode>
                <c:ptCount val="17"/>
                <c:pt idx="0">
                  <c:v>2.3957999999999999</c:v>
                </c:pt>
                <c:pt idx="1">
                  <c:v>2.9764899999999987</c:v>
                </c:pt>
                <c:pt idx="2">
                  <c:v>3.0189999999999997</c:v>
                </c:pt>
                <c:pt idx="3">
                  <c:v>3.1167999999999996</c:v>
                </c:pt>
                <c:pt idx="4">
                  <c:v>3.0821199999999997</c:v>
                </c:pt>
                <c:pt idx="5">
                  <c:v>3.1863699999999997</c:v>
                </c:pt>
                <c:pt idx="6">
                  <c:v>3.5035799999999999</c:v>
                </c:pt>
                <c:pt idx="7">
                  <c:v>3.8149899999999994</c:v>
                </c:pt>
                <c:pt idx="8">
                  <c:v>3.9597800000000003</c:v>
                </c:pt>
                <c:pt idx="9">
                  <c:v>4.2440999999999995</c:v>
                </c:pt>
                <c:pt idx="10">
                  <c:v>4.5251049999999982</c:v>
                </c:pt>
                <c:pt idx="11">
                  <c:v>4.8224139999999984</c:v>
                </c:pt>
                <c:pt idx="12">
                  <c:v>5.4412660000000006</c:v>
                </c:pt>
                <c:pt idx="13">
                  <c:v>6.694595999999998</c:v>
                </c:pt>
                <c:pt idx="14">
                  <c:v>7.2432369999999997</c:v>
                </c:pt>
                <c:pt idx="15">
                  <c:v>8.0376239999999992</c:v>
                </c:pt>
                <c:pt idx="16">
                  <c:v>8.1236079999999991</c:v>
                </c:pt>
              </c:numCache>
            </c:numRef>
          </c:val>
        </c:ser>
        <c:dLbls/>
        <c:marker val="1"/>
        <c:axId val="53819648"/>
        <c:axId val="53825536"/>
      </c:lineChart>
      <c:catAx>
        <c:axId val="53819648"/>
        <c:scaling>
          <c:orientation val="minMax"/>
        </c:scaling>
        <c:axPos val="b"/>
        <c:majorTickMark val="none"/>
        <c:tickLblPos val="nextTo"/>
        <c:txPr>
          <a:bodyPr/>
          <a:lstStyle/>
          <a:p>
            <a:pPr>
              <a:defRPr sz="800"/>
            </a:pPr>
            <a:endParaRPr lang="en-US"/>
          </a:p>
        </c:txPr>
        <c:crossAx val="53825536"/>
        <c:crosses val="autoZero"/>
        <c:auto val="1"/>
        <c:lblAlgn val="ctr"/>
        <c:lblOffset val="100"/>
      </c:catAx>
      <c:valAx>
        <c:axId val="53825536"/>
        <c:scaling>
          <c:orientation val="minMax"/>
        </c:scaling>
        <c:axPos val="l"/>
        <c:majorGridlines/>
        <c:title>
          <c:tx>
            <c:rich>
              <a:bodyPr/>
              <a:lstStyle/>
              <a:p>
                <a:pPr>
                  <a:defRPr/>
                </a:pPr>
                <a:r>
                  <a:rPr lang="en-US"/>
                  <a:t>Billion $</a:t>
                </a:r>
              </a:p>
            </c:rich>
          </c:tx>
          <c:layout/>
        </c:title>
        <c:numFmt formatCode="General" sourceLinked="1"/>
        <c:majorTickMark val="none"/>
        <c:tickLblPos val="nextTo"/>
        <c:crossAx val="53819648"/>
        <c:crosses val="autoZero"/>
        <c:crossBetween val="between"/>
      </c:valAx>
    </c:plotArea>
    <c:legend>
      <c:legendPos val="r"/>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Net Income / Revenue</a:t>
            </a:r>
          </a:p>
        </c:rich>
      </c:tx>
      <c:layout/>
    </c:title>
    <c:plotArea>
      <c:layout/>
      <c:lineChart>
        <c:grouping val="standard"/>
        <c:ser>
          <c:idx val="0"/>
          <c:order val="0"/>
          <c:tx>
            <c:strRef>
              <c:f>'C03Wholesale'!$N$4</c:f>
              <c:strCache>
                <c:ptCount val="1"/>
                <c:pt idx="0">
                  <c:v>W.W. Grainger</c:v>
                </c:pt>
              </c:strCache>
            </c:strRef>
          </c:tx>
          <c:marker>
            <c:symbol val="none"/>
          </c:marker>
          <c:cat>
            <c:strRef>
              <c:f>'C03Wholesale'!$M$5:$M$21</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'C03Wholesale'!$N$5:$N$21</c:f>
              <c:numCache>
                <c:formatCode>General</c:formatCode>
                <c:ptCount val="17"/>
                <c:pt idx="0">
                  <c:v>4.2299244479140484E-2</c:v>
                </c:pt>
                <c:pt idx="1">
                  <c:v>5.6963724972611415E-2</c:v>
                </c:pt>
                <c:pt idx="2">
                  <c:v>5.8952111975257342E-2</c:v>
                </c:pt>
                <c:pt idx="3">
                  <c:v>5.6044877869534097E-2</c:v>
                </c:pt>
                <c:pt idx="4">
                  <c:v>5.4938762159460246E-2</c:v>
                </c:pt>
                <c:pt idx="5">
                  <c:v>3.9862589190202587E-2</c:v>
                </c:pt>
                <c:pt idx="6">
                  <c:v>3.8758579396589138E-2</c:v>
                </c:pt>
                <c:pt idx="7">
                  <c:v>3.6709771323764497E-2</c:v>
                </c:pt>
                <c:pt idx="8">
                  <c:v>4.5558043885527269E-2</c:v>
                </c:pt>
                <c:pt idx="9">
                  <c:v>4.8633169059352901E-2</c:v>
                </c:pt>
                <c:pt idx="10">
                  <c:v>5.6818854664109457E-2</c:v>
                </c:pt>
                <c:pt idx="11">
                  <c:v>6.2664521419539862E-2</c:v>
                </c:pt>
                <c:pt idx="12">
                  <c:v>6.5163417155393588E-2</c:v>
                </c:pt>
                <c:pt idx="13">
                  <c:v>6.5459501958082367E-2</c:v>
                </c:pt>
                <c:pt idx="14">
                  <c:v>6.9394566331952914E-2</c:v>
                </c:pt>
                <c:pt idx="15">
                  <c:v>6.9233787062694258E-2</c:v>
                </c:pt>
                <c:pt idx="16">
                  <c:v>7.1129735658836804E-2</c:v>
                </c:pt>
              </c:numCache>
            </c:numRef>
          </c:val>
        </c:ser>
        <c:ser>
          <c:idx val="1"/>
          <c:order val="1"/>
          <c:tx>
            <c:strRef>
              <c:f>'C03Wholesale'!$O$4</c:f>
              <c:strCache>
                <c:ptCount val="1"/>
                <c:pt idx="0">
                  <c:v>Univar</c:v>
                </c:pt>
              </c:strCache>
            </c:strRef>
          </c:tx>
          <c:marker>
            <c:symbol val="none"/>
          </c:marker>
          <c:cat>
            <c:strRef>
              <c:f>'C03Wholesale'!$M$5:$M$21</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'C03Wholesale'!$O$5:$O$21</c:f>
              <c:numCache>
                <c:formatCode>General</c:formatCode>
                <c:ptCount val="17"/>
                <c:pt idx="8">
                  <c:v>5.4744938355389683E-3</c:v>
                </c:pt>
                <c:pt idx="9">
                  <c:v>8.9456056302200417E-3</c:v>
                </c:pt>
                <c:pt idx="10">
                  <c:v>1.672911699027289E-2</c:v>
                </c:pt>
                <c:pt idx="11">
                  <c:v>2.3552207393054598E-2</c:v>
                </c:pt>
              </c:numCache>
            </c:numRef>
          </c:val>
        </c:ser>
        <c:ser>
          <c:idx val="2"/>
          <c:order val="2"/>
          <c:tx>
            <c:strRef>
              <c:f>'C03Wholesale'!$P$4</c:f>
              <c:strCache>
                <c:ptCount val="1"/>
                <c:pt idx="0">
                  <c:v>Owens &amp; Minor</c:v>
                </c:pt>
              </c:strCache>
            </c:strRef>
          </c:tx>
          <c:marker>
            <c:symbol val="none"/>
          </c:marker>
          <c:cat>
            <c:strRef>
              <c:f>'C03Wholesale'!$M$5:$M$21</c:f>
              <c:strCache>
                <c:ptCount val="17"/>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strCache>
            </c:strRef>
          </c:cat>
          <c:val>
            <c:numRef>
              <c:f>'C03Wholesale'!$P$5:$P$21</c:f>
              <c:numCache>
                <c:formatCode>General</c:formatCode>
                <c:ptCount val="17"/>
                <c:pt idx="0">
                  <c:v>1.9242006845312635E-3</c:v>
                </c:pt>
                <c:pt idx="1">
                  <c:v>-5.5377306827840882E-3</c:v>
                </c:pt>
                <c:pt idx="2">
                  <c:v>4.2944683670089424E-3</c:v>
                </c:pt>
                <c:pt idx="3">
                  <c:v>7.8028747433264885E-3</c:v>
                </c:pt>
                <c:pt idx="4">
                  <c:v>6.5360855515035118E-3</c:v>
                </c:pt>
                <c:pt idx="5">
                  <c:v>8.7808383834896767E-3</c:v>
                </c:pt>
                <c:pt idx="6">
                  <c:v>9.4440543672472191E-3</c:v>
                </c:pt>
                <c:pt idx="7">
                  <c:v>6.038023690756727E-3</c:v>
                </c:pt>
                <c:pt idx="8">
                  <c:v>1.1936774265236963E-2</c:v>
                </c:pt>
                <c:pt idx="9">
                  <c:v>1.2638957611743358E-2</c:v>
                </c:pt>
                <c:pt idx="10">
                  <c:v>1.336985550611533E-2</c:v>
                </c:pt>
                <c:pt idx="11">
                  <c:v>1.3358454914903617E-2</c:v>
                </c:pt>
                <c:pt idx="12">
                  <c:v>9.9155233359295471E-3</c:v>
                </c:pt>
                <c:pt idx="13">
                  <c:v>1.0666961830108942E-2</c:v>
                </c:pt>
                <c:pt idx="14">
                  <c:v>1.3979523243544293E-2</c:v>
                </c:pt>
                <c:pt idx="15">
                  <c:v>1.4538998091973449E-2</c:v>
                </c:pt>
                <c:pt idx="16">
                  <c:v>1.3612055136092241E-2</c:v>
                </c:pt>
              </c:numCache>
            </c:numRef>
          </c:val>
        </c:ser>
        <c:dLbls/>
        <c:marker val="1"/>
        <c:axId val="53844608"/>
        <c:axId val="53866880"/>
      </c:lineChart>
      <c:catAx>
        <c:axId val="53844608"/>
        <c:scaling>
          <c:orientation val="minMax"/>
        </c:scaling>
        <c:axPos val="b"/>
        <c:majorTickMark val="none"/>
        <c:tickLblPos val="nextTo"/>
        <c:txPr>
          <a:bodyPr/>
          <a:lstStyle/>
          <a:p>
            <a:pPr>
              <a:defRPr sz="800"/>
            </a:pPr>
            <a:endParaRPr lang="en-US"/>
          </a:p>
        </c:txPr>
        <c:crossAx val="53866880"/>
        <c:crosses val="autoZero"/>
        <c:auto val="1"/>
        <c:lblAlgn val="ctr"/>
        <c:lblOffset val="100"/>
      </c:catAx>
      <c:valAx>
        <c:axId val="53866880"/>
        <c:scaling>
          <c:orientation val="minMax"/>
        </c:scaling>
        <c:axPos val="l"/>
        <c:majorGridlines/>
        <c:title>
          <c:tx>
            <c:rich>
              <a:bodyPr/>
              <a:lstStyle/>
              <a:p>
                <a:pPr>
                  <a:defRPr/>
                </a:pPr>
                <a:r>
                  <a:rPr lang="en-US" dirty="0" smtClean="0"/>
                  <a:t>Ratio</a:t>
                </a:r>
                <a:endParaRPr lang="en-US" dirty="0"/>
              </a:p>
            </c:rich>
          </c:tx>
          <c:layout/>
        </c:title>
        <c:numFmt formatCode="General" sourceLinked="1"/>
        <c:majorTickMark val="none"/>
        <c:tickLblPos val="nextTo"/>
        <c:crossAx val="53844608"/>
        <c:crosses val="autoZero"/>
        <c:crossBetween val="between"/>
      </c:valAx>
    </c:plotArea>
    <c:legend>
      <c:legendPos val="r"/>
      <c:layout/>
    </c:legend>
    <c:plotVisOnly val="1"/>
    <c:dispBlanksAs val="gap"/>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5.wmf"/><Relationship Id="rId1" Type="http://schemas.openxmlformats.org/officeDocument/2006/relationships/image" Target="../media/image56.wmf"/><Relationship Id="rId5" Type="http://schemas.openxmlformats.org/officeDocument/2006/relationships/image" Target="../media/image58.wmf"/><Relationship Id="rId4"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38.wmf"/><Relationship Id="rId1" Type="http://schemas.openxmlformats.org/officeDocument/2006/relationships/image" Target="../media/image4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38.wmf"/><Relationship Id="rId1" Type="http://schemas.openxmlformats.org/officeDocument/2006/relationships/image" Target="../media/image4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38.wmf"/><Relationship Id="rId1"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Chapter 1:  Introduction</a:t>
            </a:r>
          </a:p>
        </p:txBody>
      </p:sp>
      <p:sp>
        <p:nvSpPr>
          <p:cNvPr id="3077" name="Rectangle 5"/>
          <p:cNvSpPr>
            <a:spLocks noGrp="1" noChangeArrowheads="1"/>
          </p:cNvSpPr>
          <p:nvPr>
            <p:ph type="sldNum" sz="quarter" idx="3"/>
          </p:nvPr>
        </p:nvSpPr>
        <p:spPr bwMode="auto">
          <a:xfrm>
            <a:off x="388620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200"/>
            </a:lvl1pPr>
          </a:lstStyle>
          <a:p>
            <a:pPr>
              <a:defRPr/>
            </a:pPr>
            <a:fld id="{8697D135-5270-4DCA-863C-F3BEF4F8C067}" type="slidenum">
              <a:rPr lang="en-US"/>
              <a:pPr>
                <a:defRPr/>
              </a:pPr>
              <a:t>‹#›</a:t>
            </a:fld>
            <a:endParaRPr lang="en-US"/>
          </a:p>
        </p:txBody>
      </p:sp>
      <p:sp>
        <p:nvSpPr>
          <p:cNvPr id="3078" name="Rectangle 6"/>
          <p:cNvSpPr>
            <a:spLocks noChangeArrowheads="1"/>
          </p:cNvSpPr>
          <p:nvPr/>
        </p:nvSpPr>
        <p:spPr bwMode="auto">
          <a:xfrm>
            <a:off x="68263" y="90488"/>
            <a:ext cx="1743075" cy="304800"/>
          </a:xfrm>
          <a:prstGeom prst="rect">
            <a:avLst/>
          </a:prstGeom>
          <a:noFill/>
          <a:ln w="9525">
            <a:noFill/>
            <a:miter lim="800000"/>
            <a:headEnd/>
            <a:tailEnd/>
          </a:ln>
          <a:effectLst/>
        </p:spPr>
        <p:txBody>
          <a:bodyPr wrap="none" lIns="92075" tIns="46038" rIns="92075" bIns="46038" anchor="ctr">
            <a:spAutoFit/>
          </a:bodyPr>
          <a:lstStyle/>
          <a:p>
            <a:pPr>
              <a:defRPr/>
            </a:pPr>
            <a:r>
              <a:rPr lang="en-US" sz="1400">
                <a:latin typeface="Book Antiqua" pitchFamily="18" charset="0"/>
              </a:rPr>
              <a:t>Introduction to MIS</a:t>
            </a:r>
          </a:p>
        </p:txBody>
      </p:sp>
      <p:sp>
        <p:nvSpPr>
          <p:cNvPr id="3079" name="Rectangle 7"/>
          <p:cNvSpPr>
            <a:spLocks noChangeArrowheads="1"/>
          </p:cNvSpPr>
          <p:nvPr/>
        </p:nvSpPr>
        <p:spPr bwMode="auto">
          <a:xfrm>
            <a:off x="6380163" y="8777288"/>
            <a:ext cx="409575" cy="304800"/>
          </a:xfrm>
          <a:prstGeom prst="rect">
            <a:avLst/>
          </a:prstGeom>
          <a:noFill/>
          <a:ln w="9525">
            <a:noFill/>
            <a:miter lim="800000"/>
            <a:headEnd/>
            <a:tailEnd/>
          </a:ln>
          <a:effectLst/>
        </p:spPr>
        <p:txBody>
          <a:bodyPr wrap="none" lIns="92075" tIns="46038" rIns="92075" bIns="46038" anchor="ctr">
            <a:spAutoFit/>
          </a:bodyPr>
          <a:lstStyle/>
          <a:p>
            <a:pPr algn="r">
              <a:defRPr/>
            </a:pPr>
            <a:fld id="{A04D6B28-4C12-4DB8-BC6A-7E8044F0FFFF}" type="slidenum">
              <a:rPr lang="en-US" sz="1400">
                <a:latin typeface="Book Antiqua" pitchFamily="18" charset="0"/>
              </a:rPr>
              <a:pPr algn="r">
                <a:defRPr/>
              </a:pPr>
              <a:t>‹#›</a:t>
            </a:fld>
            <a:endParaRPr lang="en-US" sz="1400">
              <a:latin typeface="Book Antiqua" pitchFamily="18" charset="0"/>
            </a:endParaRPr>
          </a:p>
        </p:txBody>
      </p:sp>
    </p:spTree>
    <p:extLst>
      <p:ext uri="{BB962C8B-B14F-4D97-AF65-F5344CB8AC3E}">
        <p14:creationId xmlns:p14="http://schemas.microsoft.com/office/powerpoint/2010/main" xmlns="" val="280006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70D68-DF5D-48E8-8D15-795AE7D18638}" type="slidenum">
              <a:rPr lang="en-US"/>
              <a:pPr>
                <a:defRPr/>
              </a:pPr>
              <a:t>‹#›</a:t>
            </a:fld>
            <a:endParaRPr lang="en-US"/>
          </a:p>
        </p:txBody>
      </p:sp>
    </p:spTree>
    <p:extLst>
      <p:ext uri="{BB962C8B-B14F-4D97-AF65-F5344CB8AC3E}">
        <p14:creationId xmlns:p14="http://schemas.microsoft.com/office/powerpoint/2010/main" xmlns="" val="1351999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A858B59-FB20-4314-ACF4-0E8D4B071B52}" type="slidenum">
              <a:rPr lang="en-US" sz="1200" smtClean="0"/>
              <a:pPr/>
              <a:t>1</a:t>
            </a:fld>
            <a:endParaRPr lang="en-US" sz="1200" smtClean="0"/>
          </a:p>
        </p:txBody>
      </p:sp>
      <p:sp>
        <p:nvSpPr>
          <p:cNvPr id="46083" name="Rectangle 2"/>
          <p:cNvSpPr>
            <a:spLocks noGrp="1" noRot="1" noChangeAspect="1" noChangeArrowheads="1" noTextEdit="1"/>
          </p:cNvSpPr>
          <p:nvPr>
            <p:ph type="sldImg"/>
          </p:nvPr>
        </p:nvSpPr>
        <p:spPr>
          <a:xfrm>
            <a:off x="1144588" y="695325"/>
            <a:ext cx="4568825" cy="3425825"/>
          </a:xfrm>
          <a:ln w="12700" cap="flat">
            <a:solidFill>
              <a:schemeClr val="tx1"/>
            </a:solidFill>
          </a:ln>
        </p:spPr>
      </p:sp>
      <p:sp>
        <p:nvSpPr>
          <p:cNvPr id="46084" name="Rectangle 3"/>
          <p:cNvSpPr>
            <a:spLocks noGrp="1" noChangeArrowheads="1"/>
          </p:cNvSpPr>
          <p:nvPr>
            <p:ph type="body" idx="1"/>
          </p:nvPr>
        </p:nvSpPr>
        <p:spPr>
          <a:xfrm>
            <a:off x="914400" y="4357688"/>
            <a:ext cx="5029200" cy="4127500"/>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lIns="92075" tIns="46038" rIns="92075" bIns="46038"/>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99346A41-0F00-459D-8D97-6844C5DA4A6D}" type="slidenum">
              <a:rPr lang="en-US" sz="1200"/>
              <a:pPr/>
              <a:t>19</a:t>
            </a:fld>
            <a:endParaRPr 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8BB2F78D-A28B-4629-B6B6-32DA0A879EA3}" type="slidenum">
              <a:rPr lang="en-US" sz="1200"/>
              <a:pPr/>
              <a:t>34</a:t>
            </a:fld>
            <a:endParaRPr 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F5E5D10C-BB93-4A74-8748-839165873325}" type="slidenum">
              <a:rPr lang="en-US" sz="1200"/>
              <a:pPr/>
              <a:t>48</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E472B69A-6496-4F54-8F52-8994E4E8864C}" type="slidenum">
              <a:rPr lang="en-US" sz="1200"/>
              <a:pPr/>
              <a:t>2</a:t>
            </a:fld>
            <a:endParaRPr 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B0EE307E-D7FF-4BE1-A556-410A16A67BA2}" type="slidenum">
              <a:rPr lang="en-US" sz="1200"/>
              <a:pPr/>
              <a:t>5</a:t>
            </a:fld>
            <a:endParaRPr 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601EF763-A2A8-432B-88A8-44499513C24C}" type="slidenum">
              <a:rPr lang="en-US" sz="1200"/>
              <a:pPr/>
              <a:t>8</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1F10AA3A-C029-45AA-973A-684BC5C8AA2C}" type="slidenum">
              <a:rPr lang="en-US" sz="1200"/>
              <a:pPr/>
              <a:t>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031DEF1-D5D9-4A65-8F77-757A3ADFF998}" type="slidenum">
              <a:rPr lang="en-US" sz="1200"/>
              <a:pPr/>
              <a:t>11</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82F1ACA9-BB7E-4BBB-BE99-3962380C816B}" type="slidenum">
              <a:rPr lang="en-US" sz="1200"/>
              <a:pPr/>
              <a:t>13</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4B9E54F5-709C-4CE7-8554-5883106DCEC9}" type="slidenum">
              <a:rPr lang="en-US" sz="1200"/>
              <a:pPr/>
              <a:t>16</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5"/>
          <p:cNvSpPr>
            <a:spLocks noGrp="1" noChangeArrowheads="1"/>
          </p:cNvSpPr>
          <p:nvPr>
            <p:ph type="sldNum" sz="quarter" idx="5"/>
          </p:nvPr>
        </p:nvSpPr>
        <p:spPr>
          <a:noFill/>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616FBBAC-380D-4C64-B88D-D38620A55F19}" type="slidenum">
              <a:rPr lang="en-US" sz="1200"/>
              <a:pPr/>
              <a:t>17</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smtClean="0"/>
              <a:t>Click to edit Master title style</a:t>
            </a:r>
            <a:endParaRPr kumimoji="0" lang="en-US" dirty="0"/>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20" name="Footer Placeholder 19"/>
          <p:cNvSpPr>
            <a:spLocks noGrp="1"/>
          </p:cNvSpPr>
          <p:nvPr>
            <p:ph type="ftr" sz="quarter" idx="11"/>
          </p:nvPr>
        </p:nvSpPr>
        <p:spPr/>
        <p:txBody>
          <a:bodyPr/>
          <a:lstStyle>
            <a:extLst/>
          </a:lstStyle>
          <a:p>
            <a:pPr>
              <a:defRPr/>
            </a:pPr>
            <a:endParaRPr lang="en-US"/>
          </a:p>
        </p:txBody>
      </p:sp>
      <p:sp>
        <p:nvSpPr>
          <p:cNvPr id="10" name="Slide Number Placeholder 9"/>
          <p:cNvSpPr>
            <a:spLocks noGrp="1"/>
          </p:cNvSpPr>
          <p:nvPr>
            <p:ph type="sldNum" sz="quarter" idx="12"/>
          </p:nvPr>
        </p:nvSpPr>
        <p:spPr/>
        <p:txBody>
          <a:bodyPr/>
          <a:lstStyle>
            <a:extLst/>
          </a:lstStyle>
          <a:p>
            <a:pPr>
              <a:defRPr/>
            </a:pPr>
            <a:fld id="{A2060396-C7FA-4ECE-B6F6-0F689FDB9146}"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CC3A69C5-2A83-477C-A780-4F18D87F9F0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1342CF2A-B095-486D-A105-429D3D95EF74}"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66800" y="381000"/>
            <a:ext cx="7772400" cy="533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914400"/>
            <a:ext cx="3886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05400" y="914400"/>
            <a:ext cx="3886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066800" y="3581400"/>
            <a:ext cx="3886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105400" y="3581400"/>
            <a:ext cx="3886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075"/>
          <p:cNvSpPr>
            <a:spLocks noGrp="1" noChangeArrowheads="1"/>
          </p:cNvSpPr>
          <p:nvPr>
            <p:ph type="dt" sz="half" idx="10"/>
          </p:nvPr>
        </p:nvSpPr>
        <p:spPr>
          <a:ln/>
        </p:spPr>
        <p:txBody>
          <a:bodyPr/>
          <a:lstStyle>
            <a:lvl1pPr>
              <a:defRPr/>
            </a:lvl1pPr>
          </a:lstStyle>
          <a:p>
            <a:pPr>
              <a:defRPr/>
            </a:pPr>
            <a:endParaRPr lang="en-US"/>
          </a:p>
        </p:txBody>
      </p:sp>
      <p:sp>
        <p:nvSpPr>
          <p:cNvPr id="8" name="Rectangle 3076"/>
          <p:cNvSpPr>
            <a:spLocks noGrp="1" noChangeArrowheads="1"/>
          </p:cNvSpPr>
          <p:nvPr>
            <p:ph type="ftr" sz="quarter" idx="11"/>
          </p:nvPr>
        </p:nvSpPr>
        <p:spPr>
          <a:ln/>
        </p:spPr>
        <p:txBody>
          <a:bodyPr/>
          <a:lstStyle>
            <a:lvl1pPr>
              <a:defRPr/>
            </a:lvl1pPr>
          </a:lstStyle>
          <a:p>
            <a:pPr>
              <a:defRPr/>
            </a:pPr>
            <a:endParaRPr lang="en-US"/>
          </a:p>
        </p:txBody>
      </p:sp>
      <p:sp>
        <p:nvSpPr>
          <p:cNvPr id="9" name="Rectangle 3077"/>
          <p:cNvSpPr>
            <a:spLocks noGrp="1" noChangeArrowheads="1"/>
          </p:cNvSpPr>
          <p:nvPr>
            <p:ph type="sldNum" sz="quarter" idx="12"/>
          </p:nvPr>
        </p:nvSpPr>
        <p:spPr>
          <a:ln/>
        </p:spPr>
        <p:txBody>
          <a:bodyPr/>
          <a:lstStyle>
            <a:lvl1pPr>
              <a:defRPr/>
            </a:lvl1pPr>
          </a:lstStyle>
          <a:p>
            <a:pPr>
              <a:defRPr/>
            </a:pPr>
            <a:fld id="{E4786385-080E-4736-8922-841ACA402144}" type="slidenum">
              <a:rPr lang="en-US"/>
              <a:pPr>
                <a:defRPr/>
              </a:pPr>
              <a:t>‹#›</a:t>
            </a:fld>
            <a:endParaRPr lang="en-US"/>
          </a:p>
        </p:txBody>
      </p:sp>
    </p:spTree>
    <p:extLst>
      <p:ext uri="{BB962C8B-B14F-4D97-AF65-F5344CB8AC3E}">
        <p14:creationId xmlns:p14="http://schemas.microsoft.com/office/powerpoint/2010/main" xmlns="" val="39419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533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914400"/>
            <a:ext cx="7924800" cy="5181600"/>
          </a:xfrm>
        </p:spPr>
        <p:txBody>
          <a:bodyPr/>
          <a:lstStyle/>
          <a:p>
            <a:pPr lvl="0"/>
            <a:endParaRPr lang="en-US" noProof="0" smtClean="0"/>
          </a:p>
        </p:txBody>
      </p:sp>
      <p:sp>
        <p:nvSpPr>
          <p:cNvPr id="4" name="Rectangle 3075"/>
          <p:cNvSpPr>
            <a:spLocks noGrp="1" noChangeArrowheads="1"/>
          </p:cNvSpPr>
          <p:nvPr>
            <p:ph type="dt" sz="half" idx="10"/>
          </p:nvPr>
        </p:nvSpPr>
        <p:spPr>
          <a:ln/>
        </p:spPr>
        <p:txBody>
          <a:bodyPr/>
          <a:lstStyle>
            <a:lvl1pPr>
              <a:defRPr/>
            </a:lvl1pPr>
          </a:lstStyle>
          <a:p>
            <a:pPr>
              <a:defRPr/>
            </a:pPr>
            <a:endParaRPr lang="en-US"/>
          </a:p>
        </p:txBody>
      </p:sp>
      <p:sp>
        <p:nvSpPr>
          <p:cNvPr id="5" name="Rectangle 3076"/>
          <p:cNvSpPr>
            <a:spLocks noGrp="1" noChangeArrowheads="1"/>
          </p:cNvSpPr>
          <p:nvPr>
            <p:ph type="ftr" sz="quarter" idx="11"/>
          </p:nvPr>
        </p:nvSpPr>
        <p:spPr>
          <a:ln/>
        </p:spPr>
        <p:txBody>
          <a:bodyPr/>
          <a:lstStyle>
            <a:lvl1pPr>
              <a:defRPr/>
            </a:lvl1pPr>
          </a:lstStyle>
          <a:p>
            <a:pPr>
              <a:defRPr/>
            </a:pPr>
            <a:endParaRPr lang="en-US"/>
          </a:p>
        </p:txBody>
      </p:sp>
      <p:sp>
        <p:nvSpPr>
          <p:cNvPr id="6" name="Rectangle 3077"/>
          <p:cNvSpPr>
            <a:spLocks noGrp="1" noChangeArrowheads="1"/>
          </p:cNvSpPr>
          <p:nvPr>
            <p:ph type="sldNum" sz="quarter" idx="12"/>
          </p:nvPr>
        </p:nvSpPr>
        <p:spPr>
          <a:ln/>
        </p:spPr>
        <p:txBody>
          <a:bodyPr/>
          <a:lstStyle>
            <a:lvl1pPr>
              <a:defRPr/>
            </a:lvl1pPr>
          </a:lstStyle>
          <a:p>
            <a:pPr>
              <a:defRPr/>
            </a:pPr>
            <a:fld id="{9B992C0F-6670-4757-8C2E-BEED618C980A}" type="slidenum">
              <a:rPr lang="en-US"/>
              <a:pPr>
                <a:defRPr/>
              </a:pPr>
              <a:t>‹#›</a:t>
            </a:fld>
            <a:endParaRPr lang="en-US"/>
          </a:p>
        </p:txBody>
      </p:sp>
    </p:spTree>
    <p:extLst>
      <p:ext uri="{BB962C8B-B14F-4D97-AF65-F5344CB8AC3E}">
        <p14:creationId xmlns:p14="http://schemas.microsoft.com/office/powerpoint/2010/main" xmlns="" val="1595006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5334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914400"/>
            <a:ext cx="3886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05400" y="914400"/>
            <a:ext cx="3886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05400" y="3581400"/>
            <a:ext cx="38862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3075"/>
          <p:cNvSpPr>
            <a:spLocks noGrp="1" noChangeArrowheads="1"/>
          </p:cNvSpPr>
          <p:nvPr>
            <p:ph type="dt" sz="half" idx="10"/>
          </p:nvPr>
        </p:nvSpPr>
        <p:spPr>
          <a:ln/>
        </p:spPr>
        <p:txBody>
          <a:bodyPr/>
          <a:lstStyle>
            <a:lvl1pPr>
              <a:defRPr/>
            </a:lvl1pPr>
          </a:lstStyle>
          <a:p>
            <a:pPr>
              <a:defRPr/>
            </a:pPr>
            <a:endParaRPr lang="en-US"/>
          </a:p>
        </p:txBody>
      </p:sp>
      <p:sp>
        <p:nvSpPr>
          <p:cNvPr id="7" name="Rectangle 3076"/>
          <p:cNvSpPr>
            <a:spLocks noGrp="1" noChangeArrowheads="1"/>
          </p:cNvSpPr>
          <p:nvPr>
            <p:ph type="ftr" sz="quarter" idx="11"/>
          </p:nvPr>
        </p:nvSpPr>
        <p:spPr>
          <a:ln/>
        </p:spPr>
        <p:txBody>
          <a:bodyPr/>
          <a:lstStyle>
            <a:lvl1pPr>
              <a:defRPr/>
            </a:lvl1pPr>
          </a:lstStyle>
          <a:p>
            <a:pPr>
              <a:defRPr/>
            </a:pPr>
            <a:endParaRPr lang="en-US"/>
          </a:p>
        </p:txBody>
      </p:sp>
      <p:sp>
        <p:nvSpPr>
          <p:cNvPr id="8" name="Rectangle 3077"/>
          <p:cNvSpPr>
            <a:spLocks noGrp="1" noChangeArrowheads="1"/>
          </p:cNvSpPr>
          <p:nvPr>
            <p:ph type="sldNum" sz="quarter" idx="12"/>
          </p:nvPr>
        </p:nvSpPr>
        <p:spPr>
          <a:ln/>
        </p:spPr>
        <p:txBody>
          <a:bodyPr/>
          <a:lstStyle>
            <a:lvl1pPr>
              <a:defRPr/>
            </a:lvl1pPr>
          </a:lstStyle>
          <a:p>
            <a:pPr>
              <a:defRPr/>
            </a:pPr>
            <a:fld id="{D51982E5-71B3-4641-B2AD-72E58E503F84}" type="slidenum">
              <a:rPr lang="en-US"/>
              <a:pPr>
                <a:defRPr/>
              </a:pPr>
              <a:t>‹#›</a:t>
            </a:fld>
            <a:endParaRPr lang="en-US"/>
          </a:p>
        </p:txBody>
      </p:sp>
    </p:spTree>
    <p:extLst>
      <p:ext uri="{BB962C8B-B14F-4D97-AF65-F5344CB8AC3E}">
        <p14:creationId xmlns:p14="http://schemas.microsoft.com/office/powerpoint/2010/main" xmlns="" val="269129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700B0F6-E69A-4FCE-A425-7748BC30625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B0AD1256-8F2D-4804-8EEE-F5DBFDDBE5FA}"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EF43CA37-2DAB-44B2-912B-D29ED781524A}"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normAutofit/>
          </a:bodyPr>
          <a:lstStyle>
            <a:lvl1pPr algn="ctr">
              <a:defRPr sz="36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AAB70542-2792-4F72-847E-6723A2904CDF}"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extLst/>
          </a:lstStyle>
          <a:p>
            <a:pPr>
              <a:defRPr/>
            </a:pPr>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4754E3EC-5CC4-4F08-AAAA-A65D3322F269}"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a:defRPr/>
            </a:pPr>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13BE80BE-7517-443E-9104-C01B4D7242D6}"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7263107-A34B-447F-A3E6-A9F94247BC7B}" type="slidenum">
              <a:rPr lang="en-US" smtClean="0"/>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9A9D036E-66C4-4DDD-9E66-8383B7A60A7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dirty="0" smtClean="0"/>
              <a:t>Click to edit Master title style</a:t>
            </a:r>
            <a:endParaRPr kumimoji="0" lang="en-US" dirty="0"/>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C0163F0-5193-4F82-9A62-0F6EC9ADA9B4}"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Lst>
  <p:timing>
    <p:tnLst>
      <p:par>
        <p:cTn id="1" dur="indefinite" restart="never" nodeType="tmRoot"/>
      </p:par>
    </p:tnLst>
  </p:timing>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ntia.doc.gov/osmhome/allochrt.pdf"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jpeg"/><Relationship Id="rId1" Type="http://schemas.openxmlformats.org/officeDocument/2006/relationships/slideLayout" Target="../slideLayouts/slideLayout6.xml"/><Relationship Id="rId5" Type="http://schemas.openxmlformats.org/officeDocument/2006/relationships/image" Target="../media/image33.jpeg"/><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hyperlink" Target="http://www.cogentco.com/us/pns_dedicated.php" TargetMode="External"/><Relationship Id="rId3" Type="http://schemas.openxmlformats.org/officeDocument/2006/relationships/notesSlide" Target="../notesSlides/notesSlide8.xml"/><Relationship Id="rId7" Type="http://schemas.openxmlformats.org/officeDocument/2006/relationships/image" Target="../media/image3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6.jpeg"/><Relationship Id="rId5" Type="http://schemas.openxmlformats.org/officeDocument/2006/relationships/image" Target="../media/image35.wmf"/><Relationship Id="rId4" Type="http://schemas.openxmlformats.org/officeDocument/2006/relationships/oleObject" Target="../embeddings/Microsoft_Office_Word_97_-_2003_Document1.doc"/></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21.wmf"/><Relationship Id="rId7" Type="http://schemas.openxmlformats.org/officeDocument/2006/relationships/oleObject" Target="../embeddings/oleObject4.bin"/><Relationship Id="rId12" Type="http://schemas.openxmlformats.org/officeDocument/2006/relationships/image" Target="../media/image41.jpe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oleObject" Target="../embeddings/oleObject1.bin"/><Relationship Id="rId9" Type="http://schemas.openxmlformats.org/officeDocument/2006/relationships/image" Target="../media/image4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oleObject" Target="../embeddings/oleObject9.bin"/><Relationship Id="rId10" Type="http://schemas.openxmlformats.org/officeDocument/2006/relationships/image" Target="../media/image42.wmf"/><Relationship Id="rId4" Type="http://schemas.openxmlformats.org/officeDocument/2006/relationships/oleObject" Target="../embeddings/oleObject8.bin"/><Relationship Id="rId9" Type="http://schemas.openxmlformats.org/officeDocument/2006/relationships/oleObject" Target="../embeddings/oleObject1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9.png"/><Relationship Id="rId7"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oleObject" Target="../embeddings/oleObject19.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33.bin"/><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53.jpeg"/><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fcc.gov/Daily_Releases/Daily_Business/2010/db0813/DOC-300902A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11.xml"/><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7.bin"/><Relationship Id="rId5" Type="http://schemas.openxmlformats.org/officeDocument/2006/relationships/oleObject" Target="../embeddings/oleObject36.bin"/><Relationship Id="rId10" Type="http://schemas.openxmlformats.org/officeDocument/2006/relationships/oleObject" Target="../embeddings/oleObject41.bin"/><Relationship Id="rId4" Type="http://schemas.openxmlformats.org/officeDocument/2006/relationships/oleObject" Target="../embeddings/oleObject35.bin"/><Relationship Id="rId9" Type="http://schemas.openxmlformats.org/officeDocument/2006/relationships/oleObject" Target="../embeddings/oleObject40.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6.bin"/><Relationship Id="rId12" Type="http://schemas.openxmlformats.org/officeDocument/2006/relationships/oleObject" Target="../embeddings/oleObject51.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45.bin"/><Relationship Id="rId11" Type="http://schemas.openxmlformats.org/officeDocument/2006/relationships/oleObject" Target="../embeddings/oleObject50.bin"/><Relationship Id="rId5" Type="http://schemas.openxmlformats.org/officeDocument/2006/relationships/oleObject" Target="../embeddings/oleObject44.bin"/><Relationship Id="rId10" Type="http://schemas.openxmlformats.org/officeDocument/2006/relationships/oleObject" Target="../embeddings/oleObject49.bin"/><Relationship Id="rId4" Type="http://schemas.openxmlformats.org/officeDocument/2006/relationships/oleObject" Target="../embeddings/oleObject43.bin"/><Relationship Id="rId9" Type="http://schemas.openxmlformats.org/officeDocument/2006/relationships/oleObject" Target="../embeddings/oleObject48.bin"/></Relationships>
</file>

<file path=ppt/slides/_rels/slide36.xml.rels><?xml version="1.0" encoding="UTF-8" standalone="yes"?>
<Relationships xmlns="http://schemas.openxmlformats.org/package/2006/relationships"><Relationship Id="rId3" Type="http://schemas.openxmlformats.org/officeDocument/2006/relationships/hyperlink" Target="http://www.nthelp.com/maps.htm" TargetMode="External"/><Relationship Id="rId2" Type="http://schemas.openxmlformats.org/officeDocument/2006/relationships/hyperlink" Target="http://navigators.com/isp.html" TargetMode="External"/><Relationship Id="rId1" Type="http://schemas.openxmlformats.org/officeDocument/2006/relationships/slideLayout" Target="../slideLayouts/slideLayout4.xml"/><Relationship Id="rId4" Type="http://schemas.openxmlformats.org/officeDocument/2006/relationships/hyperlink" Target="http://advice.cio.com/themes/CIO.com/cache/Internet_map_labels_0.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jpeg"/><Relationship Id="rId1" Type="http://schemas.openxmlformats.org/officeDocument/2006/relationships/slideLayout" Target="../slideLayouts/slideLayout6.xml"/><Relationship Id="rId5" Type="http://schemas.openxmlformats.org/officeDocument/2006/relationships/hyperlink" Target="http://www.akamai.com/" TargetMode="Externa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oleObject" Target="../embeddings/oleObject53.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62.png"/><Relationship Id="rId5" Type="http://schemas.openxmlformats.org/officeDocument/2006/relationships/image" Target="../media/image61.jpeg"/><Relationship Id="rId4" Type="http://schemas.openxmlformats.org/officeDocument/2006/relationships/image" Target="../media/image60.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9.jpe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w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oleObject" Target="../embeddings/oleObject54.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5" Type="http://schemas.openxmlformats.org/officeDocument/2006/relationships/image" Target="../media/image17.jpe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1.wmf"/><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noFill/>
        </p:spPr>
        <p:txBody>
          <a:bodyPr/>
          <a:lstStyle/>
          <a:p>
            <a:endParaRPr lang="en-US" dirty="0" smtClean="0"/>
          </a:p>
        </p:txBody>
      </p:sp>
      <p:sp>
        <p:nvSpPr>
          <p:cNvPr id="14339" name="Rectangle 3"/>
          <p:cNvSpPr>
            <a:spLocks noGrp="1" noChangeArrowheads="1"/>
          </p:cNvSpPr>
          <p:nvPr>
            <p:ph type="subTitle" idx="1"/>
          </p:nvPr>
        </p:nvSpPr>
        <p:spPr>
          <a:xfrm>
            <a:off x="1432560" y="1850064"/>
            <a:ext cx="7406640" cy="2569536"/>
          </a:xfrm>
          <a:noFill/>
        </p:spPr>
        <p:txBody>
          <a:bodyPr>
            <a:normAutofit/>
          </a:bodyPr>
          <a:lstStyle/>
          <a:p>
            <a:pPr marL="342900" indent="-342900"/>
            <a:endParaRPr lang="en-US" dirty="0" smtClean="0"/>
          </a:p>
          <a:p>
            <a:pPr marL="342900" indent="-342900"/>
            <a:r>
              <a:rPr lang="en-US" dirty="0" smtClean="0"/>
              <a:t>Chapter 3</a:t>
            </a:r>
          </a:p>
          <a:p>
            <a:pPr marL="342900" indent="-342900"/>
            <a:r>
              <a:rPr lang="en-US" dirty="0" smtClean="0"/>
              <a:t>Networks and Telecommunications</a:t>
            </a:r>
          </a:p>
          <a:p>
            <a:pPr marL="342900" indent="-342900"/>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Server Scalability</a:t>
            </a:r>
          </a:p>
        </p:txBody>
      </p:sp>
      <p:sp>
        <p:nvSpPr>
          <p:cNvPr id="12291" name="Text Box 4"/>
          <p:cNvSpPr txBox="1">
            <a:spLocks noChangeArrowheads="1"/>
          </p:cNvSpPr>
          <p:nvPr/>
        </p:nvSpPr>
        <p:spPr bwMode="auto">
          <a:xfrm>
            <a:off x="914400" y="2811958"/>
            <a:ext cx="213552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smtClean="0"/>
              <a:t>IBM Blue Gene/L</a:t>
            </a:r>
            <a:endParaRPr lang="en-US" sz="2000" dirty="0"/>
          </a:p>
        </p:txBody>
      </p:sp>
      <p:sp>
        <p:nvSpPr>
          <p:cNvPr id="12293" name="Text Box 8"/>
          <p:cNvSpPr txBox="1">
            <a:spLocks noChangeArrowheads="1"/>
          </p:cNvSpPr>
          <p:nvPr/>
        </p:nvSpPr>
        <p:spPr bwMode="auto">
          <a:xfrm>
            <a:off x="1143000" y="6107668"/>
            <a:ext cx="224933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dirty="0" smtClean="0"/>
              <a:t>IBM PS700 Express</a:t>
            </a:r>
            <a:endParaRPr lang="en-US" sz="1800" dirty="0"/>
          </a:p>
        </p:txBody>
      </p:sp>
      <p:sp>
        <p:nvSpPr>
          <p:cNvPr id="12294" name="Text Box 11"/>
          <p:cNvSpPr txBox="1">
            <a:spLocks noChangeArrowheads="1"/>
          </p:cNvSpPr>
          <p:nvPr/>
        </p:nvSpPr>
        <p:spPr bwMode="auto">
          <a:xfrm>
            <a:off x="7772400" y="5650468"/>
            <a:ext cx="468398"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dirty="0" smtClean="0"/>
              <a:t>HP</a:t>
            </a:r>
            <a:endParaRPr lang="en-US" sz="1600" dirty="0"/>
          </a:p>
        </p:txBody>
      </p:sp>
      <p:pic>
        <p:nvPicPr>
          <p:cNvPr id="12295" name="Picture 27" descr="CompaqServ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34200" y="4126468"/>
            <a:ext cx="1400175" cy="198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299" name="Text Box 35"/>
          <p:cNvSpPr txBox="1">
            <a:spLocks noChangeArrowheads="1"/>
          </p:cNvSpPr>
          <p:nvPr/>
        </p:nvSpPr>
        <p:spPr bwMode="auto">
          <a:xfrm>
            <a:off x="3581400" y="2983468"/>
            <a:ext cx="19050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2000"/>
              <a:t>Increasing performance within a product family.</a:t>
            </a:r>
          </a:p>
        </p:txBody>
      </p:sp>
      <p:sp>
        <p:nvSpPr>
          <p:cNvPr id="12300" name="Line 36"/>
          <p:cNvSpPr>
            <a:spLocks noChangeShapeType="1"/>
          </p:cNvSpPr>
          <p:nvPr/>
        </p:nvSpPr>
        <p:spPr bwMode="auto">
          <a:xfrm>
            <a:off x="3429000" y="1992868"/>
            <a:ext cx="0" cy="38862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2302" name="Text Box 53"/>
          <p:cNvSpPr txBox="1">
            <a:spLocks noChangeArrowheads="1"/>
          </p:cNvSpPr>
          <p:nvPr/>
        </p:nvSpPr>
        <p:spPr bwMode="auto">
          <a:xfrm>
            <a:off x="4255237" y="1166554"/>
            <a:ext cx="28194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2000" dirty="0"/>
              <a:t>Server farms distribute the workload. Add more computers for more power.</a:t>
            </a:r>
          </a:p>
        </p:txBody>
      </p:sp>
      <p:sp>
        <p:nvSpPr>
          <p:cNvPr id="12303" name="Text Box 55"/>
          <p:cNvSpPr txBox="1">
            <a:spLocks noChangeArrowheads="1"/>
          </p:cNvSpPr>
          <p:nvPr/>
        </p:nvSpPr>
        <p:spPr bwMode="auto">
          <a:xfrm>
            <a:off x="5486400" y="4736068"/>
            <a:ext cx="16002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Rack mount server farm.</a:t>
            </a:r>
          </a:p>
        </p:txBody>
      </p:sp>
      <p:pic>
        <p:nvPicPr>
          <p:cNvPr id="1081" name="Picture 5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67688" y="5155168"/>
            <a:ext cx="952500" cy="95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8" name="Text Box 8"/>
          <p:cNvSpPr txBox="1">
            <a:spLocks noChangeArrowheads="1"/>
          </p:cNvSpPr>
          <p:nvPr/>
        </p:nvSpPr>
        <p:spPr bwMode="auto">
          <a:xfrm>
            <a:off x="1103466" y="4343400"/>
            <a:ext cx="2249334"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dirty="0" smtClean="0"/>
              <a:t>IBM PS702 Express</a:t>
            </a:r>
          </a:p>
          <a:p>
            <a:r>
              <a:rPr lang="en-US" sz="1800" dirty="0" smtClean="0"/>
              <a:t>(multiple blades)</a:t>
            </a:r>
            <a:endParaRPr lang="en-US" sz="1800" dirty="0"/>
          </a:p>
        </p:txBody>
      </p:sp>
      <p:pic>
        <p:nvPicPr>
          <p:cNvPr id="1082" name="Picture 58"/>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64102" y="3342243"/>
            <a:ext cx="952500" cy="95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94" name="Picture 70"/>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66800" y="1656288"/>
            <a:ext cx="2204917" cy="119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extBox 1"/>
          <p:cNvSpPr txBox="1"/>
          <p:nvPr/>
        </p:nvSpPr>
        <p:spPr>
          <a:xfrm>
            <a:off x="1143000" y="1317734"/>
            <a:ext cx="1816523" cy="338554"/>
          </a:xfrm>
          <a:prstGeom prst="rect">
            <a:avLst/>
          </a:prstGeom>
          <a:noFill/>
        </p:spPr>
        <p:txBody>
          <a:bodyPr wrap="none" rtlCol="0">
            <a:spAutoFit/>
          </a:bodyPr>
          <a:lstStyle/>
          <a:p>
            <a:r>
              <a:rPr lang="en-US" sz="1600" dirty="0" smtClean="0"/>
              <a:t>https://asc.llnl.gov</a:t>
            </a:r>
            <a:endParaRPr lang="en-US" sz="1600" dirty="0"/>
          </a:p>
        </p:txBody>
      </p:sp>
      <p:grpSp>
        <p:nvGrpSpPr>
          <p:cNvPr id="3" name="Group 2"/>
          <p:cNvGrpSpPr/>
          <p:nvPr/>
        </p:nvGrpSpPr>
        <p:grpSpPr>
          <a:xfrm>
            <a:off x="6633396" y="1395597"/>
            <a:ext cx="2328977" cy="2727167"/>
            <a:chOff x="7107231" y="1188243"/>
            <a:chExt cx="2328977" cy="2727167"/>
          </a:xfrm>
        </p:grpSpPr>
        <p:pic>
          <p:nvPicPr>
            <p:cNvPr id="28" name="Picture 46"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7900988" y="1188243"/>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46"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7200899" y="1476742"/>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 name="Picture 46"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7107231" y="2013426"/>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46"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7912107" y="1848484"/>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46"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7339011" y="2540555"/>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46"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8569433" y="1580103"/>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46" descr="Computer Box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rot="-169627">
              <a:off x="8103453" y="2572385"/>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xmlns="" val="2690535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66800" y="381000"/>
            <a:ext cx="7772400" cy="390525"/>
          </a:xfrm>
          <a:noFill/>
        </p:spPr>
        <p:txBody>
          <a:bodyPr>
            <a:normAutofit fontScale="90000"/>
          </a:bodyPr>
          <a:lstStyle/>
          <a:p>
            <a:r>
              <a:rPr lang="en-US" smtClean="0"/>
              <a:t>Network Transmission Media</a:t>
            </a:r>
          </a:p>
        </p:txBody>
      </p:sp>
      <p:sp>
        <p:nvSpPr>
          <p:cNvPr id="13315" name="Line 14"/>
          <p:cNvSpPr>
            <a:spLocks noChangeShapeType="1"/>
          </p:cNvSpPr>
          <p:nvPr/>
        </p:nvSpPr>
        <p:spPr bwMode="auto">
          <a:xfrm flipH="1">
            <a:off x="1697038" y="5176838"/>
            <a:ext cx="504825" cy="188912"/>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316" name="Freeform 15"/>
          <p:cNvSpPr>
            <a:spLocks/>
          </p:cNvSpPr>
          <p:nvPr/>
        </p:nvSpPr>
        <p:spPr bwMode="auto">
          <a:xfrm>
            <a:off x="5976938" y="5035550"/>
            <a:ext cx="131762" cy="309563"/>
          </a:xfrm>
          <a:custGeom>
            <a:avLst/>
            <a:gdLst>
              <a:gd name="T0" fmla="*/ 0 w 83"/>
              <a:gd name="T1" fmla="*/ 0 h 195"/>
              <a:gd name="T2" fmla="*/ 130175 w 83"/>
              <a:gd name="T3" fmla="*/ 0 h 195"/>
              <a:gd name="T4" fmla="*/ 130175 w 83"/>
              <a:gd name="T5" fmla="*/ 307975 h 195"/>
              <a:gd name="T6" fmla="*/ 0 w 83"/>
              <a:gd name="T7" fmla="*/ 307975 h 195"/>
              <a:gd name="T8" fmla="*/ 0 w 83"/>
              <a:gd name="T9" fmla="*/ 0 h 1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3" h="195">
                <a:moveTo>
                  <a:pt x="0" y="0"/>
                </a:moveTo>
                <a:lnTo>
                  <a:pt x="82" y="0"/>
                </a:lnTo>
                <a:lnTo>
                  <a:pt x="82" y="194"/>
                </a:lnTo>
                <a:lnTo>
                  <a:pt x="0" y="194"/>
                </a:lnTo>
                <a:lnTo>
                  <a:pt x="0" y="0"/>
                </a:lnTo>
              </a:path>
            </a:pathLst>
          </a:custGeom>
          <a:solidFill>
            <a:schemeClr val="accent1"/>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17" name="Freeform 16"/>
          <p:cNvSpPr>
            <a:spLocks/>
          </p:cNvSpPr>
          <p:nvPr/>
        </p:nvSpPr>
        <p:spPr bwMode="auto">
          <a:xfrm>
            <a:off x="6007100" y="4768850"/>
            <a:ext cx="80963" cy="268288"/>
          </a:xfrm>
          <a:custGeom>
            <a:avLst/>
            <a:gdLst>
              <a:gd name="T0" fmla="*/ 0 w 51"/>
              <a:gd name="T1" fmla="*/ 266700 h 169"/>
              <a:gd name="T2" fmla="*/ 79375 w 51"/>
              <a:gd name="T3" fmla="*/ 266700 h 169"/>
              <a:gd name="T4" fmla="*/ 79375 w 51"/>
              <a:gd name="T5" fmla="*/ 0 h 169"/>
              <a:gd name="T6" fmla="*/ 0 w 51"/>
              <a:gd name="T7" fmla="*/ 0 h 169"/>
              <a:gd name="T8" fmla="*/ 0 w 51"/>
              <a:gd name="T9" fmla="*/ 266700 h 1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169">
                <a:moveTo>
                  <a:pt x="0" y="168"/>
                </a:moveTo>
                <a:lnTo>
                  <a:pt x="50" y="168"/>
                </a:lnTo>
                <a:lnTo>
                  <a:pt x="50" y="0"/>
                </a:lnTo>
                <a:lnTo>
                  <a:pt x="0" y="0"/>
                </a:lnTo>
                <a:lnTo>
                  <a:pt x="0" y="168"/>
                </a:lnTo>
              </a:path>
            </a:pathLst>
          </a:custGeom>
          <a:solidFill>
            <a:schemeClr val="accent1"/>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18" name="Freeform 17"/>
          <p:cNvSpPr>
            <a:spLocks/>
          </p:cNvSpPr>
          <p:nvPr/>
        </p:nvSpPr>
        <p:spPr bwMode="auto">
          <a:xfrm>
            <a:off x="6027738" y="4530725"/>
            <a:ext cx="41275" cy="239713"/>
          </a:xfrm>
          <a:custGeom>
            <a:avLst/>
            <a:gdLst>
              <a:gd name="T0" fmla="*/ 0 w 26"/>
              <a:gd name="T1" fmla="*/ 238125 h 151"/>
              <a:gd name="T2" fmla="*/ 39688 w 26"/>
              <a:gd name="T3" fmla="*/ 238125 h 151"/>
              <a:gd name="T4" fmla="*/ 39688 w 26"/>
              <a:gd name="T5" fmla="*/ 0 h 151"/>
              <a:gd name="T6" fmla="*/ 0 w 26"/>
              <a:gd name="T7" fmla="*/ 0 h 151"/>
              <a:gd name="T8" fmla="*/ 0 w 26"/>
              <a:gd name="T9" fmla="*/ 238125 h 1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51">
                <a:moveTo>
                  <a:pt x="0" y="150"/>
                </a:moveTo>
                <a:lnTo>
                  <a:pt x="25" y="150"/>
                </a:lnTo>
                <a:lnTo>
                  <a:pt x="25" y="0"/>
                </a:lnTo>
                <a:lnTo>
                  <a:pt x="0" y="0"/>
                </a:lnTo>
                <a:lnTo>
                  <a:pt x="0" y="150"/>
                </a:lnTo>
              </a:path>
            </a:pathLst>
          </a:custGeom>
          <a:solidFill>
            <a:schemeClr val="accent1"/>
          </a:solidFill>
          <a:ln w="12700" cap="rnd" cmpd="sng">
            <a:solidFill>
              <a:schemeClr val="tx2"/>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19" name="Freeform 49"/>
          <p:cNvSpPr>
            <a:spLocks/>
          </p:cNvSpPr>
          <p:nvPr/>
        </p:nvSpPr>
        <p:spPr bwMode="auto">
          <a:xfrm>
            <a:off x="7285038" y="5046663"/>
            <a:ext cx="130175" cy="298450"/>
          </a:xfrm>
          <a:custGeom>
            <a:avLst/>
            <a:gdLst>
              <a:gd name="T0" fmla="*/ 0 w 82"/>
              <a:gd name="T1" fmla="*/ 0 h 188"/>
              <a:gd name="T2" fmla="*/ 128588 w 82"/>
              <a:gd name="T3" fmla="*/ 0 h 188"/>
              <a:gd name="T4" fmla="*/ 128588 w 82"/>
              <a:gd name="T5" fmla="*/ 296863 h 188"/>
              <a:gd name="T6" fmla="*/ 0 w 82"/>
              <a:gd name="T7" fmla="*/ 296863 h 188"/>
              <a:gd name="T8" fmla="*/ 0 w 82"/>
              <a:gd name="T9" fmla="*/ 0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88">
                <a:moveTo>
                  <a:pt x="0" y="0"/>
                </a:moveTo>
                <a:lnTo>
                  <a:pt x="81" y="0"/>
                </a:lnTo>
                <a:lnTo>
                  <a:pt x="81" y="187"/>
                </a:lnTo>
                <a:lnTo>
                  <a:pt x="0" y="187"/>
                </a:lnTo>
                <a:lnTo>
                  <a:pt x="0" y="0"/>
                </a:lnTo>
              </a:path>
            </a:pathLst>
          </a:custGeom>
          <a:solidFill>
            <a:schemeClr val="accent1"/>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20" name="Freeform 50"/>
          <p:cNvSpPr>
            <a:spLocks/>
          </p:cNvSpPr>
          <p:nvPr/>
        </p:nvSpPr>
        <p:spPr bwMode="auto">
          <a:xfrm>
            <a:off x="7304088" y="4778375"/>
            <a:ext cx="92075" cy="269875"/>
          </a:xfrm>
          <a:custGeom>
            <a:avLst/>
            <a:gdLst>
              <a:gd name="T0" fmla="*/ 0 w 58"/>
              <a:gd name="T1" fmla="*/ 268288 h 170"/>
              <a:gd name="T2" fmla="*/ 90488 w 58"/>
              <a:gd name="T3" fmla="*/ 268288 h 170"/>
              <a:gd name="T4" fmla="*/ 90488 w 58"/>
              <a:gd name="T5" fmla="*/ 0 h 170"/>
              <a:gd name="T6" fmla="*/ 0 w 58"/>
              <a:gd name="T7" fmla="*/ 0 h 170"/>
              <a:gd name="T8" fmla="*/ 0 w 58"/>
              <a:gd name="T9" fmla="*/ 268288 h 1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70">
                <a:moveTo>
                  <a:pt x="0" y="169"/>
                </a:moveTo>
                <a:lnTo>
                  <a:pt x="57" y="169"/>
                </a:lnTo>
                <a:lnTo>
                  <a:pt x="57" y="0"/>
                </a:lnTo>
                <a:lnTo>
                  <a:pt x="0" y="0"/>
                </a:lnTo>
                <a:lnTo>
                  <a:pt x="0" y="169"/>
                </a:lnTo>
              </a:path>
            </a:pathLst>
          </a:custGeom>
          <a:solidFill>
            <a:schemeClr val="accent1"/>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21" name="Freeform 51"/>
          <p:cNvSpPr>
            <a:spLocks/>
          </p:cNvSpPr>
          <p:nvPr/>
        </p:nvSpPr>
        <p:spPr bwMode="auto">
          <a:xfrm>
            <a:off x="7324725" y="4540250"/>
            <a:ext cx="50800" cy="230188"/>
          </a:xfrm>
          <a:custGeom>
            <a:avLst/>
            <a:gdLst>
              <a:gd name="T0" fmla="*/ 0 w 32"/>
              <a:gd name="T1" fmla="*/ 228600 h 145"/>
              <a:gd name="T2" fmla="*/ 49213 w 32"/>
              <a:gd name="T3" fmla="*/ 228600 h 145"/>
              <a:gd name="T4" fmla="*/ 49213 w 32"/>
              <a:gd name="T5" fmla="*/ 0 h 145"/>
              <a:gd name="T6" fmla="*/ 0 w 32"/>
              <a:gd name="T7" fmla="*/ 0 h 145"/>
              <a:gd name="T8" fmla="*/ 0 w 32"/>
              <a:gd name="T9" fmla="*/ 228600 h 1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145">
                <a:moveTo>
                  <a:pt x="0" y="144"/>
                </a:moveTo>
                <a:lnTo>
                  <a:pt x="31" y="144"/>
                </a:lnTo>
                <a:lnTo>
                  <a:pt x="31" y="0"/>
                </a:lnTo>
                <a:lnTo>
                  <a:pt x="0" y="0"/>
                </a:lnTo>
                <a:lnTo>
                  <a:pt x="0" y="144"/>
                </a:lnTo>
              </a:path>
            </a:pathLst>
          </a:custGeom>
          <a:solidFill>
            <a:schemeClr val="accent1"/>
          </a:solidFill>
          <a:ln w="12700" cap="rnd" cmpd="sng">
            <a:solidFill>
              <a:schemeClr val="tx2"/>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22" name="Rectangle 52"/>
          <p:cNvSpPr>
            <a:spLocks noChangeArrowheads="1"/>
          </p:cNvSpPr>
          <p:nvPr/>
        </p:nvSpPr>
        <p:spPr bwMode="auto">
          <a:xfrm>
            <a:off x="5651500" y="3468688"/>
            <a:ext cx="2182813"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Radio or Micro Waves</a:t>
            </a:r>
          </a:p>
          <a:p>
            <a:r>
              <a:rPr lang="en-US" sz="1600" u="sng">
                <a:solidFill>
                  <a:schemeClr val="hlink"/>
                </a:solidFill>
              </a:rPr>
              <a:t>Example:</a:t>
            </a:r>
            <a:endParaRPr lang="en-US" sz="1600">
              <a:solidFill>
                <a:schemeClr val="hlink"/>
              </a:solidFill>
            </a:endParaRPr>
          </a:p>
          <a:p>
            <a:r>
              <a:rPr lang="en-US" sz="1600">
                <a:solidFill>
                  <a:schemeClr val="hlink"/>
                </a:solidFill>
              </a:rPr>
              <a:t>Cellular phones</a:t>
            </a:r>
          </a:p>
        </p:txBody>
      </p:sp>
      <p:sp>
        <p:nvSpPr>
          <p:cNvPr id="13323" name="Rectangle 77"/>
          <p:cNvSpPr>
            <a:spLocks noChangeArrowheads="1"/>
          </p:cNvSpPr>
          <p:nvPr/>
        </p:nvSpPr>
        <p:spPr bwMode="auto">
          <a:xfrm>
            <a:off x="5943600" y="2819400"/>
            <a:ext cx="13573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chemeClr val="hlink"/>
                </a:solidFill>
              </a:rPr>
              <a:t>glass or plastic</a:t>
            </a:r>
          </a:p>
        </p:txBody>
      </p:sp>
      <p:sp>
        <p:nvSpPr>
          <p:cNvPr id="13324" name="Rectangle 78"/>
          <p:cNvSpPr>
            <a:spLocks noChangeArrowheads="1"/>
          </p:cNvSpPr>
          <p:nvPr/>
        </p:nvSpPr>
        <p:spPr bwMode="auto">
          <a:xfrm>
            <a:off x="6096000" y="1143000"/>
            <a:ext cx="2541588"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Fiber Optic Cable</a:t>
            </a:r>
          </a:p>
          <a:p>
            <a:r>
              <a:rPr lang="en-US" sz="1600" u="sng">
                <a:solidFill>
                  <a:schemeClr val="hlink"/>
                </a:solidFill>
              </a:rPr>
              <a:t>Example:</a:t>
            </a:r>
            <a:endParaRPr lang="en-US" sz="1600">
              <a:solidFill>
                <a:schemeClr val="hlink"/>
              </a:solidFill>
            </a:endParaRPr>
          </a:p>
          <a:p>
            <a:r>
              <a:rPr lang="en-US" sz="1600">
                <a:solidFill>
                  <a:schemeClr val="hlink"/>
                </a:solidFill>
              </a:rPr>
              <a:t>Long distance phone lines</a:t>
            </a:r>
          </a:p>
        </p:txBody>
      </p:sp>
      <p:sp>
        <p:nvSpPr>
          <p:cNvPr id="13325" name="Rectangle 79"/>
          <p:cNvSpPr>
            <a:spLocks noChangeArrowheads="1"/>
          </p:cNvSpPr>
          <p:nvPr/>
        </p:nvSpPr>
        <p:spPr bwMode="auto">
          <a:xfrm>
            <a:off x="7480300" y="4441825"/>
            <a:ext cx="8239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chemeClr val="tx2"/>
                </a:solidFill>
              </a:rPr>
              <a:t>antenna</a:t>
            </a:r>
          </a:p>
        </p:txBody>
      </p:sp>
      <p:sp>
        <p:nvSpPr>
          <p:cNvPr id="13326" name="Rectangle 81"/>
          <p:cNvSpPr>
            <a:spLocks noChangeArrowheads="1"/>
          </p:cNvSpPr>
          <p:nvPr/>
        </p:nvSpPr>
        <p:spPr bwMode="auto">
          <a:xfrm>
            <a:off x="1447800" y="2362200"/>
            <a:ext cx="1762125"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Twisted Pair</a:t>
            </a:r>
          </a:p>
          <a:p>
            <a:r>
              <a:rPr lang="en-US" sz="1600" u="sng">
                <a:solidFill>
                  <a:schemeClr val="hlink"/>
                </a:solidFill>
              </a:rPr>
              <a:t>Example:</a:t>
            </a:r>
            <a:endParaRPr lang="en-US" sz="1600">
              <a:solidFill>
                <a:schemeClr val="hlink"/>
              </a:solidFill>
            </a:endParaRPr>
          </a:p>
          <a:p>
            <a:r>
              <a:rPr lang="en-US" sz="1600">
                <a:solidFill>
                  <a:schemeClr val="hlink"/>
                </a:solidFill>
              </a:rPr>
              <a:t>Local phone lines</a:t>
            </a:r>
          </a:p>
        </p:txBody>
      </p:sp>
      <p:sp>
        <p:nvSpPr>
          <p:cNvPr id="13327" name="Text Box 84"/>
          <p:cNvSpPr txBox="1">
            <a:spLocks noChangeArrowheads="1"/>
          </p:cNvSpPr>
          <p:nvPr/>
        </p:nvSpPr>
        <p:spPr bwMode="auto">
          <a:xfrm>
            <a:off x="5927725" y="1992313"/>
            <a:ext cx="16033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400"/>
              <a:t>reflective cladding</a:t>
            </a:r>
            <a:endParaRPr lang="en-US" sz="1600"/>
          </a:p>
        </p:txBody>
      </p:sp>
      <p:pic>
        <p:nvPicPr>
          <p:cNvPr id="13328" name="Picture 86" descr="TwistedPair 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43200" y="2057400"/>
            <a:ext cx="2027238" cy="232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29" name="Picture 87" descr="Coax 2 a"/>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2752861">
            <a:off x="1196181" y="3528219"/>
            <a:ext cx="1970088" cy="2228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330" name="Freeform 88"/>
          <p:cNvSpPr>
            <a:spLocks/>
          </p:cNvSpPr>
          <p:nvPr/>
        </p:nvSpPr>
        <p:spPr bwMode="auto">
          <a:xfrm>
            <a:off x="6172200" y="2286000"/>
            <a:ext cx="1779588" cy="1011238"/>
          </a:xfrm>
          <a:custGeom>
            <a:avLst/>
            <a:gdLst>
              <a:gd name="T0" fmla="*/ 0 w 1121"/>
              <a:gd name="T1" fmla="*/ 0 h 637"/>
              <a:gd name="T2" fmla="*/ 998538 w 1121"/>
              <a:gd name="T3" fmla="*/ 157163 h 637"/>
              <a:gd name="T4" fmla="*/ 1684338 w 1121"/>
              <a:gd name="T5" fmla="*/ 766763 h 637"/>
              <a:gd name="T6" fmla="*/ 1573213 w 1121"/>
              <a:gd name="T7" fmla="*/ 989013 h 637"/>
              <a:gd name="T8" fmla="*/ 1482725 w 1121"/>
              <a:gd name="T9" fmla="*/ 898525 h 637"/>
              <a:gd name="T10" fmla="*/ 846138 w 1121"/>
              <a:gd name="T11" fmla="*/ 385763 h 637"/>
              <a:gd name="T12" fmla="*/ 7938 w 1121"/>
              <a:gd name="T13" fmla="*/ 309563 h 6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1" h="637">
                <a:moveTo>
                  <a:pt x="0" y="0"/>
                </a:moveTo>
                <a:cubicBezTo>
                  <a:pt x="104" y="17"/>
                  <a:pt x="452" y="19"/>
                  <a:pt x="629" y="99"/>
                </a:cubicBezTo>
                <a:cubicBezTo>
                  <a:pt x="806" y="179"/>
                  <a:pt x="1001" y="396"/>
                  <a:pt x="1061" y="483"/>
                </a:cubicBezTo>
                <a:cubicBezTo>
                  <a:pt x="1121" y="570"/>
                  <a:pt x="1012" y="609"/>
                  <a:pt x="991" y="623"/>
                </a:cubicBezTo>
                <a:cubicBezTo>
                  <a:pt x="970" y="637"/>
                  <a:pt x="1010" y="629"/>
                  <a:pt x="934" y="566"/>
                </a:cubicBezTo>
                <a:cubicBezTo>
                  <a:pt x="858" y="503"/>
                  <a:pt x="688" y="305"/>
                  <a:pt x="533" y="243"/>
                </a:cubicBezTo>
                <a:cubicBezTo>
                  <a:pt x="378" y="181"/>
                  <a:pt x="193" y="191"/>
                  <a:pt x="5" y="195"/>
                </a:cubicBezTo>
              </a:path>
            </a:pathLst>
          </a:cu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1" name="Oval 89"/>
          <p:cNvSpPr>
            <a:spLocks noChangeArrowheads="1"/>
          </p:cNvSpPr>
          <p:nvPr/>
        </p:nvSpPr>
        <p:spPr bwMode="auto">
          <a:xfrm>
            <a:off x="6119813" y="2290763"/>
            <a:ext cx="76200" cy="30480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332" name="AutoShape 90"/>
          <p:cNvSpPr>
            <a:spLocks noChangeArrowheads="1"/>
          </p:cNvSpPr>
          <p:nvPr/>
        </p:nvSpPr>
        <p:spPr bwMode="auto">
          <a:xfrm>
            <a:off x="5799138" y="2366963"/>
            <a:ext cx="304800" cy="152400"/>
          </a:xfrm>
          <a:prstGeom prst="rightArrow">
            <a:avLst>
              <a:gd name="adj1" fmla="val 50000"/>
              <a:gd name="adj2"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333" name="AutoShape 91"/>
          <p:cNvSpPr>
            <a:spLocks noChangeArrowheads="1"/>
          </p:cNvSpPr>
          <p:nvPr/>
        </p:nvSpPr>
        <p:spPr bwMode="auto">
          <a:xfrm>
            <a:off x="6637338" y="2366963"/>
            <a:ext cx="304800" cy="152400"/>
          </a:xfrm>
          <a:prstGeom prst="rightArrow">
            <a:avLst>
              <a:gd name="adj1" fmla="val 50000"/>
              <a:gd name="adj2"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334" name="AutoShape 92"/>
          <p:cNvSpPr>
            <a:spLocks noChangeArrowheads="1"/>
          </p:cNvSpPr>
          <p:nvPr/>
        </p:nvSpPr>
        <p:spPr bwMode="auto">
          <a:xfrm rot="3057870">
            <a:off x="7018338" y="2519363"/>
            <a:ext cx="304800" cy="152400"/>
          </a:xfrm>
          <a:prstGeom prst="rightArrow">
            <a:avLst>
              <a:gd name="adj1" fmla="val 50000"/>
              <a:gd name="adj2"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335" name="AutoShape 93"/>
          <p:cNvSpPr>
            <a:spLocks noChangeArrowheads="1"/>
          </p:cNvSpPr>
          <p:nvPr/>
        </p:nvSpPr>
        <p:spPr bwMode="auto">
          <a:xfrm rot="1816143">
            <a:off x="7323138" y="2824163"/>
            <a:ext cx="304800" cy="152400"/>
          </a:xfrm>
          <a:prstGeom prst="rightArrow">
            <a:avLst>
              <a:gd name="adj1" fmla="val 50000"/>
              <a:gd name="adj2" fmla="val 50000"/>
            </a:avLst>
          </a:prstGeom>
          <a:solidFill>
            <a:srgbClr val="CCE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3336" name="Freeform 102"/>
          <p:cNvSpPr>
            <a:spLocks/>
          </p:cNvSpPr>
          <p:nvPr/>
        </p:nvSpPr>
        <p:spPr bwMode="auto">
          <a:xfrm>
            <a:off x="6391275" y="4343400"/>
            <a:ext cx="177800" cy="457200"/>
          </a:xfrm>
          <a:custGeom>
            <a:avLst/>
            <a:gdLst>
              <a:gd name="T0" fmla="*/ 0 w 112"/>
              <a:gd name="T1" fmla="*/ 0 h 288"/>
              <a:gd name="T2" fmla="*/ 176213 w 112"/>
              <a:gd name="T3" fmla="*/ 227013 h 288"/>
              <a:gd name="T4" fmla="*/ 9525 w 112"/>
              <a:gd name="T5" fmla="*/ 457200 h 288"/>
              <a:gd name="T6" fmla="*/ 0 60000 65536"/>
              <a:gd name="T7" fmla="*/ 0 60000 65536"/>
              <a:gd name="T8" fmla="*/ 0 60000 65536"/>
            </a:gdLst>
            <a:ahLst/>
            <a:cxnLst>
              <a:cxn ang="T6">
                <a:pos x="T0" y="T1"/>
              </a:cxn>
              <a:cxn ang="T7">
                <a:pos x="T2" y="T3"/>
              </a:cxn>
              <a:cxn ang="T8">
                <a:pos x="T4" y="T5"/>
              </a:cxn>
            </a:cxnLst>
            <a:rect l="0" t="0" r="r" b="b"/>
            <a:pathLst>
              <a:path w="112" h="288">
                <a:moveTo>
                  <a:pt x="0" y="0"/>
                </a:moveTo>
                <a:cubicBezTo>
                  <a:pt x="18" y="24"/>
                  <a:pt x="110" y="95"/>
                  <a:pt x="111" y="143"/>
                </a:cubicBezTo>
                <a:cubicBezTo>
                  <a:pt x="112" y="191"/>
                  <a:pt x="28" y="258"/>
                  <a:pt x="6" y="28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7" name="Freeform 103"/>
          <p:cNvSpPr>
            <a:spLocks/>
          </p:cNvSpPr>
          <p:nvPr/>
        </p:nvSpPr>
        <p:spPr bwMode="auto">
          <a:xfrm>
            <a:off x="6324600" y="4343400"/>
            <a:ext cx="177800" cy="457200"/>
          </a:xfrm>
          <a:custGeom>
            <a:avLst/>
            <a:gdLst>
              <a:gd name="T0" fmla="*/ 0 w 112"/>
              <a:gd name="T1" fmla="*/ 0 h 288"/>
              <a:gd name="T2" fmla="*/ 176213 w 112"/>
              <a:gd name="T3" fmla="*/ 227013 h 288"/>
              <a:gd name="T4" fmla="*/ 9525 w 112"/>
              <a:gd name="T5" fmla="*/ 457200 h 288"/>
              <a:gd name="T6" fmla="*/ 0 60000 65536"/>
              <a:gd name="T7" fmla="*/ 0 60000 65536"/>
              <a:gd name="T8" fmla="*/ 0 60000 65536"/>
            </a:gdLst>
            <a:ahLst/>
            <a:cxnLst>
              <a:cxn ang="T6">
                <a:pos x="T0" y="T1"/>
              </a:cxn>
              <a:cxn ang="T7">
                <a:pos x="T2" y="T3"/>
              </a:cxn>
              <a:cxn ang="T8">
                <a:pos x="T4" y="T5"/>
              </a:cxn>
            </a:cxnLst>
            <a:rect l="0" t="0" r="r" b="b"/>
            <a:pathLst>
              <a:path w="112" h="288">
                <a:moveTo>
                  <a:pt x="0" y="0"/>
                </a:moveTo>
                <a:cubicBezTo>
                  <a:pt x="18" y="24"/>
                  <a:pt x="110" y="95"/>
                  <a:pt x="111" y="143"/>
                </a:cubicBezTo>
                <a:cubicBezTo>
                  <a:pt x="112" y="191"/>
                  <a:pt x="28" y="258"/>
                  <a:pt x="6" y="28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8" name="Freeform 104"/>
          <p:cNvSpPr>
            <a:spLocks/>
          </p:cNvSpPr>
          <p:nvPr/>
        </p:nvSpPr>
        <p:spPr bwMode="auto">
          <a:xfrm>
            <a:off x="6248400" y="4343400"/>
            <a:ext cx="177800" cy="457200"/>
          </a:xfrm>
          <a:custGeom>
            <a:avLst/>
            <a:gdLst>
              <a:gd name="T0" fmla="*/ 0 w 112"/>
              <a:gd name="T1" fmla="*/ 0 h 288"/>
              <a:gd name="T2" fmla="*/ 176213 w 112"/>
              <a:gd name="T3" fmla="*/ 227013 h 288"/>
              <a:gd name="T4" fmla="*/ 9525 w 112"/>
              <a:gd name="T5" fmla="*/ 457200 h 288"/>
              <a:gd name="T6" fmla="*/ 0 60000 65536"/>
              <a:gd name="T7" fmla="*/ 0 60000 65536"/>
              <a:gd name="T8" fmla="*/ 0 60000 65536"/>
            </a:gdLst>
            <a:ahLst/>
            <a:cxnLst>
              <a:cxn ang="T6">
                <a:pos x="T0" y="T1"/>
              </a:cxn>
              <a:cxn ang="T7">
                <a:pos x="T2" y="T3"/>
              </a:cxn>
              <a:cxn ang="T8">
                <a:pos x="T4" y="T5"/>
              </a:cxn>
            </a:cxnLst>
            <a:rect l="0" t="0" r="r" b="b"/>
            <a:pathLst>
              <a:path w="112" h="288">
                <a:moveTo>
                  <a:pt x="0" y="0"/>
                </a:moveTo>
                <a:cubicBezTo>
                  <a:pt x="18" y="24"/>
                  <a:pt x="110" y="95"/>
                  <a:pt x="111" y="143"/>
                </a:cubicBezTo>
                <a:cubicBezTo>
                  <a:pt x="112" y="191"/>
                  <a:pt x="28" y="258"/>
                  <a:pt x="6" y="28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39" name="Freeform 105"/>
          <p:cNvSpPr>
            <a:spLocks/>
          </p:cNvSpPr>
          <p:nvPr/>
        </p:nvSpPr>
        <p:spPr bwMode="auto">
          <a:xfrm>
            <a:off x="6172200" y="4343400"/>
            <a:ext cx="177800" cy="457200"/>
          </a:xfrm>
          <a:custGeom>
            <a:avLst/>
            <a:gdLst>
              <a:gd name="T0" fmla="*/ 0 w 112"/>
              <a:gd name="T1" fmla="*/ 0 h 288"/>
              <a:gd name="T2" fmla="*/ 176213 w 112"/>
              <a:gd name="T3" fmla="*/ 227013 h 288"/>
              <a:gd name="T4" fmla="*/ 9525 w 112"/>
              <a:gd name="T5" fmla="*/ 457200 h 288"/>
              <a:gd name="T6" fmla="*/ 0 60000 65536"/>
              <a:gd name="T7" fmla="*/ 0 60000 65536"/>
              <a:gd name="T8" fmla="*/ 0 60000 65536"/>
            </a:gdLst>
            <a:ahLst/>
            <a:cxnLst>
              <a:cxn ang="T6">
                <a:pos x="T0" y="T1"/>
              </a:cxn>
              <a:cxn ang="T7">
                <a:pos x="T2" y="T3"/>
              </a:cxn>
              <a:cxn ang="T8">
                <a:pos x="T4" y="T5"/>
              </a:cxn>
            </a:cxnLst>
            <a:rect l="0" t="0" r="r" b="b"/>
            <a:pathLst>
              <a:path w="112" h="288">
                <a:moveTo>
                  <a:pt x="0" y="0"/>
                </a:moveTo>
                <a:cubicBezTo>
                  <a:pt x="18" y="24"/>
                  <a:pt x="110" y="95"/>
                  <a:pt x="111" y="143"/>
                </a:cubicBezTo>
                <a:cubicBezTo>
                  <a:pt x="112" y="191"/>
                  <a:pt x="28" y="258"/>
                  <a:pt x="6" y="28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40" name="Freeform 106"/>
          <p:cNvSpPr>
            <a:spLocks/>
          </p:cNvSpPr>
          <p:nvPr/>
        </p:nvSpPr>
        <p:spPr bwMode="auto">
          <a:xfrm>
            <a:off x="6096000" y="4343400"/>
            <a:ext cx="177800" cy="457200"/>
          </a:xfrm>
          <a:custGeom>
            <a:avLst/>
            <a:gdLst>
              <a:gd name="T0" fmla="*/ 0 w 112"/>
              <a:gd name="T1" fmla="*/ 0 h 288"/>
              <a:gd name="T2" fmla="*/ 176213 w 112"/>
              <a:gd name="T3" fmla="*/ 227013 h 288"/>
              <a:gd name="T4" fmla="*/ 9525 w 112"/>
              <a:gd name="T5" fmla="*/ 457200 h 288"/>
              <a:gd name="T6" fmla="*/ 0 60000 65536"/>
              <a:gd name="T7" fmla="*/ 0 60000 65536"/>
              <a:gd name="T8" fmla="*/ 0 60000 65536"/>
            </a:gdLst>
            <a:ahLst/>
            <a:cxnLst>
              <a:cxn ang="T6">
                <a:pos x="T0" y="T1"/>
              </a:cxn>
              <a:cxn ang="T7">
                <a:pos x="T2" y="T3"/>
              </a:cxn>
              <a:cxn ang="T8">
                <a:pos x="T4" y="T5"/>
              </a:cxn>
            </a:cxnLst>
            <a:rect l="0" t="0" r="r" b="b"/>
            <a:pathLst>
              <a:path w="112" h="288">
                <a:moveTo>
                  <a:pt x="0" y="0"/>
                </a:moveTo>
                <a:cubicBezTo>
                  <a:pt x="18" y="24"/>
                  <a:pt x="110" y="95"/>
                  <a:pt x="111" y="143"/>
                </a:cubicBezTo>
                <a:cubicBezTo>
                  <a:pt x="112" y="191"/>
                  <a:pt x="28" y="258"/>
                  <a:pt x="6" y="28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3341" name="Rectangle 11"/>
          <p:cNvSpPr>
            <a:spLocks noChangeArrowheads="1"/>
          </p:cNvSpPr>
          <p:nvPr/>
        </p:nvSpPr>
        <p:spPr bwMode="auto">
          <a:xfrm>
            <a:off x="1295400" y="4953000"/>
            <a:ext cx="1030288"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Coaxial</a:t>
            </a:r>
          </a:p>
          <a:p>
            <a:r>
              <a:rPr lang="en-US" sz="1600" u="sng">
                <a:solidFill>
                  <a:schemeClr val="hlink"/>
                </a:solidFill>
              </a:rPr>
              <a:t>Example:</a:t>
            </a:r>
            <a:endParaRPr lang="en-US" sz="1600">
              <a:solidFill>
                <a:schemeClr val="hlink"/>
              </a:solidFill>
            </a:endParaRPr>
          </a:p>
          <a:p>
            <a:r>
              <a:rPr lang="en-US" sz="1600">
                <a:solidFill>
                  <a:schemeClr val="hlink"/>
                </a:solidFill>
              </a:rPr>
              <a:t>Cable TV</a:t>
            </a:r>
          </a:p>
        </p:txBody>
      </p:sp>
    </p:spTree>
    <p:extLst>
      <p:ext uri="{BB962C8B-B14F-4D97-AF65-F5344CB8AC3E}">
        <p14:creationId xmlns:p14="http://schemas.microsoft.com/office/powerpoint/2010/main" xmlns="" val="402705592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Fiber Optics</a:t>
            </a:r>
          </a:p>
        </p:txBody>
      </p:sp>
      <p:sp>
        <p:nvSpPr>
          <p:cNvPr id="14339" name="Rectangle 4"/>
          <p:cNvSpPr>
            <a:spLocks noGrp="1" noChangeArrowheads="1"/>
          </p:cNvSpPr>
          <p:nvPr>
            <p:ph type="body" sz="half" idx="1"/>
          </p:nvPr>
        </p:nvSpPr>
        <p:spPr/>
        <p:txBody>
          <a:bodyPr/>
          <a:lstStyle/>
          <a:p>
            <a:r>
              <a:rPr lang="en-US" sz="2000" smtClean="0"/>
              <a:t>Faster</a:t>
            </a:r>
          </a:p>
          <a:p>
            <a:r>
              <a:rPr lang="en-US" sz="2000" smtClean="0"/>
              <a:t>More data</a:t>
            </a:r>
          </a:p>
          <a:p>
            <a:r>
              <a:rPr lang="en-US" sz="2000" smtClean="0"/>
              <a:t>Less magnetic interference</a:t>
            </a:r>
          </a:p>
          <a:p>
            <a:r>
              <a:rPr lang="en-US" sz="2000" smtClean="0"/>
              <a:t>Long stretches without repeaters</a:t>
            </a:r>
          </a:p>
          <a:p>
            <a:pPr>
              <a:buFont typeface="Wingdings" pitchFamily="2" charset="2"/>
              <a:buNone/>
            </a:pPr>
            <a:endParaRPr lang="en-US" sz="2000" smtClean="0"/>
          </a:p>
        </p:txBody>
      </p:sp>
      <p:pic>
        <p:nvPicPr>
          <p:cNvPr id="14340" name="Picture 3"/>
          <p:cNvPicPr>
            <a:picLocks noChangeArrowheads="1"/>
          </p:cNvPicPr>
          <p:nvPr/>
        </p:nvPicPr>
        <p:blipFill>
          <a:blip r:embed="rId2">
            <a:extLst>
              <a:ext uri="{28A0092B-C50C-407E-A947-70E740481C1C}">
                <a14:useLocalDpi xmlns:a14="http://schemas.microsoft.com/office/drawing/2010/main" xmlns="" val="0"/>
              </a:ext>
            </a:extLst>
          </a:blip>
          <a:srcRect l="8110" t="7159" b="4750"/>
          <a:stretch>
            <a:fillRect/>
          </a:stretch>
        </p:blipFill>
        <p:spPr bwMode="auto">
          <a:xfrm>
            <a:off x="5334000" y="1066800"/>
            <a:ext cx="3429000" cy="2544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4341" name="Text Box 7"/>
          <p:cNvSpPr txBox="1">
            <a:spLocks noChangeArrowheads="1"/>
          </p:cNvSpPr>
          <p:nvPr/>
        </p:nvSpPr>
        <p:spPr bwMode="auto">
          <a:xfrm>
            <a:off x="5486400" y="3886200"/>
            <a:ext cx="31242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2000"/>
              <a:t>900 copper wires can be replaced by one fiber optic line (for telephone connections).</a:t>
            </a:r>
          </a:p>
        </p:txBody>
      </p:sp>
    </p:spTree>
    <p:extLst>
      <p:ext uri="{BB962C8B-B14F-4D97-AF65-F5344CB8AC3E}">
        <p14:creationId xmlns:p14="http://schemas.microsoft.com/office/powerpoint/2010/main" xmlns="" val="2660958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6800" y="381000"/>
            <a:ext cx="7772400" cy="284163"/>
          </a:xfrm>
          <a:noFill/>
        </p:spPr>
        <p:txBody>
          <a:bodyPr>
            <a:normAutofit fontScale="90000"/>
          </a:bodyPr>
          <a:lstStyle/>
          <a:p>
            <a:r>
              <a:rPr lang="en-US" smtClean="0"/>
              <a:t>Frequency Spectrum</a:t>
            </a:r>
          </a:p>
        </p:txBody>
      </p:sp>
      <p:sp>
        <p:nvSpPr>
          <p:cNvPr id="15363" name="Rectangle 3"/>
          <p:cNvSpPr>
            <a:spLocks noGrp="1" noChangeArrowheads="1"/>
          </p:cNvSpPr>
          <p:nvPr>
            <p:ph type="body" sz="half" idx="1"/>
          </p:nvPr>
        </p:nvSpPr>
        <p:spPr>
          <a:xfrm>
            <a:off x="990600" y="3429000"/>
            <a:ext cx="3416300" cy="2501900"/>
          </a:xfrm>
          <a:ln w="12700" cap="flat">
            <a:solidFill>
              <a:schemeClr val="tx1"/>
            </a:solidFill>
            <a:miter lim="800000"/>
            <a:headEnd/>
            <a:tailEnd/>
          </a:ln>
        </p:spPr>
        <p:txBody>
          <a:bodyPr>
            <a:normAutofit fontScale="92500" lnSpcReduction="10000"/>
          </a:bodyPr>
          <a:lstStyle/>
          <a:p>
            <a:r>
              <a:rPr lang="en-US" sz="1800" dirty="0" smtClean="0"/>
              <a:t>All waves have similar elements</a:t>
            </a:r>
            <a:endParaRPr lang="en-US" sz="2000" dirty="0" smtClean="0"/>
          </a:p>
          <a:p>
            <a:pPr lvl="1"/>
            <a:r>
              <a:rPr lang="en-US" sz="1400" dirty="0" smtClean="0"/>
              <a:t>Sound</a:t>
            </a:r>
          </a:p>
          <a:p>
            <a:pPr lvl="1"/>
            <a:r>
              <a:rPr lang="en-US" sz="1400" dirty="0" smtClean="0"/>
              <a:t>Radio</a:t>
            </a:r>
          </a:p>
          <a:p>
            <a:pPr lvl="1"/>
            <a:r>
              <a:rPr lang="en-US" sz="1400" dirty="0" smtClean="0"/>
              <a:t>Micro</a:t>
            </a:r>
          </a:p>
          <a:p>
            <a:pPr lvl="1"/>
            <a:r>
              <a:rPr lang="en-US" sz="1400" dirty="0" smtClean="0"/>
              <a:t>Light</a:t>
            </a:r>
            <a:endParaRPr lang="en-US" sz="1800" dirty="0" smtClean="0"/>
          </a:p>
          <a:p>
            <a:r>
              <a:rPr lang="en-US" sz="1800" dirty="0" smtClean="0"/>
              <a:t>Frequency differences</a:t>
            </a:r>
            <a:endParaRPr lang="en-US" sz="2000" dirty="0" smtClean="0"/>
          </a:p>
          <a:p>
            <a:pPr lvl="1"/>
            <a:r>
              <a:rPr lang="en-US" sz="1400" dirty="0" smtClean="0"/>
              <a:t>Amount  of data</a:t>
            </a:r>
          </a:p>
          <a:p>
            <a:pPr lvl="1"/>
            <a:r>
              <a:rPr lang="en-US" sz="1400" dirty="0" smtClean="0"/>
              <a:t>Distance</a:t>
            </a:r>
          </a:p>
          <a:p>
            <a:pPr lvl="1"/>
            <a:r>
              <a:rPr lang="en-US" sz="1400" dirty="0" smtClean="0"/>
              <a:t>Interference / Noise</a:t>
            </a:r>
          </a:p>
        </p:txBody>
      </p:sp>
      <p:sp>
        <p:nvSpPr>
          <p:cNvPr id="15364" name="Freeform 4"/>
          <p:cNvSpPr>
            <a:spLocks/>
          </p:cNvSpPr>
          <p:nvPr/>
        </p:nvSpPr>
        <p:spPr bwMode="auto">
          <a:xfrm>
            <a:off x="919163" y="2374900"/>
            <a:ext cx="7634287" cy="623888"/>
          </a:xfrm>
          <a:custGeom>
            <a:avLst/>
            <a:gdLst>
              <a:gd name="T0" fmla="*/ 0 w 4809"/>
              <a:gd name="T1" fmla="*/ 0 h 393"/>
              <a:gd name="T2" fmla="*/ 7632700 w 4809"/>
              <a:gd name="T3" fmla="*/ 0 h 393"/>
              <a:gd name="T4" fmla="*/ 7632700 w 4809"/>
              <a:gd name="T5" fmla="*/ 622300 h 393"/>
              <a:gd name="T6" fmla="*/ 0 w 4809"/>
              <a:gd name="T7" fmla="*/ 622300 h 393"/>
              <a:gd name="T8" fmla="*/ 0 w 4809"/>
              <a:gd name="T9" fmla="*/ 0 h 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09" h="393">
                <a:moveTo>
                  <a:pt x="0" y="0"/>
                </a:moveTo>
                <a:lnTo>
                  <a:pt x="4808" y="0"/>
                </a:lnTo>
                <a:lnTo>
                  <a:pt x="4808" y="392"/>
                </a:lnTo>
                <a:lnTo>
                  <a:pt x="0" y="392"/>
                </a:lnTo>
                <a:lnTo>
                  <a:pt x="0" y="0"/>
                </a:lnTo>
              </a:path>
            </a:pathLst>
          </a:custGeom>
          <a:gradFill rotWithShape="0">
            <a:gsLst>
              <a:gs pos="0">
                <a:srgbClr val="003434"/>
              </a:gs>
              <a:gs pos="100000">
                <a:srgbClr val="00AFAF"/>
              </a:gs>
            </a:gsLst>
            <a:lin ang="0" scaled="1"/>
          </a:gra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5365" name="Line 5"/>
          <p:cNvSpPr>
            <a:spLocks noChangeShapeType="1"/>
          </p:cNvSpPr>
          <p:nvPr/>
        </p:nvSpPr>
        <p:spPr bwMode="auto">
          <a:xfrm flipV="1">
            <a:off x="17700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6" name="Line 6"/>
          <p:cNvSpPr>
            <a:spLocks noChangeShapeType="1"/>
          </p:cNvSpPr>
          <p:nvPr/>
        </p:nvSpPr>
        <p:spPr bwMode="auto">
          <a:xfrm flipV="1">
            <a:off x="26082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7" name="Line 7"/>
          <p:cNvSpPr>
            <a:spLocks noChangeShapeType="1"/>
          </p:cNvSpPr>
          <p:nvPr/>
        </p:nvSpPr>
        <p:spPr bwMode="auto">
          <a:xfrm flipV="1">
            <a:off x="34591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8" name="Line 8"/>
          <p:cNvSpPr>
            <a:spLocks noChangeShapeType="1"/>
          </p:cNvSpPr>
          <p:nvPr/>
        </p:nvSpPr>
        <p:spPr bwMode="auto">
          <a:xfrm flipV="1">
            <a:off x="43100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69" name="Line 9"/>
          <p:cNvSpPr>
            <a:spLocks noChangeShapeType="1"/>
          </p:cNvSpPr>
          <p:nvPr/>
        </p:nvSpPr>
        <p:spPr bwMode="auto">
          <a:xfrm flipV="1">
            <a:off x="51482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0" name="Line 10"/>
          <p:cNvSpPr>
            <a:spLocks noChangeShapeType="1"/>
          </p:cNvSpPr>
          <p:nvPr/>
        </p:nvSpPr>
        <p:spPr bwMode="auto">
          <a:xfrm flipV="1">
            <a:off x="59991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1" name="Line 11"/>
          <p:cNvSpPr>
            <a:spLocks noChangeShapeType="1"/>
          </p:cNvSpPr>
          <p:nvPr/>
        </p:nvSpPr>
        <p:spPr bwMode="auto">
          <a:xfrm flipV="1">
            <a:off x="68500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2" name="Line 12"/>
          <p:cNvSpPr>
            <a:spLocks noChangeShapeType="1"/>
          </p:cNvSpPr>
          <p:nvPr/>
        </p:nvSpPr>
        <p:spPr bwMode="auto">
          <a:xfrm flipV="1">
            <a:off x="7739063" y="2374900"/>
            <a:ext cx="0" cy="622300"/>
          </a:xfrm>
          <a:prstGeom prst="line">
            <a:avLst/>
          </a:prstGeom>
          <a:noFill/>
          <a:ln w="12700">
            <a:solidFill>
              <a:srgbClr val="FFFFFF"/>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5373" name="Rectangle 13"/>
          <p:cNvSpPr>
            <a:spLocks noChangeArrowheads="1"/>
          </p:cNvSpPr>
          <p:nvPr/>
        </p:nvSpPr>
        <p:spPr bwMode="auto">
          <a:xfrm>
            <a:off x="941388" y="2590800"/>
            <a:ext cx="5095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ELF</a:t>
            </a:r>
          </a:p>
        </p:txBody>
      </p:sp>
      <p:sp>
        <p:nvSpPr>
          <p:cNvPr id="15374" name="Rectangle 14"/>
          <p:cNvSpPr>
            <a:spLocks noChangeArrowheads="1"/>
          </p:cNvSpPr>
          <p:nvPr/>
        </p:nvSpPr>
        <p:spPr bwMode="auto">
          <a:xfrm>
            <a:off x="1843088" y="2590800"/>
            <a:ext cx="5095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VLF</a:t>
            </a:r>
          </a:p>
        </p:txBody>
      </p:sp>
      <p:sp>
        <p:nvSpPr>
          <p:cNvPr id="15375" name="Rectangle 15"/>
          <p:cNvSpPr>
            <a:spLocks noChangeArrowheads="1"/>
          </p:cNvSpPr>
          <p:nvPr/>
        </p:nvSpPr>
        <p:spPr bwMode="auto">
          <a:xfrm>
            <a:off x="2744788" y="2590800"/>
            <a:ext cx="3905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LF</a:t>
            </a:r>
          </a:p>
        </p:txBody>
      </p:sp>
      <p:sp>
        <p:nvSpPr>
          <p:cNvPr id="15376" name="Rectangle 16"/>
          <p:cNvSpPr>
            <a:spLocks noChangeArrowheads="1"/>
          </p:cNvSpPr>
          <p:nvPr/>
        </p:nvSpPr>
        <p:spPr bwMode="auto">
          <a:xfrm>
            <a:off x="3621088" y="2590800"/>
            <a:ext cx="4397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MF</a:t>
            </a:r>
          </a:p>
        </p:txBody>
      </p:sp>
      <p:sp>
        <p:nvSpPr>
          <p:cNvPr id="15377" name="Rectangle 17"/>
          <p:cNvSpPr>
            <a:spLocks noChangeArrowheads="1"/>
          </p:cNvSpPr>
          <p:nvPr/>
        </p:nvSpPr>
        <p:spPr bwMode="auto">
          <a:xfrm>
            <a:off x="4383088" y="2590800"/>
            <a:ext cx="4206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HF</a:t>
            </a:r>
          </a:p>
        </p:txBody>
      </p:sp>
      <p:sp>
        <p:nvSpPr>
          <p:cNvPr id="15378" name="Rectangle 18"/>
          <p:cNvSpPr>
            <a:spLocks noChangeArrowheads="1"/>
          </p:cNvSpPr>
          <p:nvPr/>
        </p:nvSpPr>
        <p:spPr bwMode="auto">
          <a:xfrm>
            <a:off x="5335588" y="2590800"/>
            <a:ext cx="5397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VHF</a:t>
            </a:r>
          </a:p>
        </p:txBody>
      </p:sp>
      <p:sp>
        <p:nvSpPr>
          <p:cNvPr id="15379" name="Rectangle 19"/>
          <p:cNvSpPr>
            <a:spLocks noChangeArrowheads="1"/>
          </p:cNvSpPr>
          <p:nvPr/>
        </p:nvSpPr>
        <p:spPr bwMode="auto">
          <a:xfrm>
            <a:off x="6059488" y="2590800"/>
            <a:ext cx="5492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UHF</a:t>
            </a:r>
          </a:p>
        </p:txBody>
      </p:sp>
      <p:sp>
        <p:nvSpPr>
          <p:cNvPr id="15380" name="Rectangle 20"/>
          <p:cNvSpPr>
            <a:spLocks noChangeArrowheads="1"/>
          </p:cNvSpPr>
          <p:nvPr/>
        </p:nvSpPr>
        <p:spPr bwMode="auto">
          <a:xfrm>
            <a:off x="6770688" y="2590800"/>
            <a:ext cx="10318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Microwave</a:t>
            </a:r>
          </a:p>
        </p:txBody>
      </p:sp>
      <p:sp>
        <p:nvSpPr>
          <p:cNvPr id="15381" name="Rectangle 21"/>
          <p:cNvSpPr>
            <a:spLocks noChangeArrowheads="1"/>
          </p:cNvSpPr>
          <p:nvPr/>
        </p:nvSpPr>
        <p:spPr bwMode="auto">
          <a:xfrm>
            <a:off x="7773988" y="2590800"/>
            <a:ext cx="736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solidFill>
                  <a:srgbClr val="FFFFFF"/>
                </a:solidFill>
              </a:rPr>
              <a:t>Optical</a:t>
            </a:r>
          </a:p>
        </p:txBody>
      </p:sp>
      <p:sp>
        <p:nvSpPr>
          <p:cNvPr id="15382" name="Rectangle 22"/>
          <p:cNvSpPr>
            <a:spLocks noChangeArrowheads="1"/>
          </p:cNvSpPr>
          <p:nvPr/>
        </p:nvSpPr>
        <p:spPr bwMode="auto">
          <a:xfrm>
            <a:off x="1538288" y="2989263"/>
            <a:ext cx="4794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100</a:t>
            </a:r>
          </a:p>
        </p:txBody>
      </p:sp>
      <p:sp>
        <p:nvSpPr>
          <p:cNvPr id="15383" name="Rectangle 23"/>
          <p:cNvSpPr>
            <a:spLocks noChangeArrowheads="1"/>
          </p:cNvSpPr>
          <p:nvPr/>
        </p:nvSpPr>
        <p:spPr bwMode="auto">
          <a:xfrm>
            <a:off x="2427288" y="2989263"/>
            <a:ext cx="4016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1K</a:t>
            </a:r>
          </a:p>
        </p:txBody>
      </p:sp>
      <p:sp>
        <p:nvSpPr>
          <p:cNvPr id="15384" name="Rectangle 24"/>
          <p:cNvSpPr>
            <a:spLocks noChangeArrowheads="1"/>
          </p:cNvSpPr>
          <p:nvPr/>
        </p:nvSpPr>
        <p:spPr bwMode="auto">
          <a:xfrm>
            <a:off x="3252788" y="2989263"/>
            <a:ext cx="5984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100K</a:t>
            </a:r>
          </a:p>
        </p:txBody>
      </p:sp>
      <p:sp>
        <p:nvSpPr>
          <p:cNvPr id="15385" name="Rectangle 25"/>
          <p:cNvSpPr>
            <a:spLocks noChangeArrowheads="1"/>
          </p:cNvSpPr>
          <p:nvPr/>
        </p:nvSpPr>
        <p:spPr bwMode="auto">
          <a:xfrm>
            <a:off x="4154488" y="2989263"/>
            <a:ext cx="4302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1M</a:t>
            </a:r>
          </a:p>
        </p:txBody>
      </p:sp>
      <p:sp>
        <p:nvSpPr>
          <p:cNvPr id="15386" name="Rectangle 26"/>
          <p:cNvSpPr>
            <a:spLocks noChangeArrowheads="1"/>
          </p:cNvSpPr>
          <p:nvPr/>
        </p:nvSpPr>
        <p:spPr bwMode="auto">
          <a:xfrm>
            <a:off x="4941888" y="2989263"/>
            <a:ext cx="52863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10M</a:t>
            </a:r>
          </a:p>
        </p:txBody>
      </p:sp>
      <p:sp>
        <p:nvSpPr>
          <p:cNvPr id="15387" name="Rectangle 27"/>
          <p:cNvSpPr>
            <a:spLocks noChangeArrowheads="1"/>
          </p:cNvSpPr>
          <p:nvPr/>
        </p:nvSpPr>
        <p:spPr bwMode="auto">
          <a:xfrm>
            <a:off x="5703888" y="2989263"/>
            <a:ext cx="6270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100M</a:t>
            </a:r>
          </a:p>
        </p:txBody>
      </p:sp>
      <p:sp>
        <p:nvSpPr>
          <p:cNvPr id="15388" name="Rectangle 28"/>
          <p:cNvSpPr>
            <a:spLocks noChangeArrowheads="1"/>
          </p:cNvSpPr>
          <p:nvPr/>
        </p:nvSpPr>
        <p:spPr bwMode="auto">
          <a:xfrm>
            <a:off x="6605588" y="2989263"/>
            <a:ext cx="420687"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1G</a:t>
            </a:r>
          </a:p>
        </p:txBody>
      </p:sp>
      <p:sp>
        <p:nvSpPr>
          <p:cNvPr id="15389" name="Rectangle 29"/>
          <p:cNvSpPr>
            <a:spLocks noChangeArrowheads="1"/>
          </p:cNvSpPr>
          <p:nvPr/>
        </p:nvSpPr>
        <p:spPr bwMode="auto">
          <a:xfrm>
            <a:off x="7519988" y="2989263"/>
            <a:ext cx="5191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10G</a:t>
            </a:r>
          </a:p>
        </p:txBody>
      </p:sp>
      <p:sp>
        <p:nvSpPr>
          <p:cNvPr id="15390" name="Rectangle 30"/>
          <p:cNvSpPr>
            <a:spLocks noChangeArrowheads="1"/>
          </p:cNvSpPr>
          <p:nvPr/>
        </p:nvSpPr>
        <p:spPr bwMode="auto">
          <a:xfrm>
            <a:off x="8535988" y="2963863"/>
            <a:ext cx="6080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Hertz</a:t>
            </a:r>
          </a:p>
        </p:txBody>
      </p:sp>
      <p:sp>
        <p:nvSpPr>
          <p:cNvPr id="15391" name="Rectangle 31"/>
          <p:cNvSpPr>
            <a:spLocks noChangeArrowheads="1"/>
          </p:cNvSpPr>
          <p:nvPr/>
        </p:nvSpPr>
        <p:spPr bwMode="auto">
          <a:xfrm rot="-2700000">
            <a:off x="1268413" y="1477963"/>
            <a:ext cx="15541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Navy/submarines</a:t>
            </a:r>
          </a:p>
        </p:txBody>
      </p:sp>
      <p:sp>
        <p:nvSpPr>
          <p:cNvPr id="15392" name="Rectangle 32"/>
          <p:cNvSpPr>
            <a:spLocks noChangeArrowheads="1"/>
          </p:cNvSpPr>
          <p:nvPr/>
        </p:nvSpPr>
        <p:spPr bwMode="auto">
          <a:xfrm rot="-2700000">
            <a:off x="6327775" y="1355725"/>
            <a:ext cx="18684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TV:  220M - 500 MHz</a:t>
            </a:r>
          </a:p>
        </p:txBody>
      </p:sp>
      <p:sp>
        <p:nvSpPr>
          <p:cNvPr id="15393" name="Rectangle 33"/>
          <p:cNvSpPr>
            <a:spLocks noChangeArrowheads="1"/>
          </p:cNvSpPr>
          <p:nvPr/>
        </p:nvSpPr>
        <p:spPr bwMode="auto">
          <a:xfrm rot="-2700000">
            <a:off x="3651250" y="1325563"/>
            <a:ext cx="19494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AM:  550K - 1650 KHz</a:t>
            </a:r>
          </a:p>
        </p:txBody>
      </p:sp>
      <p:sp>
        <p:nvSpPr>
          <p:cNvPr id="15394" name="Rectangle 34"/>
          <p:cNvSpPr>
            <a:spLocks noChangeArrowheads="1"/>
          </p:cNvSpPr>
          <p:nvPr/>
        </p:nvSpPr>
        <p:spPr bwMode="auto">
          <a:xfrm rot="-2700000">
            <a:off x="4233863" y="4113213"/>
            <a:ext cx="26781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Public Safety:  150M - 160 MHz</a:t>
            </a:r>
          </a:p>
        </p:txBody>
      </p:sp>
      <p:sp>
        <p:nvSpPr>
          <p:cNvPr id="15395" name="Rectangle 35"/>
          <p:cNvSpPr>
            <a:spLocks noChangeArrowheads="1"/>
          </p:cNvSpPr>
          <p:nvPr/>
        </p:nvSpPr>
        <p:spPr bwMode="auto">
          <a:xfrm rot="-2700000">
            <a:off x="4513263" y="4113213"/>
            <a:ext cx="267811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Public Safety:  460M - 500 MHz</a:t>
            </a:r>
          </a:p>
        </p:txBody>
      </p:sp>
      <p:sp>
        <p:nvSpPr>
          <p:cNvPr id="15396" name="Rectangle 36"/>
          <p:cNvSpPr>
            <a:spLocks noChangeArrowheads="1"/>
          </p:cNvSpPr>
          <p:nvPr/>
        </p:nvSpPr>
        <p:spPr bwMode="auto">
          <a:xfrm rot="-2700000">
            <a:off x="4938713" y="4262438"/>
            <a:ext cx="22733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Cellular phones:  800 MHz</a:t>
            </a:r>
          </a:p>
        </p:txBody>
      </p:sp>
      <p:sp>
        <p:nvSpPr>
          <p:cNvPr id="15397" name="Rectangle 37"/>
          <p:cNvSpPr>
            <a:spLocks noChangeArrowheads="1"/>
          </p:cNvSpPr>
          <p:nvPr/>
        </p:nvSpPr>
        <p:spPr bwMode="auto">
          <a:xfrm rot="-2700000">
            <a:off x="5121275" y="4251325"/>
            <a:ext cx="2971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Cordless phones (some):  900 MHz</a:t>
            </a:r>
          </a:p>
        </p:txBody>
      </p:sp>
      <p:sp>
        <p:nvSpPr>
          <p:cNvPr id="15398" name="Rectangle 38"/>
          <p:cNvSpPr>
            <a:spLocks noChangeArrowheads="1"/>
          </p:cNvSpPr>
          <p:nvPr/>
        </p:nvSpPr>
        <p:spPr bwMode="auto">
          <a:xfrm rot="-2700000">
            <a:off x="5086350" y="4438650"/>
            <a:ext cx="34385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Pers. Com. Sys (PCS):  1.85 G - 2.2 GHz</a:t>
            </a:r>
          </a:p>
        </p:txBody>
      </p:sp>
      <p:sp>
        <p:nvSpPr>
          <p:cNvPr id="15399" name="Rectangle 39"/>
          <p:cNvSpPr>
            <a:spLocks noChangeArrowheads="1"/>
          </p:cNvSpPr>
          <p:nvPr/>
        </p:nvSpPr>
        <p:spPr bwMode="auto">
          <a:xfrm rot="-2700000">
            <a:off x="6602413" y="4314825"/>
            <a:ext cx="1527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 PCS ET:  2 GHz</a:t>
            </a:r>
          </a:p>
        </p:txBody>
      </p:sp>
      <p:sp>
        <p:nvSpPr>
          <p:cNvPr id="15400" name="Rectangle 40"/>
          <p:cNvSpPr>
            <a:spLocks noChangeArrowheads="1"/>
          </p:cNvSpPr>
          <p:nvPr/>
        </p:nvSpPr>
        <p:spPr bwMode="auto">
          <a:xfrm rot="-2700000">
            <a:off x="5184775" y="1355725"/>
            <a:ext cx="17700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TV:  54M - 216 MHz</a:t>
            </a:r>
          </a:p>
        </p:txBody>
      </p:sp>
      <p:sp>
        <p:nvSpPr>
          <p:cNvPr id="15401" name="Rectangle 41"/>
          <p:cNvSpPr>
            <a:spLocks noChangeArrowheads="1"/>
          </p:cNvSpPr>
          <p:nvPr/>
        </p:nvSpPr>
        <p:spPr bwMode="auto">
          <a:xfrm rot="-2700000">
            <a:off x="5619750" y="1382713"/>
            <a:ext cx="17986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FM:  88M - 108 MHz</a:t>
            </a:r>
          </a:p>
        </p:txBody>
      </p:sp>
      <p:sp>
        <p:nvSpPr>
          <p:cNvPr id="15403" name="Text Box 45"/>
          <p:cNvSpPr txBox="1">
            <a:spLocks noChangeArrowheads="1"/>
          </p:cNvSpPr>
          <p:nvPr/>
        </p:nvSpPr>
        <p:spPr bwMode="auto">
          <a:xfrm>
            <a:off x="1295400" y="6172200"/>
            <a:ext cx="4794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hlinkClick r:id="rId3"/>
              </a:rPr>
              <a:t>http://www.ntia.doc.gov/osmhome/allochrt.pdf</a:t>
            </a:r>
            <a:endParaRPr lang="en-US" sz="1800"/>
          </a:p>
        </p:txBody>
      </p:sp>
    </p:spTree>
    <p:extLst>
      <p:ext uri="{BB962C8B-B14F-4D97-AF65-F5344CB8AC3E}">
        <p14:creationId xmlns:p14="http://schemas.microsoft.com/office/powerpoint/2010/main" xmlns="" val="204766134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Wireless Technologies</a:t>
            </a:r>
          </a:p>
        </p:txBody>
      </p:sp>
      <p:pic>
        <p:nvPicPr>
          <p:cNvPr id="16387" name="Picture 11" descr="MPj0403480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982787"/>
            <a:ext cx="709613" cy="1063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88" name="Oval 12"/>
          <p:cNvSpPr>
            <a:spLocks noChangeArrowheads="1"/>
          </p:cNvSpPr>
          <p:nvPr/>
        </p:nvSpPr>
        <p:spPr bwMode="auto">
          <a:xfrm>
            <a:off x="354013" y="762000"/>
            <a:ext cx="3505200" cy="35052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89" name="Oval 14"/>
          <p:cNvSpPr>
            <a:spLocks noChangeArrowheads="1"/>
          </p:cNvSpPr>
          <p:nvPr/>
        </p:nvSpPr>
        <p:spPr bwMode="auto">
          <a:xfrm>
            <a:off x="773113" y="1181100"/>
            <a:ext cx="2667000" cy="26670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90" name="Oval 15"/>
          <p:cNvSpPr>
            <a:spLocks noChangeArrowheads="1"/>
          </p:cNvSpPr>
          <p:nvPr/>
        </p:nvSpPr>
        <p:spPr bwMode="auto">
          <a:xfrm>
            <a:off x="1249363" y="1657350"/>
            <a:ext cx="1714500" cy="17145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91" name="Text Box 16"/>
          <p:cNvSpPr txBox="1">
            <a:spLocks noChangeArrowheads="1"/>
          </p:cNvSpPr>
          <p:nvPr/>
        </p:nvSpPr>
        <p:spPr bwMode="auto">
          <a:xfrm>
            <a:off x="3733800" y="1449387"/>
            <a:ext cx="433965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t>Cellphone or </a:t>
            </a:r>
            <a:r>
              <a:rPr lang="en-US" sz="2000" dirty="0" err="1"/>
              <a:t>WiMax</a:t>
            </a:r>
            <a:endParaRPr lang="en-US" sz="2000" dirty="0"/>
          </a:p>
          <a:p>
            <a:r>
              <a:rPr lang="en-US" sz="2000" dirty="0"/>
              <a:t>2-10 miles, 128 kbps - </a:t>
            </a:r>
            <a:r>
              <a:rPr lang="en-US" sz="2000" dirty="0" smtClean="0"/>
              <a:t>10 mbps (4G)</a:t>
            </a:r>
            <a:endParaRPr lang="en-US" sz="2000" dirty="0"/>
          </a:p>
        </p:txBody>
      </p:sp>
      <p:pic>
        <p:nvPicPr>
          <p:cNvPr id="16392" name="Picture 17" descr="Wireless Switch Front b"/>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96100" y="3632200"/>
            <a:ext cx="1219200"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3" name="Oval 18"/>
          <p:cNvSpPr>
            <a:spLocks noChangeArrowheads="1"/>
          </p:cNvSpPr>
          <p:nvPr/>
        </p:nvSpPr>
        <p:spPr bwMode="auto">
          <a:xfrm>
            <a:off x="6648450" y="3297237"/>
            <a:ext cx="1714500" cy="17145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94" name="Oval 19"/>
          <p:cNvSpPr>
            <a:spLocks noChangeArrowheads="1"/>
          </p:cNvSpPr>
          <p:nvPr/>
        </p:nvSpPr>
        <p:spPr bwMode="auto">
          <a:xfrm>
            <a:off x="6496050" y="3144837"/>
            <a:ext cx="2019300" cy="20193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95" name="Oval 20"/>
          <p:cNvSpPr>
            <a:spLocks noChangeArrowheads="1"/>
          </p:cNvSpPr>
          <p:nvPr/>
        </p:nvSpPr>
        <p:spPr bwMode="auto">
          <a:xfrm>
            <a:off x="6324600" y="2973387"/>
            <a:ext cx="2362200" cy="23622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6396" name="Text Box 21"/>
          <p:cNvSpPr txBox="1">
            <a:spLocks noChangeArrowheads="1"/>
          </p:cNvSpPr>
          <p:nvPr/>
        </p:nvSpPr>
        <p:spPr bwMode="auto">
          <a:xfrm>
            <a:off x="6400800" y="5335587"/>
            <a:ext cx="2531655"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t>Wi-Fi</a:t>
            </a:r>
          </a:p>
          <a:p>
            <a:r>
              <a:rPr lang="en-US" sz="2000" dirty="0"/>
              <a:t>50-200 feet</a:t>
            </a:r>
          </a:p>
          <a:p>
            <a:r>
              <a:rPr lang="en-US" sz="2000" dirty="0"/>
              <a:t>11 mbps </a:t>
            </a:r>
            <a:r>
              <a:rPr lang="en-US" dirty="0"/>
              <a:t>- </a:t>
            </a:r>
            <a:r>
              <a:rPr lang="en-US" sz="2000" dirty="0" smtClean="0"/>
              <a:t>250 </a:t>
            </a:r>
            <a:r>
              <a:rPr lang="en-US" sz="2000" dirty="0"/>
              <a:t>mbps</a:t>
            </a:r>
          </a:p>
        </p:txBody>
      </p:sp>
      <p:pic>
        <p:nvPicPr>
          <p:cNvPr id="16397" name="Picture 30" descr="j0400003"/>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267200" y="2897187"/>
            <a:ext cx="1770063" cy="117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398" name="Text Box 31"/>
          <p:cNvSpPr txBox="1">
            <a:spLocks noChangeArrowheads="1"/>
          </p:cNvSpPr>
          <p:nvPr/>
        </p:nvSpPr>
        <p:spPr bwMode="auto">
          <a:xfrm>
            <a:off x="4495800" y="4116387"/>
            <a:ext cx="1664238"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t>Bluetooth</a:t>
            </a:r>
          </a:p>
          <a:p>
            <a:r>
              <a:rPr lang="en-US" sz="2000" dirty="0"/>
              <a:t>10-30 feet</a:t>
            </a:r>
          </a:p>
          <a:p>
            <a:r>
              <a:rPr lang="en-US" sz="2000" dirty="0" smtClean="0"/>
              <a:t>2.1 mbps</a:t>
            </a:r>
          </a:p>
          <a:p>
            <a:r>
              <a:rPr lang="en-US" sz="2000" dirty="0" smtClean="0"/>
              <a:t>3.0: 24 mbps</a:t>
            </a:r>
            <a:endParaRPr lang="en-US" sz="2000" dirty="0"/>
          </a:p>
        </p:txBody>
      </p:sp>
      <p:pic>
        <p:nvPicPr>
          <p:cNvPr id="16399" name="Picture 33" descr="j0411829"/>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381000" y="4421187"/>
            <a:ext cx="2743200" cy="179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400" name="Text Box 34"/>
          <p:cNvSpPr txBox="1">
            <a:spLocks noChangeArrowheads="1"/>
          </p:cNvSpPr>
          <p:nvPr/>
        </p:nvSpPr>
        <p:spPr bwMode="auto">
          <a:xfrm>
            <a:off x="3200400" y="5411787"/>
            <a:ext cx="1893888"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Ultra-wideband</a:t>
            </a:r>
          </a:p>
          <a:p>
            <a:r>
              <a:rPr lang="en-US" sz="2000"/>
              <a:t>10-30 feet</a:t>
            </a:r>
          </a:p>
          <a:p>
            <a:r>
              <a:rPr lang="en-US" sz="2000"/>
              <a:t>1 gbps</a:t>
            </a:r>
          </a:p>
        </p:txBody>
      </p:sp>
    </p:spTree>
    <p:extLst>
      <p:ext uri="{BB962C8B-B14F-4D97-AF65-F5344CB8AC3E}">
        <p14:creationId xmlns:p14="http://schemas.microsoft.com/office/powerpoint/2010/main" xmlns="" val="25364664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326" name="Group 878"/>
          <p:cNvGraphicFramePr>
            <a:graphicFrameLocks noGrp="1"/>
          </p:cNvGraphicFramePr>
          <p:nvPr>
            <p:ph idx="1"/>
            <p:extLst>
              <p:ext uri="{D42A27DB-BD31-4B8C-83A1-F6EECF244321}">
                <p14:modId xmlns:p14="http://schemas.microsoft.com/office/powerpoint/2010/main" xmlns="" val="3826443740"/>
              </p:ext>
            </p:extLst>
          </p:nvPr>
        </p:nvGraphicFramePr>
        <p:xfrm>
          <a:off x="1219200" y="762000"/>
          <a:ext cx="6812599" cy="5943600"/>
        </p:xfrm>
        <a:graphic>
          <a:graphicData uri="http://schemas.openxmlformats.org/drawingml/2006/table">
            <a:tbl>
              <a:tblPr/>
              <a:tblGrid>
                <a:gridCol w="1789113"/>
                <a:gridCol w="1136650"/>
                <a:gridCol w="2006918"/>
                <a:gridCol w="1879918"/>
              </a:tblGrid>
              <a:tr h="212725">
                <a:tc gridSpan="4">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1" i="0" u="sng" strike="noStrike" cap="none" normalizeH="0" baseline="0" dirty="0" smtClean="0">
                          <a:ln>
                            <a:noFill/>
                          </a:ln>
                          <a:solidFill>
                            <a:schemeClr val="tx1"/>
                          </a:solidFill>
                          <a:effectLst/>
                          <a:latin typeface="Arial Unicode MS" pitchFamily="34" charset="-128"/>
                          <a:cs typeface="Times New Roman" pitchFamily="18" charset="0"/>
                        </a:rPr>
                        <a:t>Local Area Networks</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98438">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Name</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3F3F3"/>
                    </a:solid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Format</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3F3F3"/>
                    </a:solid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Speed (mbps)</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3F3F3"/>
                    </a:solidFill>
                  </a:tcPr>
                </a:tc>
                <a:tc rowSpan="9">
                  <a:txBody>
                    <a:bodyPr/>
                    <a:lstStyle/>
                    <a:p>
                      <a:pPr marL="0" marR="0" lvl="0" indent="0" algn="l" defTabSz="914400" rtl="0" eaLnBrk="0" fontAlgn="base" latinLnBrk="0" hangingPunct="0">
                        <a:lnSpc>
                          <a:spcPct val="80000"/>
                        </a:lnSpc>
                        <a:spcBef>
                          <a:spcPct val="20000"/>
                        </a:spcBef>
                        <a:spcAft>
                          <a:spcPct val="0"/>
                        </a:spcAft>
                        <a:buClr>
                          <a:schemeClr val="tx2"/>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10Base-T</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Twisted pair</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10</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100Base-T</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Twisted pair</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100</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198438">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Gigabit Ethernet</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Twisted pair</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1000</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23177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Wireless LAN 11b,a,g</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Wireless</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11-54</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Wireless LAN 11n</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Wireless</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150-200</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LAN/fiber FDDI</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100</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198438">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LAN/fiber ATM</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155</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LAN/fiber high-end</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100,000,000 (</a:t>
                      </a: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100 terabits)</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vMerge="1">
                  <a:txBody>
                    <a:bodyPr/>
                    <a:lstStyle/>
                    <a:p>
                      <a:endParaRPr lang="en-US"/>
                    </a:p>
                  </a:txBody>
                  <a:tcPr/>
                </a:tc>
              </a:tr>
              <a:tr h="212725">
                <a:tc gridSpan="4">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1" i="0" u="sng" strike="noStrike" cap="none" normalizeH="0" baseline="0" smtClean="0">
                          <a:ln>
                            <a:noFill/>
                          </a:ln>
                          <a:solidFill>
                            <a:schemeClr val="tx1"/>
                          </a:solidFill>
                          <a:effectLst/>
                          <a:latin typeface="Arial Unicode MS" pitchFamily="34" charset="-128"/>
                          <a:cs typeface="Times New Roman" pitchFamily="18" charset="0"/>
                        </a:rPr>
                        <a:t>Internet Connections</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r>
              <a:tr h="198438">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Name</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3F3F3"/>
                    </a:solid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Format</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3F3F3"/>
                    </a:solid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Speed (mbps)</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3F3F3"/>
                    </a:solid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Estimated Cost</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3F3F3"/>
                    </a:solidFill>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Dial-up</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Twisted pair</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0.05</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$20/month</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DSL</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Twisted pair</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3+ down/0.5+ up </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$50/month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98438">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Cable modem</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Coaxial</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6+ down/1+ up</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$50/month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9550">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Satellite</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Microwave</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1.5 down/0.25 up</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$50/month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Wireless/Wi-Max</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Microwave</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1.5-6 down/0.25+ up</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$40/month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98438">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T1-lease</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Twisted pair</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1.544</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$400-$700/month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T3-lease</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Unicode MS" pitchFamily="34" charset="-128"/>
                          <a:cs typeface="Times New Roman" pitchFamily="18" charset="0"/>
                        </a:rPr>
                        <a:t>45 </a:t>
                      </a: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$2,500-$10,000/month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198438">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ATM</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155</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$15,000-30,000/month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OC-3</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155</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$16,000-$20,000/month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002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OC-12</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622</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$20,000- $70,000/month</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3177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OC-48</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2,488</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
                          <a:schemeClr val="tx2"/>
                        </a:buClr>
                        <a:buSzPct val="75000"/>
                        <a:buFont typeface="Wingdings" pitchFamily="2" charset="2"/>
                        <a:buNone/>
                        <a:tabLst/>
                      </a:pPr>
                      <a:r>
                        <a:rPr kumimoji="0" lang="en-US" sz="1200" b="0" i="0" u="none" strike="noStrike" cap="none" normalizeH="0" baseline="0" dirty="0" smtClean="0">
                          <a:ln>
                            <a:noFill/>
                          </a:ln>
                          <a:solidFill>
                            <a:schemeClr val="tx1"/>
                          </a:solidFill>
                          <a:effectLst/>
                          <a:latin typeface="Arial Unicode MS" pitchFamily="34" charset="-128"/>
                        </a:rPr>
                        <a:t>$50,000 - </a:t>
                      </a:r>
                      <a:r>
                        <a:rPr kumimoji="0" lang="en-US" sz="1200" b="0" i="0" u="none" strike="noStrike" cap="none" normalizeH="0" baseline="0" smtClean="0">
                          <a:ln>
                            <a:noFill/>
                          </a:ln>
                          <a:solidFill>
                            <a:schemeClr val="tx1"/>
                          </a:solidFill>
                          <a:effectLst/>
                          <a:latin typeface="Arial Unicode MS" pitchFamily="34" charset="-128"/>
                        </a:rPr>
                        <a:t>?/month</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3177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OC-192</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Fiber optic</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cs typeface="Times New Roman" pitchFamily="18" charset="0"/>
                        </a:rPr>
                        <a:t>9,953</a:t>
                      </a: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
                          <a:schemeClr val="tx2"/>
                        </a:buClr>
                        <a:buSzPct val="75000"/>
                        <a:buFont typeface="Wingdings" pitchFamily="2" charset="2"/>
                        <a:buNone/>
                        <a:tabLst/>
                      </a:pPr>
                      <a:endParaRPr kumimoji="0" lang="en-US" sz="12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31775">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rPr>
                        <a:t>OC-768/future</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rPr>
                        <a:t>Fiber optic</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8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Unicode MS" pitchFamily="34" charset="-128"/>
                        </a:rPr>
                        <a:t>39,813</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
                          <a:schemeClr val="tx2"/>
                        </a:buClr>
                        <a:buSzPct val="75000"/>
                        <a:buFont typeface="Wingdings" pitchFamily="2" charset="2"/>
                        <a:buNone/>
                        <a:tabLst/>
                      </a:pPr>
                      <a:endParaRPr kumimoji="0" lang="en-US" sz="1200" b="0" i="0" u="none" strike="noStrike" cap="none" normalizeH="0" baseline="0" dirty="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7531" name="Rectangle 2"/>
          <p:cNvSpPr>
            <a:spLocks noGrp="1" noChangeArrowheads="1"/>
          </p:cNvSpPr>
          <p:nvPr>
            <p:ph type="title"/>
          </p:nvPr>
        </p:nvSpPr>
        <p:spPr>
          <a:xfrm>
            <a:off x="1066800" y="228600"/>
            <a:ext cx="7772400" cy="533400"/>
          </a:xfrm>
        </p:spPr>
        <p:txBody>
          <a:bodyPr>
            <a:normAutofit fontScale="90000"/>
          </a:bodyPr>
          <a:lstStyle/>
          <a:p>
            <a:r>
              <a:rPr lang="en-US" smtClean="0"/>
              <a:t>Transmission Capacity</a:t>
            </a:r>
          </a:p>
        </p:txBody>
      </p:sp>
    </p:spTree>
    <p:extLst>
      <p:ext uri="{BB962C8B-B14F-4D97-AF65-F5344CB8AC3E}">
        <p14:creationId xmlns:p14="http://schemas.microsoft.com/office/powerpoint/2010/main" xmlns="" val="3677745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US" smtClean="0"/>
              <a:t>The Importance of Bandwidth</a:t>
            </a:r>
          </a:p>
        </p:txBody>
      </p:sp>
      <p:graphicFrame>
        <p:nvGraphicFramePr>
          <p:cNvPr id="18435" name="Object 6"/>
          <p:cNvGraphicFramePr>
            <a:graphicFrameLocks noChangeAspect="1"/>
          </p:cNvGraphicFramePr>
          <p:nvPr>
            <p:extLst>
              <p:ext uri="{D42A27DB-BD31-4B8C-83A1-F6EECF244321}">
                <p14:modId xmlns:p14="http://schemas.microsoft.com/office/powerpoint/2010/main" xmlns="" val="2740575862"/>
              </p:ext>
            </p:extLst>
          </p:nvPr>
        </p:nvGraphicFramePr>
        <p:xfrm>
          <a:off x="1600200" y="2644914"/>
          <a:ext cx="6858000" cy="2074863"/>
        </p:xfrm>
        <a:graphic>
          <a:graphicData uri="http://schemas.openxmlformats.org/presentationml/2006/ole">
            <p:oleObj spid="_x0000_s2089" name="Document" r:id="rId4" imgW="5631180" imgH="1546860" progId="Word.Document.8">
              <p:embed/>
            </p:oleObj>
          </a:graphicData>
        </a:graphic>
      </p:graphicFrame>
      <p:pic>
        <p:nvPicPr>
          <p:cNvPr id="18436" name="Picture 7" descr="bd17226_"/>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429000" y="1578114"/>
            <a:ext cx="836613"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7" name="Picture 10" descr="SimonCouch"/>
          <p:cNvPicPr>
            <a:picLocks noChangeAspect="1" noChangeArrowheads="1"/>
          </p:cNvPicPr>
          <p:nvPr/>
        </p:nvPicPr>
        <p:blipFill>
          <a:blip r:embed="rId6">
            <a:lum bright="30000" contrast="12000"/>
            <a:extLst>
              <a:ext uri="{28A0092B-C50C-407E-A947-70E740481C1C}">
                <a14:useLocalDpi xmlns:a14="http://schemas.microsoft.com/office/drawing/2010/main" xmlns="" val="0"/>
              </a:ext>
            </a:extLst>
          </a:blip>
          <a:srcRect l="6944" t="26852" r="8333" b="12962"/>
          <a:stretch>
            <a:fillRect/>
          </a:stretch>
        </p:blipFill>
        <p:spPr bwMode="auto">
          <a:xfrm>
            <a:off x="4495800" y="1578114"/>
            <a:ext cx="1828800" cy="974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8" name="Picture 11" descr="en00293_"/>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629400" y="1730514"/>
            <a:ext cx="1295400" cy="68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1828800" y="5464314"/>
            <a:ext cx="6629400" cy="707886"/>
          </a:xfrm>
          <a:prstGeom prst="rect">
            <a:avLst/>
          </a:prstGeom>
        </p:spPr>
        <p:txBody>
          <a:bodyPr wrap="square">
            <a:spAutoFit/>
          </a:bodyPr>
          <a:lstStyle/>
          <a:p>
            <a:r>
              <a:rPr lang="en-US" sz="2000" dirty="0" smtClean="0"/>
              <a:t>For interesting Internet connections at specific buildings:</a:t>
            </a:r>
          </a:p>
          <a:p>
            <a:r>
              <a:rPr lang="en-US" sz="2000" dirty="0" smtClean="0">
                <a:hlinkClick r:id="rId8"/>
              </a:rPr>
              <a:t>http</a:t>
            </a:r>
            <a:r>
              <a:rPr lang="en-US" sz="2000" dirty="0">
                <a:hlinkClick r:id="rId8"/>
              </a:rPr>
              <a:t>://www.cogentco.com/us/pns_dedicated.php</a:t>
            </a:r>
            <a:endParaRPr lang="en-US" sz="2000" dirty="0"/>
          </a:p>
        </p:txBody>
      </p:sp>
    </p:spTree>
    <p:extLst>
      <p:ext uri="{BB962C8B-B14F-4D97-AF65-F5344CB8AC3E}">
        <p14:creationId xmlns:p14="http://schemas.microsoft.com/office/powerpoint/2010/main" xmlns="" val="406118177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66800" y="381000"/>
            <a:ext cx="7772400" cy="457200"/>
          </a:xfrm>
          <a:noFill/>
        </p:spPr>
        <p:txBody>
          <a:bodyPr>
            <a:normAutofit fontScale="90000"/>
          </a:bodyPr>
          <a:lstStyle/>
          <a:p>
            <a:r>
              <a:rPr lang="en-US" smtClean="0"/>
              <a:t>Connecting Networks</a:t>
            </a:r>
          </a:p>
        </p:txBody>
      </p:sp>
      <p:sp>
        <p:nvSpPr>
          <p:cNvPr id="19459" name="Rectangle 3"/>
          <p:cNvSpPr>
            <a:spLocks noGrp="1" noChangeArrowheads="1"/>
          </p:cNvSpPr>
          <p:nvPr>
            <p:ph type="body" sz="half" idx="1"/>
          </p:nvPr>
        </p:nvSpPr>
        <p:spPr>
          <a:xfrm>
            <a:off x="990600" y="982662"/>
            <a:ext cx="3340100" cy="901700"/>
          </a:xfrm>
          <a:noFill/>
          <a:ln w="12700" cap="flat">
            <a:solidFill>
              <a:schemeClr val="tx1"/>
            </a:solidFill>
            <a:miter lim="800000"/>
            <a:headEnd/>
            <a:tailEnd/>
          </a:ln>
        </p:spPr>
        <p:txBody>
          <a:bodyPr/>
          <a:lstStyle/>
          <a:p>
            <a:r>
              <a:rPr lang="en-US" sz="2000" smtClean="0"/>
              <a:t>The need for standards</a:t>
            </a:r>
          </a:p>
          <a:p>
            <a:r>
              <a:rPr lang="en-US" sz="2000" smtClean="0"/>
              <a:t>A changing environment</a:t>
            </a:r>
          </a:p>
        </p:txBody>
      </p:sp>
      <p:sp>
        <p:nvSpPr>
          <p:cNvPr id="19460" name="Oval 4"/>
          <p:cNvSpPr>
            <a:spLocks noChangeArrowheads="1"/>
          </p:cNvSpPr>
          <p:nvPr/>
        </p:nvSpPr>
        <p:spPr bwMode="auto">
          <a:xfrm>
            <a:off x="2846388" y="3335337"/>
            <a:ext cx="4740275" cy="723900"/>
          </a:xfrm>
          <a:prstGeom prst="ellipse">
            <a:avLst/>
          </a:prstGeom>
          <a:noFill/>
          <a:ln w="508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1" name="Rectangle 5"/>
          <p:cNvSpPr>
            <a:spLocks noChangeArrowheads="1"/>
          </p:cNvSpPr>
          <p:nvPr/>
        </p:nvSpPr>
        <p:spPr bwMode="auto">
          <a:xfrm>
            <a:off x="2895600" y="2887662"/>
            <a:ext cx="2254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Backbone fiber optic</a:t>
            </a:r>
          </a:p>
        </p:txBody>
      </p:sp>
      <p:sp>
        <p:nvSpPr>
          <p:cNvPr id="19462" name="Oval 6"/>
          <p:cNvSpPr>
            <a:spLocks noChangeArrowheads="1"/>
          </p:cNvSpPr>
          <p:nvPr/>
        </p:nvSpPr>
        <p:spPr bwMode="auto">
          <a:xfrm>
            <a:off x="4970463" y="4865687"/>
            <a:ext cx="1627187" cy="1536700"/>
          </a:xfrm>
          <a:prstGeom prst="ellipse">
            <a:avLst/>
          </a:prstGeom>
          <a:noFill/>
          <a:ln w="127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3" name="Oval 7"/>
          <p:cNvSpPr>
            <a:spLocks noChangeArrowheads="1"/>
          </p:cNvSpPr>
          <p:nvPr/>
        </p:nvSpPr>
        <p:spPr bwMode="auto">
          <a:xfrm>
            <a:off x="5349875" y="5164137"/>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4" name="Oval 8"/>
          <p:cNvSpPr>
            <a:spLocks noChangeArrowheads="1"/>
          </p:cNvSpPr>
          <p:nvPr/>
        </p:nvSpPr>
        <p:spPr bwMode="auto">
          <a:xfrm>
            <a:off x="6042025" y="5105400"/>
            <a:ext cx="177800" cy="165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5" name="Oval 9"/>
          <p:cNvSpPr>
            <a:spLocks noChangeArrowheads="1"/>
          </p:cNvSpPr>
          <p:nvPr/>
        </p:nvSpPr>
        <p:spPr bwMode="auto">
          <a:xfrm>
            <a:off x="5160963" y="5819775"/>
            <a:ext cx="176212"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6" name="Oval 10"/>
          <p:cNvSpPr>
            <a:spLocks noChangeArrowheads="1"/>
          </p:cNvSpPr>
          <p:nvPr/>
        </p:nvSpPr>
        <p:spPr bwMode="auto">
          <a:xfrm>
            <a:off x="5538788" y="6057900"/>
            <a:ext cx="176212"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7" name="Oval 11"/>
          <p:cNvSpPr>
            <a:spLocks noChangeArrowheads="1"/>
          </p:cNvSpPr>
          <p:nvPr/>
        </p:nvSpPr>
        <p:spPr bwMode="auto">
          <a:xfrm>
            <a:off x="6042025" y="5521325"/>
            <a:ext cx="177800"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8" name="Oval 12"/>
          <p:cNvSpPr>
            <a:spLocks noChangeArrowheads="1"/>
          </p:cNvSpPr>
          <p:nvPr/>
        </p:nvSpPr>
        <p:spPr bwMode="auto">
          <a:xfrm>
            <a:off x="6042025" y="5880100"/>
            <a:ext cx="177800" cy="165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69" name="Rectangle 14"/>
          <p:cNvSpPr>
            <a:spLocks noChangeArrowheads="1"/>
          </p:cNvSpPr>
          <p:nvPr/>
        </p:nvSpPr>
        <p:spPr bwMode="auto">
          <a:xfrm>
            <a:off x="4908550" y="3913187"/>
            <a:ext cx="301625" cy="28575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0" name="Line 15"/>
          <p:cNvSpPr>
            <a:spLocks noChangeShapeType="1"/>
          </p:cNvSpPr>
          <p:nvPr/>
        </p:nvSpPr>
        <p:spPr bwMode="auto">
          <a:xfrm>
            <a:off x="5091113" y="4205287"/>
            <a:ext cx="700087" cy="14255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1" name="Rectangle 16"/>
          <p:cNvSpPr>
            <a:spLocks noChangeArrowheads="1"/>
          </p:cNvSpPr>
          <p:nvPr/>
        </p:nvSpPr>
        <p:spPr bwMode="auto">
          <a:xfrm>
            <a:off x="5456238" y="5735637"/>
            <a:ext cx="715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Hub</a:t>
            </a:r>
          </a:p>
        </p:txBody>
      </p:sp>
      <p:sp>
        <p:nvSpPr>
          <p:cNvPr id="19472" name="Line 24"/>
          <p:cNvSpPr>
            <a:spLocks noChangeShapeType="1"/>
          </p:cNvSpPr>
          <p:nvPr/>
        </p:nvSpPr>
        <p:spPr bwMode="auto">
          <a:xfrm flipH="1">
            <a:off x="1938338" y="4025900"/>
            <a:ext cx="1323975" cy="12509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3" name="Line 54"/>
          <p:cNvSpPr>
            <a:spLocks noChangeShapeType="1"/>
          </p:cNvSpPr>
          <p:nvPr/>
        </p:nvSpPr>
        <p:spPr bwMode="auto">
          <a:xfrm>
            <a:off x="5216525" y="4144962"/>
            <a:ext cx="1954213" cy="4762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4" name="Rectangle 56"/>
          <p:cNvSpPr>
            <a:spLocks noChangeArrowheads="1"/>
          </p:cNvSpPr>
          <p:nvPr/>
        </p:nvSpPr>
        <p:spPr bwMode="auto">
          <a:xfrm>
            <a:off x="6934200" y="4183062"/>
            <a:ext cx="8921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Switch</a:t>
            </a:r>
          </a:p>
        </p:txBody>
      </p:sp>
      <p:sp>
        <p:nvSpPr>
          <p:cNvPr id="19475" name="Rectangle 58"/>
          <p:cNvSpPr>
            <a:spLocks noChangeArrowheads="1"/>
          </p:cNvSpPr>
          <p:nvPr/>
        </p:nvSpPr>
        <p:spPr bwMode="auto">
          <a:xfrm>
            <a:off x="2052638" y="5080000"/>
            <a:ext cx="690562"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Hub</a:t>
            </a:r>
          </a:p>
        </p:txBody>
      </p:sp>
      <p:sp>
        <p:nvSpPr>
          <p:cNvPr id="19476" name="Rectangle 68"/>
          <p:cNvSpPr>
            <a:spLocks noChangeArrowheads="1"/>
          </p:cNvSpPr>
          <p:nvPr/>
        </p:nvSpPr>
        <p:spPr bwMode="auto">
          <a:xfrm>
            <a:off x="5349875" y="3197225"/>
            <a:ext cx="301625" cy="28575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7" name="Oval 71"/>
          <p:cNvSpPr>
            <a:spLocks noChangeArrowheads="1"/>
          </p:cNvSpPr>
          <p:nvPr/>
        </p:nvSpPr>
        <p:spPr bwMode="auto">
          <a:xfrm>
            <a:off x="7051675" y="260191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8" name="Oval 72"/>
          <p:cNvSpPr>
            <a:spLocks noChangeArrowheads="1"/>
          </p:cNvSpPr>
          <p:nvPr/>
        </p:nvSpPr>
        <p:spPr bwMode="auto">
          <a:xfrm>
            <a:off x="6924675" y="2065337"/>
            <a:ext cx="177800"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79" name="Oval 73"/>
          <p:cNvSpPr>
            <a:spLocks noChangeArrowheads="1"/>
          </p:cNvSpPr>
          <p:nvPr/>
        </p:nvSpPr>
        <p:spPr bwMode="auto">
          <a:xfrm>
            <a:off x="6421438" y="1827212"/>
            <a:ext cx="176212"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80" name="Oval 74"/>
          <p:cNvSpPr>
            <a:spLocks noChangeArrowheads="1"/>
          </p:cNvSpPr>
          <p:nvPr/>
        </p:nvSpPr>
        <p:spPr bwMode="auto">
          <a:xfrm>
            <a:off x="5664200" y="2065337"/>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81" name="Rectangle 77"/>
          <p:cNvSpPr>
            <a:spLocks noChangeArrowheads="1"/>
          </p:cNvSpPr>
          <p:nvPr/>
        </p:nvSpPr>
        <p:spPr bwMode="auto">
          <a:xfrm>
            <a:off x="4278313" y="6338887"/>
            <a:ext cx="2343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Radio-based network</a:t>
            </a:r>
          </a:p>
        </p:txBody>
      </p:sp>
      <p:sp>
        <p:nvSpPr>
          <p:cNvPr id="19482" name="Line 78"/>
          <p:cNvSpPr>
            <a:spLocks noChangeShapeType="1"/>
          </p:cNvSpPr>
          <p:nvPr/>
        </p:nvSpPr>
        <p:spPr bwMode="auto">
          <a:xfrm flipV="1">
            <a:off x="7696200" y="2887662"/>
            <a:ext cx="1219200" cy="609600"/>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83" name="Rectangle 79"/>
          <p:cNvSpPr>
            <a:spLocks noChangeArrowheads="1"/>
          </p:cNvSpPr>
          <p:nvPr/>
        </p:nvSpPr>
        <p:spPr bwMode="auto">
          <a:xfrm>
            <a:off x="7924800" y="2582862"/>
            <a:ext cx="958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Internet</a:t>
            </a:r>
          </a:p>
        </p:txBody>
      </p:sp>
      <p:sp>
        <p:nvSpPr>
          <p:cNvPr id="19484" name="Text Box 81"/>
          <p:cNvSpPr txBox="1">
            <a:spLocks noChangeArrowheads="1"/>
          </p:cNvSpPr>
          <p:nvPr/>
        </p:nvSpPr>
        <p:spPr bwMode="auto">
          <a:xfrm>
            <a:off x="3810000" y="3573462"/>
            <a:ext cx="24384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Routers or Switches</a:t>
            </a:r>
          </a:p>
        </p:txBody>
      </p:sp>
      <p:sp>
        <p:nvSpPr>
          <p:cNvPr id="19485" name="Rectangle 82"/>
          <p:cNvSpPr>
            <a:spLocks noChangeArrowheads="1"/>
          </p:cNvSpPr>
          <p:nvPr/>
        </p:nvSpPr>
        <p:spPr bwMode="auto">
          <a:xfrm>
            <a:off x="7391400" y="3497262"/>
            <a:ext cx="301625" cy="28575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86" name="Line 83"/>
          <p:cNvSpPr>
            <a:spLocks noChangeShapeType="1"/>
          </p:cNvSpPr>
          <p:nvPr/>
        </p:nvSpPr>
        <p:spPr bwMode="auto">
          <a:xfrm flipV="1">
            <a:off x="5410200" y="2201862"/>
            <a:ext cx="3810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87" name="Line 84"/>
          <p:cNvSpPr>
            <a:spLocks noChangeShapeType="1"/>
          </p:cNvSpPr>
          <p:nvPr/>
        </p:nvSpPr>
        <p:spPr bwMode="auto">
          <a:xfrm flipV="1">
            <a:off x="5410200" y="1973262"/>
            <a:ext cx="1066800" cy="1219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88" name="Line 85"/>
          <p:cNvSpPr>
            <a:spLocks noChangeShapeType="1"/>
          </p:cNvSpPr>
          <p:nvPr/>
        </p:nvSpPr>
        <p:spPr bwMode="auto">
          <a:xfrm flipV="1">
            <a:off x="5410200" y="2125662"/>
            <a:ext cx="15240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89" name="Line 86"/>
          <p:cNvSpPr>
            <a:spLocks noChangeShapeType="1"/>
          </p:cNvSpPr>
          <p:nvPr/>
        </p:nvSpPr>
        <p:spPr bwMode="auto">
          <a:xfrm flipV="1">
            <a:off x="5410200" y="2659062"/>
            <a:ext cx="16764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90" name="Line 88"/>
          <p:cNvSpPr>
            <a:spLocks noChangeShapeType="1"/>
          </p:cNvSpPr>
          <p:nvPr/>
        </p:nvSpPr>
        <p:spPr bwMode="auto">
          <a:xfrm flipH="1" flipV="1">
            <a:off x="2514600" y="3268662"/>
            <a:ext cx="4572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91" name="Line 89"/>
          <p:cNvSpPr>
            <a:spLocks noChangeShapeType="1"/>
          </p:cNvSpPr>
          <p:nvPr/>
        </p:nvSpPr>
        <p:spPr bwMode="auto">
          <a:xfrm flipH="1" flipV="1">
            <a:off x="2514600" y="2887662"/>
            <a:ext cx="5334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92" name="Line 90"/>
          <p:cNvSpPr>
            <a:spLocks noChangeShapeType="1"/>
          </p:cNvSpPr>
          <p:nvPr/>
        </p:nvSpPr>
        <p:spPr bwMode="auto">
          <a:xfrm flipH="1" flipV="1">
            <a:off x="2209800" y="2354262"/>
            <a:ext cx="8382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93" name="Line 91"/>
          <p:cNvSpPr>
            <a:spLocks noChangeShapeType="1"/>
          </p:cNvSpPr>
          <p:nvPr/>
        </p:nvSpPr>
        <p:spPr bwMode="auto">
          <a:xfrm flipH="1" flipV="1">
            <a:off x="1676400" y="2506662"/>
            <a:ext cx="1371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94" name="Line 92"/>
          <p:cNvSpPr>
            <a:spLocks noChangeShapeType="1"/>
          </p:cNvSpPr>
          <p:nvPr/>
        </p:nvSpPr>
        <p:spPr bwMode="auto">
          <a:xfrm flipH="1" flipV="1">
            <a:off x="1600200" y="3344862"/>
            <a:ext cx="1371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95" name="Line 93"/>
          <p:cNvSpPr>
            <a:spLocks noChangeShapeType="1"/>
          </p:cNvSpPr>
          <p:nvPr/>
        </p:nvSpPr>
        <p:spPr bwMode="auto">
          <a:xfrm flipH="1">
            <a:off x="2133600" y="3497262"/>
            <a:ext cx="8382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496" name="Rectangle 87"/>
          <p:cNvSpPr>
            <a:spLocks noChangeArrowheads="1"/>
          </p:cNvSpPr>
          <p:nvPr/>
        </p:nvSpPr>
        <p:spPr bwMode="auto">
          <a:xfrm>
            <a:off x="2971800" y="3344862"/>
            <a:ext cx="303213" cy="284163"/>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97" name="Oval 48"/>
          <p:cNvSpPr>
            <a:spLocks noChangeArrowheads="1"/>
          </p:cNvSpPr>
          <p:nvPr/>
        </p:nvSpPr>
        <p:spPr bwMode="auto">
          <a:xfrm>
            <a:off x="1503363" y="2422525"/>
            <a:ext cx="177800"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98" name="Oval 49"/>
          <p:cNvSpPr>
            <a:spLocks noChangeArrowheads="1"/>
          </p:cNvSpPr>
          <p:nvPr/>
        </p:nvSpPr>
        <p:spPr bwMode="auto">
          <a:xfrm>
            <a:off x="2071688" y="2244725"/>
            <a:ext cx="176212" cy="165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499" name="Oval 50"/>
          <p:cNvSpPr>
            <a:spLocks noChangeArrowheads="1"/>
          </p:cNvSpPr>
          <p:nvPr/>
        </p:nvSpPr>
        <p:spPr bwMode="auto">
          <a:xfrm>
            <a:off x="2386013" y="2720975"/>
            <a:ext cx="176212"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00" name="Oval 51"/>
          <p:cNvSpPr>
            <a:spLocks noChangeArrowheads="1"/>
          </p:cNvSpPr>
          <p:nvPr/>
        </p:nvSpPr>
        <p:spPr bwMode="auto">
          <a:xfrm>
            <a:off x="2386013" y="3197225"/>
            <a:ext cx="176212"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01" name="Oval 52"/>
          <p:cNvSpPr>
            <a:spLocks noChangeArrowheads="1"/>
          </p:cNvSpPr>
          <p:nvPr/>
        </p:nvSpPr>
        <p:spPr bwMode="auto">
          <a:xfrm>
            <a:off x="2008188" y="3495675"/>
            <a:ext cx="176212"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02" name="Oval 53"/>
          <p:cNvSpPr>
            <a:spLocks noChangeArrowheads="1"/>
          </p:cNvSpPr>
          <p:nvPr/>
        </p:nvSpPr>
        <p:spPr bwMode="auto">
          <a:xfrm>
            <a:off x="1503363" y="3316287"/>
            <a:ext cx="177800"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03" name="Line 94"/>
          <p:cNvSpPr>
            <a:spLocks noChangeShapeType="1"/>
          </p:cNvSpPr>
          <p:nvPr/>
        </p:nvSpPr>
        <p:spPr bwMode="auto">
          <a:xfrm>
            <a:off x="3581400" y="4030662"/>
            <a:ext cx="6096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04" name="Line 95"/>
          <p:cNvSpPr>
            <a:spLocks noChangeShapeType="1"/>
          </p:cNvSpPr>
          <p:nvPr/>
        </p:nvSpPr>
        <p:spPr bwMode="auto">
          <a:xfrm>
            <a:off x="3505200" y="4030662"/>
            <a:ext cx="4572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05" name="Line 96"/>
          <p:cNvSpPr>
            <a:spLocks noChangeShapeType="1"/>
          </p:cNvSpPr>
          <p:nvPr/>
        </p:nvSpPr>
        <p:spPr bwMode="auto">
          <a:xfrm>
            <a:off x="3505200" y="4030662"/>
            <a:ext cx="228600" cy="1295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06" name="Line 97"/>
          <p:cNvSpPr>
            <a:spLocks noChangeShapeType="1"/>
          </p:cNvSpPr>
          <p:nvPr/>
        </p:nvSpPr>
        <p:spPr bwMode="auto">
          <a:xfrm>
            <a:off x="3429000" y="4030662"/>
            <a:ext cx="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07" name="Line 98"/>
          <p:cNvSpPr>
            <a:spLocks noChangeShapeType="1"/>
          </p:cNvSpPr>
          <p:nvPr/>
        </p:nvSpPr>
        <p:spPr bwMode="auto">
          <a:xfrm flipH="1">
            <a:off x="3276600" y="4030662"/>
            <a:ext cx="15240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08" name="Rectangle 18"/>
          <p:cNvSpPr>
            <a:spLocks noChangeArrowheads="1"/>
          </p:cNvSpPr>
          <p:nvPr/>
        </p:nvSpPr>
        <p:spPr bwMode="auto">
          <a:xfrm>
            <a:off x="3268663" y="3794125"/>
            <a:ext cx="303212" cy="284162"/>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09" name="Oval 38"/>
          <p:cNvSpPr>
            <a:spLocks noChangeArrowheads="1"/>
          </p:cNvSpPr>
          <p:nvPr/>
        </p:nvSpPr>
        <p:spPr bwMode="auto">
          <a:xfrm>
            <a:off x="4114800" y="4487862"/>
            <a:ext cx="177800"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10" name="Oval 39"/>
          <p:cNvSpPr>
            <a:spLocks noChangeArrowheads="1"/>
          </p:cNvSpPr>
          <p:nvPr/>
        </p:nvSpPr>
        <p:spPr bwMode="auto">
          <a:xfrm>
            <a:off x="3863975" y="5024437"/>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11" name="Oval 40"/>
          <p:cNvSpPr>
            <a:spLocks noChangeArrowheads="1"/>
          </p:cNvSpPr>
          <p:nvPr/>
        </p:nvSpPr>
        <p:spPr bwMode="auto">
          <a:xfrm>
            <a:off x="3611563" y="5262562"/>
            <a:ext cx="176212"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12" name="Oval 41"/>
          <p:cNvSpPr>
            <a:spLocks noChangeArrowheads="1"/>
          </p:cNvSpPr>
          <p:nvPr/>
        </p:nvSpPr>
        <p:spPr bwMode="auto">
          <a:xfrm>
            <a:off x="3170238" y="4965700"/>
            <a:ext cx="176212" cy="165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13" name="Oval 42"/>
          <p:cNvSpPr>
            <a:spLocks noChangeArrowheads="1"/>
          </p:cNvSpPr>
          <p:nvPr/>
        </p:nvSpPr>
        <p:spPr bwMode="auto">
          <a:xfrm>
            <a:off x="3295650" y="5381625"/>
            <a:ext cx="176213"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14" name="Line 99"/>
          <p:cNvSpPr>
            <a:spLocks noChangeShapeType="1"/>
          </p:cNvSpPr>
          <p:nvPr/>
        </p:nvSpPr>
        <p:spPr bwMode="auto">
          <a:xfrm flipH="1">
            <a:off x="1524000" y="5402262"/>
            <a:ext cx="304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15" name="Line 100"/>
          <p:cNvSpPr>
            <a:spLocks noChangeShapeType="1"/>
          </p:cNvSpPr>
          <p:nvPr/>
        </p:nvSpPr>
        <p:spPr bwMode="auto">
          <a:xfrm flipH="1">
            <a:off x="1676400" y="5402262"/>
            <a:ext cx="152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16" name="Line 101"/>
          <p:cNvSpPr>
            <a:spLocks noChangeShapeType="1"/>
          </p:cNvSpPr>
          <p:nvPr/>
        </p:nvSpPr>
        <p:spPr bwMode="auto">
          <a:xfrm>
            <a:off x="1905000" y="5478462"/>
            <a:ext cx="152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17" name="Line 102"/>
          <p:cNvSpPr>
            <a:spLocks noChangeShapeType="1"/>
          </p:cNvSpPr>
          <p:nvPr/>
        </p:nvSpPr>
        <p:spPr bwMode="auto">
          <a:xfrm flipH="1" flipV="1">
            <a:off x="2057400" y="5478462"/>
            <a:ext cx="38100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18" name="Rectangle 22"/>
          <p:cNvSpPr>
            <a:spLocks noChangeArrowheads="1"/>
          </p:cNvSpPr>
          <p:nvPr/>
        </p:nvSpPr>
        <p:spPr bwMode="auto">
          <a:xfrm>
            <a:off x="1819275" y="5281612"/>
            <a:ext cx="239713" cy="22701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19" name="Oval 43"/>
          <p:cNvSpPr>
            <a:spLocks noChangeArrowheads="1"/>
          </p:cNvSpPr>
          <p:nvPr/>
        </p:nvSpPr>
        <p:spPr bwMode="auto">
          <a:xfrm>
            <a:off x="2362200" y="563086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20" name="Oval 44"/>
          <p:cNvSpPr>
            <a:spLocks noChangeArrowheads="1"/>
          </p:cNvSpPr>
          <p:nvPr/>
        </p:nvSpPr>
        <p:spPr bwMode="auto">
          <a:xfrm>
            <a:off x="1981200" y="585946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21" name="Oval 45"/>
          <p:cNvSpPr>
            <a:spLocks noChangeArrowheads="1"/>
          </p:cNvSpPr>
          <p:nvPr/>
        </p:nvSpPr>
        <p:spPr bwMode="auto">
          <a:xfrm>
            <a:off x="1566863" y="5819775"/>
            <a:ext cx="176212"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22" name="Oval 46"/>
          <p:cNvSpPr>
            <a:spLocks noChangeArrowheads="1"/>
          </p:cNvSpPr>
          <p:nvPr/>
        </p:nvSpPr>
        <p:spPr bwMode="auto">
          <a:xfrm>
            <a:off x="1377950" y="5283200"/>
            <a:ext cx="176213" cy="166687"/>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23" name="Rectangle 13"/>
          <p:cNvSpPr>
            <a:spLocks noChangeArrowheads="1"/>
          </p:cNvSpPr>
          <p:nvPr/>
        </p:nvSpPr>
        <p:spPr bwMode="auto">
          <a:xfrm>
            <a:off x="5638800" y="5554662"/>
            <a:ext cx="239713" cy="2254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24" name="Line 103"/>
          <p:cNvSpPr>
            <a:spLocks noChangeShapeType="1"/>
          </p:cNvSpPr>
          <p:nvPr/>
        </p:nvSpPr>
        <p:spPr bwMode="auto">
          <a:xfrm flipV="1">
            <a:off x="7010400" y="4716462"/>
            <a:ext cx="304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25" name="Line 104"/>
          <p:cNvSpPr>
            <a:spLocks noChangeShapeType="1"/>
          </p:cNvSpPr>
          <p:nvPr/>
        </p:nvSpPr>
        <p:spPr bwMode="auto">
          <a:xfrm flipV="1">
            <a:off x="7315200" y="4716462"/>
            <a:ext cx="762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26" name="Line 105"/>
          <p:cNvSpPr>
            <a:spLocks noChangeShapeType="1"/>
          </p:cNvSpPr>
          <p:nvPr/>
        </p:nvSpPr>
        <p:spPr bwMode="auto">
          <a:xfrm flipH="1" flipV="1">
            <a:off x="7315200" y="4716462"/>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27" name="Line 106"/>
          <p:cNvSpPr>
            <a:spLocks noChangeShapeType="1"/>
          </p:cNvSpPr>
          <p:nvPr/>
        </p:nvSpPr>
        <p:spPr bwMode="auto">
          <a:xfrm flipH="1" flipV="1">
            <a:off x="7315200" y="4640262"/>
            <a:ext cx="762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28" name="Line 107"/>
          <p:cNvSpPr>
            <a:spLocks noChangeShapeType="1"/>
          </p:cNvSpPr>
          <p:nvPr/>
        </p:nvSpPr>
        <p:spPr bwMode="auto">
          <a:xfrm flipH="1" flipV="1">
            <a:off x="7315200" y="4640262"/>
            <a:ext cx="838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29" name="Line 108"/>
          <p:cNvSpPr>
            <a:spLocks noChangeShapeType="1"/>
          </p:cNvSpPr>
          <p:nvPr/>
        </p:nvSpPr>
        <p:spPr bwMode="auto">
          <a:xfrm flipH="1">
            <a:off x="7315200" y="4487862"/>
            <a:ext cx="68580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530" name="Rectangle 55"/>
          <p:cNvSpPr>
            <a:spLocks noChangeArrowheads="1"/>
          </p:cNvSpPr>
          <p:nvPr/>
        </p:nvSpPr>
        <p:spPr bwMode="auto">
          <a:xfrm>
            <a:off x="7177088" y="4567237"/>
            <a:ext cx="239712" cy="250825"/>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31" name="Oval 61"/>
          <p:cNvSpPr>
            <a:spLocks noChangeArrowheads="1"/>
          </p:cNvSpPr>
          <p:nvPr/>
        </p:nvSpPr>
        <p:spPr bwMode="auto">
          <a:xfrm>
            <a:off x="8001000" y="532606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32" name="Oval 62"/>
          <p:cNvSpPr>
            <a:spLocks noChangeArrowheads="1"/>
          </p:cNvSpPr>
          <p:nvPr/>
        </p:nvSpPr>
        <p:spPr bwMode="auto">
          <a:xfrm>
            <a:off x="6934200" y="517366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33" name="Oval 63"/>
          <p:cNvSpPr>
            <a:spLocks noChangeArrowheads="1"/>
          </p:cNvSpPr>
          <p:nvPr/>
        </p:nvSpPr>
        <p:spPr bwMode="auto">
          <a:xfrm>
            <a:off x="7620000" y="540226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34" name="Oval 64"/>
          <p:cNvSpPr>
            <a:spLocks noChangeArrowheads="1"/>
          </p:cNvSpPr>
          <p:nvPr/>
        </p:nvSpPr>
        <p:spPr bwMode="auto">
          <a:xfrm>
            <a:off x="8077200" y="486886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35" name="Oval 65"/>
          <p:cNvSpPr>
            <a:spLocks noChangeArrowheads="1"/>
          </p:cNvSpPr>
          <p:nvPr/>
        </p:nvSpPr>
        <p:spPr bwMode="auto">
          <a:xfrm>
            <a:off x="7924800" y="4411662"/>
            <a:ext cx="176213" cy="1651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9536" name="Oval 66"/>
          <p:cNvSpPr>
            <a:spLocks noChangeArrowheads="1"/>
          </p:cNvSpPr>
          <p:nvPr/>
        </p:nvSpPr>
        <p:spPr bwMode="auto">
          <a:xfrm>
            <a:off x="7239000" y="5478462"/>
            <a:ext cx="176213" cy="1666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234155959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1"/>
          <p:cNvSpPr>
            <a:spLocks noChangeArrowheads="1"/>
          </p:cNvSpPr>
          <p:nvPr/>
        </p:nvSpPr>
        <p:spPr bwMode="auto">
          <a:xfrm>
            <a:off x="762000" y="990600"/>
            <a:ext cx="2286000" cy="3124200"/>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sz="2000"/>
              <a:t>Building 1</a:t>
            </a:r>
          </a:p>
        </p:txBody>
      </p:sp>
      <p:sp>
        <p:nvSpPr>
          <p:cNvPr id="20483" name="Rectangle 30"/>
          <p:cNvSpPr>
            <a:spLocks noChangeArrowheads="1"/>
          </p:cNvSpPr>
          <p:nvPr/>
        </p:nvSpPr>
        <p:spPr bwMode="auto">
          <a:xfrm>
            <a:off x="4800600" y="1219200"/>
            <a:ext cx="4114800" cy="3886200"/>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gn="ctr"/>
            <a:r>
              <a:rPr lang="en-US" sz="2000"/>
              <a:t>Building 2</a:t>
            </a:r>
          </a:p>
        </p:txBody>
      </p:sp>
      <p:sp>
        <p:nvSpPr>
          <p:cNvPr id="20484" name="Rectangle 4"/>
          <p:cNvSpPr>
            <a:spLocks noGrp="1" noChangeArrowheads="1"/>
          </p:cNvSpPr>
          <p:nvPr>
            <p:ph type="title"/>
          </p:nvPr>
        </p:nvSpPr>
        <p:spPr>
          <a:xfrm>
            <a:off x="1417320" y="111034"/>
            <a:ext cx="7498080" cy="1143000"/>
          </a:xfrm>
        </p:spPr>
        <p:txBody>
          <a:bodyPr/>
          <a:lstStyle/>
          <a:p>
            <a:r>
              <a:rPr lang="en-US" dirty="0" smtClean="0"/>
              <a:t>Enterprise Network</a:t>
            </a:r>
          </a:p>
        </p:txBody>
      </p:sp>
      <p:pic>
        <p:nvPicPr>
          <p:cNvPr id="20492" name="Picture 33" descr="BS01739_"/>
          <p:cNvPicPr>
            <a:picLocks noGrp="1" noChangeAspect="1" noChangeArrowheads="1"/>
          </p:cNvPicPr>
          <p:nvPr>
            <p:ph sz="half" idx="4294967295"/>
          </p:nvPr>
        </p:nvPicPr>
        <p:blipFill>
          <a:blip r:embed="rId3" cstate="print">
            <a:extLst>
              <a:ext uri="{28A0092B-C50C-407E-A947-70E740481C1C}">
                <a14:useLocalDpi xmlns:a14="http://schemas.microsoft.com/office/drawing/2010/main" xmlns="" val="0"/>
              </a:ext>
            </a:extLst>
          </a:blip>
          <a:srcRect/>
          <a:stretch>
            <a:fillRect/>
          </a:stretch>
        </p:blipFill>
        <p:spPr>
          <a:xfrm>
            <a:off x="8069130" y="3128962"/>
            <a:ext cx="838200" cy="2952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grpSp>
        <p:nvGrpSpPr>
          <p:cNvPr id="20485" name="Group 21"/>
          <p:cNvGrpSpPr>
            <a:grpSpLocks/>
          </p:cNvGrpSpPr>
          <p:nvPr/>
        </p:nvGrpSpPr>
        <p:grpSpPr bwMode="auto">
          <a:xfrm>
            <a:off x="5638800" y="1794338"/>
            <a:ext cx="3200400" cy="3025312"/>
            <a:chOff x="1104" y="816"/>
            <a:chExt cx="3456" cy="2992"/>
          </a:xfrm>
        </p:grpSpPr>
        <p:graphicFrame>
          <p:nvGraphicFramePr>
            <p:cNvPr id="20505" name="Object 6"/>
            <p:cNvGraphicFramePr>
              <a:graphicFrameLocks/>
            </p:cNvGraphicFramePr>
            <p:nvPr/>
          </p:nvGraphicFramePr>
          <p:xfrm>
            <a:off x="2736" y="2928"/>
            <a:ext cx="492" cy="381"/>
          </p:xfrm>
          <a:graphic>
            <a:graphicData uri="http://schemas.openxmlformats.org/presentationml/2006/ole">
              <p:oleObj spid="_x0000_s3308" name="ClipArt" r:id="rId4" imgW="3658257" imgH="2914445" progId="">
                <p:embed/>
              </p:oleObj>
            </a:graphicData>
          </a:graphic>
        </p:graphicFrame>
        <p:graphicFrame>
          <p:nvGraphicFramePr>
            <p:cNvPr id="20506" name="Object 7"/>
            <p:cNvGraphicFramePr>
              <a:graphicFrameLocks/>
            </p:cNvGraphicFramePr>
            <p:nvPr/>
          </p:nvGraphicFramePr>
          <p:xfrm>
            <a:off x="1104" y="2976"/>
            <a:ext cx="492" cy="380"/>
          </p:xfrm>
          <a:graphic>
            <a:graphicData uri="http://schemas.openxmlformats.org/presentationml/2006/ole">
              <p:oleObj spid="_x0000_s3309" name="ClipArt" r:id="rId5" imgW="3658257" imgH="2914445" progId="">
                <p:embed/>
              </p:oleObj>
            </a:graphicData>
          </a:graphic>
        </p:graphicFrame>
        <p:sp>
          <p:nvSpPr>
            <p:cNvPr id="20507" name="Rectangle 8"/>
            <p:cNvSpPr>
              <a:spLocks noChangeArrowheads="1"/>
            </p:cNvSpPr>
            <p:nvPr/>
          </p:nvSpPr>
          <p:spPr bwMode="auto">
            <a:xfrm>
              <a:off x="1584" y="816"/>
              <a:ext cx="1008" cy="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2000"/>
                <a:t>Switch</a:t>
              </a:r>
            </a:p>
          </p:txBody>
        </p:sp>
        <p:sp>
          <p:nvSpPr>
            <p:cNvPr id="20508" name="Freeform 9"/>
            <p:cNvSpPr>
              <a:spLocks/>
            </p:cNvSpPr>
            <p:nvPr/>
          </p:nvSpPr>
          <p:spPr bwMode="auto">
            <a:xfrm>
              <a:off x="1488" y="1536"/>
              <a:ext cx="888" cy="1632"/>
            </a:xfrm>
            <a:custGeom>
              <a:avLst/>
              <a:gdLst>
                <a:gd name="T0" fmla="*/ 0 w 888"/>
                <a:gd name="T1" fmla="*/ 1632 h 1632"/>
                <a:gd name="T2" fmla="*/ 240 w 888"/>
                <a:gd name="T3" fmla="*/ 1536 h 1632"/>
                <a:gd name="T4" fmla="*/ 432 w 888"/>
                <a:gd name="T5" fmla="*/ 1296 h 1632"/>
                <a:gd name="T6" fmla="*/ 240 w 888"/>
                <a:gd name="T7" fmla="*/ 1008 h 1632"/>
                <a:gd name="T8" fmla="*/ 816 w 888"/>
                <a:gd name="T9" fmla="*/ 720 h 1632"/>
                <a:gd name="T10" fmla="*/ 672 w 888"/>
                <a:gd name="T11" fmla="*/ 0 h 16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8" h="1632">
                  <a:moveTo>
                    <a:pt x="0" y="1632"/>
                  </a:moveTo>
                  <a:cubicBezTo>
                    <a:pt x="84" y="1612"/>
                    <a:pt x="168" y="1592"/>
                    <a:pt x="240" y="1536"/>
                  </a:cubicBezTo>
                  <a:cubicBezTo>
                    <a:pt x="312" y="1480"/>
                    <a:pt x="432" y="1384"/>
                    <a:pt x="432" y="1296"/>
                  </a:cubicBezTo>
                  <a:cubicBezTo>
                    <a:pt x="432" y="1208"/>
                    <a:pt x="176" y="1104"/>
                    <a:pt x="240" y="1008"/>
                  </a:cubicBezTo>
                  <a:cubicBezTo>
                    <a:pt x="304" y="912"/>
                    <a:pt x="744" y="888"/>
                    <a:pt x="816" y="720"/>
                  </a:cubicBezTo>
                  <a:cubicBezTo>
                    <a:pt x="888" y="552"/>
                    <a:pt x="780" y="276"/>
                    <a:pt x="67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509" name="Freeform 10"/>
            <p:cNvSpPr>
              <a:spLocks/>
            </p:cNvSpPr>
            <p:nvPr/>
          </p:nvSpPr>
          <p:spPr bwMode="auto">
            <a:xfrm>
              <a:off x="2112" y="1488"/>
              <a:ext cx="424" cy="1688"/>
            </a:xfrm>
            <a:custGeom>
              <a:avLst/>
              <a:gdLst>
                <a:gd name="T0" fmla="*/ 192 w 424"/>
                <a:gd name="T1" fmla="*/ 1680 h 1688"/>
                <a:gd name="T2" fmla="*/ 336 w 424"/>
                <a:gd name="T3" fmla="*/ 1632 h 1688"/>
                <a:gd name="T4" fmla="*/ 384 w 424"/>
                <a:gd name="T5" fmla="*/ 1344 h 1688"/>
                <a:gd name="T6" fmla="*/ 96 w 424"/>
                <a:gd name="T7" fmla="*/ 1104 h 1688"/>
                <a:gd name="T8" fmla="*/ 336 w 424"/>
                <a:gd name="T9" fmla="*/ 768 h 1688"/>
                <a:gd name="T10" fmla="*/ 0 w 424"/>
                <a:gd name="T11" fmla="*/ 0 h 1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4" h="1688">
                  <a:moveTo>
                    <a:pt x="192" y="1680"/>
                  </a:moveTo>
                  <a:cubicBezTo>
                    <a:pt x="248" y="1684"/>
                    <a:pt x="304" y="1688"/>
                    <a:pt x="336" y="1632"/>
                  </a:cubicBezTo>
                  <a:cubicBezTo>
                    <a:pt x="368" y="1576"/>
                    <a:pt x="424" y="1432"/>
                    <a:pt x="384" y="1344"/>
                  </a:cubicBezTo>
                  <a:cubicBezTo>
                    <a:pt x="344" y="1256"/>
                    <a:pt x="104" y="1200"/>
                    <a:pt x="96" y="1104"/>
                  </a:cubicBezTo>
                  <a:cubicBezTo>
                    <a:pt x="88" y="1008"/>
                    <a:pt x="352" y="952"/>
                    <a:pt x="336" y="768"/>
                  </a:cubicBezTo>
                  <a:cubicBezTo>
                    <a:pt x="320" y="584"/>
                    <a:pt x="160" y="292"/>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0510" name="Object 11"/>
            <p:cNvGraphicFramePr>
              <a:graphicFrameLocks/>
            </p:cNvGraphicFramePr>
            <p:nvPr/>
          </p:nvGraphicFramePr>
          <p:xfrm>
            <a:off x="1920" y="2928"/>
            <a:ext cx="492" cy="381"/>
          </p:xfrm>
          <a:graphic>
            <a:graphicData uri="http://schemas.openxmlformats.org/presentationml/2006/ole">
              <p:oleObj spid="_x0000_s3310" name="ClipArt" r:id="rId6" imgW="3658257" imgH="2914445" progId="">
                <p:embed/>
              </p:oleObj>
            </a:graphicData>
          </a:graphic>
        </p:graphicFrame>
        <p:sp>
          <p:nvSpPr>
            <p:cNvPr id="20511" name="Freeform 12"/>
            <p:cNvSpPr>
              <a:spLocks/>
            </p:cNvSpPr>
            <p:nvPr/>
          </p:nvSpPr>
          <p:spPr bwMode="auto">
            <a:xfrm>
              <a:off x="2112" y="1488"/>
              <a:ext cx="1152" cy="1680"/>
            </a:xfrm>
            <a:custGeom>
              <a:avLst/>
              <a:gdLst>
                <a:gd name="T0" fmla="*/ 1008 w 1152"/>
                <a:gd name="T1" fmla="*/ 1680 h 1680"/>
                <a:gd name="T2" fmla="*/ 1152 w 1152"/>
                <a:gd name="T3" fmla="*/ 1584 h 1680"/>
                <a:gd name="T4" fmla="*/ 1008 w 1152"/>
                <a:gd name="T5" fmla="*/ 1200 h 1680"/>
                <a:gd name="T6" fmla="*/ 576 w 1152"/>
                <a:gd name="T7" fmla="*/ 1104 h 1680"/>
                <a:gd name="T8" fmla="*/ 576 w 1152"/>
                <a:gd name="T9" fmla="*/ 624 h 1680"/>
                <a:gd name="T10" fmla="*/ 0 w 1152"/>
                <a:gd name="T11" fmla="*/ 0 h 16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2" h="1680">
                  <a:moveTo>
                    <a:pt x="1008" y="1680"/>
                  </a:moveTo>
                  <a:cubicBezTo>
                    <a:pt x="1080" y="1672"/>
                    <a:pt x="1152" y="1664"/>
                    <a:pt x="1152" y="1584"/>
                  </a:cubicBezTo>
                  <a:cubicBezTo>
                    <a:pt x="1152" y="1504"/>
                    <a:pt x="1104" y="1280"/>
                    <a:pt x="1008" y="1200"/>
                  </a:cubicBezTo>
                  <a:cubicBezTo>
                    <a:pt x="912" y="1120"/>
                    <a:pt x="648" y="1200"/>
                    <a:pt x="576" y="1104"/>
                  </a:cubicBezTo>
                  <a:cubicBezTo>
                    <a:pt x="504" y="1008"/>
                    <a:pt x="672" y="808"/>
                    <a:pt x="576" y="624"/>
                  </a:cubicBezTo>
                  <a:cubicBezTo>
                    <a:pt x="480" y="440"/>
                    <a:pt x="240" y="220"/>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0512" name="Object 13"/>
            <p:cNvGraphicFramePr>
              <a:graphicFrameLocks/>
            </p:cNvGraphicFramePr>
            <p:nvPr/>
          </p:nvGraphicFramePr>
          <p:xfrm>
            <a:off x="3552" y="2928"/>
            <a:ext cx="492" cy="381"/>
          </p:xfrm>
          <a:graphic>
            <a:graphicData uri="http://schemas.openxmlformats.org/presentationml/2006/ole">
              <p:oleObj spid="_x0000_s3311" name="ClipArt" r:id="rId7" imgW="3658257" imgH="2914445" progId="">
                <p:embed/>
              </p:oleObj>
            </a:graphicData>
          </a:graphic>
        </p:graphicFrame>
        <p:sp>
          <p:nvSpPr>
            <p:cNvPr id="20513" name="Freeform 14"/>
            <p:cNvSpPr>
              <a:spLocks/>
            </p:cNvSpPr>
            <p:nvPr/>
          </p:nvSpPr>
          <p:spPr bwMode="auto">
            <a:xfrm>
              <a:off x="2112" y="1488"/>
              <a:ext cx="2069" cy="1644"/>
            </a:xfrm>
            <a:custGeom>
              <a:avLst/>
              <a:gdLst>
                <a:gd name="T0" fmla="*/ 1824 w 2069"/>
                <a:gd name="T1" fmla="*/ 1632 h 1644"/>
                <a:gd name="T2" fmla="*/ 1968 w 2069"/>
                <a:gd name="T3" fmla="*/ 1584 h 1644"/>
                <a:gd name="T4" fmla="*/ 1925 w 2069"/>
                <a:gd name="T5" fmla="*/ 1368 h 1644"/>
                <a:gd name="T6" fmla="*/ 1104 w 2069"/>
                <a:gd name="T7" fmla="*/ 1056 h 1644"/>
                <a:gd name="T8" fmla="*/ 912 w 2069"/>
                <a:gd name="T9" fmla="*/ 672 h 1644"/>
                <a:gd name="T10" fmla="*/ 0 w 2069"/>
                <a:gd name="T11" fmla="*/ 0 h 16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69" h="1644">
                  <a:moveTo>
                    <a:pt x="1824" y="1632"/>
                  </a:moveTo>
                  <a:cubicBezTo>
                    <a:pt x="1888" y="1644"/>
                    <a:pt x="1951" y="1628"/>
                    <a:pt x="1968" y="1584"/>
                  </a:cubicBezTo>
                  <a:cubicBezTo>
                    <a:pt x="1985" y="1540"/>
                    <a:pt x="2069" y="1456"/>
                    <a:pt x="1925" y="1368"/>
                  </a:cubicBezTo>
                  <a:cubicBezTo>
                    <a:pt x="1781" y="1280"/>
                    <a:pt x="1273" y="1172"/>
                    <a:pt x="1104" y="1056"/>
                  </a:cubicBezTo>
                  <a:cubicBezTo>
                    <a:pt x="935" y="940"/>
                    <a:pt x="1096" y="848"/>
                    <a:pt x="912" y="672"/>
                  </a:cubicBezTo>
                  <a:cubicBezTo>
                    <a:pt x="728" y="496"/>
                    <a:pt x="364" y="248"/>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20514" name="Picture 15" descr="SunServer3800"/>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3840" y="1296"/>
              <a:ext cx="720" cy="51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0515" name="Freeform 16"/>
            <p:cNvSpPr>
              <a:spLocks/>
            </p:cNvSpPr>
            <p:nvPr/>
          </p:nvSpPr>
          <p:spPr bwMode="auto">
            <a:xfrm>
              <a:off x="2208" y="1248"/>
              <a:ext cx="576" cy="288"/>
            </a:xfrm>
            <a:custGeom>
              <a:avLst/>
              <a:gdLst>
                <a:gd name="T0" fmla="*/ 576 w 576"/>
                <a:gd name="T1" fmla="*/ 0 h 288"/>
                <a:gd name="T2" fmla="*/ 432 w 576"/>
                <a:gd name="T3" fmla="*/ 192 h 288"/>
                <a:gd name="T4" fmla="*/ 240 w 576"/>
                <a:gd name="T5" fmla="*/ 144 h 288"/>
                <a:gd name="T6" fmla="*/ 0 w 576"/>
                <a:gd name="T7" fmla="*/ 28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288">
                  <a:moveTo>
                    <a:pt x="576" y="0"/>
                  </a:moveTo>
                  <a:cubicBezTo>
                    <a:pt x="532" y="84"/>
                    <a:pt x="488" y="168"/>
                    <a:pt x="432" y="192"/>
                  </a:cubicBezTo>
                  <a:cubicBezTo>
                    <a:pt x="376" y="216"/>
                    <a:pt x="312" y="128"/>
                    <a:pt x="240" y="144"/>
                  </a:cubicBezTo>
                  <a:cubicBezTo>
                    <a:pt x="168" y="160"/>
                    <a:pt x="84" y="224"/>
                    <a:pt x="0" y="28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516" name="Freeform 17"/>
            <p:cNvSpPr>
              <a:spLocks/>
            </p:cNvSpPr>
            <p:nvPr/>
          </p:nvSpPr>
          <p:spPr bwMode="auto">
            <a:xfrm>
              <a:off x="2160" y="1536"/>
              <a:ext cx="1728" cy="296"/>
            </a:xfrm>
            <a:custGeom>
              <a:avLst/>
              <a:gdLst>
                <a:gd name="T0" fmla="*/ 1728 w 1728"/>
                <a:gd name="T1" fmla="*/ 96 h 296"/>
                <a:gd name="T2" fmla="*/ 1152 w 1728"/>
                <a:gd name="T3" fmla="*/ 288 h 296"/>
                <a:gd name="T4" fmla="*/ 336 w 1728"/>
                <a:gd name="T5" fmla="*/ 48 h 296"/>
                <a:gd name="T6" fmla="*/ 0 w 1728"/>
                <a:gd name="T7" fmla="*/ 0 h 2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8" h="296">
                  <a:moveTo>
                    <a:pt x="1728" y="96"/>
                  </a:moveTo>
                  <a:cubicBezTo>
                    <a:pt x="1556" y="196"/>
                    <a:pt x="1384" y="296"/>
                    <a:pt x="1152" y="288"/>
                  </a:cubicBezTo>
                  <a:cubicBezTo>
                    <a:pt x="920" y="280"/>
                    <a:pt x="528" y="96"/>
                    <a:pt x="336" y="48"/>
                  </a:cubicBezTo>
                  <a:cubicBezTo>
                    <a:pt x="144" y="0"/>
                    <a:pt x="72" y="0"/>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20517" name="Picture 18"/>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1536" y="1104"/>
              <a:ext cx="648" cy="9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518" name="Text Box 19"/>
            <p:cNvSpPr txBox="1">
              <a:spLocks noChangeArrowheads="1"/>
            </p:cNvSpPr>
            <p:nvPr/>
          </p:nvSpPr>
          <p:spPr bwMode="auto">
            <a:xfrm>
              <a:off x="3216" y="1823"/>
              <a:ext cx="1143" cy="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Servers</a:t>
              </a:r>
            </a:p>
          </p:txBody>
        </p:sp>
        <p:sp>
          <p:nvSpPr>
            <p:cNvPr id="20519" name="Text Box 20"/>
            <p:cNvSpPr txBox="1">
              <a:spLocks noChangeArrowheads="1"/>
            </p:cNvSpPr>
            <p:nvPr/>
          </p:nvSpPr>
          <p:spPr bwMode="auto">
            <a:xfrm>
              <a:off x="2054" y="3415"/>
              <a:ext cx="2377" cy="3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Workstations/PCs</a:t>
              </a:r>
            </a:p>
          </p:txBody>
        </p:sp>
      </p:grpSp>
      <p:sp>
        <p:nvSpPr>
          <p:cNvPr id="20486" name="Freeform 25"/>
          <p:cNvSpPr>
            <a:spLocks/>
          </p:cNvSpPr>
          <p:nvPr/>
        </p:nvSpPr>
        <p:spPr bwMode="auto">
          <a:xfrm>
            <a:off x="863600" y="1828800"/>
            <a:ext cx="1422400" cy="1447800"/>
          </a:xfrm>
          <a:custGeom>
            <a:avLst/>
            <a:gdLst>
              <a:gd name="T0" fmla="*/ 431800 w 896"/>
              <a:gd name="T1" fmla="*/ 1447800 h 912"/>
              <a:gd name="T2" fmla="*/ 50800 w 896"/>
              <a:gd name="T3" fmla="*/ 1143000 h 912"/>
              <a:gd name="T4" fmla="*/ 127000 w 896"/>
              <a:gd name="T5" fmla="*/ 609600 h 912"/>
              <a:gd name="T6" fmla="*/ 736600 w 896"/>
              <a:gd name="T7" fmla="*/ 457200 h 912"/>
              <a:gd name="T8" fmla="*/ 889000 w 896"/>
              <a:gd name="T9" fmla="*/ 152400 h 912"/>
              <a:gd name="T10" fmla="*/ 1422400 w 896"/>
              <a:gd name="T11" fmla="*/ 0 h 9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6" h="912">
                <a:moveTo>
                  <a:pt x="272" y="912"/>
                </a:moveTo>
                <a:cubicBezTo>
                  <a:pt x="168" y="860"/>
                  <a:pt x="64" y="808"/>
                  <a:pt x="32" y="720"/>
                </a:cubicBezTo>
                <a:cubicBezTo>
                  <a:pt x="0" y="632"/>
                  <a:pt x="8" y="456"/>
                  <a:pt x="80" y="384"/>
                </a:cubicBezTo>
                <a:cubicBezTo>
                  <a:pt x="152" y="312"/>
                  <a:pt x="384" y="336"/>
                  <a:pt x="464" y="288"/>
                </a:cubicBezTo>
                <a:cubicBezTo>
                  <a:pt x="544" y="240"/>
                  <a:pt x="488" y="144"/>
                  <a:pt x="560" y="96"/>
                </a:cubicBezTo>
                <a:cubicBezTo>
                  <a:pt x="632" y="48"/>
                  <a:pt x="764" y="24"/>
                  <a:pt x="89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0487" name="Object 26"/>
          <p:cNvGraphicFramePr>
            <a:graphicFrameLocks/>
          </p:cNvGraphicFramePr>
          <p:nvPr>
            <p:extLst>
              <p:ext uri="{D42A27DB-BD31-4B8C-83A1-F6EECF244321}">
                <p14:modId xmlns:p14="http://schemas.microsoft.com/office/powerpoint/2010/main" xmlns="" val="4077385298"/>
              </p:ext>
            </p:extLst>
          </p:nvPr>
        </p:nvGraphicFramePr>
        <p:xfrm>
          <a:off x="1981200" y="2667000"/>
          <a:ext cx="838200" cy="668338"/>
        </p:xfrm>
        <a:graphic>
          <a:graphicData uri="http://schemas.openxmlformats.org/presentationml/2006/ole">
            <p:oleObj spid="_x0000_s3312" name="ClipArt" r:id="rId10" imgW="3658257" imgH="2914445" progId="">
              <p:embed/>
            </p:oleObj>
          </a:graphicData>
        </a:graphic>
      </p:graphicFrame>
      <p:sp>
        <p:nvSpPr>
          <p:cNvPr id="20488" name="Freeform 27"/>
          <p:cNvSpPr>
            <a:spLocks/>
          </p:cNvSpPr>
          <p:nvPr/>
        </p:nvSpPr>
        <p:spPr bwMode="auto">
          <a:xfrm>
            <a:off x="1689100" y="1828800"/>
            <a:ext cx="520700" cy="1219200"/>
          </a:xfrm>
          <a:custGeom>
            <a:avLst/>
            <a:gdLst>
              <a:gd name="T0" fmla="*/ 520700 w 328"/>
              <a:gd name="T1" fmla="*/ 1219200 h 768"/>
              <a:gd name="T2" fmla="*/ 63500 w 328"/>
              <a:gd name="T3" fmla="*/ 914400 h 768"/>
              <a:gd name="T4" fmla="*/ 139700 w 328"/>
              <a:gd name="T5" fmla="*/ 381000 h 768"/>
              <a:gd name="T6" fmla="*/ 368300 w 328"/>
              <a:gd name="T7" fmla="*/ 76200 h 768"/>
              <a:gd name="T8" fmla="*/ 520700 w 328"/>
              <a:gd name="T9" fmla="*/ 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768">
                <a:moveTo>
                  <a:pt x="328" y="768"/>
                </a:moveTo>
                <a:cubicBezTo>
                  <a:pt x="204" y="716"/>
                  <a:pt x="80" y="664"/>
                  <a:pt x="40" y="576"/>
                </a:cubicBezTo>
                <a:cubicBezTo>
                  <a:pt x="0" y="488"/>
                  <a:pt x="56" y="328"/>
                  <a:pt x="88" y="240"/>
                </a:cubicBezTo>
                <a:cubicBezTo>
                  <a:pt x="120" y="152"/>
                  <a:pt x="192" y="88"/>
                  <a:pt x="232" y="48"/>
                </a:cubicBezTo>
                <a:cubicBezTo>
                  <a:pt x="272" y="8"/>
                  <a:pt x="300" y="4"/>
                  <a:pt x="32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20489" name="Picture 22"/>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2209800" y="1371600"/>
            <a:ext cx="647700" cy="904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490" name="Freeform 28"/>
          <p:cNvSpPr>
            <a:spLocks/>
          </p:cNvSpPr>
          <p:nvPr/>
        </p:nvSpPr>
        <p:spPr bwMode="auto">
          <a:xfrm>
            <a:off x="2819400" y="1828800"/>
            <a:ext cx="3225800" cy="914400"/>
          </a:xfrm>
          <a:custGeom>
            <a:avLst/>
            <a:gdLst>
              <a:gd name="T0" fmla="*/ 0 w 1552"/>
              <a:gd name="T1" fmla="*/ 0 h 528"/>
              <a:gd name="T2" fmla="*/ 897903 w 1552"/>
              <a:gd name="T3" fmla="*/ 166255 h 528"/>
              <a:gd name="T4" fmla="*/ 1795806 w 1552"/>
              <a:gd name="T5" fmla="*/ 831273 h 528"/>
              <a:gd name="T6" fmla="*/ 2993010 w 1552"/>
              <a:gd name="T7" fmla="*/ 665018 h 528"/>
              <a:gd name="T8" fmla="*/ 3192544 w 1552"/>
              <a:gd name="T9" fmla="*/ 665018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52" h="528">
                <a:moveTo>
                  <a:pt x="0" y="0"/>
                </a:moveTo>
                <a:cubicBezTo>
                  <a:pt x="144" y="8"/>
                  <a:pt x="288" y="16"/>
                  <a:pt x="432" y="96"/>
                </a:cubicBezTo>
                <a:cubicBezTo>
                  <a:pt x="576" y="176"/>
                  <a:pt x="696" y="432"/>
                  <a:pt x="864" y="480"/>
                </a:cubicBezTo>
                <a:cubicBezTo>
                  <a:pt x="1032" y="528"/>
                  <a:pt x="1328" y="400"/>
                  <a:pt x="1440" y="384"/>
                </a:cubicBezTo>
                <a:cubicBezTo>
                  <a:pt x="1552" y="368"/>
                  <a:pt x="1544" y="376"/>
                  <a:pt x="1536" y="384"/>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491" name="Text Box 29"/>
          <p:cNvSpPr txBox="1">
            <a:spLocks noChangeArrowheads="1"/>
          </p:cNvSpPr>
          <p:nvPr/>
        </p:nvSpPr>
        <p:spPr bwMode="auto">
          <a:xfrm>
            <a:off x="3505200" y="1524000"/>
            <a:ext cx="1370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Fiber optic</a:t>
            </a:r>
          </a:p>
        </p:txBody>
      </p:sp>
      <p:graphicFrame>
        <p:nvGraphicFramePr>
          <p:cNvPr id="20493" name="Object 36"/>
          <p:cNvGraphicFramePr>
            <a:graphicFrameLocks/>
          </p:cNvGraphicFramePr>
          <p:nvPr>
            <p:extLst>
              <p:ext uri="{D42A27DB-BD31-4B8C-83A1-F6EECF244321}">
                <p14:modId xmlns:p14="http://schemas.microsoft.com/office/powerpoint/2010/main" xmlns="" val="2670529383"/>
              </p:ext>
            </p:extLst>
          </p:nvPr>
        </p:nvGraphicFramePr>
        <p:xfrm>
          <a:off x="1066800" y="2895600"/>
          <a:ext cx="838200" cy="668338"/>
        </p:xfrm>
        <a:graphic>
          <a:graphicData uri="http://schemas.openxmlformats.org/presentationml/2006/ole">
            <p:oleObj spid="_x0000_s3313" name="ClipArt" r:id="rId11" imgW="3658257" imgH="2914445" progId="">
              <p:embed/>
            </p:oleObj>
          </a:graphicData>
        </a:graphic>
      </p:graphicFrame>
      <p:sp>
        <p:nvSpPr>
          <p:cNvPr id="20494" name="Freeform 37"/>
          <p:cNvSpPr>
            <a:spLocks/>
          </p:cNvSpPr>
          <p:nvPr/>
        </p:nvSpPr>
        <p:spPr bwMode="auto">
          <a:xfrm>
            <a:off x="5410200" y="2590800"/>
            <a:ext cx="609600" cy="381000"/>
          </a:xfrm>
          <a:custGeom>
            <a:avLst/>
            <a:gdLst>
              <a:gd name="T0" fmla="*/ 609600 w 384"/>
              <a:gd name="T1" fmla="*/ 0 h 240"/>
              <a:gd name="T2" fmla="*/ 228600 w 384"/>
              <a:gd name="T3" fmla="*/ 76200 h 240"/>
              <a:gd name="T4" fmla="*/ 0 w 384"/>
              <a:gd name="T5" fmla="*/ 381000 h 240"/>
              <a:gd name="T6" fmla="*/ 0 60000 65536"/>
              <a:gd name="T7" fmla="*/ 0 60000 65536"/>
              <a:gd name="T8" fmla="*/ 0 60000 65536"/>
            </a:gdLst>
            <a:ahLst/>
            <a:cxnLst>
              <a:cxn ang="T6">
                <a:pos x="T0" y="T1"/>
              </a:cxn>
              <a:cxn ang="T7">
                <a:pos x="T2" y="T3"/>
              </a:cxn>
              <a:cxn ang="T8">
                <a:pos x="T4" y="T5"/>
              </a:cxn>
            </a:cxnLst>
            <a:rect l="0" t="0" r="r" b="b"/>
            <a:pathLst>
              <a:path w="384" h="240">
                <a:moveTo>
                  <a:pt x="384" y="0"/>
                </a:moveTo>
                <a:cubicBezTo>
                  <a:pt x="296" y="4"/>
                  <a:pt x="208" y="8"/>
                  <a:pt x="144" y="48"/>
                </a:cubicBezTo>
                <a:cubicBezTo>
                  <a:pt x="80" y="88"/>
                  <a:pt x="40" y="164"/>
                  <a:pt x="0" y="24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495" name="Freeform 38"/>
          <p:cNvSpPr>
            <a:spLocks/>
          </p:cNvSpPr>
          <p:nvPr/>
        </p:nvSpPr>
        <p:spPr bwMode="auto">
          <a:xfrm>
            <a:off x="2514600" y="3001631"/>
            <a:ext cx="2895600" cy="2179969"/>
          </a:xfrm>
          <a:custGeom>
            <a:avLst/>
            <a:gdLst>
              <a:gd name="T0" fmla="*/ 2514600 w 1584"/>
              <a:gd name="T1" fmla="*/ 0 h 1344"/>
              <a:gd name="T2" fmla="*/ 1752600 w 1584"/>
              <a:gd name="T3" fmla="*/ 533400 h 1344"/>
              <a:gd name="T4" fmla="*/ 1905000 w 1584"/>
              <a:gd name="T5" fmla="*/ 1524000 h 1344"/>
              <a:gd name="T6" fmla="*/ 0 w 1584"/>
              <a:gd name="T7" fmla="*/ 2133600 h 1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84" h="1344">
                <a:moveTo>
                  <a:pt x="1584" y="0"/>
                </a:moveTo>
                <a:cubicBezTo>
                  <a:pt x="1376" y="88"/>
                  <a:pt x="1168" y="176"/>
                  <a:pt x="1104" y="336"/>
                </a:cubicBezTo>
                <a:cubicBezTo>
                  <a:pt x="1040" y="496"/>
                  <a:pt x="1384" y="792"/>
                  <a:pt x="1200" y="960"/>
                </a:cubicBezTo>
                <a:cubicBezTo>
                  <a:pt x="1016" y="1128"/>
                  <a:pt x="508" y="1236"/>
                  <a:pt x="0" y="134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496" name="Freeform 39"/>
          <p:cNvSpPr>
            <a:spLocks/>
          </p:cNvSpPr>
          <p:nvPr/>
        </p:nvSpPr>
        <p:spPr bwMode="auto">
          <a:xfrm>
            <a:off x="255588" y="4724400"/>
            <a:ext cx="2932112" cy="1871663"/>
          </a:xfrm>
          <a:custGeom>
            <a:avLst/>
            <a:gdLst>
              <a:gd name="T0" fmla="*/ 2108200 w 1847"/>
              <a:gd name="T1" fmla="*/ 1560513 h 1179"/>
              <a:gd name="T2" fmla="*/ 2433637 w 1847"/>
              <a:gd name="T3" fmla="*/ 1200150 h 1179"/>
              <a:gd name="T4" fmla="*/ 2860675 w 1847"/>
              <a:gd name="T5" fmla="*/ 411163 h 1179"/>
              <a:gd name="T6" fmla="*/ 2008187 w 1847"/>
              <a:gd name="T7" fmla="*/ 15875 h 1179"/>
              <a:gd name="T8" fmla="*/ 1409700 w 1847"/>
              <a:gd name="T9" fmla="*/ 509588 h 1179"/>
              <a:gd name="T10" fmla="*/ 711200 w 1847"/>
              <a:gd name="T11" fmla="*/ 731838 h 1179"/>
              <a:gd name="T12" fmla="*/ 130175 w 1847"/>
              <a:gd name="T13" fmla="*/ 1200150 h 1179"/>
              <a:gd name="T14" fmla="*/ 214312 w 1847"/>
              <a:gd name="T15" fmla="*/ 1792288 h 1179"/>
              <a:gd name="T16" fmla="*/ 1417637 w 1847"/>
              <a:gd name="T17" fmla="*/ 1681163 h 1179"/>
              <a:gd name="T18" fmla="*/ 2108200 w 1847"/>
              <a:gd name="T19" fmla="*/ 1560513 h 1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47" h="1179">
                <a:moveTo>
                  <a:pt x="1328" y="983"/>
                </a:moveTo>
                <a:cubicBezTo>
                  <a:pt x="1417" y="952"/>
                  <a:pt x="1454" y="877"/>
                  <a:pt x="1533" y="756"/>
                </a:cubicBezTo>
                <a:cubicBezTo>
                  <a:pt x="1612" y="635"/>
                  <a:pt x="1847" y="383"/>
                  <a:pt x="1802" y="259"/>
                </a:cubicBezTo>
                <a:cubicBezTo>
                  <a:pt x="1757" y="135"/>
                  <a:pt x="1417" y="0"/>
                  <a:pt x="1265" y="10"/>
                </a:cubicBezTo>
                <a:cubicBezTo>
                  <a:pt x="1112" y="21"/>
                  <a:pt x="1024" y="246"/>
                  <a:pt x="888" y="321"/>
                </a:cubicBezTo>
                <a:cubicBezTo>
                  <a:pt x="752" y="396"/>
                  <a:pt x="582" y="389"/>
                  <a:pt x="448" y="461"/>
                </a:cubicBezTo>
                <a:cubicBezTo>
                  <a:pt x="314" y="533"/>
                  <a:pt x="134" y="645"/>
                  <a:pt x="82" y="756"/>
                </a:cubicBezTo>
                <a:cubicBezTo>
                  <a:pt x="30" y="867"/>
                  <a:pt x="0" y="1079"/>
                  <a:pt x="135" y="1129"/>
                </a:cubicBezTo>
                <a:cubicBezTo>
                  <a:pt x="270" y="1179"/>
                  <a:pt x="694" y="1083"/>
                  <a:pt x="893" y="1059"/>
                </a:cubicBezTo>
                <a:cubicBezTo>
                  <a:pt x="1092" y="1035"/>
                  <a:pt x="1238" y="999"/>
                  <a:pt x="1328" y="983"/>
                </a:cubicBezTo>
                <a:close/>
              </a:path>
            </a:pathLst>
          </a:custGeom>
          <a:solidFill>
            <a:schemeClr val="bg2"/>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497" name="Text Box 40"/>
          <p:cNvSpPr txBox="1">
            <a:spLocks noChangeArrowheads="1"/>
          </p:cNvSpPr>
          <p:nvPr/>
        </p:nvSpPr>
        <p:spPr bwMode="auto">
          <a:xfrm>
            <a:off x="746125" y="5602288"/>
            <a:ext cx="20462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Internet – ISP</a:t>
            </a:r>
          </a:p>
        </p:txBody>
      </p:sp>
      <p:sp>
        <p:nvSpPr>
          <p:cNvPr id="20498" name="Text Box 41"/>
          <p:cNvSpPr txBox="1">
            <a:spLocks noChangeArrowheads="1"/>
          </p:cNvSpPr>
          <p:nvPr/>
        </p:nvSpPr>
        <p:spPr bwMode="auto">
          <a:xfrm>
            <a:off x="4937125" y="3287713"/>
            <a:ext cx="10620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Firewall</a:t>
            </a:r>
          </a:p>
        </p:txBody>
      </p:sp>
      <p:sp>
        <p:nvSpPr>
          <p:cNvPr id="20499" name="Rectangle 42"/>
          <p:cNvSpPr>
            <a:spLocks noChangeArrowheads="1"/>
          </p:cNvSpPr>
          <p:nvPr/>
        </p:nvSpPr>
        <p:spPr bwMode="auto">
          <a:xfrm>
            <a:off x="4419600" y="5791200"/>
            <a:ext cx="2667000" cy="990600"/>
          </a:xfrm>
          <a:prstGeom prst="rect">
            <a:avLst/>
          </a:prstGeom>
          <a:solidFill>
            <a:srgbClr val="FFFFCC"/>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n-US" sz="2000"/>
              <a:t>Subsidiary</a:t>
            </a:r>
          </a:p>
        </p:txBody>
      </p:sp>
      <p:pic>
        <p:nvPicPr>
          <p:cNvPr id="20500" name="Picture 43"/>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4800600" y="5943600"/>
            <a:ext cx="320675"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1" name="Picture 44" descr="BS01739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95800" y="6400800"/>
            <a:ext cx="609600" cy="2143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20502" name="Freeform 45"/>
          <p:cNvSpPr>
            <a:spLocks/>
          </p:cNvSpPr>
          <p:nvPr/>
        </p:nvSpPr>
        <p:spPr bwMode="auto">
          <a:xfrm>
            <a:off x="4546600" y="6172200"/>
            <a:ext cx="254000" cy="228600"/>
          </a:xfrm>
          <a:custGeom>
            <a:avLst/>
            <a:gdLst>
              <a:gd name="T0" fmla="*/ 101600 w 160"/>
              <a:gd name="T1" fmla="*/ 228600 h 144"/>
              <a:gd name="T2" fmla="*/ 25400 w 160"/>
              <a:gd name="T3" fmla="*/ 76200 h 144"/>
              <a:gd name="T4" fmla="*/ 254000 w 160"/>
              <a:gd name="T5" fmla="*/ 0 h 144"/>
              <a:gd name="T6" fmla="*/ 0 60000 65536"/>
              <a:gd name="T7" fmla="*/ 0 60000 65536"/>
              <a:gd name="T8" fmla="*/ 0 60000 65536"/>
            </a:gdLst>
            <a:ahLst/>
            <a:cxnLst>
              <a:cxn ang="T6">
                <a:pos x="T0" y="T1"/>
              </a:cxn>
              <a:cxn ang="T7">
                <a:pos x="T2" y="T3"/>
              </a:cxn>
              <a:cxn ang="T8">
                <a:pos x="T4" y="T5"/>
              </a:cxn>
            </a:cxnLst>
            <a:rect l="0" t="0" r="r" b="b"/>
            <a:pathLst>
              <a:path w="160" h="144">
                <a:moveTo>
                  <a:pt x="64" y="144"/>
                </a:moveTo>
                <a:cubicBezTo>
                  <a:pt x="32" y="108"/>
                  <a:pt x="0" y="72"/>
                  <a:pt x="16" y="48"/>
                </a:cubicBezTo>
                <a:cubicBezTo>
                  <a:pt x="32" y="24"/>
                  <a:pt x="96" y="12"/>
                  <a:pt x="16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0503" name="Freeform 46"/>
          <p:cNvSpPr>
            <a:spLocks/>
          </p:cNvSpPr>
          <p:nvPr/>
        </p:nvSpPr>
        <p:spPr bwMode="auto">
          <a:xfrm>
            <a:off x="2743200" y="5791200"/>
            <a:ext cx="1905000" cy="685800"/>
          </a:xfrm>
          <a:custGeom>
            <a:avLst/>
            <a:gdLst>
              <a:gd name="T0" fmla="*/ 1905000 w 1200"/>
              <a:gd name="T1" fmla="*/ 685800 h 432"/>
              <a:gd name="T2" fmla="*/ 1295400 w 1200"/>
              <a:gd name="T3" fmla="*/ 381000 h 432"/>
              <a:gd name="T4" fmla="*/ 304800 w 1200"/>
              <a:gd name="T5" fmla="*/ 304800 h 432"/>
              <a:gd name="T6" fmla="*/ 0 w 1200"/>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0" h="432">
                <a:moveTo>
                  <a:pt x="1200" y="432"/>
                </a:moveTo>
                <a:cubicBezTo>
                  <a:pt x="1092" y="356"/>
                  <a:pt x="984" y="280"/>
                  <a:pt x="816" y="240"/>
                </a:cubicBezTo>
                <a:cubicBezTo>
                  <a:pt x="648" y="200"/>
                  <a:pt x="328" y="232"/>
                  <a:pt x="192" y="192"/>
                </a:cubicBezTo>
                <a:cubicBezTo>
                  <a:pt x="56" y="152"/>
                  <a:pt x="28" y="76"/>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40" name="Group 39"/>
          <p:cNvGrpSpPr/>
          <p:nvPr/>
        </p:nvGrpSpPr>
        <p:grpSpPr>
          <a:xfrm>
            <a:off x="7194550" y="1683648"/>
            <a:ext cx="910569" cy="677942"/>
            <a:chOff x="939760" y="666908"/>
            <a:chExt cx="5623170" cy="4186592"/>
          </a:xfrm>
        </p:grpSpPr>
        <p:sp>
          <p:nvSpPr>
            <p:cNvPr id="41" name="Freeform 40"/>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Freeform 43"/>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5" name="Group 44"/>
            <p:cNvGrpSpPr/>
            <p:nvPr/>
          </p:nvGrpSpPr>
          <p:grpSpPr>
            <a:xfrm>
              <a:off x="1012296" y="810492"/>
              <a:ext cx="468535" cy="3181508"/>
              <a:chOff x="3264635" y="937071"/>
              <a:chExt cx="468535" cy="3181508"/>
            </a:xfrm>
          </p:grpSpPr>
          <p:sp>
            <p:nvSpPr>
              <p:cNvPr id="131" name="Freeform 13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Freeform 13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6" name="Group 45"/>
            <p:cNvGrpSpPr/>
            <p:nvPr/>
          </p:nvGrpSpPr>
          <p:grpSpPr>
            <a:xfrm>
              <a:off x="1710061" y="810492"/>
              <a:ext cx="468535" cy="3181508"/>
              <a:chOff x="3264635" y="937071"/>
              <a:chExt cx="468535" cy="3181508"/>
            </a:xfrm>
          </p:grpSpPr>
          <p:sp>
            <p:nvSpPr>
              <p:cNvPr id="117" name="Freeform 11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8" name="Freeform 11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p:cNvGrpSpPr/>
            <p:nvPr/>
          </p:nvGrpSpPr>
          <p:grpSpPr>
            <a:xfrm>
              <a:off x="2319661" y="810492"/>
              <a:ext cx="468535" cy="3181508"/>
              <a:chOff x="3264635" y="937071"/>
              <a:chExt cx="468535" cy="3181508"/>
            </a:xfrm>
          </p:grpSpPr>
          <p:sp>
            <p:nvSpPr>
              <p:cNvPr id="103" name="Freeform 10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Freeform 10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p:cNvGrpSpPr/>
            <p:nvPr/>
          </p:nvGrpSpPr>
          <p:grpSpPr>
            <a:xfrm>
              <a:off x="2973343" y="810492"/>
              <a:ext cx="468535" cy="3181508"/>
              <a:chOff x="3264635" y="937071"/>
              <a:chExt cx="468535" cy="3181508"/>
            </a:xfrm>
          </p:grpSpPr>
          <p:sp>
            <p:nvSpPr>
              <p:cNvPr id="89" name="Freeform 8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0" name="Freeform 8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3615061" y="810492"/>
              <a:ext cx="468535" cy="3181508"/>
              <a:chOff x="3264635" y="937071"/>
              <a:chExt cx="468535" cy="3181508"/>
            </a:xfrm>
          </p:grpSpPr>
          <p:sp>
            <p:nvSpPr>
              <p:cNvPr id="75" name="Freeform 7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6" name="Freeform 7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p:cNvGrpSpPr/>
            <p:nvPr/>
          </p:nvGrpSpPr>
          <p:grpSpPr>
            <a:xfrm>
              <a:off x="4300861" y="810492"/>
              <a:ext cx="468535" cy="3181508"/>
              <a:chOff x="3264635" y="937071"/>
              <a:chExt cx="468535" cy="3181508"/>
            </a:xfrm>
          </p:grpSpPr>
          <p:sp>
            <p:nvSpPr>
              <p:cNvPr id="61" name="Freeform 6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Freeform 6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1" name="Freeform 50"/>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Freeform 54"/>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Freeform 58"/>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180201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1066800" y="1262062"/>
            <a:ext cx="60198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buFontTx/>
              <a:buChar char="•"/>
            </a:pPr>
            <a:r>
              <a:rPr lang="en-US" sz="2000"/>
              <a:t>All data is converted to packets.</a:t>
            </a:r>
          </a:p>
          <a:p>
            <a:pPr>
              <a:spcBef>
                <a:spcPct val="50000"/>
              </a:spcBef>
              <a:buFontTx/>
              <a:buChar char="•"/>
            </a:pPr>
            <a:r>
              <a:rPr lang="en-US" sz="2000"/>
              <a:t>Packet has data, destination, and source address.</a:t>
            </a:r>
          </a:p>
          <a:p>
            <a:pPr>
              <a:spcBef>
                <a:spcPct val="50000"/>
              </a:spcBef>
              <a:buFontTx/>
              <a:buChar char="•"/>
            </a:pPr>
            <a:r>
              <a:rPr lang="en-US" sz="2000"/>
              <a:t>Switched services.</a:t>
            </a:r>
          </a:p>
          <a:p>
            <a:pPr>
              <a:spcBef>
                <a:spcPct val="50000"/>
              </a:spcBef>
              <a:buFontTx/>
              <a:buChar char="•"/>
            </a:pPr>
            <a:r>
              <a:rPr lang="en-US" sz="2000"/>
              <a:t>Packets routed as needed.</a:t>
            </a:r>
          </a:p>
          <a:p>
            <a:pPr>
              <a:spcBef>
                <a:spcPct val="50000"/>
              </a:spcBef>
              <a:buFontTx/>
              <a:buChar char="•"/>
            </a:pPr>
            <a:r>
              <a:rPr lang="en-US" sz="2000"/>
              <a:t>Reassembled at destination.</a:t>
            </a:r>
          </a:p>
        </p:txBody>
      </p:sp>
      <p:sp>
        <p:nvSpPr>
          <p:cNvPr id="21507" name="Rectangle 4"/>
          <p:cNvSpPr>
            <a:spLocks noChangeArrowheads="1"/>
          </p:cNvSpPr>
          <p:nvPr/>
        </p:nvSpPr>
        <p:spPr bwMode="auto">
          <a:xfrm>
            <a:off x="5464175" y="2482850"/>
            <a:ext cx="6905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solidFill>
                  <a:schemeClr val="hlink"/>
                </a:solidFill>
              </a:rPr>
              <a:t>Voice</a:t>
            </a:r>
          </a:p>
        </p:txBody>
      </p:sp>
      <p:sp>
        <p:nvSpPr>
          <p:cNvPr id="21508" name="Rectangle 5"/>
          <p:cNvSpPr>
            <a:spLocks noChangeArrowheads="1"/>
          </p:cNvSpPr>
          <p:nvPr/>
        </p:nvSpPr>
        <p:spPr bwMode="auto">
          <a:xfrm>
            <a:off x="4664075" y="5988050"/>
            <a:ext cx="10763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solidFill>
                  <a:schemeClr val="tx2"/>
                </a:solidFill>
              </a:rPr>
              <a:t>Computer</a:t>
            </a:r>
          </a:p>
        </p:txBody>
      </p:sp>
      <p:sp>
        <p:nvSpPr>
          <p:cNvPr id="21509" name="Rectangle 6"/>
          <p:cNvSpPr>
            <a:spLocks noChangeArrowheads="1"/>
          </p:cNvSpPr>
          <p:nvPr/>
        </p:nvSpPr>
        <p:spPr bwMode="auto">
          <a:xfrm>
            <a:off x="6391275" y="2481262"/>
            <a:ext cx="25939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solidFill>
                  <a:schemeClr val="hlink"/>
                </a:solidFill>
              </a:rPr>
              <a:t>Sent as packets:  1 2 3 4 5</a:t>
            </a:r>
          </a:p>
        </p:txBody>
      </p:sp>
      <p:sp>
        <p:nvSpPr>
          <p:cNvPr id="21510" name="Rectangle 7"/>
          <p:cNvSpPr>
            <a:spLocks noChangeArrowheads="1"/>
          </p:cNvSpPr>
          <p:nvPr/>
        </p:nvSpPr>
        <p:spPr bwMode="auto">
          <a:xfrm>
            <a:off x="6048375" y="5986462"/>
            <a:ext cx="27273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solidFill>
                  <a:schemeClr val="tx2"/>
                </a:solidFill>
              </a:rPr>
              <a:t>Sent as packets:  A B C D E</a:t>
            </a:r>
          </a:p>
        </p:txBody>
      </p:sp>
      <p:sp>
        <p:nvSpPr>
          <p:cNvPr id="21511" name="Rectangle 8"/>
          <p:cNvSpPr>
            <a:spLocks noChangeArrowheads="1"/>
          </p:cNvSpPr>
          <p:nvPr/>
        </p:nvSpPr>
        <p:spPr bwMode="auto">
          <a:xfrm>
            <a:off x="4968875" y="3157537"/>
            <a:ext cx="927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Chicago</a:t>
            </a:r>
          </a:p>
        </p:txBody>
      </p:sp>
      <p:sp>
        <p:nvSpPr>
          <p:cNvPr id="21512" name="Rectangle 9"/>
          <p:cNvSpPr>
            <a:spLocks noChangeArrowheads="1"/>
          </p:cNvSpPr>
          <p:nvPr/>
        </p:nvSpPr>
        <p:spPr bwMode="auto">
          <a:xfrm>
            <a:off x="7737475" y="3386137"/>
            <a:ext cx="10652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New York</a:t>
            </a:r>
          </a:p>
        </p:txBody>
      </p:sp>
      <p:sp>
        <p:nvSpPr>
          <p:cNvPr id="21513" name="Rectangle 10"/>
          <p:cNvSpPr>
            <a:spLocks noChangeArrowheads="1"/>
          </p:cNvSpPr>
          <p:nvPr/>
        </p:nvSpPr>
        <p:spPr bwMode="auto">
          <a:xfrm>
            <a:off x="4143375" y="5392737"/>
            <a:ext cx="7461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Dallas</a:t>
            </a:r>
          </a:p>
        </p:txBody>
      </p:sp>
      <p:sp>
        <p:nvSpPr>
          <p:cNvPr id="21514" name="Rectangle 11"/>
          <p:cNvSpPr>
            <a:spLocks noChangeArrowheads="1"/>
          </p:cNvSpPr>
          <p:nvPr/>
        </p:nvSpPr>
        <p:spPr bwMode="auto">
          <a:xfrm>
            <a:off x="7318375" y="5138737"/>
            <a:ext cx="8175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Atlanta</a:t>
            </a:r>
          </a:p>
        </p:txBody>
      </p:sp>
      <p:sp>
        <p:nvSpPr>
          <p:cNvPr id="21515" name="Freeform 12"/>
          <p:cNvSpPr>
            <a:spLocks/>
          </p:cNvSpPr>
          <p:nvPr/>
        </p:nvSpPr>
        <p:spPr bwMode="auto">
          <a:xfrm>
            <a:off x="4502150" y="4719637"/>
            <a:ext cx="357188" cy="560388"/>
          </a:xfrm>
          <a:custGeom>
            <a:avLst/>
            <a:gdLst>
              <a:gd name="T0" fmla="*/ 355600 w 225"/>
              <a:gd name="T1" fmla="*/ 0 h 353"/>
              <a:gd name="T2" fmla="*/ 190500 w 225"/>
              <a:gd name="T3" fmla="*/ 88900 h 353"/>
              <a:gd name="T4" fmla="*/ 228600 w 225"/>
              <a:gd name="T5" fmla="*/ 114300 h 353"/>
              <a:gd name="T6" fmla="*/ 0 w 225"/>
              <a:gd name="T7" fmla="*/ 508000 h 353"/>
              <a:gd name="T8" fmla="*/ 88900 w 225"/>
              <a:gd name="T9" fmla="*/ 558800 h 353"/>
              <a:gd name="T10" fmla="*/ 317500 w 225"/>
              <a:gd name="T11" fmla="*/ 152400 h 353"/>
              <a:gd name="T12" fmla="*/ 355600 w 225"/>
              <a:gd name="T13" fmla="*/ 177800 h 353"/>
              <a:gd name="T14" fmla="*/ 355600 w 225"/>
              <a:gd name="T15" fmla="*/ 0 h 35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25" h="353">
                <a:moveTo>
                  <a:pt x="224" y="0"/>
                </a:moveTo>
                <a:lnTo>
                  <a:pt x="120" y="56"/>
                </a:lnTo>
                <a:lnTo>
                  <a:pt x="144" y="72"/>
                </a:lnTo>
                <a:lnTo>
                  <a:pt x="0" y="320"/>
                </a:lnTo>
                <a:lnTo>
                  <a:pt x="56" y="352"/>
                </a:lnTo>
                <a:lnTo>
                  <a:pt x="200" y="96"/>
                </a:lnTo>
                <a:lnTo>
                  <a:pt x="224" y="112"/>
                </a:lnTo>
                <a:lnTo>
                  <a:pt x="224" y="0"/>
                </a:lnTo>
              </a:path>
            </a:pathLst>
          </a:custGeom>
          <a:solidFill>
            <a:schemeClr val="tx2"/>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16" name="Freeform 13"/>
          <p:cNvSpPr>
            <a:spLocks/>
          </p:cNvSpPr>
          <p:nvPr/>
        </p:nvSpPr>
        <p:spPr bwMode="auto">
          <a:xfrm>
            <a:off x="5099050" y="3513137"/>
            <a:ext cx="331788" cy="522288"/>
          </a:xfrm>
          <a:custGeom>
            <a:avLst/>
            <a:gdLst>
              <a:gd name="T0" fmla="*/ 304800 w 209"/>
              <a:gd name="T1" fmla="*/ 0 h 329"/>
              <a:gd name="T2" fmla="*/ 152400 w 209"/>
              <a:gd name="T3" fmla="*/ 76200 h 329"/>
              <a:gd name="T4" fmla="*/ 190500 w 209"/>
              <a:gd name="T5" fmla="*/ 101600 h 329"/>
              <a:gd name="T6" fmla="*/ 0 w 209"/>
              <a:gd name="T7" fmla="*/ 469900 h 329"/>
              <a:gd name="T8" fmla="*/ 88900 w 209"/>
              <a:gd name="T9" fmla="*/ 520700 h 329"/>
              <a:gd name="T10" fmla="*/ 279400 w 209"/>
              <a:gd name="T11" fmla="*/ 139700 h 329"/>
              <a:gd name="T12" fmla="*/ 330200 w 209"/>
              <a:gd name="T13" fmla="*/ 165100 h 329"/>
              <a:gd name="T14" fmla="*/ 304800 w 209"/>
              <a:gd name="T15" fmla="*/ 0 h 3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9" h="329">
                <a:moveTo>
                  <a:pt x="192" y="0"/>
                </a:moveTo>
                <a:lnTo>
                  <a:pt x="96" y="48"/>
                </a:lnTo>
                <a:lnTo>
                  <a:pt x="120" y="64"/>
                </a:lnTo>
                <a:lnTo>
                  <a:pt x="0" y="296"/>
                </a:lnTo>
                <a:lnTo>
                  <a:pt x="56" y="328"/>
                </a:lnTo>
                <a:lnTo>
                  <a:pt x="176" y="88"/>
                </a:lnTo>
                <a:lnTo>
                  <a:pt x="208" y="104"/>
                </a:lnTo>
                <a:lnTo>
                  <a:pt x="192" y="0"/>
                </a:lnTo>
              </a:path>
            </a:pathLst>
          </a:custGeom>
          <a:solidFill>
            <a:schemeClr val="tx2"/>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17" name="Freeform 14"/>
          <p:cNvSpPr>
            <a:spLocks/>
          </p:cNvSpPr>
          <p:nvPr/>
        </p:nvSpPr>
        <p:spPr bwMode="auto">
          <a:xfrm>
            <a:off x="5949950" y="3195637"/>
            <a:ext cx="522288" cy="204788"/>
          </a:xfrm>
          <a:custGeom>
            <a:avLst/>
            <a:gdLst>
              <a:gd name="T0" fmla="*/ 520700 w 329"/>
              <a:gd name="T1" fmla="*/ 101600 h 129"/>
              <a:gd name="T2" fmla="*/ 393700 w 329"/>
              <a:gd name="T3" fmla="*/ 0 h 129"/>
              <a:gd name="T4" fmla="*/ 393700 w 329"/>
              <a:gd name="T5" fmla="*/ 50800 h 129"/>
              <a:gd name="T6" fmla="*/ 0 w 329"/>
              <a:gd name="T7" fmla="*/ 50800 h 129"/>
              <a:gd name="T8" fmla="*/ 0 w 329"/>
              <a:gd name="T9" fmla="*/ 152400 h 129"/>
              <a:gd name="T10" fmla="*/ 393700 w 329"/>
              <a:gd name="T11" fmla="*/ 152400 h 129"/>
              <a:gd name="T12" fmla="*/ 393700 w 329"/>
              <a:gd name="T13" fmla="*/ 203200 h 129"/>
              <a:gd name="T14" fmla="*/ 520700 w 329"/>
              <a:gd name="T15" fmla="*/ 101600 h 1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9" h="129">
                <a:moveTo>
                  <a:pt x="328" y="64"/>
                </a:moveTo>
                <a:lnTo>
                  <a:pt x="248" y="0"/>
                </a:lnTo>
                <a:lnTo>
                  <a:pt x="248" y="32"/>
                </a:lnTo>
                <a:lnTo>
                  <a:pt x="0" y="32"/>
                </a:lnTo>
                <a:lnTo>
                  <a:pt x="0" y="96"/>
                </a:lnTo>
                <a:lnTo>
                  <a:pt x="248" y="96"/>
                </a:lnTo>
                <a:lnTo>
                  <a:pt x="248" y="128"/>
                </a:lnTo>
                <a:lnTo>
                  <a:pt x="328" y="64"/>
                </a:lnTo>
              </a:path>
            </a:pathLst>
          </a:custGeom>
          <a:solidFill>
            <a:schemeClr val="tx2"/>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18" name="Freeform 15"/>
          <p:cNvSpPr>
            <a:spLocks/>
          </p:cNvSpPr>
          <p:nvPr/>
        </p:nvSpPr>
        <p:spPr bwMode="auto">
          <a:xfrm>
            <a:off x="5556250" y="5303837"/>
            <a:ext cx="496888" cy="204788"/>
          </a:xfrm>
          <a:custGeom>
            <a:avLst/>
            <a:gdLst>
              <a:gd name="T0" fmla="*/ 495300 w 313"/>
              <a:gd name="T1" fmla="*/ 101600 h 129"/>
              <a:gd name="T2" fmla="*/ 368300 w 313"/>
              <a:gd name="T3" fmla="*/ 0 h 129"/>
              <a:gd name="T4" fmla="*/ 368300 w 313"/>
              <a:gd name="T5" fmla="*/ 50800 h 129"/>
              <a:gd name="T6" fmla="*/ 0 w 313"/>
              <a:gd name="T7" fmla="*/ 50800 h 129"/>
              <a:gd name="T8" fmla="*/ 0 w 313"/>
              <a:gd name="T9" fmla="*/ 152400 h 129"/>
              <a:gd name="T10" fmla="*/ 368300 w 313"/>
              <a:gd name="T11" fmla="*/ 152400 h 129"/>
              <a:gd name="T12" fmla="*/ 368300 w 313"/>
              <a:gd name="T13" fmla="*/ 203200 h 129"/>
              <a:gd name="T14" fmla="*/ 495300 w 313"/>
              <a:gd name="T15" fmla="*/ 101600 h 1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3" h="129">
                <a:moveTo>
                  <a:pt x="312" y="64"/>
                </a:moveTo>
                <a:lnTo>
                  <a:pt x="232" y="0"/>
                </a:lnTo>
                <a:lnTo>
                  <a:pt x="232" y="32"/>
                </a:lnTo>
                <a:lnTo>
                  <a:pt x="0" y="32"/>
                </a:lnTo>
                <a:lnTo>
                  <a:pt x="0" y="96"/>
                </a:lnTo>
                <a:lnTo>
                  <a:pt x="232" y="96"/>
                </a:lnTo>
                <a:lnTo>
                  <a:pt x="232" y="128"/>
                </a:lnTo>
                <a:lnTo>
                  <a:pt x="312" y="64"/>
                </a:lnTo>
              </a:path>
            </a:pathLst>
          </a:custGeom>
          <a:solidFill>
            <a:schemeClr val="tx2"/>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19" name="Freeform 16"/>
          <p:cNvSpPr>
            <a:spLocks/>
          </p:cNvSpPr>
          <p:nvPr/>
        </p:nvSpPr>
        <p:spPr bwMode="auto">
          <a:xfrm>
            <a:off x="7931150" y="3906837"/>
            <a:ext cx="319088" cy="496888"/>
          </a:xfrm>
          <a:custGeom>
            <a:avLst/>
            <a:gdLst>
              <a:gd name="T0" fmla="*/ 304800 w 201"/>
              <a:gd name="T1" fmla="*/ 0 h 313"/>
              <a:gd name="T2" fmla="*/ 152400 w 201"/>
              <a:gd name="T3" fmla="*/ 76200 h 313"/>
              <a:gd name="T4" fmla="*/ 190500 w 201"/>
              <a:gd name="T5" fmla="*/ 88900 h 313"/>
              <a:gd name="T6" fmla="*/ 0 w 201"/>
              <a:gd name="T7" fmla="*/ 444500 h 313"/>
              <a:gd name="T8" fmla="*/ 88900 w 201"/>
              <a:gd name="T9" fmla="*/ 495300 h 313"/>
              <a:gd name="T10" fmla="*/ 279400 w 201"/>
              <a:gd name="T11" fmla="*/ 139700 h 313"/>
              <a:gd name="T12" fmla="*/ 317500 w 201"/>
              <a:gd name="T13" fmla="*/ 165100 h 313"/>
              <a:gd name="T14" fmla="*/ 304800 w 201"/>
              <a:gd name="T15" fmla="*/ 0 h 31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1" h="313">
                <a:moveTo>
                  <a:pt x="192" y="0"/>
                </a:moveTo>
                <a:lnTo>
                  <a:pt x="96" y="48"/>
                </a:lnTo>
                <a:lnTo>
                  <a:pt x="120" y="56"/>
                </a:lnTo>
                <a:lnTo>
                  <a:pt x="0" y="280"/>
                </a:lnTo>
                <a:lnTo>
                  <a:pt x="56" y="312"/>
                </a:lnTo>
                <a:lnTo>
                  <a:pt x="176" y="88"/>
                </a:lnTo>
                <a:lnTo>
                  <a:pt x="200" y="104"/>
                </a:lnTo>
                <a:lnTo>
                  <a:pt x="192" y="0"/>
                </a:lnTo>
              </a:path>
            </a:pathLst>
          </a:custGeom>
          <a:solidFill>
            <a:schemeClr val="tx2"/>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20" name="Freeform 17"/>
          <p:cNvSpPr>
            <a:spLocks/>
          </p:cNvSpPr>
          <p:nvPr/>
        </p:nvSpPr>
        <p:spPr bwMode="auto">
          <a:xfrm>
            <a:off x="4806950" y="4160837"/>
            <a:ext cx="319088" cy="484188"/>
          </a:xfrm>
          <a:custGeom>
            <a:avLst/>
            <a:gdLst>
              <a:gd name="T0" fmla="*/ 292100 w 201"/>
              <a:gd name="T1" fmla="*/ 0 h 305"/>
              <a:gd name="T2" fmla="*/ 139700 w 201"/>
              <a:gd name="T3" fmla="*/ 63500 h 305"/>
              <a:gd name="T4" fmla="*/ 190500 w 201"/>
              <a:gd name="T5" fmla="*/ 88900 h 305"/>
              <a:gd name="T6" fmla="*/ 0 w 201"/>
              <a:gd name="T7" fmla="*/ 431800 h 305"/>
              <a:gd name="T8" fmla="*/ 76200 w 201"/>
              <a:gd name="T9" fmla="*/ 482600 h 305"/>
              <a:gd name="T10" fmla="*/ 266700 w 201"/>
              <a:gd name="T11" fmla="*/ 139700 h 305"/>
              <a:gd name="T12" fmla="*/ 317500 w 201"/>
              <a:gd name="T13" fmla="*/ 165100 h 305"/>
              <a:gd name="T14" fmla="*/ 292100 w 201"/>
              <a:gd name="T15" fmla="*/ 0 h 30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1" h="305">
                <a:moveTo>
                  <a:pt x="184" y="0"/>
                </a:moveTo>
                <a:lnTo>
                  <a:pt x="88" y="40"/>
                </a:lnTo>
                <a:lnTo>
                  <a:pt x="120" y="56"/>
                </a:lnTo>
                <a:lnTo>
                  <a:pt x="0" y="272"/>
                </a:lnTo>
                <a:lnTo>
                  <a:pt x="48" y="304"/>
                </a:lnTo>
                <a:lnTo>
                  <a:pt x="168" y="88"/>
                </a:lnTo>
                <a:lnTo>
                  <a:pt x="200" y="104"/>
                </a:lnTo>
                <a:lnTo>
                  <a:pt x="184" y="0"/>
                </a:lnTo>
              </a:path>
            </a:pathLst>
          </a:custGeom>
          <a:solidFill>
            <a:schemeClr val="hlink"/>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21" name="Freeform 18"/>
          <p:cNvSpPr>
            <a:spLocks/>
          </p:cNvSpPr>
          <p:nvPr/>
        </p:nvSpPr>
        <p:spPr bwMode="auto">
          <a:xfrm>
            <a:off x="6826250" y="3360737"/>
            <a:ext cx="585788" cy="230188"/>
          </a:xfrm>
          <a:custGeom>
            <a:avLst/>
            <a:gdLst>
              <a:gd name="T0" fmla="*/ 584200 w 369"/>
              <a:gd name="T1" fmla="*/ 152400 h 145"/>
              <a:gd name="T2" fmla="*/ 457200 w 369"/>
              <a:gd name="T3" fmla="*/ 25400 h 145"/>
              <a:gd name="T4" fmla="*/ 457200 w 369"/>
              <a:gd name="T5" fmla="*/ 76200 h 145"/>
              <a:gd name="T6" fmla="*/ 25400 w 369"/>
              <a:gd name="T7" fmla="*/ 0 h 145"/>
              <a:gd name="T8" fmla="*/ 0 w 369"/>
              <a:gd name="T9" fmla="*/ 101600 h 145"/>
              <a:gd name="T10" fmla="*/ 431800 w 369"/>
              <a:gd name="T11" fmla="*/ 177800 h 145"/>
              <a:gd name="T12" fmla="*/ 431800 w 369"/>
              <a:gd name="T13" fmla="*/ 228600 h 145"/>
              <a:gd name="T14" fmla="*/ 584200 w 369"/>
              <a:gd name="T15" fmla="*/ 152400 h 14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9" h="145">
                <a:moveTo>
                  <a:pt x="368" y="96"/>
                </a:moveTo>
                <a:lnTo>
                  <a:pt x="288" y="16"/>
                </a:lnTo>
                <a:lnTo>
                  <a:pt x="288" y="48"/>
                </a:lnTo>
                <a:lnTo>
                  <a:pt x="16" y="0"/>
                </a:lnTo>
                <a:lnTo>
                  <a:pt x="0" y="64"/>
                </a:lnTo>
                <a:lnTo>
                  <a:pt x="272" y="112"/>
                </a:lnTo>
                <a:lnTo>
                  <a:pt x="272" y="144"/>
                </a:lnTo>
                <a:lnTo>
                  <a:pt x="368" y="96"/>
                </a:lnTo>
              </a:path>
            </a:pathLst>
          </a:custGeom>
          <a:solidFill>
            <a:schemeClr val="hlink"/>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22" name="Freeform 19"/>
          <p:cNvSpPr>
            <a:spLocks/>
          </p:cNvSpPr>
          <p:nvPr/>
        </p:nvSpPr>
        <p:spPr bwMode="auto">
          <a:xfrm>
            <a:off x="7651750" y="4516437"/>
            <a:ext cx="344488" cy="471488"/>
          </a:xfrm>
          <a:custGeom>
            <a:avLst/>
            <a:gdLst>
              <a:gd name="T0" fmla="*/ 330200 w 217"/>
              <a:gd name="T1" fmla="*/ 0 h 297"/>
              <a:gd name="T2" fmla="*/ 177800 w 217"/>
              <a:gd name="T3" fmla="*/ 63500 h 297"/>
              <a:gd name="T4" fmla="*/ 215900 w 217"/>
              <a:gd name="T5" fmla="*/ 88900 h 297"/>
              <a:gd name="T6" fmla="*/ 0 w 217"/>
              <a:gd name="T7" fmla="*/ 419100 h 297"/>
              <a:gd name="T8" fmla="*/ 76200 w 217"/>
              <a:gd name="T9" fmla="*/ 469900 h 297"/>
              <a:gd name="T10" fmla="*/ 292100 w 217"/>
              <a:gd name="T11" fmla="*/ 139700 h 297"/>
              <a:gd name="T12" fmla="*/ 342900 w 217"/>
              <a:gd name="T13" fmla="*/ 165100 h 297"/>
              <a:gd name="T14" fmla="*/ 330200 w 217"/>
              <a:gd name="T15" fmla="*/ 0 h 29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7" h="297">
                <a:moveTo>
                  <a:pt x="208" y="0"/>
                </a:moveTo>
                <a:lnTo>
                  <a:pt x="112" y="40"/>
                </a:lnTo>
                <a:lnTo>
                  <a:pt x="136" y="56"/>
                </a:lnTo>
                <a:lnTo>
                  <a:pt x="0" y="264"/>
                </a:lnTo>
                <a:lnTo>
                  <a:pt x="48" y="296"/>
                </a:lnTo>
                <a:lnTo>
                  <a:pt x="184" y="88"/>
                </a:lnTo>
                <a:lnTo>
                  <a:pt x="216" y="104"/>
                </a:lnTo>
                <a:lnTo>
                  <a:pt x="208" y="0"/>
                </a:lnTo>
              </a:path>
            </a:pathLst>
          </a:custGeom>
          <a:solidFill>
            <a:schemeClr val="hlink"/>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23" name="Freeform 20"/>
          <p:cNvSpPr>
            <a:spLocks/>
          </p:cNvSpPr>
          <p:nvPr/>
        </p:nvSpPr>
        <p:spPr bwMode="auto">
          <a:xfrm>
            <a:off x="6343650" y="5189537"/>
            <a:ext cx="700088" cy="192088"/>
          </a:xfrm>
          <a:custGeom>
            <a:avLst/>
            <a:gdLst>
              <a:gd name="T0" fmla="*/ 698500 w 441"/>
              <a:gd name="T1" fmla="*/ 76200 h 121"/>
              <a:gd name="T2" fmla="*/ 508000 w 441"/>
              <a:gd name="T3" fmla="*/ 0 h 121"/>
              <a:gd name="T4" fmla="*/ 520700 w 441"/>
              <a:gd name="T5" fmla="*/ 38100 h 121"/>
              <a:gd name="T6" fmla="*/ 0 w 441"/>
              <a:gd name="T7" fmla="*/ 88900 h 121"/>
              <a:gd name="T8" fmla="*/ 0 w 441"/>
              <a:gd name="T9" fmla="*/ 190500 h 121"/>
              <a:gd name="T10" fmla="*/ 533400 w 441"/>
              <a:gd name="T11" fmla="*/ 139700 h 121"/>
              <a:gd name="T12" fmla="*/ 533400 w 441"/>
              <a:gd name="T13" fmla="*/ 190500 h 121"/>
              <a:gd name="T14" fmla="*/ 698500 w 441"/>
              <a:gd name="T15" fmla="*/ 76200 h 1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1" h="121">
                <a:moveTo>
                  <a:pt x="440" y="48"/>
                </a:moveTo>
                <a:lnTo>
                  <a:pt x="320" y="0"/>
                </a:lnTo>
                <a:lnTo>
                  <a:pt x="328" y="24"/>
                </a:lnTo>
                <a:lnTo>
                  <a:pt x="0" y="56"/>
                </a:lnTo>
                <a:lnTo>
                  <a:pt x="0" y="120"/>
                </a:lnTo>
                <a:lnTo>
                  <a:pt x="336" y="88"/>
                </a:lnTo>
                <a:lnTo>
                  <a:pt x="336" y="120"/>
                </a:lnTo>
                <a:lnTo>
                  <a:pt x="440" y="48"/>
                </a:lnTo>
              </a:path>
            </a:pathLst>
          </a:custGeom>
          <a:solidFill>
            <a:schemeClr val="hlink"/>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24" name="Rectangle 21"/>
          <p:cNvSpPr>
            <a:spLocks noChangeArrowheads="1"/>
          </p:cNvSpPr>
          <p:nvPr/>
        </p:nvSpPr>
        <p:spPr bwMode="auto">
          <a:xfrm>
            <a:off x="4232275" y="4833937"/>
            <a:ext cx="3190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E</a:t>
            </a:r>
          </a:p>
        </p:txBody>
      </p:sp>
      <p:sp>
        <p:nvSpPr>
          <p:cNvPr id="21525" name="Rectangle 22"/>
          <p:cNvSpPr>
            <a:spLocks noChangeArrowheads="1"/>
          </p:cNvSpPr>
          <p:nvPr/>
        </p:nvSpPr>
        <p:spPr bwMode="auto">
          <a:xfrm>
            <a:off x="4625975" y="417353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4</a:t>
            </a:r>
          </a:p>
        </p:txBody>
      </p:sp>
      <p:sp>
        <p:nvSpPr>
          <p:cNvPr id="21526" name="Rectangle 23"/>
          <p:cNvSpPr>
            <a:spLocks noChangeArrowheads="1"/>
          </p:cNvSpPr>
          <p:nvPr/>
        </p:nvSpPr>
        <p:spPr bwMode="auto">
          <a:xfrm>
            <a:off x="4905375" y="3640137"/>
            <a:ext cx="330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C</a:t>
            </a:r>
          </a:p>
        </p:txBody>
      </p:sp>
      <p:sp>
        <p:nvSpPr>
          <p:cNvPr id="21527" name="Rectangle 24"/>
          <p:cNvSpPr>
            <a:spLocks noChangeArrowheads="1"/>
          </p:cNvSpPr>
          <p:nvPr/>
        </p:nvSpPr>
        <p:spPr bwMode="auto">
          <a:xfrm>
            <a:off x="6226175" y="2890837"/>
            <a:ext cx="3190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B</a:t>
            </a:r>
          </a:p>
        </p:txBody>
      </p:sp>
      <p:sp>
        <p:nvSpPr>
          <p:cNvPr id="21528" name="Rectangle 25"/>
          <p:cNvSpPr>
            <a:spLocks noChangeArrowheads="1"/>
          </p:cNvSpPr>
          <p:nvPr/>
        </p:nvSpPr>
        <p:spPr bwMode="auto">
          <a:xfrm>
            <a:off x="6950075" y="305593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2</a:t>
            </a:r>
          </a:p>
        </p:txBody>
      </p:sp>
      <p:sp>
        <p:nvSpPr>
          <p:cNvPr id="21529" name="Rectangle 26"/>
          <p:cNvSpPr>
            <a:spLocks noChangeArrowheads="1"/>
          </p:cNvSpPr>
          <p:nvPr/>
        </p:nvSpPr>
        <p:spPr bwMode="auto">
          <a:xfrm>
            <a:off x="8207375" y="4110037"/>
            <a:ext cx="3190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A</a:t>
            </a:r>
          </a:p>
        </p:txBody>
      </p:sp>
      <p:sp>
        <p:nvSpPr>
          <p:cNvPr id="21530" name="Rectangle 27"/>
          <p:cNvSpPr>
            <a:spLocks noChangeArrowheads="1"/>
          </p:cNvSpPr>
          <p:nvPr/>
        </p:nvSpPr>
        <p:spPr bwMode="auto">
          <a:xfrm>
            <a:off x="7915275" y="475773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1</a:t>
            </a:r>
          </a:p>
        </p:txBody>
      </p:sp>
      <p:sp>
        <p:nvSpPr>
          <p:cNvPr id="21531" name="Freeform 28"/>
          <p:cNvSpPr>
            <a:spLocks/>
          </p:cNvSpPr>
          <p:nvPr/>
        </p:nvSpPr>
        <p:spPr bwMode="auto">
          <a:xfrm>
            <a:off x="4921250" y="5380037"/>
            <a:ext cx="446088" cy="204788"/>
          </a:xfrm>
          <a:custGeom>
            <a:avLst/>
            <a:gdLst>
              <a:gd name="T0" fmla="*/ 444500 w 281"/>
              <a:gd name="T1" fmla="*/ 88900 h 129"/>
              <a:gd name="T2" fmla="*/ 317500 w 281"/>
              <a:gd name="T3" fmla="*/ 0 h 129"/>
              <a:gd name="T4" fmla="*/ 330200 w 281"/>
              <a:gd name="T5" fmla="*/ 50800 h 129"/>
              <a:gd name="T6" fmla="*/ 0 w 281"/>
              <a:gd name="T7" fmla="*/ 76200 h 129"/>
              <a:gd name="T8" fmla="*/ 0 w 281"/>
              <a:gd name="T9" fmla="*/ 190500 h 129"/>
              <a:gd name="T10" fmla="*/ 342900 w 281"/>
              <a:gd name="T11" fmla="*/ 165100 h 129"/>
              <a:gd name="T12" fmla="*/ 342900 w 281"/>
              <a:gd name="T13" fmla="*/ 203200 h 129"/>
              <a:gd name="T14" fmla="*/ 444500 w 281"/>
              <a:gd name="T15" fmla="*/ 88900 h 1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1" h="129">
                <a:moveTo>
                  <a:pt x="280" y="56"/>
                </a:moveTo>
                <a:lnTo>
                  <a:pt x="200" y="0"/>
                </a:lnTo>
                <a:lnTo>
                  <a:pt x="208" y="32"/>
                </a:lnTo>
                <a:lnTo>
                  <a:pt x="0" y="48"/>
                </a:lnTo>
                <a:lnTo>
                  <a:pt x="0" y="120"/>
                </a:lnTo>
                <a:lnTo>
                  <a:pt x="216" y="104"/>
                </a:lnTo>
                <a:lnTo>
                  <a:pt x="216" y="128"/>
                </a:lnTo>
                <a:lnTo>
                  <a:pt x="280" y="56"/>
                </a:lnTo>
              </a:path>
            </a:pathLst>
          </a:custGeom>
          <a:solidFill>
            <a:schemeClr val="hlink"/>
          </a:solidFill>
          <a:ln w="12700" cap="rnd" cmpd="sng">
            <a:solidFill>
              <a:srgbClr val="FFFFFF"/>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1532" name="Rectangle 29"/>
          <p:cNvSpPr>
            <a:spLocks noChangeArrowheads="1"/>
          </p:cNvSpPr>
          <p:nvPr/>
        </p:nvSpPr>
        <p:spPr bwMode="auto">
          <a:xfrm>
            <a:off x="4968875" y="553243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5</a:t>
            </a:r>
          </a:p>
        </p:txBody>
      </p:sp>
      <p:sp>
        <p:nvSpPr>
          <p:cNvPr id="21533" name="Rectangle 30"/>
          <p:cNvSpPr>
            <a:spLocks noChangeArrowheads="1"/>
          </p:cNvSpPr>
          <p:nvPr/>
        </p:nvSpPr>
        <p:spPr bwMode="auto">
          <a:xfrm>
            <a:off x="5654675" y="5494337"/>
            <a:ext cx="3302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D</a:t>
            </a:r>
          </a:p>
        </p:txBody>
      </p:sp>
      <p:sp>
        <p:nvSpPr>
          <p:cNvPr id="21534" name="Rectangle 31"/>
          <p:cNvSpPr>
            <a:spLocks noChangeArrowheads="1"/>
          </p:cNvSpPr>
          <p:nvPr/>
        </p:nvSpPr>
        <p:spPr bwMode="auto">
          <a:xfrm>
            <a:off x="6556375" y="5430837"/>
            <a:ext cx="29686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3</a:t>
            </a:r>
          </a:p>
        </p:txBody>
      </p:sp>
      <p:sp>
        <p:nvSpPr>
          <p:cNvPr id="21535" name="Rectangle 32"/>
          <p:cNvSpPr>
            <a:spLocks noGrp="1" noChangeArrowheads="1"/>
          </p:cNvSpPr>
          <p:nvPr>
            <p:ph type="title"/>
          </p:nvPr>
        </p:nvSpPr>
        <p:spPr/>
        <p:txBody>
          <a:bodyPr/>
          <a:lstStyle/>
          <a:p>
            <a:r>
              <a:rPr lang="en-US" smtClean="0"/>
              <a:t>Packet-Switched Networks</a:t>
            </a:r>
          </a:p>
        </p:txBody>
      </p:sp>
    </p:spTree>
    <p:extLst>
      <p:ext uri="{BB962C8B-B14F-4D97-AF65-F5344CB8AC3E}">
        <p14:creationId xmlns:p14="http://schemas.microsoft.com/office/powerpoint/2010/main" xmlns="" val="21213710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p:txBody>
          <a:bodyPr/>
          <a:lstStyle/>
          <a:p>
            <a:r>
              <a:rPr lang="en-US" smtClean="0"/>
              <a:t>Outline</a:t>
            </a:r>
          </a:p>
        </p:txBody>
      </p:sp>
      <p:sp>
        <p:nvSpPr>
          <p:cNvPr id="4099" name="Rectangle 8"/>
          <p:cNvSpPr>
            <a:spLocks noGrp="1" noChangeArrowheads="1"/>
          </p:cNvSpPr>
          <p:nvPr>
            <p:ph type="body" idx="1"/>
          </p:nvPr>
        </p:nvSpPr>
        <p:spPr/>
        <p:txBody>
          <a:bodyPr>
            <a:normAutofit fontScale="77500" lnSpcReduction="20000"/>
          </a:bodyPr>
          <a:lstStyle/>
          <a:p>
            <a:pPr>
              <a:lnSpc>
                <a:spcPct val="90000"/>
              </a:lnSpc>
            </a:pPr>
            <a:r>
              <a:rPr lang="en-US" dirty="0"/>
              <a:t>What is the value of a single computer? </a:t>
            </a:r>
          </a:p>
          <a:p>
            <a:pPr>
              <a:lnSpc>
                <a:spcPct val="90000"/>
              </a:lnSpc>
            </a:pPr>
            <a:r>
              <a:rPr lang="en-US" dirty="0"/>
              <a:t>Why are computer networks so important in today’s businesses?</a:t>
            </a:r>
          </a:p>
          <a:p>
            <a:pPr>
              <a:lnSpc>
                <a:spcPct val="90000"/>
              </a:lnSpc>
            </a:pPr>
            <a:r>
              <a:rPr lang="en-US" dirty="0"/>
              <a:t>What components do you need to install to create a network?</a:t>
            </a:r>
          </a:p>
          <a:p>
            <a:pPr>
              <a:lnSpc>
                <a:spcPct val="90000"/>
              </a:lnSpc>
            </a:pPr>
            <a:r>
              <a:rPr lang="en-US" dirty="0"/>
              <a:t>How can multiple users share a single network?</a:t>
            </a:r>
          </a:p>
          <a:p>
            <a:pPr>
              <a:lnSpc>
                <a:spcPct val="90000"/>
              </a:lnSpc>
            </a:pPr>
            <a:r>
              <a:rPr lang="en-US" dirty="0"/>
              <a:t>How is it possible that you can connect your computer to a network at the office, at home, or while on the road, even overseas?</a:t>
            </a:r>
          </a:p>
          <a:p>
            <a:pPr>
              <a:lnSpc>
                <a:spcPct val="90000"/>
              </a:lnSpc>
            </a:pPr>
            <a:r>
              <a:rPr lang="en-US" dirty="0"/>
              <a:t>What is the Internet, how is it controlled, and how does it work?</a:t>
            </a:r>
          </a:p>
          <a:p>
            <a:pPr>
              <a:lnSpc>
                <a:spcPct val="90000"/>
              </a:lnSpc>
            </a:pPr>
            <a:r>
              <a:rPr lang="en-US" dirty="0"/>
              <a:t>Are personal computers necessary anymore? </a:t>
            </a:r>
          </a:p>
          <a:p>
            <a:pPr>
              <a:lnSpc>
                <a:spcPct val="90000"/>
              </a:lnSpc>
            </a:pPr>
            <a:r>
              <a:rPr lang="en-US"/>
              <a:t>What problems are you likely to encounter if you need to connect to a supplier in a different country</a:t>
            </a:r>
            <a:r>
              <a:rPr lang="en-US" smtClean="0"/>
              <a:t>?</a:t>
            </a:r>
            <a:endParaRPr lang="en-US" dirty="0" smtClean="0"/>
          </a:p>
        </p:txBody>
      </p:sp>
    </p:spTree>
    <p:extLst>
      <p:ext uri="{BB962C8B-B14F-4D97-AF65-F5344CB8AC3E}">
        <p14:creationId xmlns:p14="http://schemas.microsoft.com/office/powerpoint/2010/main" xmlns="" val="6026755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Shared Connections</a:t>
            </a:r>
          </a:p>
        </p:txBody>
      </p:sp>
      <p:sp>
        <p:nvSpPr>
          <p:cNvPr id="22531" name="Freeform 3"/>
          <p:cNvSpPr>
            <a:spLocks/>
          </p:cNvSpPr>
          <p:nvPr/>
        </p:nvSpPr>
        <p:spPr bwMode="auto">
          <a:xfrm>
            <a:off x="1524000" y="1550988"/>
            <a:ext cx="6629400" cy="850900"/>
          </a:xfrm>
          <a:custGeom>
            <a:avLst/>
            <a:gdLst>
              <a:gd name="T0" fmla="*/ 0 w 4176"/>
              <a:gd name="T1" fmla="*/ 774700 h 536"/>
              <a:gd name="T2" fmla="*/ 1828800 w 4176"/>
              <a:gd name="T3" fmla="*/ 12700 h 536"/>
              <a:gd name="T4" fmla="*/ 4114800 w 4176"/>
              <a:gd name="T5" fmla="*/ 850900 h 536"/>
              <a:gd name="T6" fmla="*/ 6629400 w 4176"/>
              <a:gd name="T7" fmla="*/ 12700 h 5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76" h="536">
                <a:moveTo>
                  <a:pt x="0" y="488"/>
                </a:moveTo>
                <a:cubicBezTo>
                  <a:pt x="360" y="244"/>
                  <a:pt x="720" y="0"/>
                  <a:pt x="1152" y="8"/>
                </a:cubicBezTo>
                <a:cubicBezTo>
                  <a:pt x="1584" y="16"/>
                  <a:pt x="2088" y="536"/>
                  <a:pt x="2592" y="536"/>
                </a:cubicBezTo>
                <a:cubicBezTo>
                  <a:pt x="3096" y="536"/>
                  <a:pt x="3636" y="272"/>
                  <a:pt x="4176" y="8"/>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2532" name="Object 4"/>
          <p:cNvGraphicFramePr>
            <a:graphicFrameLocks/>
          </p:cNvGraphicFramePr>
          <p:nvPr>
            <p:extLst>
              <p:ext uri="{D42A27DB-BD31-4B8C-83A1-F6EECF244321}">
                <p14:modId xmlns:p14="http://schemas.microsoft.com/office/powerpoint/2010/main" xmlns="" val="3342717609"/>
              </p:ext>
            </p:extLst>
          </p:nvPr>
        </p:nvGraphicFramePr>
        <p:xfrm>
          <a:off x="1295400" y="1231900"/>
          <a:ext cx="571500" cy="534988"/>
        </p:xfrm>
        <a:graphic>
          <a:graphicData uri="http://schemas.openxmlformats.org/presentationml/2006/ole">
            <p:oleObj spid="_x0000_s4371" name="ClipArt" r:id="rId3" imgW="3658257" imgH="2914445" progId="">
              <p:embed/>
            </p:oleObj>
          </a:graphicData>
        </a:graphic>
      </p:graphicFrame>
      <p:graphicFrame>
        <p:nvGraphicFramePr>
          <p:cNvPr id="22533" name="Object 5"/>
          <p:cNvGraphicFramePr>
            <a:graphicFrameLocks/>
          </p:cNvGraphicFramePr>
          <p:nvPr>
            <p:extLst>
              <p:ext uri="{D42A27DB-BD31-4B8C-83A1-F6EECF244321}">
                <p14:modId xmlns:p14="http://schemas.microsoft.com/office/powerpoint/2010/main" xmlns="" val="2876791365"/>
              </p:ext>
            </p:extLst>
          </p:nvPr>
        </p:nvGraphicFramePr>
        <p:xfrm>
          <a:off x="3048000" y="2160588"/>
          <a:ext cx="800100" cy="749300"/>
        </p:xfrm>
        <a:graphic>
          <a:graphicData uri="http://schemas.openxmlformats.org/presentationml/2006/ole">
            <p:oleObj spid="_x0000_s4372" name="ClipArt" r:id="rId4" imgW="3658257" imgH="2914445" progId="">
              <p:embed/>
            </p:oleObj>
          </a:graphicData>
        </a:graphic>
      </p:graphicFrame>
      <p:graphicFrame>
        <p:nvGraphicFramePr>
          <p:cNvPr id="22534" name="Object 6"/>
          <p:cNvGraphicFramePr>
            <a:graphicFrameLocks/>
          </p:cNvGraphicFramePr>
          <p:nvPr>
            <p:extLst>
              <p:ext uri="{D42A27DB-BD31-4B8C-83A1-F6EECF244321}">
                <p14:modId xmlns:p14="http://schemas.microsoft.com/office/powerpoint/2010/main" xmlns="" val="4195703725"/>
              </p:ext>
            </p:extLst>
          </p:nvPr>
        </p:nvGraphicFramePr>
        <p:xfrm>
          <a:off x="5562600" y="1536700"/>
          <a:ext cx="571500" cy="534988"/>
        </p:xfrm>
        <a:graphic>
          <a:graphicData uri="http://schemas.openxmlformats.org/presentationml/2006/ole">
            <p:oleObj spid="_x0000_s4373" name="ClipArt" r:id="rId5" imgW="3658257" imgH="2914445" progId="">
              <p:embed/>
            </p:oleObj>
          </a:graphicData>
        </a:graphic>
      </p:graphicFrame>
      <p:graphicFrame>
        <p:nvGraphicFramePr>
          <p:cNvPr id="22535" name="Object 7"/>
          <p:cNvGraphicFramePr>
            <a:graphicFrameLocks/>
          </p:cNvGraphicFramePr>
          <p:nvPr>
            <p:extLst>
              <p:ext uri="{D42A27DB-BD31-4B8C-83A1-F6EECF244321}">
                <p14:modId xmlns:p14="http://schemas.microsoft.com/office/powerpoint/2010/main" xmlns="" val="1508490514"/>
              </p:ext>
            </p:extLst>
          </p:nvPr>
        </p:nvGraphicFramePr>
        <p:xfrm>
          <a:off x="7467600" y="2236788"/>
          <a:ext cx="685800" cy="641350"/>
        </p:xfrm>
        <a:graphic>
          <a:graphicData uri="http://schemas.openxmlformats.org/presentationml/2006/ole">
            <p:oleObj spid="_x0000_s4374" name="ClipArt" r:id="rId6" imgW="3658257" imgH="2914445" progId="">
              <p:embed/>
            </p:oleObj>
          </a:graphicData>
        </a:graphic>
      </p:graphicFrame>
      <p:sp>
        <p:nvSpPr>
          <p:cNvPr id="22536" name="Freeform 10"/>
          <p:cNvSpPr>
            <a:spLocks/>
          </p:cNvSpPr>
          <p:nvPr/>
        </p:nvSpPr>
        <p:spPr bwMode="auto">
          <a:xfrm>
            <a:off x="1676400" y="1246188"/>
            <a:ext cx="558800" cy="762000"/>
          </a:xfrm>
          <a:custGeom>
            <a:avLst/>
            <a:gdLst>
              <a:gd name="T0" fmla="*/ 304800 w 352"/>
              <a:gd name="T1" fmla="*/ 762000 h 480"/>
              <a:gd name="T2" fmla="*/ 533400 w 352"/>
              <a:gd name="T3" fmla="*/ 533400 h 480"/>
              <a:gd name="T4" fmla="*/ 457200 w 352"/>
              <a:gd name="T5" fmla="*/ 457200 h 480"/>
              <a:gd name="T6" fmla="*/ 228600 w 352"/>
              <a:gd name="T7" fmla="*/ 304800 h 480"/>
              <a:gd name="T8" fmla="*/ 533400 w 352"/>
              <a:gd name="T9" fmla="*/ 152400 h 480"/>
              <a:gd name="T10" fmla="*/ 381000 w 352"/>
              <a:gd name="T11" fmla="*/ 0 h 480"/>
              <a:gd name="T12" fmla="*/ 0 w 352"/>
              <a:gd name="T13" fmla="*/ 152400 h 4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2" h="480">
                <a:moveTo>
                  <a:pt x="192" y="480"/>
                </a:moveTo>
                <a:cubicBezTo>
                  <a:pt x="256" y="424"/>
                  <a:pt x="320" y="368"/>
                  <a:pt x="336" y="336"/>
                </a:cubicBezTo>
                <a:cubicBezTo>
                  <a:pt x="352" y="304"/>
                  <a:pt x="320" y="312"/>
                  <a:pt x="288" y="288"/>
                </a:cubicBezTo>
                <a:cubicBezTo>
                  <a:pt x="256" y="264"/>
                  <a:pt x="136" y="224"/>
                  <a:pt x="144" y="192"/>
                </a:cubicBezTo>
                <a:cubicBezTo>
                  <a:pt x="152" y="160"/>
                  <a:pt x="320" y="128"/>
                  <a:pt x="336" y="96"/>
                </a:cubicBezTo>
                <a:cubicBezTo>
                  <a:pt x="352" y="64"/>
                  <a:pt x="296" y="0"/>
                  <a:pt x="240" y="0"/>
                </a:cubicBezTo>
                <a:cubicBezTo>
                  <a:pt x="184" y="0"/>
                  <a:pt x="92" y="48"/>
                  <a:pt x="0" y="9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37" name="Freeform 11"/>
          <p:cNvSpPr>
            <a:spLocks/>
          </p:cNvSpPr>
          <p:nvPr/>
        </p:nvSpPr>
        <p:spPr bwMode="auto">
          <a:xfrm>
            <a:off x="3657600" y="1982788"/>
            <a:ext cx="838200" cy="635000"/>
          </a:xfrm>
          <a:custGeom>
            <a:avLst/>
            <a:gdLst>
              <a:gd name="T0" fmla="*/ 0 w 528"/>
              <a:gd name="T1" fmla="*/ 635000 h 400"/>
              <a:gd name="T2" fmla="*/ 228600 w 528"/>
              <a:gd name="T3" fmla="*/ 330200 h 400"/>
              <a:gd name="T4" fmla="*/ 152400 w 528"/>
              <a:gd name="T5" fmla="*/ 177800 h 400"/>
              <a:gd name="T6" fmla="*/ 228600 w 528"/>
              <a:gd name="T7" fmla="*/ 25400 h 400"/>
              <a:gd name="T8" fmla="*/ 838200 w 528"/>
              <a:gd name="T9" fmla="*/ 25400 h 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8" h="400">
                <a:moveTo>
                  <a:pt x="0" y="400"/>
                </a:moveTo>
                <a:cubicBezTo>
                  <a:pt x="64" y="328"/>
                  <a:pt x="128" y="256"/>
                  <a:pt x="144" y="208"/>
                </a:cubicBezTo>
                <a:cubicBezTo>
                  <a:pt x="160" y="160"/>
                  <a:pt x="96" y="144"/>
                  <a:pt x="96" y="112"/>
                </a:cubicBezTo>
                <a:cubicBezTo>
                  <a:pt x="96" y="80"/>
                  <a:pt x="72" y="32"/>
                  <a:pt x="144" y="16"/>
                </a:cubicBezTo>
                <a:cubicBezTo>
                  <a:pt x="216" y="0"/>
                  <a:pt x="372" y="8"/>
                  <a:pt x="528" y="1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38" name="Freeform 12"/>
          <p:cNvSpPr>
            <a:spLocks/>
          </p:cNvSpPr>
          <p:nvPr/>
        </p:nvSpPr>
        <p:spPr bwMode="auto">
          <a:xfrm>
            <a:off x="5943600" y="1576388"/>
            <a:ext cx="838200" cy="660400"/>
          </a:xfrm>
          <a:custGeom>
            <a:avLst/>
            <a:gdLst>
              <a:gd name="T0" fmla="*/ 0 w 528"/>
              <a:gd name="T1" fmla="*/ 203200 h 416"/>
              <a:gd name="T2" fmla="*/ 304800 w 528"/>
              <a:gd name="T3" fmla="*/ 50800 h 416"/>
              <a:gd name="T4" fmla="*/ 533400 w 528"/>
              <a:gd name="T5" fmla="*/ 50800 h 416"/>
              <a:gd name="T6" fmla="*/ 381000 w 528"/>
              <a:gd name="T7" fmla="*/ 355600 h 416"/>
              <a:gd name="T8" fmla="*/ 609600 w 528"/>
              <a:gd name="T9" fmla="*/ 508000 h 416"/>
              <a:gd name="T10" fmla="*/ 838200 w 528"/>
              <a:gd name="T11" fmla="*/ 660400 h 4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8" h="416">
                <a:moveTo>
                  <a:pt x="0" y="128"/>
                </a:moveTo>
                <a:cubicBezTo>
                  <a:pt x="68" y="88"/>
                  <a:pt x="136" y="48"/>
                  <a:pt x="192" y="32"/>
                </a:cubicBezTo>
                <a:cubicBezTo>
                  <a:pt x="248" y="16"/>
                  <a:pt x="328" y="0"/>
                  <a:pt x="336" y="32"/>
                </a:cubicBezTo>
                <a:cubicBezTo>
                  <a:pt x="344" y="64"/>
                  <a:pt x="232" y="176"/>
                  <a:pt x="240" y="224"/>
                </a:cubicBezTo>
                <a:cubicBezTo>
                  <a:pt x="248" y="272"/>
                  <a:pt x="336" y="288"/>
                  <a:pt x="384" y="320"/>
                </a:cubicBezTo>
                <a:cubicBezTo>
                  <a:pt x="432" y="352"/>
                  <a:pt x="480" y="384"/>
                  <a:pt x="528" y="41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39" name="Freeform 13"/>
          <p:cNvSpPr>
            <a:spLocks/>
          </p:cNvSpPr>
          <p:nvPr/>
        </p:nvSpPr>
        <p:spPr bwMode="auto">
          <a:xfrm>
            <a:off x="7366000" y="1779588"/>
            <a:ext cx="330200" cy="977900"/>
          </a:xfrm>
          <a:custGeom>
            <a:avLst/>
            <a:gdLst>
              <a:gd name="T0" fmla="*/ 330200 w 208"/>
              <a:gd name="T1" fmla="*/ 914400 h 616"/>
              <a:gd name="T2" fmla="*/ 25400 w 208"/>
              <a:gd name="T3" fmla="*/ 914400 h 616"/>
              <a:gd name="T4" fmla="*/ 177800 w 208"/>
              <a:gd name="T5" fmla="*/ 533400 h 616"/>
              <a:gd name="T6" fmla="*/ 25400 w 208"/>
              <a:gd name="T7" fmla="*/ 457200 h 616"/>
              <a:gd name="T8" fmla="*/ 101600 w 208"/>
              <a:gd name="T9" fmla="*/ 228600 h 616"/>
              <a:gd name="T10" fmla="*/ 330200 w 208"/>
              <a:gd name="T11" fmla="*/ 0 h 6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8" h="616">
                <a:moveTo>
                  <a:pt x="208" y="576"/>
                </a:moveTo>
                <a:cubicBezTo>
                  <a:pt x="120" y="596"/>
                  <a:pt x="32" y="616"/>
                  <a:pt x="16" y="576"/>
                </a:cubicBezTo>
                <a:cubicBezTo>
                  <a:pt x="0" y="536"/>
                  <a:pt x="112" y="384"/>
                  <a:pt x="112" y="336"/>
                </a:cubicBezTo>
                <a:cubicBezTo>
                  <a:pt x="112" y="288"/>
                  <a:pt x="24" y="320"/>
                  <a:pt x="16" y="288"/>
                </a:cubicBezTo>
                <a:cubicBezTo>
                  <a:pt x="8" y="256"/>
                  <a:pt x="32" y="192"/>
                  <a:pt x="64" y="144"/>
                </a:cubicBezTo>
                <a:cubicBezTo>
                  <a:pt x="96" y="96"/>
                  <a:pt x="152" y="48"/>
                  <a:pt x="20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2540" name="Object 14"/>
          <p:cNvGraphicFramePr>
            <a:graphicFrameLocks/>
          </p:cNvGraphicFramePr>
          <p:nvPr>
            <p:extLst>
              <p:ext uri="{D42A27DB-BD31-4B8C-83A1-F6EECF244321}">
                <p14:modId xmlns:p14="http://schemas.microsoft.com/office/powerpoint/2010/main" xmlns="" val="540644196"/>
              </p:ext>
            </p:extLst>
          </p:nvPr>
        </p:nvGraphicFramePr>
        <p:xfrm>
          <a:off x="1295400" y="5803900"/>
          <a:ext cx="800100" cy="749300"/>
        </p:xfrm>
        <a:graphic>
          <a:graphicData uri="http://schemas.openxmlformats.org/presentationml/2006/ole">
            <p:oleObj spid="_x0000_s4375" name="ClipArt" r:id="rId7" imgW="3658257" imgH="2914445" progId="">
              <p:embed/>
            </p:oleObj>
          </a:graphicData>
        </a:graphic>
      </p:graphicFrame>
      <p:graphicFrame>
        <p:nvGraphicFramePr>
          <p:cNvPr id="22541" name="Object 16"/>
          <p:cNvGraphicFramePr>
            <a:graphicFrameLocks/>
          </p:cNvGraphicFramePr>
          <p:nvPr>
            <p:extLst>
              <p:ext uri="{D42A27DB-BD31-4B8C-83A1-F6EECF244321}">
                <p14:modId xmlns:p14="http://schemas.microsoft.com/office/powerpoint/2010/main" xmlns="" val="3873868736"/>
              </p:ext>
            </p:extLst>
          </p:nvPr>
        </p:nvGraphicFramePr>
        <p:xfrm>
          <a:off x="2895600" y="5346700"/>
          <a:ext cx="685800" cy="641350"/>
        </p:xfrm>
        <a:graphic>
          <a:graphicData uri="http://schemas.openxmlformats.org/presentationml/2006/ole">
            <p:oleObj spid="_x0000_s4376" name="ClipArt" r:id="rId8" imgW="3658257" imgH="2914445" progId="">
              <p:embed/>
            </p:oleObj>
          </a:graphicData>
        </a:graphic>
      </p:graphicFrame>
      <p:graphicFrame>
        <p:nvGraphicFramePr>
          <p:cNvPr id="22542" name="Object 17"/>
          <p:cNvGraphicFramePr>
            <a:graphicFrameLocks/>
          </p:cNvGraphicFramePr>
          <p:nvPr>
            <p:extLst>
              <p:ext uri="{D42A27DB-BD31-4B8C-83A1-F6EECF244321}">
                <p14:modId xmlns:p14="http://schemas.microsoft.com/office/powerpoint/2010/main" xmlns="" val="3526130383"/>
              </p:ext>
            </p:extLst>
          </p:nvPr>
        </p:nvGraphicFramePr>
        <p:xfrm>
          <a:off x="1447800" y="4584700"/>
          <a:ext cx="571500" cy="534988"/>
        </p:xfrm>
        <a:graphic>
          <a:graphicData uri="http://schemas.openxmlformats.org/presentationml/2006/ole">
            <p:oleObj spid="_x0000_s4377" name="ClipArt" r:id="rId9" imgW="3658257" imgH="2914445" progId="">
              <p:embed/>
            </p:oleObj>
          </a:graphicData>
        </a:graphic>
      </p:graphicFrame>
      <p:pic>
        <p:nvPicPr>
          <p:cNvPr id="22543" name="Picture 18" descr="j0223530"/>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495800" y="4660900"/>
            <a:ext cx="1219200"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44" name="Freeform 19"/>
          <p:cNvSpPr>
            <a:spLocks/>
          </p:cNvSpPr>
          <p:nvPr/>
        </p:nvSpPr>
        <p:spPr bwMode="auto">
          <a:xfrm>
            <a:off x="1905000" y="4165600"/>
            <a:ext cx="3505200" cy="723900"/>
          </a:xfrm>
          <a:custGeom>
            <a:avLst/>
            <a:gdLst>
              <a:gd name="T0" fmla="*/ 3276600 w 2208"/>
              <a:gd name="T1" fmla="*/ 495300 h 456"/>
              <a:gd name="T2" fmla="*/ 3429000 w 2208"/>
              <a:gd name="T3" fmla="*/ 266700 h 456"/>
              <a:gd name="T4" fmla="*/ 2819400 w 2208"/>
              <a:gd name="T5" fmla="*/ 38100 h 456"/>
              <a:gd name="T6" fmla="*/ 2362200 w 2208"/>
              <a:gd name="T7" fmla="*/ 495300 h 456"/>
              <a:gd name="T8" fmla="*/ 1447800 w 2208"/>
              <a:gd name="T9" fmla="*/ 419100 h 456"/>
              <a:gd name="T10" fmla="*/ 381000 w 2208"/>
              <a:gd name="T11" fmla="*/ 495300 h 456"/>
              <a:gd name="T12" fmla="*/ 0 w 2208"/>
              <a:gd name="T13" fmla="*/ 723900 h 4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08" h="456">
                <a:moveTo>
                  <a:pt x="2064" y="312"/>
                </a:moveTo>
                <a:cubicBezTo>
                  <a:pt x="2136" y="264"/>
                  <a:pt x="2208" y="216"/>
                  <a:pt x="2160" y="168"/>
                </a:cubicBezTo>
                <a:cubicBezTo>
                  <a:pt x="2112" y="120"/>
                  <a:pt x="1888" y="0"/>
                  <a:pt x="1776" y="24"/>
                </a:cubicBezTo>
                <a:cubicBezTo>
                  <a:pt x="1664" y="48"/>
                  <a:pt x="1632" y="272"/>
                  <a:pt x="1488" y="312"/>
                </a:cubicBezTo>
                <a:cubicBezTo>
                  <a:pt x="1344" y="352"/>
                  <a:pt x="1120" y="264"/>
                  <a:pt x="912" y="264"/>
                </a:cubicBezTo>
                <a:cubicBezTo>
                  <a:pt x="704" y="264"/>
                  <a:pt x="392" y="280"/>
                  <a:pt x="240" y="312"/>
                </a:cubicBezTo>
                <a:cubicBezTo>
                  <a:pt x="88" y="344"/>
                  <a:pt x="44" y="400"/>
                  <a:pt x="0" y="45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45" name="Freeform 20"/>
          <p:cNvSpPr>
            <a:spLocks/>
          </p:cNvSpPr>
          <p:nvPr/>
        </p:nvSpPr>
        <p:spPr bwMode="auto">
          <a:xfrm>
            <a:off x="2108200" y="4203700"/>
            <a:ext cx="3276600" cy="1498600"/>
          </a:xfrm>
          <a:custGeom>
            <a:avLst/>
            <a:gdLst>
              <a:gd name="T0" fmla="*/ 3073400 w 2064"/>
              <a:gd name="T1" fmla="*/ 457200 h 944"/>
              <a:gd name="T2" fmla="*/ 3225800 w 2064"/>
              <a:gd name="T3" fmla="*/ 304800 h 944"/>
              <a:gd name="T4" fmla="*/ 2768600 w 2064"/>
              <a:gd name="T5" fmla="*/ 0 h 944"/>
              <a:gd name="T6" fmla="*/ 2387600 w 2064"/>
              <a:gd name="T7" fmla="*/ 304800 h 944"/>
              <a:gd name="T8" fmla="*/ 1244600 w 2064"/>
              <a:gd name="T9" fmla="*/ 685800 h 944"/>
              <a:gd name="T10" fmla="*/ 254000 w 2064"/>
              <a:gd name="T11" fmla="*/ 609600 h 944"/>
              <a:gd name="T12" fmla="*/ 101600 w 2064"/>
              <a:gd name="T13" fmla="*/ 1143000 h 944"/>
              <a:gd name="T14" fmla="*/ 863600 w 2064"/>
              <a:gd name="T15" fmla="*/ 1447800 h 944"/>
              <a:gd name="T16" fmla="*/ 1016000 w 2064"/>
              <a:gd name="T17" fmla="*/ 1447800 h 9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64" h="944">
                <a:moveTo>
                  <a:pt x="1936" y="288"/>
                </a:moveTo>
                <a:cubicBezTo>
                  <a:pt x="2000" y="264"/>
                  <a:pt x="2064" y="240"/>
                  <a:pt x="2032" y="192"/>
                </a:cubicBezTo>
                <a:cubicBezTo>
                  <a:pt x="2000" y="144"/>
                  <a:pt x="1832" y="0"/>
                  <a:pt x="1744" y="0"/>
                </a:cubicBezTo>
                <a:cubicBezTo>
                  <a:pt x="1656" y="0"/>
                  <a:pt x="1664" y="120"/>
                  <a:pt x="1504" y="192"/>
                </a:cubicBezTo>
                <a:cubicBezTo>
                  <a:pt x="1344" y="264"/>
                  <a:pt x="1008" y="400"/>
                  <a:pt x="784" y="432"/>
                </a:cubicBezTo>
                <a:cubicBezTo>
                  <a:pt x="560" y="464"/>
                  <a:pt x="280" y="336"/>
                  <a:pt x="160" y="384"/>
                </a:cubicBezTo>
                <a:cubicBezTo>
                  <a:pt x="40" y="432"/>
                  <a:pt x="0" y="632"/>
                  <a:pt x="64" y="720"/>
                </a:cubicBezTo>
                <a:cubicBezTo>
                  <a:pt x="128" y="808"/>
                  <a:pt x="448" y="880"/>
                  <a:pt x="544" y="912"/>
                </a:cubicBezTo>
                <a:cubicBezTo>
                  <a:pt x="640" y="944"/>
                  <a:pt x="640" y="928"/>
                  <a:pt x="640" y="91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46" name="Freeform 21"/>
          <p:cNvSpPr>
            <a:spLocks/>
          </p:cNvSpPr>
          <p:nvPr/>
        </p:nvSpPr>
        <p:spPr bwMode="auto">
          <a:xfrm>
            <a:off x="1905000" y="4178300"/>
            <a:ext cx="3556000" cy="2006600"/>
          </a:xfrm>
          <a:custGeom>
            <a:avLst/>
            <a:gdLst>
              <a:gd name="T0" fmla="*/ 3276600 w 2240"/>
              <a:gd name="T1" fmla="*/ 482600 h 1264"/>
              <a:gd name="T2" fmla="*/ 3505200 w 2240"/>
              <a:gd name="T3" fmla="*/ 330200 h 1264"/>
              <a:gd name="T4" fmla="*/ 2971800 w 2240"/>
              <a:gd name="T5" fmla="*/ 25400 h 1264"/>
              <a:gd name="T6" fmla="*/ 2438400 w 2240"/>
              <a:gd name="T7" fmla="*/ 482600 h 1264"/>
              <a:gd name="T8" fmla="*/ 1676400 w 2240"/>
              <a:gd name="T9" fmla="*/ 406400 h 1264"/>
              <a:gd name="T10" fmla="*/ 685800 w 2240"/>
              <a:gd name="T11" fmla="*/ 711200 h 1264"/>
              <a:gd name="T12" fmla="*/ 76200 w 2240"/>
              <a:gd name="T13" fmla="*/ 1320800 h 1264"/>
              <a:gd name="T14" fmla="*/ 304800 w 2240"/>
              <a:gd name="T15" fmla="*/ 1625600 h 1264"/>
              <a:gd name="T16" fmla="*/ 0 w 2240"/>
              <a:gd name="T17" fmla="*/ 2006600 h 12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240" h="1264">
                <a:moveTo>
                  <a:pt x="2064" y="304"/>
                </a:moveTo>
                <a:cubicBezTo>
                  <a:pt x="2152" y="280"/>
                  <a:pt x="2240" y="256"/>
                  <a:pt x="2208" y="208"/>
                </a:cubicBezTo>
                <a:cubicBezTo>
                  <a:pt x="2176" y="160"/>
                  <a:pt x="1984" y="0"/>
                  <a:pt x="1872" y="16"/>
                </a:cubicBezTo>
                <a:cubicBezTo>
                  <a:pt x="1760" y="32"/>
                  <a:pt x="1672" y="264"/>
                  <a:pt x="1536" y="304"/>
                </a:cubicBezTo>
                <a:cubicBezTo>
                  <a:pt x="1400" y="344"/>
                  <a:pt x="1240" y="232"/>
                  <a:pt x="1056" y="256"/>
                </a:cubicBezTo>
                <a:cubicBezTo>
                  <a:pt x="872" y="280"/>
                  <a:pt x="600" y="352"/>
                  <a:pt x="432" y="448"/>
                </a:cubicBezTo>
                <a:cubicBezTo>
                  <a:pt x="264" y="544"/>
                  <a:pt x="88" y="736"/>
                  <a:pt x="48" y="832"/>
                </a:cubicBezTo>
                <a:cubicBezTo>
                  <a:pt x="8" y="928"/>
                  <a:pt x="200" y="952"/>
                  <a:pt x="192" y="1024"/>
                </a:cubicBezTo>
                <a:cubicBezTo>
                  <a:pt x="184" y="1096"/>
                  <a:pt x="92" y="1180"/>
                  <a:pt x="0" y="126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2547" name="Text Box 23"/>
          <p:cNvSpPr txBox="1">
            <a:spLocks noChangeArrowheads="1"/>
          </p:cNvSpPr>
          <p:nvPr/>
        </p:nvSpPr>
        <p:spPr bwMode="auto">
          <a:xfrm>
            <a:off x="1219200" y="2984500"/>
            <a:ext cx="75438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With shared connections, machines have to take turns, and congestion can slow down all connections.</a:t>
            </a:r>
          </a:p>
        </p:txBody>
      </p:sp>
      <p:sp>
        <p:nvSpPr>
          <p:cNvPr id="22548" name="Text Box 24"/>
          <p:cNvSpPr txBox="1">
            <a:spLocks noChangeArrowheads="1"/>
          </p:cNvSpPr>
          <p:nvPr/>
        </p:nvSpPr>
        <p:spPr bwMode="auto">
          <a:xfrm>
            <a:off x="5867400" y="4203700"/>
            <a:ext cx="2895600" cy="2289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With switched connections, each computer has the full bandwidth of the connection at all times. Performance depends on how fast the switch can handle connections.</a:t>
            </a:r>
          </a:p>
        </p:txBody>
      </p:sp>
    </p:spTree>
    <p:extLst>
      <p:ext uri="{BB962C8B-B14F-4D97-AF65-F5344CB8AC3E}">
        <p14:creationId xmlns:p14="http://schemas.microsoft.com/office/powerpoint/2010/main" xmlns="" val="2482857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normAutofit/>
          </a:bodyPr>
          <a:lstStyle/>
          <a:p>
            <a:r>
              <a:rPr lang="en-US" smtClean="0"/>
              <a:t>Switched Network</a:t>
            </a:r>
          </a:p>
        </p:txBody>
      </p:sp>
      <p:pic>
        <p:nvPicPr>
          <p:cNvPr id="23565" name="Picture 37" descr="SunServer3800"/>
          <p:cNvPicPr>
            <a:picLocks noGrp="1" noChangeAspect="1" noChangeArrowheads="1"/>
          </p:cNvPicPr>
          <p:nvPr>
            <p:ph sz="quarter" idx="4294967295"/>
          </p:nvPr>
        </p:nvPicPr>
        <p:blipFill>
          <a:blip r:embed="rId3">
            <a:extLst>
              <a:ext uri="{28A0092B-C50C-407E-A947-70E740481C1C}">
                <a14:useLocalDpi xmlns:a14="http://schemas.microsoft.com/office/drawing/2010/main" xmlns="" val="0"/>
              </a:ext>
            </a:extLst>
          </a:blip>
          <a:srcRect/>
          <a:stretch>
            <a:fillRect/>
          </a:stretch>
        </p:blipFill>
        <p:spPr>
          <a:xfrm>
            <a:off x="6065838" y="2055957"/>
            <a:ext cx="1143000" cy="8159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23568" name="Picture 25"/>
          <p:cNvPicPr>
            <a:picLocks noGrp="1" noChangeAspect="1" noChangeArrowheads="1"/>
          </p:cNvPicPr>
          <p:nvPr>
            <p:ph sz="half" idx="4294967295"/>
          </p:nvPr>
        </p:nvPicPr>
        <p:blipFill>
          <a:blip r:embed="rId4">
            <a:extLst>
              <a:ext uri="{28A0092B-C50C-407E-A947-70E740481C1C}">
                <a14:useLocalDpi xmlns:a14="http://schemas.microsoft.com/office/drawing/2010/main" xmlns="" val="0"/>
              </a:ext>
            </a:extLst>
          </a:blip>
          <a:srcRect/>
          <a:stretch>
            <a:fillRect/>
          </a:stretch>
        </p:blipFill>
        <p:spPr>
          <a:xfrm>
            <a:off x="2362200" y="1760237"/>
            <a:ext cx="1028700" cy="1438275"/>
          </a:xfrm>
        </p:spPr>
      </p:pic>
      <p:graphicFrame>
        <p:nvGraphicFramePr>
          <p:cNvPr id="23556" name="Object 9"/>
          <p:cNvGraphicFramePr>
            <a:graphicFrameLocks/>
          </p:cNvGraphicFramePr>
          <p:nvPr/>
        </p:nvGraphicFramePr>
        <p:xfrm>
          <a:off x="4343400" y="4648200"/>
          <a:ext cx="781050" cy="604838"/>
        </p:xfrm>
        <a:graphic>
          <a:graphicData uri="http://schemas.openxmlformats.org/presentationml/2006/ole">
            <p:oleObj spid="_x0000_s5278" name="ClipArt" r:id="rId5" imgW="3658257" imgH="2914445" progId="">
              <p:embed/>
            </p:oleObj>
          </a:graphicData>
        </a:graphic>
      </p:graphicFrame>
      <p:graphicFrame>
        <p:nvGraphicFramePr>
          <p:cNvPr id="23557" name="Object 10"/>
          <p:cNvGraphicFramePr>
            <a:graphicFrameLocks/>
          </p:cNvGraphicFramePr>
          <p:nvPr/>
        </p:nvGraphicFramePr>
        <p:xfrm>
          <a:off x="1752600" y="4724400"/>
          <a:ext cx="781050" cy="603250"/>
        </p:xfrm>
        <a:graphic>
          <a:graphicData uri="http://schemas.openxmlformats.org/presentationml/2006/ole">
            <p:oleObj spid="_x0000_s5279" name="ClipArt" r:id="rId6" imgW="3658257" imgH="2914445" progId="">
              <p:embed/>
            </p:oleObj>
          </a:graphicData>
        </a:graphic>
      </p:graphicFrame>
      <p:sp>
        <p:nvSpPr>
          <p:cNvPr id="23558" name="Rectangle 18"/>
          <p:cNvSpPr>
            <a:spLocks noChangeArrowheads="1"/>
          </p:cNvSpPr>
          <p:nvPr/>
        </p:nvSpPr>
        <p:spPr bwMode="auto">
          <a:xfrm>
            <a:off x="2514600" y="1295400"/>
            <a:ext cx="9334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2000"/>
              <a:t>Switch</a:t>
            </a:r>
          </a:p>
        </p:txBody>
      </p:sp>
      <p:sp>
        <p:nvSpPr>
          <p:cNvPr id="23559" name="Freeform 26"/>
          <p:cNvSpPr>
            <a:spLocks/>
          </p:cNvSpPr>
          <p:nvPr/>
        </p:nvSpPr>
        <p:spPr bwMode="auto">
          <a:xfrm>
            <a:off x="2362200" y="2438400"/>
            <a:ext cx="1409700" cy="2590800"/>
          </a:xfrm>
          <a:custGeom>
            <a:avLst/>
            <a:gdLst>
              <a:gd name="T0" fmla="*/ 0 w 888"/>
              <a:gd name="T1" fmla="*/ 2590800 h 1632"/>
              <a:gd name="T2" fmla="*/ 381000 w 888"/>
              <a:gd name="T3" fmla="*/ 2438400 h 1632"/>
              <a:gd name="T4" fmla="*/ 685800 w 888"/>
              <a:gd name="T5" fmla="*/ 2057400 h 1632"/>
              <a:gd name="T6" fmla="*/ 381000 w 888"/>
              <a:gd name="T7" fmla="*/ 1600200 h 1632"/>
              <a:gd name="T8" fmla="*/ 1295400 w 888"/>
              <a:gd name="T9" fmla="*/ 1143000 h 1632"/>
              <a:gd name="T10" fmla="*/ 1066800 w 888"/>
              <a:gd name="T11" fmla="*/ 0 h 16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8" h="1632">
                <a:moveTo>
                  <a:pt x="0" y="1632"/>
                </a:moveTo>
                <a:cubicBezTo>
                  <a:pt x="84" y="1612"/>
                  <a:pt x="168" y="1592"/>
                  <a:pt x="240" y="1536"/>
                </a:cubicBezTo>
                <a:cubicBezTo>
                  <a:pt x="312" y="1480"/>
                  <a:pt x="432" y="1384"/>
                  <a:pt x="432" y="1296"/>
                </a:cubicBezTo>
                <a:cubicBezTo>
                  <a:pt x="432" y="1208"/>
                  <a:pt x="176" y="1104"/>
                  <a:pt x="240" y="1008"/>
                </a:cubicBezTo>
                <a:cubicBezTo>
                  <a:pt x="304" y="912"/>
                  <a:pt x="744" y="888"/>
                  <a:pt x="816" y="720"/>
                </a:cubicBezTo>
                <a:cubicBezTo>
                  <a:pt x="888" y="552"/>
                  <a:pt x="780" y="276"/>
                  <a:pt x="67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560" name="Freeform 27"/>
          <p:cNvSpPr>
            <a:spLocks/>
          </p:cNvSpPr>
          <p:nvPr/>
        </p:nvSpPr>
        <p:spPr bwMode="auto">
          <a:xfrm>
            <a:off x="3352800" y="2362200"/>
            <a:ext cx="673100" cy="2679700"/>
          </a:xfrm>
          <a:custGeom>
            <a:avLst/>
            <a:gdLst>
              <a:gd name="T0" fmla="*/ 304800 w 424"/>
              <a:gd name="T1" fmla="*/ 2667000 h 1688"/>
              <a:gd name="T2" fmla="*/ 533400 w 424"/>
              <a:gd name="T3" fmla="*/ 2590800 h 1688"/>
              <a:gd name="T4" fmla="*/ 609600 w 424"/>
              <a:gd name="T5" fmla="*/ 2133600 h 1688"/>
              <a:gd name="T6" fmla="*/ 152400 w 424"/>
              <a:gd name="T7" fmla="*/ 1752600 h 1688"/>
              <a:gd name="T8" fmla="*/ 533400 w 424"/>
              <a:gd name="T9" fmla="*/ 1219200 h 1688"/>
              <a:gd name="T10" fmla="*/ 0 w 424"/>
              <a:gd name="T11" fmla="*/ 0 h 16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4" h="1688">
                <a:moveTo>
                  <a:pt x="192" y="1680"/>
                </a:moveTo>
                <a:cubicBezTo>
                  <a:pt x="248" y="1684"/>
                  <a:pt x="304" y="1688"/>
                  <a:pt x="336" y="1632"/>
                </a:cubicBezTo>
                <a:cubicBezTo>
                  <a:pt x="368" y="1576"/>
                  <a:pt x="424" y="1432"/>
                  <a:pt x="384" y="1344"/>
                </a:cubicBezTo>
                <a:cubicBezTo>
                  <a:pt x="344" y="1256"/>
                  <a:pt x="104" y="1200"/>
                  <a:pt x="96" y="1104"/>
                </a:cubicBezTo>
                <a:cubicBezTo>
                  <a:pt x="88" y="1008"/>
                  <a:pt x="352" y="952"/>
                  <a:pt x="336" y="768"/>
                </a:cubicBezTo>
                <a:cubicBezTo>
                  <a:pt x="320" y="584"/>
                  <a:pt x="160" y="292"/>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3561" name="Object 28"/>
          <p:cNvGraphicFramePr>
            <a:graphicFrameLocks/>
          </p:cNvGraphicFramePr>
          <p:nvPr/>
        </p:nvGraphicFramePr>
        <p:xfrm>
          <a:off x="3048000" y="4648200"/>
          <a:ext cx="781050" cy="604838"/>
        </p:xfrm>
        <a:graphic>
          <a:graphicData uri="http://schemas.openxmlformats.org/presentationml/2006/ole">
            <p:oleObj spid="_x0000_s5280" name="ClipArt" r:id="rId7" imgW="3658257" imgH="2914445" progId="">
              <p:embed/>
            </p:oleObj>
          </a:graphicData>
        </a:graphic>
      </p:graphicFrame>
      <p:sp>
        <p:nvSpPr>
          <p:cNvPr id="23562" name="Freeform 29"/>
          <p:cNvSpPr>
            <a:spLocks/>
          </p:cNvSpPr>
          <p:nvPr/>
        </p:nvSpPr>
        <p:spPr bwMode="auto">
          <a:xfrm>
            <a:off x="3352800" y="2362200"/>
            <a:ext cx="1828800" cy="2667000"/>
          </a:xfrm>
          <a:custGeom>
            <a:avLst/>
            <a:gdLst>
              <a:gd name="T0" fmla="*/ 1600200 w 1152"/>
              <a:gd name="T1" fmla="*/ 2667000 h 1680"/>
              <a:gd name="T2" fmla="*/ 1828800 w 1152"/>
              <a:gd name="T3" fmla="*/ 2514600 h 1680"/>
              <a:gd name="T4" fmla="*/ 1600200 w 1152"/>
              <a:gd name="T5" fmla="*/ 1905000 h 1680"/>
              <a:gd name="T6" fmla="*/ 914400 w 1152"/>
              <a:gd name="T7" fmla="*/ 1752600 h 1680"/>
              <a:gd name="T8" fmla="*/ 914400 w 1152"/>
              <a:gd name="T9" fmla="*/ 990600 h 1680"/>
              <a:gd name="T10" fmla="*/ 0 w 1152"/>
              <a:gd name="T11" fmla="*/ 0 h 168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2" h="1680">
                <a:moveTo>
                  <a:pt x="1008" y="1680"/>
                </a:moveTo>
                <a:cubicBezTo>
                  <a:pt x="1080" y="1672"/>
                  <a:pt x="1152" y="1664"/>
                  <a:pt x="1152" y="1584"/>
                </a:cubicBezTo>
                <a:cubicBezTo>
                  <a:pt x="1152" y="1504"/>
                  <a:pt x="1104" y="1280"/>
                  <a:pt x="1008" y="1200"/>
                </a:cubicBezTo>
                <a:cubicBezTo>
                  <a:pt x="912" y="1120"/>
                  <a:pt x="648" y="1200"/>
                  <a:pt x="576" y="1104"/>
                </a:cubicBezTo>
                <a:cubicBezTo>
                  <a:pt x="504" y="1008"/>
                  <a:pt x="672" y="808"/>
                  <a:pt x="576" y="624"/>
                </a:cubicBezTo>
                <a:cubicBezTo>
                  <a:pt x="480" y="440"/>
                  <a:pt x="240" y="220"/>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3563" name="Object 30"/>
          <p:cNvGraphicFramePr>
            <a:graphicFrameLocks/>
          </p:cNvGraphicFramePr>
          <p:nvPr/>
        </p:nvGraphicFramePr>
        <p:xfrm>
          <a:off x="5638800" y="4648200"/>
          <a:ext cx="781050" cy="604838"/>
        </p:xfrm>
        <a:graphic>
          <a:graphicData uri="http://schemas.openxmlformats.org/presentationml/2006/ole">
            <p:oleObj spid="_x0000_s5281" name="ClipArt" r:id="rId8" imgW="3658257" imgH="2914445" progId="">
              <p:embed/>
            </p:oleObj>
          </a:graphicData>
        </a:graphic>
      </p:graphicFrame>
      <p:sp>
        <p:nvSpPr>
          <p:cNvPr id="23564" name="Freeform 31"/>
          <p:cNvSpPr>
            <a:spLocks/>
          </p:cNvSpPr>
          <p:nvPr/>
        </p:nvSpPr>
        <p:spPr bwMode="auto">
          <a:xfrm>
            <a:off x="3352800" y="2362200"/>
            <a:ext cx="3284538" cy="2609850"/>
          </a:xfrm>
          <a:custGeom>
            <a:avLst/>
            <a:gdLst>
              <a:gd name="T0" fmla="*/ 2895600 w 2069"/>
              <a:gd name="T1" fmla="*/ 2590800 h 1644"/>
              <a:gd name="T2" fmla="*/ 3124200 w 2069"/>
              <a:gd name="T3" fmla="*/ 2514600 h 1644"/>
              <a:gd name="T4" fmla="*/ 3055938 w 2069"/>
              <a:gd name="T5" fmla="*/ 2171700 h 1644"/>
              <a:gd name="T6" fmla="*/ 1752600 w 2069"/>
              <a:gd name="T7" fmla="*/ 1676400 h 1644"/>
              <a:gd name="T8" fmla="*/ 1447800 w 2069"/>
              <a:gd name="T9" fmla="*/ 1066800 h 1644"/>
              <a:gd name="T10" fmla="*/ 0 w 2069"/>
              <a:gd name="T11" fmla="*/ 0 h 16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69" h="1644">
                <a:moveTo>
                  <a:pt x="1824" y="1632"/>
                </a:moveTo>
                <a:cubicBezTo>
                  <a:pt x="1888" y="1644"/>
                  <a:pt x="1951" y="1628"/>
                  <a:pt x="1968" y="1584"/>
                </a:cubicBezTo>
                <a:cubicBezTo>
                  <a:pt x="1985" y="1540"/>
                  <a:pt x="2069" y="1456"/>
                  <a:pt x="1925" y="1368"/>
                </a:cubicBezTo>
                <a:cubicBezTo>
                  <a:pt x="1781" y="1280"/>
                  <a:pt x="1273" y="1172"/>
                  <a:pt x="1104" y="1056"/>
                </a:cubicBezTo>
                <a:cubicBezTo>
                  <a:pt x="935" y="940"/>
                  <a:pt x="1096" y="848"/>
                  <a:pt x="912" y="672"/>
                </a:cubicBezTo>
                <a:cubicBezTo>
                  <a:pt x="728" y="496"/>
                  <a:pt x="364" y="248"/>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566" name="Freeform 39"/>
          <p:cNvSpPr>
            <a:spLocks/>
          </p:cNvSpPr>
          <p:nvPr/>
        </p:nvSpPr>
        <p:spPr bwMode="auto">
          <a:xfrm>
            <a:off x="3505200" y="1981200"/>
            <a:ext cx="914400" cy="457200"/>
          </a:xfrm>
          <a:custGeom>
            <a:avLst/>
            <a:gdLst>
              <a:gd name="T0" fmla="*/ 914400 w 576"/>
              <a:gd name="T1" fmla="*/ 0 h 288"/>
              <a:gd name="T2" fmla="*/ 685800 w 576"/>
              <a:gd name="T3" fmla="*/ 304800 h 288"/>
              <a:gd name="T4" fmla="*/ 381000 w 576"/>
              <a:gd name="T5" fmla="*/ 228600 h 288"/>
              <a:gd name="T6" fmla="*/ 0 w 576"/>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288">
                <a:moveTo>
                  <a:pt x="576" y="0"/>
                </a:moveTo>
                <a:cubicBezTo>
                  <a:pt x="532" y="84"/>
                  <a:pt x="488" y="168"/>
                  <a:pt x="432" y="192"/>
                </a:cubicBezTo>
                <a:cubicBezTo>
                  <a:pt x="376" y="216"/>
                  <a:pt x="312" y="128"/>
                  <a:pt x="240" y="144"/>
                </a:cubicBezTo>
                <a:cubicBezTo>
                  <a:pt x="168" y="160"/>
                  <a:pt x="84" y="224"/>
                  <a:pt x="0" y="28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567" name="Freeform 40"/>
          <p:cNvSpPr>
            <a:spLocks/>
          </p:cNvSpPr>
          <p:nvPr/>
        </p:nvSpPr>
        <p:spPr bwMode="auto">
          <a:xfrm>
            <a:off x="3429000" y="2438400"/>
            <a:ext cx="2743200" cy="469900"/>
          </a:xfrm>
          <a:custGeom>
            <a:avLst/>
            <a:gdLst>
              <a:gd name="T0" fmla="*/ 2743200 w 1728"/>
              <a:gd name="T1" fmla="*/ 152400 h 296"/>
              <a:gd name="T2" fmla="*/ 1828800 w 1728"/>
              <a:gd name="T3" fmla="*/ 457200 h 296"/>
              <a:gd name="T4" fmla="*/ 533400 w 1728"/>
              <a:gd name="T5" fmla="*/ 76200 h 296"/>
              <a:gd name="T6" fmla="*/ 0 w 1728"/>
              <a:gd name="T7" fmla="*/ 0 h 2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28" h="296">
                <a:moveTo>
                  <a:pt x="1728" y="96"/>
                </a:moveTo>
                <a:cubicBezTo>
                  <a:pt x="1556" y="196"/>
                  <a:pt x="1384" y="296"/>
                  <a:pt x="1152" y="288"/>
                </a:cubicBezTo>
                <a:cubicBezTo>
                  <a:pt x="920" y="280"/>
                  <a:pt x="528" y="96"/>
                  <a:pt x="336" y="48"/>
                </a:cubicBezTo>
                <a:cubicBezTo>
                  <a:pt x="144" y="0"/>
                  <a:pt x="72" y="0"/>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3569" name="Text Box 41"/>
          <p:cNvSpPr txBox="1">
            <a:spLocks noChangeArrowheads="1"/>
          </p:cNvSpPr>
          <p:nvPr/>
        </p:nvSpPr>
        <p:spPr bwMode="auto">
          <a:xfrm>
            <a:off x="5105400" y="2895600"/>
            <a:ext cx="10588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Servers</a:t>
            </a:r>
          </a:p>
        </p:txBody>
      </p:sp>
      <p:sp>
        <p:nvSpPr>
          <p:cNvPr id="23570" name="Text Box 42"/>
          <p:cNvSpPr txBox="1">
            <a:spLocks noChangeArrowheads="1"/>
          </p:cNvSpPr>
          <p:nvPr/>
        </p:nvSpPr>
        <p:spPr bwMode="auto">
          <a:xfrm>
            <a:off x="3260725" y="5421313"/>
            <a:ext cx="22018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Workstations/PCs</a:t>
            </a:r>
          </a:p>
        </p:txBody>
      </p:sp>
      <p:grpSp>
        <p:nvGrpSpPr>
          <p:cNvPr id="20" name="Group 19"/>
          <p:cNvGrpSpPr/>
          <p:nvPr/>
        </p:nvGrpSpPr>
        <p:grpSpPr>
          <a:xfrm>
            <a:off x="4441266" y="1278949"/>
            <a:ext cx="1107606" cy="824641"/>
            <a:chOff x="939760" y="666908"/>
            <a:chExt cx="5623170" cy="4186592"/>
          </a:xfrm>
        </p:grpSpPr>
        <p:sp>
          <p:nvSpPr>
            <p:cNvPr id="21" name="Freeform 20"/>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Freeform 23"/>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5" name="Group 24"/>
            <p:cNvGrpSpPr/>
            <p:nvPr/>
          </p:nvGrpSpPr>
          <p:grpSpPr>
            <a:xfrm>
              <a:off x="1012296" y="810492"/>
              <a:ext cx="468535" cy="3181508"/>
              <a:chOff x="3264635" y="937071"/>
              <a:chExt cx="468535" cy="3181508"/>
            </a:xfrm>
          </p:grpSpPr>
          <p:sp>
            <p:nvSpPr>
              <p:cNvPr id="111" name="Freeform 11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Freeform 11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1710061" y="810492"/>
              <a:ext cx="468535" cy="3181508"/>
              <a:chOff x="3264635" y="937071"/>
              <a:chExt cx="468535" cy="3181508"/>
            </a:xfrm>
          </p:grpSpPr>
          <p:sp>
            <p:nvSpPr>
              <p:cNvPr id="97" name="Freeform 9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Freeform 9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2319661" y="810492"/>
              <a:ext cx="468535" cy="3181508"/>
              <a:chOff x="3264635" y="937071"/>
              <a:chExt cx="468535" cy="3181508"/>
            </a:xfrm>
          </p:grpSpPr>
          <p:sp>
            <p:nvSpPr>
              <p:cNvPr id="83" name="Freeform 8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Freeform 8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p:cNvGrpSpPr/>
            <p:nvPr/>
          </p:nvGrpSpPr>
          <p:grpSpPr>
            <a:xfrm>
              <a:off x="2973343" y="810492"/>
              <a:ext cx="468535" cy="3181508"/>
              <a:chOff x="3264635" y="937071"/>
              <a:chExt cx="468535" cy="3181508"/>
            </a:xfrm>
          </p:grpSpPr>
          <p:sp>
            <p:nvSpPr>
              <p:cNvPr id="69" name="Freeform 6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Freeform 6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3615061" y="810492"/>
              <a:ext cx="468535" cy="3181508"/>
              <a:chOff x="3264635" y="937071"/>
              <a:chExt cx="468535" cy="3181508"/>
            </a:xfrm>
          </p:grpSpPr>
          <p:sp>
            <p:nvSpPr>
              <p:cNvPr id="55" name="Freeform 5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Freeform 5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a:off x="4300861" y="810492"/>
              <a:ext cx="468535" cy="3181508"/>
              <a:chOff x="3264635" y="937071"/>
              <a:chExt cx="468535" cy="3181508"/>
            </a:xfrm>
          </p:grpSpPr>
          <p:sp>
            <p:nvSpPr>
              <p:cNvPr id="41" name="Freeform 4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Freeform 4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 name="Freeform 30"/>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267400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r>
              <a:rPr lang="en-US" smtClean="0"/>
              <a:t>Shared-Media Network</a:t>
            </a:r>
          </a:p>
        </p:txBody>
      </p:sp>
      <p:graphicFrame>
        <p:nvGraphicFramePr>
          <p:cNvPr id="24579" name="Object 3"/>
          <p:cNvGraphicFramePr>
            <a:graphicFrameLocks/>
          </p:cNvGraphicFramePr>
          <p:nvPr/>
        </p:nvGraphicFramePr>
        <p:xfrm>
          <a:off x="4800600" y="2006600"/>
          <a:ext cx="823913" cy="655638"/>
        </p:xfrm>
        <a:graphic>
          <a:graphicData uri="http://schemas.openxmlformats.org/presentationml/2006/ole">
            <p:oleObj spid="_x0000_s6298" name="ClipArt" r:id="rId3" imgW="3658257" imgH="2914445" progId="">
              <p:embed/>
            </p:oleObj>
          </a:graphicData>
        </a:graphic>
      </p:graphicFrame>
      <p:graphicFrame>
        <p:nvGraphicFramePr>
          <p:cNvPr id="24580" name="Object 4"/>
          <p:cNvGraphicFramePr>
            <a:graphicFrameLocks/>
          </p:cNvGraphicFramePr>
          <p:nvPr/>
        </p:nvGraphicFramePr>
        <p:xfrm>
          <a:off x="7772400" y="2200275"/>
          <a:ext cx="1082675" cy="1214438"/>
        </p:xfrm>
        <a:graphic>
          <a:graphicData uri="http://schemas.openxmlformats.org/presentationml/2006/ole">
            <p:oleObj spid="_x0000_s6299" name="ClipArt" r:id="rId4" imgW="3262314" imgH="3657945" progId="">
              <p:embed/>
            </p:oleObj>
          </a:graphicData>
        </a:graphic>
      </p:graphicFrame>
      <p:sp>
        <p:nvSpPr>
          <p:cNvPr id="24581" name="Freeform 5"/>
          <p:cNvSpPr>
            <a:spLocks/>
          </p:cNvSpPr>
          <p:nvPr/>
        </p:nvSpPr>
        <p:spPr bwMode="auto">
          <a:xfrm>
            <a:off x="1905000" y="1600200"/>
            <a:ext cx="5868988" cy="2744788"/>
          </a:xfrm>
          <a:custGeom>
            <a:avLst/>
            <a:gdLst>
              <a:gd name="T0" fmla="*/ 5788025 w 3697"/>
              <a:gd name="T1" fmla="*/ 9525 h 1729"/>
              <a:gd name="T2" fmla="*/ 5645150 w 3697"/>
              <a:gd name="T3" fmla="*/ 63500 h 1729"/>
              <a:gd name="T4" fmla="*/ 5483225 w 3697"/>
              <a:gd name="T5" fmla="*/ 100013 h 1729"/>
              <a:gd name="T6" fmla="*/ 5356225 w 3697"/>
              <a:gd name="T7" fmla="*/ 153988 h 1729"/>
              <a:gd name="T8" fmla="*/ 5230813 w 3697"/>
              <a:gd name="T9" fmla="*/ 188913 h 1729"/>
              <a:gd name="T10" fmla="*/ 5122863 w 3697"/>
              <a:gd name="T11" fmla="*/ 242888 h 1729"/>
              <a:gd name="T12" fmla="*/ 4997450 w 3697"/>
              <a:gd name="T13" fmla="*/ 368300 h 1729"/>
              <a:gd name="T14" fmla="*/ 4943475 w 3697"/>
              <a:gd name="T15" fmla="*/ 476250 h 1729"/>
              <a:gd name="T16" fmla="*/ 4872038 w 3697"/>
              <a:gd name="T17" fmla="*/ 584200 h 1729"/>
              <a:gd name="T18" fmla="*/ 4799013 w 3697"/>
              <a:gd name="T19" fmla="*/ 711200 h 1729"/>
              <a:gd name="T20" fmla="*/ 4710113 w 3697"/>
              <a:gd name="T21" fmla="*/ 854075 h 1729"/>
              <a:gd name="T22" fmla="*/ 4619625 w 3697"/>
              <a:gd name="T23" fmla="*/ 979488 h 1729"/>
              <a:gd name="T24" fmla="*/ 4511675 w 3697"/>
              <a:gd name="T25" fmla="*/ 1106488 h 1729"/>
              <a:gd name="T26" fmla="*/ 4440238 w 3697"/>
              <a:gd name="T27" fmla="*/ 1212850 h 1729"/>
              <a:gd name="T28" fmla="*/ 4314825 w 3697"/>
              <a:gd name="T29" fmla="*/ 1320800 h 1729"/>
              <a:gd name="T30" fmla="*/ 4206875 w 3697"/>
              <a:gd name="T31" fmla="*/ 1428750 h 1729"/>
              <a:gd name="T32" fmla="*/ 4098925 w 3697"/>
              <a:gd name="T33" fmla="*/ 1519238 h 1729"/>
              <a:gd name="T34" fmla="*/ 3971925 w 3697"/>
              <a:gd name="T35" fmla="*/ 1590675 h 1729"/>
              <a:gd name="T36" fmla="*/ 3863975 w 3697"/>
              <a:gd name="T37" fmla="*/ 1644650 h 1729"/>
              <a:gd name="T38" fmla="*/ 3721100 w 3697"/>
              <a:gd name="T39" fmla="*/ 1681163 h 1729"/>
              <a:gd name="T40" fmla="*/ 3595688 w 3697"/>
              <a:gd name="T41" fmla="*/ 1681163 h 1729"/>
              <a:gd name="T42" fmla="*/ 3487738 w 3697"/>
              <a:gd name="T43" fmla="*/ 1681163 h 1729"/>
              <a:gd name="T44" fmla="*/ 3379788 w 3697"/>
              <a:gd name="T45" fmla="*/ 1698625 h 1729"/>
              <a:gd name="T46" fmla="*/ 3235325 w 3697"/>
              <a:gd name="T47" fmla="*/ 1698625 h 1729"/>
              <a:gd name="T48" fmla="*/ 3127375 w 3697"/>
              <a:gd name="T49" fmla="*/ 1698625 h 1729"/>
              <a:gd name="T50" fmla="*/ 3019425 w 3697"/>
              <a:gd name="T51" fmla="*/ 1698625 h 1729"/>
              <a:gd name="T52" fmla="*/ 2894013 w 3697"/>
              <a:gd name="T53" fmla="*/ 1698625 h 1729"/>
              <a:gd name="T54" fmla="*/ 2786063 w 3697"/>
              <a:gd name="T55" fmla="*/ 1698625 h 1729"/>
              <a:gd name="T56" fmla="*/ 2641600 w 3697"/>
              <a:gd name="T57" fmla="*/ 1698625 h 1729"/>
              <a:gd name="T58" fmla="*/ 2535238 w 3697"/>
              <a:gd name="T59" fmla="*/ 1698625 h 1729"/>
              <a:gd name="T60" fmla="*/ 2373313 w 3697"/>
              <a:gd name="T61" fmla="*/ 1681163 h 1729"/>
              <a:gd name="T62" fmla="*/ 2265363 w 3697"/>
              <a:gd name="T63" fmla="*/ 1662113 h 1729"/>
              <a:gd name="T64" fmla="*/ 2157413 w 3697"/>
              <a:gd name="T65" fmla="*/ 1662113 h 1729"/>
              <a:gd name="T66" fmla="*/ 2012950 w 3697"/>
              <a:gd name="T67" fmla="*/ 1644650 h 1729"/>
              <a:gd name="T68" fmla="*/ 1905000 w 3697"/>
              <a:gd name="T69" fmla="*/ 1644650 h 1729"/>
              <a:gd name="T70" fmla="*/ 1797050 w 3697"/>
              <a:gd name="T71" fmla="*/ 1644650 h 1729"/>
              <a:gd name="T72" fmla="*/ 1546225 w 3697"/>
              <a:gd name="T73" fmla="*/ 1644650 h 1729"/>
              <a:gd name="T74" fmla="*/ 1419225 w 3697"/>
              <a:gd name="T75" fmla="*/ 1644650 h 1729"/>
              <a:gd name="T76" fmla="*/ 1293813 w 3697"/>
              <a:gd name="T77" fmla="*/ 1644650 h 1729"/>
              <a:gd name="T78" fmla="*/ 1168400 w 3697"/>
              <a:gd name="T79" fmla="*/ 1662113 h 1729"/>
              <a:gd name="T80" fmla="*/ 808038 w 3697"/>
              <a:gd name="T81" fmla="*/ 1716088 h 1729"/>
              <a:gd name="T82" fmla="*/ 682625 w 3697"/>
              <a:gd name="T83" fmla="*/ 1752600 h 1729"/>
              <a:gd name="T84" fmla="*/ 574675 w 3697"/>
              <a:gd name="T85" fmla="*/ 1806575 h 1729"/>
              <a:gd name="T86" fmla="*/ 449263 w 3697"/>
              <a:gd name="T87" fmla="*/ 1951038 h 1729"/>
              <a:gd name="T88" fmla="*/ 358775 w 3697"/>
              <a:gd name="T89" fmla="*/ 2039938 h 1729"/>
              <a:gd name="T90" fmla="*/ 304800 w 3697"/>
              <a:gd name="T91" fmla="*/ 2147888 h 1729"/>
              <a:gd name="T92" fmla="*/ 233363 w 3697"/>
              <a:gd name="T93" fmla="*/ 2255838 h 1729"/>
              <a:gd name="T94" fmla="*/ 142875 w 3697"/>
              <a:gd name="T95" fmla="*/ 2381250 h 1729"/>
              <a:gd name="T96" fmla="*/ 107950 w 3697"/>
              <a:gd name="T97" fmla="*/ 2506663 h 1729"/>
              <a:gd name="T98" fmla="*/ 71438 w 3697"/>
              <a:gd name="T99" fmla="*/ 2614613 h 1729"/>
              <a:gd name="T100" fmla="*/ 0 w 3697"/>
              <a:gd name="T101" fmla="*/ 2722563 h 17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697" h="1729">
                <a:moveTo>
                  <a:pt x="3696" y="0"/>
                </a:moveTo>
                <a:lnTo>
                  <a:pt x="3646" y="6"/>
                </a:lnTo>
                <a:lnTo>
                  <a:pt x="3601" y="17"/>
                </a:lnTo>
                <a:lnTo>
                  <a:pt x="3556" y="40"/>
                </a:lnTo>
                <a:lnTo>
                  <a:pt x="3499" y="51"/>
                </a:lnTo>
                <a:lnTo>
                  <a:pt x="3454" y="63"/>
                </a:lnTo>
                <a:lnTo>
                  <a:pt x="3420" y="74"/>
                </a:lnTo>
                <a:lnTo>
                  <a:pt x="3374" y="97"/>
                </a:lnTo>
                <a:lnTo>
                  <a:pt x="3329" y="108"/>
                </a:lnTo>
                <a:lnTo>
                  <a:pt x="3295" y="119"/>
                </a:lnTo>
                <a:lnTo>
                  <a:pt x="3261" y="142"/>
                </a:lnTo>
                <a:lnTo>
                  <a:pt x="3227" y="153"/>
                </a:lnTo>
                <a:lnTo>
                  <a:pt x="3182" y="198"/>
                </a:lnTo>
                <a:lnTo>
                  <a:pt x="3148" y="232"/>
                </a:lnTo>
                <a:lnTo>
                  <a:pt x="3114" y="266"/>
                </a:lnTo>
                <a:lnTo>
                  <a:pt x="3114" y="300"/>
                </a:lnTo>
                <a:lnTo>
                  <a:pt x="3091" y="334"/>
                </a:lnTo>
                <a:lnTo>
                  <a:pt x="3069" y="368"/>
                </a:lnTo>
                <a:lnTo>
                  <a:pt x="3046" y="402"/>
                </a:lnTo>
                <a:lnTo>
                  <a:pt x="3023" y="448"/>
                </a:lnTo>
                <a:lnTo>
                  <a:pt x="3001" y="481"/>
                </a:lnTo>
                <a:lnTo>
                  <a:pt x="2967" y="538"/>
                </a:lnTo>
                <a:lnTo>
                  <a:pt x="2944" y="572"/>
                </a:lnTo>
                <a:lnTo>
                  <a:pt x="2910" y="617"/>
                </a:lnTo>
                <a:lnTo>
                  <a:pt x="2876" y="663"/>
                </a:lnTo>
                <a:lnTo>
                  <a:pt x="2842" y="697"/>
                </a:lnTo>
                <a:lnTo>
                  <a:pt x="2831" y="730"/>
                </a:lnTo>
                <a:lnTo>
                  <a:pt x="2797" y="764"/>
                </a:lnTo>
                <a:lnTo>
                  <a:pt x="2763" y="798"/>
                </a:lnTo>
                <a:lnTo>
                  <a:pt x="2718" y="832"/>
                </a:lnTo>
                <a:lnTo>
                  <a:pt x="2684" y="866"/>
                </a:lnTo>
                <a:lnTo>
                  <a:pt x="2650" y="900"/>
                </a:lnTo>
                <a:lnTo>
                  <a:pt x="2616" y="934"/>
                </a:lnTo>
                <a:lnTo>
                  <a:pt x="2582" y="957"/>
                </a:lnTo>
                <a:lnTo>
                  <a:pt x="2536" y="979"/>
                </a:lnTo>
                <a:lnTo>
                  <a:pt x="2502" y="1002"/>
                </a:lnTo>
                <a:lnTo>
                  <a:pt x="2468" y="1013"/>
                </a:lnTo>
                <a:lnTo>
                  <a:pt x="2434" y="1036"/>
                </a:lnTo>
                <a:lnTo>
                  <a:pt x="2401" y="1047"/>
                </a:lnTo>
                <a:lnTo>
                  <a:pt x="2344" y="1059"/>
                </a:lnTo>
                <a:lnTo>
                  <a:pt x="2299" y="1059"/>
                </a:lnTo>
                <a:lnTo>
                  <a:pt x="2265" y="1059"/>
                </a:lnTo>
                <a:lnTo>
                  <a:pt x="2231" y="1059"/>
                </a:lnTo>
                <a:lnTo>
                  <a:pt x="2197" y="1059"/>
                </a:lnTo>
                <a:lnTo>
                  <a:pt x="2163" y="1070"/>
                </a:lnTo>
                <a:lnTo>
                  <a:pt x="2129" y="1070"/>
                </a:lnTo>
                <a:lnTo>
                  <a:pt x="2083" y="1070"/>
                </a:lnTo>
                <a:lnTo>
                  <a:pt x="2038" y="1070"/>
                </a:lnTo>
                <a:lnTo>
                  <a:pt x="2004" y="1070"/>
                </a:lnTo>
                <a:lnTo>
                  <a:pt x="1970" y="1070"/>
                </a:lnTo>
                <a:lnTo>
                  <a:pt x="1936" y="1070"/>
                </a:lnTo>
                <a:lnTo>
                  <a:pt x="1902" y="1070"/>
                </a:lnTo>
                <a:lnTo>
                  <a:pt x="1868" y="1070"/>
                </a:lnTo>
                <a:lnTo>
                  <a:pt x="1823" y="1070"/>
                </a:lnTo>
                <a:lnTo>
                  <a:pt x="1789" y="1070"/>
                </a:lnTo>
                <a:lnTo>
                  <a:pt x="1755" y="1070"/>
                </a:lnTo>
                <a:lnTo>
                  <a:pt x="1698" y="1070"/>
                </a:lnTo>
                <a:lnTo>
                  <a:pt x="1664" y="1070"/>
                </a:lnTo>
                <a:lnTo>
                  <a:pt x="1630" y="1070"/>
                </a:lnTo>
                <a:lnTo>
                  <a:pt x="1597" y="1070"/>
                </a:lnTo>
                <a:lnTo>
                  <a:pt x="1540" y="1059"/>
                </a:lnTo>
                <a:lnTo>
                  <a:pt x="1495" y="1059"/>
                </a:lnTo>
                <a:lnTo>
                  <a:pt x="1461" y="1059"/>
                </a:lnTo>
                <a:lnTo>
                  <a:pt x="1427" y="1047"/>
                </a:lnTo>
                <a:lnTo>
                  <a:pt x="1393" y="1047"/>
                </a:lnTo>
                <a:lnTo>
                  <a:pt x="1359" y="1047"/>
                </a:lnTo>
                <a:lnTo>
                  <a:pt x="1302" y="1036"/>
                </a:lnTo>
                <a:lnTo>
                  <a:pt x="1268" y="1036"/>
                </a:lnTo>
                <a:lnTo>
                  <a:pt x="1234" y="1036"/>
                </a:lnTo>
                <a:lnTo>
                  <a:pt x="1200" y="1036"/>
                </a:lnTo>
                <a:lnTo>
                  <a:pt x="1166" y="1036"/>
                </a:lnTo>
                <a:lnTo>
                  <a:pt x="1132" y="1036"/>
                </a:lnTo>
                <a:lnTo>
                  <a:pt x="1019" y="1036"/>
                </a:lnTo>
                <a:lnTo>
                  <a:pt x="974" y="1036"/>
                </a:lnTo>
                <a:lnTo>
                  <a:pt x="928" y="1036"/>
                </a:lnTo>
                <a:lnTo>
                  <a:pt x="894" y="1036"/>
                </a:lnTo>
                <a:lnTo>
                  <a:pt x="849" y="1036"/>
                </a:lnTo>
                <a:lnTo>
                  <a:pt x="815" y="1036"/>
                </a:lnTo>
                <a:lnTo>
                  <a:pt x="781" y="1047"/>
                </a:lnTo>
                <a:lnTo>
                  <a:pt x="736" y="1047"/>
                </a:lnTo>
                <a:lnTo>
                  <a:pt x="623" y="1059"/>
                </a:lnTo>
                <a:lnTo>
                  <a:pt x="509" y="1081"/>
                </a:lnTo>
                <a:lnTo>
                  <a:pt x="464" y="1093"/>
                </a:lnTo>
                <a:lnTo>
                  <a:pt x="430" y="1104"/>
                </a:lnTo>
                <a:lnTo>
                  <a:pt x="396" y="1115"/>
                </a:lnTo>
                <a:lnTo>
                  <a:pt x="362" y="1138"/>
                </a:lnTo>
                <a:lnTo>
                  <a:pt x="328" y="1172"/>
                </a:lnTo>
                <a:lnTo>
                  <a:pt x="283" y="1229"/>
                </a:lnTo>
                <a:lnTo>
                  <a:pt x="260" y="1262"/>
                </a:lnTo>
                <a:lnTo>
                  <a:pt x="226" y="1285"/>
                </a:lnTo>
                <a:lnTo>
                  <a:pt x="204" y="1319"/>
                </a:lnTo>
                <a:lnTo>
                  <a:pt x="192" y="1353"/>
                </a:lnTo>
                <a:lnTo>
                  <a:pt x="170" y="1387"/>
                </a:lnTo>
                <a:lnTo>
                  <a:pt x="147" y="1421"/>
                </a:lnTo>
                <a:lnTo>
                  <a:pt x="113" y="1466"/>
                </a:lnTo>
                <a:lnTo>
                  <a:pt x="90" y="1500"/>
                </a:lnTo>
                <a:lnTo>
                  <a:pt x="79" y="1534"/>
                </a:lnTo>
                <a:lnTo>
                  <a:pt x="68" y="1579"/>
                </a:lnTo>
                <a:lnTo>
                  <a:pt x="68" y="1613"/>
                </a:lnTo>
                <a:lnTo>
                  <a:pt x="45" y="1647"/>
                </a:lnTo>
                <a:lnTo>
                  <a:pt x="23" y="1681"/>
                </a:lnTo>
                <a:lnTo>
                  <a:pt x="0" y="1715"/>
                </a:lnTo>
                <a:lnTo>
                  <a:pt x="0" y="1728"/>
                </a:lnTo>
              </a:path>
            </a:pathLst>
          </a:custGeom>
          <a:noFill/>
          <a:ln w="508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aphicFrame>
        <p:nvGraphicFramePr>
          <p:cNvPr id="24582" name="Object 6"/>
          <p:cNvGraphicFramePr>
            <a:graphicFrameLocks/>
          </p:cNvGraphicFramePr>
          <p:nvPr/>
        </p:nvGraphicFramePr>
        <p:xfrm>
          <a:off x="3962400" y="3835400"/>
          <a:ext cx="823913" cy="655638"/>
        </p:xfrm>
        <a:graphic>
          <a:graphicData uri="http://schemas.openxmlformats.org/presentationml/2006/ole">
            <p:oleObj spid="_x0000_s6300" name="ClipArt" r:id="rId5" imgW="3658257" imgH="2914445" progId="">
              <p:embed/>
            </p:oleObj>
          </a:graphicData>
        </a:graphic>
      </p:graphicFrame>
      <p:graphicFrame>
        <p:nvGraphicFramePr>
          <p:cNvPr id="24583" name="Object 7"/>
          <p:cNvGraphicFramePr>
            <a:graphicFrameLocks/>
          </p:cNvGraphicFramePr>
          <p:nvPr/>
        </p:nvGraphicFramePr>
        <p:xfrm>
          <a:off x="1219200" y="2463800"/>
          <a:ext cx="823913" cy="655638"/>
        </p:xfrm>
        <a:graphic>
          <a:graphicData uri="http://schemas.openxmlformats.org/presentationml/2006/ole">
            <p:oleObj spid="_x0000_s6301" name="ClipArt" r:id="rId6" imgW="3658257" imgH="2914445" progId="">
              <p:embed/>
            </p:oleObj>
          </a:graphicData>
        </a:graphic>
      </p:graphicFrame>
      <p:sp>
        <p:nvSpPr>
          <p:cNvPr id="24584" name="Freeform 8"/>
          <p:cNvSpPr>
            <a:spLocks/>
          </p:cNvSpPr>
          <p:nvPr/>
        </p:nvSpPr>
        <p:spPr bwMode="auto">
          <a:xfrm>
            <a:off x="1905000" y="2687638"/>
            <a:ext cx="839788" cy="666750"/>
          </a:xfrm>
          <a:custGeom>
            <a:avLst/>
            <a:gdLst>
              <a:gd name="T0" fmla="*/ 0 w 529"/>
              <a:gd name="T1" fmla="*/ 131763 h 420"/>
              <a:gd name="T2" fmla="*/ 71438 w 529"/>
              <a:gd name="T3" fmla="*/ 90488 h 420"/>
              <a:gd name="T4" fmla="*/ 125413 w 529"/>
              <a:gd name="T5" fmla="*/ 53975 h 420"/>
              <a:gd name="T6" fmla="*/ 179388 w 529"/>
              <a:gd name="T7" fmla="*/ 19050 h 420"/>
              <a:gd name="T8" fmla="*/ 233363 w 529"/>
              <a:gd name="T9" fmla="*/ 0 h 420"/>
              <a:gd name="T10" fmla="*/ 287338 w 529"/>
              <a:gd name="T11" fmla="*/ 0 h 420"/>
              <a:gd name="T12" fmla="*/ 341313 w 529"/>
              <a:gd name="T13" fmla="*/ 0 h 420"/>
              <a:gd name="T14" fmla="*/ 412750 w 529"/>
              <a:gd name="T15" fmla="*/ 0 h 420"/>
              <a:gd name="T16" fmla="*/ 466725 w 529"/>
              <a:gd name="T17" fmla="*/ 19050 h 420"/>
              <a:gd name="T18" fmla="*/ 503238 w 529"/>
              <a:gd name="T19" fmla="*/ 71438 h 420"/>
              <a:gd name="T20" fmla="*/ 520700 w 529"/>
              <a:gd name="T21" fmla="*/ 125413 h 420"/>
              <a:gd name="T22" fmla="*/ 539750 w 529"/>
              <a:gd name="T23" fmla="*/ 179388 h 420"/>
              <a:gd name="T24" fmla="*/ 557213 w 529"/>
              <a:gd name="T25" fmla="*/ 233363 h 420"/>
              <a:gd name="T26" fmla="*/ 557213 w 529"/>
              <a:gd name="T27" fmla="*/ 287338 h 420"/>
              <a:gd name="T28" fmla="*/ 574675 w 529"/>
              <a:gd name="T29" fmla="*/ 341313 h 420"/>
              <a:gd name="T30" fmla="*/ 593725 w 529"/>
              <a:gd name="T31" fmla="*/ 395288 h 420"/>
              <a:gd name="T32" fmla="*/ 611188 w 529"/>
              <a:gd name="T33" fmla="*/ 449263 h 420"/>
              <a:gd name="T34" fmla="*/ 647700 w 529"/>
              <a:gd name="T35" fmla="*/ 503238 h 420"/>
              <a:gd name="T36" fmla="*/ 700088 w 529"/>
              <a:gd name="T37" fmla="*/ 557213 h 420"/>
              <a:gd name="T38" fmla="*/ 754063 w 529"/>
              <a:gd name="T39" fmla="*/ 593725 h 420"/>
              <a:gd name="T40" fmla="*/ 808038 w 529"/>
              <a:gd name="T41" fmla="*/ 647700 h 420"/>
              <a:gd name="T42" fmla="*/ 838200 w 529"/>
              <a:gd name="T43" fmla="*/ 665163 h 4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29" h="420">
                <a:moveTo>
                  <a:pt x="0" y="83"/>
                </a:moveTo>
                <a:lnTo>
                  <a:pt x="45" y="57"/>
                </a:lnTo>
                <a:lnTo>
                  <a:pt x="79" y="34"/>
                </a:lnTo>
                <a:lnTo>
                  <a:pt x="113" y="12"/>
                </a:lnTo>
                <a:lnTo>
                  <a:pt x="147" y="0"/>
                </a:lnTo>
                <a:lnTo>
                  <a:pt x="181" y="0"/>
                </a:lnTo>
                <a:lnTo>
                  <a:pt x="215" y="0"/>
                </a:lnTo>
                <a:lnTo>
                  <a:pt x="260" y="0"/>
                </a:lnTo>
                <a:lnTo>
                  <a:pt x="294" y="12"/>
                </a:lnTo>
                <a:lnTo>
                  <a:pt x="317" y="45"/>
                </a:lnTo>
                <a:lnTo>
                  <a:pt x="328" y="79"/>
                </a:lnTo>
                <a:lnTo>
                  <a:pt x="340" y="113"/>
                </a:lnTo>
                <a:lnTo>
                  <a:pt x="351" y="147"/>
                </a:lnTo>
                <a:lnTo>
                  <a:pt x="351" y="181"/>
                </a:lnTo>
                <a:lnTo>
                  <a:pt x="362" y="215"/>
                </a:lnTo>
                <a:lnTo>
                  <a:pt x="374" y="249"/>
                </a:lnTo>
                <a:lnTo>
                  <a:pt x="385" y="283"/>
                </a:lnTo>
                <a:lnTo>
                  <a:pt x="408" y="317"/>
                </a:lnTo>
                <a:lnTo>
                  <a:pt x="441" y="351"/>
                </a:lnTo>
                <a:lnTo>
                  <a:pt x="475" y="374"/>
                </a:lnTo>
                <a:lnTo>
                  <a:pt x="509" y="408"/>
                </a:lnTo>
                <a:lnTo>
                  <a:pt x="528" y="419"/>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585" name="Freeform 9"/>
          <p:cNvSpPr>
            <a:spLocks/>
          </p:cNvSpPr>
          <p:nvPr/>
        </p:nvSpPr>
        <p:spPr bwMode="auto">
          <a:xfrm>
            <a:off x="3810000" y="3262313"/>
            <a:ext cx="306388" cy="1006475"/>
          </a:xfrm>
          <a:custGeom>
            <a:avLst/>
            <a:gdLst>
              <a:gd name="T0" fmla="*/ 304800 w 193"/>
              <a:gd name="T1" fmla="*/ 1004888 h 634"/>
              <a:gd name="T2" fmla="*/ 215900 w 193"/>
              <a:gd name="T3" fmla="*/ 917575 h 634"/>
              <a:gd name="T4" fmla="*/ 161925 w 193"/>
              <a:gd name="T5" fmla="*/ 881063 h 634"/>
              <a:gd name="T6" fmla="*/ 107950 w 193"/>
              <a:gd name="T7" fmla="*/ 844550 h 634"/>
              <a:gd name="T8" fmla="*/ 53975 w 193"/>
              <a:gd name="T9" fmla="*/ 809625 h 634"/>
              <a:gd name="T10" fmla="*/ 19050 w 193"/>
              <a:gd name="T11" fmla="*/ 755650 h 634"/>
              <a:gd name="T12" fmla="*/ 0 w 193"/>
              <a:gd name="T13" fmla="*/ 701675 h 634"/>
              <a:gd name="T14" fmla="*/ 0 w 193"/>
              <a:gd name="T15" fmla="*/ 647700 h 634"/>
              <a:gd name="T16" fmla="*/ 0 w 193"/>
              <a:gd name="T17" fmla="*/ 593725 h 634"/>
              <a:gd name="T18" fmla="*/ 0 w 193"/>
              <a:gd name="T19" fmla="*/ 539750 h 634"/>
              <a:gd name="T20" fmla="*/ 19050 w 193"/>
              <a:gd name="T21" fmla="*/ 485775 h 634"/>
              <a:gd name="T22" fmla="*/ 36513 w 193"/>
              <a:gd name="T23" fmla="*/ 431800 h 634"/>
              <a:gd name="T24" fmla="*/ 53975 w 193"/>
              <a:gd name="T25" fmla="*/ 377825 h 634"/>
              <a:gd name="T26" fmla="*/ 71438 w 193"/>
              <a:gd name="T27" fmla="*/ 323850 h 634"/>
              <a:gd name="T28" fmla="*/ 71438 w 193"/>
              <a:gd name="T29" fmla="*/ 269875 h 634"/>
              <a:gd name="T30" fmla="*/ 71438 w 193"/>
              <a:gd name="T31" fmla="*/ 215900 h 634"/>
              <a:gd name="T32" fmla="*/ 71438 w 193"/>
              <a:gd name="T33" fmla="*/ 161925 h 634"/>
              <a:gd name="T34" fmla="*/ 71438 w 193"/>
              <a:gd name="T35" fmla="*/ 107950 h 634"/>
              <a:gd name="T36" fmla="*/ 71438 w 193"/>
              <a:gd name="T37" fmla="*/ 53975 h 634"/>
              <a:gd name="T38" fmla="*/ 53975 w 193"/>
              <a:gd name="T39" fmla="*/ 0 h 634"/>
              <a:gd name="T40" fmla="*/ 76200 w 193"/>
              <a:gd name="T41" fmla="*/ 14288 h 6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93" h="634">
                <a:moveTo>
                  <a:pt x="192" y="633"/>
                </a:moveTo>
                <a:lnTo>
                  <a:pt x="136" y="578"/>
                </a:lnTo>
                <a:lnTo>
                  <a:pt x="102" y="555"/>
                </a:lnTo>
                <a:lnTo>
                  <a:pt x="68" y="532"/>
                </a:lnTo>
                <a:lnTo>
                  <a:pt x="34" y="510"/>
                </a:lnTo>
                <a:lnTo>
                  <a:pt x="12" y="476"/>
                </a:lnTo>
                <a:lnTo>
                  <a:pt x="0" y="442"/>
                </a:lnTo>
                <a:lnTo>
                  <a:pt x="0" y="408"/>
                </a:lnTo>
                <a:lnTo>
                  <a:pt x="0" y="374"/>
                </a:lnTo>
                <a:lnTo>
                  <a:pt x="0" y="340"/>
                </a:lnTo>
                <a:lnTo>
                  <a:pt x="12" y="306"/>
                </a:lnTo>
                <a:lnTo>
                  <a:pt x="23" y="272"/>
                </a:lnTo>
                <a:lnTo>
                  <a:pt x="34" y="238"/>
                </a:lnTo>
                <a:lnTo>
                  <a:pt x="45" y="204"/>
                </a:lnTo>
                <a:lnTo>
                  <a:pt x="45" y="170"/>
                </a:lnTo>
                <a:lnTo>
                  <a:pt x="45" y="136"/>
                </a:lnTo>
                <a:lnTo>
                  <a:pt x="45" y="102"/>
                </a:lnTo>
                <a:lnTo>
                  <a:pt x="45" y="68"/>
                </a:lnTo>
                <a:lnTo>
                  <a:pt x="45" y="34"/>
                </a:lnTo>
                <a:lnTo>
                  <a:pt x="34" y="0"/>
                </a:lnTo>
                <a:lnTo>
                  <a:pt x="48" y="9"/>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586" name="Freeform 10"/>
          <p:cNvSpPr>
            <a:spLocks/>
          </p:cNvSpPr>
          <p:nvPr/>
        </p:nvSpPr>
        <p:spPr bwMode="auto">
          <a:xfrm>
            <a:off x="5486400" y="2400300"/>
            <a:ext cx="687388" cy="649288"/>
          </a:xfrm>
          <a:custGeom>
            <a:avLst/>
            <a:gdLst>
              <a:gd name="T0" fmla="*/ 0 w 433"/>
              <a:gd name="T1" fmla="*/ 38100 h 409"/>
              <a:gd name="T2" fmla="*/ 85725 w 433"/>
              <a:gd name="T3" fmla="*/ 0 h 409"/>
              <a:gd name="T4" fmla="*/ 139700 w 433"/>
              <a:gd name="T5" fmla="*/ 0 h 409"/>
              <a:gd name="T6" fmla="*/ 193675 w 433"/>
              <a:gd name="T7" fmla="*/ 0 h 409"/>
              <a:gd name="T8" fmla="*/ 247650 w 433"/>
              <a:gd name="T9" fmla="*/ 0 h 409"/>
              <a:gd name="T10" fmla="*/ 301625 w 433"/>
              <a:gd name="T11" fmla="*/ 17463 h 409"/>
              <a:gd name="T12" fmla="*/ 355600 w 433"/>
              <a:gd name="T13" fmla="*/ 71438 h 409"/>
              <a:gd name="T14" fmla="*/ 373063 w 433"/>
              <a:gd name="T15" fmla="*/ 125413 h 409"/>
              <a:gd name="T16" fmla="*/ 390525 w 433"/>
              <a:gd name="T17" fmla="*/ 179388 h 409"/>
              <a:gd name="T18" fmla="*/ 409575 w 433"/>
              <a:gd name="T19" fmla="*/ 233363 h 409"/>
              <a:gd name="T20" fmla="*/ 409575 w 433"/>
              <a:gd name="T21" fmla="*/ 287338 h 409"/>
              <a:gd name="T22" fmla="*/ 409575 w 433"/>
              <a:gd name="T23" fmla="*/ 341313 h 409"/>
              <a:gd name="T24" fmla="*/ 427038 w 433"/>
              <a:gd name="T25" fmla="*/ 395288 h 409"/>
              <a:gd name="T26" fmla="*/ 444500 w 433"/>
              <a:gd name="T27" fmla="*/ 449263 h 409"/>
              <a:gd name="T28" fmla="*/ 463550 w 433"/>
              <a:gd name="T29" fmla="*/ 503238 h 409"/>
              <a:gd name="T30" fmla="*/ 517525 w 433"/>
              <a:gd name="T31" fmla="*/ 557213 h 409"/>
              <a:gd name="T32" fmla="*/ 571500 w 433"/>
              <a:gd name="T33" fmla="*/ 574675 h 409"/>
              <a:gd name="T34" fmla="*/ 625475 w 433"/>
              <a:gd name="T35" fmla="*/ 593725 h 409"/>
              <a:gd name="T36" fmla="*/ 679450 w 433"/>
              <a:gd name="T37" fmla="*/ 611188 h 409"/>
              <a:gd name="T38" fmla="*/ 685800 w 433"/>
              <a:gd name="T39" fmla="*/ 647700 h 40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33" h="409">
                <a:moveTo>
                  <a:pt x="0" y="24"/>
                </a:moveTo>
                <a:lnTo>
                  <a:pt x="54" y="0"/>
                </a:lnTo>
                <a:lnTo>
                  <a:pt x="88" y="0"/>
                </a:lnTo>
                <a:lnTo>
                  <a:pt x="122" y="0"/>
                </a:lnTo>
                <a:lnTo>
                  <a:pt x="156" y="0"/>
                </a:lnTo>
                <a:lnTo>
                  <a:pt x="190" y="11"/>
                </a:lnTo>
                <a:lnTo>
                  <a:pt x="224" y="45"/>
                </a:lnTo>
                <a:lnTo>
                  <a:pt x="235" y="79"/>
                </a:lnTo>
                <a:lnTo>
                  <a:pt x="246" y="113"/>
                </a:lnTo>
                <a:lnTo>
                  <a:pt x="258" y="147"/>
                </a:lnTo>
                <a:lnTo>
                  <a:pt x="258" y="181"/>
                </a:lnTo>
                <a:lnTo>
                  <a:pt x="258" y="215"/>
                </a:lnTo>
                <a:lnTo>
                  <a:pt x="269" y="249"/>
                </a:lnTo>
                <a:lnTo>
                  <a:pt x="280" y="283"/>
                </a:lnTo>
                <a:lnTo>
                  <a:pt x="292" y="317"/>
                </a:lnTo>
                <a:lnTo>
                  <a:pt x="326" y="351"/>
                </a:lnTo>
                <a:lnTo>
                  <a:pt x="360" y="362"/>
                </a:lnTo>
                <a:lnTo>
                  <a:pt x="394" y="374"/>
                </a:lnTo>
                <a:lnTo>
                  <a:pt x="428" y="385"/>
                </a:lnTo>
                <a:lnTo>
                  <a:pt x="432" y="40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587" name="Freeform 11"/>
          <p:cNvSpPr>
            <a:spLocks/>
          </p:cNvSpPr>
          <p:nvPr/>
        </p:nvSpPr>
        <p:spPr bwMode="auto">
          <a:xfrm>
            <a:off x="6704013" y="2346325"/>
            <a:ext cx="1069975" cy="474663"/>
          </a:xfrm>
          <a:custGeom>
            <a:avLst/>
            <a:gdLst>
              <a:gd name="T0" fmla="*/ 1068388 w 674"/>
              <a:gd name="T1" fmla="*/ 473075 h 299"/>
              <a:gd name="T2" fmla="*/ 989013 w 674"/>
              <a:gd name="T3" fmla="*/ 395288 h 299"/>
              <a:gd name="T4" fmla="*/ 952500 w 674"/>
              <a:gd name="T5" fmla="*/ 341313 h 299"/>
              <a:gd name="T6" fmla="*/ 898525 w 674"/>
              <a:gd name="T7" fmla="*/ 306388 h 299"/>
              <a:gd name="T8" fmla="*/ 846138 w 674"/>
              <a:gd name="T9" fmla="*/ 287338 h 299"/>
              <a:gd name="T10" fmla="*/ 792163 w 674"/>
              <a:gd name="T11" fmla="*/ 287338 h 299"/>
              <a:gd name="T12" fmla="*/ 738188 w 674"/>
              <a:gd name="T13" fmla="*/ 323850 h 299"/>
              <a:gd name="T14" fmla="*/ 684213 w 674"/>
              <a:gd name="T15" fmla="*/ 360363 h 299"/>
              <a:gd name="T16" fmla="*/ 630238 w 674"/>
              <a:gd name="T17" fmla="*/ 377825 h 299"/>
              <a:gd name="T18" fmla="*/ 576263 w 674"/>
              <a:gd name="T19" fmla="*/ 395288 h 299"/>
              <a:gd name="T20" fmla="*/ 522288 w 674"/>
              <a:gd name="T21" fmla="*/ 395288 h 299"/>
              <a:gd name="T22" fmla="*/ 468313 w 674"/>
              <a:gd name="T23" fmla="*/ 395288 h 299"/>
              <a:gd name="T24" fmla="*/ 414338 w 674"/>
              <a:gd name="T25" fmla="*/ 395288 h 299"/>
              <a:gd name="T26" fmla="*/ 341313 w 674"/>
              <a:gd name="T27" fmla="*/ 395288 h 299"/>
              <a:gd name="T28" fmla="*/ 287338 w 674"/>
              <a:gd name="T29" fmla="*/ 341313 h 299"/>
              <a:gd name="T30" fmla="*/ 234950 w 674"/>
              <a:gd name="T31" fmla="*/ 323850 h 299"/>
              <a:gd name="T32" fmla="*/ 198438 w 674"/>
              <a:gd name="T33" fmla="*/ 269875 h 299"/>
              <a:gd name="T34" fmla="*/ 144463 w 674"/>
              <a:gd name="T35" fmla="*/ 215900 h 299"/>
              <a:gd name="T36" fmla="*/ 90488 w 674"/>
              <a:gd name="T37" fmla="*/ 161925 h 299"/>
              <a:gd name="T38" fmla="*/ 53975 w 674"/>
              <a:gd name="T39" fmla="*/ 107950 h 299"/>
              <a:gd name="T40" fmla="*/ 19050 w 674"/>
              <a:gd name="T41" fmla="*/ 53975 h 299"/>
              <a:gd name="T42" fmla="*/ 0 w 674"/>
              <a:gd name="T43" fmla="*/ 0 h 299"/>
              <a:gd name="T44" fmla="*/ 1588 w 674"/>
              <a:gd name="T45" fmla="*/ 15875 h 2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74" h="299">
                <a:moveTo>
                  <a:pt x="673" y="298"/>
                </a:moveTo>
                <a:lnTo>
                  <a:pt x="623" y="249"/>
                </a:lnTo>
                <a:lnTo>
                  <a:pt x="600" y="215"/>
                </a:lnTo>
                <a:lnTo>
                  <a:pt x="566" y="193"/>
                </a:lnTo>
                <a:lnTo>
                  <a:pt x="533" y="181"/>
                </a:lnTo>
                <a:lnTo>
                  <a:pt x="499" y="181"/>
                </a:lnTo>
                <a:lnTo>
                  <a:pt x="465" y="204"/>
                </a:lnTo>
                <a:lnTo>
                  <a:pt x="431" y="227"/>
                </a:lnTo>
                <a:lnTo>
                  <a:pt x="397" y="238"/>
                </a:lnTo>
                <a:lnTo>
                  <a:pt x="363" y="249"/>
                </a:lnTo>
                <a:lnTo>
                  <a:pt x="329" y="249"/>
                </a:lnTo>
                <a:lnTo>
                  <a:pt x="295" y="249"/>
                </a:lnTo>
                <a:lnTo>
                  <a:pt x="261" y="249"/>
                </a:lnTo>
                <a:lnTo>
                  <a:pt x="215" y="249"/>
                </a:lnTo>
                <a:lnTo>
                  <a:pt x="181" y="215"/>
                </a:lnTo>
                <a:lnTo>
                  <a:pt x="148" y="204"/>
                </a:lnTo>
                <a:lnTo>
                  <a:pt x="125" y="170"/>
                </a:lnTo>
                <a:lnTo>
                  <a:pt x="91" y="136"/>
                </a:lnTo>
                <a:lnTo>
                  <a:pt x="57" y="102"/>
                </a:lnTo>
                <a:lnTo>
                  <a:pt x="34" y="68"/>
                </a:lnTo>
                <a:lnTo>
                  <a:pt x="12" y="34"/>
                </a:lnTo>
                <a:lnTo>
                  <a:pt x="0" y="0"/>
                </a:lnTo>
                <a:lnTo>
                  <a:pt x="1" y="1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24588" name="Rectangle 12"/>
          <p:cNvSpPr>
            <a:spLocks noChangeArrowheads="1"/>
          </p:cNvSpPr>
          <p:nvPr/>
        </p:nvSpPr>
        <p:spPr bwMode="auto">
          <a:xfrm>
            <a:off x="4632325" y="3328988"/>
            <a:ext cx="1606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Shared Media</a:t>
            </a:r>
          </a:p>
        </p:txBody>
      </p:sp>
      <p:sp>
        <p:nvSpPr>
          <p:cNvPr id="24589" name="Rectangle 13"/>
          <p:cNvSpPr>
            <a:spLocks noChangeArrowheads="1"/>
          </p:cNvSpPr>
          <p:nvPr/>
        </p:nvSpPr>
        <p:spPr bwMode="auto">
          <a:xfrm>
            <a:off x="2498725" y="3405188"/>
            <a:ext cx="577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Tap</a:t>
            </a:r>
          </a:p>
        </p:txBody>
      </p:sp>
    </p:spTree>
    <p:extLst>
      <p:ext uri="{BB962C8B-B14F-4D97-AF65-F5344CB8AC3E}">
        <p14:creationId xmlns:p14="http://schemas.microsoft.com/office/powerpoint/2010/main" xmlns="" val="3999453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Time Division</a:t>
            </a:r>
          </a:p>
        </p:txBody>
      </p:sp>
      <p:graphicFrame>
        <p:nvGraphicFramePr>
          <p:cNvPr id="25603" name="Object 3"/>
          <p:cNvGraphicFramePr>
            <a:graphicFrameLocks/>
          </p:cNvGraphicFramePr>
          <p:nvPr>
            <p:extLst>
              <p:ext uri="{D42A27DB-BD31-4B8C-83A1-F6EECF244321}">
                <p14:modId xmlns:p14="http://schemas.microsoft.com/office/powerpoint/2010/main" xmlns="" val="3995800454"/>
              </p:ext>
            </p:extLst>
          </p:nvPr>
        </p:nvGraphicFramePr>
        <p:xfrm>
          <a:off x="1371600" y="3489325"/>
          <a:ext cx="1128713" cy="898525"/>
        </p:xfrm>
        <a:graphic>
          <a:graphicData uri="http://schemas.openxmlformats.org/presentationml/2006/ole">
            <p:oleObj spid="_x0000_s7326" name="Clip" r:id="rId3" imgW="4848840" imgH="3857760" progId="">
              <p:embed/>
            </p:oleObj>
          </a:graphicData>
        </a:graphic>
      </p:graphicFrame>
      <p:graphicFrame>
        <p:nvGraphicFramePr>
          <p:cNvPr id="25604" name="Object 5"/>
          <p:cNvGraphicFramePr>
            <a:graphicFrameLocks/>
          </p:cNvGraphicFramePr>
          <p:nvPr>
            <p:extLst>
              <p:ext uri="{D42A27DB-BD31-4B8C-83A1-F6EECF244321}">
                <p14:modId xmlns:p14="http://schemas.microsoft.com/office/powerpoint/2010/main" xmlns="" val="2779967673"/>
              </p:ext>
            </p:extLst>
          </p:nvPr>
        </p:nvGraphicFramePr>
        <p:xfrm>
          <a:off x="1524000" y="1584325"/>
          <a:ext cx="914400" cy="728663"/>
        </p:xfrm>
        <a:graphic>
          <a:graphicData uri="http://schemas.openxmlformats.org/presentationml/2006/ole">
            <p:oleObj spid="_x0000_s7327" name="ClipArt" r:id="rId4" imgW="3658257" imgH="2914445" progId="">
              <p:embed/>
            </p:oleObj>
          </a:graphicData>
        </a:graphic>
      </p:graphicFrame>
      <p:graphicFrame>
        <p:nvGraphicFramePr>
          <p:cNvPr id="25605" name="Object 6"/>
          <p:cNvGraphicFramePr>
            <a:graphicFrameLocks/>
          </p:cNvGraphicFramePr>
          <p:nvPr>
            <p:extLst>
              <p:ext uri="{D42A27DB-BD31-4B8C-83A1-F6EECF244321}">
                <p14:modId xmlns:p14="http://schemas.microsoft.com/office/powerpoint/2010/main" xmlns="" val="4025365219"/>
              </p:ext>
            </p:extLst>
          </p:nvPr>
        </p:nvGraphicFramePr>
        <p:xfrm>
          <a:off x="3810000" y="1584325"/>
          <a:ext cx="914400" cy="728663"/>
        </p:xfrm>
        <a:graphic>
          <a:graphicData uri="http://schemas.openxmlformats.org/presentationml/2006/ole">
            <p:oleObj spid="_x0000_s7328" name="ClipArt" r:id="rId5" imgW="3658257" imgH="2914445" progId="">
              <p:embed/>
            </p:oleObj>
          </a:graphicData>
        </a:graphic>
      </p:graphicFrame>
      <p:sp>
        <p:nvSpPr>
          <p:cNvPr id="25606" name="Freeform 7"/>
          <p:cNvSpPr>
            <a:spLocks/>
          </p:cNvSpPr>
          <p:nvPr/>
        </p:nvSpPr>
        <p:spPr bwMode="auto">
          <a:xfrm>
            <a:off x="2895600" y="13557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07" name="Freeform 8"/>
          <p:cNvSpPr>
            <a:spLocks/>
          </p:cNvSpPr>
          <p:nvPr/>
        </p:nvSpPr>
        <p:spPr bwMode="auto">
          <a:xfrm>
            <a:off x="2743200" y="13557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08" name="Freeform 9"/>
          <p:cNvSpPr>
            <a:spLocks/>
          </p:cNvSpPr>
          <p:nvPr/>
        </p:nvSpPr>
        <p:spPr bwMode="auto">
          <a:xfrm>
            <a:off x="2590800" y="13557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09" name="Freeform 11"/>
          <p:cNvSpPr>
            <a:spLocks/>
          </p:cNvSpPr>
          <p:nvPr/>
        </p:nvSpPr>
        <p:spPr bwMode="auto">
          <a:xfrm>
            <a:off x="2895600" y="3413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0" name="Freeform 12"/>
          <p:cNvSpPr>
            <a:spLocks/>
          </p:cNvSpPr>
          <p:nvPr/>
        </p:nvSpPr>
        <p:spPr bwMode="auto">
          <a:xfrm>
            <a:off x="2743200" y="3413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1" name="Freeform 13"/>
          <p:cNvSpPr>
            <a:spLocks/>
          </p:cNvSpPr>
          <p:nvPr/>
        </p:nvSpPr>
        <p:spPr bwMode="auto">
          <a:xfrm>
            <a:off x="2590800" y="3413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2" name="Text Box 14"/>
          <p:cNvSpPr txBox="1">
            <a:spLocks noChangeArrowheads="1"/>
          </p:cNvSpPr>
          <p:nvPr/>
        </p:nvSpPr>
        <p:spPr bwMode="auto">
          <a:xfrm>
            <a:off x="1828800" y="22701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a:t>
            </a:r>
          </a:p>
        </p:txBody>
      </p:sp>
      <p:sp>
        <p:nvSpPr>
          <p:cNvPr id="25613" name="Text Box 15"/>
          <p:cNvSpPr txBox="1">
            <a:spLocks noChangeArrowheads="1"/>
          </p:cNvSpPr>
          <p:nvPr/>
        </p:nvSpPr>
        <p:spPr bwMode="auto">
          <a:xfrm>
            <a:off x="4114800" y="22701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B</a:t>
            </a:r>
          </a:p>
        </p:txBody>
      </p:sp>
      <p:sp>
        <p:nvSpPr>
          <p:cNvPr id="25614" name="Text Box 16"/>
          <p:cNvSpPr txBox="1">
            <a:spLocks noChangeArrowheads="1"/>
          </p:cNvSpPr>
          <p:nvPr/>
        </p:nvSpPr>
        <p:spPr bwMode="auto">
          <a:xfrm>
            <a:off x="4191000" y="4479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D</a:t>
            </a:r>
          </a:p>
        </p:txBody>
      </p:sp>
      <p:sp>
        <p:nvSpPr>
          <p:cNvPr id="25615" name="Text Box 17"/>
          <p:cNvSpPr txBox="1">
            <a:spLocks noChangeArrowheads="1"/>
          </p:cNvSpPr>
          <p:nvPr/>
        </p:nvSpPr>
        <p:spPr bwMode="auto">
          <a:xfrm>
            <a:off x="1752600" y="4479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a:t>
            </a:r>
          </a:p>
        </p:txBody>
      </p:sp>
      <p:sp>
        <p:nvSpPr>
          <p:cNvPr id="25616" name="Text Box 19"/>
          <p:cNvSpPr txBox="1">
            <a:spLocks noChangeArrowheads="1"/>
          </p:cNvSpPr>
          <p:nvPr/>
        </p:nvSpPr>
        <p:spPr bwMode="auto">
          <a:xfrm>
            <a:off x="8305800" y="4098925"/>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time</a:t>
            </a:r>
          </a:p>
        </p:txBody>
      </p:sp>
      <p:sp>
        <p:nvSpPr>
          <p:cNvPr id="25617" name="Line 20"/>
          <p:cNvSpPr>
            <a:spLocks noChangeShapeType="1"/>
          </p:cNvSpPr>
          <p:nvPr/>
        </p:nvSpPr>
        <p:spPr bwMode="auto">
          <a:xfrm flipH="1">
            <a:off x="6019800" y="4098925"/>
            <a:ext cx="26670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18" name="Rectangle 21"/>
          <p:cNvSpPr>
            <a:spLocks noChangeArrowheads="1"/>
          </p:cNvSpPr>
          <p:nvPr/>
        </p:nvSpPr>
        <p:spPr bwMode="auto">
          <a:xfrm>
            <a:off x="6096000" y="3336925"/>
            <a:ext cx="3048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aphicFrame>
        <p:nvGraphicFramePr>
          <p:cNvPr id="25619" name="Object 22"/>
          <p:cNvGraphicFramePr>
            <a:graphicFrameLocks/>
          </p:cNvGraphicFramePr>
          <p:nvPr>
            <p:extLst>
              <p:ext uri="{D42A27DB-BD31-4B8C-83A1-F6EECF244321}">
                <p14:modId xmlns:p14="http://schemas.microsoft.com/office/powerpoint/2010/main" xmlns="" val="1588072097"/>
              </p:ext>
            </p:extLst>
          </p:nvPr>
        </p:nvGraphicFramePr>
        <p:xfrm>
          <a:off x="3733800" y="3489325"/>
          <a:ext cx="1128713" cy="898525"/>
        </p:xfrm>
        <a:graphic>
          <a:graphicData uri="http://schemas.openxmlformats.org/presentationml/2006/ole">
            <p:oleObj spid="_x0000_s7329" name="Clip" r:id="rId6" imgW="4848840" imgH="3857760" progId="">
              <p:embed/>
            </p:oleObj>
          </a:graphicData>
        </a:graphic>
      </p:graphicFrame>
      <p:sp>
        <p:nvSpPr>
          <p:cNvPr id="25620" name="Rectangle 24"/>
          <p:cNvSpPr>
            <a:spLocks noChangeArrowheads="1"/>
          </p:cNvSpPr>
          <p:nvPr/>
        </p:nvSpPr>
        <p:spPr bwMode="auto">
          <a:xfrm>
            <a:off x="6553200" y="3336925"/>
            <a:ext cx="304800" cy="6858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21" name="Rectangle 25"/>
          <p:cNvSpPr>
            <a:spLocks noChangeArrowheads="1"/>
          </p:cNvSpPr>
          <p:nvPr/>
        </p:nvSpPr>
        <p:spPr bwMode="auto">
          <a:xfrm>
            <a:off x="7010400" y="3336925"/>
            <a:ext cx="3048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22" name="Rectangle 26"/>
          <p:cNvSpPr>
            <a:spLocks noChangeArrowheads="1"/>
          </p:cNvSpPr>
          <p:nvPr/>
        </p:nvSpPr>
        <p:spPr bwMode="auto">
          <a:xfrm>
            <a:off x="7467600" y="3336925"/>
            <a:ext cx="304800" cy="6858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23" name="Rectangle 27"/>
          <p:cNvSpPr>
            <a:spLocks noChangeArrowheads="1"/>
          </p:cNvSpPr>
          <p:nvPr/>
        </p:nvSpPr>
        <p:spPr bwMode="auto">
          <a:xfrm>
            <a:off x="7924800" y="3336925"/>
            <a:ext cx="3048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5624" name="Text Box 28"/>
          <p:cNvSpPr txBox="1">
            <a:spLocks noChangeArrowheads="1"/>
          </p:cNvSpPr>
          <p:nvPr/>
        </p:nvSpPr>
        <p:spPr bwMode="auto">
          <a:xfrm>
            <a:off x="6019800" y="40989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a:t>
            </a:r>
          </a:p>
        </p:txBody>
      </p:sp>
      <p:sp>
        <p:nvSpPr>
          <p:cNvPr id="25625" name="Text Box 29"/>
          <p:cNvSpPr txBox="1">
            <a:spLocks noChangeArrowheads="1"/>
          </p:cNvSpPr>
          <p:nvPr/>
        </p:nvSpPr>
        <p:spPr bwMode="auto">
          <a:xfrm>
            <a:off x="6553200" y="4098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a:t>
            </a:r>
          </a:p>
        </p:txBody>
      </p:sp>
      <p:sp>
        <p:nvSpPr>
          <p:cNvPr id="25626" name="Text Box 30"/>
          <p:cNvSpPr txBox="1">
            <a:spLocks noChangeArrowheads="1"/>
          </p:cNvSpPr>
          <p:nvPr/>
        </p:nvSpPr>
        <p:spPr bwMode="auto">
          <a:xfrm>
            <a:off x="7010400" y="40989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a:t>
            </a:r>
          </a:p>
        </p:txBody>
      </p:sp>
      <p:sp>
        <p:nvSpPr>
          <p:cNvPr id="25627" name="Text Box 31"/>
          <p:cNvSpPr txBox="1">
            <a:spLocks noChangeArrowheads="1"/>
          </p:cNvSpPr>
          <p:nvPr/>
        </p:nvSpPr>
        <p:spPr bwMode="auto">
          <a:xfrm>
            <a:off x="7467600" y="4098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a:t>
            </a:r>
          </a:p>
        </p:txBody>
      </p:sp>
      <p:sp>
        <p:nvSpPr>
          <p:cNvPr id="25628" name="Text Box 32"/>
          <p:cNvSpPr txBox="1">
            <a:spLocks noChangeArrowheads="1"/>
          </p:cNvSpPr>
          <p:nvPr/>
        </p:nvSpPr>
        <p:spPr bwMode="auto">
          <a:xfrm>
            <a:off x="7924800" y="40989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a:t>
            </a:r>
          </a:p>
        </p:txBody>
      </p:sp>
      <p:sp>
        <p:nvSpPr>
          <p:cNvPr id="25629" name="Text Box 33"/>
          <p:cNvSpPr txBox="1">
            <a:spLocks noChangeArrowheads="1"/>
          </p:cNvSpPr>
          <p:nvPr/>
        </p:nvSpPr>
        <p:spPr bwMode="auto">
          <a:xfrm>
            <a:off x="1143000" y="5089525"/>
            <a:ext cx="733425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Computers A and B split their messages into packets and share</a:t>
            </a:r>
          </a:p>
          <a:p>
            <a:r>
              <a:rPr lang="en-US" sz="2000"/>
              <a:t>the transmission medium by taking turns sending the data.</a:t>
            </a:r>
          </a:p>
        </p:txBody>
      </p:sp>
    </p:spTree>
    <p:extLst>
      <p:ext uri="{BB962C8B-B14F-4D97-AF65-F5344CB8AC3E}">
        <p14:creationId xmlns:p14="http://schemas.microsoft.com/office/powerpoint/2010/main" xmlns="" val="25891043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Frequency Division</a:t>
            </a:r>
          </a:p>
        </p:txBody>
      </p:sp>
      <p:graphicFrame>
        <p:nvGraphicFramePr>
          <p:cNvPr id="26627" name="Object 3"/>
          <p:cNvGraphicFramePr>
            <a:graphicFrameLocks/>
          </p:cNvGraphicFramePr>
          <p:nvPr>
            <p:extLst>
              <p:ext uri="{D42A27DB-BD31-4B8C-83A1-F6EECF244321}">
                <p14:modId xmlns:p14="http://schemas.microsoft.com/office/powerpoint/2010/main" xmlns="" val="3989193532"/>
              </p:ext>
            </p:extLst>
          </p:nvPr>
        </p:nvGraphicFramePr>
        <p:xfrm>
          <a:off x="1371600" y="3489325"/>
          <a:ext cx="1128713" cy="898525"/>
        </p:xfrm>
        <a:graphic>
          <a:graphicData uri="http://schemas.openxmlformats.org/presentationml/2006/ole">
            <p:oleObj spid="_x0000_s8350" name="Clip" r:id="rId3" imgW="4848840" imgH="3857760" progId="">
              <p:embed/>
            </p:oleObj>
          </a:graphicData>
        </a:graphic>
      </p:graphicFrame>
      <p:graphicFrame>
        <p:nvGraphicFramePr>
          <p:cNvPr id="26628" name="Object 4"/>
          <p:cNvGraphicFramePr>
            <a:graphicFrameLocks/>
          </p:cNvGraphicFramePr>
          <p:nvPr>
            <p:extLst>
              <p:ext uri="{D42A27DB-BD31-4B8C-83A1-F6EECF244321}">
                <p14:modId xmlns:p14="http://schemas.microsoft.com/office/powerpoint/2010/main" xmlns="" val="456521879"/>
              </p:ext>
            </p:extLst>
          </p:nvPr>
        </p:nvGraphicFramePr>
        <p:xfrm>
          <a:off x="1524000" y="1584325"/>
          <a:ext cx="914400" cy="728663"/>
        </p:xfrm>
        <a:graphic>
          <a:graphicData uri="http://schemas.openxmlformats.org/presentationml/2006/ole">
            <p:oleObj spid="_x0000_s8351" name="ClipArt" r:id="rId4" imgW="3658257" imgH="2914445" progId="">
              <p:embed/>
            </p:oleObj>
          </a:graphicData>
        </a:graphic>
      </p:graphicFrame>
      <p:graphicFrame>
        <p:nvGraphicFramePr>
          <p:cNvPr id="26629" name="Object 5"/>
          <p:cNvGraphicFramePr>
            <a:graphicFrameLocks/>
          </p:cNvGraphicFramePr>
          <p:nvPr>
            <p:extLst>
              <p:ext uri="{D42A27DB-BD31-4B8C-83A1-F6EECF244321}">
                <p14:modId xmlns:p14="http://schemas.microsoft.com/office/powerpoint/2010/main" xmlns="" val="783765301"/>
              </p:ext>
            </p:extLst>
          </p:nvPr>
        </p:nvGraphicFramePr>
        <p:xfrm>
          <a:off x="3810000" y="1584325"/>
          <a:ext cx="914400" cy="728663"/>
        </p:xfrm>
        <a:graphic>
          <a:graphicData uri="http://schemas.openxmlformats.org/presentationml/2006/ole">
            <p:oleObj spid="_x0000_s8352" name="ClipArt" r:id="rId5" imgW="3658257" imgH="2914445" progId="">
              <p:embed/>
            </p:oleObj>
          </a:graphicData>
        </a:graphic>
      </p:graphicFrame>
      <p:sp>
        <p:nvSpPr>
          <p:cNvPr id="26630" name="Freeform 6"/>
          <p:cNvSpPr>
            <a:spLocks/>
          </p:cNvSpPr>
          <p:nvPr/>
        </p:nvSpPr>
        <p:spPr bwMode="auto">
          <a:xfrm>
            <a:off x="2895600" y="13557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31" name="Freeform 7"/>
          <p:cNvSpPr>
            <a:spLocks/>
          </p:cNvSpPr>
          <p:nvPr/>
        </p:nvSpPr>
        <p:spPr bwMode="auto">
          <a:xfrm>
            <a:off x="2743200" y="13557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32" name="Freeform 8"/>
          <p:cNvSpPr>
            <a:spLocks/>
          </p:cNvSpPr>
          <p:nvPr/>
        </p:nvSpPr>
        <p:spPr bwMode="auto">
          <a:xfrm>
            <a:off x="2590800" y="13557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33" name="Freeform 9"/>
          <p:cNvSpPr>
            <a:spLocks/>
          </p:cNvSpPr>
          <p:nvPr/>
        </p:nvSpPr>
        <p:spPr bwMode="auto">
          <a:xfrm>
            <a:off x="2895600" y="3413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34" name="Freeform 10"/>
          <p:cNvSpPr>
            <a:spLocks/>
          </p:cNvSpPr>
          <p:nvPr/>
        </p:nvSpPr>
        <p:spPr bwMode="auto">
          <a:xfrm>
            <a:off x="2743200" y="3413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35" name="Freeform 11"/>
          <p:cNvSpPr>
            <a:spLocks/>
          </p:cNvSpPr>
          <p:nvPr/>
        </p:nvSpPr>
        <p:spPr bwMode="auto">
          <a:xfrm>
            <a:off x="2590800" y="3413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36" name="Text Box 12"/>
          <p:cNvSpPr txBox="1">
            <a:spLocks noChangeArrowheads="1"/>
          </p:cNvSpPr>
          <p:nvPr/>
        </p:nvSpPr>
        <p:spPr bwMode="auto">
          <a:xfrm>
            <a:off x="1828800" y="22701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a:t>
            </a:r>
          </a:p>
        </p:txBody>
      </p:sp>
      <p:sp>
        <p:nvSpPr>
          <p:cNvPr id="26637" name="Text Box 13"/>
          <p:cNvSpPr txBox="1">
            <a:spLocks noChangeArrowheads="1"/>
          </p:cNvSpPr>
          <p:nvPr/>
        </p:nvSpPr>
        <p:spPr bwMode="auto">
          <a:xfrm>
            <a:off x="4114800" y="22701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B</a:t>
            </a:r>
          </a:p>
        </p:txBody>
      </p:sp>
      <p:sp>
        <p:nvSpPr>
          <p:cNvPr id="26638" name="Text Box 14"/>
          <p:cNvSpPr txBox="1">
            <a:spLocks noChangeArrowheads="1"/>
          </p:cNvSpPr>
          <p:nvPr/>
        </p:nvSpPr>
        <p:spPr bwMode="auto">
          <a:xfrm>
            <a:off x="4191000" y="4479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D</a:t>
            </a:r>
          </a:p>
        </p:txBody>
      </p:sp>
      <p:sp>
        <p:nvSpPr>
          <p:cNvPr id="26639" name="Text Box 15"/>
          <p:cNvSpPr txBox="1">
            <a:spLocks noChangeArrowheads="1"/>
          </p:cNvSpPr>
          <p:nvPr/>
        </p:nvSpPr>
        <p:spPr bwMode="auto">
          <a:xfrm>
            <a:off x="1752600" y="4479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a:t>
            </a:r>
          </a:p>
        </p:txBody>
      </p:sp>
      <p:graphicFrame>
        <p:nvGraphicFramePr>
          <p:cNvPr id="26640" name="Object 16"/>
          <p:cNvGraphicFramePr>
            <a:graphicFrameLocks/>
          </p:cNvGraphicFramePr>
          <p:nvPr>
            <p:extLst>
              <p:ext uri="{D42A27DB-BD31-4B8C-83A1-F6EECF244321}">
                <p14:modId xmlns:p14="http://schemas.microsoft.com/office/powerpoint/2010/main" xmlns="" val="1635298664"/>
              </p:ext>
            </p:extLst>
          </p:nvPr>
        </p:nvGraphicFramePr>
        <p:xfrm>
          <a:off x="3733800" y="3489325"/>
          <a:ext cx="1128713" cy="898525"/>
        </p:xfrm>
        <a:graphic>
          <a:graphicData uri="http://schemas.openxmlformats.org/presentationml/2006/ole">
            <p:oleObj spid="_x0000_s8353" name="Clip" r:id="rId6" imgW="4848840" imgH="3857760" progId="">
              <p:embed/>
            </p:oleObj>
          </a:graphicData>
        </a:graphic>
      </p:graphicFrame>
      <p:sp>
        <p:nvSpPr>
          <p:cNvPr id="26641" name="Line 17"/>
          <p:cNvSpPr>
            <a:spLocks noChangeShapeType="1"/>
          </p:cNvSpPr>
          <p:nvPr/>
        </p:nvSpPr>
        <p:spPr bwMode="auto">
          <a:xfrm flipV="1">
            <a:off x="6248400" y="2346325"/>
            <a:ext cx="0" cy="2743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2" name="Text Box 18"/>
          <p:cNvSpPr txBox="1">
            <a:spLocks noChangeArrowheads="1"/>
          </p:cNvSpPr>
          <p:nvPr/>
        </p:nvSpPr>
        <p:spPr bwMode="auto">
          <a:xfrm rot="16200000">
            <a:off x="5264150" y="2492375"/>
            <a:ext cx="12985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frequency</a:t>
            </a:r>
          </a:p>
        </p:txBody>
      </p:sp>
      <p:sp>
        <p:nvSpPr>
          <p:cNvPr id="26643" name="Line 19"/>
          <p:cNvSpPr>
            <a:spLocks noChangeShapeType="1"/>
          </p:cNvSpPr>
          <p:nvPr/>
        </p:nvSpPr>
        <p:spPr bwMode="auto">
          <a:xfrm>
            <a:off x="6248400" y="3717925"/>
            <a:ext cx="23622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4" name="Text Box 20"/>
          <p:cNvSpPr txBox="1">
            <a:spLocks noChangeArrowheads="1"/>
          </p:cNvSpPr>
          <p:nvPr/>
        </p:nvSpPr>
        <p:spPr bwMode="auto">
          <a:xfrm>
            <a:off x="5181600" y="3489325"/>
            <a:ext cx="10350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3500 Hz</a:t>
            </a:r>
          </a:p>
        </p:txBody>
      </p:sp>
      <p:sp>
        <p:nvSpPr>
          <p:cNvPr id="26645" name="Rectangle 21"/>
          <p:cNvSpPr>
            <a:spLocks noChangeArrowheads="1"/>
          </p:cNvSpPr>
          <p:nvPr/>
        </p:nvSpPr>
        <p:spPr bwMode="auto">
          <a:xfrm>
            <a:off x="6324600" y="3032125"/>
            <a:ext cx="2133600" cy="304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6" name="Rectangle 22"/>
          <p:cNvSpPr>
            <a:spLocks noChangeArrowheads="1"/>
          </p:cNvSpPr>
          <p:nvPr/>
        </p:nvSpPr>
        <p:spPr bwMode="auto">
          <a:xfrm>
            <a:off x="6324600" y="4175125"/>
            <a:ext cx="1752600" cy="3048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7" name="Text Box 23"/>
          <p:cNvSpPr txBox="1">
            <a:spLocks noChangeArrowheads="1"/>
          </p:cNvSpPr>
          <p:nvPr/>
        </p:nvSpPr>
        <p:spPr bwMode="auto">
          <a:xfrm>
            <a:off x="8561388" y="2955925"/>
            <a:ext cx="35401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a:t>
            </a:r>
          </a:p>
        </p:txBody>
      </p:sp>
      <p:sp>
        <p:nvSpPr>
          <p:cNvPr id="26648" name="Text Box 24"/>
          <p:cNvSpPr txBox="1">
            <a:spLocks noChangeArrowheads="1"/>
          </p:cNvSpPr>
          <p:nvPr/>
        </p:nvSpPr>
        <p:spPr bwMode="auto">
          <a:xfrm>
            <a:off x="8547100" y="4098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a:t>
            </a:r>
          </a:p>
        </p:txBody>
      </p:sp>
      <p:sp>
        <p:nvSpPr>
          <p:cNvPr id="26649" name="Text Box 25"/>
          <p:cNvSpPr txBox="1">
            <a:spLocks noChangeArrowheads="1"/>
          </p:cNvSpPr>
          <p:nvPr/>
        </p:nvSpPr>
        <p:spPr bwMode="auto">
          <a:xfrm>
            <a:off x="1371600" y="5470525"/>
            <a:ext cx="7634288"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Computers A and B split the frequency: A uses a higher spectrum.</a:t>
            </a:r>
          </a:p>
          <a:p>
            <a:r>
              <a:rPr lang="en-US" sz="2000"/>
              <a:t>By listening only to the assigned frequency, multiple transmissions</a:t>
            </a:r>
          </a:p>
          <a:p>
            <a:r>
              <a:rPr lang="en-US" sz="2000"/>
              <a:t>can occur at the same time.</a:t>
            </a:r>
          </a:p>
        </p:txBody>
      </p:sp>
    </p:spTree>
    <p:extLst>
      <p:ext uri="{BB962C8B-B14F-4D97-AF65-F5344CB8AC3E}">
        <p14:creationId xmlns:p14="http://schemas.microsoft.com/office/powerpoint/2010/main" xmlns="" val="1815097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Spread Spectrum</a:t>
            </a:r>
          </a:p>
        </p:txBody>
      </p:sp>
      <p:graphicFrame>
        <p:nvGraphicFramePr>
          <p:cNvPr id="27651" name="Object 3"/>
          <p:cNvGraphicFramePr>
            <a:graphicFrameLocks/>
          </p:cNvGraphicFramePr>
          <p:nvPr>
            <p:extLst>
              <p:ext uri="{D42A27DB-BD31-4B8C-83A1-F6EECF244321}">
                <p14:modId xmlns:p14="http://schemas.microsoft.com/office/powerpoint/2010/main" xmlns="" val="2565151606"/>
              </p:ext>
            </p:extLst>
          </p:nvPr>
        </p:nvGraphicFramePr>
        <p:xfrm>
          <a:off x="1143000" y="3108325"/>
          <a:ext cx="1128713" cy="898525"/>
        </p:xfrm>
        <a:graphic>
          <a:graphicData uri="http://schemas.openxmlformats.org/presentationml/2006/ole">
            <p:oleObj spid="_x0000_s9374" name="Clip" r:id="rId3" imgW="4848840" imgH="3857760" progId="">
              <p:embed/>
            </p:oleObj>
          </a:graphicData>
        </a:graphic>
      </p:graphicFrame>
      <p:graphicFrame>
        <p:nvGraphicFramePr>
          <p:cNvPr id="27652" name="Object 4"/>
          <p:cNvGraphicFramePr>
            <a:graphicFrameLocks/>
          </p:cNvGraphicFramePr>
          <p:nvPr>
            <p:extLst>
              <p:ext uri="{D42A27DB-BD31-4B8C-83A1-F6EECF244321}">
                <p14:modId xmlns:p14="http://schemas.microsoft.com/office/powerpoint/2010/main" xmlns="" val="2822639740"/>
              </p:ext>
            </p:extLst>
          </p:nvPr>
        </p:nvGraphicFramePr>
        <p:xfrm>
          <a:off x="1295400" y="1812925"/>
          <a:ext cx="914400" cy="728663"/>
        </p:xfrm>
        <a:graphic>
          <a:graphicData uri="http://schemas.openxmlformats.org/presentationml/2006/ole">
            <p:oleObj spid="_x0000_s9375" name="ClipArt" r:id="rId4" imgW="3658257" imgH="2914445" progId="">
              <p:embed/>
            </p:oleObj>
          </a:graphicData>
        </a:graphic>
      </p:graphicFrame>
      <p:graphicFrame>
        <p:nvGraphicFramePr>
          <p:cNvPr id="27653" name="Object 5"/>
          <p:cNvGraphicFramePr>
            <a:graphicFrameLocks/>
          </p:cNvGraphicFramePr>
          <p:nvPr>
            <p:extLst>
              <p:ext uri="{D42A27DB-BD31-4B8C-83A1-F6EECF244321}">
                <p14:modId xmlns:p14="http://schemas.microsoft.com/office/powerpoint/2010/main" xmlns="" val="1702998920"/>
              </p:ext>
            </p:extLst>
          </p:nvPr>
        </p:nvGraphicFramePr>
        <p:xfrm>
          <a:off x="3124200" y="1812925"/>
          <a:ext cx="914400" cy="728663"/>
        </p:xfrm>
        <a:graphic>
          <a:graphicData uri="http://schemas.openxmlformats.org/presentationml/2006/ole">
            <p:oleObj spid="_x0000_s9376" name="ClipArt" r:id="rId5" imgW="3658257" imgH="2914445" progId="">
              <p:embed/>
            </p:oleObj>
          </a:graphicData>
        </a:graphic>
      </p:graphicFrame>
      <p:sp>
        <p:nvSpPr>
          <p:cNvPr id="27654" name="Freeform 6"/>
          <p:cNvSpPr>
            <a:spLocks/>
          </p:cNvSpPr>
          <p:nvPr/>
        </p:nvSpPr>
        <p:spPr bwMode="auto">
          <a:xfrm>
            <a:off x="2667000" y="15843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55" name="Freeform 7"/>
          <p:cNvSpPr>
            <a:spLocks/>
          </p:cNvSpPr>
          <p:nvPr/>
        </p:nvSpPr>
        <p:spPr bwMode="auto">
          <a:xfrm>
            <a:off x="2514600" y="15843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56" name="Freeform 8"/>
          <p:cNvSpPr>
            <a:spLocks/>
          </p:cNvSpPr>
          <p:nvPr/>
        </p:nvSpPr>
        <p:spPr bwMode="auto">
          <a:xfrm>
            <a:off x="2362200" y="15843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57" name="Freeform 9"/>
          <p:cNvSpPr>
            <a:spLocks/>
          </p:cNvSpPr>
          <p:nvPr/>
        </p:nvSpPr>
        <p:spPr bwMode="auto">
          <a:xfrm>
            <a:off x="2667000" y="3032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58" name="Freeform 10"/>
          <p:cNvSpPr>
            <a:spLocks/>
          </p:cNvSpPr>
          <p:nvPr/>
        </p:nvSpPr>
        <p:spPr bwMode="auto">
          <a:xfrm>
            <a:off x="2514600" y="3032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59" name="Freeform 11"/>
          <p:cNvSpPr>
            <a:spLocks/>
          </p:cNvSpPr>
          <p:nvPr/>
        </p:nvSpPr>
        <p:spPr bwMode="auto">
          <a:xfrm>
            <a:off x="2362200" y="3032125"/>
            <a:ext cx="317500" cy="990600"/>
          </a:xfrm>
          <a:custGeom>
            <a:avLst/>
            <a:gdLst>
              <a:gd name="T0" fmla="*/ 0 w 200"/>
              <a:gd name="T1" fmla="*/ 0 h 624"/>
              <a:gd name="T2" fmla="*/ 304800 w 200"/>
              <a:gd name="T3" fmla="*/ 457200 h 624"/>
              <a:gd name="T4" fmla="*/ 76200 w 200"/>
              <a:gd name="T5" fmla="*/ 990600 h 624"/>
              <a:gd name="T6" fmla="*/ 0 60000 65536"/>
              <a:gd name="T7" fmla="*/ 0 60000 65536"/>
              <a:gd name="T8" fmla="*/ 0 60000 65536"/>
            </a:gdLst>
            <a:ahLst/>
            <a:cxnLst>
              <a:cxn ang="T6">
                <a:pos x="T0" y="T1"/>
              </a:cxn>
              <a:cxn ang="T7">
                <a:pos x="T2" y="T3"/>
              </a:cxn>
              <a:cxn ang="T8">
                <a:pos x="T4" y="T5"/>
              </a:cxn>
            </a:cxnLst>
            <a:rect l="0" t="0" r="r" b="b"/>
            <a:pathLst>
              <a:path w="200" h="624">
                <a:moveTo>
                  <a:pt x="0" y="0"/>
                </a:moveTo>
                <a:cubicBezTo>
                  <a:pt x="92" y="92"/>
                  <a:pt x="184" y="184"/>
                  <a:pt x="192" y="288"/>
                </a:cubicBezTo>
                <a:cubicBezTo>
                  <a:pt x="200" y="392"/>
                  <a:pt x="72" y="568"/>
                  <a:pt x="48" y="62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60" name="Text Box 12"/>
          <p:cNvSpPr txBox="1">
            <a:spLocks noChangeArrowheads="1"/>
          </p:cNvSpPr>
          <p:nvPr/>
        </p:nvSpPr>
        <p:spPr bwMode="auto">
          <a:xfrm>
            <a:off x="1600200" y="24987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a:t>
            </a:r>
          </a:p>
        </p:txBody>
      </p:sp>
      <p:sp>
        <p:nvSpPr>
          <p:cNvPr id="27661" name="Text Box 13"/>
          <p:cNvSpPr txBox="1">
            <a:spLocks noChangeArrowheads="1"/>
          </p:cNvSpPr>
          <p:nvPr/>
        </p:nvSpPr>
        <p:spPr bwMode="auto">
          <a:xfrm>
            <a:off x="3429000" y="2498725"/>
            <a:ext cx="354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B</a:t>
            </a:r>
          </a:p>
        </p:txBody>
      </p:sp>
      <p:sp>
        <p:nvSpPr>
          <p:cNvPr id="27662" name="Text Box 14"/>
          <p:cNvSpPr txBox="1">
            <a:spLocks noChangeArrowheads="1"/>
          </p:cNvSpPr>
          <p:nvPr/>
        </p:nvSpPr>
        <p:spPr bwMode="auto">
          <a:xfrm>
            <a:off x="3505200" y="4098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D</a:t>
            </a:r>
          </a:p>
        </p:txBody>
      </p:sp>
      <p:sp>
        <p:nvSpPr>
          <p:cNvPr id="27663" name="Text Box 15"/>
          <p:cNvSpPr txBox="1">
            <a:spLocks noChangeArrowheads="1"/>
          </p:cNvSpPr>
          <p:nvPr/>
        </p:nvSpPr>
        <p:spPr bwMode="auto">
          <a:xfrm>
            <a:off x="1524000" y="4098925"/>
            <a:ext cx="368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a:t>
            </a:r>
          </a:p>
        </p:txBody>
      </p:sp>
      <p:graphicFrame>
        <p:nvGraphicFramePr>
          <p:cNvPr id="27664" name="Object 16"/>
          <p:cNvGraphicFramePr>
            <a:graphicFrameLocks/>
          </p:cNvGraphicFramePr>
          <p:nvPr>
            <p:extLst>
              <p:ext uri="{D42A27DB-BD31-4B8C-83A1-F6EECF244321}">
                <p14:modId xmlns:p14="http://schemas.microsoft.com/office/powerpoint/2010/main" xmlns="" val="1413448190"/>
              </p:ext>
            </p:extLst>
          </p:nvPr>
        </p:nvGraphicFramePr>
        <p:xfrm>
          <a:off x="3048000" y="3108325"/>
          <a:ext cx="1128713" cy="898525"/>
        </p:xfrm>
        <a:graphic>
          <a:graphicData uri="http://schemas.openxmlformats.org/presentationml/2006/ole">
            <p:oleObj spid="_x0000_s9377" name="Clip" r:id="rId6" imgW="4848840" imgH="3857760" progId="">
              <p:embed/>
            </p:oleObj>
          </a:graphicData>
        </a:graphic>
      </p:graphicFrame>
      <p:sp>
        <p:nvSpPr>
          <p:cNvPr id="27665" name="Freeform 17"/>
          <p:cNvSpPr>
            <a:spLocks/>
          </p:cNvSpPr>
          <p:nvPr/>
        </p:nvSpPr>
        <p:spPr bwMode="auto">
          <a:xfrm>
            <a:off x="5334000" y="1965325"/>
            <a:ext cx="3200400" cy="2286000"/>
          </a:xfrm>
          <a:custGeom>
            <a:avLst/>
            <a:gdLst>
              <a:gd name="T0" fmla="*/ 0 w 2016"/>
              <a:gd name="T1" fmla="*/ 0 h 1440"/>
              <a:gd name="T2" fmla="*/ 0 w 2016"/>
              <a:gd name="T3" fmla="*/ 2286000 h 1440"/>
              <a:gd name="T4" fmla="*/ 3200400 w 2016"/>
              <a:gd name="T5" fmla="*/ 2286000 h 1440"/>
              <a:gd name="T6" fmla="*/ 0 60000 65536"/>
              <a:gd name="T7" fmla="*/ 0 60000 65536"/>
              <a:gd name="T8" fmla="*/ 0 60000 65536"/>
            </a:gdLst>
            <a:ahLst/>
            <a:cxnLst>
              <a:cxn ang="T6">
                <a:pos x="T0" y="T1"/>
              </a:cxn>
              <a:cxn ang="T7">
                <a:pos x="T2" y="T3"/>
              </a:cxn>
              <a:cxn ang="T8">
                <a:pos x="T4" y="T5"/>
              </a:cxn>
            </a:cxnLst>
            <a:rect l="0" t="0" r="r" b="b"/>
            <a:pathLst>
              <a:path w="2016" h="1440">
                <a:moveTo>
                  <a:pt x="0" y="0"/>
                </a:moveTo>
                <a:lnTo>
                  <a:pt x="0" y="1440"/>
                </a:lnTo>
                <a:lnTo>
                  <a:pt x="2016" y="1440"/>
                </a:lnTo>
              </a:path>
            </a:pathLst>
          </a:custGeom>
          <a:noFill/>
          <a:ln w="12700" cap="flat" cmpd="sng">
            <a:solidFill>
              <a:schemeClr val="tx1"/>
            </a:solidFill>
            <a:prstDash val="solid"/>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66" name="Text Box 18"/>
          <p:cNvSpPr txBox="1">
            <a:spLocks noChangeArrowheads="1"/>
          </p:cNvSpPr>
          <p:nvPr/>
        </p:nvSpPr>
        <p:spPr bwMode="auto">
          <a:xfrm rot="16200000">
            <a:off x="4425950" y="2262188"/>
            <a:ext cx="12985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frequency</a:t>
            </a:r>
          </a:p>
        </p:txBody>
      </p:sp>
      <p:sp>
        <p:nvSpPr>
          <p:cNvPr id="27667" name="Text Box 19"/>
          <p:cNvSpPr txBox="1">
            <a:spLocks noChangeArrowheads="1"/>
          </p:cNvSpPr>
          <p:nvPr/>
        </p:nvSpPr>
        <p:spPr bwMode="auto">
          <a:xfrm>
            <a:off x="8077200" y="4327525"/>
            <a:ext cx="615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time</a:t>
            </a:r>
          </a:p>
        </p:txBody>
      </p:sp>
      <p:sp>
        <p:nvSpPr>
          <p:cNvPr id="27668" name="Rectangle 28"/>
          <p:cNvSpPr>
            <a:spLocks noChangeArrowheads="1"/>
          </p:cNvSpPr>
          <p:nvPr/>
        </p:nvSpPr>
        <p:spPr bwMode="auto">
          <a:xfrm>
            <a:off x="5486400" y="3946525"/>
            <a:ext cx="228600" cy="228600"/>
          </a:xfrm>
          <a:prstGeom prst="rect">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69" name="Rectangle 29"/>
          <p:cNvSpPr>
            <a:spLocks noChangeArrowheads="1"/>
          </p:cNvSpPr>
          <p:nvPr/>
        </p:nvSpPr>
        <p:spPr bwMode="auto">
          <a:xfrm>
            <a:off x="5486400" y="3641725"/>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0" name="Rectangle 30"/>
          <p:cNvSpPr>
            <a:spLocks noChangeArrowheads="1"/>
          </p:cNvSpPr>
          <p:nvPr/>
        </p:nvSpPr>
        <p:spPr bwMode="auto">
          <a:xfrm>
            <a:off x="5486400" y="3336925"/>
            <a:ext cx="228600" cy="2286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1" name="Rectangle 31"/>
          <p:cNvSpPr>
            <a:spLocks noChangeArrowheads="1"/>
          </p:cNvSpPr>
          <p:nvPr/>
        </p:nvSpPr>
        <p:spPr bwMode="auto">
          <a:xfrm>
            <a:off x="5486400" y="3032125"/>
            <a:ext cx="228600" cy="2286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2" name="Rectangle 32"/>
          <p:cNvSpPr>
            <a:spLocks noChangeArrowheads="1"/>
          </p:cNvSpPr>
          <p:nvPr/>
        </p:nvSpPr>
        <p:spPr bwMode="auto">
          <a:xfrm>
            <a:off x="5486400" y="2727325"/>
            <a:ext cx="228600" cy="228600"/>
          </a:xfrm>
          <a:prstGeom prst="rect">
            <a:avLst/>
          </a:prstGeom>
          <a:solidFill>
            <a:srgbClr val="E3BE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3" name="Rectangle 33"/>
          <p:cNvSpPr>
            <a:spLocks noChangeArrowheads="1"/>
          </p:cNvSpPr>
          <p:nvPr/>
        </p:nvSpPr>
        <p:spPr bwMode="auto">
          <a:xfrm>
            <a:off x="5486400" y="2422525"/>
            <a:ext cx="228600" cy="228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4" name="Rectangle 35"/>
          <p:cNvSpPr>
            <a:spLocks noChangeArrowheads="1"/>
          </p:cNvSpPr>
          <p:nvPr/>
        </p:nvSpPr>
        <p:spPr bwMode="auto">
          <a:xfrm>
            <a:off x="5791200" y="3946525"/>
            <a:ext cx="228600" cy="2286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5" name="Rectangle 36"/>
          <p:cNvSpPr>
            <a:spLocks noChangeArrowheads="1"/>
          </p:cNvSpPr>
          <p:nvPr/>
        </p:nvSpPr>
        <p:spPr bwMode="auto">
          <a:xfrm>
            <a:off x="5791200" y="3641725"/>
            <a:ext cx="228600" cy="228600"/>
          </a:xfrm>
          <a:prstGeom prst="rect">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6" name="Rectangle 37"/>
          <p:cNvSpPr>
            <a:spLocks noChangeArrowheads="1"/>
          </p:cNvSpPr>
          <p:nvPr/>
        </p:nvSpPr>
        <p:spPr bwMode="auto">
          <a:xfrm>
            <a:off x="5791200" y="3336925"/>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7" name="Rectangle 38"/>
          <p:cNvSpPr>
            <a:spLocks noChangeArrowheads="1"/>
          </p:cNvSpPr>
          <p:nvPr/>
        </p:nvSpPr>
        <p:spPr bwMode="auto">
          <a:xfrm>
            <a:off x="5791200" y="3032125"/>
            <a:ext cx="228600" cy="228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8" name="Rectangle 39"/>
          <p:cNvSpPr>
            <a:spLocks noChangeArrowheads="1"/>
          </p:cNvSpPr>
          <p:nvPr/>
        </p:nvSpPr>
        <p:spPr bwMode="auto">
          <a:xfrm>
            <a:off x="5791200" y="2727325"/>
            <a:ext cx="228600" cy="2286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9" name="Rectangle 40"/>
          <p:cNvSpPr>
            <a:spLocks noChangeArrowheads="1"/>
          </p:cNvSpPr>
          <p:nvPr/>
        </p:nvSpPr>
        <p:spPr bwMode="auto">
          <a:xfrm>
            <a:off x="5791200" y="24225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0" name="Rectangle 42"/>
          <p:cNvSpPr>
            <a:spLocks noChangeArrowheads="1"/>
          </p:cNvSpPr>
          <p:nvPr/>
        </p:nvSpPr>
        <p:spPr bwMode="auto">
          <a:xfrm>
            <a:off x="6096000" y="3946525"/>
            <a:ext cx="228600" cy="2286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1" name="Rectangle 43"/>
          <p:cNvSpPr>
            <a:spLocks noChangeArrowheads="1"/>
          </p:cNvSpPr>
          <p:nvPr/>
        </p:nvSpPr>
        <p:spPr bwMode="auto">
          <a:xfrm>
            <a:off x="6096000" y="3641725"/>
            <a:ext cx="228600" cy="228600"/>
          </a:xfrm>
          <a:prstGeom prst="rect">
            <a:avLst/>
          </a:prstGeom>
          <a:solidFill>
            <a:srgbClr val="E3BE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2" name="Rectangle 44"/>
          <p:cNvSpPr>
            <a:spLocks noChangeArrowheads="1"/>
          </p:cNvSpPr>
          <p:nvPr/>
        </p:nvSpPr>
        <p:spPr bwMode="auto">
          <a:xfrm>
            <a:off x="6096000" y="3336925"/>
            <a:ext cx="228600" cy="228600"/>
          </a:xfrm>
          <a:prstGeom prst="rect">
            <a:avLst/>
          </a:prstGeom>
          <a:solidFill>
            <a:srgbClr val="A3F25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3" name="Rectangle 45"/>
          <p:cNvSpPr>
            <a:spLocks noChangeArrowheads="1"/>
          </p:cNvSpPr>
          <p:nvPr/>
        </p:nvSpPr>
        <p:spPr bwMode="auto">
          <a:xfrm>
            <a:off x="6096000" y="3032125"/>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4" name="Rectangle 46"/>
          <p:cNvSpPr>
            <a:spLocks noChangeArrowheads="1"/>
          </p:cNvSpPr>
          <p:nvPr/>
        </p:nvSpPr>
        <p:spPr bwMode="auto">
          <a:xfrm>
            <a:off x="6096000" y="2727325"/>
            <a:ext cx="228600" cy="228600"/>
          </a:xfrm>
          <a:prstGeom prst="rect">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5" name="Rectangle 47"/>
          <p:cNvSpPr>
            <a:spLocks noChangeArrowheads="1"/>
          </p:cNvSpPr>
          <p:nvPr/>
        </p:nvSpPr>
        <p:spPr bwMode="auto">
          <a:xfrm>
            <a:off x="6096000" y="24225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6" name="Rectangle 49"/>
          <p:cNvSpPr>
            <a:spLocks noChangeArrowheads="1"/>
          </p:cNvSpPr>
          <p:nvPr/>
        </p:nvSpPr>
        <p:spPr bwMode="auto">
          <a:xfrm>
            <a:off x="6400800" y="3946525"/>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7" name="Rectangle 50"/>
          <p:cNvSpPr>
            <a:spLocks noChangeArrowheads="1"/>
          </p:cNvSpPr>
          <p:nvPr/>
        </p:nvSpPr>
        <p:spPr bwMode="auto">
          <a:xfrm>
            <a:off x="6400800" y="3641725"/>
            <a:ext cx="228600" cy="228600"/>
          </a:xfrm>
          <a:prstGeom prst="rect">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8" name="Rectangle 51"/>
          <p:cNvSpPr>
            <a:spLocks noChangeArrowheads="1"/>
          </p:cNvSpPr>
          <p:nvPr/>
        </p:nvSpPr>
        <p:spPr bwMode="auto">
          <a:xfrm>
            <a:off x="6400800" y="33369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9" name="Rectangle 52"/>
          <p:cNvSpPr>
            <a:spLocks noChangeArrowheads="1"/>
          </p:cNvSpPr>
          <p:nvPr/>
        </p:nvSpPr>
        <p:spPr bwMode="auto">
          <a:xfrm>
            <a:off x="6400800" y="3032125"/>
            <a:ext cx="228600" cy="228600"/>
          </a:xfrm>
          <a:prstGeom prst="rect">
            <a:avLst/>
          </a:prstGeom>
          <a:solidFill>
            <a:srgbClr val="E3BE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0" name="Rectangle 53"/>
          <p:cNvSpPr>
            <a:spLocks noChangeArrowheads="1"/>
          </p:cNvSpPr>
          <p:nvPr/>
        </p:nvSpPr>
        <p:spPr bwMode="auto">
          <a:xfrm>
            <a:off x="6400800" y="2727325"/>
            <a:ext cx="228600" cy="228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1" name="Rectangle 54"/>
          <p:cNvSpPr>
            <a:spLocks noChangeArrowheads="1"/>
          </p:cNvSpPr>
          <p:nvPr/>
        </p:nvSpPr>
        <p:spPr bwMode="auto">
          <a:xfrm>
            <a:off x="6400800" y="2422525"/>
            <a:ext cx="228600" cy="228600"/>
          </a:xfrm>
          <a:prstGeom prst="rect">
            <a:avLst/>
          </a:prstGeom>
          <a:solidFill>
            <a:srgbClr val="A3F25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2" name="Rectangle 56"/>
          <p:cNvSpPr>
            <a:spLocks noChangeArrowheads="1"/>
          </p:cNvSpPr>
          <p:nvPr/>
        </p:nvSpPr>
        <p:spPr bwMode="auto">
          <a:xfrm>
            <a:off x="6705600" y="3946525"/>
            <a:ext cx="228600" cy="228600"/>
          </a:xfrm>
          <a:prstGeom prst="rect">
            <a:avLst/>
          </a:prstGeom>
          <a:solidFill>
            <a:srgbClr val="E3BE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3" name="Rectangle 57"/>
          <p:cNvSpPr>
            <a:spLocks noChangeArrowheads="1"/>
          </p:cNvSpPr>
          <p:nvPr/>
        </p:nvSpPr>
        <p:spPr bwMode="auto">
          <a:xfrm>
            <a:off x="6705600" y="3641725"/>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4" name="Rectangle 58"/>
          <p:cNvSpPr>
            <a:spLocks noChangeArrowheads="1"/>
          </p:cNvSpPr>
          <p:nvPr/>
        </p:nvSpPr>
        <p:spPr bwMode="auto">
          <a:xfrm>
            <a:off x="6705600" y="3336925"/>
            <a:ext cx="228600" cy="228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5" name="Rectangle 59"/>
          <p:cNvSpPr>
            <a:spLocks noChangeArrowheads="1"/>
          </p:cNvSpPr>
          <p:nvPr/>
        </p:nvSpPr>
        <p:spPr bwMode="auto">
          <a:xfrm>
            <a:off x="6705600" y="3032125"/>
            <a:ext cx="228600" cy="228600"/>
          </a:xfrm>
          <a:prstGeom prst="rect">
            <a:avLst/>
          </a:prstGeom>
          <a:solidFill>
            <a:srgbClr val="A3F25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6" name="Rectangle 60"/>
          <p:cNvSpPr>
            <a:spLocks noChangeArrowheads="1"/>
          </p:cNvSpPr>
          <p:nvPr/>
        </p:nvSpPr>
        <p:spPr bwMode="auto">
          <a:xfrm>
            <a:off x="6705600" y="2727325"/>
            <a:ext cx="228600" cy="2286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7" name="Rectangle 61"/>
          <p:cNvSpPr>
            <a:spLocks noChangeArrowheads="1"/>
          </p:cNvSpPr>
          <p:nvPr/>
        </p:nvSpPr>
        <p:spPr bwMode="auto">
          <a:xfrm>
            <a:off x="6705600" y="24225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8" name="Rectangle 63"/>
          <p:cNvSpPr>
            <a:spLocks noChangeArrowheads="1"/>
          </p:cNvSpPr>
          <p:nvPr/>
        </p:nvSpPr>
        <p:spPr bwMode="auto">
          <a:xfrm>
            <a:off x="7010400" y="3946525"/>
            <a:ext cx="228600" cy="2286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9" name="Rectangle 64"/>
          <p:cNvSpPr>
            <a:spLocks noChangeArrowheads="1"/>
          </p:cNvSpPr>
          <p:nvPr/>
        </p:nvSpPr>
        <p:spPr bwMode="auto">
          <a:xfrm>
            <a:off x="7010400" y="36417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0" name="Rectangle 65"/>
          <p:cNvSpPr>
            <a:spLocks noChangeArrowheads="1"/>
          </p:cNvSpPr>
          <p:nvPr/>
        </p:nvSpPr>
        <p:spPr bwMode="auto">
          <a:xfrm>
            <a:off x="7010400" y="33369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1" name="Rectangle 66"/>
          <p:cNvSpPr>
            <a:spLocks noChangeArrowheads="1"/>
          </p:cNvSpPr>
          <p:nvPr/>
        </p:nvSpPr>
        <p:spPr bwMode="auto">
          <a:xfrm>
            <a:off x="7010400" y="3032125"/>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2" name="Rectangle 67"/>
          <p:cNvSpPr>
            <a:spLocks noChangeArrowheads="1"/>
          </p:cNvSpPr>
          <p:nvPr/>
        </p:nvSpPr>
        <p:spPr bwMode="auto">
          <a:xfrm>
            <a:off x="7010400" y="2727325"/>
            <a:ext cx="228600" cy="228600"/>
          </a:xfrm>
          <a:prstGeom prst="rect">
            <a:avLst/>
          </a:prstGeom>
          <a:solidFill>
            <a:srgbClr val="E3BE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3" name="Rectangle 68"/>
          <p:cNvSpPr>
            <a:spLocks noChangeArrowheads="1"/>
          </p:cNvSpPr>
          <p:nvPr/>
        </p:nvSpPr>
        <p:spPr bwMode="auto">
          <a:xfrm>
            <a:off x="7010400" y="24225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4" name="Rectangle 70"/>
          <p:cNvSpPr>
            <a:spLocks noChangeArrowheads="1"/>
          </p:cNvSpPr>
          <p:nvPr/>
        </p:nvSpPr>
        <p:spPr bwMode="auto">
          <a:xfrm>
            <a:off x="7315200" y="3946525"/>
            <a:ext cx="228600" cy="228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5" name="Rectangle 71"/>
          <p:cNvSpPr>
            <a:spLocks noChangeArrowheads="1"/>
          </p:cNvSpPr>
          <p:nvPr/>
        </p:nvSpPr>
        <p:spPr bwMode="auto">
          <a:xfrm>
            <a:off x="7315200" y="36417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6" name="Rectangle 72"/>
          <p:cNvSpPr>
            <a:spLocks noChangeArrowheads="1"/>
          </p:cNvSpPr>
          <p:nvPr/>
        </p:nvSpPr>
        <p:spPr bwMode="auto">
          <a:xfrm>
            <a:off x="7315200" y="33369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7" name="Rectangle 73"/>
          <p:cNvSpPr>
            <a:spLocks noChangeArrowheads="1"/>
          </p:cNvSpPr>
          <p:nvPr/>
        </p:nvSpPr>
        <p:spPr bwMode="auto">
          <a:xfrm>
            <a:off x="7315200" y="3032125"/>
            <a:ext cx="228600" cy="228600"/>
          </a:xfrm>
          <a:prstGeom prst="rect">
            <a:avLst/>
          </a:prstGeom>
          <a:solidFill>
            <a:schemeClr val="folHlink"/>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8" name="Rectangle 74"/>
          <p:cNvSpPr>
            <a:spLocks noChangeArrowheads="1"/>
          </p:cNvSpPr>
          <p:nvPr/>
        </p:nvSpPr>
        <p:spPr bwMode="auto">
          <a:xfrm>
            <a:off x="7315200" y="27273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9" name="Rectangle 75"/>
          <p:cNvSpPr>
            <a:spLocks noChangeArrowheads="1"/>
          </p:cNvSpPr>
          <p:nvPr/>
        </p:nvSpPr>
        <p:spPr bwMode="auto">
          <a:xfrm>
            <a:off x="7315200" y="2422525"/>
            <a:ext cx="228600" cy="2286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0" name="Text Box 77"/>
          <p:cNvSpPr txBox="1">
            <a:spLocks noChangeArrowheads="1"/>
          </p:cNvSpPr>
          <p:nvPr/>
        </p:nvSpPr>
        <p:spPr bwMode="auto">
          <a:xfrm>
            <a:off x="1295400" y="4784725"/>
            <a:ext cx="7745413"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Sharing a medium by both frequency and time is one method</a:t>
            </a:r>
          </a:p>
          <a:p>
            <a:r>
              <a:rPr lang="en-US" sz="2000"/>
              <a:t>of spread spectrum transmission. It is efficient for many computers</a:t>
            </a:r>
          </a:p>
          <a:p>
            <a:r>
              <a:rPr lang="en-US" sz="2000"/>
              <a:t>because the full bandwidth can be utilized over time and frequency.</a:t>
            </a:r>
          </a:p>
        </p:txBody>
      </p:sp>
    </p:spTree>
    <p:extLst>
      <p:ext uri="{BB962C8B-B14F-4D97-AF65-F5344CB8AC3E}">
        <p14:creationId xmlns:p14="http://schemas.microsoft.com/office/powerpoint/2010/main" xmlns="" val="1870491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66800" y="381000"/>
            <a:ext cx="7772400" cy="457200"/>
          </a:xfrm>
          <a:noFill/>
        </p:spPr>
        <p:txBody>
          <a:bodyPr/>
          <a:lstStyle/>
          <a:p>
            <a:r>
              <a:rPr lang="en-US" sz="2400" smtClean="0"/>
              <a:t>Wireless Communication</a:t>
            </a:r>
          </a:p>
        </p:txBody>
      </p:sp>
      <p:sp>
        <p:nvSpPr>
          <p:cNvPr id="28676" name="Rectangle 4"/>
          <p:cNvSpPr>
            <a:spLocks noChangeArrowheads="1"/>
          </p:cNvSpPr>
          <p:nvPr/>
        </p:nvSpPr>
        <p:spPr bwMode="auto">
          <a:xfrm>
            <a:off x="5486400" y="3276600"/>
            <a:ext cx="3581400" cy="25638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sz="1800"/>
              <a:t>Microwave transmissions are used to provide communications for cellular phones and laptop computers.  As prices of phones, portable computers, and communication costs decrease, increasing numbers of workers are choosing wireless technologies.</a:t>
            </a:r>
          </a:p>
        </p:txBody>
      </p:sp>
      <p:pic>
        <p:nvPicPr>
          <p:cNvPr id="15362" name="Picture 2" descr="C:\Users\JPost\AppData\Local\Microsoft\Windows\Temporary Internet Files\Content.IE5\4ZLW0ZQK\MP900444081[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219200"/>
            <a:ext cx="3447420" cy="51498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697955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p:cNvSpPr/>
          <p:nvPr/>
        </p:nvSpPr>
        <p:spPr>
          <a:xfrm>
            <a:off x="4158552" y="2945342"/>
            <a:ext cx="2608289" cy="588580"/>
          </a:xfrm>
          <a:custGeom>
            <a:avLst/>
            <a:gdLst>
              <a:gd name="connsiteX0" fmla="*/ 0 w 2608289"/>
              <a:gd name="connsiteY0" fmla="*/ 509666 h 588580"/>
              <a:gd name="connsiteX1" fmla="*/ 502170 w 2608289"/>
              <a:gd name="connsiteY1" fmla="*/ 569626 h 588580"/>
              <a:gd name="connsiteX2" fmla="*/ 1761344 w 2608289"/>
              <a:gd name="connsiteY2" fmla="*/ 217358 h 588580"/>
              <a:gd name="connsiteX3" fmla="*/ 2405921 w 2608289"/>
              <a:gd name="connsiteY3" fmla="*/ 149902 h 588580"/>
              <a:gd name="connsiteX4" fmla="*/ 2608289 w 2608289"/>
              <a:gd name="connsiteY4" fmla="*/ 0 h 58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8289" h="588580">
                <a:moveTo>
                  <a:pt x="0" y="509666"/>
                </a:moveTo>
                <a:cubicBezTo>
                  <a:pt x="104306" y="564005"/>
                  <a:pt x="208613" y="618344"/>
                  <a:pt x="502170" y="569626"/>
                </a:cubicBezTo>
                <a:cubicBezTo>
                  <a:pt x="795727" y="520908"/>
                  <a:pt x="1444052" y="287312"/>
                  <a:pt x="1761344" y="217358"/>
                </a:cubicBezTo>
                <a:cubicBezTo>
                  <a:pt x="2078636" y="147404"/>
                  <a:pt x="2264764" y="186128"/>
                  <a:pt x="2405921" y="149902"/>
                </a:cubicBezTo>
                <a:cubicBezTo>
                  <a:pt x="2547078" y="113676"/>
                  <a:pt x="2577683" y="56838"/>
                  <a:pt x="2608289"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Freeform 4"/>
          <p:cNvSpPr/>
          <p:nvPr/>
        </p:nvSpPr>
        <p:spPr>
          <a:xfrm>
            <a:off x="2240194" y="2338241"/>
            <a:ext cx="1529476" cy="974360"/>
          </a:xfrm>
          <a:custGeom>
            <a:avLst/>
            <a:gdLst>
              <a:gd name="connsiteX0" fmla="*/ 67073 w 1529476"/>
              <a:gd name="connsiteY0" fmla="*/ 0 h 974360"/>
              <a:gd name="connsiteX1" fmla="*/ 67073 w 1529476"/>
              <a:gd name="connsiteY1" fmla="*/ 284813 h 974360"/>
              <a:gd name="connsiteX2" fmla="*/ 764115 w 1529476"/>
              <a:gd name="connsiteY2" fmla="*/ 194872 h 974360"/>
              <a:gd name="connsiteX3" fmla="*/ 539263 w 1529476"/>
              <a:gd name="connsiteY3" fmla="*/ 494675 h 974360"/>
              <a:gd name="connsiteX4" fmla="*/ 1506128 w 1529476"/>
              <a:gd name="connsiteY4" fmla="*/ 509665 h 974360"/>
              <a:gd name="connsiteX5" fmla="*/ 1251296 w 1529476"/>
              <a:gd name="connsiteY5" fmla="*/ 884419 h 974360"/>
              <a:gd name="connsiteX6" fmla="*/ 1498633 w 1529476"/>
              <a:gd name="connsiteY6" fmla="*/ 974360 h 97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9476" h="974360">
                <a:moveTo>
                  <a:pt x="67073" y="0"/>
                </a:moveTo>
                <a:cubicBezTo>
                  <a:pt x="8986" y="126167"/>
                  <a:pt x="-49101" y="252334"/>
                  <a:pt x="67073" y="284813"/>
                </a:cubicBezTo>
                <a:cubicBezTo>
                  <a:pt x="183247" y="317292"/>
                  <a:pt x="685417" y="159895"/>
                  <a:pt x="764115" y="194872"/>
                </a:cubicBezTo>
                <a:cubicBezTo>
                  <a:pt x="842813" y="229849"/>
                  <a:pt x="415594" y="442210"/>
                  <a:pt x="539263" y="494675"/>
                </a:cubicBezTo>
                <a:cubicBezTo>
                  <a:pt x="662932" y="547140"/>
                  <a:pt x="1387456" y="444708"/>
                  <a:pt x="1506128" y="509665"/>
                </a:cubicBezTo>
                <a:cubicBezTo>
                  <a:pt x="1624800" y="574622"/>
                  <a:pt x="1252545" y="806970"/>
                  <a:pt x="1251296" y="884419"/>
                </a:cubicBezTo>
                <a:cubicBezTo>
                  <a:pt x="1250047" y="961868"/>
                  <a:pt x="1374340" y="968114"/>
                  <a:pt x="1498633" y="97436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2292277" y="3087009"/>
            <a:ext cx="1439055" cy="395173"/>
          </a:xfrm>
          <a:custGeom>
            <a:avLst/>
            <a:gdLst>
              <a:gd name="connsiteX0" fmla="*/ 0 w 1439055"/>
              <a:gd name="connsiteY0" fmla="*/ 75691 h 395173"/>
              <a:gd name="connsiteX1" fmla="*/ 187377 w 1439055"/>
              <a:gd name="connsiteY1" fmla="*/ 30720 h 395173"/>
              <a:gd name="connsiteX2" fmla="*/ 299803 w 1439055"/>
              <a:gd name="connsiteY2" fmla="*/ 15730 h 395173"/>
              <a:gd name="connsiteX3" fmla="*/ 67455 w 1439055"/>
              <a:gd name="connsiteY3" fmla="*/ 263068 h 395173"/>
              <a:gd name="connsiteX4" fmla="*/ 854439 w 1439055"/>
              <a:gd name="connsiteY4" fmla="*/ 195612 h 395173"/>
              <a:gd name="connsiteX5" fmla="*/ 816964 w 1439055"/>
              <a:gd name="connsiteY5" fmla="*/ 390484 h 395173"/>
              <a:gd name="connsiteX6" fmla="*/ 1439055 w 1439055"/>
              <a:gd name="connsiteY6" fmla="*/ 315533 h 395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9055" h="395173">
                <a:moveTo>
                  <a:pt x="0" y="75691"/>
                </a:moveTo>
                <a:cubicBezTo>
                  <a:pt x="68705" y="58202"/>
                  <a:pt x="137410" y="40713"/>
                  <a:pt x="187377" y="30720"/>
                </a:cubicBezTo>
                <a:cubicBezTo>
                  <a:pt x="237344" y="20726"/>
                  <a:pt x="319790" y="-22995"/>
                  <a:pt x="299803" y="15730"/>
                </a:cubicBezTo>
                <a:cubicBezTo>
                  <a:pt x="279816" y="54455"/>
                  <a:pt x="-24984" y="233088"/>
                  <a:pt x="67455" y="263068"/>
                </a:cubicBezTo>
                <a:cubicBezTo>
                  <a:pt x="159894" y="293048"/>
                  <a:pt x="729521" y="174376"/>
                  <a:pt x="854439" y="195612"/>
                </a:cubicBezTo>
                <a:cubicBezTo>
                  <a:pt x="979357" y="216848"/>
                  <a:pt x="719528" y="370497"/>
                  <a:pt x="816964" y="390484"/>
                </a:cubicBezTo>
                <a:cubicBezTo>
                  <a:pt x="914400" y="410471"/>
                  <a:pt x="1176727" y="363002"/>
                  <a:pt x="1439055" y="315533"/>
                </a:cubicBezTo>
              </a:path>
            </a:pathLst>
          </a:custGeom>
          <a:ln>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2307267" y="3702345"/>
            <a:ext cx="1394085" cy="534789"/>
          </a:xfrm>
          <a:custGeom>
            <a:avLst/>
            <a:gdLst>
              <a:gd name="connsiteX0" fmla="*/ 0 w 1394085"/>
              <a:gd name="connsiteY0" fmla="*/ 427220 h 534789"/>
              <a:gd name="connsiteX1" fmla="*/ 277318 w 1394085"/>
              <a:gd name="connsiteY1" fmla="*/ 352269 h 534789"/>
              <a:gd name="connsiteX2" fmla="*/ 142406 w 1394085"/>
              <a:gd name="connsiteY2" fmla="*/ 524656 h 534789"/>
              <a:gd name="connsiteX3" fmla="*/ 1394085 w 1394085"/>
              <a:gd name="connsiteY3" fmla="*/ 0 h 534789"/>
            </a:gdLst>
            <a:ahLst/>
            <a:cxnLst>
              <a:cxn ang="0">
                <a:pos x="connsiteX0" y="connsiteY0"/>
              </a:cxn>
              <a:cxn ang="0">
                <a:pos x="connsiteX1" y="connsiteY1"/>
              </a:cxn>
              <a:cxn ang="0">
                <a:pos x="connsiteX2" y="connsiteY2"/>
              </a:cxn>
              <a:cxn ang="0">
                <a:pos x="connsiteX3" y="connsiteY3"/>
              </a:cxn>
            </a:cxnLst>
            <a:rect l="l" t="t" r="r" b="b"/>
            <a:pathLst>
              <a:path w="1394085" h="534789">
                <a:moveTo>
                  <a:pt x="0" y="427220"/>
                </a:moveTo>
                <a:cubicBezTo>
                  <a:pt x="126792" y="381625"/>
                  <a:pt x="253584" y="336030"/>
                  <a:pt x="277318" y="352269"/>
                </a:cubicBezTo>
                <a:cubicBezTo>
                  <a:pt x="301052" y="368508"/>
                  <a:pt x="-43722" y="583367"/>
                  <a:pt x="142406" y="524656"/>
                </a:cubicBezTo>
                <a:cubicBezTo>
                  <a:pt x="328534" y="465945"/>
                  <a:pt x="861309" y="232972"/>
                  <a:pt x="1394085" y="0"/>
                </a:cubicBezTo>
              </a:path>
            </a:pathLst>
          </a:custGeom>
          <a:ln>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2221734" y="3859742"/>
            <a:ext cx="1704470" cy="1356743"/>
          </a:xfrm>
          <a:custGeom>
            <a:avLst/>
            <a:gdLst>
              <a:gd name="connsiteX0" fmla="*/ 70543 w 1704470"/>
              <a:gd name="connsiteY0" fmla="*/ 1356610 h 1356743"/>
              <a:gd name="connsiteX1" fmla="*/ 100523 w 1704470"/>
              <a:gd name="connsiteY1" fmla="*/ 1304144 h 1356743"/>
              <a:gd name="connsiteX2" fmla="*/ 1037408 w 1704470"/>
              <a:gd name="connsiteY2" fmla="*/ 1034321 h 1356743"/>
              <a:gd name="connsiteX3" fmla="*/ 527743 w 1704470"/>
              <a:gd name="connsiteY3" fmla="*/ 839449 h 1356743"/>
              <a:gd name="connsiteX4" fmla="*/ 1704470 w 1704470"/>
              <a:gd name="connsiteY4" fmla="*/ 0 h 1356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470" h="1356743">
                <a:moveTo>
                  <a:pt x="70543" y="1356610"/>
                </a:moveTo>
                <a:cubicBezTo>
                  <a:pt x="4961" y="1357234"/>
                  <a:pt x="-60621" y="1357859"/>
                  <a:pt x="100523" y="1304144"/>
                </a:cubicBezTo>
                <a:cubicBezTo>
                  <a:pt x="261667" y="1250429"/>
                  <a:pt x="966205" y="1111770"/>
                  <a:pt x="1037408" y="1034321"/>
                </a:cubicBezTo>
                <a:cubicBezTo>
                  <a:pt x="1108611" y="956872"/>
                  <a:pt x="416566" y="1011836"/>
                  <a:pt x="527743" y="839449"/>
                </a:cubicBezTo>
                <a:cubicBezTo>
                  <a:pt x="638920" y="667062"/>
                  <a:pt x="1171695" y="333531"/>
                  <a:pt x="1704470" y="0"/>
                </a:cubicBezTo>
              </a:path>
            </a:pathLst>
          </a:custGeom>
          <a:ln>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Managing Shared Networks</a:t>
            </a:r>
            <a:endParaRPr lang="en-US" dirty="0"/>
          </a:p>
        </p:txBody>
      </p:sp>
      <p:graphicFrame>
        <p:nvGraphicFramePr>
          <p:cNvPr id="3" name="Object 13"/>
          <p:cNvGraphicFramePr>
            <a:graphicFrameLocks noChangeAspect="1"/>
          </p:cNvGraphicFramePr>
          <p:nvPr>
            <p:extLst>
              <p:ext uri="{D42A27DB-BD31-4B8C-83A1-F6EECF244321}">
                <p14:modId xmlns:p14="http://schemas.microsoft.com/office/powerpoint/2010/main" xmlns="" val="3250975668"/>
              </p:ext>
            </p:extLst>
          </p:nvPr>
        </p:nvGraphicFramePr>
        <p:xfrm>
          <a:off x="6735611" y="2410693"/>
          <a:ext cx="614363" cy="762000"/>
        </p:xfrm>
        <a:graphic>
          <a:graphicData uri="http://schemas.openxmlformats.org/presentationml/2006/ole">
            <p:oleObj spid="_x0000_s14363" name="Clip" r:id="rId3" imgW="2100068" imgH="2598524" progId="">
              <p:embed/>
            </p:oleObj>
          </a:graphicData>
        </a:graphic>
      </p:graphicFrame>
      <p:sp>
        <p:nvSpPr>
          <p:cNvPr id="4" name="Text Box 14"/>
          <p:cNvSpPr txBox="1">
            <a:spLocks noChangeArrowheads="1"/>
          </p:cNvSpPr>
          <p:nvPr/>
        </p:nvSpPr>
        <p:spPr bwMode="auto">
          <a:xfrm>
            <a:off x="6199829" y="3209424"/>
            <a:ext cx="178766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dirty="0" smtClean="0"/>
              <a:t>Phone or Cable</a:t>
            </a:r>
            <a:endParaRPr lang="en-US" sz="1800" dirty="0"/>
          </a:p>
          <a:p>
            <a:r>
              <a:rPr lang="en-US" sz="1800" dirty="0" smtClean="0"/>
              <a:t>Company/ISP</a:t>
            </a:r>
            <a:endParaRPr lang="en-US" sz="1800" dirty="0"/>
          </a:p>
        </p:txBody>
      </p:sp>
      <p:pic>
        <p:nvPicPr>
          <p:cNvPr id="14338" name="Picture 2" descr="C:\Users\JPost\AppData\Local\Microsoft\Windows\Temporary Internet Files\Content.IE5\MLBU7S1O\MC900433839[1].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06411" y="1877293"/>
            <a:ext cx="728663" cy="728663"/>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C:\Users\JPost\AppData\Local\Microsoft\Windows\Temporary Internet Files\Content.IE5\MLBU7S1O\MC900433839[1].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06411" y="2791693"/>
            <a:ext cx="728663" cy="728663"/>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C:\Users\JPost\AppData\Local\Microsoft\Windows\Temporary Internet Files\Content.IE5\MLBU7S1O\MC900433839[1].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06411" y="3706093"/>
            <a:ext cx="728663" cy="728663"/>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C:\Users\JPost\AppData\Local\Microsoft\Windows\Temporary Internet Files\Content.IE5\MLBU7S1O\MC900433839[1].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06411" y="4772893"/>
            <a:ext cx="728663" cy="728663"/>
          </a:xfrm>
          <a:prstGeom prst="rect">
            <a:avLst/>
          </a:prstGeom>
          <a:noFill/>
          <a:extLst>
            <a:ext uri="{909E8E84-426E-40DD-AFC4-6F175D3DCCD1}">
              <a14:hiddenFill xmlns:a14="http://schemas.microsoft.com/office/drawing/2010/main" xmlns="">
                <a:solidFill>
                  <a:srgbClr val="FFFFFF"/>
                </a:solidFill>
              </a14:hiddenFill>
            </a:ext>
          </a:extLst>
        </p:spPr>
      </p:pic>
      <p:pic>
        <p:nvPicPr>
          <p:cNvPr id="14339" name="Picture 3"/>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535211" y="3254483"/>
            <a:ext cx="762000" cy="63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5" name="TextBox 14"/>
          <p:cNvSpPr txBox="1"/>
          <p:nvPr/>
        </p:nvSpPr>
        <p:spPr>
          <a:xfrm>
            <a:off x="4297211" y="2708645"/>
            <a:ext cx="2206053" cy="400110"/>
          </a:xfrm>
          <a:prstGeom prst="rect">
            <a:avLst/>
          </a:prstGeom>
          <a:noFill/>
        </p:spPr>
        <p:txBody>
          <a:bodyPr wrap="none" rtlCol="0">
            <a:spAutoFit/>
          </a:bodyPr>
          <a:lstStyle/>
          <a:p>
            <a:r>
              <a:rPr lang="en-US" sz="2000" dirty="0" smtClean="0">
                <a:solidFill>
                  <a:srgbClr val="FF0000"/>
                </a:solidFill>
              </a:rPr>
              <a:t>Shared: 1.5 mbps</a:t>
            </a:r>
          </a:p>
        </p:txBody>
      </p:sp>
      <p:sp>
        <p:nvSpPr>
          <p:cNvPr id="16" name="TextBox 15"/>
          <p:cNvSpPr txBox="1"/>
          <p:nvPr/>
        </p:nvSpPr>
        <p:spPr>
          <a:xfrm>
            <a:off x="1912063" y="1325021"/>
            <a:ext cx="5181600" cy="369332"/>
          </a:xfrm>
          <a:prstGeom prst="rect">
            <a:avLst/>
          </a:prstGeom>
          <a:noFill/>
        </p:spPr>
        <p:txBody>
          <a:bodyPr wrap="square" rtlCol="0">
            <a:spAutoFit/>
          </a:bodyPr>
          <a:lstStyle/>
          <a:p>
            <a:r>
              <a:rPr lang="en-US" sz="1800" dirty="0" smtClean="0">
                <a:solidFill>
                  <a:srgbClr val="0070C0"/>
                </a:solidFill>
              </a:rPr>
              <a:t>1. Each person views simple data/Web pages.</a:t>
            </a:r>
            <a:endParaRPr lang="en-US" sz="1800" dirty="0">
              <a:solidFill>
                <a:srgbClr val="0070C0"/>
              </a:solidFill>
            </a:endParaRPr>
          </a:p>
        </p:txBody>
      </p:sp>
      <p:sp>
        <p:nvSpPr>
          <p:cNvPr id="17" name="Rectangle 16"/>
          <p:cNvSpPr/>
          <p:nvPr/>
        </p:nvSpPr>
        <p:spPr>
          <a:xfrm>
            <a:off x="3535211" y="1694353"/>
            <a:ext cx="381000" cy="10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993273" y="1694353"/>
            <a:ext cx="381000" cy="1067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130414" y="1694353"/>
            <a:ext cx="381000" cy="10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766988" y="1694353"/>
            <a:ext cx="381000" cy="106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416729" y="1694353"/>
            <a:ext cx="381000" cy="106740"/>
          </a:xfrm>
          <a:prstGeom prst="rect">
            <a:avLst/>
          </a:prstGeom>
          <a:solidFill>
            <a:srgbClr val="0DD3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589293" y="1694353"/>
            <a:ext cx="381000" cy="106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70389" y="1874078"/>
            <a:ext cx="4237057" cy="369332"/>
          </a:xfrm>
          <a:prstGeom prst="rect">
            <a:avLst/>
          </a:prstGeom>
          <a:noFill/>
        </p:spPr>
        <p:txBody>
          <a:bodyPr wrap="none" rtlCol="0">
            <a:spAutoFit/>
          </a:bodyPr>
          <a:lstStyle/>
          <a:p>
            <a:r>
              <a:rPr lang="en-US" sz="1800" dirty="0" smtClean="0"/>
              <a:t>Capacity is not pressed. Usage is even.</a:t>
            </a:r>
            <a:endParaRPr lang="en-US" sz="1800" dirty="0"/>
          </a:p>
        </p:txBody>
      </p:sp>
      <p:sp>
        <p:nvSpPr>
          <p:cNvPr id="26" name="TextBox 25"/>
          <p:cNvSpPr txBox="1"/>
          <p:nvPr/>
        </p:nvSpPr>
        <p:spPr>
          <a:xfrm>
            <a:off x="2156592" y="5373684"/>
            <a:ext cx="5181600" cy="369332"/>
          </a:xfrm>
          <a:prstGeom prst="rect">
            <a:avLst/>
          </a:prstGeom>
          <a:noFill/>
        </p:spPr>
        <p:txBody>
          <a:bodyPr wrap="square" rtlCol="0">
            <a:spAutoFit/>
          </a:bodyPr>
          <a:lstStyle/>
          <a:p>
            <a:r>
              <a:rPr lang="en-US" sz="1800" dirty="0" smtClean="0">
                <a:solidFill>
                  <a:srgbClr val="0070C0"/>
                </a:solidFill>
              </a:rPr>
              <a:t>2. One person views 1mbps streaming video.</a:t>
            </a:r>
            <a:endParaRPr lang="en-US" sz="1800" dirty="0">
              <a:solidFill>
                <a:srgbClr val="0070C0"/>
              </a:solidFill>
            </a:endParaRPr>
          </a:p>
        </p:txBody>
      </p:sp>
      <p:sp>
        <p:nvSpPr>
          <p:cNvPr id="27" name="Rectangle 26"/>
          <p:cNvSpPr/>
          <p:nvPr/>
        </p:nvSpPr>
        <p:spPr>
          <a:xfrm>
            <a:off x="3779740" y="5743016"/>
            <a:ext cx="381000" cy="10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237802" y="5743016"/>
            <a:ext cx="381000" cy="10674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594382" y="5743016"/>
            <a:ext cx="381000" cy="106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011517" y="5743016"/>
            <a:ext cx="381000" cy="106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6470758" y="5743016"/>
            <a:ext cx="381000" cy="106740"/>
          </a:xfrm>
          <a:prstGeom prst="rect">
            <a:avLst/>
          </a:prstGeom>
          <a:solidFill>
            <a:srgbClr val="0DD3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833822" y="5743016"/>
            <a:ext cx="381000" cy="106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443276" y="5922741"/>
            <a:ext cx="4515082" cy="646331"/>
          </a:xfrm>
          <a:prstGeom prst="rect">
            <a:avLst/>
          </a:prstGeom>
          <a:noFill/>
        </p:spPr>
        <p:txBody>
          <a:bodyPr wrap="none" rtlCol="0">
            <a:spAutoFit/>
          </a:bodyPr>
          <a:lstStyle/>
          <a:p>
            <a:r>
              <a:rPr lang="en-US" sz="1800" dirty="0" smtClean="0"/>
              <a:t>Capacity is pressed. All traffic slows down.</a:t>
            </a:r>
          </a:p>
          <a:p>
            <a:r>
              <a:rPr lang="en-US" sz="1800" dirty="0" smtClean="0"/>
              <a:t>Is this person a “bandwidth hog?”</a:t>
            </a:r>
            <a:endParaRPr lang="en-US" sz="1800" dirty="0"/>
          </a:p>
        </p:txBody>
      </p:sp>
      <p:sp>
        <p:nvSpPr>
          <p:cNvPr id="34" name="Rectangle 33"/>
          <p:cNvSpPr/>
          <p:nvPr/>
        </p:nvSpPr>
        <p:spPr>
          <a:xfrm>
            <a:off x="4700817" y="5743016"/>
            <a:ext cx="381000" cy="106740"/>
          </a:xfrm>
          <a:prstGeom prst="rect">
            <a:avLst/>
          </a:prstGeom>
          <a:solidFill>
            <a:srgbClr val="0DD3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283236" y="5743016"/>
            <a:ext cx="381000" cy="106740"/>
          </a:xfrm>
          <a:prstGeom prst="rect">
            <a:avLst/>
          </a:prstGeom>
          <a:solidFill>
            <a:srgbClr val="0DD3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5139873" y="5743016"/>
            <a:ext cx="381000" cy="106740"/>
          </a:xfrm>
          <a:prstGeom prst="rect">
            <a:avLst/>
          </a:prstGeom>
          <a:solidFill>
            <a:srgbClr val="0DD3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913475" y="5743016"/>
            <a:ext cx="381000" cy="106740"/>
          </a:xfrm>
          <a:prstGeom prst="rect">
            <a:avLst/>
          </a:prstGeom>
          <a:solidFill>
            <a:srgbClr val="0DD3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7386475" y="5743016"/>
            <a:ext cx="381000" cy="106740"/>
          </a:xfrm>
          <a:prstGeom prst="rect">
            <a:avLst/>
          </a:prstGeom>
          <a:solidFill>
            <a:srgbClr val="0DD32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62264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Options for Managing Traffic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Prioritizing Traffic</a:t>
            </a:r>
          </a:p>
          <a:p>
            <a:pPr lvl="1"/>
            <a:r>
              <a:rPr lang="en-US" dirty="0" smtClean="0"/>
              <a:t>Slow down some users—perceived hogs.</a:t>
            </a:r>
          </a:p>
          <a:p>
            <a:pPr lvl="1"/>
            <a:r>
              <a:rPr lang="en-US" dirty="0" smtClean="0"/>
              <a:t>Slow down based on type of traffic.</a:t>
            </a:r>
          </a:p>
          <a:p>
            <a:pPr lvl="2"/>
            <a:r>
              <a:rPr lang="en-US" dirty="0" err="1" smtClean="0"/>
              <a:t>Packeteer</a:t>
            </a:r>
            <a:r>
              <a:rPr lang="en-US" dirty="0" smtClean="0"/>
              <a:t>—open packets to identify.</a:t>
            </a:r>
          </a:p>
          <a:p>
            <a:pPr lvl="2"/>
            <a:r>
              <a:rPr lang="en-US" dirty="0" smtClean="0"/>
              <a:t>Connection port (rare, not very useful).</a:t>
            </a:r>
          </a:p>
          <a:p>
            <a:pPr lvl="1"/>
            <a:r>
              <a:rPr lang="en-US" dirty="0" smtClean="0"/>
              <a:t>Sell quality of service (rare yet).</a:t>
            </a:r>
          </a:p>
          <a:p>
            <a:r>
              <a:rPr lang="en-US" dirty="0" smtClean="0"/>
              <a:t>Pricing mechanisms with data caps</a:t>
            </a:r>
          </a:p>
          <a:p>
            <a:pPr lvl="1"/>
            <a:r>
              <a:rPr lang="en-US" dirty="0" smtClean="0"/>
              <a:t>Overage fees</a:t>
            </a:r>
          </a:p>
          <a:p>
            <a:pPr lvl="1"/>
            <a:r>
              <a:rPr lang="en-US" dirty="0" smtClean="0"/>
              <a:t>Differential pricing</a:t>
            </a:r>
          </a:p>
          <a:p>
            <a:pPr lvl="1"/>
            <a:r>
              <a:rPr lang="en-US" dirty="0" smtClean="0"/>
              <a:t>Time-of-day pricing (rare yet).</a:t>
            </a:r>
          </a:p>
          <a:p>
            <a:pPr lvl="1"/>
            <a:r>
              <a:rPr lang="en-US" dirty="0" smtClean="0"/>
              <a:t>Potential problem as speeds increase (4G cell).</a:t>
            </a:r>
          </a:p>
          <a:p>
            <a:pPr lvl="1"/>
            <a:endParaRPr lang="en-US" dirty="0"/>
          </a:p>
        </p:txBody>
      </p:sp>
    </p:spTree>
    <p:extLst>
      <p:ext uri="{BB962C8B-B14F-4D97-AF65-F5344CB8AC3E}">
        <p14:creationId xmlns:p14="http://schemas.microsoft.com/office/powerpoint/2010/main" xmlns="" val="979630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Government Interference or Necessity?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“Network Neutrality” Proposal</a:t>
            </a:r>
          </a:p>
          <a:p>
            <a:pPr lvl="1"/>
            <a:r>
              <a:rPr lang="en-US" dirty="0" smtClean="0"/>
              <a:t>Potential problem: A commercial network might intentionally slow down traffic from a rival. For instance, Comcast (network) owns NBC (content) (January 2011). What if it slows down traffic for competitor content?</a:t>
            </a:r>
          </a:p>
          <a:p>
            <a:pPr lvl="1"/>
            <a:r>
              <a:rPr lang="en-US" dirty="0" smtClean="0"/>
              <a:t>But does “neutrality” mean that networks cannot manage their usage?</a:t>
            </a:r>
          </a:p>
          <a:p>
            <a:r>
              <a:rPr lang="en-US" dirty="0" smtClean="0"/>
              <a:t>Are network and cell phone ads misleading?</a:t>
            </a:r>
          </a:p>
          <a:p>
            <a:pPr lvl="1"/>
            <a:r>
              <a:rPr lang="en-US" dirty="0" smtClean="0"/>
              <a:t>Watch movies on your cell phone.</a:t>
            </a:r>
          </a:p>
          <a:p>
            <a:pPr lvl="1"/>
            <a:r>
              <a:rPr lang="en-US" dirty="0" smtClean="0"/>
              <a:t>Do it on 4G and see how quickly you exceed the data cap.</a:t>
            </a:r>
          </a:p>
          <a:p>
            <a:pPr lvl="1"/>
            <a:r>
              <a:rPr lang="en-US" dirty="0" smtClean="0"/>
              <a:t>What are actual network speeds?</a:t>
            </a:r>
          </a:p>
          <a:p>
            <a:pPr lvl="1"/>
            <a:r>
              <a:rPr lang="en-US" dirty="0" smtClean="0"/>
              <a:t>FCC says perhaps half in 2010. (</a:t>
            </a:r>
            <a:r>
              <a:rPr lang="en-US" dirty="0" smtClean="0">
                <a:hlinkClick r:id="rId2"/>
              </a:rPr>
              <a:t>PDF</a:t>
            </a:r>
            <a:r>
              <a:rPr lang="en-US" dirty="0" smtClean="0"/>
              <a:t>)</a:t>
            </a:r>
            <a:endParaRPr lang="en-US" dirty="0"/>
          </a:p>
        </p:txBody>
      </p:sp>
    </p:spTree>
    <p:extLst>
      <p:ext uri="{BB962C8B-B14F-4D97-AF65-F5344CB8AC3E}">
        <p14:creationId xmlns:p14="http://schemas.microsoft.com/office/powerpoint/2010/main" xmlns="" val="104653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reeform 33"/>
          <p:cNvSpPr>
            <a:spLocks/>
          </p:cNvSpPr>
          <p:nvPr/>
        </p:nvSpPr>
        <p:spPr bwMode="auto">
          <a:xfrm>
            <a:off x="4267200" y="1397000"/>
            <a:ext cx="1143000" cy="431800"/>
          </a:xfrm>
          <a:custGeom>
            <a:avLst/>
            <a:gdLst>
              <a:gd name="T0" fmla="*/ 0 w 720"/>
              <a:gd name="T1" fmla="*/ 431800 h 272"/>
              <a:gd name="T2" fmla="*/ 304800 w 720"/>
              <a:gd name="T3" fmla="*/ 355600 h 272"/>
              <a:gd name="T4" fmla="*/ 609600 w 720"/>
              <a:gd name="T5" fmla="*/ 50800 h 272"/>
              <a:gd name="T6" fmla="*/ 1143000 w 720"/>
              <a:gd name="T7" fmla="*/ 5080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72">
                <a:moveTo>
                  <a:pt x="0" y="272"/>
                </a:moveTo>
                <a:cubicBezTo>
                  <a:pt x="64" y="268"/>
                  <a:pt x="128" y="264"/>
                  <a:pt x="192" y="224"/>
                </a:cubicBezTo>
                <a:cubicBezTo>
                  <a:pt x="256" y="184"/>
                  <a:pt x="296" y="64"/>
                  <a:pt x="384" y="32"/>
                </a:cubicBezTo>
                <a:cubicBezTo>
                  <a:pt x="472" y="0"/>
                  <a:pt x="596" y="16"/>
                  <a:pt x="720" y="3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3" name="Freeform 75"/>
          <p:cNvSpPr>
            <a:spLocks/>
          </p:cNvSpPr>
          <p:nvPr/>
        </p:nvSpPr>
        <p:spPr bwMode="auto">
          <a:xfrm>
            <a:off x="4868863" y="955675"/>
            <a:ext cx="2017712" cy="1042988"/>
          </a:xfrm>
          <a:custGeom>
            <a:avLst/>
            <a:gdLst>
              <a:gd name="T0" fmla="*/ 523875 w 1271"/>
              <a:gd name="T1" fmla="*/ 555625 h 657"/>
              <a:gd name="T2" fmla="*/ 990600 w 1271"/>
              <a:gd name="T3" fmla="*/ 966788 h 657"/>
              <a:gd name="T4" fmla="*/ 1606550 w 1271"/>
              <a:gd name="T5" fmla="*/ 947738 h 657"/>
              <a:gd name="T6" fmla="*/ 1951037 w 1271"/>
              <a:gd name="T7" fmla="*/ 396875 h 657"/>
              <a:gd name="T8" fmla="*/ 1204912 w 1271"/>
              <a:gd name="T9" fmla="*/ 285750 h 657"/>
              <a:gd name="T10" fmla="*/ 812800 w 1271"/>
              <a:gd name="T11" fmla="*/ 14288 h 657"/>
              <a:gd name="T12" fmla="*/ 47625 w 1271"/>
              <a:gd name="T13" fmla="*/ 201613 h 657"/>
              <a:gd name="T14" fmla="*/ 523875 w 1271"/>
              <a:gd name="T15" fmla="*/ 555625 h 6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71" h="657">
                <a:moveTo>
                  <a:pt x="330" y="350"/>
                </a:moveTo>
                <a:cubicBezTo>
                  <a:pt x="419" y="412"/>
                  <a:pt x="510" y="568"/>
                  <a:pt x="624" y="609"/>
                </a:cubicBezTo>
                <a:cubicBezTo>
                  <a:pt x="738" y="650"/>
                  <a:pt x="911" y="657"/>
                  <a:pt x="1012" y="597"/>
                </a:cubicBezTo>
                <a:cubicBezTo>
                  <a:pt x="1113" y="537"/>
                  <a:pt x="1271" y="320"/>
                  <a:pt x="1229" y="250"/>
                </a:cubicBezTo>
                <a:cubicBezTo>
                  <a:pt x="1187" y="180"/>
                  <a:pt x="879" y="220"/>
                  <a:pt x="759" y="180"/>
                </a:cubicBezTo>
                <a:cubicBezTo>
                  <a:pt x="639" y="140"/>
                  <a:pt x="633" y="18"/>
                  <a:pt x="512" y="9"/>
                </a:cubicBezTo>
                <a:cubicBezTo>
                  <a:pt x="391" y="0"/>
                  <a:pt x="60" y="70"/>
                  <a:pt x="30" y="127"/>
                </a:cubicBezTo>
                <a:cubicBezTo>
                  <a:pt x="0" y="184"/>
                  <a:pt x="268" y="304"/>
                  <a:pt x="330" y="350"/>
                </a:cubicBezTo>
                <a:close/>
              </a:path>
            </a:pathLst>
          </a:custGeom>
          <a:solidFill>
            <a:srgbClr val="FFFF99"/>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4" name="Rectangle 4"/>
          <p:cNvSpPr>
            <a:spLocks noGrp="1" noChangeArrowheads="1"/>
          </p:cNvSpPr>
          <p:nvPr>
            <p:ph type="title"/>
          </p:nvPr>
        </p:nvSpPr>
        <p:spPr/>
        <p:txBody>
          <a:bodyPr>
            <a:normAutofit/>
          </a:bodyPr>
          <a:lstStyle/>
          <a:p>
            <a:r>
              <a:rPr lang="en-US" smtClean="0"/>
              <a:t>Networks</a:t>
            </a:r>
          </a:p>
        </p:txBody>
      </p:sp>
      <p:pic>
        <p:nvPicPr>
          <p:cNvPr id="5125" name="Picture 14" descr="ph01644j[1]"/>
          <p:cNvPicPr>
            <a:picLocks noGrp="1" noChangeAspect="1" noChangeArrowheads="1"/>
          </p:cNvPicPr>
          <p:nvPr>
            <p:ph sz="quarter" idx="4294967295"/>
          </p:nvPr>
        </p:nvPicPr>
        <p:blipFill>
          <a:blip r:embed="rId2">
            <a:extLst>
              <a:ext uri="{28A0092B-C50C-407E-A947-70E740481C1C}">
                <a14:useLocalDpi xmlns:a14="http://schemas.microsoft.com/office/drawing/2010/main" xmlns="" val="0"/>
              </a:ext>
            </a:extLst>
          </a:blip>
          <a:srcRect/>
          <a:stretch>
            <a:fillRect/>
          </a:stretch>
        </p:blipFill>
        <p:spPr>
          <a:xfrm>
            <a:off x="1178719" y="3924300"/>
            <a:ext cx="1060450" cy="16002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130" name="Picture 11" descr="j0178415[1]"/>
          <p:cNvPicPr>
            <a:picLocks noGrp="1" noChangeAspect="1" noChangeArrowheads="1"/>
          </p:cNvPicPr>
          <p:nvPr>
            <p:ph sz="quarter" idx="4294967295"/>
          </p:nvPr>
        </p:nvPicPr>
        <p:blipFill>
          <a:blip r:embed="rId3" cstate="print">
            <a:extLst>
              <a:ext uri="{28A0092B-C50C-407E-A947-70E740481C1C}">
                <a14:useLocalDpi xmlns:a14="http://schemas.microsoft.com/office/drawing/2010/main" xmlns="" val="0"/>
              </a:ext>
            </a:extLst>
          </a:blip>
          <a:srcRect/>
          <a:stretch>
            <a:fillRect/>
          </a:stretch>
        </p:blipFill>
        <p:spPr>
          <a:xfrm>
            <a:off x="7027817" y="2030652"/>
            <a:ext cx="1752600" cy="1168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pic>
        <p:nvPicPr>
          <p:cNvPr id="5129" name="Picture 5" descr="j0284993"/>
          <p:cNvPicPr>
            <a:picLocks noGrp="1" noChangeAspect="1" noChangeArrowheads="1"/>
          </p:cNvPicPr>
          <p:nvPr>
            <p:ph sz="quarter" idx="4294967295"/>
          </p:nvPr>
        </p:nvPicPr>
        <p:blipFill>
          <a:blip r:embed="rId4" cstate="print">
            <a:extLst>
              <a:ext uri="{28A0092B-C50C-407E-A947-70E740481C1C}">
                <a14:useLocalDpi xmlns:a14="http://schemas.microsoft.com/office/drawing/2010/main" xmlns="" val="0"/>
              </a:ext>
            </a:extLst>
          </a:blip>
          <a:srcRect/>
          <a:stretch>
            <a:fillRect/>
          </a:stretch>
        </p:blipFill>
        <p:spPr>
          <a:xfrm>
            <a:off x="419100" y="2253116"/>
            <a:ext cx="2095500" cy="1376363"/>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sp>
        <p:nvSpPr>
          <p:cNvPr id="5126" name="Text Box 16"/>
          <p:cNvSpPr txBox="1">
            <a:spLocks noChangeArrowheads="1"/>
          </p:cNvSpPr>
          <p:nvPr/>
        </p:nvSpPr>
        <p:spPr bwMode="auto">
          <a:xfrm>
            <a:off x="1223770" y="5486400"/>
            <a:ext cx="2590800" cy="1311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t>Teamwork</a:t>
            </a:r>
          </a:p>
          <a:p>
            <a:r>
              <a:rPr lang="en-US" sz="2000" dirty="0"/>
              <a:t>Communication</a:t>
            </a:r>
          </a:p>
          <a:p>
            <a:r>
              <a:rPr lang="en-US" sz="2000" dirty="0"/>
              <a:t>Scheduling</a:t>
            </a:r>
          </a:p>
          <a:p>
            <a:r>
              <a:rPr lang="en-US" sz="2000" dirty="0"/>
              <a:t>Sharing</a:t>
            </a:r>
          </a:p>
        </p:txBody>
      </p:sp>
      <p:sp>
        <p:nvSpPr>
          <p:cNvPr id="5127" name="Freeform 18"/>
          <p:cNvSpPr>
            <a:spLocks/>
          </p:cNvSpPr>
          <p:nvPr/>
        </p:nvSpPr>
        <p:spPr bwMode="auto">
          <a:xfrm>
            <a:off x="3136900" y="2057400"/>
            <a:ext cx="1511300" cy="685800"/>
          </a:xfrm>
          <a:custGeom>
            <a:avLst/>
            <a:gdLst>
              <a:gd name="T0" fmla="*/ 139700 w 952"/>
              <a:gd name="T1" fmla="*/ 685800 h 432"/>
              <a:gd name="T2" fmla="*/ 63500 w 952"/>
              <a:gd name="T3" fmla="*/ 533400 h 432"/>
              <a:gd name="T4" fmla="*/ 520700 w 952"/>
              <a:gd name="T5" fmla="*/ 609600 h 432"/>
              <a:gd name="T6" fmla="*/ 1358900 w 952"/>
              <a:gd name="T7" fmla="*/ 457200 h 432"/>
              <a:gd name="T8" fmla="*/ 1435100 w 952"/>
              <a:gd name="T9" fmla="*/ 76200 h 432"/>
              <a:gd name="T10" fmla="*/ 1130300 w 952"/>
              <a:gd name="T11" fmla="*/ 0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2" h="432">
                <a:moveTo>
                  <a:pt x="88" y="432"/>
                </a:moveTo>
                <a:cubicBezTo>
                  <a:pt x="44" y="388"/>
                  <a:pt x="0" y="344"/>
                  <a:pt x="40" y="336"/>
                </a:cubicBezTo>
                <a:cubicBezTo>
                  <a:pt x="80" y="328"/>
                  <a:pt x="192" y="392"/>
                  <a:pt x="328" y="384"/>
                </a:cubicBezTo>
                <a:cubicBezTo>
                  <a:pt x="464" y="376"/>
                  <a:pt x="760" y="344"/>
                  <a:pt x="856" y="288"/>
                </a:cubicBezTo>
                <a:cubicBezTo>
                  <a:pt x="952" y="232"/>
                  <a:pt x="928" y="96"/>
                  <a:pt x="904" y="48"/>
                </a:cubicBezTo>
                <a:cubicBezTo>
                  <a:pt x="880" y="0"/>
                  <a:pt x="796" y="0"/>
                  <a:pt x="71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8" name="Freeform 19"/>
          <p:cNvSpPr>
            <a:spLocks/>
          </p:cNvSpPr>
          <p:nvPr/>
        </p:nvSpPr>
        <p:spPr bwMode="auto">
          <a:xfrm>
            <a:off x="2286000" y="2692400"/>
            <a:ext cx="914400" cy="660400"/>
          </a:xfrm>
          <a:custGeom>
            <a:avLst/>
            <a:gdLst>
              <a:gd name="T0" fmla="*/ 914400 w 576"/>
              <a:gd name="T1" fmla="*/ 50800 h 416"/>
              <a:gd name="T2" fmla="*/ 457200 w 576"/>
              <a:gd name="T3" fmla="*/ 50800 h 416"/>
              <a:gd name="T4" fmla="*/ 457200 w 576"/>
              <a:gd name="T5" fmla="*/ 355600 h 416"/>
              <a:gd name="T6" fmla="*/ 152400 w 576"/>
              <a:gd name="T7" fmla="*/ 431800 h 416"/>
              <a:gd name="T8" fmla="*/ 0 w 576"/>
              <a:gd name="T9" fmla="*/ 660400 h 4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 h="416">
                <a:moveTo>
                  <a:pt x="576" y="32"/>
                </a:moveTo>
                <a:cubicBezTo>
                  <a:pt x="456" y="16"/>
                  <a:pt x="336" y="0"/>
                  <a:pt x="288" y="32"/>
                </a:cubicBezTo>
                <a:cubicBezTo>
                  <a:pt x="240" y="64"/>
                  <a:pt x="320" y="184"/>
                  <a:pt x="288" y="224"/>
                </a:cubicBezTo>
                <a:cubicBezTo>
                  <a:pt x="256" y="264"/>
                  <a:pt x="144" y="240"/>
                  <a:pt x="96" y="272"/>
                </a:cubicBezTo>
                <a:cubicBezTo>
                  <a:pt x="48" y="304"/>
                  <a:pt x="24" y="360"/>
                  <a:pt x="0" y="41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31" name="Freeform 21"/>
          <p:cNvSpPr>
            <a:spLocks/>
          </p:cNvSpPr>
          <p:nvPr/>
        </p:nvSpPr>
        <p:spPr bwMode="auto">
          <a:xfrm>
            <a:off x="2609850" y="3295650"/>
            <a:ext cx="457200" cy="152400"/>
          </a:xfrm>
          <a:custGeom>
            <a:avLst/>
            <a:gdLst>
              <a:gd name="T0" fmla="*/ 0 w 432"/>
              <a:gd name="T1" fmla="*/ 0 h 216"/>
              <a:gd name="T2" fmla="*/ 152400 w 432"/>
              <a:gd name="T3" fmla="*/ 135467 h 216"/>
              <a:gd name="T4" fmla="*/ 457200 w 432"/>
              <a:gd name="T5" fmla="*/ 101600 h 216"/>
              <a:gd name="T6" fmla="*/ 0 60000 65536"/>
              <a:gd name="T7" fmla="*/ 0 60000 65536"/>
              <a:gd name="T8" fmla="*/ 0 60000 65536"/>
            </a:gdLst>
            <a:ahLst/>
            <a:cxnLst>
              <a:cxn ang="T6">
                <a:pos x="T0" y="T1"/>
              </a:cxn>
              <a:cxn ang="T7">
                <a:pos x="T2" y="T3"/>
              </a:cxn>
              <a:cxn ang="T8">
                <a:pos x="T4" y="T5"/>
              </a:cxn>
            </a:cxnLst>
            <a:rect l="0" t="0" r="r" b="b"/>
            <a:pathLst>
              <a:path w="432" h="216">
                <a:moveTo>
                  <a:pt x="0" y="0"/>
                </a:moveTo>
                <a:cubicBezTo>
                  <a:pt x="36" y="84"/>
                  <a:pt x="72" y="168"/>
                  <a:pt x="144" y="192"/>
                </a:cubicBezTo>
                <a:cubicBezTo>
                  <a:pt x="216" y="216"/>
                  <a:pt x="376" y="152"/>
                  <a:pt x="432" y="14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32" name="Freeform 22"/>
          <p:cNvSpPr>
            <a:spLocks/>
          </p:cNvSpPr>
          <p:nvPr/>
        </p:nvSpPr>
        <p:spPr bwMode="auto">
          <a:xfrm>
            <a:off x="2514600" y="3352800"/>
            <a:ext cx="533400" cy="304800"/>
          </a:xfrm>
          <a:custGeom>
            <a:avLst/>
            <a:gdLst>
              <a:gd name="T0" fmla="*/ 0 w 432"/>
              <a:gd name="T1" fmla="*/ 0 h 216"/>
              <a:gd name="T2" fmla="*/ 177800 w 432"/>
              <a:gd name="T3" fmla="*/ 270933 h 216"/>
              <a:gd name="T4" fmla="*/ 533400 w 432"/>
              <a:gd name="T5" fmla="*/ 203200 h 216"/>
              <a:gd name="T6" fmla="*/ 0 60000 65536"/>
              <a:gd name="T7" fmla="*/ 0 60000 65536"/>
              <a:gd name="T8" fmla="*/ 0 60000 65536"/>
            </a:gdLst>
            <a:ahLst/>
            <a:cxnLst>
              <a:cxn ang="T6">
                <a:pos x="T0" y="T1"/>
              </a:cxn>
              <a:cxn ang="T7">
                <a:pos x="T2" y="T3"/>
              </a:cxn>
              <a:cxn ang="T8">
                <a:pos x="T4" y="T5"/>
              </a:cxn>
            </a:cxnLst>
            <a:rect l="0" t="0" r="r" b="b"/>
            <a:pathLst>
              <a:path w="432" h="216">
                <a:moveTo>
                  <a:pt x="0" y="0"/>
                </a:moveTo>
                <a:cubicBezTo>
                  <a:pt x="36" y="84"/>
                  <a:pt x="72" y="168"/>
                  <a:pt x="144" y="192"/>
                </a:cubicBezTo>
                <a:cubicBezTo>
                  <a:pt x="216" y="216"/>
                  <a:pt x="376" y="152"/>
                  <a:pt x="432" y="14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33" name="Freeform 23"/>
          <p:cNvSpPr>
            <a:spLocks/>
          </p:cNvSpPr>
          <p:nvPr/>
        </p:nvSpPr>
        <p:spPr bwMode="auto">
          <a:xfrm>
            <a:off x="2381250" y="3524250"/>
            <a:ext cx="685800" cy="342900"/>
          </a:xfrm>
          <a:custGeom>
            <a:avLst/>
            <a:gdLst>
              <a:gd name="T0" fmla="*/ 0 w 432"/>
              <a:gd name="T1" fmla="*/ 0 h 216"/>
              <a:gd name="T2" fmla="*/ 228600 w 432"/>
              <a:gd name="T3" fmla="*/ 304800 h 216"/>
              <a:gd name="T4" fmla="*/ 685800 w 432"/>
              <a:gd name="T5" fmla="*/ 228600 h 216"/>
              <a:gd name="T6" fmla="*/ 0 60000 65536"/>
              <a:gd name="T7" fmla="*/ 0 60000 65536"/>
              <a:gd name="T8" fmla="*/ 0 60000 65536"/>
            </a:gdLst>
            <a:ahLst/>
            <a:cxnLst>
              <a:cxn ang="T6">
                <a:pos x="T0" y="T1"/>
              </a:cxn>
              <a:cxn ang="T7">
                <a:pos x="T2" y="T3"/>
              </a:cxn>
              <a:cxn ang="T8">
                <a:pos x="T4" y="T5"/>
              </a:cxn>
            </a:cxnLst>
            <a:rect l="0" t="0" r="r" b="b"/>
            <a:pathLst>
              <a:path w="432" h="216">
                <a:moveTo>
                  <a:pt x="0" y="0"/>
                </a:moveTo>
                <a:cubicBezTo>
                  <a:pt x="36" y="84"/>
                  <a:pt x="72" y="168"/>
                  <a:pt x="144" y="192"/>
                </a:cubicBezTo>
                <a:cubicBezTo>
                  <a:pt x="216" y="216"/>
                  <a:pt x="376" y="152"/>
                  <a:pt x="432" y="14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34" name="Freeform 25"/>
          <p:cNvSpPr>
            <a:spLocks/>
          </p:cNvSpPr>
          <p:nvPr/>
        </p:nvSpPr>
        <p:spPr bwMode="auto">
          <a:xfrm>
            <a:off x="2228850" y="3676650"/>
            <a:ext cx="914400" cy="381000"/>
          </a:xfrm>
          <a:custGeom>
            <a:avLst/>
            <a:gdLst>
              <a:gd name="T0" fmla="*/ 0 w 432"/>
              <a:gd name="T1" fmla="*/ 0 h 216"/>
              <a:gd name="T2" fmla="*/ 304800 w 432"/>
              <a:gd name="T3" fmla="*/ 338667 h 216"/>
              <a:gd name="T4" fmla="*/ 914400 w 432"/>
              <a:gd name="T5" fmla="*/ 254000 h 216"/>
              <a:gd name="T6" fmla="*/ 0 60000 65536"/>
              <a:gd name="T7" fmla="*/ 0 60000 65536"/>
              <a:gd name="T8" fmla="*/ 0 60000 65536"/>
            </a:gdLst>
            <a:ahLst/>
            <a:cxnLst>
              <a:cxn ang="T6">
                <a:pos x="T0" y="T1"/>
              </a:cxn>
              <a:cxn ang="T7">
                <a:pos x="T2" y="T3"/>
              </a:cxn>
              <a:cxn ang="T8">
                <a:pos x="T4" y="T5"/>
              </a:cxn>
            </a:cxnLst>
            <a:rect l="0" t="0" r="r" b="b"/>
            <a:pathLst>
              <a:path w="432" h="216">
                <a:moveTo>
                  <a:pt x="0" y="0"/>
                </a:moveTo>
                <a:cubicBezTo>
                  <a:pt x="36" y="84"/>
                  <a:pt x="72" y="168"/>
                  <a:pt x="144" y="192"/>
                </a:cubicBezTo>
                <a:cubicBezTo>
                  <a:pt x="216" y="216"/>
                  <a:pt x="376" y="152"/>
                  <a:pt x="432" y="14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35" name="Freeform 28"/>
          <p:cNvSpPr>
            <a:spLocks/>
          </p:cNvSpPr>
          <p:nvPr/>
        </p:nvSpPr>
        <p:spPr bwMode="auto">
          <a:xfrm>
            <a:off x="3581400" y="3429000"/>
            <a:ext cx="914400" cy="1600200"/>
          </a:xfrm>
          <a:custGeom>
            <a:avLst/>
            <a:gdLst>
              <a:gd name="T0" fmla="*/ 381000 w 576"/>
              <a:gd name="T1" fmla="*/ 1600200 h 1008"/>
              <a:gd name="T2" fmla="*/ 0 w 576"/>
              <a:gd name="T3" fmla="*/ 1524000 h 1008"/>
              <a:gd name="T4" fmla="*/ 381000 w 576"/>
              <a:gd name="T5" fmla="*/ 1143000 h 1008"/>
              <a:gd name="T6" fmla="*/ 838200 w 576"/>
              <a:gd name="T7" fmla="*/ 685800 h 1008"/>
              <a:gd name="T8" fmla="*/ 533400 w 576"/>
              <a:gd name="T9" fmla="*/ 228600 h 1008"/>
              <a:gd name="T10" fmla="*/ 914400 w 576"/>
              <a:gd name="T11" fmla="*/ 0 h 10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6" h="1008">
                <a:moveTo>
                  <a:pt x="240" y="1008"/>
                </a:moveTo>
                <a:cubicBezTo>
                  <a:pt x="120" y="1008"/>
                  <a:pt x="0" y="1008"/>
                  <a:pt x="0" y="960"/>
                </a:cubicBezTo>
                <a:cubicBezTo>
                  <a:pt x="0" y="912"/>
                  <a:pt x="152" y="808"/>
                  <a:pt x="240" y="720"/>
                </a:cubicBezTo>
                <a:cubicBezTo>
                  <a:pt x="328" y="632"/>
                  <a:pt x="512" y="528"/>
                  <a:pt x="528" y="432"/>
                </a:cubicBezTo>
                <a:cubicBezTo>
                  <a:pt x="544" y="336"/>
                  <a:pt x="328" y="216"/>
                  <a:pt x="336" y="144"/>
                </a:cubicBezTo>
                <a:cubicBezTo>
                  <a:pt x="344" y="72"/>
                  <a:pt x="460" y="36"/>
                  <a:pt x="57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5136" name="Picture 26" descr="j0078616[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962400" y="4724400"/>
            <a:ext cx="1524000"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37" name="Text Box 30"/>
          <p:cNvSpPr txBox="1">
            <a:spLocks noChangeArrowheads="1"/>
          </p:cNvSpPr>
          <p:nvPr/>
        </p:nvSpPr>
        <p:spPr bwMode="auto">
          <a:xfrm>
            <a:off x="5410200" y="1219200"/>
            <a:ext cx="1217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Internet</a:t>
            </a:r>
          </a:p>
        </p:txBody>
      </p:sp>
      <p:sp>
        <p:nvSpPr>
          <p:cNvPr id="5138" name="Text Box 35"/>
          <p:cNvSpPr txBox="1">
            <a:spLocks noChangeArrowheads="1"/>
          </p:cNvSpPr>
          <p:nvPr/>
        </p:nvSpPr>
        <p:spPr bwMode="auto">
          <a:xfrm>
            <a:off x="5715000" y="5029200"/>
            <a:ext cx="15240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Suppliers</a:t>
            </a:r>
          </a:p>
          <a:p>
            <a:r>
              <a:rPr lang="en-US" sz="2000"/>
              <a:t>Customers</a:t>
            </a:r>
          </a:p>
          <a:p>
            <a:r>
              <a:rPr lang="en-US" sz="2000"/>
              <a:t>Banks</a:t>
            </a:r>
          </a:p>
        </p:txBody>
      </p:sp>
      <p:sp>
        <p:nvSpPr>
          <p:cNvPr id="5139" name="Text Box 36"/>
          <p:cNvSpPr txBox="1">
            <a:spLocks noChangeArrowheads="1"/>
          </p:cNvSpPr>
          <p:nvPr/>
        </p:nvSpPr>
        <p:spPr bwMode="auto">
          <a:xfrm>
            <a:off x="2281650" y="5029200"/>
            <a:ext cx="12842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b="1" dirty="0">
                <a:solidFill>
                  <a:schemeClr val="hlink"/>
                </a:solidFill>
              </a:rPr>
              <a:t>Internal</a:t>
            </a:r>
          </a:p>
        </p:txBody>
      </p:sp>
      <p:sp>
        <p:nvSpPr>
          <p:cNvPr id="5140" name="Text Box 37"/>
          <p:cNvSpPr txBox="1">
            <a:spLocks noChangeArrowheads="1"/>
          </p:cNvSpPr>
          <p:nvPr/>
        </p:nvSpPr>
        <p:spPr bwMode="auto">
          <a:xfrm>
            <a:off x="5715000" y="4648200"/>
            <a:ext cx="13874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b="1">
                <a:solidFill>
                  <a:schemeClr val="hlink"/>
                </a:solidFill>
              </a:rPr>
              <a:t>External</a:t>
            </a:r>
          </a:p>
        </p:txBody>
      </p:sp>
      <p:pic>
        <p:nvPicPr>
          <p:cNvPr id="5142" name="Picture 68" descr="Wireless Switch Front b"/>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819400" y="2209800"/>
            <a:ext cx="1219200" cy="104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43" name="Picture 70" descr="Juniper Route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4419600" y="3200400"/>
            <a:ext cx="1295400"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44" name="Text Box 72"/>
          <p:cNvSpPr txBox="1">
            <a:spLocks noChangeArrowheads="1"/>
          </p:cNvSpPr>
          <p:nvPr/>
        </p:nvSpPr>
        <p:spPr bwMode="auto">
          <a:xfrm>
            <a:off x="7162800" y="3276600"/>
            <a:ext cx="143986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b="1">
                <a:solidFill>
                  <a:schemeClr val="hlink"/>
                </a:solidFill>
              </a:rPr>
              <a:t>Services</a:t>
            </a:r>
          </a:p>
        </p:txBody>
      </p:sp>
      <p:sp>
        <p:nvSpPr>
          <p:cNvPr id="5145" name="Text Box 73"/>
          <p:cNvSpPr txBox="1">
            <a:spLocks noChangeArrowheads="1"/>
          </p:cNvSpPr>
          <p:nvPr/>
        </p:nvSpPr>
        <p:spPr bwMode="auto">
          <a:xfrm>
            <a:off x="7162800" y="3657600"/>
            <a:ext cx="1676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dirty="0"/>
              <a:t>Applications</a:t>
            </a:r>
          </a:p>
          <a:p>
            <a:r>
              <a:rPr lang="en-US" sz="2000" dirty="0"/>
              <a:t>Research</a:t>
            </a:r>
          </a:p>
          <a:p>
            <a:r>
              <a:rPr lang="en-US" sz="2000" dirty="0"/>
              <a:t>Hosting</a:t>
            </a:r>
          </a:p>
        </p:txBody>
      </p:sp>
      <p:sp>
        <p:nvSpPr>
          <p:cNvPr id="5146" name="Freeform 76"/>
          <p:cNvSpPr>
            <a:spLocks/>
          </p:cNvSpPr>
          <p:nvPr/>
        </p:nvSpPr>
        <p:spPr bwMode="auto">
          <a:xfrm>
            <a:off x="4800600" y="1981200"/>
            <a:ext cx="1371600" cy="1219200"/>
          </a:xfrm>
          <a:custGeom>
            <a:avLst/>
            <a:gdLst>
              <a:gd name="T0" fmla="*/ 0 w 864"/>
              <a:gd name="T1" fmla="*/ 1219200 h 768"/>
              <a:gd name="T2" fmla="*/ 990600 w 864"/>
              <a:gd name="T3" fmla="*/ 1066800 h 768"/>
              <a:gd name="T4" fmla="*/ 533400 w 864"/>
              <a:gd name="T5" fmla="*/ 457200 h 768"/>
              <a:gd name="T6" fmla="*/ 1371600 w 864"/>
              <a:gd name="T7" fmla="*/ 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68">
                <a:moveTo>
                  <a:pt x="0" y="768"/>
                </a:moveTo>
                <a:cubicBezTo>
                  <a:pt x="284" y="760"/>
                  <a:pt x="568" y="752"/>
                  <a:pt x="624" y="672"/>
                </a:cubicBezTo>
                <a:cubicBezTo>
                  <a:pt x="680" y="592"/>
                  <a:pt x="296" y="400"/>
                  <a:pt x="336" y="288"/>
                </a:cubicBezTo>
                <a:cubicBezTo>
                  <a:pt x="376" y="176"/>
                  <a:pt x="620" y="88"/>
                  <a:pt x="864"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47" name="Freeform 78"/>
          <p:cNvSpPr>
            <a:spLocks/>
          </p:cNvSpPr>
          <p:nvPr/>
        </p:nvSpPr>
        <p:spPr bwMode="auto">
          <a:xfrm>
            <a:off x="6464300" y="1828800"/>
            <a:ext cx="698500" cy="914400"/>
          </a:xfrm>
          <a:custGeom>
            <a:avLst/>
            <a:gdLst>
              <a:gd name="T0" fmla="*/ 698500 w 440"/>
              <a:gd name="T1" fmla="*/ 914400 h 576"/>
              <a:gd name="T2" fmla="*/ 88900 w 440"/>
              <a:gd name="T3" fmla="*/ 533400 h 576"/>
              <a:gd name="T4" fmla="*/ 165100 w 440"/>
              <a:gd name="T5" fmla="*/ 152400 h 576"/>
              <a:gd name="T6" fmla="*/ 88900 w 440"/>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0" h="576">
                <a:moveTo>
                  <a:pt x="440" y="576"/>
                </a:moveTo>
                <a:cubicBezTo>
                  <a:pt x="276" y="496"/>
                  <a:pt x="112" y="416"/>
                  <a:pt x="56" y="336"/>
                </a:cubicBezTo>
                <a:cubicBezTo>
                  <a:pt x="0" y="256"/>
                  <a:pt x="104" y="152"/>
                  <a:pt x="104" y="96"/>
                </a:cubicBezTo>
                <a:cubicBezTo>
                  <a:pt x="104" y="40"/>
                  <a:pt x="80" y="20"/>
                  <a:pt x="5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368" name="Group 367"/>
          <p:cNvGrpSpPr/>
          <p:nvPr/>
        </p:nvGrpSpPr>
        <p:grpSpPr>
          <a:xfrm>
            <a:off x="3452303" y="1316162"/>
            <a:ext cx="1107606" cy="824641"/>
            <a:chOff x="939760" y="666908"/>
            <a:chExt cx="5623170" cy="4186592"/>
          </a:xfrm>
        </p:grpSpPr>
        <p:sp>
          <p:nvSpPr>
            <p:cNvPr id="369" name="Freeform 36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reeform 36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37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2" name="Freeform 37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73" name="Group 372"/>
            <p:cNvGrpSpPr/>
            <p:nvPr/>
          </p:nvGrpSpPr>
          <p:grpSpPr>
            <a:xfrm>
              <a:off x="1012296" y="810492"/>
              <a:ext cx="468535" cy="3181508"/>
              <a:chOff x="3264635" y="937071"/>
              <a:chExt cx="468535" cy="3181508"/>
            </a:xfrm>
          </p:grpSpPr>
          <p:sp>
            <p:nvSpPr>
              <p:cNvPr id="459" name="Freeform 45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0" name="Freeform 45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Freeform 46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Freeform 46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Freeform 46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Freeform 46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Freeform 46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Freeform 46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Freeform 46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reeform 46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Freeform 46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Freeform 46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Freeform 47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Freeform 47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4" name="Group 373"/>
            <p:cNvGrpSpPr/>
            <p:nvPr/>
          </p:nvGrpSpPr>
          <p:grpSpPr>
            <a:xfrm>
              <a:off x="1710061" y="810492"/>
              <a:ext cx="468535" cy="3181508"/>
              <a:chOff x="3264635" y="937071"/>
              <a:chExt cx="468535" cy="3181508"/>
            </a:xfrm>
          </p:grpSpPr>
          <p:sp>
            <p:nvSpPr>
              <p:cNvPr id="445" name="Freeform 44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6" name="Freeform 44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Freeform 44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Freeform 44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Freeform 44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Freeform 44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Freeform 45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Freeform 45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Freeform 45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Freeform 45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Freeform 45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Freeform 45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Freeform 45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Freeform 45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5" name="Group 374"/>
            <p:cNvGrpSpPr/>
            <p:nvPr/>
          </p:nvGrpSpPr>
          <p:grpSpPr>
            <a:xfrm>
              <a:off x="2319661" y="810492"/>
              <a:ext cx="468535" cy="3181508"/>
              <a:chOff x="3264635" y="937071"/>
              <a:chExt cx="468535" cy="3181508"/>
            </a:xfrm>
          </p:grpSpPr>
          <p:sp>
            <p:nvSpPr>
              <p:cNvPr id="431" name="Freeform 43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2" name="Freeform 43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reeform 43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reeform 43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Freeform 43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Freeform 43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reeform 43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43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Freeform 43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reeform 43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Freeform 44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Freeform 44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reeform 44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Freeform 44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6" name="Group 375"/>
            <p:cNvGrpSpPr/>
            <p:nvPr/>
          </p:nvGrpSpPr>
          <p:grpSpPr>
            <a:xfrm>
              <a:off x="2973343" y="810492"/>
              <a:ext cx="468535" cy="3181508"/>
              <a:chOff x="3264635" y="937071"/>
              <a:chExt cx="468535" cy="3181508"/>
            </a:xfrm>
          </p:grpSpPr>
          <p:sp>
            <p:nvSpPr>
              <p:cNvPr id="417" name="Freeform 41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8" name="Freeform 41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41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Freeform 41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reeform 42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Freeform 42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reeform 42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Freeform 42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42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reeform 42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Freeform 42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Freeform 42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Freeform 42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42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7" name="Group 376"/>
            <p:cNvGrpSpPr/>
            <p:nvPr/>
          </p:nvGrpSpPr>
          <p:grpSpPr>
            <a:xfrm>
              <a:off x="3615061" y="810492"/>
              <a:ext cx="468535" cy="3181508"/>
              <a:chOff x="3264635" y="937071"/>
              <a:chExt cx="468535" cy="3181508"/>
            </a:xfrm>
          </p:grpSpPr>
          <p:sp>
            <p:nvSpPr>
              <p:cNvPr id="403" name="Freeform 40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4" name="Freeform 40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reeform 40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40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40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reeform 40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reeform 40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reeform 41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reeform 41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reeform 41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1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Freeform 41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Freeform 41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8" name="Group 377"/>
            <p:cNvGrpSpPr/>
            <p:nvPr/>
          </p:nvGrpSpPr>
          <p:grpSpPr>
            <a:xfrm>
              <a:off x="4300861" y="810492"/>
              <a:ext cx="468535" cy="3181508"/>
              <a:chOff x="3264635" y="937071"/>
              <a:chExt cx="468535" cy="3181508"/>
            </a:xfrm>
          </p:grpSpPr>
          <p:sp>
            <p:nvSpPr>
              <p:cNvPr id="389" name="Freeform 38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0" name="Freeform 38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reeform 39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reeform 39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reeform 39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reeform 39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reeform 39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reeform 39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reeform 39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reeform 39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reeform 39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reeform 39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reeform 40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reeform 40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9" name="Freeform 37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0" name="Freeform 37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1" name="Freeform 38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Freeform 38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3" name="Freeform 38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Freeform 38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5" name="Freeform 38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38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7" name="Freeform 38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38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0448011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 Caps</a:t>
            </a:r>
            <a:endParaRPr lang="en-US" dirty="0"/>
          </a:p>
        </p:txBody>
      </p:sp>
      <p:sp>
        <p:nvSpPr>
          <p:cNvPr id="5" name="TextBox 4"/>
          <p:cNvSpPr txBox="1"/>
          <p:nvPr/>
        </p:nvSpPr>
        <p:spPr>
          <a:xfrm>
            <a:off x="1905000" y="1401616"/>
            <a:ext cx="3114763" cy="830997"/>
          </a:xfrm>
          <a:prstGeom prst="rect">
            <a:avLst/>
          </a:prstGeom>
          <a:noFill/>
        </p:spPr>
        <p:txBody>
          <a:bodyPr wrap="none" rtlCol="0">
            <a:spAutoFit/>
          </a:bodyPr>
          <a:lstStyle/>
          <a:p>
            <a:r>
              <a:rPr lang="en-US" dirty="0" smtClean="0"/>
              <a:t>Cap: 5 GB</a:t>
            </a:r>
          </a:p>
          <a:p>
            <a:r>
              <a:rPr lang="en-US" dirty="0" smtClean="0"/>
              <a:t>Transfer rate: 5 mbps</a:t>
            </a:r>
            <a:endParaRPr lang="en-US" dirty="0"/>
          </a:p>
        </p:txBody>
      </p:sp>
      <p:sp>
        <p:nvSpPr>
          <p:cNvPr id="6" name="TextBox 5"/>
          <p:cNvSpPr txBox="1"/>
          <p:nvPr/>
        </p:nvSpPr>
        <p:spPr>
          <a:xfrm>
            <a:off x="1676400" y="2971800"/>
            <a:ext cx="3009157" cy="461665"/>
          </a:xfrm>
          <a:prstGeom prst="rect">
            <a:avLst/>
          </a:prstGeom>
          <a:noFill/>
        </p:spPr>
        <p:txBody>
          <a:bodyPr wrap="none" rtlCol="0">
            <a:spAutoFit/>
          </a:bodyPr>
          <a:lstStyle/>
          <a:p>
            <a:r>
              <a:rPr lang="en-US" dirty="0" smtClean="0"/>
              <a:t>5,000,000,000 Bytes</a:t>
            </a:r>
            <a:endParaRPr lang="en-US" dirty="0"/>
          </a:p>
        </p:txBody>
      </p:sp>
      <p:sp>
        <p:nvSpPr>
          <p:cNvPr id="7" name="TextBox 6"/>
          <p:cNvSpPr txBox="1"/>
          <p:nvPr/>
        </p:nvSpPr>
        <p:spPr>
          <a:xfrm>
            <a:off x="4876800" y="2787133"/>
            <a:ext cx="920445" cy="830997"/>
          </a:xfrm>
          <a:prstGeom prst="rect">
            <a:avLst/>
          </a:prstGeom>
          <a:noFill/>
        </p:spPr>
        <p:txBody>
          <a:bodyPr wrap="none" rtlCol="0">
            <a:spAutoFit/>
          </a:bodyPr>
          <a:lstStyle/>
          <a:p>
            <a:r>
              <a:rPr lang="en-US" u="sng" dirty="0" smtClean="0"/>
              <a:t>8 bits</a:t>
            </a:r>
          </a:p>
          <a:p>
            <a:r>
              <a:rPr lang="en-US" dirty="0" smtClean="0"/>
              <a:t>Byte</a:t>
            </a:r>
          </a:p>
        </p:txBody>
      </p:sp>
      <p:sp>
        <p:nvSpPr>
          <p:cNvPr id="8" name="TextBox 7"/>
          <p:cNvSpPr txBox="1"/>
          <p:nvPr/>
        </p:nvSpPr>
        <p:spPr>
          <a:xfrm>
            <a:off x="1676400" y="4038600"/>
            <a:ext cx="2890535" cy="461665"/>
          </a:xfrm>
          <a:prstGeom prst="rect">
            <a:avLst/>
          </a:prstGeom>
          <a:noFill/>
        </p:spPr>
        <p:txBody>
          <a:bodyPr wrap="none" rtlCol="0">
            <a:spAutoFit/>
          </a:bodyPr>
          <a:lstStyle/>
          <a:p>
            <a:r>
              <a:rPr lang="en-US" dirty="0" smtClean="0"/>
              <a:t>40,000,000,000 bits</a:t>
            </a:r>
            <a:endParaRPr lang="en-US" dirty="0"/>
          </a:p>
        </p:txBody>
      </p:sp>
      <p:sp>
        <p:nvSpPr>
          <p:cNvPr id="9" name="TextBox 8"/>
          <p:cNvSpPr txBox="1"/>
          <p:nvPr/>
        </p:nvSpPr>
        <p:spPr>
          <a:xfrm>
            <a:off x="4876800" y="3853933"/>
            <a:ext cx="2954655" cy="830997"/>
          </a:xfrm>
          <a:prstGeom prst="rect">
            <a:avLst/>
          </a:prstGeom>
          <a:noFill/>
        </p:spPr>
        <p:txBody>
          <a:bodyPr wrap="none" rtlCol="0">
            <a:spAutoFit/>
          </a:bodyPr>
          <a:lstStyle/>
          <a:p>
            <a:r>
              <a:rPr lang="en-US" u="sng" dirty="0" smtClean="0"/>
              <a:t>1			</a:t>
            </a:r>
          </a:p>
          <a:p>
            <a:r>
              <a:rPr lang="en-US" dirty="0" smtClean="0"/>
              <a:t>5,000,000 bits/sec</a:t>
            </a:r>
          </a:p>
        </p:txBody>
      </p:sp>
      <p:sp>
        <p:nvSpPr>
          <p:cNvPr id="10" name="TextBox 9"/>
          <p:cNvSpPr txBox="1"/>
          <p:nvPr/>
        </p:nvSpPr>
        <p:spPr>
          <a:xfrm>
            <a:off x="1676400" y="4953000"/>
            <a:ext cx="2188420" cy="461665"/>
          </a:xfrm>
          <a:prstGeom prst="rect">
            <a:avLst/>
          </a:prstGeom>
          <a:noFill/>
        </p:spPr>
        <p:txBody>
          <a:bodyPr wrap="none" rtlCol="0">
            <a:spAutoFit/>
          </a:bodyPr>
          <a:lstStyle/>
          <a:p>
            <a:r>
              <a:rPr lang="en-US" dirty="0" smtClean="0"/>
              <a:t>8,000 seconds</a:t>
            </a:r>
            <a:endParaRPr lang="en-US" dirty="0"/>
          </a:p>
        </p:txBody>
      </p:sp>
      <p:sp>
        <p:nvSpPr>
          <p:cNvPr id="11" name="TextBox 10"/>
          <p:cNvSpPr txBox="1"/>
          <p:nvPr/>
        </p:nvSpPr>
        <p:spPr>
          <a:xfrm>
            <a:off x="4876800" y="4768333"/>
            <a:ext cx="2101857" cy="830997"/>
          </a:xfrm>
          <a:prstGeom prst="rect">
            <a:avLst/>
          </a:prstGeom>
          <a:noFill/>
        </p:spPr>
        <p:txBody>
          <a:bodyPr wrap="none" rtlCol="0">
            <a:spAutoFit/>
          </a:bodyPr>
          <a:lstStyle/>
          <a:p>
            <a:r>
              <a:rPr lang="en-US" u="sng" dirty="0" smtClean="0"/>
              <a:t>1		</a:t>
            </a:r>
          </a:p>
          <a:p>
            <a:r>
              <a:rPr lang="en-US" dirty="0" smtClean="0"/>
              <a:t>60 sec/minute</a:t>
            </a:r>
          </a:p>
        </p:txBody>
      </p:sp>
      <p:sp>
        <p:nvSpPr>
          <p:cNvPr id="12" name="TextBox 11"/>
          <p:cNvSpPr txBox="1"/>
          <p:nvPr/>
        </p:nvSpPr>
        <p:spPr>
          <a:xfrm>
            <a:off x="1676400" y="5867400"/>
            <a:ext cx="2291012" cy="461665"/>
          </a:xfrm>
          <a:prstGeom prst="rect">
            <a:avLst/>
          </a:prstGeom>
          <a:noFill/>
        </p:spPr>
        <p:txBody>
          <a:bodyPr wrap="none" rtlCol="0">
            <a:spAutoFit/>
          </a:bodyPr>
          <a:lstStyle/>
          <a:p>
            <a:r>
              <a:rPr lang="en-US" dirty="0" smtClean="0"/>
              <a:t>133.33 minutes</a:t>
            </a:r>
            <a:endParaRPr lang="en-US" dirty="0"/>
          </a:p>
        </p:txBody>
      </p:sp>
      <p:cxnSp>
        <p:nvCxnSpPr>
          <p:cNvPr id="14" name="Straight Connector 13"/>
          <p:cNvCxnSpPr/>
          <p:nvPr/>
        </p:nvCxnSpPr>
        <p:spPr>
          <a:xfrm>
            <a:off x="3733800" y="2971800"/>
            <a:ext cx="833135" cy="4616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52422" y="4089071"/>
            <a:ext cx="833135" cy="4616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48400" y="4251942"/>
            <a:ext cx="833135" cy="4616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41625" y="3202632"/>
            <a:ext cx="833135" cy="4616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06836" y="5029200"/>
            <a:ext cx="833135" cy="4616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37022" y="5183832"/>
            <a:ext cx="833135" cy="4616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64246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smtClean="0"/>
              <a:t>TCP/IP Reference Model</a:t>
            </a:r>
          </a:p>
        </p:txBody>
      </p:sp>
      <p:sp>
        <p:nvSpPr>
          <p:cNvPr id="29699" name="Text Box 6"/>
          <p:cNvSpPr txBox="1">
            <a:spLocks noChangeArrowheads="1"/>
          </p:cNvSpPr>
          <p:nvPr/>
        </p:nvSpPr>
        <p:spPr bwMode="auto">
          <a:xfrm>
            <a:off x="4876800" y="2470150"/>
            <a:ext cx="1066800" cy="349250"/>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a:solidFill>
                  <a:schemeClr val="hlink"/>
                </a:solidFill>
              </a:rPr>
              <a:t>Message</a:t>
            </a:r>
          </a:p>
        </p:txBody>
      </p:sp>
      <p:sp>
        <p:nvSpPr>
          <p:cNvPr id="29700" name="Text Box 10"/>
          <p:cNvSpPr txBox="1">
            <a:spLocks noChangeArrowheads="1"/>
          </p:cNvSpPr>
          <p:nvPr/>
        </p:nvSpPr>
        <p:spPr bwMode="auto">
          <a:xfrm>
            <a:off x="3810000" y="3155950"/>
            <a:ext cx="1066800" cy="349250"/>
          </a:xfrm>
          <a:prstGeom prst="rect">
            <a:avLst/>
          </a:prstGeom>
          <a:noFill/>
          <a:ln w="12700">
            <a:solidFill>
              <a:srgbClr val="CC3399"/>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CC3399"/>
                </a:solidFill>
              </a:rPr>
              <a:t>Header 3</a:t>
            </a:r>
          </a:p>
        </p:txBody>
      </p:sp>
      <p:sp>
        <p:nvSpPr>
          <p:cNvPr id="29701" name="Text Box 15"/>
          <p:cNvSpPr txBox="1">
            <a:spLocks noChangeArrowheads="1"/>
          </p:cNvSpPr>
          <p:nvPr/>
        </p:nvSpPr>
        <p:spPr bwMode="auto">
          <a:xfrm>
            <a:off x="5943600" y="3155950"/>
            <a:ext cx="990600" cy="349250"/>
          </a:xfrm>
          <a:prstGeom prst="rect">
            <a:avLst/>
          </a:prstGeom>
          <a:noFill/>
          <a:ln w="12700">
            <a:solidFill>
              <a:srgbClr val="CC3399"/>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CC3399"/>
                </a:solidFill>
              </a:rPr>
              <a:t>Trailer 3</a:t>
            </a:r>
          </a:p>
        </p:txBody>
      </p:sp>
      <p:sp>
        <p:nvSpPr>
          <p:cNvPr id="29702" name="Text Box 23"/>
          <p:cNvSpPr txBox="1">
            <a:spLocks noChangeArrowheads="1"/>
          </p:cNvSpPr>
          <p:nvPr/>
        </p:nvSpPr>
        <p:spPr bwMode="auto">
          <a:xfrm>
            <a:off x="4876800" y="3155950"/>
            <a:ext cx="1066800" cy="349250"/>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a:solidFill>
                  <a:schemeClr val="hlink"/>
                </a:solidFill>
              </a:rPr>
              <a:t>Message</a:t>
            </a:r>
          </a:p>
        </p:txBody>
      </p:sp>
      <p:sp>
        <p:nvSpPr>
          <p:cNvPr id="29703" name="Text Box 24"/>
          <p:cNvSpPr txBox="1">
            <a:spLocks noChangeArrowheads="1"/>
          </p:cNvSpPr>
          <p:nvPr/>
        </p:nvSpPr>
        <p:spPr bwMode="auto">
          <a:xfrm>
            <a:off x="3810000" y="3765550"/>
            <a:ext cx="10668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Header 3</a:t>
            </a:r>
          </a:p>
        </p:txBody>
      </p:sp>
      <p:sp>
        <p:nvSpPr>
          <p:cNvPr id="29704" name="Text Box 25"/>
          <p:cNvSpPr txBox="1">
            <a:spLocks noChangeArrowheads="1"/>
          </p:cNvSpPr>
          <p:nvPr/>
        </p:nvSpPr>
        <p:spPr bwMode="auto">
          <a:xfrm>
            <a:off x="5943600" y="3765550"/>
            <a:ext cx="9906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Trailer 3</a:t>
            </a:r>
          </a:p>
        </p:txBody>
      </p:sp>
      <p:sp>
        <p:nvSpPr>
          <p:cNvPr id="29705" name="Text Box 26"/>
          <p:cNvSpPr txBox="1">
            <a:spLocks noChangeArrowheads="1"/>
          </p:cNvSpPr>
          <p:nvPr/>
        </p:nvSpPr>
        <p:spPr bwMode="auto">
          <a:xfrm>
            <a:off x="4876800" y="3765550"/>
            <a:ext cx="1066800" cy="349250"/>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a:solidFill>
                  <a:schemeClr val="hlink"/>
                </a:solidFill>
              </a:rPr>
              <a:t>Message</a:t>
            </a:r>
          </a:p>
        </p:txBody>
      </p:sp>
      <p:sp>
        <p:nvSpPr>
          <p:cNvPr id="29706" name="Text Box 27"/>
          <p:cNvSpPr txBox="1">
            <a:spLocks noChangeArrowheads="1"/>
          </p:cNvSpPr>
          <p:nvPr/>
        </p:nvSpPr>
        <p:spPr bwMode="auto">
          <a:xfrm>
            <a:off x="3810000" y="3765550"/>
            <a:ext cx="1066800" cy="349250"/>
          </a:xfrm>
          <a:prstGeom prst="rect">
            <a:avLst/>
          </a:prstGeom>
          <a:noFill/>
          <a:ln w="12700">
            <a:solidFill>
              <a:srgbClr val="CC3399"/>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CC3399"/>
                </a:solidFill>
              </a:rPr>
              <a:t>Header 3</a:t>
            </a:r>
          </a:p>
        </p:txBody>
      </p:sp>
      <p:sp>
        <p:nvSpPr>
          <p:cNvPr id="29707" name="Text Box 28"/>
          <p:cNvSpPr txBox="1">
            <a:spLocks noChangeArrowheads="1"/>
          </p:cNvSpPr>
          <p:nvPr/>
        </p:nvSpPr>
        <p:spPr bwMode="auto">
          <a:xfrm>
            <a:off x="5943600" y="3765550"/>
            <a:ext cx="990600" cy="349250"/>
          </a:xfrm>
          <a:prstGeom prst="rect">
            <a:avLst/>
          </a:prstGeom>
          <a:noFill/>
          <a:ln w="12700">
            <a:solidFill>
              <a:srgbClr val="CC3399"/>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CC3399"/>
                </a:solidFill>
              </a:rPr>
              <a:t>Trailer 3</a:t>
            </a:r>
          </a:p>
        </p:txBody>
      </p:sp>
      <p:sp>
        <p:nvSpPr>
          <p:cNvPr id="29708" name="Text Box 29"/>
          <p:cNvSpPr txBox="1">
            <a:spLocks noChangeArrowheads="1"/>
          </p:cNvSpPr>
          <p:nvPr/>
        </p:nvSpPr>
        <p:spPr bwMode="auto">
          <a:xfrm>
            <a:off x="4876800" y="3765550"/>
            <a:ext cx="1066800" cy="349250"/>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a:solidFill>
                  <a:schemeClr val="hlink"/>
                </a:solidFill>
              </a:rPr>
              <a:t>Message</a:t>
            </a:r>
          </a:p>
        </p:txBody>
      </p:sp>
      <p:sp>
        <p:nvSpPr>
          <p:cNvPr id="29709" name="Text Box 30"/>
          <p:cNvSpPr txBox="1">
            <a:spLocks noChangeArrowheads="1"/>
          </p:cNvSpPr>
          <p:nvPr/>
        </p:nvSpPr>
        <p:spPr bwMode="auto">
          <a:xfrm>
            <a:off x="2743200" y="3765550"/>
            <a:ext cx="10668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Header 2</a:t>
            </a:r>
          </a:p>
        </p:txBody>
      </p:sp>
      <p:sp>
        <p:nvSpPr>
          <p:cNvPr id="29710" name="Text Box 31"/>
          <p:cNvSpPr txBox="1">
            <a:spLocks noChangeArrowheads="1"/>
          </p:cNvSpPr>
          <p:nvPr/>
        </p:nvSpPr>
        <p:spPr bwMode="auto">
          <a:xfrm>
            <a:off x="6934200" y="3765550"/>
            <a:ext cx="9906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Trailer 2</a:t>
            </a:r>
          </a:p>
        </p:txBody>
      </p:sp>
      <p:sp>
        <p:nvSpPr>
          <p:cNvPr id="29711" name="Text Box 32"/>
          <p:cNvSpPr txBox="1">
            <a:spLocks noChangeArrowheads="1"/>
          </p:cNvSpPr>
          <p:nvPr/>
        </p:nvSpPr>
        <p:spPr bwMode="auto">
          <a:xfrm>
            <a:off x="3810000" y="4451350"/>
            <a:ext cx="10668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Header 3</a:t>
            </a:r>
          </a:p>
        </p:txBody>
      </p:sp>
      <p:sp>
        <p:nvSpPr>
          <p:cNvPr id="29712" name="Text Box 33"/>
          <p:cNvSpPr txBox="1">
            <a:spLocks noChangeArrowheads="1"/>
          </p:cNvSpPr>
          <p:nvPr/>
        </p:nvSpPr>
        <p:spPr bwMode="auto">
          <a:xfrm>
            <a:off x="5943600" y="4451350"/>
            <a:ext cx="9906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Trailer 3</a:t>
            </a:r>
          </a:p>
        </p:txBody>
      </p:sp>
      <p:sp>
        <p:nvSpPr>
          <p:cNvPr id="29713" name="Text Box 34"/>
          <p:cNvSpPr txBox="1">
            <a:spLocks noChangeArrowheads="1"/>
          </p:cNvSpPr>
          <p:nvPr/>
        </p:nvSpPr>
        <p:spPr bwMode="auto">
          <a:xfrm>
            <a:off x="4876800" y="4451350"/>
            <a:ext cx="1066800" cy="349250"/>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a:solidFill>
                  <a:schemeClr val="hlink"/>
                </a:solidFill>
              </a:rPr>
              <a:t>Message</a:t>
            </a:r>
          </a:p>
        </p:txBody>
      </p:sp>
      <p:sp>
        <p:nvSpPr>
          <p:cNvPr id="29714" name="Text Box 35"/>
          <p:cNvSpPr txBox="1">
            <a:spLocks noChangeArrowheads="1"/>
          </p:cNvSpPr>
          <p:nvPr/>
        </p:nvSpPr>
        <p:spPr bwMode="auto">
          <a:xfrm>
            <a:off x="3810000" y="4451350"/>
            <a:ext cx="1066800" cy="349250"/>
          </a:xfrm>
          <a:prstGeom prst="rect">
            <a:avLst/>
          </a:prstGeom>
          <a:noFill/>
          <a:ln w="12700">
            <a:solidFill>
              <a:srgbClr val="CC3399"/>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CC3399"/>
                </a:solidFill>
              </a:rPr>
              <a:t>Header 3</a:t>
            </a:r>
          </a:p>
        </p:txBody>
      </p:sp>
      <p:sp>
        <p:nvSpPr>
          <p:cNvPr id="29715" name="Text Box 36"/>
          <p:cNvSpPr txBox="1">
            <a:spLocks noChangeArrowheads="1"/>
          </p:cNvSpPr>
          <p:nvPr/>
        </p:nvSpPr>
        <p:spPr bwMode="auto">
          <a:xfrm>
            <a:off x="5943600" y="4451350"/>
            <a:ext cx="990600" cy="349250"/>
          </a:xfrm>
          <a:prstGeom prst="rect">
            <a:avLst/>
          </a:prstGeom>
          <a:noFill/>
          <a:ln w="12700">
            <a:solidFill>
              <a:srgbClr val="CC3399"/>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CC3399"/>
                </a:solidFill>
              </a:rPr>
              <a:t>Trailer 3</a:t>
            </a:r>
          </a:p>
        </p:txBody>
      </p:sp>
      <p:sp>
        <p:nvSpPr>
          <p:cNvPr id="29716" name="Text Box 37"/>
          <p:cNvSpPr txBox="1">
            <a:spLocks noChangeArrowheads="1"/>
          </p:cNvSpPr>
          <p:nvPr/>
        </p:nvSpPr>
        <p:spPr bwMode="auto">
          <a:xfrm>
            <a:off x="4876800" y="4451350"/>
            <a:ext cx="1066800" cy="349250"/>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pPr>
            <a:r>
              <a:rPr lang="en-US" sz="1600">
                <a:solidFill>
                  <a:schemeClr val="hlink"/>
                </a:solidFill>
              </a:rPr>
              <a:t>Message</a:t>
            </a:r>
          </a:p>
        </p:txBody>
      </p:sp>
      <p:sp>
        <p:nvSpPr>
          <p:cNvPr id="29717" name="Text Box 38"/>
          <p:cNvSpPr txBox="1">
            <a:spLocks noChangeArrowheads="1"/>
          </p:cNvSpPr>
          <p:nvPr/>
        </p:nvSpPr>
        <p:spPr bwMode="auto">
          <a:xfrm>
            <a:off x="2743200" y="4451350"/>
            <a:ext cx="10668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Header 2</a:t>
            </a:r>
          </a:p>
        </p:txBody>
      </p:sp>
      <p:sp>
        <p:nvSpPr>
          <p:cNvPr id="29718" name="Text Box 39"/>
          <p:cNvSpPr txBox="1">
            <a:spLocks noChangeArrowheads="1"/>
          </p:cNvSpPr>
          <p:nvPr/>
        </p:nvSpPr>
        <p:spPr bwMode="auto">
          <a:xfrm>
            <a:off x="6934200" y="4451350"/>
            <a:ext cx="990600" cy="349250"/>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Trailer 2</a:t>
            </a:r>
          </a:p>
        </p:txBody>
      </p:sp>
      <p:sp>
        <p:nvSpPr>
          <p:cNvPr id="29719" name="Text Box 40"/>
          <p:cNvSpPr txBox="1">
            <a:spLocks noChangeArrowheads="1"/>
          </p:cNvSpPr>
          <p:nvPr/>
        </p:nvSpPr>
        <p:spPr bwMode="auto">
          <a:xfrm>
            <a:off x="1676400" y="4451350"/>
            <a:ext cx="1066800" cy="3492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800000"/>
                </a:solidFill>
              </a:rPr>
              <a:t>Header 1</a:t>
            </a:r>
          </a:p>
        </p:txBody>
      </p:sp>
      <p:sp>
        <p:nvSpPr>
          <p:cNvPr id="29720" name="Text Box 41"/>
          <p:cNvSpPr txBox="1">
            <a:spLocks noChangeArrowheads="1"/>
          </p:cNvSpPr>
          <p:nvPr/>
        </p:nvSpPr>
        <p:spPr bwMode="auto">
          <a:xfrm>
            <a:off x="7924800" y="4451350"/>
            <a:ext cx="990600" cy="3492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rgbClr val="800000"/>
                </a:solidFill>
              </a:rPr>
              <a:t>Trailer 1</a:t>
            </a:r>
          </a:p>
        </p:txBody>
      </p:sp>
      <p:sp>
        <p:nvSpPr>
          <p:cNvPr id="29721" name="Text Box 42"/>
          <p:cNvSpPr txBox="1">
            <a:spLocks noChangeArrowheads="1"/>
          </p:cNvSpPr>
          <p:nvPr/>
        </p:nvSpPr>
        <p:spPr bwMode="auto">
          <a:xfrm>
            <a:off x="304800" y="2424113"/>
            <a:ext cx="3124200" cy="2428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150000"/>
              </a:spcBef>
            </a:pPr>
            <a:r>
              <a:rPr lang="en-US" sz="1800"/>
              <a:t>4. Application</a:t>
            </a:r>
          </a:p>
          <a:p>
            <a:pPr>
              <a:spcBef>
                <a:spcPct val="150000"/>
              </a:spcBef>
            </a:pPr>
            <a:r>
              <a:rPr lang="en-US" sz="1800"/>
              <a:t>3. Transport (TCP)</a:t>
            </a:r>
          </a:p>
          <a:p>
            <a:pPr>
              <a:spcBef>
                <a:spcPct val="150000"/>
              </a:spcBef>
            </a:pPr>
            <a:r>
              <a:rPr lang="en-US" sz="1800"/>
              <a:t>2. Internet (IP)</a:t>
            </a:r>
          </a:p>
          <a:p>
            <a:pPr>
              <a:spcBef>
                <a:spcPct val="150000"/>
              </a:spcBef>
            </a:pPr>
            <a:r>
              <a:rPr lang="en-US" sz="1800"/>
              <a:t>1. Physical</a:t>
            </a:r>
          </a:p>
        </p:txBody>
      </p:sp>
    </p:spTree>
    <p:extLst>
      <p:ext uri="{BB962C8B-B14F-4D97-AF65-F5344CB8AC3E}">
        <p14:creationId xmlns:p14="http://schemas.microsoft.com/office/powerpoint/2010/main" xmlns="" val="2540754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smtClean="0"/>
              <a:t>TCP/IP Reference</a:t>
            </a:r>
          </a:p>
        </p:txBody>
      </p:sp>
      <p:sp>
        <p:nvSpPr>
          <p:cNvPr id="30723" name="Rectangle 5"/>
          <p:cNvSpPr>
            <a:spLocks noGrp="1" noChangeArrowheads="1"/>
          </p:cNvSpPr>
          <p:nvPr>
            <p:ph type="body" idx="1"/>
          </p:nvPr>
        </p:nvSpPr>
        <p:spPr/>
        <p:txBody>
          <a:bodyPr>
            <a:normAutofit fontScale="77500" lnSpcReduction="20000"/>
          </a:bodyPr>
          <a:lstStyle/>
          <a:p>
            <a:r>
              <a:rPr lang="en-US" smtClean="0"/>
              <a:t>Application</a:t>
            </a:r>
          </a:p>
          <a:p>
            <a:pPr lvl="1"/>
            <a:r>
              <a:rPr lang="en-US" smtClean="0"/>
              <a:t>Mail, Web, FTP</a:t>
            </a:r>
          </a:p>
          <a:p>
            <a:pPr lvl="1"/>
            <a:r>
              <a:rPr lang="en-US" smtClean="0"/>
              <a:t>Authentication, compression, user services</a:t>
            </a:r>
          </a:p>
          <a:p>
            <a:r>
              <a:rPr lang="en-US" smtClean="0"/>
              <a:t>Transport</a:t>
            </a:r>
          </a:p>
          <a:p>
            <a:pPr lvl="1"/>
            <a:r>
              <a:rPr lang="en-US" smtClean="0"/>
              <a:t>Packetize data and handle lost packets</a:t>
            </a:r>
          </a:p>
          <a:p>
            <a:pPr lvl="1"/>
            <a:r>
              <a:rPr lang="en-US" smtClean="0"/>
              <a:t>Establish connections through numbered ports</a:t>
            </a:r>
          </a:p>
          <a:p>
            <a:r>
              <a:rPr lang="en-US" smtClean="0"/>
              <a:t>Internet Protocol (IP)</a:t>
            </a:r>
          </a:p>
          <a:p>
            <a:pPr lvl="1"/>
            <a:r>
              <a:rPr lang="en-US" smtClean="0"/>
              <a:t>Route packets to destination</a:t>
            </a:r>
          </a:p>
          <a:p>
            <a:pPr lvl="1"/>
            <a:r>
              <a:rPr lang="en-US" smtClean="0"/>
              <a:t>Requires unique host addresses: IPv4=32-bit; IPv6=128-bit</a:t>
            </a:r>
          </a:p>
          <a:p>
            <a:pPr lvl="1"/>
            <a:r>
              <a:rPr lang="en-US" smtClean="0"/>
              <a:t>Requires standards and cooperation</a:t>
            </a:r>
          </a:p>
          <a:p>
            <a:r>
              <a:rPr lang="en-US" smtClean="0"/>
              <a:t>Subnet</a:t>
            </a:r>
          </a:p>
          <a:p>
            <a:pPr lvl="1"/>
            <a:r>
              <a:rPr lang="en-US" smtClean="0"/>
              <a:t>Physical connections</a:t>
            </a:r>
          </a:p>
          <a:p>
            <a:pPr lvl="1"/>
            <a:r>
              <a:rPr lang="en-US" smtClean="0"/>
              <a:t>Transfers bits with some form of error correction</a:t>
            </a:r>
          </a:p>
        </p:txBody>
      </p:sp>
    </p:spTree>
    <p:extLst>
      <p:ext uri="{BB962C8B-B14F-4D97-AF65-F5344CB8AC3E}">
        <p14:creationId xmlns:p14="http://schemas.microsoft.com/office/powerpoint/2010/main" xmlns="" val="5850082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p:spPr>
        <p:txBody>
          <a:bodyPr/>
          <a:lstStyle/>
          <a:p>
            <a:r>
              <a:rPr lang="en-US" smtClean="0"/>
              <a:t>ISO-OSI Reference Model</a:t>
            </a:r>
          </a:p>
        </p:txBody>
      </p:sp>
      <p:grpSp>
        <p:nvGrpSpPr>
          <p:cNvPr id="31747" name="Group 10"/>
          <p:cNvGrpSpPr>
            <a:grpSpLocks/>
          </p:cNvGrpSpPr>
          <p:nvPr/>
        </p:nvGrpSpPr>
        <p:grpSpPr bwMode="auto">
          <a:xfrm>
            <a:off x="2384425" y="2178050"/>
            <a:ext cx="1511300" cy="3187700"/>
            <a:chOff x="1588" y="1348"/>
            <a:chExt cx="952" cy="2008"/>
          </a:xfrm>
        </p:grpSpPr>
        <p:sp>
          <p:nvSpPr>
            <p:cNvPr id="31790" name="Rectangle 3"/>
            <p:cNvSpPr>
              <a:spLocks noChangeArrowheads="1"/>
            </p:cNvSpPr>
            <p:nvPr/>
          </p:nvSpPr>
          <p:spPr bwMode="auto">
            <a:xfrm>
              <a:off x="1588" y="1348"/>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Application</a:t>
              </a:r>
            </a:p>
          </p:txBody>
        </p:sp>
        <p:sp>
          <p:nvSpPr>
            <p:cNvPr id="31791" name="Rectangle 4"/>
            <p:cNvSpPr>
              <a:spLocks noChangeArrowheads="1"/>
            </p:cNvSpPr>
            <p:nvPr/>
          </p:nvSpPr>
          <p:spPr bwMode="auto">
            <a:xfrm>
              <a:off x="1588" y="1636"/>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Presentation</a:t>
              </a:r>
            </a:p>
          </p:txBody>
        </p:sp>
        <p:sp>
          <p:nvSpPr>
            <p:cNvPr id="31792" name="Rectangle 5"/>
            <p:cNvSpPr>
              <a:spLocks noChangeArrowheads="1"/>
            </p:cNvSpPr>
            <p:nvPr/>
          </p:nvSpPr>
          <p:spPr bwMode="auto">
            <a:xfrm>
              <a:off x="1588" y="1924"/>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Session</a:t>
              </a:r>
            </a:p>
          </p:txBody>
        </p:sp>
        <p:sp>
          <p:nvSpPr>
            <p:cNvPr id="31793" name="Rectangle 6"/>
            <p:cNvSpPr>
              <a:spLocks noChangeArrowheads="1"/>
            </p:cNvSpPr>
            <p:nvPr/>
          </p:nvSpPr>
          <p:spPr bwMode="auto">
            <a:xfrm>
              <a:off x="1588" y="2212"/>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Transport</a:t>
              </a:r>
            </a:p>
          </p:txBody>
        </p:sp>
        <p:sp>
          <p:nvSpPr>
            <p:cNvPr id="31794" name="Rectangle 7"/>
            <p:cNvSpPr>
              <a:spLocks noChangeArrowheads="1"/>
            </p:cNvSpPr>
            <p:nvPr/>
          </p:nvSpPr>
          <p:spPr bwMode="auto">
            <a:xfrm>
              <a:off x="1588" y="2500"/>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Network</a:t>
              </a:r>
            </a:p>
          </p:txBody>
        </p:sp>
        <p:sp>
          <p:nvSpPr>
            <p:cNvPr id="31795" name="Rectangle 8"/>
            <p:cNvSpPr>
              <a:spLocks noChangeArrowheads="1"/>
            </p:cNvSpPr>
            <p:nvPr/>
          </p:nvSpPr>
          <p:spPr bwMode="auto">
            <a:xfrm>
              <a:off x="1588" y="2788"/>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Data Link</a:t>
              </a:r>
            </a:p>
          </p:txBody>
        </p:sp>
        <p:sp>
          <p:nvSpPr>
            <p:cNvPr id="31796" name="Rectangle 9"/>
            <p:cNvSpPr>
              <a:spLocks noChangeArrowheads="1"/>
            </p:cNvSpPr>
            <p:nvPr/>
          </p:nvSpPr>
          <p:spPr bwMode="auto">
            <a:xfrm>
              <a:off x="1588" y="3076"/>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Physical</a:t>
              </a:r>
            </a:p>
          </p:txBody>
        </p:sp>
      </p:grpSp>
      <p:sp>
        <p:nvSpPr>
          <p:cNvPr id="31748" name="Rectangle 11"/>
          <p:cNvSpPr>
            <a:spLocks noChangeArrowheads="1"/>
          </p:cNvSpPr>
          <p:nvPr/>
        </p:nvSpPr>
        <p:spPr bwMode="auto">
          <a:xfrm>
            <a:off x="701675" y="21717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Layer 7</a:t>
            </a:r>
          </a:p>
        </p:txBody>
      </p:sp>
      <p:sp>
        <p:nvSpPr>
          <p:cNvPr id="31749" name="Rectangle 12"/>
          <p:cNvSpPr>
            <a:spLocks noChangeArrowheads="1"/>
          </p:cNvSpPr>
          <p:nvPr/>
        </p:nvSpPr>
        <p:spPr bwMode="auto">
          <a:xfrm>
            <a:off x="701675" y="26289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Layer 6</a:t>
            </a:r>
          </a:p>
        </p:txBody>
      </p:sp>
      <p:sp>
        <p:nvSpPr>
          <p:cNvPr id="31750" name="Rectangle 13"/>
          <p:cNvSpPr>
            <a:spLocks noChangeArrowheads="1"/>
          </p:cNvSpPr>
          <p:nvPr/>
        </p:nvSpPr>
        <p:spPr bwMode="auto">
          <a:xfrm>
            <a:off x="701675" y="30861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Layer 5</a:t>
            </a:r>
          </a:p>
        </p:txBody>
      </p:sp>
      <p:sp>
        <p:nvSpPr>
          <p:cNvPr id="31751" name="Rectangle 14"/>
          <p:cNvSpPr>
            <a:spLocks noChangeArrowheads="1"/>
          </p:cNvSpPr>
          <p:nvPr/>
        </p:nvSpPr>
        <p:spPr bwMode="auto">
          <a:xfrm>
            <a:off x="701675" y="35433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Layer 4</a:t>
            </a:r>
          </a:p>
        </p:txBody>
      </p:sp>
      <p:sp>
        <p:nvSpPr>
          <p:cNvPr id="31752" name="Rectangle 15"/>
          <p:cNvSpPr>
            <a:spLocks noChangeArrowheads="1"/>
          </p:cNvSpPr>
          <p:nvPr/>
        </p:nvSpPr>
        <p:spPr bwMode="auto">
          <a:xfrm>
            <a:off x="701675" y="40005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Layer 3</a:t>
            </a:r>
          </a:p>
        </p:txBody>
      </p:sp>
      <p:sp>
        <p:nvSpPr>
          <p:cNvPr id="31753" name="Rectangle 16"/>
          <p:cNvSpPr>
            <a:spLocks noChangeArrowheads="1"/>
          </p:cNvSpPr>
          <p:nvPr/>
        </p:nvSpPr>
        <p:spPr bwMode="auto">
          <a:xfrm>
            <a:off x="701675" y="44577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Layer 2</a:t>
            </a:r>
          </a:p>
        </p:txBody>
      </p:sp>
      <p:sp>
        <p:nvSpPr>
          <p:cNvPr id="31754" name="Rectangle 17"/>
          <p:cNvSpPr>
            <a:spLocks noChangeArrowheads="1"/>
          </p:cNvSpPr>
          <p:nvPr/>
        </p:nvSpPr>
        <p:spPr bwMode="auto">
          <a:xfrm>
            <a:off x="701675" y="4914900"/>
            <a:ext cx="152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Layer 1</a:t>
            </a:r>
          </a:p>
        </p:txBody>
      </p:sp>
      <p:grpSp>
        <p:nvGrpSpPr>
          <p:cNvPr id="31755" name="Group 25"/>
          <p:cNvGrpSpPr>
            <a:grpSpLocks/>
          </p:cNvGrpSpPr>
          <p:nvPr/>
        </p:nvGrpSpPr>
        <p:grpSpPr bwMode="auto">
          <a:xfrm>
            <a:off x="7413625" y="2178050"/>
            <a:ext cx="1511300" cy="3187700"/>
            <a:chOff x="4756" y="1348"/>
            <a:chExt cx="952" cy="2008"/>
          </a:xfrm>
        </p:grpSpPr>
        <p:sp>
          <p:nvSpPr>
            <p:cNvPr id="31783" name="Rectangle 18"/>
            <p:cNvSpPr>
              <a:spLocks noChangeArrowheads="1"/>
            </p:cNvSpPr>
            <p:nvPr/>
          </p:nvSpPr>
          <p:spPr bwMode="auto">
            <a:xfrm>
              <a:off x="4756" y="1348"/>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Application</a:t>
              </a:r>
            </a:p>
          </p:txBody>
        </p:sp>
        <p:sp>
          <p:nvSpPr>
            <p:cNvPr id="31784" name="Rectangle 19"/>
            <p:cNvSpPr>
              <a:spLocks noChangeArrowheads="1"/>
            </p:cNvSpPr>
            <p:nvPr/>
          </p:nvSpPr>
          <p:spPr bwMode="auto">
            <a:xfrm>
              <a:off x="4756" y="1636"/>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Presentation</a:t>
              </a:r>
            </a:p>
          </p:txBody>
        </p:sp>
        <p:sp>
          <p:nvSpPr>
            <p:cNvPr id="31785" name="Rectangle 20"/>
            <p:cNvSpPr>
              <a:spLocks noChangeArrowheads="1"/>
            </p:cNvSpPr>
            <p:nvPr/>
          </p:nvSpPr>
          <p:spPr bwMode="auto">
            <a:xfrm>
              <a:off x="4756" y="1924"/>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Session</a:t>
              </a:r>
            </a:p>
          </p:txBody>
        </p:sp>
        <p:sp>
          <p:nvSpPr>
            <p:cNvPr id="31786" name="Rectangle 21"/>
            <p:cNvSpPr>
              <a:spLocks noChangeArrowheads="1"/>
            </p:cNvSpPr>
            <p:nvPr/>
          </p:nvSpPr>
          <p:spPr bwMode="auto">
            <a:xfrm>
              <a:off x="4756" y="2212"/>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Transport</a:t>
              </a:r>
            </a:p>
          </p:txBody>
        </p:sp>
        <p:sp>
          <p:nvSpPr>
            <p:cNvPr id="31787" name="Rectangle 22"/>
            <p:cNvSpPr>
              <a:spLocks noChangeArrowheads="1"/>
            </p:cNvSpPr>
            <p:nvPr/>
          </p:nvSpPr>
          <p:spPr bwMode="auto">
            <a:xfrm>
              <a:off x="4756" y="2500"/>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Network</a:t>
              </a:r>
            </a:p>
          </p:txBody>
        </p:sp>
        <p:sp>
          <p:nvSpPr>
            <p:cNvPr id="31788" name="Rectangle 23"/>
            <p:cNvSpPr>
              <a:spLocks noChangeArrowheads="1"/>
            </p:cNvSpPr>
            <p:nvPr/>
          </p:nvSpPr>
          <p:spPr bwMode="auto">
            <a:xfrm>
              <a:off x="4756" y="2788"/>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Data Link</a:t>
              </a:r>
            </a:p>
          </p:txBody>
        </p:sp>
        <p:sp>
          <p:nvSpPr>
            <p:cNvPr id="31789" name="Rectangle 24"/>
            <p:cNvSpPr>
              <a:spLocks noChangeArrowheads="1"/>
            </p:cNvSpPr>
            <p:nvPr/>
          </p:nvSpPr>
          <p:spPr bwMode="auto">
            <a:xfrm>
              <a:off x="4756" y="3076"/>
              <a:ext cx="952" cy="28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800"/>
                <a:t>Physical</a:t>
              </a:r>
            </a:p>
          </p:txBody>
        </p:sp>
      </p:grpSp>
      <p:sp>
        <p:nvSpPr>
          <p:cNvPr id="31756" name="Line 26"/>
          <p:cNvSpPr>
            <a:spLocks noChangeShapeType="1"/>
          </p:cNvSpPr>
          <p:nvPr/>
        </p:nvSpPr>
        <p:spPr bwMode="auto">
          <a:xfrm>
            <a:off x="3902075" y="5372100"/>
            <a:ext cx="3505200"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7" name="Rectangle 27"/>
          <p:cNvSpPr>
            <a:spLocks noChangeArrowheads="1"/>
          </p:cNvSpPr>
          <p:nvPr/>
        </p:nvSpPr>
        <p:spPr bwMode="auto">
          <a:xfrm>
            <a:off x="4800600" y="5500688"/>
            <a:ext cx="17208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Physical Media</a:t>
            </a:r>
          </a:p>
        </p:txBody>
      </p:sp>
      <p:sp>
        <p:nvSpPr>
          <p:cNvPr id="31758" name="Oval 28"/>
          <p:cNvSpPr>
            <a:spLocks noChangeArrowheads="1"/>
          </p:cNvSpPr>
          <p:nvPr/>
        </p:nvSpPr>
        <p:spPr bwMode="auto">
          <a:xfrm>
            <a:off x="4289425" y="2254250"/>
            <a:ext cx="596900" cy="215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59" name="Rectangle 29"/>
          <p:cNvSpPr>
            <a:spLocks noChangeArrowheads="1"/>
          </p:cNvSpPr>
          <p:nvPr/>
        </p:nvSpPr>
        <p:spPr bwMode="auto">
          <a:xfrm>
            <a:off x="4953000" y="2270125"/>
            <a:ext cx="12192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Original Data</a:t>
            </a:r>
          </a:p>
        </p:txBody>
      </p:sp>
      <p:sp>
        <p:nvSpPr>
          <p:cNvPr id="31760" name="Rectangle 30"/>
          <p:cNvSpPr>
            <a:spLocks noChangeArrowheads="1"/>
          </p:cNvSpPr>
          <p:nvPr/>
        </p:nvSpPr>
        <p:spPr bwMode="auto">
          <a:xfrm>
            <a:off x="4289425" y="2711450"/>
            <a:ext cx="596900" cy="215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1" name="Rectangle 31"/>
          <p:cNvSpPr>
            <a:spLocks noChangeArrowheads="1"/>
          </p:cNvSpPr>
          <p:nvPr/>
        </p:nvSpPr>
        <p:spPr bwMode="auto">
          <a:xfrm>
            <a:off x="5029200" y="2727325"/>
            <a:ext cx="9223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Translate</a:t>
            </a:r>
          </a:p>
        </p:txBody>
      </p:sp>
      <p:sp>
        <p:nvSpPr>
          <p:cNvPr id="31762" name="Rectangle 32"/>
          <p:cNvSpPr>
            <a:spLocks noChangeArrowheads="1"/>
          </p:cNvSpPr>
          <p:nvPr/>
        </p:nvSpPr>
        <p:spPr bwMode="auto">
          <a:xfrm>
            <a:off x="3984625" y="3168650"/>
            <a:ext cx="292100" cy="215900"/>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3" name="Rectangle 33"/>
          <p:cNvSpPr>
            <a:spLocks noChangeArrowheads="1"/>
          </p:cNvSpPr>
          <p:nvPr/>
        </p:nvSpPr>
        <p:spPr bwMode="auto">
          <a:xfrm>
            <a:off x="4343400" y="3108325"/>
            <a:ext cx="19573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Sign on and resources</a:t>
            </a:r>
          </a:p>
        </p:txBody>
      </p:sp>
      <p:sp>
        <p:nvSpPr>
          <p:cNvPr id="31764" name="Rectangle 34"/>
          <p:cNvSpPr>
            <a:spLocks noChangeArrowheads="1"/>
          </p:cNvSpPr>
          <p:nvPr/>
        </p:nvSpPr>
        <p:spPr bwMode="auto">
          <a:xfrm>
            <a:off x="4289425" y="3702050"/>
            <a:ext cx="368300" cy="2159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5" name="Rectangle 35"/>
          <p:cNvSpPr>
            <a:spLocks noChangeArrowheads="1"/>
          </p:cNvSpPr>
          <p:nvPr/>
        </p:nvSpPr>
        <p:spPr bwMode="auto">
          <a:xfrm>
            <a:off x="5029200" y="3717925"/>
            <a:ext cx="11509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Data Packet</a:t>
            </a:r>
          </a:p>
        </p:txBody>
      </p:sp>
      <p:sp>
        <p:nvSpPr>
          <p:cNvPr id="31766" name="Rectangle 36"/>
          <p:cNvSpPr>
            <a:spLocks noChangeArrowheads="1"/>
          </p:cNvSpPr>
          <p:nvPr/>
        </p:nvSpPr>
        <p:spPr bwMode="auto">
          <a:xfrm>
            <a:off x="4289425" y="4083050"/>
            <a:ext cx="368300" cy="2159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67" name="Rectangle 37"/>
          <p:cNvSpPr>
            <a:spLocks noChangeArrowheads="1"/>
          </p:cNvSpPr>
          <p:nvPr/>
        </p:nvSpPr>
        <p:spPr bwMode="auto">
          <a:xfrm>
            <a:off x="4670425" y="4083050"/>
            <a:ext cx="292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R</a:t>
            </a:r>
          </a:p>
        </p:txBody>
      </p:sp>
      <p:sp>
        <p:nvSpPr>
          <p:cNvPr id="31768" name="Rectangle 38"/>
          <p:cNvSpPr>
            <a:spLocks noChangeArrowheads="1"/>
          </p:cNvSpPr>
          <p:nvPr/>
        </p:nvSpPr>
        <p:spPr bwMode="auto">
          <a:xfrm>
            <a:off x="5029200" y="4022725"/>
            <a:ext cx="14843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Add routing data</a:t>
            </a:r>
          </a:p>
        </p:txBody>
      </p:sp>
      <p:sp>
        <p:nvSpPr>
          <p:cNvPr id="31769" name="Rectangle 39"/>
          <p:cNvSpPr>
            <a:spLocks noChangeArrowheads="1"/>
          </p:cNvSpPr>
          <p:nvPr/>
        </p:nvSpPr>
        <p:spPr bwMode="auto">
          <a:xfrm>
            <a:off x="4289425" y="4616450"/>
            <a:ext cx="368300" cy="2159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0" name="Rectangle 40"/>
          <p:cNvSpPr>
            <a:spLocks noChangeArrowheads="1"/>
          </p:cNvSpPr>
          <p:nvPr/>
        </p:nvSpPr>
        <p:spPr bwMode="auto">
          <a:xfrm>
            <a:off x="4670425" y="4616450"/>
            <a:ext cx="292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R</a:t>
            </a:r>
          </a:p>
        </p:txBody>
      </p:sp>
      <p:sp>
        <p:nvSpPr>
          <p:cNvPr id="31771" name="Rectangle 41"/>
          <p:cNvSpPr>
            <a:spLocks noChangeArrowheads="1"/>
          </p:cNvSpPr>
          <p:nvPr/>
        </p:nvSpPr>
        <p:spPr bwMode="auto">
          <a:xfrm>
            <a:off x="4060825" y="4616450"/>
            <a:ext cx="215900" cy="215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A</a:t>
            </a:r>
          </a:p>
        </p:txBody>
      </p:sp>
      <p:sp>
        <p:nvSpPr>
          <p:cNvPr id="31772" name="Rectangle 42"/>
          <p:cNvSpPr>
            <a:spLocks noChangeArrowheads="1"/>
          </p:cNvSpPr>
          <p:nvPr/>
        </p:nvSpPr>
        <p:spPr bwMode="auto">
          <a:xfrm>
            <a:off x="4975225" y="4616450"/>
            <a:ext cx="292100" cy="2159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C</a:t>
            </a:r>
          </a:p>
        </p:txBody>
      </p:sp>
      <p:sp>
        <p:nvSpPr>
          <p:cNvPr id="31773" name="Rectangle 43"/>
          <p:cNvSpPr>
            <a:spLocks noChangeArrowheads="1"/>
          </p:cNvSpPr>
          <p:nvPr/>
        </p:nvSpPr>
        <p:spPr bwMode="auto">
          <a:xfrm>
            <a:off x="5334000" y="4403725"/>
            <a:ext cx="1190625"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400"/>
              <a:t>Addresses &amp;</a:t>
            </a:r>
          </a:p>
          <a:p>
            <a:r>
              <a:rPr lang="en-US" sz="1400"/>
              <a:t>Error Check</a:t>
            </a:r>
          </a:p>
        </p:txBody>
      </p:sp>
      <p:sp>
        <p:nvSpPr>
          <p:cNvPr id="31774" name="Rectangle 44"/>
          <p:cNvSpPr>
            <a:spLocks noChangeArrowheads="1"/>
          </p:cNvSpPr>
          <p:nvPr/>
        </p:nvSpPr>
        <p:spPr bwMode="auto">
          <a:xfrm>
            <a:off x="4289425" y="4997450"/>
            <a:ext cx="368300" cy="2159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5" name="Rectangle 45"/>
          <p:cNvSpPr>
            <a:spLocks noChangeArrowheads="1"/>
          </p:cNvSpPr>
          <p:nvPr/>
        </p:nvSpPr>
        <p:spPr bwMode="auto">
          <a:xfrm>
            <a:off x="4670425" y="4997450"/>
            <a:ext cx="292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R</a:t>
            </a:r>
          </a:p>
        </p:txBody>
      </p:sp>
      <p:sp>
        <p:nvSpPr>
          <p:cNvPr id="31776" name="Rectangle 46"/>
          <p:cNvSpPr>
            <a:spLocks noChangeArrowheads="1"/>
          </p:cNvSpPr>
          <p:nvPr/>
        </p:nvSpPr>
        <p:spPr bwMode="auto">
          <a:xfrm>
            <a:off x="4060825" y="4997450"/>
            <a:ext cx="215900" cy="215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A</a:t>
            </a:r>
          </a:p>
        </p:txBody>
      </p:sp>
      <p:sp>
        <p:nvSpPr>
          <p:cNvPr id="31777" name="Rectangle 47"/>
          <p:cNvSpPr>
            <a:spLocks noChangeArrowheads="1"/>
          </p:cNvSpPr>
          <p:nvPr/>
        </p:nvSpPr>
        <p:spPr bwMode="auto">
          <a:xfrm>
            <a:off x="4975225" y="4997450"/>
            <a:ext cx="292100" cy="2159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C</a:t>
            </a:r>
          </a:p>
        </p:txBody>
      </p:sp>
      <p:sp>
        <p:nvSpPr>
          <p:cNvPr id="31778" name="Rectangle 48"/>
          <p:cNvSpPr>
            <a:spLocks noChangeArrowheads="1"/>
          </p:cNvSpPr>
          <p:nvPr/>
        </p:nvSpPr>
        <p:spPr bwMode="auto">
          <a:xfrm>
            <a:off x="6346825" y="4997450"/>
            <a:ext cx="368300" cy="215900"/>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1779" name="Rectangle 49"/>
          <p:cNvSpPr>
            <a:spLocks noChangeArrowheads="1"/>
          </p:cNvSpPr>
          <p:nvPr/>
        </p:nvSpPr>
        <p:spPr bwMode="auto">
          <a:xfrm>
            <a:off x="6727825" y="4997450"/>
            <a:ext cx="292100" cy="215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R</a:t>
            </a:r>
          </a:p>
        </p:txBody>
      </p:sp>
      <p:sp>
        <p:nvSpPr>
          <p:cNvPr id="31780" name="Rectangle 50"/>
          <p:cNvSpPr>
            <a:spLocks noChangeArrowheads="1"/>
          </p:cNvSpPr>
          <p:nvPr/>
        </p:nvSpPr>
        <p:spPr bwMode="auto">
          <a:xfrm>
            <a:off x="6118225" y="4997450"/>
            <a:ext cx="215900" cy="2159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A</a:t>
            </a:r>
          </a:p>
        </p:txBody>
      </p:sp>
      <p:sp>
        <p:nvSpPr>
          <p:cNvPr id="31781" name="Rectangle 51"/>
          <p:cNvSpPr>
            <a:spLocks noChangeArrowheads="1"/>
          </p:cNvSpPr>
          <p:nvPr/>
        </p:nvSpPr>
        <p:spPr bwMode="auto">
          <a:xfrm>
            <a:off x="7032625" y="4997450"/>
            <a:ext cx="292100" cy="21590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nchor="ctr"/>
          <a:lstStyle/>
          <a:p>
            <a:pPr algn="ctr"/>
            <a:r>
              <a:rPr lang="en-US" sz="1600"/>
              <a:t>C</a:t>
            </a:r>
          </a:p>
        </p:txBody>
      </p:sp>
      <p:sp>
        <p:nvSpPr>
          <p:cNvPr id="31782" name="Line 52"/>
          <p:cNvSpPr>
            <a:spLocks noChangeShapeType="1"/>
          </p:cNvSpPr>
          <p:nvPr/>
        </p:nvSpPr>
        <p:spPr bwMode="auto">
          <a:xfrm>
            <a:off x="5349875" y="5067300"/>
            <a:ext cx="685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xmlns="" val="32481386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4"/>
          <p:cNvGraphicFramePr>
            <a:graphicFrameLocks/>
          </p:cNvGraphicFramePr>
          <p:nvPr/>
        </p:nvGraphicFramePr>
        <p:xfrm>
          <a:off x="5462588" y="5105400"/>
          <a:ext cx="836612" cy="744538"/>
        </p:xfrm>
        <a:graphic>
          <a:graphicData uri="http://schemas.openxmlformats.org/presentationml/2006/ole">
            <p:oleObj spid="_x0000_s10508" name="ClipArt" r:id="rId4" imgW="3475038" imgH="3108325" progId="">
              <p:embed/>
            </p:oleObj>
          </a:graphicData>
        </a:graphic>
      </p:graphicFrame>
      <p:graphicFrame>
        <p:nvGraphicFramePr>
          <p:cNvPr id="32771" name="Object 5"/>
          <p:cNvGraphicFramePr>
            <a:graphicFrameLocks/>
          </p:cNvGraphicFramePr>
          <p:nvPr/>
        </p:nvGraphicFramePr>
        <p:xfrm>
          <a:off x="6850063" y="4114800"/>
          <a:ext cx="847725" cy="881063"/>
        </p:xfrm>
        <a:graphic>
          <a:graphicData uri="http://schemas.openxmlformats.org/presentationml/2006/ole">
            <p:oleObj spid="_x0000_s10509" name="ClipArt" r:id="rId5" imgW="3986213" imgH="4144963" progId="">
              <p:embed/>
            </p:oleObj>
          </a:graphicData>
        </a:graphic>
      </p:graphicFrame>
      <p:graphicFrame>
        <p:nvGraphicFramePr>
          <p:cNvPr id="32772" name="Object 6"/>
          <p:cNvGraphicFramePr>
            <a:graphicFrameLocks/>
          </p:cNvGraphicFramePr>
          <p:nvPr/>
        </p:nvGraphicFramePr>
        <p:xfrm>
          <a:off x="6759575" y="5181600"/>
          <a:ext cx="835025" cy="744538"/>
        </p:xfrm>
        <a:graphic>
          <a:graphicData uri="http://schemas.openxmlformats.org/presentationml/2006/ole">
            <p:oleObj spid="_x0000_s10510" name="ClipArt" r:id="rId6" imgW="3475038" imgH="3108325" progId="">
              <p:embed/>
            </p:oleObj>
          </a:graphicData>
        </a:graphic>
      </p:graphicFrame>
      <p:graphicFrame>
        <p:nvGraphicFramePr>
          <p:cNvPr id="32773" name="Object 7"/>
          <p:cNvGraphicFramePr>
            <a:graphicFrameLocks/>
          </p:cNvGraphicFramePr>
          <p:nvPr/>
        </p:nvGraphicFramePr>
        <p:xfrm>
          <a:off x="7758113" y="4648200"/>
          <a:ext cx="750887" cy="668338"/>
        </p:xfrm>
        <a:graphic>
          <a:graphicData uri="http://schemas.openxmlformats.org/presentationml/2006/ole">
            <p:oleObj spid="_x0000_s10511" name="ClipArt" r:id="rId7" imgW="3475038" imgH="3108325" progId="">
              <p:embed/>
            </p:oleObj>
          </a:graphicData>
        </a:graphic>
      </p:graphicFrame>
      <p:graphicFrame>
        <p:nvGraphicFramePr>
          <p:cNvPr id="32774" name="Object 8"/>
          <p:cNvGraphicFramePr>
            <a:graphicFrameLocks/>
          </p:cNvGraphicFramePr>
          <p:nvPr/>
        </p:nvGraphicFramePr>
        <p:xfrm>
          <a:off x="5181600" y="2149475"/>
          <a:ext cx="687388" cy="712788"/>
        </p:xfrm>
        <a:graphic>
          <a:graphicData uri="http://schemas.openxmlformats.org/presentationml/2006/ole">
            <p:oleObj spid="_x0000_s10512" name="ClipArt" r:id="rId8" imgW="3986213" imgH="4144963" progId="">
              <p:embed/>
            </p:oleObj>
          </a:graphicData>
        </a:graphic>
      </p:graphicFrame>
      <p:graphicFrame>
        <p:nvGraphicFramePr>
          <p:cNvPr id="32775" name="Object 9"/>
          <p:cNvGraphicFramePr>
            <a:graphicFrameLocks/>
          </p:cNvGraphicFramePr>
          <p:nvPr/>
        </p:nvGraphicFramePr>
        <p:xfrm>
          <a:off x="4191000" y="3270250"/>
          <a:ext cx="584200" cy="522288"/>
        </p:xfrm>
        <a:graphic>
          <a:graphicData uri="http://schemas.openxmlformats.org/presentationml/2006/ole">
            <p:oleObj spid="_x0000_s10513" name="ClipArt" r:id="rId9" imgW="3475038" imgH="3108325" progId="">
              <p:embed/>
            </p:oleObj>
          </a:graphicData>
        </a:graphic>
      </p:graphicFrame>
      <p:graphicFrame>
        <p:nvGraphicFramePr>
          <p:cNvPr id="32776" name="Object 10"/>
          <p:cNvGraphicFramePr>
            <a:graphicFrameLocks/>
          </p:cNvGraphicFramePr>
          <p:nvPr/>
        </p:nvGraphicFramePr>
        <p:xfrm>
          <a:off x="4191000" y="2578100"/>
          <a:ext cx="508000" cy="452438"/>
        </p:xfrm>
        <a:graphic>
          <a:graphicData uri="http://schemas.openxmlformats.org/presentationml/2006/ole">
            <p:oleObj spid="_x0000_s10514" name="ClipArt" r:id="rId10" imgW="3475038" imgH="3108325" progId="">
              <p:embed/>
            </p:oleObj>
          </a:graphicData>
        </a:graphic>
      </p:graphicFrame>
      <p:sp>
        <p:nvSpPr>
          <p:cNvPr id="32777" name="Freeform 11"/>
          <p:cNvSpPr>
            <a:spLocks/>
          </p:cNvSpPr>
          <p:nvPr/>
        </p:nvSpPr>
        <p:spPr bwMode="auto">
          <a:xfrm>
            <a:off x="4973638" y="2490788"/>
            <a:ext cx="3452812" cy="1979612"/>
          </a:xfrm>
          <a:custGeom>
            <a:avLst/>
            <a:gdLst>
              <a:gd name="T0" fmla="*/ 3324225 w 2175"/>
              <a:gd name="T1" fmla="*/ 717550 h 1247"/>
              <a:gd name="T2" fmla="*/ 3446462 w 2175"/>
              <a:gd name="T3" fmla="*/ 550862 h 1247"/>
              <a:gd name="T4" fmla="*/ 3422650 w 2175"/>
              <a:gd name="T5" fmla="*/ 342900 h 1247"/>
              <a:gd name="T6" fmla="*/ 3306762 w 2175"/>
              <a:gd name="T7" fmla="*/ 134937 h 1247"/>
              <a:gd name="T8" fmla="*/ 3143250 w 2175"/>
              <a:gd name="T9" fmla="*/ 49212 h 1247"/>
              <a:gd name="T10" fmla="*/ 2930525 w 2175"/>
              <a:gd name="T11" fmla="*/ 1587 h 1247"/>
              <a:gd name="T12" fmla="*/ 2767012 w 2175"/>
              <a:gd name="T13" fmla="*/ 133350 h 1247"/>
              <a:gd name="T14" fmla="*/ 2574925 w 2175"/>
              <a:gd name="T15" fmla="*/ 254000 h 1247"/>
              <a:gd name="T16" fmla="*/ 2373312 w 2175"/>
              <a:gd name="T17" fmla="*/ 261937 h 1247"/>
              <a:gd name="T18" fmla="*/ 2193925 w 2175"/>
              <a:gd name="T19" fmla="*/ 171450 h 1247"/>
              <a:gd name="T20" fmla="*/ 2022475 w 2175"/>
              <a:gd name="T21" fmla="*/ 103187 h 1247"/>
              <a:gd name="T22" fmla="*/ 1825625 w 2175"/>
              <a:gd name="T23" fmla="*/ 58737 h 1247"/>
              <a:gd name="T24" fmla="*/ 1597025 w 2175"/>
              <a:gd name="T25" fmla="*/ 92075 h 1247"/>
              <a:gd name="T26" fmla="*/ 1395412 w 2175"/>
              <a:gd name="T27" fmla="*/ 136525 h 1247"/>
              <a:gd name="T28" fmla="*/ 1182687 w 2175"/>
              <a:gd name="T29" fmla="*/ 266700 h 1247"/>
              <a:gd name="T30" fmla="*/ 1081087 w 2175"/>
              <a:gd name="T31" fmla="*/ 515937 h 1247"/>
              <a:gd name="T32" fmla="*/ 1006475 w 2175"/>
              <a:gd name="T33" fmla="*/ 701675 h 1247"/>
              <a:gd name="T34" fmla="*/ 901700 w 2175"/>
              <a:gd name="T35" fmla="*/ 876300 h 1247"/>
              <a:gd name="T36" fmla="*/ 765175 w 2175"/>
              <a:gd name="T37" fmla="*/ 1035050 h 1247"/>
              <a:gd name="T38" fmla="*/ 558800 w 2175"/>
              <a:gd name="T39" fmla="*/ 1095375 h 1247"/>
              <a:gd name="T40" fmla="*/ 349250 w 2175"/>
              <a:gd name="T41" fmla="*/ 1120775 h 1247"/>
              <a:gd name="T42" fmla="*/ 123825 w 2175"/>
              <a:gd name="T43" fmla="*/ 1192212 h 1247"/>
              <a:gd name="T44" fmla="*/ 7937 w 2175"/>
              <a:gd name="T45" fmla="*/ 1343025 h 1247"/>
              <a:gd name="T46" fmla="*/ 41275 w 2175"/>
              <a:gd name="T47" fmla="*/ 1573212 h 1247"/>
              <a:gd name="T48" fmla="*/ 193675 w 2175"/>
              <a:gd name="T49" fmla="*/ 1689100 h 1247"/>
              <a:gd name="T50" fmla="*/ 415925 w 2175"/>
              <a:gd name="T51" fmla="*/ 1760537 h 1247"/>
              <a:gd name="T52" fmla="*/ 614362 w 2175"/>
              <a:gd name="T53" fmla="*/ 1803400 h 1247"/>
              <a:gd name="T54" fmla="*/ 769937 w 2175"/>
              <a:gd name="T55" fmla="*/ 1866900 h 1247"/>
              <a:gd name="T56" fmla="*/ 955675 w 2175"/>
              <a:gd name="T57" fmla="*/ 1941512 h 1247"/>
              <a:gd name="T58" fmla="*/ 1166812 w 2175"/>
              <a:gd name="T59" fmla="*/ 1954212 h 1247"/>
              <a:gd name="T60" fmla="*/ 1350962 w 2175"/>
              <a:gd name="T61" fmla="*/ 1812925 h 1247"/>
              <a:gd name="T62" fmla="*/ 1457325 w 2175"/>
              <a:gd name="T63" fmla="*/ 1639887 h 1247"/>
              <a:gd name="T64" fmla="*/ 1544637 w 2175"/>
              <a:gd name="T65" fmla="*/ 1422400 h 1247"/>
              <a:gd name="T66" fmla="*/ 1609725 w 2175"/>
              <a:gd name="T67" fmla="*/ 1214437 h 1247"/>
              <a:gd name="T68" fmla="*/ 1706562 w 2175"/>
              <a:gd name="T69" fmla="*/ 1019175 h 1247"/>
              <a:gd name="T70" fmla="*/ 1868487 w 2175"/>
              <a:gd name="T71" fmla="*/ 887412 h 1247"/>
              <a:gd name="T72" fmla="*/ 2073275 w 2175"/>
              <a:gd name="T73" fmla="*/ 825500 h 1247"/>
              <a:gd name="T74" fmla="*/ 2300287 w 2175"/>
              <a:gd name="T75" fmla="*/ 755650 h 1247"/>
              <a:gd name="T76" fmla="*/ 2527300 w 2175"/>
              <a:gd name="T77" fmla="*/ 774700 h 1247"/>
              <a:gd name="T78" fmla="*/ 2725737 w 2175"/>
              <a:gd name="T79" fmla="*/ 817562 h 1247"/>
              <a:gd name="T80" fmla="*/ 2901950 w 2175"/>
              <a:gd name="T81" fmla="*/ 871537 h 1247"/>
              <a:gd name="T82" fmla="*/ 3100387 w 2175"/>
              <a:gd name="T83" fmla="*/ 917575 h 1247"/>
              <a:gd name="T84" fmla="*/ 3251200 w 2175"/>
              <a:gd name="T85" fmla="*/ 814387 h 1247"/>
              <a:gd name="T86" fmla="*/ 3179762 w 2175"/>
              <a:gd name="T87" fmla="*/ 776287 h 124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175" h="1247">
                <a:moveTo>
                  <a:pt x="2003" y="489"/>
                </a:moveTo>
                <a:lnTo>
                  <a:pt x="2053" y="470"/>
                </a:lnTo>
                <a:lnTo>
                  <a:pt x="2094" y="452"/>
                </a:lnTo>
                <a:lnTo>
                  <a:pt x="2130" y="421"/>
                </a:lnTo>
                <a:lnTo>
                  <a:pt x="2165" y="390"/>
                </a:lnTo>
                <a:lnTo>
                  <a:pt x="2171" y="347"/>
                </a:lnTo>
                <a:lnTo>
                  <a:pt x="2174" y="313"/>
                </a:lnTo>
                <a:lnTo>
                  <a:pt x="2169" y="266"/>
                </a:lnTo>
                <a:lnTo>
                  <a:pt x="2156" y="216"/>
                </a:lnTo>
                <a:lnTo>
                  <a:pt x="2142" y="165"/>
                </a:lnTo>
                <a:lnTo>
                  <a:pt x="2119" y="111"/>
                </a:lnTo>
                <a:lnTo>
                  <a:pt x="2083" y="85"/>
                </a:lnTo>
                <a:lnTo>
                  <a:pt x="2048" y="59"/>
                </a:lnTo>
                <a:lnTo>
                  <a:pt x="2009" y="43"/>
                </a:lnTo>
                <a:lnTo>
                  <a:pt x="1980" y="31"/>
                </a:lnTo>
                <a:lnTo>
                  <a:pt x="1941" y="16"/>
                </a:lnTo>
                <a:lnTo>
                  <a:pt x="1902" y="0"/>
                </a:lnTo>
                <a:lnTo>
                  <a:pt x="1846" y="1"/>
                </a:lnTo>
                <a:lnTo>
                  <a:pt x="1815" y="22"/>
                </a:lnTo>
                <a:lnTo>
                  <a:pt x="1769" y="49"/>
                </a:lnTo>
                <a:lnTo>
                  <a:pt x="1743" y="84"/>
                </a:lnTo>
                <a:lnTo>
                  <a:pt x="1708" y="115"/>
                </a:lnTo>
                <a:lnTo>
                  <a:pt x="1673" y="146"/>
                </a:lnTo>
                <a:lnTo>
                  <a:pt x="1622" y="160"/>
                </a:lnTo>
                <a:lnTo>
                  <a:pt x="1575" y="163"/>
                </a:lnTo>
                <a:lnTo>
                  <a:pt x="1528" y="168"/>
                </a:lnTo>
                <a:lnTo>
                  <a:pt x="1495" y="165"/>
                </a:lnTo>
                <a:lnTo>
                  <a:pt x="1456" y="149"/>
                </a:lnTo>
                <a:lnTo>
                  <a:pt x="1417" y="133"/>
                </a:lnTo>
                <a:lnTo>
                  <a:pt x="1382" y="108"/>
                </a:lnTo>
                <a:lnTo>
                  <a:pt x="1343" y="93"/>
                </a:lnTo>
                <a:lnTo>
                  <a:pt x="1313" y="81"/>
                </a:lnTo>
                <a:lnTo>
                  <a:pt x="1274" y="65"/>
                </a:lnTo>
                <a:lnTo>
                  <a:pt x="1231" y="58"/>
                </a:lnTo>
                <a:lnTo>
                  <a:pt x="1192" y="43"/>
                </a:lnTo>
                <a:lnTo>
                  <a:pt x="1150" y="37"/>
                </a:lnTo>
                <a:lnTo>
                  <a:pt x="1112" y="45"/>
                </a:lnTo>
                <a:lnTo>
                  <a:pt x="1056" y="44"/>
                </a:lnTo>
                <a:lnTo>
                  <a:pt x="1006" y="58"/>
                </a:lnTo>
                <a:lnTo>
                  <a:pt x="967" y="66"/>
                </a:lnTo>
                <a:lnTo>
                  <a:pt x="917" y="79"/>
                </a:lnTo>
                <a:lnTo>
                  <a:pt x="879" y="86"/>
                </a:lnTo>
                <a:lnTo>
                  <a:pt x="824" y="109"/>
                </a:lnTo>
                <a:lnTo>
                  <a:pt x="771" y="132"/>
                </a:lnTo>
                <a:lnTo>
                  <a:pt x="745" y="168"/>
                </a:lnTo>
                <a:lnTo>
                  <a:pt x="719" y="204"/>
                </a:lnTo>
                <a:lnTo>
                  <a:pt x="695" y="263"/>
                </a:lnTo>
                <a:lnTo>
                  <a:pt x="681" y="325"/>
                </a:lnTo>
                <a:lnTo>
                  <a:pt x="666" y="364"/>
                </a:lnTo>
                <a:lnTo>
                  <a:pt x="650" y="403"/>
                </a:lnTo>
                <a:lnTo>
                  <a:pt x="634" y="442"/>
                </a:lnTo>
                <a:lnTo>
                  <a:pt x="622" y="471"/>
                </a:lnTo>
                <a:lnTo>
                  <a:pt x="597" y="506"/>
                </a:lnTo>
                <a:lnTo>
                  <a:pt x="568" y="552"/>
                </a:lnTo>
                <a:lnTo>
                  <a:pt x="542" y="586"/>
                </a:lnTo>
                <a:lnTo>
                  <a:pt x="502" y="627"/>
                </a:lnTo>
                <a:lnTo>
                  <a:pt x="482" y="652"/>
                </a:lnTo>
                <a:lnTo>
                  <a:pt x="436" y="679"/>
                </a:lnTo>
                <a:lnTo>
                  <a:pt x="398" y="687"/>
                </a:lnTo>
                <a:lnTo>
                  <a:pt x="352" y="690"/>
                </a:lnTo>
                <a:lnTo>
                  <a:pt x="305" y="695"/>
                </a:lnTo>
                <a:lnTo>
                  <a:pt x="258" y="698"/>
                </a:lnTo>
                <a:lnTo>
                  <a:pt x="220" y="706"/>
                </a:lnTo>
                <a:lnTo>
                  <a:pt x="169" y="719"/>
                </a:lnTo>
                <a:lnTo>
                  <a:pt x="123" y="723"/>
                </a:lnTo>
                <a:lnTo>
                  <a:pt x="78" y="751"/>
                </a:lnTo>
                <a:lnTo>
                  <a:pt x="47" y="772"/>
                </a:lnTo>
                <a:lnTo>
                  <a:pt x="21" y="807"/>
                </a:lnTo>
                <a:lnTo>
                  <a:pt x="5" y="846"/>
                </a:lnTo>
                <a:lnTo>
                  <a:pt x="0" y="889"/>
                </a:lnTo>
                <a:lnTo>
                  <a:pt x="13" y="940"/>
                </a:lnTo>
                <a:lnTo>
                  <a:pt x="26" y="991"/>
                </a:lnTo>
                <a:lnTo>
                  <a:pt x="57" y="1026"/>
                </a:lnTo>
                <a:lnTo>
                  <a:pt x="92" y="1052"/>
                </a:lnTo>
                <a:lnTo>
                  <a:pt x="122" y="1064"/>
                </a:lnTo>
                <a:lnTo>
                  <a:pt x="180" y="1088"/>
                </a:lnTo>
                <a:lnTo>
                  <a:pt x="219" y="1103"/>
                </a:lnTo>
                <a:lnTo>
                  <a:pt x="262" y="1109"/>
                </a:lnTo>
                <a:lnTo>
                  <a:pt x="296" y="1111"/>
                </a:lnTo>
                <a:lnTo>
                  <a:pt x="339" y="1117"/>
                </a:lnTo>
                <a:lnTo>
                  <a:pt x="387" y="1136"/>
                </a:lnTo>
                <a:lnTo>
                  <a:pt x="417" y="1148"/>
                </a:lnTo>
                <a:lnTo>
                  <a:pt x="456" y="1164"/>
                </a:lnTo>
                <a:lnTo>
                  <a:pt x="485" y="1176"/>
                </a:lnTo>
                <a:lnTo>
                  <a:pt x="524" y="1192"/>
                </a:lnTo>
                <a:lnTo>
                  <a:pt x="563" y="1207"/>
                </a:lnTo>
                <a:lnTo>
                  <a:pt x="602" y="1223"/>
                </a:lnTo>
                <a:lnTo>
                  <a:pt x="641" y="1239"/>
                </a:lnTo>
                <a:lnTo>
                  <a:pt x="684" y="1246"/>
                </a:lnTo>
                <a:lnTo>
                  <a:pt x="735" y="1231"/>
                </a:lnTo>
                <a:lnTo>
                  <a:pt x="781" y="1204"/>
                </a:lnTo>
                <a:lnTo>
                  <a:pt x="824" y="1177"/>
                </a:lnTo>
                <a:lnTo>
                  <a:pt x="851" y="1142"/>
                </a:lnTo>
                <a:lnTo>
                  <a:pt x="876" y="1107"/>
                </a:lnTo>
                <a:lnTo>
                  <a:pt x="902" y="1072"/>
                </a:lnTo>
                <a:lnTo>
                  <a:pt x="918" y="1033"/>
                </a:lnTo>
                <a:lnTo>
                  <a:pt x="937" y="984"/>
                </a:lnTo>
                <a:lnTo>
                  <a:pt x="957" y="935"/>
                </a:lnTo>
                <a:lnTo>
                  <a:pt x="973" y="896"/>
                </a:lnTo>
                <a:lnTo>
                  <a:pt x="979" y="853"/>
                </a:lnTo>
                <a:lnTo>
                  <a:pt x="994" y="814"/>
                </a:lnTo>
                <a:lnTo>
                  <a:pt x="1014" y="765"/>
                </a:lnTo>
                <a:lnTo>
                  <a:pt x="1034" y="716"/>
                </a:lnTo>
                <a:lnTo>
                  <a:pt x="1050" y="677"/>
                </a:lnTo>
                <a:lnTo>
                  <a:pt x="1075" y="642"/>
                </a:lnTo>
                <a:lnTo>
                  <a:pt x="1100" y="607"/>
                </a:lnTo>
                <a:lnTo>
                  <a:pt x="1136" y="576"/>
                </a:lnTo>
                <a:lnTo>
                  <a:pt x="1177" y="559"/>
                </a:lnTo>
                <a:lnTo>
                  <a:pt x="1218" y="542"/>
                </a:lnTo>
                <a:lnTo>
                  <a:pt x="1265" y="537"/>
                </a:lnTo>
                <a:lnTo>
                  <a:pt x="1306" y="520"/>
                </a:lnTo>
                <a:lnTo>
                  <a:pt x="1343" y="512"/>
                </a:lnTo>
                <a:lnTo>
                  <a:pt x="1398" y="489"/>
                </a:lnTo>
                <a:lnTo>
                  <a:pt x="1449" y="476"/>
                </a:lnTo>
                <a:lnTo>
                  <a:pt x="1492" y="481"/>
                </a:lnTo>
                <a:lnTo>
                  <a:pt x="1543" y="468"/>
                </a:lnTo>
                <a:lnTo>
                  <a:pt x="1592" y="488"/>
                </a:lnTo>
                <a:lnTo>
                  <a:pt x="1625" y="491"/>
                </a:lnTo>
                <a:lnTo>
                  <a:pt x="1669" y="495"/>
                </a:lnTo>
                <a:lnTo>
                  <a:pt x="1717" y="515"/>
                </a:lnTo>
                <a:lnTo>
                  <a:pt x="1747" y="527"/>
                </a:lnTo>
                <a:lnTo>
                  <a:pt x="1786" y="543"/>
                </a:lnTo>
                <a:lnTo>
                  <a:pt x="1828" y="549"/>
                </a:lnTo>
                <a:lnTo>
                  <a:pt x="1861" y="551"/>
                </a:lnTo>
                <a:lnTo>
                  <a:pt x="1910" y="571"/>
                </a:lnTo>
                <a:lnTo>
                  <a:pt x="1953" y="578"/>
                </a:lnTo>
                <a:lnTo>
                  <a:pt x="1999" y="573"/>
                </a:lnTo>
                <a:lnTo>
                  <a:pt x="2032" y="552"/>
                </a:lnTo>
                <a:lnTo>
                  <a:pt x="2048" y="513"/>
                </a:lnTo>
                <a:lnTo>
                  <a:pt x="2026" y="482"/>
                </a:lnTo>
                <a:lnTo>
                  <a:pt x="1997" y="470"/>
                </a:lnTo>
                <a:lnTo>
                  <a:pt x="2003" y="489"/>
                </a:lnTo>
              </a:path>
            </a:pathLst>
          </a:custGeom>
          <a:solidFill>
            <a:srgbClr val="FFFF99"/>
          </a:solidFill>
          <a:ln w="12700" cap="rnd"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78" name="Rectangle 12"/>
          <p:cNvSpPr>
            <a:spLocks noChangeArrowheads="1"/>
          </p:cNvSpPr>
          <p:nvPr/>
        </p:nvSpPr>
        <p:spPr bwMode="auto">
          <a:xfrm>
            <a:off x="6307138" y="2771775"/>
            <a:ext cx="15541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2000"/>
              <a:t>The Internet</a:t>
            </a:r>
          </a:p>
        </p:txBody>
      </p:sp>
      <p:sp>
        <p:nvSpPr>
          <p:cNvPr id="32779" name="Freeform 13"/>
          <p:cNvSpPr>
            <a:spLocks/>
          </p:cNvSpPr>
          <p:nvPr/>
        </p:nvSpPr>
        <p:spPr bwMode="auto">
          <a:xfrm>
            <a:off x="6172200" y="5584825"/>
            <a:ext cx="623888" cy="168275"/>
          </a:xfrm>
          <a:custGeom>
            <a:avLst/>
            <a:gdLst>
              <a:gd name="T0" fmla="*/ 0 w 393"/>
              <a:gd name="T1" fmla="*/ 53975 h 106"/>
              <a:gd name="T2" fmla="*/ 53975 w 393"/>
              <a:gd name="T3" fmla="*/ 15875 h 106"/>
              <a:gd name="T4" fmla="*/ 104775 w 393"/>
              <a:gd name="T5" fmla="*/ 0 h 106"/>
              <a:gd name="T6" fmla="*/ 187325 w 393"/>
              <a:gd name="T7" fmla="*/ 0 h 106"/>
              <a:gd name="T8" fmla="*/ 238125 w 393"/>
              <a:gd name="T9" fmla="*/ 0 h 106"/>
              <a:gd name="T10" fmla="*/ 322263 w 393"/>
              <a:gd name="T11" fmla="*/ 15875 h 106"/>
              <a:gd name="T12" fmla="*/ 388938 w 393"/>
              <a:gd name="T13" fmla="*/ 33338 h 106"/>
              <a:gd name="T14" fmla="*/ 438150 w 393"/>
              <a:gd name="T15" fmla="*/ 84138 h 106"/>
              <a:gd name="T16" fmla="*/ 488950 w 393"/>
              <a:gd name="T17" fmla="*/ 100013 h 106"/>
              <a:gd name="T18" fmla="*/ 555625 w 393"/>
              <a:gd name="T19" fmla="*/ 133350 h 106"/>
              <a:gd name="T20" fmla="*/ 622300 w 393"/>
              <a:gd name="T21" fmla="*/ 166688 h 106"/>
              <a:gd name="T22" fmla="*/ 609600 w 393"/>
              <a:gd name="T23" fmla="*/ 130175 h 1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93" h="106">
                <a:moveTo>
                  <a:pt x="0" y="34"/>
                </a:moveTo>
                <a:lnTo>
                  <a:pt x="34" y="10"/>
                </a:lnTo>
                <a:lnTo>
                  <a:pt x="66" y="0"/>
                </a:lnTo>
                <a:lnTo>
                  <a:pt x="118" y="0"/>
                </a:lnTo>
                <a:lnTo>
                  <a:pt x="150" y="0"/>
                </a:lnTo>
                <a:lnTo>
                  <a:pt x="203" y="10"/>
                </a:lnTo>
                <a:lnTo>
                  <a:pt x="245" y="21"/>
                </a:lnTo>
                <a:lnTo>
                  <a:pt x="276" y="53"/>
                </a:lnTo>
                <a:lnTo>
                  <a:pt x="308" y="63"/>
                </a:lnTo>
                <a:lnTo>
                  <a:pt x="350" y="84"/>
                </a:lnTo>
                <a:lnTo>
                  <a:pt x="392" y="105"/>
                </a:lnTo>
                <a:lnTo>
                  <a:pt x="384" y="8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80" name="Freeform 14"/>
          <p:cNvSpPr>
            <a:spLocks/>
          </p:cNvSpPr>
          <p:nvPr/>
        </p:nvSpPr>
        <p:spPr bwMode="auto">
          <a:xfrm>
            <a:off x="7543800" y="5167313"/>
            <a:ext cx="222250" cy="549275"/>
          </a:xfrm>
          <a:custGeom>
            <a:avLst/>
            <a:gdLst>
              <a:gd name="T0" fmla="*/ 0 w 140"/>
              <a:gd name="T1" fmla="*/ 547688 h 346"/>
              <a:gd name="T2" fmla="*/ 36513 w 140"/>
              <a:gd name="T3" fmla="*/ 484188 h 346"/>
              <a:gd name="T4" fmla="*/ 119063 w 140"/>
              <a:gd name="T5" fmla="*/ 433388 h 346"/>
              <a:gd name="T6" fmla="*/ 169863 w 140"/>
              <a:gd name="T7" fmla="*/ 384175 h 346"/>
              <a:gd name="T8" fmla="*/ 169863 w 140"/>
              <a:gd name="T9" fmla="*/ 333375 h 346"/>
              <a:gd name="T10" fmla="*/ 152400 w 140"/>
              <a:gd name="T11" fmla="*/ 266700 h 346"/>
              <a:gd name="T12" fmla="*/ 85725 w 140"/>
              <a:gd name="T13" fmla="*/ 184150 h 346"/>
              <a:gd name="T14" fmla="*/ 52388 w 140"/>
              <a:gd name="T15" fmla="*/ 133350 h 346"/>
              <a:gd name="T16" fmla="*/ 36513 w 140"/>
              <a:gd name="T17" fmla="*/ 82550 h 346"/>
              <a:gd name="T18" fmla="*/ 103188 w 140"/>
              <a:gd name="T19" fmla="*/ 49213 h 346"/>
              <a:gd name="T20" fmla="*/ 169863 w 140"/>
              <a:gd name="T21" fmla="*/ 15875 h 346"/>
              <a:gd name="T22" fmla="*/ 220663 w 140"/>
              <a:gd name="T23" fmla="*/ 0 h 3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0" h="346">
                <a:moveTo>
                  <a:pt x="0" y="345"/>
                </a:moveTo>
                <a:lnTo>
                  <a:pt x="23" y="305"/>
                </a:lnTo>
                <a:lnTo>
                  <a:pt x="75" y="273"/>
                </a:lnTo>
                <a:lnTo>
                  <a:pt x="107" y="242"/>
                </a:lnTo>
                <a:lnTo>
                  <a:pt x="107" y="210"/>
                </a:lnTo>
                <a:lnTo>
                  <a:pt x="96" y="168"/>
                </a:lnTo>
                <a:lnTo>
                  <a:pt x="54" y="116"/>
                </a:lnTo>
                <a:lnTo>
                  <a:pt x="33" y="84"/>
                </a:lnTo>
                <a:lnTo>
                  <a:pt x="23" y="52"/>
                </a:lnTo>
                <a:lnTo>
                  <a:pt x="65" y="31"/>
                </a:lnTo>
                <a:lnTo>
                  <a:pt x="107" y="10"/>
                </a:lnTo>
                <a:lnTo>
                  <a:pt x="139"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81" name="Freeform 15"/>
          <p:cNvSpPr>
            <a:spLocks/>
          </p:cNvSpPr>
          <p:nvPr/>
        </p:nvSpPr>
        <p:spPr bwMode="auto">
          <a:xfrm>
            <a:off x="7696200" y="4572000"/>
            <a:ext cx="230188" cy="458788"/>
          </a:xfrm>
          <a:custGeom>
            <a:avLst/>
            <a:gdLst>
              <a:gd name="T0" fmla="*/ 228600 w 145"/>
              <a:gd name="T1" fmla="*/ 457200 h 289"/>
              <a:gd name="T2" fmla="*/ 168275 w 145"/>
              <a:gd name="T3" fmla="*/ 444500 h 289"/>
              <a:gd name="T4" fmla="*/ 134938 w 145"/>
              <a:gd name="T5" fmla="*/ 393700 h 289"/>
              <a:gd name="T6" fmla="*/ 84138 w 145"/>
              <a:gd name="T7" fmla="*/ 377825 h 289"/>
              <a:gd name="T8" fmla="*/ 68263 w 145"/>
              <a:gd name="T9" fmla="*/ 327025 h 289"/>
              <a:gd name="T10" fmla="*/ 68263 w 145"/>
              <a:gd name="T11" fmla="*/ 260350 h 289"/>
              <a:gd name="T12" fmla="*/ 68263 w 145"/>
              <a:gd name="T13" fmla="*/ 193675 h 289"/>
              <a:gd name="T14" fmla="*/ 68263 w 145"/>
              <a:gd name="T15" fmla="*/ 127000 h 289"/>
              <a:gd name="T16" fmla="*/ 68263 w 145"/>
              <a:gd name="T17" fmla="*/ 76200 h 289"/>
              <a:gd name="T18" fmla="*/ 17463 w 145"/>
              <a:gd name="T19" fmla="*/ 26988 h 289"/>
              <a:gd name="T20" fmla="*/ 0 w 145"/>
              <a:gd name="T21" fmla="*/ 0 h 289"/>
              <a:gd name="T22" fmla="*/ 0 w 145"/>
              <a:gd name="T23" fmla="*/ 76200 h 2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5" h="289">
                <a:moveTo>
                  <a:pt x="144" y="288"/>
                </a:moveTo>
                <a:lnTo>
                  <a:pt x="106" y="280"/>
                </a:lnTo>
                <a:lnTo>
                  <a:pt x="85" y="248"/>
                </a:lnTo>
                <a:lnTo>
                  <a:pt x="53" y="238"/>
                </a:lnTo>
                <a:lnTo>
                  <a:pt x="43" y="206"/>
                </a:lnTo>
                <a:lnTo>
                  <a:pt x="43" y="164"/>
                </a:lnTo>
                <a:lnTo>
                  <a:pt x="43" y="122"/>
                </a:lnTo>
                <a:lnTo>
                  <a:pt x="43" y="80"/>
                </a:lnTo>
                <a:lnTo>
                  <a:pt x="43" y="48"/>
                </a:lnTo>
                <a:lnTo>
                  <a:pt x="11" y="17"/>
                </a:lnTo>
                <a:lnTo>
                  <a:pt x="0" y="0"/>
                </a:lnTo>
                <a:lnTo>
                  <a:pt x="0" y="48"/>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82" name="Freeform 16"/>
          <p:cNvSpPr>
            <a:spLocks/>
          </p:cNvSpPr>
          <p:nvPr/>
        </p:nvSpPr>
        <p:spPr bwMode="auto">
          <a:xfrm>
            <a:off x="6459538" y="4164013"/>
            <a:ext cx="400050" cy="561975"/>
          </a:xfrm>
          <a:custGeom>
            <a:avLst/>
            <a:gdLst>
              <a:gd name="T0" fmla="*/ 398463 w 252"/>
              <a:gd name="T1" fmla="*/ 560388 h 354"/>
              <a:gd name="T2" fmla="*/ 334963 w 252"/>
              <a:gd name="T3" fmla="*/ 517525 h 354"/>
              <a:gd name="T4" fmla="*/ 284163 w 252"/>
              <a:gd name="T5" fmla="*/ 517525 h 354"/>
              <a:gd name="T6" fmla="*/ 217488 w 252"/>
              <a:gd name="T7" fmla="*/ 517525 h 354"/>
              <a:gd name="T8" fmla="*/ 150813 w 252"/>
              <a:gd name="T9" fmla="*/ 484188 h 354"/>
              <a:gd name="T10" fmla="*/ 134938 w 252"/>
              <a:gd name="T11" fmla="*/ 417513 h 354"/>
              <a:gd name="T12" fmla="*/ 117475 w 252"/>
              <a:gd name="T13" fmla="*/ 350838 h 354"/>
              <a:gd name="T14" fmla="*/ 117475 w 252"/>
              <a:gd name="T15" fmla="*/ 284163 h 354"/>
              <a:gd name="T16" fmla="*/ 134938 w 252"/>
              <a:gd name="T17" fmla="*/ 217488 h 354"/>
              <a:gd name="T18" fmla="*/ 101600 w 252"/>
              <a:gd name="T19" fmla="*/ 166688 h 354"/>
              <a:gd name="T20" fmla="*/ 50800 w 252"/>
              <a:gd name="T21" fmla="*/ 117475 h 354"/>
              <a:gd name="T22" fmla="*/ 34925 w 252"/>
              <a:gd name="T23" fmla="*/ 66675 h 354"/>
              <a:gd name="T24" fmla="*/ 0 w 252"/>
              <a:gd name="T25" fmla="*/ 0 h 3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2" h="354">
                <a:moveTo>
                  <a:pt x="251" y="353"/>
                </a:moveTo>
                <a:lnTo>
                  <a:pt x="211" y="326"/>
                </a:lnTo>
                <a:lnTo>
                  <a:pt x="179" y="326"/>
                </a:lnTo>
                <a:lnTo>
                  <a:pt x="137" y="326"/>
                </a:lnTo>
                <a:lnTo>
                  <a:pt x="95" y="305"/>
                </a:lnTo>
                <a:lnTo>
                  <a:pt x="85" y="263"/>
                </a:lnTo>
                <a:lnTo>
                  <a:pt x="74" y="221"/>
                </a:lnTo>
                <a:lnTo>
                  <a:pt x="74" y="179"/>
                </a:lnTo>
                <a:lnTo>
                  <a:pt x="85" y="137"/>
                </a:lnTo>
                <a:lnTo>
                  <a:pt x="64" y="105"/>
                </a:lnTo>
                <a:lnTo>
                  <a:pt x="32" y="74"/>
                </a:lnTo>
                <a:lnTo>
                  <a:pt x="22" y="42"/>
                </a:lnTo>
                <a:lnTo>
                  <a:pt x="0" y="0"/>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83" name="Freeform 17"/>
          <p:cNvSpPr>
            <a:spLocks/>
          </p:cNvSpPr>
          <p:nvPr/>
        </p:nvSpPr>
        <p:spPr bwMode="auto">
          <a:xfrm>
            <a:off x="4087813" y="2895600"/>
            <a:ext cx="168275" cy="701675"/>
          </a:xfrm>
          <a:custGeom>
            <a:avLst/>
            <a:gdLst>
              <a:gd name="T0" fmla="*/ 103188 w 106"/>
              <a:gd name="T1" fmla="*/ 0 h 442"/>
              <a:gd name="T2" fmla="*/ 33338 w 106"/>
              <a:gd name="T3" fmla="*/ 82550 h 442"/>
              <a:gd name="T4" fmla="*/ 0 w 106"/>
              <a:gd name="T5" fmla="*/ 149225 h 442"/>
              <a:gd name="T6" fmla="*/ 15875 w 106"/>
              <a:gd name="T7" fmla="*/ 215900 h 442"/>
              <a:gd name="T8" fmla="*/ 33338 w 106"/>
              <a:gd name="T9" fmla="*/ 266700 h 442"/>
              <a:gd name="T10" fmla="*/ 15875 w 106"/>
              <a:gd name="T11" fmla="*/ 333375 h 442"/>
              <a:gd name="T12" fmla="*/ 33338 w 106"/>
              <a:gd name="T13" fmla="*/ 400050 h 442"/>
              <a:gd name="T14" fmla="*/ 33338 w 106"/>
              <a:gd name="T15" fmla="*/ 466725 h 442"/>
              <a:gd name="T16" fmla="*/ 33338 w 106"/>
              <a:gd name="T17" fmla="*/ 533400 h 442"/>
              <a:gd name="T18" fmla="*/ 66675 w 106"/>
              <a:gd name="T19" fmla="*/ 584200 h 442"/>
              <a:gd name="T20" fmla="*/ 115888 w 106"/>
              <a:gd name="T21" fmla="*/ 650875 h 442"/>
              <a:gd name="T22" fmla="*/ 166688 w 106"/>
              <a:gd name="T23" fmla="*/ 700088 h 4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6" h="442">
                <a:moveTo>
                  <a:pt x="65" y="0"/>
                </a:moveTo>
                <a:lnTo>
                  <a:pt x="21" y="52"/>
                </a:lnTo>
                <a:lnTo>
                  <a:pt x="0" y="94"/>
                </a:lnTo>
                <a:lnTo>
                  <a:pt x="10" y="136"/>
                </a:lnTo>
                <a:lnTo>
                  <a:pt x="21" y="168"/>
                </a:lnTo>
                <a:lnTo>
                  <a:pt x="10" y="210"/>
                </a:lnTo>
                <a:lnTo>
                  <a:pt x="21" y="252"/>
                </a:lnTo>
                <a:lnTo>
                  <a:pt x="21" y="294"/>
                </a:lnTo>
                <a:lnTo>
                  <a:pt x="21" y="336"/>
                </a:lnTo>
                <a:lnTo>
                  <a:pt x="42" y="368"/>
                </a:lnTo>
                <a:lnTo>
                  <a:pt x="73" y="410"/>
                </a:lnTo>
                <a:lnTo>
                  <a:pt x="105" y="441"/>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84" name="Freeform 18"/>
          <p:cNvSpPr>
            <a:spLocks/>
          </p:cNvSpPr>
          <p:nvPr/>
        </p:nvSpPr>
        <p:spPr bwMode="auto">
          <a:xfrm>
            <a:off x="4648200" y="2643188"/>
            <a:ext cx="493713" cy="203200"/>
          </a:xfrm>
          <a:custGeom>
            <a:avLst/>
            <a:gdLst>
              <a:gd name="T0" fmla="*/ 0 w 311"/>
              <a:gd name="T1" fmla="*/ 176213 h 128"/>
              <a:gd name="T2" fmla="*/ 74613 w 311"/>
              <a:gd name="T3" fmla="*/ 201613 h 128"/>
              <a:gd name="T4" fmla="*/ 141288 w 311"/>
              <a:gd name="T5" fmla="*/ 201613 h 128"/>
              <a:gd name="T6" fmla="*/ 174625 w 311"/>
              <a:gd name="T7" fmla="*/ 150813 h 128"/>
              <a:gd name="T8" fmla="*/ 174625 w 311"/>
              <a:gd name="T9" fmla="*/ 100013 h 128"/>
              <a:gd name="T10" fmla="*/ 174625 w 311"/>
              <a:gd name="T11" fmla="*/ 33338 h 128"/>
              <a:gd name="T12" fmla="*/ 241300 w 311"/>
              <a:gd name="T13" fmla="*/ 0 h 128"/>
              <a:gd name="T14" fmla="*/ 292100 w 311"/>
              <a:gd name="T15" fmla="*/ 0 h 128"/>
              <a:gd name="T16" fmla="*/ 358775 w 311"/>
              <a:gd name="T17" fmla="*/ 0 h 128"/>
              <a:gd name="T18" fmla="*/ 425450 w 311"/>
              <a:gd name="T19" fmla="*/ 17463 h 128"/>
              <a:gd name="T20" fmla="*/ 492125 w 311"/>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1" h="128">
                <a:moveTo>
                  <a:pt x="0" y="111"/>
                </a:moveTo>
                <a:lnTo>
                  <a:pt x="47" y="127"/>
                </a:lnTo>
                <a:lnTo>
                  <a:pt x="89" y="127"/>
                </a:lnTo>
                <a:lnTo>
                  <a:pt x="110" y="95"/>
                </a:lnTo>
                <a:lnTo>
                  <a:pt x="110" y="63"/>
                </a:lnTo>
                <a:lnTo>
                  <a:pt x="110" y="21"/>
                </a:lnTo>
                <a:lnTo>
                  <a:pt x="152" y="0"/>
                </a:lnTo>
                <a:lnTo>
                  <a:pt x="184" y="0"/>
                </a:lnTo>
                <a:lnTo>
                  <a:pt x="226" y="0"/>
                </a:lnTo>
                <a:lnTo>
                  <a:pt x="268" y="11"/>
                </a:lnTo>
                <a:lnTo>
                  <a:pt x="31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85" name="Freeform 19"/>
          <p:cNvSpPr>
            <a:spLocks/>
          </p:cNvSpPr>
          <p:nvPr/>
        </p:nvSpPr>
        <p:spPr bwMode="auto">
          <a:xfrm>
            <a:off x="5867400" y="2425700"/>
            <a:ext cx="728663" cy="103188"/>
          </a:xfrm>
          <a:custGeom>
            <a:avLst/>
            <a:gdLst>
              <a:gd name="T0" fmla="*/ 0 w 459"/>
              <a:gd name="T1" fmla="*/ 12700 h 65"/>
              <a:gd name="T2" fmla="*/ 74613 w 459"/>
              <a:gd name="T3" fmla="*/ 50800 h 65"/>
              <a:gd name="T4" fmla="*/ 125413 w 459"/>
              <a:gd name="T5" fmla="*/ 50800 h 65"/>
              <a:gd name="T6" fmla="*/ 192088 w 459"/>
              <a:gd name="T7" fmla="*/ 68263 h 65"/>
              <a:gd name="T8" fmla="*/ 241300 w 459"/>
              <a:gd name="T9" fmla="*/ 17463 h 65"/>
              <a:gd name="T10" fmla="*/ 292100 w 459"/>
              <a:gd name="T11" fmla="*/ 0 h 65"/>
              <a:gd name="T12" fmla="*/ 342900 w 459"/>
              <a:gd name="T13" fmla="*/ 0 h 65"/>
              <a:gd name="T14" fmla="*/ 409575 w 459"/>
              <a:gd name="T15" fmla="*/ 0 h 65"/>
              <a:gd name="T16" fmla="*/ 476250 w 459"/>
              <a:gd name="T17" fmla="*/ 50800 h 65"/>
              <a:gd name="T18" fmla="*/ 542925 w 459"/>
              <a:gd name="T19" fmla="*/ 84138 h 65"/>
              <a:gd name="T20" fmla="*/ 609600 w 459"/>
              <a:gd name="T21" fmla="*/ 101600 h 65"/>
              <a:gd name="T22" fmla="*/ 676275 w 459"/>
              <a:gd name="T23" fmla="*/ 101600 h 65"/>
              <a:gd name="T24" fmla="*/ 727075 w 459"/>
              <a:gd name="T25" fmla="*/ 101600 h 6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9" h="65">
                <a:moveTo>
                  <a:pt x="0" y="8"/>
                </a:moveTo>
                <a:lnTo>
                  <a:pt x="47" y="32"/>
                </a:lnTo>
                <a:lnTo>
                  <a:pt x="79" y="32"/>
                </a:lnTo>
                <a:lnTo>
                  <a:pt x="121" y="43"/>
                </a:lnTo>
                <a:lnTo>
                  <a:pt x="152" y="11"/>
                </a:lnTo>
                <a:lnTo>
                  <a:pt x="184" y="0"/>
                </a:lnTo>
                <a:lnTo>
                  <a:pt x="216" y="0"/>
                </a:lnTo>
                <a:lnTo>
                  <a:pt x="258" y="0"/>
                </a:lnTo>
                <a:lnTo>
                  <a:pt x="300" y="32"/>
                </a:lnTo>
                <a:lnTo>
                  <a:pt x="342" y="53"/>
                </a:lnTo>
                <a:lnTo>
                  <a:pt x="384" y="64"/>
                </a:lnTo>
                <a:lnTo>
                  <a:pt x="426" y="64"/>
                </a:lnTo>
                <a:lnTo>
                  <a:pt x="458" y="64"/>
                </a:lnTo>
              </a:path>
            </a:pathLst>
          </a:custGeom>
          <a:noFill/>
          <a:ln w="254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2786" name="Rectangle 20"/>
          <p:cNvSpPr>
            <a:spLocks noGrp="1" noChangeArrowheads="1"/>
          </p:cNvSpPr>
          <p:nvPr>
            <p:ph type="title"/>
          </p:nvPr>
        </p:nvSpPr>
        <p:spPr/>
        <p:txBody>
          <a:bodyPr/>
          <a:lstStyle/>
          <a:p>
            <a:r>
              <a:rPr lang="en-US" smtClean="0"/>
              <a:t>Introduction to the Internet</a:t>
            </a:r>
          </a:p>
        </p:txBody>
      </p:sp>
      <p:sp>
        <p:nvSpPr>
          <p:cNvPr id="32787" name="Rectangle 21"/>
          <p:cNvSpPr>
            <a:spLocks noGrp="1" noChangeArrowheads="1"/>
          </p:cNvSpPr>
          <p:nvPr>
            <p:ph type="body" idx="1"/>
          </p:nvPr>
        </p:nvSpPr>
        <p:spPr/>
        <p:txBody>
          <a:bodyPr/>
          <a:lstStyle/>
          <a:p>
            <a:r>
              <a:rPr lang="en-US" sz="2000" dirty="0" smtClean="0"/>
              <a:t>No control</a:t>
            </a:r>
          </a:p>
          <a:p>
            <a:r>
              <a:rPr lang="en-US" sz="2000" dirty="0" smtClean="0"/>
              <a:t>Services</a:t>
            </a:r>
          </a:p>
          <a:p>
            <a:pPr lvl="1"/>
            <a:r>
              <a:rPr lang="en-US" sz="1800" dirty="0" smtClean="0"/>
              <a:t>E-Mail</a:t>
            </a:r>
          </a:p>
          <a:p>
            <a:pPr lvl="1"/>
            <a:r>
              <a:rPr lang="en-US" sz="1800" dirty="0" smtClean="0"/>
              <a:t>Telnet</a:t>
            </a:r>
          </a:p>
          <a:p>
            <a:pPr lvl="1"/>
            <a:r>
              <a:rPr lang="en-US" sz="1800" dirty="0" smtClean="0"/>
              <a:t>FTP</a:t>
            </a:r>
          </a:p>
          <a:p>
            <a:pPr lvl="1"/>
            <a:r>
              <a:rPr lang="en-US" sz="1800" dirty="0" smtClean="0"/>
              <a:t>WWW</a:t>
            </a:r>
          </a:p>
          <a:p>
            <a:r>
              <a:rPr lang="en-US" sz="2000" dirty="0" smtClean="0"/>
              <a:t>WEB searching</a:t>
            </a:r>
          </a:p>
          <a:p>
            <a:pPr lvl="1"/>
            <a:r>
              <a:rPr lang="en-US" sz="1800" dirty="0" smtClean="0"/>
              <a:t>Google</a:t>
            </a:r>
          </a:p>
          <a:p>
            <a:pPr lvl="1"/>
            <a:r>
              <a:rPr lang="en-US" sz="1800" dirty="0" smtClean="0"/>
              <a:t>Yahoo</a:t>
            </a:r>
          </a:p>
          <a:p>
            <a:pPr lvl="1"/>
            <a:r>
              <a:rPr lang="en-US" sz="1800" dirty="0" smtClean="0"/>
              <a:t>Bing/Microsoft</a:t>
            </a:r>
          </a:p>
        </p:txBody>
      </p:sp>
    </p:spTree>
    <p:extLst>
      <p:ext uri="{BB962C8B-B14F-4D97-AF65-F5344CB8AC3E}">
        <p14:creationId xmlns:p14="http://schemas.microsoft.com/office/powerpoint/2010/main" xmlns="" val="225204385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reeform 31"/>
          <p:cNvSpPr>
            <a:spLocks/>
          </p:cNvSpPr>
          <p:nvPr/>
        </p:nvSpPr>
        <p:spPr bwMode="auto">
          <a:xfrm>
            <a:off x="6705600" y="4448175"/>
            <a:ext cx="1524000" cy="914400"/>
          </a:xfrm>
          <a:custGeom>
            <a:avLst/>
            <a:gdLst>
              <a:gd name="T0" fmla="*/ 1524000 w 960"/>
              <a:gd name="T1" fmla="*/ 685800 h 576"/>
              <a:gd name="T2" fmla="*/ 1447800 w 960"/>
              <a:gd name="T3" fmla="*/ 838200 h 576"/>
              <a:gd name="T4" fmla="*/ 1219200 w 960"/>
              <a:gd name="T5" fmla="*/ 838200 h 576"/>
              <a:gd name="T6" fmla="*/ 1219200 w 960"/>
              <a:gd name="T7" fmla="*/ 381000 h 576"/>
              <a:gd name="T8" fmla="*/ 914400 w 960"/>
              <a:gd name="T9" fmla="*/ 304800 h 576"/>
              <a:gd name="T10" fmla="*/ 685800 w 960"/>
              <a:gd name="T11" fmla="*/ 76200 h 576"/>
              <a:gd name="T12" fmla="*/ 0 w 960"/>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0" h="576">
                <a:moveTo>
                  <a:pt x="960" y="432"/>
                </a:moveTo>
                <a:cubicBezTo>
                  <a:pt x="952" y="472"/>
                  <a:pt x="944" y="512"/>
                  <a:pt x="912" y="528"/>
                </a:cubicBezTo>
                <a:cubicBezTo>
                  <a:pt x="880" y="544"/>
                  <a:pt x="792" y="576"/>
                  <a:pt x="768" y="528"/>
                </a:cubicBezTo>
                <a:cubicBezTo>
                  <a:pt x="744" y="480"/>
                  <a:pt x="800" y="296"/>
                  <a:pt x="768" y="240"/>
                </a:cubicBezTo>
                <a:cubicBezTo>
                  <a:pt x="736" y="184"/>
                  <a:pt x="632" y="224"/>
                  <a:pt x="576" y="192"/>
                </a:cubicBezTo>
                <a:cubicBezTo>
                  <a:pt x="520" y="160"/>
                  <a:pt x="528" y="80"/>
                  <a:pt x="432" y="48"/>
                </a:cubicBezTo>
                <a:cubicBezTo>
                  <a:pt x="336" y="16"/>
                  <a:pt x="168" y="8"/>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795" name="Freeform 33"/>
          <p:cNvSpPr>
            <a:spLocks/>
          </p:cNvSpPr>
          <p:nvPr/>
        </p:nvSpPr>
        <p:spPr bwMode="auto">
          <a:xfrm>
            <a:off x="6705600" y="4067175"/>
            <a:ext cx="1295400" cy="393700"/>
          </a:xfrm>
          <a:custGeom>
            <a:avLst/>
            <a:gdLst>
              <a:gd name="T0" fmla="*/ 0 w 816"/>
              <a:gd name="T1" fmla="*/ 381000 h 248"/>
              <a:gd name="T2" fmla="*/ 228600 w 816"/>
              <a:gd name="T3" fmla="*/ 304800 h 248"/>
              <a:gd name="T4" fmla="*/ 762000 w 816"/>
              <a:gd name="T5" fmla="*/ 381000 h 248"/>
              <a:gd name="T6" fmla="*/ 1066800 w 816"/>
              <a:gd name="T7" fmla="*/ 228600 h 248"/>
              <a:gd name="T8" fmla="*/ 1295400 w 816"/>
              <a:gd name="T9" fmla="*/ 0 h 2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248">
                <a:moveTo>
                  <a:pt x="0" y="240"/>
                </a:moveTo>
                <a:cubicBezTo>
                  <a:pt x="32" y="216"/>
                  <a:pt x="64" y="192"/>
                  <a:pt x="144" y="192"/>
                </a:cubicBezTo>
                <a:cubicBezTo>
                  <a:pt x="224" y="192"/>
                  <a:pt x="392" y="248"/>
                  <a:pt x="480" y="240"/>
                </a:cubicBezTo>
                <a:cubicBezTo>
                  <a:pt x="568" y="232"/>
                  <a:pt x="616" y="184"/>
                  <a:pt x="672" y="144"/>
                </a:cubicBezTo>
                <a:cubicBezTo>
                  <a:pt x="728" y="104"/>
                  <a:pt x="772" y="52"/>
                  <a:pt x="81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796" name="Freeform 34"/>
          <p:cNvSpPr>
            <a:spLocks/>
          </p:cNvSpPr>
          <p:nvPr/>
        </p:nvSpPr>
        <p:spPr bwMode="auto">
          <a:xfrm>
            <a:off x="6705600" y="3152775"/>
            <a:ext cx="1841500" cy="1295400"/>
          </a:xfrm>
          <a:custGeom>
            <a:avLst/>
            <a:gdLst>
              <a:gd name="T0" fmla="*/ 0 w 1160"/>
              <a:gd name="T1" fmla="*/ 1295400 h 816"/>
              <a:gd name="T2" fmla="*/ 228600 w 1160"/>
              <a:gd name="T3" fmla="*/ 1066800 h 816"/>
              <a:gd name="T4" fmla="*/ 914400 w 1160"/>
              <a:gd name="T5" fmla="*/ 990600 h 816"/>
              <a:gd name="T6" fmla="*/ 1143000 w 1160"/>
              <a:gd name="T7" fmla="*/ 762000 h 816"/>
              <a:gd name="T8" fmla="*/ 1371600 w 1160"/>
              <a:gd name="T9" fmla="*/ 457200 h 816"/>
              <a:gd name="T10" fmla="*/ 1828800 w 1160"/>
              <a:gd name="T11" fmla="*/ 152400 h 816"/>
              <a:gd name="T12" fmla="*/ 1295400 w 1160"/>
              <a:gd name="T13" fmla="*/ 0 h 8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0" h="816">
                <a:moveTo>
                  <a:pt x="0" y="816"/>
                </a:moveTo>
                <a:cubicBezTo>
                  <a:pt x="24" y="760"/>
                  <a:pt x="48" y="704"/>
                  <a:pt x="144" y="672"/>
                </a:cubicBezTo>
                <a:cubicBezTo>
                  <a:pt x="240" y="640"/>
                  <a:pt x="480" y="656"/>
                  <a:pt x="576" y="624"/>
                </a:cubicBezTo>
                <a:cubicBezTo>
                  <a:pt x="672" y="592"/>
                  <a:pt x="672" y="536"/>
                  <a:pt x="720" y="480"/>
                </a:cubicBezTo>
                <a:cubicBezTo>
                  <a:pt x="768" y="424"/>
                  <a:pt x="792" y="352"/>
                  <a:pt x="864" y="288"/>
                </a:cubicBezTo>
                <a:cubicBezTo>
                  <a:pt x="936" y="224"/>
                  <a:pt x="1160" y="144"/>
                  <a:pt x="1152" y="96"/>
                </a:cubicBezTo>
                <a:cubicBezTo>
                  <a:pt x="1144" y="48"/>
                  <a:pt x="980" y="24"/>
                  <a:pt x="81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797" name="Freeform 16"/>
          <p:cNvSpPr>
            <a:spLocks/>
          </p:cNvSpPr>
          <p:nvPr/>
        </p:nvSpPr>
        <p:spPr bwMode="auto">
          <a:xfrm>
            <a:off x="2346325" y="4529138"/>
            <a:ext cx="725488" cy="1620837"/>
          </a:xfrm>
          <a:custGeom>
            <a:avLst/>
            <a:gdLst>
              <a:gd name="T0" fmla="*/ 15875 w 457"/>
              <a:gd name="T1" fmla="*/ 1595437 h 1021"/>
              <a:gd name="T2" fmla="*/ 244475 w 457"/>
              <a:gd name="T3" fmla="*/ 1595437 h 1021"/>
              <a:gd name="T4" fmla="*/ 625475 w 457"/>
              <a:gd name="T5" fmla="*/ 1443037 h 1021"/>
              <a:gd name="T6" fmla="*/ 396875 w 457"/>
              <a:gd name="T7" fmla="*/ 1290637 h 1021"/>
              <a:gd name="T8" fmla="*/ 244475 w 457"/>
              <a:gd name="T9" fmla="*/ 1138237 h 1021"/>
              <a:gd name="T10" fmla="*/ 473075 w 457"/>
              <a:gd name="T11" fmla="*/ 833437 h 1021"/>
              <a:gd name="T12" fmla="*/ 168275 w 457"/>
              <a:gd name="T13" fmla="*/ 528637 h 1021"/>
              <a:gd name="T14" fmla="*/ 92075 w 457"/>
              <a:gd name="T15" fmla="*/ 147637 h 1021"/>
              <a:gd name="T16" fmla="*/ 725488 w 457"/>
              <a:gd name="T17" fmla="*/ 0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57" h="1021">
                <a:moveTo>
                  <a:pt x="10" y="1005"/>
                </a:moveTo>
                <a:cubicBezTo>
                  <a:pt x="50" y="1013"/>
                  <a:pt x="90" y="1021"/>
                  <a:pt x="154" y="1005"/>
                </a:cubicBezTo>
                <a:cubicBezTo>
                  <a:pt x="218" y="989"/>
                  <a:pt x="378" y="941"/>
                  <a:pt x="394" y="909"/>
                </a:cubicBezTo>
                <a:cubicBezTo>
                  <a:pt x="410" y="877"/>
                  <a:pt x="290" y="845"/>
                  <a:pt x="250" y="813"/>
                </a:cubicBezTo>
                <a:cubicBezTo>
                  <a:pt x="210" y="781"/>
                  <a:pt x="146" y="765"/>
                  <a:pt x="154" y="717"/>
                </a:cubicBezTo>
                <a:cubicBezTo>
                  <a:pt x="162" y="669"/>
                  <a:pt x="306" y="589"/>
                  <a:pt x="298" y="525"/>
                </a:cubicBezTo>
                <a:cubicBezTo>
                  <a:pt x="290" y="461"/>
                  <a:pt x="146" y="405"/>
                  <a:pt x="106" y="333"/>
                </a:cubicBezTo>
                <a:cubicBezTo>
                  <a:pt x="66" y="261"/>
                  <a:pt x="0" y="148"/>
                  <a:pt x="58" y="93"/>
                </a:cubicBezTo>
                <a:cubicBezTo>
                  <a:pt x="116" y="38"/>
                  <a:pt x="374" y="19"/>
                  <a:pt x="457"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798" name="Freeform 17"/>
          <p:cNvSpPr>
            <a:spLocks/>
          </p:cNvSpPr>
          <p:nvPr/>
        </p:nvSpPr>
        <p:spPr bwMode="auto">
          <a:xfrm>
            <a:off x="2209800" y="3838575"/>
            <a:ext cx="838200" cy="711200"/>
          </a:xfrm>
          <a:custGeom>
            <a:avLst/>
            <a:gdLst>
              <a:gd name="T0" fmla="*/ 838200 w 528"/>
              <a:gd name="T1" fmla="*/ 685800 h 448"/>
              <a:gd name="T2" fmla="*/ 609600 w 528"/>
              <a:gd name="T3" fmla="*/ 685800 h 448"/>
              <a:gd name="T4" fmla="*/ 381000 w 528"/>
              <a:gd name="T5" fmla="*/ 533400 h 448"/>
              <a:gd name="T6" fmla="*/ 533400 w 528"/>
              <a:gd name="T7" fmla="*/ 228600 h 448"/>
              <a:gd name="T8" fmla="*/ 609600 w 528"/>
              <a:gd name="T9" fmla="*/ 76200 h 448"/>
              <a:gd name="T10" fmla="*/ 0 w 528"/>
              <a:gd name="T11" fmla="*/ 0 h 4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8" h="448">
                <a:moveTo>
                  <a:pt x="528" y="432"/>
                </a:moveTo>
                <a:cubicBezTo>
                  <a:pt x="480" y="440"/>
                  <a:pt x="432" y="448"/>
                  <a:pt x="384" y="432"/>
                </a:cubicBezTo>
                <a:cubicBezTo>
                  <a:pt x="336" y="416"/>
                  <a:pt x="248" y="384"/>
                  <a:pt x="240" y="336"/>
                </a:cubicBezTo>
                <a:cubicBezTo>
                  <a:pt x="232" y="288"/>
                  <a:pt x="312" y="192"/>
                  <a:pt x="336" y="144"/>
                </a:cubicBezTo>
                <a:cubicBezTo>
                  <a:pt x="360" y="96"/>
                  <a:pt x="440" y="72"/>
                  <a:pt x="384" y="48"/>
                </a:cubicBezTo>
                <a:cubicBezTo>
                  <a:pt x="328" y="24"/>
                  <a:pt x="164" y="12"/>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799" name="Freeform 20"/>
          <p:cNvSpPr>
            <a:spLocks/>
          </p:cNvSpPr>
          <p:nvPr/>
        </p:nvSpPr>
        <p:spPr bwMode="auto">
          <a:xfrm>
            <a:off x="1901825" y="2716213"/>
            <a:ext cx="1349375" cy="1808162"/>
          </a:xfrm>
          <a:custGeom>
            <a:avLst/>
            <a:gdLst>
              <a:gd name="T0" fmla="*/ 1146175 w 850"/>
              <a:gd name="T1" fmla="*/ 1808162 h 1139"/>
              <a:gd name="T2" fmla="*/ 993775 w 850"/>
              <a:gd name="T3" fmla="*/ 1655762 h 1139"/>
              <a:gd name="T4" fmla="*/ 993775 w 850"/>
              <a:gd name="T5" fmla="*/ 1350962 h 1139"/>
              <a:gd name="T6" fmla="*/ 1222375 w 850"/>
              <a:gd name="T7" fmla="*/ 1122362 h 1139"/>
              <a:gd name="T8" fmla="*/ 1222375 w 850"/>
              <a:gd name="T9" fmla="*/ 817562 h 1139"/>
              <a:gd name="T10" fmla="*/ 460375 w 850"/>
              <a:gd name="T11" fmla="*/ 588962 h 1139"/>
              <a:gd name="T12" fmla="*/ 231775 w 850"/>
              <a:gd name="T13" fmla="*/ 436562 h 1139"/>
              <a:gd name="T14" fmla="*/ 139700 w 850"/>
              <a:gd name="T15" fmla="*/ 63500 h 1139"/>
              <a:gd name="T16" fmla="*/ 1069975 w 850"/>
              <a:gd name="T17" fmla="*/ 55562 h 1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0" h="1139">
                <a:moveTo>
                  <a:pt x="722" y="1139"/>
                </a:moveTo>
                <a:cubicBezTo>
                  <a:pt x="682" y="1115"/>
                  <a:pt x="642" y="1091"/>
                  <a:pt x="626" y="1043"/>
                </a:cubicBezTo>
                <a:cubicBezTo>
                  <a:pt x="610" y="995"/>
                  <a:pt x="602" y="907"/>
                  <a:pt x="626" y="851"/>
                </a:cubicBezTo>
                <a:cubicBezTo>
                  <a:pt x="650" y="795"/>
                  <a:pt x="746" y="763"/>
                  <a:pt x="770" y="707"/>
                </a:cubicBezTo>
                <a:cubicBezTo>
                  <a:pt x="794" y="651"/>
                  <a:pt x="850" y="571"/>
                  <a:pt x="770" y="515"/>
                </a:cubicBezTo>
                <a:cubicBezTo>
                  <a:pt x="690" y="459"/>
                  <a:pt x="394" y="411"/>
                  <a:pt x="290" y="371"/>
                </a:cubicBezTo>
                <a:cubicBezTo>
                  <a:pt x="186" y="331"/>
                  <a:pt x="180" y="330"/>
                  <a:pt x="146" y="275"/>
                </a:cubicBezTo>
                <a:cubicBezTo>
                  <a:pt x="112" y="220"/>
                  <a:pt x="0" y="80"/>
                  <a:pt x="88" y="40"/>
                </a:cubicBezTo>
                <a:cubicBezTo>
                  <a:pt x="176" y="0"/>
                  <a:pt x="552" y="36"/>
                  <a:pt x="674" y="35"/>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800" name="Freeform 21"/>
          <p:cNvSpPr>
            <a:spLocks/>
          </p:cNvSpPr>
          <p:nvPr/>
        </p:nvSpPr>
        <p:spPr bwMode="auto">
          <a:xfrm>
            <a:off x="3657600" y="2085975"/>
            <a:ext cx="2286000" cy="622300"/>
          </a:xfrm>
          <a:custGeom>
            <a:avLst/>
            <a:gdLst>
              <a:gd name="T0" fmla="*/ 0 w 1440"/>
              <a:gd name="T1" fmla="*/ 609600 h 392"/>
              <a:gd name="T2" fmla="*/ 381000 w 1440"/>
              <a:gd name="T3" fmla="*/ 609600 h 392"/>
              <a:gd name="T4" fmla="*/ 1524000 w 1440"/>
              <a:gd name="T5" fmla="*/ 533400 h 392"/>
              <a:gd name="T6" fmla="*/ 1524000 w 1440"/>
              <a:gd name="T7" fmla="*/ 76200 h 392"/>
              <a:gd name="T8" fmla="*/ 2286000 w 1440"/>
              <a:gd name="T9" fmla="*/ 76200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0" h="392">
                <a:moveTo>
                  <a:pt x="0" y="384"/>
                </a:moveTo>
                <a:cubicBezTo>
                  <a:pt x="40" y="388"/>
                  <a:pt x="80" y="392"/>
                  <a:pt x="240" y="384"/>
                </a:cubicBezTo>
                <a:cubicBezTo>
                  <a:pt x="400" y="376"/>
                  <a:pt x="840" y="392"/>
                  <a:pt x="960" y="336"/>
                </a:cubicBezTo>
                <a:cubicBezTo>
                  <a:pt x="1080" y="280"/>
                  <a:pt x="880" y="96"/>
                  <a:pt x="960" y="48"/>
                </a:cubicBezTo>
                <a:cubicBezTo>
                  <a:pt x="1040" y="0"/>
                  <a:pt x="1240" y="24"/>
                  <a:pt x="1440" y="48"/>
                </a:cubicBezTo>
              </a:path>
            </a:pathLst>
          </a:custGeom>
          <a:noFill/>
          <a:ln w="28575"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801" name="Freeform 22"/>
          <p:cNvSpPr>
            <a:spLocks/>
          </p:cNvSpPr>
          <p:nvPr/>
        </p:nvSpPr>
        <p:spPr bwMode="auto">
          <a:xfrm>
            <a:off x="3657600" y="2695575"/>
            <a:ext cx="3886200" cy="812800"/>
          </a:xfrm>
          <a:custGeom>
            <a:avLst/>
            <a:gdLst>
              <a:gd name="T0" fmla="*/ 0 w 2448"/>
              <a:gd name="T1" fmla="*/ 0 h 512"/>
              <a:gd name="T2" fmla="*/ 457200 w 2448"/>
              <a:gd name="T3" fmla="*/ 76200 h 512"/>
              <a:gd name="T4" fmla="*/ 1524000 w 2448"/>
              <a:gd name="T5" fmla="*/ 76200 h 512"/>
              <a:gd name="T6" fmla="*/ 2133600 w 2448"/>
              <a:gd name="T7" fmla="*/ 457200 h 512"/>
              <a:gd name="T8" fmla="*/ 3276600 w 2448"/>
              <a:gd name="T9" fmla="*/ 762000 h 512"/>
              <a:gd name="T10" fmla="*/ 3886200 w 2448"/>
              <a:gd name="T11" fmla="*/ 762000 h 5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48" h="512">
                <a:moveTo>
                  <a:pt x="0" y="0"/>
                </a:moveTo>
                <a:cubicBezTo>
                  <a:pt x="64" y="20"/>
                  <a:pt x="128" y="40"/>
                  <a:pt x="288" y="48"/>
                </a:cubicBezTo>
                <a:cubicBezTo>
                  <a:pt x="448" y="56"/>
                  <a:pt x="784" y="8"/>
                  <a:pt x="960" y="48"/>
                </a:cubicBezTo>
                <a:cubicBezTo>
                  <a:pt x="1136" y="88"/>
                  <a:pt x="1160" y="216"/>
                  <a:pt x="1344" y="288"/>
                </a:cubicBezTo>
                <a:cubicBezTo>
                  <a:pt x="1528" y="360"/>
                  <a:pt x="1880" y="448"/>
                  <a:pt x="2064" y="480"/>
                </a:cubicBezTo>
                <a:cubicBezTo>
                  <a:pt x="2248" y="512"/>
                  <a:pt x="2348" y="496"/>
                  <a:pt x="2448" y="480"/>
                </a:cubicBezTo>
              </a:path>
            </a:pathLst>
          </a:custGeom>
          <a:noFill/>
          <a:ln w="28575"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802" name="Freeform 23"/>
          <p:cNvSpPr>
            <a:spLocks/>
          </p:cNvSpPr>
          <p:nvPr/>
        </p:nvSpPr>
        <p:spPr bwMode="auto">
          <a:xfrm>
            <a:off x="6400800" y="1933575"/>
            <a:ext cx="914400" cy="1231900"/>
          </a:xfrm>
          <a:custGeom>
            <a:avLst/>
            <a:gdLst>
              <a:gd name="T0" fmla="*/ 914400 w 576"/>
              <a:gd name="T1" fmla="*/ 1219200 h 776"/>
              <a:gd name="T2" fmla="*/ 762000 w 576"/>
              <a:gd name="T3" fmla="*/ 1219200 h 776"/>
              <a:gd name="T4" fmla="*/ 457200 w 576"/>
              <a:gd name="T5" fmla="*/ 1143000 h 776"/>
              <a:gd name="T6" fmla="*/ 558800 w 576"/>
              <a:gd name="T7" fmla="*/ 806450 h 776"/>
              <a:gd name="T8" fmla="*/ 754063 w 576"/>
              <a:gd name="T9" fmla="*/ 573088 h 776"/>
              <a:gd name="T10" fmla="*/ 558800 w 576"/>
              <a:gd name="T11" fmla="*/ 242888 h 776"/>
              <a:gd name="T12" fmla="*/ 0 w 576"/>
              <a:gd name="T13" fmla="*/ 0 h 7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6" h="776">
                <a:moveTo>
                  <a:pt x="576" y="768"/>
                </a:moveTo>
                <a:cubicBezTo>
                  <a:pt x="552" y="772"/>
                  <a:pt x="528" y="776"/>
                  <a:pt x="480" y="768"/>
                </a:cubicBezTo>
                <a:cubicBezTo>
                  <a:pt x="432" y="760"/>
                  <a:pt x="309" y="763"/>
                  <a:pt x="288" y="720"/>
                </a:cubicBezTo>
                <a:cubicBezTo>
                  <a:pt x="267" y="677"/>
                  <a:pt x="321" y="568"/>
                  <a:pt x="352" y="508"/>
                </a:cubicBezTo>
                <a:cubicBezTo>
                  <a:pt x="383" y="448"/>
                  <a:pt x="475" y="420"/>
                  <a:pt x="475" y="361"/>
                </a:cubicBezTo>
                <a:cubicBezTo>
                  <a:pt x="475" y="302"/>
                  <a:pt x="431" y="213"/>
                  <a:pt x="352" y="153"/>
                </a:cubicBezTo>
                <a:cubicBezTo>
                  <a:pt x="273" y="93"/>
                  <a:pt x="73" y="32"/>
                  <a:pt x="0" y="0"/>
                </a:cubicBezTo>
              </a:path>
            </a:pathLst>
          </a:custGeom>
          <a:noFill/>
          <a:ln w="28575"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803" name="Rectangle 2"/>
          <p:cNvSpPr>
            <a:spLocks noGrp="1" noChangeArrowheads="1"/>
          </p:cNvSpPr>
          <p:nvPr>
            <p:ph type="title"/>
          </p:nvPr>
        </p:nvSpPr>
        <p:spPr/>
        <p:txBody>
          <a:bodyPr/>
          <a:lstStyle/>
          <a:p>
            <a:r>
              <a:rPr lang="en-US" smtClean="0"/>
              <a:t>How the Internet Works</a:t>
            </a:r>
          </a:p>
        </p:txBody>
      </p:sp>
      <p:graphicFrame>
        <p:nvGraphicFramePr>
          <p:cNvPr id="33804" name="Object 4"/>
          <p:cNvGraphicFramePr>
            <a:graphicFrameLocks noChangeAspect="1"/>
          </p:cNvGraphicFramePr>
          <p:nvPr>
            <p:extLst>
              <p:ext uri="{D42A27DB-BD31-4B8C-83A1-F6EECF244321}">
                <p14:modId xmlns:p14="http://schemas.microsoft.com/office/powerpoint/2010/main" xmlns="" val="2123374929"/>
              </p:ext>
            </p:extLst>
          </p:nvPr>
        </p:nvGraphicFramePr>
        <p:xfrm>
          <a:off x="1066800" y="5210175"/>
          <a:ext cx="1371600" cy="1096963"/>
        </p:xfrm>
        <a:graphic>
          <a:graphicData uri="http://schemas.openxmlformats.org/presentationml/2006/ole">
            <p:oleObj spid="_x0000_s11646" name="Clip" r:id="rId3" imgW="3251828" imgH="2598524" progId="">
              <p:embed/>
            </p:oleObj>
          </a:graphicData>
        </a:graphic>
      </p:graphicFrame>
      <p:sp>
        <p:nvSpPr>
          <p:cNvPr id="33805" name="Text Box 5"/>
          <p:cNvSpPr txBox="1">
            <a:spLocks noChangeArrowheads="1"/>
          </p:cNvSpPr>
          <p:nvPr/>
        </p:nvSpPr>
        <p:spPr bwMode="auto">
          <a:xfrm>
            <a:off x="1050925" y="6221413"/>
            <a:ext cx="1149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Individual</a:t>
            </a:r>
          </a:p>
        </p:txBody>
      </p:sp>
      <p:graphicFrame>
        <p:nvGraphicFramePr>
          <p:cNvPr id="33806" name="Object 7"/>
          <p:cNvGraphicFramePr>
            <a:graphicFrameLocks/>
          </p:cNvGraphicFramePr>
          <p:nvPr>
            <p:extLst>
              <p:ext uri="{D42A27DB-BD31-4B8C-83A1-F6EECF244321}">
                <p14:modId xmlns:p14="http://schemas.microsoft.com/office/powerpoint/2010/main" xmlns="" val="1600137045"/>
              </p:ext>
            </p:extLst>
          </p:nvPr>
        </p:nvGraphicFramePr>
        <p:xfrm>
          <a:off x="1600200" y="3381375"/>
          <a:ext cx="660400" cy="685800"/>
        </p:xfrm>
        <a:graphic>
          <a:graphicData uri="http://schemas.openxmlformats.org/presentationml/2006/ole">
            <p:oleObj spid="_x0000_s11647" name="ClipArt" r:id="rId4" imgW="3986213" imgH="4144963" progId="">
              <p:embed/>
            </p:oleObj>
          </a:graphicData>
        </a:graphic>
      </p:graphicFrame>
      <p:sp>
        <p:nvSpPr>
          <p:cNvPr id="33807" name="Text Box 8"/>
          <p:cNvSpPr txBox="1">
            <a:spLocks noChangeArrowheads="1"/>
          </p:cNvSpPr>
          <p:nvPr/>
        </p:nvSpPr>
        <p:spPr bwMode="auto">
          <a:xfrm>
            <a:off x="457200" y="3533775"/>
            <a:ext cx="15938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Internet</a:t>
            </a:r>
          </a:p>
          <a:p>
            <a:r>
              <a:rPr lang="en-US" sz="1800"/>
              <a:t>service</a:t>
            </a:r>
          </a:p>
          <a:p>
            <a:r>
              <a:rPr lang="en-US" sz="1800"/>
              <a:t>provider (ISP)</a:t>
            </a:r>
          </a:p>
        </p:txBody>
      </p:sp>
      <p:graphicFrame>
        <p:nvGraphicFramePr>
          <p:cNvPr id="33808" name="Object 11"/>
          <p:cNvGraphicFramePr>
            <a:graphicFrameLocks noChangeAspect="1"/>
          </p:cNvGraphicFramePr>
          <p:nvPr>
            <p:extLst>
              <p:ext uri="{D42A27DB-BD31-4B8C-83A1-F6EECF244321}">
                <p14:modId xmlns:p14="http://schemas.microsoft.com/office/powerpoint/2010/main" xmlns="" val="2084119666"/>
              </p:ext>
            </p:extLst>
          </p:nvPr>
        </p:nvGraphicFramePr>
        <p:xfrm>
          <a:off x="2667000" y="2238375"/>
          <a:ext cx="990600" cy="698500"/>
        </p:xfrm>
        <a:graphic>
          <a:graphicData uri="http://schemas.openxmlformats.org/presentationml/2006/ole">
            <p:oleObj spid="_x0000_s11648" name="Clip" r:id="rId5" imgW="1296934" imgH="912354" progId="">
              <p:embed/>
            </p:oleObj>
          </a:graphicData>
        </a:graphic>
      </p:graphicFrame>
      <p:graphicFrame>
        <p:nvGraphicFramePr>
          <p:cNvPr id="33809" name="Object 13"/>
          <p:cNvGraphicFramePr>
            <a:graphicFrameLocks noChangeAspect="1"/>
          </p:cNvGraphicFramePr>
          <p:nvPr>
            <p:extLst>
              <p:ext uri="{D42A27DB-BD31-4B8C-83A1-F6EECF244321}">
                <p14:modId xmlns:p14="http://schemas.microsoft.com/office/powerpoint/2010/main" xmlns="" val="1171022675"/>
              </p:ext>
            </p:extLst>
          </p:nvPr>
        </p:nvGraphicFramePr>
        <p:xfrm>
          <a:off x="3048000" y="3914775"/>
          <a:ext cx="614363" cy="762000"/>
        </p:xfrm>
        <a:graphic>
          <a:graphicData uri="http://schemas.openxmlformats.org/presentationml/2006/ole">
            <p:oleObj spid="_x0000_s11649" name="Clip" r:id="rId6" imgW="2100068" imgH="2598524" progId="">
              <p:embed/>
            </p:oleObj>
          </a:graphicData>
        </a:graphic>
      </p:graphicFrame>
      <p:sp>
        <p:nvSpPr>
          <p:cNvPr id="33810" name="Text Box 14"/>
          <p:cNvSpPr txBox="1">
            <a:spLocks noChangeArrowheads="1"/>
          </p:cNvSpPr>
          <p:nvPr/>
        </p:nvSpPr>
        <p:spPr bwMode="auto">
          <a:xfrm>
            <a:off x="2895600" y="4676775"/>
            <a:ext cx="1111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Phone</a:t>
            </a:r>
          </a:p>
          <a:p>
            <a:r>
              <a:rPr lang="en-US" sz="1800"/>
              <a:t>company</a:t>
            </a:r>
          </a:p>
        </p:txBody>
      </p:sp>
      <p:sp>
        <p:nvSpPr>
          <p:cNvPr id="33811" name="Text Box 15"/>
          <p:cNvSpPr txBox="1">
            <a:spLocks noChangeArrowheads="1"/>
          </p:cNvSpPr>
          <p:nvPr/>
        </p:nvSpPr>
        <p:spPr bwMode="auto">
          <a:xfrm>
            <a:off x="2133600" y="1323975"/>
            <a:ext cx="169545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Network</a:t>
            </a:r>
          </a:p>
          <a:p>
            <a:r>
              <a:rPr lang="en-US" sz="1800"/>
              <a:t>service</a:t>
            </a:r>
          </a:p>
          <a:p>
            <a:r>
              <a:rPr lang="en-US" sz="1800"/>
              <a:t>provider (NSP)</a:t>
            </a:r>
          </a:p>
        </p:txBody>
      </p:sp>
      <p:graphicFrame>
        <p:nvGraphicFramePr>
          <p:cNvPr id="33812" name="Object 18"/>
          <p:cNvGraphicFramePr>
            <a:graphicFrameLocks noChangeAspect="1"/>
          </p:cNvGraphicFramePr>
          <p:nvPr>
            <p:extLst>
              <p:ext uri="{D42A27DB-BD31-4B8C-83A1-F6EECF244321}">
                <p14:modId xmlns:p14="http://schemas.microsoft.com/office/powerpoint/2010/main" xmlns="" val="230878066"/>
              </p:ext>
            </p:extLst>
          </p:nvPr>
        </p:nvGraphicFramePr>
        <p:xfrm>
          <a:off x="5486400" y="1552575"/>
          <a:ext cx="990600" cy="698500"/>
        </p:xfrm>
        <a:graphic>
          <a:graphicData uri="http://schemas.openxmlformats.org/presentationml/2006/ole">
            <p:oleObj spid="_x0000_s11650" name="Clip" r:id="rId7" imgW="1296934" imgH="912354" progId="">
              <p:embed/>
            </p:oleObj>
          </a:graphicData>
        </a:graphic>
      </p:graphicFrame>
      <p:graphicFrame>
        <p:nvGraphicFramePr>
          <p:cNvPr id="33813" name="Object 19"/>
          <p:cNvGraphicFramePr>
            <a:graphicFrameLocks noChangeAspect="1"/>
          </p:cNvGraphicFramePr>
          <p:nvPr>
            <p:extLst>
              <p:ext uri="{D42A27DB-BD31-4B8C-83A1-F6EECF244321}">
                <p14:modId xmlns:p14="http://schemas.microsoft.com/office/powerpoint/2010/main" xmlns="" val="886800995"/>
              </p:ext>
            </p:extLst>
          </p:nvPr>
        </p:nvGraphicFramePr>
        <p:xfrm>
          <a:off x="7086600" y="2847975"/>
          <a:ext cx="990600" cy="698500"/>
        </p:xfrm>
        <a:graphic>
          <a:graphicData uri="http://schemas.openxmlformats.org/presentationml/2006/ole">
            <p:oleObj spid="_x0000_s11651" name="Clip" r:id="rId8" imgW="1296934" imgH="912354" progId="">
              <p:embed/>
            </p:oleObj>
          </a:graphicData>
        </a:graphic>
      </p:graphicFrame>
      <p:sp>
        <p:nvSpPr>
          <p:cNvPr id="33814" name="Text Box 24"/>
          <p:cNvSpPr txBox="1">
            <a:spLocks noChangeArrowheads="1"/>
          </p:cNvSpPr>
          <p:nvPr/>
        </p:nvSpPr>
        <p:spPr bwMode="auto">
          <a:xfrm>
            <a:off x="4114800" y="2771775"/>
            <a:ext cx="12001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Backbone</a:t>
            </a:r>
          </a:p>
          <a:p>
            <a:r>
              <a:rPr lang="en-US" sz="1800"/>
              <a:t>network</a:t>
            </a:r>
          </a:p>
        </p:txBody>
      </p:sp>
      <p:graphicFrame>
        <p:nvGraphicFramePr>
          <p:cNvPr id="33815" name="Object 26"/>
          <p:cNvGraphicFramePr>
            <a:graphicFrameLocks noChangeAspect="1"/>
          </p:cNvGraphicFramePr>
          <p:nvPr>
            <p:extLst>
              <p:ext uri="{D42A27DB-BD31-4B8C-83A1-F6EECF244321}">
                <p14:modId xmlns:p14="http://schemas.microsoft.com/office/powerpoint/2010/main" xmlns="" val="3496459764"/>
              </p:ext>
            </p:extLst>
          </p:nvPr>
        </p:nvGraphicFramePr>
        <p:xfrm>
          <a:off x="6096000" y="3914775"/>
          <a:ext cx="614363" cy="762000"/>
        </p:xfrm>
        <a:graphic>
          <a:graphicData uri="http://schemas.openxmlformats.org/presentationml/2006/ole">
            <p:oleObj spid="_x0000_s11652" name="Clip" r:id="rId9" imgW="2100068" imgH="2598524" progId="">
              <p:embed/>
            </p:oleObj>
          </a:graphicData>
        </a:graphic>
      </p:graphicFrame>
      <p:sp>
        <p:nvSpPr>
          <p:cNvPr id="33816" name="Text Box 27"/>
          <p:cNvSpPr txBox="1">
            <a:spLocks noChangeArrowheads="1"/>
          </p:cNvSpPr>
          <p:nvPr/>
        </p:nvSpPr>
        <p:spPr bwMode="auto">
          <a:xfrm>
            <a:off x="5943600" y="4676775"/>
            <a:ext cx="1111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Phone</a:t>
            </a:r>
          </a:p>
          <a:p>
            <a:r>
              <a:rPr lang="en-US" sz="1800"/>
              <a:t>company</a:t>
            </a:r>
          </a:p>
        </p:txBody>
      </p:sp>
      <p:graphicFrame>
        <p:nvGraphicFramePr>
          <p:cNvPr id="33817" name="Object 29"/>
          <p:cNvGraphicFramePr>
            <a:graphicFrameLocks/>
          </p:cNvGraphicFramePr>
          <p:nvPr>
            <p:extLst>
              <p:ext uri="{D42A27DB-BD31-4B8C-83A1-F6EECF244321}">
                <p14:modId xmlns:p14="http://schemas.microsoft.com/office/powerpoint/2010/main" xmlns="" val="1626751557"/>
              </p:ext>
            </p:extLst>
          </p:nvPr>
        </p:nvGraphicFramePr>
        <p:xfrm>
          <a:off x="8153400" y="4981575"/>
          <a:ext cx="447675" cy="928688"/>
        </p:xfrm>
        <a:graphic>
          <a:graphicData uri="http://schemas.openxmlformats.org/presentationml/2006/ole">
            <p:oleObj spid="_x0000_s11653" name="ClipArt" r:id="rId10" imgW="2083773" imgH="3657989" progId="">
              <p:embed/>
            </p:oleObj>
          </a:graphicData>
        </a:graphic>
      </p:graphicFrame>
      <p:sp>
        <p:nvSpPr>
          <p:cNvPr id="33818" name="Text Box 30"/>
          <p:cNvSpPr txBox="1">
            <a:spLocks noChangeArrowheads="1"/>
          </p:cNvSpPr>
          <p:nvPr/>
        </p:nvSpPr>
        <p:spPr bwMode="auto">
          <a:xfrm>
            <a:off x="7772400" y="5895975"/>
            <a:ext cx="11620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Company</a:t>
            </a:r>
          </a:p>
          <a:p>
            <a:r>
              <a:rPr lang="en-US" sz="1800"/>
              <a:t>Web site</a:t>
            </a:r>
          </a:p>
        </p:txBody>
      </p:sp>
      <p:graphicFrame>
        <p:nvGraphicFramePr>
          <p:cNvPr id="33819" name="Object 32"/>
          <p:cNvGraphicFramePr>
            <a:graphicFrameLocks/>
          </p:cNvGraphicFramePr>
          <p:nvPr>
            <p:extLst>
              <p:ext uri="{D42A27DB-BD31-4B8C-83A1-F6EECF244321}">
                <p14:modId xmlns:p14="http://schemas.microsoft.com/office/powerpoint/2010/main" xmlns="" val="3963664289"/>
              </p:ext>
            </p:extLst>
          </p:nvPr>
        </p:nvGraphicFramePr>
        <p:xfrm>
          <a:off x="8001000" y="3762375"/>
          <a:ext cx="660400" cy="685800"/>
        </p:xfrm>
        <a:graphic>
          <a:graphicData uri="http://schemas.openxmlformats.org/presentationml/2006/ole">
            <p:oleObj spid="_x0000_s11654" name="ClipArt" r:id="rId11" imgW="3986213" imgH="4144963" progId="">
              <p:embed/>
            </p:oleObj>
          </a:graphicData>
        </a:graphic>
      </p:graphicFrame>
      <p:sp>
        <p:nvSpPr>
          <p:cNvPr id="33820" name="Text Box 35"/>
          <p:cNvSpPr txBox="1">
            <a:spLocks noChangeArrowheads="1"/>
          </p:cNvSpPr>
          <p:nvPr/>
        </p:nvSpPr>
        <p:spPr bwMode="auto">
          <a:xfrm>
            <a:off x="3505200" y="5438775"/>
            <a:ext cx="286385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hlink"/>
                </a:solidFill>
              </a:rPr>
              <a:t>Dial-up: 33.3 - 56 Kbps</a:t>
            </a:r>
          </a:p>
          <a:p>
            <a:r>
              <a:rPr lang="en-US" sz="1800">
                <a:solidFill>
                  <a:schemeClr val="hlink"/>
                </a:solidFill>
              </a:rPr>
              <a:t>ISDN:  128 Kbps</a:t>
            </a:r>
          </a:p>
          <a:p>
            <a:r>
              <a:rPr lang="en-US" sz="1800">
                <a:solidFill>
                  <a:schemeClr val="hlink"/>
                </a:solidFill>
              </a:rPr>
              <a:t>DSL:    256 Kbps - 6 Mbps</a:t>
            </a:r>
          </a:p>
          <a:p>
            <a:r>
              <a:rPr lang="en-US" sz="1800">
                <a:solidFill>
                  <a:schemeClr val="hlink"/>
                </a:solidFill>
              </a:rPr>
              <a:t>Cable: 1.5 Mbps</a:t>
            </a:r>
          </a:p>
        </p:txBody>
      </p:sp>
      <p:graphicFrame>
        <p:nvGraphicFramePr>
          <p:cNvPr id="33821" name="Object 36"/>
          <p:cNvGraphicFramePr>
            <a:graphicFrameLocks noChangeAspect="1"/>
          </p:cNvGraphicFramePr>
          <p:nvPr>
            <p:extLst>
              <p:ext uri="{D42A27DB-BD31-4B8C-83A1-F6EECF244321}">
                <p14:modId xmlns:p14="http://schemas.microsoft.com/office/powerpoint/2010/main" xmlns="" val="3643066548"/>
              </p:ext>
            </p:extLst>
          </p:nvPr>
        </p:nvGraphicFramePr>
        <p:xfrm>
          <a:off x="4419600" y="4067175"/>
          <a:ext cx="614363" cy="762000"/>
        </p:xfrm>
        <a:graphic>
          <a:graphicData uri="http://schemas.openxmlformats.org/presentationml/2006/ole">
            <p:oleObj spid="_x0000_s11655" name="Clip" r:id="rId12" imgW="2100068" imgH="2598524" progId="">
              <p:embed/>
            </p:oleObj>
          </a:graphicData>
        </a:graphic>
      </p:graphicFrame>
      <p:sp>
        <p:nvSpPr>
          <p:cNvPr id="33822" name="Text Box 37"/>
          <p:cNvSpPr txBox="1">
            <a:spLocks noChangeArrowheads="1"/>
          </p:cNvSpPr>
          <p:nvPr/>
        </p:nvSpPr>
        <p:spPr bwMode="auto">
          <a:xfrm>
            <a:off x="4191000" y="4752975"/>
            <a:ext cx="11112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Cable</a:t>
            </a:r>
          </a:p>
          <a:p>
            <a:r>
              <a:rPr lang="en-US" sz="1800"/>
              <a:t>company</a:t>
            </a:r>
          </a:p>
        </p:txBody>
      </p:sp>
      <p:sp>
        <p:nvSpPr>
          <p:cNvPr id="33823" name="Freeform 38"/>
          <p:cNvSpPr>
            <a:spLocks/>
          </p:cNvSpPr>
          <p:nvPr/>
        </p:nvSpPr>
        <p:spPr bwMode="auto">
          <a:xfrm>
            <a:off x="2438400" y="4562475"/>
            <a:ext cx="1981200" cy="1625600"/>
          </a:xfrm>
          <a:custGeom>
            <a:avLst/>
            <a:gdLst>
              <a:gd name="T0" fmla="*/ 0 w 1248"/>
              <a:gd name="T1" fmla="*/ 1562100 h 1024"/>
              <a:gd name="T2" fmla="*/ 381000 w 1248"/>
              <a:gd name="T3" fmla="*/ 1562100 h 1024"/>
              <a:gd name="T4" fmla="*/ 609600 w 1248"/>
              <a:gd name="T5" fmla="*/ 1562100 h 1024"/>
              <a:gd name="T6" fmla="*/ 609600 w 1248"/>
              <a:gd name="T7" fmla="*/ 1181100 h 1024"/>
              <a:gd name="T8" fmla="*/ 762000 w 1248"/>
              <a:gd name="T9" fmla="*/ 800100 h 1024"/>
              <a:gd name="T10" fmla="*/ 1524000 w 1248"/>
              <a:gd name="T11" fmla="*/ 800100 h 1024"/>
              <a:gd name="T12" fmla="*/ 1828800 w 1248"/>
              <a:gd name="T13" fmla="*/ 114300 h 1024"/>
              <a:gd name="T14" fmla="*/ 1981200 w 1248"/>
              <a:gd name="T15" fmla="*/ 114300 h 102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248" h="1024">
                <a:moveTo>
                  <a:pt x="0" y="984"/>
                </a:moveTo>
                <a:cubicBezTo>
                  <a:pt x="88" y="984"/>
                  <a:pt x="176" y="984"/>
                  <a:pt x="240" y="984"/>
                </a:cubicBezTo>
                <a:cubicBezTo>
                  <a:pt x="304" y="984"/>
                  <a:pt x="360" y="1024"/>
                  <a:pt x="384" y="984"/>
                </a:cubicBezTo>
                <a:cubicBezTo>
                  <a:pt x="408" y="944"/>
                  <a:pt x="368" y="824"/>
                  <a:pt x="384" y="744"/>
                </a:cubicBezTo>
                <a:cubicBezTo>
                  <a:pt x="400" y="664"/>
                  <a:pt x="384" y="544"/>
                  <a:pt x="480" y="504"/>
                </a:cubicBezTo>
                <a:cubicBezTo>
                  <a:pt x="576" y="464"/>
                  <a:pt x="848" y="576"/>
                  <a:pt x="960" y="504"/>
                </a:cubicBezTo>
                <a:cubicBezTo>
                  <a:pt x="1072" y="432"/>
                  <a:pt x="1104" y="144"/>
                  <a:pt x="1152" y="72"/>
                </a:cubicBezTo>
                <a:cubicBezTo>
                  <a:pt x="1200" y="0"/>
                  <a:pt x="1224" y="36"/>
                  <a:pt x="1248" y="7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824" name="Freeform 39"/>
          <p:cNvSpPr>
            <a:spLocks/>
          </p:cNvSpPr>
          <p:nvPr/>
        </p:nvSpPr>
        <p:spPr bwMode="auto">
          <a:xfrm>
            <a:off x="3263900" y="2847975"/>
            <a:ext cx="1155700" cy="1828800"/>
          </a:xfrm>
          <a:custGeom>
            <a:avLst/>
            <a:gdLst>
              <a:gd name="T0" fmla="*/ 1155700 w 728"/>
              <a:gd name="T1" fmla="*/ 1828800 h 1152"/>
              <a:gd name="T2" fmla="*/ 850900 w 728"/>
              <a:gd name="T3" fmla="*/ 1676400 h 1152"/>
              <a:gd name="T4" fmla="*/ 850900 w 728"/>
              <a:gd name="T5" fmla="*/ 1143000 h 1152"/>
              <a:gd name="T6" fmla="*/ 393700 w 728"/>
              <a:gd name="T7" fmla="*/ 685800 h 1152"/>
              <a:gd name="T8" fmla="*/ 12700 w 728"/>
              <a:gd name="T9" fmla="*/ 228600 h 1152"/>
              <a:gd name="T10" fmla="*/ 317500 w 728"/>
              <a:gd name="T11" fmla="*/ 152400 h 1152"/>
              <a:gd name="T12" fmla="*/ 393700 w 728"/>
              <a:gd name="T13" fmla="*/ 0 h 1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1152">
                <a:moveTo>
                  <a:pt x="728" y="1152"/>
                </a:moveTo>
                <a:cubicBezTo>
                  <a:pt x="648" y="1140"/>
                  <a:pt x="568" y="1128"/>
                  <a:pt x="536" y="1056"/>
                </a:cubicBezTo>
                <a:cubicBezTo>
                  <a:pt x="504" y="984"/>
                  <a:pt x="584" y="824"/>
                  <a:pt x="536" y="720"/>
                </a:cubicBezTo>
                <a:cubicBezTo>
                  <a:pt x="488" y="616"/>
                  <a:pt x="336" y="528"/>
                  <a:pt x="248" y="432"/>
                </a:cubicBezTo>
                <a:cubicBezTo>
                  <a:pt x="160" y="336"/>
                  <a:pt x="16" y="200"/>
                  <a:pt x="8" y="144"/>
                </a:cubicBezTo>
                <a:cubicBezTo>
                  <a:pt x="0" y="88"/>
                  <a:pt x="160" y="120"/>
                  <a:pt x="200" y="96"/>
                </a:cubicBezTo>
                <a:cubicBezTo>
                  <a:pt x="240" y="72"/>
                  <a:pt x="244" y="36"/>
                  <a:pt x="24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3825" name="Text Box 40"/>
          <p:cNvSpPr txBox="1">
            <a:spLocks noChangeArrowheads="1"/>
          </p:cNvSpPr>
          <p:nvPr/>
        </p:nvSpPr>
        <p:spPr bwMode="auto">
          <a:xfrm>
            <a:off x="76200" y="2619375"/>
            <a:ext cx="18986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hlink"/>
                </a:solidFill>
              </a:rPr>
              <a:t>T1:   1.544 Mbps</a:t>
            </a:r>
          </a:p>
          <a:p>
            <a:r>
              <a:rPr lang="en-US" sz="1800">
                <a:solidFill>
                  <a:schemeClr val="hlink"/>
                </a:solidFill>
              </a:rPr>
              <a:t>T3: 44.736 Mbps</a:t>
            </a:r>
          </a:p>
        </p:txBody>
      </p:sp>
      <p:sp>
        <p:nvSpPr>
          <p:cNvPr id="33826" name="Text Box 41"/>
          <p:cNvSpPr txBox="1">
            <a:spLocks noChangeArrowheads="1"/>
          </p:cNvSpPr>
          <p:nvPr/>
        </p:nvSpPr>
        <p:spPr bwMode="auto">
          <a:xfrm>
            <a:off x="6705600" y="1452563"/>
            <a:ext cx="2228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hlink"/>
                </a:solidFill>
              </a:rPr>
              <a:t>OC3:   155.52 Mbps</a:t>
            </a:r>
          </a:p>
          <a:p>
            <a:r>
              <a:rPr lang="en-US" sz="1800">
                <a:solidFill>
                  <a:schemeClr val="hlink"/>
                </a:solidFill>
              </a:rPr>
              <a:t>OC12: 622 Mbps</a:t>
            </a:r>
          </a:p>
        </p:txBody>
      </p:sp>
    </p:spTree>
    <p:extLst>
      <p:ext uri="{BB962C8B-B14F-4D97-AF65-F5344CB8AC3E}">
        <p14:creationId xmlns:p14="http://schemas.microsoft.com/office/powerpoint/2010/main" xmlns="" val="6537773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smtClean="0"/>
              <a:t>Internet Connections</a:t>
            </a:r>
          </a:p>
        </p:txBody>
      </p:sp>
      <p:sp>
        <p:nvSpPr>
          <p:cNvPr id="34819" name="Rectangle 3"/>
          <p:cNvSpPr>
            <a:spLocks noGrp="1" noChangeArrowheads="1"/>
          </p:cNvSpPr>
          <p:nvPr>
            <p:ph sz="half" idx="1"/>
          </p:nvPr>
        </p:nvSpPr>
        <p:spPr/>
        <p:txBody>
          <a:bodyPr>
            <a:normAutofit fontScale="92500" lnSpcReduction="20000"/>
          </a:bodyPr>
          <a:lstStyle/>
          <a:p>
            <a:r>
              <a:rPr lang="en-US" sz="2000" dirty="0" smtClean="0"/>
              <a:t>Some backbone providers</a:t>
            </a:r>
          </a:p>
          <a:p>
            <a:pPr lvl="1"/>
            <a:r>
              <a:rPr lang="en-US" sz="1800" dirty="0" smtClean="0"/>
              <a:t>AT&amp;T</a:t>
            </a:r>
          </a:p>
          <a:p>
            <a:pPr lvl="1"/>
            <a:r>
              <a:rPr lang="en-US" sz="1800" dirty="0" smtClean="0"/>
              <a:t>Level 3</a:t>
            </a:r>
          </a:p>
          <a:p>
            <a:pPr lvl="1"/>
            <a:r>
              <a:rPr lang="en-US" sz="1800" dirty="0" smtClean="0"/>
              <a:t>Verizon (UUNet)</a:t>
            </a:r>
          </a:p>
          <a:p>
            <a:pPr lvl="1"/>
            <a:r>
              <a:rPr lang="en-US" sz="1800" dirty="0" smtClean="0"/>
              <a:t>Sprint</a:t>
            </a:r>
          </a:p>
          <a:p>
            <a:pPr lvl="1"/>
            <a:r>
              <a:rPr lang="en-US" sz="1800" dirty="0" smtClean="0"/>
              <a:t>Qwest</a:t>
            </a:r>
          </a:p>
          <a:p>
            <a:pPr lvl="1"/>
            <a:r>
              <a:rPr lang="en-US" sz="1800" dirty="0" err="1" smtClean="0"/>
              <a:t>PSINet</a:t>
            </a:r>
            <a:r>
              <a:rPr lang="en-US" sz="1800" dirty="0" smtClean="0"/>
              <a:t>/Cogent</a:t>
            </a:r>
          </a:p>
          <a:p>
            <a:pPr lvl="1"/>
            <a:r>
              <a:rPr lang="en-US" sz="1800" dirty="0" smtClean="0"/>
              <a:t>Global Crossing</a:t>
            </a:r>
          </a:p>
          <a:p>
            <a:pPr lvl="1"/>
            <a:r>
              <a:rPr lang="en-US" sz="1800" dirty="0" smtClean="0"/>
              <a:t>Cable &amp; Wireless</a:t>
            </a:r>
          </a:p>
          <a:p>
            <a:r>
              <a:rPr lang="en-US" sz="2200" dirty="0">
                <a:hlinkClick r:id="rId2"/>
              </a:rPr>
              <a:t>http://</a:t>
            </a:r>
            <a:r>
              <a:rPr lang="en-US" sz="2200" dirty="0" smtClean="0">
                <a:hlinkClick r:id="rId2"/>
              </a:rPr>
              <a:t>navigators.com/isp.html</a:t>
            </a:r>
            <a:endParaRPr lang="en-US" sz="2200" dirty="0" smtClean="0"/>
          </a:p>
          <a:p>
            <a:r>
              <a:rPr lang="en-US" sz="2200" dirty="0">
                <a:hlinkClick r:id="rId3"/>
              </a:rPr>
              <a:t>http://</a:t>
            </a:r>
            <a:r>
              <a:rPr lang="en-US" sz="2200" dirty="0" smtClean="0">
                <a:hlinkClick r:id="rId3"/>
              </a:rPr>
              <a:t>www.nthelp.com/maps.htm</a:t>
            </a:r>
            <a:endParaRPr lang="en-US" sz="2200" dirty="0" smtClean="0"/>
          </a:p>
          <a:p>
            <a:r>
              <a:rPr lang="en-US" sz="2200" dirty="0">
                <a:hlinkClick r:id="rId4"/>
              </a:rPr>
              <a:t>http://advice.cio.com/themes/CIO.com/cache/Internet_map_labels_0.pdf</a:t>
            </a:r>
            <a:endParaRPr lang="en-US" sz="2200" dirty="0" smtClean="0"/>
          </a:p>
        </p:txBody>
      </p:sp>
      <p:sp>
        <p:nvSpPr>
          <p:cNvPr id="34820" name="Rectangle 4"/>
          <p:cNvSpPr>
            <a:spLocks noGrp="1" noChangeArrowheads="1"/>
          </p:cNvSpPr>
          <p:nvPr>
            <p:ph sz="half" idx="2"/>
          </p:nvPr>
        </p:nvSpPr>
        <p:spPr/>
        <p:txBody>
          <a:bodyPr>
            <a:normAutofit/>
          </a:bodyPr>
          <a:lstStyle/>
          <a:p>
            <a:r>
              <a:rPr lang="en-US" sz="2000" dirty="0" smtClean="0"/>
              <a:t>Phone companies</a:t>
            </a:r>
          </a:p>
          <a:p>
            <a:pPr lvl="1"/>
            <a:r>
              <a:rPr lang="en-US" sz="1800" dirty="0" smtClean="0"/>
              <a:t>Regional Bell operating companies (RBOCs) (3)</a:t>
            </a:r>
          </a:p>
          <a:p>
            <a:pPr lvl="1"/>
            <a:r>
              <a:rPr lang="en-US" sz="1800" dirty="0" smtClean="0"/>
              <a:t>Competitive local exchange carriers (CLECs) (new)</a:t>
            </a:r>
          </a:p>
          <a:p>
            <a:r>
              <a:rPr lang="en-US" sz="2000" dirty="0" smtClean="0"/>
              <a:t>Cable companies</a:t>
            </a:r>
          </a:p>
          <a:p>
            <a:pPr lvl="1"/>
            <a:r>
              <a:rPr lang="en-US" sz="1800" dirty="0" smtClean="0"/>
              <a:t>Cablevision</a:t>
            </a:r>
          </a:p>
          <a:p>
            <a:pPr lvl="1"/>
            <a:r>
              <a:rPr lang="en-US" sz="1800" dirty="0" smtClean="0"/>
              <a:t>Comcast</a:t>
            </a:r>
          </a:p>
          <a:p>
            <a:pPr lvl="1"/>
            <a:r>
              <a:rPr lang="en-US" sz="1800" dirty="0" smtClean="0"/>
              <a:t>Regional</a:t>
            </a:r>
          </a:p>
          <a:p>
            <a:r>
              <a:rPr lang="en-US" sz="2200" dirty="0" smtClean="0"/>
              <a:t>Cell phones/Mobile</a:t>
            </a:r>
          </a:p>
          <a:p>
            <a:r>
              <a:rPr lang="en-US" sz="2000" dirty="0" smtClean="0"/>
              <a:t>Satellite</a:t>
            </a:r>
          </a:p>
          <a:p>
            <a:pPr lvl="1"/>
            <a:r>
              <a:rPr lang="en-US" sz="1800" dirty="0" smtClean="0"/>
              <a:t>Direct Satellite</a:t>
            </a:r>
          </a:p>
          <a:p>
            <a:pPr lvl="1"/>
            <a:r>
              <a:rPr lang="en-US" sz="1800" dirty="0" smtClean="0"/>
              <a:t>Wild Blue/</a:t>
            </a:r>
            <a:r>
              <a:rPr lang="en-US" sz="1800" dirty="0" err="1" smtClean="0"/>
              <a:t>Starband</a:t>
            </a:r>
            <a:r>
              <a:rPr lang="en-US" sz="1800" dirty="0" smtClean="0"/>
              <a:t>/Hughes</a:t>
            </a:r>
          </a:p>
        </p:txBody>
      </p:sp>
    </p:spTree>
    <p:extLst>
      <p:ext uri="{BB962C8B-B14F-4D97-AF65-F5344CB8AC3E}">
        <p14:creationId xmlns:p14="http://schemas.microsoft.com/office/powerpoint/2010/main" xmlns="" val="26895529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2"/>
          <p:cNvSpPr>
            <a:spLocks noGrp="1" noChangeArrowheads="1"/>
          </p:cNvSpPr>
          <p:nvPr>
            <p:ph type="title"/>
          </p:nvPr>
        </p:nvSpPr>
        <p:spPr/>
        <p:txBody>
          <a:bodyPr>
            <a:normAutofit fontScale="90000"/>
          </a:bodyPr>
          <a:lstStyle/>
          <a:p>
            <a:r>
              <a:rPr lang="en-US" smtClean="0"/>
              <a:t>Colocation and Hosting Companies</a:t>
            </a:r>
          </a:p>
        </p:txBody>
      </p:sp>
      <p:graphicFrame>
        <p:nvGraphicFramePr>
          <p:cNvPr id="186403" name="Group 35"/>
          <p:cNvGraphicFramePr>
            <a:graphicFrameLocks noGrp="1"/>
          </p:cNvGraphicFramePr>
          <p:nvPr>
            <p:ph idx="1"/>
          </p:nvPr>
        </p:nvGraphicFramePr>
        <p:xfrm>
          <a:off x="1447800" y="1143000"/>
          <a:ext cx="7315200" cy="3810000"/>
        </p:xfrm>
        <a:graphic>
          <a:graphicData uri="http://schemas.openxmlformats.org/drawingml/2006/table">
            <a:tbl>
              <a:tblPr/>
              <a:tblGrid>
                <a:gridCol w="3298825"/>
                <a:gridCol w="4016375"/>
              </a:tblGrid>
              <a:tr h="171767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General Data Centers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Multiple high-speed Internet connections, power with UPS, air conditioning, and security</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Equinix</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Cybercon</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Savis</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Telecity (Europe)</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209232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Specialty Hosting Companies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Individual contracts to perform specific tasks including hosting.</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IBM</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AT&amp;T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EDS</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Unicode MS" pitchFamily="34" charset="-128"/>
                          <a:cs typeface="Times New Roman" pitchFamily="18" charset="0"/>
                        </a:rPr>
                        <a:t>Thousands of small, regional providers</a:t>
                      </a:r>
                      <a:endParaRPr kumimoji="0" lang="en-US" sz="2000" b="0" i="0" u="none" strike="noStrike" cap="none" normalizeH="0" baseline="0" smtClean="0">
                        <a:ln>
                          <a:noFill/>
                        </a:ln>
                        <a:solidFill>
                          <a:schemeClr val="tx1"/>
                        </a:solidFill>
                        <a:effectLst/>
                        <a:latin typeface="Arial Unicode MS" pitchFamily="34" charset="-128"/>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xmlns="" val="13952730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84" descr="MPj0409685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705600" y="3276600"/>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7" name="Freeform 182"/>
          <p:cNvSpPr>
            <a:spLocks/>
          </p:cNvSpPr>
          <p:nvPr/>
        </p:nvSpPr>
        <p:spPr bwMode="auto">
          <a:xfrm>
            <a:off x="3009900" y="1854200"/>
            <a:ext cx="4457700" cy="2336800"/>
          </a:xfrm>
          <a:custGeom>
            <a:avLst/>
            <a:gdLst>
              <a:gd name="T0" fmla="*/ 3437718 w 2832"/>
              <a:gd name="T1" fmla="*/ 282470 h 1456"/>
              <a:gd name="T2" fmla="*/ 1095536 w 2832"/>
              <a:gd name="T3" fmla="*/ 128396 h 1456"/>
              <a:gd name="T4" fmla="*/ 37777 w 2832"/>
              <a:gd name="T5" fmla="*/ 1052844 h 1456"/>
              <a:gd name="T6" fmla="*/ 868874 w 2832"/>
              <a:gd name="T7" fmla="*/ 1900255 h 1456"/>
              <a:gd name="T8" fmla="*/ 3588826 w 2832"/>
              <a:gd name="T9" fmla="*/ 2208404 h 1456"/>
              <a:gd name="T10" fmla="*/ 4419923 w 2832"/>
              <a:gd name="T11" fmla="*/ 1129881 h 1456"/>
              <a:gd name="T12" fmla="*/ 3437718 w 2832"/>
              <a:gd name="T13" fmla="*/ 282470 h 14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32" h="1456">
                <a:moveTo>
                  <a:pt x="2184" y="176"/>
                </a:moveTo>
                <a:cubicBezTo>
                  <a:pt x="1832" y="72"/>
                  <a:pt x="1056" y="0"/>
                  <a:pt x="696" y="80"/>
                </a:cubicBezTo>
                <a:cubicBezTo>
                  <a:pt x="336" y="160"/>
                  <a:pt x="48" y="472"/>
                  <a:pt x="24" y="656"/>
                </a:cubicBezTo>
                <a:cubicBezTo>
                  <a:pt x="0" y="840"/>
                  <a:pt x="176" y="1064"/>
                  <a:pt x="552" y="1184"/>
                </a:cubicBezTo>
                <a:cubicBezTo>
                  <a:pt x="928" y="1304"/>
                  <a:pt x="1904" y="1456"/>
                  <a:pt x="2280" y="1376"/>
                </a:cubicBezTo>
                <a:cubicBezTo>
                  <a:pt x="2656" y="1296"/>
                  <a:pt x="2832" y="904"/>
                  <a:pt x="2808" y="704"/>
                </a:cubicBezTo>
                <a:cubicBezTo>
                  <a:pt x="2784" y="504"/>
                  <a:pt x="2536" y="280"/>
                  <a:pt x="2184" y="176"/>
                </a:cubicBezTo>
                <a:close/>
              </a:path>
            </a:pathLst>
          </a:custGeom>
          <a:solidFill>
            <a:srgbClr val="FFFFCC"/>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68" name="Rectangle 2"/>
          <p:cNvSpPr>
            <a:spLocks noGrp="1" noChangeArrowheads="1"/>
          </p:cNvSpPr>
          <p:nvPr>
            <p:ph type="title"/>
          </p:nvPr>
        </p:nvSpPr>
        <p:spPr/>
        <p:txBody>
          <a:bodyPr/>
          <a:lstStyle/>
          <a:p>
            <a:r>
              <a:rPr lang="en-US" smtClean="0"/>
              <a:t>Distributed Content through Akamai</a:t>
            </a:r>
          </a:p>
        </p:txBody>
      </p:sp>
      <p:grpSp>
        <p:nvGrpSpPr>
          <p:cNvPr id="36869" name="Group 5"/>
          <p:cNvGrpSpPr>
            <a:grpSpLocks/>
          </p:cNvGrpSpPr>
          <p:nvPr/>
        </p:nvGrpSpPr>
        <p:grpSpPr bwMode="auto">
          <a:xfrm>
            <a:off x="3429000" y="2133600"/>
            <a:ext cx="395288" cy="596900"/>
            <a:chOff x="2256" y="1536"/>
            <a:chExt cx="566" cy="856"/>
          </a:xfrm>
        </p:grpSpPr>
        <p:sp>
          <p:nvSpPr>
            <p:cNvPr id="37045" name="Freeform 6"/>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495" name="Freeform 7"/>
            <p:cNvSpPr>
              <a:spLocks/>
            </p:cNvSpPr>
            <p:nvPr/>
          </p:nvSpPr>
          <p:spPr bwMode="auto">
            <a:xfrm>
              <a:off x="2683" y="1582"/>
              <a:ext cx="61"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7047" name="Freeform 8"/>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497" name="Freeform 9"/>
            <p:cNvSpPr>
              <a:spLocks/>
            </p:cNvSpPr>
            <p:nvPr/>
          </p:nvSpPr>
          <p:spPr bwMode="auto">
            <a:xfrm>
              <a:off x="2401" y="1543"/>
              <a:ext cx="52" cy="838"/>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7049" name="Freeform 10"/>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0" name="Freeform 11"/>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1" name="Freeform 12"/>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2" name="Freeform 13"/>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3" name="Freeform 14"/>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4" name="Freeform 15"/>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5" name="Freeform 16"/>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6" name="Freeform 17"/>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7" name="Freeform 18"/>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8" name="Freeform 19"/>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59" name="Freeform 20"/>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Lst>
              <a:ahLst/>
              <a:cxnLst>
                <a:cxn ang="T4">
                  <a:pos x="T0" y="T1"/>
                </a:cxn>
                <a:cxn ang="T5">
                  <a:pos x="T2" y="T3"/>
                </a:cxn>
              </a:cxnLst>
              <a:rect l="0" t="0" r="r" b="b"/>
              <a:pathLst>
                <a:path w="96" h="21">
                  <a:moveTo>
                    <a:pt x="96" y="21"/>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0" name="Freeform 21"/>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Lst>
              <a:ahLst/>
              <a:cxnLst>
                <a:cxn ang="T4">
                  <a:pos x="T0" y="T1"/>
                </a:cxn>
                <a:cxn ang="T5">
                  <a:pos x="T2" y="T3"/>
                </a:cxn>
              </a:cxnLst>
              <a:rect l="0" t="0" r="r" b="b"/>
              <a:pathLst>
                <a:path w="95" h="18">
                  <a:moveTo>
                    <a:pt x="95" y="1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1" name="Freeform 22"/>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Lst>
              <a:ahLst/>
              <a:cxnLst>
                <a:cxn ang="T4">
                  <a:pos x="T0" y="T1"/>
                </a:cxn>
                <a:cxn ang="T5">
                  <a:pos x="T2" y="T3"/>
                </a:cxn>
              </a:cxnLst>
              <a:rect l="0" t="0" r="r" b="b"/>
              <a:pathLst>
                <a:path w="100" h="14">
                  <a:moveTo>
                    <a:pt x="100" y="14"/>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2" name="Freeform 23"/>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Lst>
              <a:ahLst/>
              <a:cxnLst>
                <a:cxn ang="T4">
                  <a:pos x="T0" y="T1"/>
                </a:cxn>
                <a:cxn ang="T5">
                  <a:pos x="T2" y="T3"/>
                </a:cxn>
              </a:cxnLst>
              <a:rect l="0" t="0" r="r" b="b"/>
              <a:pathLst>
                <a:path w="102" h="10">
                  <a:moveTo>
                    <a:pt x="102" y="10"/>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3" name="Freeform 24"/>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Lst>
              <a:ahLst/>
              <a:cxnLst>
                <a:cxn ang="T4">
                  <a:pos x="T0" y="T1"/>
                </a:cxn>
                <a:cxn ang="T5">
                  <a:pos x="T2" y="T3"/>
                </a:cxn>
              </a:cxnLst>
              <a:rect l="0" t="0" r="r" b="b"/>
              <a:pathLst>
                <a:path w="109" h="8">
                  <a:moveTo>
                    <a:pt x="109" y="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4" name="Freeform 25"/>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Lst>
              <a:ahLst/>
              <a:cxnLst>
                <a:cxn ang="T4">
                  <a:pos x="T0" y="T1"/>
                </a:cxn>
                <a:cxn ang="T5">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5" name="Freeform 26"/>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Lst>
              <a:ahLst/>
              <a:cxnLst>
                <a:cxn ang="T4">
                  <a:pos x="T0" y="T1"/>
                </a:cxn>
                <a:cxn ang="T5">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6" name="Line 27"/>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7" name="Freeform 28"/>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68" name="Freeform 29"/>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36870" name="Group 30"/>
          <p:cNvGrpSpPr>
            <a:grpSpLocks/>
          </p:cNvGrpSpPr>
          <p:nvPr/>
        </p:nvGrpSpPr>
        <p:grpSpPr bwMode="auto">
          <a:xfrm>
            <a:off x="6172200" y="2514600"/>
            <a:ext cx="395288" cy="596900"/>
            <a:chOff x="2256" y="1536"/>
            <a:chExt cx="566" cy="856"/>
          </a:xfrm>
        </p:grpSpPr>
        <p:sp>
          <p:nvSpPr>
            <p:cNvPr id="37021" name="Freeform 31"/>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20" name="Freeform 32"/>
            <p:cNvSpPr>
              <a:spLocks/>
            </p:cNvSpPr>
            <p:nvPr/>
          </p:nvSpPr>
          <p:spPr bwMode="auto">
            <a:xfrm>
              <a:off x="2683" y="1582"/>
              <a:ext cx="61"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7023" name="Freeform 33"/>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22" name="Freeform 34"/>
            <p:cNvSpPr>
              <a:spLocks/>
            </p:cNvSpPr>
            <p:nvPr/>
          </p:nvSpPr>
          <p:spPr bwMode="auto">
            <a:xfrm>
              <a:off x="2401" y="1543"/>
              <a:ext cx="52" cy="838"/>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7025" name="Freeform 35"/>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26" name="Freeform 36"/>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27" name="Freeform 37"/>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28" name="Freeform 38"/>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29" name="Freeform 39"/>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0" name="Freeform 40"/>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1" name="Freeform 41"/>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2" name="Freeform 42"/>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3" name="Freeform 43"/>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4" name="Freeform 44"/>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5" name="Freeform 45"/>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Lst>
              <a:ahLst/>
              <a:cxnLst>
                <a:cxn ang="T4">
                  <a:pos x="T0" y="T1"/>
                </a:cxn>
                <a:cxn ang="T5">
                  <a:pos x="T2" y="T3"/>
                </a:cxn>
              </a:cxnLst>
              <a:rect l="0" t="0" r="r" b="b"/>
              <a:pathLst>
                <a:path w="96" h="21">
                  <a:moveTo>
                    <a:pt x="96" y="21"/>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6" name="Freeform 46"/>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Lst>
              <a:ahLst/>
              <a:cxnLst>
                <a:cxn ang="T4">
                  <a:pos x="T0" y="T1"/>
                </a:cxn>
                <a:cxn ang="T5">
                  <a:pos x="T2" y="T3"/>
                </a:cxn>
              </a:cxnLst>
              <a:rect l="0" t="0" r="r" b="b"/>
              <a:pathLst>
                <a:path w="95" h="18">
                  <a:moveTo>
                    <a:pt x="95" y="1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7" name="Freeform 47"/>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Lst>
              <a:ahLst/>
              <a:cxnLst>
                <a:cxn ang="T4">
                  <a:pos x="T0" y="T1"/>
                </a:cxn>
                <a:cxn ang="T5">
                  <a:pos x="T2" y="T3"/>
                </a:cxn>
              </a:cxnLst>
              <a:rect l="0" t="0" r="r" b="b"/>
              <a:pathLst>
                <a:path w="100" h="14">
                  <a:moveTo>
                    <a:pt x="100" y="14"/>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8" name="Freeform 48"/>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Lst>
              <a:ahLst/>
              <a:cxnLst>
                <a:cxn ang="T4">
                  <a:pos x="T0" y="T1"/>
                </a:cxn>
                <a:cxn ang="T5">
                  <a:pos x="T2" y="T3"/>
                </a:cxn>
              </a:cxnLst>
              <a:rect l="0" t="0" r="r" b="b"/>
              <a:pathLst>
                <a:path w="102" h="10">
                  <a:moveTo>
                    <a:pt x="102" y="10"/>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39" name="Freeform 49"/>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Lst>
              <a:ahLst/>
              <a:cxnLst>
                <a:cxn ang="T4">
                  <a:pos x="T0" y="T1"/>
                </a:cxn>
                <a:cxn ang="T5">
                  <a:pos x="T2" y="T3"/>
                </a:cxn>
              </a:cxnLst>
              <a:rect l="0" t="0" r="r" b="b"/>
              <a:pathLst>
                <a:path w="109" h="8">
                  <a:moveTo>
                    <a:pt x="109" y="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40" name="Freeform 50"/>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Lst>
              <a:ahLst/>
              <a:cxnLst>
                <a:cxn ang="T4">
                  <a:pos x="T0" y="T1"/>
                </a:cxn>
                <a:cxn ang="T5">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41" name="Freeform 51"/>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Lst>
              <a:ahLst/>
              <a:cxnLst>
                <a:cxn ang="T4">
                  <a:pos x="T0" y="T1"/>
                </a:cxn>
                <a:cxn ang="T5">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42" name="Line 52"/>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43" name="Freeform 53"/>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44" name="Freeform 54"/>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36871" name="Group 55"/>
          <p:cNvGrpSpPr>
            <a:grpSpLocks/>
          </p:cNvGrpSpPr>
          <p:nvPr/>
        </p:nvGrpSpPr>
        <p:grpSpPr bwMode="auto">
          <a:xfrm>
            <a:off x="4724400" y="3276600"/>
            <a:ext cx="395288" cy="596900"/>
            <a:chOff x="2256" y="1536"/>
            <a:chExt cx="566" cy="856"/>
          </a:xfrm>
        </p:grpSpPr>
        <p:sp>
          <p:nvSpPr>
            <p:cNvPr id="36997" name="Freeform 56"/>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45" name="Freeform 57"/>
            <p:cNvSpPr>
              <a:spLocks/>
            </p:cNvSpPr>
            <p:nvPr/>
          </p:nvSpPr>
          <p:spPr bwMode="auto">
            <a:xfrm>
              <a:off x="2683" y="1582"/>
              <a:ext cx="61"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99" name="Freeform 58"/>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47" name="Freeform 59"/>
            <p:cNvSpPr>
              <a:spLocks/>
            </p:cNvSpPr>
            <p:nvPr/>
          </p:nvSpPr>
          <p:spPr bwMode="auto">
            <a:xfrm>
              <a:off x="2401" y="1543"/>
              <a:ext cx="52" cy="838"/>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7001" name="Freeform 60"/>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2" name="Freeform 61"/>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3" name="Freeform 62"/>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4" name="Freeform 63"/>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5" name="Freeform 64"/>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6" name="Freeform 65"/>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7" name="Freeform 66"/>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8" name="Freeform 67"/>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09" name="Freeform 68"/>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0" name="Freeform 69"/>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1" name="Freeform 70"/>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Lst>
              <a:ahLst/>
              <a:cxnLst>
                <a:cxn ang="T4">
                  <a:pos x="T0" y="T1"/>
                </a:cxn>
                <a:cxn ang="T5">
                  <a:pos x="T2" y="T3"/>
                </a:cxn>
              </a:cxnLst>
              <a:rect l="0" t="0" r="r" b="b"/>
              <a:pathLst>
                <a:path w="96" h="21">
                  <a:moveTo>
                    <a:pt x="96" y="21"/>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2" name="Freeform 71"/>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Lst>
              <a:ahLst/>
              <a:cxnLst>
                <a:cxn ang="T4">
                  <a:pos x="T0" y="T1"/>
                </a:cxn>
                <a:cxn ang="T5">
                  <a:pos x="T2" y="T3"/>
                </a:cxn>
              </a:cxnLst>
              <a:rect l="0" t="0" r="r" b="b"/>
              <a:pathLst>
                <a:path w="95" h="18">
                  <a:moveTo>
                    <a:pt x="95" y="1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3" name="Freeform 72"/>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Lst>
              <a:ahLst/>
              <a:cxnLst>
                <a:cxn ang="T4">
                  <a:pos x="T0" y="T1"/>
                </a:cxn>
                <a:cxn ang="T5">
                  <a:pos x="T2" y="T3"/>
                </a:cxn>
              </a:cxnLst>
              <a:rect l="0" t="0" r="r" b="b"/>
              <a:pathLst>
                <a:path w="100" h="14">
                  <a:moveTo>
                    <a:pt x="100" y="14"/>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4" name="Freeform 73"/>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Lst>
              <a:ahLst/>
              <a:cxnLst>
                <a:cxn ang="T4">
                  <a:pos x="T0" y="T1"/>
                </a:cxn>
                <a:cxn ang="T5">
                  <a:pos x="T2" y="T3"/>
                </a:cxn>
              </a:cxnLst>
              <a:rect l="0" t="0" r="r" b="b"/>
              <a:pathLst>
                <a:path w="102" h="10">
                  <a:moveTo>
                    <a:pt x="102" y="10"/>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5" name="Freeform 74"/>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Lst>
              <a:ahLst/>
              <a:cxnLst>
                <a:cxn ang="T4">
                  <a:pos x="T0" y="T1"/>
                </a:cxn>
                <a:cxn ang="T5">
                  <a:pos x="T2" y="T3"/>
                </a:cxn>
              </a:cxnLst>
              <a:rect l="0" t="0" r="r" b="b"/>
              <a:pathLst>
                <a:path w="109" h="8">
                  <a:moveTo>
                    <a:pt x="109" y="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6" name="Freeform 75"/>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Lst>
              <a:ahLst/>
              <a:cxnLst>
                <a:cxn ang="T4">
                  <a:pos x="T0" y="T1"/>
                </a:cxn>
                <a:cxn ang="T5">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7" name="Freeform 76"/>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Lst>
              <a:ahLst/>
              <a:cxnLst>
                <a:cxn ang="T4">
                  <a:pos x="T0" y="T1"/>
                </a:cxn>
                <a:cxn ang="T5">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8" name="Line 77"/>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19" name="Freeform 78"/>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020" name="Freeform 79"/>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36872" name="Group 105"/>
          <p:cNvGrpSpPr>
            <a:grpSpLocks/>
          </p:cNvGrpSpPr>
          <p:nvPr/>
        </p:nvGrpSpPr>
        <p:grpSpPr bwMode="auto">
          <a:xfrm>
            <a:off x="3733800" y="3124200"/>
            <a:ext cx="395288" cy="596900"/>
            <a:chOff x="2256" y="1536"/>
            <a:chExt cx="566" cy="856"/>
          </a:xfrm>
        </p:grpSpPr>
        <p:sp>
          <p:nvSpPr>
            <p:cNvPr id="36973" name="Freeform 106"/>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95" name="Freeform 107"/>
            <p:cNvSpPr>
              <a:spLocks/>
            </p:cNvSpPr>
            <p:nvPr/>
          </p:nvSpPr>
          <p:spPr bwMode="auto">
            <a:xfrm>
              <a:off x="2683" y="1582"/>
              <a:ext cx="61"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75" name="Freeform 108"/>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97" name="Freeform 109"/>
            <p:cNvSpPr>
              <a:spLocks/>
            </p:cNvSpPr>
            <p:nvPr/>
          </p:nvSpPr>
          <p:spPr bwMode="auto">
            <a:xfrm>
              <a:off x="2401" y="1543"/>
              <a:ext cx="52" cy="838"/>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77" name="Freeform 110"/>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78" name="Freeform 111"/>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79" name="Freeform 112"/>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0" name="Freeform 113"/>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1" name="Freeform 114"/>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2" name="Freeform 115"/>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3" name="Freeform 116"/>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4" name="Freeform 117"/>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5" name="Freeform 118"/>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6" name="Freeform 119"/>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7" name="Freeform 120"/>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Lst>
              <a:ahLst/>
              <a:cxnLst>
                <a:cxn ang="T4">
                  <a:pos x="T0" y="T1"/>
                </a:cxn>
                <a:cxn ang="T5">
                  <a:pos x="T2" y="T3"/>
                </a:cxn>
              </a:cxnLst>
              <a:rect l="0" t="0" r="r" b="b"/>
              <a:pathLst>
                <a:path w="96" h="21">
                  <a:moveTo>
                    <a:pt x="96" y="21"/>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8" name="Freeform 121"/>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Lst>
              <a:ahLst/>
              <a:cxnLst>
                <a:cxn ang="T4">
                  <a:pos x="T0" y="T1"/>
                </a:cxn>
                <a:cxn ang="T5">
                  <a:pos x="T2" y="T3"/>
                </a:cxn>
              </a:cxnLst>
              <a:rect l="0" t="0" r="r" b="b"/>
              <a:pathLst>
                <a:path w="95" h="18">
                  <a:moveTo>
                    <a:pt x="95" y="1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89" name="Freeform 122"/>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Lst>
              <a:ahLst/>
              <a:cxnLst>
                <a:cxn ang="T4">
                  <a:pos x="T0" y="T1"/>
                </a:cxn>
                <a:cxn ang="T5">
                  <a:pos x="T2" y="T3"/>
                </a:cxn>
              </a:cxnLst>
              <a:rect l="0" t="0" r="r" b="b"/>
              <a:pathLst>
                <a:path w="100" h="14">
                  <a:moveTo>
                    <a:pt x="100" y="14"/>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90" name="Freeform 123"/>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Lst>
              <a:ahLst/>
              <a:cxnLst>
                <a:cxn ang="T4">
                  <a:pos x="T0" y="T1"/>
                </a:cxn>
                <a:cxn ang="T5">
                  <a:pos x="T2" y="T3"/>
                </a:cxn>
              </a:cxnLst>
              <a:rect l="0" t="0" r="r" b="b"/>
              <a:pathLst>
                <a:path w="102" h="10">
                  <a:moveTo>
                    <a:pt x="102" y="10"/>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91" name="Freeform 124"/>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Lst>
              <a:ahLst/>
              <a:cxnLst>
                <a:cxn ang="T4">
                  <a:pos x="T0" y="T1"/>
                </a:cxn>
                <a:cxn ang="T5">
                  <a:pos x="T2" y="T3"/>
                </a:cxn>
              </a:cxnLst>
              <a:rect l="0" t="0" r="r" b="b"/>
              <a:pathLst>
                <a:path w="109" h="8">
                  <a:moveTo>
                    <a:pt x="109" y="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92" name="Freeform 125"/>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Lst>
              <a:ahLst/>
              <a:cxnLst>
                <a:cxn ang="T4">
                  <a:pos x="T0" y="T1"/>
                </a:cxn>
                <a:cxn ang="T5">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93" name="Freeform 126"/>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Lst>
              <a:ahLst/>
              <a:cxnLst>
                <a:cxn ang="T4">
                  <a:pos x="T0" y="T1"/>
                </a:cxn>
                <a:cxn ang="T5">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94" name="Line 127"/>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95" name="Freeform 128"/>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96" name="Freeform 129"/>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36873" name="Group 130"/>
          <p:cNvGrpSpPr>
            <a:grpSpLocks/>
          </p:cNvGrpSpPr>
          <p:nvPr/>
        </p:nvGrpSpPr>
        <p:grpSpPr bwMode="auto">
          <a:xfrm>
            <a:off x="4495800" y="1676400"/>
            <a:ext cx="395288" cy="596900"/>
            <a:chOff x="2256" y="1536"/>
            <a:chExt cx="566" cy="856"/>
          </a:xfrm>
        </p:grpSpPr>
        <p:sp>
          <p:nvSpPr>
            <p:cNvPr id="36949" name="Freeform 131"/>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620" name="Freeform 132"/>
            <p:cNvSpPr>
              <a:spLocks/>
            </p:cNvSpPr>
            <p:nvPr/>
          </p:nvSpPr>
          <p:spPr bwMode="auto">
            <a:xfrm>
              <a:off x="2683" y="1582"/>
              <a:ext cx="61"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51" name="Freeform 133"/>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622" name="Freeform 134"/>
            <p:cNvSpPr>
              <a:spLocks/>
            </p:cNvSpPr>
            <p:nvPr/>
          </p:nvSpPr>
          <p:spPr bwMode="auto">
            <a:xfrm>
              <a:off x="2401" y="1543"/>
              <a:ext cx="52" cy="838"/>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53" name="Freeform 135"/>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54" name="Freeform 136"/>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55" name="Freeform 137"/>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56" name="Freeform 138"/>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57" name="Freeform 139"/>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58" name="Freeform 140"/>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59" name="Freeform 141"/>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0" name="Freeform 142"/>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1" name="Freeform 143"/>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2" name="Freeform 144"/>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3" name="Freeform 145"/>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Lst>
              <a:ahLst/>
              <a:cxnLst>
                <a:cxn ang="T4">
                  <a:pos x="T0" y="T1"/>
                </a:cxn>
                <a:cxn ang="T5">
                  <a:pos x="T2" y="T3"/>
                </a:cxn>
              </a:cxnLst>
              <a:rect l="0" t="0" r="r" b="b"/>
              <a:pathLst>
                <a:path w="96" h="21">
                  <a:moveTo>
                    <a:pt x="96" y="21"/>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4" name="Freeform 146"/>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Lst>
              <a:ahLst/>
              <a:cxnLst>
                <a:cxn ang="T4">
                  <a:pos x="T0" y="T1"/>
                </a:cxn>
                <a:cxn ang="T5">
                  <a:pos x="T2" y="T3"/>
                </a:cxn>
              </a:cxnLst>
              <a:rect l="0" t="0" r="r" b="b"/>
              <a:pathLst>
                <a:path w="95" h="18">
                  <a:moveTo>
                    <a:pt x="95" y="1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5" name="Freeform 147"/>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Lst>
              <a:ahLst/>
              <a:cxnLst>
                <a:cxn ang="T4">
                  <a:pos x="T0" y="T1"/>
                </a:cxn>
                <a:cxn ang="T5">
                  <a:pos x="T2" y="T3"/>
                </a:cxn>
              </a:cxnLst>
              <a:rect l="0" t="0" r="r" b="b"/>
              <a:pathLst>
                <a:path w="100" h="14">
                  <a:moveTo>
                    <a:pt x="100" y="14"/>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6" name="Freeform 148"/>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Lst>
              <a:ahLst/>
              <a:cxnLst>
                <a:cxn ang="T4">
                  <a:pos x="T0" y="T1"/>
                </a:cxn>
                <a:cxn ang="T5">
                  <a:pos x="T2" y="T3"/>
                </a:cxn>
              </a:cxnLst>
              <a:rect l="0" t="0" r="r" b="b"/>
              <a:pathLst>
                <a:path w="102" h="10">
                  <a:moveTo>
                    <a:pt x="102" y="10"/>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7" name="Freeform 149"/>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Lst>
              <a:ahLst/>
              <a:cxnLst>
                <a:cxn ang="T4">
                  <a:pos x="T0" y="T1"/>
                </a:cxn>
                <a:cxn ang="T5">
                  <a:pos x="T2" y="T3"/>
                </a:cxn>
              </a:cxnLst>
              <a:rect l="0" t="0" r="r" b="b"/>
              <a:pathLst>
                <a:path w="109" h="8">
                  <a:moveTo>
                    <a:pt x="109" y="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8" name="Freeform 150"/>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Lst>
              <a:ahLst/>
              <a:cxnLst>
                <a:cxn ang="T4">
                  <a:pos x="T0" y="T1"/>
                </a:cxn>
                <a:cxn ang="T5">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69" name="Freeform 151"/>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Lst>
              <a:ahLst/>
              <a:cxnLst>
                <a:cxn ang="T4">
                  <a:pos x="T0" y="T1"/>
                </a:cxn>
                <a:cxn ang="T5">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70" name="Line 152"/>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71" name="Freeform 153"/>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72" name="Freeform 154"/>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grpSp>
        <p:nvGrpSpPr>
          <p:cNvPr id="36874" name="Group 155"/>
          <p:cNvGrpSpPr>
            <a:grpSpLocks/>
          </p:cNvGrpSpPr>
          <p:nvPr/>
        </p:nvGrpSpPr>
        <p:grpSpPr bwMode="auto">
          <a:xfrm>
            <a:off x="5486400" y="1828800"/>
            <a:ext cx="395288" cy="596900"/>
            <a:chOff x="2256" y="1536"/>
            <a:chExt cx="566" cy="856"/>
          </a:xfrm>
        </p:grpSpPr>
        <p:sp>
          <p:nvSpPr>
            <p:cNvPr id="36925" name="Freeform 156"/>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645" name="Freeform 157"/>
            <p:cNvSpPr>
              <a:spLocks/>
            </p:cNvSpPr>
            <p:nvPr/>
          </p:nvSpPr>
          <p:spPr bwMode="auto">
            <a:xfrm>
              <a:off x="2683" y="1582"/>
              <a:ext cx="61"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27" name="Freeform 158"/>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647" name="Freeform 159"/>
            <p:cNvSpPr>
              <a:spLocks/>
            </p:cNvSpPr>
            <p:nvPr/>
          </p:nvSpPr>
          <p:spPr bwMode="auto">
            <a:xfrm>
              <a:off x="2401" y="1543"/>
              <a:ext cx="52" cy="838"/>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29" name="Freeform 160"/>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0" name="Freeform 161"/>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1" name="Freeform 162"/>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2" name="Freeform 163"/>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3" name="Freeform 164"/>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4" name="Freeform 165"/>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5" name="Freeform 166"/>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6" name="Freeform 167"/>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7" name="Freeform 168"/>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8" name="Freeform 169"/>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39" name="Freeform 170"/>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Lst>
              <a:ahLst/>
              <a:cxnLst>
                <a:cxn ang="T4">
                  <a:pos x="T0" y="T1"/>
                </a:cxn>
                <a:cxn ang="T5">
                  <a:pos x="T2" y="T3"/>
                </a:cxn>
              </a:cxnLst>
              <a:rect l="0" t="0" r="r" b="b"/>
              <a:pathLst>
                <a:path w="96" h="21">
                  <a:moveTo>
                    <a:pt x="96" y="21"/>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0" name="Freeform 171"/>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Lst>
              <a:ahLst/>
              <a:cxnLst>
                <a:cxn ang="T4">
                  <a:pos x="T0" y="T1"/>
                </a:cxn>
                <a:cxn ang="T5">
                  <a:pos x="T2" y="T3"/>
                </a:cxn>
              </a:cxnLst>
              <a:rect l="0" t="0" r="r" b="b"/>
              <a:pathLst>
                <a:path w="95" h="18">
                  <a:moveTo>
                    <a:pt x="95" y="1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1" name="Freeform 172"/>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Lst>
              <a:ahLst/>
              <a:cxnLst>
                <a:cxn ang="T4">
                  <a:pos x="T0" y="T1"/>
                </a:cxn>
                <a:cxn ang="T5">
                  <a:pos x="T2" y="T3"/>
                </a:cxn>
              </a:cxnLst>
              <a:rect l="0" t="0" r="r" b="b"/>
              <a:pathLst>
                <a:path w="100" h="14">
                  <a:moveTo>
                    <a:pt x="100" y="14"/>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2" name="Freeform 173"/>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Lst>
              <a:ahLst/>
              <a:cxnLst>
                <a:cxn ang="T4">
                  <a:pos x="T0" y="T1"/>
                </a:cxn>
                <a:cxn ang="T5">
                  <a:pos x="T2" y="T3"/>
                </a:cxn>
              </a:cxnLst>
              <a:rect l="0" t="0" r="r" b="b"/>
              <a:pathLst>
                <a:path w="102" h="10">
                  <a:moveTo>
                    <a:pt x="102" y="10"/>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3" name="Freeform 174"/>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Lst>
              <a:ahLst/>
              <a:cxnLst>
                <a:cxn ang="T4">
                  <a:pos x="T0" y="T1"/>
                </a:cxn>
                <a:cxn ang="T5">
                  <a:pos x="T2" y="T3"/>
                </a:cxn>
              </a:cxnLst>
              <a:rect l="0" t="0" r="r" b="b"/>
              <a:pathLst>
                <a:path w="109" h="8">
                  <a:moveTo>
                    <a:pt x="109" y="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4" name="Freeform 175"/>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Lst>
              <a:ahLst/>
              <a:cxnLst>
                <a:cxn ang="T4">
                  <a:pos x="T0" y="T1"/>
                </a:cxn>
                <a:cxn ang="T5">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5" name="Freeform 176"/>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Lst>
              <a:ahLst/>
              <a:cxnLst>
                <a:cxn ang="T4">
                  <a:pos x="T0" y="T1"/>
                </a:cxn>
                <a:cxn ang="T5">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6" name="Line 177"/>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7" name="Freeform 178"/>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48" name="Freeform 179"/>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36875" name="Text Box 183"/>
          <p:cNvSpPr txBox="1">
            <a:spLocks noChangeArrowheads="1"/>
          </p:cNvSpPr>
          <p:nvPr/>
        </p:nvSpPr>
        <p:spPr bwMode="auto">
          <a:xfrm>
            <a:off x="4419600" y="2590800"/>
            <a:ext cx="1217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Internet</a:t>
            </a:r>
          </a:p>
        </p:txBody>
      </p:sp>
      <p:pic>
        <p:nvPicPr>
          <p:cNvPr id="36876" name="Picture 185" descr="j0078616[1]"/>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10400" y="1219200"/>
            <a:ext cx="1524000" cy="101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7" name="Freeform 186"/>
          <p:cNvSpPr>
            <a:spLocks/>
          </p:cNvSpPr>
          <p:nvPr/>
        </p:nvSpPr>
        <p:spPr bwMode="auto">
          <a:xfrm>
            <a:off x="2362200" y="2336800"/>
            <a:ext cx="1066800" cy="812800"/>
          </a:xfrm>
          <a:custGeom>
            <a:avLst/>
            <a:gdLst>
              <a:gd name="T0" fmla="*/ 0 w 672"/>
              <a:gd name="T1" fmla="*/ 711200 h 512"/>
              <a:gd name="T2" fmla="*/ 533400 w 672"/>
              <a:gd name="T3" fmla="*/ 711200 h 512"/>
              <a:gd name="T4" fmla="*/ 762000 w 672"/>
              <a:gd name="T5" fmla="*/ 101600 h 512"/>
              <a:gd name="T6" fmla="*/ 1066800 w 672"/>
              <a:gd name="T7" fmla="*/ 101600 h 5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512">
                <a:moveTo>
                  <a:pt x="0" y="448"/>
                </a:moveTo>
                <a:cubicBezTo>
                  <a:pt x="128" y="480"/>
                  <a:pt x="256" y="512"/>
                  <a:pt x="336" y="448"/>
                </a:cubicBezTo>
                <a:cubicBezTo>
                  <a:pt x="416" y="384"/>
                  <a:pt x="424" y="128"/>
                  <a:pt x="480" y="64"/>
                </a:cubicBezTo>
                <a:cubicBezTo>
                  <a:pt x="536" y="0"/>
                  <a:pt x="604" y="32"/>
                  <a:pt x="672" y="6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36878" name="Picture 4" descr="Computer Box (Office Clip Art)"/>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69627">
            <a:off x="1676400" y="2590800"/>
            <a:ext cx="7683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9" name="Freeform 187"/>
          <p:cNvSpPr>
            <a:spLocks/>
          </p:cNvSpPr>
          <p:nvPr/>
        </p:nvSpPr>
        <p:spPr bwMode="auto">
          <a:xfrm>
            <a:off x="6172200" y="3733800"/>
            <a:ext cx="533400" cy="1066800"/>
          </a:xfrm>
          <a:custGeom>
            <a:avLst/>
            <a:gdLst>
              <a:gd name="T0" fmla="*/ 533400 w 336"/>
              <a:gd name="T1" fmla="*/ 1066800 h 672"/>
              <a:gd name="T2" fmla="*/ 152400 w 336"/>
              <a:gd name="T3" fmla="*/ 838200 h 672"/>
              <a:gd name="T4" fmla="*/ 457200 w 336"/>
              <a:gd name="T5" fmla="*/ 304800 h 672"/>
              <a:gd name="T6" fmla="*/ 0 w 336"/>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36" h="672">
                <a:moveTo>
                  <a:pt x="336" y="672"/>
                </a:moveTo>
                <a:cubicBezTo>
                  <a:pt x="220" y="640"/>
                  <a:pt x="104" y="608"/>
                  <a:pt x="96" y="528"/>
                </a:cubicBezTo>
                <a:cubicBezTo>
                  <a:pt x="88" y="448"/>
                  <a:pt x="304" y="280"/>
                  <a:pt x="288" y="192"/>
                </a:cubicBezTo>
                <a:cubicBezTo>
                  <a:pt x="272" y="104"/>
                  <a:pt x="136" y="52"/>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36880" name="Group 80"/>
          <p:cNvGrpSpPr>
            <a:grpSpLocks/>
          </p:cNvGrpSpPr>
          <p:nvPr/>
        </p:nvGrpSpPr>
        <p:grpSpPr bwMode="auto">
          <a:xfrm>
            <a:off x="5867400" y="3429000"/>
            <a:ext cx="395288" cy="596900"/>
            <a:chOff x="2256" y="1536"/>
            <a:chExt cx="566" cy="856"/>
          </a:xfrm>
        </p:grpSpPr>
        <p:sp>
          <p:nvSpPr>
            <p:cNvPr id="36901" name="Freeform 81"/>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70" name="Freeform 82"/>
            <p:cNvSpPr>
              <a:spLocks/>
            </p:cNvSpPr>
            <p:nvPr/>
          </p:nvSpPr>
          <p:spPr bwMode="auto">
            <a:xfrm>
              <a:off x="2683" y="1582"/>
              <a:ext cx="61" cy="744"/>
            </a:xfrm>
            <a:custGeom>
              <a:avLst/>
              <a:gdLst>
                <a:gd name="T0" fmla="*/ 50 w 60"/>
                <a:gd name="T1" fmla="*/ 17 h 744"/>
                <a:gd name="T2" fmla="*/ 52 w 60"/>
                <a:gd name="T3" fmla="*/ 140 h 744"/>
                <a:gd name="T4" fmla="*/ 46 w 60"/>
                <a:gd name="T5" fmla="*/ 366 h 744"/>
                <a:gd name="T6" fmla="*/ 55 w 60"/>
                <a:gd name="T7" fmla="*/ 736 h 744"/>
                <a:gd name="T8" fmla="*/ 41 w 60"/>
                <a:gd name="T9" fmla="*/ 744 h 744"/>
                <a:gd name="T10" fmla="*/ 8 w 60"/>
                <a:gd name="T11" fmla="*/ 239 h 744"/>
                <a:gd name="T12" fmla="*/ 4 w 60"/>
                <a:gd name="T13" fmla="*/ 2 h 744"/>
                <a:gd name="T14" fmla="*/ 35 w 60"/>
                <a:gd name="T15" fmla="*/ 2 h 744"/>
                <a:gd name="T16" fmla="*/ 50 w 60"/>
                <a:gd name="T17" fmla="*/ 17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a:noFill/>
            </a:ln>
            <a:effectLst/>
            <a:extLst>
              <a:ext uri="{91240B29-F687-4F45-9708-019B960494DF}">
                <a14:hiddenLine xmlns:a14="http://schemas.microsoft.com/office/drawing/2010/main" xmlns="" w="12700" cap="flat" cmpd="sng">
                  <a:solidFill>
                    <a:schemeClr val="tx1"/>
                  </a:solidFill>
                  <a:prstDash val="solid"/>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03" name="Freeform 83"/>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91572" name="Freeform 84"/>
            <p:cNvSpPr>
              <a:spLocks/>
            </p:cNvSpPr>
            <p:nvPr/>
          </p:nvSpPr>
          <p:spPr bwMode="auto">
            <a:xfrm>
              <a:off x="2401" y="1543"/>
              <a:ext cx="52" cy="838"/>
            </a:xfrm>
            <a:custGeom>
              <a:avLst/>
              <a:gdLst>
                <a:gd name="T0" fmla="*/ 34 w 51"/>
                <a:gd name="T1" fmla="*/ 32 h 839"/>
                <a:gd name="T2" fmla="*/ 19 w 51"/>
                <a:gd name="T3" fmla="*/ 116 h 839"/>
                <a:gd name="T4" fmla="*/ 4 w 51"/>
                <a:gd name="T5" fmla="*/ 728 h 839"/>
                <a:gd name="T6" fmla="*/ 1 w 51"/>
                <a:gd name="T7" fmla="*/ 785 h 839"/>
                <a:gd name="T8" fmla="*/ 3 w 51"/>
                <a:gd name="T9" fmla="*/ 783 h 839"/>
                <a:gd name="T10" fmla="*/ 18 w 51"/>
                <a:gd name="T11" fmla="*/ 791 h 839"/>
                <a:gd name="T12" fmla="*/ 34 w 51"/>
                <a:gd name="T13" fmla="*/ 801 h 839"/>
                <a:gd name="T14" fmla="*/ 46 w 51"/>
                <a:gd name="T15" fmla="*/ 372 h 839"/>
                <a:gd name="T16" fmla="*/ 49 w 51"/>
                <a:gd name="T17" fmla="*/ 27 h 839"/>
                <a:gd name="T18" fmla="*/ 34 w 51"/>
                <a:gd name="T19" fmla="*/ 32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endParaRPr lang="en-US"/>
            </a:p>
          </p:txBody>
        </p:sp>
        <p:sp>
          <p:nvSpPr>
            <p:cNvPr id="36905" name="Freeform 85"/>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06" name="Freeform 86"/>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07" name="Freeform 87"/>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08" name="Freeform 88"/>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09" name="Freeform 89"/>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Lst>
              <a:ahLst/>
              <a:cxnLst>
                <a:cxn ang="T6">
                  <a:pos x="T0" y="T1"/>
                </a:cxn>
                <a:cxn ang="T7">
                  <a:pos x="T2" y="T3"/>
                </a:cxn>
                <a:cxn ang="T8">
                  <a:pos x="T4" y="T5"/>
                </a:cxn>
              </a:cxnLst>
              <a:rect l="0" t="0" r="r" b="b"/>
              <a:pathLst>
                <a:path w="54" h="15">
                  <a:moveTo>
                    <a:pt x="0" y="7"/>
                  </a:moveTo>
                  <a:cubicBezTo>
                    <a:pt x="6" y="6"/>
                    <a:pt x="27" y="0"/>
                    <a:pt x="36" y="1"/>
                  </a:cubicBezTo>
                  <a:cubicBezTo>
                    <a:pt x="45" y="2"/>
                    <a:pt x="50" y="12"/>
                    <a:pt x="54" y="15"/>
                  </a:cubicBez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0" name="Freeform 90"/>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1" name="Freeform 91"/>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2" name="Freeform 92"/>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3" name="Freeform 93"/>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4" name="Freeform 94"/>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cap="flat" cmpd="sng">
              <a:solidFill>
                <a:srgbClr val="0000FF">
                  <a:alpha val="76862"/>
                </a:srgbClr>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5" name="Freeform 95"/>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Lst>
              <a:ahLst/>
              <a:cxnLst>
                <a:cxn ang="T4">
                  <a:pos x="T0" y="T1"/>
                </a:cxn>
                <a:cxn ang="T5">
                  <a:pos x="T2" y="T3"/>
                </a:cxn>
              </a:cxnLst>
              <a:rect l="0" t="0" r="r" b="b"/>
              <a:pathLst>
                <a:path w="96" h="21">
                  <a:moveTo>
                    <a:pt x="96" y="21"/>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6" name="Freeform 96"/>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Lst>
              <a:ahLst/>
              <a:cxnLst>
                <a:cxn ang="T4">
                  <a:pos x="T0" y="T1"/>
                </a:cxn>
                <a:cxn ang="T5">
                  <a:pos x="T2" y="T3"/>
                </a:cxn>
              </a:cxnLst>
              <a:rect l="0" t="0" r="r" b="b"/>
              <a:pathLst>
                <a:path w="95" h="18">
                  <a:moveTo>
                    <a:pt x="95" y="1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7" name="Freeform 97"/>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Lst>
              <a:ahLst/>
              <a:cxnLst>
                <a:cxn ang="T4">
                  <a:pos x="T0" y="T1"/>
                </a:cxn>
                <a:cxn ang="T5">
                  <a:pos x="T2" y="T3"/>
                </a:cxn>
              </a:cxnLst>
              <a:rect l="0" t="0" r="r" b="b"/>
              <a:pathLst>
                <a:path w="100" h="14">
                  <a:moveTo>
                    <a:pt x="100" y="14"/>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8" name="Freeform 98"/>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Lst>
              <a:ahLst/>
              <a:cxnLst>
                <a:cxn ang="T4">
                  <a:pos x="T0" y="T1"/>
                </a:cxn>
                <a:cxn ang="T5">
                  <a:pos x="T2" y="T3"/>
                </a:cxn>
              </a:cxnLst>
              <a:rect l="0" t="0" r="r" b="b"/>
              <a:pathLst>
                <a:path w="102" h="10">
                  <a:moveTo>
                    <a:pt x="102" y="10"/>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19" name="Freeform 99"/>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Lst>
              <a:ahLst/>
              <a:cxnLst>
                <a:cxn ang="T4">
                  <a:pos x="T0" y="T1"/>
                </a:cxn>
                <a:cxn ang="T5">
                  <a:pos x="T2" y="T3"/>
                </a:cxn>
              </a:cxnLst>
              <a:rect l="0" t="0" r="r" b="b"/>
              <a:pathLst>
                <a:path w="109" h="8">
                  <a:moveTo>
                    <a:pt x="109" y="8"/>
                  </a:moveTo>
                  <a:lnTo>
                    <a:pt x="0" y="0"/>
                  </a:lnTo>
                </a:path>
              </a:pathLst>
            </a:custGeom>
            <a:noFill/>
            <a:ln w="28575" cap="flat" cmpd="sng">
              <a:solidFill>
                <a:srgbClr val="99CCFF">
                  <a:alpha val="70979"/>
                </a:srgbClr>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20" name="Freeform 100"/>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Lst>
              <a:ahLst/>
              <a:cxnLst>
                <a:cxn ang="T4">
                  <a:pos x="T0" y="T1"/>
                </a:cxn>
                <a:cxn ang="T5">
                  <a:pos x="T2" y="T3"/>
                </a:cxn>
              </a:cxnLst>
              <a:rect l="0" t="0" r="r" b="b"/>
              <a:pathLst>
                <a:path w="71" h="12">
                  <a:moveTo>
                    <a:pt x="0" y="0"/>
                  </a:moveTo>
                  <a:lnTo>
                    <a:pt x="71" y="12"/>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21" name="Freeform 101"/>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Lst>
              <a:ahLst/>
              <a:cxnLst>
                <a:cxn ang="T4">
                  <a:pos x="T0" y="T1"/>
                </a:cxn>
                <a:cxn ang="T5">
                  <a:pos x="T2" y="T3"/>
                </a:cxn>
              </a:cxnLst>
              <a:rect l="0" t="0" r="r" b="b"/>
              <a:pathLst>
                <a:path w="72" h="9">
                  <a:moveTo>
                    <a:pt x="0" y="0"/>
                  </a:moveTo>
                  <a:lnTo>
                    <a:pt x="72" y="9"/>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22" name="Line 102"/>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23" name="Freeform 103"/>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924" name="Freeform 104"/>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Lst>
              <a:ahLst/>
              <a:cxnLst>
                <a:cxn ang="T4">
                  <a:pos x="T0" y="T1"/>
                </a:cxn>
                <a:cxn ang="T5">
                  <a:pos x="T2" y="T3"/>
                </a:cxn>
              </a:cxnLst>
              <a:rect l="0" t="0" r="r" b="b"/>
              <a:pathLst>
                <a:path w="78" h="7">
                  <a:moveTo>
                    <a:pt x="0" y="0"/>
                  </a:moveTo>
                  <a:lnTo>
                    <a:pt x="78" y="7"/>
                  </a:lnTo>
                </a:path>
              </a:pathLst>
            </a:custGeom>
            <a:noFill/>
            <a:ln w="1905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sp>
        <p:nvSpPr>
          <p:cNvPr id="36881" name="Freeform 188"/>
          <p:cNvSpPr>
            <a:spLocks/>
          </p:cNvSpPr>
          <p:nvPr/>
        </p:nvSpPr>
        <p:spPr bwMode="auto">
          <a:xfrm>
            <a:off x="6553200" y="1905000"/>
            <a:ext cx="469900" cy="762000"/>
          </a:xfrm>
          <a:custGeom>
            <a:avLst/>
            <a:gdLst>
              <a:gd name="T0" fmla="*/ 457200 w 296"/>
              <a:gd name="T1" fmla="*/ 0 h 480"/>
              <a:gd name="T2" fmla="*/ 76200 w 296"/>
              <a:gd name="T3" fmla="*/ 152400 h 480"/>
              <a:gd name="T4" fmla="*/ 457200 w 296"/>
              <a:gd name="T5" fmla="*/ 457200 h 480"/>
              <a:gd name="T6" fmla="*/ 0 w 296"/>
              <a:gd name="T7" fmla="*/ 762000 h 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96" h="480">
                <a:moveTo>
                  <a:pt x="288" y="0"/>
                </a:moveTo>
                <a:cubicBezTo>
                  <a:pt x="168" y="24"/>
                  <a:pt x="48" y="48"/>
                  <a:pt x="48" y="96"/>
                </a:cubicBezTo>
                <a:cubicBezTo>
                  <a:pt x="48" y="144"/>
                  <a:pt x="296" y="224"/>
                  <a:pt x="288" y="288"/>
                </a:cubicBezTo>
                <a:cubicBezTo>
                  <a:pt x="280" y="352"/>
                  <a:pt x="140" y="416"/>
                  <a:pt x="0" y="48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82" name="AutoShape 189"/>
          <p:cNvSpPr>
            <a:spLocks noChangeArrowheads="1"/>
          </p:cNvSpPr>
          <p:nvPr/>
        </p:nvSpPr>
        <p:spPr bwMode="auto">
          <a:xfrm>
            <a:off x="2209800" y="28194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83" name="AutoShape 190"/>
          <p:cNvSpPr>
            <a:spLocks noChangeArrowheads="1"/>
          </p:cNvSpPr>
          <p:nvPr/>
        </p:nvSpPr>
        <p:spPr bwMode="auto">
          <a:xfrm>
            <a:off x="3352800" y="24384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84" name="AutoShape 191"/>
          <p:cNvSpPr>
            <a:spLocks noChangeArrowheads="1"/>
          </p:cNvSpPr>
          <p:nvPr/>
        </p:nvSpPr>
        <p:spPr bwMode="auto">
          <a:xfrm>
            <a:off x="6553200" y="24384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85" name="AutoShape 192"/>
          <p:cNvSpPr>
            <a:spLocks noChangeArrowheads="1"/>
          </p:cNvSpPr>
          <p:nvPr/>
        </p:nvSpPr>
        <p:spPr bwMode="auto">
          <a:xfrm>
            <a:off x="6172200" y="36576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86" name="AutoShape 193"/>
          <p:cNvSpPr>
            <a:spLocks noChangeArrowheads="1"/>
          </p:cNvSpPr>
          <p:nvPr/>
        </p:nvSpPr>
        <p:spPr bwMode="auto">
          <a:xfrm>
            <a:off x="4876800" y="35814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87" name="AutoShape 194"/>
          <p:cNvSpPr>
            <a:spLocks noChangeArrowheads="1"/>
          </p:cNvSpPr>
          <p:nvPr/>
        </p:nvSpPr>
        <p:spPr bwMode="auto">
          <a:xfrm>
            <a:off x="4648200" y="19812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88" name="AutoShape 195"/>
          <p:cNvSpPr>
            <a:spLocks noChangeArrowheads="1"/>
          </p:cNvSpPr>
          <p:nvPr/>
        </p:nvSpPr>
        <p:spPr bwMode="auto">
          <a:xfrm>
            <a:off x="5486400" y="22098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89" name="AutoShape 196"/>
          <p:cNvSpPr>
            <a:spLocks noChangeArrowheads="1"/>
          </p:cNvSpPr>
          <p:nvPr/>
        </p:nvSpPr>
        <p:spPr bwMode="auto">
          <a:xfrm>
            <a:off x="3886200" y="3429000"/>
            <a:ext cx="533400" cy="304800"/>
          </a:xfrm>
          <a:prstGeom prst="parallelogram">
            <a:avLst>
              <a:gd name="adj" fmla="val 4375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36890" name="Text Box 197"/>
          <p:cNvSpPr txBox="1">
            <a:spLocks noChangeArrowheads="1"/>
          </p:cNvSpPr>
          <p:nvPr/>
        </p:nvSpPr>
        <p:spPr bwMode="auto">
          <a:xfrm>
            <a:off x="2286000" y="3657600"/>
            <a:ext cx="1143000"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Content Video</a:t>
            </a:r>
          </a:p>
        </p:txBody>
      </p:sp>
      <p:sp>
        <p:nvSpPr>
          <p:cNvPr id="36891" name="Text Box 198"/>
          <p:cNvSpPr txBox="1">
            <a:spLocks noChangeArrowheads="1"/>
          </p:cNvSpPr>
          <p:nvPr/>
        </p:nvSpPr>
        <p:spPr bwMode="auto">
          <a:xfrm>
            <a:off x="1143000" y="2032000"/>
            <a:ext cx="208915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Company Server</a:t>
            </a:r>
          </a:p>
        </p:txBody>
      </p:sp>
      <p:sp>
        <p:nvSpPr>
          <p:cNvPr id="36892" name="Line 199"/>
          <p:cNvSpPr>
            <a:spLocks noChangeShapeType="1"/>
          </p:cNvSpPr>
          <p:nvPr/>
        </p:nvSpPr>
        <p:spPr bwMode="auto">
          <a:xfrm flipH="1" flipV="1">
            <a:off x="2514600" y="3200400"/>
            <a:ext cx="228600" cy="5334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93" name="Line 200"/>
          <p:cNvSpPr>
            <a:spLocks noChangeShapeType="1"/>
          </p:cNvSpPr>
          <p:nvPr/>
        </p:nvSpPr>
        <p:spPr bwMode="auto">
          <a:xfrm>
            <a:off x="2743200" y="3733800"/>
            <a:ext cx="9906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94" name="Line 201"/>
          <p:cNvSpPr>
            <a:spLocks noChangeShapeType="1"/>
          </p:cNvSpPr>
          <p:nvPr/>
        </p:nvSpPr>
        <p:spPr bwMode="auto">
          <a:xfrm flipV="1">
            <a:off x="2743200" y="2895600"/>
            <a:ext cx="685800" cy="8382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95" name="Text Box 202"/>
          <p:cNvSpPr txBox="1">
            <a:spLocks noChangeArrowheads="1"/>
          </p:cNvSpPr>
          <p:nvPr/>
        </p:nvSpPr>
        <p:spPr bwMode="auto">
          <a:xfrm>
            <a:off x="3276600" y="1114425"/>
            <a:ext cx="19764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Akamai Servers</a:t>
            </a:r>
          </a:p>
        </p:txBody>
      </p:sp>
      <p:sp>
        <p:nvSpPr>
          <p:cNvPr id="36896" name="Line 203"/>
          <p:cNvSpPr>
            <a:spLocks noChangeShapeType="1"/>
          </p:cNvSpPr>
          <p:nvPr/>
        </p:nvSpPr>
        <p:spPr bwMode="auto">
          <a:xfrm flipH="1">
            <a:off x="3657600" y="1447800"/>
            <a:ext cx="304800" cy="609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97" name="Line 204"/>
          <p:cNvSpPr>
            <a:spLocks noChangeShapeType="1"/>
          </p:cNvSpPr>
          <p:nvPr/>
        </p:nvSpPr>
        <p:spPr bwMode="auto">
          <a:xfrm>
            <a:off x="3962400" y="1447800"/>
            <a:ext cx="457200" cy="228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98" name="Line 205"/>
          <p:cNvSpPr>
            <a:spLocks noChangeShapeType="1"/>
          </p:cNvSpPr>
          <p:nvPr/>
        </p:nvSpPr>
        <p:spPr bwMode="auto">
          <a:xfrm>
            <a:off x="3962400" y="1447800"/>
            <a:ext cx="1600200" cy="3810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6899" name="Text Box 206"/>
          <p:cNvSpPr txBox="1">
            <a:spLocks noChangeArrowheads="1"/>
          </p:cNvSpPr>
          <p:nvPr/>
        </p:nvSpPr>
        <p:spPr bwMode="auto">
          <a:xfrm>
            <a:off x="3810000" y="6248400"/>
            <a:ext cx="2546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hlinkClick r:id="rId5"/>
              </a:rPr>
              <a:t>http://www.akamai.com</a:t>
            </a:r>
            <a:endParaRPr lang="en-US" sz="1800"/>
          </a:p>
        </p:txBody>
      </p:sp>
      <p:sp>
        <p:nvSpPr>
          <p:cNvPr id="36900" name="Text Box 207"/>
          <p:cNvSpPr txBox="1">
            <a:spLocks noChangeArrowheads="1"/>
          </p:cNvSpPr>
          <p:nvPr/>
        </p:nvSpPr>
        <p:spPr bwMode="auto">
          <a:xfrm>
            <a:off x="1143000" y="4572000"/>
            <a:ext cx="403860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By distributing your content to servers at the “edge” of the Internet, customers retrieve data from multiple points, reducing the load on your server and Internet connection.</a:t>
            </a:r>
          </a:p>
        </p:txBody>
      </p:sp>
    </p:spTree>
    <p:extLst>
      <p:ext uri="{BB962C8B-B14F-4D97-AF65-F5344CB8AC3E}">
        <p14:creationId xmlns:p14="http://schemas.microsoft.com/office/powerpoint/2010/main" xmlns="" val="31862733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smtClean="0"/>
              <a:t>Voice Over IP (VoIP)</a:t>
            </a:r>
          </a:p>
        </p:txBody>
      </p:sp>
      <p:graphicFrame>
        <p:nvGraphicFramePr>
          <p:cNvPr id="37891" name="Object 18"/>
          <p:cNvGraphicFramePr>
            <a:graphicFrameLocks noGrp="1" noChangeAspect="1"/>
          </p:cNvGraphicFramePr>
          <p:nvPr>
            <p:ph sz="half" idx="1"/>
            <p:extLst>
              <p:ext uri="{D42A27DB-BD31-4B8C-83A1-F6EECF244321}">
                <p14:modId xmlns:p14="http://schemas.microsoft.com/office/powerpoint/2010/main" xmlns="" val="194970982"/>
              </p:ext>
            </p:extLst>
          </p:nvPr>
        </p:nvGraphicFramePr>
        <p:xfrm>
          <a:off x="4648200" y="1889125"/>
          <a:ext cx="682625" cy="847725"/>
        </p:xfrm>
        <a:graphic>
          <a:graphicData uri="http://schemas.openxmlformats.org/presentationml/2006/ole">
            <p:oleObj spid="_x0000_s12366" name="Clip" r:id="rId3" imgW="2100068" imgH="2598524" progId="">
              <p:embed/>
            </p:oleObj>
          </a:graphicData>
        </a:graphic>
      </p:graphicFrame>
      <p:pic>
        <p:nvPicPr>
          <p:cNvPr id="37892" name="Picture 6" descr="MPj04117860000[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533400" y="3413125"/>
            <a:ext cx="1658938" cy="217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7893" name="Picture 16" descr="MPj04074460000[1]"/>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7162800" y="4251325"/>
            <a:ext cx="1692275" cy="1127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4" name="Freeform 20"/>
          <p:cNvSpPr>
            <a:spLocks/>
          </p:cNvSpPr>
          <p:nvPr/>
        </p:nvSpPr>
        <p:spPr bwMode="auto">
          <a:xfrm>
            <a:off x="2451100" y="3130550"/>
            <a:ext cx="4141788" cy="1122363"/>
          </a:xfrm>
          <a:custGeom>
            <a:avLst/>
            <a:gdLst>
              <a:gd name="T0" fmla="*/ 3176588 w 2609"/>
              <a:gd name="T1" fmla="*/ 376238 h 707"/>
              <a:gd name="T2" fmla="*/ 2208213 w 2609"/>
              <a:gd name="T3" fmla="*/ 112713 h 707"/>
              <a:gd name="T4" fmla="*/ 825500 w 2609"/>
              <a:gd name="T5" fmla="*/ 130175 h 707"/>
              <a:gd name="T6" fmla="*/ 63500 w 2609"/>
              <a:gd name="T7" fmla="*/ 892175 h 707"/>
              <a:gd name="T8" fmla="*/ 1206500 w 2609"/>
              <a:gd name="T9" fmla="*/ 1120775 h 707"/>
              <a:gd name="T10" fmla="*/ 2138363 w 2609"/>
              <a:gd name="T11" fmla="*/ 903288 h 707"/>
              <a:gd name="T12" fmla="*/ 3416300 w 2609"/>
              <a:gd name="T13" fmla="*/ 1044575 h 707"/>
              <a:gd name="T14" fmla="*/ 4102100 w 2609"/>
              <a:gd name="T15" fmla="*/ 587375 h 707"/>
              <a:gd name="T16" fmla="*/ 3176588 w 2609"/>
              <a:gd name="T17" fmla="*/ 376238 h 7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09" h="707">
                <a:moveTo>
                  <a:pt x="2001" y="237"/>
                </a:moveTo>
                <a:cubicBezTo>
                  <a:pt x="1802" y="187"/>
                  <a:pt x="1638" y="97"/>
                  <a:pt x="1391" y="71"/>
                </a:cubicBezTo>
                <a:cubicBezTo>
                  <a:pt x="1144" y="45"/>
                  <a:pt x="745" y="0"/>
                  <a:pt x="520" y="82"/>
                </a:cubicBezTo>
                <a:cubicBezTo>
                  <a:pt x="295" y="164"/>
                  <a:pt x="0" y="458"/>
                  <a:pt x="40" y="562"/>
                </a:cubicBezTo>
                <a:cubicBezTo>
                  <a:pt x="80" y="666"/>
                  <a:pt x="542" y="705"/>
                  <a:pt x="760" y="706"/>
                </a:cubicBezTo>
                <a:cubicBezTo>
                  <a:pt x="978" y="707"/>
                  <a:pt x="1115" y="577"/>
                  <a:pt x="1347" y="569"/>
                </a:cubicBezTo>
                <a:cubicBezTo>
                  <a:pt x="1579" y="561"/>
                  <a:pt x="1946" y="691"/>
                  <a:pt x="2152" y="658"/>
                </a:cubicBezTo>
                <a:cubicBezTo>
                  <a:pt x="2358" y="625"/>
                  <a:pt x="2609" y="440"/>
                  <a:pt x="2584" y="370"/>
                </a:cubicBezTo>
                <a:cubicBezTo>
                  <a:pt x="2559" y="300"/>
                  <a:pt x="2200" y="287"/>
                  <a:pt x="2001" y="237"/>
                </a:cubicBezTo>
                <a:close/>
              </a:path>
            </a:pathLst>
          </a:custGeom>
          <a:solidFill>
            <a:srgbClr val="FFFF99"/>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895" name="Text Box 21"/>
          <p:cNvSpPr txBox="1">
            <a:spLocks noChangeArrowheads="1"/>
          </p:cNvSpPr>
          <p:nvPr/>
        </p:nvSpPr>
        <p:spPr bwMode="auto">
          <a:xfrm>
            <a:off x="3505200" y="3489325"/>
            <a:ext cx="10429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Internet</a:t>
            </a:r>
          </a:p>
        </p:txBody>
      </p:sp>
      <p:pic>
        <p:nvPicPr>
          <p:cNvPr id="37896" name="Picture 22" descr="Wireless Switch Front b"/>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438400" y="4479925"/>
            <a:ext cx="838200" cy="71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897" name="Freeform 24"/>
          <p:cNvSpPr>
            <a:spLocks/>
          </p:cNvSpPr>
          <p:nvPr/>
        </p:nvSpPr>
        <p:spPr bwMode="auto">
          <a:xfrm>
            <a:off x="647700" y="5470525"/>
            <a:ext cx="1333500" cy="609600"/>
          </a:xfrm>
          <a:custGeom>
            <a:avLst/>
            <a:gdLst>
              <a:gd name="T0" fmla="*/ 114300 w 840"/>
              <a:gd name="T1" fmla="*/ 0 h 384"/>
              <a:gd name="T2" fmla="*/ 114300 w 840"/>
              <a:gd name="T3" fmla="*/ 533400 h 384"/>
              <a:gd name="T4" fmla="*/ 800100 w 840"/>
              <a:gd name="T5" fmla="*/ 457200 h 384"/>
              <a:gd name="T6" fmla="*/ 1333500 w 840"/>
              <a:gd name="T7" fmla="*/ 60960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40" h="384">
                <a:moveTo>
                  <a:pt x="72" y="0"/>
                </a:moveTo>
                <a:cubicBezTo>
                  <a:pt x="36" y="144"/>
                  <a:pt x="0" y="288"/>
                  <a:pt x="72" y="336"/>
                </a:cubicBezTo>
                <a:cubicBezTo>
                  <a:pt x="144" y="384"/>
                  <a:pt x="376" y="280"/>
                  <a:pt x="504" y="288"/>
                </a:cubicBezTo>
                <a:cubicBezTo>
                  <a:pt x="632" y="296"/>
                  <a:pt x="736" y="340"/>
                  <a:pt x="840" y="38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898" name="Rectangle 23"/>
          <p:cNvSpPr>
            <a:spLocks noChangeArrowheads="1"/>
          </p:cNvSpPr>
          <p:nvPr/>
        </p:nvSpPr>
        <p:spPr bwMode="auto">
          <a:xfrm>
            <a:off x="1905000" y="6003925"/>
            <a:ext cx="609600" cy="152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flatTx/>
          </a:bodyPr>
          <a:lstStyle/>
          <a:p>
            <a:endParaRPr lang="en-US"/>
          </a:p>
        </p:txBody>
      </p:sp>
      <p:sp>
        <p:nvSpPr>
          <p:cNvPr id="37899" name="Freeform 25"/>
          <p:cNvSpPr>
            <a:spLocks/>
          </p:cNvSpPr>
          <p:nvPr/>
        </p:nvSpPr>
        <p:spPr bwMode="auto">
          <a:xfrm>
            <a:off x="2286000" y="5013325"/>
            <a:ext cx="685800" cy="838200"/>
          </a:xfrm>
          <a:custGeom>
            <a:avLst/>
            <a:gdLst>
              <a:gd name="T0" fmla="*/ 76200 w 432"/>
              <a:gd name="T1" fmla="*/ 838200 h 528"/>
              <a:gd name="T2" fmla="*/ 685800 w 432"/>
              <a:gd name="T3" fmla="*/ 685800 h 528"/>
              <a:gd name="T4" fmla="*/ 76200 w 432"/>
              <a:gd name="T5" fmla="*/ 304800 h 528"/>
              <a:gd name="T6" fmla="*/ 228600 w 432"/>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528">
                <a:moveTo>
                  <a:pt x="48" y="528"/>
                </a:moveTo>
                <a:cubicBezTo>
                  <a:pt x="240" y="508"/>
                  <a:pt x="432" y="488"/>
                  <a:pt x="432" y="432"/>
                </a:cubicBezTo>
                <a:cubicBezTo>
                  <a:pt x="432" y="376"/>
                  <a:pt x="96" y="264"/>
                  <a:pt x="48" y="192"/>
                </a:cubicBezTo>
                <a:cubicBezTo>
                  <a:pt x="0" y="120"/>
                  <a:pt x="72" y="60"/>
                  <a:pt x="144"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900" name="Freeform 26"/>
          <p:cNvSpPr>
            <a:spLocks/>
          </p:cNvSpPr>
          <p:nvPr/>
        </p:nvSpPr>
        <p:spPr bwMode="auto">
          <a:xfrm>
            <a:off x="2565400" y="4175125"/>
            <a:ext cx="482600" cy="609600"/>
          </a:xfrm>
          <a:custGeom>
            <a:avLst/>
            <a:gdLst>
              <a:gd name="T0" fmla="*/ 330200 w 304"/>
              <a:gd name="T1" fmla="*/ 609600 h 384"/>
              <a:gd name="T2" fmla="*/ 25400 w 304"/>
              <a:gd name="T3" fmla="*/ 304800 h 384"/>
              <a:gd name="T4" fmla="*/ 482600 w 304"/>
              <a:gd name="T5" fmla="*/ 0 h 384"/>
              <a:gd name="T6" fmla="*/ 0 60000 65536"/>
              <a:gd name="T7" fmla="*/ 0 60000 65536"/>
              <a:gd name="T8" fmla="*/ 0 60000 65536"/>
            </a:gdLst>
            <a:ahLst/>
            <a:cxnLst>
              <a:cxn ang="T6">
                <a:pos x="T0" y="T1"/>
              </a:cxn>
              <a:cxn ang="T7">
                <a:pos x="T2" y="T3"/>
              </a:cxn>
              <a:cxn ang="T8">
                <a:pos x="T4" y="T5"/>
              </a:cxn>
            </a:cxnLst>
            <a:rect l="0" t="0" r="r" b="b"/>
            <a:pathLst>
              <a:path w="304" h="384">
                <a:moveTo>
                  <a:pt x="208" y="384"/>
                </a:moveTo>
                <a:cubicBezTo>
                  <a:pt x="104" y="320"/>
                  <a:pt x="0" y="256"/>
                  <a:pt x="16" y="192"/>
                </a:cubicBezTo>
                <a:cubicBezTo>
                  <a:pt x="32" y="128"/>
                  <a:pt x="168" y="64"/>
                  <a:pt x="304"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901" name="Line 28"/>
          <p:cNvSpPr>
            <a:spLocks noChangeShapeType="1"/>
          </p:cNvSpPr>
          <p:nvPr/>
        </p:nvSpPr>
        <p:spPr bwMode="auto">
          <a:xfrm>
            <a:off x="6934200" y="3260725"/>
            <a:ext cx="228600" cy="1905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902" name="Text Box 29"/>
          <p:cNvSpPr txBox="1">
            <a:spLocks noChangeArrowheads="1"/>
          </p:cNvSpPr>
          <p:nvPr/>
        </p:nvSpPr>
        <p:spPr bwMode="auto">
          <a:xfrm>
            <a:off x="1447800" y="6156325"/>
            <a:ext cx="14112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Voice to IP</a:t>
            </a:r>
          </a:p>
        </p:txBody>
      </p:sp>
      <p:sp>
        <p:nvSpPr>
          <p:cNvPr id="37903" name="Text Box 30"/>
          <p:cNvSpPr txBox="1">
            <a:spLocks noChangeArrowheads="1"/>
          </p:cNvSpPr>
          <p:nvPr/>
        </p:nvSpPr>
        <p:spPr bwMode="auto">
          <a:xfrm>
            <a:off x="3276600" y="4556125"/>
            <a:ext cx="1082675"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Cable modem</a:t>
            </a:r>
          </a:p>
        </p:txBody>
      </p:sp>
      <p:sp>
        <p:nvSpPr>
          <p:cNvPr id="37904" name="Text Box 31"/>
          <p:cNvSpPr txBox="1">
            <a:spLocks noChangeArrowheads="1"/>
          </p:cNvSpPr>
          <p:nvPr/>
        </p:nvSpPr>
        <p:spPr bwMode="auto">
          <a:xfrm>
            <a:off x="6461125" y="1852613"/>
            <a:ext cx="1841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endParaRPr lang="en-US"/>
          </a:p>
        </p:txBody>
      </p:sp>
      <p:graphicFrame>
        <p:nvGraphicFramePr>
          <p:cNvPr id="37905" name="Object 33"/>
          <p:cNvGraphicFramePr>
            <a:graphicFrameLocks noGrp="1" noChangeAspect="1"/>
          </p:cNvGraphicFramePr>
          <p:nvPr>
            <p:ph sz="half" idx="2"/>
            <p:extLst>
              <p:ext uri="{D42A27DB-BD31-4B8C-83A1-F6EECF244321}">
                <p14:modId xmlns:p14="http://schemas.microsoft.com/office/powerpoint/2010/main" xmlns="" val="2942375819"/>
              </p:ext>
            </p:extLst>
          </p:nvPr>
        </p:nvGraphicFramePr>
        <p:xfrm>
          <a:off x="6477000" y="2422525"/>
          <a:ext cx="741363" cy="919163"/>
        </p:xfrm>
        <a:graphic>
          <a:graphicData uri="http://schemas.openxmlformats.org/presentationml/2006/ole">
            <p:oleObj spid="_x0000_s12367" name="Clip" r:id="rId7" imgW="2100068" imgH="2598524" progId="">
              <p:embed/>
            </p:oleObj>
          </a:graphicData>
        </a:graphic>
      </p:graphicFrame>
      <p:sp>
        <p:nvSpPr>
          <p:cNvPr id="37906" name="Freeform 35"/>
          <p:cNvSpPr>
            <a:spLocks/>
          </p:cNvSpPr>
          <p:nvPr/>
        </p:nvSpPr>
        <p:spPr bwMode="auto">
          <a:xfrm>
            <a:off x="4445000" y="2651125"/>
            <a:ext cx="673100" cy="609600"/>
          </a:xfrm>
          <a:custGeom>
            <a:avLst/>
            <a:gdLst>
              <a:gd name="T0" fmla="*/ 279400 w 424"/>
              <a:gd name="T1" fmla="*/ 609600 h 384"/>
              <a:gd name="T2" fmla="*/ 50800 w 424"/>
              <a:gd name="T3" fmla="*/ 381000 h 384"/>
              <a:gd name="T4" fmla="*/ 584200 w 424"/>
              <a:gd name="T5" fmla="*/ 304800 h 384"/>
              <a:gd name="T6" fmla="*/ 584200 w 424"/>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4" h="384">
                <a:moveTo>
                  <a:pt x="176" y="384"/>
                </a:moveTo>
                <a:cubicBezTo>
                  <a:pt x="88" y="328"/>
                  <a:pt x="0" y="272"/>
                  <a:pt x="32" y="240"/>
                </a:cubicBezTo>
                <a:cubicBezTo>
                  <a:pt x="64" y="208"/>
                  <a:pt x="312" y="232"/>
                  <a:pt x="368" y="192"/>
                </a:cubicBezTo>
                <a:cubicBezTo>
                  <a:pt x="424" y="152"/>
                  <a:pt x="396" y="76"/>
                  <a:pt x="36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907" name="Line 36"/>
          <p:cNvSpPr>
            <a:spLocks noChangeShapeType="1"/>
          </p:cNvSpPr>
          <p:nvPr/>
        </p:nvSpPr>
        <p:spPr bwMode="auto">
          <a:xfrm>
            <a:off x="5334000" y="2422525"/>
            <a:ext cx="11430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7908" name="Text Box 37"/>
          <p:cNvSpPr txBox="1">
            <a:spLocks noChangeArrowheads="1"/>
          </p:cNvSpPr>
          <p:nvPr/>
        </p:nvSpPr>
        <p:spPr bwMode="auto">
          <a:xfrm>
            <a:off x="4098925" y="1443038"/>
            <a:ext cx="17510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VoIP Provider</a:t>
            </a:r>
          </a:p>
        </p:txBody>
      </p:sp>
      <p:sp>
        <p:nvSpPr>
          <p:cNvPr id="37909" name="Text Box 38"/>
          <p:cNvSpPr txBox="1">
            <a:spLocks noChangeArrowheads="1"/>
          </p:cNvSpPr>
          <p:nvPr/>
        </p:nvSpPr>
        <p:spPr bwMode="auto">
          <a:xfrm>
            <a:off x="6096000" y="1965325"/>
            <a:ext cx="18510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Telephone Co.</a:t>
            </a:r>
          </a:p>
        </p:txBody>
      </p:sp>
      <p:sp>
        <p:nvSpPr>
          <p:cNvPr id="2" name="TextBox 1"/>
          <p:cNvSpPr txBox="1"/>
          <p:nvPr/>
        </p:nvSpPr>
        <p:spPr>
          <a:xfrm>
            <a:off x="4359275" y="5470525"/>
            <a:ext cx="2803525" cy="1200329"/>
          </a:xfrm>
          <a:prstGeom prst="rect">
            <a:avLst/>
          </a:prstGeom>
          <a:noFill/>
        </p:spPr>
        <p:txBody>
          <a:bodyPr wrap="square" rtlCol="0">
            <a:spAutoFit/>
          </a:bodyPr>
          <a:lstStyle/>
          <a:p>
            <a:r>
              <a:rPr lang="en-US" dirty="0" smtClean="0"/>
              <a:t>Skype</a:t>
            </a:r>
          </a:p>
          <a:p>
            <a:r>
              <a:rPr lang="en-US" dirty="0" err="1" smtClean="0"/>
              <a:t>Vopium</a:t>
            </a:r>
            <a:r>
              <a:rPr lang="en-US" dirty="0" smtClean="0"/>
              <a:t> (Dutch)</a:t>
            </a:r>
          </a:p>
          <a:p>
            <a:r>
              <a:rPr lang="en-US" dirty="0" smtClean="0"/>
              <a:t>Vonage</a:t>
            </a:r>
            <a:endParaRPr lang="en-US" dirty="0"/>
          </a:p>
        </p:txBody>
      </p:sp>
    </p:spTree>
    <p:extLst>
      <p:ext uri="{BB962C8B-B14F-4D97-AF65-F5344CB8AC3E}">
        <p14:creationId xmlns:p14="http://schemas.microsoft.com/office/powerpoint/2010/main" xmlns="" val="3084951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Sharing Data: Transactions</a:t>
            </a:r>
          </a:p>
        </p:txBody>
      </p:sp>
      <p:sp>
        <p:nvSpPr>
          <p:cNvPr id="6147" name="Rectangle 4"/>
          <p:cNvSpPr>
            <a:spLocks noChangeArrowheads="1"/>
          </p:cNvSpPr>
          <p:nvPr/>
        </p:nvSpPr>
        <p:spPr bwMode="auto">
          <a:xfrm>
            <a:off x="1066800" y="5029200"/>
            <a:ext cx="23876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Database Management</a:t>
            </a:r>
          </a:p>
          <a:p>
            <a:r>
              <a:rPr lang="en-US" sz="1600"/>
              <a:t>System and Web Server</a:t>
            </a:r>
          </a:p>
          <a:p>
            <a:r>
              <a:rPr lang="en-US" sz="1600"/>
              <a:t>Or Point-of-Sale system</a:t>
            </a:r>
          </a:p>
        </p:txBody>
      </p:sp>
      <p:pic>
        <p:nvPicPr>
          <p:cNvPr id="6148" name="Picture 24" descr="MPj0409490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43200" y="1295400"/>
            <a:ext cx="1066800" cy="1604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9" name="Picture 25" descr="MPj04096850000[1]"/>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76800" y="4495800"/>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0" name="Picture 27" descr="MPj04019650000[1]"/>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553200" y="1981200"/>
            <a:ext cx="16764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1" name="Picture 33" descr="Computer Box (Office Clip Ar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169627">
            <a:off x="1295400" y="3124200"/>
            <a:ext cx="116205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2" name="Picture 34" descr="Computer Laptop (Office Clip Art)"/>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6858000" y="3733800"/>
            <a:ext cx="1219200" cy="917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53" name="Picture 35" descr="Computer Screen (Office Clip Art)"/>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581400" y="4343400"/>
            <a:ext cx="10668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154" name="Freeform 36"/>
          <p:cNvSpPr>
            <a:spLocks/>
          </p:cNvSpPr>
          <p:nvPr/>
        </p:nvSpPr>
        <p:spPr bwMode="auto">
          <a:xfrm>
            <a:off x="3124200" y="2895600"/>
            <a:ext cx="3492500" cy="1138238"/>
          </a:xfrm>
          <a:custGeom>
            <a:avLst/>
            <a:gdLst>
              <a:gd name="T0" fmla="*/ 2746375 w 2200"/>
              <a:gd name="T1" fmla="*/ 660400 h 717"/>
              <a:gd name="T2" fmla="*/ 3203575 w 2200"/>
              <a:gd name="T3" fmla="*/ 625475 h 717"/>
              <a:gd name="T4" fmla="*/ 3308350 w 2200"/>
              <a:gd name="T5" fmla="*/ 203200 h 717"/>
              <a:gd name="T6" fmla="*/ 2095500 w 2200"/>
              <a:gd name="T7" fmla="*/ 307975 h 717"/>
              <a:gd name="T8" fmla="*/ 1198563 w 2200"/>
              <a:gd name="T9" fmla="*/ 26988 h 717"/>
              <a:gd name="T10" fmla="*/ 38100 w 2200"/>
              <a:gd name="T11" fmla="*/ 466725 h 717"/>
              <a:gd name="T12" fmla="*/ 969963 w 2200"/>
              <a:gd name="T13" fmla="*/ 590550 h 717"/>
              <a:gd name="T14" fmla="*/ 1533525 w 2200"/>
              <a:gd name="T15" fmla="*/ 993775 h 717"/>
              <a:gd name="T16" fmla="*/ 2728913 w 2200"/>
              <a:gd name="T17" fmla="*/ 1082675 h 717"/>
              <a:gd name="T18" fmla="*/ 2746375 w 2200"/>
              <a:gd name="T19" fmla="*/ 66040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0" h="717">
                <a:moveTo>
                  <a:pt x="1730" y="416"/>
                </a:moveTo>
                <a:cubicBezTo>
                  <a:pt x="1780" y="368"/>
                  <a:pt x="1959" y="442"/>
                  <a:pt x="2018" y="394"/>
                </a:cubicBezTo>
                <a:cubicBezTo>
                  <a:pt x="2077" y="346"/>
                  <a:pt x="2200" y="161"/>
                  <a:pt x="2084" y="128"/>
                </a:cubicBezTo>
                <a:cubicBezTo>
                  <a:pt x="1968" y="95"/>
                  <a:pt x="1541" y="212"/>
                  <a:pt x="1320" y="194"/>
                </a:cubicBezTo>
                <a:cubicBezTo>
                  <a:pt x="1099" y="176"/>
                  <a:pt x="971" y="0"/>
                  <a:pt x="755" y="17"/>
                </a:cubicBezTo>
                <a:cubicBezTo>
                  <a:pt x="539" y="34"/>
                  <a:pt x="48" y="235"/>
                  <a:pt x="24" y="294"/>
                </a:cubicBezTo>
                <a:cubicBezTo>
                  <a:pt x="0" y="353"/>
                  <a:pt x="454" y="317"/>
                  <a:pt x="611" y="372"/>
                </a:cubicBezTo>
                <a:cubicBezTo>
                  <a:pt x="768" y="427"/>
                  <a:pt x="781" y="574"/>
                  <a:pt x="966" y="626"/>
                </a:cubicBezTo>
                <a:cubicBezTo>
                  <a:pt x="1151" y="678"/>
                  <a:pt x="1592" y="717"/>
                  <a:pt x="1719" y="682"/>
                </a:cubicBezTo>
                <a:cubicBezTo>
                  <a:pt x="1846" y="647"/>
                  <a:pt x="1680" y="464"/>
                  <a:pt x="1730" y="416"/>
                </a:cubicBezTo>
                <a:close/>
              </a:path>
            </a:pathLst>
          </a:custGeom>
          <a:solidFill>
            <a:srgbClr val="FFFFCC"/>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55" name="Text Box 13"/>
          <p:cNvSpPr txBox="1">
            <a:spLocks noChangeArrowheads="1"/>
          </p:cNvSpPr>
          <p:nvPr/>
        </p:nvSpPr>
        <p:spPr bwMode="auto">
          <a:xfrm>
            <a:off x="4343400" y="3200400"/>
            <a:ext cx="1217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Internet</a:t>
            </a:r>
          </a:p>
        </p:txBody>
      </p:sp>
      <p:sp>
        <p:nvSpPr>
          <p:cNvPr id="6156" name="Freeform 37"/>
          <p:cNvSpPr>
            <a:spLocks/>
          </p:cNvSpPr>
          <p:nvPr/>
        </p:nvSpPr>
        <p:spPr bwMode="auto">
          <a:xfrm>
            <a:off x="3136900" y="3429000"/>
            <a:ext cx="749300" cy="1676400"/>
          </a:xfrm>
          <a:custGeom>
            <a:avLst/>
            <a:gdLst>
              <a:gd name="T0" fmla="*/ 673100 w 472"/>
              <a:gd name="T1" fmla="*/ 1676400 h 1056"/>
              <a:gd name="T2" fmla="*/ 63500 w 472"/>
              <a:gd name="T3" fmla="*/ 1524000 h 1056"/>
              <a:gd name="T4" fmla="*/ 368300 w 472"/>
              <a:gd name="T5" fmla="*/ 1066800 h 1056"/>
              <a:gd name="T6" fmla="*/ 63500 w 472"/>
              <a:gd name="T7" fmla="*/ 609600 h 1056"/>
              <a:gd name="T8" fmla="*/ 749300 w 472"/>
              <a:gd name="T9" fmla="*/ 0 h 10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 h="1056">
                <a:moveTo>
                  <a:pt x="424" y="1056"/>
                </a:moveTo>
                <a:cubicBezTo>
                  <a:pt x="248" y="1040"/>
                  <a:pt x="72" y="1024"/>
                  <a:pt x="40" y="960"/>
                </a:cubicBezTo>
                <a:cubicBezTo>
                  <a:pt x="8" y="896"/>
                  <a:pt x="232" y="768"/>
                  <a:pt x="232" y="672"/>
                </a:cubicBezTo>
                <a:cubicBezTo>
                  <a:pt x="232" y="576"/>
                  <a:pt x="0" y="496"/>
                  <a:pt x="40" y="384"/>
                </a:cubicBezTo>
                <a:cubicBezTo>
                  <a:pt x="80" y="272"/>
                  <a:pt x="400" y="64"/>
                  <a:pt x="47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57" name="Freeform 38"/>
          <p:cNvSpPr>
            <a:spLocks/>
          </p:cNvSpPr>
          <p:nvPr/>
        </p:nvSpPr>
        <p:spPr bwMode="auto">
          <a:xfrm>
            <a:off x="3987800" y="3886200"/>
            <a:ext cx="1524000" cy="2514600"/>
          </a:xfrm>
          <a:custGeom>
            <a:avLst/>
            <a:gdLst>
              <a:gd name="T0" fmla="*/ 889000 w 960"/>
              <a:gd name="T1" fmla="*/ 2514600 h 1584"/>
              <a:gd name="T2" fmla="*/ 355600 w 960"/>
              <a:gd name="T3" fmla="*/ 2362200 h 1584"/>
              <a:gd name="T4" fmla="*/ 660400 w 960"/>
              <a:gd name="T5" fmla="*/ 2057400 h 1584"/>
              <a:gd name="T6" fmla="*/ 127000 w 960"/>
              <a:gd name="T7" fmla="*/ 1828800 h 1584"/>
              <a:gd name="T8" fmla="*/ 1422400 w 960"/>
              <a:gd name="T9" fmla="*/ 1219200 h 1584"/>
              <a:gd name="T10" fmla="*/ 736600 w 960"/>
              <a:gd name="T11" fmla="*/ 457200 h 1584"/>
              <a:gd name="T12" fmla="*/ 736600 w 960"/>
              <a:gd name="T13" fmla="*/ 0 h 1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60" h="1584">
                <a:moveTo>
                  <a:pt x="560" y="1584"/>
                </a:moveTo>
                <a:cubicBezTo>
                  <a:pt x="404" y="1560"/>
                  <a:pt x="248" y="1536"/>
                  <a:pt x="224" y="1488"/>
                </a:cubicBezTo>
                <a:cubicBezTo>
                  <a:pt x="200" y="1440"/>
                  <a:pt x="440" y="1352"/>
                  <a:pt x="416" y="1296"/>
                </a:cubicBezTo>
                <a:cubicBezTo>
                  <a:pt x="392" y="1240"/>
                  <a:pt x="0" y="1240"/>
                  <a:pt x="80" y="1152"/>
                </a:cubicBezTo>
                <a:cubicBezTo>
                  <a:pt x="160" y="1064"/>
                  <a:pt x="832" y="912"/>
                  <a:pt x="896" y="768"/>
                </a:cubicBezTo>
                <a:cubicBezTo>
                  <a:pt x="960" y="624"/>
                  <a:pt x="536" y="416"/>
                  <a:pt x="464" y="288"/>
                </a:cubicBezTo>
                <a:cubicBezTo>
                  <a:pt x="392" y="160"/>
                  <a:pt x="428" y="80"/>
                  <a:pt x="464"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58" name="Freeform 39"/>
          <p:cNvSpPr>
            <a:spLocks/>
          </p:cNvSpPr>
          <p:nvPr/>
        </p:nvSpPr>
        <p:spPr bwMode="auto">
          <a:xfrm>
            <a:off x="5867400" y="3581400"/>
            <a:ext cx="1143000" cy="838200"/>
          </a:xfrm>
          <a:custGeom>
            <a:avLst/>
            <a:gdLst>
              <a:gd name="T0" fmla="*/ 1143000 w 720"/>
              <a:gd name="T1" fmla="*/ 838200 h 528"/>
              <a:gd name="T2" fmla="*/ 457200 w 720"/>
              <a:gd name="T3" fmla="*/ 609600 h 528"/>
              <a:gd name="T4" fmla="*/ 533400 w 720"/>
              <a:gd name="T5" fmla="*/ 152400 h 528"/>
              <a:gd name="T6" fmla="*/ 0 w 720"/>
              <a:gd name="T7" fmla="*/ 0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528">
                <a:moveTo>
                  <a:pt x="720" y="528"/>
                </a:moveTo>
                <a:cubicBezTo>
                  <a:pt x="536" y="492"/>
                  <a:pt x="352" y="456"/>
                  <a:pt x="288" y="384"/>
                </a:cubicBezTo>
                <a:cubicBezTo>
                  <a:pt x="224" y="312"/>
                  <a:pt x="384" y="160"/>
                  <a:pt x="336" y="96"/>
                </a:cubicBezTo>
                <a:cubicBezTo>
                  <a:pt x="288" y="32"/>
                  <a:pt x="144" y="16"/>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59" name="Freeform 40"/>
          <p:cNvSpPr>
            <a:spLocks/>
          </p:cNvSpPr>
          <p:nvPr/>
        </p:nvSpPr>
        <p:spPr bwMode="auto">
          <a:xfrm>
            <a:off x="5105400" y="2197100"/>
            <a:ext cx="1447800" cy="1003300"/>
          </a:xfrm>
          <a:custGeom>
            <a:avLst/>
            <a:gdLst>
              <a:gd name="T0" fmla="*/ 1447800 w 912"/>
              <a:gd name="T1" fmla="*/ 12700 h 632"/>
              <a:gd name="T2" fmla="*/ 838200 w 912"/>
              <a:gd name="T3" fmla="*/ 88900 h 632"/>
              <a:gd name="T4" fmla="*/ 1066800 w 912"/>
              <a:gd name="T5" fmla="*/ 546100 h 632"/>
              <a:gd name="T6" fmla="*/ 0 w 912"/>
              <a:gd name="T7" fmla="*/ 1003300 h 6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632">
                <a:moveTo>
                  <a:pt x="912" y="8"/>
                </a:moveTo>
                <a:cubicBezTo>
                  <a:pt x="740" y="4"/>
                  <a:pt x="568" y="0"/>
                  <a:pt x="528" y="56"/>
                </a:cubicBezTo>
                <a:cubicBezTo>
                  <a:pt x="488" y="112"/>
                  <a:pt x="760" y="248"/>
                  <a:pt x="672" y="344"/>
                </a:cubicBezTo>
                <a:cubicBezTo>
                  <a:pt x="584" y="440"/>
                  <a:pt x="292" y="536"/>
                  <a:pt x="0" y="63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60" name="Freeform 41"/>
          <p:cNvSpPr>
            <a:spLocks/>
          </p:cNvSpPr>
          <p:nvPr/>
        </p:nvSpPr>
        <p:spPr bwMode="auto">
          <a:xfrm>
            <a:off x="3810000" y="2400300"/>
            <a:ext cx="749300" cy="495300"/>
          </a:xfrm>
          <a:custGeom>
            <a:avLst/>
            <a:gdLst>
              <a:gd name="T0" fmla="*/ 0 w 472"/>
              <a:gd name="T1" fmla="*/ 114300 h 312"/>
              <a:gd name="T2" fmla="*/ 685800 w 472"/>
              <a:gd name="T3" fmla="*/ 38100 h 312"/>
              <a:gd name="T4" fmla="*/ 381000 w 472"/>
              <a:gd name="T5" fmla="*/ 342900 h 312"/>
              <a:gd name="T6" fmla="*/ 609600 w 472"/>
              <a:gd name="T7" fmla="*/ 495300 h 3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72" h="312">
                <a:moveTo>
                  <a:pt x="0" y="72"/>
                </a:moveTo>
                <a:cubicBezTo>
                  <a:pt x="196" y="36"/>
                  <a:pt x="392" y="0"/>
                  <a:pt x="432" y="24"/>
                </a:cubicBezTo>
                <a:cubicBezTo>
                  <a:pt x="472" y="48"/>
                  <a:pt x="248" y="168"/>
                  <a:pt x="240" y="216"/>
                </a:cubicBezTo>
                <a:cubicBezTo>
                  <a:pt x="232" y="264"/>
                  <a:pt x="308" y="288"/>
                  <a:pt x="384" y="31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6161" name="Freeform 42"/>
          <p:cNvSpPr>
            <a:spLocks/>
          </p:cNvSpPr>
          <p:nvPr/>
        </p:nvSpPr>
        <p:spPr bwMode="auto">
          <a:xfrm>
            <a:off x="2362200" y="3251200"/>
            <a:ext cx="914400" cy="736600"/>
          </a:xfrm>
          <a:custGeom>
            <a:avLst/>
            <a:gdLst>
              <a:gd name="T0" fmla="*/ 0 w 576"/>
              <a:gd name="T1" fmla="*/ 711200 h 464"/>
              <a:gd name="T2" fmla="*/ 381000 w 576"/>
              <a:gd name="T3" fmla="*/ 635000 h 464"/>
              <a:gd name="T4" fmla="*/ 533400 w 576"/>
              <a:gd name="T5" fmla="*/ 101600 h 464"/>
              <a:gd name="T6" fmla="*/ 914400 w 576"/>
              <a:gd name="T7" fmla="*/ 25400 h 4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6" h="464">
                <a:moveTo>
                  <a:pt x="0" y="448"/>
                </a:moveTo>
                <a:cubicBezTo>
                  <a:pt x="92" y="456"/>
                  <a:pt x="184" y="464"/>
                  <a:pt x="240" y="400"/>
                </a:cubicBezTo>
                <a:cubicBezTo>
                  <a:pt x="296" y="336"/>
                  <a:pt x="280" y="128"/>
                  <a:pt x="336" y="64"/>
                </a:cubicBezTo>
                <a:cubicBezTo>
                  <a:pt x="392" y="0"/>
                  <a:pt x="484" y="8"/>
                  <a:pt x="576" y="16"/>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41004924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7"/>
          <p:cNvSpPr>
            <a:spLocks noChangeArrowheads="1"/>
          </p:cNvSpPr>
          <p:nvPr/>
        </p:nvSpPr>
        <p:spPr bwMode="auto">
          <a:xfrm>
            <a:off x="1752600" y="1752600"/>
            <a:ext cx="3200400" cy="3200400"/>
          </a:xfrm>
          <a:prstGeom prst="ellipse">
            <a:avLst/>
          </a:prstGeom>
          <a:solidFill>
            <a:srgbClr val="FBFDFF"/>
          </a:solidFill>
          <a:ln w="12700">
            <a:solidFill>
              <a:schemeClr val="tx1"/>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p>
        </p:txBody>
      </p:sp>
      <p:sp>
        <p:nvSpPr>
          <p:cNvPr id="38915" name="Rectangle 4"/>
          <p:cNvSpPr>
            <a:spLocks noGrp="1" noChangeArrowheads="1"/>
          </p:cNvSpPr>
          <p:nvPr>
            <p:ph type="title"/>
          </p:nvPr>
        </p:nvSpPr>
        <p:spPr/>
        <p:txBody>
          <a:bodyPr/>
          <a:lstStyle/>
          <a:p>
            <a:r>
              <a:rPr lang="en-US" smtClean="0"/>
              <a:t>Network Address Translation (NAT)</a:t>
            </a:r>
          </a:p>
        </p:txBody>
      </p:sp>
      <p:pic>
        <p:nvPicPr>
          <p:cNvPr id="38916" name="Picture 5" descr="MPj04096850000[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172200" y="3962400"/>
            <a:ext cx="1905000" cy="190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917" name="Picture 8" descr="j040725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57400" y="2362200"/>
            <a:ext cx="1676400" cy="1341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918" name="Picture 9" descr="Juniper Route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95800" y="3124200"/>
            <a:ext cx="1295400" cy="363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9" name="Text Box 10"/>
          <p:cNvSpPr txBox="1">
            <a:spLocks noChangeArrowheads="1"/>
          </p:cNvSpPr>
          <p:nvPr/>
        </p:nvSpPr>
        <p:spPr bwMode="auto">
          <a:xfrm>
            <a:off x="7010400" y="2486025"/>
            <a:ext cx="152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Web Server</a:t>
            </a:r>
          </a:p>
        </p:txBody>
      </p:sp>
      <p:sp>
        <p:nvSpPr>
          <p:cNvPr id="38920" name="Freeform 11"/>
          <p:cNvSpPr>
            <a:spLocks/>
          </p:cNvSpPr>
          <p:nvPr/>
        </p:nvSpPr>
        <p:spPr bwMode="auto">
          <a:xfrm>
            <a:off x="3276600" y="3048000"/>
            <a:ext cx="1219200" cy="342900"/>
          </a:xfrm>
          <a:custGeom>
            <a:avLst/>
            <a:gdLst>
              <a:gd name="T0" fmla="*/ 0 w 768"/>
              <a:gd name="T1" fmla="*/ 304800 h 216"/>
              <a:gd name="T2" fmla="*/ 685800 w 768"/>
              <a:gd name="T3" fmla="*/ 0 h 216"/>
              <a:gd name="T4" fmla="*/ 990600 w 768"/>
              <a:gd name="T5" fmla="*/ 304800 h 216"/>
              <a:gd name="T6" fmla="*/ 1219200 w 768"/>
              <a:gd name="T7" fmla="*/ 22860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216">
                <a:moveTo>
                  <a:pt x="0" y="192"/>
                </a:moveTo>
                <a:cubicBezTo>
                  <a:pt x="164" y="96"/>
                  <a:pt x="328" y="0"/>
                  <a:pt x="432" y="0"/>
                </a:cubicBezTo>
                <a:cubicBezTo>
                  <a:pt x="536" y="0"/>
                  <a:pt x="568" y="168"/>
                  <a:pt x="624" y="192"/>
                </a:cubicBezTo>
                <a:cubicBezTo>
                  <a:pt x="680" y="216"/>
                  <a:pt x="724" y="180"/>
                  <a:pt x="768" y="14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8921" name="Freeform 12"/>
          <p:cNvSpPr>
            <a:spLocks/>
          </p:cNvSpPr>
          <p:nvPr/>
        </p:nvSpPr>
        <p:spPr bwMode="auto">
          <a:xfrm>
            <a:off x="5257800" y="1828800"/>
            <a:ext cx="2209800" cy="1295400"/>
          </a:xfrm>
          <a:custGeom>
            <a:avLst/>
            <a:gdLst>
              <a:gd name="T0" fmla="*/ 0 w 1392"/>
              <a:gd name="T1" fmla="*/ 1295400 h 816"/>
              <a:gd name="T2" fmla="*/ 304800 w 1392"/>
              <a:gd name="T3" fmla="*/ 838200 h 816"/>
              <a:gd name="T4" fmla="*/ 1219200 w 1392"/>
              <a:gd name="T5" fmla="*/ 914400 h 816"/>
              <a:gd name="T6" fmla="*/ 1752600 w 1392"/>
              <a:gd name="T7" fmla="*/ 381000 h 816"/>
              <a:gd name="T8" fmla="*/ 2209800 w 1392"/>
              <a:gd name="T9" fmla="*/ 0 h 8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2" h="816">
                <a:moveTo>
                  <a:pt x="0" y="816"/>
                </a:moveTo>
                <a:cubicBezTo>
                  <a:pt x="32" y="692"/>
                  <a:pt x="64" y="568"/>
                  <a:pt x="192" y="528"/>
                </a:cubicBezTo>
                <a:cubicBezTo>
                  <a:pt x="320" y="488"/>
                  <a:pt x="616" y="624"/>
                  <a:pt x="768" y="576"/>
                </a:cubicBezTo>
                <a:cubicBezTo>
                  <a:pt x="920" y="528"/>
                  <a:pt x="1000" y="336"/>
                  <a:pt x="1104" y="240"/>
                </a:cubicBezTo>
                <a:cubicBezTo>
                  <a:pt x="1208" y="144"/>
                  <a:pt x="1300" y="72"/>
                  <a:pt x="139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38922" name="Picture 6" descr="Computer Box (Office Clip Ar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rot="-169627">
            <a:off x="7391400" y="1295400"/>
            <a:ext cx="76835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23" name="Text Box 14"/>
          <p:cNvSpPr txBox="1">
            <a:spLocks noChangeArrowheads="1"/>
          </p:cNvSpPr>
          <p:nvPr/>
        </p:nvSpPr>
        <p:spPr bwMode="auto">
          <a:xfrm>
            <a:off x="2362200" y="3717925"/>
            <a:ext cx="138271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10.1.30.15</a:t>
            </a:r>
          </a:p>
        </p:txBody>
      </p:sp>
      <p:sp>
        <p:nvSpPr>
          <p:cNvPr id="38924" name="Freeform 17"/>
          <p:cNvSpPr>
            <a:spLocks/>
          </p:cNvSpPr>
          <p:nvPr/>
        </p:nvSpPr>
        <p:spPr bwMode="auto">
          <a:xfrm>
            <a:off x="4114800" y="4724400"/>
            <a:ext cx="2057400" cy="990600"/>
          </a:xfrm>
          <a:custGeom>
            <a:avLst/>
            <a:gdLst>
              <a:gd name="T0" fmla="*/ 2057400 w 1296"/>
              <a:gd name="T1" fmla="*/ 990600 h 624"/>
              <a:gd name="T2" fmla="*/ 533400 w 1296"/>
              <a:gd name="T3" fmla="*/ 838200 h 624"/>
              <a:gd name="T4" fmla="*/ 609600 w 1296"/>
              <a:gd name="T5" fmla="*/ 381000 h 624"/>
              <a:gd name="T6" fmla="*/ 0 w 1296"/>
              <a:gd name="T7" fmla="*/ 0 h 6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6" h="624">
                <a:moveTo>
                  <a:pt x="1296" y="624"/>
                </a:moveTo>
                <a:cubicBezTo>
                  <a:pt x="892" y="608"/>
                  <a:pt x="488" y="592"/>
                  <a:pt x="336" y="528"/>
                </a:cubicBezTo>
                <a:cubicBezTo>
                  <a:pt x="184" y="464"/>
                  <a:pt x="440" y="328"/>
                  <a:pt x="384" y="240"/>
                </a:cubicBezTo>
                <a:cubicBezTo>
                  <a:pt x="328" y="152"/>
                  <a:pt x="164" y="76"/>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8925" name="Line 18"/>
          <p:cNvSpPr>
            <a:spLocks noChangeShapeType="1"/>
          </p:cNvSpPr>
          <p:nvPr/>
        </p:nvSpPr>
        <p:spPr bwMode="auto">
          <a:xfrm flipV="1">
            <a:off x="3962400" y="4419600"/>
            <a:ext cx="381000" cy="6096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8926" name="Line 19"/>
          <p:cNvSpPr>
            <a:spLocks noChangeShapeType="1"/>
          </p:cNvSpPr>
          <p:nvPr/>
        </p:nvSpPr>
        <p:spPr bwMode="auto">
          <a:xfrm>
            <a:off x="3962400" y="4419600"/>
            <a:ext cx="381000" cy="6858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8927" name="Text Box 20"/>
          <p:cNvSpPr txBox="1">
            <a:spLocks noChangeArrowheads="1"/>
          </p:cNvSpPr>
          <p:nvPr/>
        </p:nvSpPr>
        <p:spPr bwMode="auto">
          <a:xfrm>
            <a:off x="4953000" y="3429000"/>
            <a:ext cx="24765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Translate:</a:t>
            </a:r>
          </a:p>
          <a:p>
            <a:r>
              <a:rPr lang="en-US" sz="1800"/>
              <a:t>10.1.30.15=138.9.1.15</a:t>
            </a:r>
          </a:p>
        </p:txBody>
      </p:sp>
      <p:sp>
        <p:nvSpPr>
          <p:cNvPr id="38928" name="Text Box 21"/>
          <p:cNvSpPr txBox="1">
            <a:spLocks noChangeArrowheads="1"/>
          </p:cNvSpPr>
          <p:nvPr/>
        </p:nvSpPr>
        <p:spPr bwMode="auto">
          <a:xfrm>
            <a:off x="2971800" y="5029200"/>
            <a:ext cx="1616075"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Disallow incoming</a:t>
            </a:r>
          </a:p>
          <a:p>
            <a:r>
              <a:rPr lang="en-US" sz="2000"/>
              <a:t>peer-to-peer</a:t>
            </a:r>
          </a:p>
        </p:txBody>
      </p:sp>
    </p:spTree>
    <p:extLst>
      <p:ext uri="{BB962C8B-B14F-4D97-AF65-F5344CB8AC3E}">
        <p14:creationId xmlns:p14="http://schemas.microsoft.com/office/powerpoint/2010/main" xmlns="" val="3230490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reeform 32"/>
          <p:cNvSpPr>
            <a:spLocks/>
          </p:cNvSpPr>
          <p:nvPr/>
        </p:nvSpPr>
        <p:spPr bwMode="auto">
          <a:xfrm>
            <a:off x="1104900" y="1525587"/>
            <a:ext cx="5657850" cy="1358900"/>
          </a:xfrm>
          <a:custGeom>
            <a:avLst/>
            <a:gdLst>
              <a:gd name="T0" fmla="*/ 5181600 w 3564"/>
              <a:gd name="T1" fmla="*/ 1223963 h 856"/>
              <a:gd name="T2" fmla="*/ 4229100 w 3564"/>
              <a:gd name="T3" fmla="*/ 1028700 h 856"/>
              <a:gd name="T4" fmla="*/ 3543300 w 3564"/>
              <a:gd name="T5" fmla="*/ 1333500 h 856"/>
              <a:gd name="T6" fmla="*/ 2552700 w 3564"/>
              <a:gd name="T7" fmla="*/ 1181100 h 856"/>
              <a:gd name="T8" fmla="*/ 1638300 w 3564"/>
              <a:gd name="T9" fmla="*/ 1333500 h 856"/>
              <a:gd name="T10" fmla="*/ 571500 w 3564"/>
              <a:gd name="T11" fmla="*/ 1104900 h 856"/>
              <a:gd name="T12" fmla="*/ 114300 w 3564"/>
              <a:gd name="T13" fmla="*/ 1028700 h 856"/>
              <a:gd name="T14" fmla="*/ 38100 w 3564"/>
              <a:gd name="T15" fmla="*/ 723900 h 856"/>
              <a:gd name="T16" fmla="*/ 342900 w 3564"/>
              <a:gd name="T17" fmla="*/ 266700 h 856"/>
              <a:gd name="T18" fmla="*/ 1104900 w 3564"/>
              <a:gd name="T19" fmla="*/ 342900 h 856"/>
              <a:gd name="T20" fmla="*/ 1638300 w 3564"/>
              <a:gd name="T21" fmla="*/ 342900 h 856"/>
              <a:gd name="T22" fmla="*/ 2095500 w 3564"/>
              <a:gd name="T23" fmla="*/ 38100 h 856"/>
              <a:gd name="T24" fmla="*/ 3086100 w 3564"/>
              <a:gd name="T25" fmla="*/ 266700 h 856"/>
              <a:gd name="T26" fmla="*/ 3467100 w 3564"/>
              <a:gd name="T27" fmla="*/ 266700 h 856"/>
              <a:gd name="T28" fmla="*/ 4329113 w 3564"/>
              <a:gd name="T29" fmla="*/ 38100 h 856"/>
              <a:gd name="T30" fmla="*/ 4714875 w 3564"/>
              <a:gd name="T31" fmla="*/ 495300 h 856"/>
              <a:gd name="T32" fmla="*/ 5543550 w 3564"/>
              <a:gd name="T33" fmla="*/ 738188 h 856"/>
              <a:gd name="T34" fmla="*/ 5400675 w 3564"/>
              <a:gd name="T35" fmla="*/ 1095375 h 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64" h="856">
                <a:moveTo>
                  <a:pt x="3264" y="771"/>
                </a:moveTo>
                <a:cubicBezTo>
                  <a:pt x="3166" y="751"/>
                  <a:pt x="2836" y="636"/>
                  <a:pt x="2664" y="648"/>
                </a:cubicBezTo>
                <a:cubicBezTo>
                  <a:pt x="2492" y="660"/>
                  <a:pt x="2408" y="824"/>
                  <a:pt x="2232" y="840"/>
                </a:cubicBezTo>
                <a:cubicBezTo>
                  <a:pt x="2056" y="856"/>
                  <a:pt x="1808" y="744"/>
                  <a:pt x="1608" y="744"/>
                </a:cubicBezTo>
                <a:cubicBezTo>
                  <a:pt x="1408" y="744"/>
                  <a:pt x="1240" y="848"/>
                  <a:pt x="1032" y="840"/>
                </a:cubicBezTo>
                <a:cubicBezTo>
                  <a:pt x="824" y="832"/>
                  <a:pt x="520" y="728"/>
                  <a:pt x="360" y="696"/>
                </a:cubicBezTo>
                <a:cubicBezTo>
                  <a:pt x="200" y="664"/>
                  <a:pt x="128" y="688"/>
                  <a:pt x="72" y="648"/>
                </a:cubicBezTo>
                <a:cubicBezTo>
                  <a:pt x="16" y="608"/>
                  <a:pt x="0" y="536"/>
                  <a:pt x="24" y="456"/>
                </a:cubicBezTo>
                <a:cubicBezTo>
                  <a:pt x="48" y="376"/>
                  <a:pt x="104" y="208"/>
                  <a:pt x="216" y="168"/>
                </a:cubicBezTo>
                <a:cubicBezTo>
                  <a:pt x="328" y="128"/>
                  <a:pt x="560" y="208"/>
                  <a:pt x="696" y="216"/>
                </a:cubicBezTo>
                <a:cubicBezTo>
                  <a:pt x="832" y="224"/>
                  <a:pt x="928" y="248"/>
                  <a:pt x="1032" y="216"/>
                </a:cubicBezTo>
                <a:cubicBezTo>
                  <a:pt x="1136" y="184"/>
                  <a:pt x="1168" y="32"/>
                  <a:pt x="1320" y="24"/>
                </a:cubicBezTo>
                <a:cubicBezTo>
                  <a:pt x="1472" y="16"/>
                  <a:pt x="1800" y="144"/>
                  <a:pt x="1944" y="168"/>
                </a:cubicBezTo>
                <a:cubicBezTo>
                  <a:pt x="2088" y="192"/>
                  <a:pt x="2054" y="192"/>
                  <a:pt x="2184" y="168"/>
                </a:cubicBezTo>
                <a:cubicBezTo>
                  <a:pt x="2314" y="144"/>
                  <a:pt x="2596" y="0"/>
                  <a:pt x="2727" y="24"/>
                </a:cubicBezTo>
                <a:cubicBezTo>
                  <a:pt x="2858" y="48"/>
                  <a:pt x="2843" y="239"/>
                  <a:pt x="2970" y="312"/>
                </a:cubicBezTo>
                <a:cubicBezTo>
                  <a:pt x="3097" y="385"/>
                  <a:pt x="3420" y="402"/>
                  <a:pt x="3492" y="465"/>
                </a:cubicBezTo>
                <a:cubicBezTo>
                  <a:pt x="3564" y="528"/>
                  <a:pt x="3421" y="643"/>
                  <a:pt x="3402" y="69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39939" name="Picture 25" descr="gnodsgfs[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9400" y="3290887"/>
            <a:ext cx="4419600"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940" name="Rectangle 4"/>
          <p:cNvSpPr>
            <a:spLocks noGrp="1" noChangeArrowheads="1"/>
          </p:cNvSpPr>
          <p:nvPr>
            <p:ph type="title"/>
          </p:nvPr>
        </p:nvSpPr>
        <p:spPr/>
        <p:txBody>
          <a:bodyPr/>
          <a:lstStyle/>
          <a:p>
            <a:r>
              <a:rPr lang="en-US" smtClean="0"/>
              <a:t>Domain Name System Registration</a:t>
            </a:r>
          </a:p>
        </p:txBody>
      </p:sp>
      <p:sp>
        <p:nvSpPr>
          <p:cNvPr id="39946" name="Text Box 33"/>
          <p:cNvSpPr txBox="1">
            <a:spLocks noChangeArrowheads="1"/>
          </p:cNvSpPr>
          <p:nvPr/>
        </p:nvSpPr>
        <p:spPr bwMode="auto">
          <a:xfrm>
            <a:off x="1447800" y="2097087"/>
            <a:ext cx="1619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Internet World</a:t>
            </a:r>
          </a:p>
        </p:txBody>
      </p:sp>
      <p:sp>
        <p:nvSpPr>
          <p:cNvPr id="39947" name="Text Box 34"/>
          <p:cNvSpPr txBox="1">
            <a:spLocks noChangeArrowheads="1"/>
          </p:cNvSpPr>
          <p:nvPr/>
        </p:nvSpPr>
        <p:spPr bwMode="auto">
          <a:xfrm>
            <a:off x="3962400" y="3773487"/>
            <a:ext cx="13144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rgbClr val="FFFF99"/>
                </a:solidFill>
              </a:rPr>
              <a:t>Real World</a:t>
            </a:r>
          </a:p>
        </p:txBody>
      </p:sp>
      <p:sp>
        <p:nvSpPr>
          <p:cNvPr id="39948" name="Rectangle 35"/>
          <p:cNvSpPr>
            <a:spLocks noChangeArrowheads="1"/>
          </p:cNvSpPr>
          <p:nvPr/>
        </p:nvSpPr>
        <p:spPr bwMode="auto">
          <a:xfrm>
            <a:off x="6705600" y="1639887"/>
            <a:ext cx="2209800" cy="24384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lstStyle/>
          <a:p>
            <a:pPr algn="ctr"/>
            <a:r>
              <a:rPr lang="en-US" sz="1800"/>
              <a:t>DNS </a:t>
            </a:r>
          </a:p>
          <a:p>
            <a:pPr algn="ctr"/>
            <a:r>
              <a:rPr lang="en-US" sz="1800"/>
              <a:t>Registration</a:t>
            </a:r>
          </a:p>
        </p:txBody>
      </p:sp>
      <p:sp>
        <p:nvSpPr>
          <p:cNvPr id="39949" name="Text Box 36"/>
          <p:cNvSpPr txBox="1">
            <a:spLocks noChangeArrowheads="1"/>
          </p:cNvSpPr>
          <p:nvPr/>
        </p:nvSpPr>
        <p:spPr bwMode="auto">
          <a:xfrm>
            <a:off x="6781800" y="2325687"/>
            <a:ext cx="2362200" cy="1558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600"/>
              <a:t>207.46.250.222</a:t>
            </a:r>
          </a:p>
          <a:p>
            <a:r>
              <a:rPr lang="en-US" sz="1600">
                <a:hlinkClick r:id="rId3"/>
              </a:rPr>
              <a:t>www.microsoft.com</a:t>
            </a:r>
            <a:endParaRPr lang="en-US" sz="1600"/>
          </a:p>
          <a:p>
            <a:r>
              <a:rPr lang="en-US" sz="1600"/>
              <a:t>Microsoft Corporation</a:t>
            </a:r>
          </a:p>
          <a:p>
            <a:r>
              <a:rPr lang="en-US" sz="1600"/>
              <a:t>One Microsoft Way</a:t>
            </a:r>
          </a:p>
          <a:p>
            <a:r>
              <a:rPr lang="en-US" sz="1600"/>
              <a:t>Redmond, WA 98052</a:t>
            </a:r>
          </a:p>
          <a:p>
            <a:r>
              <a:rPr lang="en-US" sz="1600"/>
              <a:t>US</a:t>
            </a:r>
          </a:p>
        </p:txBody>
      </p:sp>
      <p:sp>
        <p:nvSpPr>
          <p:cNvPr id="39950" name="Line 37"/>
          <p:cNvSpPr>
            <a:spLocks noChangeShapeType="1"/>
          </p:cNvSpPr>
          <p:nvPr/>
        </p:nvSpPr>
        <p:spPr bwMode="auto">
          <a:xfrm>
            <a:off x="6324600" y="2782887"/>
            <a:ext cx="0" cy="2209800"/>
          </a:xfrm>
          <a:prstGeom prst="line">
            <a:avLst/>
          </a:prstGeom>
          <a:noFill/>
          <a:ln w="12700">
            <a:solidFill>
              <a:schemeClr val="folHlink"/>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51" name="Text Box 38"/>
          <p:cNvSpPr txBox="1">
            <a:spLocks noChangeArrowheads="1"/>
          </p:cNvSpPr>
          <p:nvPr/>
        </p:nvSpPr>
        <p:spPr bwMode="auto">
          <a:xfrm>
            <a:off x="6934200" y="1106487"/>
            <a:ext cx="14525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Internic.org</a:t>
            </a:r>
          </a:p>
        </p:txBody>
      </p:sp>
      <p:sp>
        <p:nvSpPr>
          <p:cNvPr id="39952" name="Text Box 39"/>
          <p:cNvSpPr txBox="1">
            <a:spLocks noChangeArrowheads="1"/>
          </p:cNvSpPr>
          <p:nvPr/>
        </p:nvSpPr>
        <p:spPr bwMode="auto">
          <a:xfrm>
            <a:off x="3276600" y="2020887"/>
            <a:ext cx="5937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ISP</a:t>
            </a:r>
          </a:p>
        </p:txBody>
      </p:sp>
      <p:sp>
        <p:nvSpPr>
          <p:cNvPr id="39953" name="Rectangle 40"/>
          <p:cNvSpPr>
            <a:spLocks noChangeArrowheads="1"/>
          </p:cNvSpPr>
          <p:nvPr/>
        </p:nvSpPr>
        <p:spPr bwMode="auto">
          <a:xfrm>
            <a:off x="228600" y="3316287"/>
            <a:ext cx="1600200" cy="1676400"/>
          </a:xfrm>
          <a:prstGeom prst="rect">
            <a:avLst/>
          </a:prstGeom>
          <a:solidFill>
            <a:srgbClr val="FFFFFF"/>
          </a:solidFill>
          <a:ln w="12700">
            <a:solidFill>
              <a:schemeClr val="tx1"/>
            </a:solidFill>
            <a:miter lim="800000"/>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1"/>
          <a:lstStyle/>
          <a:p>
            <a:pPr algn="ctr"/>
            <a:r>
              <a:rPr lang="en-US" sz="1800"/>
              <a:t>Net Range</a:t>
            </a:r>
          </a:p>
        </p:txBody>
      </p:sp>
      <p:sp>
        <p:nvSpPr>
          <p:cNvPr id="39954" name="Text Box 41"/>
          <p:cNvSpPr txBox="1">
            <a:spLocks noChangeArrowheads="1"/>
          </p:cNvSpPr>
          <p:nvPr/>
        </p:nvSpPr>
        <p:spPr bwMode="auto">
          <a:xfrm>
            <a:off x="228600" y="3773487"/>
            <a:ext cx="1600200" cy="1192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t>207.46.0.0 – 207.46.255.255</a:t>
            </a:r>
          </a:p>
          <a:p>
            <a:pPr>
              <a:spcBef>
                <a:spcPct val="50000"/>
              </a:spcBef>
            </a:pPr>
            <a:r>
              <a:rPr lang="en-US" sz="1600"/>
              <a:t>Microsoft-Global-Net</a:t>
            </a:r>
          </a:p>
        </p:txBody>
      </p:sp>
      <p:sp>
        <p:nvSpPr>
          <p:cNvPr id="39955" name="Text Box 42"/>
          <p:cNvSpPr txBox="1">
            <a:spLocks noChangeArrowheads="1"/>
          </p:cNvSpPr>
          <p:nvPr/>
        </p:nvSpPr>
        <p:spPr bwMode="auto">
          <a:xfrm>
            <a:off x="304800" y="2859087"/>
            <a:ext cx="1058863"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Arin.net</a:t>
            </a:r>
          </a:p>
        </p:txBody>
      </p:sp>
      <p:sp>
        <p:nvSpPr>
          <p:cNvPr id="39956" name="Line 43"/>
          <p:cNvSpPr>
            <a:spLocks noChangeShapeType="1"/>
          </p:cNvSpPr>
          <p:nvPr/>
        </p:nvSpPr>
        <p:spPr bwMode="auto">
          <a:xfrm flipV="1">
            <a:off x="1676400" y="2859087"/>
            <a:ext cx="1524000" cy="9906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57" name="Line 44"/>
          <p:cNvSpPr>
            <a:spLocks noChangeShapeType="1"/>
          </p:cNvSpPr>
          <p:nvPr/>
        </p:nvSpPr>
        <p:spPr bwMode="auto">
          <a:xfrm>
            <a:off x="3505200" y="2859087"/>
            <a:ext cx="0" cy="1981200"/>
          </a:xfrm>
          <a:prstGeom prst="line">
            <a:avLst/>
          </a:prstGeom>
          <a:noFill/>
          <a:ln w="12700">
            <a:solidFill>
              <a:schemeClr val="folHlink"/>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39958" name="Text Box 46"/>
          <p:cNvSpPr txBox="1">
            <a:spLocks noChangeArrowheads="1"/>
          </p:cNvSpPr>
          <p:nvPr/>
        </p:nvSpPr>
        <p:spPr bwMode="auto">
          <a:xfrm>
            <a:off x="7315200" y="4154487"/>
            <a:ext cx="1828800" cy="2170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600">
                <a:solidFill>
                  <a:schemeClr val="tx2"/>
                </a:solidFill>
              </a:rPr>
              <a:t>Internet entities are anchored to the real world through the DNS registration and through their ISP.</a:t>
            </a:r>
          </a:p>
          <a:p>
            <a:pPr>
              <a:spcBef>
                <a:spcPct val="50000"/>
              </a:spcBef>
            </a:pPr>
            <a:r>
              <a:rPr lang="en-US" sz="1600">
                <a:solidFill>
                  <a:schemeClr val="tx2"/>
                </a:solidFill>
              </a:rPr>
              <a:t>If they tell the truth!</a:t>
            </a:r>
          </a:p>
        </p:txBody>
      </p:sp>
      <p:grpSp>
        <p:nvGrpSpPr>
          <p:cNvPr id="23" name="Group 22"/>
          <p:cNvGrpSpPr/>
          <p:nvPr/>
        </p:nvGrpSpPr>
        <p:grpSpPr>
          <a:xfrm>
            <a:off x="833023" y="2190853"/>
            <a:ext cx="571131" cy="425222"/>
            <a:chOff x="939760" y="666908"/>
            <a:chExt cx="5623170" cy="4186592"/>
          </a:xfrm>
        </p:grpSpPr>
        <p:sp>
          <p:nvSpPr>
            <p:cNvPr id="24" name="Freeform 2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8" name="Group 27"/>
            <p:cNvGrpSpPr/>
            <p:nvPr/>
          </p:nvGrpSpPr>
          <p:grpSpPr>
            <a:xfrm>
              <a:off x="1012296" y="810492"/>
              <a:ext cx="468535" cy="3181508"/>
              <a:chOff x="3264635" y="937071"/>
              <a:chExt cx="468535" cy="3181508"/>
            </a:xfrm>
          </p:grpSpPr>
          <p:sp>
            <p:nvSpPr>
              <p:cNvPr id="114" name="Freeform 11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Freeform 11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1710061" y="810492"/>
              <a:ext cx="468535" cy="3181508"/>
              <a:chOff x="3264635" y="937071"/>
              <a:chExt cx="468535" cy="3181508"/>
            </a:xfrm>
          </p:grpSpPr>
          <p:sp>
            <p:nvSpPr>
              <p:cNvPr id="100" name="Freeform 9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1" name="Freeform 10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a:off x="2319661" y="810492"/>
              <a:ext cx="468535" cy="3181508"/>
              <a:chOff x="3264635" y="937071"/>
              <a:chExt cx="468535" cy="3181508"/>
            </a:xfrm>
          </p:grpSpPr>
          <p:sp>
            <p:nvSpPr>
              <p:cNvPr id="86" name="Freeform 8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Freeform 8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 name="Group 30"/>
            <p:cNvGrpSpPr/>
            <p:nvPr/>
          </p:nvGrpSpPr>
          <p:grpSpPr>
            <a:xfrm>
              <a:off x="2973343" y="810492"/>
              <a:ext cx="468535" cy="3181508"/>
              <a:chOff x="3264635" y="937071"/>
              <a:chExt cx="468535" cy="3181508"/>
            </a:xfrm>
          </p:grpSpPr>
          <p:sp>
            <p:nvSpPr>
              <p:cNvPr id="72" name="Freeform 7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Freeform 7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p:cNvGrpSpPr/>
            <p:nvPr/>
          </p:nvGrpSpPr>
          <p:grpSpPr>
            <a:xfrm>
              <a:off x="3615061" y="810492"/>
              <a:ext cx="468535" cy="3181508"/>
              <a:chOff x="3264635" y="937071"/>
              <a:chExt cx="468535" cy="3181508"/>
            </a:xfrm>
          </p:grpSpPr>
          <p:sp>
            <p:nvSpPr>
              <p:cNvPr id="58" name="Freeform 5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Freeform 5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3" name="Group 32"/>
            <p:cNvGrpSpPr/>
            <p:nvPr/>
          </p:nvGrpSpPr>
          <p:grpSpPr>
            <a:xfrm>
              <a:off x="4300861" y="810492"/>
              <a:ext cx="468535" cy="3181508"/>
              <a:chOff x="3264635" y="937071"/>
              <a:chExt cx="468535" cy="3181508"/>
            </a:xfrm>
          </p:grpSpPr>
          <p:sp>
            <p:nvSpPr>
              <p:cNvPr id="44" name="Freeform 4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Freeform 4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Freeform 3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8" name="Group 127"/>
          <p:cNvGrpSpPr/>
          <p:nvPr/>
        </p:nvGrpSpPr>
        <p:grpSpPr>
          <a:xfrm>
            <a:off x="2152834" y="1639887"/>
            <a:ext cx="571131" cy="425222"/>
            <a:chOff x="939760" y="666908"/>
            <a:chExt cx="5623170" cy="4186592"/>
          </a:xfrm>
        </p:grpSpPr>
        <p:sp>
          <p:nvSpPr>
            <p:cNvPr id="129" name="Freeform 12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2" name="Freeform 13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3" name="Group 132"/>
            <p:cNvGrpSpPr/>
            <p:nvPr/>
          </p:nvGrpSpPr>
          <p:grpSpPr>
            <a:xfrm>
              <a:off x="1012296" y="810492"/>
              <a:ext cx="468535" cy="3181508"/>
              <a:chOff x="3264635" y="937071"/>
              <a:chExt cx="468535" cy="3181508"/>
            </a:xfrm>
          </p:grpSpPr>
          <p:sp>
            <p:nvSpPr>
              <p:cNvPr id="219" name="Freeform 21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0" name="Freeform 21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22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Freeform 22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4" name="Group 133"/>
            <p:cNvGrpSpPr/>
            <p:nvPr/>
          </p:nvGrpSpPr>
          <p:grpSpPr>
            <a:xfrm>
              <a:off x="1710061" y="810492"/>
              <a:ext cx="468535" cy="3181508"/>
              <a:chOff x="3264635" y="937071"/>
              <a:chExt cx="468535" cy="3181508"/>
            </a:xfrm>
          </p:grpSpPr>
          <p:sp>
            <p:nvSpPr>
              <p:cNvPr id="205" name="Freeform 20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6" name="Freeform 20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20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5" name="Group 134"/>
            <p:cNvGrpSpPr/>
            <p:nvPr/>
          </p:nvGrpSpPr>
          <p:grpSpPr>
            <a:xfrm>
              <a:off x="2319661" y="810492"/>
              <a:ext cx="468535" cy="3181508"/>
              <a:chOff x="3264635" y="937071"/>
              <a:chExt cx="468535" cy="3181508"/>
            </a:xfrm>
          </p:grpSpPr>
          <p:sp>
            <p:nvSpPr>
              <p:cNvPr id="191" name="Freeform 19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Freeform 19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20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6" name="Group 135"/>
            <p:cNvGrpSpPr/>
            <p:nvPr/>
          </p:nvGrpSpPr>
          <p:grpSpPr>
            <a:xfrm>
              <a:off x="2973343" y="810492"/>
              <a:ext cx="468535" cy="3181508"/>
              <a:chOff x="3264635" y="937071"/>
              <a:chExt cx="468535" cy="3181508"/>
            </a:xfrm>
          </p:grpSpPr>
          <p:sp>
            <p:nvSpPr>
              <p:cNvPr id="177" name="Freeform 17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8" name="Freeform 17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Freeform 18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7" name="Group 136"/>
            <p:cNvGrpSpPr/>
            <p:nvPr/>
          </p:nvGrpSpPr>
          <p:grpSpPr>
            <a:xfrm>
              <a:off x="3615061" y="810492"/>
              <a:ext cx="468535" cy="3181508"/>
              <a:chOff x="3264635" y="937071"/>
              <a:chExt cx="468535" cy="3181508"/>
            </a:xfrm>
          </p:grpSpPr>
          <p:sp>
            <p:nvSpPr>
              <p:cNvPr id="163" name="Freeform 16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4" name="Freeform 16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Freeform 17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8" name="Group 137"/>
            <p:cNvGrpSpPr/>
            <p:nvPr/>
          </p:nvGrpSpPr>
          <p:grpSpPr>
            <a:xfrm>
              <a:off x="4300861" y="810492"/>
              <a:ext cx="468535" cy="3181508"/>
              <a:chOff x="3264635" y="937071"/>
              <a:chExt cx="468535" cy="3181508"/>
            </a:xfrm>
          </p:grpSpPr>
          <p:sp>
            <p:nvSpPr>
              <p:cNvPr id="149" name="Freeform 14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Freeform 14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39" name="Freeform 13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Freeform 13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Freeform 14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3" name="Freeform 14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5" name="Freeform 14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7" name="Freeform 14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3" name="Group 232"/>
          <p:cNvGrpSpPr/>
          <p:nvPr/>
        </p:nvGrpSpPr>
        <p:grpSpPr>
          <a:xfrm>
            <a:off x="4334059" y="1573878"/>
            <a:ext cx="571131" cy="425222"/>
            <a:chOff x="939760" y="666908"/>
            <a:chExt cx="5623170" cy="4186592"/>
          </a:xfrm>
        </p:grpSpPr>
        <p:sp>
          <p:nvSpPr>
            <p:cNvPr id="234" name="Freeform 23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7" name="Freeform 23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38" name="Group 237"/>
            <p:cNvGrpSpPr/>
            <p:nvPr/>
          </p:nvGrpSpPr>
          <p:grpSpPr>
            <a:xfrm>
              <a:off x="1012296" y="810492"/>
              <a:ext cx="468535" cy="3181508"/>
              <a:chOff x="3264635" y="937071"/>
              <a:chExt cx="468535" cy="3181508"/>
            </a:xfrm>
          </p:grpSpPr>
          <p:sp>
            <p:nvSpPr>
              <p:cNvPr id="324" name="Freeform 32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5" name="Freeform 32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Freeform 32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Freeform 32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Freeform 32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Freeform 32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Freeform 32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33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Freeform 33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Freeform 33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reeform 33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Freeform 33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33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Freeform 33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9" name="Group 238"/>
            <p:cNvGrpSpPr/>
            <p:nvPr/>
          </p:nvGrpSpPr>
          <p:grpSpPr>
            <a:xfrm>
              <a:off x="1710061" y="810492"/>
              <a:ext cx="468535" cy="3181508"/>
              <a:chOff x="3264635" y="937071"/>
              <a:chExt cx="468535" cy="3181508"/>
            </a:xfrm>
          </p:grpSpPr>
          <p:sp>
            <p:nvSpPr>
              <p:cNvPr id="310" name="Freeform 30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1" name="Freeform 31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reeform 31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Freeform 31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reeform 31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Freeform 31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reeform 31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Freeform 31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Freeform 31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reeform 32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Freeform 32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reeform 32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0" name="Group 239"/>
            <p:cNvGrpSpPr/>
            <p:nvPr/>
          </p:nvGrpSpPr>
          <p:grpSpPr>
            <a:xfrm>
              <a:off x="2319661" y="810492"/>
              <a:ext cx="468535" cy="3181508"/>
              <a:chOff x="3264635" y="937071"/>
              <a:chExt cx="468535" cy="3181508"/>
            </a:xfrm>
          </p:grpSpPr>
          <p:sp>
            <p:nvSpPr>
              <p:cNvPr id="296" name="Freeform 29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7" name="Freeform 29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29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reeform 30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Freeform 30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30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30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30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Freeform 30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Freeform 30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1" name="Group 240"/>
            <p:cNvGrpSpPr/>
            <p:nvPr/>
          </p:nvGrpSpPr>
          <p:grpSpPr>
            <a:xfrm>
              <a:off x="2973343" y="810492"/>
              <a:ext cx="468535" cy="3181508"/>
              <a:chOff x="3264635" y="937071"/>
              <a:chExt cx="468535" cy="3181508"/>
            </a:xfrm>
          </p:grpSpPr>
          <p:sp>
            <p:nvSpPr>
              <p:cNvPr id="282" name="Freeform 28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3" name="Freeform 28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28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28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8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Freeform 29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29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29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Freeform 29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Freeform 29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2" name="Group 241"/>
            <p:cNvGrpSpPr/>
            <p:nvPr/>
          </p:nvGrpSpPr>
          <p:grpSpPr>
            <a:xfrm>
              <a:off x="3615061" y="810492"/>
              <a:ext cx="468535" cy="3181508"/>
              <a:chOff x="3264635" y="937071"/>
              <a:chExt cx="468535" cy="3181508"/>
            </a:xfrm>
          </p:grpSpPr>
          <p:sp>
            <p:nvSpPr>
              <p:cNvPr id="268" name="Freeform 26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9" name="Freeform 26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27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Freeform 27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28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43" name="Group 242"/>
            <p:cNvGrpSpPr/>
            <p:nvPr/>
          </p:nvGrpSpPr>
          <p:grpSpPr>
            <a:xfrm>
              <a:off x="4300861" y="810492"/>
              <a:ext cx="468535" cy="3181508"/>
              <a:chOff x="3264635" y="937071"/>
              <a:chExt cx="468535" cy="3181508"/>
            </a:xfrm>
          </p:grpSpPr>
          <p:sp>
            <p:nvSpPr>
              <p:cNvPr id="254" name="Freeform 25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5" name="Freeform 25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26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reeform 26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26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Freeform 26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44" name="Freeform 24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Freeform 24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6" name="Freeform 24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8" name="Freeform 24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24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Freeform 24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2" name="Freeform 25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8" name="Group 337"/>
          <p:cNvGrpSpPr/>
          <p:nvPr/>
        </p:nvGrpSpPr>
        <p:grpSpPr>
          <a:xfrm>
            <a:off x="3200400" y="2362200"/>
            <a:ext cx="571131" cy="425222"/>
            <a:chOff x="939760" y="666908"/>
            <a:chExt cx="5623170" cy="4186592"/>
          </a:xfrm>
        </p:grpSpPr>
        <p:sp>
          <p:nvSpPr>
            <p:cNvPr id="339" name="Freeform 33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Freeform 33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Freeform 34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2" name="Freeform 34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43" name="Group 342"/>
            <p:cNvGrpSpPr/>
            <p:nvPr/>
          </p:nvGrpSpPr>
          <p:grpSpPr>
            <a:xfrm>
              <a:off x="1012296" y="810492"/>
              <a:ext cx="468535" cy="3181508"/>
              <a:chOff x="3264635" y="937071"/>
              <a:chExt cx="468535" cy="3181508"/>
            </a:xfrm>
          </p:grpSpPr>
          <p:sp>
            <p:nvSpPr>
              <p:cNvPr id="429" name="Freeform 42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0" name="Freeform 42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Freeform 43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Freeform 43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Freeform 43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Freeform 43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Freeform 43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Freeform 43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Freeform 43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43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Freeform 43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Freeform 43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Freeform 44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Freeform 44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4" name="Group 343"/>
            <p:cNvGrpSpPr/>
            <p:nvPr/>
          </p:nvGrpSpPr>
          <p:grpSpPr>
            <a:xfrm>
              <a:off x="1710061" y="810492"/>
              <a:ext cx="468535" cy="3181508"/>
              <a:chOff x="3264635" y="937071"/>
              <a:chExt cx="468535" cy="3181508"/>
            </a:xfrm>
          </p:grpSpPr>
          <p:sp>
            <p:nvSpPr>
              <p:cNvPr id="415" name="Freeform 41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6" name="Freeform 41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Freeform 41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reeform 41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41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Freeform 41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reeform 42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Freeform 42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Freeform 42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Freeform 42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42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Freeform 42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Freeform 42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Freeform 42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5" name="Group 344"/>
            <p:cNvGrpSpPr/>
            <p:nvPr/>
          </p:nvGrpSpPr>
          <p:grpSpPr>
            <a:xfrm>
              <a:off x="2319661" y="810492"/>
              <a:ext cx="468535" cy="3181508"/>
              <a:chOff x="3264635" y="937071"/>
              <a:chExt cx="468535" cy="3181508"/>
            </a:xfrm>
          </p:grpSpPr>
          <p:sp>
            <p:nvSpPr>
              <p:cNvPr id="401" name="Freeform 40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2" name="Freeform 40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reeform 40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reeform 40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reeform 40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40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40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Freeform 40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Freeform 40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reeform 41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reeform 41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reeform 41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1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6" name="Group 345"/>
            <p:cNvGrpSpPr/>
            <p:nvPr/>
          </p:nvGrpSpPr>
          <p:grpSpPr>
            <a:xfrm>
              <a:off x="2973343" y="810492"/>
              <a:ext cx="468535" cy="3181508"/>
              <a:chOff x="3264635" y="937071"/>
              <a:chExt cx="468535" cy="3181508"/>
            </a:xfrm>
          </p:grpSpPr>
          <p:sp>
            <p:nvSpPr>
              <p:cNvPr id="387" name="Freeform 38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8" name="Freeform 38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Freeform 38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reeform 39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reeform 39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reeform 39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reeform 39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reeform 39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reeform 39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reeform 39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reeform 39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reeform 39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reeform 39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7" name="Group 346"/>
            <p:cNvGrpSpPr/>
            <p:nvPr/>
          </p:nvGrpSpPr>
          <p:grpSpPr>
            <a:xfrm>
              <a:off x="3615061" y="810492"/>
              <a:ext cx="468535" cy="3181508"/>
              <a:chOff x="3264635" y="937071"/>
              <a:chExt cx="468535" cy="3181508"/>
            </a:xfrm>
          </p:grpSpPr>
          <p:sp>
            <p:nvSpPr>
              <p:cNvPr id="373" name="Freeform 37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4" name="Freeform 37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37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Freeform 37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Freeform 37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Freeform 37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reeform 37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Freeform 37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Freeform 38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Freeform 38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Freeform 38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Freeform 38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Freeform 38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38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8" name="Group 347"/>
            <p:cNvGrpSpPr/>
            <p:nvPr/>
          </p:nvGrpSpPr>
          <p:grpSpPr>
            <a:xfrm>
              <a:off x="4300861" y="810492"/>
              <a:ext cx="468535" cy="3181508"/>
              <a:chOff x="3264635" y="937071"/>
              <a:chExt cx="468535" cy="3181508"/>
            </a:xfrm>
          </p:grpSpPr>
          <p:sp>
            <p:nvSpPr>
              <p:cNvPr id="359" name="Freeform 35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0" name="Freeform 35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reeform 36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Freeform 36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Freeform 36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Freeform 36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Freeform 36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36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reeform 36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Freeform 36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36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reeform 36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37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Freeform 37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9" name="Freeform 34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0" name="Freeform 34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1" name="Freeform 35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reeform 35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3" name="Freeform 35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reeform 35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5" name="Freeform 35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Freeform 35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7" name="Freeform 35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reeform 35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p:cNvGrpSpPr/>
          <p:nvPr/>
        </p:nvGrpSpPr>
        <p:grpSpPr>
          <a:xfrm>
            <a:off x="6039034" y="2362200"/>
            <a:ext cx="571131" cy="425222"/>
            <a:chOff x="939760" y="666908"/>
            <a:chExt cx="5623170" cy="4186592"/>
          </a:xfrm>
        </p:grpSpPr>
        <p:sp>
          <p:nvSpPr>
            <p:cNvPr id="444" name="Freeform 44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Freeform 44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Freeform 44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7" name="Freeform 44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48" name="Group 447"/>
            <p:cNvGrpSpPr/>
            <p:nvPr/>
          </p:nvGrpSpPr>
          <p:grpSpPr>
            <a:xfrm>
              <a:off x="1012296" y="810492"/>
              <a:ext cx="468535" cy="3181508"/>
              <a:chOff x="3264635" y="937071"/>
              <a:chExt cx="468535" cy="3181508"/>
            </a:xfrm>
          </p:grpSpPr>
          <p:sp>
            <p:nvSpPr>
              <p:cNvPr id="534" name="Freeform 53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5" name="Freeform 53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Freeform 53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Freeform 53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Freeform 53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Freeform 53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Freeform 53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Freeform 54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Freeform 54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Freeform 54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Freeform 54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Freeform 54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Freeform 54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Freeform 54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9" name="Group 448"/>
            <p:cNvGrpSpPr/>
            <p:nvPr/>
          </p:nvGrpSpPr>
          <p:grpSpPr>
            <a:xfrm>
              <a:off x="1710061" y="810492"/>
              <a:ext cx="468535" cy="3181508"/>
              <a:chOff x="3264635" y="937071"/>
              <a:chExt cx="468535" cy="3181508"/>
            </a:xfrm>
          </p:grpSpPr>
          <p:sp>
            <p:nvSpPr>
              <p:cNvPr id="520" name="Freeform 51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1" name="Freeform 52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Freeform 52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Freeform 52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Freeform 52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Freeform 52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Freeform 52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Freeform 52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Freeform 52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Freeform 52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Freeform 52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Freeform 53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Freeform 53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Freeform 53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0" name="Group 449"/>
            <p:cNvGrpSpPr/>
            <p:nvPr/>
          </p:nvGrpSpPr>
          <p:grpSpPr>
            <a:xfrm>
              <a:off x="2319661" y="810492"/>
              <a:ext cx="468535" cy="3181508"/>
              <a:chOff x="3264635" y="937071"/>
              <a:chExt cx="468535" cy="3181508"/>
            </a:xfrm>
          </p:grpSpPr>
          <p:sp>
            <p:nvSpPr>
              <p:cNvPr id="506" name="Freeform 50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7" name="Freeform 50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Freeform 50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Freeform 50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Freeform 50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Freeform 51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Freeform 51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Freeform 51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Freeform 51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Freeform 51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Freeform 51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Freeform 51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Freeform 51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Freeform 51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1" name="Group 450"/>
            <p:cNvGrpSpPr/>
            <p:nvPr/>
          </p:nvGrpSpPr>
          <p:grpSpPr>
            <a:xfrm>
              <a:off x="2973343" y="810492"/>
              <a:ext cx="468535" cy="3181508"/>
              <a:chOff x="3264635" y="937071"/>
              <a:chExt cx="468535" cy="3181508"/>
            </a:xfrm>
          </p:grpSpPr>
          <p:sp>
            <p:nvSpPr>
              <p:cNvPr id="492" name="Freeform 49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3" name="Freeform 49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Freeform 49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Freeform 49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Freeform 49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Freeform 49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Freeform 49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Freeform 49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Freeform 49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Freeform 50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Freeform 50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Freeform 50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Freeform 50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Freeform 50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2" name="Group 451"/>
            <p:cNvGrpSpPr/>
            <p:nvPr/>
          </p:nvGrpSpPr>
          <p:grpSpPr>
            <a:xfrm>
              <a:off x="3615061" y="810492"/>
              <a:ext cx="468535" cy="3181508"/>
              <a:chOff x="3264635" y="937071"/>
              <a:chExt cx="468535" cy="3181508"/>
            </a:xfrm>
          </p:grpSpPr>
          <p:sp>
            <p:nvSpPr>
              <p:cNvPr id="478" name="Freeform 47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9" name="Freeform 47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Freeform 47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Freeform 48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Freeform 48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Freeform 48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Freeform 48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Freeform 48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Freeform 48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Freeform 48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Freeform 48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Freeform 48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Freeform 48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Freeform 49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53" name="Group 452"/>
            <p:cNvGrpSpPr/>
            <p:nvPr/>
          </p:nvGrpSpPr>
          <p:grpSpPr>
            <a:xfrm>
              <a:off x="4300861" y="810492"/>
              <a:ext cx="468535" cy="3181508"/>
              <a:chOff x="3264635" y="937071"/>
              <a:chExt cx="468535" cy="3181508"/>
            </a:xfrm>
          </p:grpSpPr>
          <p:sp>
            <p:nvSpPr>
              <p:cNvPr id="464" name="Freeform 46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5" name="Freeform 46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Freeform 46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Freeform 46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reeform 46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Freeform 46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Freeform 46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Freeform 47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Freeform 47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Freeform 47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Freeform 47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Freeform 47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Freeform 47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Freeform 47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4" name="Freeform 45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5" name="Freeform 45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6" name="Freeform 45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Freeform 45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8" name="Freeform 45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Freeform 45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0" name="Freeform 45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Freeform 46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2" name="Freeform 46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Freeform 46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2205883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smtClean="0"/>
              <a:t>Domain Names</a:t>
            </a:r>
          </a:p>
        </p:txBody>
      </p:sp>
      <p:sp>
        <p:nvSpPr>
          <p:cNvPr id="40963" name="Text Box 5"/>
          <p:cNvSpPr txBox="1">
            <a:spLocks noChangeArrowheads="1"/>
          </p:cNvSpPr>
          <p:nvPr/>
        </p:nvSpPr>
        <p:spPr bwMode="auto">
          <a:xfrm>
            <a:off x="1828800" y="1752600"/>
            <a:ext cx="40354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Server.Department.Company.TLD</a:t>
            </a:r>
          </a:p>
        </p:txBody>
      </p:sp>
      <p:sp>
        <p:nvSpPr>
          <p:cNvPr id="40964" name="Text Box 6"/>
          <p:cNvSpPr txBox="1">
            <a:spLocks noChangeArrowheads="1"/>
          </p:cNvSpPr>
          <p:nvPr/>
        </p:nvSpPr>
        <p:spPr bwMode="auto">
          <a:xfrm>
            <a:off x="4495800" y="2398713"/>
            <a:ext cx="1111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hlink"/>
                </a:solidFill>
              </a:rPr>
              <a:t>Required</a:t>
            </a:r>
          </a:p>
        </p:txBody>
      </p:sp>
      <p:sp>
        <p:nvSpPr>
          <p:cNvPr id="40965" name="Text Box 7"/>
          <p:cNvSpPr txBox="1">
            <a:spLocks noChangeArrowheads="1"/>
          </p:cNvSpPr>
          <p:nvPr/>
        </p:nvSpPr>
        <p:spPr bwMode="auto">
          <a:xfrm>
            <a:off x="2057400" y="2398713"/>
            <a:ext cx="10350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hlink"/>
                </a:solidFill>
              </a:rPr>
              <a:t>Optional</a:t>
            </a:r>
          </a:p>
        </p:txBody>
      </p:sp>
      <p:sp>
        <p:nvSpPr>
          <p:cNvPr id="40966" name="Text Box 8"/>
          <p:cNvSpPr txBox="1">
            <a:spLocks noChangeArrowheads="1"/>
          </p:cNvSpPr>
          <p:nvPr/>
        </p:nvSpPr>
        <p:spPr bwMode="auto">
          <a:xfrm>
            <a:off x="3505200" y="1219200"/>
            <a:ext cx="1365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hlink"/>
                </a:solidFill>
              </a:rPr>
              <a:t>Right-to-left</a:t>
            </a:r>
          </a:p>
        </p:txBody>
      </p:sp>
      <p:sp>
        <p:nvSpPr>
          <p:cNvPr id="40967" name="Line 9"/>
          <p:cNvSpPr>
            <a:spLocks noChangeShapeType="1"/>
          </p:cNvSpPr>
          <p:nvPr/>
        </p:nvSpPr>
        <p:spPr bwMode="auto">
          <a:xfrm flipH="1">
            <a:off x="2362200" y="1676400"/>
            <a:ext cx="3048000" cy="0"/>
          </a:xfrm>
          <a:prstGeom prst="line">
            <a:avLst/>
          </a:prstGeom>
          <a:noFill/>
          <a:ln w="12700">
            <a:solidFill>
              <a:schemeClr val="hlink"/>
            </a:solidFill>
            <a:round/>
            <a:headEnd type="none" w="sm" len="sm"/>
            <a:tailEnd type="triangl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40968" name="Text Box 10"/>
          <p:cNvSpPr txBox="1">
            <a:spLocks noChangeArrowheads="1"/>
          </p:cNvSpPr>
          <p:nvPr/>
        </p:nvSpPr>
        <p:spPr bwMode="auto">
          <a:xfrm>
            <a:off x="6553200" y="1371600"/>
            <a:ext cx="2057400" cy="3662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Original TLDs</a:t>
            </a:r>
          </a:p>
          <a:p>
            <a:r>
              <a:rPr lang="en-US" sz="1800"/>
              <a:t>Set by ICANN</a:t>
            </a:r>
          </a:p>
          <a:p>
            <a:endParaRPr lang="en-US" sz="1800"/>
          </a:p>
          <a:p>
            <a:r>
              <a:rPr lang="en-US" sz="1800"/>
              <a:t>com</a:t>
            </a:r>
          </a:p>
          <a:p>
            <a:r>
              <a:rPr lang="en-US" sz="1800"/>
              <a:t>org</a:t>
            </a:r>
          </a:p>
          <a:p>
            <a:r>
              <a:rPr lang="en-US" sz="1800"/>
              <a:t>net</a:t>
            </a:r>
          </a:p>
          <a:p>
            <a:r>
              <a:rPr lang="en-US" sz="1800"/>
              <a:t>edu</a:t>
            </a:r>
          </a:p>
          <a:p>
            <a:r>
              <a:rPr lang="en-US" sz="1800"/>
              <a:t>gov</a:t>
            </a:r>
          </a:p>
          <a:p>
            <a:r>
              <a:rPr lang="en-US" sz="1800"/>
              <a:t>mil</a:t>
            </a:r>
          </a:p>
          <a:p>
            <a:endParaRPr lang="en-US" sz="1800"/>
          </a:p>
          <a:p>
            <a:r>
              <a:rPr lang="en-US" sz="1800"/>
              <a:t>Many more today +</a:t>
            </a:r>
          </a:p>
          <a:p>
            <a:r>
              <a:rPr lang="en-US" sz="1800"/>
              <a:t>Country Codes</a:t>
            </a:r>
          </a:p>
        </p:txBody>
      </p:sp>
      <p:sp>
        <p:nvSpPr>
          <p:cNvPr id="40969" name="Text Box 11"/>
          <p:cNvSpPr txBox="1">
            <a:spLocks noChangeArrowheads="1"/>
          </p:cNvSpPr>
          <p:nvPr/>
        </p:nvSpPr>
        <p:spPr bwMode="auto">
          <a:xfrm>
            <a:off x="1127125" y="3922713"/>
            <a:ext cx="4527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accounts.citibank.com.xqioajfm.aka82.com</a:t>
            </a:r>
          </a:p>
        </p:txBody>
      </p:sp>
      <p:sp>
        <p:nvSpPr>
          <p:cNvPr id="40970" name="Text Box 12"/>
          <p:cNvSpPr txBox="1">
            <a:spLocks noChangeArrowheads="1"/>
          </p:cNvSpPr>
          <p:nvPr/>
        </p:nvSpPr>
        <p:spPr bwMode="auto">
          <a:xfrm>
            <a:off x="1219200" y="4492625"/>
            <a:ext cx="4495800" cy="917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solidFill>
                  <a:schemeClr val="hlink"/>
                </a:solidFill>
              </a:rPr>
              <a:t>This address is NOT owned by Citicorp.</a:t>
            </a:r>
          </a:p>
          <a:p>
            <a:r>
              <a:rPr lang="en-US" sz="1800">
                <a:solidFill>
                  <a:schemeClr val="hlink"/>
                </a:solidFill>
              </a:rPr>
              <a:t>When you see it in an e-mail message, you know it is a fake.</a:t>
            </a:r>
          </a:p>
        </p:txBody>
      </p:sp>
    </p:spTree>
    <p:extLst>
      <p:ext uri="{BB962C8B-B14F-4D97-AF65-F5344CB8AC3E}">
        <p14:creationId xmlns:p14="http://schemas.microsoft.com/office/powerpoint/2010/main" xmlns="" val="593211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Internet2</a:t>
            </a:r>
            <a:endParaRPr lang="en-US" dirty="0"/>
          </a:p>
        </p:txBody>
      </p:sp>
      <p:sp>
        <p:nvSpPr>
          <p:cNvPr id="3" name="Content Placeholder 2"/>
          <p:cNvSpPr>
            <a:spLocks noGrp="1"/>
          </p:cNvSpPr>
          <p:nvPr>
            <p:ph idx="1"/>
          </p:nvPr>
        </p:nvSpPr>
        <p:spPr/>
        <p:txBody>
          <a:bodyPr>
            <a:normAutofit lnSpcReduction="10000"/>
          </a:bodyPr>
          <a:lstStyle/>
          <a:p>
            <a:r>
              <a:rPr lang="en-US" dirty="0" smtClean="0"/>
              <a:t>High speed (1 </a:t>
            </a:r>
            <a:r>
              <a:rPr lang="en-US" dirty="0" err="1" smtClean="0"/>
              <a:t>gbps</a:t>
            </a:r>
            <a:r>
              <a:rPr lang="en-US" dirty="0" smtClean="0"/>
              <a:t> or better)</a:t>
            </a:r>
          </a:p>
          <a:p>
            <a:r>
              <a:rPr lang="en-US" dirty="0" smtClean="0"/>
              <a:t>Quality of Service (</a:t>
            </a:r>
            <a:r>
              <a:rPr lang="en-US" dirty="0" err="1" smtClean="0"/>
              <a:t>QoS</a:t>
            </a:r>
            <a:r>
              <a:rPr lang="en-US" dirty="0" smtClean="0"/>
              <a:t>)</a:t>
            </a:r>
          </a:p>
          <a:p>
            <a:r>
              <a:rPr lang="en-US" dirty="0" smtClean="0"/>
              <a:t>Primarily educational and research</a:t>
            </a:r>
          </a:p>
          <a:p>
            <a:r>
              <a:rPr lang="en-US" dirty="0" smtClean="0"/>
              <a:t>Requires fiber connection</a:t>
            </a:r>
          </a:p>
          <a:p>
            <a:r>
              <a:rPr lang="en-US" dirty="0" smtClean="0"/>
              <a:t>Basic costs</a:t>
            </a:r>
          </a:p>
          <a:p>
            <a:pPr lvl="1"/>
            <a:r>
              <a:rPr lang="en-US" dirty="0" smtClean="0"/>
              <a:t>Connection (1gbps) $250,000 per year</a:t>
            </a:r>
          </a:p>
          <a:p>
            <a:pPr lvl="1"/>
            <a:r>
              <a:rPr lang="en-US" dirty="0" smtClean="0"/>
              <a:t>Membership about $60,000 per year</a:t>
            </a:r>
          </a:p>
          <a:p>
            <a:r>
              <a:rPr lang="en-US" dirty="0" smtClean="0"/>
              <a:t>It is not designed for commercial Web sites</a:t>
            </a:r>
            <a:endParaRPr lang="en-US" dirty="0"/>
          </a:p>
        </p:txBody>
      </p:sp>
    </p:spTree>
    <p:extLst>
      <p:ext uri="{BB962C8B-B14F-4D97-AF65-F5344CB8AC3E}">
        <p14:creationId xmlns:p14="http://schemas.microsoft.com/office/powerpoint/2010/main" xmlns="" val="3402892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M-Commerce</a:t>
            </a:r>
          </a:p>
        </p:txBody>
      </p:sp>
      <p:sp>
        <p:nvSpPr>
          <p:cNvPr id="41988" name="Text Box 5"/>
          <p:cNvSpPr txBox="1">
            <a:spLocks noChangeArrowheads="1"/>
          </p:cNvSpPr>
          <p:nvPr/>
        </p:nvSpPr>
        <p:spPr bwMode="auto">
          <a:xfrm>
            <a:off x="5943600" y="1219200"/>
            <a:ext cx="2667000" cy="24929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dirty="0"/>
              <a:t>Internet access everywhere</a:t>
            </a:r>
          </a:p>
          <a:p>
            <a:pPr>
              <a:spcBef>
                <a:spcPct val="50000"/>
              </a:spcBef>
            </a:pPr>
            <a:r>
              <a:rPr lang="en-US" dirty="0"/>
              <a:t>Cell phones</a:t>
            </a:r>
          </a:p>
          <a:p>
            <a:pPr>
              <a:spcBef>
                <a:spcPct val="50000"/>
              </a:spcBef>
            </a:pPr>
            <a:r>
              <a:rPr lang="en-US" dirty="0" smtClean="0"/>
              <a:t>Tablets</a:t>
            </a:r>
          </a:p>
          <a:p>
            <a:pPr>
              <a:spcBef>
                <a:spcPct val="50000"/>
              </a:spcBef>
            </a:pPr>
            <a:r>
              <a:rPr lang="en-US" dirty="0" smtClean="0"/>
              <a:t>Laptops</a:t>
            </a:r>
          </a:p>
        </p:txBody>
      </p:sp>
      <p:sp>
        <p:nvSpPr>
          <p:cNvPr id="41989" name="Text Box 6"/>
          <p:cNvSpPr txBox="1">
            <a:spLocks noChangeArrowheads="1"/>
          </p:cNvSpPr>
          <p:nvPr/>
        </p:nvSpPr>
        <p:spPr bwMode="auto">
          <a:xfrm>
            <a:off x="5943600" y="4419600"/>
            <a:ext cx="28194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a:t>Great potential</a:t>
            </a:r>
          </a:p>
          <a:p>
            <a:pPr>
              <a:spcBef>
                <a:spcPct val="50000"/>
              </a:spcBef>
            </a:pPr>
            <a:r>
              <a:rPr lang="en-US"/>
              <a:t>Limited usability</a:t>
            </a:r>
          </a:p>
          <a:p>
            <a:pPr>
              <a:spcBef>
                <a:spcPct val="50000"/>
              </a:spcBef>
            </a:pPr>
            <a:r>
              <a:rPr lang="en-US"/>
              <a:t>Better than voice?</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52600" y="1502501"/>
            <a:ext cx="2571750" cy="3905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635269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smtClean="0"/>
              <a:t>Cell Phones and Wireless Communication</a:t>
            </a:r>
          </a:p>
        </p:txBody>
      </p:sp>
      <p:pic>
        <p:nvPicPr>
          <p:cNvPr id="43011" name="Picture 3" descr="en00906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433763" y="3414713"/>
            <a:ext cx="676275"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2" name="Picture 4" descr="en00906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46275" y="2309813"/>
            <a:ext cx="60325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3" name="Picture 5" descr="en00906_"/>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92213" y="3757613"/>
            <a:ext cx="966787" cy="1017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014" name="Picture 6" descr="ph01517j"/>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09800" y="3276600"/>
            <a:ext cx="60642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015" name="Oval 10"/>
          <p:cNvSpPr>
            <a:spLocks noChangeArrowheads="1"/>
          </p:cNvSpPr>
          <p:nvPr/>
        </p:nvSpPr>
        <p:spPr bwMode="auto">
          <a:xfrm>
            <a:off x="228600" y="2819400"/>
            <a:ext cx="2895600" cy="28956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16" name="Oval 11"/>
          <p:cNvSpPr>
            <a:spLocks noChangeArrowheads="1"/>
          </p:cNvSpPr>
          <p:nvPr/>
        </p:nvSpPr>
        <p:spPr bwMode="auto">
          <a:xfrm>
            <a:off x="838200" y="1219200"/>
            <a:ext cx="2819400" cy="2819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17" name="Oval 12"/>
          <p:cNvSpPr>
            <a:spLocks noChangeArrowheads="1"/>
          </p:cNvSpPr>
          <p:nvPr/>
        </p:nvSpPr>
        <p:spPr bwMode="auto">
          <a:xfrm>
            <a:off x="2286000" y="2286000"/>
            <a:ext cx="2971800" cy="2971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43018" name="Text Box 13"/>
          <p:cNvSpPr txBox="1">
            <a:spLocks noChangeArrowheads="1"/>
          </p:cNvSpPr>
          <p:nvPr/>
        </p:nvSpPr>
        <p:spPr bwMode="auto">
          <a:xfrm>
            <a:off x="5715000" y="1143000"/>
            <a:ext cx="3048000" cy="476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Wireless cells work by handing off the wireless connection to the next tower as the caller moves.</a:t>
            </a:r>
          </a:p>
          <a:p>
            <a:pPr>
              <a:spcBef>
                <a:spcPct val="50000"/>
              </a:spcBef>
            </a:pPr>
            <a:r>
              <a:rPr lang="en-US" sz="1800"/>
              <a:t>Connections to multiple towers at one time enables the system to triangulate to get a fairly precise location of the cellular device--even when it is not in a call.</a:t>
            </a:r>
          </a:p>
          <a:p>
            <a:pPr>
              <a:spcBef>
                <a:spcPct val="50000"/>
              </a:spcBef>
            </a:pPr>
            <a:r>
              <a:rPr lang="en-US" sz="1800"/>
              <a:t>Location knowledge will make it possible (although perhaps not desirable) to offer new business opportunities as people move into range.</a:t>
            </a:r>
          </a:p>
        </p:txBody>
      </p:sp>
    </p:spTree>
    <p:extLst>
      <p:ext uri="{BB962C8B-B14F-4D97-AF65-F5344CB8AC3E}">
        <p14:creationId xmlns:p14="http://schemas.microsoft.com/office/powerpoint/2010/main" xmlns="" val="520010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1431510" y="1726881"/>
            <a:ext cx="5834680" cy="1709688"/>
          </a:xfrm>
          <a:custGeom>
            <a:avLst/>
            <a:gdLst>
              <a:gd name="connsiteX0" fmla="*/ 2160776 w 5834680"/>
              <a:gd name="connsiteY0" fmla="*/ 281533 h 1709688"/>
              <a:gd name="connsiteX1" fmla="*/ 1377004 w 5834680"/>
              <a:gd name="connsiteY1" fmla="*/ 3948 h 1709688"/>
              <a:gd name="connsiteX2" fmla="*/ 152361 w 5834680"/>
              <a:gd name="connsiteY2" fmla="*/ 526462 h 1709688"/>
              <a:gd name="connsiteX3" fmla="*/ 625890 w 5834680"/>
              <a:gd name="connsiteY3" fmla="*/ 1048976 h 1709688"/>
              <a:gd name="connsiteX4" fmla="*/ 38061 w 5834680"/>
              <a:gd name="connsiteY4" fmla="*/ 1620476 h 1709688"/>
              <a:gd name="connsiteX5" fmla="*/ 1932176 w 5834680"/>
              <a:gd name="connsiteY5" fmla="*/ 1653133 h 1709688"/>
              <a:gd name="connsiteX6" fmla="*/ 2683290 w 5834680"/>
              <a:gd name="connsiteY6" fmla="*/ 1081633 h 1709688"/>
              <a:gd name="connsiteX7" fmla="*/ 4969290 w 5834680"/>
              <a:gd name="connsiteY7" fmla="*/ 1555162 h 1709688"/>
              <a:gd name="connsiteX8" fmla="*/ 5802047 w 5834680"/>
              <a:gd name="connsiteY8" fmla="*/ 771390 h 1709688"/>
              <a:gd name="connsiteX9" fmla="*/ 3989576 w 5834680"/>
              <a:gd name="connsiteY9" fmla="*/ 559119 h 1709688"/>
              <a:gd name="connsiteX10" fmla="*/ 3450733 w 5834680"/>
              <a:gd name="connsiteY10" fmla="*/ 183562 h 1709688"/>
              <a:gd name="connsiteX11" fmla="*/ 2160776 w 5834680"/>
              <a:gd name="connsiteY11" fmla="*/ 281533 h 170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34680" h="1709688">
                <a:moveTo>
                  <a:pt x="2160776" y="281533"/>
                </a:moveTo>
                <a:cubicBezTo>
                  <a:pt x="1815155" y="251597"/>
                  <a:pt x="1711740" y="-36874"/>
                  <a:pt x="1377004" y="3948"/>
                </a:cubicBezTo>
                <a:cubicBezTo>
                  <a:pt x="1042268" y="44769"/>
                  <a:pt x="277547" y="352291"/>
                  <a:pt x="152361" y="526462"/>
                </a:cubicBezTo>
                <a:cubicBezTo>
                  <a:pt x="27175" y="700633"/>
                  <a:pt x="644940" y="866641"/>
                  <a:pt x="625890" y="1048976"/>
                </a:cubicBezTo>
                <a:cubicBezTo>
                  <a:pt x="606840" y="1231311"/>
                  <a:pt x="-179653" y="1519783"/>
                  <a:pt x="38061" y="1620476"/>
                </a:cubicBezTo>
                <a:cubicBezTo>
                  <a:pt x="255775" y="1721169"/>
                  <a:pt x="1491305" y="1742940"/>
                  <a:pt x="1932176" y="1653133"/>
                </a:cubicBezTo>
                <a:cubicBezTo>
                  <a:pt x="2373047" y="1563326"/>
                  <a:pt x="2177104" y="1097961"/>
                  <a:pt x="2683290" y="1081633"/>
                </a:cubicBezTo>
                <a:cubicBezTo>
                  <a:pt x="3189476" y="1065305"/>
                  <a:pt x="4449497" y="1606869"/>
                  <a:pt x="4969290" y="1555162"/>
                </a:cubicBezTo>
                <a:cubicBezTo>
                  <a:pt x="5489083" y="1503455"/>
                  <a:pt x="5965333" y="937397"/>
                  <a:pt x="5802047" y="771390"/>
                </a:cubicBezTo>
                <a:cubicBezTo>
                  <a:pt x="5638761" y="605383"/>
                  <a:pt x="4381462" y="657090"/>
                  <a:pt x="3989576" y="559119"/>
                </a:cubicBezTo>
                <a:cubicBezTo>
                  <a:pt x="3597690" y="461148"/>
                  <a:pt x="3750090" y="224383"/>
                  <a:pt x="3450733" y="183562"/>
                </a:cubicBezTo>
                <a:cubicBezTo>
                  <a:pt x="3151376" y="142741"/>
                  <a:pt x="2506397" y="311469"/>
                  <a:pt x="2160776" y="281533"/>
                </a:cubicBezTo>
                <a:close/>
              </a:path>
            </a:pathLst>
          </a:custGeom>
          <a:solidFill>
            <a:srgbClr val="FEF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Cloud Computing</a:t>
            </a:r>
            <a:endParaRPr lang="en-US" dirty="0"/>
          </a:p>
        </p:txBody>
      </p:sp>
      <p:grpSp>
        <p:nvGrpSpPr>
          <p:cNvPr id="7" name="Group 6"/>
          <p:cNvGrpSpPr/>
          <p:nvPr/>
        </p:nvGrpSpPr>
        <p:grpSpPr>
          <a:xfrm>
            <a:off x="2295015" y="2167595"/>
            <a:ext cx="1107606" cy="824641"/>
            <a:chOff x="939760" y="666908"/>
            <a:chExt cx="5623170" cy="4186592"/>
          </a:xfrm>
        </p:grpSpPr>
        <p:sp>
          <p:nvSpPr>
            <p:cNvPr id="8" name="Freeform 7"/>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Freeform 10"/>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2" name="Group 11"/>
            <p:cNvGrpSpPr/>
            <p:nvPr/>
          </p:nvGrpSpPr>
          <p:grpSpPr>
            <a:xfrm>
              <a:off x="1012296" y="810492"/>
              <a:ext cx="468535" cy="3181508"/>
              <a:chOff x="3264635" y="937071"/>
              <a:chExt cx="468535" cy="3181508"/>
            </a:xfrm>
          </p:grpSpPr>
          <p:sp>
            <p:nvSpPr>
              <p:cNvPr id="98" name="Freeform 9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9" name="Freeform 9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1710061" y="810492"/>
              <a:ext cx="468535" cy="3181508"/>
              <a:chOff x="3264635" y="937071"/>
              <a:chExt cx="468535" cy="3181508"/>
            </a:xfrm>
          </p:grpSpPr>
          <p:sp>
            <p:nvSpPr>
              <p:cNvPr id="84" name="Freeform 8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Freeform 8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2319661" y="810492"/>
              <a:ext cx="468535" cy="3181508"/>
              <a:chOff x="3264635" y="937071"/>
              <a:chExt cx="468535" cy="3181508"/>
            </a:xfrm>
          </p:grpSpPr>
          <p:sp>
            <p:nvSpPr>
              <p:cNvPr id="70" name="Freeform 6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1" name="Freeform 7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2973343" y="810492"/>
              <a:ext cx="468535" cy="3181508"/>
              <a:chOff x="3264635" y="937071"/>
              <a:chExt cx="468535" cy="3181508"/>
            </a:xfrm>
          </p:grpSpPr>
          <p:sp>
            <p:nvSpPr>
              <p:cNvPr id="56" name="Freeform 5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Freeform 5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p:cNvGrpSpPr/>
            <p:nvPr/>
          </p:nvGrpSpPr>
          <p:grpSpPr>
            <a:xfrm>
              <a:off x="3615061" y="810492"/>
              <a:ext cx="468535" cy="3181508"/>
              <a:chOff x="3264635" y="937071"/>
              <a:chExt cx="468535" cy="3181508"/>
            </a:xfrm>
          </p:grpSpPr>
          <p:sp>
            <p:nvSpPr>
              <p:cNvPr id="42" name="Freeform 4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reeform 4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Group 16"/>
            <p:cNvGrpSpPr/>
            <p:nvPr/>
          </p:nvGrpSpPr>
          <p:grpSpPr>
            <a:xfrm>
              <a:off x="4300861" y="810492"/>
              <a:ext cx="468535" cy="3181508"/>
              <a:chOff x="3264635" y="937071"/>
              <a:chExt cx="468535" cy="3181508"/>
            </a:xfrm>
          </p:grpSpPr>
          <p:sp>
            <p:nvSpPr>
              <p:cNvPr id="28" name="Freeform 2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Freeform 2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Freeform 17"/>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Freeform 25"/>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3795047" y="1695070"/>
            <a:ext cx="910569" cy="677942"/>
            <a:chOff x="939760" y="666908"/>
            <a:chExt cx="5623170" cy="4186592"/>
          </a:xfrm>
        </p:grpSpPr>
        <p:sp>
          <p:nvSpPr>
            <p:cNvPr id="113" name="Freeform 112"/>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6" name="Freeform 115"/>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17" name="Group 116"/>
            <p:cNvGrpSpPr/>
            <p:nvPr/>
          </p:nvGrpSpPr>
          <p:grpSpPr>
            <a:xfrm>
              <a:off x="1012296" y="810492"/>
              <a:ext cx="468535" cy="3181508"/>
              <a:chOff x="3264635" y="937071"/>
              <a:chExt cx="468535" cy="3181508"/>
            </a:xfrm>
          </p:grpSpPr>
          <p:sp>
            <p:nvSpPr>
              <p:cNvPr id="203" name="Freeform 20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4" name="Freeform 20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20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20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20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Freeform 20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8" name="Group 117"/>
            <p:cNvGrpSpPr/>
            <p:nvPr/>
          </p:nvGrpSpPr>
          <p:grpSpPr>
            <a:xfrm>
              <a:off x="1710061" y="810492"/>
              <a:ext cx="468535" cy="3181508"/>
              <a:chOff x="3264635" y="937071"/>
              <a:chExt cx="468535" cy="3181508"/>
            </a:xfrm>
          </p:grpSpPr>
          <p:sp>
            <p:nvSpPr>
              <p:cNvPr id="189" name="Freeform 18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0" name="Freeform 18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Freeform 19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19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Freeform 19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Freeform 19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Freeform 19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19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Freeform 19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Freeform 19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Freeform 19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Freeform 20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9" name="Group 118"/>
            <p:cNvGrpSpPr/>
            <p:nvPr/>
          </p:nvGrpSpPr>
          <p:grpSpPr>
            <a:xfrm>
              <a:off x="2319661" y="810492"/>
              <a:ext cx="468535" cy="3181508"/>
              <a:chOff x="3264635" y="937071"/>
              <a:chExt cx="468535" cy="3181508"/>
            </a:xfrm>
          </p:grpSpPr>
          <p:sp>
            <p:nvSpPr>
              <p:cNvPr id="175" name="Freeform 17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6" name="Freeform 17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18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0" name="Group 119"/>
            <p:cNvGrpSpPr/>
            <p:nvPr/>
          </p:nvGrpSpPr>
          <p:grpSpPr>
            <a:xfrm>
              <a:off x="2973343" y="810492"/>
              <a:ext cx="468535" cy="3181508"/>
              <a:chOff x="3264635" y="937071"/>
              <a:chExt cx="468535" cy="3181508"/>
            </a:xfrm>
          </p:grpSpPr>
          <p:sp>
            <p:nvSpPr>
              <p:cNvPr id="161" name="Freeform 16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2" name="Freeform 16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Freeform 17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1" name="Group 120"/>
            <p:cNvGrpSpPr/>
            <p:nvPr/>
          </p:nvGrpSpPr>
          <p:grpSpPr>
            <a:xfrm>
              <a:off x="3615061" y="810492"/>
              <a:ext cx="468535" cy="3181508"/>
              <a:chOff x="3264635" y="937071"/>
              <a:chExt cx="468535" cy="3181508"/>
            </a:xfrm>
          </p:grpSpPr>
          <p:sp>
            <p:nvSpPr>
              <p:cNvPr id="147" name="Freeform 14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8" name="Freeform 14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2" name="Group 121"/>
            <p:cNvGrpSpPr/>
            <p:nvPr/>
          </p:nvGrpSpPr>
          <p:grpSpPr>
            <a:xfrm>
              <a:off x="4300861" y="810492"/>
              <a:ext cx="468535" cy="3181508"/>
              <a:chOff x="3264635" y="937071"/>
              <a:chExt cx="468535" cy="3181508"/>
            </a:xfrm>
          </p:grpSpPr>
          <p:sp>
            <p:nvSpPr>
              <p:cNvPr id="133" name="Freeform 13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4" name="Freeform 13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3" name="Freeform 122"/>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4" name="Freeform 123"/>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Freeform 124"/>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7" name="Freeform 126"/>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9" name="Freeform 128"/>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1" name="Freeform 130"/>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7" name="Group 216"/>
          <p:cNvGrpSpPr/>
          <p:nvPr/>
        </p:nvGrpSpPr>
        <p:grpSpPr>
          <a:xfrm>
            <a:off x="5486400" y="2267772"/>
            <a:ext cx="810307" cy="603294"/>
            <a:chOff x="939760" y="666908"/>
            <a:chExt cx="5623170" cy="4186592"/>
          </a:xfrm>
        </p:grpSpPr>
        <p:sp>
          <p:nvSpPr>
            <p:cNvPr id="218" name="Freeform 217"/>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1" name="Freeform 220"/>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22" name="Group 221"/>
            <p:cNvGrpSpPr/>
            <p:nvPr/>
          </p:nvGrpSpPr>
          <p:grpSpPr>
            <a:xfrm>
              <a:off x="1012296" y="810492"/>
              <a:ext cx="468535" cy="3181508"/>
              <a:chOff x="3264635" y="937071"/>
              <a:chExt cx="468535" cy="3181508"/>
            </a:xfrm>
          </p:grpSpPr>
          <p:sp>
            <p:nvSpPr>
              <p:cNvPr id="308" name="Freeform 30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9" name="Freeform 30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Freeform 30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Freeform 31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Freeform 31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Freeform 31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Freeform 31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Freeform 31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Freeform 31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reeform 31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Freeform 31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Freeform 31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reeform 32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3" name="Group 222"/>
            <p:cNvGrpSpPr/>
            <p:nvPr/>
          </p:nvGrpSpPr>
          <p:grpSpPr>
            <a:xfrm>
              <a:off x="1710061" y="810492"/>
              <a:ext cx="468535" cy="3181508"/>
              <a:chOff x="3264635" y="937071"/>
              <a:chExt cx="468535" cy="3181508"/>
            </a:xfrm>
          </p:grpSpPr>
          <p:sp>
            <p:nvSpPr>
              <p:cNvPr id="294" name="Freeform 29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5" name="Freeform 29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9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Freeform 29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29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Freeform 29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Freeform 29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30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Freeform 30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Freeform 30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Freeform 30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Freeform 30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Freeform 30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Freeform 30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4" name="Group 223"/>
            <p:cNvGrpSpPr/>
            <p:nvPr/>
          </p:nvGrpSpPr>
          <p:grpSpPr>
            <a:xfrm>
              <a:off x="2319661" y="810492"/>
              <a:ext cx="468535" cy="3181508"/>
              <a:chOff x="3264635" y="937071"/>
              <a:chExt cx="468535" cy="3181508"/>
            </a:xfrm>
          </p:grpSpPr>
          <p:sp>
            <p:nvSpPr>
              <p:cNvPr id="280" name="Freeform 27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1" name="Freeform 28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28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28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28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28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8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Freeform 29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29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Freeform 29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5" name="Group 224"/>
            <p:cNvGrpSpPr/>
            <p:nvPr/>
          </p:nvGrpSpPr>
          <p:grpSpPr>
            <a:xfrm>
              <a:off x="2973343" y="810492"/>
              <a:ext cx="468535" cy="3181508"/>
              <a:chOff x="3264635" y="937071"/>
              <a:chExt cx="468535" cy="3181508"/>
            </a:xfrm>
          </p:grpSpPr>
          <p:sp>
            <p:nvSpPr>
              <p:cNvPr id="266" name="Freeform 2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7" name="Freeform 2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Freeform 2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6" name="Group 225"/>
            <p:cNvGrpSpPr/>
            <p:nvPr/>
          </p:nvGrpSpPr>
          <p:grpSpPr>
            <a:xfrm>
              <a:off x="3615061" y="810492"/>
              <a:ext cx="468535" cy="3181508"/>
              <a:chOff x="3264635" y="937071"/>
              <a:chExt cx="468535" cy="3181508"/>
            </a:xfrm>
          </p:grpSpPr>
          <p:sp>
            <p:nvSpPr>
              <p:cNvPr id="252" name="Freeform 25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3" name="Freeform 25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26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reeform 26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26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27" name="Group 226"/>
            <p:cNvGrpSpPr/>
            <p:nvPr/>
          </p:nvGrpSpPr>
          <p:grpSpPr>
            <a:xfrm>
              <a:off x="4300861" y="810492"/>
              <a:ext cx="468535" cy="3181508"/>
              <a:chOff x="3264635" y="937071"/>
              <a:chExt cx="468535" cy="3181508"/>
            </a:xfrm>
          </p:grpSpPr>
          <p:sp>
            <p:nvSpPr>
              <p:cNvPr id="238" name="Freeform 23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9" name="Freeform 23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24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24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Freeform 25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28" name="Freeform 227"/>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9" name="Freeform 228"/>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0" name="Freeform 229"/>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2" name="Freeform 231"/>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4" name="Freeform 233"/>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Freeform 235"/>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236"/>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364" name="Picture 4" descr="C:\Users\JPost\AppData\Local\Microsoft\Windows\Temporary Internet Files\Content.IE5\MLBU7S1O\MP900438968[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297916" y="3489584"/>
            <a:ext cx="1892231" cy="2838347"/>
          </a:xfrm>
          <a:prstGeom prst="rect">
            <a:avLst/>
          </a:prstGeom>
          <a:noFill/>
          <a:extLst>
            <a:ext uri="{909E8E84-426E-40DD-AFC4-6F175D3DCCD1}">
              <a14:hiddenFill xmlns:a14="http://schemas.microsoft.com/office/drawing/2010/main" xmlns="">
                <a:solidFill>
                  <a:srgbClr val="FFFFFF"/>
                </a:solidFill>
              </a14:hiddenFill>
            </a:ext>
          </a:extLst>
        </p:spPr>
      </p:pic>
      <p:sp>
        <p:nvSpPr>
          <p:cNvPr id="323" name="TextBox 322"/>
          <p:cNvSpPr txBox="1"/>
          <p:nvPr/>
        </p:nvSpPr>
        <p:spPr>
          <a:xfrm>
            <a:off x="3313589" y="4908757"/>
            <a:ext cx="1415772" cy="923330"/>
          </a:xfrm>
          <a:prstGeom prst="rect">
            <a:avLst/>
          </a:prstGeom>
          <a:noFill/>
        </p:spPr>
        <p:txBody>
          <a:bodyPr wrap="none" rtlCol="0">
            <a:spAutoFit/>
          </a:bodyPr>
          <a:lstStyle/>
          <a:p>
            <a:r>
              <a:rPr lang="en-US" sz="1800" dirty="0" smtClean="0"/>
              <a:t>Display</a:t>
            </a:r>
          </a:p>
          <a:p>
            <a:r>
              <a:rPr lang="en-US" sz="1800" dirty="0" smtClean="0"/>
              <a:t>  browser</a:t>
            </a:r>
          </a:p>
          <a:p>
            <a:r>
              <a:rPr lang="en-US" sz="1800" dirty="0"/>
              <a:t> </a:t>
            </a:r>
            <a:r>
              <a:rPr lang="en-US" sz="1800" dirty="0" smtClean="0"/>
              <a:t> application</a:t>
            </a:r>
            <a:endParaRPr lang="en-US" sz="1800" dirty="0"/>
          </a:p>
        </p:txBody>
      </p:sp>
      <p:sp>
        <p:nvSpPr>
          <p:cNvPr id="324" name="TextBox 323"/>
          <p:cNvSpPr txBox="1"/>
          <p:nvPr/>
        </p:nvSpPr>
        <p:spPr>
          <a:xfrm>
            <a:off x="1844958" y="3097698"/>
            <a:ext cx="1826141" cy="369332"/>
          </a:xfrm>
          <a:prstGeom prst="rect">
            <a:avLst/>
          </a:prstGeom>
          <a:noFill/>
        </p:spPr>
        <p:txBody>
          <a:bodyPr wrap="none" rtlCol="0">
            <a:spAutoFit/>
          </a:bodyPr>
          <a:lstStyle/>
          <a:p>
            <a:r>
              <a:rPr lang="en-US" sz="1800" dirty="0" smtClean="0"/>
              <a:t>Server and data</a:t>
            </a:r>
            <a:endParaRPr lang="en-US" sz="1800" dirty="0"/>
          </a:p>
        </p:txBody>
      </p:sp>
      <p:sp>
        <p:nvSpPr>
          <p:cNvPr id="325" name="Freeform 324"/>
          <p:cNvSpPr/>
          <p:nvPr/>
        </p:nvSpPr>
        <p:spPr>
          <a:xfrm>
            <a:off x="3608614" y="2896742"/>
            <a:ext cx="1730829" cy="2227283"/>
          </a:xfrm>
          <a:custGeom>
            <a:avLst/>
            <a:gdLst>
              <a:gd name="connsiteX0" fmla="*/ 0 w 1730829"/>
              <a:gd name="connsiteY0" fmla="*/ 9744 h 2227283"/>
              <a:gd name="connsiteX1" fmla="*/ 849086 w 1730829"/>
              <a:gd name="connsiteY1" fmla="*/ 75058 h 2227283"/>
              <a:gd name="connsiteX2" fmla="*/ 179615 w 1730829"/>
              <a:gd name="connsiteY2" fmla="*/ 564915 h 2227283"/>
              <a:gd name="connsiteX3" fmla="*/ 1143000 w 1730829"/>
              <a:gd name="connsiteY3" fmla="*/ 760858 h 2227283"/>
              <a:gd name="connsiteX4" fmla="*/ 751115 w 1730829"/>
              <a:gd name="connsiteY4" fmla="*/ 1446658 h 2227283"/>
              <a:gd name="connsiteX5" fmla="*/ 1534886 w 1730829"/>
              <a:gd name="connsiteY5" fmla="*/ 1577287 h 2227283"/>
              <a:gd name="connsiteX6" fmla="*/ 1404257 w 1730829"/>
              <a:gd name="connsiteY6" fmla="*/ 2165115 h 2227283"/>
              <a:gd name="connsiteX7" fmla="*/ 1730829 w 1730829"/>
              <a:gd name="connsiteY7" fmla="*/ 2181444 h 222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0829" h="2227283">
                <a:moveTo>
                  <a:pt x="0" y="9744"/>
                </a:moveTo>
                <a:cubicBezTo>
                  <a:pt x="409575" y="-3863"/>
                  <a:pt x="819150" y="-17470"/>
                  <a:pt x="849086" y="75058"/>
                </a:cubicBezTo>
                <a:cubicBezTo>
                  <a:pt x="879022" y="167586"/>
                  <a:pt x="130629" y="450615"/>
                  <a:pt x="179615" y="564915"/>
                </a:cubicBezTo>
                <a:cubicBezTo>
                  <a:pt x="228601" y="679215"/>
                  <a:pt x="1047750" y="613901"/>
                  <a:pt x="1143000" y="760858"/>
                </a:cubicBezTo>
                <a:cubicBezTo>
                  <a:pt x="1238250" y="907815"/>
                  <a:pt x="685801" y="1310587"/>
                  <a:pt x="751115" y="1446658"/>
                </a:cubicBezTo>
                <a:cubicBezTo>
                  <a:pt x="816429" y="1582729"/>
                  <a:pt x="1426029" y="1457544"/>
                  <a:pt x="1534886" y="1577287"/>
                </a:cubicBezTo>
                <a:cubicBezTo>
                  <a:pt x="1643743" y="1697030"/>
                  <a:pt x="1371600" y="2064422"/>
                  <a:pt x="1404257" y="2165115"/>
                </a:cubicBezTo>
                <a:cubicBezTo>
                  <a:pt x="1436914" y="2265808"/>
                  <a:pt x="1583871" y="2223626"/>
                  <a:pt x="1730829" y="2181444"/>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1846426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Lease v. Buy</a:t>
            </a:r>
            <a:endParaRPr lang="en-US" dirty="0"/>
          </a:p>
        </p:txBody>
      </p:sp>
      <p:sp>
        <p:nvSpPr>
          <p:cNvPr id="3" name="Content Placeholder 2"/>
          <p:cNvSpPr>
            <a:spLocks noGrp="1"/>
          </p:cNvSpPr>
          <p:nvPr>
            <p:ph idx="1"/>
          </p:nvPr>
        </p:nvSpPr>
        <p:spPr/>
        <p:txBody>
          <a:bodyPr/>
          <a:lstStyle/>
          <a:p>
            <a:r>
              <a:rPr lang="en-US" dirty="0" smtClean="0"/>
              <a:t>Hardware</a:t>
            </a:r>
          </a:p>
          <a:p>
            <a:r>
              <a:rPr lang="en-US" dirty="0" smtClean="0"/>
              <a:t>Software</a:t>
            </a:r>
          </a:p>
          <a:p>
            <a:r>
              <a:rPr lang="en-US" dirty="0" smtClean="0"/>
              <a:t>Support personnel</a:t>
            </a:r>
          </a:p>
          <a:p>
            <a:r>
              <a:rPr lang="en-US" dirty="0" smtClean="0"/>
              <a:t>Fixed v. Monthly costs</a:t>
            </a:r>
          </a:p>
          <a:p>
            <a:r>
              <a:rPr lang="en-US" dirty="0" smtClean="0"/>
              <a:t>Security</a:t>
            </a:r>
          </a:p>
          <a:p>
            <a:r>
              <a:rPr lang="en-US" dirty="0" smtClean="0"/>
              <a:t>Similar concepts to “outsourcing” covered </a:t>
            </a:r>
            <a:r>
              <a:rPr lang="en-US" smtClean="0"/>
              <a:t>in Chapter 13</a:t>
            </a:r>
            <a:endParaRPr lang="en-US"/>
          </a:p>
        </p:txBody>
      </p:sp>
    </p:spTree>
    <p:extLst>
      <p:ext uri="{BB962C8B-B14F-4D97-AF65-F5344CB8AC3E}">
        <p14:creationId xmlns:p14="http://schemas.microsoft.com/office/powerpoint/2010/main" xmlns="" val="2310169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4"/>
          <p:cNvGraphicFramePr>
            <a:graphicFrameLocks/>
          </p:cNvGraphicFramePr>
          <p:nvPr/>
        </p:nvGraphicFramePr>
        <p:xfrm>
          <a:off x="5797550" y="1905000"/>
          <a:ext cx="2559050" cy="2590800"/>
        </p:xfrm>
        <a:graphic>
          <a:graphicData uri="http://schemas.openxmlformats.org/presentationml/2006/ole">
            <p:oleObj spid="_x0000_s13352" name="ClipArt" r:id="rId4" imgW="3473450" imgH="3521075" progId="">
              <p:embed/>
            </p:oleObj>
          </a:graphicData>
        </a:graphic>
      </p:graphicFrame>
      <p:sp>
        <p:nvSpPr>
          <p:cNvPr id="44035" name="Rectangle 5"/>
          <p:cNvSpPr>
            <a:spLocks noGrp="1" noChangeArrowheads="1"/>
          </p:cNvSpPr>
          <p:nvPr>
            <p:ph type="title"/>
          </p:nvPr>
        </p:nvSpPr>
        <p:spPr/>
        <p:txBody>
          <a:bodyPr/>
          <a:lstStyle/>
          <a:p>
            <a:r>
              <a:rPr lang="en-US" smtClean="0"/>
              <a:t>Global Telecommunications</a:t>
            </a:r>
          </a:p>
        </p:txBody>
      </p:sp>
      <p:sp>
        <p:nvSpPr>
          <p:cNvPr id="44036" name="Rectangle 6"/>
          <p:cNvSpPr>
            <a:spLocks noGrp="1" noChangeArrowheads="1"/>
          </p:cNvSpPr>
          <p:nvPr>
            <p:ph type="body" sz="half" idx="1"/>
          </p:nvPr>
        </p:nvSpPr>
        <p:spPr/>
        <p:txBody>
          <a:bodyPr>
            <a:normAutofit lnSpcReduction="10000"/>
          </a:bodyPr>
          <a:lstStyle/>
          <a:p>
            <a:r>
              <a:rPr lang="en-US" sz="2000" smtClean="0"/>
              <a:t>Technical problems</a:t>
            </a:r>
          </a:p>
          <a:p>
            <a:pPr lvl="1"/>
            <a:r>
              <a:rPr lang="en-US" sz="1800" smtClean="0"/>
              <a:t>Multiple standards</a:t>
            </a:r>
          </a:p>
          <a:p>
            <a:pPr lvl="1"/>
            <a:r>
              <a:rPr lang="en-US" sz="1800" smtClean="0"/>
              <a:t>Language</a:t>
            </a:r>
          </a:p>
          <a:p>
            <a:pPr lvl="1"/>
            <a:r>
              <a:rPr lang="en-US" sz="1800" smtClean="0"/>
              <a:t>Developing nations</a:t>
            </a:r>
          </a:p>
          <a:p>
            <a:pPr lvl="1"/>
            <a:r>
              <a:rPr lang="en-US" sz="1800" smtClean="0"/>
              <a:t>Time zones</a:t>
            </a:r>
          </a:p>
          <a:p>
            <a:pPr lvl="1"/>
            <a:r>
              <a:rPr lang="en-US" sz="1800" smtClean="0"/>
              <a:t>Limits to space &amp; waves</a:t>
            </a:r>
          </a:p>
          <a:p>
            <a:r>
              <a:rPr lang="en-US" sz="2000" smtClean="0"/>
              <a:t>Political complications</a:t>
            </a:r>
          </a:p>
          <a:p>
            <a:pPr lvl="1"/>
            <a:r>
              <a:rPr lang="en-US" sz="1800" smtClean="0"/>
              <a:t>Transborder data flows</a:t>
            </a:r>
          </a:p>
          <a:p>
            <a:pPr lvl="1"/>
            <a:r>
              <a:rPr lang="en-US" sz="1800" smtClean="0"/>
              <a:t>Taxes</a:t>
            </a:r>
          </a:p>
          <a:p>
            <a:pPr lvl="1"/>
            <a:r>
              <a:rPr lang="en-US" sz="1800" smtClean="0"/>
              <a:t>Privacy</a:t>
            </a:r>
          </a:p>
          <a:p>
            <a:pPr lvl="1"/>
            <a:r>
              <a:rPr lang="en-US" sz="1800" smtClean="0"/>
              <a:t>Accessibility</a:t>
            </a:r>
          </a:p>
          <a:p>
            <a:r>
              <a:rPr lang="en-US" sz="2000" smtClean="0"/>
              <a:t>Cultural issues</a:t>
            </a:r>
          </a:p>
          <a:p>
            <a:pPr lvl="1"/>
            <a:r>
              <a:rPr lang="en-US" sz="1800" smtClean="0"/>
              <a:t>What is an object?</a:t>
            </a:r>
          </a:p>
          <a:p>
            <a:pPr lvl="1"/>
            <a:r>
              <a:rPr lang="en-US" sz="1800" smtClean="0"/>
              <a:t>Management &amp; control</a:t>
            </a:r>
          </a:p>
        </p:txBody>
      </p:sp>
    </p:spTree>
    <p:extLst>
      <p:ext uri="{BB962C8B-B14F-4D97-AF65-F5344CB8AC3E}">
        <p14:creationId xmlns:p14="http://schemas.microsoft.com/office/powerpoint/2010/main" xmlns="" val="113421596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dirty="0" smtClean="0"/>
              <a:t>Technology  Toolbox: Creating Web Pages</a:t>
            </a:r>
          </a:p>
        </p:txBody>
      </p:sp>
      <p:sp>
        <p:nvSpPr>
          <p:cNvPr id="45059" name="Text Box 4"/>
          <p:cNvSpPr txBox="1">
            <a:spLocks noChangeArrowheads="1"/>
          </p:cNvSpPr>
          <p:nvPr/>
        </p:nvSpPr>
        <p:spPr bwMode="auto">
          <a:xfrm>
            <a:off x="1295400" y="1143000"/>
            <a:ext cx="5181600" cy="2289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&lt;HTML&gt;</a:t>
            </a:r>
          </a:p>
          <a:p>
            <a:r>
              <a:rPr lang="en-US" sz="1800"/>
              <a:t>&lt;HEAD&gt;&lt;TITLE&gt;Sample HTML Page&lt;/TITLE&gt;</a:t>
            </a:r>
          </a:p>
          <a:p>
            <a:r>
              <a:rPr lang="en-US" sz="1800"/>
              <a:t>&lt;BODY&gt;</a:t>
            </a:r>
          </a:p>
          <a:p>
            <a:r>
              <a:rPr lang="en-US" sz="1800"/>
              <a:t>&lt;H1&gt;Section One&lt;/H1&gt;</a:t>
            </a:r>
          </a:p>
          <a:p>
            <a:r>
              <a:rPr lang="en-US" sz="1800"/>
              <a:t>&lt;P&gt;This is a sample paragraph on a sample page.&lt;/P&gt;</a:t>
            </a:r>
          </a:p>
          <a:p>
            <a:r>
              <a:rPr lang="en-US" sz="1800"/>
              <a:t>&lt;/BODY&gt;</a:t>
            </a:r>
          </a:p>
          <a:p>
            <a:r>
              <a:rPr lang="en-US" sz="1800"/>
              <a:t>&lt;/HTML&gt;</a:t>
            </a:r>
          </a:p>
        </p:txBody>
      </p:sp>
      <p:sp>
        <p:nvSpPr>
          <p:cNvPr id="45060" name="Text Box 5"/>
          <p:cNvSpPr txBox="1">
            <a:spLocks noChangeArrowheads="1"/>
          </p:cNvSpPr>
          <p:nvPr/>
        </p:nvSpPr>
        <p:spPr bwMode="auto">
          <a:xfrm>
            <a:off x="0" y="1447800"/>
            <a:ext cx="10144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HTML</a:t>
            </a:r>
          </a:p>
        </p:txBody>
      </p:sp>
      <p:sp>
        <p:nvSpPr>
          <p:cNvPr id="45061" name="Text Box 6"/>
          <p:cNvSpPr txBox="1">
            <a:spLocks noChangeArrowheads="1"/>
          </p:cNvSpPr>
          <p:nvPr/>
        </p:nvSpPr>
        <p:spPr bwMode="auto">
          <a:xfrm>
            <a:off x="1219200" y="3733800"/>
            <a:ext cx="5329238"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Tables for Layout</a:t>
            </a:r>
          </a:p>
          <a:p>
            <a:r>
              <a:rPr lang="en-US"/>
              <a:t>Page Editors</a:t>
            </a:r>
          </a:p>
          <a:p>
            <a:r>
              <a:rPr lang="en-US"/>
              <a:t>Images are bitmaps: GIF, JPEG, PNG</a:t>
            </a:r>
          </a:p>
          <a:p>
            <a:r>
              <a:rPr lang="en-US"/>
              <a:t>Adobe PDF</a:t>
            </a:r>
          </a:p>
        </p:txBody>
      </p:sp>
    </p:spTree>
    <p:extLst>
      <p:ext uri="{BB962C8B-B14F-4D97-AF65-F5344CB8AC3E}">
        <p14:creationId xmlns:p14="http://schemas.microsoft.com/office/powerpoint/2010/main" xmlns="" val="28793435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26"/>
          <p:cNvSpPr>
            <a:spLocks/>
          </p:cNvSpPr>
          <p:nvPr/>
        </p:nvSpPr>
        <p:spPr bwMode="auto">
          <a:xfrm>
            <a:off x="5848350" y="3378200"/>
            <a:ext cx="1574800" cy="2514600"/>
          </a:xfrm>
          <a:custGeom>
            <a:avLst/>
            <a:gdLst>
              <a:gd name="T0" fmla="*/ 520700 w 992"/>
              <a:gd name="T1" fmla="*/ 2514600 h 1584"/>
              <a:gd name="T2" fmla="*/ 63500 w 992"/>
              <a:gd name="T3" fmla="*/ 1905000 h 1584"/>
              <a:gd name="T4" fmla="*/ 901700 w 992"/>
              <a:gd name="T5" fmla="*/ 1371600 h 1584"/>
              <a:gd name="T6" fmla="*/ 673100 w 992"/>
              <a:gd name="T7" fmla="*/ 1066800 h 1584"/>
              <a:gd name="T8" fmla="*/ 1511300 w 992"/>
              <a:gd name="T9" fmla="*/ 762000 h 1584"/>
              <a:gd name="T10" fmla="*/ 1054100 w 992"/>
              <a:gd name="T11" fmla="*/ 0 h 15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2" h="1584">
                <a:moveTo>
                  <a:pt x="328" y="1584"/>
                </a:moveTo>
                <a:cubicBezTo>
                  <a:pt x="164" y="1452"/>
                  <a:pt x="0" y="1320"/>
                  <a:pt x="40" y="1200"/>
                </a:cubicBezTo>
                <a:cubicBezTo>
                  <a:pt x="80" y="1080"/>
                  <a:pt x="504" y="952"/>
                  <a:pt x="568" y="864"/>
                </a:cubicBezTo>
                <a:cubicBezTo>
                  <a:pt x="632" y="776"/>
                  <a:pt x="360" y="736"/>
                  <a:pt x="424" y="672"/>
                </a:cubicBezTo>
                <a:cubicBezTo>
                  <a:pt x="488" y="608"/>
                  <a:pt x="912" y="592"/>
                  <a:pt x="952" y="480"/>
                </a:cubicBezTo>
                <a:cubicBezTo>
                  <a:pt x="992" y="368"/>
                  <a:pt x="828" y="184"/>
                  <a:pt x="664"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grpSp>
        <p:nvGrpSpPr>
          <p:cNvPr id="7171" name="Group 11"/>
          <p:cNvGrpSpPr>
            <a:grpSpLocks/>
          </p:cNvGrpSpPr>
          <p:nvPr/>
        </p:nvGrpSpPr>
        <p:grpSpPr bwMode="auto">
          <a:xfrm>
            <a:off x="3000375" y="2884488"/>
            <a:ext cx="1693863" cy="839787"/>
            <a:chOff x="1718" y="1728"/>
            <a:chExt cx="1067" cy="529"/>
          </a:xfrm>
        </p:grpSpPr>
        <p:sp>
          <p:nvSpPr>
            <p:cNvPr id="7182" name="Freeform 9"/>
            <p:cNvSpPr>
              <a:spLocks/>
            </p:cNvSpPr>
            <p:nvPr/>
          </p:nvSpPr>
          <p:spPr bwMode="auto">
            <a:xfrm>
              <a:off x="1728" y="1728"/>
              <a:ext cx="1057" cy="529"/>
            </a:xfrm>
            <a:custGeom>
              <a:avLst/>
              <a:gdLst>
                <a:gd name="T0" fmla="*/ 0 w 1057"/>
                <a:gd name="T1" fmla="*/ 0 h 529"/>
                <a:gd name="T2" fmla="*/ 1056 w 1057"/>
                <a:gd name="T3" fmla="*/ 0 h 529"/>
                <a:gd name="T4" fmla="*/ 1056 w 1057"/>
                <a:gd name="T5" fmla="*/ 480 h 529"/>
                <a:gd name="T6" fmla="*/ 864 w 1057"/>
                <a:gd name="T7" fmla="*/ 336 h 529"/>
                <a:gd name="T8" fmla="*/ 624 w 1057"/>
                <a:gd name="T9" fmla="*/ 480 h 529"/>
                <a:gd name="T10" fmla="*/ 579 w 1057"/>
                <a:gd name="T11" fmla="*/ 491 h 529"/>
                <a:gd name="T12" fmla="*/ 384 w 1057"/>
                <a:gd name="T13" fmla="*/ 384 h 529"/>
                <a:gd name="T14" fmla="*/ 0 w 1057"/>
                <a:gd name="T15" fmla="*/ 528 h 529"/>
                <a:gd name="T16" fmla="*/ 0 w 1057"/>
                <a:gd name="T17" fmla="*/ 0 h 5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7" h="529">
                  <a:moveTo>
                    <a:pt x="0" y="0"/>
                  </a:moveTo>
                  <a:lnTo>
                    <a:pt x="1056" y="0"/>
                  </a:lnTo>
                  <a:lnTo>
                    <a:pt x="1056" y="480"/>
                  </a:lnTo>
                  <a:lnTo>
                    <a:pt x="864" y="336"/>
                  </a:lnTo>
                  <a:lnTo>
                    <a:pt x="624" y="480"/>
                  </a:lnTo>
                  <a:lnTo>
                    <a:pt x="579" y="491"/>
                  </a:lnTo>
                  <a:lnTo>
                    <a:pt x="384" y="384"/>
                  </a:lnTo>
                  <a:lnTo>
                    <a:pt x="0" y="528"/>
                  </a:lnTo>
                  <a:lnTo>
                    <a:pt x="0"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183" name="Rectangle 10"/>
            <p:cNvSpPr>
              <a:spLocks noChangeArrowheads="1"/>
            </p:cNvSpPr>
            <p:nvPr/>
          </p:nvSpPr>
          <p:spPr bwMode="auto">
            <a:xfrm>
              <a:off x="1718" y="1823"/>
              <a:ext cx="106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600"/>
                <a:t>Team Document</a:t>
              </a:r>
            </a:p>
          </p:txBody>
        </p:sp>
      </p:grpSp>
      <p:sp>
        <p:nvSpPr>
          <p:cNvPr id="7172" name="Rectangle 12"/>
          <p:cNvSpPr>
            <a:spLocks noChangeArrowheads="1"/>
          </p:cNvSpPr>
          <p:nvPr/>
        </p:nvSpPr>
        <p:spPr bwMode="auto">
          <a:xfrm>
            <a:off x="5530850" y="1778000"/>
            <a:ext cx="2774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File Server and Database</a:t>
            </a:r>
          </a:p>
        </p:txBody>
      </p:sp>
      <p:sp>
        <p:nvSpPr>
          <p:cNvPr id="7173" name="Line 15"/>
          <p:cNvSpPr>
            <a:spLocks noChangeShapeType="1"/>
          </p:cNvSpPr>
          <p:nvPr/>
        </p:nvSpPr>
        <p:spPr bwMode="auto">
          <a:xfrm flipH="1" flipV="1">
            <a:off x="4159250" y="3835400"/>
            <a:ext cx="1981200" cy="1524000"/>
          </a:xfrm>
          <a:prstGeom prst="line">
            <a:avLst/>
          </a:prstGeom>
          <a:noFill/>
          <a:ln w="50800">
            <a:solidFill>
              <a:schemeClr val="hlink"/>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174" name="Line 16"/>
          <p:cNvSpPr>
            <a:spLocks noChangeShapeType="1"/>
          </p:cNvSpPr>
          <p:nvPr/>
        </p:nvSpPr>
        <p:spPr bwMode="auto">
          <a:xfrm flipV="1">
            <a:off x="3016250" y="3911600"/>
            <a:ext cx="838200" cy="1219200"/>
          </a:xfrm>
          <a:prstGeom prst="line">
            <a:avLst/>
          </a:prstGeom>
          <a:noFill/>
          <a:ln w="50800">
            <a:solidFill>
              <a:schemeClr val="hlink"/>
            </a:solidFill>
            <a:round/>
            <a:headEnd type="none" w="sm" len="sm"/>
            <a:tailEnd type="stealth"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7175" name="Rectangle 17"/>
          <p:cNvSpPr>
            <a:spLocks noChangeArrowheads="1"/>
          </p:cNvSpPr>
          <p:nvPr/>
        </p:nvSpPr>
        <p:spPr bwMode="auto">
          <a:xfrm>
            <a:off x="3609975" y="4460875"/>
            <a:ext cx="13144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Report and</a:t>
            </a:r>
          </a:p>
          <a:p>
            <a:r>
              <a:rPr lang="en-US" sz="1800"/>
              <a:t>Comments</a:t>
            </a:r>
          </a:p>
        </p:txBody>
      </p:sp>
      <p:sp>
        <p:nvSpPr>
          <p:cNvPr id="7176" name="Rectangle 18"/>
          <p:cNvSpPr>
            <a:spLocks noGrp="1" noChangeArrowheads="1"/>
          </p:cNvSpPr>
          <p:nvPr>
            <p:ph type="title"/>
          </p:nvPr>
        </p:nvSpPr>
        <p:spPr/>
        <p:txBody>
          <a:bodyPr>
            <a:normAutofit fontScale="90000"/>
          </a:bodyPr>
          <a:lstStyle/>
          <a:p>
            <a:r>
              <a:rPr lang="en-US" smtClean="0"/>
              <a:t>Sharing Data:  Decisions &amp; Collaboration</a:t>
            </a:r>
          </a:p>
        </p:txBody>
      </p:sp>
      <p:pic>
        <p:nvPicPr>
          <p:cNvPr id="7177" name="Picture 22" descr="Computer Box (Office Clip Ar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69627">
            <a:off x="5911850" y="2235200"/>
            <a:ext cx="1162050" cy="1800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8" name="Picture 23" descr="Computer Screen (Office Clip Art)"/>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6216650" y="5130800"/>
            <a:ext cx="10668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9" name="Picture 24" descr="Computer Screen (Office Clip Art)"/>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178050" y="5207000"/>
            <a:ext cx="1066800" cy="111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180" name="Freeform 25"/>
          <p:cNvSpPr>
            <a:spLocks/>
          </p:cNvSpPr>
          <p:nvPr/>
        </p:nvSpPr>
        <p:spPr bwMode="auto">
          <a:xfrm>
            <a:off x="2863850" y="5346700"/>
            <a:ext cx="3581400" cy="546100"/>
          </a:xfrm>
          <a:custGeom>
            <a:avLst/>
            <a:gdLst>
              <a:gd name="T0" fmla="*/ 0 w 2256"/>
              <a:gd name="T1" fmla="*/ 317500 h 344"/>
              <a:gd name="T2" fmla="*/ 609600 w 2256"/>
              <a:gd name="T3" fmla="*/ 12700 h 344"/>
              <a:gd name="T4" fmla="*/ 1676400 w 2256"/>
              <a:gd name="T5" fmla="*/ 393700 h 344"/>
              <a:gd name="T6" fmla="*/ 2743200 w 2256"/>
              <a:gd name="T7" fmla="*/ 165100 h 344"/>
              <a:gd name="T8" fmla="*/ 3581400 w 2256"/>
              <a:gd name="T9" fmla="*/ 546100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56" h="344">
                <a:moveTo>
                  <a:pt x="0" y="200"/>
                </a:moveTo>
                <a:cubicBezTo>
                  <a:pt x="104" y="100"/>
                  <a:pt x="208" y="0"/>
                  <a:pt x="384" y="8"/>
                </a:cubicBezTo>
                <a:cubicBezTo>
                  <a:pt x="560" y="16"/>
                  <a:pt x="832" y="232"/>
                  <a:pt x="1056" y="248"/>
                </a:cubicBezTo>
                <a:cubicBezTo>
                  <a:pt x="1280" y="264"/>
                  <a:pt x="1528" y="88"/>
                  <a:pt x="1728" y="104"/>
                </a:cubicBezTo>
                <a:cubicBezTo>
                  <a:pt x="1928" y="120"/>
                  <a:pt x="2092" y="232"/>
                  <a:pt x="2256" y="344"/>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7181" name="Rectangle 27"/>
          <p:cNvSpPr>
            <a:spLocks noChangeArrowheads="1"/>
          </p:cNvSpPr>
          <p:nvPr/>
        </p:nvSpPr>
        <p:spPr bwMode="auto">
          <a:xfrm>
            <a:off x="1416050" y="1549400"/>
            <a:ext cx="4572000" cy="1004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solidFill>
                  <a:schemeClr val="hlink"/>
                </a:solidFill>
              </a:rPr>
              <a:t>Decisions &amp; collaboration</a:t>
            </a:r>
          </a:p>
          <a:p>
            <a:pPr>
              <a:spcBef>
                <a:spcPct val="50000"/>
              </a:spcBef>
            </a:pPr>
            <a:r>
              <a:rPr lang="en-US">
                <a:solidFill>
                  <a:schemeClr val="hlink"/>
                </a:solidFill>
              </a:rPr>
              <a:t>Teamwork &amp; joint authorship</a:t>
            </a:r>
          </a:p>
        </p:txBody>
      </p:sp>
    </p:spTree>
    <p:extLst>
      <p:ext uri="{BB962C8B-B14F-4D97-AF65-F5344CB8AC3E}">
        <p14:creationId xmlns:p14="http://schemas.microsoft.com/office/powerpoint/2010/main" xmlns="" val="625567281"/>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r>
              <a:rPr lang="en-US" dirty="0" smtClean="0"/>
              <a:t>Technology Toolbox: Transferring Files</a:t>
            </a:r>
          </a:p>
        </p:txBody>
      </p:sp>
      <p:graphicFrame>
        <p:nvGraphicFramePr>
          <p:cNvPr id="3" name="Table 2"/>
          <p:cNvGraphicFramePr>
            <a:graphicFrameLocks noGrp="1"/>
          </p:cNvGraphicFramePr>
          <p:nvPr>
            <p:extLst>
              <p:ext uri="{D42A27DB-BD31-4B8C-83A1-F6EECF244321}">
                <p14:modId xmlns:p14="http://schemas.microsoft.com/office/powerpoint/2010/main" xmlns="" val="674819886"/>
              </p:ext>
            </p:extLst>
          </p:nvPr>
        </p:nvGraphicFramePr>
        <p:xfrm>
          <a:off x="1600199" y="1524000"/>
          <a:ext cx="7096471" cy="3017520"/>
        </p:xfrm>
        <a:graphic>
          <a:graphicData uri="http://schemas.openxmlformats.org/drawingml/2006/table">
            <a:tbl>
              <a:tblPr firstRow="1" firstCol="1" lastRow="1" lastCol="1" bandRow="1" bandCol="1">
                <a:tableStyleId>{5940675A-B579-460E-94D1-54222C63F5DA}</a:tableStyleId>
              </a:tblPr>
              <a:tblGrid>
                <a:gridCol w="1298257"/>
                <a:gridCol w="2460914"/>
                <a:gridCol w="3337300"/>
              </a:tblGrid>
              <a:tr h="220980">
                <a:tc>
                  <a:txBody>
                    <a:bodyPr/>
                    <a:lstStyle/>
                    <a:p>
                      <a:pPr marL="0" marR="0" indent="0" algn="ctr">
                        <a:spcBef>
                          <a:spcPts val="0"/>
                        </a:spcBef>
                        <a:spcAft>
                          <a:spcPts val="0"/>
                        </a:spcAft>
                      </a:pPr>
                      <a:r>
                        <a:rPr lang="en-US" sz="1800" kern="1000" dirty="0">
                          <a:effectLst/>
                        </a:rPr>
                        <a:t>Connection</a:t>
                      </a:r>
                      <a:endParaRPr lang="en-US" sz="1800" kern="1000" dirty="0">
                        <a:effectLst/>
                        <a:latin typeface="Century Schoolbook"/>
                        <a:ea typeface="Times New Roman"/>
                        <a:cs typeface="Times New Roman"/>
                      </a:endParaRPr>
                    </a:p>
                  </a:txBody>
                  <a:tcPr marL="90401" marR="90401" marT="0" marB="0"/>
                </a:tc>
                <a:tc>
                  <a:txBody>
                    <a:bodyPr/>
                    <a:lstStyle/>
                    <a:p>
                      <a:pPr marL="0" marR="0" indent="0" algn="ctr">
                        <a:spcBef>
                          <a:spcPts val="0"/>
                        </a:spcBef>
                        <a:spcAft>
                          <a:spcPts val="0"/>
                        </a:spcAft>
                      </a:pPr>
                      <a:r>
                        <a:rPr lang="en-US" sz="1800" kern="1000">
                          <a:effectLst/>
                        </a:rPr>
                        <a:t>Strengths</a:t>
                      </a:r>
                      <a:endParaRPr lang="en-US" sz="1800" kern="1000">
                        <a:effectLst/>
                        <a:latin typeface="Century Schoolbook"/>
                        <a:ea typeface="Times New Roman"/>
                        <a:cs typeface="Times New Roman"/>
                      </a:endParaRPr>
                    </a:p>
                  </a:txBody>
                  <a:tcPr marL="90401" marR="90401" marT="0" marB="0"/>
                </a:tc>
                <a:tc>
                  <a:txBody>
                    <a:bodyPr/>
                    <a:lstStyle/>
                    <a:p>
                      <a:pPr marL="0" marR="0" indent="0" algn="ctr">
                        <a:spcBef>
                          <a:spcPts val="0"/>
                        </a:spcBef>
                        <a:spcAft>
                          <a:spcPts val="0"/>
                        </a:spcAft>
                      </a:pPr>
                      <a:r>
                        <a:rPr lang="en-US" sz="1800" kern="1000">
                          <a:effectLst/>
                        </a:rPr>
                        <a:t>Weaknesses</a:t>
                      </a:r>
                      <a:endParaRPr lang="en-US" sz="1800" kern="1000">
                        <a:effectLst/>
                        <a:latin typeface="Century Schoolbook"/>
                        <a:ea typeface="Times New Roman"/>
                        <a:cs typeface="Times New Roman"/>
                      </a:endParaRPr>
                    </a:p>
                  </a:txBody>
                  <a:tcPr marL="90401" marR="90401" marT="0" marB="0"/>
                </a:tc>
              </a:tr>
              <a:tr h="220980">
                <a:tc>
                  <a:txBody>
                    <a:bodyPr/>
                    <a:lstStyle/>
                    <a:p>
                      <a:pPr marL="0" marR="0" indent="0">
                        <a:spcBef>
                          <a:spcPts val="0"/>
                        </a:spcBef>
                        <a:spcAft>
                          <a:spcPts val="0"/>
                        </a:spcAft>
                      </a:pPr>
                      <a:r>
                        <a:rPr lang="en-US" sz="1800" kern="1000">
                          <a:effectLst/>
                        </a:rPr>
                        <a:t>FTP</a:t>
                      </a:r>
                      <a:endParaRPr lang="en-US" sz="1800" kern="100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a:effectLst/>
                        </a:rPr>
                        <a:t>Inexpensive and easy to use.</a:t>
                      </a:r>
                      <a:endParaRPr lang="en-US" sz="1800" kern="100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a:effectLst/>
                        </a:rPr>
                        <a:t>Need to find secure version.</a:t>
                      </a:r>
                      <a:endParaRPr lang="en-US" sz="1800" kern="1000">
                        <a:effectLst/>
                        <a:latin typeface="Century Schoolbook"/>
                        <a:ea typeface="Times New Roman"/>
                        <a:cs typeface="Times New Roman"/>
                      </a:endParaRPr>
                    </a:p>
                  </a:txBody>
                  <a:tcPr marL="90401" marR="90401" marT="0" marB="0"/>
                </a:tc>
              </a:tr>
              <a:tr h="441960">
                <a:tc>
                  <a:txBody>
                    <a:bodyPr/>
                    <a:lstStyle/>
                    <a:p>
                      <a:pPr marL="0" marR="0" indent="0">
                        <a:spcBef>
                          <a:spcPts val="0"/>
                        </a:spcBef>
                        <a:spcAft>
                          <a:spcPts val="0"/>
                        </a:spcAft>
                      </a:pPr>
                      <a:r>
                        <a:rPr lang="en-US" sz="1800" kern="1000">
                          <a:effectLst/>
                        </a:rPr>
                        <a:t>WebDAV</a:t>
                      </a:r>
                      <a:endParaRPr lang="en-US" sz="1800" kern="100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a:effectLst/>
                        </a:rPr>
                        <a:t>Internet standard and can be secure.</a:t>
                      </a:r>
                      <a:endParaRPr lang="en-US" sz="1800" kern="100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a:effectLst/>
                        </a:rPr>
                        <a:t>Web server security is weaker by allowing directory browsing.</a:t>
                      </a:r>
                      <a:endParaRPr lang="en-US" sz="1800" kern="1000">
                        <a:effectLst/>
                        <a:latin typeface="Century Schoolbook"/>
                        <a:ea typeface="Times New Roman"/>
                        <a:cs typeface="Times New Roman"/>
                      </a:endParaRPr>
                    </a:p>
                  </a:txBody>
                  <a:tcPr marL="90401" marR="90401" marT="0" marB="0"/>
                </a:tc>
              </a:tr>
              <a:tr h="662940">
                <a:tc>
                  <a:txBody>
                    <a:bodyPr/>
                    <a:lstStyle/>
                    <a:p>
                      <a:pPr marL="0" marR="0" indent="0">
                        <a:spcBef>
                          <a:spcPts val="0"/>
                        </a:spcBef>
                        <a:spcAft>
                          <a:spcPts val="0"/>
                        </a:spcAft>
                      </a:pPr>
                      <a:r>
                        <a:rPr lang="en-US" sz="1800" kern="1000">
                          <a:effectLst/>
                        </a:rPr>
                        <a:t>VPN</a:t>
                      </a:r>
                      <a:endParaRPr lang="en-US" sz="1800" kern="100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a:effectLst/>
                        </a:rPr>
                        <a:t>Secure if encrypted all the way to the Web server.</a:t>
                      </a:r>
                      <a:endParaRPr lang="en-US" sz="1800" kern="100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a:effectLst/>
                        </a:rPr>
                        <a:t>Difficult to configure the server side and the client needs to connect separately to the VPN.</a:t>
                      </a:r>
                      <a:endParaRPr lang="en-US" sz="1800" kern="1000">
                        <a:effectLst/>
                        <a:latin typeface="Century Schoolbook"/>
                        <a:ea typeface="Times New Roman"/>
                        <a:cs typeface="Times New Roman"/>
                      </a:endParaRPr>
                    </a:p>
                  </a:txBody>
                  <a:tcPr marL="90401" marR="90401" marT="0" marB="0"/>
                </a:tc>
              </a:tr>
              <a:tr h="662940">
                <a:tc>
                  <a:txBody>
                    <a:bodyPr/>
                    <a:lstStyle/>
                    <a:p>
                      <a:pPr marL="0" marR="0" indent="0">
                        <a:spcBef>
                          <a:spcPts val="0"/>
                        </a:spcBef>
                        <a:spcAft>
                          <a:spcPts val="0"/>
                        </a:spcAft>
                      </a:pPr>
                      <a:r>
                        <a:rPr lang="en-US" sz="1800" kern="1000">
                          <a:effectLst/>
                        </a:rPr>
                        <a:t>Web upload</a:t>
                      </a:r>
                      <a:endParaRPr lang="en-US" sz="1800" kern="100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dirty="0">
                          <a:effectLst/>
                        </a:rPr>
                        <a:t>Easy to use. HTML 5 might make it easier.</a:t>
                      </a:r>
                      <a:endParaRPr lang="en-US" sz="1800" kern="1000" dirty="0">
                        <a:effectLst/>
                        <a:latin typeface="Century Schoolbook"/>
                        <a:ea typeface="Times New Roman"/>
                        <a:cs typeface="Times New Roman"/>
                      </a:endParaRPr>
                    </a:p>
                  </a:txBody>
                  <a:tcPr marL="90401" marR="90401" marT="0" marB="0"/>
                </a:tc>
                <a:tc>
                  <a:txBody>
                    <a:bodyPr/>
                    <a:lstStyle/>
                    <a:p>
                      <a:pPr marL="0" marR="0" indent="0">
                        <a:spcBef>
                          <a:spcPts val="0"/>
                        </a:spcBef>
                        <a:spcAft>
                          <a:spcPts val="0"/>
                        </a:spcAft>
                      </a:pPr>
                      <a:r>
                        <a:rPr lang="en-US" sz="1800" kern="1000" dirty="0">
                          <a:effectLst/>
                        </a:rPr>
                        <a:t>Need server code to handle the file transfers and updates. Still need a secure Web site for login.</a:t>
                      </a:r>
                      <a:endParaRPr lang="en-US" sz="1800" kern="1000" dirty="0">
                        <a:effectLst/>
                        <a:latin typeface="Century Schoolbook"/>
                        <a:ea typeface="Times New Roman"/>
                        <a:cs typeface="Times New Roman"/>
                      </a:endParaRPr>
                    </a:p>
                  </a:txBody>
                  <a:tcPr marL="90401" marR="90401" marT="0" marB="0"/>
                </a:tc>
              </a:tr>
            </a:tbl>
          </a:graphicData>
        </a:graphic>
      </p:graphicFrame>
    </p:spTree>
    <p:extLst>
      <p:ext uri="{BB962C8B-B14F-4D97-AF65-F5344CB8AC3E}">
        <p14:creationId xmlns:p14="http://schemas.microsoft.com/office/powerpoint/2010/main" xmlns="" val="3618508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1371600" y="76200"/>
            <a:ext cx="7498080" cy="868680"/>
          </a:xfrm>
        </p:spPr>
        <p:txBody>
          <a:bodyPr/>
          <a:lstStyle/>
          <a:p>
            <a:r>
              <a:rPr lang="en-US" dirty="0" smtClean="0"/>
              <a:t>Cases: Wholesale Suppliers</a:t>
            </a:r>
          </a:p>
        </p:txBody>
      </p:sp>
      <p:graphicFrame>
        <p:nvGraphicFramePr>
          <p:cNvPr id="5" name="Chart 4"/>
          <p:cNvGraphicFramePr>
            <a:graphicFrameLocks/>
          </p:cNvGraphicFramePr>
          <p:nvPr>
            <p:extLst>
              <p:ext uri="{D42A27DB-BD31-4B8C-83A1-F6EECF244321}">
                <p14:modId xmlns:p14="http://schemas.microsoft.com/office/powerpoint/2010/main" xmlns="" val="3519950601"/>
              </p:ext>
            </p:extLst>
          </p:nvPr>
        </p:nvGraphicFramePr>
        <p:xfrm>
          <a:off x="1295400" y="838200"/>
          <a:ext cx="7391400" cy="2819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xmlns="" val="3804906023"/>
              </p:ext>
            </p:extLst>
          </p:nvPr>
        </p:nvGraphicFramePr>
        <p:xfrm>
          <a:off x="1143000" y="3733800"/>
          <a:ext cx="7543800" cy="2938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200056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Sharing Data: E-mail</a:t>
            </a:r>
          </a:p>
        </p:txBody>
      </p:sp>
      <p:pic>
        <p:nvPicPr>
          <p:cNvPr id="8195" name="Picture 9" descr="j0216074"/>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0" y="1806575"/>
            <a:ext cx="1824038"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196" name="Freeform 11"/>
          <p:cNvSpPr>
            <a:spLocks/>
          </p:cNvSpPr>
          <p:nvPr/>
        </p:nvSpPr>
        <p:spPr bwMode="auto">
          <a:xfrm>
            <a:off x="2311400" y="1641475"/>
            <a:ext cx="2705100" cy="1460500"/>
          </a:xfrm>
          <a:custGeom>
            <a:avLst/>
            <a:gdLst>
              <a:gd name="T0" fmla="*/ 2336800 w 1704"/>
              <a:gd name="T1" fmla="*/ 165100 h 920"/>
              <a:gd name="T2" fmla="*/ 2260600 w 1704"/>
              <a:gd name="T3" fmla="*/ 88900 h 920"/>
              <a:gd name="T4" fmla="*/ 1346200 w 1704"/>
              <a:gd name="T5" fmla="*/ 12700 h 920"/>
              <a:gd name="T6" fmla="*/ 1117600 w 1704"/>
              <a:gd name="T7" fmla="*/ 165100 h 920"/>
              <a:gd name="T8" fmla="*/ 431800 w 1704"/>
              <a:gd name="T9" fmla="*/ 317500 h 920"/>
              <a:gd name="T10" fmla="*/ 355600 w 1704"/>
              <a:gd name="T11" fmla="*/ 774700 h 920"/>
              <a:gd name="T12" fmla="*/ 50800 w 1704"/>
              <a:gd name="T13" fmla="*/ 1384300 h 920"/>
              <a:gd name="T14" fmla="*/ 660400 w 1704"/>
              <a:gd name="T15" fmla="*/ 1231900 h 920"/>
              <a:gd name="T16" fmla="*/ 1727200 w 1704"/>
              <a:gd name="T17" fmla="*/ 1155700 h 920"/>
              <a:gd name="T18" fmla="*/ 2032000 w 1704"/>
              <a:gd name="T19" fmla="*/ 698500 h 920"/>
              <a:gd name="T20" fmla="*/ 2641600 w 1704"/>
              <a:gd name="T21" fmla="*/ 317500 h 920"/>
              <a:gd name="T22" fmla="*/ 2336800 w 1704"/>
              <a:gd name="T23" fmla="*/ 165100 h 9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4" h="920">
                <a:moveTo>
                  <a:pt x="1472" y="104"/>
                </a:moveTo>
                <a:cubicBezTo>
                  <a:pt x="1432" y="80"/>
                  <a:pt x="1528" y="72"/>
                  <a:pt x="1424" y="56"/>
                </a:cubicBezTo>
                <a:cubicBezTo>
                  <a:pt x="1320" y="40"/>
                  <a:pt x="968" y="0"/>
                  <a:pt x="848" y="8"/>
                </a:cubicBezTo>
                <a:cubicBezTo>
                  <a:pt x="728" y="16"/>
                  <a:pt x="800" y="72"/>
                  <a:pt x="704" y="104"/>
                </a:cubicBezTo>
                <a:cubicBezTo>
                  <a:pt x="608" y="136"/>
                  <a:pt x="352" y="136"/>
                  <a:pt x="272" y="200"/>
                </a:cubicBezTo>
                <a:cubicBezTo>
                  <a:pt x="192" y="264"/>
                  <a:pt x="264" y="376"/>
                  <a:pt x="224" y="488"/>
                </a:cubicBezTo>
                <a:cubicBezTo>
                  <a:pt x="184" y="600"/>
                  <a:pt x="0" y="824"/>
                  <a:pt x="32" y="872"/>
                </a:cubicBezTo>
                <a:cubicBezTo>
                  <a:pt x="64" y="920"/>
                  <a:pt x="240" y="800"/>
                  <a:pt x="416" y="776"/>
                </a:cubicBezTo>
                <a:cubicBezTo>
                  <a:pt x="592" y="752"/>
                  <a:pt x="944" y="784"/>
                  <a:pt x="1088" y="728"/>
                </a:cubicBezTo>
                <a:cubicBezTo>
                  <a:pt x="1232" y="672"/>
                  <a:pt x="1184" y="528"/>
                  <a:pt x="1280" y="440"/>
                </a:cubicBezTo>
                <a:cubicBezTo>
                  <a:pt x="1376" y="352"/>
                  <a:pt x="1624" y="256"/>
                  <a:pt x="1664" y="200"/>
                </a:cubicBezTo>
                <a:cubicBezTo>
                  <a:pt x="1704" y="144"/>
                  <a:pt x="1512" y="128"/>
                  <a:pt x="1472" y="104"/>
                </a:cubicBezTo>
                <a:close/>
              </a:path>
            </a:pathLst>
          </a:custGeom>
          <a:solidFill>
            <a:srgbClr val="FFFFCC"/>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197" name="Text Box 12"/>
          <p:cNvSpPr txBox="1">
            <a:spLocks noChangeArrowheads="1"/>
          </p:cNvSpPr>
          <p:nvPr/>
        </p:nvSpPr>
        <p:spPr bwMode="auto">
          <a:xfrm>
            <a:off x="2879725" y="2074863"/>
            <a:ext cx="12176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t>Internet</a:t>
            </a:r>
          </a:p>
        </p:txBody>
      </p:sp>
      <p:sp>
        <p:nvSpPr>
          <p:cNvPr id="8198" name="Freeform 13"/>
          <p:cNvSpPr>
            <a:spLocks/>
          </p:cNvSpPr>
          <p:nvPr/>
        </p:nvSpPr>
        <p:spPr bwMode="auto">
          <a:xfrm>
            <a:off x="3810000" y="2720975"/>
            <a:ext cx="469900" cy="1117600"/>
          </a:xfrm>
          <a:custGeom>
            <a:avLst/>
            <a:gdLst>
              <a:gd name="T0" fmla="*/ 0 w 296"/>
              <a:gd name="T1" fmla="*/ 1066800 h 704"/>
              <a:gd name="T2" fmla="*/ 228600 w 296"/>
              <a:gd name="T3" fmla="*/ 1066800 h 704"/>
              <a:gd name="T4" fmla="*/ 457200 w 296"/>
              <a:gd name="T5" fmla="*/ 762000 h 704"/>
              <a:gd name="T6" fmla="*/ 228600 w 296"/>
              <a:gd name="T7" fmla="*/ 609600 h 704"/>
              <a:gd name="T8" fmla="*/ 457200 w 296"/>
              <a:gd name="T9" fmla="*/ 152400 h 704"/>
              <a:gd name="T10" fmla="*/ 304800 w 296"/>
              <a:gd name="T11" fmla="*/ 0 h 7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 h="704">
                <a:moveTo>
                  <a:pt x="0" y="672"/>
                </a:moveTo>
                <a:cubicBezTo>
                  <a:pt x="48" y="688"/>
                  <a:pt x="96" y="704"/>
                  <a:pt x="144" y="672"/>
                </a:cubicBezTo>
                <a:cubicBezTo>
                  <a:pt x="192" y="640"/>
                  <a:pt x="288" y="528"/>
                  <a:pt x="288" y="480"/>
                </a:cubicBezTo>
                <a:cubicBezTo>
                  <a:pt x="288" y="432"/>
                  <a:pt x="144" y="448"/>
                  <a:pt x="144" y="384"/>
                </a:cubicBezTo>
                <a:cubicBezTo>
                  <a:pt x="144" y="320"/>
                  <a:pt x="280" y="160"/>
                  <a:pt x="288" y="96"/>
                </a:cubicBezTo>
                <a:cubicBezTo>
                  <a:pt x="296" y="32"/>
                  <a:pt x="244" y="16"/>
                  <a:pt x="19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199" name="Freeform 14"/>
          <p:cNvSpPr>
            <a:spLocks/>
          </p:cNvSpPr>
          <p:nvPr/>
        </p:nvSpPr>
        <p:spPr bwMode="auto">
          <a:xfrm>
            <a:off x="4648200" y="1463675"/>
            <a:ext cx="1612900" cy="1257300"/>
          </a:xfrm>
          <a:custGeom>
            <a:avLst/>
            <a:gdLst>
              <a:gd name="T0" fmla="*/ 0 w 1016"/>
              <a:gd name="T1" fmla="*/ 266700 h 792"/>
              <a:gd name="T2" fmla="*/ 304800 w 1016"/>
              <a:gd name="T3" fmla="*/ 190500 h 792"/>
              <a:gd name="T4" fmla="*/ 533400 w 1016"/>
              <a:gd name="T5" fmla="*/ 190500 h 792"/>
              <a:gd name="T6" fmla="*/ 685800 w 1016"/>
              <a:gd name="T7" fmla="*/ 114300 h 792"/>
              <a:gd name="T8" fmla="*/ 1143000 w 1016"/>
              <a:gd name="T9" fmla="*/ 38100 h 792"/>
              <a:gd name="T10" fmla="*/ 1524000 w 1016"/>
              <a:gd name="T11" fmla="*/ 342900 h 792"/>
              <a:gd name="T12" fmla="*/ 1600200 w 1016"/>
              <a:gd name="T13" fmla="*/ 1104900 h 792"/>
              <a:gd name="T14" fmla="*/ 1447800 w 1016"/>
              <a:gd name="T15" fmla="*/ 1257300 h 7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6" h="792">
                <a:moveTo>
                  <a:pt x="0" y="168"/>
                </a:moveTo>
                <a:cubicBezTo>
                  <a:pt x="68" y="148"/>
                  <a:pt x="136" y="128"/>
                  <a:pt x="192" y="120"/>
                </a:cubicBezTo>
                <a:cubicBezTo>
                  <a:pt x="248" y="112"/>
                  <a:pt x="296" y="128"/>
                  <a:pt x="336" y="120"/>
                </a:cubicBezTo>
                <a:cubicBezTo>
                  <a:pt x="376" y="112"/>
                  <a:pt x="368" y="88"/>
                  <a:pt x="432" y="72"/>
                </a:cubicBezTo>
                <a:cubicBezTo>
                  <a:pt x="496" y="56"/>
                  <a:pt x="632" y="0"/>
                  <a:pt x="720" y="24"/>
                </a:cubicBezTo>
                <a:cubicBezTo>
                  <a:pt x="808" y="48"/>
                  <a:pt x="912" y="104"/>
                  <a:pt x="960" y="216"/>
                </a:cubicBezTo>
                <a:cubicBezTo>
                  <a:pt x="1008" y="328"/>
                  <a:pt x="1016" y="600"/>
                  <a:pt x="1008" y="696"/>
                </a:cubicBezTo>
                <a:cubicBezTo>
                  <a:pt x="1000" y="792"/>
                  <a:pt x="956" y="792"/>
                  <a:pt x="912" y="79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200" name="Freeform 15"/>
          <p:cNvSpPr>
            <a:spLocks/>
          </p:cNvSpPr>
          <p:nvPr/>
        </p:nvSpPr>
        <p:spPr bwMode="auto">
          <a:xfrm>
            <a:off x="6096000" y="2644775"/>
            <a:ext cx="1752600" cy="2171700"/>
          </a:xfrm>
          <a:custGeom>
            <a:avLst/>
            <a:gdLst>
              <a:gd name="T0" fmla="*/ 1752600 w 1104"/>
              <a:gd name="T1" fmla="*/ 1905000 h 1368"/>
              <a:gd name="T2" fmla="*/ 1219200 w 1104"/>
              <a:gd name="T3" fmla="*/ 2133600 h 1368"/>
              <a:gd name="T4" fmla="*/ 457200 w 1104"/>
              <a:gd name="T5" fmla="*/ 1981200 h 1368"/>
              <a:gd name="T6" fmla="*/ 381000 w 1104"/>
              <a:gd name="T7" fmla="*/ 990600 h 1368"/>
              <a:gd name="T8" fmla="*/ 381000 w 1104"/>
              <a:gd name="T9" fmla="*/ 609600 h 1368"/>
              <a:gd name="T10" fmla="*/ 685800 w 1104"/>
              <a:gd name="T11" fmla="*/ 76200 h 1368"/>
              <a:gd name="T12" fmla="*/ 0 w 1104"/>
              <a:gd name="T13" fmla="*/ 152400 h 13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04" h="1368">
                <a:moveTo>
                  <a:pt x="1104" y="1200"/>
                </a:moveTo>
                <a:cubicBezTo>
                  <a:pt x="1004" y="1268"/>
                  <a:pt x="904" y="1336"/>
                  <a:pt x="768" y="1344"/>
                </a:cubicBezTo>
                <a:cubicBezTo>
                  <a:pt x="632" y="1352"/>
                  <a:pt x="376" y="1368"/>
                  <a:pt x="288" y="1248"/>
                </a:cubicBezTo>
                <a:cubicBezTo>
                  <a:pt x="200" y="1128"/>
                  <a:pt x="248" y="768"/>
                  <a:pt x="240" y="624"/>
                </a:cubicBezTo>
                <a:cubicBezTo>
                  <a:pt x="232" y="480"/>
                  <a:pt x="208" y="480"/>
                  <a:pt x="240" y="384"/>
                </a:cubicBezTo>
                <a:cubicBezTo>
                  <a:pt x="272" y="288"/>
                  <a:pt x="472" y="96"/>
                  <a:pt x="432" y="48"/>
                </a:cubicBezTo>
                <a:cubicBezTo>
                  <a:pt x="392" y="0"/>
                  <a:pt x="196" y="48"/>
                  <a:pt x="0" y="96"/>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8201" name="Text Box 16"/>
          <p:cNvSpPr txBox="1">
            <a:spLocks noChangeArrowheads="1"/>
          </p:cNvSpPr>
          <p:nvPr/>
        </p:nvSpPr>
        <p:spPr bwMode="auto">
          <a:xfrm>
            <a:off x="1508125" y="5881688"/>
            <a:ext cx="34734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1. User creates e-mail message.</a:t>
            </a:r>
          </a:p>
        </p:txBody>
      </p:sp>
      <p:sp>
        <p:nvSpPr>
          <p:cNvPr id="8202" name="Text Box 17"/>
          <p:cNvSpPr txBox="1">
            <a:spLocks noChangeArrowheads="1"/>
          </p:cNvSpPr>
          <p:nvPr/>
        </p:nvSpPr>
        <p:spPr bwMode="auto">
          <a:xfrm>
            <a:off x="1219200" y="3101975"/>
            <a:ext cx="18288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2. Message transferred to account on server.</a:t>
            </a:r>
          </a:p>
        </p:txBody>
      </p:sp>
      <p:sp>
        <p:nvSpPr>
          <p:cNvPr id="8203" name="Text Box 18"/>
          <p:cNvSpPr txBox="1">
            <a:spLocks noChangeArrowheads="1"/>
          </p:cNvSpPr>
          <p:nvPr/>
        </p:nvSpPr>
        <p:spPr bwMode="auto">
          <a:xfrm>
            <a:off x="4572000" y="3101975"/>
            <a:ext cx="1828800"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3. Transferred via the Internet to the destination account.</a:t>
            </a:r>
          </a:p>
        </p:txBody>
      </p:sp>
      <p:sp>
        <p:nvSpPr>
          <p:cNvPr id="8204" name="Text Box 19"/>
          <p:cNvSpPr txBox="1">
            <a:spLocks noChangeArrowheads="1"/>
          </p:cNvSpPr>
          <p:nvPr/>
        </p:nvSpPr>
        <p:spPr bwMode="auto">
          <a:xfrm>
            <a:off x="6858000" y="5006975"/>
            <a:ext cx="1905000" cy="119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4. Message received when user checks e-mail.</a:t>
            </a:r>
          </a:p>
        </p:txBody>
      </p:sp>
      <p:pic>
        <p:nvPicPr>
          <p:cNvPr id="8205" name="Picture 20" descr="Computer Box (Office Clip Ar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69627">
            <a:off x="5791200" y="1958975"/>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06" name="Picture 21" descr="Computer Box (Office Clip Art)"/>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69627">
            <a:off x="2971800" y="3330575"/>
            <a:ext cx="965200" cy="149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07" name="Picture 22" descr="j040725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066800" y="4549775"/>
            <a:ext cx="1676400" cy="1341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08" name="Freeform 10"/>
          <p:cNvSpPr>
            <a:spLocks/>
          </p:cNvSpPr>
          <p:nvPr/>
        </p:nvSpPr>
        <p:spPr bwMode="auto">
          <a:xfrm>
            <a:off x="2438400" y="4156075"/>
            <a:ext cx="1866900" cy="1651000"/>
          </a:xfrm>
          <a:custGeom>
            <a:avLst/>
            <a:gdLst>
              <a:gd name="T0" fmla="*/ 0 w 1176"/>
              <a:gd name="T1" fmla="*/ 1460500 h 1040"/>
              <a:gd name="T2" fmla="*/ 609600 w 1176"/>
              <a:gd name="T3" fmla="*/ 1612900 h 1040"/>
              <a:gd name="T4" fmla="*/ 1143000 w 1176"/>
              <a:gd name="T5" fmla="*/ 1231900 h 1040"/>
              <a:gd name="T6" fmla="*/ 1600200 w 1176"/>
              <a:gd name="T7" fmla="*/ 1003300 h 1040"/>
              <a:gd name="T8" fmla="*/ 1828800 w 1176"/>
              <a:gd name="T9" fmla="*/ 165100 h 1040"/>
              <a:gd name="T10" fmla="*/ 1371600 w 1176"/>
              <a:gd name="T11" fmla="*/ 12700 h 10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76" h="1040">
                <a:moveTo>
                  <a:pt x="0" y="920"/>
                </a:moveTo>
                <a:cubicBezTo>
                  <a:pt x="132" y="980"/>
                  <a:pt x="264" y="1040"/>
                  <a:pt x="384" y="1016"/>
                </a:cubicBezTo>
                <a:cubicBezTo>
                  <a:pt x="504" y="992"/>
                  <a:pt x="616" y="840"/>
                  <a:pt x="720" y="776"/>
                </a:cubicBezTo>
                <a:cubicBezTo>
                  <a:pt x="824" y="712"/>
                  <a:pt x="936" y="744"/>
                  <a:pt x="1008" y="632"/>
                </a:cubicBezTo>
                <a:cubicBezTo>
                  <a:pt x="1080" y="520"/>
                  <a:pt x="1176" y="208"/>
                  <a:pt x="1152" y="104"/>
                </a:cubicBezTo>
                <a:cubicBezTo>
                  <a:pt x="1128" y="0"/>
                  <a:pt x="996" y="4"/>
                  <a:pt x="864" y="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3059360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Sharing Data: Calendars</a:t>
            </a:r>
          </a:p>
        </p:txBody>
      </p:sp>
      <p:pic>
        <p:nvPicPr>
          <p:cNvPr id="9219" name="Picture 3" descr="j028499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1962" y="1600200"/>
            <a:ext cx="2819400"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220" name="Picture 4" descr="j021607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938962" y="1905000"/>
            <a:ext cx="1824038"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22" name="Text Box 6"/>
          <p:cNvSpPr txBox="1">
            <a:spLocks noChangeArrowheads="1"/>
          </p:cNvSpPr>
          <p:nvPr/>
        </p:nvSpPr>
        <p:spPr bwMode="auto">
          <a:xfrm>
            <a:off x="3738562" y="2971800"/>
            <a:ext cx="2667000" cy="203041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pPr>
            <a:r>
              <a:rPr lang="en-US" sz="1800"/>
              <a:t> 8:00	</a:t>
            </a:r>
            <a:r>
              <a:rPr lang="en-US" sz="1800">
                <a:solidFill>
                  <a:schemeClr val="tx2"/>
                </a:solidFill>
              </a:rPr>
              <a:t>Mgt meeting</a:t>
            </a:r>
          </a:p>
          <a:p>
            <a:pPr>
              <a:spcBef>
                <a:spcPct val="50000"/>
              </a:spcBef>
            </a:pPr>
            <a:r>
              <a:rPr lang="en-US" sz="1800"/>
              <a:t> 8:30	(open)</a:t>
            </a:r>
          </a:p>
          <a:p>
            <a:pPr>
              <a:spcBef>
                <a:spcPct val="50000"/>
              </a:spcBef>
            </a:pPr>
            <a:r>
              <a:rPr lang="en-US" sz="1800"/>
              <a:t> 9:00	</a:t>
            </a:r>
            <a:r>
              <a:rPr lang="en-US" sz="1800">
                <a:solidFill>
                  <a:schemeClr val="tx2"/>
                </a:solidFill>
              </a:rPr>
              <a:t>Staff meeting</a:t>
            </a:r>
          </a:p>
          <a:p>
            <a:pPr>
              <a:spcBef>
                <a:spcPct val="50000"/>
              </a:spcBef>
            </a:pPr>
            <a:r>
              <a:rPr lang="en-US" sz="1800"/>
              <a:t> 9:30	</a:t>
            </a:r>
            <a:r>
              <a:rPr lang="en-US" sz="1800">
                <a:solidFill>
                  <a:schemeClr val="tx2"/>
                </a:solidFill>
              </a:rPr>
              <a:t>Staff meeting</a:t>
            </a:r>
          </a:p>
          <a:p>
            <a:pPr>
              <a:spcBef>
                <a:spcPct val="50000"/>
              </a:spcBef>
            </a:pPr>
            <a:r>
              <a:rPr lang="en-US" sz="1800"/>
              <a:t>10:00	</a:t>
            </a:r>
            <a:r>
              <a:rPr lang="en-US" sz="1800">
                <a:solidFill>
                  <a:schemeClr val="hlink"/>
                </a:solidFill>
              </a:rPr>
              <a:t>new meeting</a:t>
            </a:r>
          </a:p>
        </p:txBody>
      </p:sp>
      <p:pic>
        <p:nvPicPr>
          <p:cNvPr id="7" name="Picture 5" descr="D:\Books\MISBook\Images\Photos\AppleiPhone4.pn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676400" y="4937871"/>
            <a:ext cx="1604962" cy="8205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1201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US" smtClean="0"/>
              <a:t>Hardware Sharing</a:t>
            </a:r>
          </a:p>
        </p:txBody>
      </p:sp>
      <p:sp>
        <p:nvSpPr>
          <p:cNvPr id="10243" name="Rectangle 13"/>
          <p:cNvSpPr>
            <a:spLocks noChangeArrowheads="1"/>
          </p:cNvSpPr>
          <p:nvPr/>
        </p:nvSpPr>
        <p:spPr bwMode="auto">
          <a:xfrm>
            <a:off x="1219200" y="2284412"/>
            <a:ext cx="21336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Corporate or</a:t>
            </a:r>
          </a:p>
          <a:p>
            <a:r>
              <a:rPr lang="en-US" sz="1800"/>
              <a:t>external computer</a:t>
            </a:r>
          </a:p>
          <a:p>
            <a:r>
              <a:rPr lang="en-US" sz="1800"/>
              <a:t>access</a:t>
            </a:r>
          </a:p>
        </p:txBody>
      </p:sp>
      <p:sp>
        <p:nvSpPr>
          <p:cNvPr id="10244" name="Rectangle 14"/>
          <p:cNvSpPr>
            <a:spLocks noChangeArrowheads="1"/>
          </p:cNvSpPr>
          <p:nvPr/>
        </p:nvSpPr>
        <p:spPr bwMode="auto">
          <a:xfrm>
            <a:off x="4800600" y="5045075"/>
            <a:ext cx="13525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Server</a:t>
            </a:r>
          </a:p>
        </p:txBody>
      </p:sp>
      <p:sp>
        <p:nvSpPr>
          <p:cNvPr id="10245" name="Rectangle 15"/>
          <p:cNvSpPr>
            <a:spLocks noChangeArrowheads="1"/>
          </p:cNvSpPr>
          <p:nvPr/>
        </p:nvSpPr>
        <p:spPr bwMode="auto">
          <a:xfrm>
            <a:off x="2209800" y="5180012"/>
            <a:ext cx="175260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Shared Printer</a:t>
            </a:r>
          </a:p>
        </p:txBody>
      </p:sp>
      <p:sp>
        <p:nvSpPr>
          <p:cNvPr id="10246" name="Rectangle 16"/>
          <p:cNvSpPr>
            <a:spLocks noChangeArrowheads="1"/>
          </p:cNvSpPr>
          <p:nvPr/>
        </p:nvSpPr>
        <p:spPr bwMode="auto">
          <a:xfrm>
            <a:off x="7239000" y="3611562"/>
            <a:ext cx="180022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Workstations</a:t>
            </a:r>
          </a:p>
        </p:txBody>
      </p:sp>
      <p:sp>
        <p:nvSpPr>
          <p:cNvPr id="10247" name="Rectangle 17"/>
          <p:cNvSpPr>
            <a:spLocks noChangeArrowheads="1"/>
          </p:cNvSpPr>
          <p:nvPr/>
        </p:nvSpPr>
        <p:spPr bwMode="auto">
          <a:xfrm>
            <a:off x="4419600" y="2894012"/>
            <a:ext cx="146685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2075" tIns="46038" rIns="92075" bIns="46038">
            <a:spAutoFit/>
          </a:bodyPr>
          <a:lstStyle/>
          <a:p>
            <a:r>
              <a:rPr lang="en-US" sz="1800"/>
              <a:t>tape drive</a:t>
            </a:r>
          </a:p>
          <a:p>
            <a:r>
              <a:rPr lang="en-US" sz="1800"/>
              <a:t>(backup)</a:t>
            </a:r>
          </a:p>
        </p:txBody>
      </p:sp>
      <p:pic>
        <p:nvPicPr>
          <p:cNvPr id="10248" name="Picture 23" descr="Computer Box (Office Clip Art)"/>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rot="-169627">
            <a:off x="4800600" y="3656012"/>
            <a:ext cx="965200" cy="149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9" name="Picture 24"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382000" y="2894012"/>
            <a:ext cx="5572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50" name="Picture 25"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239000" y="2436812"/>
            <a:ext cx="5572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51" name="Picture 26" descr="Computer Screen (Office Clip Ar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05600" y="3122612"/>
            <a:ext cx="5572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52" name="Picture 28" descr="Printer Laser (Office Clip Art)"/>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514600" y="4418012"/>
            <a:ext cx="1133475"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53" name="Picture 31" descr="Juniper Route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1676400" y="3195637"/>
            <a:ext cx="1727200" cy="48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54" name="Rectangle 32"/>
          <p:cNvSpPr>
            <a:spLocks noChangeArrowheads="1"/>
          </p:cNvSpPr>
          <p:nvPr/>
        </p:nvSpPr>
        <p:spPr bwMode="auto">
          <a:xfrm>
            <a:off x="3200400" y="1370012"/>
            <a:ext cx="2286000" cy="11874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a:solidFill>
                  <a:schemeClr val="hlink"/>
                </a:solidFill>
              </a:rPr>
              <a:t>Printers</a:t>
            </a:r>
          </a:p>
          <a:p>
            <a:r>
              <a:rPr lang="en-US">
                <a:solidFill>
                  <a:schemeClr val="hlink"/>
                </a:solidFill>
              </a:rPr>
              <a:t>Storage</a:t>
            </a:r>
          </a:p>
          <a:p>
            <a:r>
              <a:rPr lang="en-US">
                <a:solidFill>
                  <a:schemeClr val="hlink"/>
                </a:solidFill>
              </a:rPr>
              <a:t>Processors</a:t>
            </a:r>
          </a:p>
        </p:txBody>
      </p:sp>
      <p:sp>
        <p:nvSpPr>
          <p:cNvPr id="10255" name="Rectangle 33"/>
          <p:cNvSpPr>
            <a:spLocks noChangeArrowheads="1"/>
          </p:cNvSpPr>
          <p:nvPr/>
        </p:nvSpPr>
        <p:spPr bwMode="auto">
          <a:xfrm>
            <a:off x="2133600" y="5713412"/>
            <a:ext cx="56388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r>
              <a:rPr lang="en-US" sz="1800">
                <a:solidFill>
                  <a:schemeClr val="hlink"/>
                </a:solidFill>
              </a:rPr>
              <a:t>Files are transferred from workstations to the server.</a:t>
            </a:r>
          </a:p>
          <a:p>
            <a:r>
              <a:rPr lang="en-US" sz="1800">
                <a:solidFill>
                  <a:schemeClr val="hlink"/>
                </a:solidFill>
              </a:rPr>
              <a:t>Software automatically copies files to tapes.</a:t>
            </a:r>
          </a:p>
          <a:p>
            <a:r>
              <a:rPr lang="en-US" sz="1800">
                <a:solidFill>
                  <a:schemeClr val="hlink"/>
                </a:solidFill>
              </a:rPr>
              <a:t>LAN administrator can restore files if needed.</a:t>
            </a:r>
          </a:p>
        </p:txBody>
      </p:sp>
      <p:sp>
        <p:nvSpPr>
          <p:cNvPr id="10256" name="Freeform 34"/>
          <p:cNvSpPr>
            <a:spLocks/>
          </p:cNvSpPr>
          <p:nvPr/>
        </p:nvSpPr>
        <p:spPr bwMode="auto">
          <a:xfrm>
            <a:off x="5638800" y="3503612"/>
            <a:ext cx="1219200" cy="914400"/>
          </a:xfrm>
          <a:custGeom>
            <a:avLst/>
            <a:gdLst>
              <a:gd name="T0" fmla="*/ 0 w 768"/>
              <a:gd name="T1" fmla="*/ 914400 h 576"/>
              <a:gd name="T2" fmla="*/ 457200 w 768"/>
              <a:gd name="T3" fmla="*/ 685800 h 576"/>
              <a:gd name="T4" fmla="*/ 304800 w 768"/>
              <a:gd name="T5" fmla="*/ 304800 h 576"/>
              <a:gd name="T6" fmla="*/ 1219200 w 768"/>
              <a:gd name="T7" fmla="*/ 0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8" h="576">
                <a:moveTo>
                  <a:pt x="0" y="576"/>
                </a:moveTo>
                <a:cubicBezTo>
                  <a:pt x="128" y="536"/>
                  <a:pt x="256" y="496"/>
                  <a:pt x="288" y="432"/>
                </a:cubicBezTo>
                <a:cubicBezTo>
                  <a:pt x="320" y="368"/>
                  <a:pt x="112" y="264"/>
                  <a:pt x="192" y="192"/>
                </a:cubicBezTo>
                <a:cubicBezTo>
                  <a:pt x="272" y="120"/>
                  <a:pt x="520" y="60"/>
                  <a:pt x="76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57" name="Freeform 35"/>
          <p:cNvSpPr>
            <a:spLocks/>
          </p:cNvSpPr>
          <p:nvPr/>
        </p:nvSpPr>
        <p:spPr bwMode="auto">
          <a:xfrm>
            <a:off x="6934200" y="2817812"/>
            <a:ext cx="520700" cy="685800"/>
          </a:xfrm>
          <a:custGeom>
            <a:avLst/>
            <a:gdLst>
              <a:gd name="T0" fmla="*/ 0 w 328"/>
              <a:gd name="T1" fmla="*/ 685800 h 432"/>
              <a:gd name="T2" fmla="*/ 457200 w 328"/>
              <a:gd name="T3" fmla="*/ 609600 h 432"/>
              <a:gd name="T4" fmla="*/ 381000 w 328"/>
              <a:gd name="T5" fmla="*/ 457200 h 432"/>
              <a:gd name="T6" fmla="*/ 228600 w 328"/>
              <a:gd name="T7" fmla="*/ 228600 h 432"/>
              <a:gd name="T8" fmla="*/ 457200 w 328"/>
              <a:gd name="T9" fmla="*/ 0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432">
                <a:moveTo>
                  <a:pt x="0" y="432"/>
                </a:moveTo>
                <a:cubicBezTo>
                  <a:pt x="124" y="420"/>
                  <a:pt x="248" y="408"/>
                  <a:pt x="288" y="384"/>
                </a:cubicBezTo>
                <a:cubicBezTo>
                  <a:pt x="328" y="360"/>
                  <a:pt x="264" y="328"/>
                  <a:pt x="240" y="288"/>
                </a:cubicBezTo>
                <a:cubicBezTo>
                  <a:pt x="216" y="248"/>
                  <a:pt x="136" y="192"/>
                  <a:pt x="144" y="144"/>
                </a:cubicBezTo>
                <a:cubicBezTo>
                  <a:pt x="152" y="96"/>
                  <a:pt x="220" y="48"/>
                  <a:pt x="28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58" name="Freeform 36"/>
          <p:cNvSpPr>
            <a:spLocks/>
          </p:cNvSpPr>
          <p:nvPr/>
        </p:nvSpPr>
        <p:spPr bwMode="auto">
          <a:xfrm>
            <a:off x="7543800" y="2673350"/>
            <a:ext cx="990600" cy="601662"/>
          </a:xfrm>
          <a:custGeom>
            <a:avLst/>
            <a:gdLst>
              <a:gd name="T0" fmla="*/ 0 w 624"/>
              <a:gd name="T1" fmla="*/ 144462 h 379"/>
              <a:gd name="T2" fmla="*/ 561975 w 624"/>
              <a:gd name="T3" fmla="*/ 50800 h 379"/>
              <a:gd name="T4" fmla="*/ 381000 w 624"/>
              <a:gd name="T5" fmla="*/ 449262 h 379"/>
              <a:gd name="T6" fmla="*/ 990600 w 624"/>
              <a:gd name="T7" fmla="*/ 601662 h 3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24" h="379">
                <a:moveTo>
                  <a:pt x="0" y="91"/>
                </a:moveTo>
                <a:cubicBezTo>
                  <a:pt x="59" y="81"/>
                  <a:pt x="314" y="0"/>
                  <a:pt x="354" y="32"/>
                </a:cubicBezTo>
                <a:cubicBezTo>
                  <a:pt x="394" y="64"/>
                  <a:pt x="195" y="225"/>
                  <a:pt x="240" y="283"/>
                </a:cubicBezTo>
                <a:cubicBezTo>
                  <a:pt x="285" y="341"/>
                  <a:pt x="460" y="363"/>
                  <a:pt x="624" y="379"/>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59" name="Freeform 37"/>
          <p:cNvSpPr>
            <a:spLocks/>
          </p:cNvSpPr>
          <p:nvPr/>
        </p:nvSpPr>
        <p:spPr bwMode="auto">
          <a:xfrm>
            <a:off x="2247900" y="4189412"/>
            <a:ext cx="2552700" cy="304800"/>
          </a:xfrm>
          <a:custGeom>
            <a:avLst/>
            <a:gdLst>
              <a:gd name="T0" fmla="*/ 2552700 w 1608"/>
              <a:gd name="T1" fmla="*/ 304800 h 192"/>
              <a:gd name="T2" fmla="*/ 342900 w 1608"/>
              <a:gd name="T3" fmla="*/ 0 h 192"/>
              <a:gd name="T4" fmla="*/ 495300 w 1608"/>
              <a:gd name="T5" fmla="*/ 304800 h 192"/>
              <a:gd name="T6" fmla="*/ 0 60000 65536"/>
              <a:gd name="T7" fmla="*/ 0 60000 65536"/>
              <a:gd name="T8" fmla="*/ 0 60000 65536"/>
            </a:gdLst>
            <a:ahLst/>
            <a:cxnLst>
              <a:cxn ang="T6">
                <a:pos x="T0" y="T1"/>
              </a:cxn>
              <a:cxn ang="T7">
                <a:pos x="T2" y="T3"/>
              </a:cxn>
              <a:cxn ang="T8">
                <a:pos x="T4" y="T5"/>
              </a:cxn>
            </a:cxnLst>
            <a:rect l="0" t="0" r="r" b="b"/>
            <a:pathLst>
              <a:path w="1608" h="192">
                <a:moveTo>
                  <a:pt x="1608" y="192"/>
                </a:moveTo>
                <a:cubicBezTo>
                  <a:pt x="1020" y="96"/>
                  <a:pt x="432" y="0"/>
                  <a:pt x="216" y="0"/>
                </a:cubicBezTo>
                <a:cubicBezTo>
                  <a:pt x="0" y="0"/>
                  <a:pt x="156" y="96"/>
                  <a:pt x="312" y="192"/>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0260" name="Freeform 38"/>
          <p:cNvSpPr>
            <a:spLocks/>
          </p:cNvSpPr>
          <p:nvPr/>
        </p:nvSpPr>
        <p:spPr bwMode="auto">
          <a:xfrm>
            <a:off x="2895600" y="3503612"/>
            <a:ext cx="1905000" cy="990600"/>
          </a:xfrm>
          <a:custGeom>
            <a:avLst/>
            <a:gdLst>
              <a:gd name="T0" fmla="*/ 1905000 w 1200"/>
              <a:gd name="T1" fmla="*/ 990600 h 624"/>
              <a:gd name="T2" fmla="*/ 1447800 w 1200"/>
              <a:gd name="T3" fmla="*/ 609600 h 624"/>
              <a:gd name="T4" fmla="*/ 1447800 w 1200"/>
              <a:gd name="T5" fmla="*/ 381000 h 624"/>
              <a:gd name="T6" fmla="*/ 228600 w 1200"/>
              <a:gd name="T7" fmla="*/ 304800 h 624"/>
              <a:gd name="T8" fmla="*/ 76200 w 1200"/>
              <a:gd name="T9" fmla="*/ 0 h 6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 h="624">
                <a:moveTo>
                  <a:pt x="1200" y="624"/>
                </a:moveTo>
                <a:cubicBezTo>
                  <a:pt x="1080" y="536"/>
                  <a:pt x="960" y="448"/>
                  <a:pt x="912" y="384"/>
                </a:cubicBezTo>
                <a:cubicBezTo>
                  <a:pt x="864" y="320"/>
                  <a:pt x="1040" y="272"/>
                  <a:pt x="912" y="240"/>
                </a:cubicBezTo>
                <a:cubicBezTo>
                  <a:pt x="784" y="208"/>
                  <a:pt x="288" y="232"/>
                  <a:pt x="144" y="192"/>
                </a:cubicBezTo>
                <a:cubicBezTo>
                  <a:pt x="0" y="152"/>
                  <a:pt x="24" y="76"/>
                  <a:pt x="48"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2113092421"/>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reeform 56"/>
          <p:cNvSpPr>
            <a:spLocks/>
          </p:cNvSpPr>
          <p:nvPr/>
        </p:nvSpPr>
        <p:spPr bwMode="auto">
          <a:xfrm>
            <a:off x="1143000" y="4267200"/>
            <a:ext cx="863600" cy="381000"/>
          </a:xfrm>
          <a:custGeom>
            <a:avLst/>
            <a:gdLst>
              <a:gd name="T0" fmla="*/ 609600 w 544"/>
              <a:gd name="T1" fmla="*/ 381000 h 240"/>
              <a:gd name="T2" fmla="*/ 762000 w 544"/>
              <a:gd name="T3" fmla="*/ 228600 h 240"/>
              <a:gd name="T4" fmla="*/ 0 w 544"/>
              <a:gd name="T5" fmla="*/ 0 h 240"/>
              <a:gd name="T6" fmla="*/ 0 60000 65536"/>
              <a:gd name="T7" fmla="*/ 0 60000 65536"/>
              <a:gd name="T8" fmla="*/ 0 60000 65536"/>
            </a:gdLst>
            <a:ahLst/>
            <a:cxnLst>
              <a:cxn ang="T6">
                <a:pos x="T0" y="T1"/>
              </a:cxn>
              <a:cxn ang="T7">
                <a:pos x="T2" y="T3"/>
              </a:cxn>
              <a:cxn ang="T8">
                <a:pos x="T4" y="T5"/>
              </a:cxn>
            </a:cxnLst>
            <a:rect l="0" t="0" r="r" b="b"/>
            <a:pathLst>
              <a:path w="544" h="240">
                <a:moveTo>
                  <a:pt x="384" y="240"/>
                </a:moveTo>
                <a:cubicBezTo>
                  <a:pt x="464" y="212"/>
                  <a:pt x="544" y="184"/>
                  <a:pt x="480" y="144"/>
                </a:cubicBezTo>
                <a:cubicBezTo>
                  <a:pt x="416" y="104"/>
                  <a:pt x="208" y="52"/>
                  <a:pt x="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67" name="Freeform 54"/>
          <p:cNvSpPr>
            <a:spLocks/>
          </p:cNvSpPr>
          <p:nvPr/>
        </p:nvSpPr>
        <p:spPr bwMode="auto">
          <a:xfrm>
            <a:off x="101600" y="5029200"/>
            <a:ext cx="1193800" cy="1079500"/>
          </a:xfrm>
          <a:custGeom>
            <a:avLst/>
            <a:gdLst>
              <a:gd name="T0" fmla="*/ 1193800 w 752"/>
              <a:gd name="T1" fmla="*/ 838200 h 680"/>
              <a:gd name="T2" fmla="*/ 431800 w 752"/>
              <a:gd name="T3" fmla="*/ 1066800 h 680"/>
              <a:gd name="T4" fmla="*/ 127000 w 752"/>
              <a:gd name="T5" fmla="*/ 762000 h 680"/>
              <a:gd name="T6" fmla="*/ 1193800 w 752"/>
              <a:gd name="T7" fmla="*/ 0 h 6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2" h="680">
                <a:moveTo>
                  <a:pt x="752" y="528"/>
                </a:moveTo>
                <a:cubicBezTo>
                  <a:pt x="568" y="604"/>
                  <a:pt x="384" y="680"/>
                  <a:pt x="272" y="672"/>
                </a:cubicBezTo>
                <a:cubicBezTo>
                  <a:pt x="160" y="664"/>
                  <a:pt x="0" y="592"/>
                  <a:pt x="80" y="480"/>
                </a:cubicBezTo>
                <a:cubicBezTo>
                  <a:pt x="160" y="368"/>
                  <a:pt x="632" y="72"/>
                  <a:pt x="752"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68" name="Rectangle 2"/>
          <p:cNvSpPr>
            <a:spLocks noGrp="1" noChangeArrowheads="1"/>
          </p:cNvSpPr>
          <p:nvPr>
            <p:ph type="title"/>
          </p:nvPr>
        </p:nvSpPr>
        <p:spPr>
          <a:noFill/>
        </p:spPr>
        <p:txBody>
          <a:bodyPr/>
          <a:lstStyle/>
          <a:p>
            <a:r>
              <a:rPr lang="en-US" smtClean="0"/>
              <a:t>Network Components</a:t>
            </a:r>
          </a:p>
        </p:txBody>
      </p:sp>
      <p:sp>
        <p:nvSpPr>
          <p:cNvPr id="11269" name="Rectangle 3"/>
          <p:cNvSpPr>
            <a:spLocks noGrp="1" noChangeArrowheads="1"/>
          </p:cNvSpPr>
          <p:nvPr>
            <p:ph type="body" sz="half" idx="1"/>
          </p:nvPr>
        </p:nvSpPr>
        <p:spPr>
          <a:xfrm>
            <a:off x="1066800" y="1066800"/>
            <a:ext cx="2971800" cy="3200400"/>
          </a:xfrm>
          <a:noFill/>
        </p:spPr>
        <p:txBody>
          <a:bodyPr/>
          <a:lstStyle/>
          <a:p>
            <a:pPr>
              <a:lnSpc>
                <a:spcPct val="90000"/>
              </a:lnSpc>
            </a:pPr>
            <a:r>
              <a:rPr lang="en-US" sz="2000" smtClean="0"/>
              <a:t>Computers</a:t>
            </a:r>
          </a:p>
          <a:p>
            <a:pPr lvl="1">
              <a:lnSpc>
                <a:spcPct val="90000"/>
              </a:lnSpc>
            </a:pPr>
            <a:r>
              <a:rPr lang="en-US" sz="1800" smtClean="0"/>
              <a:t>Servers</a:t>
            </a:r>
          </a:p>
          <a:p>
            <a:pPr lvl="1">
              <a:lnSpc>
                <a:spcPct val="90000"/>
              </a:lnSpc>
            </a:pPr>
            <a:r>
              <a:rPr lang="en-US" sz="1800" smtClean="0"/>
              <a:t>Work stations</a:t>
            </a:r>
          </a:p>
          <a:p>
            <a:pPr>
              <a:lnSpc>
                <a:spcPct val="90000"/>
              </a:lnSpc>
            </a:pPr>
            <a:r>
              <a:rPr lang="en-US" sz="2000" smtClean="0"/>
              <a:t>Media</a:t>
            </a:r>
          </a:p>
          <a:p>
            <a:pPr lvl="1">
              <a:lnSpc>
                <a:spcPct val="90000"/>
              </a:lnSpc>
            </a:pPr>
            <a:r>
              <a:rPr lang="en-US" sz="1800" smtClean="0"/>
              <a:t>Cables</a:t>
            </a:r>
          </a:p>
          <a:p>
            <a:pPr lvl="1">
              <a:lnSpc>
                <a:spcPct val="90000"/>
              </a:lnSpc>
            </a:pPr>
            <a:r>
              <a:rPr lang="en-US" sz="1800" smtClean="0"/>
              <a:t>Fiber optic</a:t>
            </a:r>
          </a:p>
          <a:p>
            <a:pPr lvl="1">
              <a:lnSpc>
                <a:spcPct val="90000"/>
              </a:lnSpc>
            </a:pPr>
            <a:r>
              <a:rPr lang="en-US" sz="1800" smtClean="0"/>
              <a:t>Radio</a:t>
            </a:r>
          </a:p>
          <a:p>
            <a:pPr lvl="1">
              <a:lnSpc>
                <a:spcPct val="90000"/>
              </a:lnSpc>
            </a:pPr>
            <a:r>
              <a:rPr lang="en-US" sz="1800" smtClean="0"/>
              <a:t>Infrared</a:t>
            </a:r>
          </a:p>
          <a:p>
            <a:pPr>
              <a:lnSpc>
                <a:spcPct val="90000"/>
              </a:lnSpc>
            </a:pPr>
            <a:r>
              <a:rPr lang="en-US" sz="2000" smtClean="0"/>
              <a:t>Connection devices</a:t>
            </a:r>
          </a:p>
          <a:p>
            <a:pPr>
              <a:lnSpc>
                <a:spcPct val="90000"/>
              </a:lnSpc>
            </a:pPr>
            <a:endParaRPr lang="en-US" sz="2000" smtClean="0"/>
          </a:p>
        </p:txBody>
      </p:sp>
      <p:grpSp>
        <p:nvGrpSpPr>
          <p:cNvPr id="11270" name="Group 11"/>
          <p:cNvGrpSpPr>
            <a:grpSpLocks/>
          </p:cNvGrpSpPr>
          <p:nvPr/>
        </p:nvGrpSpPr>
        <p:grpSpPr bwMode="auto">
          <a:xfrm>
            <a:off x="4622800" y="2773363"/>
            <a:ext cx="360363" cy="176212"/>
            <a:chOff x="2912" y="1459"/>
            <a:chExt cx="227" cy="111"/>
          </a:xfrm>
        </p:grpSpPr>
        <p:sp>
          <p:nvSpPr>
            <p:cNvPr id="11304" name="Rectangle 9"/>
            <p:cNvSpPr>
              <a:spLocks noChangeArrowheads="1"/>
            </p:cNvSpPr>
            <p:nvPr/>
          </p:nvSpPr>
          <p:spPr bwMode="auto">
            <a:xfrm>
              <a:off x="2912" y="1459"/>
              <a:ext cx="227" cy="8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305" name="Rectangle 10"/>
            <p:cNvSpPr>
              <a:spLocks noChangeArrowheads="1"/>
            </p:cNvSpPr>
            <p:nvPr/>
          </p:nvSpPr>
          <p:spPr bwMode="auto">
            <a:xfrm>
              <a:off x="3029" y="1553"/>
              <a:ext cx="110" cy="1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271" name="Group 16"/>
          <p:cNvGrpSpPr>
            <a:grpSpLocks/>
          </p:cNvGrpSpPr>
          <p:nvPr/>
        </p:nvGrpSpPr>
        <p:grpSpPr bwMode="auto">
          <a:xfrm>
            <a:off x="7285038" y="5094288"/>
            <a:ext cx="360362" cy="174625"/>
            <a:chOff x="4589" y="2921"/>
            <a:chExt cx="227" cy="110"/>
          </a:xfrm>
        </p:grpSpPr>
        <p:sp>
          <p:nvSpPr>
            <p:cNvPr id="11302" name="Rectangle 14"/>
            <p:cNvSpPr>
              <a:spLocks noChangeArrowheads="1"/>
            </p:cNvSpPr>
            <p:nvPr/>
          </p:nvSpPr>
          <p:spPr bwMode="auto">
            <a:xfrm>
              <a:off x="4589" y="2921"/>
              <a:ext cx="227" cy="8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303" name="Rectangle 15"/>
            <p:cNvSpPr>
              <a:spLocks noChangeArrowheads="1"/>
            </p:cNvSpPr>
            <p:nvPr/>
          </p:nvSpPr>
          <p:spPr bwMode="auto">
            <a:xfrm>
              <a:off x="4706" y="3016"/>
              <a:ext cx="110" cy="1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272" name="Group 19"/>
          <p:cNvGrpSpPr>
            <a:grpSpLocks/>
          </p:cNvGrpSpPr>
          <p:nvPr/>
        </p:nvGrpSpPr>
        <p:grpSpPr bwMode="auto">
          <a:xfrm>
            <a:off x="7018338" y="3086100"/>
            <a:ext cx="360362" cy="176213"/>
            <a:chOff x="4421" y="1656"/>
            <a:chExt cx="227" cy="111"/>
          </a:xfrm>
        </p:grpSpPr>
        <p:sp>
          <p:nvSpPr>
            <p:cNvPr id="11300" name="Rectangle 17"/>
            <p:cNvSpPr>
              <a:spLocks noChangeArrowheads="1"/>
            </p:cNvSpPr>
            <p:nvPr/>
          </p:nvSpPr>
          <p:spPr bwMode="auto">
            <a:xfrm>
              <a:off x="4421" y="1656"/>
              <a:ext cx="227" cy="8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301" name="Rectangle 18"/>
            <p:cNvSpPr>
              <a:spLocks noChangeArrowheads="1"/>
            </p:cNvSpPr>
            <p:nvPr/>
          </p:nvSpPr>
          <p:spPr bwMode="auto">
            <a:xfrm>
              <a:off x="4539" y="1751"/>
              <a:ext cx="109" cy="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11273" name="Group 22"/>
          <p:cNvGrpSpPr>
            <a:grpSpLocks/>
          </p:cNvGrpSpPr>
          <p:nvPr/>
        </p:nvGrpSpPr>
        <p:grpSpPr bwMode="auto">
          <a:xfrm>
            <a:off x="5900738" y="5281613"/>
            <a:ext cx="360362" cy="176212"/>
            <a:chOff x="3717" y="3039"/>
            <a:chExt cx="227" cy="111"/>
          </a:xfrm>
        </p:grpSpPr>
        <p:sp>
          <p:nvSpPr>
            <p:cNvPr id="11298" name="Rectangle 20"/>
            <p:cNvSpPr>
              <a:spLocks noChangeArrowheads="1"/>
            </p:cNvSpPr>
            <p:nvPr/>
          </p:nvSpPr>
          <p:spPr bwMode="auto">
            <a:xfrm>
              <a:off x="3717" y="3039"/>
              <a:ext cx="227" cy="8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299" name="Rectangle 21"/>
            <p:cNvSpPr>
              <a:spLocks noChangeArrowheads="1"/>
            </p:cNvSpPr>
            <p:nvPr/>
          </p:nvSpPr>
          <p:spPr bwMode="auto">
            <a:xfrm>
              <a:off x="3835" y="3135"/>
              <a:ext cx="109" cy="1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11274" name="Rectangle 24"/>
          <p:cNvSpPr>
            <a:spLocks noChangeArrowheads="1"/>
          </p:cNvSpPr>
          <p:nvPr/>
        </p:nvSpPr>
        <p:spPr bwMode="auto">
          <a:xfrm>
            <a:off x="4603750" y="2433638"/>
            <a:ext cx="11366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LAN card</a:t>
            </a:r>
          </a:p>
        </p:txBody>
      </p:sp>
      <p:sp>
        <p:nvSpPr>
          <p:cNvPr id="11275" name="Rectangle 25"/>
          <p:cNvSpPr>
            <a:spLocks noChangeArrowheads="1"/>
          </p:cNvSpPr>
          <p:nvPr/>
        </p:nvSpPr>
        <p:spPr bwMode="auto">
          <a:xfrm>
            <a:off x="7010400" y="2667000"/>
            <a:ext cx="1136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LAN card</a:t>
            </a:r>
          </a:p>
        </p:txBody>
      </p:sp>
      <p:sp>
        <p:nvSpPr>
          <p:cNvPr id="11276" name="Rectangle 26"/>
          <p:cNvSpPr>
            <a:spLocks noChangeArrowheads="1"/>
          </p:cNvSpPr>
          <p:nvPr/>
        </p:nvSpPr>
        <p:spPr bwMode="auto">
          <a:xfrm>
            <a:off x="7213600" y="4816475"/>
            <a:ext cx="1136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LAN card</a:t>
            </a:r>
          </a:p>
        </p:txBody>
      </p:sp>
      <p:sp>
        <p:nvSpPr>
          <p:cNvPr id="11277" name="Rectangle 27"/>
          <p:cNvSpPr>
            <a:spLocks noChangeArrowheads="1"/>
          </p:cNvSpPr>
          <p:nvPr/>
        </p:nvSpPr>
        <p:spPr bwMode="auto">
          <a:xfrm>
            <a:off x="5867400" y="5486400"/>
            <a:ext cx="1136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LAN card</a:t>
            </a:r>
          </a:p>
        </p:txBody>
      </p:sp>
      <p:sp>
        <p:nvSpPr>
          <p:cNvPr id="11278" name="Rectangle 28"/>
          <p:cNvSpPr>
            <a:spLocks noChangeArrowheads="1"/>
          </p:cNvSpPr>
          <p:nvPr/>
        </p:nvSpPr>
        <p:spPr bwMode="auto">
          <a:xfrm>
            <a:off x="7373938" y="6072188"/>
            <a:ext cx="16573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Shared Printer</a:t>
            </a:r>
          </a:p>
        </p:txBody>
      </p:sp>
      <p:sp>
        <p:nvSpPr>
          <p:cNvPr id="11279" name="Rectangle 29"/>
          <p:cNvSpPr>
            <a:spLocks noChangeArrowheads="1"/>
          </p:cNvSpPr>
          <p:nvPr/>
        </p:nvSpPr>
        <p:spPr bwMode="auto">
          <a:xfrm>
            <a:off x="5297488" y="6196013"/>
            <a:ext cx="8572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Server</a:t>
            </a:r>
          </a:p>
        </p:txBody>
      </p:sp>
      <p:sp>
        <p:nvSpPr>
          <p:cNvPr id="11280" name="Rectangle 30"/>
          <p:cNvSpPr>
            <a:spLocks noChangeArrowheads="1"/>
          </p:cNvSpPr>
          <p:nvPr/>
        </p:nvSpPr>
        <p:spPr bwMode="auto">
          <a:xfrm>
            <a:off x="3859213" y="2057400"/>
            <a:ext cx="2154237"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Personal Computer</a:t>
            </a:r>
          </a:p>
        </p:txBody>
      </p:sp>
      <p:sp>
        <p:nvSpPr>
          <p:cNvPr id="11281" name="Rectangle 31"/>
          <p:cNvSpPr>
            <a:spLocks noChangeArrowheads="1"/>
          </p:cNvSpPr>
          <p:nvPr/>
        </p:nvSpPr>
        <p:spPr bwMode="auto">
          <a:xfrm>
            <a:off x="6096000" y="2308225"/>
            <a:ext cx="21542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075" tIns="46038" rIns="92075" bIns="46038">
            <a:spAutoFit/>
          </a:bodyPr>
          <a:lstStyle/>
          <a:p>
            <a:r>
              <a:rPr lang="en-US" sz="1800"/>
              <a:t>Personal Computer</a:t>
            </a:r>
          </a:p>
        </p:txBody>
      </p:sp>
      <p:sp>
        <p:nvSpPr>
          <p:cNvPr id="11282" name="Text Box 36"/>
          <p:cNvSpPr txBox="1">
            <a:spLocks noChangeArrowheads="1"/>
          </p:cNvSpPr>
          <p:nvPr/>
        </p:nvSpPr>
        <p:spPr bwMode="auto">
          <a:xfrm>
            <a:off x="2133600" y="4648200"/>
            <a:ext cx="8699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Router</a:t>
            </a:r>
          </a:p>
        </p:txBody>
      </p:sp>
      <p:sp>
        <p:nvSpPr>
          <p:cNvPr id="11283" name="Freeform 37"/>
          <p:cNvSpPr>
            <a:spLocks/>
          </p:cNvSpPr>
          <p:nvPr/>
        </p:nvSpPr>
        <p:spPr bwMode="auto">
          <a:xfrm>
            <a:off x="3876675" y="4241800"/>
            <a:ext cx="2371725" cy="1146175"/>
          </a:xfrm>
          <a:custGeom>
            <a:avLst/>
            <a:gdLst>
              <a:gd name="T0" fmla="*/ 0 w 1494"/>
              <a:gd name="T1" fmla="*/ 1146175 h 722"/>
              <a:gd name="T2" fmla="*/ 619125 w 1494"/>
              <a:gd name="T3" fmla="*/ 558800 h 722"/>
              <a:gd name="T4" fmla="*/ 1609725 w 1494"/>
              <a:gd name="T5" fmla="*/ 25400 h 722"/>
              <a:gd name="T6" fmla="*/ 2295525 w 1494"/>
              <a:gd name="T7" fmla="*/ 406400 h 722"/>
              <a:gd name="T8" fmla="*/ 2066925 w 1494"/>
              <a:gd name="T9" fmla="*/ 635000 h 722"/>
              <a:gd name="T10" fmla="*/ 2143125 w 1494"/>
              <a:gd name="T11" fmla="*/ 101600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94" h="722">
                <a:moveTo>
                  <a:pt x="0" y="722"/>
                </a:moveTo>
                <a:cubicBezTo>
                  <a:pt x="65" y="661"/>
                  <a:pt x="221" y="470"/>
                  <a:pt x="390" y="352"/>
                </a:cubicBezTo>
                <a:cubicBezTo>
                  <a:pt x="559" y="234"/>
                  <a:pt x="838" y="32"/>
                  <a:pt x="1014" y="16"/>
                </a:cubicBezTo>
                <a:cubicBezTo>
                  <a:pt x="1190" y="0"/>
                  <a:pt x="1398" y="192"/>
                  <a:pt x="1446" y="256"/>
                </a:cubicBezTo>
                <a:cubicBezTo>
                  <a:pt x="1494" y="320"/>
                  <a:pt x="1318" y="336"/>
                  <a:pt x="1302" y="400"/>
                </a:cubicBezTo>
                <a:cubicBezTo>
                  <a:pt x="1286" y="464"/>
                  <a:pt x="1318" y="552"/>
                  <a:pt x="1350" y="64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84" name="Freeform 38"/>
          <p:cNvSpPr>
            <a:spLocks/>
          </p:cNvSpPr>
          <p:nvPr/>
        </p:nvSpPr>
        <p:spPr bwMode="auto">
          <a:xfrm>
            <a:off x="4149725" y="2895600"/>
            <a:ext cx="1616075" cy="2470150"/>
          </a:xfrm>
          <a:custGeom>
            <a:avLst/>
            <a:gdLst>
              <a:gd name="T0" fmla="*/ 0 w 1018"/>
              <a:gd name="T1" fmla="*/ 2470150 h 1556"/>
              <a:gd name="T2" fmla="*/ 498475 w 1018"/>
              <a:gd name="T3" fmla="*/ 2057400 h 1556"/>
              <a:gd name="T4" fmla="*/ 939800 w 1018"/>
              <a:gd name="T5" fmla="*/ 1874838 h 1556"/>
              <a:gd name="T6" fmla="*/ 1184275 w 1018"/>
              <a:gd name="T7" fmla="*/ 1676400 h 1556"/>
              <a:gd name="T8" fmla="*/ 1489075 w 1018"/>
              <a:gd name="T9" fmla="*/ 1219200 h 1556"/>
              <a:gd name="T10" fmla="*/ 1489075 w 1018"/>
              <a:gd name="T11" fmla="*/ 762000 h 1556"/>
              <a:gd name="T12" fmla="*/ 727075 w 1018"/>
              <a:gd name="T13" fmla="*/ 685800 h 1556"/>
              <a:gd name="T14" fmla="*/ 803275 w 1018"/>
              <a:gd name="T15" fmla="*/ 0 h 155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18" h="1556">
                <a:moveTo>
                  <a:pt x="0" y="1556"/>
                </a:moveTo>
                <a:cubicBezTo>
                  <a:pt x="51" y="1513"/>
                  <a:pt x="215" y="1358"/>
                  <a:pt x="314" y="1296"/>
                </a:cubicBezTo>
                <a:cubicBezTo>
                  <a:pt x="413" y="1234"/>
                  <a:pt x="520" y="1221"/>
                  <a:pt x="592" y="1181"/>
                </a:cubicBezTo>
                <a:cubicBezTo>
                  <a:pt x="664" y="1141"/>
                  <a:pt x="688" y="1125"/>
                  <a:pt x="746" y="1056"/>
                </a:cubicBezTo>
                <a:cubicBezTo>
                  <a:pt x="804" y="987"/>
                  <a:pt x="906" y="864"/>
                  <a:pt x="938" y="768"/>
                </a:cubicBezTo>
                <a:cubicBezTo>
                  <a:pt x="970" y="672"/>
                  <a:pt x="1018" y="536"/>
                  <a:pt x="938" y="480"/>
                </a:cubicBezTo>
                <a:cubicBezTo>
                  <a:pt x="858" y="424"/>
                  <a:pt x="530" y="512"/>
                  <a:pt x="458" y="432"/>
                </a:cubicBezTo>
                <a:cubicBezTo>
                  <a:pt x="386" y="352"/>
                  <a:pt x="446" y="176"/>
                  <a:pt x="506"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85" name="Freeform 39"/>
          <p:cNvSpPr>
            <a:spLocks/>
          </p:cNvSpPr>
          <p:nvPr/>
        </p:nvSpPr>
        <p:spPr bwMode="auto">
          <a:xfrm>
            <a:off x="3954463" y="3200400"/>
            <a:ext cx="3614737" cy="2195513"/>
          </a:xfrm>
          <a:custGeom>
            <a:avLst/>
            <a:gdLst>
              <a:gd name="T0" fmla="*/ 0 w 2277"/>
              <a:gd name="T1" fmla="*/ 2195513 h 1383"/>
              <a:gd name="T2" fmla="*/ 922337 w 2277"/>
              <a:gd name="T3" fmla="*/ 1447800 h 1383"/>
              <a:gd name="T4" fmla="*/ 2674937 w 2277"/>
              <a:gd name="T5" fmla="*/ 1295400 h 1383"/>
              <a:gd name="T6" fmla="*/ 3436937 w 2277"/>
              <a:gd name="T7" fmla="*/ 1143000 h 1383"/>
              <a:gd name="T8" fmla="*/ 3589337 w 2277"/>
              <a:gd name="T9" fmla="*/ 685800 h 1383"/>
              <a:gd name="T10" fmla="*/ 3284537 w 2277"/>
              <a:gd name="T11" fmla="*/ 457200 h 1383"/>
              <a:gd name="T12" fmla="*/ 3436937 w 2277"/>
              <a:gd name="T13" fmla="*/ 0 h 13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77" h="1383">
                <a:moveTo>
                  <a:pt x="0" y="1383"/>
                </a:moveTo>
                <a:cubicBezTo>
                  <a:pt x="97" y="1305"/>
                  <a:pt x="300" y="1006"/>
                  <a:pt x="581" y="912"/>
                </a:cubicBezTo>
                <a:cubicBezTo>
                  <a:pt x="862" y="818"/>
                  <a:pt x="1421" y="848"/>
                  <a:pt x="1685" y="816"/>
                </a:cubicBezTo>
                <a:cubicBezTo>
                  <a:pt x="1949" y="784"/>
                  <a:pt x="2069" y="784"/>
                  <a:pt x="2165" y="720"/>
                </a:cubicBezTo>
                <a:cubicBezTo>
                  <a:pt x="2261" y="656"/>
                  <a:pt x="2277" y="504"/>
                  <a:pt x="2261" y="432"/>
                </a:cubicBezTo>
                <a:cubicBezTo>
                  <a:pt x="2245" y="360"/>
                  <a:pt x="2085" y="360"/>
                  <a:pt x="2069" y="288"/>
                </a:cubicBezTo>
                <a:cubicBezTo>
                  <a:pt x="2053" y="216"/>
                  <a:pt x="2109" y="108"/>
                  <a:pt x="2165"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86" name="Freeform 40"/>
          <p:cNvSpPr>
            <a:spLocks/>
          </p:cNvSpPr>
          <p:nvPr/>
        </p:nvSpPr>
        <p:spPr bwMode="auto">
          <a:xfrm>
            <a:off x="4032250" y="4470400"/>
            <a:ext cx="3303588" cy="925513"/>
          </a:xfrm>
          <a:custGeom>
            <a:avLst/>
            <a:gdLst>
              <a:gd name="T0" fmla="*/ 0 w 2081"/>
              <a:gd name="T1" fmla="*/ 925513 h 583"/>
              <a:gd name="T2" fmla="*/ 692150 w 2081"/>
              <a:gd name="T3" fmla="*/ 330200 h 583"/>
              <a:gd name="T4" fmla="*/ 1225550 w 2081"/>
              <a:gd name="T5" fmla="*/ 25400 h 583"/>
              <a:gd name="T6" fmla="*/ 2444750 w 2081"/>
              <a:gd name="T7" fmla="*/ 177800 h 583"/>
              <a:gd name="T8" fmla="*/ 3214688 w 2081"/>
              <a:gd name="T9" fmla="*/ 196850 h 583"/>
              <a:gd name="T10" fmla="*/ 2978150 w 2081"/>
              <a:gd name="T11" fmla="*/ 635000 h 583"/>
              <a:gd name="T12" fmla="*/ 3282950 w 2081"/>
              <a:gd name="T13" fmla="*/ 711200 h 58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81" h="583">
                <a:moveTo>
                  <a:pt x="0" y="583"/>
                </a:moveTo>
                <a:cubicBezTo>
                  <a:pt x="72" y="521"/>
                  <a:pt x="307" y="302"/>
                  <a:pt x="436" y="208"/>
                </a:cubicBezTo>
                <a:cubicBezTo>
                  <a:pt x="565" y="114"/>
                  <a:pt x="588" y="32"/>
                  <a:pt x="772" y="16"/>
                </a:cubicBezTo>
                <a:cubicBezTo>
                  <a:pt x="956" y="0"/>
                  <a:pt x="1331" y="94"/>
                  <a:pt x="1540" y="112"/>
                </a:cubicBezTo>
                <a:cubicBezTo>
                  <a:pt x="1749" y="130"/>
                  <a:pt x="1969" y="76"/>
                  <a:pt x="2025" y="124"/>
                </a:cubicBezTo>
                <a:cubicBezTo>
                  <a:pt x="2081" y="172"/>
                  <a:pt x="1869" y="346"/>
                  <a:pt x="1876" y="400"/>
                </a:cubicBezTo>
                <a:cubicBezTo>
                  <a:pt x="1883" y="454"/>
                  <a:pt x="1964" y="464"/>
                  <a:pt x="2068" y="448"/>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11287" name="Text Box 42"/>
          <p:cNvSpPr txBox="1">
            <a:spLocks noChangeArrowheads="1"/>
          </p:cNvSpPr>
          <p:nvPr/>
        </p:nvSpPr>
        <p:spPr bwMode="auto">
          <a:xfrm>
            <a:off x="152400" y="4038600"/>
            <a:ext cx="104298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2000"/>
              <a:t>Internet</a:t>
            </a:r>
          </a:p>
        </p:txBody>
      </p:sp>
      <p:pic>
        <p:nvPicPr>
          <p:cNvPr id="11288" name="Picture 43" descr="BS01739_"/>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14400" y="5638800"/>
            <a:ext cx="1447800" cy="509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89" name="Text Box 44"/>
          <p:cNvSpPr txBox="1">
            <a:spLocks noChangeArrowheads="1"/>
          </p:cNvSpPr>
          <p:nvPr/>
        </p:nvSpPr>
        <p:spPr bwMode="auto">
          <a:xfrm>
            <a:off x="990600" y="6172200"/>
            <a:ext cx="9715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Firewall</a:t>
            </a:r>
          </a:p>
        </p:txBody>
      </p:sp>
      <p:pic>
        <p:nvPicPr>
          <p:cNvPr id="11290" name="Picture 46" descr="Computer Box (Office Clip Art)"/>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rot="-169627">
            <a:off x="5029200" y="4800600"/>
            <a:ext cx="866775" cy="1343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91" name="Picture 47" descr="Printer Laser (Office Clip Art)"/>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7391400" y="5257800"/>
            <a:ext cx="1057275" cy="7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92" name="Picture 48" descr="Computer Screen (Office Clip Ar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324600" y="2743200"/>
            <a:ext cx="5572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93" name="Picture 49" descr="Computer Screen (Office Clip Art)"/>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886200" y="2514600"/>
            <a:ext cx="557213"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94" name="Picture 50" descr="Juniper Route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81000" y="4572000"/>
            <a:ext cx="1727200" cy="485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95" name="Picture 51" descr="CiscoSwitch"/>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895600" y="5334000"/>
            <a:ext cx="1600200"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96" name="Text Box 52"/>
          <p:cNvSpPr txBox="1">
            <a:spLocks noChangeArrowheads="1"/>
          </p:cNvSpPr>
          <p:nvPr/>
        </p:nvSpPr>
        <p:spPr bwMode="auto">
          <a:xfrm>
            <a:off x="3276600" y="6019800"/>
            <a:ext cx="8572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sz="1800"/>
              <a:t>Switch</a:t>
            </a:r>
          </a:p>
        </p:txBody>
      </p:sp>
      <p:sp>
        <p:nvSpPr>
          <p:cNvPr id="11297" name="Freeform 53"/>
          <p:cNvSpPr>
            <a:spLocks/>
          </p:cNvSpPr>
          <p:nvPr/>
        </p:nvSpPr>
        <p:spPr bwMode="auto">
          <a:xfrm>
            <a:off x="2016125" y="5867400"/>
            <a:ext cx="1031875" cy="260350"/>
          </a:xfrm>
          <a:custGeom>
            <a:avLst/>
            <a:gdLst>
              <a:gd name="T0" fmla="*/ 0 w 650"/>
              <a:gd name="T1" fmla="*/ 193675 h 164"/>
              <a:gd name="T2" fmla="*/ 193675 w 650"/>
              <a:gd name="T3" fmla="*/ 228600 h 164"/>
              <a:gd name="T4" fmla="*/ 1031875 w 650"/>
              <a:gd name="T5" fmla="*/ 0 h 164"/>
              <a:gd name="T6" fmla="*/ 0 60000 65536"/>
              <a:gd name="T7" fmla="*/ 0 60000 65536"/>
              <a:gd name="T8" fmla="*/ 0 60000 65536"/>
            </a:gdLst>
            <a:ahLst/>
            <a:cxnLst>
              <a:cxn ang="T6">
                <a:pos x="T0" y="T1"/>
              </a:cxn>
              <a:cxn ang="T7">
                <a:pos x="T2" y="T3"/>
              </a:cxn>
              <a:cxn ang="T8">
                <a:pos x="T4" y="T5"/>
              </a:cxn>
            </a:cxnLst>
            <a:rect l="0" t="0" r="r" b="b"/>
            <a:pathLst>
              <a:path w="650" h="164">
                <a:moveTo>
                  <a:pt x="0" y="122"/>
                </a:moveTo>
                <a:cubicBezTo>
                  <a:pt x="21" y="126"/>
                  <a:pt x="14" y="164"/>
                  <a:pt x="122" y="144"/>
                </a:cubicBezTo>
                <a:cubicBezTo>
                  <a:pt x="230" y="124"/>
                  <a:pt x="454" y="72"/>
                  <a:pt x="650" y="0"/>
                </a:cubicBez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xmlns="" val="649951604"/>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3">
      <a:dk1>
        <a:sysClr val="windowText" lastClr="000000"/>
      </a:dk1>
      <a:lt1>
        <a:sysClr val="window" lastClr="FFFFFF"/>
      </a:lt1>
      <a:dk2>
        <a:srgbClr val="7F3F2D"/>
      </a:dk2>
      <a:lt2>
        <a:srgbClr val="E7DEC9"/>
      </a:lt2>
      <a:accent1>
        <a:srgbClr val="3891A7"/>
      </a:accent1>
      <a:accent2>
        <a:srgbClr val="FEB80A"/>
      </a:accent2>
      <a:accent3>
        <a:srgbClr val="C32D2E"/>
      </a:accent3>
      <a:accent4>
        <a:srgbClr val="84AA33"/>
      </a:accent4>
      <a:accent5>
        <a:srgbClr val="964305"/>
      </a:accent5>
      <a:accent6>
        <a:srgbClr val="475A8D"/>
      </a:accent6>
      <a:hlink>
        <a:srgbClr val="002060"/>
      </a:hlink>
      <a:folHlink>
        <a:srgbClr val="00206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92651025</TotalTime>
  <Pages>25</Pages>
  <Words>2253</Words>
  <Application>Microsoft Office PowerPoint</Application>
  <PresentationFormat>On-screen Show (4:3)</PresentationFormat>
  <Paragraphs>706</Paragraphs>
  <Slides>51</Slides>
  <Notes>12</Notes>
  <HiddenSlides>1</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55" baseType="lpstr">
      <vt:lpstr>Solstice</vt:lpstr>
      <vt:lpstr>Document</vt:lpstr>
      <vt:lpstr>ClipArt</vt:lpstr>
      <vt:lpstr>Clip</vt:lpstr>
      <vt:lpstr>Slide 1</vt:lpstr>
      <vt:lpstr>Outline</vt:lpstr>
      <vt:lpstr>Networks</vt:lpstr>
      <vt:lpstr>Sharing Data: Transactions</vt:lpstr>
      <vt:lpstr>Sharing Data:  Decisions &amp; Collaboration</vt:lpstr>
      <vt:lpstr>Sharing Data: E-mail</vt:lpstr>
      <vt:lpstr>Sharing Data: Calendars</vt:lpstr>
      <vt:lpstr>Hardware Sharing</vt:lpstr>
      <vt:lpstr>Network Components</vt:lpstr>
      <vt:lpstr>Server Scalability</vt:lpstr>
      <vt:lpstr>Network Transmission Media</vt:lpstr>
      <vt:lpstr>Fiber Optics</vt:lpstr>
      <vt:lpstr>Frequency Spectrum</vt:lpstr>
      <vt:lpstr>Wireless Technologies</vt:lpstr>
      <vt:lpstr>Transmission Capacity</vt:lpstr>
      <vt:lpstr>The Importance of Bandwidth</vt:lpstr>
      <vt:lpstr>Connecting Networks</vt:lpstr>
      <vt:lpstr>Enterprise Network</vt:lpstr>
      <vt:lpstr>Packet-Switched Networks</vt:lpstr>
      <vt:lpstr>Shared Connections</vt:lpstr>
      <vt:lpstr>Switched Network</vt:lpstr>
      <vt:lpstr>Shared-Media Network</vt:lpstr>
      <vt:lpstr>Time Division</vt:lpstr>
      <vt:lpstr>Frequency Division</vt:lpstr>
      <vt:lpstr>Spread Spectrum</vt:lpstr>
      <vt:lpstr>Wireless Communication</vt:lpstr>
      <vt:lpstr>Managing Shared Networks</vt:lpstr>
      <vt:lpstr>Options for Managing Traffic</vt:lpstr>
      <vt:lpstr>Government Interference or Necessity?</vt:lpstr>
      <vt:lpstr>Data Caps</vt:lpstr>
      <vt:lpstr>TCP/IP Reference Model</vt:lpstr>
      <vt:lpstr>TCP/IP Reference</vt:lpstr>
      <vt:lpstr>ISO-OSI Reference Model</vt:lpstr>
      <vt:lpstr>Introduction to the Internet</vt:lpstr>
      <vt:lpstr>How the Internet Works</vt:lpstr>
      <vt:lpstr>Internet Connections</vt:lpstr>
      <vt:lpstr>Colocation and Hosting Companies</vt:lpstr>
      <vt:lpstr>Distributed Content through Akamai</vt:lpstr>
      <vt:lpstr>Voice Over IP (VoIP)</vt:lpstr>
      <vt:lpstr>Network Address Translation (NAT)</vt:lpstr>
      <vt:lpstr>Domain Name System Registration</vt:lpstr>
      <vt:lpstr>Domain Names</vt:lpstr>
      <vt:lpstr>Internet2</vt:lpstr>
      <vt:lpstr>M-Commerce</vt:lpstr>
      <vt:lpstr>Cell Phones and Wireless Communication</vt:lpstr>
      <vt:lpstr>Cloud Computing</vt:lpstr>
      <vt:lpstr>Cloud Computing: Lease v. Buy</vt:lpstr>
      <vt:lpstr>Global Telecommunications</vt:lpstr>
      <vt:lpstr>Technology  Toolbox: Creating Web Pages</vt:lpstr>
      <vt:lpstr>Technology Toolbox: Transferring Files</vt:lpstr>
      <vt:lpstr>Cases: Wholesale Suppliers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MIS  Chapter 1</dc:title>
  <dc:subject>Management Information Systems Introduction</dc:subject>
  <dc:creator>Jerry Post</dc:creator>
  <cp:keywords>Overheads</cp:keywords>
  <cp:lastModifiedBy>Mr. Wasis</cp:lastModifiedBy>
  <cp:revision>168</cp:revision>
  <cp:lastPrinted>1996-08-02T15:11:44Z</cp:lastPrinted>
  <dcterms:created xsi:type="dcterms:W3CDTF">1994-08-11T09:03:52Z</dcterms:created>
  <dcterms:modified xsi:type="dcterms:W3CDTF">2016-02-21T14:38:50Z</dcterms:modified>
</cp:coreProperties>
</file>