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3" r:id="rId35"/>
    <p:sldId id="294" r:id="rId36"/>
    <p:sldId id="295" r:id="rId37"/>
    <p:sldId id="296" r:id="rId38"/>
    <p:sldId id="297" r:id="rId39"/>
    <p:sldId id="289" r:id="rId40"/>
    <p:sldId id="320" r:id="rId41"/>
    <p:sldId id="321" r:id="rId42"/>
    <p:sldId id="290" r:id="rId43"/>
    <p:sldId id="291" r:id="rId44"/>
    <p:sldId id="292" r:id="rId45"/>
    <p:sldId id="322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24" r:id="rId63"/>
    <p:sldId id="325" r:id="rId64"/>
    <p:sldId id="326" r:id="rId65"/>
    <p:sldId id="319" r:id="rId66"/>
  </p:sldIdLst>
  <p:sldSz cx="9144000" cy="6858000" type="screen4x3"/>
  <p:notesSz cx="6858000" cy="91741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00FF"/>
    <a:srgbClr val="DBFFB8"/>
    <a:srgbClr val="E6FFE6"/>
    <a:srgbClr val="00FF00"/>
    <a:srgbClr val="EF9100"/>
    <a:srgbClr val="AD6900"/>
    <a:srgbClr val="CECECE"/>
    <a:srgbClr val="FCFEB9"/>
    <a:srgbClr val="FEFF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79" autoAdjust="0"/>
    <p:restoredTop sz="9475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s\MISBook\Data6e\Cases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s\MISBook\Data6e\Cases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Annual Revenue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'C04Pharm'!$B$3</c:f>
              <c:strCache>
                <c:ptCount val="1"/>
                <c:pt idx="0">
                  <c:v>Pfizer</c:v>
                </c:pt>
              </c:strCache>
            </c:strRef>
          </c:tx>
          <c:marker>
            <c:symbol val="none"/>
          </c:marker>
          <c:cat>
            <c:strRef>
              <c:f>'C04Pharm'!$A$4:$A$20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'C04Pharm'!$B$4:$B$20</c:f>
              <c:numCache>
                <c:formatCode>General</c:formatCode>
                <c:ptCount val="17"/>
                <c:pt idx="0">
                  <c:v>8.2813000000000017</c:v>
                </c:pt>
                <c:pt idx="1">
                  <c:v>10.0214</c:v>
                </c:pt>
                <c:pt idx="2">
                  <c:v>11.306000000000003</c:v>
                </c:pt>
                <c:pt idx="3">
                  <c:v>12.504</c:v>
                </c:pt>
                <c:pt idx="4">
                  <c:v>13.543999999999999</c:v>
                </c:pt>
                <c:pt idx="5">
                  <c:v>16.204000000000001</c:v>
                </c:pt>
                <c:pt idx="6">
                  <c:v>29.574000000000005</c:v>
                </c:pt>
                <c:pt idx="7">
                  <c:v>32.083999999999996</c:v>
                </c:pt>
                <c:pt idx="8">
                  <c:v>32.294000000000011</c:v>
                </c:pt>
                <c:pt idx="9">
                  <c:v>44.736000000000011</c:v>
                </c:pt>
                <c:pt idx="10">
                  <c:v>52.516000000000005</c:v>
                </c:pt>
                <c:pt idx="11">
                  <c:v>47.405000000000001</c:v>
                </c:pt>
                <c:pt idx="12">
                  <c:v>48.370999999999995</c:v>
                </c:pt>
                <c:pt idx="13">
                  <c:v>48.417999999999999</c:v>
                </c:pt>
                <c:pt idx="14">
                  <c:v>48.296000000000014</c:v>
                </c:pt>
                <c:pt idx="15">
                  <c:v>50.009</c:v>
                </c:pt>
                <c:pt idx="16">
                  <c:v>67.808999999999983</c:v>
                </c:pt>
              </c:numCache>
            </c:numRef>
          </c:val>
        </c:ser>
        <c:ser>
          <c:idx val="1"/>
          <c:order val="1"/>
          <c:tx>
            <c:strRef>
              <c:f>'C04Pharm'!$C$3</c:f>
              <c:strCache>
                <c:ptCount val="1"/>
                <c:pt idx="0">
                  <c:v>GlaxoSmithKline</c:v>
                </c:pt>
              </c:strCache>
            </c:strRef>
          </c:tx>
          <c:marker>
            <c:symbol val="none"/>
          </c:marker>
          <c:cat>
            <c:strRef>
              <c:f>'C04Pharm'!$A$4:$A$20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'C04Pharm'!$C$4:$C$20</c:f>
              <c:numCache>
                <c:formatCode>General</c:formatCode>
                <c:ptCount val="17"/>
                <c:pt idx="0">
                  <c:v>8.484</c:v>
                </c:pt>
                <c:pt idx="1">
                  <c:v>10.3499</c:v>
                </c:pt>
                <c:pt idx="2">
                  <c:v>13.092000000000002</c:v>
                </c:pt>
                <c:pt idx="3">
                  <c:v>13.435</c:v>
                </c:pt>
                <c:pt idx="4">
                  <c:v>26.376000000000001</c:v>
                </c:pt>
                <c:pt idx="5">
                  <c:v>27.024999999999999</c:v>
                </c:pt>
                <c:pt idx="6">
                  <c:v>28.52</c:v>
                </c:pt>
                <c:pt idx="7">
                  <c:v>30.117000000000004</c:v>
                </c:pt>
                <c:pt idx="8">
                  <c:v>30.193000000000001</c:v>
                </c:pt>
                <c:pt idx="9">
                  <c:v>33.914999999999999</c:v>
                </c:pt>
                <c:pt idx="10">
                  <c:v>36.440999999999995</c:v>
                </c:pt>
                <c:pt idx="11">
                  <c:v>21.66</c:v>
                </c:pt>
                <c:pt idx="12">
                  <c:v>23.224999999999998</c:v>
                </c:pt>
                <c:pt idx="13">
                  <c:v>22.716000000000001</c:v>
                </c:pt>
                <c:pt idx="14">
                  <c:v>24.352</c:v>
                </c:pt>
                <c:pt idx="15">
                  <c:v>28.367999999999999</c:v>
                </c:pt>
                <c:pt idx="16">
                  <c:v>45.809999999999995</c:v>
                </c:pt>
              </c:numCache>
            </c:numRef>
          </c:val>
        </c:ser>
        <c:ser>
          <c:idx val="2"/>
          <c:order val="2"/>
          <c:tx>
            <c:strRef>
              <c:f>'C04Pharm'!$D$3</c:f>
              <c:strCache>
                <c:ptCount val="1"/>
                <c:pt idx="0">
                  <c:v>Bristol-Myers Squibb</c:v>
                </c:pt>
              </c:strCache>
            </c:strRef>
          </c:tx>
          <c:marker>
            <c:symbol val="none"/>
          </c:marker>
          <c:cat>
            <c:strRef>
              <c:f>'C04Pharm'!$A$4:$A$20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'C04Pharm'!$D$4:$D$20</c:f>
              <c:numCache>
                <c:formatCode>General</c:formatCode>
                <c:ptCount val="17"/>
                <c:pt idx="0">
                  <c:v>11.984</c:v>
                </c:pt>
                <c:pt idx="1">
                  <c:v>13.767000000000001</c:v>
                </c:pt>
                <c:pt idx="2">
                  <c:v>15.065000000000001</c:v>
                </c:pt>
                <c:pt idx="3">
                  <c:v>16.701000000000001</c:v>
                </c:pt>
                <c:pt idx="4">
                  <c:v>18.283999999999995</c:v>
                </c:pt>
                <c:pt idx="5">
                  <c:v>20.221999999999998</c:v>
                </c:pt>
                <c:pt idx="6">
                  <c:v>18.216000000000001</c:v>
                </c:pt>
                <c:pt idx="7">
                  <c:v>18.213000000000001</c:v>
                </c:pt>
                <c:pt idx="8">
                  <c:v>18.106000000000005</c:v>
                </c:pt>
                <c:pt idx="9">
                  <c:v>20.893999999999995</c:v>
                </c:pt>
                <c:pt idx="10">
                  <c:v>19.38</c:v>
                </c:pt>
                <c:pt idx="11">
                  <c:v>19.207000000000001</c:v>
                </c:pt>
                <c:pt idx="12">
                  <c:v>16.207999999999995</c:v>
                </c:pt>
                <c:pt idx="13">
                  <c:v>15.617000000000001</c:v>
                </c:pt>
                <c:pt idx="14">
                  <c:v>20.597000000000001</c:v>
                </c:pt>
                <c:pt idx="15">
                  <c:v>18.808</c:v>
                </c:pt>
                <c:pt idx="16">
                  <c:v>19.484000000000002</c:v>
                </c:pt>
              </c:numCache>
            </c:numRef>
          </c:val>
        </c:ser>
        <c:ser>
          <c:idx val="3"/>
          <c:order val="3"/>
          <c:tx>
            <c:strRef>
              <c:f>'C04Pharm'!$E$3</c:f>
              <c:strCache>
                <c:ptCount val="1"/>
                <c:pt idx="0">
                  <c:v>Eli Lilly</c:v>
                </c:pt>
              </c:strCache>
            </c:strRef>
          </c:tx>
          <c:marker>
            <c:symbol val="none"/>
          </c:marker>
          <c:cat>
            <c:strRef>
              <c:f>'C04Pharm'!$A$4:$A$20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'C04Pharm'!$E$4:$E$20</c:f>
              <c:numCache>
                <c:formatCode>General</c:formatCode>
                <c:ptCount val="17"/>
                <c:pt idx="0">
                  <c:v>5.7116000000000016</c:v>
                </c:pt>
                <c:pt idx="1">
                  <c:v>6.7637999999999998</c:v>
                </c:pt>
                <c:pt idx="2">
                  <c:v>7.3466000000000014</c:v>
                </c:pt>
                <c:pt idx="3">
                  <c:v>8.5176000000000016</c:v>
                </c:pt>
                <c:pt idx="4">
                  <c:v>9.2368000000000006</c:v>
                </c:pt>
                <c:pt idx="5">
                  <c:v>9.9129000000000005</c:v>
                </c:pt>
                <c:pt idx="6">
                  <c:v>10.862200000000003</c:v>
                </c:pt>
                <c:pt idx="7">
                  <c:v>11.5425</c:v>
                </c:pt>
                <c:pt idx="8">
                  <c:v>11.077500000000002</c:v>
                </c:pt>
                <c:pt idx="9">
                  <c:v>12.582500000000001</c:v>
                </c:pt>
                <c:pt idx="10">
                  <c:v>13.857900000000003</c:v>
                </c:pt>
                <c:pt idx="11">
                  <c:v>14.645300000000001</c:v>
                </c:pt>
                <c:pt idx="12">
                  <c:v>15.691000000000001</c:v>
                </c:pt>
                <c:pt idx="13">
                  <c:v>18.633500000000005</c:v>
                </c:pt>
                <c:pt idx="14">
                  <c:v>20.371900000000004</c:v>
                </c:pt>
                <c:pt idx="15">
                  <c:v>21.835999999999999</c:v>
                </c:pt>
                <c:pt idx="16">
                  <c:v>23.076000000000001</c:v>
                </c:pt>
              </c:numCache>
            </c:numRef>
          </c:val>
        </c:ser>
        <c:dLbls/>
        <c:marker val="1"/>
        <c:axId val="54356992"/>
        <c:axId val="54469376"/>
      </c:lineChart>
      <c:catAx>
        <c:axId val="54356992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4469376"/>
        <c:crosses val="autoZero"/>
        <c:auto val="1"/>
        <c:lblAlgn val="ctr"/>
        <c:lblOffset val="100"/>
      </c:catAx>
      <c:valAx>
        <c:axId val="5446937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Billion $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435699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Net Income / Revenue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'C04Pharm'!$N$3</c:f>
              <c:strCache>
                <c:ptCount val="1"/>
                <c:pt idx="0">
                  <c:v>Pfizer</c:v>
                </c:pt>
              </c:strCache>
            </c:strRef>
          </c:tx>
          <c:marker>
            <c:symbol val="none"/>
          </c:marker>
          <c:cat>
            <c:strRef>
              <c:f>'C04Pharm'!$M$4:$M$20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'C04Pharm'!$N$4:$N$20</c:f>
              <c:numCache>
                <c:formatCode>General</c:formatCode>
                <c:ptCount val="17"/>
                <c:pt idx="0">
                  <c:v>0.15420284254887523</c:v>
                </c:pt>
                <c:pt idx="1">
                  <c:v>0.1569640968327779</c:v>
                </c:pt>
                <c:pt idx="2">
                  <c:v>0.17061737130727053</c:v>
                </c:pt>
                <c:pt idx="3">
                  <c:v>0.17698336532309664</c:v>
                </c:pt>
                <c:pt idx="4">
                  <c:v>0.34207028942705264</c:v>
                </c:pt>
                <c:pt idx="5">
                  <c:v>0.30560355467785738</c:v>
                </c:pt>
                <c:pt idx="6">
                  <c:v>0.12598904443091904</c:v>
                </c:pt>
                <c:pt idx="7">
                  <c:v>0.24273781324024438</c:v>
                </c:pt>
                <c:pt idx="8">
                  <c:v>0.28259119341054068</c:v>
                </c:pt>
                <c:pt idx="9">
                  <c:v>8.7401645207439205E-2</c:v>
                </c:pt>
                <c:pt idx="10">
                  <c:v>0.2163340696168787</c:v>
                </c:pt>
                <c:pt idx="11">
                  <c:v>0.17055162957493936</c:v>
                </c:pt>
                <c:pt idx="12">
                  <c:v>0.39976432159765157</c:v>
                </c:pt>
                <c:pt idx="13">
                  <c:v>0.1682019083811806</c:v>
                </c:pt>
                <c:pt idx="14">
                  <c:v>0.16779857545138316</c:v>
                </c:pt>
                <c:pt idx="15">
                  <c:v>0.17266891959447303</c:v>
                </c:pt>
                <c:pt idx="16">
                  <c:v>0.12176849680720848</c:v>
                </c:pt>
              </c:numCache>
            </c:numRef>
          </c:val>
        </c:ser>
        <c:ser>
          <c:idx val="1"/>
          <c:order val="1"/>
          <c:tx>
            <c:strRef>
              <c:f>'C04Pharm'!$O$3</c:f>
              <c:strCache>
                <c:ptCount val="1"/>
                <c:pt idx="0">
                  <c:v>GlaxoSmithKline</c:v>
                </c:pt>
              </c:strCache>
            </c:strRef>
          </c:tx>
          <c:marker>
            <c:symbol val="none"/>
          </c:marker>
          <c:cat>
            <c:strRef>
              <c:f>'C04Pharm'!$M$4:$M$20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'C04Pharm'!$O$4:$O$20</c:f>
              <c:numCache>
                <c:formatCode>General</c:formatCode>
                <c:ptCount val="17"/>
                <c:pt idx="4">
                  <c:v>0.16166211707612985</c:v>
                </c:pt>
                <c:pt idx="5">
                  <c:v>0.17968547641073085</c:v>
                </c:pt>
                <c:pt idx="6">
                  <c:v>0.22710378681626933</c:v>
                </c:pt>
                <c:pt idx="7">
                  <c:v>0.14901882657635226</c:v>
                </c:pt>
                <c:pt idx="8">
                  <c:v>0.18527473255390325</c:v>
                </c:pt>
                <c:pt idx="9">
                  <c:v>0.20884564352056617</c:v>
                </c:pt>
                <c:pt idx="10">
                  <c:v>0.20122938448450922</c:v>
                </c:pt>
                <c:pt idx="11">
                  <c:v>0.21648199445983382</c:v>
                </c:pt>
                <c:pt idx="12">
                  <c:v>0.23203444564047368</c:v>
                </c:pt>
                <c:pt idx="13">
                  <c:v>0.22952984680401481</c:v>
                </c:pt>
                <c:pt idx="14">
                  <c:v>0.18897831800262818</c:v>
                </c:pt>
                <c:pt idx="15">
                  <c:v>0.19497320924985898</c:v>
                </c:pt>
                <c:pt idx="16">
                  <c:v>0.19497926216983191</c:v>
                </c:pt>
              </c:numCache>
            </c:numRef>
          </c:val>
        </c:ser>
        <c:ser>
          <c:idx val="2"/>
          <c:order val="2"/>
          <c:tx>
            <c:strRef>
              <c:f>'C04Pharm'!$P$3</c:f>
              <c:strCache>
                <c:ptCount val="1"/>
                <c:pt idx="0">
                  <c:v>Bristol-Myers Squibb</c:v>
                </c:pt>
              </c:strCache>
            </c:strRef>
          </c:tx>
          <c:marker>
            <c:symbol val="none"/>
          </c:marker>
          <c:cat>
            <c:strRef>
              <c:f>'C04Pharm'!$M$4:$M$20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'C04Pharm'!$P$4:$P$20</c:f>
              <c:numCache>
                <c:formatCode>General</c:formatCode>
                <c:ptCount val="17"/>
                <c:pt idx="0">
                  <c:v>0.15370493991989323</c:v>
                </c:pt>
                <c:pt idx="1">
                  <c:v>0.12973051499963678</c:v>
                </c:pt>
                <c:pt idx="2">
                  <c:v>0.18692333222701629</c:v>
                </c:pt>
                <c:pt idx="3">
                  <c:v>0.18160589186276274</c:v>
                </c:pt>
                <c:pt idx="4">
                  <c:v>0.1669218989280245</c:v>
                </c:pt>
                <c:pt idx="5">
                  <c:v>0.19646919196914253</c:v>
                </c:pt>
                <c:pt idx="6">
                  <c:v>0.24286341677646031</c:v>
                </c:pt>
                <c:pt idx="7">
                  <c:v>0.25597100971833303</c:v>
                </c:pt>
                <c:pt idx="8">
                  <c:v>0.11802717331271402</c:v>
                </c:pt>
                <c:pt idx="9">
                  <c:v>0.14865511630133055</c:v>
                </c:pt>
                <c:pt idx="10">
                  <c:v>0.12321981424148606</c:v>
                </c:pt>
                <c:pt idx="11">
                  <c:v>0.15619305461550476</c:v>
                </c:pt>
                <c:pt idx="12">
                  <c:v>9.7791214215202371E-2</c:v>
                </c:pt>
                <c:pt idx="13">
                  <c:v>0.13863097906127936</c:v>
                </c:pt>
                <c:pt idx="14">
                  <c:v>0.25474583677234541</c:v>
                </c:pt>
                <c:pt idx="15">
                  <c:v>0.56422798809017449</c:v>
                </c:pt>
                <c:pt idx="16">
                  <c:v>0.15920755491685484</c:v>
                </c:pt>
              </c:numCache>
            </c:numRef>
          </c:val>
        </c:ser>
        <c:ser>
          <c:idx val="3"/>
          <c:order val="3"/>
          <c:tx>
            <c:strRef>
              <c:f>'C04Pharm'!$Q$3</c:f>
              <c:strCache>
                <c:ptCount val="1"/>
                <c:pt idx="0">
                  <c:v>Eli Lilly</c:v>
                </c:pt>
              </c:strCache>
            </c:strRef>
          </c:tx>
          <c:marker>
            <c:symbol val="none"/>
          </c:marker>
          <c:cat>
            <c:strRef>
              <c:f>'C04Pharm'!$M$4:$M$20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'C04Pharm'!$Q$4:$Q$20</c:f>
              <c:numCache>
                <c:formatCode>General</c:formatCode>
                <c:ptCount val="17"/>
                <c:pt idx="0">
                  <c:v>0.22517333146578888</c:v>
                </c:pt>
                <c:pt idx="1">
                  <c:v>0.33870013897513235</c:v>
                </c:pt>
                <c:pt idx="2">
                  <c:v>0.20737484006206955</c:v>
                </c:pt>
                <c:pt idx="3">
                  <c:v>-4.5212266366112516E-2</c:v>
                </c:pt>
                <c:pt idx="4">
                  <c:v>0.22712411224666557</c:v>
                </c:pt>
                <c:pt idx="5">
                  <c:v>0.2744908149986382</c:v>
                </c:pt>
                <c:pt idx="6">
                  <c:v>0.28150835005799929</c:v>
                </c:pt>
                <c:pt idx="7">
                  <c:v>0.24084903617067363</c:v>
                </c:pt>
                <c:pt idx="8">
                  <c:v>0.24445046264951475</c:v>
                </c:pt>
                <c:pt idx="9">
                  <c:v>0.20352076296443475</c:v>
                </c:pt>
                <c:pt idx="10">
                  <c:v>0.13061863630131548</c:v>
                </c:pt>
                <c:pt idx="11">
                  <c:v>0.13516964486900238</c:v>
                </c:pt>
                <c:pt idx="12">
                  <c:v>0.16969600407877128</c:v>
                </c:pt>
                <c:pt idx="13">
                  <c:v>0.1584780100356884</c:v>
                </c:pt>
                <c:pt idx="14">
                  <c:v>-0.10170381751333946</c:v>
                </c:pt>
                <c:pt idx="15">
                  <c:v>0.19824143616046902</c:v>
                </c:pt>
                <c:pt idx="16">
                  <c:v>0.21968712081816608</c:v>
                </c:pt>
              </c:numCache>
            </c:numRef>
          </c:val>
        </c:ser>
        <c:dLbls/>
        <c:marker val="1"/>
        <c:axId val="54518528"/>
        <c:axId val="54520064"/>
      </c:lineChart>
      <c:catAx>
        <c:axId val="54518528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4520064"/>
        <c:crosses val="autoZero"/>
        <c:auto val="1"/>
        <c:lblAlgn val="ctr"/>
        <c:lblOffset val="100"/>
      </c:catAx>
      <c:valAx>
        <c:axId val="545200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Ratio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451852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153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r>
              <a:rPr lang="en-US"/>
              <a:t>Chapter 1:  Introduction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153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97D135-5270-4DCA-863C-F3BEF4F8C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8263" y="90488"/>
            <a:ext cx="1743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>
              <a:defRPr/>
            </a:pPr>
            <a:r>
              <a:rPr lang="en-US" sz="1400">
                <a:latin typeface="Book Antiqua" pitchFamily="18" charset="0"/>
              </a:rPr>
              <a:t>Introduction to MIS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380163" y="87772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A04D6B28-4C12-4DB8-BC6A-7E8044F0FFFF}" type="slidenum">
              <a:rPr lang="en-US" sz="1400">
                <a:latin typeface="Book Antiqua" pitchFamily="18" charset="0"/>
              </a:rPr>
              <a:pPr algn="r">
                <a:defRPr/>
              </a:pPr>
              <a:t>‹#›</a:t>
            </a:fld>
            <a:endParaRPr lang="en-US" sz="14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0060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470D68-DF5D-48E8-8D15-795AE7D18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999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A858B59-FB20-4314-ACF4-0E8D4B071B52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9F005A1-C3F4-4D8E-ACF5-36CFCF537504}" type="slidenum">
              <a:rPr lang="en-US" sz="1200" smtClean="0"/>
              <a:pPr/>
              <a:t>34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EE1BF97-1728-41C5-BC37-C1E03FFA177C}" type="slidenum">
              <a:rPr lang="en-US" sz="1200" smtClean="0"/>
              <a:pPr/>
              <a:t>35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8DA43B-421E-4378-8271-0AF209819EE4}" type="slidenum">
              <a:rPr lang="en-US" sz="1200" smtClean="0"/>
              <a:pPr/>
              <a:t>36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7B70258-71EB-40CE-8C09-D2C83D65E906}" type="slidenum">
              <a:rPr lang="en-US" sz="1200" smtClean="0"/>
              <a:pPr/>
              <a:t>37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49330A-9314-4932-BC28-FED4CC29C656}" type="slidenum">
              <a:rPr lang="en-US" sz="1200" smtClean="0"/>
              <a:pPr/>
              <a:t>38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06A3886-529E-483D-BE02-3EAEC9EDDEC2}" type="slidenum">
              <a:rPr lang="en-US" sz="1200" smtClean="0"/>
              <a:pPr/>
              <a:t>47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C6CDE6-DA6E-4300-B92C-02E26AD32A41}" type="slidenum">
              <a:rPr lang="en-US" sz="1200" smtClean="0"/>
              <a:pPr/>
              <a:t>48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3995C4A-FA1B-435B-8A31-FBD82D3E3CE0}" type="slidenum">
              <a:rPr lang="en-US" sz="1200" smtClean="0"/>
              <a:pPr/>
              <a:t>49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F4F2FFD-344F-4130-8A40-0D026AF60AFB}" type="slidenum">
              <a:rPr lang="en-US" sz="1200" smtClean="0"/>
              <a:pPr/>
              <a:t>50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F430006-021D-4DDF-896B-507B3640A953}" type="slidenum">
              <a:rPr lang="en-US" sz="1200" smtClean="0"/>
              <a:pPr/>
              <a:t>51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29B72ED-6952-414E-9694-0274C0F87A03}" type="slidenum">
              <a:rPr lang="en-US" sz="1200" smtClean="0"/>
              <a:pPr/>
              <a:t>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746A06-A121-4654-9922-92508D9827F5}" type="slidenum">
              <a:rPr lang="en-US" sz="1200" smtClean="0"/>
              <a:pPr/>
              <a:t>52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B869A76-905A-478D-B62F-BD4BE4F5644F}" type="slidenum">
              <a:rPr lang="en-US" sz="1200" smtClean="0"/>
              <a:pPr/>
              <a:t>53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5423DEE-4689-4F52-8D7E-9F8593C433B8}" type="slidenum">
              <a:rPr lang="en-US" sz="1200" smtClean="0"/>
              <a:pPr/>
              <a:t>54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7EB995-277A-46E3-9CC4-FDD4D0312429}" type="slidenum">
              <a:rPr lang="en-US" sz="1200" smtClean="0"/>
              <a:pPr/>
              <a:t>55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CB9FB77-2B5F-48B2-B4E9-8C685B4BCF1D}" type="slidenum">
              <a:rPr lang="en-US" sz="1200" smtClean="0"/>
              <a:pPr/>
              <a:t>56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D80C702-D5F1-48DA-A1DD-6E18040B421A}" type="slidenum">
              <a:rPr lang="en-US" sz="1200" smtClean="0"/>
              <a:pPr/>
              <a:t>57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D30DEA-F71C-4072-A324-B4FC76936A92}" type="slidenum">
              <a:rPr lang="en-US" sz="1200" smtClean="0"/>
              <a:pPr/>
              <a:t>58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F16A56C-EC28-497C-9AA2-A34D1CD6A9A7}" type="slidenum">
              <a:rPr lang="en-US" sz="1200" smtClean="0"/>
              <a:pPr/>
              <a:t>59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B3D3B7F-72C0-4504-B3C5-6EAA7B1B9108}" type="slidenum">
              <a:rPr lang="en-US" sz="1200" smtClean="0"/>
              <a:pPr/>
              <a:t>61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1196FCB-EEC0-4EAE-BA90-D7C6DF77AEED}" type="slidenum">
              <a:rPr lang="en-US" sz="1200" smtClean="0"/>
              <a:pPr/>
              <a:t>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AC3AB9E-9C3D-4E66-B6D2-8F7B631369CA}" type="slidenum">
              <a:rPr lang="en-US" sz="1200" smtClean="0"/>
              <a:pPr/>
              <a:t>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B113D09-8824-4400-833E-FE71C731C418}" type="slidenum">
              <a:rPr lang="en-US" sz="1200" smtClean="0"/>
              <a:pPr/>
              <a:t>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50804E-D2BF-4A9D-BF75-3ADE1838E792}" type="slidenum">
              <a:rPr lang="en-US" sz="1200" smtClean="0"/>
              <a:pPr/>
              <a:t>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7D4AB35-7058-4FDE-AB30-3C436A849F54}" type="slidenum">
              <a:rPr lang="en-US" sz="1200" smtClean="0"/>
              <a:pPr/>
              <a:t>10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231C6A5-A8E9-4415-AFB8-34D0B40C7742}" type="slidenum">
              <a:rPr lang="en-US" sz="1200" smtClean="0"/>
              <a:pPr/>
              <a:t>19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FFB219F-7E8C-46F9-AA18-32E7D7DA5614}" type="slidenum">
              <a:rPr lang="en-US" sz="1200" smtClean="0"/>
              <a:pPr/>
              <a:t>20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2060396-C7FA-4ECE-B6F6-0F689FDB91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3A69C5-2A83-477C-A780-4F18D87F9F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342CF2A-B095-486D-A105-429D3D95EF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914400"/>
            <a:ext cx="79248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E5F39-0209-42EB-9114-0CC0C6FB0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2217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914400"/>
            <a:ext cx="3886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914400"/>
            <a:ext cx="3886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B84F-2955-408C-B944-FC9E4FAF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442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700B0F6-E69A-4FCE-A425-7748BC3062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0AD1256-8F2D-4804-8EEE-F5DBFDDBE5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F43CA37-2DAB-44B2-912B-D29ED7815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>
            <a:normAutofit/>
          </a:bodyPr>
          <a:lstStyle>
            <a:lvl1pPr algn="ctr">
              <a:defRPr sz="36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AB70542-2792-4F72-847E-6723A2904C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754E3EC-5CC4-4F08-AAAA-A65D3322F2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3BE80BE-7517-443E-9104-C01B4D7242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263107-A34B-447F-A3E6-A9F94247BC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9D036E-66C4-4DDD-9E66-8383B7A60A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8C0163F0-5193-4F82-9A62-0F6EC9ADA9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04E15.md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241713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Chapter 4</a:t>
            </a:r>
          </a:p>
          <a:p>
            <a:r>
              <a:rPr lang="en-US" dirty="0" smtClean="0"/>
              <a:t>Database Management Systems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mtClean="0"/>
              <a:t>Single Table Query Introduction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5715000" y="1219200"/>
            <a:ext cx="302005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/>
              <a:t>Access Query Screen </a:t>
            </a:r>
            <a:r>
              <a:rPr lang="en-US" sz="1800" dirty="0" smtClean="0"/>
              <a:t>(grid)</a:t>
            </a:r>
            <a:endParaRPr lang="en-US" sz="1800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219200" y="1309687"/>
            <a:ext cx="716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Query:  List all of the customers.</a:t>
            </a: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7645400" y="46038"/>
            <a:ext cx="14430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chemeClr val="accent1"/>
                </a:solidFill>
              </a:rPr>
              <a:t>File:  </a:t>
            </a:r>
            <a:r>
              <a:rPr lang="en-US" sz="1200">
                <a:solidFill>
                  <a:schemeClr val="accent1"/>
                </a:solidFill>
                <a:hlinkClick r:id="rId3" action="ppaction://hlinkfile"/>
              </a:rPr>
              <a:t>C04E15.mdb</a:t>
            </a:r>
            <a:endParaRPr lang="en-US" sz="1200">
              <a:solidFill>
                <a:schemeClr val="accent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7086600" cy="447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81208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Results: Customer Query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7589173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694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Conditions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219200" y="1143000"/>
            <a:ext cx="716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Which customers owe more than $200?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912788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1559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Results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7388534" cy="18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725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Query: AND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1219200" y="1143000"/>
            <a:ext cx="716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Which customers from Denver owe more than $200?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7980363" cy="399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16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Results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8228013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8329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Query: OR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1219200" y="1143000"/>
            <a:ext cx="716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List customers from Denver or Chicago.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7527180" cy="39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20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Results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8050213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842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Query: Sorting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1219200" y="1143000"/>
            <a:ext cx="716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List customers from Denver or Chicago, sort the results.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8113713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086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SQL General Form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SELECT		columns</a:t>
            </a:r>
          </a:p>
          <a:p>
            <a:r>
              <a:rPr lang="en-US" smtClean="0"/>
              <a:t>FROM		tables</a:t>
            </a:r>
          </a:p>
          <a:p>
            <a:r>
              <a:rPr lang="en-US" smtClean="0"/>
              <a:t>JOIN		link columns</a:t>
            </a:r>
          </a:p>
          <a:p>
            <a:r>
              <a:rPr lang="en-US" smtClean="0"/>
              <a:t>WHERE		conditions</a:t>
            </a:r>
          </a:p>
          <a:p>
            <a:r>
              <a:rPr lang="en-US" smtClean="0"/>
              <a:t>GROUP BY	column</a:t>
            </a:r>
          </a:p>
          <a:p>
            <a:r>
              <a:rPr lang="en-US" smtClean="0"/>
              <a:t>ORDER BY	column (ASC | DESC)</a:t>
            </a:r>
          </a:p>
        </p:txBody>
      </p:sp>
    </p:spTree>
    <p:extLst>
      <p:ext uri="{BB962C8B-B14F-4D97-AF65-F5344CB8AC3E}">
        <p14:creationId xmlns:p14="http://schemas.microsoft.com/office/powerpoint/2010/main" xmlns="" val="4094618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do you store and retrieve the vast amount of data collected in a modern company? </a:t>
            </a:r>
          </a:p>
          <a:p>
            <a:r>
              <a:rPr lang="en-US" dirty="0" smtClean="0"/>
              <a:t>Why is the database management approach so important to business?</a:t>
            </a:r>
          </a:p>
          <a:p>
            <a:r>
              <a:rPr lang="en-US" dirty="0" smtClean="0"/>
              <a:t>How do you write questions for the DBMS to obtain data?</a:t>
            </a:r>
          </a:p>
          <a:p>
            <a:r>
              <a:rPr lang="en-US" dirty="0" smtClean="0"/>
              <a:t>How do you create a new database?</a:t>
            </a:r>
          </a:p>
          <a:p>
            <a:r>
              <a:rPr lang="en-US" dirty="0" smtClean="0"/>
              <a:t>How do you create business applications using a DBMS? </a:t>
            </a:r>
          </a:p>
          <a:p>
            <a:r>
              <a:rPr lang="en-US" dirty="0" smtClean="0"/>
              <a:t>What tasks need to be performed to keep a database running?</a:t>
            </a:r>
          </a:p>
          <a:p>
            <a:r>
              <a:rPr lang="en-US" dirty="0" smtClean="0"/>
              <a:t>Why are databases so important in e-business?</a:t>
            </a:r>
          </a:p>
          <a:p>
            <a:r>
              <a:rPr lang="en-US" dirty="0"/>
              <a:t>How are databases used in cloud computing?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21923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SQL Introduction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295400" y="1295400"/>
            <a:ext cx="6264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List all customers.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066800" y="1828800"/>
            <a:ext cx="7842250" cy="1746250"/>
          </a:xfrm>
          <a:prstGeom prst="rect">
            <a:avLst/>
          </a:prstGeom>
          <a:solidFill>
            <a:srgbClr val="FFFF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r>
              <a:rPr lang="en-US" sz="1800"/>
              <a:t>SQL:	SELECT *</a:t>
            </a:r>
          </a:p>
          <a:p>
            <a:r>
              <a:rPr lang="en-US" sz="1800"/>
              <a:t>	FROM Customers</a:t>
            </a:r>
          </a:p>
        </p:txBody>
      </p:sp>
    </p:spTree>
    <p:extLst>
      <p:ext uri="{BB962C8B-B14F-4D97-AF65-F5344CB8AC3E}">
        <p14:creationId xmlns:p14="http://schemas.microsoft.com/office/powerpoint/2010/main" xmlns="" val="2004681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SQL: AND Condition</a:t>
            </a:r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1066800" y="1828800"/>
            <a:ext cx="7842250" cy="1746250"/>
          </a:xfrm>
          <a:prstGeom prst="rect">
            <a:avLst/>
          </a:prstGeom>
          <a:solidFill>
            <a:srgbClr val="FFFF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1371600" algn="l"/>
              </a:tabLst>
            </a:pPr>
            <a:r>
              <a:rPr lang="en-US" sz="1800"/>
              <a:t>SELECT	Name, Phone, City, AccountBalance </a:t>
            </a:r>
          </a:p>
          <a:p>
            <a:pPr>
              <a:tabLst>
                <a:tab pos="1371600" algn="l"/>
              </a:tabLst>
            </a:pPr>
            <a:r>
              <a:rPr lang="en-US" sz="1800"/>
              <a:t>FROM	Customers</a:t>
            </a:r>
          </a:p>
          <a:p>
            <a:pPr>
              <a:tabLst>
                <a:tab pos="1371600" algn="l"/>
              </a:tabLst>
            </a:pPr>
            <a:r>
              <a:rPr lang="en-US" sz="1800"/>
              <a:t>WHERE	(AccountBalance&gt;200) AND (City=”Denver”)</a:t>
            </a:r>
          </a:p>
        </p:txBody>
      </p:sp>
    </p:spTree>
    <p:extLst>
      <p:ext uri="{BB962C8B-B14F-4D97-AF65-F5344CB8AC3E}">
        <p14:creationId xmlns:p14="http://schemas.microsoft.com/office/powerpoint/2010/main" xmlns="" val="19503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SQL: OR Condition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066800" y="1828800"/>
            <a:ext cx="7842250" cy="1746250"/>
          </a:xfrm>
          <a:prstGeom prst="rect">
            <a:avLst/>
          </a:prstGeom>
          <a:solidFill>
            <a:srgbClr val="FFFF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1371600" algn="l"/>
              </a:tabLst>
            </a:pPr>
            <a:r>
              <a:rPr lang="en-US" sz="1800"/>
              <a:t>SELECT	Customers.CustomerID, Customers.Name, Customers.Phone, </a:t>
            </a:r>
          </a:p>
          <a:p>
            <a:pPr>
              <a:tabLst>
                <a:tab pos="1371600" algn="l"/>
              </a:tabLst>
            </a:pPr>
            <a:r>
              <a:rPr lang="en-US" sz="1800"/>
              <a:t>	Customers.City, Customers.AccountBalance</a:t>
            </a:r>
          </a:p>
          <a:p>
            <a:pPr>
              <a:tabLst>
                <a:tab pos="1371600" algn="l"/>
              </a:tabLst>
            </a:pPr>
            <a:r>
              <a:rPr lang="en-US" sz="1800"/>
              <a:t>FROM	Customers</a:t>
            </a:r>
          </a:p>
          <a:p>
            <a:pPr>
              <a:tabLst>
                <a:tab pos="1371600" algn="l"/>
              </a:tabLst>
            </a:pPr>
            <a:r>
              <a:rPr lang="en-US" sz="1800"/>
              <a:t>WHERE 	(Customers.City = "Denver") </a:t>
            </a:r>
          </a:p>
          <a:p>
            <a:pPr>
              <a:tabLst>
                <a:tab pos="1371600" algn="l"/>
              </a:tabLst>
            </a:pPr>
            <a:r>
              <a:rPr lang="en-US" sz="1800"/>
              <a:t>	OR (Customers.City = "Chicago")</a:t>
            </a:r>
          </a:p>
        </p:txBody>
      </p:sp>
    </p:spTree>
    <p:extLst>
      <p:ext uri="{BB962C8B-B14F-4D97-AF65-F5344CB8AC3E}">
        <p14:creationId xmlns:p14="http://schemas.microsoft.com/office/powerpoint/2010/main" xmlns="" val="32033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Common Query Conditions</a:t>
            </a:r>
          </a:p>
        </p:txBody>
      </p:sp>
      <p:graphicFrame>
        <p:nvGraphicFramePr>
          <p:cNvPr id="318624" name="Group 16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2342890311"/>
              </p:ext>
            </p:extLst>
          </p:nvPr>
        </p:nvGraphicFramePr>
        <p:xfrm>
          <a:off x="1098233" y="1447800"/>
          <a:ext cx="7893367" cy="5121272"/>
        </p:xfrm>
        <a:graphic>
          <a:graphicData uri="http://schemas.openxmlformats.org/drawingml/2006/table">
            <a:tbl>
              <a:tblPr/>
              <a:tblGrid>
                <a:gridCol w="1462405"/>
                <a:gridCol w="2174875"/>
                <a:gridCol w="4256087"/>
              </a:tblGrid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Operator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Meaning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Examples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4015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Equals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City=’Denver’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Salary=60000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5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&lt;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&gt;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Less than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Greater than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Salary &lt; 60000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Sales &gt; 15000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&lt; &gt;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Not equal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City &lt;&gt; ‘Denver’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BETWEEN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Between x and 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SaleDate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 BETWEEN ‘01-Jan-2012’ AND ‘28-Feb-2012’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Sales BETWEEN 10000 AND 20000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22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LIKE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Simple pattern matching % or * matches any characters _ or ? matches one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LastName LIKE ‘J%’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ProductID LIKE ‘BL_ _DR _ _ _’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Null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Missing data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City Is Null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NOT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Negation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Not City=’Denver’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038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Conditions: BETWEEN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1295400" y="1295400"/>
            <a:ext cx="6264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List sales in June.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5400" y="5638800"/>
            <a:ext cx="6264275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Commonly used for date conditions: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WHERE </a:t>
            </a:r>
            <a:r>
              <a:rPr lang="en-US" sz="1800" dirty="0" err="1" smtClean="0">
                <a:solidFill>
                  <a:schemeClr val="tx2"/>
                </a:solidFill>
              </a:rPr>
              <a:t>SaleDate</a:t>
            </a:r>
            <a:r>
              <a:rPr lang="en-US" sz="1800" dirty="0" smtClean="0">
                <a:solidFill>
                  <a:schemeClr val="tx2"/>
                </a:solidFill>
              </a:rPr>
              <a:t> BETWEEN ‘6/1/2012’ AND ‘6/30/2012’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653213" cy="3719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503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Results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298700"/>
            <a:ext cx="62230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8804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Standard Aggregation Functions</a:t>
            </a:r>
          </a:p>
        </p:txBody>
      </p:sp>
      <p:graphicFrame>
        <p:nvGraphicFramePr>
          <p:cNvPr id="325645" name="Group 1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3068378405"/>
              </p:ext>
            </p:extLst>
          </p:nvPr>
        </p:nvGraphicFramePr>
        <p:xfrm>
          <a:off x="1981200" y="1524000"/>
          <a:ext cx="5181600" cy="2819400"/>
        </p:xfrm>
        <a:graphic>
          <a:graphicData uri="http://schemas.openxmlformats.org/drawingml/2006/table">
            <a:tbl>
              <a:tblPr/>
              <a:tblGrid>
                <a:gridCol w="5181600"/>
              </a:tblGrid>
              <a:tr h="28194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90663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SUM	total value of items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90663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AVG	average of values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90663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MIN	minimum value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90663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MAX	maximum value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90663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COUNT	number of rows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90663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STDEV	standard deviation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90663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VAR	variance of items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753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Data: Sales Amount</a:t>
            </a: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0" y="1387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8781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9339317"/>
              </p:ext>
            </p:extLst>
          </p:nvPr>
        </p:nvGraphicFramePr>
        <p:xfrm>
          <a:off x="3733800" y="1676400"/>
          <a:ext cx="2057400" cy="256027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657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Amount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$197.54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$526.76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$353.76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$153.00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$863.39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$255.93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48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Query: Aggregation</a:t>
            </a:r>
          </a:p>
        </p:txBody>
      </p:sp>
      <p:graphicFrame>
        <p:nvGraphicFramePr>
          <p:cNvPr id="330797" name="Group 4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16487893"/>
              </p:ext>
            </p:extLst>
          </p:nvPr>
        </p:nvGraphicFramePr>
        <p:xfrm>
          <a:off x="2362200" y="5638800"/>
          <a:ext cx="3810000" cy="731838"/>
        </p:xfrm>
        <a:graphic>
          <a:graphicData uri="http://schemas.openxmlformats.org/drawingml/2006/table">
            <a:tbl>
              <a:tblPr/>
              <a:tblGrid>
                <a:gridCol w="1152525"/>
                <a:gridCol w="1262063"/>
                <a:gridCol w="1395412"/>
              </a:tblGrid>
              <a:tr h="36591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Count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Avg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Sum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$391.73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$2,350.38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2960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841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972300" cy="518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 Query in Access Grid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5410200" y="2819400"/>
            <a:ext cx="2738438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Click Totals Button</a:t>
            </a:r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 flipV="1">
            <a:off x="6858000" y="1981200"/>
            <a:ext cx="609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6324600" y="3581400"/>
            <a:ext cx="1722438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Totals Row</a:t>
            </a:r>
          </a:p>
        </p:txBody>
      </p:sp>
      <p:sp>
        <p:nvSpPr>
          <p:cNvPr id="32775" name="Line 8"/>
          <p:cNvSpPr>
            <a:spLocks noChangeShapeType="1"/>
          </p:cNvSpPr>
          <p:nvPr/>
        </p:nvSpPr>
        <p:spPr bwMode="auto">
          <a:xfrm flipH="1">
            <a:off x="5410200" y="4038600"/>
            <a:ext cx="1600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74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Management Systems</a:t>
            </a:r>
          </a:p>
        </p:txBody>
      </p:sp>
      <p:pic>
        <p:nvPicPr>
          <p:cNvPr id="1028" name="Picture 144" descr="j028499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565275" y="2317864"/>
            <a:ext cx="2514600" cy="1651000"/>
          </a:xfrm>
          <a:noFill/>
        </p:spPr>
      </p:pic>
      <p:pic>
        <p:nvPicPr>
          <p:cNvPr id="1039" name="Picture 146" descr="Stylistic 230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346700" y="1436687"/>
            <a:ext cx="2032000" cy="1611313"/>
          </a:xfrm>
          <a:noFill/>
        </p:spPr>
      </p:pic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6858000" y="3352800"/>
            <a:ext cx="1362075" cy="447675"/>
            <a:chOff x="4262" y="2734"/>
            <a:chExt cx="712" cy="282"/>
          </a:xfrm>
        </p:grpSpPr>
        <p:sp>
          <p:nvSpPr>
            <p:cNvPr id="1167" name="Oval 6"/>
            <p:cNvSpPr>
              <a:spLocks noChangeArrowheads="1"/>
            </p:cNvSpPr>
            <p:nvPr/>
          </p:nvSpPr>
          <p:spPr bwMode="auto">
            <a:xfrm>
              <a:off x="4262" y="2734"/>
              <a:ext cx="712" cy="282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" name="Rectangle 7"/>
            <p:cNvSpPr>
              <a:spLocks noChangeArrowheads="1"/>
            </p:cNvSpPr>
            <p:nvPr/>
          </p:nvSpPr>
          <p:spPr bwMode="auto">
            <a:xfrm>
              <a:off x="4293" y="2773"/>
              <a:ext cx="63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900">
                  <a:solidFill>
                    <a:srgbClr val="000000"/>
                  </a:solidFill>
                </a:rPr>
                <a:t>Database</a:t>
              </a:r>
            </a:p>
          </p:txBody>
        </p:sp>
      </p:grpSp>
      <p:grpSp>
        <p:nvGrpSpPr>
          <p:cNvPr id="1030" name="Group 8"/>
          <p:cNvGrpSpPr>
            <a:grpSpLocks/>
          </p:cNvGrpSpPr>
          <p:nvPr/>
        </p:nvGrpSpPr>
        <p:grpSpPr bwMode="auto">
          <a:xfrm>
            <a:off x="6819900" y="3802063"/>
            <a:ext cx="1485900" cy="390525"/>
            <a:chOff x="4238" y="3017"/>
            <a:chExt cx="784" cy="246"/>
          </a:xfrm>
        </p:grpSpPr>
        <p:sp>
          <p:nvSpPr>
            <p:cNvPr id="1165" name="Rectangle 9"/>
            <p:cNvSpPr>
              <a:spLocks noChangeArrowheads="1"/>
            </p:cNvSpPr>
            <p:nvPr/>
          </p:nvSpPr>
          <p:spPr bwMode="auto">
            <a:xfrm>
              <a:off x="4238" y="3017"/>
              <a:ext cx="784" cy="217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6" name="Rectangle 10"/>
            <p:cNvSpPr>
              <a:spLocks noChangeArrowheads="1"/>
            </p:cNvSpPr>
            <p:nvPr/>
          </p:nvSpPr>
          <p:spPr bwMode="auto">
            <a:xfrm>
              <a:off x="4391" y="3023"/>
              <a:ext cx="46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900">
                  <a:solidFill>
                    <a:srgbClr val="000000"/>
                  </a:solidFill>
                </a:rPr>
                <a:t>DBMS</a:t>
              </a:r>
            </a:p>
          </p:txBody>
        </p:sp>
      </p:grp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6819900" y="4148138"/>
            <a:ext cx="588963" cy="379412"/>
          </a:xfrm>
          <a:prstGeom prst="rect">
            <a:avLst/>
          </a:prstGeom>
          <a:solidFill>
            <a:srgbClr val="CECECE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12"/>
          <p:cNvSpPr>
            <a:spLocks noChangeArrowheads="1"/>
          </p:cNvSpPr>
          <p:nvPr/>
        </p:nvSpPr>
        <p:spPr bwMode="auto">
          <a:xfrm>
            <a:off x="7762875" y="4148138"/>
            <a:ext cx="542925" cy="379412"/>
          </a:xfrm>
          <a:prstGeom prst="rect">
            <a:avLst/>
          </a:prstGeom>
          <a:solidFill>
            <a:srgbClr val="CECECE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auto">
          <a:xfrm>
            <a:off x="6858000" y="4114800"/>
            <a:ext cx="14509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1900">
                <a:solidFill>
                  <a:srgbClr val="000000"/>
                </a:solidFill>
              </a:rPr>
              <a:t>Programs</a:t>
            </a:r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2751138" y="4557713"/>
          <a:ext cx="293687" cy="990600"/>
        </p:xfrm>
        <a:graphic>
          <a:graphicData uri="http://schemas.openxmlformats.org/presentationml/2006/ole">
            <p:oleObj spid="_x0000_s1062" name="ClipArt" r:id="rId5" imgW="1090347" imgH="3657017" progId="">
              <p:embed/>
            </p:oleObj>
          </a:graphicData>
        </a:graphic>
      </p:graphicFrame>
      <p:grpSp>
        <p:nvGrpSpPr>
          <p:cNvPr id="1034" name="Group 16"/>
          <p:cNvGrpSpPr>
            <a:grpSpLocks/>
          </p:cNvGrpSpPr>
          <p:nvPr/>
        </p:nvGrpSpPr>
        <p:grpSpPr bwMode="auto">
          <a:xfrm>
            <a:off x="3657600" y="4876800"/>
            <a:ext cx="458788" cy="382588"/>
            <a:chOff x="1632" y="3216"/>
            <a:chExt cx="289" cy="241"/>
          </a:xfrm>
        </p:grpSpPr>
        <p:sp>
          <p:nvSpPr>
            <p:cNvPr id="1104" name="Freeform 17"/>
            <p:cNvSpPr>
              <a:spLocks/>
            </p:cNvSpPr>
            <p:nvPr/>
          </p:nvSpPr>
          <p:spPr bwMode="auto">
            <a:xfrm>
              <a:off x="1632" y="3329"/>
              <a:ext cx="262" cy="128"/>
            </a:xfrm>
            <a:custGeom>
              <a:avLst/>
              <a:gdLst>
                <a:gd name="T0" fmla="*/ 23 w 262"/>
                <a:gd name="T1" fmla="*/ 34 h 128"/>
                <a:gd name="T2" fmla="*/ 0 w 262"/>
                <a:gd name="T3" fmla="*/ 56 h 128"/>
                <a:gd name="T4" fmla="*/ 0 w 262"/>
                <a:gd name="T5" fmla="*/ 101 h 128"/>
                <a:gd name="T6" fmla="*/ 218 w 262"/>
                <a:gd name="T7" fmla="*/ 127 h 128"/>
                <a:gd name="T8" fmla="*/ 261 w 262"/>
                <a:gd name="T9" fmla="*/ 34 h 128"/>
                <a:gd name="T10" fmla="*/ 261 w 262"/>
                <a:gd name="T11" fmla="*/ 1 h 128"/>
                <a:gd name="T12" fmla="*/ 259 w 262"/>
                <a:gd name="T13" fmla="*/ 1 h 128"/>
                <a:gd name="T14" fmla="*/ 259 w 262"/>
                <a:gd name="T15" fmla="*/ 0 h 128"/>
                <a:gd name="T16" fmla="*/ 253 w 262"/>
                <a:gd name="T17" fmla="*/ 0 h 128"/>
                <a:gd name="T18" fmla="*/ 252 w 262"/>
                <a:gd name="T19" fmla="*/ 0 h 1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2"/>
                <a:gd name="T31" fmla="*/ 0 h 128"/>
                <a:gd name="T32" fmla="*/ 262 w 262"/>
                <a:gd name="T33" fmla="*/ 128 h 1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2" h="128">
                  <a:moveTo>
                    <a:pt x="23" y="34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218" y="127"/>
                  </a:lnTo>
                  <a:lnTo>
                    <a:pt x="261" y="34"/>
                  </a:lnTo>
                  <a:lnTo>
                    <a:pt x="261" y="1"/>
                  </a:lnTo>
                  <a:lnTo>
                    <a:pt x="259" y="1"/>
                  </a:lnTo>
                  <a:lnTo>
                    <a:pt x="259" y="0"/>
                  </a:lnTo>
                  <a:lnTo>
                    <a:pt x="253" y="0"/>
                  </a:lnTo>
                  <a:lnTo>
                    <a:pt x="252" y="0"/>
                  </a:lnTo>
                </a:path>
              </a:pathLst>
            </a:custGeom>
            <a:solidFill>
              <a:srgbClr val="99CCFF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18"/>
            <p:cNvSpPr>
              <a:spLocks/>
            </p:cNvSpPr>
            <p:nvPr/>
          </p:nvSpPr>
          <p:spPr bwMode="auto">
            <a:xfrm>
              <a:off x="1632" y="3330"/>
              <a:ext cx="260" cy="80"/>
            </a:xfrm>
            <a:custGeom>
              <a:avLst/>
              <a:gdLst>
                <a:gd name="T0" fmla="*/ 0 w 260"/>
                <a:gd name="T1" fmla="*/ 54 h 80"/>
                <a:gd name="T2" fmla="*/ 216 w 260"/>
                <a:gd name="T3" fmla="*/ 79 h 80"/>
                <a:gd name="T4" fmla="*/ 259 w 260"/>
                <a:gd name="T5" fmla="*/ 0 h 80"/>
                <a:gd name="T6" fmla="*/ 0 60000 65536"/>
                <a:gd name="T7" fmla="*/ 0 60000 65536"/>
                <a:gd name="T8" fmla="*/ 0 60000 65536"/>
                <a:gd name="T9" fmla="*/ 0 w 260"/>
                <a:gd name="T10" fmla="*/ 0 h 80"/>
                <a:gd name="T11" fmla="*/ 260 w 260"/>
                <a:gd name="T12" fmla="*/ 80 h 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" h="80">
                  <a:moveTo>
                    <a:pt x="0" y="54"/>
                  </a:moveTo>
                  <a:lnTo>
                    <a:pt x="216" y="79"/>
                  </a:lnTo>
                  <a:lnTo>
                    <a:pt x="259" y="0"/>
                  </a:lnTo>
                </a:path>
              </a:pathLst>
            </a:custGeom>
            <a:solidFill>
              <a:srgbClr val="99CCFF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Freeform 19"/>
            <p:cNvSpPr>
              <a:spLocks/>
            </p:cNvSpPr>
            <p:nvPr/>
          </p:nvSpPr>
          <p:spPr bwMode="auto">
            <a:xfrm>
              <a:off x="1653" y="3239"/>
              <a:ext cx="234" cy="144"/>
            </a:xfrm>
            <a:custGeom>
              <a:avLst/>
              <a:gdLst>
                <a:gd name="T0" fmla="*/ 233 w 234"/>
                <a:gd name="T1" fmla="*/ 87 h 144"/>
                <a:gd name="T2" fmla="*/ 197 w 234"/>
                <a:gd name="T3" fmla="*/ 143 h 144"/>
                <a:gd name="T4" fmla="*/ 195 w 234"/>
                <a:gd name="T5" fmla="*/ 143 h 144"/>
                <a:gd name="T6" fmla="*/ 3 w 234"/>
                <a:gd name="T7" fmla="*/ 124 h 144"/>
                <a:gd name="T8" fmla="*/ 0 w 234"/>
                <a:gd name="T9" fmla="*/ 122 h 144"/>
                <a:gd name="T10" fmla="*/ 1 w 234"/>
                <a:gd name="T11" fmla="*/ 110 h 144"/>
                <a:gd name="T12" fmla="*/ 3 w 234"/>
                <a:gd name="T13" fmla="*/ 105 h 144"/>
                <a:gd name="T14" fmla="*/ 19 w 234"/>
                <a:gd name="T15" fmla="*/ 81 h 144"/>
                <a:gd name="T16" fmla="*/ 19 w 234"/>
                <a:gd name="T17" fmla="*/ 77 h 144"/>
                <a:gd name="T18" fmla="*/ 28 w 234"/>
                <a:gd name="T19" fmla="*/ 71 h 144"/>
                <a:gd name="T20" fmla="*/ 28 w 234"/>
                <a:gd name="T21" fmla="*/ 65 h 144"/>
                <a:gd name="T22" fmla="*/ 53 w 234"/>
                <a:gd name="T23" fmla="*/ 7 h 144"/>
                <a:gd name="T24" fmla="*/ 66 w 234"/>
                <a:gd name="T25" fmla="*/ 0 h 144"/>
                <a:gd name="T26" fmla="*/ 139 w 234"/>
                <a:gd name="T27" fmla="*/ 2 h 144"/>
                <a:gd name="T28" fmla="*/ 139 w 234"/>
                <a:gd name="T29" fmla="*/ 5 h 144"/>
                <a:gd name="T30" fmla="*/ 139 w 234"/>
                <a:gd name="T31" fmla="*/ 7 h 144"/>
                <a:gd name="T32" fmla="*/ 141 w 234"/>
                <a:gd name="T33" fmla="*/ 5 h 144"/>
                <a:gd name="T34" fmla="*/ 155 w 234"/>
                <a:gd name="T35" fmla="*/ 5 h 144"/>
                <a:gd name="T36" fmla="*/ 152 w 234"/>
                <a:gd name="T37" fmla="*/ 7 h 144"/>
                <a:gd name="T38" fmla="*/ 213 w 234"/>
                <a:gd name="T39" fmla="*/ 10 h 144"/>
                <a:gd name="T40" fmla="*/ 213 w 234"/>
                <a:gd name="T41" fmla="*/ 8 h 144"/>
                <a:gd name="T42" fmla="*/ 225 w 234"/>
                <a:gd name="T43" fmla="*/ 8 h 144"/>
                <a:gd name="T44" fmla="*/ 227 w 234"/>
                <a:gd name="T45" fmla="*/ 10 h 144"/>
                <a:gd name="T46" fmla="*/ 233 w 234"/>
                <a:gd name="T47" fmla="*/ 77 h 1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34"/>
                <a:gd name="T73" fmla="*/ 0 h 144"/>
                <a:gd name="T74" fmla="*/ 234 w 234"/>
                <a:gd name="T75" fmla="*/ 144 h 1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34" h="144">
                  <a:moveTo>
                    <a:pt x="233" y="87"/>
                  </a:moveTo>
                  <a:lnTo>
                    <a:pt x="197" y="143"/>
                  </a:lnTo>
                  <a:lnTo>
                    <a:pt x="195" y="143"/>
                  </a:lnTo>
                  <a:lnTo>
                    <a:pt x="3" y="124"/>
                  </a:lnTo>
                  <a:lnTo>
                    <a:pt x="0" y="122"/>
                  </a:lnTo>
                  <a:lnTo>
                    <a:pt x="1" y="110"/>
                  </a:lnTo>
                  <a:lnTo>
                    <a:pt x="3" y="105"/>
                  </a:lnTo>
                  <a:lnTo>
                    <a:pt x="19" y="81"/>
                  </a:lnTo>
                  <a:lnTo>
                    <a:pt x="19" y="77"/>
                  </a:lnTo>
                  <a:lnTo>
                    <a:pt x="28" y="71"/>
                  </a:lnTo>
                  <a:lnTo>
                    <a:pt x="28" y="65"/>
                  </a:lnTo>
                  <a:lnTo>
                    <a:pt x="53" y="7"/>
                  </a:lnTo>
                  <a:lnTo>
                    <a:pt x="66" y="0"/>
                  </a:lnTo>
                  <a:lnTo>
                    <a:pt x="139" y="2"/>
                  </a:lnTo>
                  <a:lnTo>
                    <a:pt x="139" y="5"/>
                  </a:lnTo>
                  <a:lnTo>
                    <a:pt x="139" y="7"/>
                  </a:lnTo>
                  <a:lnTo>
                    <a:pt x="141" y="5"/>
                  </a:lnTo>
                  <a:lnTo>
                    <a:pt x="155" y="5"/>
                  </a:lnTo>
                  <a:lnTo>
                    <a:pt x="152" y="7"/>
                  </a:lnTo>
                  <a:lnTo>
                    <a:pt x="213" y="10"/>
                  </a:lnTo>
                  <a:lnTo>
                    <a:pt x="213" y="8"/>
                  </a:lnTo>
                  <a:lnTo>
                    <a:pt x="225" y="8"/>
                  </a:lnTo>
                  <a:lnTo>
                    <a:pt x="227" y="10"/>
                  </a:lnTo>
                  <a:lnTo>
                    <a:pt x="233" y="77"/>
                  </a:lnTo>
                </a:path>
              </a:pathLst>
            </a:custGeom>
            <a:solidFill>
              <a:srgbClr val="99CCFF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20"/>
            <p:cNvSpPr>
              <a:spLocks noChangeShapeType="1"/>
            </p:cNvSpPr>
            <p:nvPr/>
          </p:nvSpPr>
          <p:spPr bwMode="auto">
            <a:xfrm>
              <a:off x="1849" y="3409"/>
              <a:ext cx="2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" name="Freeform 21"/>
            <p:cNvSpPr>
              <a:spLocks/>
            </p:cNvSpPr>
            <p:nvPr/>
          </p:nvSpPr>
          <p:spPr bwMode="auto">
            <a:xfrm>
              <a:off x="1851" y="3250"/>
              <a:ext cx="31" cy="133"/>
            </a:xfrm>
            <a:custGeom>
              <a:avLst/>
              <a:gdLst>
                <a:gd name="T0" fmla="*/ 30 w 31"/>
                <a:gd name="T1" fmla="*/ 0 h 133"/>
                <a:gd name="T2" fmla="*/ 22 w 31"/>
                <a:gd name="T3" fmla="*/ 5 h 133"/>
                <a:gd name="T4" fmla="*/ 19 w 31"/>
                <a:gd name="T5" fmla="*/ 53 h 133"/>
                <a:gd name="T6" fmla="*/ 0 w 31"/>
                <a:gd name="T7" fmla="*/ 108 h 133"/>
                <a:gd name="T8" fmla="*/ 0 w 31"/>
                <a:gd name="T9" fmla="*/ 120 h 133"/>
                <a:gd name="T10" fmla="*/ 0 w 31"/>
                <a:gd name="T11" fmla="*/ 129 h 133"/>
                <a:gd name="T12" fmla="*/ 0 w 31"/>
                <a:gd name="T13" fmla="*/ 132 h 1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133"/>
                <a:gd name="T23" fmla="*/ 31 w 31"/>
                <a:gd name="T24" fmla="*/ 133 h 1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133">
                  <a:moveTo>
                    <a:pt x="30" y="0"/>
                  </a:moveTo>
                  <a:lnTo>
                    <a:pt x="22" y="5"/>
                  </a:lnTo>
                  <a:lnTo>
                    <a:pt x="19" y="53"/>
                  </a:lnTo>
                  <a:lnTo>
                    <a:pt x="0" y="108"/>
                  </a:lnTo>
                  <a:lnTo>
                    <a:pt x="0" y="120"/>
                  </a:lnTo>
                  <a:lnTo>
                    <a:pt x="0" y="129"/>
                  </a:lnTo>
                  <a:lnTo>
                    <a:pt x="0" y="132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Freeform 22"/>
            <p:cNvSpPr>
              <a:spLocks/>
            </p:cNvSpPr>
            <p:nvPr/>
          </p:nvSpPr>
          <p:spPr bwMode="auto">
            <a:xfrm>
              <a:off x="1655" y="3322"/>
              <a:ext cx="228" cy="58"/>
            </a:xfrm>
            <a:custGeom>
              <a:avLst/>
              <a:gdLst>
                <a:gd name="T0" fmla="*/ 0 w 228"/>
                <a:gd name="T1" fmla="*/ 39 h 58"/>
                <a:gd name="T2" fmla="*/ 194 w 228"/>
                <a:gd name="T3" fmla="*/ 57 h 58"/>
                <a:gd name="T4" fmla="*/ 227 w 228"/>
                <a:gd name="T5" fmla="*/ 0 h 58"/>
                <a:gd name="T6" fmla="*/ 0 60000 65536"/>
                <a:gd name="T7" fmla="*/ 0 60000 65536"/>
                <a:gd name="T8" fmla="*/ 0 60000 65536"/>
                <a:gd name="T9" fmla="*/ 0 w 228"/>
                <a:gd name="T10" fmla="*/ 0 h 58"/>
                <a:gd name="T11" fmla="*/ 228 w 228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58">
                  <a:moveTo>
                    <a:pt x="0" y="39"/>
                  </a:moveTo>
                  <a:lnTo>
                    <a:pt x="194" y="57"/>
                  </a:lnTo>
                  <a:lnTo>
                    <a:pt x="227" y="0"/>
                  </a:lnTo>
                </a:path>
              </a:pathLst>
            </a:custGeom>
            <a:solidFill>
              <a:srgbClr val="99CCFF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23"/>
            <p:cNvSpPr>
              <a:spLocks noChangeShapeType="1"/>
            </p:cNvSpPr>
            <p:nvPr/>
          </p:nvSpPr>
          <p:spPr bwMode="auto">
            <a:xfrm>
              <a:off x="1655" y="3351"/>
              <a:ext cx="196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1" name="Line 24"/>
            <p:cNvSpPr>
              <a:spLocks noChangeShapeType="1"/>
            </p:cNvSpPr>
            <p:nvPr/>
          </p:nvSpPr>
          <p:spPr bwMode="auto">
            <a:xfrm>
              <a:off x="1657" y="3344"/>
              <a:ext cx="194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2" name="Freeform 25"/>
            <p:cNvSpPr>
              <a:spLocks/>
            </p:cNvSpPr>
            <p:nvPr/>
          </p:nvSpPr>
          <p:spPr bwMode="auto">
            <a:xfrm>
              <a:off x="1681" y="3304"/>
              <a:ext cx="81" cy="23"/>
            </a:xfrm>
            <a:custGeom>
              <a:avLst/>
              <a:gdLst>
                <a:gd name="T0" fmla="*/ 0 w 81"/>
                <a:gd name="T1" fmla="*/ 0 h 23"/>
                <a:gd name="T2" fmla="*/ 80 w 81"/>
                <a:gd name="T3" fmla="*/ 11 h 23"/>
                <a:gd name="T4" fmla="*/ 80 w 81"/>
                <a:gd name="T5" fmla="*/ 19 h 23"/>
                <a:gd name="T6" fmla="*/ 80 w 81"/>
                <a:gd name="T7" fmla="*/ 22 h 23"/>
                <a:gd name="T8" fmla="*/ 0 w 81"/>
                <a:gd name="T9" fmla="*/ 11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23"/>
                <a:gd name="T17" fmla="*/ 81 w 81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23">
                  <a:moveTo>
                    <a:pt x="0" y="0"/>
                  </a:moveTo>
                  <a:lnTo>
                    <a:pt x="80" y="11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0" y="11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Freeform 26"/>
            <p:cNvSpPr>
              <a:spLocks/>
            </p:cNvSpPr>
            <p:nvPr/>
          </p:nvSpPr>
          <p:spPr bwMode="auto">
            <a:xfrm>
              <a:off x="1751" y="3244"/>
              <a:ext cx="43" cy="103"/>
            </a:xfrm>
            <a:custGeom>
              <a:avLst/>
              <a:gdLst>
                <a:gd name="T0" fmla="*/ 42 w 43"/>
                <a:gd name="T1" fmla="*/ 0 h 103"/>
                <a:gd name="T2" fmla="*/ 34 w 43"/>
                <a:gd name="T3" fmla="*/ 8 h 103"/>
                <a:gd name="T4" fmla="*/ 27 w 43"/>
                <a:gd name="T5" fmla="*/ 56 h 103"/>
                <a:gd name="T6" fmla="*/ 0 w 43"/>
                <a:gd name="T7" fmla="*/ 102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103"/>
                <a:gd name="T14" fmla="*/ 43 w 43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103">
                  <a:moveTo>
                    <a:pt x="42" y="0"/>
                  </a:moveTo>
                  <a:lnTo>
                    <a:pt x="34" y="8"/>
                  </a:lnTo>
                  <a:lnTo>
                    <a:pt x="27" y="56"/>
                  </a:lnTo>
                  <a:lnTo>
                    <a:pt x="0" y="102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Freeform 27"/>
            <p:cNvSpPr>
              <a:spLocks/>
            </p:cNvSpPr>
            <p:nvPr/>
          </p:nvSpPr>
          <p:spPr bwMode="auto">
            <a:xfrm>
              <a:off x="1761" y="3244"/>
              <a:ext cx="33" cy="68"/>
            </a:xfrm>
            <a:custGeom>
              <a:avLst/>
              <a:gdLst>
                <a:gd name="T0" fmla="*/ 32 w 33"/>
                <a:gd name="T1" fmla="*/ 0 h 68"/>
                <a:gd name="T2" fmla="*/ 21 w 33"/>
                <a:gd name="T3" fmla="*/ 7 h 68"/>
                <a:gd name="T4" fmla="*/ 0 w 33"/>
                <a:gd name="T5" fmla="*/ 67 h 68"/>
                <a:gd name="T6" fmla="*/ 0 60000 65536"/>
                <a:gd name="T7" fmla="*/ 0 60000 65536"/>
                <a:gd name="T8" fmla="*/ 0 60000 65536"/>
                <a:gd name="T9" fmla="*/ 0 w 33"/>
                <a:gd name="T10" fmla="*/ 0 h 68"/>
                <a:gd name="T11" fmla="*/ 33 w 33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68">
                  <a:moveTo>
                    <a:pt x="32" y="0"/>
                  </a:moveTo>
                  <a:lnTo>
                    <a:pt x="21" y="7"/>
                  </a:lnTo>
                  <a:lnTo>
                    <a:pt x="0" y="67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Freeform 28"/>
            <p:cNvSpPr>
              <a:spLocks/>
            </p:cNvSpPr>
            <p:nvPr/>
          </p:nvSpPr>
          <p:spPr bwMode="auto">
            <a:xfrm>
              <a:off x="1759" y="3317"/>
              <a:ext cx="29" cy="25"/>
            </a:xfrm>
            <a:custGeom>
              <a:avLst/>
              <a:gdLst>
                <a:gd name="T0" fmla="*/ 28 w 29"/>
                <a:gd name="T1" fmla="*/ 0 h 25"/>
                <a:gd name="T2" fmla="*/ 0 w 29"/>
                <a:gd name="T3" fmla="*/ 8 h 25"/>
                <a:gd name="T4" fmla="*/ 0 w 29"/>
                <a:gd name="T5" fmla="*/ 24 h 25"/>
                <a:gd name="T6" fmla="*/ 0 60000 65536"/>
                <a:gd name="T7" fmla="*/ 0 60000 65536"/>
                <a:gd name="T8" fmla="*/ 0 60000 65536"/>
                <a:gd name="T9" fmla="*/ 0 w 29"/>
                <a:gd name="T10" fmla="*/ 0 h 25"/>
                <a:gd name="T11" fmla="*/ 29 w 29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25">
                  <a:moveTo>
                    <a:pt x="28" y="0"/>
                  </a:moveTo>
                  <a:lnTo>
                    <a:pt x="0" y="8"/>
                  </a:lnTo>
                  <a:lnTo>
                    <a:pt x="0" y="24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29"/>
            <p:cNvSpPr>
              <a:spLocks noChangeShapeType="1"/>
            </p:cNvSpPr>
            <p:nvPr/>
          </p:nvSpPr>
          <p:spPr bwMode="auto">
            <a:xfrm>
              <a:off x="1673" y="3316"/>
              <a:ext cx="86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" name="Freeform 30"/>
            <p:cNvSpPr>
              <a:spLocks/>
            </p:cNvSpPr>
            <p:nvPr/>
          </p:nvSpPr>
          <p:spPr bwMode="auto">
            <a:xfrm>
              <a:off x="1673" y="3321"/>
              <a:ext cx="83" cy="24"/>
            </a:xfrm>
            <a:custGeom>
              <a:avLst/>
              <a:gdLst>
                <a:gd name="T0" fmla="*/ 0 w 83"/>
                <a:gd name="T1" fmla="*/ 0 h 24"/>
                <a:gd name="T2" fmla="*/ 5 w 83"/>
                <a:gd name="T3" fmla="*/ 0 h 24"/>
                <a:gd name="T4" fmla="*/ 5 w 83"/>
                <a:gd name="T5" fmla="*/ 13 h 24"/>
                <a:gd name="T6" fmla="*/ 82 w 83"/>
                <a:gd name="T7" fmla="*/ 23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24"/>
                <a:gd name="T14" fmla="*/ 83 w 83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24">
                  <a:moveTo>
                    <a:pt x="0" y="0"/>
                  </a:moveTo>
                  <a:lnTo>
                    <a:pt x="5" y="0"/>
                  </a:lnTo>
                  <a:lnTo>
                    <a:pt x="5" y="13"/>
                  </a:lnTo>
                  <a:lnTo>
                    <a:pt x="82" y="23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31"/>
            <p:cNvSpPr>
              <a:spLocks/>
            </p:cNvSpPr>
            <p:nvPr/>
          </p:nvSpPr>
          <p:spPr bwMode="auto">
            <a:xfrm>
              <a:off x="1665" y="3322"/>
              <a:ext cx="29" cy="25"/>
            </a:xfrm>
            <a:custGeom>
              <a:avLst/>
              <a:gdLst>
                <a:gd name="T0" fmla="*/ 28 w 29"/>
                <a:gd name="T1" fmla="*/ 0 h 25"/>
                <a:gd name="T2" fmla="*/ 0 w 29"/>
                <a:gd name="T3" fmla="*/ 24 h 25"/>
                <a:gd name="T4" fmla="*/ 28 w 29"/>
                <a:gd name="T5" fmla="*/ 10 h 25"/>
                <a:gd name="T6" fmla="*/ 0 60000 65536"/>
                <a:gd name="T7" fmla="*/ 0 60000 65536"/>
                <a:gd name="T8" fmla="*/ 0 60000 65536"/>
                <a:gd name="T9" fmla="*/ 0 w 29"/>
                <a:gd name="T10" fmla="*/ 0 h 25"/>
                <a:gd name="T11" fmla="*/ 29 w 29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25">
                  <a:moveTo>
                    <a:pt x="28" y="0"/>
                  </a:moveTo>
                  <a:lnTo>
                    <a:pt x="0" y="24"/>
                  </a:lnTo>
                  <a:lnTo>
                    <a:pt x="28" y="1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Freeform 32"/>
            <p:cNvSpPr>
              <a:spLocks/>
            </p:cNvSpPr>
            <p:nvPr/>
          </p:nvSpPr>
          <p:spPr bwMode="auto">
            <a:xfrm>
              <a:off x="1809" y="3221"/>
              <a:ext cx="53" cy="26"/>
            </a:xfrm>
            <a:custGeom>
              <a:avLst/>
              <a:gdLst>
                <a:gd name="T0" fmla="*/ 0 w 53"/>
                <a:gd name="T1" fmla="*/ 0 h 26"/>
                <a:gd name="T2" fmla="*/ 50 w 53"/>
                <a:gd name="T3" fmla="*/ 2 h 26"/>
                <a:gd name="T4" fmla="*/ 52 w 53"/>
                <a:gd name="T5" fmla="*/ 2 h 26"/>
                <a:gd name="T6" fmla="*/ 52 w 53"/>
                <a:gd name="T7" fmla="*/ 25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26"/>
                <a:gd name="T14" fmla="*/ 53 w 53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26">
                  <a:moveTo>
                    <a:pt x="0" y="0"/>
                  </a:moveTo>
                  <a:lnTo>
                    <a:pt x="50" y="2"/>
                  </a:lnTo>
                  <a:lnTo>
                    <a:pt x="52" y="2"/>
                  </a:lnTo>
                  <a:lnTo>
                    <a:pt x="52" y="25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0" name="Freeform 33"/>
            <p:cNvSpPr>
              <a:spLocks/>
            </p:cNvSpPr>
            <p:nvPr/>
          </p:nvSpPr>
          <p:spPr bwMode="auto">
            <a:xfrm>
              <a:off x="1813" y="3217"/>
              <a:ext cx="53" cy="28"/>
            </a:xfrm>
            <a:custGeom>
              <a:avLst/>
              <a:gdLst>
                <a:gd name="T0" fmla="*/ 52 w 53"/>
                <a:gd name="T1" fmla="*/ 27 h 28"/>
                <a:gd name="T2" fmla="*/ 52 w 53"/>
                <a:gd name="T3" fmla="*/ 6 h 28"/>
                <a:gd name="T4" fmla="*/ 52 w 53"/>
                <a:gd name="T5" fmla="*/ 3 h 28"/>
                <a:gd name="T6" fmla="*/ 50 w 53"/>
                <a:gd name="T7" fmla="*/ 3 h 28"/>
                <a:gd name="T8" fmla="*/ 48 w 53"/>
                <a:gd name="T9" fmla="*/ 1 h 28"/>
                <a:gd name="T10" fmla="*/ 0 w 53"/>
                <a:gd name="T11" fmla="*/ 0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"/>
                <a:gd name="T20" fmla="*/ 53 w 53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">
                  <a:moveTo>
                    <a:pt x="52" y="27"/>
                  </a:moveTo>
                  <a:lnTo>
                    <a:pt x="52" y="6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8" y="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34"/>
            <p:cNvSpPr>
              <a:spLocks noChangeShapeType="1"/>
            </p:cNvSpPr>
            <p:nvPr/>
          </p:nvSpPr>
          <p:spPr bwMode="auto">
            <a:xfrm>
              <a:off x="1779" y="3301"/>
              <a:ext cx="90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2" name="Freeform 35"/>
            <p:cNvSpPr>
              <a:spLocks/>
            </p:cNvSpPr>
            <p:nvPr/>
          </p:nvSpPr>
          <p:spPr bwMode="auto">
            <a:xfrm>
              <a:off x="1783" y="3311"/>
              <a:ext cx="29" cy="24"/>
            </a:xfrm>
            <a:custGeom>
              <a:avLst/>
              <a:gdLst>
                <a:gd name="T0" fmla="*/ 5 w 29"/>
                <a:gd name="T1" fmla="*/ 0 h 24"/>
                <a:gd name="T2" fmla="*/ 28 w 29"/>
                <a:gd name="T3" fmla="*/ 2 h 24"/>
                <a:gd name="T4" fmla="*/ 24 w 29"/>
                <a:gd name="T5" fmla="*/ 23 h 24"/>
                <a:gd name="T6" fmla="*/ 0 w 29"/>
                <a:gd name="T7" fmla="*/ 20 h 24"/>
                <a:gd name="T8" fmla="*/ 5 w 2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24"/>
                <a:gd name="T17" fmla="*/ 29 w 29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24">
                  <a:moveTo>
                    <a:pt x="5" y="0"/>
                  </a:moveTo>
                  <a:lnTo>
                    <a:pt x="28" y="2"/>
                  </a:lnTo>
                  <a:lnTo>
                    <a:pt x="24" y="23"/>
                  </a:lnTo>
                  <a:lnTo>
                    <a:pt x="0" y="20"/>
                  </a:lnTo>
                  <a:lnTo>
                    <a:pt x="5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36"/>
            <p:cNvSpPr>
              <a:spLocks noChangeShapeType="1"/>
            </p:cNvSpPr>
            <p:nvPr/>
          </p:nvSpPr>
          <p:spPr bwMode="auto">
            <a:xfrm>
              <a:off x="1785" y="3316"/>
              <a:ext cx="2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4" name="Line 37"/>
            <p:cNvSpPr>
              <a:spLocks noChangeShapeType="1"/>
            </p:cNvSpPr>
            <p:nvPr/>
          </p:nvSpPr>
          <p:spPr bwMode="auto">
            <a:xfrm flipH="1">
              <a:off x="1789" y="3311"/>
              <a:ext cx="6" cy="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5" name="Line 38"/>
            <p:cNvSpPr>
              <a:spLocks noChangeShapeType="1"/>
            </p:cNvSpPr>
            <p:nvPr/>
          </p:nvSpPr>
          <p:spPr bwMode="auto">
            <a:xfrm flipH="1">
              <a:off x="1798" y="3312"/>
              <a:ext cx="5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" name="Freeform 39"/>
            <p:cNvSpPr>
              <a:spLocks/>
            </p:cNvSpPr>
            <p:nvPr/>
          </p:nvSpPr>
          <p:spPr bwMode="auto">
            <a:xfrm>
              <a:off x="1815" y="3312"/>
              <a:ext cx="29" cy="24"/>
            </a:xfrm>
            <a:custGeom>
              <a:avLst/>
              <a:gdLst>
                <a:gd name="T0" fmla="*/ 5 w 29"/>
                <a:gd name="T1" fmla="*/ 0 h 24"/>
                <a:gd name="T2" fmla="*/ 28 w 29"/>
                <a:gd name="T3" fmla="*/ 3 h 24"/>
                <a:gd name="T4" fmla="*/ 22 w 29"/>
                <a:gd name="T5" fmla="*/ 23 h 24"/>
                <a:gd name="T6" fmla="*/ 0 w 29"/>
                <a:gd name="T7" fmla="*/ 23 h 24"/>
                <a:gd name="T8" fmla="*/ 5 w 2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24"/>
                <a:gd name="T17" fmla="*/ 29 w 29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24">
                  <a:moveTo>
                    <a:pt x="5" y="0"/>
                  </a:moveTo>
                  <a:lnTo>
                    <a:pt x="28" y="3"/>
                  </a:lnTo>
                  <a:lnTo>
                    <a:pt x="22" y="23"/>
                  </a:lnTo>
                  <a:lnTo>
                    <a:pt x="0" y="23"/>
                  </a:lnTo>
                  <a:lnTo>
                    <a:pt x="5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Line 40"/>
            <p:cNvSpPr>
              <a:spLocks noChangeShapeType="1"/>
            </p:cNvSpPr>
            <p:nvPr/>
          </p:nvSpPr>
          <p:spPr bwMode="auto">
            <a:xfrm>
              <a:off x="1816" y="3317"/>
              <a:ext cx="17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" name="Line 41"/>
            <p:cNvSpPr>
              <a:spLocks noChangeShapeType="1"/>
            </p:cNvSpPr>
            <p:nvPr/>
          </p:nvSpPr>
          <p:spPr bwMode="auto">
            <a:xfrm flipH="1">
              <a:off x="1823" y="3312"/>
              <a:ext cx="4" cy="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" name="Freeform 42"/>
            <p:cNvSpPr>
              <a:spLocks/>
            </p:cNvSpPr>
            <p:nvPr/>
          </p:nvSpPr>
          <p:spPr bwMode="auto">
            <a:xfrm>
              <a:off x="1837" y="3314"/>
              <a:ext cx="31" cy="24"/>
            </a:xfrm>
            <a:custGeom>
              <a:avLst/>
              <a:gdLst>
                <a:gd name="T0" fmla="*/ 5 w 31"/>
                <a:gd name="T1" fmla="*/ 0 h 24"/>
                <a:gd name="T2" fmla="*/ 30 w 31"/>
                <a:gd name="T3" fmla="*/ 2 h 24"/>
                <a:gd name="T4" fmla="*/ 24 w 31"/>
                <a:gd name="T5" fmla="*/ 23 h 24"/>
                <a:gd name="T6" fmla="*/ 0 w 31"/>
                <a:gd name="T7" fmla="*/ 23 h 24"/>
                <a:gd name="T8" fmla="*/ 5 w 3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24"/>
                <a:gd name="T17" fmla="*/ 31 w 3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24">
                  <a:moveTo>
                    <a:pt x="5" y="0"/>
                  </a:moveTo>
                  <a:lnTo>
                    <a:pt x="30" y="2"/>
                  </a:lnTo>
                  <a:lnTo>
                    <a:pt x="24" y="23"/>
                  </a:lnTo>
                  <a:lnTo>
                    <a:pt x="0" y="23"/>
                  </a:lnTo>
                  <a:lnTo>
                    <a:pt x="5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43"/>
            <p:cNvSpPr>
              <a:spLocks noChangeShapeType="1"/>
            </p:cNvSpPr>
            <p:nvPr/>
          </p:nvSpPr>
          <p:spPr bwMode="auto">
            <a:xfrm>
              <a:off x="1841" y="3320"/>
              <a:ext cx="1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" name="Line 44"/>
            <p:cNvSpPr>
              <a:spLocks noChangeShapeType="1"/>
            </p:cNvSpPr>
            <p:nvPr/>
          </p:nvSpPr>
          <p:spPr bwMode="auto">
            <a:xfrm flipH="1">
              <a:off x="1847" y="3316"/>
              <a:ext cx="4" cy="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" name="Freeform 45"/>
            <p:cNvSpPr>
              <a:spLocks/>
            </p:cNvSpPr>
            <p:nvPr/>
          </p:nvSpPr>
          <p:spPr bwMode="auto">
            <a:xfrm>
              <a:off x="1780" y="3321"/>
              <a:ext cx="30" cy="24"/>
            </a:xfrm>
            <a:custGeom>
              <a:avLst/>
              <a:gdLst>
                <a:gd name="T0" fmla="*/ 2 w 30"/>
                <a:gd name="T1" fmla="*/ 0 h 24"/>
                <a:gd name="T2" fmla="*/ 0 w 30"/>
                <a:gd name="T3" fmla="*/ 23 h 24"/>
                <a:gd name="T4" fmla="*/ 23 w 30"/>
                <a:gd name="T5" fmla="*/ 23 h 24"/>
                <a:gd name="T6" fmla="*/ 29 w 30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24"/>
                <a:gd name="T14" fmla="*/ 30 w 30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24">
                  <a:moveTo>
                    <a:pt x="2" y="0"/>
                  </a:moveTo>
                  <a:lnTo>
                    <a:pt x="0" y="23"/>
                  </a:lnTo>
                  <a:lnTo>
                    <a:pt x="23" y="23"/>
                  </a:lnTo>
                  <a:lnTo>
                    <a:pt x="29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Freeform 46"/>
            <p:cNvSpPr>
              <a:spLocks/>
            </p:cNvSpPr>
            <p:nvPr/>
          </p:nvSpPr>
          <p:spPr bwMode="auto">
            <a:xfrm>
              <a:off x="1795" y="3322"/>
              <a:ext cx="29" cy="25"/>
            </a:xfrm>
            <a:custGeom>
              <a:avLst/>
              <a:gdLst>
                <a:gd name="T0" fmla="*/ 0 w 29"/>
                <a:gd name="T1" fmla="*/ 18 h 25"/>
                <a:gd name="T2" fmla="*/ 18 w 29"/>
                <a:gd name="T3" fmla="*/ 24 h 25"/>
                <a:gd name="T4" fmla="*/ 28 w 29"/>
                <a:gd name="T5" fmla="*/ 0 h 25"/>
                <a:gd name="T6" fmla="*/ 0 60000 65536"/>
                <a:gd name="T7" fmla="*/ 0 60000 65536"/>
                <a:gd name="T8" fmla="*/ 0 60000 65536"/>
                <a:gd name="T9" fmla="*/ 0 w 29"/>
                <a:gd name="T10" fmla="*/ 0 h 25"/>
                <a:gd name="T11" fmla="*/ 29 w 29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25">
                  <a:moveTo>
                    <a:pt x="0" y="18"/>
                  </a:moveTo>
                  <a:lnTo>
                    <a:pt x="18" y="24"/>
                  </a:lnTo>
                  <a:lnTo>
                    <a:pt x="28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47"/>
            <p:cNvSpPr>
              <a:spLocks/>
            </p:cNvSpPr>
            <p:nvPr/>
          </p:nvSpPr>
          <p:spPr bwMode="auto">
            <a:xfrm>
              <a:off x="1769" y="3326"/>
              <a:ext cx="35" cy="25"/>
            </a:xfrm>
            <a:custGeom>
              <a:avLst/>
              <a:gdLst>
                <a:gd name="T0" fmla="*/ 9 w 35"/>
                <a:gd name="T1" fmla="*/ 0 h 25"/>
                <a:gd name="T2" fmla="*/ 0 w 35"/>
                <a:gd name="T3" fmla="*/ 22 h 25"/>
                <a:gd name="T4" fmla="*/ 26 w 35"/>
                <a:gd name="T5" fmla="*/ 24 h 25"/>
                <a:gd name="T6" fmla="*/ 34 w 35"/>
                <a:gd name="T7" fmla="*/ 1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25"/>
                <a:gd name="T14" fmla="*/ 35 w 35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25">
                  <a:moveTo>
                    <a:pt x="9" y="0"/>
                  </a:moveTo>
                  <a:lnTo>
                    <a:pt x="0" y="22"/>
                  </a:lnTo>
                  <a:lnTo>
                    <a:pt x="26" y="24"/>
                  </a:lnTo>
                  <a:lnTo>
                    <a:pt x="34" y="1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48"/>
            <p:cNvSpPr>
              <a:spLocks noChangeShapeType="1"/>
            </p:cNvSpPr>
            <p:nvPr/>
          </p:nvSpPr>
          <p:spPr bwMode="auto">
            <a:xfrm flipH="1">
              <a:off x="1779" y="3326"/>
              <a:ext cx="8" cy="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" name="Line 49"/>
            <p:cNvSpPr>
              <a:spLocks noChangeShapeType="1"/>
            </p:cNvSpPr>
            <p:nvPr/>
          </p:nvSpPr>
          <p:spPr bwMode="auto">
            <a:xfrm flipH="1">
              <a:off x="1787" y="3326"/>
              <a:ext cx="8" cy="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" name="Line 50"/>
            <p:cNvSpPr>
              <a:spLocks noChangeShapeType="1"/>
            </p:cNvSpPr>
            <p:nvPr/>
          </p:nvSpPr>
          <p:spPr bwMode="auto">
            <a:xfrm>
              <a:off x="1779" y="3331"/>
              <a:ext cx="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" name="Line 51"/>
            <p:cNvSpPr>
              <a:spLocks noChangeShapeType="1"/>
            </p:cNvSpPr>
            <p:nvPr/>
          </p:nvSpPr>
          <p:spPr bwMode="auto">
            <a:xfrm>
              <a:off x="1777" y="3337"/>
              <a:ext cx="21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" name="Line 52"/>
            <p:cNvSpPr>
              <a:spLocks noChangeShapeType="1"/>
            </p:cNvSpPr>
            <p:nvPr/>
          </p:nvSpPr>
          <p:spPr bwMode="auto">
            <a:xfrm>
              <a:off x="1772" y="3342"/>
              <a:ext cx="2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" name="Freeform 53"/>
            <p:cNvSpPr>
              <a:spLocks/>
            </p:cNvSpPr>
            <p:nvPr/>
          </p:nvSpPr>
          <p:spPr bwMode="auto">
            <a:xfrm>
              <a:off x="1803" y="3322"/>
              <a:ext cx="29" cy="30"/>
            </a:xfrm>
            <a:custGeom>
              <a:avLst/>
              <a:gdLst>
                <a:gd name="T0" fmla="*/ 12 w 29"/>
                <a:gd name="T1" fmla="*/ 0 h 30"/>
                <a:gd name="T2" fmla="*/ 0 w 29"/>
                <a:gd name="T3" fmla="*/ 27 h 30"/>
                <a:gd name="T4" fmla="*/ 17 w 29"/>
                <a:gd name="T5" fmla="*/ 29 h 30"/>
                <a:gd name="T6" fmla="*/ 28 w 29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30"/>
                <a:gd name="T14" fmla="*/ 29 w 29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30">
                  <a:moveTo>
                    <a:pt x="12" y="0"/>
                  </a:moveTo>
                  <a:lnTo>
                    <a:pt x="0" y="27"/>
                  </a:lnTo>
                  <a:lnTo>
                    <a:pt x="17" y="29"/>
                  </a:lnTo>
                  <a:lnTo>
                    <a:pt x="28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54"/>
            <p:cNvSpPr>
              <a:spLocks noChangeShapeType="1"/>
            </p:cNvSpPr>
            <p:nvPr/>
          </p:nvSpPr>
          <p:spPr bwMode="auto">
            <a:xfrm flipH="1">
              <a:off x="1811" y="3322"/>
              <a:ext cx="12" cy="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" name="Line 55"/>
            <p:cNvSpPr>
              <a:spLocks noChangeShapeType="1"/>
            </p:cNvSpPr>
            <p:nvPr/>
          </p:nvSpPr>
          <p:spPr bwMode="auto">
            <a:xfrm>
              <a:off x="1811" y="3329"/>
              <a:ext cx="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3" name="Line 56"/>
            <p:cNvSpPr>
              <a:spLocks noChangeShapeType="1"/>
            </p:cNvSpPr>
            <p:nvPr/>
          </p:nvSpPr>
          <p:spPr bwMode="auto">
            <a:xfrm>
              <a:off x="1809" y="3334"/>
              <a:ext cx="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4" name="Line 57"/>
            <p:cNvSpPr>
              <a:spLocks noChangeShapeType="1"/>
            </p:cNvSpPr>
            <p:nvPr/>
          </p:nvSpPr>
          <p:spPr bwMode="auto">
            <a:xfrm>
              <a:off x="1805" y="3339"/>
              <a:ext cx="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5" name="Line 58"/>
            <p:cNvSpPr>
              <a:spLocks noChangeShapeType="1"/>
            </p:cNvSpPr>
            <p:nvPr/>
          </p:nvSpPr>
          <p:spPr bwMode="auto">
            <a:xfrm>
              <a:off x="1805" y="3346"/>
              <a:ext cx="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" name="Freeform 59"/>
            <p:cNvSpPr>
              <a:spLocks/>
            </p:cNvSpPr>
            <p:nvPr/>
          </p:nvSpPr>
          <p:spPr bwMode="auto">
            <a:xfrm>
              <a:off x="1829" y="3326"/>
              <a:ext cx="29" cy="27"/>
            </a:xfrm>
            <a:custGeom>
              <a:avLst/>
              <a:gdLst>
                <a:gd name="T0" fmla="*/ 10 w 29"/>
                <a:gd name="T1" fmla="*/ 0 h 27"/>
                <a:gd name="T2" fmla="*/ 0 w 29"/>
                <a:gd name="T3" fmla="*/ 24 h 27"/>
                <a:gd name="T4" fmla="*/ 18 w 29"/>
                <a:gd name="T5" fmla="*/ 26 h 27"/>
                <a:gd name="T6" fmla="*/ 28 w 29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27"/>
                <a:gd name="T14" fmla="*/ 29 w 29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27">
                  <a:moveTo>
                    <a:pt x="10" y="0"/>
                  </a:moveTo>
                  <a:lnTo>
                    <a:pt x="0" y="24"/>
                  </a:lnTo>
                  <a:lnTo>
                    <a:pt x="18" y="26"/>
                  </a:lnTo>
                  <a:lnTo>
                    <a:pt x="28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60"/>
            <p:cNvSpPr>
              <a:spLocks noChangeShapeType="1"/>
            </p:cNvSpPr>
            <p:nvPr/>
          </p:nvSpPr>
          <p:spPr bwMode="auto">
            <a:xfrm flipH="1">
              <a:off x="1837" y="3326"/>
              <a:ext cx="10" cy="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" name="Line 61"/>
            <p:cNvSpPr>
              <a:spLocks noChangeShapeType="1"/>
            </p:cNvSpPr>
            <p:nvPr/>
          </p:nvSpPr>
          <p:spPr bwMode="auto">
            <a:xfrm>
              <a:off x="1837" y="3330"/>
              <a:ext cx="1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" name="Line 62"/>
            <p:cNvSpPr>
              <a:spLocks noChangeShapeType="1"/>
            </p:cNvSpPr>
            <p:nvPr/>
          </p:nvSpPr>
          <p:spPr bwMode="auto">
            <a:xfrm>
              <a:off x="1834" y="3337"/>
              <a:ext cx="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0" name="Line 63"/>
            <p:cNvSpPr>
              <a:spLocks noChangeShapeType="1"/>
            </p:cNvSpPr>
            <p:nvPr/>
          </p:nvSpPr>
          <p:spPr bwMode="auto">
            <a:xfrm>
              <a:off x="1833" y="3342"/>
              <a:ext cx="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1" name="Line 64"/>
            <p:cNvSpPr>
              <a:spLocks noChangeShapeType="1"/>
            </p:cNvSpPr>
            <p:nvPr/>
          </p:nvSpPr>
          <p:spPr bwMode="auto">
            <a:xfrm>
              <a:off x="1831" y="3346"/>
              <a:ext cx="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2" name="Line 65"/>
            <p:cNvSpPr>
              <a:spLocks noChangeShapeType="1"/>
            </p:cNvSpPr>
            <p:nvPr/>
          </p:nvSpPr>
          <p:spPr bwMode="auto">
            <a:xfrm>
              <a:off x="1833" y="3244"/>
              <a:ext cx="0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3" name="Freeform 66"/>
            <p:cNvSpPr>
              <a:spLocks/>
            </p:cNvSpPr>
            <p:nvPr/>
          </p:nvSpPr>
          <p:spPr bwMode="auto">
            <a:xfrm>
              <a:off x="1845" y="3246"/>
              <a:ext cx="1" cy="25"/>
            </a:xfrm>
            <a:custGeom>
              <a:avLst/>
              <a:gdLst>
                <a:gd name="T0" fmla="*/ 0 w 1"/>
                <a:gd name="T1" fmla="*/ 0 h 25"/>
                <a:gd name="T2" fmla="*/ 0 w 1"/>
                <a:gd name="T3" fmla="*/ 12 h 25"/>
                <a:gd name="T4" fmla="*/ 0 w 1"/>
                <a:gd name="T5" fmla="*/ 24 h 25"/>
                <a:gd name="T6" fmla="*/ 0 60000 65536"/>
                <a:gd name="T7" fmla="*/ 0 60000 65536"/>
                <a:gd name="T8" fmla="*/ 0 60000 65536"/>
                <a:gd name="T9" fmla="*/ 0 w 1"/>
                <a:gd name="T10" fmla="*/ 0 h 25"/>
                <a:gd name="T11" fmla="*/ 1 w 1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">
                  <a:moveTo>
                    <a:pt x="0" y="0"/>
                  </a:moveTo>
                  <a:lnTo>
                    <a:pt x="0" y="12"/>
                  </a:lnTo>
                  <a:lnTo>
                    <a:pt x="0" y="24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Line 67"/>
            <p:cNvSpPr>
              <a:spLocks noChangeShapeType="1"/>
            </p:cNvSpPr>
            <p:nvPr/>
          </p:nvSpPr>
          <p:spPr bwMode="auto">
            <a:xfrm>
              <a:off x="1833" y="3244"/>
              <a:ext cx="0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Line 68"/>
            <p:cNvSpPr>
              <a:spLocks noChangeShapeType="1"/>
            </p:cNvSpPr>
            <p:nvPr/>
          </p:nvSpPr>
          <p:spPr bwMode="auto">
            <a:xfrm>
              <a:off x="1845" y="3246"/>
              <a:ext cx="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6" name="Freeform 69"/>
            <p:cNvSpPr>
              <a:spLocks/>
            </p:cNvSpPr>
            <p:nvPr/>
          </p:nvSpPr>
          <p:spPr bwMode="auto">
            <a:xfrm>
              <a:off x="1635" y="3395"/>
              <a:ext cx="209" cy="60"/>
            </a:xfrm>
            <a:custGeom>
              <a:avLst/>
              <a:gdLst>
                <a:gd name="T0" fmla="*/ 0 w 209"/>
                <a:gd name="T1" fmla="*/ 0 h 60"/>
                <a:gd name="T2" fmla="*/ 208 w 209"/>
                <a:gd name="T3" fmla="*/ 23 h 60"/>
                <a:gd name="T4" fmla="*/ 208 w 209"/>
                <a:gd name="T5" fmla="*/ 59 h 60"/>
                <a:gd name="T6" fmla="*/ 0 w 209"/>
                <a:gd name="T7" fmla="*/ 30 h 60"/>
                <a:gd name="T8" fmla="*/ 0 w 209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"/>
                <a:gd name="T16" fmla="*/ 0 h 60"/>
                <a:gd name="T17" fmla="*/ 209 w 209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" h="60">
                  <a:moveTo>
                    <a:pt x="0" y="0"/>
                  </a:moveTo>
                  <a:lnTo>
                    <a:pt x="208" y="23"/>
                  </a:lnTo>
                  <a:lnTo>
                    <a:pt x="208" y="59"/>
                  </a:lnTo>
                  <a:lnTo>
                    <a:pt x="0" y="3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70"/>
            <p:cNvSpPr>
              <a:spLocks/>
            </p:cNvSpPr>
            <p:nvPr/>
          </p:nvSpPr>
          <p:spPr bwMode="auto">
            <a:xfrm>
              <a:off x="1891" y="3329"/>
              <a:ext cx="30" cy="23"/>
            </a:xfrm>
            <a:custGeom>
              <a:avLst/>
              <a:gdLst>
                <a:gd name="T0" fmla="*/ 0 w 30"/>
                <a:gd name="T1" fmla="*/ 5 h 23"/>
                <a:gd name="T2" fmla="*/ 0 w 30"/>
                <a:gd name="T3" fmla="*/ 0 h 23"/>
                <a:gd name="T4" fmla="*/ 14 w 30"/>
                <a:gd name="T5" fmla="*/ 0 h 23"/>
                <a:gd name="T6" fmla="*/ 29 w 30"/>
                <a:gd name="T7" fmla="*/ 0 h 23"/>
                <a:gd name="T8" fmla="*/ 29 w 30"/>
                <a:gd name="T9" fmla="*/ 5 h 23"/>
                <a:gd name="T10" fmla="*/ 14 w 30"/>
                <a:gd name="T11" fmla="*/ 16 h 23"/>
                <a:gd name="T12" fmla="*/ 14 w 30"/>
                <a:gd name="T13" fmla="*/ 2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"/>
                <a:gd name="T22" fmla="*/ 0 h 23"/>
                <a:gd name="T23" fmla="*/ 30 w 30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" h="23">
                  <a:moveTo>
                    <a:pt x="0" y="5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29" y="0"/>
                  </a:lnTo>
                  <a:lnTo>
                    <a:pt x="29" y="5"/>
                  </a:lnTo>
                  <a:lnTo>
                    <a:pt x="14" y="16"/>
                  </a:lnTo>
                  <a:lnTo>
                    <a:pt x="14" y="22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71"/>
            <p:cNvSpPr>
              <a:spLocks/>
            </p:cNvSpPr>
            <p:nvPr/>
          </p:nvSpPr>
          <p:spPr bwMode="auto">
            <a:xfrm>
              <a:off x="1882" y="3316"/>
              <a:ext cx="30" cy="25"/>
            </a:xfrm>
            <a:custGeom>
              <a:avLst/>
              <a:gdLst>
                <a:gd name="T0" fmla="*/ 21 w 30"/>
                <a:gd name="T1" fmla="*/ 21 h 25"/>
                <a:gd name="T2" fmla="*/ 18 w 30"/>
                <a:gd name="T3" fmla="*/ 21 h 25"/>
                <a:gd name="T4" fmla="*/ 10 w 30"/>
                <a:gd name="T5" fmla="*/ 21 h 25"/>
                <a:gd name="T6" fmla="*/ 7 w 30"/>
                <a:gd name="T7" fmla="*/ 21 h 25"/>
                <a:gd name="T8" fmla="*/ 3 w 30"/>
                <a:gd name="T9" fmla="*/ 21 h 25"/>
                <a:gd name="T10" fmla="*/ 0 w 30"/>
                <a:gd name="T11" fmla="*/ 15 h 25"/>
                <a:gd name="T12" fmla="*/ 0 w 30"/>
                <a:gd name="T13" fmla="*/ 9 h 25"/>
                <a:gd name="T14" fmla="*/ 0 w 30"/>
                <a:gd name="T15" fmla="*/ 6 h 25"/>
                <a:gd name="T16" fmla="*/ 3 w 30"/>
                <a:gd name="T17" fmla="*/ 3 h 25"/>
                <a:gd name="T18" fmla="*/ 7 w 30"/>
                <a:gd name="T19" fmla="*/ 0 h 25"/>
                <a:gd name="T20" fmla="*/ 10 w 30"/>
                <a:gd name="T21" fmla="*/ 0 h 25"/>
                <a:gd name="T22" fmla="*/ 18 w 30"/>
                <a:gd name="T23" fmla="*/ 6 h 25"/>
                <a:gd name="T24" fmla="*/ 21 w 30"/>
                <a:gd name="T25" fmla="*/ 6 h 25"/>
                <a:gd name="T26" fmla="*/ 29 w 30"/>
                <a:gd name="T27" fmla="*/ 9 h 25"/>
                <a:gd name="T28" fmla="*/ 29 w 30"/>
                <a:gd name="T29" fmla="*/ 21 h 25"/>
                <a:gd name="T30" fmla="*/ 29 w 30"/>
                <a:gd name="T31" fmla="*/ 24 h 25"/>
                <a:gd name="T32" fmla="*/ 25 w 30"/>
                <a:gd name="T33" fmla="*/ 24 h 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"/>
                <a:gd name="T52" fmla="*/ 0 h 25"/>
                <a:gd name="T53" fmla="*/ 30 w 30"/>
                <a:gd name="T54" fmla="*/ 25 h 2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" h="25">
                  <a:moveTo>
                    <a:pt x="21" y="21"/>
                  </a:moveTo>
                  <a:lnTo>
                    <a:pt x="18" y="21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9" y="9"/>
                  </a:lnTo>
                  <a:lnTo>
                    <a:pt x="29" y="21"/>
                  </a:lnTo>
                  <a:lnTo>
                    <a:pt x="29" y="24"/>
                  </a:lnTo>
                  <a:lnTo>
                    <a:pt x="25" y="24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2"/>
            <p:cNvSpPr>
              <a:spLocks/>
            </p:cNvSpPr>
            <p:nvPr/>
          </p:nvSpPr>
          <p:spPr bwMode="auto">
            <a:xfrm>
              <a:off x="1695" y="3277"/>
              <a:ext cx="55" cy="28"/>
            </a:xfrm>
            <a:custGeom>
              <a:avLst/>
              <a:gdLst>
                <a:gd name="T0" fmla="*/ 6 w 55"/>
                <a:gd name="T1" fmla="*/ 3 h 28"/>
                <a:gd name="T2" fmla="*/ 0 w 55"/>
                <a:gd name="T3" fmla="*/ 25 h 28"/>
                <a:gd name="T4" fmla="*/ 45 w 55"/>
                <a:gd name="T5" fmla="*/ 27 h 28"/>
                <a:gd name="T6" fmla="*/ 54 w 55"/>
                <a:gd name="T7" fmla="*/ 1 h 28"/>
                <a:gd name="T8" fmla="*/ 33 w 55"/>
                <a:gd name="T9" fmla="*/ 0 h 28"/>
                <a:gd name="T10" fmla="*/ 22 w 55"/>
                <a:gd name="T11" fmla="*/ 25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28"/>
                <a:gd name="T20" fmla="*/ 55 w 55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28">
                  <a:moveTo>
                    <a:pt x="6" y="3"/>
                  </a:moveTo>
                  <a:lnTo>
                    <a:pt x="0" y="25"/>
                  </a:lnTo>
                  <a:lnTo>
                    <a:pt x="45" y="27"/>
                  </a:lnTo>
                  <a:lnTo>
                    <a:pt x="54" y="1"/>
                  </a:lnTo>
                  <a:lnTo>
                    <a:pt x="33" y="0"/>
                  </a:lnTo>
                  <a:lnTo>
                    <a:pt x="22" y="25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Freeform 73"/>
            <p:cNvSpPr>
              <a:spLocks/>
            </p:cNvSpPr>
            <p:nvPr/>
          </p:nvSpPr>
          <p:spPr bwMode="auto">
            <a:xfrm>
              <a:off x="1697" y="3281"/>
              <a:ext cx="29" cy="25"/>
            </a:xfrm>
            <a:custGeom>
              <a:avLst/>
              <a:gdLst>
                <a:gd name="T0" fmla="*/ 6 w 29"/>
                <a:gd name="T1" fmla="*/ 0 h 25"/>
                <a:gd name="T2" fmla="*/ 0 w 29"/>
                <a:gd name="T3" fmla="*/ 24 h 25"/>
                <a:gd name="T4" fmla="*/ 28 w 29"/>
                <a:gd name="T5" fmla="*/ 24 h 25"/>
                <a:gd name="T6" fmla="*/ 0 60000 65536"/>
                <a:gd name="T7" fmla="*/ 0 60000 65536"/>
                <a:gd name="T8" fmla="*/ 0 60000 65536"/>
                <a:gd name="T9" fmla="*/ 0 w 29"/>
                <a:gd name="T10" fmla="*/ 0 h 25"/>
                <a:gd name="T11" fmla="*/ 29 w 29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25">
                  <a:moveTo>
                    <a:pt x="6" y="0"/>
                  </a:moveTo>
                  <a:lnTo>
                    <a:pt x="0" y="24"/>
                  </a:lnTo>
                  <a:lnTo>
                    <a:pt x="28" y="24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4"/>
            <p:cNvSpPr>
              <a:spLocks/>
            </p:cNvSpPr>
            <p:nvPr/>
          </p:nvSpPr>
          <p:spPr bwMode="auto">
            <a:xfrm>
              <a:off x="1713" y="3256"/>
              <a:ext cx="51" cy="26"/>
            </a:xfrm>
            <a:custGeom>
              <a:avLst/>
              <a:gdLst>
                <a:gd name="T0" fmla="*/ 3 w 51"/>
                <a:gd name="T1" fmla="*/ 0 h 26"/>
                <a:gd name="T2" fmla="*/ 50 w 51"/>
                <a:gd name="T3" fmla="*/ 7 h 26"/>
                <a:gd name="T4" fmla="*/ 48 w 51"/>
                <a:gd name="T5" fmla="*/ 25 h 26"/>
                <a:gd name="T6" fmla="*/ 0 w 51"/>
                <a:gd name="T7" fmla="*/ 17 h 26"/>
                <a:gd name="T8" fmla="*/ 3 w 51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6"/>
                <a:gd name="T17" fmla="*/ 51 w 5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6">
                  <a:moveTo>
                    <a:pt x="3" y="0"/>
                  </a:moveTo>
                  <a:lnTo>
                    <a:pt x="50" y="7"/>
                  </a:lnTo>
                  <a:lnTo>
                    <a:pt x="48" y="25"/>
                  </a:lnTo>
                  <a:lnTo>
                    <a:pt x="0" y="17"/>
                  </a:lnTo>
                  <a:lnTo>
                    <a:pt x="3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5"/>
            <p:cNvSpPr>
              <a:spLocks/>
            </p:cNvSpPr>
            <p:nvPr/>
          </p:nvSpPr>
          <p:spPr bwMode="auto">
            <a:xfrm>
              <a:off x="1785" y="3260"/>
              <a:ext cx="83" cy="42"/>
            </a:xfrm>
            <a:custGeom>
              <a:avLst/>
              <a:gdLst>
                <a:gd name="T0" fmla="*/ 5 w 83"/>
                <a:gd name="T1" fmla="*/ 0 h 42"/>
                <a:gd name="T2" fmla="*/ 82 w 83"/>
                <a:gd name="T3" fmla="*/ 2 h 42"/>
                <a:gd name="T4" fmla="*/ 80 w 83"/>
                <a:gd name="T5" fmla="*/ 41 h 42"/>
                <a:gd name="T6" fmla="*/ 0 w 83"/>
                <a:gd name="T7" fmla="*/ 35 h 42"/>
                <a:gd name="T8" fmla="*/ 5 w 83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42"/>
                <a:gd name="T17" fmla="*/ 83 w 8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42">
                  <a:moveTo>
                    <a:pt x="5" y="0"/>
                  </a:moveTo>
                  <a:lnTo>
                    <a:pt x="82" y="2"/>
                  </a:lnTo>
                  <a:lnTo>
                    <a:pt x="80" y="41"/>
                  </a:lnTo>
                  <a:lnTo>
                    <a:pt x="0" y="35"/>
                  </a:lnTo>
                  <a:lnTo>
                    <a:pt x="5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76"/>
            <p:cNvSpPr>
              <a:spLocks/>
            </p:cNvSpPr>
            <p:nvPr/>
          </p:nvSpPr>
          <p:spPr bwMode="auto">
            <a:xfrm>
              <a:off x="1809" y="3216"/>
              <a:ext cx="59" cy="31"/>
            </a:xfrm>
            <a:custGeom>
              <a:avLst/>
              <a:gdLst>
                <a:gd name="T0" fmla="*/ 52 w 59"/>
                <a:gd name="T1" fmla="*/ 30 h 31"/>
                <a:gd name="T2" fmla="*/ 50 w 59"/>
                <a:gd name="T3" fmla="*/ 30 h 31"/>
                <a:gd name="T4" fmla="*/ 1 w 59"/>
                <a:gd name="T5" fmla="*/ 28 h 31"/>
                <a:gd name="T6" fmla="*/ 0 w 59"/>
                <a:gd name="T7" fmla="*/ 28 h 31"/>
                <a:gd name="T8" fmla="*/ 0 w 59"/>
                <a:gd name="T9" fmla="*/ 27 h 31"/>
                <a:gd name="T10" fmla="*/ 0 w 59"/>
                <a:gd name="T11" fmla="*/ 2 h 31"/>
                <a:gd name="T12" fmla="*/ 7 w 59"/>
                <a:gd name="T13" fmla="*/ 0 h 31"/>
                <a:gd name="T14" fmla="*/ 56 w 59"/>
                <a:gd name="T15" fmla="*/ 1 h 31"/>
                <a:gd name="T16" fmla="*/ 56 w 59"/>
                <a:gd name="T17" fmla="*/ 2 h 31"/>
                <a:gd name="T18" fmla="*/ 58 w 59"/>
                <a:gd name="T19" fmla="*/ 2 h 31"/>
                <a:gd name="T20" fmla="*/ 58 w 59"/>
                <a:gd name="T21" fmla="*/ 24 h 31"/>
                <a:gd name="T22" fmla="*/ 58 w 59"/>
                <a:gd name="T23" fmla="*/ 27 h 31"/>
                <a:gd name="T24" fmla="*/ 56 w 59"/>
                <a:gd name="T25" fmla="*/ 28 h 31"/>
                <a:gd name="T26" fmla="*/ 52 w 59"/>
                <a:gd name="T27" fmla="*/ 30 h 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"/>
                <a:gd name="T43" fmla="*/ 0 h 31"/>
                <a:gd name="T44" fmla="*/ 59 w 59"/>
                <a:gd name="T45" fmla="*/ 31 h 3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" h="31">
                  <a:moveTo>
                    <a:pt x="52" y="30"/>
                  </a:moveTo>
                  <a:lnTo>
                    <a:pt x="50" y="30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"/>
                  </a:lnTo>
                  <a:lnTo>
                    <a:pt x="7" y="0"/>
                  </a:lnTo>
                  <a:lnTo>
                    <a:pt x="56" y="1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58" y="24"/>
                  </a:lnTo>
                  <a:lnTo>
                    <a:pt x="58" y="27"/>
                  </a:lnTo>
                  <a:lnTo>
                    <a:pt x="56" y="28"/>
                  </a:lnTo>
                  <a:lnTo>
                    <a:pt x="52" y="3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"/>
            <p:cNvSpPr>
              <a:spLocks noChangeShapeType="1"/>
            </p:cNvSpPr>
            <p:nvPr/>
          </p:nvSpPr>
          <p:spPr bwMode="auto">
            <a:xfrm>
              <a:off x="1833" y="3244"/>
              <a:ext cx="0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5" name="Group 78"/>
          <p:cNvGrpSpPr>
            <a:grpSpLocks/>
          </p:cNvGrpSpPr>
          <p:nvPr/>
        </p:nvGrpSpPr>
        <p:grpSpPr bwMode="auto">
          <a:xfrm>
            <a:off x="3886200" y="5486400"/>
            <a:ext cx="458788" cy="382588"/>
            <a:chOff x="1728" y="3648"/>
            <a:chExt cx="289" cy="241"/>
          </a:xfrm>
        </p:grpSpPr>
        <p:sp>
          <p:nvSpPr>
            <p:cNvPr id="1043" name="Freeform 79"/>
            <p:cNvSpPr>
              <a:spLocks/>
            </p:cNvSpPr>
            <p:nvPr/>
          </p:nvSpPr>
          <p:spPr bwMode="auto">
            <a:xfrm>
              <a:off x="1728" y="3761"/>
              <a:ext cx="262" cy="128"/>
            </a:xfrm>
            <a:custGeom>
              <a:avLst/>
              <a:gdLst>
                <a:gd name="T0" fmla="*/ 23 w 262"/>
                <a:gd name="T1" fmla="*/ 34 h 128"/>
                <a:gd name="T2" fmla="*/ 0 w 262"/>
                <a:gd name="T3" fmla="*/ 56 h 128"/>
                <a:gd name="T4" fmla="*/ 0 w 262"/>
                <a:gd name="T5" fmla="*/ 101 h 128"/>
                <a:gd name="T6" fmla="*/ 218 w 262"/>
                <a:gd name="T7" fmla="*/ 127 h 128"/>
                <a:gd name="T8" fmla="*/ 261 w 262"/>
                <a:gd name="T9" fmla="*/ 34 h 128"/>
                <a:gd name="T10" fmla="*/ 261 w 262"/>
                <a:gd name="T11" fmla="*/ 1 h 128"/>
                <a:gd name="T12" fmla="*/ 259 w 262"/>
                <a:gd name="T13" fmla="*/ 1 h 128"/>
                <a:gd name="T14" fmla="*/ 259 w 262"/>
                <a:gd name="T15" fmla="*/ 0 h 128"/>
                <a:gd name="T16" fmla="*/ 253 w 262"/>
                <a:gd name="T17" fmla="*/ 0 h 128"/>
                <a:gd name="T18" fmla="*/ 252 w 262"/>
                <a:gd name="T19" fmla="*/ 0 h 1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2"/>
                <a:gd name="T31" fmla="*/ 0 h 128"/>
                <a:gd name="T32" fmla="*/ 262 w 262"/>
                <a:gd name="T33" fmla="*/ 128 h 1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2" h="128">
                  <a:moveTo>
                    <a:pt x="23" y="34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218" y="127"/>
                  </a:lnTo>
                  <a:lnTo>
                    <a:pt x="261" y="34"/>
                  </a:lnTo>
                  <a:lnTo>
                    <a:pt x="261" y="1"/>
                  </a:lnTo>
                  <a:lnTo>
                    <a:pt x="259" y="1"/>
                  </a:lnTo>
                  <a:lnTo>
                    <a:pt x="259" y="0"/>
                  </a:lnTo>
                  <a:lnTo>
                    <a:pt x="253" y="0"/>
                  </a:lnTo>
                  <a:lnTo>
                    <a:pt x="252" y="0"/>
                  </a:lnTo>
                </a:path>
              </a:pathLst>
            </a:custGeom>
            <a:solidFill>
              <a:srgbClr val="99CCFF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80"/>
            <p:cNvSpPr>
              <a:spLocks/>
            </p:cNvSpPr>
            <p:nvPr/>
          </p:nvSpPr>
          <p:spPr bwMode="auto">
            <a:xfrm>
              <a:off x="1728" y="3762"/>
              <a:ext cx="260" cy="80"/>
            </a:xfrm>
            <a:custGeom>
              <a:avLst/>
              <a:gdLst>
                <a:gd name="T0" fmla="*/ 0 w 260"/>
                <a:gd name="T1" fmla="*/ 54 h 80"/>
                <a:gd name="T2" fmla="*/ 216 w 260"/>
                <a:gd name="T3" fmla="*/ 79 h 80"/>
                <a:gd name="T4" fmla="*/ 259 w 260"/>
                <a:gd name="T5" fmla="*/ 0 h 80"/>
                <a:gd name="T6" fmla="*/ 0 60000 65536"/>
                <a:gd name="T7" fmla="*/ 0 60000 65536"/>
                <a:gd name="T8" fmla="*/ 0 60000 65536"/>
                <a:gd name="T9" fmla="*/ 0 w 260"/>
                <a:gd name="T10" fmla="*/ 0 h 80"/>
                <a:gd name="T11" fmla="*/ 260 w 260"/>
                <a:gd name="T12" fmla="*/ 80 h 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" h="80">
                  <a:moveTo>
                    <a:pt x="0" y="54"/>
                  </a:moveTo>
                  <a:lnTo>
                    <a:pt x="216" y="79"/>
                  </a:lnTo>
                  <a:lnTo>
                    <a:pt x="259" y="0"/>
                  </a:lnTo>
                </a:path>
              </a:pathLst>
            </a:custGeom>
            <a:solidFill>
              <a:srgbClr val="99CCFF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1"/>
            <p:cNvSpPr>
              <a:spLocks/>
            </p:cNvSpPr>
            <p:nvPr/>
          </p:nvSpPr>
          <p:spPr bwMode="auto">
            <a:xfrm>
              <a:off x="1749" y="3671"/>
              <a:ext cx="234" cy="144"/>
            </a:xfrm>
            <a:custGeom>
              <a:avLst/>
              <a:gdLst>
                <a:gd name="T0" fmla="*/ 233 w 234"/>
                <a:gd name="T1" fmla="*/ 87 h 144"/>
                <a:gd name="T2" fmla="*/ 197 w 234"/>
                <a:gd name="T3" fmla="*/ 143 h 144"/>
                <a:gd name="T4" fmla="*/ 195 w 234"/>
                <a:gd name="T5" fmla="*/ 143 h 144"/>
                <a:gd name="T6" fmla="*/ 3 w 234"/>
                <a:gd name="T7" fmla="*/ 124 h 144"/>
                <a:gd name="T8" fmla="*/ 0 w 234"/>
                <a:gd name="T9" fmla="*/ 122 h 144"/>
                <a:gd name="T10" fmla="*/ 1 w 234"/>
                <a:gd name="T11" fmla="*/ 110 h 144"/>
                <a:gd name="T12" fmla="*/ 3 w 234"/>
                <a:gd name="T13" fmla="*/ 105 h 144"/>
                <a:gd name="T14" fmla="*/ 19 w 234"/>
                <a:gd name="T15" fmla="*/ 81 h 144"/>
                <a:gd name="T16" fmla="*/ 19 w 234"/>
                <a:gd name="T17" fmla="*/ 77 h 144"/>
                <a:gd name="T18" fmla="*/ 28 w 234"/>
                <a:gd name="T19" fmla="*/ 71 h 144"/>
                <a:gd name="T20" fmla="*/ 28 w 234"/>
                <a:gd name="T21" fmla="*/ 65 h 144"/>
                <a:gd name="T22" fmla="*/ 53 w 234"/>
                <a:gd name="T23" fmla="*/ 7 h 144"/>
                <a:gd name="T24" fmla="*/ 66 w 234"/>
                <a:gd name="T25" fmla="*/ 0 h 144"/>
                <a:gd name="T26" fmla="*/ 139 w 234"/>
                <a:gd name="T27" fmla="*/ 2 h 144"/>
                <a:gd name="T28" fmla="*/ 139 w 234"/>
                <a:gd name="T29" fmla="*/ 5 h 144"/>
                <a:gd name="T30" fmla="*/ 139 w 234"/>
                <a:gd name="T31" fmla="*/ 7 h 144"/>
                <a:gd name="T32" fmla="*/ 141 w 234"/>
                <a:gd name="T33" fmla="*/ 5 h 144"/>
                <a:gd name="T34" fmla="*/ 155 w 234"/>
                <a:gd name="T35" fmla="*/ 5 h 144"/>
                <a:gd name="T36" fmla="*/ 152 w 234"/>
                <a:gd name="T37" fmla="*/ 7 h 144"/>
                <a:gd name="T38" fmla="*/ 213 w 234"/>
                <a:gd name="T39" fmla="*/ 10 h 144"/>
                <a:gd name="T40" fmla="*/ 213 w 234"/>
                <a:gd name="T41" fmla="*/ 8 h 144"/>
                <a:gd name="T42" fmla="*/ 225 w 234"/>
                <a:gd name="T43" fmla="*/ 8 h 144"/>
                <a:gd name="T44" fmla="*/ 227 w 234"/>
                <a:gd name="T45" fmla="*/ 10 h 144"/>
                <a:gd name="T46" fmla="*/ 233 w 234"/>
                <a:gd name="T47" fmla="*/ 77 h 1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34"/>
                <a:gd name="T73" fmla="*/ 0 h 144"/>
                <a:gd name="T74" fmla="*/ 234 w 234"/>
                <a:gd name="T75" fmla="*/ 144 h 1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34" h="144">
                  <a:moveTo>
                    <a:pt x="233" y="87"/>
                  </a:moveTo>
                  <a:lnTo>
                    <a:pt x="197" y="143"/>
                  </a:lnTo>
                  <a:lnTo>
                    <a:pt x="195" y="143"/>
                  </a:lnTo>
                  <a:lnTo>
                    <a:pt x="3" y="124"/>
                  </a:lnTo>
                  <a:lnTo>
                    <a:pt x="0" y="122"/>
                  </a:lnTo>
                  <a:lnTo>
                    <a:pt x="1" y="110"/>
                  </a:lnTo>
                  <a:lnTo>
                    <a:pt x="3" y="105"/>
                  </a:lnTo>
                  <a:lnTo>
                    <a:pt x="19" y="81"/>
                  </a:lnTo>
                  <a:lnTo>
                    <a:pt x="19" y="77"/>
                  </a:lnTo>
                  <a:lnTo>
                    <a:pt x="28" y="71"/>
                  </a:lnTo>
                  <a:lnTo>
                    <a:pt x="28" y="65"/>
                  </a:lnTo>
                  <a:lnTo>
                    <a:pt x="53" y="7"/>
                  </a:lnTo>
                  <a:lnTo>
                    <a:pt x="66" y="0"/>
                  </a:lnTo>
                  <a:lnTo>
                    <a:pt x="139" y="2"/>
                  </a:lnTo>
                  <a:lnTo>
                    <a:pt x="139" y="5"/>
                  </a:lnTo>
                  <a:lnTo>
                    <a:pt x="139" y="7"/>
                  </a:lnTo>
                  <a:lnTo>
                    <a:pt x="141" y="5"/>
                  </a:lnTo>
                  <a:lnTo>
                    <a:pt x="155" y="5"/>
                  </a:lnTo>
                  <a:lnTo>
                    <a:pt x="152" y="7"/>
                  </a:lnTo>
                  <a:lnTo>
                    <a:pt x="213" y="10"/>
                  </a:lnTo>
                  <a:lnTo>
                    <a:pt x="213" y="8"/>
                  </a:lnTo>
                  <a:lnTo>
                    <a:pt x="225" y="8"/>
                  </a:lnTo>
                  <a:lnTo>
                    <a:pt x="227" y="10"/>
                  </a:lnTo>
                  <a:lnTo>
                    <a:pt x="233" y="77"/>
                  </a:lnTo>
                </a:path>
              </a:pathLst>
            </a:custGeom>
            <a:solidFill>
              <a:srgbClr val="99CCFF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"/>
            <p:cNvSpPr>
              <a:spLocks noChangeShapeType="1"/>
            </p:cNvSpPr>
            <p:nvPr/>
          </p:nvSpPr>
          <p:spPr bwMode="auto">
            <a:xfrm>
              <a:off x="1945" y="3841"/>
              <a:ext cx="2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Freeform 83"/>
            <p:cNvSpPr>
              <a:spLocks/>
            </p:cNvSpPr>
            <p:nvPr/>
          </p:nvSpPr>
          <p:spPr bwMode="auto">
            <a:xfrm>
              <a:off x="1947" y="3682"/>
              <a:ext cx="31" cy="133"/>
            </a:xfrm>
            <a:custGeom>
              <a:avLst/>
              <a:gdLst>
                <a:gd name="T0" fmla="*/ 30 w 31"/>
                <a:gd name="T1" fmla="*/ 0 h 133"/>
                <a:gd name="T2" fmla="*/ 22 w 31"/>
                <a:gd name="T3" fmla="*/ 5 h 133"/>
                <a:gd name="T4" fmla="*/ 19 w 31"/>
                <a:gd name="T5" fmla="*/ 53 h 133"/>
                <a:gd name="T6" fmla="*/ 0 w 31"/>
                <a:gd name="T7" fmla="*/ 108 h 133"/>
                <a:gd name="T8" fmla="*/ 0 w 31"/>
                <a:gd name="T9" fmla="*/ 120 h 133"/>
                <a:gd name="T10" fmla="*/ 0 w 31"/>
                <a:gd name="T11" fmla="*/ 129 h 133"/>
                <a:gd name="T12" fmla="*/ 0 w 31"/>
                <a:gd name="T13" fmla="*/ 132 h 1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133"/>
                <a:gd name="T23" fmla="*/ 31 w 31"/>
                <a:gd name="T24" fmla="*/ 133 h 1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133">
                  <a:moveTo>
                    <a:pt x="30" y="0"/>
                  </a:moveTo>
                  <a:lnTo>
                    <a:pt x="22" y="5"/>
                  </a:lnTo>
                  <a:lnTo>
                    <a:pt x="19" y="53"/>
                  </a:lnTo>
                  <a:lnTo>
                    <a:pt x="0" y="108"/>
                  </a:lnTo>
                  <a:lnTo>
                    <a:pt x="0" y="120"/>
                  </a:lnTo>
                  <a:lnTo>
                    <a:pt x="0" y="129"/>
                  </a:lnTo>
                  <a:lnTo>
                    <a:pt x="0" y="132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84"/>
            <p:cNvSpPr>
              <a:spLocks/>
            </p:cNvSpPr>
            <p:nvPr/>
          </p:nvSpPr>
          <p:spPr bwMode="auto">
            <a:xfrm>
              <a:off x="1751" y="3754"/>
              <a:ext cx="228" cy="58"/>
            </a:xfrm>
            <a:custGeom>
              <a:avLst/>
              <a:gdLst>
                <a:gd name="T0" fmla="*/ 0 w 228"/>
                <a:gd name="T1" fmla="*/ 39 h 58"/>
                <a:gd name="T2" fmla="*/ 194 w 228"/>
                <a:gd name="T3" fmla="*/ 57 h 58"/>
                <a:gd name="T4" fmla="*/ 227 w 228"/>
                <a:gd name="T5" fmla="*/ 0 h 58"/>
                <a:gd name="T6" fmla="*/ 0 60000 65536"/>
                <a:gd name="T7" fmla="*/ 0 60000 65536"/>
                <a:gd name="T8" fmla="*/ 0 60000 65536"/>
                <a:gd name="T9" fmla="*/ 0 w 228"/>
                <a:gd name="T10" fmla="*/ 0 h 58"/>
                <a:gd name="T11" fmla="*/ 228 w 228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58">
                  <a:moveTo>
                    <a:pt x="0" y="39"/>
                  </a:moveTo>
                  <a:lnTo>
                    <a:pt x="194" y="57"/>
                  </a:lnTo>
                  <a:lnTo>
                    <a:pt x="227" y="0"/>
                  </a:lnTo>
                </a:path>
              </a:pathLst>
            </a:custGeom>
            <a:solidFill>
              <a:srgbClr val="99CCFF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5"/>
            <p:cNvSpPr>
              <a:spLocks noChangeShapeType="1"/>
            </p:cNvSpPr>
            <p:nvPr/>
          </p:nvSpPr>
          <p:spPr bwMode="auto">
            <a:xfrm>
              <a:off x="1751" y="3783"/>
              <a:ext cx="196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Line 86"/>
            <p:cNvSpPr>
              <a:spLocks noChangeShapeType="1"/>
            </p:cNvSpPr>
            <p:nvPr/>
          </p:nvSpPr>
          <p:spPr bwMode="auto">
            <a:xfrm>
              <a:off x="1753" y="3776"/>
              <a:ext cx="194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Freeform 87"/>
            <p:cNvSpPr>
              <a:spLocks/>
            </p:cNvSpPr>
            <p:nvPr/>
          </p:nvSpPr>
          <p:spPr bwMode="auto">
            <a:xfrm>
              <a:off x="1777" y="3736"/>
              <a:ext cx="81" cy="23"/>
            </a:xfrm>
            <a:custGeom>
              <a:avLst/>
              <a:gdLst>
                <a:gd name="T0" fmla="*/ 0 w 81"/>
                <a:gd name="T1" fmla="*/ 0 h 23"/>
                <a:gd name="T2" fmla="*/ 80 w 81"/>
                <a:gd name="T3" fmla="*/ 11 h 23"/>
                <a:gd name="T4" fmla="*/ 80 w 81"/>
                <a:gd name="T5" fmla="*/ 19 h 23"/>
                <a:gd name="T6" fmla="*/ 80 w 81"/>
                <a:gd name="T7" fmla="*/ 22 h 23"/>
                <a:gd name="T8" fmla="*/ 0 w 81"/>
                <a:gd name="T9" fmla="*/ 11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23"/>
                <a:gd name="T17" fmla="*/ 81 w 81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23">
                  <a:moveTo>
                    <a:pt x="0" y="0"/>
                  </a:moveTo>
                  <a:lnTo>
                    <a:pt x="80" y="11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0" y="11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88"/>
            <p:cNvSpPr>
              <a:spLocks/>
            </p:cNvSpPr>
            <p:nvPr/>
          </p:nvSpPr>
          <p:spPr bwMode="auto">
            <a:xfrm>
              <a:off x="1847" y="3676"/>
              <a:ext cx="43" cy="103"/>
            </a:xfrm>
            <a:custGeom>
              <a:avLst/>
              <a:gdLst>
                <a:gd name="T0" fmla="*/ 42 w 43"/>
                <a:gd name="T1" fmla="*/ 0 h 103"/>
                <a:gd name="T2" fmla="*/ 34 w 43"/>
                <a:gd name="T3" fmla="*/ 8 h 103"/>
                <a:gd name="T4" fmla="*/ 27 w 43"/>
                <a:gd name="T5" fmla="*/ 56 h 103"/>
                <a:gd name="T6" fmla="*/ 0 w 43"/>
                <a:gd name="T7" fmla="*/ 102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103"/>
                <a:gd name="T14" fmla="*/ 43 w 43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103">
                  <a:moveTo>
                    <a:pt x="42" y="0"/>
                  </a:moveTo>
                  <a:lnTo>
                    <a:pt x="34" y="8"/>
                  </a:lnTo>
                  <a:lnTo>
                    <a:pt x="27" y="56"/>
                  </a:lnTo>
                  <a:lnTo>
                    <a:pt x="0" y="102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89"/>
            <p:cNvSpPr>
              <a:spLocks/>
            </p:cNvSpPr>
            <p:nvPr/>
          </p:nvSpPr>
          <p:spPr bwMode="auto">
            <a:xfrm>
              <a:off x="1857" y="3676"/>
              <a:ext cx="33" cy="68"/>
            </a:xfrm>
            <a:custGeom>
              <a:avLst/>
              <a:gdLst>
                <a:gd name="T0" fmla="*/ 32 w 33"/>
                <a:gd name="T1" fmla="*/ 0 h 68"/>
                <a:gd name="T2" fmla="*/ 21 w 33"/>
                <a:gd name="T3" fmla="*/ 7 h 68"/>
                <a:gd name="T4" fmla="*/ 0 w 33"/>
                <a:gd name="T5" fmla="*/ 67 h 68"/>
                <a:gd name="T6" fmla="*/ 0 60000 65536"/>
                <a:gd name="T7" fmla="*/ 0 60000 65536"/>
                <a:gd name="T8" fmla="*/ 0 60000 65536"/>
                <a:gd name="T9" fmla="*/ 0 w 33"/>
                <a:gd name="T10" fmla="*/ 0 h 68"/>
                <a:gd name="T11" fmla="*/ 33 w 33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68">
                  <a:moveTo>
                    <a:pt x="32" y="0"/>
                  </a:moveTo>
                  <a:lnTo>
                    <a:pt x="21" y="7"/>
                  </a:lnTo>
                  <a:lnTo>
                    <a:pt x="0" y="67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90"/>
            <p:cNvSpPr>
              <a:spLocks/>
            </p:cNvSpPr>
            <p:nvPr/>
          </p:nvSpPr>
          <p:spPr bwMode="auto">
            <a:xfrm>
              <a:off x="1855" y="3749"/>
              <a:ext cx="29" cy="25"/>
            </a:xfrm>
            <a:custGeom>
              <a:avLst/>
              <a:gdLst>
                <a:gd name="T0" fmla="*/ 28 w 29"/>
                <a:gd name="T1" fmla="*/ 0 h 25"/>
                <a:gd name="T2" fmla="*/ 0 w 29"/>
                <a:gd name="T3" fmla="*/ 8 h 25"/>
                <a:gd name="T4" fmla="*/ 0 w 29"/>
                <a:gd name="T5" fmla="*/ 24 h 25"/>
                <a:gd name="T6" fmla="*/ 0 60000 65536"/>
                <a:gd name="T7" fmla="*/ 0 60000 65536"/>
                <a:gd name="T8" fmla="*/ 0 60000 65536"/>
                <a:gd name="T9" fmla="*/ 0 w 29"/>
                <a:gd name="T10" fmla="*/ 0 h 25"/>
                <a:gd name="T11" fmla="*/ 29 w 29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25">
                  <a:moveTo>
                    <a:pt x="28" y="0"/>
                  </a:moveTo>
                  <a:lnTo>
                    <a:pt x="0" y="8"/>
                  </a:lnTo>
                  <a:lnTo>
                    <a:pt x="0" y="24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Line 91"/>
            <p:cNvSpPr>
              <a:spLocks noChangeShapeType="1"/>
            </p:cNvSpPr>
            <p:nvPr/>
          </p:nvSpPr>
          <p:spPr bwMode="auto">
            <a:xfrm>
              <a:off x="1769" y="3748"/>
              <a:ext cx="86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Freeform 92"/>
            <p:cNvSpPr>
              <a:spLocks/>
            </p:cNvSpPr>
            <p:nvPr/>
          </p:nvSpPr>
          <p:spPr bwMode="auto">
            <a:xfrm>
              <a:off x="1769" y="3753"/>
              <a:ext cx="83" cy="24"/>
            </a:xfrm>
            <a:custGeom>
              <a:avLst/>
              <a:gdLst>
                <a:gd name="T0" fmla="*/ 0 w 83"/>
                <a:gd name="T1" fmla="*/ 0 h 24"/>
                <a:gd name="T2" fmla="*/ 5 w 83"/>
                <a:gd name="T3" fmla="*/ 0 h 24"/>
                <a:gd name="T4" fmla="*/ 5 w 83"/>
                <a:gd name="T5" fmla="*/ 13 h 24"/>
                <a:gd name="T6" fmla="*/ 82 w 83"/>
                <a:gd name="T7" fmla="*/ 23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24"/>
                <a:gd name="T14" fmla="*/ 83 w 83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24">
                  <a:moveTo>
                    <a:pt x="0" y="0"/>
                  </a:moveTo>
                  <a:lnTo>
                    <a:pt x="5" y="0"/>
                  </a:lnTo>
                  <a:lnTo>
                    <a:pt x="5" y="13"/>
                  </a:lnTo>
                  <a:lnTo>
                    <a:pt x="82" y="23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93"/>
            <p:cNvSpPr>
              <a:spLocks/>
            </p:cNvSpPr>
            <p:nvPr/>
          </p:nvSpPr>
          <p:spPr bwMode="auto">
            <a:xfrm>
              <a:off x="1761" y="3754"/>
              <a:ext cx="29" cy="25"/>
            </a:xfrm>
            <a:custGeom>
              <a:avLst/>
              <a:gdLst>
                <a:gd name="T0" fmla="*/ 28 w 29"/>
                <a:gd name="T1" fmla="*/ 0 h 25"/>
                <a:gd name="T2" fmla="*/ 0 w 29"/>
                <a:gd name="T3" fmla="*/ 24 h 25"/>
                <a:gd name="T4" fmla="*/ 28 w 29"/>
                <a:gd name="T5" fmla="*/ 10 h 25"/>
                <a:gd name="T6" fmla="*/ 0 60000 65536"/>
                <a:gd name="T7" fmla="*/ 0 60000 65536"/>
                <a:gd name="T8" fmla="*/ 0 60000 65536"/>
                <a:gd name="T9" fmla="*/ 0 w 29"/>
                <a:gd name="T10" fmla="*/ 0 h 25"/>
                <a:gd name="T11" fmla="*/ 29 w 29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25">
                  <a:moveTo>
                    <a:pt x="28" y="0"/>
                  </a:moveTo>
                  <a:lnTo>
                    <a:pt x="0" y="24"/>
                  </a:lnTo>
                  <a:lnTo>
                    <a:pt x="28" y="1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94"/>
            <p:cNvSpPr>
              <a:spLocks/>
            </p:cNvSpPr>
            <p:nvPr/>
          </p:nvSpPr>
          <p:spPr bwMode="auto">
            <a:xfrm>
              <a:off x="1905" y="3653"/>
              <a:ext cx="53" cy="26"/>
            </a:xfrm>
            <a:custGeom>
              <a:avLst/>
              <a:gdLst>
                <a:gd name="T0" fmla="*/ 0 w 53"/>
                <a:gd name="T1" fmla="*/ 0 h 26"/>
                <a:gd name="T2" fmla="*/ 50 w 53"/>
                <a:gd name="T3" fmla="*/ 2 h 26"/>
                <a:gd name="T4" fmla="*/ 52 w 53"/>
                <a:gd name="T5" fmla="*/ 2 h 26"/>
                <a:gd name="T6" fmla="*/ 52 w 53"/>
                <a:gd name="T7" fmla="*/ 25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26"/>
                <a:gd name="T14" fmla="*/ 53 w 53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26">
                  <a:moveTo>
                    <a:pt x="0" y="0"/>
                  </a:moveTo>
                  <a:lnTo>
                    <a:pt x="50" y="2"/>
                  </a:lnTo>
                  <a:lnTo>
                    <a:pt x="52" y="2"/>
                  </a:lnTo>
                  <a:lnTo>
                    <a:pt x="52" y="25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95"/>
            <p:cNvSpPr>
              <a:spLocks/>
            </p:cNvSpPr>
            <p:nvPr/>
          </p:nvSpPr>
          <p:spPr bwMode="auto">
            <a:xfrm>
              <a:off x="1909" y="3649"/>
              <a:ext cx="53" cy="28"/>
            </a:xfrm>
            <a:custGeom>
              <a:avLst/>
              <a:gdLst>
                <a:gd name="T0" fmla="*/ 52 w 53"/>
                <a:gd name="T1" fmla="*/ 27 h 28"/>
                <a:gd name="T2" fmla="*/ 52 w 53"/>
                <a:gd name="T3" fmla="*/ 6 h 28"/>
                <a:gd name="T4" fmla="*/ 52 w 53"/>
                <a:gd name="T5" fmla="*/ 3 h 28"/>
                <a:gd name="T6" fmla="*/ 50 w 53"/>
                <a:gd name="T7" fmla="*/ 3 h 28"/>
                <a:gd name="T8" fmla="*/ 48 w 53"/>
                <a:gd name="T9" fmla="*/ 1 h 28"/>
                <a:gd name="T10" fmla="*/ 0 w 53"/>
                <a:gd name="T11" fmla="*/ 0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"/>
                <a:gd name="T20" fmla="*/ 53 w 53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">
                  <a:moveTo>
                    <a:pt x="52" y="27"/>
                  </a:moveTo>
                  <a:lnTo>
                    <a:pt x="52" y="6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8" y="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96"/>
            <p:cNvSpPr>
              <a:spLocks noChangeShapeType="1"/>
            </p:cNvSpPr>
            <p:nvPr/>
          </p:nvSpPr>
          <p:spPr bwMode="auto">
            <a:xfrm>
              <a:off x="1875" y="3733"/>
              <a:ext cx="90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Freeform 97"/>
            <p:cNvSpPr>
              <a:spLocks/>
            </p:cNvSpPr>
            <p:nvPr/>
          </p:nvSpPr>
          <p:spPr bwMode="auto">
            <a:xfrm>
              <a:off x="1879" y="3743"/>
              <a:ext cx="29" cy="24"/>
            </a:xfrm>
            <a:custGeom>
              <a:avLst/>
              <a:gdLst>
                <a:gd name="T0" fmla="*/ 5 w 29"/>
                <a:gd name="T1" fmla="*/ 0 h 24"/>
                <a:gd name="T2" fmla="*/ 28 w 29"/>
                <a:gd name="T3" fmla="*/ 2 h 24"/>
                <a:gd name="T4" fmla="*/ 24 w 29"/>
                <a:gd name="T5" fmla="*/ 23 h 24"/>
                <a:gd name="T6" fmla="*/ 0 w 29"/>
                <a:gd name="T7" fmla="*/ 20 h 24"/>
                <a:gd name="T8" fmla="*/ 5 w 2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24"/>
                <a:gd name="T17" fmla="*/ 29 w 29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24">
                  <a:moveTo>
                    <a:pt x="5" y="0"/>
                  </a:moveTo>
                  <a:lnTo>
                    <a:pt x="28" y="2"/>
                  </a:lnTo>
                  <a:lnTo>
                    <a:pt x="24" y="23"/>
                  </a:lnTo>
                  <a:lnTo>
                    <a:pt x="0" y="20"/>
                  </a:lnTo>
                  <a:lnTo>
                    <a:pt x="5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Line 98"/>
            <p:cNvSpPr>
              <a:spLocks noChangeShapeType="1"/>
            </p:cNvSpPr>
            <p:nvPr/>
          </p:nvSpPr>
          <p:spPr bwMode="auto">
            <a:xfrm>
              <a:off x="1881" y="3748"/>
              <a:ext cx="2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Line 99"/>
            <p:cNvSpPr>
              <a:spLocks noChangeShapeType="1"/>
            </p:cNvSpPr>
            <p:nvPr/>
          </p:nvSpPr>
          <p:spPr bwMode="auto">
            <a:xfrm flipH="1">
              <a:off x="1885" y="3743"/>
              <a:ext cx="6" cy="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Line 100"/>
            <p:cNvSpPr>
              <a:spLocks noChangeShapeType="1"/>
            </p:cNvSpPr>
            <p:nvPr/>
          </p:nvSpPr>
          <p:spPr bwMode="auto">
            <a:xfrm flipH="1">
              <a:off x="1894" y="3744"/>
              <a:ext cx="5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" name="Freeform 101"/>
            <p:cNvSpPr>
              <a:spLocks/>
            </p:cNvSpPr>
            <p:nvPr/>
          </p:nvSpPr>
          <p:spPr bwMode="auto">
            <a:xfrm>
              <a:off x="1911" y="3744"/>
              <a:ext cx="29" cy="24"/>
            </a:xfrm>
            <a:custGeom>
              <a:avLst/>
              <a:gdLst>
                <a:gd name="T0" fmla="*/ 5 w 29"/>
                <a:gd name="T1" fmla="*/ 0 h 24"/>
                <a:gd name="T2" fmla="*/ 28 w 29"/>
                <a:gd name="T3" fmla="*/ 3 h 24"/>
                <a:gd name="T4" fmla="*/ 22 w 29"/>
                <a:gd name="T5" fmla="*/ 23 h 24"/>
                <a:gd name="T6" fmla="*/ 0 w 29"/>
                <a:gd name="T7" fmla="*/ 23 h 24"/>
                <a:gd name="T8" fmla="*/ 5 w 2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24"/>
                <a:gd name="T17" fmla="*/ 29 w 29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24">
                  <a:moveTo>
                    <a:pt x="5" y="0"/>
                  </a:moveTo>
                  <a:lnTo>
                    <a:pt x="28" y="3"/>
                  </a:lnTo>
                  <a:lnTo>
                    <a:pt x="22" y="23"/>
                  </a:lnTo>
                  <a:lnTo>
                    <a:pt x="0" y="23"/>
                  </a:lnTo>
                  <a:lnTo>
                    <a:pt x="5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102"/>
            <p:cNvSpPr>
              <a:spLocks noChangeShapeType="1"/>
            </p:cNvSpPr>
            <p:nvPr/>
          </p:nvSpPr>
          <p:spPr bwMode="auto">
            <a:xfrm>
              <a:off x="1912" y="3749"/>
              <a:ext cx="17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" name="Line 103"/>
            <p:cNvSpPr>
              <a:spLocks noChangeShapeType="1"/>
            </p:cNvSpPr>
            <p:nvPr/>
          </p:nvSpPr>
          <p:spPr bwMode="auto">
            <a:xfrm flipH="1">
              <a:off x="1919" y="3744"/>
              <a:ext cx="4" cy="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Freeform 104"/>
            <p:cNvSpPr>
              <a:spLocks/>
            </p:cNvSpPr>
            <p:nvPr/>
          </p:nvSpPr>
          <p:spPr bwMode="auto">
            <a:xfrm>
              <a:off x="1933" y="3746"/>
              <a:ext cx="31" cy="24"/>
            </a:xfrm>
            <a:custGeom>
              <a:avLst/>
              <a:gdLst>
                <a:gd name="T0" fmla="*/ 5 w 31"/>
                <a:gd name="T1" fmla="*/ 0 h 24"/>
                <a:gd name="T2" fmla="*/ 30 w 31"/>
                <a:gd name="T3" fmla="*/ 2 h 24"/>
                <a:gd name="T4" fmla="*/ 24 w 31"/>
                <a:gd name="T5" fmla="*/ 23 h 24"/>
                <a:gd name="T6" fmla="*/ 0 w 31"/>
                <a:gd name="T7" fmla="*/ 23 h 24"/>
                <a:gd name="T8" fmla="*/ 5 w 3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24"/>
                <a:gd name="T17" fmla="*/ 31 w 3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24">
                  <a:moveTo>
                    <a:pt x="5" y="0"/>
                  </a:moveTo>
                  <a:lnTo>
                    <a:pt x="30" y="2"/>
                  </a:lnTo>
                  <a:lnTo>
                    <a:pt x="24" y="23"/>
                  </a:lnTo>
                  <a:lnTo>
                    <a:pt x="0" y="23"/>
                  </a:lnTo>
                  <a:lnTo>
                    <a:pt x="5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Line 105"/>
            <p:cNvSpPr>
              <a:spLocks noChangeShapeType="1"/>
            </p:cNvSpPr>
            <p:nvPr/>
          </p:nvSpPr>
          <p:spPr bwMode="auto">
            <a:xfrm>
              <a:off x="1937" y="3752"/>
              <a:ext cx="1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" name="Line 106"/>
            <p:cNvSpPr>
              <a:spLocks noChangeShapeType="1"/>
            </p:cNvSpPr>
            <p:nvPr/>
          </p:nvSpPr>
          <p:spPr bwMode="auto">
            <a:xfrm flipH="1">
              <a:off x="1943" y="3748"/>
              <a:ext cx="4" cy="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" name="Freeform 107"/>
            <p:cNvSpPr>
              <a:spLocks/>
            </p:cNvSpPr>
            <p:nvPr/>
          </p:nvSpPr>
          <p:spPr bwMode="auto">
            <a:xfrm>
              <a:off x="1876" y="3753"/>
              <a:ext cx="30" cy="24"/>
            </a:xfrm>
            <a:custGeom>
              <a:avLst/>
              <a:gdLst>
                <a:gd name="T0" fmla="*/ 2 w 30"/>
                <a:gd name="T1" fmla="*/ 0 h 24"/>
                <a:gd name="T2" fmla="*/ 0 w 30"/>
                <a:gd name="T3" fmla="*/ 23 h 24"/>
                <a:gd name="T4" fmla="*/ 23 w 30"/>
                <a:gd name="T5" fmla="*/ 23 h 24"/>
                <a:gd name="T6" fmla="*/ 29 w 30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24"/>
                <a:gd name="T14" fmla="*/ 30 w 30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24">
                  <a:moveTo>
                    <a:pt x="2" y="0"/>
                  </a:moveTo>
                  <a:lnTo>
                    <a:pt x="0" y="23"/>
                  </a:lnTo>
                  <a:lnTo>
                    <a:pt x="23" y="23"/>
                  </a:lnTo>
                  <a:lnTo>
                    <a:pt x="29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108"/>
            <p:cNvSpPr>
              <a:spLocks/>
            </p:cNvSpPr>
            <p:nvPr/>
          </p:nvSpPr>
          <p:spPr bwMode="auto">
            <a:xfrm>
              <a:off x="1891" y="3754"/>
              <a:ext cx="29" cy="25"/>
            </a:xfrm>
            <a:custGeom>
              <a:avLst/>
              <a:gdLst>
                <a:gd name="T0" fmla="*/ 0 w 29"/>
                <a:gd name="T1" fmla="*/ 18 h 25"/>
                <a:gd name="T2" fmla="*/ 18 w 29"/>
                <a:gd name="T3" fmla="*/ 24 h 25"/>
                <a:gd name="T4" fmla="*/ 28 w 29"/>
                <a:gd name="T5" fmla="*/ 0 h 25"/>
                <a:gd name="T6" fmla="*/ 0 60000 65536"/>
                <a:gd name="T7" fmla="*/ 0 60000 65536"/>
                <a:gd name="T8" fmla="*/ 0 60000 65536"/>
                <a:gd name="T9" fmla="*/ 0 w 29"/>
                <a:gd name="T10" fmla="*/ 0 h 25"/>
                <a:gd name="T11" fmla="*/ 29 w 29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25">
                  <a:moveTo>
                    <a:pt x="0" y="18"/>
                  </a:moveTo>
                  <a:lnTo>
                    <a:pt x="18" y="24"/>
                  </a:lnTo>
                  <a:lnTo>
                    <a:pt x="28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109"/>
            <p:cNvSpPr>
              <a:spLocks/>
            </p:cNvSpPr>
            <p:nvPr/>
          </p:nvSpPr>
          <p:spPr bwMode="auto">
            <a:xfrm>
              <a:off x="1865" y="3758"/>
              <a:ext cx="35" cy="25"/>
            </a:xfrm>
            <a:custGeom>
              <a:avLst/>
              <a:gdLst>
                <a:gd name="T0" fmla="*/ 9 w 35"/>
                <a:gd name="T1" fmla="*/ 0 h 25"/>
                <a:gd name="T2" fmla="*/ 0 w 35"/>
                <a:gd name="T3" fmla="*/ 22 h 25"/>
                <a:gd name="T4" fmla="*/ 26 w 35"/>
                <a:gd name="T5" fmla="*/ 24 h 25"/>
                <a:gd name="T6" fmla="*/ 34 w 35"/>
                <a:gd name="T7" fmla="*/ 1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25"/>
                <a:gd name="T14" fmla="*/ 35 w 35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25">
                  <a:moveTo>
                    <a:pt x="9" y="0"/>
                  </a:moveTo>
                  <a:lnTo>
                    <a:pt x="0" y="22"/>
                  </a:lnTo>
                  <a:lnTo>
                    <a:pt x="26" y="24"/>
                  </a:lnTo>
                  <a:lnTo>
                    <a:pt x="34" y="1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110"/>
            <p:cNvSpPr>
              <a:spLocks noChangeShapeType="1"/>
            </p:cNvSpPr>
            <p:nvPr/>
          </p:nvSpPr>
          <p:spPr bwMode="auto">
            <a:xfrm flipH="1">
              <a:off x="1875" y="3758"/>
              <a:ext cx="8" cy="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" name="Line 111"/>
            <p:cNvSpPr>
              <a:spLocks noChangeShapeType="1"/>
            </p:cNvSpPr>
            <p:nvPr/>
          </p:nvSpPr>
          <p:spPr bwMode="auto">
            <a:xfrm flipH="1">
              <a:off x="1883" y="3758"/>
              <a:ext cx="8" cy="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" name="Line 112"/>
            <p:cNvSpPr>
              <a:spLocks noChangeShapeType="1"/>
            </p:cNvSpPr>
            <p:nvPr/>
          </p:nvSpPr>
          <p:spPr bwMode="auto">
            <a:xfrm>
              <a:off x="1875" y="3763"/>
              <a:ext cx="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7" name="Line 113"/>
            <p:cNvSpPr>
              <a:spLocks noChangeShapeType="1"/>
            </p:cNvSpPr>
            <p:nvPr/>
          </p:nvSpPr>
          <p:spPr bwMode="auto">
            <a:xfrm>
              <a:off x="1873" y="3769"/>
              <a:ext cx="21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" name="Line 114"/>
            <p:cNvSpPr>
              <a:spLocks noChangeShapeType="1"/>
            </p:cNvSpPr>
            <p:nvPr/>
          </p:nvSpPr>
          <p:spPr bwMode="auto">
            <a:xfrm>
              <a:off x="1868" y="3774"/>
              <a:ext cx="2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Freeform 115"/>
            <p:cNvSpPr>
              <a:spLocks/>
            </p:cNvSpPr>
            <p:nvPr/>
          </p:nvSpPr>
          <p:spPr bwMode="auto">
            <a:xfrm>
              <a:off x="1899" y="3754"/>
              <a:ext cx="29" cy="30"/>
            </a:xfrm>
            <a:custGeom>
              <a:avLst/>
              <a:gdLst>
                <a:gd name="T0" fmla="*/ 12 w 29"/>
                <a:gd name="T1" fmla="*/ 0 h 30"/>
                <a:gd name="T2" fmla="*/ 0 w 29"/>
                <a:gd name="T3" fmla="*/ 27 h 30"/>
                <a:gd name="T4" fmla="*/ 17 w 29"/>
                <a:gd name="T5" fmla="*/ 29 h 30"/>
                <a:gd name="T6" fmla="*/ 28 w 29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30"/>
                <a:gd name="T14" fmla="*/ 29 w 29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30">
                  <a:moveTo>
                    <a:pt x="12" y="0"/>
                  </a:moveTo>
                  <a:lnTo>
                    <a:pt x="0" y="27"/>
                  </a:lnTo>
                  <a:lnTo>
                    <a:pt x="17" y="29"/>
                  </a:lnTo>
                  <a:lnTo>
                    <a:pt x="28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116"/>
            <p:cNvSpPr>
              <a:spLocks noChangeShapeType="1"/>
            </p:cNvSpPr>
            <p:nvPr/>
          </p:nvSpPr>
          <p:spPr bwMode="auto">
            <a:xfrm flipH="1">
              <a:off x="1907" y="3754"/>
              <a:ext cx="12" cy="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1" name="Line 117"/>
            <p:cNvSpPr>
              <a:spLocks noChangeShapeType="1"/>
            </p:cNvSpPr>
            <p:nvPr/>
          </p:nvSpPr>
          <p:spPr bwMode="auto">
            <a:xfrm>
              <a:off x="1907" y="3761"/>
              <a:ext cx="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2" name="Line 118"/>
            <p:cNvSpPr>
              <a:spLocks noChangeShapeType="1"/>
            </p:cNvSpPr>
            <p:nvPr/>
          </p:nvSpPr>
          <p:spPr bwMode="auto">
            <a:xfrm>
              <a:off x="1905" y="3766"/>
              <a:ext cx="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Line 119"/>
            <p:cNvSpPr>
              <a:spLocks noChangeShapeType="1"/>
            </p:cNvSpPr>
            <p:nvPr/>
          </p:nvSpPr>
          <p:spPr bwMode="auto">
            <a:xfrm>
              <a:off x="1901" y="3771"/>
              <a:ext cx="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Line 120"/>
            <p:cNvSpPr>
              <a:spLocks noChangeShapeType="1"/>
            </p:cNvSpPr>
            <p:nvPr/>
          </p:nvSpPr>
          <p:spPr bwMode="auto">
            <a:xfrm>
              <a:off x="1901" y="3778"/>
              <a:ext cx="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" name="Freeform 121"/>
            <p:cNvSpPr>
              <a:spLocks/>
            </p:cNvSpPr>
            <p:nvPr/>
          </p:nvSpPr>
          <p:spPr bwMode="auto">
            <a:xfrm>
              <a:off x="1925" y="3758"/>
              <a:ext cx="29" cy="27"/>
            </a:xfrm>
            <a:custGeom>
              <a:avLst/>
              <a:gdLst>
                <a:gd name="T0" fmla="*/ 10 w 29"/>
                <a:gd name="T1" fmla="*/ 0 h 27"/>
                <a:gd name="T2" fmla="*/ 0 w 29"/>
                <a:gd name="T3" fmla="*/ 24 h 27"/>
                <a:gd name="T4" fmla="*/ 18 w 29"/>
                <a:gd name="T5" fmla="*/ 26 h 27"/>
                <a:gd name="T6" fmla="*/ 28 w 29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27"/>
                <a:gd name="T14" fmla="*/ 29 w 29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27">
                  <a:moveTo>
                    <a:pt x="10" y="0"/>
                  </a:moveTo>
                  <a:lnTo>
                    <a:pt x="0" y="24"/>
                  </a:lnTo>
                  <a:lnTo>
                    <a:pt x="18" y="26"/>
                  </a:lnTo>
                  <a:lnTo>
                    <a:pt x="28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122"/>
            <p:cNvSpPr>
              <a:spLocks noChangeShapeType="1"/>
            </p:cNvSpPr>
            <p:nvPr/>
          </p:nvSpPr>
          <p:spPr bwMode="auto">
            <a:xfrm flipH="1">
              <a:off x="1933" y="3758"/>
              <a:ext cx="10" cy="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Line 123"/>
            <p:cNvSpPr>
              <a:spLocks noChangeShapeType="1"/>
            </p:cNvSpPr>
            <p:nvPr/>
          </p:nvSpPr>
          <p:spPr bwMode="auto">
            <a:xfrm>
              <a:off x="1933" y="3762"/>
              <a:ext cx="1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" name="Line 124"/>
            <p:cNvSpPr>
              <a:spLocks noChangeShapeType="1"/>
            </p:cNvSpPr>
            <p:nvPr/>
          </p:nvSpPr>
          <p:spPr bwMode="auto">
            <a:xfrm>
              <a:off x="1930" y="3769"/>
              <a:ext cx="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9" name="Line 125"/>
            <p:cNvSpPr>
              <a:spLocks noChangeShapeType="1"/>
            </p:cNvSpPr>
            <p:nvPr/>
          </p:nvSpPr>
          <p:spPr bwMode="auto">
            <a:xfrm>
              <a:off x="1929" y="3774"/>
              <a:ext cx="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Line 126"/>
            <p:cNvSpPr>
              <a:spLocks noChangeShapeType="1"/>
            </p:cNvSpPr>
            <p:nvPr/>
          </p:nvSpPr>
          <p:spPr bwMode="auto">
            <a:xfrm>
              <a:off x="1927" y="3778"/>
              <a:ext cx="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1" name="Line 127"/>
            <p:cNvSpPr>
              <a:spLocks noChangeShapeType="1"/>
            </p:cNvSpPr>
            <p:nvPr/>
          </p:nvSpPr>
          <p:spPr bwMode="auto">
            <a:xfrm>
              <a:off x="1929" y="3676"/>
              <a:ext cx="0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" name="Freeform 128"/>
            <p:cNvSpPr>
              <a:spLocks/>
            </p:cNvSpPr>
            <p:nvPr/>
          </p:nvSpPr>
          <p:spPr bwMode="auto">
            <a:xfrm>
              <a:off x="1941" y="3678"/>
              <a:ext cx="1" cy="25"/>
            </a:xfrm>
            <a:custGeom>
              <a:avLst/>
              <a:gdLst>
                <a:gd name="T0" fmla="*/ 0 w 1"/>
                <a:gd name="T1" fmla="*/ 0 h 25"/>
                <a:gd name="T2" fmla="*/ 0 w 1"/>
                <a:gd name="T3" fmla="*/ 12 h 25"/>
                <a:gd name="T4" fmla="*/ 0 w 1"/>
                <a:gd name="T5" fmla="*/ 24 h 25"/>
                <a:gd name="T6" fmla="*/ 0 60000 65536"/>
                <a:gd name="T7" fmla="*/ 0 60000 65536"/>
                <a:gd name="T8" fmla="*/ 0 60000 65536"/>
                <a:gd name="T9" fmla="*/ 0 w 1"/>
                <a:gd name="T10" fmla="*/ 0 h 25"/>
                <a:gd name="T11" fmla="*/ 1 w 1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">
                  <a:moveTo>
                    <a:pt x="0" y="0"/>
                  </a:moveTo>
                  <a:lnTo>
                    <a:pt x="0" y="12"/>
                  </a:lnTo>
                  <a:lnTo>
                    <a:pt x="0" y="24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129"/>
            <p:cNvSpPr>
              <a:spLocks noChangeShapeType="1"/>
            </p:cNvSpPr>
            <p:nvPr/>
          </p:nvSpPr>
          <p:spPr bwMode="auto">
            <a:xfrm>
              <a:off x="1929" y="3676"/>
              <a:ext cx="0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Line 130"/>
            <p:cNvSpPr>
              <a:spLocks noChangeShapeType="1"/>
            </p:cNvSpPr>
            <p:nvPr/>
          </p:nvSpPr>
          <p:spPr bwMode="auto">
            <a:xfrm>
              <a:off x="1941" y="3678"/>
              <a:ext cx="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" name="Freeform 131"/>
            <p:cNvSpPr>
              <a:spLocks/>
            </p:cNvSpPr>
            <p:nvPr/>
          </p:nvSpPr>
          <p:spPr bwMode="auto">
            <a:xfrm>
              <a:off x="1731" y="3827"/>
              <a:ext cx="209" cy="60"/>
            </a:xfrm>
            <a:custGeom>
              <a:avLst/>
              <a:gdLst>
                <a:gd name="T0" fmla="*/ 0 w 209"/>
                <a:gd name="T1" fmla="*/ 0 h 60"/>
                <a:gd name="T2" fmla="*/ 208 w 209"/>
                <a:gd name="T3" fmla="*/ 23 h 60"/>
                <a:gd name="T4" fmla="*/ 208 w 209"/>
                <a:gd name="T5" fmla="*/ 59 h 60"/>
                <a:gd name="T6" fmla="*/ 0 w 209"/>
                <a:gd name="T7" fmla="*/ 30 h 60"/>
                <a:gd name="T8" fmla="*/ 0 w 209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"/>
                <a:gd name="T16" fmla="*/ 0 h 60"/>
                <a:gd name="T17" fmla="*/ 209 w 209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" h="60">
                  <a:moveTo>
                    <a:pt x="0" y="0"/>
                  </a:moveTo>
                  <a:lnTo>
                    <a:pt x="208" y="23"/>
                  </a:lnTo>
                  <a:lnTo>
                    <a:pt x="208" y="59"/>
                  </a:lnTo>
                  <a:lnTo>
                    <a:pt x="0" y="3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132"/>
            <p:cNvSpPr>
              <a:spLocks/>
            </p:cNvSpPr>
            <p:nvPr/>
          </p:nvSpPr>
          <p:spPr bwMode="auto">
            <a:xfrm>
              <a:off x="1987" y="3761"/>
              <a:ext cx="30" cy="23"/>
            </a:xfrm>
            <a:custGeom>
              <a:avLst/>
              <a:gdLst>
                <a:gd name="T0" fmla="*/ 0 w 30"/>
                <a:gd name="T1" fmla="*/ 5 h 23"/>
                <a:gd name="T2" fmla="*/ 0 w 30"/>
                <a:gd name="T3" fmla="*/ 0 h 23"/>
                <a:gd name="T4" fmla="*/ 14 w 30"/>
                <a:gd name="T5" fmla="*/ 0 h 23"/>
                <a:gd name="T6" fmla="*/ 29 w 30"/>
                <a:gd name="T7" fmla="*/ 0 h 23"/>
                <a:gd name="T8" fmla="*/ 29 w 30"/>
                <a:gd name="T9" fmla="*/ 5 h 23"/>
                <a:gd name="T10" fmla="*/ 14 w 30"/>
                <a:gd name="T11" fmla="*/ 16 h 23"/>
                <a:gd name="T12" fmla="*/ 14 w 30"/>
                <a:gd name="T13" fmla="*/ 2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"/>
                <a:gd name="T22" fmla="*/ 0 h 23"/>
                <a:gd name="T23" fmla="*/ 30 w 30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" h="23">
                  <a:moveTo>
                    <a:pt x="0" y="5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29" y="0"/>
                  </a:lnTo>
                  <a:lnTo>
                    <a:pt x="29" y="5"/>
                  </a:lnTo>
                  <a:lnTo>
                    <a:pt x="14" y="16"/>
                  </a:lnTo>
                  <a:lnTo>
                    <a:pt x="14" y="22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133"/>
            <p:cNvSpPr>
              <a:spLocks/>
            </p:cNvSpPr>
            <p:nvPr/>
          </p:nvSpPr>
          <p:spPr bwMode="auto">
            <a:xfrm>
              <a:off x="1978" y="3748"/>
              <a:ext cx="30" cy="25"/>
            </a:xfrm>
            <a:custGeom>
              <a:avLst/>
              <a:gdLst>
                <a:gd name="T0" fmla="*/ 21 w 30"/>
                <a:gd name="T1" fmla="*/ 21 h 25"/>
                <a:gd name="T2" fmla="*/ 18 w 30"/>
                <a:gd name="T3" fmla="*/ 21 h 25"/>
                <a:gd name="T4" fmla="*/ 10 w 30"/>
                <a:gd name="T5" fmla="*/ 21 h 25"/>
                <a:gd name="T6" fmla="*/ 7 w 30"/>
                <a:gd name="T7" fmla="*/ 21 h 25"/>
                <a:gd name="T8" fmla="*/ 3 w 30"/>
                <a:gd name="T9" fmla="*/ 21 h 25"/>
                <a:gd name="T10" fmla="*/ 0 w 30"/>
                <a:gd name="T11" fmla="*/ 15 h 25"/>
                <a:gd name="T12" fmla="*/ 0 w 30"/>
                <a:gd name="T13" fmla="*/ 9 h 25"/>
                <a:gd name="T14" fmla="*/ 0 w 30"/>
                <a:gd name="T15" fmla="*/ 6 h 25"/>
                <a:gd name="T16" fmla="*/ 3 w 30"/>
                <a:gd name="T17" fmla="*/ 3 h 25"/>
                <a:gd name="T18" fmla="*/ 7 w 30"/>
                <a:gd name="T19" fmla="*/ 0 h 25"/>
                <a:gd name="T20" fmla="*/ 10 w 30"/>
                <a:gd name="T21" fmla="*/ 0 h 25"/>
                <a:gd name="T22" fmla="*/ 18 w 30"/>
                <a:gd name="T23" fmla="*/ 6 h 25"/>
                <a:gd name="T24" fmla="*/ 21 w 30"/>
                <a:gd name="T25" fmla="*/ 6 h 25"/>
                <a:gd name="T26" fmla="*/ 29 w 30"/>
                <a:gd name="T27" fmla="*/ 9 h 25"/>
                <a:gd name="T28" fmla="*/ 29 w 30"/>
                <a:gd name="T29" fmla="*/ 21 h 25"/>
                <a:gd name="T30" fmla="*/ 29 w 30"/>
                <a:gd name="T31" fmla="*/ 24 h 25"/>
                <a:gd name="T32" fmla="*/ 25 w 30"/>
                <a:gd name="T33" fmla="*/ 24 h 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"/>
                <a:gd name="T52" fmla="*/ 0 h 25"/>
                <a:gd name="T53" fmla="*/ 30 w 30"/>
                <a:gd name="T54" fmla="*/ 25 h 2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" h="25">
                  <a:moveTo>
                    <a:pt x="21" y="21"/>
                  </a:moveTo>
                  <a:lnTo>
                    <a:pt x="18" y="21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9" y="9"/>
                  </a:lnTo>
                  <a:lnTo>
                    <a:pt x="29" y="21"/>
                  </a:lnTo>
                  <a:lnTo>
                    <a:pt x="29" y="24"/>
                  </a:lnTo>
                  <a:lnTo>
                    <a:pt x="25" y="24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134"/>
            <p:cNvSpPr>
              <a:spLocks/>
            </p:cNvSpPr>
            <p:nvPr/>
          </p:nvSpPr>
          <p:spPr bwMode="auto">
            <a:xfrm>
              <a:off x="1791" y="3709"/>
              <a:ext cx="55" cy="28"/>
            </a:xfrm>
            <a:custGeom>
              <a:avLst/>
              <a:gdLst>
                <a:gd name="T0" fmla="*/ 6 w 55"/>
                <a:gd name="T1" fmla="*/ 3 h 28"/>
                <a:gd name="T2" fmla="*/ 0 w 55"/>
                <a:gd name="T3" fmla="*/ 25 h 28"/>
                <a:gd name="T4" fmla="*/ 45 w 55"/>
                <a:gd name="T5" fmla="*/ 27 h 28"/>
                <a:gd name="T6" fmla="*/ 54 w 55"/>
                <a:gd name="T7" fmla="*/ 1 h 28"/>
                <a:gd name="T8" fmla="*/ 33 w 55"/>
                <a:gd name="T9" fmla="*/ 0 h 28"/>
                <a:gd name="T10" fmla="*/ 22 w 55"/>
                <a:gd name="T11" fmla="*/ 25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28"/>
                <a:gd name="T20" fmla="*/ 55 w 55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28">
                  <a:moveTo>
                    <a:pt x="6" y="3"/>
                  </a:moveTo>
                  <a:lnTo>
                    <a:pt x="0" y="25"/>
                  </a:lnTo>
                  <a:lnTo>
                    <a:pt x="45" y="27"/>
                  </a:lnTo>
                  <a:lnTo>
                    <a:pt x="54" y="1"/>
                  </a:lnTo>
                  <a:lnTo>
                    <a:pt x="33" y="0"/>
                  </a:lnTo>
                  <a:lnTo>
                    <a:pt x="22" y="25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135"/>
            <p:cNvSpPr>
              <a:spLocks/>
            </p:cNvSpPr>
            <p:nvPr/>
          </p:nvSpPr>
          <p:spPr bwMode="auto">
            <a:xfrm>
              <a:off x="1793" y="3713"/>
              <a:ext cx="29" cy="25"/>
            </a:xfrm>
            <a:custGeom>
              <a:avLst/>
              <a:gdLst>
                <a:gd name="T0" fmla="*/ 6 w 29"/>
                <a:gd name="T1" fmla="*/ 0 h 25"/>
                <a:gd name="T2" fmla="*/ 0 w 29"/>
                <a:gd name="T3" fmla="*/ 24 h 25"/>
                <a:gd name="T4" fmla="*/ 28 w 29"/>
                <a:gd name="T5" fmla="*/ 24 h 25"/>
                <a:gd name="T6" fmla="*/ 0 60000 65536"/>
                <a:gd name="T7" fmla="*/ 0 60000 65536"/>
                <a:gd name="T8" fmla="*/ 0 60000 65536"/>
                <a:gd name="T9" fmla="*/ 0 w 29"/>
                <a:gd name="T10" fmla="*/ 0 h 25"/>
                <a:gd name="T11" fmla="*/ 29 w 29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25">
                  <a:moveTo>
                    <a:pt x="6" y="0"/>
                  </a:moveTo>
                  <a:lnTo>
                    <a:pt x="0" y="24"/>
                  </a:lnTo>
                  <a:lnTo>
                    <a:pt x="28" y="24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Freeform 136"/>
            <p:cNvSpPr>
              <a:spLocks/>
            </p:cNvSpPr>
            <p:nvPr/>
          </p:nvSpPr>
          <p:spPr bwMode="auto">
            <a:xfrm>
              <a:off x="1809" y="3688"/>
              <a:ext cx="51" cy="26"/>
            </a:xfrm>
            <a:custGeom>
              <a:avLst/>
              <a:gdLst>
                <a:gd name="T0" fmla="*/ 3 w 51"/>
                <a:gd name="T1" fmla="*/ 0 h 26"/>
                <a:gd name="T2" fmla="*/ 50 w 51"/>
                <a:gd name="T3" fmla="*/ 7 h 26"/>
                <a:gd name="T4" fmla="*/ 48 w 51"/>
                <a:gd name="T5" fmla="*/ 25 h 26"/>
                <a:gd name="T6" fmla="*/ 0 w 51"/>
                <a:gd name="T7" fmla="*/ 17 h 26"/>
                <a:gd name="T8" fmla="*/ 3 w 51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6"/>
                <a:gd name="T17" fmla="*/ 51 w 5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6">
                  <a:moveTo>
                    <a:pt x="3" y="0"/>
                  </a:moveTo>
                  <a:lnTo>
                    <a:pt x="50" y="7"/>
                  </a:lnTo>
                  <a:lnTo>
                    <a:pt x="48" y="25"/>
                  </a:lnTo>
                  <a:lnTo>
                    <a:pt x="0" y="17"/>
                  </a:lnTo>
                  <a:lnTo>
                    <a:pt x="3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137"/>
            <p:cNvSpPr>
              <a:spLocks/>
            </p:cNvSpPr>
            <p:nvPr/>
          </p:nvSpPr>
          <p:spPr bwMode="auto">
            <a:xfrm>
              <a:off x="1881" y="3692"/>
              <a:ext cx="83" cy="42"/>
            </a:xfrm>
            <a:custGeom>
              <a:avLst/>
              <a:gdLst>
                <a:gd name="T0" fmla="*/ 5 w 83"/>
                <a:gd name="T1" fmla="*/ 0 h 42"/>
                <a:gd name="T2" fmla="*/ 82 w 83"/>
                <a:gd name="T3" fmla="*/ 2 h 42"/>
                <a:gd name="T4" fmla="*/ 80 w 83"/>
                <a:gd name="T5" fmla="*/ 41 h 42"/>
                <a:gd name="T6" fmla="*/ 0 w 83"/>
                <a:gd name="T7" fmla="*/ 35 h 42"/>
                <a:gd name="T8" fmla="*/ 5 w 83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42"/>
                <a:gd name="T17" fmla="*/ 83 w 8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42">
                  <a:moveTo>
                    <a:pt x="5" y="0"/>
                  </a:moveTo>
                  <a:lnTo>
                    <a:pt x="82" y="2"/>
                  </a:lnTo>
                  <a:lnTo>
                    <a:pt x="80" y="41"/>
                  </a:lnTo>
                  <a:lnTo>
                    <a:pt x="0" y="35"/>
                  </a:lnTo>
                  <a:lnTo>
                    <a:pt x="5" y="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138"/>
            <p:cNvSpPr>
              <a:spLocks/>
            </p:cNvSpPr>
            <p:nvPr/>
          </p:nvSpPr>
          <p:spPr bwMode="auto">
            <a:xfrm>
              <a:off x="1905" y="3648"/>
              <a:ext cx="59" cy="31"/>
            </a:xfrm>
            <a:custGeom>
              <a:avLst/>
              <a:gdLst>
                <a:gd name="T0" fmla="*/ 52 w 59"/>
                <a:gd name="T1" fmla="*/ 30 h 31"/>
                <a:gd name="T2" fmla="*/ 50 w 59"/>
                <a:gd name="T3" fmla="*/ 30 h 31"/>
                <a:gd name="T4" fmla="*/ 1 w 59"/>
                <a:gd name="T5" fmla="*/ 28 h 31"/>
                <a:gd name="T6" fmla="*/ 0 w 59"/>
                <a:gd name="T7" fmla="*/ 28 h 31"/>
                <a:gd name="T8" fmla="*/ 0 w 59"/>
                <a:gd name="T9" fmla="*/ 27 h 31"/>
                <a:gd name="T10" fmla="*/ 0 w 59"/>
                <a:gd name="T11" fmla="*/ 2 h 31"/>
                <a:gd name="T12" fmla="*/ 7 w 59"/>
                <a:gd name="T13" fmla="*/ 0 h 31"/>
                <a:gd name="T14" fmla="*/ 56 w 59"/>
                <a:gd name="T15" fmla="*/ 1 h 31"/>
                <a:gd name="T16" fmla="*/ 56 w 59"/>
                <a:gd name="T17" fmla="*/ 2 h 31"/>
                <a:gd name="T18" fmla="*/ 58 w 59"/>
                <a:gd name="T19" fmla="*/ 2 h 31"/>
                <a:gd name="T20" fmla="*/ 58 w 59"/>
                <a:gd name="T21" fmla="*/ 24 h 31"/>
                <a:gd name="T22" fmla="*/ 58 w 59"/>
                <a:gd name="T23" fmla="*/ 27 h 31"/>
                <a:gd name="T24" fmla="*/ 56 w 59"/>
                <a:gd name="T25" fmla="*/ 28 h 31"/>
                <a:gd name="T26" fmla="*/ 52 w 59"/>
                <a:gd name="T27" fmla="*/ 30 h 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"/>
                <a:gd name="T43" fmla="*/ 0 h 31"/>
                <a:gd name="T44" fmla="*/ 59 w 59"/>
                <a:gd name="T45" fmla="*/ 31 h 3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" h="31">
                  <a:moveTo>
                    <a:pt x="52" y="30"/>
                  </a:moveTo>
                  <a:lnTo>
                    <a:pt x="50" y="30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"/>
                  </a:lnTo>
                  <a:lnTo>
                    <a:pt x="7" y="0"/>
                  </a:lnTo>
                  <a:lnTo>
                    <a:pt x="56" y="1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58" y="24"/>
                  </a:lnTo>
                  <a:lnTo>
                    <a:pt x="58" y="27"/>
                  </a:lnTo>
                  <a:lnTo>
                    <a:pt x="56" y="28"/>
                  </a:lnTo>
                  <a:lnTo>
                    <a:pt x="52" y="30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139"/>
            <p:cNvSpPr>
              <a:spLocks noChangeShapeType="1"/>
            </p:cNvSpPr>
            <p:nvPr/>
          </p:nvSpPr>
          <p:spPr bwMode="auto">
            <a:xfrm>
              <a:off x="1929" y="3676"/>
              <a:ext cx="0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6" name="Freeform 141"/>
          <p:cNvSpPr>
            <a:spLocks/>
          </p:cNvSpPr>
          <p:nvPr/>
        </p:nvSpPr>
        <p:spPr bwMode="auto">
          <a:xfrm>
            <a:off x="4203700" y="4419600"/>
            <a:ext cx="2578100" cy="1219200"/>
          </a:xfrm>
          <a:custGeom>
            <a:avLst/>
            <a:gdLst>
              <a:gd name="T0" fmla="*/ 100806244 w 1624"/>
              <a:gd name="T1" fmla="*/ 1935480178 h 768"/>
              <a:gd name="T2" fmla="*/ 705643736 w 1624"/>
              <a:gd name="T3" fmla="*/ 1693545255 h 768"/>
              <a:gd name="T4" fmla="*/ 221773783 w 1624"/>
              <a:gd name="T5" fmla="*/ 1088707551 h 768"/>
              <a:gd name="T6" fmla="*/ 221773783 w 1624"/>
              <a:gd name="T7" fmla="*/ 483870045 h 768"/>
              <a:gd name="T8" fmla="*/ 1552416180 w 1624"/>
              <a:gd name="T9" fmla="*/ 241935022 h 768"/>
              <a:gd name="T10" fmla="*/ 2147483647 w 1624"/>
              <a:gd name="T11" fmla="*/ 0 h 7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24"/>
              <a:gd name="T19" fmla="*/ 0 h 768"/>
              <a:gd name="T20" fmla="*/ 1624 w 1624"/>
              <a:gd name="T21" fmla="*/ 768 h 7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24" h="768">
                <a:moveTo>
                  <a:pt x="40" y="768"/>
                </a:moveTo>
                <a:cubicBezTo>
                  <a:pt x="156" y="748"/>
                  <a:pt x="272" y="728"/>
                  <a:pt x="280" y="672"/>
                </a:cubicBezTo>
                <a:cubicBezTo>
                  <a:pt x="288" y="616"/>
                  <a:pt x="120" y="512"/>
                  <a:pt x="88" y="432"/>
                </a:cubicBezTo>
                <a:cubicBezTo>
                  <a:pt x="56" y="352"/>
                  <a:pt x="0" y="248"/>
                  <a:pt x="88" y="192"/>
                </a:cubicBezTo>
                <a:cubicBezTo>
                  <a:pt x="176" y="136"/>
                  <a:pt x="360" y="128"/>
                  <a:pt x="616" y="96"/>
                </a:cubicBezTo>
                <a:cubicBezTo>
                  <a:pt x="872" y="64"/>
                  <a:pt x="1248" y="32"/>
                  <a:pt x="1624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" name="Freeform 142"/>
          <p:cNvSpPr>
            <a:spLocks/>
          </p:cNvSpPr>
          <p:nvPr/>
        </p:nvSpPr>
        <p:spPr bwMode="auto">
          <a:xfrm>
            <a:off x="4038600" y="4876800"/>
            <a:ext cx="266700" cy="177800"/>
          </a:xfrm>
          <a:custGeom>
            <a:avLst/>
            <a:gdLst>
              <a:gd name="T0" fmla="*/ 0 w 168"/>
              <a:gd name="T1" fmla="*/ 241935033 h 112"/>
              <a:gd name="T2" fmla="*/ 362902467 w 168"/>
              <a:gd name="T3" fmla="*/ 241935033 h 112"/>
              <a:gd name="T4" fmla="*/ 362902467 w 168"/>
              <a:gd name="T5" fmla="*/ 0 h 112"/>
              <a:gd name="T6" fmla="*/ 0 60000 65536"/>
              <a:gd name="T7" fmla="*/ 0 60000 65536"/>
              <a:gd name="T8" fmla="*/ 0 60000 65536"/>
              <a:gd name="T9" fmla="*/ 0 w 168"/>
              <a:gd name="T10" fmla="*/ 0 h 112"/>
              <a:gd name="T11" fmla="*/ 168 w 168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112">
                <a:moveTo>
                  <a:pt x="0" y="96"/>
                </a:moveTo>
                <a:cubicBezTo>
                  <a:pt x="60" y="104"/>
                  <a:pt x="120" y="112"/>
                  <a:pt x="144" y="96"/>
                </a:cubicBezTo>
                <a:cubicBezTo>
                  <a:pt x="168" y="80"/>
                  <a:pt x="156" y="40"/>
                  <a:pt x="144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Text Box 143"/>
          <p:cNvSpPr txBox="1">
            <a:spLocks noChangeArrowheads="1"/>
          </p:cNvSpPr>
          <p:nvPr/>
        </p:nvSpPr>
        <p:spPr bwMode="auto">
          <a:xfrm>
            <a:off x="4343400" y="4800600"/>
            <a:ext cx="288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Sales and transaction data</a:t>
            </a:r>
          </a:p>
        </p:txBody>
      </p:sp>
      <p:sp>
        <p:nvSpPr>
          <p:cNvPr id="1040" name="Freeform 149"/>
          <p:cNvSpPr>
            <a:spLocks/>
          </p:cNvSpPr>
          <p:nvPr/>
        </p:nvSpPr>
        <p:spPr bwMode="auto">
          <a:xfrm>
            <a:off x="5943600" y="3048000"/>
            <a:ext cx="838200" cy="838200"/>
          </a:xfrm>
          <a:custGeom>
            <a:avLst/>
            <a:gdLst>
              <a:gd name="T0" fmla="*/ 1330642282 w 528"/>
              <a:gd name="T1" fmla="*/ 1330642282 h 528"/>
              <a:gd name="T2" fmla="*/ 967739949 w 528"/>
              <a:gd name="T3" fmla="*/ 1088707393 h 528"/>
              <a:gd name="T4" fmla="*/ 483869975 w 528"/>
              <a:gd name="T5" fmla="*/ 604837419 h 528"/>
              <a:gd name="T6" fmla="*/ 725804863 w 528"/>
              <a:gd name="T7" fmla="*/ 362902431 h 528"/>
              <a:gd name="T8" fmla="*/ 0 w 528"/>
              <a:gd name="T9" fmla="*/ 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528"/>
              <a:gd name="T17" fmla="*/ 528 w 528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528">
                <a:moveTo>
                  <a:pt x="528" y="528"/>
                </a:moveTo>
                <a:cubicBezTo>
                  <a:pt x="484" y="504"/>
                  <a:pt x="440" y="480"/>
                  <a:pt x="384" y="432"/>
                </a:cubicBezTo>
                <a:cubicBezTo>
                  <a:pt x="328" y="384"/>
                  <a:pt x="208" y="288"/>
                  <a:pt x="192" y="240"/>
                </a:cubicBezTo>
                <a:cubicBezTo>
                  <a:pt x="176" y="192"/>
                  <a:pt x="320" y="184"/>
                  <a:pt x="288" y="144"/>
                </a:cubicBezTo>
                <a:cubicBezTo>
                  <a:pt x="256" y="104"/>
                  <a:pt x="128" y="52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" name="Freeform 150"/>
          <p:cNvSpPr>
            <a:spLocks/>
          </p:cNvSpPr>
          <p:nvPr/>
        </p:nvSpPr>
        <p:spPr bwMode="auto">
          <a:xfrm>
            <a:off x="3962400" y="3441700"/>
            <a:ext cx="2819400" cy="596900"/>
          </a:xfrm>
          <a:custGeom>
            <a:avLst/>
            <a:gdLst>
              <a:gd name="T0" fmla="*/ 2147483647 w 1776"/>
              <a:gd name="T1" fmla="*/ 947578839 h 376"/>
              <a:gd name="T2" fmla="*/ 2147483647 w 1776"/>
              <a:gd name="T3" fmla="*/ 100806242 h 376"/>
              <a:gd name="T4" fmla="*/ 2056447728 w 1776"/>
              <a:gd name="T5" fmla="*/ 342741238 h 376"/>
              <a:gd name="T6" fmla="*/ 0 w 1776"/>
              <a:gd name="T7" fmla="*/ 221773777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376"/>
              <a:gd name="T14" fmla="*/ 1776 w 177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376">
                <a:moveTo>
                  <a:pt x="1776" y="376"/>
                </a:moveTo>
                <a:cubicBezTo>
                  <a:pt x="1568" y="228"/>
                  <a:pt x="1360" y="80"/>
                  <a:pt x="1200" y="40"/>
                </a:cubicBezTo>
                <a:cubicBezTo>
                  <a:pt x="1040" y="0"/>
                  <a:pt x="1016" y="128"/>
                  <a:pt x="816" y="136"/>
                </a:cubicBezTo>
                <a:cubicBezTo>
                  <a:pt x="616" y="144"/>
                  <a:pt x="308" y="116"/>
                  <a:pt x="0" y="8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" name="Text Box 152"/>
          <p:cNvSpPr txBox="1">
            <a:spLocks noChangeArrowheads="1"/>
          </p:cNvSpPr>
          <p:nvPr/>
        </p:nvSpPr>
        <p:spPr bwMode="auto">
          <a:xfrm>
            <a:off x="4191000" y="3200400"/>
            <a:ext cx="1752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Reports and </a:t>
            </a:r>
          </a:p>
          <a:p>
            <a:pPr>
              <a:spcBef>
                <a:spcPct val="50000"/>
              </a:spcBef>
            </a:pPr>
            <a:r>
              <a:rPr lang="en-US" sz="1800"/>
              <a:t>ad hoc queries</a:t>
            </a:r>
          </a:p>
        </p:txBody>
      </p:sp>
    </p:spTree>
    <p:extLst>
      <p:ext uri="{BB962C8B-B14F-4D97-AF65-F5344CB8AC3E}">
        <p14:creationId xmlns:p14="http://schemas.microsoft.com/office/powerpoint/2010/main" xmlns="" val="2740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4660900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Row-by-Row Computations</a:t>
            </a: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7010400" y="2743200"/>
            <a:ext cx="18446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/>
              <a:t>Type formula</a:t>
            </a:r>
          </a:p>
          <a:p>
            <a:r>
              <a:rPr lang="en-US" sz="2000" dirty="0"/>
              <a:t>Then change row heading</a:t>
            </a:r>
          </a:p>
        </p:txBody>
      </p:sp>
      <p:sp>
        <p:nvSpPr>
          <p:cNvPr id="33797" name="Line 7"/>
          <p:cNvSpPr>
            <a:spLocks noChangeShapeType="1"/>
          </p:cNvSpPr>
          <p:nvPr/>
        </p:nvSpPr>
        <p:spPr bwMode="auto">
          <a:xfrm flipH="1">
            <a:off x="6019800" y="3597275"/>
            <a:ext cx="990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59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3210256"/>
              </p:ext>
            </p:extLst>
          </p:nvPr>
        </p:nvGraphicFramePr>
        <p:xfrm>
          <a:off x="2438400" y="5410200"/>
          <a:ext cx="3900488" cy="1006476"/>
        </p:xfrm>
        <a:graphic>
          <a:graphicData uri="http://schemas.openxmlformats.org/drawingml/2006/table">
            <a:tbl>
              <a:tblPr/>
              <a:tblGrid>
                <a:gridCol w="1427290"/>
                <a:gridCol w="1319424"/>
                <a:gridCol w="1153774"/>
              </a:tblGrid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Category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Price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EstCost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Electronics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$1,000.00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700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Electronics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$50.00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760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Aggregation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1219200" y="2041525"/>
            <a:ext cx="739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1371600" algn="l"/>
              </a:tabLst>
            </a:pPr>
            <a:r>
              <a:rPr lang="en-US" sz="2000" dirty="0"/>
              <a:t>SELECT	Count(</a:t>
            </a:r>
            <a:r>
              <a:rPr lang="en-US" sz="2000" dirty="0" err="1"/>
              <a:t>CustomerID</a:t>
            </a:r>
            <a:r>
              <a:rPr lang="en-US" sz="2000" dirty="0"/>
              <a:t>) AS </a:t>
            </a:r>
            <a:r>
              <a:rPr lang="en-US" sz="2000" dirty="0" err="1"/>
              <a:t>NCustomers</a:t>
            </a:r>
            <a:r>
              <a:rPr lang="en-US" sz="2000" dirty="0"/>
              <a:t>,</a:t>
            </a:r>
          </a:p>
          <a:p>
            <a:pPr>
              <a:tabLst>
                <a:tab pos="1371600" algn="l"/>
              </a:tabLst>
            </a:pPr>
            <a:r>
              <a:rPr lang="en-US" sz="2000" dirty="0"/>
              <a:t>	 </a:t>
            </a:r>
            <a:r>
              <a:rPr lang="en-US" sz="2000" dirty="0" err="1"/>
              <a:t>Avg</a:t>
            </a:r>
            <a:r>
              <a:rPr lang="en-US" sz="2000" dirty="0"/>
              <a:t>(</a:t>
            </a:r>
            <a:r>
              <a:rPr lang="en-US" sz="2000" dirty="0" err="1"/>
              <a:t>AccountBalance</a:t>
            </a:r>
            <a:r>
              <a:rPr lang="en-US" sz="2000" dirty="0"/>
              <a:t>) AS </a:t>
            </a:r>
            <a:r>
              <a:rPr lang="en-US" sz="2000" dirty="0" err="1"/>
              <a:t>AverageOwed</a:t>
            </a:r>
            <a:endParaRPr lang="en-US" sz="2000" dirty="0"/>
          </a:p>
          <a:p>
            <a:pPr>
              <a:tabLst>
                <a:tab pos="1371600" algn="l"/>
              </a:tabLst>
            </a:pPr>
            <a:r>
              <a:rPr lang="en-US" sz="2000" dirty="0"/>
              <a:t>FROM	Customers </a:t>
            </a: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1295400" y="1493837"/>
            <a:ext cx="701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How many customers are there and want is the average balance?</a:t>
            </a:r>
          </a:p>
        </p:txBody>
      </p:sp>
    </p:spTree>
    <p:extLst>
      <p:ext uri="{BB962C8B-B14F-4D97-AF65-F5344CB8AC3E}">
        <p14:creationId xmlns:p14="http://schemas.microsoft.com/office/powerpoint/2010/main" xmlns="" val="27433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SQL: Row-by-Row Calculations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1752600" y="1752600"/>
            <a:ext cx="67294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1252538" algn="l"/>
              </a:tabLst>
            </a:pPr>
            <a:r>
              <a:rPr lang="en-US" sz="2000" dirty="0"/>
              <a:t>SELECT	Category, Price, 0.7*Price AS </a:t>
            </a:r>
            <a:r>
              <a:rPr lang="en-US" sz="2000" dirty="0" err="1"/>
              <a:t>EstCost</a:t>
            </a:r>
            <a:endParaRPr lang="en-US" sz="2000" dirty="0"/>
          </a:p>
          <a:p>
            <a:pPr>
              <a:tabLst>
                <a:tab pos="1252538" algn="l"/>
              </a:tabLst>
            </a:pPr>
            <a:r>
              <a:rPr lang="en-US" sz="2000" dirty="0"/>
              <a:t>FROM	Items</a:t>
            </a:r>
          </a:p>
          <a:p>
            <a:pPr>
              <a:tabLst>
                <a:tab pos="1252538" algn="l"/>
              </a:tabLst>
            </a:pPr>
            <a:r>
              <a:rPr lang="en-US" sz="2000" dirty="0"/>
              <a:t>WHERE	(Category</a:t>
            </a:r>
            <a:r>
              <a:rPr lang="en-US" sz="2000" dirty="0" smtClean="0"/>
              <a:t>=”Electronics”) </a:t>
            </a:r>
            <a:endParaRPr lang="en-US" sz="2000" dirty="0"/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1295400" y="1295400"/>
            <a:ext cx="716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Estimate the cost of </a:t>
            </a:r>
            <a:r>
              <a:rPr lang="en-US" sz="1800" dirty="0" smtClean="0">
                <a:solidFill>
                  <a:schemeClr val="tx2"/>
                </a:solidFill>
              </a:rPr>
              <a:t>clothing items </a:t>
            </a:r>
            <a:r>
              <a:rPr lang="en-US" sz="1800" dirty="0">
                <a:solidFill>
                  <a:schemeClr val="tx2"/>
                </a:solidFill>
              </a:rPr>
              <a:t>as 70 percent of the price.</a:t>
            </a:r>
          </a:p>
        </p:txBody>
      </p:sp>
    </p:spTree>
    <p:extLst>
      <p:ext uri="{BB962C8B-B14F-4D97-AF65-F5344CB8AC3E}">
        <p14:creationId xmlns:p14="http://schemas.microsoft.com/office/powerpoint/2010/main" xmlns="" val="6431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Subtotals: SQL</a:t>
            </a: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1143000" y="2346324"/>
            <a:ext cx="7705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1311275" algn="l"/>
              </a:tabLst>
            </a:pPr>
            <a:r>
              <a:rPr lang="en-US" sz="2000" dirty="0"/>
              <a:t>SELECT	City, Sum(</a:t>
            </a:r>
            <a:r>
              <a:rPr lang="en-US" sz="2000" dirty="0" err="1"/>
              <a:t>AccountBalance</a:t>
            </a:r>
            <a:r>
              <a:rPr lang="en-US" sz="2000" dirty="0"/>
              <a:t>) AS </a:t>
            </a:r>
            <a:r>
              <a:rPr lang="en-US" sz="2000" dirty="0" err="1"/>
              <a:t>SumOfAccountBalance</a:t>
            </a:r>
            <a:endParaRPr lang="en-US" sz="2000" dirty="0"/>
          </a:p>
          <a:p>
            <a:pPr>
              <a:tabLst>
                <a:tab pos="1311275" algn="l"/>
              </a:tabLst>
            </a:pPr>
            <a:r>
              <a:rPr lang="en-US" sz="2000" dirty="0"/>
              <a:t>FROM 	Customers</a:t>
            </a:r>
          </a:p>
          <a:p>
            <a:pPr>
              <a:tabLst>
                <a:tab pos="1311275" algn="l"/>
              </a:tabLst>
            </a:pPr>
            <a:r>
              <a:rPr lang="en-US" sz="2000" dirty="0"/>
              <a:t>GROUP BY City </a:t>
            </a:r>
          </a:p>
        </p:txBody>
      </p:sp>
      <p:graphicFrame>
        <p:nvGraphicFramePr>
          <p:cNvPr id="342101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319069"/>
              </p:ext>
            </p:extLst>
          </p:nvPr>
        </p:nvGraphicFramePr>
        <p:xfrm>
          <a:off x="2438400" y="3641724"/>
          <a:ext cx="4125913" cy="2378076"/>
        </p:xfrm>
        <a:graphic>
          <a:graphicData uri="http://schemas.openxmlformats.org/drawingml/2006/table">
            <a:tbl>
              <a:tblPr/>
              <a:tblGrid>
                <a:gridCol w="1117600"/>
                <a:gridCol w="3008313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City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SumOfAccountBalance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Chicago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$197.54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Denver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$1,016.39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Miami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$255.93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Phoenix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$526.76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Seattle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$353.76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895" name="Rectangle 86"/>
          <p:cNvSpPr>
            <a:spLocks noChangeArrowheads="1"/>
          </p:cNvSpPr>
          <p:nvPr/>
        </p:nvSpPr>
        <p:spPr bwMode="auto">
          <a:xfrm>
            <a:off x="1295400" y="1219200"/>
            <a:ext cx="716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How much money is owed by customers in each city?</a:t>
            </a:r>
          </a:p>
        </p:txBody>
      </p:sp>
    </p:spTree>
    <p:extLst>
      <p:ext uri="{BB962C8B-B14F-4D97-AF65-F5344CB8AC3E}">
        <p14:creationId xmlns:p14="http://schemas.microsoft.com/office/powerpoint/2010/main" xmlns="" val="1280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Multiple Tables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066800" y="1582737"/>
            <a:ext cx="4343400" cy="144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pPr marL="457200" indent="-457200">
              <a:tabLst>
                <a:tab pos="568325" algn="l"/>
                <a:tab pos="1255713" algn="l"/>
                <a:tab pos="2286000" algn="l"/>
                <a:tab pos="2968625" algn="l"/>
              </a:tabLst>
            </a:pPr>
            <a:r>
              <a:rPr lang="en-US" sz="1200" b="1" u="sng" dirty="0">
                <a:solidFill>
                  <a:srgbClr val="0000FF"/>
                </a:solidFill>
              </a:rPr>
              <a:t>CID</a:t>
            </a:r>
            <a:r>
              <a:rPr lang="en-US" sz="1200" u="sng" dirty="0">
                <a:solidFill>
                  <a:schemeClr val="accent1"/>
                </a:solidFill>
              </a:rPr>
              <a:t>	</a:t>
            </a:r>
            <a:r>
              <a:rPr lang="en-US" sz="1200" u="sng" dirty="0" err="1"/>
              <a:t>LastName</a:t>
            </a:r>
            <a:r>
              <a:rPr lang="en-US" sz="1200" u="sng" dirty="0"/>
              <a:t>	Phone	City	</a:t>
            </a:r>
            <a:r>
              <a:rPr lang="en-US" sz="1200" u="sng" dirty="0" err="1"/>
              <a:t>AccountBalance</a:t>
            </a:r>
            <a:endParaRPr lang="en-US" sz="1200" dirty="0"/>
          </a:p>
          <a:p>
            <a:pPr marL="457200" indent="-457200">
              <a:tabLst>
                <a:tab pos="568325" algn="l"/>
                <a:tab pos="1255713" algn="l"/>
                <a:tab pos="2286000" algn="l"/>
                <a:tab pos="3260725" algn="l"/>
              </a:tabLst>
            </a:pPr>
            <a:r>
              <a:rPr lang="en-US" sz="1200" dirty="0"/>
              <a:t>12345	Jones	312-555-1234	Chicago	$197.54</a:t>
            </a:r>
          </a:p>
          <a:p>
            <a:pPr marL="457200" indent="-457200">
              <a:tabLst>
                <a:tab pos="568325" algn="l"/>
                <a:tab pos="1255713" algn="l"/>
                <a:tab pos="2286000" algn="l"/>
                <a:tab pos="3260725" algn="l"/>
              </a:tabLst>
            </a:pPr>
            <a:r>
              <a:rPr lang="en-US" sz="1200" dirty="0"/>
              <a:t>28764	</a:t>
            </a:r>
            <a:r>
              <a:rPr lang="en-US" sz="1200" dirty="0" err="1"/>
              <a:t>Adamz</a:t>
            </a:r>
            <a:r>
              <a:rPr lang="en-US" sz="1200" dirty="0"/>
              <a:t>	602-999-2539	Phoenix	$526.76</a:t>
            </a:r>
          </a:p>
          <a:p>
            <a:pPr marL="457200" indent="-457200">
              <a:buFontTx/>
              <a:buAutoNum type="arabicPlain" startAt="29587"/>
              <a:tabLst>
                <a:tab pos="568325" algn="l"/>
                <a:tab pos="1255713" algn="l"/>
                <a:tab pos="2286000" algn="l"/>
                <a:tab pos="3260725" algn="l"/>
              </a:tabLst>
            </a:pPr>
            <a:r>
              <a:rPr lang="en-US" sz="1200" dirty="0" err="1"/>
              <a:t>Smitz</a:t>
            </a:r>
            <a:r>
              <a:rPr lang="en-US" sz="1200" dirty="0"/>
              <a:t>	206-656-7763	Seattle	$353.76</a:t>
            </a:r>
          </a:p>
          <a:p>
            <a:pPr marL="457200" indent="-457200">
              <a:tabLst>
                <a:tab pos="568325" algn="l"/>
                <a:tab pos="1255713" algn="l"/>
                <a:tab pos="2286000" algn="l"/>
                <a:tab pos="3260725" algn="l"/>
              </a:tabLst>
            </a:pPr>
            <a:r>
              <a:rPr lang="en-US" sz="1200" dirty="0"/>
              <a:t>33352	Sanchez	303-444-1352	Denver	$153.00</a:t>
            </a:r>
          </a:p>
          <a:p>
            <a:pPr marL="457200" indent="-457200">
              <a:tabLst>
                <a:tab pos="568325" algn="l"/>
                <a:tab pos="1255713" algn="l"/>
                <a:tab pos="2286000" algn="l"/>
                <a:tab pos="3260725" algn="l"/>
              </a:tabLst>
            </a:pPr>
            <a:r>
              <a:rPr lang="en-US" sz="1200" dirty="0"/>
              <a:t>44453	</a:t>
            </a:r>
            <a:r>
              <a:rPr lang="en-US" sz="1200" dirty="0" err="1"/>
              <a:t>Kolke</a:t>
            </a:r>
            <a:r>
              <a:rPr lang="en-US" sz="1200" dirty="0"/>
              <a:t>	303-888-8876	Denver	$863.39</a:t>
            </a:r>
          </a:p>
          <a:p>
            <a:pPr marL="457200" indent="-457200">
              <a:tabLst>
                <a:tab pos="568325" algn="l"/>
                <a:tab pos="1255713" algn="l"/>
                <a:tab pos="2286000" algn="l"/>
                <a:tab pos="3260725" algn="l"/>
              </a:tabLst>
            </a:pPr>
            <a:r>
              <a:rPr lang="en-US" sz="1200" dirty="0"/>
              <a:t>87535	James	305-777-2235	Miami	$255.98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960563" y="1173162"/>
            <a:ext cx="128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Customers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066800" y="3505200"/>
            <a:ext cx="41910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pPr>
              <a:tabLst>
                <a:tab pos="517525" algn="l"/>
                <a:tab pos="1371600" algn="l"/>
                <a:tab pos="2173288" algn="l"/>
                <a:tab pos="3489325" algn="ctr"/>
              </a:tabLst>
            </a:pPr>
            <a:r>
              <a:rPr lang="en-US" sz="1200" b="1" u="sng" dirty="0">
                <a:solidFill>
                  <a:srgbClr val="0000FF"/>
                </a:solidFill>
              </a:rPr>
              <a:t>SPID</a:t>
            </a:r>
            <a:r>
              <a:rPr lang="en-US" sz="1200" u="sng" dirty="0"/>
              <a:t>	</a:t>
            </a:r>
            <a:r>
              <a:rPr lang="en-US" sz="1200" u="sng" dirty="0" err="1"/>
              <a:t>LastName</a:t>
            </a:r>
            <a:r>
              <a:rPr lang="en-US" sz="1200" u="sng" dirty="0"/>
              <a:t>	</a:t>
            </a:r>
            <a:r>
              <a:rPr lang="en-US" sz="1200" u="sng" dirty="0" err="1"/>
              <a:t>DateHired</a:t>
            </a:r>
            <a:r>
              <a:rPr lang="en-US" sz="1200" u="sng" dirty="0"/>
              <a:t>	Phone	Commission</a:t>
            </a:r>
            <a:endParaRPr lang="en-US" sz="1200" dirty="0"/>
          </a:p>
          <a:p>
            <a:pPr>
              <a:tabLst>
                <a:tab pos="517525" algn="l"/>
                <a:tab pos="1371600" algn="l"/>
                <a:tab pos="2173288" algn="l"/>
                <a:tab pos="3489325" algn="ctr"/>
              </a:tabLst>
            </a:pPr>
            <a:r>
              <a:rPr lang="en-US" sz="1200" dirty="0"/>
              <a:t>255	West	</a:t>
            </a:r>
            <a:r>
              <a:rPr lang="en-US" sz="1200" dirty="0" smtClean="0"/>
              <a:t>5/23/05</a:t>
            </a:r>
            <a:r>
              <a:rPr lang="en-US" sz="1200" dirty="0"/>
              <a:t>	213-333-2345	5</a:t>
            </a:r>
          </a:p>
          <a:p>
            <a:pPr>
              <a:tabLst>
                <a:tab pos="517525" algn="l"/>
                <a:tab pos="1371600" algn="l"/>
                <a:tab pos="2173288" algn="l"/>
                <a:tab pos="3489325" algn="ctr"/>
              </a:tabLst>
            </a:pPr>
            <a:r>
              <a:rPr lang="en-US" sz="1200" dirty="0"/>
              <a:t>452	Thomas	</a:t>
            </a:r>
            <a:r>
              <a:rPr lang="en-US" sz="1200" dirty="0" smtClean="0"/>
              <a:t>8/15/04</a:t>
            </a:r>
            <a:r>
              <a:rPr lang="en-US" sz="1200" dirty="0"/>
              <a:t>	213-343-5553	3</a:t>
            </a:r>
          </a:p>
          <a:p>
            <a:pPr>
              <a:tabLst>
                <a:tab pos="517525" algn="l"/>
                <a:tab pos="1371600" algn="l"/>
                <a:tab pos="2173288" algn="l"/>
                <a:tab pos="3489325" algn="ctr"/>
              </a:tabLst>
            </a:pPr>
            <a:r>
              <a:rPr lang="en-US" sz="1200" dirty="0"/>
              <a:t>554	</a:t>
            </a:r>
            <a:r>
              <a:rPr lang="en-US" sz="1200" dirty="0" err="1"/>
              <a:t>Jabbar</a:t>
            </a:r>
            <a:r>
              <a:rPr lang="en-US" sz="1200" dirty="0"/>
              <a:t>	</a:t>
            </a:r>
            <a:r>
              <a:rPr lang="en-US" sz="1200" dirty="0" smtClean="0"/>
              <a:t>7/15/01</a:t>
            </a:r>
            <a:r>
              <a:rPr lang="en-US" sz="1200" dirty="0"/>
              <a:t>	213-534-8876	4</a:t>
            </a:r>
          </a:p>
          <a:p>
            <a:pPr>
              <a:tabLst>
                <a:tab pos="517525" algn="l"/>
                <a:tab pos="1371600" algn="l"/>
                <a:tab pos="2173288" algn="l"/>
                <a:tab pos="3489325" algn="ctr"/>
              </a:tabLst>
            </a:pPr>
            <a:r>
              <a:rPr lang="en-US" sz="1200" dirty="0"/>
              <a:t>663	Bird	</a:t>
            </a:r>
            <a:r>
              <a:rPr lang="en-US" sz="1200" dirty="0" smtClean="0"/>
              <a:t>9/12/03</a:t>
            </a:r>
            <a:r>
              <a:rPr lang="en-US" sz="1200" dirty="0"/>
              <a:t>	213-225-3335	4</a:t>
            </a:r>
          </a:p>
          <a:p>
            <a:pPr>
              <a:tabLst>
                <a:tab pos="517525" algn="l"/>
                <a:tab pos="1371600" algn="l"/>
                <a:tab pos="2173288" algn="l"/>
                <a:tab pos="3489325" algn="ctr"/>
              </a:tabLst>
            </a:pPr>
            <a:r>
              <a:rPr lang="en-US" sz="1200" dirty="0"/>
              <a:t>887	Johnson	</a:t>
            </a:r>
            <a:r>
              <a:rPr lang="en-US" sz="1200" dirty="0" smtClean="0"/>
              <a:t>2/2/02</a:t>
            </a:r>
            <a:r>
              <a:rPr lang="en-US" sz="1200" dirty="0"/>
              <a:t>	213-887-6635	4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066801" y="5105400"/>
            <a:ext cx="4038600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pPr>
              <a:tabLst>
                <a:tab pos="635000" algn="l"/>
                <a:tab pos="1600200" algn="l"/>
                <a:tab pos="3541713" algn="dec"/>
                <a:tab pos="4292600" algn="r"/>
              </a:tabLst>
            </a:pPr>
            <a:r>
              <a:rPr lang="en-US" sz="1200" b="1" u="sng" dirty="0" err="1">
                <a:solidFill>
                  <a:srgbClr val="0000FF"/>
                </a:solidFill>
              </a:rPr>
              <a:t>ItemID</a:t>
            </a:r>
            <a:r>
              <a:rPr lang="en-US" sz="1200" u="sng" dirty="0"/>
              <a:t>	</a:t>
            </a:r>
            <a:r>
              <a:rPr lang="en-US" sz="1200" u="sng" dirty="0" smtClean="0"/>
              <a:t>Category</a:t>
            </a:r>
            <a:r>
              <a:rPr lang="en-US" sz="1200" u="sng" dirty="0"/>
              <a:t>	Description	Price</a:t>
            </a:r>
            <a:endParaRPr lang="en-US" sz="1200" dirty="0"/>
          </a:p>
          <a:p>
            <a:pPr>
              <a:tabLst>
                <a:tab pos="635000" algn="l"/>
                <a:tab pos="1600200" algn="l"/>
                <a:tab pos="3541713" algn="dec"/>
                <a:tab pos="4292600" algn="r"/>
              </a:tabLst>
            </a:pPr>
            <a:r>
              <a:rPr lang="en-US" sz="1200" dirty="0"/>
              <a:t>1154	</a:t>
            </a:r>
            <a:r>
              <a:rPr lang="en-US" sz="1200" dirty="0" smtClean="0"/>
              <a:t>Shoes</a:t>
            </a:r>
            <a:r>
              <a:rPr lang="en-US" sz="1200" dirty="0"/>
              <a:t>	Red Boots	$100.00</a:t>
            </a:r>
          </a:p>
          <a:p>
            <a:pPr>
              <a:tabLst>
                <a:tab pos="635000" algn="l"/>
                <a:tab pos="1600200" algn="l"/>
                <a:tab pos="3541713" algn="dec"/>
                <a:tab pos="4292600" algn="r"/>
              </a:tabLst>
            </a:pPr>
            <a:r>
              <a:rPr lang="en-US" sz="1200" dirty="0"/>
              <a:t>2254	</a:t>
            </a:r>
            <a:r>
              <a:rPr lang="en-US" sz="1200" dirty="0" smtClean="0"/>
              <a:t>Clothes</a:t>
            </a:r>
            <a:r>
              <a:rPr lang="en-US" sz="1200" dirty="0"/>
              <a:t>	Blue Jeans	$12.00</a:t>
            </a:r>
          </a:p>
          <a:p>
            <a:pPr>
              <a:tabLst>
                <a:tab pos="635000" algn="l"/>
                <a:tab pos="1600200" algn="l"/>
                <a:tab pos="3541713" algn="dec"/>
                <a:tab pos="4292600" algn="r"/>
              </a:tabLst>
            </a:pPr>
            <a:r>
              <a:rPr lang="en-US" sz="1200" dirty="0"/>
              <a:t>3342	</a:t>
            </a:r>
            <a:r>
              <a:rPr lang="en-US" sz="1200" dirty="0" smtClean="0"/>
              <a:t>Electronics</a:t>
            </a:r>
            <a:r>
              <a:rPr lang="en-US" sz="1200" dirty="0"/>
              <a:t>	LCD-40 inch	$1,000.00</a:t>
            </a:r>
          </a:p>
          <a:p>
            <a:pPr>
              <a:tabLst>
                <a:tab pos="635000" algn="l"/>
                <a:tab pos="1600200" algn="l"/>
                <a:tab pos="3541713" algn="dec"/>
                <a:tab pos="4292600" algn="r"/>
              </a:tabLst>
            </a:pPr>
            <a:r>
              <a:rPr lang="en-US" sz="1200" dirty="0"/>
              <a:t>7653	</a:t>
            </a:r>
            <a:r>
              <a:rPr lang="en-US" sz="1200" dirty="0" smtClean="0"/>
              <a:t>Shoes</a:t>
            </a:r>
            <a:r>
              <a:rPr lang="en-US" sz="1200" dirty="0"/>
              <a:t>	Blue Suede	$50.00</a:t>
            </a:r>
          </a:p>
          <a:p>
            <a:pPr>
              <a:tabLst>
                <a:tab pos="635000" algn="l"/>
                <a:tab pos="1600200" algn="l"/>
                <a:tab pos="3541713" algn="dec"/>
                <a:tab pos="4292600" algn="r"/>
              </a:tabLst>
            </a:pPr>
            <a:r>
              <a:rPr lang="en-US" sz="1200" dirty="0"/>
              <a:t>8763	</a:t>
            </a:r>
            <a:r>
              <a:rPr lang="en-US" sz="1200" dirty="0" smtClean="0"/>
              <a:t>Clothes</a:t>
            </a:r>
            <a:r>
              <a:rPr lang="en-US" sz="1200" dirty="0"/>
              <a:t>	</a:t>
            </a:r>
            <a:r>
              <a:rPr lang="en-US" sz="1200" dirty="0" err="1"/>
              <a:t>Mens</a:t>
            </a:r>
            <a:r>
              <a:rPr lang="en-US" sz="1200" dirty="0"/>
              <a:t>’ Work Boots	$45.00</a:t>
            </a:r>
          </a:p>
          <a:p>
            <a:pPr>
              <a:tabLst>
                <a:tab pos="635000" algn="l"/>
                <a:tab pos="1600200" algn="l"/>
                <a:tab pos="3541713" algn="dec"/>
                <a:tab pos="4292600" algn="r"/>
              </a:tabLst>
            </a:pPr>
            <a:r>
              <a:rPr lang="en-US" sz="1200" dirty="0"/>
              <a:t>9987	</a:t>
            </a:r>
            <a:r>
              <a:rPr lang="en-US" sz="1200" dirty="0" smtClean="0"/>
              <a:t>Electronics</a:t>
            </a:r>
            <a:r>
              <a:rPr lang="en-US" sz="1200" dirty="0"/>
              <a:t>	Blu-Ray Player	$400.00</a:t>
            </a:r>
          </a:p>
          <a:p>
            <a:pPr>
              <a:tabLst>
                <a:tab pos="635000" algn="l"/>
                <a:tab pos="1600200" algn="l"/>
                <a:tab pos="2400300" algn="l"/>
                <a:tab pos="4292600" algn="r"/>
              </a:tabLst>
            </a:pPr>
            <a:endParaRPr lang="en-US" sz="1200" dirty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640388" y="1582737"/>
            <a:ext cx="2817812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pPr marL="457200" indent="-457200">
              <a:tabLst>
                <a:tab pos="568325" algn="l"/>
                <a:tab pos="1320800" algn="l"/>
                <a:tab pos="2406650" algn="r"/>
                <a:tab pos="3260725" algn="r"/>
              </a:tabLst>
            </a:pPr>
            <a:r>
              <a:rPr lang="en-US" sz="1200" b="1" u="sng" dirty="0" err="1">
                <a:solidFill>
                  <a:srgbClr val="0000FF"/>
                </a:solidFill>
              </a:rPr>
              <a:t>SaleID</a:t>
            </a:r>
            <a:r>
              <a:rPr lang="en-US" sz="1200" u="sng" dirty="0">
                <a:solidFill>
                  <a:schemeClr val="accent1"/>
                </a:solidFill>
              </a:rPr>
              <a:t>	</a:t>
            </a:r>
            <a:r>
              <a:rPr lang="en-US" sz="1200" u="sng" dirty="0"/>
              <a:t>CID	SPID	</a:t>
            </a:r>
            <a:r>
              <a:rPr lang="en-US" sz="1200" u="sng" dirty="0" err="1" smtClean="0"/>
              <a:t>SaleDate</a:t>
            </a:r>
            <a:endParaRPr lang="en-US" sz="1200" u="sng" dirty="0"/>
          </a:p>
          <a:p>
            <a:pPr marL="457200" indent="-457200">
              <a:tabLst>
                <a:tab pos="568325" algn="l"/>
                <a:tab pos="1320800" algn="l"/>
                <a:tab pos="2406650" algn="r"/>
                <a:tab pos="3260725" algn="r"/>
              </a:tabLst>
            </a:pPr>
            <a:r>
              <a:rPr lang="en-US" sz="1200" dirty="0"/>
              <a:t>117	12345	887	</a:t>
            </a:r>
            <a:r>
              <a:rPr lang="en-US" sz="1200" dirty="0" smtClean="0"/>
              <a:t>3/3/2012</a:t>
            </a:r>
            <a:endParaRPr lang="en-US" sz="1200" dirty="0"/>
          </a:p>
          <a:p>
            <a:pPr marL="457200" indent="-457200">
              <a:tabLst>
                <a:tab pos="568325" algn="l"/>
                <a:tab pos="1320800" algn="l"/>
                <a:tab pos="2406650" algn="r"/>
                <a:tab pos="3260725" algn="r"/>
              </a:tabLst>
            </a:pPr>
            <a:r>
              <a:rPr lang="en-US" sz="1200" dirty="0"/>
              <a:t>125	87535	663	</a:t>
            </a:r>
            <a:r>
              <a:rPr lang="en-US" sz="1200" dirty="0" smtClean="0"/>
              <a:t>4/4/2012</a:t>
            </a:r>
            <a:endParaRPr lang="en-US" sz="1200" dirty="0"/>
          </a:p>
          <a:p>
            <a:pPr marL="457200" indent="-457200">
              <a:tabLst>
                <a:tab pos="568325" algn="l"/>
                <a:tab pos="1320800" algn="l"/>
                <a:tab pos="2406650" algn="r"/>
                <a:tab pos="3260725" algn="r"/>
              </a:tabLst>
            </a:pPr>
            <a:r>
              <a:rPr lang="en-US" sz="1200" dirty="0"/>
              <a:t>157	12345	554	</a:t>
            </a:r>
            <a:r>
              <a:rPr lang="en-US" sz="1200" dirty="0" smtClean="0"/>
              <a:t>4/9/2012</a:t>
            </a:r>
            <a:endParaRPr lang="en-US" sz="1200" dirty="0"/>
          </a:p>
          <a:p>
            <a:pPr marL="457200" indent="-457200">
              <a:tabLst>
                <a:tab pos="568325" algn="l"/>
                <a:tab pos="1320800" algn="l"/>
                <a:tab pos="2406650" algn="r"/>
                <a:tab pos="3260725" algn="r"/>
              </a:tabLst>
            </a:pPr>
            <a:r>
              <a:rPr lang="en-US" sz="1200" dirty="0"/>
              <a:t>169	29587	255	</a:t>
            </a:r>
            <a:r>
              <a:rPr lang="en-US" sz="1200" dirty="0" smtClean="0"/>
              <a:t>5/5/2012</a:t>
            </a:r>
            <a:endParaRPr lang="en-US" sz="1200" dirty="0"/>
          </a:p>
          <a:p>
            <a:pPr marL="457200" indent="-457200">
              <a:tabLst>
                <a:tab pos="568325" algn="l"/>
                <a:tab pos="1320800" algn="l"/>
                <a:tab pos="2406650" algn="r"/>
                <a:tab pos="3260725" algn="r"/>
              </a:tabLst>
            </a:pPr>
            <a:r>
              <a:rPr lang="en-US" sz="1200" dirty="0"/>
              <a:t>178	44453	663	</a:t>
            </a:r>
            <a:r>
              <a:rPr lang="en-US" sz="1200" dirty="0" smtClean="0"/>
              <a:t>5/1/2012</a:t>
            </a:r>
            <a:endParaRPr lang="en-US" sz="1200" dirty="0"/>
          </a:p>
          <a:p>
            <a:pPr marL="457200" indent="-457200">
              <a:tabLst>
                <a:tab pos="568325" algn="l"/>
                <a:tab pos="1320800" algn="l"/>
                <a:tab pos="2406650" algn="r"/>
                <a:tab pos="3260725" algn="r"/>
              </a:tabLst>
            </a:pPr>
            <a:r>
              <a:rPr lang="en-US" sz="1200" dirty="0"/>
              <a:t>188	29587	554	</a:t>
            </a:r>
            <a:r>
              <a:rPr lang="en-US" sz="1200" dirty="0" smtClean="0"/>
              <a:t>5/8/2012</a:t>
            </a:r>
            <a:endParaRPr lang="en-US" sz="1200" dirty="0"/>
          </a:p>
          <a:p>
            <a:pPr marL="457200" indent="-457200">
              <a:tabLst>
                <a:tab pos="568325" algn="l"/>
                <a:tab pos="1320800" algn="l"/>
                <a:tab pos="2406650" algn="r"/>
                <a:tab pos="3260725" algn="r"/>
              </a:tabLst>
            </a:pPr>
            <a:r>
              <a:rPr lang="en-US" sz="1200" dirty="0"/>
              <a:t>201	12345	887	</a:t>
            </a:r>
            <a:r>
              <a:rPr lang="en-US" sz="1200" dirty="0" smtClean="0"/>
              <a:t>5/28/2012</a:t>
            </a:r>
            <a:endParaRPr lang="en-US" sz="1200" dirty="0"/>
          </a:p>
          <a:p>
            <a:pPr marL="457200" indent="-457200">
              <a:tabLst>
                <a:tab pos="568325" algn="l"/>
                <a:tab pos="1320800" algn="l"/>
                <a:tab pos="2406650" algn="r"/>
                <a:tab pos="3260725" algn="r"/>
              </a:tabLst>
            </a:pPr>
            <a:r>
              <a:rPr lang="en-US" sz="1200" dirty="0"/>
              <a:t>211	44453	255	</a:t>
            </a:r>
            <a:r>
              <a:rPr lang="en-US" sz="1200" dirty="0" smtClean="0"/>
              <a:t>6/9/2012</a:t>
            </a:r>
            <a:endParaRPr lang="en-US" sz="1200" dirty="0"/>
          </a:p>
          <a:p>
            <a:pPr marL="457200" indent="-457200">
              <a:tabLst>
                <a:tab pos="568325" algn="l"/>
                <a:tab pos="1320800" algn="l"/>
                <a:tab pos="2406650" algn="r"/>
                <a:tab pos="3260725" algn="r"/>
              </a:tabLst>
            </a:pPr>
            <a:r>
              <a:rPr lang="en-US" sz="1200" dirty="0"/>
              <a:t>213	44453	255	</a:t>
            </a:r>
            <a:r>
              <a:rPr lang="en-US" sz="1200" dirty="0" smtClean="0"/>
              <a:t>6/10/2012</a:t>
            </a:r>
            <a:endParaRPr lang="en-US" sz="1200" dirty="0"/>
          </a:p>
          <a:p>
            <a:pPr marL="457200" indent="-457200">
              <a:tabLst>
                <a:tab pos="568325" algn="l"/>
                <a:tab pos="1320800" algn="l"/>
                <a:tab pos="2406650" algn="r"/>
                <a:tab pos="3260725" algn="r"/>
              </a:tabLst>
            </a:pPr>
            <a:r>
              <a:rPr lang="en-US" sz="1200" dirty="0"/>
              <a:t>215	87535	887	</a:t>
            </a:r>
            <a:r>
              <a:rPr lang="en-US" sz="1200" dirty="0" smtClean="0"/>
              <a:t>6/9/2012</a:t>
            </a:r>
            <a:endParaRPr lang="en-US" sz="1200" dirty="0"/>
          </a:p>
          <a:p>
            <a:pPr marL="457200" indent="-457200">
              <a:buFontTx/>
              <a:buAutoNum type="arabicPlain" startAt="280"/>
              <a:tabLst>
                <a:tab pos="568325" algn="l"/>
                <a:tab pos="1320800" algn="l"/>
                <a:tab pos="2406650" algn="r"/>
                <a:tab pos="3260725" algn="r"/>
              </a:tabLst>
            </a:pPr>
            <a:r>
              <a:rPr lang="en-US" sz="1200" dirty="0"/>
              <a:t>28764	663	</a:t>
            </a:r>
            <a:r>
              <a:rPr lang="en-US" sz="1200" dirty="0" smtClean="0"/>
              <a:t>5/27/2012</a:t>
            </a:r>
            <a:endParaRPr lang="en-US" sz="1200" dirty="0"/>
          </a:p>
          <a:p>
            <a:pPr marL="457200" indent="-457200">
              <a:tabLst>
                <a:tab pos="568325" algn="l"/>
                <a:tab pos="1320800" algn="l"/>
                <a:tab pos="2406650" algn="r"/>
                <a:tab pos="3260725" algn="r"/>
              </a:tabLst>
            </a:pPr>
            <a:r>
              <a:rPr lang="en-US" sz="1200" dirty="0"/>
              <a:t>285	</a:t>
            </a:r>
            <a:r>
              <a:rPr lang="en-US" sz="1200" dirty="0" smtClean="0"/>
              <a:t>28764</a:t>
            </a:r>
            <a:r>
              <a:rPr lang="en-US" sz="1200" dirty="0"/>
              <a:t>	887	</a:t>
            </a:r>
            <a:r>
              <a:rPr lang="en-US" sz="1200" dirty="0" smtClean="0"/>
              <a:t>6/15/2012</a:t>
            </a:r>
            <a:endParaRPr lang="en-US" sz="1200" dirty="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6326188" y="4584700"/>
            <a:ext cx="2197100" cy="1968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pPr>
              <a:tabLst>
                <a:tab pos="685800" algn="l"/>
                <a:tab pos="1370013" algn="l"/>
              </a:tabLst>
            </a:pPr>
            <a:r>
              <a:rPr lang="en-US" sz="1200" b="1" u="sng" dirty="0" err="1">
                <a:solidFill>
                  <a:srgbClr val="0000FF"/>
                </a:solidFill>
              </a:rPr>
              <a:t>SaleID</a:t>
            </a:r>
            <a:r>
              <a:rPr lang="en-US" sz="1200" u="sng" dirty="0">
                <a:solidFill>
                  <a:schemeClr val="accent1"/>
                </a:solidFill>
              </a:rPr>
              <a:t>	</a:t>
            </a:r>
            <a:r>
              <a:rPr lang="en-US" sz="1200" b="1" u="sng" dirty="0" err="1">
                <a:solidFill>
                  <a:srgbClr val="0000FF"/>
                </a:solidFill>
              </a:rPr>
              <a:t>ItemID</a:t>
            </a:r>
            <a:r>
              <a:rPr lang="en-US" sz="1200" u="sng" dirty="0"/>
              <a:t>	Quantity</a:t>
            </a:r>
            <a:endParaRPr lang="en-US" sz="1200" dirty="0"/>
          </a:p>
          <a:p>
            <a:pPr>
              <a:tabLst>
                <a:tab pos="685800" algn="l"/>
                <a:tab pos="1370013" algn="l"/>
              </a:tabLst>
            </a:pPr>
            <a:r>
              <a:rPr lang="en-US" sz="1200" dirty="0"/>
              <a:t>117	1154	2</a:t>
            </a:r>
          </a:p>
          <a:p>
            <a:pPr>
              <a:tabLst>
                <a:tab pos="685800" algn="l"/>
                <a:tab pos="1370013" algn="l"/>
              </a:tabLst>
            </a:pPr>
            <a:r>
              <a:rPr lang="en-US" sz="1200" dirty="0"/>
              <a:t>117	3342	1</a:t>
            </a:r>
          </a:p>
          <a:p>
            <a:pPr>
              <a:tabLst>
                <a:tab pos="685800" algn="l"/>
                <a:tab pos="1370013" algn="l"/>
              </a:tabLst>
            </a:pPr>
            <a:r>
              <a:rPr lang="en-US" sz="1200" dirty="0"/>
              <a:t>117	7653	4</a:t>
            </a:r>
          </a:p>
          <a:p>
            <a:pPr>
              <a:tabLst>
                <a:tab pos="685800" algn="l"/>
                <a:tab pos="1370013" algn="l"/>
              </a:tabLst>
            </a:pPr>
            <a:r>
              <a:rPr lang="en-US" sz="1200" dirty="0"/>
              <a:t>125	1154	4</a:t>
            </a:r>
          </a:p>
          <a:p>
            <a:pPr>
              <a:tabLst>
                <a:tab pos="685800" algn="l"/>
                <a:tab pos="1370013" algn="l"/>
              </a:tabLst>
            </a:pPr>
            <a:r>
              <a:rPr lang="en-US" sz="1200" dirty="0"/>
              <a:t>125	8763	3</a:t>
            </a:r>
          </a:p>
          <a:p>
            <a:pPr>
              <a:tabLst>
                <a:tab pos="685800" algn="l"/>
                <a:tab pos="1370013" algn="l"/>
              </a:tabLst>
            </a:pPr>
            <a:r>
              <a:rPr lang="en-US" sz="1200" dirty="0"/>
              <a:t>157	7653	2</a:t>
            </a:r>
          </a:p>
          <a:p>
            <a:pPr>
              <a:tabLst>
                <a:tab pos="685800" algn="l"/>
                <a:tab pos="1370013" algn="l"/>
              </a:tabLst>
            </a:pPr>
            <a:r>
              <a:rPr lang="en-US" sz="1200" dirty="0"/>
              <a:t>169	3342	1</a:t>
            </a:r>
          </a:p>
          <a:p>
            <a:pPr>
              <a:tabLst>
                <a:tab pos="685800" algn="l"/>
                <a:tab pos="1370013" algn="l"/>
              </a:tabLst>
            </a:pPr>
            <a:r>
              <a:rPr lang="en-US" sz="1200" dirty="0"/>
              <a:t>169	9987	5</a:t>
            </a:r>
          </a:p>
          <a:p>
            <a:pPr>
              <a:tabLst>
                <a:tab pos="685800" algn="l"/>
                <a:tab pos="1370013" algn="l"/>
              </a:tabLst>
            </a:pPr>
            <a:r>
              <a:rPr lang="en-US" sz="1200" dirty="0"/>
              <a:t>178	2254	1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1884363" y="3171825"/>
            <a:ext cx="1443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Salespeople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1828800" y="4800600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Items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6629400" y="1277937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Sales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553200" y="4173537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ItemsSold</a:t>
            </a:r>
          </a:p>
        </p:txBody>
      </p:sp>
    </p:spTree>
    <p:extLst>
      <p:ext uri="{BB962C8B-B14F-4D97-AF65-F5344CB8AC3E}">
        <p14:creationId xmlns:p14="http://schemas.microsoft.com/office/powerpoint/2010/main" xmlns="" val="549313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Linking Tables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981200" y="5532437"/>
            <a:ext cx="6565900" cy="715963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hlink"/>
                </a:solidFill>
              </a:rPr>
              <a:t>The </a:t>
            </a:r>
            <a:r>
              <a:rPr lang="en-US" sz="1600" dirty="0" smtClean="0">
                <a:solidFill>
                  <a:schemeClr val="hlink"/>
                </a:solidFill>
              </a:rPr>
              <a:t>Sales to </a:t>
            </a:r>
            <a:r>
              <a:rPr lang="en-US" sz="1600" dirty="0" err="1">
                <a:solidFill>
                  <a:schemeClr val="hlink"/>
                </a:solidFill>
              </a:rPr>
              <a:t>ItemsSold</a:t>
            </a:r>
            <a:r>
              <a:rPr lang="en-US" sz="1600" dirty="0">
                <a:solidFill>
                  <a:schemeClr val="hlink"/>
                </a:solidFill>
              </a:rPr>
              <a:t> relationship enforces referential integrity.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hlink"/>
                </a:solidFill>
              </a:rPr>
              <a:t>One </a:t>
            </a:r>
            <a:r>
              <a:rPr lang="en-US" sz="1600" dirty="0" smtClean="0">
                <a:solidFill>
                  <a:schemeClr val="hlink"/>
                </a:solidFill>
              </a:rPr>
              <a:t>Sale can </a:t>
            </a:r>
            <a:r>
              <a:rPr lang="en-US" sz="1600" dirty="0">
                <a:solidFill>
                  <a:schemeClr val="hlink"/>
                </a:solidFill>
              </a:rPr>
              <a:t>list many </a:t>
            </a:r>
            <a:r>
              <a:rPr lang="en-US" sz="1600" dirty="0" err="1">
                <a:solidFill>
                  <a:schemeClr val="hlink"/>
                </a:solidFill>
              </a:rPr>
              <a:t>ItemsSold</a:t>
            </a:r>
            <a:r>
              <a:rPr lang="en-US" sz="1600" dirty="0">
                <a:solidFill>
                  <a:schemeClr val="hlink"/>
                </a:solidFill>
              </a:rPr>
              <a:t>.</a:t>
            </a:r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7453313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46753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Query Example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724400" y="19812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QBE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143000" y="2438400"/>
            <a:ext cx="35814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r>
              <a:rPr lang="en-US" sz="1600" dirty="0"/>
              <a:t>SELECT	</a:t>
            </a:r>
            <a:r>
              <a:rPr lang="en-US" sz="1600" dirty="0" err="1"/>
              <a:t>CustomerID</a:t>
            </a:r>
            <a:r>
              <a:rPr lang="en-US" sz="1600" dirty="0"/>
              <a:t>, </a:t>
            </a:r>
            <a:r>
              <a:rPr lang="en-US" sz="1600" dirty="0" err="1"/>
              <a:t>SaleDate</a:t>
            </a:r>
            <a:endParaRPr lang="en-US" sz="1600" dirty="0"/>
          </a:p>
          <a:p>
            <a:r>
              <a:rPr lang="en-US" sz="1600" dirty="0"/>
              <a:t>FROM	Sales</a:t>
            </a:r>
          </a:p>
          <a:p>
            <a:r>
              <a:rPr lang="en-US" sz="1600" dirty="0"/>
              <a:t>WHERE	</a:t>
            </a:r>
            <a:r>
              <a:rPr lang="en-US" sz="1600" dirty="0" err="1"/>
              <a:t>SaleDate</a:t>
            </a:r>
            <a:r>
              <a:rPr lang="en-US" sz="1600" dirty="0"/>
              <a:t> &gt;= #</a:t>
            </a:r>
            <a:r>
              <a:rPr lang="en-US" sz="1600" dirty="0" smtClean="0"/>
              <a:t>6/1/2012#  </a:t>
            </a:r>
            <a:r>
              <a:rPr lang="en-US" sz="1600" dirty="0"/>
              <a:t>;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657600" y="19812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SQL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3733800" y="3810000"/>
            <a:ext cx="860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Results</a:t>
            </a:r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1295400" y="4267200"/>
            <a:ext cx="3048000" cy="14351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519363" algn="r"/>
              </a:tabLst>
            </a:pPr>
            <a:r>
              <a:rPr lang="en-US" sz="1800" u="sng" dirty="0" err="1"/>
              <a:t>CustomerID</a:t>
            </a:r>
            <a:r>
              <a:rPr lang="en-US" sz="1800" u="sng" dirty="0"/>
              <a:t>	</a:t>
            </a:r>
            <a:r>
              <a:rPr lang="en-US" sz="1800" u="sng" dirty="0" err="1"/>
              <a:t>SaleDate</a:t>
            </a:r>
            <a:endParaRPr lang="en-US" sz="1800" u="sng" dirty="0"/>
          </a:p>
          <a:p>
            <a:pPr>
              <a:tabLst>
                <a:tab pos="2519363" algn="r"/>
              </a:tabLst>
            </a:pPr>
            <a:r>
              <a:rPr lang="en-US" sz="1800" dirty="0"/>
              <a:t>44453	</a:t>
            </a:r>
            <a:r>
              <a:rPr lang="en-US" sz="1800" dirty="0" smtClean="0"/>
              <a:t>6/9/2012</a:t>
            </a:r>
            <a:endParaRPr lang="en-US" sz="1800" dirty="0"/>
          </a:p>
          <a:p>
            <a:pPr>
              <a:tabLst>
                <a:tab pos="2519363" algn="r"/>
              </a:tabLst>
            </a:pPr>
            <a:r>
              <a:rPr lang="en-US" sz="1800" dirty="0"/>
              <a:t>44453	</a:t>
            </a:r>
            <a:r>
              <a:rPr lang="en-US" sz="1800" dirty="0" smtClean="0"/>
              <a:t>6/10/2012</a:t>
            </a:r>
            <a:endParaRPr lang="en-US" sz="1800" dirty="0"/>
          </a:p>
          <a:p>
            <a:pPr>
              <a:tabLst>
                <a:tab pos="2519363" algn="r"/>
              </a:tabLst>
            </a:pPr>
            <a:r>
              <a:rPr lang="en-US" sz="1800" dirty="0"/>
              <a:t>87535	</a:t>
            </a:r>
            <a:r>
              <a:rPr lang="en-US" sz="1800" dirty="0" smtClean="0"/>
              <a:t>6/9/2012</a:t>
            </a:r>
            <a:endParaRPr lang="en-US" sz="1800" dirty="0"/>
          </a:p>
          <a:p>
            <a:pPr>
              <a:tabLst>
                <a:tab pos="2519363" algn="r"/>
              </a:tabLst>
            </a:pPr>
            <a:r>
              <a:rPr lang="en-US" sz="1800" dirty="0"/>
              <a:t>28764	</a:t>
            </a:r>
            <a:r>
              <a:rPr lang="en-US" sz="1800" dirty="0" smtClean="0"/>
              <a:t>6/15/2012</a:t>
            </a:r>
            <a:endParaRPr lang="en-US" sz="18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5399" y="1309687"/>
            <a:ext cx="762000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Which customers (</a:t>
            </a:r>
            <a:r>
              <a:rPr lang="en-US" sz="1800" dirty="0" err="1">
                <a:solidFill>
                  <a:schemeClr val="tx2"/>
                </a:solidFill>
              </a:rPr>
              <a:t>CustomerID</a:t>
            </a:r>
            <a:r>
              <a:rPr lang="en-US" sz="1800" dirty="0">
                <a:solidFill>
                  <a:schemeClr val="tx2"/>
                </a:solidFill>
              </a:rPr>
              <a:t>) have placed orders since June 1, </a:t>
            </a:r>
            <a:r>
              <a:rPr lang="en-US" sz="1800" dirty="0" smtClean="0">
                <a:solidFill>
                  <a:schemeClr val="tx2"/>
                </a:solidFill>
              </a:rPr>
              <a:t>2012?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399" y="2381250"/>
            <a:ext cx="3685931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47552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Query Example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7620300" y="3206750"/>
            <a:ext cx="573875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 smtClean="0"/>
              <a:t>Grid</a:t>
            </a:r>
            <a:endParaRPr lang="en-US" sz="1600" dirty="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219200" y="1987550"/>
            <a:ext cx="6097586" cy="1435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r>
              <a:rPr lang="en-US" sz="1600" dirty="0"/>
              <a:t>SELECT	DISTINCT </a:t>
            </a:r>
            <a:r>
              <a:rPr lang="en-US" sz="1600" dirty="0" err="1" smtClean="0"/>
              <a:t>Customers.CustomerID</a:t>
            </a:r>
            <a:r>
              <a:rPr lang="en-US" sz="1600" dirty="0"/>
              <a:t>,  Name, </a:t>
            </a:r>
            <a:r>
              <a:rPr lang="en-US" sz="1600" dirty="0" err="1"/>
              <a:t>SaleDate</a:t>
            </a:r>
            <a:endParaRPr lang="en-US" sz="1600" dirty="0"/>
          </a:p>
          <a:p>
            <a:r>
              <a:rPr lang="en-US" sz="1600" dirty="0"/>
              <a:t>FROM	Sales </a:t>
            </a:r>
          </a:p>
          <a:p>
            <a:r>
              <a:rPr lang="en-US" sz="1600" dirty="0"/>
              <a:t>INNER JOIN Customers </a:t>
            </a:r>
          </a:p>
          <a:p>
            <a:r>
              <a:rPr lang="en-US" sz="1600" dirty="0"/>
              <a:t>      ON </a:t>
            </a:r>
            <a:r>
              <a:rPr lang="en-US" sz="1600" dirty="0" err="1"/>
              <a:t>Sales.CustomerID</a:t>
            </a:r>
            <a:r>
              <a:rPr lang="en-US" sz="1600" dirty="0"/>
              <a:t> = </a:t>
            </a:r>
            <a:r>
              <a:rPr lang="en-US" sz="1600" dirty="0" err="1"/>
              <a:t>Customers.CustomerID</a:t>
            </a:r>
            <a:endParaRPr lang="en-US" sz="1600" dirty="0"/>
          </a:p>
          <a:p>
            <a:r>
              <a:rPr lang="en-US" sz="1600" dirty="0"/>
              <a:t>WHERE	</a:t>
            </a:r>
            <a:r>
              <a:rPr lang="en-US" sz="1600" dirty="0" err="1"/>
              <a:t>SaleDate</a:t>
            </a:r>
            <a:r>
              <a:rPr lang="en-US" sz="1600" dirty="0"/>
              <a:t> &gt;= #</a:t>
            </a:r>
            <a:r>
              <a:rPr lang="en-US" sz="1600" dirty="0" smtClean="0"/>
              <a:t>6/1/2012# </a:t>
            </a:r>
            <a:r>
              <a:rPr lang="en-US" sz="1600" dirty="0"/>
              <a:t>;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10000" y="160655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SQL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743200" y="4197350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Results</a:t>
            </a:r>
          </a:p>
        </p:txBody>
      </p:sp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1143000" y="4654550"/>
            <a:ext cx="4114800" cy="16002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1657350" algn="l"/>
                <a:tab pos="3711575" algn="r"/>
              </a:tabLst>
            </a:pPr>
            <a:r>
              <a:rPr lang="en-US" sz="1800" u="sng" dirty="0" err="1"/>
              <a:t>CustomerID</a:t>
            </a:r>
            <a:r>
              <a:rPr lang="en-US" sz="1800" u="sng" dirty="0"/>
              <a:t>	Name	</a:t>
            </a:r>
            <a:r>
              <a:rPr lang="en-US" sz="1800" u="sng" dirty="0" err="1"/>
              <a:t>OrderDate</a:t>
            </a:r>
            <a:endParaRPr lang="en-US" sz="1800" u="sng" dirty="0"/>
          </a:p>
          <a:p>
            <a:pPr>
              <a:tabLst>
                <a:tab pos="1657350" algn="l"/>
                <a:tab pos="3711575" algn="r"/>
              </a:tabLst>
            </a:pPr>
            <a:r>
              <a:rPr lang="en-US" sz="1800" dirty="0"/>
              <a:t>28764	</a:t>
            </a:r>
            <a:r>
              <a:rPr lang="en-US" sz="1800" dirty="0" err="1"/>
              <a:t>Adamz</a:t>
            </a:r>
            <a:r>
              <a:rPr lang="en-US" sz="1800" dirty="0"/>
              <a:t>	6/15/2012</a:t>
            </a:r>
          </a:p>
          <a:p>
            <a:pPr>
              <a:tabLst>
                <a:tab pos="1657350" algn="l"/>
                <a:tab pos="3711575" algn="r"/>
              </a:tabLst>
            </a:pPr>
            <a:r>
              <a:rPr lang="en-US" sz="1800" dirty="0" smtClean="0"/>
              <a:t>44453</a:t>
            </a:r>
            <a:r>
              <a:rPr lang="en-US" sz="1800" dirty="0"/>
              <a:t>	</a:t>
            </a:r>
            <a:r>
              <a:rPr lang="en-US" sz="1800" dirty="0" err="1"/>
              <a:t>Kolke</a:t>
            </a:r>
            <a:r>
              <a:rPr lang="en-US" sz="1800" dirty="0"/>
              <a:t>	</a:t>
            </a:r>
            <a:r>
              <a:rPr lang="en-US" sz="1800" dirty="0" smtClean="0"/>
              <a:t>6/9/2012</a:t>
            </a:r>
            <a:endParaRPr lang="en-US" sz="1800" dirty="0"/>
          </a:p>
          <a:p>
            <a:pPr>
              <a:tabLst>
                <a:tab pos="1657350" algn="l"/>
                <a:tab pos="3711575" algn="r"/>
              </a:tabLst>
            </a:pPr>
            <a:r>
              <a:rPr lang="en-US" sz="1800" dirty="0"/>
              <a:t>44453	</a:t>
            </a:r>
            <a:r>
              <a:rPr lang="en-US" sz="1800" dirty="0" err="1" smtClean="0"/>
              <a:t>Kolke</a:t>
            </a:r>
            <a:r>
              <a:rPr lang="en-US" sz="1800" dirty="0"/>
              <a:t>	</a:t>
            </a:r>
            <a:r>
              <a:rPr lang="en-US" sz="1800" dirty="0" smtClean="0"/>
              <a:t>6/10/2012</a:t>
            </a:r>
            <a:endParaRPr lang="en-US" sz="1800" dirty="0"/>
          </a:p>
          <a:p>
            <a:pPr>
              <a:tabLst>
                <a:tab pos="1657350" algn="l"/>
                <a:tab pos="3711575" algn="r"/>
              </a:tabLst>
            </a:pPr>
            <a:r>
              <a:rPr lang="en-US" sz="1800" dirty="0"/>
              <a:t>87535	James	</a:t>
            </a:r>
            <a:r>
              <a:rPr lang="en-US" sz="1800" dirty="0" smtClean="0"/>
              <a:t>6/9/2012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95399" y="1309687"/>
            <a:ext cx="7620001" cy="92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What are the names of the customers who placed orders since June 1, </a:t>
            </a:r>
            <a:r>
              <a:rPr lang="en-US" sz="1800" dirty="0" smtClean="0">
                <a:solidFill>
                  <a:schemeClr val="tx2"/>
                </a:solidFill>
              </a:rPr>
              <a:t>2012?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5065" y="3609975"/>
            <a:ext cx="3163443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57205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2971800" y="37338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QBE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914400" y="1905000"/>
            <a:ext cx="7010400" cy="152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r>
              <a:rPr lang="en-US" sz="1600" dirty="0"/>
              <a:t>SELECT	DISTINCT </a:t>
            </a:r>
            <a:r>
              <a:rPr lang="en-US" sz="1600" dirty="0" err="1" smtClean="0"/>
              <a:t>Salespeople.Name</a:t>
            </a:r>
            <a:r>
              <a:rPr lang="en-US" sz="1600" dirty="0"/>
              <a:t>, </a:t>
            </a:r>
            <a:r>
              <a:rPr lang="en-US" sz="1600" dirty="0" err="1" smtClean="0"/>
              <a:t>Customers.Name</a:t>
            </a:r>
            <a:endParaRPr lang="en-US" sz="1600" dirty="0"/>
          </a:p>
          <a:p>
            <a:r>
              <a:rPr lang="en-US" sz="1600" dirty="0"/>
              <a:t>FROM	Salespeople </a:t>
            </a:r>
          </a:p>
          <a:p>
            <a:r>
              <a:rPr lang="en-US" sz="1600" dirty="0"/>
              <a:t>INNER JOIN (Customers INNER JOIN Orders ON 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Customers.CustomerID</a:t>
            </a:r>
            <a:r>
              <a:rPr lang="en-US" sz="1600" dirty="0"/>
              <a:t>=</a:t>
            </a:r>
            <a:r>
              <a:rPr lang="en-US" sz="1600" dirty="0" err="1"/>
              <a:t>Sales.CustomerID</a:t>
            </a:r>
            <a:r>
              <a:rPr lang="en-US" sz="1600" dirty="0"/>
              <a:t>) </a:t>
            </a:r>
          </a:p>
          <a:p>
            <a:r>
              <a:rPr lang="en-US" sz="1600" dirty="0"/>
              <a:t>	ON </a:t>
            </a:r>
            <a:r>
              <a:rPr lang="en-US" sz="1600" dirty="0" err="1"/>
              <a:t>Salespeople.SalespersonID</a:t>
            </a:r>
            <a:r>
              <a:rPr lang="en-US" sz="1600" dirty="0"/>
              <a:t> = </a:t>
            </a:r>
            <a:r>
              <a:rPr lang="en-US" sz="1600" dirty="0" err="1"/>
              <a:t>Sales.SalespersonID</a:t>
            </a:r>
            <a:endParaRPr lang="en-US" sz="1600" dirty="0"/>
          </a:p>
          <a:p>
            <a:r>
              <a:rPr lang="en-US" sz="1600" dirty="0"/>
              <a:t>ORDER BY </a:t>
            </a:r>
            <a:r>
              <a:rPr lang="en-US" sz="1600" dirty="0" err="1" smtClean="0"/>
              <a:t>Salespeople.Name</a:t>
            </a:r>
            <a:r>
              <a:rPr lang="en-US" sz="1600" dirty="0" smtClean="0"/>
              <a:t>, </a:t>
            </a:r>
            <a:r>
              <a:rPr lang="en-US" sz="1600" dirty="0" err="1" smtClean="0"/>
              <a:t>Customers.Name</a:t>
            </a:r>
            <a:r>
              <a:rPr lang="en-US" sz="1600" dirty="0" smtClean="0"/>
              <a:t> </a:t>
            </a:r>
            <a:r>
              <a:rPr lang="en-US" sz="1600" dirty="0"/>
              <a:t>; </a:t>
            </a:r>
          </a:p>
        </p:txBody>
      </p: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304800" y="18288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SQL</a:t>
            </a:r>
          </a:p>
        </p:txBody>
      </p:sp>
      <p:sp>
        <p:nvSpPr>
          <p:cNvPr id="46085" name="Rectangle 7"/>
          <p:cNvSpPr>
            <a:spLocks noChangeArrowheads="1"/>
          </p:cNvSpPr>
          <p:nvPr/>
        </p:nvSpPr>
        <p:spPr bwMode="auto">
          <a:xfrm>
            <a:off x="152400" y="3352800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Results</a:t>
            </a:r>
          </a:p>
        </p:txBody>
      </p:sp>
      <p:sp>
        <p:nvSpPr>
          <p:cNvPr id="46086" name="Rectangle 9"/>
          <p:cNvSpPr>
            <a:spLocks noChangeArrowheads="1"/>
          </p:cNvSpPr>
          <p:nvPr/>
        </p:nvSpPr>
        <p:spPr bwMode="auto">
          <a:xfrm>
            <a:off x="152400" y="3657600"/>
            <a:ext cx="2576513" cy="31242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1428750" algn="l"/>
              </a:tabLst>
            </a:pPr>
            <a:r>
              <a:rPr lang="en-US" sz="1800" u="sng" dirty="0" err="1"/>
              <a:t>SalesName</a:t>
            </a:r>
            <a:r>
              <a:rPr lang="en-US" sz="1800" u="sng" dirty="0"/>
              <a:t>  </a:t>
            </a:r>
            <a:r>
              <a:rPr lang="en-US" sz="1800" u="sng" dirty="0" err="1"/>
              <a:t>Cust.Name</a:t>
            </a:r>
            <a:endParaRPr lang="en-US" sz="1800" dirty="0"/>
          </a:p>
          <a:p>
            <a:pPr>
              <a:tabLst>
                <a:tab pos="1428750" algn="l"/>
              </a:tabLst>
            </a:pPr>
            <a:r>
              <a:rPr lang="en-US" sz="1800" dirty="0"/>
              <a:t>Bird	</a:t>
            </a:r>
            <a:r>
              <a:rPr lang="en-US" sz="1800" dirty="0" err="1"/>
              <a:t>Adamz</a:t>
            </a:r>
            <a:endParaRPr lang="en-US" sz="1800" dirty="0"/>
          </a:p>
          <a:p>
            <a:pPr>
              <a:tabLst>
                <a:tab pos="1428750" algn="l"/>
              </a:tabLst>
            </a:pPr>
            <a:r>
              <a:rPr lang="en-US" sz="1800" dirty="0"/>
              <a:t>Bird	James</a:t>
            </a:r>
          </a:p>
          <a:p>
            <a:pPr>
              <a:tabLst>
                <a:tab pos="1428750" algn="l"/>
              </a:tabLst>
            </a:pPr>
            <a:r>
              <a:rPr lang="en-US" sz="1800" dirty="0"/>
              <a:t>Bird	</a:t>
            </a:r>
            <a:r>
              <a:rPr lang="en-US" sz="1800" dirty="0" err="1"/>
              <a:t>Kolke</a:t>
            </a:r>
            <a:endParaRPr lang="en-US" sz="1800" dirty="0"/>
          </a:p>
          <a:p>
            <a:pPr>
              <a:tabLst>
                <a:tab pos="1428750" algn="l"/>
              </a:tabLst>
            </a:pPr>
            <a:r>
              <a:rPr lang="en-US" sz="1800" dirty="0" err="1"/>
              <a:t>Jabbar</a:t>
            </a:r>
            <a:r>
              <a:rPr lang="en-US" sz="1800" dirty="0"/>
              <a:t>	Jones</a:t>
            </a:r>
          </a:p>
          <a:p>
            <a:pPr>
              <a:tabLst>
                <a:tab pos="1428750" algn="l"/>
              </a:tabLst>
            </a:pPr>
            <a:r>
              <a:rPr lang="en-US" sz="1800" dirty="0" err="1"/>
              <a:t>Jabbar</a:t>
            </a:r>
            <a:r>
              <a:rPr lang="en-US" sz="1800" dirty="0"/>
              <a:t>	</a:t>
            </a:r>
            <a:r>
              <a:rPr lang="en-US" sz="1800" dirty="0" err="1"/>
              <a:t>Smitz</a:t>
            </a:r>
            <a:endParaRPr lang="en-US" sz="1800" dirty="0"/>
          </a:p>
          <a:p>
            <a:pPr>
              <a:tabLst>
                <a:tab pos="1428750" algn="l"/>
              </a:tabLst>
            </a:pPr>
            <a:r>
              <a:rPr lang="en-US" sz="1800" dirty="0"/>
              <a:t>Johnson	</a:t>
            </a:r>
            <a:r>
              <a:rPr lang="en-US" sz="1800" dirty="0" err="1" smtClean="0"/>
              <a:t>Adamz</a:t>
            </a:r>
            <a:endParaRPr lang="en-US" sz="1800" dirty="0"/>
          </a:p>
          <a:p>
            <a:pPr>
              <a:tabLst>
                <a:tab pos="1428750" algn="l"/>
              </a:tabLst>
            </a:pPr>
            <a:r>
              <a:rPr lang="en-US" sz="1800" dirty="0"/>
              <a:t>Johnson	</a:t>
            </a:r>
            <a:r>
              <a:rPr lang="en-US" sz="1800" dirty="0" smtClean="0"/>
              <a:t>James</a:t>
            </a:r>
            <a:endParaRPr lang="en-US" sz="1800" dirty="0"/>
          </a:p>
          <a:p>
            <a:pPr>
              <a:tabLst>
                <a:tab pos="1428750" algn="l"/>
              </a:tabLst>
            </a:pPr>
            <a:r>
              <a:rPr lang="en-US" sz="1800" dirty="0"/>
              <a:t>Johnson	</a:t>
            </a:r>
            <a:r>
              <a:rPr lang="en-US" sz="1800" dirty="0" smtClean="0"/>
              <a:t>Jones</a:t>
            </a:r>
            <a:endParaRPr lang="en-US" sz="1800" dirty="0"/>
          </a:p>
          <a:p>
            <a:pPr>
              <a:tabLst>
                <a:tab pos="1428750" algn="l"/>
              </a:tabLst>
            </a:pPr>
            <a:r>
              <a:rPr lang="en-US" sz="1800" dirty="0"/>
              <a:t>West	</a:t>
            </a:r>
            <a:r>
              <a:rPr lang="en-US" sz="1800" dirty="0" err="1"/>
              <a:t>Kolke</a:t>
            </a:r>
            <a:endParaRPr lang="en-US" sz="1800" dirty="0"/>
          </a:p>
          <a:p>
            <a:pPr>
              <a:tabLst>
                <a:tab pos="1428750" algn="l"/>
              </a:tabLst>
            </a:pPr>
            <a:r>
              <a:rPr lang="en-US" sz="1800" dirty="0"/>
              <a:t>West	</a:t>
            </a:r>
            <a:r>
              <a:rPr lang="en-US" sz="1800" dirty="0" err="1"/>
              <a:t>Smitz</a:t>
            </a:r>
            <a:endParaRPr lang="en-US" sz="1800" dirty="0"/>
          </a:p>
        </p:txBody>
      </p:sp>
      <p:sp>
        <p:nvSpPr>
          <p:cNvPr id="46087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Example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95399" y="1309687"/>
            <a:ext cx="7620001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List the salespeople (sorted alphabetically) along with the names of customers who placed orders with that salesperson.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0784" y="3764253"/>
            <a:ext cx="5029796" cy="291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65780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Tables, GROUP BY, WHERE</a:t>
            </a:r>
          </a:p>
        </p:txBody>
      </p:sp>
      <p:sp>
        <p:nvSpPr>
          <p:cNvPr id="37913" name="Rectangle 58"/>
          <p:cNvSpPr>
            <a:spLocks noChangeArrowheads="1"/>
          </p:cNvSpPr>
          <p:nvPr/>
        </p:nvSpPr>
        <p:spPr bwMode="auto">
          <a:xfrm>
            <a:off x="1295400" y="1310784"/>
            <a:ext cx="716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Who are the top salespeople in June?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1905000"/>
            <a:ext cx="4738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by listing the sales in June.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4390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127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 Role of DBMS</a:t>
            </a:r>
          </a:p>
        </p:txBody>
      </p:sp>
      <p:sp>
        <p:nvSpPr>
          <p:cNvPr id="2055" name="Oval 618"/>
          <p:cNvSpPr>
            <a:spLocks noChangeArrowheads="1"/>
          </p:cNvSpPr>
          <p:nvPr/>
        </p:nvSpPr>
        <p:spPr bwMode="auto">
          <a:xfrm>
            <a:off x="4000501" y="2976564"/>
            <a:ext cx="1839912" cy="6889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Data</a:t>
            </a:r>
          </a:p>
        </p:txBody>
      </p:sp>
      <p:sp>
        <p:nvSpPr>
          <p:cNvPr id="2056" name="Rectangle 619"/>
          <p:cNvSpPr>
            <a:spLocks noChangeArrowheads="1"/>
          </p:cNvSpPr>
          <p:nvPr/>
        </p:nvSpPr>
        <p:spPr bwMode="auto">
          <a:xfrm>
            <a:off x="4000501" y="3679826"/>
            <a:ext cx="1903412" cy="690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Database</a:t>
            </a:r>
          </a:p>
          <a:p>
            <a:pPr algn="ctr"/>
            <a:r>
              <a:rPr lang="en-US" sz="1400"/>
              <a:t>Management</a:t>
            </a:r>
          </a:p>
          <a:p>
            <a:pPr algn="ctr"/>
            <a:r>
              <a:rPr lang="en-US" sz="1400"/>
              <a:t>System</a:t>
            </a:r>
          </a:p>
        </p:txBody>
      </p:sp>
      <p:sp>
        <p:nvSpPr>
          <p:cNvPr id="2057" name="Rectangle 620"/>
          <p:cNvSpPr>
            <a:spLocks noChangeArrowheads="1"/>
          </p:cNvSpPr>
          <p:nvPr/>
        </p:nvSpPr>
        <p:spPr bwMode="auto">
          <a:xfrm>
            <a:off x="4000501" y="4384676"/>
            <a:ext cx="752475" cy="496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Program</a:t>
            </a:r>
          </a:p>
        </p:txBody>
      </p:sp>
      <p:sp>
        <p:nvSpPr>
          <p:cNvPr id="2058" name="Rectangle 621"/>
          <p:cNvSpPr>
            <a:spLocks noChangeArrowheads="1"/>
          </p:cNvSpPr>
          <p:nvPr/>
        </p:nvSpPr>
        <p:spPr bwMode="auto">
          <a:xfrm>
            <a:off x="5151438" y="4384676"/>
            <a:ext cx="752475" cy="496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Program</a:t>
            </a:r>
          </a:p>
        </p:txBody>
      </p:sp>
      <p:sp>
        <p:nvSpPr>
          <p:cNvPr id="2059" name="Rectangle 686"/>
          <p:cNvSpPr>
            <a:spLocks noChangeArrowheads="1"/>
          </p:cNvSpPr>
          <p:nvPr/>
        </p:nvSpPr>
        <p:spPr bwMode="auto">
          <a:xfrm>
            <a:off x="2303463" y="5811839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Business Operations</a:t>
            </a:r>
          </a:p>
        </p:txBody>
      </p:sp>
      <p:sp>
        <p:nvSpPr>
          <p:cNvPr id="2060" name="Line 687"/>
          <p:cNvSpPr>
            <a:spLocks noChangeShapeType="1"/>
          </p:cNvSpPr>
          <p:nvPr/>
        </p:nvSpPr>
        <p:spPr bwMode="auto">
          <a:xfrm flipV="1">
            <a:off x="1947863" y="5464176"/>
            <a:ext cx="904875" cy="258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Line 688"/>
          <p:cNvSpPr>
            <a:spLocks noChangeShapeType="1"/>
          </p:cNvSpPr>
          <p:nvPr/>
        </p:nvSpPr>
        <p:spPr bwMode="auto">
          <a:xfrm flipV="1">
            <a:off x="3098801" y="5403851"/>
            <a:ext cx="714375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Line 689"/>
          <p:cNvSpPr>
            <a:spLocks noChangeShapeType="1"/>
          </p:cNvSpPr>
          <p:nvPr/>
        </p:nvSpPr>
        <p:spPr bwMode="auto">
          <a:xfrm>
            <a:off x="4121151" y="5465764"/>
            <a:ext cx="390525" cy="587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Line 690"/>
          <p:cNvSpPr>
            <a:spLocks noChangeShapeType="1"/>
          </p:cNvSpPr>
          <p:nvPr/>
        </p:nvSpPr>
        <p:spPr bwMode="auto">
          <a:xfrm flipV="1">
            <a:off x="4121151" y="4891089"/>
            <a:ext cx="384175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4" name="Group 986"/>
          <p:cNvGrpSpPr>
            <a:grpSpLocks/>
          </p:cNvGrpSpPr>
          <p:nvPr/>
        </p:nvGrpSpPr>
        <p:grpSpPr bwMode="auto">
          <a:xfrm>
            <a:off x="6011863" y="4005264"/>
            <a:ext cx="1617663" cy="541337"/>
            <a:chOff x="3678" y="2476"/>
            <a:chExt cx="1019" cy="341"/>
          </a:xfrm>
        </p:grpSpPr>
        <p:sp>
          <p:nvSpPr>
            <p:cNvPr id="2087" name="Rectangle 987"/>
            <p:cNvSpPr>
              <a:spLocks noChangeArrowheads="1"/>
            </p:cNvSpPr>
            <p:nvPr/>
          </p:nvSpPr>
          <p:spPr bwMode="auto">
            <a:xfrm>
              <a:off x="3678" y="2476"/>
              <a:ext cx="10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i="1"/>
                <a:t>Ad Hoc Queries</a:t>
              </a:r>
            </a:p>
          </p:txBody>
        </p:sp>
        <p:sp>
          <p:nvSpPr>
            <p:cNvPr id="2088" name="Rectangle 988"/>
            <p:cNvSpPr>
              <a:spLocks noChangeArrowheads="1"/>
            </p:cNvSpPr>
            <p:nvPr/>
          </p:nvSpPr>
          <p:spPr bwMode="auto">
            <a:xfrm>
              <a:off x="3678" y="2605"/>
              <a:ext cx="8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i="1"/>
                <a:t>and Reports</a:t>
              </a:r>
            </a:p>
          </p:txBody>
        </p:sp>
      </p:grpSp>
      <p:grpSp>
        <p:nvGrpSpPr>
          <p:cNvPr id="2065" name="Group 2114"/>
          <p:cNvGrpSpPr>
            <a:grpSpLocks/>
          </p:cNvGrpSpPr>
          <p:nvPr/>
        </p:nvGrpSpPr>
        <p:grpSpPr bwMode="auto">
          <a:xfrm>
            <a:off x="938213" y="2124076"/>
            <a:ext cx="1314450" cy="541338"/>
            <a:chOff x="737" y="1639"/>
            <a:chExt cx="828" cy="341"/>
          </a:xfrm>
        </p:grpSpPr>
        <p:sp>
          <p:nvSpPr>
            <p:cNvPr id="2085" name="Rectangle 2115"/>
            <p:cNvSpPr>
              <a:spLocks noChangeArrowheads="1"/>
            </p:cNvSpPr>
            <p:nvPr/>
          </p:nvSpPr>
          <p:spPr bwMode="auto">
            <a:xfrm>
              <a:off x="737" y="1639"/>
              <a:ext cx="8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Programmer</a:t>
              </a:r>
            </a:p>
          </p:txBody>
        </p:sp>
        <p:sp>
          <p:nvSpPr>
            <p:cNvPr id="2086" name="Rectangle 2116"/>
            <p:cNvSpPr>
              <a:spLocks noChangeArrowheads="1"/>
            </p:cNvSpPr>
            <p:nvPr/>
          </p:nvSpPr>
          <p:spPr bwMode="auto">
            <a:xfrm>
              <a:off x="737" y="1768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Analyst</a:t>
              </a:r>
            </a:p>
          </p:txBody>
        </p:sp>
      </p:grpSp>
      <p:sp>
        <p:nvSpPr>
          <p:cNvPr id="2066" name="Rectangle 2228"/>
          <p:cNvSpPr>
            <a:spLocks noChangeArrowheads="1"/>
          </p:cNvSpPr>
          <p:nvPr/>
        </p:nvSpPr>
        <p:spPr bwMode="auto">
          <a:xfrm>
            <a:off x="5053013" y="1971676"/>
            <a:ext cx="2306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Database Administrator</a:t>
            </a:r>
          </a:p>
        </p:txBody>
      </p:sp>
      <p:sp>
        <p:nvSpPr>
          <p:cNvPr id="2067" name="Rectangle 2229"/>
          <p:cNvSpPr>
            <a:spLocks noChangeArrowheads="1"/>
          </p:cNvSpPr>
          <p:nvPr/>
        </p:nvSpPr>
        <p:spPr bwMode="auto">
          <a:xfrm>
            <a:off x="1343026" y="4660901"/>
            <a:ext cx="1649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i="1"/>
              <a:t>Business Needs</a:t>
            </a:r>
          </a:p>
        </p:txBody>
      </p:sp>
      <p:grpSp>
        <p:nvGrpSpPr>
          <p:cNvPr id="2068" name="Group 2230"/>
          <p:cNvGrpSpPr>
            <a:grpSpLocks/>
          </p:cNvGrpSpPr>
          <p:nvPr/>
        </p:nvGrpSpPr>
        <p:grpSpPr bwMode="auto">
          <a:xfrm>
            <a:off x="2814638" y="3571876"/>
            <a:ext cx="1254125" cy="541338"/>
            <a:chOff x="1664" y="2203"/>
            <a:chExt cx="790" cy="341"/>
          </a:xfrm>
        </p:grpSpPr>
        <p:sp>
          <p:nvSpPr>
            <p:cNvPr id="2083" name="Rectangle 2231"/>
            <p:cNvSpPr>
              <a:spLocks noChangeArrowheads="1"/>
            </p:cNvSpPr>
            <p:nvPr/>
          </p:nvSpPr>
          <p:spPr bwMode="auto">
            <a:xfrm>
              <a:off x="1664" y="2203"/>
              <a:ext cx="6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i="1"/>
                <a:t>Programs</a:t>
              </a:r>
            </a:p>
          </p:txBody>
        </p:sp>
        <p:sp>
          <p:nvSpPr>
            <p:cNvPr id="2084" name="Rectangle 2232"/>
            <p:cNvSpPr>
              <a:spLocks noChangeArrowheads="1"/>
            </p:cNvSpPr>
            <p:nvPr/>
          </p:nvSpPr>
          <p:spPr bwMode="auto">
            <a:xfrm>
              <a:off x="1664" y="2332"/>
              <a:ext cx="7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i="1"/>
                <a:t>&amp; Revisions</a:t>
              </a:r>
            </a:p>
          </p:txBody>
        </p:sp>
      </p:grpSp>
      <p:sp>
        <p:nvSpPr>
          <p:cNvPr id="2069" name="Rectangle 2233"/>
          <p:cNvSpPr>
            <a:spLocks noChangeArrowheads="1"/>
          </p:cNvSpPr>
          <p:nvPr/>
        </p:nvSpPr>
        <p:spPr bwMode="auto">
          <a:xfrm>
            <a:off x="7610476" y="4148139"/>
            <a:ext cx="1087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Managers</a:t>
            </a:r>
          </a:p>
        </p:txBody>
      </p:sp>
      <p:sp>
        <p:nvSpPr>
          <p:cNvPr id="2070" name="Rectangle 2240"/>
          <p:cNvSpPr>
            <a:spLocks noChangeArrowheads="1"/>
          </p:cNvSpPr>
          <p:nvPr/>
        </p:nvSpPr>
        <p:spPr bwMode="auto">
          <a:xfrm>
            <a:off x="4797426" y="2484439"/>
            <a:ext cx="3154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i="1">
                <a:solidFill>
                  <a:schemeClr val="hlink"/>
                </a:solidFill>
              </a:rPr>
              <a:t>(Standards, Design, and Control)</a:t>
            </a:r>
          </a:p>
        </p:txBody>
      </p:sp>
      <p:sp>
        <p:nvSpPr>
          <p:cNvPr id="2071" name="Line 2241"/>
          <p:cNvSpPr>
            <a:spLocks noChangeShapeType="1"/>
          </p:cNvSpPr>
          <p:nvPr/>
        </p:nvSpPr>
        <p:spPr bwMode="auto">
          <a:xfrm flipV="1">
            <a:off x="5911851" y="3352801"/>
            <a:ext cx="1609725" cy="322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2" name="Group 2242"/>
          <p:cNvGrpSpPr>
            <a:grpSpLocks/>
          </p:cNvGrpSpPr>
          <p:nvPr/>
        </p:nvGrpSpPr>
        <p:grpSpPr bwMode="auto">
          <a:xfrm>
            <a:off x="4349751" y="4979989"/>
            <a:ext cx="1639887" cy="747712"/>
            <a:chOff x="2631" y="3090"/>
            <a:chExt cx="1033" cy="471"/>
          </a:xfrm>
        </p:grpSpPr>
        <p:sp>
          <p:nvSpPr>
            <p:cNvPr id="2080" name="Rectangle 2243"/>
            <p:cNvSpPr>
              <a:spLocks noChangeArrowheads="1"/>
            </p:cNvSpPr>
            <p:nvPr/>
          </p:nvSpPr>
          <p:spPr bwMode="auto">
            <a:xfrm>
              <a:off x="2631" y="3090"/>
              <a:ext cx="9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i="1"/>
                <a:t>Data Collection</a:t>
              </a:r>
            </a:p>
          </p:txBody>
        </p:sp>
        <p:sp>
          <p:nvSpPr>
            <p:cNvPr id="2081" name="Rectangle 2244"/>
            <p:cNvSpPr>
              <a:spLocks noChangeArrowheads="1"/>
            </p:cNvSpPr>
            <p:nvPr/>
          </p:nvSpPr>
          <p:spPr bwMode="auto">
            <a:xfrm>
              <a:off x="2631" y="3219"/>
              <a:ext cx="10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i="1"/>
                <a:t>and Transaction</a:t>
              </a:r>
            </a:p>
          </p:txBody>
        </p:sp>
        <p:sp>
          <p:nvSpPr>
            <p:cNvPr id="2082" name="Rectangle 2245"/>
            <p:cNvSpPr>
              <a:spLocks noChangeArrowheads="1"/>
            </p:cNvSpPr>
            <p:nvPr/>
          </p:nvSpPr>
          <p:spPr bwMode="auto">
            <a:xfrm>
              <a:off x="2631" y="3349"/>
              <a:ext cx="7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i="1"/>
                <a:t>Processing</a:t>
              </a:r>
            </a:p>
          </p:txBody>
        </p:sp>
      </p:grpSp>
      <p:graphicFrame>
        <p:nvGraphicFramePr>
          <p:cNvPr id="2050" name="Object 22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55744777"/>
              </p:ext>
            </p:extLst>
          </p:nvPr>
        </p:nvGraphicFramePr>
        <p:xfrm>
          <a:off x="4443413" y="5934076"/>
          <a:ext cx="339725" cy="344488"/>
        </p:xfrm>
        <a:graphic>
          <a:graphicData uri="http://schemas.openxmlformats.org/presentationml/2006/ole">
            <p:oleObj spid="_x0000_s2194" name="Clip" r:id="rId4" imgW="3229069" imgH="3281881" progId="">
              <p:embed/>
            </p:oleObj>
          </a:graphicData>
        </a:graphic>
      </p:graphicFrame>
      <p:graphicFrame>
        <p:nvGraphicFramePr>
          <p:cNvPr id="2051" name="Object 22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571813"/>
              </p:ext>
            </p:extLst>
          </p:nvPr>
        </p:nvGraphicFramePr>
        <p:xfrm>
          <a:off x="3833813" y="5172076"/>
          <a:ext cx="339725" cy="344488"/>
        </p:xfrm>
        <a:graphic>
          <a:graphicData uri="http://schemas.openxmlformats.org/presentationml/2006/ole">
            <p:oleObj spid="_x0000_s2195" name="Clip" r:id="rId5" imgW="3229069" imgH="3281881" progId="">
              <p:embed/>
            </p:oleObj>
          </a:graphicData>
        </a:graphic>
      </p:graphicFrame>
      <p:graphicFrame>
        <p:nvGraphicFramePr>
          <p:cNvPr id="2052" name="Object 22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6436958"/>
              </p:ext>
            </p:extLst>
          </p:nvPr>
        </p:nvGraphicFramePr>
        <p:xfrm>
          <a:off x="2843213" y="5172076"/>
          <a:ext cx="339725" cy="344488"/>
        </p:xfrm>
        <a:graphic>
          <a:graphicData uri="http://schemas.openxmlformats.org/presentationml/2006/ole">
            <p:oleObj spid="_x0000_s2196" name="Clip" r:id="rId6" imgW="3229069" imgH="3281881" progId="">
              <p:embed/>
            </p:oleObj>
          </a:graphicData>
        </a:graphic>
      </p:graphicFrame>
      <p:graphicFrame>
        <p:nvGraphicFramePr>
          <p:cNvPr id="2053" name="Object 22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2944176"/>
              </p:ext>
            </p:extLst>
          </p:nvPr>
        </p:nvGraphicFramePr>
        <p:xfrm>
          <a:off x="1700213" y="5553076"/>
          <a:ext cx="339725" cy="344488"/>
        </p:xfrm>
        <a:graphic>
          <a:graphicData uri="http://schemas.openxmlformats.org/presentationml/2006/ole">
            <p:oleObj spid="_x0000_s2197" name="Clip" r:id="rId7" imgW="3229069" imgH="3281881" progId="">
              <p:embed/>
            </p:oleObj>
          </a:graphicData>
        </a:graphic>
      </p:graphicFrame>
      <p:sp>
        <p:nvSpPr>
          <p:cNvPr id="2073" name="Line 2253"/>
          <p:cNvSpPr>
            <a:spLocks noChangeShapeType="1"/>
          </p:cNvSpPr>
          <p:nvPr/>
        </p:nvSpPr>
        <p:spPr bwMode="auto">
          <a:xfrm>
            <a:off x="2614613" y="4029076"/>
            <a:ext cx="1371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Line 2254"/>
          <p:cNvSpPr>
            <a:spLocks noChangeShapeType="1"/>
          </p:cNvSpPr>
          <p:nvPr/>
        </p:nvSpPr>
        <p:spPr bwMode="auto">
          <a:xfrm flipH="1" flipV="1">
            <a:off x="2386013" y="4181476"/>
            <a:ext cx="609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Line 2255"/>
          <p:cNvSpPr>
            <a:spLocks noChangeShapeType="1"/>
          </p:cNvSpPr>
          <p:nvPr/>
        </p:nvSpPr>
        <p:spPr bwMode="auto">
          <a:xfrm flipH="1">
            <a:off x="2919413" y="2276476"/>
            <a:ext cx="1600200" cy="1066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Line 2256"/>
          <p:cNvSpPr>
            <a:spLocks noChangeShapeType="1"/>
          </p:cNvSpPr>
          <p:nvPr/>
        </p:nvSpPr>
        <p:spPr bwMode="auto">
          <a:xfrm>
            <a:off x="4519613" y="2276476"/>
            <a:ext cx="304800" cy="609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77" name="Picture 2257" descr="j028499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613" y="2733676"/>
            <a:ext cx="2095500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" name="Picture 2258" descr="j0078616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886076"/>
            <a:ext cx="15240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" name="Picture 2259" descr="MPj04096850000[1]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3813" y="113347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44125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Rows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4461471"/>
              </p:ext>
            </p:extLst>
          </p:nvPr>
        </p:nvGraphicFramePr>
        <p:xfrm>
          <a:off x="1219200" y="1676400"/>
          <a:ext cx="7573610" cy="19979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84173"/>
                <a:gridCol w="1077827"/>
                <a:gridCol w="1153960"/>
                <a:gridCol w="1153960"/>
                <a:gridCol w="1251845"/>
                <a:gridCol w="1251845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SalespersonID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Name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SaleDate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Quantity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Price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Value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</a:tr>
              <a:tr h="330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255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West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6/9/2012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$1,000.00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$2,000.00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</a:tr>
              <a:tr h="330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255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West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6/9/2012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5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$50.00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$250.00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</a:tr>
              <a:tr h="330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255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West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6/9/2012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$12.00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$12.00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</a:tr>
              <a:tr h="330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887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Johnson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6/9/2012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$12.00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$12.00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</a:tr>
              <a:tr h="330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887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Johnson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6/9/2012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$50.00</a:t>
                      </a:r>
                      <a:endParaRPr lang="en-US" sz="190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$50.00</a:t>
                      </a:r>
                      <a:endParaRPr lang="en-US" sz="1900" dirty="0">
                        <a:effectLst/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117462" marR="117462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4330157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The quantity and price  columns are shown temporarily to ensure the computation is specified correctly for the Value column.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xmlns="" val="11478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Subtotal in SQL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75117" y="1600200"/>
            <a:ext cx="72591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SELECT </a:t>
            </a:r>
            <a:r>
              <a:rPr lang="en-US" sz="1800" dirty="0" err="1"/>
              <a:t>Salespeople.SalespersonID</a:t>
            </a:r>
            <a:r>
              <a:rPr lang="en-US" sz="1800" dirty="0"/>
              <a:t>, </a:t>
            </a:r>
            <a:r>
              <a:rPr lang="en-US" sz="1800" dirty="0" err="1"/>
              <a:t>Salespeople.Name</a:t>
            </a:r>
            <a:r>
              <a:rPr lang="en-US" sz="1800" dirty="0"/>
              <a:t>, </a:t>
            </a:r>
            <a:r>
              <a:rPr lang="en-US" sz="1800" b="1" dirty="0"/>
              <a:t>Sum([Quantity]*[Price]) AS [Value]</a:t>
            </a:r>
          </a:p>
          <a:p>
            <a:r>
              <a:rPr lang="en-US" sz="1800" dirty="0"/>
              <a:t>FROM Items INNER JOIN ((Salespeople </a:t>
            </a:r>
            <a:endParaRPr lang="en-US" sz="1800" dirty="0" smtClean="0"/>
          </a:p>
          <a:p>
            <a:r>
              <a:rPr lang="en-US" sz="1800" dirty="0" smtClean="0"/>
              <a:t>INNER </a:t>
            </a:r>
            <a:r>
              <a:rPr lang="en-US" sz="1800" dirty="0"/>
              <a:t>JOIN Sales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ON </a:t>
            </a:r>
            <a:r>
              <a:rPr lang="en-US" sz="1800" dirty="0" err="1"/>
              <a:t>Salespeople.SalespersonID</a:t>
            </a:r>
            <a:r>
              <a:rPr lang="en-US" sz="1800" dirty="0"/>
              <a:t> = </a:t>
            </a:r>
            <a:r>
              <a:rPr lang="en-US" sz="1800" dirty="0" err="1"/>
              <a:t>Sales.SalespersonID</a:t>
            </a:r>
            <a:r>
              <a:rPr lang="en-US" sz="1800" dirty="0"/>
              <a:t>) </a:t>
            </a:r>
            <a:endParaRPr lang="en-US" sz="1800" dirty="0" smtClean="0"/>
          </a:p>
          <a:p>
            <a:r>
              <a:rPr lang="en-US" sz="1800" dirty="0" smtClean="0"/>
              <a:t>INNER </a:t>
            </a:r>
            <a:r>
              <a:rPr lang="en-US" sz="1800" dirty="0"/>
              <a:t>JOIN </a:t>
            </a:r>
            <a:r>
              <a:rPr lang="en-US" sz="1800" dirty="0" err="1"/>
              <a:t>ItemsSold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 smtClean="0"/>
              <a:t>   ON </a:t>
            </a:r>
            <a:r>
              <a:rPr lang="en-US" sz="1800" dirty="0" err="1"/>
              <a:t>Sales.SalesID</a:t>
            </a:r>
            <a:r>
              <a:rPr lang="en-US" sz="1800" dirty="0"/>
              <a:t> = </a:t>
            </a:r>
            <a:r>
              <a:rPr lang="en-US" sz="1800" dirty="0" err="1"/>
              <a:t>ItemsSold.SaleID</a:t>
            </a:r>
            <a:r>
              <a:rPr lang="en-US" sz="1800" dirty="0"/>
              <a:t>)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ON </a:t>
            </a:r>
            <a:r>
              <a:rPr lang="en-US" sz="1800" dirty="0" err="1"/>
              <a:t>Items.ItemID</a:t>
            </a:r>
            <a:r>
              <a:rPr lang="en-US" sz="1800" dirty="0"/>
              <a:t> = </a:t>
            </a:r>
            <a:r>
              <a:rPr lang="en-US" sz="1800" dirty="0" err="1"/>
              <a:t>ItemsSold.ItemID</a:t>
            </a:r>
            <a:endParaRPr lang="en-US" sz="1800" dirty="0"/>
          </a:p>
          <a:p>
            <a:r>
              <a:rPr lang="en-US" sz="1800" b="1" dirty="0"/>
              <a:t>WHERE 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Sales.SaleDate</a:t>
            </a:r>
            <a:r>
              <a:rPr lang="en-US" sz="1800" b="1" dirty="0" smtClean="0"/>
              <a:t> </a:t>
            </a:r>
            <a:r>
              <a:rPr lang="en-US" sz="1800" b="1" dirty="0"/>
              <a:t>Between #6/1/2012# And #6/30/2012</a:t>
            </a:r>
            <a:r>
              <a:rPr lang="en-US" sz="1800" b="1" dirty="0" smtClean="0"/>
              <a:t>#)</a:t>
            </a:r>
            <a:endParaRPr lang="en-US" sz="1800" b="1" dirty="0"/>
          </a:p>
          <a:p>
            <a:r>
              <a:rPr lang="en-US" sz="1800" b="1" dirty="0"/>
              <a:t>GROUP BY </a:t>
            </a:r>
            <a:r>
              <a:rPr lang="en-US" sz="1800" b="1" dirty="0" err="1"/>
              <a:t>Salespeople.SalespersonID</a:t>
            </a:r>
            <a:r>
              <a:rPr lang="en-US" sz="1800" b="1" dirty="0"/>
              <a:t>, </a:t>
            </a:r>
            <a:r>
              <a:rPr lang="en-US" sz="1800" b="1" dirty="0" err="1"/>
              <a:t>Salespeople.Name</a:t>
            </a:r>
            <a:endParaRPr lang="en-US" sz="1800" b="1" dirty="0"/>
          </a:p>
          <a:p>
            <a:r>
              <a:rPr lang="en-US" sz="1800" dirty="0"/>
              <a:t>ORDER BY Sum([Quantity]*[Price]) DESC;</a:t>
            </a:r>
          </a:p>
        </p:txBody>
      </p:sp>
    </p:spTree>
    <p:extLst>
      <p:ext uri="{BB962C8B-B14F-4D97-AF65-F5344CB8AC3E}">
        <p14:creationId xmlns:p14="http://schemas.microsoft.com/office/powerpoint/2010/main" xmlns="" val="8720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Subtotals: Access Grid First Attempt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1295400" y="1309687"/>
            <a:ext cx="716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Who are the top salespeople in June?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1066800" y="5653087"/>
            <a:ext cx="6019800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Set the totals and set the Sum column.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Incomplete</a:t>
            </a:r>
            <a:r>
              <a:rPr lang="en-US" sz="1800" dirty="0">
                <a:solidFill>
                  <a:schemeClr val="tx2"/>
                </a:solidFill>
              </a:rPr>
              <a:t>. See results…</a:t>
            </a:r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1087" y="1763113"/>
            <a:ext cx="759142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723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 Results</a:t>
            </a:r>
          </a:p>
        </p:txBody>
      </p:sp>
      <p:graphicFrame>
        <p:nvGraphicFramePr>
          <p:cNvPr id="348261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571220"/>
              </p:ext>
            </p:extLst>
          </p:nvPr>
        </p:nvGraphicFramePr>
        <p:xfrm>
          <a:off x="1371600" y="1463675"/>
          <a:ext cx="7238999" cy="1584960"/>
        </p:xfrm>
        <a:graphic>
          <a:graphicData uri="http://schemas.openxmlformats.org/drawingml/2006/table">
            <a:tbl>
              <a:tblPr/>
              <a:tblGrid>
                <a:gridCol w="2554656"/>
                <a:gridCol w="1191851"/>
                <a:gridCol w="1746246"/>
                <a:gridCol w="1746246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SalespersonID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Name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SaleDate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Value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West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6/9/2012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$2,250.00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West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6/10/2012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$12.00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887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Johnson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6/9/2012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$62.00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970" name="Text Box 102"/>
          <p:cNvSpPr txBox="1">
            <a:spLocks noChangeArrowheads="1"/>
          </p:cNvSpPr>
          <p:nvPr/>
        </p:nvSpPr>
        <p:spPr bwMode="auto">
          <a:xfrm>
            <a:off x="1371600" y="4054475"/>
            <a:ext cx="7543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Salesperson </a:t>
            </a:r>
            <a:r>
              <a:rPr lang="en-US" dirty="0" smtClean="0"/>
              <a:t>#255 (West) shows </a:t>
            </a:r>
            <a:r>
              <a:rPr lang="en-US" dirty="0"/>
              <a:t>up multiple times because of multiple days. GROUP BY Day, Salesperson</a:t>
            </a:r>
          </a:p>
        </p:txBody>
      </p:sp>
      <p:sp>
        <p:nvSpPr>
          <p:cNvPr id="39971" name="Line 103"/>
          <p:cNvSpPr>
            <a:spLocks noChangeShapeType="1"/>
          </p:cNvSpPr>
          <p:nvPr/>
        </p:nvSpPr>
        <p:spPr bwMode="auto">
          <a:xfrm flipV="1">
            <a:off x="2819400" y="1981200"/>
            <a:ext cx="1143000" cy="2073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2" name="Line 104"/>
          <p:cNvSpPr>
            <a:spLocks noChangeShapeType="1"/>
          </p:cNvSpPr>
          <p:nvPr/>
        </p:nvSpPr>
        <p:spPr bwMode="auto">
          <a:xfrm flipV="1">
            <a:off x="2819400" y="2438400"/>
            <a:ext cx="1143000" cy="161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10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7533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BY Conditions: WHERE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1508125" y="5358142"/>
            <a:ext cx="3063875" cy="835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Use WHERE instead of GROUP BY</a:t>
            </a:r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 flipV="1">
            <a:off x="2819400" y="4419600"/>
            <a:ext cx="914400" cy="93854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15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Salesperson Results</a:t>
            </a:r>
            <a:endParaRPr lang="en-US" dirty="0"/>
          </a:p>
        </p:txBody>
      </p:sp>
      <p:graphicFrame>
        <p:nvGraphicFramePr>
          <p:cNvPr id="3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75160237"/>
              </p:ext>
            </p:extLst>
          </p:nvPr>
        </p:nvGraphicFramePr>
        <p:xfrm>
          <a:off x="1371600" y="1463675"/>
          <a:ext cx="5492753" cy="1188720"/>
        </p:xfrm>
        <a:graphic>
          <a:graphicData uri="http://schemas.openxmlformats.org/drawingml/2006/table">
            <a:tbl>
              <a:tblPr/>
              <a:tblGrid>
                <a:gridCol w="2554656"/>
                <a:gridCol w="1191851"/>
                <a:gridCol w="1746246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SalespersonID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Name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Value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West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$2,262.00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887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Johnson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$62.00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664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Converting Business Questions to Queries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5867400" y="1431925"/>
            <a:ext cx="2133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1550988" algn="l"/>
              </a:tabLst>
            </a:pPr>
            <a:r>
              <a:rPr lang="en-US" sz="1800" dirty="0"/>
              <a:t>SELECT	</a:t>
            </a:r>
          </a:p>
          <a:p>
            <a:pPr>
              <a:tabLst>
                <a:tab pos="1550988" algn="l"/>
              </a:tabLst>
            </a:pPr>
            <a:r>
              <a:rPr lang="en-US" sz="1800" dirty="0"/>
              <a:t>FROM	</a:t>
            </a:r>
          </a:p>
          <a:p>
            <a:pPr>
              <a:tabLst>
                <a:tab pos="1550988" algn="l"/>
              </a:tabLst>
            </a:pPr>
            <a:r>
              <a:rPr lang="en-US" sz="1800" dirty="0" smtClean="0"/>
              <a:t>INNER JOIN</a:t>
            </a:r>
            <a:r>
              <a:rPr lang="en-US" sz="1800" dirty="0"/>
              <a:t>	</a:t>
            </a:r>
          </a:p>
          <a:p>
            <a:pPr>
              <a:tabLst>
                <a:tab pos="1550988" algn="l"/>
              </a:tabLst>
            </a:pPr>
            <a:r>
              <a:rPr lang="en-US" sz="1800" dirty="0"/>
              <a:t>WHERE	</a:t>
            </a:r>
          </a:p>
          <a:p>
            <a:pPr>
              <a:tabLst>
                <a:tab pos="1550988" algn="l"/>
              </a:tabLst>
            </a:pPr>
            <a:r>
              <a:rPr lang="en-US" sz="1800" dirty="0"/>
              <a:t>GROUP BY	</a:t>
            </a:r>
          </a:p>
          <a:p>
            <a:pPr>
              <a:tabLst>
                <a:tab pos="1550988" algn="l"/>
              </a:tabLst>
            </a:pPr>
            <a:r>
              <a:rPr lang="en-US" sz="1800" dirty="0"/>
              <a:t>ORDER BY	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1066800" y="1508125"/>
            <a:ext cx="4343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800"/>
              <a:t>What do you want to see?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800"/>
              <a:t>What constraints are you given?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800"/>
              <a:t>What tables are involved?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800"/>
              <a:t>How are the tables joined?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1371600" y="3413125"/>
            <a:ext cx="69072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sz="2000"/>
              <a:t> Start with the parts you know how to do.</a:t>
            </a:r>
          </a:p>
          <a:p>
            <a:pPr>
              <a:buFontTx/>
              <a:buChar char="•"/>
            </a:pPr>
            <a:r>
              <a:rPr lang="en-US" sz="2000"/>
              <a:t> Verify the results at each step.</a:t>
            </a:r>
          </a:p>
          <a:p>
            <a:pPr>
              <a:buFontTx/>
              <a:buChar char="•"/>
            </a:pPr>
            <a:r>
              <a:rPr lang="en-US" sz="2000"/>
              <a:t> Add more tables and columns as needed</a:t>
            </a:r>
          </a:p>
          <a:p>
            <a:pPr>
              <a:buFontTx/>
              <a:buChar char="•"/>
            </a:pPr>
            <a:r>
              <a:rPr lang="en-US" sz="2000"/>
              <a:t> Do aggregate totals at the end—after verifying the rows.</a:t>
            </a:r>
          </a:p>
          <a:p>
            <a:pPr>
              <a:buFontTx/>
              <a:buChar char="•"/>
            </a:pPr>
            <a:r>
              <a:rPr lang="en-US" sz="2000"/>
              <a:t> Look for “for each” or “by” to use GROUP BY for subtotals.</a:t>
            </a:r>
          </a:p>
        </p:txBody>
      </p:sp>
    </p:spTree>
    <p:extLst>
      <p:ext uri="{BB962C8B-B14F-4D97-AF65-F5344CB8AC3E}">
        <p14:creationId xmlns:p14="http://schemas.microsoft.com/office/powerpoint/2010/main" xmlns="" val="35660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Database Design:  Normalization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7326313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59367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Notation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828800" y="1279525"/>
            <a:ext cx="1282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700" b="1"/>
              <a:t>Table name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6240463" y="1339850"/>
            <a:ext cx="1538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700" b="1"/>
              <a:t>Table columns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1143000" y="2346325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/>
              <a:t>Customer (</a:t>
            </a:r>
            <a:r>
              <a:rPr lang="en-US" sz="1800" u="sng"/>
              <a:t>CustomerID</a:t>
            </a:r>
            <a:r>
              <a:rPr lang="en-US" sz="1800"/>
              <a:t>, LastName, Phone, Street, City, AccountBalance)</a:t>
            </a:r>
          </a:p>
        </p:txBody>
      </p:sp>
      <p:sp>
        <p:nvSpPr>
          <p:cNvPr id="50182" name="Line 7"/>
          <p:cNvSpPr>
            <a:spLocks noChangeShapeType="1"/>
          </p:cNvSpPr>
          <p:nvPr/>
        </p:nvSpPr>
        <p:spPr bwMode="auto">
          <a:xfrm flipH="1">
            <a:off x="1752600" y="1965325"/>
            <a:ext cx="369888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8"/>
          <p:cNvSpPr>
            <a:spLocks noChangeShapeType="1"/>
          </p:cNvSpPr>
          <p:nvPr/>
        </p:nvSpPr>
        <p:spPr bwMode="auto">
          <a:xfrm flipH="1">
            <a:off x="5378450" y="1965325"/>
            <a:ext cx="140335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9"/>
          <p:cNvSpPr>
            <a:spLocks noChangeShapeType="1"/>
          </p:cNvSpPr>
          <p:nvPr/>
        </p:nvSpPr>
        <p:spPr bwMode="auto">
          <a:xfrm>
            <a:off x="6858000" y="1965325"/>
            <a:ext cx="1371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 flipH="1">
            <a:off x="6705600" y="1965325"/>
            <a:ext cx="8255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536" name="Group 8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9607308"/>
              </p:ext>
            </p:extLst>
          </p:nvPr>
        </p:nvGraphicFramePr>
        <p:xfrm>
          <a:off x="381000" y="3032125"/>
          <a:ext cx="8485188" cy="2835275"/>
        </p:xfrm>
        <a:graphic>
          <a:graphicData uri="http://schemas.openxmlformats.org/drawingml/2006/table">
            <a:tbl>
              <a:tblPr/>
              <a:tblGrid>
                <a:gridCol w="1479550"/>
                <a:gridCol w="1073150"/>
                <a:gridCol w="1746250"/>
                <a:gridCol w="1987550"/>
                <a:gridCol w="1022350"/>
                <a:gridCol w="1176338"/>
              </a:tblGrid>
              <a:tr h="640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CustomerID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Last 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Phone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City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AccountBalance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Jones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(312) 555-1234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 Elm Street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Chicago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$197.54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28764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Adamz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(602) 999-2539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938 Main Street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Phoenix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$526.76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29587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Smitz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(206) 676-7763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523 Oak Street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Seattle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$353.76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33352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Sanchez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(303) 444-1352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999 Pine Street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Denver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$153.00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44453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Kolke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(303) 888-8876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909 West Avenue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Denver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$863.39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87535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James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(305) 777-2235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374 Main Street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Miami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$255.93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79541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626" name="Group 19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15902309"/>
              </p:ext>
            </p:extLst>
          </p:nvPr>
        </p:nvGraphicFramePr>
        <p:xfrm>
          <a:off x="609600" y="3070225"/>
          <a:ext cx="8218488" cy="3178175"/>
        </p:xfrm>
        <a:graphic>
          <a:graphicData uri="http://schemas.openxmlformats.org/drawingml/2006/table">
            <a:tbl>
              <a:tblPr/>
              <a:tblGrid>
                <a:gridCol w="569913"/>
                <a:gridCol w="742950"/>
                <a:gridCol w="903287"/>
                <a:gridCol w="557213"/>
                <a:gridCol w="1046162"/>
                <a:gridCol w="1179513"/>
                <a:gridCol w="571500"/>
                <a:gridCol w="698500"/>
                <a:gridCol w="1206500"/>
                <a:gridCol w="74295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SaleID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SaleDate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CustomerID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Phone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ItemID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Quantity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3/3/2012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Jones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(312) 555-1234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 Elm 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1154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Red Boots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$100.00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3/3/2012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Jones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(312) 555-1234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 Elm 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3342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LCD-40 inch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$1,000.00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3/3/2012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Jones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(312) 555-1234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 Elm 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7653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Blue Suede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$50.00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4/4/2012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87535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James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(305) 777-2235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374 Main 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1154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Red Boots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$100.00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4/4/2012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87535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James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(305) 777-2235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374 Main 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8763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Men's Work Boots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$45.00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4/9/2012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Jones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(312) 555-1234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 Elm 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7653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Blue Suede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$50.00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169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5/6/2012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29587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Smitz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(206) 676-7763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523 Oak 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3342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LCD-40 inch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$1,000.00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169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5/6/2012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29587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Smitz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(206) 676-7763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523 Oak 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9987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Blu-Ray Player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$400.00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178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5/1/2012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44453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Kolke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(303) 888-8876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909 West Avenue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2254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Blue Jeans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$12.00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188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5/8/2012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29587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Smitz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(206) 676-7763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523 Oak 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3342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LCD-40 inch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$1,000.00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188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5/8/2012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29587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Smitz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(206) 676-7763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523 Oak 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8763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Men's Work Boots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$45.00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5/23/2012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Jones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(312) 555-1234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 Elm 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1154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Red Boots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$100.00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3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1st:  Repeating</a:t>
            </a:r>
          </a:p>
        </p:txBody>
      </p:sp>
      <p:sp>
        <p:nvSpPr>
          <p:cNvPr id="51359" name="Rectangle 3"/>
          <p:cNvSpPr>
            <a:spLocks noChangeArrowheads="1"/>
          </p:cNvSpPr>
          <p:nvPr/>
        </p:nvSpPr>
        <p:spPr bwMode="auto">
          <a:xfrm>
            <a:off x="1143000" y="1470025"/>
            <a:ext cx="77692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300"/>
              <a:t>SaleForm(</a:t>
            </a:r>
            <a:r>
              <a:rPr lang="en-US" sz="1300" u="sng"/>
              <a:t>SaleID</a:t>
            </a:r>
            <a:r>
              <a:rPr lang="en-US" sz="1300"/>
              <a:t>, SaleDate, CustomerID, Phone, Name, Street, (</a:t>
            </a:r>
            <a:r>
              <a:rPr lang="en-US" sz="1300" u="sng"/>
              <a:t>ItemID</a:t>
            </a:r>
            <a:r>
              <a:rPr lang="en-US" sz="1300"/>
              <a:t>, Quantity, Description, Price ) )</a:t>
            </a:r>
          </a:p>
        </p:txBody>
      </p:sp>
      <p:sp>
        <p:nvSpPr>
          <p:cNvPr id="51360" name="Rectangle 5"/>
          <p:cNvSpPr>
            <a:spLocks noChangeArrowheads="1"/>
          </p:cNvSpPr>
          <p:nvPr/>
        </p:nvSpPr>
        <p:spPr bwMode="auto">
          <a:xfrm>
            <a:off x="6096000" y="2232025"/>
            <a:ext cx="1633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Repeating Section</a:t>
            </a:r>
          </a:p>
        </p:txBody>
      </p:sp>
      <p:sp>
        <p:nvSpPr>
          <p:cNvPr id="51361" name="Line 6"/>
          <p:cNvSpPr>
            <a:spLocks noChangeShapeType="1"/>
          </p:cNvSpPr>
          <p:nvPr/>
        </p:nvSpPr>
        <p:spPr bwMode="auto">
          <a:xfrm flipH="1" flipV="1">
            <a:off x="6324600" y="1774825"/>
            <a:ext cx="1295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2" name="Line 7"/>
          <p:cNvSpPr>
            <a:spLocks noChangeShapeType="1"/>
          </p:cNvSpPr>
          <p:nvPr/>
        </p:nvSpPr>
        <p:spPr bwMode="auto">
          <a:xfrm flipV="1">
            <a:off x="7620000" y="1774825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3" name="Rectangle 8"/>
          <p:cNvSpPr>
            <a:spLocks noChangeArrowheads="1"/>
          </p:cNvSpPr>
          <p:nvPr/>
        </p:nvSpPr>
        <p:spPr bwMode="auto">
          <a:xfrm>
            <a:off x="7239000" y="2460625"/>
            <a:ext cx="1682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Causes duplication</a:t>
            </a:r>
          </a:p>
        </p:txBody>
      </p:sp>
      <p:sp>
        <p:nvSpPr>
          <p:cNvPr id="51364" name="Line 10"/>
          <p:cNvSpPr>
            <a:spLocks noChangeShapeType="1"/>
          </p:cNvSpPr>
          <p:nvPr/>
        </p:nvSpPr>
        <p:spPr bwMode="auto">
          <a:xfrm flipH="1">
            <a:off x="5486400" y="2765425"/>
            <a:ext cx="251460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5" name="Line 11"/>
          <p:cNvSpPr>
            <a:spLocks noChangeShapeType="1"/>
          </p:cNvSpPr>
          <p:nvPr/>
        </p:nvSpPr>
        <p:spPr bwMode="auto">
          <a:xfrm flipH="1">
            <a:off x="5486400" y="2765425"/>
            <a:ext cx="2590800" cy="1143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6" name="Line 12"/>
          <p:cNvSpPr>
            <a:spLocks noChangeShapeType="1"/>
          </p:cNvSpPr>
          <p:nvPr/>
        </p:nvSpPr>
        <p:spPr bwMode="auto">
          <a:xfrm flipH="1">
            <a:off x="5486400" y="2765425"/>
            <a:ext cx="25908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7564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5013325" y="1652588"/>
            <a:ext cx="180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/>
              <a:t>Customer Table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5394325" y="4014788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Sales Table</a:t>
            </a:r>
          </a:p>
        </p:txBody>
      </p:sp>
      <p:sp>
        <p:nvSpPr>
          <p:cNvPr id="819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Databases</a:t>
            </a:r>
          </a:p>
        </p:txBody>
      </p:sp>
      <p:sp>
        <p:nvSpPr>
          <p:cNvPr id="8199" name="Rectangle 10"/>
          <p:cNvSpPr>
            <a:spLocks noGrp="1" noChangeArrowheads="1"/>
          </p:cNvSpPr>
          <p:nvPr>
            <p:ph idx="4294967295"/>
          </p:nvPr>
        </p:nvSpPr>
        <p:spPr>
          <a:xfrm>
            <a:off x="914400" y="1524000"/>
            <a:ext cx="2901950" cy="36195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Rows</a:t>
            </a:r>
          </a:p>
          <a:p>
            <a:pPr lvl="1"/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Primary keys</a:t>
            </a:r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Dates &amp; times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Objects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0715901"/>
              </p:ext>
            </p:extLst>
          </p:nvPr>
        </p:nvGraphicFramePr>
        <p:xfrm>
          <a:off x="3476675" y="2019300"/>
          <a:ext cx="5443700" cy="1714503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472639"/>
                <a:gridCol w="1323687"/>
                <a:gridCol w="1323687"/>
                <a:gridCol w="1323687"/>
              </a:tblGrid>
              <a:tr h="2449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 dirty="0" err="1">
                          <a:effectLst/>
                        </a:rPr>
                        <a:t>CustomerID</a:t>
                      </a:r>
                      <a:endParaRPr lang="en-US" sz="1700" kern="1000" dirty="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Name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Address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City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</a:tr>
              <a:tr h="2449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12345</a:t>
                      </a:r>
                      <a:endParaRPr lang="en-US" sz="1700" kern="1000" dirty="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Jones</a:t>
                      </a:r>
                      <a:endParaRPr lang="en-US" sz="1700" kern="1000" dirty="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125 Elm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Chicago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</a:tr>
              <a:tr h="2449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28764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Adamz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938 Main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Phoenix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</a:tr>
              <a:tr h="2449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29587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Smitz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523 Oak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Seattle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</a:tr>
              <a:tr h="2449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33352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Sanchez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999 Pine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Denver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</a:tr>
              <a:tr h="2449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44453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Kolke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909 West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Denver</a:t>
                      </a:r>
                      <a:endParaRPr lang="en-US" sz="1700" kern="1000" dirty="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</a:tr>
              <a:tr h="2449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87535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James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374 Main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Miami</a:t>
                      </a:r>
                      <a:endParaRPr lang="en-US" sz="1700" kern="1000" dirty="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7245" marR="107245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6480551"/>
              </p:ext>
            </p:extLst>
          </p:nvPr>
        </p:nvGraphicFramePr>
        <p:xfrm>
          <a:off x="3886201" y="4381500"/>
          <a:ext cx="4648199" cy="123468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938347"/>
                <a:gridCol w="1434605"/>
                <a:gridCol w="854185"/>
                <a:gridCol w="1421062"/>
              </a:tblGrid>
              <a:tr h="2469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 dirty="0" err="1">
                          <a:effectLst/>
                        </a:rPr>
                        <a:t>SaleID</a:t>
                      </a:r>
                      <a:endParaRPr lang="en-US" sz="1700" kern="1000" dirty="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 dirty="0" err="1">
                          <a:effectLst/>
                        </a:rPr>
                        <a:t>CustomerID</a:t>
                      </a:r>
                      <a:endParaRPr lang="en-US" sz="1700" kern="1000" dirty="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Date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Salesperson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</a:tr>
              <a:tr h="2469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117</a:t>
                      </a:r>
                      <a:endParaRPr lang="en-US" sz="1700" kern="1000" dirty="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12345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3/3/12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887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</a:tr>
              <a:tr h="2469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125</a:t>
                      </a:r>
                      <a:endParaRPr lang="en-US" sz="1700" kern="1000" dirty="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87535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4/4/12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663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</a:tr>
              <a:tr h="2469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157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12345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4/9/12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554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</a:tr>
              <a:tr h="2469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169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29587</a:t>
                      </a:r>
                      <a:endParaRPr lang="en-US" sz="1700" kern="1000" dirty="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>
                          <a:effectLst/>
                        </a:rPr>
                        <a:t>5/6/12</a:t>
                      </a:r>
                      <a:endParaRPr lang="en-US" sz="1700" kern="100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255</a:t>
                      </a:r>
                      <a:endParaRPr lang="en-US" sz="1700" kern="1000" dirty="0"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106109" marR="106109" marT="0" marB="0"/>
                </a:tc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4180114" y="2383971"/>
            <a:ext cx="767443" cy="2188029"/>
          </a:xfrm>
          <a:custGeom>
            <a:avLst/>
            <a:gdLst>
              <a:gd name="connsiteX0" fmla="*/ 767443 w 767443"/>
              <a:gd name="connsiteY0" fmla="*/ 2188029 h 2188029"/>
              <a:gd name="connsiteX1" fmla="*/ 48986 w 767443"/>
              <a:gd name="connsiteY1" fmla="*/ 1730829 h 2188029"/>
              <a:gd name="connsiteX2" fmla="*/ 751115 w 767443"/>
              <a:gd name="connsiteY2" fmla="*/ 555172 h 2188029"/>
              <a:gd name="connsiteX3" fmla="*/ 0 w 767443"/>
              <a:gd name="connsiteY3" fmla="*/ 0 h 218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43" h="2188029">
                <a:moveTo>
                  <a:pt x="767443" y="2188029"/>
                </a:moveTo>
                <a:cubicBezTo>
                  <a:pt x="409575" y="2095500"/>
                  <a:pt x="51707" y="2002972"/>
                  <a:pt x="48986" y="1730829"/>
                </a:cubicBezTo>
                <a:cubicBezTo>
                  <a:pt x="46265" y="1458686"/>
                  <a:pt x="759279" y="843643"/>
                  <a:pt x="751115" y="555172"/>
                </a:cubicBezTo>
                <a:cubicBezTo>
                  <a:pt x="742951" y="266701"/>
                  <a:pt x="371475" y="133350"/>
                  <a:pt x="0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7986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mtClean="0"/>
              <a:t>First Normal</a:t>
            </a:r>
          </a:p>
        </p:txBody>
      </p:sp>
      <p:graphicFrame>
        <p:nvGraphicFramePr>
          <p:cNvPr id="254127" name="Group 17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4143522467"/>
              </p:ext>
            </p:extLst>
          </p:nvPr>
        </p:nvGraphicFramePr>
        <p:xfrm>
          <a:off x="1219200" y="1965325"/>
          <a:ext cx="7543800" cy="2713038"/>
        </p:xfrm>
        <a:graphic>
          <a:graphicData uri="http://schemas.openxmlformats.org/drawingml/2006/table">
            <a:tbl>
              <a:tblPr/>
              <a:tblGrid>
                <a:gridCol w="569913"/>
                <a:gridCol w="742950"/>
                <a:gridCol w="903287"/>
                <a:gridCol w="557213"/>
                <a:gridCol w="1046162"/>
                <a:gridCol w="1179513"/>
                <a:gridCol w="2544762"/>
              </a:tblGrid>
              <a:tr h="2438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SaleID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SaleDate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CustomerID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Phone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ItemID, Quantity, Description, Price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4870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3/3/2012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Jones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(312) 555-1234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 Elm 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1154, 2, Red Boots, $100.00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3342, 1, LCD-40 inch, $1,000.00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7653, 4, Blue Suede, $50.00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8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4/4/2012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87535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James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(305) 777-2235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374 Main Street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1154, 4, Red Boots, $100,00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8763, 3, Men’s Work Boots, $45.00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6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4/9/2012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Jones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(312) 555-1234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 Elm 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7653, 2, Blue Suede, $50.00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8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169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5/6/2012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29587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Smitz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(206) 676-7763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523 Oak Street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3342, 1, LCD-40 inch, $1,000.00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9987, 2, Blu-Ray Player, $400.00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6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178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5/1/2012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44453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Kolke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(303) 888-8876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909 West Avenue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2254, 1, Blue Jeans, $12.00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8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188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5/8/2012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29587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Smitz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(206) 676-7763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523 Oak 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3342, 1, LCD-40 inch, $1,000.00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8763, 1, Men’s Work Boots, $45.00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6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5/23/2012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Jones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(312) 555-1234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 Elm 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1154, 1, Red Boots, $100.00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295400" y="1431925"/>
            <a:ext cx="3627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SalesForm with repeating data</a:t>
            </a:r>
          </a:p>
        </p:txBody>
      </p:sp>
      <p:sp>
        <p:nvSpPr>
          <p:cNvPr id="52228" name="Rectangle 7"/>
          <p:cNvSpPr>
            <a:spLocks noChangeArrowheads="1"/>
          </p:cNvSpPr>
          <p:nvPr/>
        </p:nvSpPr>
        <p:spPr bwMode="auto">
          <a:xfrm>
            <a:off x="3124200" y="4937125"/>
            <a:ext cx="299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F00FC9"/>
                </a:solidFill>
              </a:rPr>
              <a:t>Not</a:t>
            </a:r>
            <a:r>
              <a:rPr lang="en-US" sz="2000"/>
              <a:t> in First Normal Form</a:t>
            </a:r>
          </a:p>
        </p:txBody>
      </p:sp>
      <p:sp>
        <p:nvSpPr>
          <p:cNvPr id="52303" name="Freeform 176"/>
          <p:cNvSpPr>
            <a:spLocks/>
          </p:cNvSpPr>
          <p:nvPr/>
        </p:nvSpPr>
        <p:spPr bwMode="auto">
          <a:xfrm>
            <a:off x="6172200" y="4784725"/>
            <a:ext cx="457200" cy="381000"/>
          </a:xfrm>
          <a:custGeom>
            <a:avLst/>
            <a:gdLst>
              <a:gd name="T0" fmla="*/ 0 w 288"/>
              <a:gd name="T1" fmla="*/ 604837545 h 240"/>
              <a:gd name="T2" fmla="*/ 725804891 w 288"/>
              <a:gd name="T3" fmla="*/ 483870075 h 240"/>
              <a:gd name="T4" fmla="*/ 725804891 w 288"/>
              <a:gd name="T5" fmla="*/ 0 h 240"/>
              <a:gd name="T6" fmla="*/ 0 60000 65536"/>
              <a:gd name="T7" fmla="*/ 0 60000 65536"/>
              <a:gd name="T8" fmla="*/ 0 60000 65536"/>
              <a:gd name="T9" fmla="*/ 0 w 288"/>
              <a:gd name="T10" fmla="*/ 0 h 240"/>
              <a:gd name="T11" fmla="*/ 288 w 28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40">
                <a:moveTo>
                  <a:pt x="0" y="240"/>
                </a:moveTo>
                <a:lnTo>
                  <a:pt x="288" y="192"/>
                </a:lnTo>
                <a:lnTo>
                  <a:pt x="28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9815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524" name="Group 5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0330496"/>
              </p:ext>
            </p:extLst>
          </p:nvPr>
        </p:nvGraphicFramePr>
        <p:xfrm>
          <a:off x="5181600" y="3382968"/>
          <a:ext cx="3819526" cy="3170232"/>
        </p:xfrm>
        <a:graphic>
          <a:graphicData uri="http://schemas.openxmlformats.org/drawingml/2006/table">
            <a:tbl>
              <a:tblPr/>
              <a:tblGrid>
                <a:gridCol w="569866"/>
                <a:gridCol w="571452"/>
                <a:gridCol w="698442"/>
                <a:gridCol w="1206400"/>
                <a:gridCol w="773366"/>
              </a:tblGrid>
              <a:tr h="2438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SaleID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ItemID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Quantity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4386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1154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Red Boots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$100.00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6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3342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LCD-40 inch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$1,000.00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6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7653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Blue Suede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$50.00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6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1154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Red Boots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$100.00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6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8763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Men's Work Boots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$45.00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6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7653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Blue Suede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$50.00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6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169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3342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LCD-40 inch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$1,000.00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6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169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9987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Blu-Ray Player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$400.00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6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178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2254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Blue Jeans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$12.00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6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188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3342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LCD-40 inch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$1,000.00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6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188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8763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Men's Work Boots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$45.00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6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1154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Red Boots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$100.00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mtClean="0"/>
              <a:t>1st:  Split</a:t>
            </a:r>
          </a:p>
        </p:txBody>
      </p:sp>
      <p:graphicFrame>
        <p:nvGraphicFramePr>
          <p:cNvPr id="253525" name="Group 59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2799105691"/>
              </p:ext>
            </p:extLst>
          </p:nvPr>
        </p:nvGraphicFramePr>
        <p:xfrm>
          <a:off x="106362" y="2925768"/>
          <a:ext cx="4999038" cy="1463676"/>
        </p:xfrm>
        <a:graphic>
          <a:graphicData uri="http://schemas.openxmlformats.org/drawingml/2006/table">
            <a:tbl>
              <a:tblPr/>
              <a:tblGrid>
                <a:gridCol w="569913"/>
                <a:gridCol w="742950"/>
                <a:gridCol w="903287"/>
                <a:gridCol w="557213"/>
                <a:gridCol w="1046162"/>
                <a:gridCol w="1179513"/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SaleID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SaleDate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CustomerID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Phone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3/3/2012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Jones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(312) 555-1234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 Elm 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3/3/2012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Jones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(312) 555-1234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 Elm 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3/3/2012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Jones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(312) 555-1234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 Elm 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4/4/2012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87535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James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(305) 777-2235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374 Main Street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4/4/2012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87535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James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(305) 777-2235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374 Main Street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388" name="Rectangle 4"/>
          <p:cNvSpPr>
            <a:spLocks noChangeArrowheads="1"/>
          </p:cNvSpPr>
          <p:nvPr/>
        </p:nvSpPr>
        <p:spPr bwMode="auto">
          <a:xfrm>
            <a:off x="152400" y="2316168"/>
            <a:ext cx="49831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300"/>
              <a:t>SaleForm2(</a:t>
            </a:r>
            <a:r>
              <a:rPr lang="en-US" sz="1300" u="sng"/>
              <a:t>SaleID</a:t>
            </a:r>
            <a:r>
              <a:rPr lang="en-US" sz="1300"/>
              <a:t>, SaleDate, CustomerID, Phone, Name, Street)</a:t>
            </a:r>
          </a:p>
        </p:txBody>
      </p:sp>
      <p:sp>
        <p:nvSpPr>
          <p:cNvPr id="53389" name="Rectangle 7"/>
          <p:cNvSpPr>
            <a:spLocks noChangeArrowheads="1"/>
          </p:cNvSpPr>
          <p:nvPr/>
        </p:nvSpPr>
        <p:spPr bwMode="auto">
          <a:xfrm>
            <a:off x="5029200" y="2925768"/>
            <a:ext cx="41084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300"/>
              <a:t>SaleLine(</a:t>
            </a:r>
            <a:r>
              <a:rPr lang="en-US" sz="1300" u="sng"/>
              <a:t>SaleID</a:t>
            </a:r>
            <a:r>
              <a:rPr lang="en-US" sz="1300"/>
              <a:t>, </a:t>
            </a:r>
            <a:r>
              <a:rPr lang="en-US" sz="1300" u="sng"/>
              <a:t>ItemID</a:t>
            </a:r>
            <a:r>
              <a:rPr lang="en-US" sz="1300"/>
              <a:t>, Quantity, Description, Price)</a:t>
            </a:r>
          </a:p>
        </p:txBody>
      </p:sp>
      <p:sp>
        <p:nvSpPr>
          <p:cNvPr id="53390" name="Line 8"/>
          <p:cNvSpPr>
            <a:spLocks noChangeShapeType="1"/>
          </p:cNvSpPr>
          <p:nvPr/>
        </p:nvSpPr>
        <p:spPr bwMode="auto">
          <a:xfrm>
            <a:off x="7543800" y="1706568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91" name="Line 9"/>
          <p:cNvSpPr>
            <a:spLocks noChangeShapeType="1"/>
          </p:cNvSpPr>
          <p:nvPr/>
        </p:nvSpPr>
        <p:spPr bwMode="auto">
          <a:xfrm>
            <a:off x="2209800" y="1706568"/>
            <a:ext cx="381000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92" name="Line 10"/>
          <p:cNvSpPr>
            <a:spLocks noChangeShapeType="1"/>
          </p:cNvSpPr>
          <p:nvPr/>
        </p:nvSpPr>
        <p:spPr bwMode="auto">
          <a:xfrm>
            <a:off x="1447800" y="1706568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93" name="Line 11"/>
          <p:cNvSpPr>
            <a:spLocks noChangeShapeType="1"/>
          </p:cNvSpPr>
          <p:nvPr/>
        </p:nvSpPr>
        <p:spPr bwMode="auto">
          <a:xfrm flipH="1">
            <a:off x="2895600" y="1706568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94" name="Line 12"/>
          <p:cNvSpPr>
            <a:spLocks noChangeShapeType="1"/>
          </p:cNvSpPr>
          <p:nvPr/>
        </p:nvSpPr>
        <p:spPr bwMode="auto">
          <a:xfrm>
            <a:off x="5943600" y="1706568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95" name="Line 17"/>
          <p:cNvSpPr>
            <a:spLocks noChangeShapeType="1"/>
          </p:cNvSpPr>
          <p:nvPr/>
        </p:nvSpPr>
        <p:spPr bwMode="auto">
          <a:xfrm flipV="1">
            <a:off x="2454275" y="3306768"/>
            <a:ext cx="1584325" cy="1273175"/>
          </a:xfrm>
          <a:prstGeom prst="line">
            <a:avLst/>
          </a:prstGeom>
          <a:noFill/>
          <a:ln w="12700">
            <a:solidFill>
              <a:srgbClr val="F00FC9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96" name="Line 18"/>
          <p:cNvSpPr>
            <a:spLocks noChangeShapeType="1"/>
          </p:cNvSpPr>
          <p:nvPr/>
        </p:nvSpPr>
        <p:spPr bwMode="auto">
          <a:xfrm flipV="1">
            <a:off x="2454275" y="3535368"/>
            <a:ext cx="1584325" cy="1120775"/>
          </a:xfrm>
          <a:prstGeom prst="line">
            <a:avLst/>
          </a:prstGeom>
          <a:noFill/>
          <a:ln w="12700">
            <a:solidFill>
              <a:srgbClr val="F00FC9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97" name="Rectangle 19"/>
          <p:cNvSpPr>
            <a:spLocks noChangeArrowheads="1"/>
          </p:cNvSpPr>
          <p:nvPr/>
        </p:nvSpPr>
        <p:spPr bwMode="auto">
          <a:xfrm>
            <a:off x="990600" y="4449768"/>
            <a:ext cx="1581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 i="1">
                <a:solidFill>
                  <a:srgbClr val="F00FC9"/>
                </a:solidFill>
              </a:rPr>
              <a:t>Note: replication</a:t>
            </a:r>
          </a:p>
        </p:txBody>
      </p:sp>
      <p:sp>
        <p:nvSpPr>
          <p:cNvPr id="53398" name="Line 20"/>
          <p:cNvSpPr>
            <a:spLocks noChangeShapeType="1"/>
          </p:cNvSpPr>
          <p:nvPr/>
        </p:nvSpPr>
        <p:spPr bwMode="auto">
          <a:xfrm flipV="1">
            <a:off x="3429000" y="3992568"/>
            <a:ext cx="3657600" cy="1828800"/>
          </a:xfrm>
          <a:prstGeom prst="line">
            <a:avLst/>
          </a:prstGeom>
          <a:noFill/>
          <a:ln w="12700">
            <a:solidFill>
              <a:srgbClr val="F00FC9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99" name="Line 21"/>
          <p:cNvSpPr>
            <a:spLocks noChangeShapeType="1"/>
          </p:cNvSpPr>
          <p:nvPr/>
        </p:nvSpPr>
        <p:spPr bwMode="auto">
          <a:xfrm flipV="1">
            <a:off x="3429000" y="5211768"/>
            <a:ext cx="3733800" cy="685800"/>
          </a:xfrm>
          <a:prstGeom prst="line">
            <a:avLst/>
          </a:prstGeom>
          <a:noFill/>
          <a:ln w="12700">
            <a:solidFill>
              <a:srgbClr val="F00FC9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00" name="Rectangle 22"/>
          <p:cNvSpPr>
            <a:spLocks noChangeArrowheads="1"/>
          </p:cNvSpPr>
          <p:nvPr/>
        </p:nvSpPr>
        <p:spPr bwMode="auto">
          <a:xfrm>
            <a:off x="1965325" y="5691193"/>
            <a:ext cx="1587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 i="1">
                <a:solidFill>
                  <a:srgbClr val="F00FC9"/>
                </a:solidFill>
              </a:rPr>
              <a:t>Note: replication</a:t>
            </a:r>
          </a:p>
        </p:txBody>
      </p:sp>
      <p:sp>
        <p:nvSpPr>
          <p:cNvPr id="53401" name="Rectangle 2"/>
          <p:cNvSpPr>
            <a:spLocks noChangeArrowheads="1"/>
          </p:cNvSpPr>
          <p:nvPr/>
        </p:nvSpPr>
        <p:spPr bwMode="auto">
          <a:xfrm>
            <a:off x="990600" y="1401768"/>
            <a:ext cx="77692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300"/>
              <a:t>SaleForm</a:t>
            </a:r>
            <a:r>
              <a:rPr lang="en-US" sz="1300" u="sng"/>
              <a:t>(SaleID</a:t>
            </a:r>
            <a:r>
              <a:rPr lang="en-US" sz="1300"/>
              <a:t>, SaleDate, CustomerID, Phone, Name, Street, (</a:t>
            </a:r>
            <a:r>
              <a:rPr lang="en-US" sz="1300" u="sng"/>
              <a:t>ItemID</a:t>
            </a:r>
            <a:r>
              <a:rPr lang="en-US" sz="1300"/>
              <a:t>, Quantity, Description, Price ) )</a:t>
            </a:r>
          </a:p>
        </p:txBody>
      </p:sp>
    </p:spTree>
    <p:extLst>
      <p:ext uri="{BB962C8B-B14F-4D97-AF65-F5344CB8AC3E}">
        <p14:creationId xmlns:p14="http://schemas.microsoft.com/office/powerpoint/2010/main" xmlns="" val="58356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2nd Split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965325" y="2055813"/>
            <a:ext cx="5051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SalelLine(</a:t>
            </a:r>
            <a:r>
              <a:rPr lang="en-US" sz="1600" u="sng"/>
              <a:t>SaleID</a:t>
            </a:r>
            <a:r>
              <a:rPr lang="en-US" sz="1600"/>
              <a:t>, </a:t>
            </a:r>
            <a:r>
              <a:rPr lang="en-US" sz="1600" u="sng"/>
              <a:t>ItemID</a:t>
            </a:r>
            <a:r>
              <a:rPr lang="en-US" sz="1600"/>
              <a:t>, Quantity, Description, Price)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600200" y="2743200"/>
            <a:ext cx="3475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ItemsSold(</a:t>
            </a:r>
            <a:r>
              <a:rPr lang="en-US" sz="1600" u="sng"/>
              <a:t>SaleID</a:t>
            </a:r>
            <a:r>
              <a:rPr lang="en-US" sz="1600"/>
              <a:t>, </a:t>
            </a:r>
            <a:r>
              <a:rPr lang="en-US" sz="1600" u="sng"/>
              <a:t>ItemID</a:t>
            </a:r>
            <a:r>
              <a:rPr lang="en-US" sz="1600"/>
              <a:t>, Quantity )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546725" y="2894013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Items(</a:t>
            </a:r>
            <a:r>
              <a:rPr lang="en-US" sz="1600" u="sng"/>
              <a:t>ItemID</a:t>
            </a:r>
            <a:r>
              <a:rPr lang="en-US" sz="1600"/>
              <a:t>, Description, Price)</a:t>
            </a: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 flipH="1">
            <a:off x="3505200" y="24384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5867400" y="2438400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Rectangle 10"/>
          <p:cNvSpPr>
            <a:spLocks noChangeArrowheads="1"/>
          </p:cNvSpPr>
          <p:nvPr/>
        </p:nvSpPr>
        <p:spPr bwMode="auto">
          <a:xfrm>
            <a:off x="1431925" y="1249363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Column depends on entire (whole) key.</a:t>
            </a:r>
          </a:p>
        </p:txBody>
      </p:sp>
      <p:graphicFrame>
        <p:nvGraphicFramePr>
          <p:cNvPr id="252349" name="Group 4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6368477"/>
              </p:ext>
            </p:extLst>
          </p:nvPr>
        </p:nvGraphicFramePr>
        <p:xfrm>
          <a:off x="1905000" y="3124200"/>
          <a:ext cx="2355850" cy="3352800"/>
        </p:xfrm>
        <a:graphic>
          <a:graphicData uri="http://schemas.openxmlformats.org/drawingml/2006/table">
            <a:tbl>
              <a:tblPr/>
              <a:tblGrid>
                <a:gridCol w="727075"/>
                <a:gridCol w="727075"/>
                <a:gridCol w="9017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SaleID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ItemID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Quantity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1154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3342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7653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1154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8763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7653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3342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9987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2254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3342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357" name="Group 4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530826"/>
              </p:ext>
            </p:extLst>
          </p:nvPr>
        </p:nvGraphicFramePr>
        <p:xfrm>
          <a:off x="5486400" y="3276600"/>
          <a:ext cx="3316288" cy="2133600"/>
        </p:xfrm>
        <a:graphic>
          <a:graphicData uri="http://schemas.openxmlformats.org/drawingml/2006/table">
            <a:tbl>
              <a:tblPr/>
              <a:tblGrid>
                <a:gridCol w="727075"/>
                <a:gridCol w="1617663"/>
                <a:gridCol w="97155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ItemID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1154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Red Boots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$100.00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2254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Blue Jeans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$12.00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3342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LCD-40 inch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$1,000.00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7653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Blue Suede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$50.00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8763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Men's Work Boots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$45.00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9987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Blu-Ray Player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$400.00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21290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3rd Split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066800" y="2022475"/>
            <a:ext cx="3201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Sales(</a:t>
            </a:r>
            <a:r>
              <a:rPr lang="en-US" sz="1400" u="sng"/>
              <a:t>SaleID</a:t>
            </a:r>
            <a:r>
              <a:rPr lang="en-US" sz="1400"/>
              <a:t>, SaleDate, CustomerID )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3352800" y="4156075"/>
            <a:ext cx="5722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Customers(</a:t>
            </a:r>
            <a:r>
              <a:rPr lang="en-US" sz="1400" u="sng"/>
              <a:t>CustomerID</a:t>
            </a:r>
            <a:r>
              <a:rPr lang="en-US" sz="1400"/>
              <a:t>, Phone, Name, Address, City, State, ZipCode)</a:t>
            </a:r>
          </a:p>
        </p:txBody>
      </p:sp>
      <p:sp>
        <p:nvSpPr>
          <p:cNvPr id="55301" name="Line 8"/>
          <p:cNvSpPr>
            <a:spLocks noChangeShapeType="1"/>
          </p:cNvSpPr>
          <p:nvPr/>
        </p:nvSpPr>
        <p:spPr bwMode="auto">
          <a:xfrm flipH="1">
            <a:off x="2133600" y="164147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Line 9"/>
          <p:cNvSpPr>
            <a:spLocks noChangeShapeType="1"/>
          </p:cNvSpPr>
          <p:nvPr/>
        </p:nvSpPr>
        <p:spPr bwMode="auto">
          <a:xfrm>
            <a:off x="5257800" y="1717675"/>
            <a:ext cx="12954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Rectangle 1026"/>
          <p:cNvSpPr>
            <a:spLocks noChangeArrowheads="1"/>
          </p:cNvSpPr>
          <p:nvPr/>
        </p:nvSpPr>
        <p:spPr bwMode="auto">
          <a:xfrm>
            <a:off x="1447800" y="1412875"/>
            <a:ext cx="49831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300"/>
              <a:t>SaleForm2(</a:t>
            </a:r>
            <a:r>
              <a:rPr lang="en-US" sz="1300" u="sng"/>
              <a:t>SaleID</a:t>
            </a:r>
            <a:r>
              <a:rPr lang="en-US" sz="1300"/>
              <a:t>, SaleDate, CustomerID, Phone, Name, Street)</a:t>
            </a:r>
          </a:p>
        </p:txBody>
      </p:sp>
      <p:graphicFrame>
        <p:nvGraphicFramePr>
          <p:cNvPr id="125436" name="Group 15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6953547"/>
              </p:ext>
            </p:extLst>
          </p:nvPr>
        </p:nvGraphicFramePr>
        <p:xfrm>
          <a:off x="1143000" y="2403475"/>
          <a:ext cx="3252788" cy="1711327"/>
        </p:xfrm>
        <a:graphic>
          <a:graphicData uri="http://schemas.openxmlformats.org/drawingml/2006/table">
            <a:tbl>
              <a:tblPr/>
              <a:tblGrid>
                <a:gridCol w="569913"/>
                <a:gridCol w="717550"/>
                <a:gridCol w="903287"/>
                <a:gridCol w="1062038"/>
              </a:tblGrid>
              <a:tr h="2445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SaleID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SaleDate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CustomerID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SalespersonID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439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3/3/2012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887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56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4/4/2012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87535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663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56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4/9/2012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554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56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5/6/2012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29587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56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5/1/2012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44453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663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56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5/8/2012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29587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554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435" name="Group 15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619102"/>
              </p:ext>
            </p:extLst>
          </p:nvPr>
        </p:nvGraphicFramePr>
        <p:xfrm>
          <a:off x="3276600" y="4460875"/>
          <a:ext cx="5627688" cy="1711325"/>
        </p:xfrm>
        <a:graphic>
          <a:graphicData uri="http://schemas.openxmlformats.org/drawingml/2006/table">
            <a:tbl>
              <a:tblPr/>
              <a:tblGrid>
                <a:gridCol w="903288"/>
                <a:gridCol w="674687"/>
                <a:gridCol w="1046163"/>
                <a:gridCol w="1179512"/>
                <a:gridCol w="647700"/>
                <a:gridCol w="1176338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CustomerID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Phone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Street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City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AccountBalance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Jones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(312) 555-1234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 Elm Street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Chicago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$197.54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28764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Adamz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(602) 999-2539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938 Main Street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Phoenix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$526.76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29587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Smitz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(206) 676-7763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523 Oak Street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Seattle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$353.76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33352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Sanchez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(303) 444-1352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999 Pine Street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Denver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$153.00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44453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Kolke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(303) 888-8876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909 West Avenue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Denver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$863.39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87535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James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(305) 777-2235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374 Main Street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Miami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$255.93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87381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3NF Tables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7618349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26109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01775"/>
            <a:ext cx="63246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DBMS Input Screen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431925" y="1003300"/>
            <a:ext cx="1287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Text/Labels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 flipH="1">
            <a:off x="1981200" y="1309687"/>
            <a:ext cx="381000" cy="457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 flipH="1">
            <a:off x="1981200" y="1309687"/>
            <a:ext cx="457200" cy="9144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2667000" y="1309687"/>
            <a:ext cx="1295400" cy="1600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184525" y="1003300"/>
            <a:ext cx="160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Data Variables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4114800" y="1385887"/>
            <a:ext cx="137160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H="1">
            <a:off x="2819400" y="1309687"/>
            <a:ext cx="1295400" cy="1447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4114800" y="1309687"/>
            <a:ext cx="0" cy="2362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669925" y="6184900"/>
            <a:ext cx="258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Scrolling Region/Subform</a:t>
            </a:r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 flipV="1">
            <a:off x="1371600" y="4738687"/>
            <a:ext cx="685800" cy="1371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7527925" y="2451100"/>
            <a:ext cx="11477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Command</a:t>
            </a:r>
          </a:p>
          <a:p>
            <a:r>
              <a:rPr lang="en-US" sz="1600">
                <a:latin typeface="Century Schoolbook" pitchFamily="18" charset="0"/>
              </a:rPr>
              <a:t>Buttons</a:t>
            </a:r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H="1" flipV="1">
            <a:off x="5181600" y="2071687"/>
            <a:ext cx="2362200" cy="762000"/>
          </a:xfrm>
          <a:prstGeom prst="line">
            <a:avLst/>
          </a:prstGeom>
          <a:noFill/>
          <a:ln w="12700">
            <a:solidFill>
              <a:srgbClr val="FF33FF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 flipH="1">
            <a:off x="6553200" y="2909887"/>
            <a:ext cx="914400" cy="152400"/>
          </a:xfrm>
          <a:prstGeom prst="line">
            <a:avLst/>
          </a:prstGeom>
          <a:noFill/>
          <a:ln w="12700">
            <a:solidFill>
              <a:srgbClr val="FF33FF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4556125" y="5956300"/>
            <a:ext cx="17383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Record Selectors</a:t>
            </a:r>
          </a:p>
          <a:p>
            <a:r>
              <a:rPr lang="en-US" sz="1600">
                <a:latin typeface="Century Schoolbook" pitchFamily="18" charset="0"/>
              </a:rPr>
              <a:t>    - Subform</a:t>
            </a:r>
          </a:p>
          <a:p>
            <a:r>
              <a:rPr lang="en-US" sz="1600">
                <a:latin typeface="Century Schoolbook" pitchFamily="18" charset="0"/>
              </a:rPr>
              <a:t>    - Main</a:t>
            </a:r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 flipH="1" flipV="1">
            <a:off x="3733800" y="5424487"/>
            <a:ext cx="990600" cy="914400"/>
          </a:xfrm>
          <a:prstGeom prst="line">
            <a:avLst/>
          </a:prstGeom>
          <a:noFill/>
          <a:ln w="12700">
            <a:solidFill>
              <a:srgbClr val="CC99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 flipH="1" flipV="1">
            <a:off x="3429000" y="6034087"/>
            <a:ext cx="1295400" cy="533400"/>
          </a:xfrm>
          <a:prstGeom prst="line">
            <a:avLst/>
          </a:prstGeom>
          <a:noFill/>
          <a:ln w="12700">
            <a:solidFill>
              <a:srgbClr val="CC99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5734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mtClean="0"/>
              <a:t>DBMS Report Writer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28800" y="1219200"/>
            <a:ext cx="2743200" cy="11430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600" dirty="0" smtClean="0"/>
              <a:t>Report header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600" dirty="0" smtClean="0"/>
              <a:t>Page header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600" dirty="0" smtClean="0"/>
              <a:t>Break/Group header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600" dirty="0" smtClean="0"/>
              <a:t>Detail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600" dirty="0" smtClean="0"/>
              <a:t>Footers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7167563" cy="427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17390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848600" cy="1219200"/>
          </a:xfrm>
          <a:noFill/>
        </p:spPr>
        <p:txBody>
          <a:bodyPr/>
          <a:lstStyle/>
          <a:p>
            <a:r>
              <a:rPr lang="en-US" smtClean="0"/>
              <a:t>Sample Report</a:t>
            </a:r>
            <a:br>
              <a:rPr lang="en-US" smtClean="0"/>
            </a:br>
            <a:r>
              <a:rPr lang="en-US" smtClean="0"/>
              <a:t> with Groups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199" y="152400"/>
            <a:ext cx="4899371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16831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Designing Menus for Users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752600" y="2133600"/>
            <a:ext cx="2197100" cy="1816100"/>
          </a:xfrm>
          <a:prstGeom prst="rect">
            <a:avLst/>
          </a:prstGeom>
          <a:solidFill>
            <a:srgbClr val="C8FEC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r>
              <a:rPr lang="en-US" sz="1800"/>
              <a:t>1.  Setup Choices</a:t>
            </a:r>
          </a:p>
          <a:p>
            <a:r>
              <a:rPr lang="en-US" sz="1800"/>
              <a:t>2.  Data Input</a:t>
            </a:r>
          </a:p>
          <a:p>
            <a:r>
              <a:rPr lang="en-US" sz="1800"/>
              <a:t>3.  Print Reports</a:t>
            </a:r>
          </a:p>
          <a:p>
            <a:r>
              <a:rPr lang="en-US" sz="1800"/>
              <a:t>4.  DOS Utilities</a:t>
            </a:r>
          </a:p>
          <a:p>
            <a:r>
              <a:rPr lang="en-US" sz="1800"/>
              <a:t>5.  Backups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263775" y="1722438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accent1"/>
                </a:solidFill>
              </a:rPr>
              <a:t>Main Menu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4953000" y="2133600"/>
            <a:ext cx="3797300" cy="17399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r>
              <a:rPr lang="en-US" sz="1800"/>
              <a:t>Daily Sales Reports</a:t>
            </a:r>
          </a:p>
          <a:p>
            <a:r>
              <a:rPr lang="en-US" sz="1800"/>
              <a:t>Friday Sales Meeting</a:t>
            </a:r>
          </a:p>
          <a:p>
            <a:r>
              <a:rPr lang="en-US" sz="1800"/>
              <a:t>Monthly Customer Letters</a:t>
            </a:r>
          </a:p>
          <a:p>
            <a:endParaRPr lang="en-US" sz="1800"/>
          </a:p>
          <a:p>
            <a:r>
              <a:rPr lang="en-US" sz="1800"/>
              <a:t>Quit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5540375" y="1722438"/>
            <a:ext cx="238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Customer Information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1889125" y="4929188"/>
            <a:ext cx="5495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As a secretary, which menu is easier to understand?</a:t>
            </a:r>
          </a:p>
        </p:txBody>
      </p:sp>
    </p:spTree>
    <p:extLst>
      <p:ext uri="{BB962C8B-B14F-4D97-AF65-F5344CB8AC3E}">
        <p14:creationId xmlns:p14="http://schemas.microsoft.com/office/powerpoint/2010/main" xmlns="" val="2742319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Database Administration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Database Administrator</a:t>
            </a:r>
          </a:p>
          <a:p>
            <a:pPr lvl="1"/>
            <a:r>
              <a:rPr lang="en-US" smtClean="0"/>
              <a:t>Testing</a:t>
            </a:r>
          </a:p>
          <a:p>
            <a:pPr lvl="1"/>
            <a:r>
              <a:rPr lang="en-US" smtClean="0"/>
              <a:t>Backup</a:t>
            </a:r>
          </a:p>
          <a:p>
            <a:pPr lvl="1"/>
            <a:r>
              <a:rPr lang="en-US" smtClean="0"/>
              <a:t>Recovery</a:t>
            </a:r>
          </a:p>
          <a:p>
            <a:pPr lvl="1"/>
            <a:r>
              <a:rPr lang="en-US" smtClean="0"/>
              <a:t>Standards</a:t>
            </a:r>
          </a:p>
          <a:p>
            <a:pPr lvl="1"/>
            <a:r>
              <a:rPr lang="en-US" smtClean="0"/>
              <a:t>Access Controls</a:t>
            </a:r>
          </a:p>
        </p:txBody>
      </p:sp>
    </p:spTree>
    <p:extLst>
      <p:ext uri="{BB962C8B-B14F-4D97-AF65-F5344CB8AC3E}">
        <p14:creationId xmlns:p14="http://schemas.microsoft.com/office/powerpoint/2010/main" xmlns="" val="157910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4"/>
          <p:cNvSpPr>
            <a:spLocks noChangeArrowheads="1"/>
          </p:cNvSpPr>
          <p:nvPr/>
        </p:nvSpPr>
        <p:spPr bwMode="auto">
          <a:xfrm>
            <a:off x="5416550" y="2139950"/>
            <a:ext cx="2273300" cy="977900"/>
          </a:xfrm>
          <a:prstGeom prst="ellipse">
            <a:avLst/>
          </a:prstGeom>
          <a:solidFill>
            <a:srgbClr val="FCFEB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All Data Files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5340350" y="3130550"/>
            <a:ext cx="2501900" cy="749300"/>
          </a:xfrm>
          <a:prstGeom prst="rect">
            <a:avLst/>
          </a:prstGeom>
          <a:solidFill>
            <a:srgbClr val="B8F4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Database Management</a:t>
            </a:r>
          </a:p>
          <a:p>
            <a:pPr algn="ctr"/>
            <a:r>
              <a:rPr lang="en-US" sz="1800"/>
              <a:t>System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5340350" y="3892550"/>
            <a:ext cx="977900" cy="825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dirty="0"/>
              <a:t>Invoice</a:t>
            </a:r>
          </a:p>
          <a:p>
            <a:pPr algn="ctr"/>
            <a:r>
              <a:rPr lang="en-US" sz="1800" dirty="0"/>
              <a:t>Program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6940550" y="3892550"/>
            <a:ext cx="901700" cy="825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Billing</a:t>
            </a:r>
          </a:p>
          <a:p>
            <a:pPr algn="ctr"/>
            <a:r>
              <a:rPr lang="en-US" sz="1800"/>
              <a:t>Program</a:t>
            </a:r>
          </a:p>
        </p:txBody>
      </p:sp>
      <p:sp>
        <p:nvSpPr>
          <p:cNvPr id="922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Advantages</a:t>
            </a:r>
          </a:p>
        </p:txBody>
      </p:sp>
      <p:sp>
        <p:nvSpPr>
          <p:cNvPr id="9223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1066800"/>
            <a:ext cx="38862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Focus on data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Stable data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Programs change.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Data independence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Change programs without altering data.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Data integrity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Accuracy.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Time.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Concurrency.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Security.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Ad hoc queries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Speed of development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Report writers.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Input forms.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Data manipulation.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Flexibility &amp; Queries</a:t>
            </a:r>
          </a:p>
        </p:txBody>
      </p:sp>
    </p:spTree>
    <p:extLst>
      <p:ext uri="{BB962C8B-B14F-4D97-AF65-F5344CB8AC3E}">
        <p14:creationId xmlns:p14="http://schemas.microsoft.com/office/powerpoint/2010/main" xmlns="" val="829204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E-Business Databases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E-business is transaction-based</a:t>
            </a:r>
          </a:p>
          <a:p>
            <a:r>
              <a:rPr lang="en-US" smtClean="0"/>
              <a:t>Databases support multiple users and protect transactions</a:t>
            </a:r>
          </a:p>
          <a:p>
            <a:r>
              <a:rPr lang="en-US" smtClean="0"/>
              <a:t>Modern websites are driven by databases</a:t>
            </a:r>
          </a:p>
        </p:txBody>
      </p:sp>
    </p:spTree>
    <p:extLst>
      <p:ext uri="{BB962C8B-B14F-4D97-AF65-F5344CB8AC3E}">
        <p14:creationId xmlns:p14="http://schemas.microsoft.com/office/powerpoint/2010/main" xmlns="" val="354020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E-Business Databases</a:t>
            </a:r>
          </a:p>
        </p:txBody>
      </p:sp>
      <p:sp>
        <p:nvSpPr>
          <p:cNvPr id="63491" name="Text Box 243"/>
          <p:cNvSpPr txBox="1">
            <a:spLocks noChangeArrowheads="1"/>
          </p:cNvSpPr>
          <p:nvPr/>
        </p:nvSpPr>
        <p:spPr bwMode="auto">
          <a:xfrm>
            <a:off x="7010400" y="6034087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Customer</a:t>
            </a:r>
          </a:p>
        </p:txBody>
      </p:sp>
      <p:sp>
        <p:nvSpPr>
          <p:cNvPr id="63492" name="Text Box 244"/>
          <p:cNvSpPr txBox="1">
            <a:spLocks noChangeArrowheads="1"/>
          </p:cNvSpPr>
          <p:nvPr/>
        </p:nvSpPr>
        <p:spPr bwMode="auto">
          <a:xfrm>
            <a:off x="2438400" y="3138487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Web Server</a:t>
            </a:r>
          </a:p>
        </p:txBody>
      </p:sp>
      <p:sp>
        <p:nvSpPr>
          <p:cNvPr id="63493" name="Rectangle 246"/>
          <p:cNvSpPr>
            <a:spLocks noChangeArrowheads="1"/>
          </p:cNvSpPr>
          <p:nvPr/>
        </p:nvSpPr>
        <p:spPr bwMode="auto">
          <a:xfrm>
            <a:off x="1371600" y="3519487"/>
            <a:ext cx="2209800" cy="16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sz="1800"/>
              <a:t>Web program script</a:t>
            </a:r>
          </a:p>
          <a:p>
            <a:r>
              <a:rPr lang="en-US" sz="1800"/>
              <a:t>&lt;HTML&gt;</a:t>
            </a:r>
          </a:p>
          <a:p>
            <a:r>
              <a:rPr lang="en-US" sz="1800"/>
              <a:t>Text</a:t>
            </a:r>
          </a:p>
          <a:p>
            <a:r>
              <a:rPr lang="en-US" sz="1800"/>
              <a:t>Data</a:t>
            </a:r>
          </a:p>
          <a:p>
            <a:r>
              <a:rPr lang="en-US" sz="1800"/>
              <a:t>&lt;/HTML&gt;</a:t>
            </a:r>
          </a:p>
        </p:txBody>
      </p:sp>
      <p:sp>
        <p:nvSpPr>
          <p:cNvPr id="63494" name="Rectangle 247"/>
          <p:cNvSpPr>
            <a:spLocks noChangeArrowheads="1"/>
          </p:cNvSpPr>
          <p:nvPr/>
        </p:nvSpPr>
        <p:spPr bwMode="auto">
          <a:xfrm>
            <a:off x="4419600" y="4891087"/>
            <a:ext cx="15240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sz="1800"/>
              <a:t>Order Form</a:t>
            </a:r>
          </a:p>
          <a:p>
            <a:endParaRPr lang="en-US" sz="1800"/>
          </a:p>
          <a:p>
            <a:r>
              <a:rPr lang="en-US" sz="1800"/>
              <a:t>Descriptions</a:t>
            </a:r>
          </a:p>
          <a:p>
            <a:r>
              <a:rPr lang="en-US" sz="1800"/>
              <a:t>Prices</a:t>
            </a:r>
          </a:p>
        </p:txBody>
      </p:sp>
      <p:grpSp>
        <p:nvGrpSpPr>
          <p:cNvPr id="63495" name="Group 255"/>
          <p:cNvGrpSpPr>
            <a:grpSpLocks/>
          </p:cNvGrpSpPr>
          <p:nvPr/>
        </p:nvGrpSpPr>
        <p:grpSpPr bwMode="auto">
          <a:xfrm>
            <a:off x="5334000" y="1614487"/>
            <a:ext cx="596900" cy="901700"/>
            <a:chOff x="2256" y="1536"/>
            <a:chExt cx="566" cy="856"/>
          </a:xfrm>
        </p:grpSpPr>
        <p:sp>
          <p:nvSpPr>
            <p:cNvPr id="63530" name="Freeform 256"/>
            <p:cNvSpPr>
              <a:spLocks/>
            </p:cNvSpPr>
            <p:nvPr/>
          </p:nvSpPr>
          <p:spPr bwMode="auto">
            <a:xfrm>
              <a:off x="2570" y="1540"/>
              <a:ext cx="252" cy="844"/>
            </a:xfrm>
            <a:custGeom>
              <a:avLst/>
              <a:gdLst>
                <a:gd name="T0" fmla="*/ 222 w 252"/>
                <a:gd name="T1" fmla="*/ 82 h 844"/>
                <a:gd name="T2" fmla="*/ 252 w 252"/>
                <a:gd name="T3" fmla="*/ 746 h 844"/>
                <a:gd name="T4" fmla="*/ 6 w 252"/>
                <a:gd name="T5" fmla="*/ 844 h 844"/>
                <a:gd name="T6" fmla="*/ 4 w 252"/>
                <a:gd name="T7" fmla="*/ 0 h 844"/>
                <a:gd name="T8" fmla="*/ 98 w 252"/>
                <a:gd name="T9" fmla="*/ 40 h 844"/>
                <a:gd name="T10" fmla="*/ 144 w 252"/>
                <a:gd name="T11" fmla="*/ 44 h 844"/>
                <a:gd name="T12" fmla="*/ 162 w 252"/>
                <a:gd name="T13" fmla="*/ 64 h 844"/>
                <a:gd name="T14" fmla="*/ 222 w 252"/>
                <a:gd name="T15" fmla="*/ 82 h 8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2"/>
                <a:gd name="T25" fmla="*/ 0 h 844"/>
                <a:gd name="T26" fmla="*/ 252 w 252"/>
                <a:gd name="T27" fmla="*/ 844 h 8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2" h="844">
                  <a:moveTo>
                    <a:pt x="222" y="82"/>
                  </a:moveTo>
                  <a:cubicBezTo>
                    <a:pt x="234" y="198"/>
                    <a:pt x="248" y="620"/>
                    <a:pt x="252" y="746"/>
                  </a:cubicBezTo>
                  <a:cubicBezTo>
                    <a:pt x="138" y="786"/>
                    <a:pt x="90" y="808"/>
                    <a:pt x="6" y="844"/>
                  </a:cubicBezTo>
                  <a:cubicBezTo>
                    <a:pt x="8" y="710"/>
                    <a:pt x="0" y="142"/>
                    <a:pt x="4" y="0"/>
                  </a:cubicBezTo>
                  <a:cubicBezTo>
                    <a:pt x="62" y="22"/>
                    <a:pt x="75" y="33"/>
                    <a:pt x="98" y="40"/>
                  </a:cubicBezTo>
                  <a:cubicBezTo>
                    <a:pt x="121" y="47"/>
                    <a:pt x="133" y="40"/>
                    <a:pt x="144" y="44"/>
                  </a:cubicBezTo>
                  <a:cubicBezTo>
                    <a:pt x="155" y="48"/>
                    <a:pt x="149" y="58"/>
                    <a:pt x="162" y="64"/>
                  </a:cubicBezTo>
                  <a:cubicBezTo>
                    <a:pt x="175" y="70"/>
                    <a:pt x="178" y="64"/>
                    <a:pt x="222" y="82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50000">
                  <a:srgbClr val="9696D5"/>
                </a:gs>
                <a:gs pos="100000">
                  <a:srgbClr val="000099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93" name="Freeform 257"/>
            <p:cNvSpPr>
              <a:spLocks/>
            </p:cNvSpPr>
            <p:nvPr/>
          </p:nvSpPr>
          <p:spPr bwMode="auto">
            <a:xfrm>
              <a:off x="2684" y="1583"/>
              <a:ext cx="60" cy="743"/>
            </a:xfrm>
            <a:custGeom>
              <a:avLst/>
              <a:gdLst/>
              <a:ahLst/>
              <a:cxnLst>
                <a:cxn ang="0">
                  <a:pos x="50" y="17"/>
                </a:cxn>
                <a:cxn ang="0">
                  <a:pos x="52" y="140"/>
                </a:cxn>
                <a:cxn ang="0">
                  <a:pos x="46" y="366"/>
                </a:cxn>
                <a:cxn ang="0">
                  <a:pos x="55" y="736"/>
                </a:cxn>
                <a:cxn ang="0">
                  <a:pos x="41" y="744"/>
                </a:cxn>
                <a:cxn ang="0">
                  <a:pos x="8" y="239"/>
                </a:cxn>
                <a:cxn ang="0">
                  <a:pos x="4" y="2"/>
                </a:cxn>
                <a:cxn ang="0">
                  <a:pos x="35" y="2"/>
                </a:cxn>
                <a:cxn ang="0">
                  <a:pos x="50" y="17"/>
                </a:cxn>
              </a:cxnLst>
              <a:rect l="0" t="0" r="r" b="b"/>
              <a:pathLst>
                <a:path w="60" h="744">
                  <a:moveTo>
                    <a:pt x="50" y="17"/>
                  </a:moveTo>
                  <a:cubicBezTo>
                    <a:pt x="53" y="40"/>
                    <a:pt x="53" y="82"/>
                    <a:pt x="52" y="140"/>
                  </a:cubicBezTo>
                  <a:cubicBezTo>
                    <a:pt x="51" y="198"/>
                    <a:pt x="46" y="267"/>
                    <a:pt x="46" y="366"/>
                  </a:cubicBezTo>
                  <a:cubicBezTo>
                    <a:pt x="46" y="465"/>
                    <a:pt x="56" y="673"/>
                    <a:pt x="55" y="736"/>
                  </a:cubicBezTo>
                  <a:cubicBezTo>
                    <a:pt x="42" y="739"/>
                    <a:pt x="60" y="737"/>
                    <a:pt x="41" y="744"/>
                  </a:cubicBezTo>
                  <a:cubicBezTo>
                    <a:pt x="33" y="661"/>
                    <a:pt x="14" y="363"/>
                    <a:pt x="8" y="239"/>
                  </a:cubicBezTo>
                  <a:cubicBezTo>
                    <a:pt x="2" y="115"/>
                    <a:pt x="0" y="41"/>
                    <a:pt x="4" y="2"/>
                  </a:cubicBezTo>
                  <a:cubicBezTo>
                    <a:pt x="25" y="8"/>
                    <a:pt x="27" y="0"/>
                    <a:pt x="35" y="2"/>
                  </a:cubicBezTo>
                  <a:cubicBezTo>
                    <a:pt x="43" y="4"/>
                    <a:pt x="37" y="0"/>
                    <a:pt x="50" y="1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38039"/>
                    <a:invGamma/>
                  </a:schemeClr>
                </a:gs>
              </a:gsLst>
              <a:lin ang="5400000" scaled="1"/>
            </a:gra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3532" name="Freeform 258"/>
            <p:cNvSpPr>
              <a:spLocks/>
            </p:cNvSpPr>
            <p:nvPr/>
          </p:nvSpPr>
          <p:spPr bwMode="auto">
            <a:xfrm>
              <a:off x="2256" y="1536"/>
              <a:ext cx="322" cy="856"/>
            </a:xfrm>
            <a:custGeom>
              <a:avLst/>
              <a:gdLst>
                <a:gd name="T0" fmla="*/ 322 w 322"/>
                <a:gd name="T1" fmla="*/ 850 h 856"/>
                <a:gd name="T2" fmla="*/ 220 w 322"/>
                <a:gd name="T3" fmla="*/ 842 h 856"/>
                <a:gd name="T4" fmla="*/ 170 w 322"/>
                <a:gd name="T5" fmla="*/ 796 h 856"/>
                <a:gd name="T6" fmla="*/ 142 w 322"/>
                <a:gd name="T7" fmla="*/ 788 h 856"/>
                <a:gd name="T8" fmla="*/ 48 w 322"/>
                <a:gd name="T9" fmla="*/ 768 h 856"/>
                <a:gd name="T10" fmla="*/ 0 w 322"/>
                <a:gd name="T11" fmla="*/ 722 h 856"/>
                <a:gd name="T12" fmla="*/ 36 w 322"/>
                <a:gd name="T13" fmla="*/ 84 h 856"/>
                <a:gd name="T14" fmla="*/ 94 w 322"/>
                <a:gd name="T15" fmla="*/ 60 h 856"/>
                <a:gd name="T16" fmla="*/ 168 w 322"/>
                <a:gd name="T17" fmla="*/ 42 h 856"/>
                <a:gd name="T18" fmla="*/ 202 w 322"/>
                <a:gd name="T19" fmla="*/ 32 h 856"/>
                <a:gd name="T20" fmla="*/ 252 w 322"/>
                <a:gd name="T21" fmla="*/ 10 h 856"/>
                <a:gd name="T22" fmla="*/ 320 w 322"/>
                <a:gd name="T23" fmla="*/ 4 h 856"/>
                <a:gd name="T24" fmla="*/ 322 w 322"/>
                <a:gd name="T25" fmla="*/ 850 h 8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2"/>
                <a:gd name="T40" fmla="*/ 0 h 856"/>
                <a:gd name="T41" fmla="*/ 322 w 322"/>
                <a:gd name="T42" fmla="*/ 856 h 85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2" h="856">
                  <a:moveTo>
                    <a:pt x="322" y="850"/>
                  </a:moveTo>
                  <a:cubicBezTo>
                    <a:pt x="284" y="856"/>
                    <a:pt x="245" y="851"/>
                    <a:pt x="220" y="842"/>
                  </a:cubicBezTo>
                  <a:cubicBezTo>
                    <a:pt x="195" y="833"/>
                    <a:pt x="183" y="805"/>
                    <a:pt x="170" y="796"/>
                  </a:cubicBezTo>
                  <a:cubicBezTo>
                    <a:pt x="157" y="787"/>
                    <a:pt x="162" y="793"/>
                    <a:pt x="142" y="788"/>
                  </a:cubicBezTo>
                  <a:cubicBezTo>
                    <a:pt x="122" y="783"/>
                    <a:pt x="72" y="779"/>
                    <a:pt x="48" y="768"/>
                  </a:cubicBezTo>
                  <a:cubicBezTo>
                    <a:pt x="24" y="757"/>
                    <a:pt x="32" y="756"/>
                    <a:pt x="0" y="722"/>
                  </a:cubicBezTo>
                  <a:cubicBezTo>
                    <a:pt x="8" y="610"/>
                    <a:pt x="22" y="194"/>
                    <a:pt x="36" y="84"/>
                  </a:cubicBezTo>
                  <a:cubicBezTo>
                    <a:pt x="80" y="56"/>
                    <a:pt x="72" y="67"/>
                    <a:pt x="94" y="60"/>
                  </a:cubicBezTo>
                  <a:cubicBezTo>
                    <a:pt x="116" y="53"/>
                    <a:pt x="150" y="47"/>
                    <a:pt x="168" y="42"/>
                  </a:cubicBezTo>
                  <a:cubicBezTo>
                    <a:pt x="186" y="37"/>
                    <a:pt x="188" y="37"/>
                    <a:pt x="202" y="32"/>
                  </a:cubicBezTo>
                  <a:cubicBezTo>
                    <a:pt x="216" y="27"/>
                    <a:pt x="232" y="15"/>
                    <a:pt x="252" y="10"/>
                  </a:cubicBezTo>
                  <a:cubicBezTo>
                    <a:pt x="272" y="5"/>
                    <a:pt x="276" y="0"/>
                    <a:pt x="320" y="4"/>
                  </a:cubicBezTo>
                  <a:cubicBezTo>
                    <a:pt x="320" y="156"/>
                    <a:pt x="322" y="706"/>
                    <a:pt x="322" y="85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50000">
                  <a:srgbClr val="000097"/>
                </a:gs>
                <a:gs pos="100000">
                  <a:srgbClr val="000099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95" name="Freeform 259"/>
            <p:cNvSpPr>
              <a:spLocks/>
            </p:cNvSpPr>
            <p:nvPr/>
          </p:nvSpPr>
          <p:spPr bwMode="auto">
            <a:xfrm>
              <a:off x="2402" y="1542"/>
              <a:ext cx="51" cy="839"/>
            </a:xfrm>
            <a:custGeom>
              <a:avLst/>
              <a:gdLst/>
              <a:ahLst/>
              <a:cxnLst>
                <a:cxn ang="0">
                  <a:pos x="34" y="32"/>
                </a:cxn>
                <a:cxn ang="0">
                  <a:pos x="19" y="116"/>
                </a:cxn>
                <a:cxn ang="0">
                  <a:pos x="4" y="728"/>
                </a:cxn>
                <a:cxn ang="0">
                  <a:pos x="1" y="785"/>
                </a:cxn>
                <a:cxn ang="0">
                  <a:pos x="3" y="783"/>
                </a:cxn>
                <a:cxn ang="0">
                  <a:pos x="18" y="791"/>
                </a:cxn>
                <a:cxn ang="0">
                  <a:pos x="34" y="801"/>
                </a:cxn>
                <a:cxn ang="0">
                  <a:pos x="46" y="372"/>
                </a:cxn>
                <a:cxn ang="0">
                  <a:pos x="49" y="27"/>
                </a:cxn>
                <a:cxn ang="0">
                  <a:pos x="34" y="32"/>
                </a:cxn>
              </a:cxnLst>
              <a:rect l="0" t="0" r="r" b="b"/>
              <a:pathLst>
                <a:path w="51" h="839">
                  <a:moveTo>
                    <a:pt x="34" y="32"/>
                  </a:moveTo>
                  <a:cubicBezTo>
                    <a:pt x="29" y="43"/>
                    <a:pt x="24" y="0"/>
                    <a:pt x="19" y="116"/>
                  </a:cubicBezTo>
                  <a:cubicBezTo>
                    <a:pt x="14" y="232"/>
                    <a:pt x="7" y="617"/>
                    <a:pt x="4" y="728"/>
                  </a:cubicBezTo>
                  <a:cubicBezTo>
                    <a:pt x="1" y="839"/>
                    <a:pt x="1" y="750"/>
                    <a:pt x="1" y="785"/>
                  </a:cubicBezTo>
                  <a:cubicBezTo>
                    <a:pt x="24" y="789"/>
                    <a:pt x="0" y="782"/>
                    <a:pt x="3" y="783"/>
                  </a:cubicBezTo>
                  <a:cubicBezTo>
                    <a:pt x="6" y="784"/>
                    <a:pt x="13" y="788"/>
                    <a:pt x="18" y="791"/>
                  </a:cubicBezTo>
                  <a:cubicBezTo>
                    <a:pt x="23" y="794"/>
                    <a:pt x="15" y="794"/>
                    <a:pt x="34" y="801"/>
                  </a:cubicBezTo>
                  <a:cubicBezTo>
                    <a:pt x="38" y="733"/>
                    <a:pt x="44" y="501"/>
                    <a:pt x="46" y="372"/>
                  </a:cubicBezTo>
                  <a:cubicBezTo>
                    <a:pt x="48" y="243"/>
                    <a:pt x="51" y="84"/>
                    <a:pt x="49" y="27"/>
                  </a:cubicBezTo>
                  <a:cubicBezTo>
                    <a:pt x="24" y="32"/>
                    <a:pt x="37" y="31"/>
                    <a:pt x="34" y="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3534" name="Freeform 260"/>
            <p:cNvSpPr>
              <a:spLocks/>
            </p:cNvSpPr>
            <p:nvPr/>
          </p:nvSpPr>
          <p:spPr bwMode="auto">
            <a:xfrm>
              <a:off x="2678" y="1739"/>
              <a:ext cx="54" cy="15"/>
            </a:xfrm>
            <a:custGeom>
              <a:avLst/>
              <a:gdLst>
                <a:gd name="T0" fmla="*/ 0 w 54"/>
                <a:gd name="T1" fmla="*/ 7 h 15"/>
                <a:gd name="T2" fmla="*/ 36 w 54"/>
                <a:gd name="T3" fmla="*/ 1 h 15"/>
                <a:gd name="T4" fmla="*/ 54 w 54"/>
                <a:gd name="T5" fmla="*/ 15 h 15"/>
                <a:gd name="T6" fmla="*/ 0 60000 65536"/>
                <a:gd name="T7" fmla="*/ 0 60000 65536"/>
                <a:gd name="T8" fmla="*/ 0 60000 65536"/>
                <a:gd name="T9" fmla="*/ 0 w 54"/>
                <a:gd name="T10" fmla="*/ 0 h 15"/>
                <a:gd name="T11" fmla="*/ 54 w 54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15">
                  <a:moveTo>
                    <a:pt x="0" y="7"/>
                  </a:moveTo>
                  <a:cubicBezTo>
                    <a:pt x="6" y="6"/>
                    <a:pt x="27" y="0"/>
                    <a:pt x="36" y="1"/>
                  </a:cubicBezTo>
                  <a:cubicBezTo>
                    <a:pt x="45" y="2"/>
                    <a:pt x="50" y="12"/>
                    <a:pt x="54" y="1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5" name="Freeform 261"/>
            <p:cNvSpPr>
              <a:spLocks/>
            </p:cNvSpPr>
            <p:nvPr/>
          </p:nvSpPr>
          <p:spPr bwMode="auto">
            <a:xfrm>
              <a:off x="2678" y="1775"/>
              <a:ext cx="54" cy="15"/>
            </a:xfrm>
            <a:custGeom>
              <a:avLst/>
              <a:gdLst>
                <a:gd name="T0" fmla="*/ 0 w 54"/>
                <a:gd name="T1" fmla="*/ 7 h 15"/>
                <a:gd name="T2" fmla="*/ 36 w 54"/>
                <a:gd name="T3" fmla="*/ 1 h 15"/>
                <a:gd name="T4" fmla="*/ 54 w 54"/>
                <a:gd name="T5" fmla="*/ 15 h 15"/>
                <a:gd name="T6" fmla="*/ 0 60000 65536"/>
                <a:gd name="T7" fmla="*/ 0 60000 65536"/>
                <a:gd name="T8" fmla="*/ 0 60000 65536"/>
                <a:gd name="T9" fmla="*/ 0 w 54"/>
                <a:gd name="T10" fmla="*/ 0 h 15"/>
                <a:gd name="T11" fmla="*/ 54 w 54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15">
                  <a:moveTo>
                    <a:pt x="0" y="7"/>
                  </a:moveTo>
                  <a:cubicBezTo>
                    <a:pt x="6" y="6"/>
                    <a:pt x="27" y="0"/>
                    <a:pt x="36" y="1"/>
                  </a:cubicBezTo>
                  <a:cubicBezTo>
                    <a:pt x="45" y="2"/>
                    <a:pt x="50" y="12"/>
                    <a:pt x="54" y="1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6" name="Freeform 262"/>
            <p:cNvSpPr>
              <a:spLocks/>
            </p:cNvSpPr>
            <p:nvPr/>
          </p:nvSpPr>
          <p:spPr bwMode="auto">
            <a:xfrm>
              <a:off x="2678" y="1821"/>
              <a:ext cx="54" cy="15"/>
            </a:xfrm>
            <a:custGeom>
              <a:avLst/>
              <a:gdLst>
                <a:gd name="T0" fmla="*/ 0 w 54"/>
                <a:gd name="T1" fmla="*/ 7 h 15"/>
                <a:gd name="T2" fmla="*/ 36 w 54"/>
                <a:gd name="T3" fmla="*/ 1 h 15"/>
                <a:gd name="T4" fmla="*/ 54 w 54"/>
                <a:gd name="T5" fmla="*/ 15 h 15"/>
                <a:gd name="T6" fmla="*/ 0 60000 65536"/>
                <a:gd name="T7" fmla="*/ 0 60000 65536"/>
                <a:gd name="T8" fmla="*/ 0 60000 65536"/>
                <a:gd name="T9" fmla="*/ 0 w 54"/>
                <a:gd name="T10" fmla="*/ 0 h 15"/>
                <a:gd name="T11" fmla="*/ 54 w 54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15">
                  <a:moveTo>
                    <a:pt x="0" y="7"/>
                  </a:moveTo>
                  <a:cubicBezTo>
                    <a:pt x="6" y="6"/>
                    <a:pt x="27" y="0"/>
                    <a:pt x="36" y="1"/>
                  </a:cubicBezTo>
                  <a:cubicBezTo>
                    <a:pt x="45" y="2"/>
                    <a:pt x="50" y="12"/>
                    <a:pt x="54" y="1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7" name="Freeform 263"/>
            <p:cNvSpPr>
              <a:spLocks/>
            </p:cNvSpPr>
            <p:nvPr/>
          </p:nvSpPr>
          <p:spPr bwMode="auto">
            <a:xfrm>
              <a:off x="2678" y="1859"/>
              <a:ext cx="54" cy="15"/>
            </a:xfrm>
            <a:custGeom>
              <a:avLst/>
              <a:gdLst>
                <a:gd name="T0" fmla="*/ 0 w 54"/>
                <a:gd name="T1" fmla="*/ 7 h 15"/>
                <a:gd name="T2" fmla="*/ 36 w 54"/>
                <a:gd name="T3" fmla="*/ 1 h 15"/>
                <a:gd name="T4" fmla="*/ 54 w 54"/>
                <a:gd name="T5" fmla="*/ 15 h 15"/>
                <a:gd name="T6" fmla="*/ 0 60000 65536"/>
                <a:gd name="T7" fmla="*/ 0 60000 65536"/>
                <a:gd name="T8" fmla="*/ 0 60000 65536"/>
                <a:gd name="T9" fmla="*/ 0 w 54"/>
                <a:gd name="T10" fmla="*/ 0 h 15"/>
                <a:gd name="T11" fmla="*/ 54 w 54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15">
                  <a:moveTo>
                    <a:pt x="0" y="7"/>
                  </a:moveTo>
                  <a:cubicBezTo>
                    <a:pt x="6" y="6"/>
                    <a:pt x="27" y="0"/>
                    <a:pt x="36" y="1"/>
                  </a:cubicBezTo>
                  <a:cubicBezTo>
                    <a:pt x="45" y="2"/>
                    <a:pt x="50" y="12"/>
                    <a:pt x="54" y="1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8" name="Freeform 264"/>
            <p:cNvSpPr>
              <a:spLocks/>
            </p:cNvSpPr>
            <p:nvPr/>
          </p:nvSpPr>
          <p:spPr bwMode="auto">
            <a:xfrm>
              <a:off x="2678" y="1907"/>
              <a:ext cx="54" cy="15"/>
            </a:xfrm>
            <a:custGeom>
              <a:avLst/>
              <a:gdLst>
                <a:gd name="T0" fmla="*/ 0 w 54"/>
                <a:gd name="T1" fmla="*/ 7 h 15"/>
                <a:gd name="T2" fmla="*/ 36 w 54"/>
                <a:gd name="T3" fmla="*/ 1 h 15"/>
                <a:gd name="T4" fmla="*/ 54 w 54"/>
                <a:gd name="T5" fmla="*/ 15 h 15"/>
                <a:gd name="T6" fmla="*/ 0 60000 65536"/>
                <a:gd name="T7" fmla="*/ 0 60000 65536"/>
                <a:gd name="T8" fmla="*/ 0 60000 65536"/>
                <a:gd name="T9" fmla="*/ 0 w 54"/>
                <a:gd name="T10" fmla="*/ 0 h 15"/>
                <a:gd name="T11" fmla="*/ 54 w 54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15">
                  <a:moveTo>
                    <a:pt x="0" y="7"/>
                  </a:moveTo>
                  <a:cubicBezTo>
                    <a:pt x="6" y="6"/>
                    <a:pt x="27" y="0"/>
                    <a:pt x="36" y="1"/>
                  </a:cubicBezTo>
                  <a:cubicBezTo>
                    <a:pt x="45" y="2"/>
                    <a:pt x="50" y="12"/>
                    <a:pt x="54" y="1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9" name="Freeform 265"/>
            <p:cNvSpPr>
              <a:spLocks/>
            </p:cNvSpPr>
            <p:nvPr/>
          </p:nvSpPr>
          <p:spPr bwMode="auto">
            <a:xfrm>
              <a:off x="2372" y="1713"/>
              <a:ext cx="206" cy="31"/>
            </a:xfrm>
            <a:custGeom>
              <a:avLst/>
              <a:gdLst>
                <a:gd name="T0" fmla="*/ 0 w 206"/>
                <a:gd name="T1" fmla="*/ 31 h 31"/>
                <a:gd name="T2" fmla="*/ 54 w 206"/>
                <a:gd name="T3" fmla="*/ 27 h 31"/>
                <a:gd name="T4" fmla="*/ 92 w 206"/>
                <a:gd name="T5" fmla="*/ 19 h 31"/>
                <a:gd name="T6" fmla="*/ 134 w 206"/>
                <a:gd name="T7" fmla="*/ 1 h 31"/>
                <a:gd name="T8" fmla="*/ 206 w 20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31"/>
                <a:gd name="T17" fmla="*/ 206 w 20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31">
                  <a:moveTo>
                    <a:pt x="0" y="31"/>
                  </a:moveTo>
                  <a:cubicBezTo>
                    <a:pt x="9" y="30"/>
                    <a:pt x="39" y="29"/>
                    <a:pt x="54" y="27"/>
                  </a:cubicBezTo>
                  <a:cubicBezTo>
                    <a:pt x="69" y="25"/>
                    <a:pt x="79" y="23"/>
                    <a:pt x="92" y="19"/>
                  </a:cubicBezTo>
                  <a:cubicBezTo>
                    <a:pt x="105" y="15"/>
                    <a:pt x="115" y="2"/>
                    <a:pt x="134" y="1"/>
                  </a:cubicBezTo>
                  <a:cubicBezTo>
                    <a:pt x="153" y="0"/>
                    <a:pt x="194" y="9"/>
                    <a:pt x="206" y="11"/>
                  </a:cubicBezTo>
                </a:path>
              </a:pathLst>
            </a:custGeom>
            <a:noFill/>
            <a:ln w="28575">
              <a:solidFill>
                <a:srgbClr val="0000FF">
                  <a:alpha val="76862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0" name="Freeform 266"/>
            <p:cNvSpPr>
              <a:spLocks/>
            </p:cNvSpPr>
            <p:nvPr/>
          </p:nvSpPr>
          <p:spPr bwMode="auto">
            <a:xfrm>
              <a:off x="2372" y="1751"/>
              <a:ext cx="206" cy="31"/>
            </a:xfrm>
            <a:custGeom>
              <a:avLst/>
              <a:gdLst>
                <a:gd name="T0" fmla="*/ 0 w 206"/>
                <a:gd name="T1" fmla="*/ 31 h 31"/>
                <a:gd name="T2" fmla="*/ 54 w 206"/>
                <a:gd name="T3" fmla="*/ 27 h 31"/>
                <a:gd name="T4" fmla="*/ 92 w 206"/>
                <a:gd name="T5" fmla="*/ 19 h 31"/>
                <a:gd name="T6" fmla="*/ 134 w 206"/>
                <a:gd name="T7" fmla="*/ 1 h 31"/>
                <a:gd name="T8" fmla="*/ 206 w 20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31"/>
                <a:gd name="T17" fmla="*/ 206 w 20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31">
                  <a:moveTo>
                    <a:pt x="0" y="31"/>
                  </a:moveTo>
                  <a:cubicBezTo>
                    <a:pt x="9" y="30"/>
                    <a:pt x="39" y="29"/>
                    <a:pt x="54" y="27"/>
                  </a:cubicBezTo>
                  <a:cubicBezTo>
                    <a:pt x="69" y="25"/>
                    <a:pt x="79" y="23"/>
                    <a:pt x="92" y="19"/>
                  </a:cubicBezTo>
                  <a:cubicBezTo>
                    <a:pt x="105" y="15"/>
                    <a:pt x="115" y="2"/>
                    <a:pt x="134" y="1"/>
                  </a:cubicBezTo>
                  <a:cubicBezTo>
                    <a:pt x="153" y="0"/>
                    <a:pt x="194" y="9"/>
                    <a:pt x="206" y="11"/>
                  </a:cubicBezTo>
                </a:path>
              </a:pathLst>
            </a:custGeom>
            <a:noFill/>
            <a:ln w="28575">
              <a:solidFill>
                <a:srgbClr val="0000FF">
                  <a:alpha val="76862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1" name="Freeform 267"/>
            <p:cNvSpPr>
              <a:spLocks/>
            </p:cNvSpPr>
            <p:nvPr/>
          </p:nvSpPr>
          <p:spPr bwMode="auto">
            <a:xfrm>
              <a:off x="2372" y="1799"/>
              <a:ext cx="206" cy="31"/>
            </a:xfrm>
            <a:custGeom>
              <a:avLst/>
              <a:gdLst>
                <a:gd name="T0" fmla="*/ 0 w 206"/>
                <a:gd name="T1" fmla="*/ 31 h 31"/>
                <a:gd name="T2" fmla="*/ 54 w 206"/>
                <a:gd name="T3" fmla="*/ 27 h 31"/>
                <a:gd name="T4" fmla="*/ 92 w 206"/>
                <a:gd name="T5" fmla="*/ 19 h 31"/>
                <a:gd name="T6" fmla="*/ 134 w 206"/>
                <a:gd name="T7" fmla="*/ 1 h 31"/>
                <a:gd name="T8" fmla="*/ 206 w 20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31"/>
                <a:gd name="T17" fmla="*/ 206 w 20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31">
                  <a:moveTo>
                    <a:pt x="0" y="31"/>
                  </a:moveTo>
                  <a:cubicBezTo>
                    <a:pt x="9" y="30"/>
                    <a:pt x="39" y="29"/>
                    <a:pt x="54" y="27"/>
                  </a:cubicBezTo>
                  <a:cubicBezTo>
                    <a:pt x="69" y="25"/>
                    <a:pt x="79" y="23"/>
                    <a:pt x="92" y="19"/>
                  </a:cubicBezTo>
                  <a:cubicBezTo>
                    <a:pt x="105" y="15"/>
                    <a:pt x="115" y="2"/>
                    <a:pt x="134" y="1"/>
                  </a:cubicBezTo>
                  <a:cubicBezTo>
                    <a:pt x="153" y="0"/>
                    <a:pt x="194" y="9"/>
                    <a:pt x="206" y="11"/>
                  </a:cubicBezTo>
                </a:path>
              </a:pathLst>
            </a:custGeom>
            <a:noFill/>
            <a:ln w="28575">
              <a:solidFill>
                <a:srgbClr val="0000FF">
                  <a:alpha val="76862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2" name="Freeform 268"/>
            <p:cNvSpPr>
              <a:spLocks/>
            </p:cNvSpPr>
            <p:nvPr/>
          </p:nvSpPr>
          <p:spPr bwMode="auto">
            <a:xfrm>
              <a:off x="2372" y="1845"/>
              <a:ext cx="206" cy="31"/>
            </a:xfrm>
            <a:custGeom>
              <a:avLst/>
              <a:gdLst>
                <a:gd name="T0" fmla="*/ 0 w 206"/>
                <a:gd name="T1" fmla="*/ 31 h 31"/>
                <a:gd name="T2" fmla="*/ 54 w 206"/>
                <a:gd name="T3" fmla="*/ 27 h 31"/>
                <a:gd name="T4" fmla="*/ 92 w 206"/>
                <a:gd name="T5" fmla="*/ 19 h 31"/>
                <a:gd name="T6" fmla="*/ 134 w 206"/>
                <a:gd name="T7" fmla="*/ 1 h 31"/>
                <a:gd name="T8" fmla="*/ 206 w 20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31"/>
                <a:gd name="T17" fmla="*/ 206 w 20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31">
                  <a:moveTo>
                    <a:pt x="0" y="31"/>
                  </a:moveTo>
                  <a:cubicBezTo>
                    <a:pt x="9" y="30"/>
                    <a:pt x="39" y="29"/>
                    <a:pt x="54" y="27"/>
                  </a:cubicBezTo>
                  <a:cubicBezTo>
                    <a:pt x="69" y="25"/>
                    <a:pt x="79" y="23"/>
                    <a:pt x="92" y="19"/>
                  </a:cubicBezTo>
                  <a:cubicBezTo>
                    <a:pt x="105" y="15"/>
                    <a:pt x="115" y="2"/>
                    <a:pt x="134" y="1"/>
                  </a:cubicBezTo>
                  <a:cubicBezTo>
                    <a:pt x="153" y="0"/>
                    <a:pt x="194" y="9"/>
                    <a:pt x="206" y="11"/>
                  </a:cubicBezTo>
                </a:path>
              </a:pathLst>
            </a:custGeom>
            <a:noFill/>
            <a:ln w="28575">
              <a:solidFill>
                <a:srgbClr val="0000FF">
                  <a:alpha val="76862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3" name="Freeform 269"/>
            <p:cNvSpPr>
              <a:spLocks/>
            </p:cNvSpPr>
            <p:nvPr/>
          </p:nvSpPr>
          <p:spPr bwMode="auto">
            <a:xfrm>
              <a:off x="2372" y="1891"/>
              <a:ext cx="206" cy="31"/>
            </a:xfrm>
            <a:custGeom>
              <a:avLst/>
              <a:gdLst>
                <a:gd name="T0" fmla="*/ 0 w 206"/>
                <a:gd name="T1" fmla="*/ 31 h 31"/>
                <a:gd name="T2" fmla="*/ 54 w 206"/>
                <a:gd name="T3" fmla="*/ 27 h 31"/>
                <a:gd name="T4" fmla="*/ 92 w 206"/>
                <a:gd name="T5" fmla="*/ 19 h 31"/>
                <a:gd name="T6" fmla="*/ 134 w 206"/>
                <a:gd name="T7" fmla="*/ 1 h 31"/>
                <a:gd name="T8" fmla="*/ 206 w 20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31"/>
                <a:gd name="T17" fmla="*/ 206 w 20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31">
                  <a:moveTo>
                    <a:pt x="0" y="31"/>
                  </a:moveTo>
                  <a:cubicBezTo>
                    <a:pt x="9" y="30"/>
                    <a:pt x="39" y="29"/>
                    <a:pt x="54" y="27"/>
                  </a:cubicBezTo>
                  <a:cubicBezTo>
                    <a:pt x="69" y="25"/>
                    <a:pt x="79" y="23"/>
                    <a:pt x="92" y="19"/>
                  </a:cubicBezTo>
                  <a:cubicBezTo>
                    <a:pt x="105" y="15"/>
                    <a:pt x="115" y="2"/>
                    <a:pt x="134" y="1"/>
                  </a:cubicBezTo>
                  <a:cubicBezTo>
                    <a:pt x="153" y="0"/>
                    <a:pt x="194" y="9"/>
                    <a:pt x="206" y="11"/>
                  </a:cubicBezTo>
                </a:path>
              </a:pathLst>
            </a:custGeom>
            <a:noFill/>
            <a:ln w="28575">
              <a:solidFill>
                <a:srgbClr val="0000FF">
                  <a:alpha val="76862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4" name="Freeform 270"/>
            <p:cNvSpPr>
              <a:spLocks/>
            </p:cNvSpPr>
            <p:nvPr/>
          </p:nvSpPr>
          <p:spPr bwMode="auto">
            <a:xfrm>
              <a:off x="2581" y="1723"/>
              <a:ext cx="96" cy="21"/>
            </a:xfrm>
            <a:custGeom>
              <a:avLst/>
              <a:gdLst>
                <a:gd name="T0" fmla="*/ 96 w 96"/>
                <a:gd name="T1" fmla="*/ 21 h 21"/>
                <a:gd name="T2" fmla="*/ 0 w 96"/>
                <a:gd name="T3" fmla="*/ 0 h 21"/>
                <a:gd name="T4" fmla="*/ 0 60000 65536"/>
                <a:gd name="T5" fmla="*/ 0 60000 65536"/>
                <a:gd name="T6" fmla="*/ 0 w 96"/>
                <a:gd name="T7" fmla="*/ 0 h 21"/>
                <a:gd name="T8" fmla="*/ 96 w 96"/>
                <a:gd name="T9" fmla="*/ 21 h 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1">
                  <a:moveTo>
                    <a:pt x="96" y="21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99CCFF">
                  <a:alpha val="70979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5" name="Freeform 271"/>
            <p:cNvSpPr>
              <a:spLocks/>
            </p:cNvSpPr>
            <p:nvPr/>
          </p:nvSpPr>
          <p:spPr bwMode="auto">
            <a:xfrm>
              <a:off x="2581" y="1764"/>
              <a:ext cx="95" cy="18"/>
            </a:xfrm>
            <a:custGeom>
              <a:avLst/>
              <a:gdLst>
                <a:gd name="T0" fmla="*/ 95 w 95"/>
                <a:gd name="T1" fmla="*/ 18 h 18"/>
                <a:gd name="T2" fmla="*/ 0 w 95"/>
                <a:gd name="T3" fmla="*/ 0 h 18"/>
                <a:gd name="T4" fmla="*/ 0 60000 65536"/>
                <a:gd name="T5" fmla="*/ 0 60000 65536"/>
                <a:gd name="T6" fmla="*/ 0 w 95"/>
                <a:gd name="T7" fmla="*/ 0 h 18"/>
                <a:gd name="T8" fmla="*/ 95 w 95"/>
                <a:gd name="T9" fmla="*/ 18 h 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5" h="18">
                  <a:moveTo>
                    <a:pt x="95" y="1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99CCFF">
                  <a:alpha val="70979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6" name="Freeform 272"/>
            <p:cNvSpPr>
              <a:spLocks/>
            </p:cNvSpPr>
            <p:nvPr/>
          </p:nvSpPr>
          <p:spPr bwMode="auto">
            <a:xfrm>
              <a:off x="2576" y="1812"/>
              <a:ext cx="100" cy="14"/>
            </a:xfrm>
            <a:custGeom>
              <a:avLst/>
              <a:gdLst>
                <a:gd name="T0" fmla="*/ 100 w 100"/>
                <a:gd name="T1" fmla="*/ 14 h 14"/>
                <a:gd name="T2" fmla="*/ 0 w 100"/>
                <a:gd name="T3" fmla="*/ 0 h 14"/>
                <a:gd name="T4" fmla="*/ 0 60000 65536"/>
                <a:gd name="T5" fmla="*/ 0 60000 65536"/>
                <a:gd name="T6" fmla="*/ 0 w 100"/>
                <a:gd name="T7" fmla="*/ 0 h 14"/>
                <a:gd name="T8" fmla="*/ 100 w 100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0" h="14">
                  <a:moveTo>
                    <a:pt x="100" y="14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99CCFF">
                  <a:alpha val="70979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7" name="Freeform 273"/>
            <p:cNvSpPr>
              <a:spLocks/>
            </p:cNvSpPr>
            <p:nvPr/>
          </p:nvSpPr>
          <p:spPr bwMode="auto">
            <a:xfrm>
              <a:off x="2574" y="1856"/>
              <a:ext cx="102" cy="10"/>
            </a:xfrm>
            <a:custGeom>
              <a:avLst/>
              <a:gdLst>
                <a:gd name="T0" fmla="*/ 102 w 102"/>
                <a:gd name="T1" fmla="*/ 10 h 10"/>
                <a:gd name="T2" fmla="*/ 0 w 102"/>
                <a:gd name="T3" fmla="*/ 0 h 10"/>
                <a:gd name="T4" fmla="*/ 0 60000 65536"/>
                <a:gd name="T5" fmla="*/ 0 60000 65536"/>
                <a:gd name="T6" fmla="*/ 0 w 102"/>
                <a:gd name="T7" fmla="*/ 0 h 10"/>
                <a:gd name="T8" fmla="*/ 102 w 102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">
                  <a:moveTo>
                    <a:pt x="102" y="1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99CCFF">
                  <a:alpha val="70979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8" name="Freeform 274"/>
            <p:cNvSpPr>
              <a:spLocks/>
            </p:cNvSpPr>
            <p:nvPr/>
          </p:nvSpPr>
          <p:spPr bwMode="auto">
            <a:xfrm>
              <a:off x="2574" y="1904"/>
              <a:ext cx="109" cy="8"/>
            </a:xfrm>
            <a:custGeom>
              <a:avLst/>
              <a:gdLst>
                <a:gd name="T0" fmla="*/ 109 w 109"/>
                <a:gd name="T1" fmla="*/ 8 h 8"/>
                <a:gd name="T2" fmla="*/ 0 w 109"/>
                <a:gd name="T3" fmla="*/ 0 h 8"/>
                <a:gd name="T4" fmla="*/ 0 60000 65536"/>
                <a:gd name="T5" fmla="*/ 0 60000 65536"/>
                <a:gd name="T6" fmla="*/ 0 w 109"/>
                <a:gd name="T7" fmla="*/ 0 h 8"/>
                <a:gd name="T8" fmla="*/ 109 w 109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" h="8">
                  <a:moveTo>
                    <a:pt x="109" y="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99CCFF">
                  <a:alpha val="70979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9" name="Freeform 275"/>
            <p:cNvSpPr>
              <a:spLocks/>
            </p:cNvSpPr>
            <p:nvPr/>
          </p:nvSpPr>
          <p:spPr bwMode="auto">
            <a:xfrm>
              <a:off x="2731" y="1752"/>
              <a:ext cx="71" cy="12"/>
            </a:xfrm>
            <a:custGeom>
              <a:avLst/>
              <a:gdLst>
                <a:gd name="T0" fmla="*/ 0 w 71"/>
                <a:gd name="T1" fmla="*/ 0 h 12"/>
                <a:gd name="T2" fmla="*/ 71 w 71"/>
                <a:gd name="T3" fmla="*/ 12 h 12"/>
                <a:gd name="T4" fmla="*/ 0 60000 65536"/>
                <a:gd name="T5" fmla="*/ 0 60000 65536"/>
                <a:gd name="T6" fmla="*/ 0 w 71"/>
                <a:gd name="T7" fmla="*/ 0 h 12"/>
                <a:gd name="T8" fmla="*/ 71 w 71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1" h="12">
                  <a:moveTo>
                    <a:pt x="0" y="0"/>
                  </a:moveTo>
                  <a:lnTo>
                    <a:pt x="71" y="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0" name="Freeform 276"/>
            <p:cNvSpPr>
              <a:spLocks/>
            </p:cNvSpPr>
            <p:nvPr/>
          </p:nvSpPr>
          <p:spPr bwMode="auto">
            <a:xfrm>
              <a:off x="2733" y="1791"/>
              <a:ext cx="72" cy="9"/>
            </a:xfrm>
            <a:custGeom>
              <a:avLst/>
              <a:gdLst>
                <a:gd name="T0" fmla="*/ 0 w 72"/>
                <a:gd name="T1" fmla="*/ 0 h 9"/>
                <a:gd name="T2" fmla="*/ 72 w 72"/>
                <a:gd name="T3" fmla="*/ 9 h 9"/>
                <a:gd name="T4" fmla="*/ 0 60000 65536"/>
                <a:gd name="T5" fmla="*/ 0 60000 65536"/>
                <a:gd name="T6" fmla="*/ 0 w 72"/>
                <a:gd name="T7" fmla="*/ 0 h 9"/>
                <a:gd name="T8" fmla="*/ 72 w 72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" h="9">
                  <a:moveTo>
                    <a:pt x="0" y="0"/>
                  </a:moveTo>
                  <a:lnTo>
                    <a:pt x="72" y="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1" name="Line 277"/>
            <p:cNvSpPr>
              <a:spLocks noChangeShapeType="1"/>
            </p:cNvSpPr>
            <p:nvPr/>
          </p:nvSpPr>
          <p:spPr bwMode="auto">
            <a:xfrm>
              <a:off x="2733" y="1834"/>
              <a:ext cx="75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2" name="Freeform 278"/>
            <p:cNvSpPr>
              <a:spLocks/>
            </p:cNvSpPr>
            <p:nvPr/>
          </p:nvSpPr>
          <p:spPr bwMode="auto">
            <a:xfrm>
              <a:off x="2730" y="1872"/>
              <a:ext cx="78" cy="7"/>
            </a:xfrm>
            <a:custGeom>
              <a:avLst/>
              <a:gdLst>
                <a:gd name="T0" fmla="*/ 0 w 78"/>
                <a:gd name="T1" fmla="*/ 0 h 7"/>
                <a:gd name="T2" fmla="*/ 78 w 78"/>
                <a:gd name="T3" fmla="*/ 7 h 7"/>
                <a:gd name="T4" fmla="*/ 0 60000 65536"/>
                <a:gd name="T5" fmla="*/ 0 60000 65536"/>
                <a:gd name="T6" fmla="*/ 0 w 78"/>
                <a:gd name="T7" fmla="*/ 0 h 7"/>
                <a:gd name="T8" fmla="*/ 78 w 78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" h="7">
                  <a:moveTo>
                    <a:pt x="0" y="0"/>
                  </a:moveTo>
                  <a:lnTo>
                    <a:pt x="78" y="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3" name="Freeform 279"/>
            <p:cNvSpPr>
              <a:spLocks/>
            </p:cNvSpPr>
            <p:nvPr/>
          </p:nvSpPr>
          <p:spPr bwMode="auto">
            <a:xfrm>
              <a:off x="2733" y="1917"/>
              <a:ext cx="78" cy="7"/>
            </a:xfrm>
            <a:custGeom>
              <a:avLst/>
              <a:gdLst>
                <a:gd name="T0" fmla="*/ 0 w 78"/>
                <a:gd name="T1" fmla="*/ 0 h 7"/>
                <a:gd name="T2" fmla="*/ 78 w 78"/>
                <a:gd name="T3" fmla="*/ 7 h 7"/>
                <a:gd name="T4" fmla="*/ 0 60000 65536"/>
                <a:gd name="T5" fmla="*/ 0 60000 65536"/>
                <a:gd name="T6" fmla="*/ 0 w 78"/>
                <a:gd name="T7" fmla="*/ 0 h 7"/>
                <a:gd name="T8" fmla="*/ 78 w 78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" h="7">
                  <a:moveTo>
                    <a:pt x="0" y="0"/>
                  </a:moveTo>
                  <a:lnTo>
                    <a:pt x="78" y="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496" name="Group 280"/>
          <p:cNvGrpSpPr>
            <a:grpSpLocks/>
          </p:cNvGrpSpPr>
          <p:nvPr/>
        </p:nvGrpSpPr>
        <p:grpSpPr bwMode="auto">
          <a:xfrm>
            <a:off x="2971800" y="1995487"/>
            <a:ext cx="696913" cy="1054100"/>
            <a:chOff x="2256" y="1536"/>
            <a:chExt cx="566" cy="856"/>
          </a:xfrm>
        </p:grpSpPr>
        <p:sp>
          <p:nvSpPr>
            <p:cNvPr id="63506" name="Freeform 281"/>
            <p:cNvSpPr>
              <a:spLocks/>
            </p:cNvSpPr>
            <p:nvPr/>
          </p:nvSpPr>
          <p:spPr bwMode="auto">
            <a:xfrm>
              <a:off x="2570" y="1540"/>
              <a:ext cx="252" cy="844"/>
            </a:xfrm>
            <a:custGeom>
              <a:avLst/>
              <a:gdLst>
                <a:gd name="T0" fmla="*/ 222 w 252"/>
                <a:gd name="T1" fmla="*/ 82 h 844"/>
                <a:gd name="T2" fmla="*/ 252 w 252"/>
                <a:gd name="T3" fmla="*/ 746 h 844"/>
                <a:gd name="T4" fmla="*/ 6 w 252"/>
                <a:gd name="T5" fmla="*/ 844 h 844"/>
                <a:gd name="T6" fmla="*/ 4 w 252"/>
                <a:gd name="T7" fmla="*/ 0 h 844"/>
                <a:gd name="T8" fmla="*/ 98 w 252"/>
                <a:gd name="T9" fmla="*/ 40 h 844"/>
                <a:gd name="T10" fmla="*/ 144 w 252"/>
                <a:gd name="T11" fmla="*/ 44 h 844"/>
                <a:gd name="T12" fmla="*/ 162 w 252"/>
                <a:gd name="T13" fmla="*/ 64 h 844"/>
                <a:gd name="T14" fmla="*/ 222 w 252"/>
                <a:gd name="T15" fmla="*/ 82 h 8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2"/>
                <a:gd name="T25" fmla="*/ 0 h 844"/>
                <a:gd name="T26" fmla="*/ 252 w 252"/>
                <a:gd name="T27" fmla="*/ 844 h 8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2" h="844">
                  <a:moveTo>
                    <a:pt x="222" y="82"/>
                  </a:moveTo>
                  <a:cubicBezTo>
                    <a:pt x="234" y="198"/>
                    <a:pt x="248" y="620"/>
                    <a:pt x="252" y="746"/>
                  </a:cubicBezTo>
                  <a:cubicBezTo>
                    <a:pt x="138" y="786"/>
                    <a:pt x="90" y="808"/>
                    <a:pt x="6" y="844"/>
                  </a:cubicBezTo>
                  <a:cubicBezTo>
                    <a:pt x="8" y="710"/>
                    <a:pt x="0" y="142"/>
                    <a:pt x="4" y="0"/>
                  </a:cubicBezTo>
                  <a:cubicBezTo>
                    <a:pt x="62" y="22"/>
                    <a:pt x="75" y="33"/>
                    <a:pt x="98" y="40"/>
                  </a:cubicBezTo>
                  <a:cubicBezTo>
                    <a:pt x="121" y="47"/>
                    <a:pt x="133" y="40"/>
                    <a:pt x="144" y="44"/>
                  </a:cubicBezTo>
                  <a:cubicBezTo>
                    <a:pt x="155" y="48"/>
                    <a:pt x="149" y="58"/>
                    <a:pt x="162" y="64"/>
                  </a:cubicBezTo>
                  <a:cubicBezTo>
                    <a:pt x="175" y="70"/>
                    <a:pt x="178" y="64"/>
                    <a:pt x="222" y="82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50000">
                  <a:srgbClr val="9696D5"/>
                </a:gs>
                <a:gs pos="100000">
                  <a:srgbClr val="000099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18" name="Freeform 282"/>
            <p:cNvSpPr>
              <a:spLocks/>
            </p:cNvSpPr>
            <p:nvPr/>
          </p:nvSpPr>
          <p:spPr bwMode="auto">
            <a:xfrm>
              <a:off x="2684" y="1582"/>
              <a:ext cx="61" cy="744"/>
            </a:xfrm>
            <a:custGeom>
              <a:avLst/>
              <a:gdLst/>
              <a:ahLst/>
              <a:cxnLst>
                <a:cxn ang="0">
                  <a:pos x="50" y="17"/>
                </a:cxn>
                <a:cxn ang="0">
                  <a:pos x="52" y="140"/>
                </a:cxn>
                <a:cxn ang="0">
                  <a:pos x="46" y="366"/>
                </a:cxn>
                <a:cxn ang="0">
                  <a:pos x="55" y="736"/>
                </a:cxn>
                <a:cxn ang="0">
                  <a:pos x="41" y="744"/>
                </a:cxn>
                <a:cxn ang="0">
                  <a:pos x="8" y="239"/>
                </a:cxn>
                <a:cxn ang="0">
                  <a:pos x="4" y="2"/>
                </a:cxn>
                <a:cxn ang="0">
                  <a:pos x="35" y="2"/>
                </a:cxn>
                <a:cxn ang="0">
                  <a:pos x="50" y="17"/>
                </a:cxn>
              </a:cxnLst>
              <a:rect l="0" t="0" r="r" b="b"/>
              <a:pathLst>
                <a:path w="60" h="744">
                  <a:moveTo>
                    <a:pt x="50" y="17"/>
                  </a:moveTo>
                  <a:cubicBezTo>
                    <a:pt x="53" y="40"/>
                    <a:pt x="53" y="82"/>
                    <a:pt x="52" y="140"/>
                  </a:cubicBezTo>
                  <a:cubicBezTo>
                    <a:pt x="51" y="198"/>
                    <a:pt x="46" y="267"/>
                    <a:pt x="46" y="366"/>
                  </a:cubicBezTo>
                  <a:cubicBezTo>
                    <a:pt x="46" y="465"/>
                    <a:pt x="56" y="673"/>
                    <a:pt x="55" y="736"/>
                  </a:cubicBezTo>
                  <a:cubicBezTo>
                    <a:pt x="42" y="739"/>
                    <a:pt x="60" y="737"/>
                    <a:pt x="41" y="744"/>
                  </a:cubicBezTo>
                  <a:cubicBezTo>
                    <a:pt x="33" y="661"/>
                    <a:pt x="14" y="363"/>
                    <a:pt x="8" y="239"/>
                  </a:cubicBezTo>
                  <a:cubicBezTo>
                    <a:pt x="2" y="115"/>
                    <a:pt x="0" y="41"/>
                    <a:pt x="4" y="2"/>
                  </a:cubicBezTo>
                  <a:cubicBezTo>
                    <a:pt x="25" y="8"/>
                    <a:pt x="27" y="0"/>
                    <a:pt x="35" y="2"/>
                  </a:cubicBezTo>
                  <a:cubicBezTo>
                    <a:pt x="43" y="4"/>
                    <a:pt x="37" y="0"/>
                    <a:pt x="50" y="1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38039"/>
                    <a:invGamma/>
                  </a:schemeClr>
                </a:gs>
              </a:gsLst>
              <a:lin ang="5400000" scaled="1"/>
            </a:gra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3508" name="Freeform 283"/>
            <p:cNvSpPr>
              <a:spLocks/>
            </p:cNvSpPr>
            <p:nvPr/>
          </p:nvSpPr>
          <p:spPr bwMode="auto">
            <a:xfrm>
              <a:off x="2256" y="1536"/>
              <a:ext cx="322" cy="856"/>
            </a:xfrm>
            <a:custGeom>
              <a:avLst/>
              <a:gdLst>
                <a:gd name="T0" fmla="*/ 322 w 322"/>
                <a:gd name="T1" fmla="*/ 850 h 856"/>
                <a:gd name="T2" fmla="*/ 220 w 322"/>
                <a:gd name="T3" fmla="*/ 842 h 856"/>
                <a:gd name="T4" fmla="*/ 170 w 322"/>
                <a:gd name="T5" fmla="*/ 796 h 856"/>
                <a:gd name="T6" fmla="*/ 142 w 322"/>
                <a:gd name="T7" fmla="*/ 788 h 856"/>
                <a:gd name="T8" fmla="*/ 48 w 322"/>
                <a:gd name="T9" fmla="*/ 768 h 856"/>
                <a:gd name="T10" fmla="*/ 0 w 322"/>
                <a:gd name="T11" fmla="*/ 722 h 856"/>
                <a:gd name="T12" fmla="*/ 36 w 322"/>
                <a:gd name="T13" fmla="*/ 84 h 856"/>
                <a:gd name="T14" fmla="*/ 94 w 322"/>
                <a:gd name="T15" fmla="*/ 60 h 856"/>
                <a:gd name="T16" fmla="*/ 168 w 322"/>
                <a:gd name="T17" fmla="*/ 42 h 856"/>
                <a:gd name="T18" fmla="*/ 202 w 322"/>
                <a:gd name="T19" fmla="*/ 32 h 856"/>
                <a:gd name="T20" fmla="*/ 252 w 322"/>
                <a:gd name="T21" fmla="*/ 10 h 856"/>
                <a:gd name="T22" fmla="*/ 320 w 322"/>
                <a:gd name="T23" fmla="*/ 4 h 856"/>
                <a:gd name="T24" fmla="*/ 322 w 322"/>
                <a:gd name="T25" fmla="*/ 850 h 8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2"/>
                <a:gd name="T40" fmla="*/ 0 h 856"/>
                <a:gd name="T41" fmla="*/ 322 w 322"/>
                <a:gd name="T42" fmla="*/ 856 h 85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2" h="856">
                  <a:moveTo>
                    <a:pt x="322" y="850"/>
                  </a:moveTo>
                  <a:cubicBezTo>
                    <a:pt x="284" y="856"/>
                    <a:pt x="245" y="851"/>
                    <a:pt x="220" y="842"/>
                  </a:cubicBezTo>
                  <a:cubicBezTo>
                    <a:pt x="195" y="833"/>
                    <a:pt x="183" y="805"/>
                    <a:pt x="170" y="796"/>
                  </a:cubicBezTo>
                  <a:cubicBezTo>
                    <a:pt x="157" y="787"/>
                    <a:pt x="162" y="793"/>
                    <a:pt x="142" y="788"/>
                  </a:cubicBezTo>
                  <a:cubicBezTo>
                    <a:pt x="122" y="783"/>
                    <a:pt x="72" y="779"/>
                    <a:pt x="48" y="768"/>
                  </a:cubicBezTo>
                  <a:cubicBezTo>
                    <a:pt x="24" y="757"/>
                    <a:pt x="32" y="756"/>
                    <a:pt x="0" y="722"/>
                  </a:cubicBezTo>
                  <a:cubicBezTo>
                    <a:pt x="8" y="610"/>
                    <a:pt x="22" y="194"/>
                    <a:pt x="36" y="84"/>
                  </a:cubicBezTo>
                  <a:cubicBezTo>
                    <a:pt x="80" y="56"/>
                    <a:pt x="72" y="67"/>
                    <a:pt x="94" y="60"/>
                  </a:cubicBezTo>
                  <a:cubicBezTo>
                    <a:pt x="116" y="53"/>
                    <a:pt x="150" y="47"/>
                    <a:pt x="168" y="42"/>
                  </a:cubicBezTo>
                  <a:cubicBezTo>
                    <a:pt x="186" y="37"/>
                    <a:pt x="188" y="37"/>
                    <a:pt x="202" y="32"/>
                  </a:cubicBezTo>
                  <a:cubicBezTo>
                    <a:pt x="216" y="27"/>
                    <a:pt x="232" y="15"/>
                    <a:pt x="252" y="10"/>
                  </a:cubicBezTo>
                  <a:cubicBezTo>
                    <a:pt x="272" y="5"/>
                    <a:pt x="276" y="0"/>
                    <a:pt x="320" y="4"/>
                  </a:cubicBezTo>
                  <a:cubicBezTo>
                    <a:pt x="320" y="156"/>
                    <a:pt x="322" y="706"/>
                    <a:pt x="322" y="85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50000">
                  <a:srgbClr val="000097"/>
                </a:gs>
                <a:gs pos="100000">
                  <a:srgbClr val="000099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20" name="Freeform 284"/>
            <p:cNvSpPr>
              <a:spLocks/>
            </p:cNvSpPr>
            <p:nvPr/>
          </p:nvSpPr>
          <p:spPr bwMode="auto">
            <a:xfrm>
              <a:off x="2402" y="1542"/>
              <a:ext cx="53" cy="838"/>
            </a:xfrm>
            <a:custGeom>
              <a:avLst/>
              <a:gdLst/>
              <a:ahLst/>
              <a:cxnLst>
                <a:cxn ang="0">
                  <a:pos x="34" y="32"/>
                </a:cxn>
                <a:cxn ang="0">
                  <a:pos x="19" y="116"/>
                </a:cxn>
                <a:cxn ang="0">
                  <a:pos x="4" y="728"/>
                </a:cxn>
                <a:cxn ang="0">
                  <a:pos x="1" y="785"/>
                </a:cxn>
                <a:cxn ang="0">
                  <a:pos x="3" y="783"/>
                </a:cxn>
                <a:cxn ang="0">
                  <a:pos x="18" y="791"/>
                </a:cxn>
                <a:cxn ang="0">
                  <a:pos x="34" y="801"/>
                </a:cxn>
                <a:cxn ang="0">
                  <a:pos x="46" y="372"/>
                </a:cxn>
                <a:cxn ang="0">
                  <a:pos x="49" y="27"/>
                </a:cxn>
                <a:cxn ang="0">
                  <a:pos x="34" y="32"/>
                </a:cxn>
              </a:cxnLst>
              <a:rect l="0" t="0" r="r" b="b"/>
              <a:pathLst>
                <a:path w="51" h="839">
                  <a:moveTo>
                    <a:pt x="34" y="32"/>
                  </a:moveTo>
                  <a:cubicBezTo>
                    <a:pt x="29" y="43"/>
                    <a:pt x="24" y="0"/>
                    <a:pt x="19" y="116"/>
                  </a:cubicBezTo>
                  <a:cubicBezTo>
                    <a:pt x="14" y="232"/>
                    <a:pt x="7" y="617"/>
                    <a:pt x="4" y="728"/>
                  </a:cubicBezTo>
                  <a:cubicBezTo>
                    <a:pt x="1" y="839"/>
                    <a:pt x="1" y="750"/>
                    <a:pt x="1" y="785"/>
                  </a:cubicBezTo>
                  <a:cubicBezTo>
                    <a:pt x="24" y="789"/>
                    <a:pt x="0" y="782"/>
                    <a:pt x="3" y="783"/>
                  </a:cubicBezTo>
                  <a:cubicBezTo>
                    <a:pt x="6" y="784"/>
                    <a:pt x="13" y="788"/>
                    <a:pt x="18" y="791"/>
                  </a:cubicBezTo>
                  <a:cubicBezTo>
                    <a:pt x="23" y="794"/>
                    <a:pt x="15" y="794"/>
                    <a:pt x="34" y="801"/>
                  </a:cubicBezTo>
                  <a:cubicBezTo>
                    <a:pt x="38" y="733"/>
                    <a:pt x="44" y="501"/>
                    <a:pt x="46" y="372"/>
                  </a:cubicBezTo>
                  <a:cubicBezTo>
                    <a:pt x="48" y="243"/>
                    <a:pt x="51" y="84"/>
                    <a:pt x="49" y="27"/>
                  </a:cubicBezTo>
                  <a:cubicBezTo>
                    <a:pt x="24" y="32"/>
                    <a:pt x="37" y="31"/>
                    <a:pt x="34" y="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3510" name="Freeform 285"/>
            <p:cNvSpPr>
              <a:spLocks/>
            </p:cNvSpPr>
            <p:nvPr/>
          </p:nvSpPr>
          <p:spPr bwMode="auto">
            <a:xfrm>
              <a:off x="2678" y="1739"/>
              <a:ext cx="54" cy="15"/>
            </a:xfrm>
            <a:custGeom>
              <a:avLst/>
              <a:gdLst>
                <a:gd name="T0" fmla="*/ 0 w 54"/>
                <a:gd name="T1" fmla="*/ 7 h 15"/>
                <a:gd name="T2" fmla="*/ 36 w 54"/>
                <a:gd name="T3" fmla="*/ 1 h 15"/>
                <a:gd name="T4" fmla="*/ 54 w 54"/>
                <a:gd name="T5" fmla="*/ 15 h 15"/>
                <a:gd name="T6" fmla="*/ 0 60000 65536"/>
                <a:gd name="T7" fmla="*/ 0 60000 65536"/>
                <a:gd name="T8" fmla="*/ 0 60000 65536"/>
                <a:gd name="T9" fmla="*/ 0 w 54"/>
                <a:gd name="T10" fmla="*/ 0 h 15"/>
                <a:gd name="T11" fmla="*/ 54 w 54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15">
                  <a:moveTo>
                    <a:pt x="0" y="7"/>
                  </a:moveTo>
                  <a:cubicBezTo>
                    <a:pt x="6" y="6"/>
                    <a:pt x="27" y="0"/>
                    <a:pt x="36" y="1"/>
                  </a:cubicBezTo>
                  <a:cubicBezTo>
                    <a:pt x="45" y="2"/>
                    <a:pt x="50" y="12"/>
                    <a:pt x="54" y="1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Freeform 286"/>
            <p:cNvSpPr>
              <a:spLocks/>
            </p:cNvSpPr>
            <p:nvPr/>
          </p:nvSpPr>
          <p:spPr bwMode="auto">
            <a:xfrm>
              <a:off x="2678" y="1775"/>
              <a:ext cx="54" cy="15"/>
            </a:xfrm>
            <a:custGeom>
              <a:avLst/>
              <a:gdLst>
                <a:gd name="T0" fmla="*/ 0 w 54"/>
                <a:gd name="T1" fmla="*/ 7 h 15"/>
                <a:gd name="T2" fmla="*/ 36 w 54"/>
                <a:gd name="T3" fmla="*/ 1 h 15"/>
                <a:gd name="T4" fmla="*/ 54 w 54"/>
                <a:gd name="T5" fmla="*/ 15 h 15"/>
                <a:gd name="T6" fmla="*/ 0 60000 65536"/>
                <a:gd name="T7" fmla="*/ 0 60000 65536"/>
                <a:gd name="T8" fmla="*/ 0 60000 65536"/>
                <a:gd name="T9" fmla="*/ 0 w 54"/>
                <a:gd name="T10" fmla="*/ 0 h 15"/>
                <a:gd name="T11" fmla="*/ 54 w 54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15">
                  <a:moveTo>
                    <a:pt x="0" y="7"/>
                  </a:moveTo>
                  <a:cubicBezTo>
                    <a:pt x="6" y="6"/>
                    <a:pt x="27" y="0"/>
                    <a:pt x="36" y="1"/>
                  </a:cubicBezTo>
                  <a:cubicBezTo>
                    <a:pt x="45" y="2"/>
                    <a:pt x="50" y="12"/>
                    <a:pt x="54" y="1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Freeform 287"/>
            <p:cNvSpPr>
              <a:spLocks/>
            </p:cNvSpPr>
            <p:nvPr/>
          </p:nvSpPr>
          <p:spPr bwMode="auto">
            <a:xfrm>
              <a:off x="2678" y="1821"/>
              <a:ext cx="54" cy="15"/>
            </a:xfrm>
            <a:custGeom>
              <a:avLst/>
              <a:gdLst>
                <a:gd name="T0" fmla="*/ 0 w 54"/>
                <a:gd name="T1" fmla="*/ 7 h 15"/>
                <a:gd name="T2" fmla="*/ 36 w 54"/>
                <a:gd name="T3" fmla="*/ 1 h 15"/>
                <a:gd name="T4" fmla="*/ 54 w 54"/>
                <a:gd name="T5" fmla="*/ 15 h 15"/>
                <a:gd name="T6" fmla="*/ 0 60000 65536"/>
                <a:gd name="T7" fmla="*/ 0 60000 65536"/>
                <a:gd name="T8" fmla="*/ 0 60000 65536"/>
                <a:gd name="T9" fmla="*/ 0 w 54"/>
                <a:gd name="T10" fmla="*/ 0 h 15"/>
                <a:gd name="T11" fmla="*/ 54 w 54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15">
                  <a:moveTo>
                    <a:pt x="0" y="7"/>
                  </a:moveTo>
                  <a:cubicBezTo>
                    <a:pt x="6" y="6"/>
                    <a:pt x="27" y="0"/>
                    <a:pt x="36" y="1"/>
                  </a:cubicBezTo>
                  <a:cubicBezTo>
                    <a:pt x="45" y="2"/>
                    <a:pt x="50" y="12"/>
                    <a:pt x="54" y="1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Freeform 288"/>
            <p:cNvSpPr>
              <a:spLocks/>
            </p:cNvSpPr>
            <p:nvPr/>
          </p:nvSpPr>
          <p:spPr bwMode="auto">
            <a:xfrm>
              <a:off x="2678" y="1859"/>
              <a:ext cx="54" cy="15"/>
            </a:xfrm>
            <a:custGeom>
              <a:avLst/>
              <a:gdLst>
                <a:gd name="T0" fmla="*/ 0 w 54"/>
                <a:gd name="T1" fmla="*/ 7 h 15"/>
                <a:gd name="T2" fmla="*/ 36 w 54"/>
                <a:gd name="T3" fmla="*/ 1 h 15"/>
                <a:gd name="T4" fmla="*/ 54 w 54"/>
                <a:gd name="T5" fmla="*/ 15 h 15"/>
                <a:gd name="T6" fmla="*/ 0 60000 65536"/>
                <a:gd name="T7" fmla="*/ 0 60000 65536"/>
                <a:gd name="T8" fmla="*/ 0 60000 65536"/>
                <a:gd name="T9" fmla="*/ 0 w 54"/>
                <a:gd name="T10" fmla="*/ 0 h 15"/>
                <a:gd name="T11" fmla="*/ 54 w 54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15">
                  <a:moveTo>
                    <a:pt x="0" y="7"/>
                  </a:moveTo>
                  <a:cubicBezTo>
                    <a:pt x="6" y="6"/>
                    <a:pt x="27" y="0"/>
                    <a:pt x="36" y="1"/>
                  </a:cubicBezTo>
                  <a:cubicBezTo>
                    <a:pt x="45" y="2"/>
                    <a:pt x="50" y="12"/>
                    <a:pt x="54" y="1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Freeform 289"/>
            <p:cNvSpPr>
              <a:spLocks/>
            </p:cNvSpPr>
            <p:nvPr/>
          </p:nvSpPr>
          <p:spPr bwMode="auto">
            <a:xfrm>
              <a:off x="2678" y="1907"/>
              <a:ext cx="54" cy="15"/>
            </a:xfrm>
            <a:custGeom>
              <a:avLst/>
              <a:gdLst>
                <a:gd name="T0" fmla="*/ 0 w 54"/>
                <a:gd name="T1" fmla="*/ 7 h 15"/>
                <a:gd name="T2" fmla="*/ 36 w 54"/>
                <a:gd name="T3" fmla="*/ 1 h 15"/>
                <a:gd name="T4" fmla="*/ 54 w 54"/>
                <a:gd name="T5" fmla="*/ 15 h 15"/>
                <a:gd name="T6" fmla="*/ 0 60000 65536"/>
                <a:gd name="T7" fmla="*/ 0 60000 65536"/>
                <a:gd name="T8" fmla="*/ 0 60000 65536"/>
                <a:gd name="T9" fmla="*/ 0 w 54"/>
                <a:gd name="T10" fmla="*/ 0 h 15"/>
                <a:gd name="T11" fmla="*/ 54 w 54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15">
                  <a:moveTo>
                    <a:pt x="0" y="7"/>
                  </a:moveTo>
                  <a:cubicBezTo>
                    <a:pt x="6" y="6"/>
                    <a:pt x="27" y="0"/>
                    <a:pt x="36" y="1"/>
                  </a:cubicBezTo>
                  <a:cubicBezTo>
                    <a:pt x="45" y="2"/>
                    <a:pt x="50" y="12"/>
                    <a:pt x="54" y="1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Freeform 290"/>
            <p:cNvSpPr>
              <a:spLocks/>
            </p:cNvSpPr>
            <p:nvPr/>
          </p:nvSpPr>
          <p:spPr bwMode="auto">
            <a:xfrm>
              <a:off x="2372" y="1713"/>
              <a:ext cx="206" cy="31"/>
            </a:xfrm>
            <a:custGeom>
              <a:avLst/>
              <a:gdLst>
                <a:gd name="T0" fmla="*/ 0 w 206"/>
                <a:gd name="T1" fmla="*/ 31 h 31"/>
                <a:gd name="T2" fmla="*/ 54 w 206"/>
                <a:gd name="T3" fmla="*/ 27 h 31"/>
                <a:gd name="T4" fmla="*/ 92 w 206"/>
                <a:gd name="T5" fmla="*/ 19 h 31"/>
                <a:gd name="T6" fmla="*/ 134 w 206"/>
                <a:gd name="T7" fmla="*/ 1 h 31"/>
                <a:gd name="T8" fmla="*/ 206 w 20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31"/>
                <a:gd name="T17" fmla="*/ 206 w 20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31">
                  <a:moveTo>
                    <a:pt x="0" y="31"/>
                  </a:moveTo>
                  <a:cubicBezTo>
                    <a:pt x="9" y="30"/>
                    <a:pt x="39" y="29"/>
                    <a:pt x="54" y="27"/>
                  </a:cubicBezTo>
                  <a:cubicBezTo>
                    <a:pt x="69" y="25"/>
                    <a:pt x="79" y="23"/>
                    <a:pt x="92" y="19"/>
                  </a:cubicBezTo>
                  <a:cubicBezTo>
                    <a:pt x="105" y="15"/>
                    <a:pt x="115" y="2"/>
                    <a:pt x="134" y="1"/>
                  </a:cubicBezTo>
                  <a:cubicBezTo>
                    <a:pt x="153" y="0"/>
                    <a:pt x="194" y="9"/>
                    <a:pt x="206" y="11"/>
                  </a:cubicBezTo>
                </a:path>
              </a:pathLst>
            </a:custGeom>
            <a:noFill/>
            <a:ln w="28575">
              <a:solidFill>
                <a:srgbClr val="0000FF">
                  <a:alpha val="76862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Freeform 291"/>
            <p:cNvSpPr>
              <a:spLocks/>
            </p:cNvSpPr>
            <p:nvPr/>
          </p:nvSpPr>
          <p:spPr bwMode="auto">
            <a:xfrm>
              <a:off x="2372" y="1751"/>
              <a:ext cx="206" cy="31"/>
            </a:xfrm>
            <a:custGeom>
              <a:avLst/>
              <a:gdLst>
                <a:gd name="T0" fmla="*/ 0 w 206"/>
                <a:gd name="T1" fmla="*/ 31 h 31"/>
                <a:gd name="T2" fmla="*/ 54 w 206"/>
                <a:gd name="T3" fmla="*/ 27 h 31"/>
                <a:gd name="T4" fmla="*/ 92 w 206"/>
                <a:gd name="T5" fmla="*/ 19 h 31"/>
                <a:gd name="T6" fmla="*/ 134 w 206"/>
                <a:gd name="T7" fmla="*/ 1 h 31"/>
                <a:gd name="T8" fmla="*/ 206 w 20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31"/>
                <a:gd name="T17" fmla="*/ 206 w 20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31">
                  <a:moveTo>
                    <a:pt x="0" y="31"/>
                  </a:moveTo>
                  <a:cubicBezTo>
                    <a:pt x="9" y="30"/>
                    <a:pt x="39" y="29"/>
                    <a:pt x="54" y="27"/>
                  </a:cubicBezTo>
                  <a:cubicBezTo>
                    <a:pt x="69" y="25"/>
                    <a:pt x="79" y="23"/>
                    <a:pt x="92" y="19"/>
                  </a:cubicBezTo>
                  <a:cubicBezTo>
                    <a:pt x="105" y="15"/>
                    <a:pt x="115" y="2"/>
                    <a:pt x="134" y="1"/>
                  </a:cubicBezTo>
                  <a:cubicBezTo>
                    <a:pt x="153" y="0"/>
                    <a:pt x="194" y="9"/>
                    <a:pt x="206" y="11"/>
                  </a:cubicBezTo>
                </a:path>
              </a:pathLst>
            </a:custGeom>
            <a:noFill/>
            <a:ln w="28575">
              <a:solidFill>
                <a:srgbClr val="0000FF">
                  <a:alpha val="76862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Freeform 292"/>
            <p:cNvSpPr>
              <a:spLocks/>
            </p:cNvSpPr>
            <p:nvPr/>
          </p:nvSpPr>
          <p:spPr bwMode="auto">
            <a:xfrm>
              <a:off x="2372" y="1799"/>
              <a:ext cx="206" cy="31"/>
            </a:xfrm>
            <a:custGeom>
              <a:avLst/>
              <a:gdLst>
                <a:gd name="T0" fmla="*/ 0 w 206"/>
                <a:gd name="T1" fmla="*/ 31 h 31"/>
                <a:gd name="T2" fmla="*/ 54 w 206"/>
                <a:gd name="T3" fmla="*/ 27 h 31"/>
                <a:gd name="T4" fmla="*/ 92 w 206"/>
                <a:gd name="T5" fmla="*/ 19 h 31"/>
                <a:gd name="T6" fmla="*/ 134 w 206"/>
                <a:gd name="T7" fmla="*/ 1 h 31"/>
                <a:gd name="T8" fmla="*/ 206 w 20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31"/>
                <a:gd name="T17" fmla="*/ 206 w 20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31">
                  <a:moveTo>
                    <a:pt x="0" y="31"/>
                  </a:moveTo>
                  <a:cubicBezTo>
                    <a:pt x="9" y="30"/>
                    <a:pt x="39" y="29"/>
                    <a:pt x="54" y="27"/>
                  </a:cubicBezTo>
                  <a:cubicBezTo>
                    <a:pt x="69" y="25"/>
                    <a:pt x="79" y="23"/>
                    <a:pt x="92" y="19"/>
                  </a:cubicBezTo>
                  <a:cubicBezTo>
                    <a:pt x="105" y="15"/>
                    <a:pt x="115" y="2"/>
                    <a:pt x="134" y="1"/>
                  </a:cubicBezTo>
                  <a:cubicBezTo>
                    <a:pt x="153" y="0"/>
                    <a:pt x="194" y="9"/>
                    <a:pt x="206" y="11"/>
                  </a:cubicBezTo>
                </a:path>
              </a:pathLst>
            </a:custGeom>
            <a:noFill/>
            <a:ln w="28575">
              <a:solidFill>
                <a:srgbClr val="0000FF">
                  <a:alpha val="76862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Freeform 293"/>
            <p:cNvSpPr>
              <a:spLocks/>
            </p:cNvSpPr>
            <p:nvPr/>
          </p:nvSpPr>
          <p:spPr bwMode="auto">
            <a:xfrm>
              <a:off x="2372" y="1845"/>
              <a:ext cx="206" cy="31"/>
            </a:xfrm>
            <a:custGeom>
              <a:avLst/>
              <a:gdLst>
                <a:gd name="T0" fmla="*/ 0 w 206"/>
                <a:gd name="T1" fmla="*/ 31 h 31"/>
                <a:gd name="T2" fmla="*/ 54 w 206"/>
                <a:gd name="T3" fmla="*/ 27 h 31"/>
                <a:gd name="T4" fmla="*/ 92 w 206"/>
                <a:gd name="T5" fmla="*/ 19 h 31"/>
                <a:gd name="T6" fmla="*/ 134 w 206"/>
                <a:gd name="T7" fmla="*/ 1 h 31"/>
                <a:gd name="T8" fmla="*/ 206 w 20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31"/>
                <a:gd name="T17" fmla="*/ 206 w 20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31">
                  <a:moveTo>
                    <a:pt x="0" y="31"/>
                  </a:moveTo>
                  <a:cubicBezTo>
                    <a:pt x="9" y="30"/>
                    <a:pt x="39" y="29"/>
                    <a:pt x="54" y="27"/>
                  </a:cubicBezTo>
                  <a:cubicBezTo>
                    <a:pt x="69" y="25"/>
                    <a:pt x="79" y="23"/>
                    <a:pt x="92" y="19"/>
                  </a:cubicBezTo>
                  <a:cubicBezTo>
                    <a:pt x="105" y="15"/>
                    <a:pt x="115" y="2"/>
                    <a:pt x="134" y="1"/>
                  </a:cubicBezTo>
                  <a:cubicBezTo>
                    <a:pt x="153" y="0"/>
                    <a:pt x="194" y="9"/>
                    <a:pt x="206" y="11"/>
                  </a:cubicBezTo>
                </a:path>
              </a:pathLst>
            </a:custGeom>
            <a:noFill/>
            <a:ln w="28575">
              <a:solidFill>
                <a:srgbClr val="0000FF">
                  <a:alpha val="76862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Freeform 294"/>
            <p:cNvSpPr>
              <a:spLocks/>
            </p:cNvSpPr>
            <p:nvPr/>
          </p:nvSpPr>
          <p:spPr bwMode="auto">
            <a:xfrm>
              <a:off x="2372" y="1891"/>
              <a:ext cx="206" cy="31"/>
            </a:xfrm>
            <a:custGeom>
              <a:avLst/>
              <a:gdLst>
                <a:gd name="T0" fmla="*/ 0 w 206"/>
                <a:gd name="T1" fmla="*/ 31 h 31"/>
                <a:gd name="T2" fmla="*/ 54 w 206"/>
                <a:gd name="T3" fmla="*/ 27 h 31"/>
                <a:gd name="T4" fmla="*/ 92 w 206"/>
                <a:gd name="T5" fmla="*/ 19 h 31"/>
                <a:gd name="T6" fmla="*/ 134 w 206"/>
                <a:gd name="T7" fmla="*/ 1 h 31"/>
                <a:gd name="T8" fmla="*/ 206 w 20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31"/>
                <a:gd name="T17" fmla="*/ 206 w 20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31">
                  <a:moveTo>
                    <a:pt x="0" y="31"/>
                  </a:moveTo>
                  <a:cubicBezTo>
                    <a:pt x="9" y="30"/>
                    <a:pt x="39" y="29"/>
                    <a:pt x="54" y="27"/>
                  </a:cubicBezTo>
                  <a:cubicBezTo>
                    <a:pt x="69" y="25"/>
                    <a:pt x="79" y="23"/>
                    <a:pt x="92" y="19"/>
                  </a:cubicBezTo>
                  <a:cubicBezTo>
                    <a:pt x="105" y="15"/>
                    <a:pt x="115" y="2"/>
                    <a:pt x="134" y="1"/>
                  </a:cubicBezTo>
                  <a:cubicBezTo>
                    <a:pt x="153" y="0"/>
                    <a:pt x="194" y="9"/>
                    <a:pt x="206" y="11"/>
                  </a:cubicBezTo>
                </a:path>
              </a:pathLst>
            </a:custGeom>
            <a:noFill/>
            <a:ln w="28575">
              <a:solidFill>
                <a:srgbClr val="0000FF">
                  <a:alpha val="76862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Freeform 295"/>
            <p:cNvSpPr>
              <a:spLocks/>
            </p:cNvSpPr>
            <p:nvPr/>
          </p:nvSpPr>
          <p:spPr bwMode="auto">
            <a:xfrm>
              <a:off x="2581" y="1723"/>
              <a:ext cx="96" cy="21"/>
            </a:xfrm>
            <a:custGeom>
              <a:avLst/>
              <a:gdLst>
                <a:gd name="T0" fmla="*/ 96 w 96"/>
                <a:gd name="T1" fmla="*/ 21 h 21"/>
                <a:gd name="T2" fmla="*/ 0 w 96"/>
                <a:gd name="T3" fmla="*/ 0 h 21"/>
                <a:gd name="T4" fmla="*/ 0 60000 65536"/>
                <a:gd name="T5" fmla="*/ 0 60000 65536"/>
                <a:gd name="T6" fmla="*/ 0 w 96"/>
                <a:gd name="T7" fmla="*/ 0 h 21"/>
                <a:gd name="T8" fmla="*/ 96 w 96"/>
                <a:gd name="T9" fmla="*/ 21 h 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1">
                  <a:moveTo>
                    <a:pt x="96" y="21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99CCFF">
                  <a:alpha val="70979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1" name="Freeform 296"/>
            <p:cNvSpPr>
              <a:spLocks/>
            </p:cNvSpPr>
            <p:nvPr/>
          </p:nvSpPr>
          <p:spPr bwMode="auto">
            <a:xfrm>
              <a:off x="2581" y="1764"/>
              <a:ext cx="95" cy="18"/>
            </a:xfrm>
            <a:custGeom>
              <a:avLst/>
              <a:gdLst>
                <a:gd name="T0" fmla="*/ 95 w 95"/>
                <a:gd name="T1" fmla="*/ 18 h 18"/>
                <a:gd name="T2" fmla="*/ 0 w 95"/>
                <a:gd name="T3" fmla="*/ 0 h 18"/>
                <a:gd name="T4" fmla="*/ 0 60000 65536"/>
                <a:gd name="T5" fmla="*/ 0 60000 65536"/>
                <a:gd name="T6" fmla="*/ 0 w 95"/>
                <a:gd name="T7" fmla="*/ 0 h 18"/>
                <a:gd name="T8" fmla="*/ 95 w 95"/>
                <a:gd name="T9" fmla="*/ 18 h 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5" h="18">
                  <a:moveTo>
                    <a:pt x="95" y="1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99CCFF">
                  <a:alpha val="70979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2" name="Freeform 297"/>
            <p:cNvSpPr>
              <a:spLocks/>
            </p:cNvSpPr>
            <p:nvPr/>
          </p:nvSpPr>
          <p:spPr bwMode="auto">
            <a:xfrm>
              <a:off x="2576" y="1812"/>
              <a:ext cx="100" cy="14"/>
            </a:xfrm>
            <a:custGeom>
              <a:avLst/>
              <a:gdLst>
                <a:gd name="T0" fmla="*/ 100 w 100"/>
                <a:gd name="T1" fmla="*/ 14 h 14"/>
                <a:gd name="T2" fmla="*/ 0 w 100"/>
                <a:gd name="T3" fmla="*/ 0 h 14"/>
                <a:gd name="T4" fmla="*/ 0 60000 65536"/>
                <a:gd name="T5" fmla="*/ 0 60000 65536"/>
                <a:gd name="T6" fmla="*/ 0 w 100"/>
                <a:gd name="T7" fmla="*/ 0 h 14"/>
                <a:gd name="T8" fmla="*/ 100 w 100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0" h="14">
                  <a:moveTo>
                    <a:pt x="100" y="14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99CCFF">
                  <a:alpha val="70979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3" name="Freeform 298"/>
            <p:cNvSpPr>
              <a:spLocks/>
            </p:cNvSpPr>
            <p:nvPr/>
          </p:nvSpPr>
          <p:spPr bwMode="auto">
            <a:xfrm>
              <a:off x="2574" y="1856"/>
              <a:ext cx="102" cy="10"/>
            </a:xfrm>
            <a:custGeom>
              <a:avLst/>
              <a:gdLst>
                <a:gd name="T0" fmla="*/ 102 w 102"/>
                <a:gd name="T1" fmla="*/ 10 h 10"/>
                <a:gd name="T2" fmla="*/ 0 w 102"/>
                <a:gd name="T3" fmla="*/ 0 h 10"/>
                <a:gd name="T4" fmla="*/ 0 60000 65536"/>
                <a:gd name="T5" fmla="*/ 0 60000 65536"/>
                <a:gd name="T6" fmla="*/ 0 w 102"/>
                <a:gd name="T7" fmla="*/ 0 h 10"/>
                <a:gd name="T8" fmla="*/ 102 w 102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">
                  <a:moveTo>
                    <a:pt x="102" y="1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99CCFF">
                  <a:alpha val="70979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4" name="Freeform 299"/>
            <p:cNvSpPr>
              <a:spLocks/>
            </p:cNvSpPr>
            <p:nvPr/>
          </p:nvSpPr>
          <p:spPr bwMode="auto">
            <a:xfrm>
              <a:off x="2574" y="1904"/>
              <a:ext cx="109" cy="8"/>
            </a:xfrm>
            <a:custGeom>
              <a:avLst/>
              <a:gdLst>
                <a:gd name="T0" fmla="*/ 109 w 109"/>
                <a:gd name="T1" fmla="*/ 8 h 8"/>
                <a:gd name="T2" fmla="*/ 0 w 109"/>
                <a:gd name="T3" fmla="*/ 0 h 8"/>
                <a:gd name="T4" fmla="*/ 0 60000 65536"/>
                <a:gd name="T5" fmla="*/ 0 60000 65536"/>
                <a:gd name="T6" fmla="*/ 0 w 109"/>
                <a:gd name="T7" fmla="*/ 0 h 8"/>
                <a:gd name="T8" fmla="*/ 109 w 109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" h="8">
                  <a:moveTo>
                    <a:pt x="109" y="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99CCFF">
                  <a:alpha val="70979"/>
                </a:srgb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5" name="Freeform 300"/>
            <p:cNvSpPr>
              <a:spLocks/>
            </p:cNvSpPr>
            <p:nvPr/>
          </p:nvSpPr>
          <p:spPr bwMode="auto">
            <a:xfrm>
              <a:off x="2731" y="1752"/>
              <a:ext cx="71" cy="12"/>
            </a:xfrm>
            <a:custGeom>
              <a:avLst/>
              <a:gdLst>
                <a:gd name="T0" fmla="*/ 0 w 71"/>
                <a:gd name="T1" fmla="*/ 0 h 12"/>
                <a:gd name="T2" fmla="*/ 71 w 71"/>
                <a:gd name="T3" fmla="*/ 12 h 12"/>
                <a:gd name="T4" fmla="*/ 0 60000 65536"/>
                <a:gd name="T5" fmla="*/ 0 60000 65536"/>
                <a:gd name="T6" fmla="*/ 0 w 71"/>
                <a:gd name="T7" fmla="*/ 0 h 12"/>
                <a:gd name="T8" fmla="*/ 71 w 71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1" h="12">
                  <a:moveTo>
                    <a:pt x="0" y="0"/>
                  </a:moveTo>
                  <a:lnTo>
                    <a:pt x="71" y="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6" name="Freeform 301"/>
            <p:cNvSpPr>
              <a:spLocks/>
            </p:cNvSpPr>
            <p:nvPr/>
          </p:nvSpPr>
          <p:spPr bwMode="auto">
            <a:xfrm>
              <a:off x="2733" y="1791"/>
              <a:ext cx="72" cy="9"/>
            </a:xfrm>
            <a:custGeom>
              <a:avLst/>
              <a:gdLst>
                <a:gd name="T0" fmla="*/ 0 w 72"/>
                <a:gd name="T1" fmla="*/ 0 h 9"/>
                <a:gd name="T2" fmla="*/ 72 w 72"/>
                <a:gd name="T3" fmla="*/ 9 h 9"/>
                <a:gd name="T4" fmla="*/ 0 60000 65536"/>
                <a:gd name="T5" fmla="*/ 0 60000 65536"/>
                <a:gd name="T6" fmla="*/ 0 w 72"/>
                <a:gd name="T7" fmla="*/ 0 h 9"/>
                <a:gd name="T8" fmla="*/ 72 w 72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" h="9">
                  <a:moveTo>
                    <a:pt x="0" y="0"/>
                  </a:moveTo>
                  <a:lnTo>
                    <a:pt x="72" y="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7" name="Line 302"/>
            <p:cNvSpPr>
              <a:spLocks noChangeShapeType="1"/>
            </p:cNvSpPr>
            <p:nvPr/>
          </p:nvSpPr>
          <p:spPr bwMode="auto">
            <a:xfrm>
              <a:off x="2733" y="1834"/>
              <a:ext cx="75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8" name="Freeform 303"/>
            <p:cNvSpPr>
              <a:spLocks/>
            </p:cNvSpPr>
            <p:nvPr/>
          </p:nvSpPr>
          <p:spPr bwMode="auto">
            <a:xfrm>
              <a:off x="2730" y="1872"/>
              <a:ext cx="78" cy="7"/>
            </a:xfrm>
            <a:custGeom>
              <a:avLst/>
              <a:gdLst>
                <a:gd name="T0" fmla="*/ 0 w 78"/>
                <a:gd name="T1" fmla="*/ 0 h 7"/>
                <a:gd name="T2" fmla="*/ 78 w 78"/>
                <a:gd name="T3" fmla="*/ 7 h 7"/>
                <a:gd name="T4" fmla="*/ 0 60000 65536"/>
                <a:gd name="T5" fmla="*/ 0 60000 65536"/>
                <a:gd name="T6" fmla="*/ 0 w 78"/>
                <a:gd name="T7" fmla="*/ 0 h 7"/>
                <a:gd name="T8" fmla="*/ 78 w 78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" h="7">
                  <a:moveTo>
                    <a:pt x="0" y="0"/>
                  </a:moveTo>
                  <a:lnTo>
                    <a:pt x="78" y="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9" name="Freeform 304"/>
            <p:cNvSpPr>
              <a:spLocks/>
            </p:cNvSpPr>
            <p:nvPr/>
          </p:nvSpPr>
          <p:spPr bwMode="auto">
            <a:xfrm>
              <a:off x="2733" y="1917"/>
              <a:ext cx="78" cy="7"/>
            </a:xfrm>
            <a:custGeom>
              <a:avLst/>
              <a:gdLst>
                <a:gd name="T0" fmla="*/ 0 w 78"/>
                <a:gd name="T1" fmla="*/ 0 h 7"/>
                <a:gd name="T2" fmla="*/ 78 w 78"/>
                <a:gd name="T3" fmla="*/ 7 h 7"/>
                <a:gd name="T4" fmla="*/ 0 60000 65536"/>
                <a:gd name="T5" fmla="*/ 0 60000 65536"/>
                <a:gd name="T6" fmla="*/ 0 w 78"/>
                <a:gd name="T7" fmla="*/ 0 h 7"/>
                <a:gd name="T8" fmla="*/ 78 w 78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" h="7">
                  <a:moveTo>
                    <a:pt x="0" y="0"/>
                  </a:moveTo>
                  <a:lnTo>
                    <a:pt x="78" y="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3497" name="Picture 305" descr="j04072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05287"/>
            <a:ext cx="20574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8" name="Text Box 306"/>
          <p:cNvSpPr txBox="1">
            <a:spLocks noChangeArrowheads="1"/>
          </p:cNvSpPr>
          <p:nvPr/>
        </p:nvSpPr>
        <p:spPr bwMode="auto">
          <a:xfrm>
            <a:off x="5029200" y="2605087"/>
            <a:ext cx="189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Database Server</a:t>
            </a:r>
          </a:p>
        </p:txBody>
      </p:sp>
      <p:sp>
        <p:nvSpPr>
          <p:cNvPr id="63499" name="Line 307"/>
          <p:cNvSpPr>
            <a:spLocks noChangeShapeType="1"/>
          </p:cNvSpPr>
          <p:nvPr/>
        </p:nvSpPr>
        <p:spPr bwMode="auto">
          <a:xfrm flipV="1">
            <a:off x="3886200" y="2071687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sm"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Text Box 308"/>
          <p:cNvSpPr txBox="1">
            <a:spLocks noChangeArrowheads="1"/>
          </p:cNvSpPr>
          <p:nvPr/>
        </p:nvSpPr>
        <p:spPr bwMode="auto">
          <a:xfrm>
            <a:off x="4572000" y="1690687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SQL</a:t>
            </a:r>
          </a:p>
        </p:txBody>
      </p:sp>
      <p:sp>
        <p:nvSpPr>
          <p:cNvPr id="63501" name="Text Box 309"/>
          <p:cNvSpPr txBox="1">
            <a:spLocks noChangeArrowheads="1"/>
          </p:cNvSpPr>
          <p:nvPr/>
        </p:nvSpPr>
        <p:spPr bwMode="auto">
          <a:xfrm>
            <a:off x="3733800" y="2528887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Results</a:t>
            </a:r>
          </a:p>
        </p:txBody>
      </p:sp>
      <p:sp>
        <p:nvSpPr>
          <p:cNvPr id="63502" name="Freeform 310"/>
          <p:cNvSpPr>
            <a:spLocks/>
          </p:cNvSpPr>
          <p:nvPr/>
        </p:nvSpPr>
        <p:spPr bwMode="auto">
          <a:xfrm>
            <a:off x="673100" y="2681287"/>
            <a:ext cx="2070100" cy="838200"/>
          </a:xfrm>
          <a:custGeom>
            <a:avLst/>
            <a:gdLst>
              <a:gd name="T0" fmla="*/ 2147483647 w 1304"/>
              <a:gd name="T1" fmla="*/ 0 h 528"/>
              <a:gd name="T2" fmla="*/ 383063706 w 1304"/>
              <a:gd name="T3" fmla="*/ 483869975 h 528"/>
              <a:gd name="T4" fmla="*/ 987901277 w 1304"/>
              <a:gd name="T5" fmla="*/ 1330642282 h 528"/>
              <a:gd name="T6" fmla="*/ 0 60000 65536"/>
              <a:gd name="T7" fmla="*/ 0 60000 65536"/>
              <a:gd name="T8" fmla="*/ 0 60000 65536"/>
              <a:gd name="T9" fmla="*/ 0 w 1304"/>
              <a:gd name="T10" fmla="*/ 0 h 528"/>
              <a:gd name="T11" fmla="*/ 1304 w 1304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4" h="528">
                <a:moveTo>
                  <a:pt x="1304" y="0"/>
                </a:moveTo>
                <a:cubicBezTo>
                  <a:pt x="804" y="52"/>
                  <a:pt x="304" y="104"/>
                  <a:pt x="152" y="192"/>
                </a:cubicBezTo>
                <a:cubicBezTo>
                  <a:pt x="0" y="280"/>
                  <a:pt x="196" y="404"/>
                  <a:pt x="392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Freeform 312"/>
          <p:cNvSpPr>
            <a:spLocks/>
          </p:cNvSpPr>
          <p:nvPr/>
        </p:nvSpPr>
        <p:spPr bwMode="auto">
          <a:xfrm>
            <a:off x="2209800" y="2833687"/>
            <a:ext cx="1981200" cy="1676400"/>
          </a:xfrm>
          <a:custGeom>
            <a:avLst/>
            <a:gdLst>
              <a:gd name="T0" fmla="*/ 2147483647 w 1248"/>
              <a:gd name="T1" fmla="*/ 0 h 1056"/>
              <a:gd name="T2" fmla="*/ 2147483647 w 1248"/>
              <a:gd name="T3" fmla="*/ 2056447343 h 1056"/>
              <a:gd name="T4" fmla="*/ 0 w 1248"/>
              <a:gd name="T5" fmla="*/ 2147483647 h 1056"/>
              <a:gd name="T6" fmla="*/ 0 60000 65536"/>
              <a:gd name="T7" fmla="*/ 0 60000 65536"/>
              <a:gd name="T8" fmla="*/ 0 60000 65536"/>
              <a:gd name="T9" fmla="*/ 0 w 1248"/>
              <a:gd name="T10" fmla="*/ 0 h 1056"/>
              <a:gd name="T11" fmla="*/ 1248 w 124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1056">
                <a:moveTo>
                  <a:pt x="1152" y="0"/>
                </a:moveTo>
                <a:cubicBezTo>
                  <a:pt x="1200" y="320"/>
                  <a:pt x="1248" y="640"/>
                  <a:pt x="1056" y="816"/>
                </a:cubicBezTo>
                <a:cubicBezTo>
                  <a:pt x="864" y="992"/>
                  <a:pt x="432" y="1024"/>
                  <a:pt x="0" y="105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stealth" w="med" len="sm"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313"/>
          <p:cNvSpPr>
            <a:spLocks noChangeShapeType="1"/>
          </p:cNvSpPr>
          <p:nvPr/>
        </p:nvSpPr>
        <p:spPr bwMode="auto">
          <a:xfrm>
            <a:off x="3657600" y="4510087"/>
            <a:ext cx="1066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314"/>
          <p:cNvSpPr>
            <a:spLocks noChangeShapeType="1"/>
          </p:cNvSpPr>
          <p:nvPr/>
        </p:nvSpPr>
        <p:spPr bwMode="auto">
          <a:xfrm flipV="1">
            <a:off x="5943600" y="5653087"/>
            <a:ext cx="1524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0549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Database Service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 fixed costs</a:t>
            </a:r>
          </a:p>
          <a:p>
            <a:pPr lvl="1"/>
            <a:r>
              <a:rPr lang="en-US" dirty="0" smtClean="0"/>
              <a:t>No hardware or software</a:t>
            </a:r>
          </a:p>
          <a:p>
            <a:pPr lvl="1"/>
            <a:r>
              <a:rPr lang="en-US" dirty="0" smtClean="0"/>
              <a:t>No maintenance</a:t>
            </a:r>
          </a:p>
          <a:p>
            <a:pPr lvl="1"/>
            <a:r>
              <a:rPr lang="en-US" dirty="0" smtClean="0"/>
              <a:t>Easy administration</a:t>
            </a:r>
          </a:p>
          <a:p>
            <a:r>
              <a:rPr lang="en-US" dirty="0" smtClean="0"/>
              <a:t>Pricing based on usage</a:t>
            </a:r>
          </a:p>
          <a:p>
            <a:pPr lvl="1"/>
            <a:r>
              <a:rPr lang="en-US" dirty="0" smtClean="0"/>
              <a:t>Monthly data storage (size)</a:t>
            </a:r>
          </a:p>
          <a:p>
            <a:pPr lvl="1"/>
            <a:r>
              <a:rPr lang="en-US" dirty="0" smtClean="0"/>
              <a:t>Monthly data transfer (usage)</a:t>
            </a:r>
          </a:p>
          <a:p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Multiple, distributed servers</a:t>
            </a:r>
          </a:p>
          <a:p>
            <a:pPr lvl="1"/>
            <a:r>
              <a:rPr lang="en-US" dirty="0" smtClean="0"/>
              <a:t>Multiple, high-speed Internet connections</a:t>
            </a:r>
          </a:p>
          <a:p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Run by experts</a:t>
            </a:r>
          </a:p>
          <a:p>
            <a:pPr lvl="1"/>
            <a:r>
              <a:rPr lang="en-US" dirty="0" smtClean="0"/>
              <a:t>Security monitoring</a:t>
            </a:r>
          </a:p>
        </p:txBody>
      </p:sp>
    </p:spTree>
    <p:extLst>
      <p:ext uri="{BB962C8B-B14F-4D97-AF65-F5344CB8AC3E}">
        <p14:creationId xmlns:p14="http://schemas.microsoft.com/office/powerpoint/2010/main" xmlns="" val="5593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Database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Costs increase based on usage</a:t>
            </a:r>
          </a:p>
          <a:p>
            <a:r>
              <a:rPr lang="en-US" dirty="0" smtClean="0"/>
              <a:t>At some point, it might be cheaper to buy and run everything yourself</a:t>
            </a:r>
          </a:p>
          <a:p>
            <a:r>
              <a:rPr lang="en-US" dirty="0" smtClean="0"/>
              <a:t>Not pay profit/overhead to third-party</a:t>
            </a:r>
          </a:p>
          <a:p>
            <a:r>
              <a:rPr lang="en-US" dirty="0" smtClean="0"/>
              <a:t>But be sure to measure all fixed costs</a:t>
            </a:r>
          </a:p>
        </p:txBody>
      </p:sp>
    </p:spTree>
    <p:extLst>
      <p:ext uri="{BB962C8B-B14F-4D97-AF65-F5344CB8AC3E}">
        <p14:creationId xmlns:p14="http://schemas.microsoft.com/office/powerpoint/2010/main" xmlns="" val="32803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Database Pricing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219200"/>
            <a:ext cx="6629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Example: Amazon RDS (MySQL), U.S. East</a:t>
            </a:r>
          </a:p>
          <a:p>
            <a:pPr lvl="1"/>
            <a:r>
              <a:rPr lang="en-US" sz="2000" dirty="0"/>
              <a:t>1 Extra large instance</a:t>
            </a:r>
          </a:p>
          <a:p>
            <a:pPr lvl="1"/>
            <a:r>
              <a:rPr lang="en-US" sz="2000" dirty="0"/>
              <a:t>20 hours/day</a:t>
            </a:r>
          </a:p>
          <a:p>
            <a:pPr lvl="1"/>
            <a:r>
              <a:rPr lang="en-US" sz="2000" dirty="0"/>
              <a:t>20 GB/month at 50 million I/O per month</a:t>
            </a:r>
          </a:p>
          <a:p>
            <a:pPr lvl="1"/>
            <a:r>
              <a:rPr lang="en-US" sz="2000" dirty="0"/>
              <a:t>10 GB/month data transfer in</a:t>
            </a:r>
          </a:p>
          <a:p>
            <a:pPr lvl="1"/>
            <a:r>
              <a:rPr lang="en-US" sz="2000" dirty="0"/>
              <a:t>500 GB/month data transfer out</a:t>
            </a:r>
          </a:p>
          <a:p>
            <a:pPr lvl="1"/>
            <a:r>
              <a:rPr lang="en-US" sz="2000" dirty="0"/>
              <a:t>20 GB/month regional transfer</a:t>
            </a:r>
          </a:p>
          <a:p>
            <a:pPr lvl="1"/>
            <a:r>
              <a:rPr lang="en-US" sz="2000" dirty="0"/>
              <a:t>=&gt; $616 per month ($7400/year)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3810000"/>
            <a:ext cx="6629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Example: </a:t>
            </a:r>
            <a:r>
              <a:rPr lang="en-US" sz="2000" dirty="0" smtClean="0"/>
              <a:t>Microsoft </a:t>
            </a:r>
            <a:r>
              <a:rPr lang="en-US" sz="2000" dirty="0" err="1" smtClean="0"/>
              <a:t>SQLAzure</a:t>
            </a:r>
            <a:r>
              <a:rPr lang="en-US" sz="2000" dirty="0" smtClean="0"/>
              <a:t> Business Edition</a:t>
            </a:r>
            <a:endParaRPr lang="en-US" sz="2000" dirty="0"/>
          </a:p>
          <a:p>
            <a:pPr lvl="1"/>
            <a:r>
              <a:rPr lang="en-US" sz="2000" dirty="0"/>
              <a:t>1 Extra large </a:t>
            </a:r>
            <a:r>
              <a:rPr lang="en-US" sz="2000" dirty="0" smtClean="0"/>
              <a:t>instance ($0.96/hour = $576/month)</a:t>
            </a:r>
            <a:endParaRPr lang="en-US" sz="2000" dirty="0"/>
          </a:p>
          <a:p>
            <a:pPr lvl="1"/>
            <a:r>
              <a:rPr lang="en-US" sz="2000" dirty="0" smtClean="0"/>
              <a:t>20 GB/month ($200/month)</a:t>
            </a:r>
            <a:endParaRPr lang="en-US" sz="2000" dirty="0"/>
          </a:p>
          <a:p>
            <a:pPr lvl="1"/>
            <a:r>
              <a:rPr lang="en-US" sz="2000" dirty="0"/>
              <a:t>10 GB/month data transfer </a:t>
            </a:r>
            <a:r>
              <a:rPr lang="en-US" sz="2000" dirty="0" smtClean="0"/>
              <a:t>in ($1/month)</a:t>
            </a:r>
            <a:endParaRPr lang="en-US" sz="2000" dirty="0"/>
          </a:p>
          <a:p>
            <a:pPr lvl="1"/>
            <a:r>
              <a:rPr lang="en-US" sz="2000" dirty="0"/>
              <a:t>500 GB/month data transfer </a:t>
            </a:r>
            <a:r>
              <a:rPr lang="en-US" sz="2000" dirty="0" smtClean="0"/>
              <a:t>out ($75/month)</a:t>
            </a:r>
            <a:endParaRPr lang="en-US" sz="2000" dirty="0"/>
          </a:p>
          <a:p>
            <a:pPr lvl="1"/>
            <a:r>
              <a:rPr lang="en-US" sz="2000" dirty="0" smtClean="0"/>
              <a:t>=&gt; $852 per </a:t>
            </a:r>
            <a:r>
              <a:rPr lang="en-US" sz="2000" dirty="0"/>
              <a:t>month </a:t>
            </a:r>
            <a:r>
              <a:rPr lang="en-US" sz="2000" dirty="0" smtClean="0"/>
              <a:t>($10,224/year</a:t>
            </a:r>
            <a:r>
              <a:rPr lang="en-US" sz="20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2572434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chemeClr val="accent3"/>
                </a:solidFill>
              </a:rPr>
              <a:t>All values are estimates and might not include all fees.</a:t>
            </a:r>
            <a:endParaRPr lang="en-US" sz="1800" i="1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5886091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3"/>
                </a:solidFill>
              </a:rPr>
              <a:t>You get a relatively large database with T1-level data transfer for less than 10 percent of the cost of a DBA.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13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498080" cy="838200"/>
          </a:xfrm>
          <a:noFill/>
        </p:spPr>
        <p:txBody>
          <a:bodyPr/>
          <a:lstStyle/>
          <a:p>
            <a:r>
              <a:rPr lang="en-US" dirty="0" smtClean="0"/>
              <a:t>Cases: Pharmaceuticals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72883998"/>
              </p:ext>
            </p:extLst>
          </p:nvPr>
        </p:nvGraphicFramePr>
        <p:xfrm>
          <a:off x="1295400" y="990600"/>
          <a:ext cx="746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03419490"/>
              </p:ext>
            </p:extLst>
          </p:nvPr>
        </p:nvGraphicFramePr>
        <p:xfrm>
          <a:off x="1219200" y="3962400"/>
          <a:ext cx="7543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42690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Quality: Concurrent Access</a:t>
            </a:r>
          </a:p>
        </p:txBody>
      </p:sp>
      <p:graphicFrame>
        <p:nvGraphicFramePr>
          <p:cNvPr id="356432" name="Group 8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3655060645"/>
              </p:ext>
            </p:extLst>
          </p:nvPr>
        </p:nvGraphicFramePr>
        <p:xfrm>
          <a:off x="1051496" y="1828800"/>
          <a:ext cx="7863904" cy="3474720"/>
        </p:xfrm>
        <a:graphic>
          <a:graphicData uri="http://schemas.openxmlformats.org/drawingml/2006/table">
            <a:tbl>
              <a:tblPr/>
              <a:tblGrid>
                <a:gridCol w="2875280"/>
                <a:gridCol w="2227644"/>
                <a:gridCol w="276098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Transaction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Customer Accounts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Sanchez:  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Transaction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1) Receive 300 payment</a:t>
                      </a:r>
                    </a:p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2) Read Balance (500)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Sanchez:  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3) New Purchase (350)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4) Read Balance (500)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5) Subtract payment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6) Store new results (200)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Sanchez:  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Sanchez:  850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7) Add purchase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8) Store new result (850)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638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1852386" y="2200274"/>
            <a:ext cx="6453414" cy="176212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r>
              <a:rPr lang="en-US">
                <a:solidFill>
                  <a:schemeClr val="hlink"/>
                </a:solidFill>
              </a:rPr>
              <a:t>1)  What output do you want to see?</a:t>
            </a:r>
          </a:p>
          <a:p>
            <a:r>
              <a:rPr lang="en-US">
                <a:solidFill>
                  <a:schemeClr val="hlink"/>
                </a:solidFill>
              </a:rPr>
              <a:t>2)  What do you already know? (constraints)</a:t>
            </a:r>
          </a:p>
          <a:p>
            <a:r>
              <a:rPr lang="en-US">
                <a:solidFill>
                  <a:schemeClr val="hlink"/>
                </a:solidFill>
              </a:rPr>
              <a:t>3)  What tables are involved?</a:t>
            </a:r>
          </a:p>
          <a:p>
            <a:r>
              <a:rPr lang="en-US">
                <a:solidFill>
                  <a:schemeClr val="hlink"/>
                </a:solidFill>
              </a:rPr>
              <a:t>4)  How are the tables joined?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2287361" y="1690688"/>
            <a:ext cx="461825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Four questions to create a query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Queries</a:t>
            </a:r>
          </a:p>
        </p:txBody>
      </p:sp>
      <p:sp>
        <p:nvSpPr>
          <p:cNvPr id="1126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2889924" y="4495800"/>
            <a:ext cx="3413125" cy="160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Single Table</a:t>
            </a:r>
          </a:p>
          <a:p>
            <a:r>
              <a:rPr lang="en-US" sz="2400" dirty="0" smtClean="0"/>
              <a:t>Computations</a:t>
            </a:r>
          </a:p>
          <a:p>
            <a:r>
              <a:rPr lang="en-US" sz="2400" dirty="0" smtClean="0"/>
              <a:t>Joining Tables</a:t>
            </a:r>
          </a:p>
        </p:txBody>
      </p:sp>
    </p:spTree>
    <p:extLst>
      <p:ext uri="{BB962C8B-B14F-4D97-AF65-F5344CB8AC3E}">
        <p14:creationId xmlns:p14="http://schemas.microsoft.com/office/powerpoint/2010/main" xmlns="" val="341644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Sample Data: Customers</a:t>
            </a:r>
          </a:p>
        </p:txBody>
      </p:sp>
      <p:graphicFrame>
        <p:nvGraphicFramePr>
          <p:cNvPr id="262381" name="Group 23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3730477634"/>
              </p:ext>
            </p:extLst>
          </p:nvPr>
        </p:nvGraphicFramePr>
        <p:xfrm>
          <a:off x="1143000" y="1676400"/>
          <a:ext cx="7740650" cy="2560635"/>
        </p:xfrm>
        <a:graphic>
          <a:graphicData uri="http://schemas.openxmlformats.org/drawingml/2006/table">
            <a:tbl>
              <a:tblPr/>
              <a:tblGrid>
                <a:gridCol w="1403350"/>
                <a:gridCol w="1266825"/>
                <a:gridCol w="1812925"/>
                <a:gridCol w="1211263"/>
                <a:gridCol w="2046287"/>
              </a:tblGrid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CustomerID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Phone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City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AccountBalance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12345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Jones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312-555-1234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Chicago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197.54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28764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Adamz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602-999-2539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Phoenix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526.76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29587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Smitz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206-676-7763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Seattle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353.76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33352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Sanchez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303-444-1352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Denver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153.00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44453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Kolke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303-888-8876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Denver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863.39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87535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James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305-777-2235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Miami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255.93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182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3">
      <a:dk1>
        <a:sysClr val="windowText" lastClr="000000"/>
      </a:dk1>
      <a:lt1>
        <a:sysClr val="window" lastClr="FFFFFF"/>
      </a:lt1>
      <a:dk2>
        <a:srgbClr val="7F3F2D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2060"/>
      </a:hlink>
      <a:folHlink>
        <a:srgbClr val="00206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92650534</TotalTime>
  <Pages>25</Pages>
  <Words>2620</Words>
  <Application>Microsoft Office PowerPoint</Application>
  <PresentationFormat>On-screen Show (4:3)</PresentationFormat>
  <Paragraphs>1144</Paragraphs>
  <Slides>65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Solstice</vt:lpstr>
      <vt:lpstr>ClipArt</vt:lpstr>
      <vt:lpstr>Clip</vt:lpstr>
      <vt:lpstr>Slide 1</vt:lpstr>
      <vt:lpstr>Outline</vt:lpstr>
      <vt:lpstr>Database Management Systems</vt:lpstr>
      <vt:lpstr>Central Role of DBMS</vt:lpstr>
      <vt:lpstr>Relational Databases</vt:lpstr>
      <vt:lpstr>Database Advantages</vt:lpstr>
      <vt:lpstr>Data Quality: Concurrent Access</vt:lpstr>
      <vt:lpstr>Database Queries</vt:lpstr>
      <vt:lpstr>Sample Data: Customers</vt:lpstr>
      <vt:lpstr>Single Table Query Introduction</vt:lpstr>
      <vt:lpstr>Results: Customer Query</vt:lpstr>
      <vt:lpstr>Query Conditions</vt:lpstr>
      <vt:lpstr>Query Results</vt:lpstr>
      <vt:lpstr>Query: AND</vt:lpstr>
      <vt:lpstr>Query Results</vt:lpstr>
      <vt:lpstr>Query: OR</vt:lpstr>
      <vt:lpstr>Query Results</vt:lpstr>
      <vt:lpstr>Query: Sorting</vt:lpstr>
      <vt:lpstr>SQL General Form</vt:lpstr>
      <vt:lpstr>SQL Introduction</vt:lpstr>
      <vt:lpstr>SQL: AND Condition</vt:lpstr>
      <vt:lpstr>SQL: OR Condition</vt:lpstr>
      <vt:lpstr>Common Query Conditions</vt:lpstr>
      <vt:lpstr>Conditions: BETWEEN</vt:lpstr>
      <vt:lpstr>Query Results</vt:lpstr>
      <vt:lpstr>Standard Aggregation Functions</vt:lpstr>
      <vt:lpstr>Sample Data: Sales Amount</vt:lpstr>
      <vt:lpstr>Query: Aggregation</vt:lpstr>
      <vt:lpstr>Aggregation Query in Access Grid</vt:lpstr>
      <vt:lpstr>Row-by-Row Computations</vt:lpstr>
      <vt:lpstr>SQL: Aggregation</vt:lpstr>
      <vt:lpstr>SQL: Row-by-Row Calculations</vt:lpstr>
      <vt:lpstr>Subtotals: SQL</vt:lpstr>
      <vt:lpstr>Multiple Tables</vt:lpstr>
      <vt:lpstr>Linking Tables</vt:lpstr>
      <vt:lpstr>Query Example</vt:lpstr>
      <vt:lpstr>Query Example</vt:lpstr>
      <vt:lpstr>Query Example</vt:lpstr>
      <vt:lpstr>Multiple Tables, GROUP BY, WHERE</vt:lpstr>
      <vt:lpstr>Sales Rows</vt:lpstr>
      <vt:lpstr>Subtotal in SQL</vt:lpstr>
      <vt:lpstr>Subtotals: Access Grid First Attempt</vt:lpstr>
      <vt:lpstr>Initial Results</vt:lpstr>
      <vt:lpstr>GROUP BY Conditions: WHERE</vt:lpstr>
      <vt:lpstr>Best Salesperson Results</vt:lpstr>
      <vt:lpstr>Converting Business Questions to Queries</vt:lpstr>
      <vt:lpstr>Database Design:  Normalization</vt:lpstr>
      <vt:lpstr>Notation</vt:lpstr>
      <vt:lpstr>1st:  Repeating</vt:lpstr>
      <vt:lpstr>First Normal</vt:lpstr>
      <vt:lpstr>1st:  Split</vt:lpstr>
      <vt:lpstr>2nd Split</vt:lpstr>
      <vt:lpstr>3rd Split</vt:lpstr>
      <vt:lpstr>3NF Tables</vt:lpstr>
      <vt:lpstr>DBMS Input Screen</vt:lpstr>
      <vt:lpstr>DBMS Report Writer</vt:lpstr>
      <vt:lpstr>Sample Report  with Groups</vt:lpstr>
      <vt:lpstr>Designing Menus for Users</vt:lpstr>
      <vt:lpstr>Database Administration</vt:lpstr>
      <vt:lpstr>E-Business Databases</vt:lpstr>
      <vt:lpstr>E-Business Databases</vt:lpstr>
      <vt:lpstr>Cloud Database Service Benefits</vt:lpstr>
      <vt:lpstr>Cloud Database Limits</vt:lpstr>
      <vt:lpstr>Cloud Database Pricing</vt:lpstr>
      <vt:lpstr>Cases: Pharmaceuticals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MIS  Chapter 1</dc:title>
  <dc:subject>Management Information Systems Introduction</dc:subject>
  <dc:creator>Jerry Post</dc:creator>
  <cp:keywords>Overheads</cp:keywords>
  <cp:lastModifiedBy>Mr. Wasis</cp:lastModifiedBy>
  <cp:revision>186</cp:revision>
  <cp:lastPrinted>1996-08-02T15:11:44Z</cp:lastPrinted>
  <dcterms:created xsi:type="dcterms:W3CDTF">1994-08-11T09:03:52Z</dcterms:created>
  <dcterms:modified xsi:type="dcterms:W3CDTF">2016-02-21T14:44:39Z</dcterms:modified>
</cp:coreProperties>
</file>