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4" r:id="rId9"/>
    <p:sldId id="271" r:id="rId10"/>
    <p:sldId id="266" r:id="rId11"/>
    <p:sldId id="294" r:id="rId12"/>
    <p:sldId id="295" r:id="rId13"/>
    <p:sldId id="267" r:id="rId14"/>
    <p:sldId id="270" r:id="rId15"/>
    <p:sldId id="269" r:id="rId16"/>
    <p:sldId id="296" r:id="rId17"/>
    <p:sldId id="297" r:id="rId18"/>
    <p:sldId id="298" r:id="rId19"/>
    <p:sldId id="303" r:id="rId20"/>
    <p:sldId id="299" r:id="rId21"/>
    <p:sldId id="301" r:id="rId22"/>
    <p:sldId id="283" r:id="rId23"/>
    <p:sldId id="300" r:id="rId24"/>
    <p:sldId id="302" r:id="rId25"/>
    <p:sldId id="306" r:id="rId26"/>
    <p:sldId id="272" r:id="rId27"/>
    <p:sldId id="312" r:id="rId28"/>
    <p:sldId id="273" r:id="rId29"/>
    <p:sldId id="274" r:id="rId30"/>
    <p:sldId id="304" r:id="rId31"/>
    <p:sldId id="275" r:id="rId32"/>
    <p:sldId id="276" r:id="rId33"/>
    <p:sldId id="277" r:id="rId34"/>
    <p:sldId id="279" r:id="rId35"/>
    <p:sldId id="280" r:id="rId36"/>
    <p:sldId id="281" r:id="rId37"/>
    <p:sldId id="282" r:id="rId38"/>
    <p:sldId id="309" r:id="rId39"/>
    <p:sldId id="284" r:id="rId40"/>
    <p:sldId id="278" r:id="rId41"/>
    <p:sldId id="310" r:id="rId42"/>
    <p:sldId id="286" r:id="rId43"/>
    <p:sldId id="287" r:id="rId44"/>
    <p:sldId id="307" r:id="rId45"/>
    <p:sldId id="308" r:id="rId46"/>
    <p:sldId id="285" r:id="rId47"/>
    <p:sldId id="311" r:id="rId48"/>
    <p:sldId id="305" r:id="rId49"/>
    <p:sldId id="288" r:id="rId50"/>
    <p:sldId id="289" r:id="rId51"/>
    <p:sldId id="292" r:id="rId52"/>
  </p:sldIdLst>
  <p:sldSz cx="9144000" cy="6858000" type="screen4x3"/>
  <p:notesSz cx="6858000" cy="917416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ECE4D0"/>
    <a:srgbClr val="26697A"/>
    <a:srgbClr val="DBFFB8"/>
    <a:srgbClr val="E6FFE6"/>
    <a:srgbClr val="00FF00"/>
    <a:srgbClr val="EF9100"/>
    <a:srgbClr val="AD6900"/>
    <a:srgbClr val="CECECE"/>
    <a:srgbClr val="FCFEB9"/>
    <a:srgbClr val="FEFF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9" autoAdjust="0"/>
    <p:restoredTop sz="94752"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Chapter 1:  Introduction</a:t>
            </a:r>
          </a:p>
        </p:txBody>
      </p:sp>
      <p:sp>
        <p:nvSpPr>
          <p:cNvPr id="3077" name="Rectangle 5"/>
          <p:cNvSpPr>
            <a:spLocks noGrp="1" noChangeArrowheads="1"/>
          </p:cNvSpPr>
          <p:nvPr>
            <p:ph type="sldNum" sz="quarter" idx="3"/>
          </p:nvPr>
        </p:nvSpPr>
        <p:spPr bwMode="auto">
          <a:xfrm>
            <a:off x="388620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200"/>
            </a:lvl1pPr>
          </a:lstStyle>
          <a:p>
            <a:pPr>
              <a:defRPr/>
            </a:pPr>
            <a:fld id="{8697D135-5270-4DCA-863C-F3BEF4F8C067}" type="slidenum">
              <a:rPr lang="en-US"/>
              <a:pPr>
                <a:defRPr/>
              </a:pPr>
              <a:t>‹#›</a:t>
            </a:fld>
            <a:endParaRPr lang="en-US"/>
          </a:p>
        </p:txBody>
      </p:sp>
      <p:sp>
        <p:nvSpPr>
          <p:cNvPr id="3078" name="Rectangle 6"/>
          <p:cNvSpPr>
            <a:spLocks noChangeArrowheads="1"/>
          </p:cNvSpPr>
          <p:nvPr/>
        </p:nvSpPr>
        <p:spPr bwMode="auto">
          <a:xfrm>
            <a:off x="68263" y="90488"/>
            <a:ext cx="1743075" cy="304800"/>
          </a:xfrm>
          <a:prstGeom prst="rect">
            <a:avLst/>
          </a:prstGeom>
          <a:noFill/>
          <a:ln w="9525">
            <a:noFill/>
            <a:miter lim="800000"/>
            <a:headEnd/>
            <a:tailEnd/>
          </a:ln>
          <a:effectLst/>
        </p:spPr>
        <p:txBody>
          <a:bodyPr wrap="none" lIns="92075" tIns="46038" rIns="92075" bIns="46038" anchor="ctr">
            <a:spAutoFit/>
          </a:bodyPr>
          <a:lstStyle/>
          <a:p>
            <a:pPr>
              <a:defRPr/>
            </a:pPr>
            <a:r>
              <a:rPr lang="en-US" sz="1400">
                <a:latin typeface="Book Antiqua" pitchFamily="18" charset="0"/>
              </a:rPr>
              <a:t>Introduction to MIS</a:t>
            </a:r>
          </a:p>
        </p:txBody>
      </p:sp>
      <p:sp>
        <p:nvSpPr>
          <p:cNvPr id="3079" name="Rectangle 7"/>
          <p:cNvSpPr>
            <a:spLocks noChangeArrowheads="1"/>
          </p:cNvSpPr>
          <p:nvPr/>
        </p:nvSpPr>
        <p:spPr bwMode="auto">
          <a:xfrm>
            <a:off x="6380163" y="8777288"/>
            <a:ext cx="409575" cy="304800"/>
          </a:xfrm>
          <a:prstGeom prst="rect">
            <a:avLst/>
          </a:prstGeom>
          <a:noFill/>
          <a:ln w="9525">
            <a:noFill/>
            <a:miter lim="800000"/>
            <a:headEnd/>
            <a:tailEnd/>
          </a:ln>
          <a:effectLst/>
        </p:spPr>
        <p:txBody>
          <a:bodyPr wrap="none" lIns="92075" tIns="46038" rIns="92075" bIns="46038" anchor="ctr">
            <a:spAutoFit/>
          </a:bodyPr>
          <a:lstStyle/>
          <a:p>
            <a:pPr algn="r">
              <a:defRPr/>
            </a:pPr>
            <a:fld id="{A04D6B28-4C12-4DB8-BC6A-7E8044F0FFFF}" type="slidenum">
              <a:rPr lang="en-US" sz="1400">
                <a:latin typeface="Book Antiqua" pitchFamily="18" charset="0"/>
              </a:rPr>
              <a:pPr algn="r">
                <a:defRPr/>
              </a:pPr>
              <a:t>‹#›</a:t>
            </a:fld>
            <a:endParaRPr lang="en-US" sz="1400">
              <a:latin typeface="Book Antiqua" pitchFamily="18" charset="0"/>
            </a:endParaRPr>
          </a:p>
        </p:txBody>
      </p:sp>
    </p:spTree>
    <p:extLst>
      <p:ext uri="{BB962C8B-B14F-4D97-AF65-F5344CB8AC3E}">
        <p14:creationId xmlns:p14="http://schemas.microsoft.com/office/powerpoint/2010/main" xmlns="" val="280006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70D68-DF5D-48E8-8D15-795AE7D18638}" type="slidenum">
              <a:rPr lang="en-US"/>
              <a:pPr>
                <a:defRPr/>
              </a:pPr>
              <a:t>‹#›</a:t>
            </a:fld>
            <a:endParaRPr lang="en-US"/>
          </a:p>
        </p:txBody>
      </p:sp>
    </p:spTree>
    <p:extLst>
      <p:ext uri="{BB962C8B-B14F-4D97-AF65-F5344CB8AC3E}">
        <p14:creationId xmlns:p14="http://schemas.microsoft.com/office/powerpoint/2010/main" xmlns="" val="1351999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A858B59-FB20-4314-ACF4-0E8D4B071B52}" type="slidenum">
              <a:rPr lang="en-US" sz="1200" smtClean="0"/>
              <a:pPr/>
              <a:t>1</a:t>
            </a:fld>
            <a:endParaRPr lang="en-US" sz="1200" smtClean="0"/>
          </a:p>
        </p:txBody>
      </p:sp>
      <p:sp>
        <p:nvSpPr>
          <p:cNvPr id="46083" name="Rectangle 2"/>
          <p:cNvSpPr>
            <a:spLocks noGrp="1" noRot="1" noChangeAspect="1" noChangeArrowheads="1" noTextEdit="1"/>
          </p:cNvSpPr>
          <p:nvPr>
            <p:ph type="sldImg"/>
          </p:nvPr>
        </p:nvSpPr>
        <p:spPr>
          <a:xfrm>
            <a:off x="1144588" y="695325"/>
            <a:ext cx="4568825" cy="3425825"/>
          </a:xfrm>
          <a:ln w="12700" cap="flat">
            <a:solidFill>
              <a:schemeClr val="tx1"/>
            </a:solidFill>
          </a:ln>
        </p:spPr>
      </p:sp>
      <p:sp>
        <p:nvSpPr>
          <p:cNvPr id="46084" name="Rectangle 3"/>
          <p:cNvSpPr>
            <a:spLocks noGrp="1" noChangeArrowheads="1"/>
          </p:cNvSpPr>
          <p:nvPr>
            <p:ph type="body" idx="1"/>
          </p:nvPr>
        </p:nvSpPr>
        <p:spPr>
          <a:xfrm>
            <a:off x="914400" y="4357688"/>
            <a:ext cx="5029200" cy="41275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92075" tIns="46038" rIns="92075" bIns="46038"/>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F1D6699-5053-40CB-9714-DBC07048DD29}" type="slidenum">
              <a:rPr lang="en-US" smtClean="0"/>
              <a:pPr/>
              <a:t>36</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490AB05-76CE-48D2-A2CE-20A0A2C15EC5}" type="slidenum">
              <a:rPr lang="en-US" smtClean="0"/>
              <a:pPr/>
              <a:t>39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F53B60E-1121-45B5-868C-098102F6279C}"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03B57DE-EE09-49E3-A61E-24D21B9C0C6F}"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06191F-7A10-4E5C-AEC1-411E0896A6B4}"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6BFF0B-67AE-4C8C-9277-0537B59204A7}"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FFB84D-43B3-492B-ABCF-05E60F10E05F}" type="slidenum">
              <a:rPr lang="en-US" smtClean="0"/>
              <a:pPr/>
              <a:t>13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048759-B4D5-4E04-B784-063D45159EFB}" type="slidenum">
              <a:rPr lang="en-US" smtClean="0"/>
              <a:pPr/>
              <a:t>26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9C38BD-BC2A-4D4F-8795-6DAFF14BA032}" type="slidenum">
              <a:rPr lang="en-US" smtClean="0"/>
              <a:pPr/>
              <a:t>32</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2990CF-E012-4549-92E3-D7A552AD10AA}" type="slidenum">
              <a:rPr lang="en-US" smtClean="0"/>
              <a:pPr/>
              <a:t>35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A2060396-C7FA-4ECE-B6F6-0F689FDB914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C3A69C5-2A83-477C-A780-4F18D87F9F0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342CF2A-B095-486D-A105-429D3D95EF7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914400"/>
            <a:ext cx="7924800" cy="5181600"/>
          </a:xfrm>
        </p:spPr>
        <p:txBody>
          <a:bodyPr/>
          <a:lstStyle/>
          <a:p>
            <a:pPr lvl="0"/>
            <a:endParaRPr lang="en-US" noProof="0" smtClean="0"/>
          </a:p>
        </p:txBody>
      </p:sp>
      <p:sp>
        <p:nvSpPr>
          <p:cNvPr id="4" name="Rectangle 2051"/>
          <p:cNvSpPr>
            <a:spLocks noGrp="1" noChangeArrowheads="1"/>
          </p:cNvSpPr>
          <p:nvPr>
            <p:ph type="dt" sz="half" idx="10"/>
          </p:nvPr>
        </p:nvSpPr>
        <p:spPr>
          <a:ln/>
        </p:spPr>
        <p:txBody>
          <a:bodyPr/>
          <a:lstStyle>
            <a:lvl1pPr>
              <a:defRPr/>
            </a:lvl1pPr>
          </a:lstStyle>
          <a:p>
            <a:pPr>
              <a:defRPr/>
            </a:pPr>
            <a:endParaRPr lang="en-US"/>
          </a:p>
        </p:txBody>
      </p:sp>
      <p:sp>
        <p:nvSpPr>
          <p:cNvPr id="5" name="Rectangle 2052"/>
          <p:cNvSpPr>
            <a:spLocks noGrp="1" noChangeArrowheads="1"/>
          </p:cNvSpPr>
          <p:nvPr>
            <p:ph type="ftr" sz="quarter" idx="11"/>
          </p:nvPr>
        </p:nvSpPr>
        <p:spPr>
          <a:ln/>
        </p:spPr>
        <p:txBody>
          <a:bodyPr/>
          <a:lstStyle>
            <a:lvl1pPr>
              <a:defRPr/>
            </a:lvl1pPr>
          </a:lstStyle>
          <a:p>
            <a:pPr>
              <a:defRPr/>
            </a:pPr>
            <a:endParaRPr lang="en-US"/>
          </a:p>
        </p:txBody>
      </p:sp>
      <p:sp>
        <p:nvSpPr>
          <p:cNvPr id="6" name="Rectangle 2053"/>
          <p:cNvSpPr>
            <a:spLocks noGrp="1" noChangeArrowheads="1"/>
          </p:cNvSpPr>
          <p:nvPr>
            <p:ph type="sldNum" sz="quarter" idx="12"/>
          </p:nvPr>
        </p:nvSpPr>
        <p:spPr>
          <a:ln/>
        </p:spPr>
        <p:txBody>
          <a:bodyPr/>
          <a:lstStyle>
            <a:lvl1pPr>
              <a:defRPr/>
            </a:lvl1pPr>
          </a:lstStyle>
          <a:p>
            <a:pPr>
              <a:defRPr/>
            </a:pPr>
            <a:fld id="{CA43A5EA-CA73-49AD-AA33-1848196C10D2}" type="slidenum">
              <a:rPr lang="en-US"/>
              <a:pPr>
                <a:defRPr/>
              </a:pPr>
              <a:t>‹#›</a:t>
            </a:fld>
            <a:endParaRPr lang="en-US"/>
          </a:p>
        </p:txBody>
      </p:sp>
    </p:spTree>
    <p:extLst>
      <p:ext uri="{BB962C8B-B14F-4D97-AF65-F5344CB8AC3E}">
        <p14:creationId xmlns:p14="http://schemas.microsoft.com/office/powerpoint/2010/main" xmlns="" val="73682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700B0F6-E69A-4FCE-A425-7748BC30625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0AD1256-8F2D-4804-8EEE-F5DBFDDBE5FA}"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F43CA37-2DAB-44B2-912B-D29ED781524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normAutofit/>
          </a:bodyPr>
          <a:lstStyle>
            <a:lvl1pPr algn="ctr">
              <a:defRPr sz="36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AB70542-2792-4F72-847E-6723A2904CD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4754E3EC-5CC4-4F08-AAAA-A65D3322F26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13BE80BE-7517-443E-9104-C01B4D7242D6}"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7263107-A34B-447F-A3E6-A9F94247BC7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9A9D036E-66C4-4DDD-9E66-8383B7A60A7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C0163F0-5193-4F82-9A62-0F6EC9ADA9B4}"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articles.sfgate.com/2008-01-11/business/17147952_1_software-flaws-hackers-computer-users" TargetMode="External"/><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hyperlink" Target="http://www.computerworld.com/s/article/9209958/Bulk_of_browsers_found_to_be_at_risk_of_attac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hyperlink" Target="http://catalog2.panasonic.com/webapp/wcs/stores/servlet/ModelDetail?displayTab=O&amp;storeId=11201&amp;catalogId=13051&amp;itemId=88595&amp;catGroupId=14468&amp;surfModel=BM-ET330" TargetMode="Externa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2.jpeg"/></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9.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3" Type="http://schemas.openxmlformats.org/officeDocument/2006/relationships/hyperlink" Target="http://www.knowx.com/" TargetMode="External"/><Relationship Id="rId7" Type="http://schemas.openxmlformats.org/officeDocument/2006/relationships/image" Target="../media/image51.jpeg"/><Relationship Id="rId2" Type="http://schemas.openxmlformats.org/officeDocument/2006/relationships/hyperlink" Target="http://www.lexisnexis.com/risk" TargetMode="External"/><Relationship Id="rId1" Type="http://schemas.openxmlformats.org/officeDocument/2006/relationships/slideLayout" Target="../slideLayouts/slideLayout4.xml"/><Relationship Id="rId6" Type="http://schemas.openxmlformats.org/officeDocument/2006/relationships/image" Target="../media/image50.wmf"/><Relationship Id="rId5" Type="http://schemas.openxmlformats.org/officeDocument/2006/relationships/hyperlink" Target="http://www.publicdata.com/" TargetMode="External"/><Relationship Id="rId4" Type="http://schemas.openxmlformats.org/officeDocument/2006/relationships/hyperlink" Target="http://www.casebreakers.com/"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www.pcisecuritystandards.org/"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4.jpeg"/><Relationship Id="rId7" Type="http://schemas.openxmlformats.org/officeDocument/2006/relationships/image" Target="../media/image58.png"/><Relationship Id="rId2" Type="http://schemas.openxmlformats.org/officeDocument/2006/relationships/image" Target="../media/image53.wmf"/><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wmf"/><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rollingstone.com/culture/news/sex-drugs-and-the-biggest-cybercrime-of-all-time-20101111" TargetMode="External"/><Relationship Id="rId2" Type="http://schemas.openxmlformats.org/officeDocument/2006/relationships/hyperlink" Target="http://www.nytimes.com/2010/11/14/magazine/14Hacker-t.html" TargetMode="External"/><Relationship Id="rId1" Type="http://schemas.openxmlformats.org/officeDocument/2006/relationships/slideLayout" Target="../slideLayouts/slideLayout4.xml"/><Relationship Id="rId4" Type="http://schemas.openxmlformats.org/officeDocument/2006/relationships/hyperlink" Target="http://www.govtech.com/security/Ex-San-Francisco-Network-Engineer-Convicted-of.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17.pn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noFill/>
        </p:spPr>
        <p:txBody>
          <a:bodyPr/>
          <a:lstStyle/>
          <a:p>
            <a:endParaRPr lang="en-US" dirty="0" smtClean="0"/>
          </a:p>
        </p:txBody>
      </p:sp>
      <p:sp>
        <p:nvSpPr>
          <p:cNvPr id="14339" name="Rectangle 3"/>
          <p:cNvSpPr>
            <a:spLocks noGrp="1" noChangeArrowheads="1"/>
          </p:cNvSpPr>
          <p:nvPr>
            <p:ph type="subTitle" idx="1"/>
          </p:nvPr>
        </p:nvSpPr>
        <p:spPr>
          <a:xfrm>
            <a:off x="1432560" y="1850063"/>
            <a:ext cx="7406640" cy="2325121"/>
          </a:xfrm>
          <a:noFill/>
        </p:spPr>
        <p:txBody>
          <a:bodyPr>
            <a:normAutofit/>
          </a:bodyPr>
          <a:lstStyle/>
          <a:p>
            <a:pPr marL="342900" indent="-342900"/>
            <a:endParaRPr lang="en-US" dirty="0" smtClean="0"/>
          </a:p>
          <a:p>
            <a:pPr marL="342900" indent="-342900"/>
            <a:r>
              <a:rPr lang="en-US" dirty="0" smtClean="0"/>
              <a:t>Chapter 5</a:t>
            </a:r>
          </a:p>
          <a:p>
            <a:pPr marL="342900" indent="-342900"/>
            <a:r>
              <a:rPr lang="en-US" dirty="0" smtClean="0"/>
              <a:t>Computer Security</a:t>
            </a:r>
          </a:p>
          <a:p>
            <a:pPr marL="342900" indent="-342900"/>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dirty="0" smtClean="0"/>
              <a:t>Disaster Planning (continuous)</a:t>
            </a:r>
          </a:p>
        </p:txBody>
      </p:sp>
      <p:sp>
        <p:nvSpPr>
          <p:cNvPr id="13315" name="Rectangle 5"/>
          <p:cNvSpPr>
            <a:spLocks noGrp="1" noChangeArrowheads="1"/>
          </p:cNvSpPr>
          <p:nvPr>
            <p:ph type="body" sz="half" idx="4294967295"/>
          </p:nvPr>
        </p:nvSpPr>
        <p:spPr>
          <a:xfrm>
            <a:off x="1447800" y="1295401"/>
            <a:ext cx="6705600" cy="4343400"/>
          </a:xfrm>
        </p:spPr>
        <p:txBody>
          <a:bodyPr>
            <a:normAutofit/>
          </a:bodyPr>
          <a:lstStyle/>
          <a:p>
            <a:r>
              <a:rPr lang="en-US" sz="2000" dirty="0" smtClean="0"/>
              <a:t>How long can company survive without computers?</a:t>
            </a:r>
          </a:p>
          <a:p>
            <a:r>
              <a:rPr lang="en-US" sz="2000" dirty="0" smtClean="0"/>
              <a:t>Backup is critical</a:t>
            </a:r>
          </a:p>
          <a:p>
            <a:r>
              <a:rPr lang="en-US" sz="2000" dirty="0" smtClean="0"/>
              <a:t>Offsite backup is critical</a:t>
            </a:r>
          </a:p>
          <a:p>
            <a:r>
              <a:rPr lang="en-US" sz="2000" dirty="0" smtClean="0"/>
              <a:t>Levels</a:t>
            </a:r>
          </a:p>
          <a:p>
            <a:pPr lvl="1"/>
            <a:r>
              <a:rPr lang="en-US" sz="1800" dirty="0" smtClean="0"/>
              <a:t>RAID (multiple drives)</a:t>
            </a:r>
          </a:p>
          <a:p>
            <a:pPr lvl="1"/>
            <a:r>
              <a:rPr lang="en-US" sz="1800" dirty="0" smtClean="0"/>
              <a:t>Real time replication</a:t>
            </a:r>
          </a:p>
          <a:p>
            <a:pPr lvl="1"/>
            <a:r>
              <a:rPr lang="en-US" sz="1800" dirty="0" smtClean="0"/>
              <a:t>Scheduled backups and versions</a:t>
            </a:r>
          </a:p>
          <a:p>
            <a:r>
              <a:rPr lang="en-US" sz="2200" dirty="0" smtClean="0"/>
              <a:t>Not just data but processing</a:t>
            </a:r>
          </a:p>
          <a:p>
            <a:pPr lvl="1"/>
            <a:r>
              <a:rPr lang="en-US" sz="1800" dirty="0" smtClean="0"/>
              <a:t>Offsite, duplicate facilities</a:t>
            </a:r>
          </a:p>
          <a:p>
            <a:pPr lvl="1"/>
            <a:r>
              <a:rPr lang="en-US" sz="1800" dirty="0" smtClean="0"/>
              <a:t>Cloud computing</a:t>
            </a:r>
          </a:p>
          <a:p>
            <a:r>
              <a:rPr lang="en-US" sz="2200" dirty="0" smtClean="0"/>
              <a:t>Still challenges with personal computer data</a:t>
            </a:r>
          </a:p>
        </p:txBody>
      </p:sp>
    </p:spTree>
    <p:extLst>
      <p:ext uri="{BB962C8B-B14F-4D97-AF65-F5344CB8AC3E}">
        <p14:creationId xmlns:p14="http://schemas.microsoft.com/office/powerpoint/2010/main" xmlns="" val="1010668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Freeform 428"/>
          <p:cNvSpPr/>
          <p:nvPr/>
        </p:nvSpPr>
        <p:spPr>
          <a:xfrm>
            <a:off x="3435658" y="1624614"/>
            <a:ext cx="3284738" cy="428844"/>
          </a:xfrm>
          <a:custGeom>
            <a:avLst/>
            <a:gdLst>
              <a:gd name="connsiteX0" fmla="*/ 0 w 3284738"/>
              <a:gd name="connsiteY0" fmla="*/ 213064 h 428844"/>
              <a:gd name="connsiteX1" fmla="*/ 1438183 w 3284738"/>
              <a:gd name="connsiteY1" fmla="*/ 426128 h 428844"/>
              <a:gd name="connsiteX2" fmla="*/ 2565647 w 3284738"/>
              <a:gd name="connsiteY2" fmla="*/ 79899 h 428844"/>
              <a:gd name="connsiteX3" fmla="*/ 3284738 w 3284738"/>
              <a:gd name="connsiteY3" fmla="*/ 0 h 428844"/>
            </a:gdLst>
            <a:ahLst/>
            <a:cxnLst>
              <a:cxn ang="0">
                <a:pos x="connsiteX0" y="connsiteY0"/>
              </a:cxn>
              <a:cxn ang="0">
                <a:pos x="connsiteX1" y="connsiteY1"/>
              </a:cxn>
              <a:cxn ang="0">
                <a:pos x="connsiteX2" y="connsiteY2"/>
              </a:cxn>
              <a:cxn ang="0">
                <a:pos x="connsiteX3" y="connsiteY3"/>
              </a:cxn>
            </a:cxnLst>
            <a:rect l="l" t="t" r="r" b="b"/>
            <a:pathLst>
              <a:path w="3284738" h="428844">
                <a:moveTo>
                  <a:pt x="0" y="213064"/>
                </a:moveTo>
                <a:cubicBezTo>
                  <a:pt x="505287" y="330693"/>
                  <a:pt x="1010575" y="448322"/>
                  <a:pt x="1438183" y="426128"/>
                </a:cubicBezTo>
                <a:cubicBezTo>
                  <a:pt x="1865791" y="403934"/>
                  <a:pt x="2257888" y="150920"/>
                  <a:pt x="2565647" y="79899"/>
                </a:cubicBezTo>
                <a:cubicBezTo>
                  <a:pt x="2873406" y="8878"/>
                  <a:pt x="3079072" y="4439"/>
                  <a:pt x="3284738"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Continuous Backup</a:t>
            </a:r>
            <a:endParaRPr lang="en-US" dirty="0"/>
          </a:p>
        </p:txBody>
      </p:sp>
      <p:grpSp>
        <p:nvGrpSpPr>
          <p:cNvPr id="3" name="Group 2"/>
          <p:cNvGrpSpPr/>
          <p:nvPr/>
        </p:nvGrpSpPr>
        <p:grpSpPr>
          <a:xfrm>
            <a:off x="1377025" y="1661596"/>
            <a:ext cx="1107606" cy="824641"/>
            <a:chOff x="939760" y="666908"/>
            <a:chExt cx="5623170" cy="4186592"/>
          </a:xfrm>
        </p:grpSpPr>
        <p:sp>
          <p:nvSpPr>
            <p:cNvPr id="4" name="Freeform 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Freeform 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 name="Group 7"/>
            <p:cNvGrpSpPr/>
            <p:nvPr/>
          </p:nvGrpSpPr>
          <p:grpSpPr>
            <a:xfrm>
              <a:off x="1012296" y="810492"/>
              <a:ext cx="468535" cy="3181508"/>
              <a:chOff x="3264635" y="937071"/>
              <a:chExt cx="468535" cy="3181508"/>
            </a:xfrm>
          </p:grpSpPr>
          <p:sp>
            <p:nvSpPr>
              <p:cNvPr id="94" name="Freeform 9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Freeform 9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1710061" y="810492"/>
              <a:ext cx="468535" cy="3181508"/>
              <a:chOff x="3264635" y="937071"/>
              <a:chExt cx="468535" cy="3181508"/>
            </a:xfrm>
          </p:grpSpPr>
          <p:sp>
            <p:nvSpPr>
              <p:cNvPr id="80" name="Freeform 7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Freeform 8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9"/>
            <p:cNvGrpSpPr/>
            <p:nvPr/>
          </p:nvGrpSpPr>
          <p:grpSpPr>
            <a:xfrm>
              <a:off x="2319661" y="810492"/>
              <a:ext cx="468535" cy="3181508"/>
              <a:chOff x="3264635" y="937071"/>
              <a:chExt cx="468535" cy="3181508"/>
            </a:xfrm>
          </p:grpSpPr>
          <p:sp>
            <p:nvSpPr>
              <p:cNvPr id="66" name="Freeform 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Freeform 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2973343" y="810492"/>
              <a:ext cx="468535" cy="3181508"/>
              <a:chOff x="3264635" y="937071"/>
              <a:chExt cx="468535" cy="3181508"/>
            </a:xfrm>
          </p:grpSpPr>
          <p:sp>
            <p:nvSpPr>
              <p:cNvPr id="52" name="Freeform 5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Freeform 5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3615061" y="810492"/>
              <a:ext cx="468535" cy="3181508"/>
              <a:chOff x="3264635" y="937071"/>
              <a:chExt cx="468535" cy="3181508"/>
            </a:xfrm>
          </p:grpSpPr>
          <p:sp>
            <p:nvSpPr>
              <p:cNvPr id="38" name="Freeform 3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Freeform 3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4300861" y="810492"/>
              <a:ext cx="468535" cy="3181508"/>
              <a:chOff x="3264635" y="937071"/>
              <a:chExt cx="468535" cy="3181508"/>
            </a:xfrm>
          </p:grpSpPr>
          <p:sp>
            <p:nvSpPr>
              <p:cNvPr id="24" name="Freeform 2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reeform 2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Freeform 1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25717" y="1362919"/>
            <a:ext cx="762729" cy="567871"/>
            <a:chOff x="939760" y="666908"/>
            <a:chExt cx="5623170" cy="4186592"/>
          </a:xfrm>
        </p:grpSpPr>
        <p:sp>
          <p:nvSpPr>
            <p:cNvPr id="319" name="Freeform 31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Freeform 31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reeform 32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2" name="Freeform 32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23" name="Group 322"/>
            <p:cNvGrpSpPr/>
            <p:nvPr/>
          </p:nvGrpSpPr>
          <p:grpSpPr>
            <a:xfrm>
              <a:off x="1012296" y="810492"/>
              <a:ext cx="468535" cy="3181508"/>
              <a:chOff x="3264635" y="937071"/>
              <a:chExt cx="468535" cy="3181508"/>
            </a:xfrm>
          </p:grpSpPr>
          <p:sp>
            <p:nvSpPr>
              <p:cNvPr id="409" name="Freeform 40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0" name="Freeform 40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reeform 41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reeform 41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reeform 41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1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Freeform 41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Freeform 41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Freeform 41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reeform 41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41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Freeform 41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reeform 42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Freeform 42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4" name="Group 323"/>
            <p:cNvGrpSpPr/>
            <p:nvPr/>
          </p:nvGrpSpPr>
          <p:grpSpPr>
            <a:xfrm>
              <a:off x="1710061" y="810492"/>
              <a:ext cx="468535" cy="3181508"/>
              <a:chOff x="3264635" y="937071"/>
              <a:chExt cx="468535" cy="3181508"/>
            </a:xfrm>
          </p:grpSpPr>
          <p:sp>
            <p:nvSpPr>
              <p:cNvPr id="395" name="Freeform 39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6" name="Freeform 39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reeform 39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reeform 39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reeform 39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reeform 39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reeform 40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reeform 40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reeform 40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reeform 40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reeform 40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40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40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5" name="Group 324"/>
            <p:cNvGrpSpPr/>
            <p:nvPr/>
          </p:nvGrpSpPr>
          <p:grpSpPr>
            <a:xfrm>
              <a:off x="2319661" y="810492"/>
              <a:ext cx="468535" cy="3181508"/>
              <a:chOff x="3264635" y="937071"/>
              <a:chExt cx="468535" cy="3181508"/>
            </a:xfrm>
          </p:grpSpPr>
          <p:sp>
            <p:nvSpPr>
              <p:cNvPr id="381" name="Freeform 38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2" name="Freeform 38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Freeform 38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Freeform 38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Freeform 38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38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reeform 38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38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Freeform 38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reeform 39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reeform 39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reeform 39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reeform 39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6" name="Group 325"/>
            <p:cNvGrpSpPr/>
            <p:nvPr/>
          </p:nvGrpSpPr>
          <p:grpSpPr>
            <a:xfrm>
              <a:off x="2973343" y="810492"/>
              <a:ext cx="468535" cy="3181508"/>
              <a:chOff x="3264635" y="937071"/>
              <a:chExt cx="468535" cy="3181508"/>
            </a:xfrm>
          </p:grpSpPr>
          <p:sp>
            <p:nvSpPr>
              <p:cNvPr id="367" name="Freeform 36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8" name="Freeform 36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36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reeform 36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37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Freeform 37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Freeform 37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Freeform 37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37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Freeform 37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Freeform 37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Freeform 37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reeform 37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Freeform 37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7" name="Group 326"/>
            <p:cNvGrpSpPr/>
            <p:nvPr/>
          </p:nvGrpSpPr>
          <p:grpSpPr>
            <a:xfrm>
              <a:off x="3615061" y="810492"/>
              <a:ext cx="468535" cy="3181508"/>
              <a:chOff x="3264635" y="937071"/>
              <a:chExt cx="468535" cy="3181508"/>
            </a:xfrm>
          </p:grpSpPr>
          <p:sp>
            <p:nvSpPr>
              <p:cNvPr id="353" name="Freeform 35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4" name="Freeform 35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Freeform 35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Freeform 35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Freeform 35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reeform 35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Freeform 35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Freeform 35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reeform 36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Freeform 36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Freeform 36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Freeform 36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Freeform 36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36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8" name="Group 327"/>
            <p:cNvGrpSpPr/>
            <p:nvPr/>
          </p:nvGrpSpPr>
          <p:grpSpPr>
            <a:xfrm>
              <a:off x="4300861" y="810492"/>
              <a:ext cx="468535" cy="3181508"/>
              <a:chOff x="3264635" y="937071"/>
              <a:chExt cx="468535" cy="3181508"/>
            </a:xfrm>
          </p:grpSpPr>
          <p:sp>
            <p:nvSpPr>
              <p:cNvPr id="339" name="Freeform 33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0" name="Freeform 33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Freeform 34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Freeform 34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Freeform 34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Freeform 34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Freeform 34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Freeform 34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Freeform 34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reeform 34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reeform 34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reeform 34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reeform 35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reeform 35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9" name="Freeform 32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0" name="Freeform 32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1" name="Freeform 33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Freeform 33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3" name="Freeform 33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reeform 33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Freeform 33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33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7" name="Freeform 33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reeform 33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3" name="Picture 3" descr="C:\Users\JPost\AppData\Local\Microsoft\Windows\Temporary Internet Files\Content.IE5\MLBU7S1O\MP900443237[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81400" y="4419598"/>
            <a:ext cx="2018103" cy="1343025"/>
          </a:xfrm>
          <a:prstGeom prst="rect">
            <a:avLst/>
          </a:prstGeom>
          <a:noFill/>
          <a:extLst>
            <a:ext uri="{909E8E84-426E-40DD-AFC4-6F175D3DCCD1}">
              <a14:hiddenFill xmlns:a14="http://schemas.microsoft.com/office/drawing/2010/main" xmlns="">
                <a:solidFill>
                  <a:srgbClr val="FFFFFF"/>
                </a:solidFill>
              </a14:hiddenFill>
            </a:ext>
          </a:extLst>
        </p:spPr>
      </p:pic>
      <p:sp>
        <p:nvSpPr>
          <p:cNvPr id="423" name="TextBox 422"/>
          <p:cNvSpPr txBox="1"/>
          <p:nvPr/>
        </p:nvSpPr>
        <p:spPr>
          <a:xfrm>
            <a:off x="1005057" y="2704534"/>
            <a:ext cx="1792752" cy="923330"/>
          </a:xfrm>
          <a:prstGeom prst="rect">
            <a:avLst/>
          </a:prstGeom>
          <a:noFill/>
        </p:spPr>
        <p:txBody>
          <a:bodyPr wrap="square" rtlCol="0">
            <a:spAutoFit/>
          </a:bodyPr>
          <a:lstStyle/>
          <a:p>
            <a:r>
              <a:rPr lang="en-US" sz="1800" dirty="0" smtClean="0"/>
              <a:t>Server cluster with built-in redundancy</a:t>
            </a:r>
            <a:endParaRPr lang="en-US" sz="1800" dirty="0"/>
          </a:p>
        </p:txBody>
      </p:sp>
      <p:sp>
        <p:nvSpPr>
          <p:cNvPr id="426" name="TextBox 425"/>
          <p:cNvSpPr txBox="1"/>
          <p:nvPr/>
        </p:nvSpPr>
        <p:spPr>
          <a:xfrm>
            <a:off x="2981587" y="2104370"/>
            <a:ext cx="1792752" cy="1200329"/>
          </a:xfrm>
          <a:prstGeom prst="rect">
            <a:avLst/>
          </a:prstGeom>
          <a:noFill/>
        </p:spPr>
        <p:txBody>
          <a:bodyPr wrap="square" rtlCol="0">
            <a:spAutoFit/>
          </a:bodyPr>
          <a:lstStyle/>
          <a:p>
            <a:r>
              <a:rPr lang="en-US" sz="1800" dirty="0" smtClean="0"/>
              <a:t>Storage area network with redundancy and RAID</a:t>
            </a:r>
            <a:endParaRPr lang="en-US" sz="1800" dirty="0"/>
          </a:p>
        </p:txBody>
      </p:sp>
      <p:sp>
        <p:nvSpPr>
          <p:cNvPr id="425" name="Freeform 424"/>
          <p:cNvSpPr/>
          <p:nvPr/>
        </p:nvSpPr>
        <p:spPr>
          <a:xfrm>
            <a:off x="2512381" y="1979720"/>
            <a:ext cx="355106" cy="346230"/>
          </a:xfrm>
          <a:custGeom>
            <a:avLst/>
            <a:gdLst>
              <a:gd name="connsiteX0" fmla="*/ 0 w 355106"/>
              <a:gd name="connsiteY0" fmla="*/ 346230 h 346230"/>
              <a:gd name="connsiteX1" fmla="*/ 310718 w 355106"/>
              <a:gd name="connsiteY1" fmla="*/ 213064 h 346230"/>
              <a:gd name="connsiteX2" fmla="*/ 62143 w 355106"/>
              <a:gd name="connsiteY2" fmla="*/ 106532 h 346230"/>
              <a:gd name="connsiteX3" fmla="*/ 355106 w 355106"/>
              <a:gd name="connsiteY3" fmla="*/ 0 h 346230"/>
            </a:gdLst>
            <a:ahLst/>
            <a:cxnLst>
              <a:cxn ang="0">
                <a:pos x="connsiteX0" y="connsiteY0"/>
              </a:cxn>
              <a:cxn ang="0">
                <a:pos x="connsiteX1" y="connsiteY1"/>
              </a:cxn>
              <a:cxn ang="0">
                <a:pos x="connsiteX2" y="connsiteY2"/>
              </a:cxn>
              <a:cxn ang="0">
                <a:pos x="connsiteX3" y="connsiteY3"/>
              </a:cxn>
            </a:cxnLst>
            <a:rect l="l" t="t" r="r" b="b"/>
            <a:pathLst>
              <a:path w="355106" h="346230">
                <a:moveTo>
                  <a:pt x="0" y="346230"/>
                </a:moveTo>
                <a:cubicBezTo>
                  <a:pt x="150180" y="299622"/>
                  <a:pt x="300361" y="253014"/>
                  <a:pt x="310718" y="213064"/>
                </a:cubicBezTo>
                <a:cubicBezTo>
                  <a:pt x="321075" y="173114"/>
                  <a:pt x="54745" y="142043"/>
                  <a:pt x="62143" y="106532"/>
                </a:cubicBezTo>
                <a:cubicBezTo>
                  <a:pt x="69541" y="71021"/>
                  <a:pt x="212323" y="35510"/>
                  <a:pt x="355106"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8" name="Group 427"/>
          <p:cNvGrpSpPr/>
          <p:nvPr/>
        </p:nvGrpSpPr>
        <p:grpSpPr>
          <a:xfrm>
            <a:off x="2835206" y="1748876"/>
            <a:ext cx="218813" cy="284112"/>
            <a:chOff x="2981587" y="1748876"/>
            <a:chExt cx="218813" cy="284112"/>
          </a:xfrm>
        </p:grpSpPr>
        <p:sp>
          <p:nvSpPr>
            <p:cNvPr id="427" name="Oval 426"/>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p:cNvGrpSpPr/>
          <p:nvPr/>
        </p:nvGrpSpPr>
        <p:grpSpPr>
          <a:xfrm>
            <a:off x="3054019" y="1579437"/>
            <a:ext cx="218813" cy="284112"/>
            <a:chOff x="2981587" y="1748876"/>
            <a:chExt cx="218813" cy="284112"/>
          </a:xfrm>
        </p:grpSpPr>
        <p:sp>
          <p:nvSpPr>
            <p:cNvPr id="436" name="Oval 435"/>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1" name="Group 440"/>
          <p:cNvGrpSpPr/>
          <p:nvPr/>
        </p:nvGrpSpPr>
        <p:grpSpPr>
          <a:xfrm>
            <a:off x="3210187" y="1739221"/>
            <a:ext cx="218813" cy="284112"/>
            <a:chOff x="2981587" y="1748876"/>
            <a:chExt cx="218813" cy="284112"/>
          </a:xfrm>
        </p:grpSpPr>
        <p:sp>
          <p:nvSpPr>
            <p:cNvPr id="442" name="Oval 441"/>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7" name="Group 446"/>
          <p:cNvGrpSpPr/>
          <p:nvPr/>
        </p:nvGrpSpPr>
        <p:grpSpPr>
          <a:xfrm>
            <a:off x="7475077" y="1452095"/>
            <a:ext cx="218813" cy="284112"/>
            <a:chOff x="2981587" y="1748876"/>
            <a:chExt cx="218813" cy="284112"/>
          </a:xfrm>
        </p:grpSpPr>
        <p:sp>
          <p:nvSpPr>
            <p:cNvPr id="448" name="Oval 447"/>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3" name="Group 452"/>
          <p:cNvGrpSpPr/>
          <p:nvPr/>
        </p:nvGrpSpPr>
        <p:grpSpPr>
          <a:xfrm>
            <a:off x="7693890" y="1282656"/>
            <a:ext cx="218813" cy="284112"/>
            <a:chOff x="2981587" y="1748876"/>
            <a:chExt cx="218813" cy="284112"/>
          </a:xfrm>
        </p:grpSpPr>
        <p:sp>
          <p:nvSpPr>
            <p:cNvPr id="454" name="Oval 453"/>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9" name="Group 458"/>
          <p:cNvGrpSpPr/>
          <p:nvPr/>
        </p:nvGrpSpPr>
        <p:grpSpPr>
          <a:xfrm>
            <a:off x="7850058" y="1442440"/>
            <a:ext cx="218813" cy="284112"/>
            <a:chOff x="2981587" y="1748876"/>
            <a:chExt cx="218813" cy="284112"/>
          </a:xfrm>
        </p:grpSpPr>
        <p:sp>
          <p:nvSpPr>
            <p:cNvPr id="460" name="Oval 459"/>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6" name="TextBox 465"/>
          <p:cNvSpPr txBox="1"/>
          <p:nvPr/>
        </p:nvSpPr>
        <p:spPr>
          <a:xfrm>
            <a:off x="6332077" y="2078266"/>
            <a:ext cx="2286000" cy="923330"/>
          </a:xfrm>
          <a:prstGeom prst="rect">
            <a:avLst/>
          </a:prstGeom>
          <a:noFill/>
        </p:spPr>
        <p:txBody>
          <a:bodyPr wrap="square" rtlCol="0">
            <a:spAutoFit/>
          </a:bodyPr>
          <a:lstStyle/>
          <a:p>
            <a:r>
              <a:rPr lang="en-US" sz="1800" dirty="0" smtClean="0"/>
              <a:t>Off-site or cloud computing processing and data</a:t>
            </a:r>
            <a:endParaRPr lang="en-US" sz="1800" dirty="0"/>
          </a:p>
        </p:txBody>
      </p:sp>
      <p:sp>
        <p:nvSpPr>
          <p:cNvPr id="434" name="Freeform 433"/>
          <p:cNvSpPr/>
          <p:nvPr/>
        </p:nvSpPr>
        <p:spPr>
          <a:xfrm>
            <a:off x="2077375" y="2494625"/>
            <a:ext cx="4821037" cy="2654424"/>
          </a:xfrm>
          <a:custGeom>
            <a:avLst/>
            <a:gdLst>
              <a:gd name="connsiteX0" fmla="*/ 3524435 w 4821037"/>
              <a:gd name="connsiteY0" fmla="*/ 2654424 h 2654424"/>
              <a:gd name="connsiteX1" fmla="*/ 4820575 w 4821037"/>
              <a:gd name="connsiteY1" fmla="*/ 2512381 h 2654424"/>
              <a:gd name="connsiteX2" fmla="*/ 3684233 w 4821037"/>
              <a:gd name="connsiteY2" fmla="*/ 2246051 h 2654424"/>
              <a:gd name="connsiteX3" fmla="*/ 4634143 w 4821037"/>
              <a:gd name="connsiteY3" fmla="*/ 1953088 h 2654424"/>
              <a:gd name="connsiteX4" fmla="*/ 319596 w 4821037"/>
              <a:gd name="connsiteY4" fmla="*/ 1251752 h 2654424"/>
              <a:gd name="connsiteX5" fmla="*/ 923277 w 4821037"/>
              <a:gd name="connsiteY5" fmla="*/ 736847 h 2654424"/>
              <a:gd name="connsiteX6" fmla="*/ 0 w 4821037"/>
              <a:gd name="connsiteY6" fmla="*/ 0 h 2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1037" h="2654424">
                <a:moveTo>
                  <a:pt x="3524435" y="2654424"/>
                </a:moveTo>
                <a:cubicBezTo>
                  <a:pt x="4159188" y="2617433"/>
                  <a:pt x="4793942" y="2580443"/>
                  <a:pt x="4820575" y="2512381"/>
                </a:cubicBezTo>
                <a:cubicBezTo>
                  <a:pt x="4847208" y="2444319"/>
                  <a:pt x="3715305" y="2339266"/>
                  <a:pt x="3684233" y="2246051"/>
                </a:cubicBezTo>
                <a:cubicBezTo>
                  <a:pt x="3653161" y="2152835"/>
                  <a:pt x="5194916" y="2118804"/>
                  <a:pt x="4634143" y="1953088"/>
                </a:cubicBezTo>
                <a:cubicBezTo>
                  <a:pt x="4073370" y="1787372"/>
                  <a:pt x="938074" y="1454459"/>
                  <a:pt x="319596" y="1251752"/>
                </a:cubicBezTo>
                <a:cubicBezTo>
                  <a:pt x="-298882" y="1049045"/>
                  <a:pt x="976543" y="945472"/>
                  <a:pt x="923277" y="736847"/>
                </a:cubicBezTo>
                <a:cubicBezTo>
                  <a:pt x="870011" y="528222"/>
                  <a:pt x="435005" y="264111"/>
                  <a:pt x="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TextBox 467"/>
          <p:cNvSpPr txBox="1"/>
          <p:nvPr/>
        </p:nvSpPr>
        <p:spPr>
          <a:xfrm>
            <a:off x="3694075" y="5762623"/>
            <a:ext cx="1792752" cy="646331"/>
          </a:xfrm>
          <a:prstGeom prst="rect">
            <a:avLst/>
          </a:prstGeom>
          <a:noFill/>
        </p:spPr>
        <p:txBody>
          <a:bodyPr wrap="square" rtlCol="0">
            <a:spAutoFit/>
          </a:bodyPr>
          <a:lstStyle/>
          <a:p>
            <a:r>
              <a:rPr lang="en-US" sz="1800" dirty="0" smtClean="0"/>
              <a:t>Users connect to the servers</a:t>
            </a:r>
            <a:endParaRPr lang="en-US" sz="1800" dirty="0"/>
          </a:p>
        </p:txBody>
      </p:sp>
      <p:sp>
        <p:nvSpPr>
          <p:cNvPr id="465" name="Freeform 464"/>
          <p:cNvSpPr/>
          <p:nvPr/>
        </p:nvSpPr>
        <p:spPr>
          <a:xfrm>
            <a:off x="4434054" y="1882066"/>
            <a:ext cx="2197565" cy="2414726"/>
          </a:xfrm>
          <a:custGeom>
            <a:avLst/>
            <a:gdLst>
              <a:gd name="connsiteX0" fmla="*/ 1460719 w 2197565"/>
              <a:gd name="connsiteY0" fmla="*/ 2414726 h 2414726"/>
              <a:gd name="connsiteX1" fmla="*/ 4781 w 2197565"/>
              <a:gd name="connsiteY1" fmla="*/ 1979720 h 2414726"/>
              <a:gd name="connsiteX2" fmla="*/ 1895725 w 2197565"/>
              <a:gd name="connsiteY2" fmla="*/ 1580225 h 2414726"/>
              <a:gd name="connsiteX3" fmla="*/ 555196 w 2197565"/>
              <a:gd name="connsiteY3" fmla="*/ 1216241 h 2414726"/>
              <a:gd name="connsiteX4" fmla="*/ 1815826 w 2197565"/>
              <a:gd name="connsiteY4" fmla="*/ 736847 h 2414726"/>
              <a:gd name="connsiteX5" fmla="*/ 990202 w 2197565"/>
              <a:gd name="connsiteY5" fmla="*/ 470517 h 2414726"/>
              <a:gd name="connsiteX6" fmla="*/ 2197565 w 2197565"/>
              <a:gd name="connsiteY6" fmla="*/ 0 h 241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7565" h="2414726">
                <a:moveTo>
                  <a:pt x="1460719" y="2414726"/>
                </a:moveTo>
                <a:cubicBezTo>
                  <a:pt x="696499" y="2266764"/>
                  <a:pt x="-67720" y="2118803"/>
                  <a:pt x="4781" y="1979720"/>
                </a:cubicBezTo>
                <a:cubicBezTo>
                  <a:pt x="77282" y="1840637"/>
                  <a:pt x="1803989" y="1707471"/>
                  <a:pt x="1895725" y="1580225"/>
                </a:cubicBezTo>
                <a:cubicBezTo>
                  <a:pt x="1987461" y="1452979"/>
                  <a:pt x="568513" y="1356804"/>
                  <a:pt x="555196" y="1216241"/>
                </a:cubicBezTo>
                <a:cubicBezTo>
                  <a:pt x="541879" y="1075678"/>
                  <a:pt x="1743325" y="861134"/>
                  <a:pt x="1815826" y="736847"/>
                </a:cubicBezTo>
                <a:cubicBezTo>
                  <a:pt x="1888327" y="612560"/>
                  <a:pt x="926579" y="593325"/>
                  <a:pt x="990202" y="470517"/>
                </a:cubicBezTo>
                <a:cubicBezTo>
                  <a:pt x="1053825" y="347709"/>
                  <a:pt x="1625695" y="173854"/>
                  <a:pt x="2197565"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0" name="TextBox 469"/>
          <p:cNvSpPr txBox="1"/>
          <p:nvPr/>
        </p:nvSpPr>
        <p:spPr>
          <a:xfrm>
            <a:off x="6276117" y="3107560"/>
            <a:ext cx="2563081" cy="1200329"/>
          </a:xfrm>
          <a:prstGeom prst="rect">
            <a:avLst/>
          </a:prstGeom>
          <a:noFill/>
        </p:spPr>
        <p:txBody>
          <a:bodyPr wrap="square" rtlCol="0">
            <a:spAutoFit/>
          </a:bodyPr>
          <a:lstStyle/>
          <a:p>
            <a:r>
              <a:rPr lang="en-US" sz="1800" dirty="0" smtClean="0"/>
              <a:t>Use both sites continuously or switch DNS entries to transfer users in a disaster.</a:t>
            </a:r>
            <a:endParaRPr lang="en-US" sz="1800" dirty="0"/>
          </a:p>
        </p:txBody>
      </p:sp>
      <p:sp>
        <p:nvSpPr>
          <p:cNvPr id="471" name="TextBox 470"/>
          <p:cNvSpPr txBox="1"/>
          <p:nvPr/>
        </p:nvSpPr>
        <p:spPr>
          <a:xfrm>
            <a:off x="4038600" y="1340918"/>
            <a:ext cx="1792752" cy="646331"/>
          </a:xfrm>
          <a:prstGeom prst="rect">
            <a:avLst/>
          </a:prstGeom>
          <a:noFill/>
        </p:spPr>
        <p:txBody>
          <a:bodyPr wrap="square" rtlCol="0">
            <a:spAutoFit/>
          </a:bodyPr>
          <a:lstStyle/>
          <a:p>
            <a:r>
              <a:rPr lang="en-US" sz="1800" dirty="0" smtClean="0"/>
              <a:t>Secure Internet connection</a:t>
            </a:r>
            <a:endParaRPr lang="en-US" sz="1800" dirty="0"/>
          </a:p>
        </p:txBody>
      </p:sp>
    </p:spTree>
    <p:extLst>
      <p:ext uri="{BB962C8B-B14F-4D97-AF65-F5344CB8AC3E}">
        <p14:creationId xmlns:p14="http://schemas.microsoft.com/office/powerpoint/2010/main" xmlns="" val="3969743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Users</a:t>
            </a:r>
            <a:endParaRPr lang="en-US" dirty="0"/>
          </a:p>
        </p:txBody>
      </p:sp>
      <p:sp>
        <p:nvSpPr>
          <p:cNvPr id="3" name="Content Placeholder 2"/>
          <p:cNvSpPr>
            <a:spLocks noGrp="1"/>
          </p:cNvSpPr>
          <p:nvPr>
            <p:ph idx="1"/>
          </p:nvPr>
        </p:nvSpPr>
        <p:spPr/>
        <p:txBody>
          <a:bodyPr>
            <a:normAutofit lnSpcReduction="10000"/>
          </a:bodyPr>
          <a:lstStyle/>
          <a:p>
            <a:r>
              <a:rPr lang="en-US" dirty="0" smtClean="0"/>
              <a:t>Attacker takes over computer</a:t>
            </a:r>
          </a:p>
          <a:p>
            <a:pPr lvl="1"/>
            <a:r>
              <a:rPr lang="en-US" dirty="0" smtClean="0"/>
              <a:t>Virus/Trojan</a:t>
            </a:r>
          </a:p>
          <a:p>
            <a:pPr lvl="1"/>
            <a:r>
              <a:rPr lang="en-US" dirty="0" smtClean="0"/>
              <a:t>Phishing</a:t>
            </a:r>
          </a:p>
          <a:p>
            <a:pPr lvl="1"/>
            <a:r>
              <a:rPr lang="en-US" dirty="0" smtClean="0"/>
              <a:t>Unpatched computer/known holes</a:t>
            </a:r>
          </a:p>
          <a:p>
            <a:pPr lvl="1"/>
            <a:r>
              <a:rPr lang="en-US" dirty="0" smtClean="0"/>
              <a:t>Intercepted wireless data</a:t>
            </a:r>
          </a:p>
          <a:p>
            <a:r>
              <a:rPr lang="en-US" dirty="0" smtClean="0"/>
              <a:t>Bad outcomes</a:t>
            </a:r>
          </a:p>
          <a:p>
            <a:pPr lvl="1"/>
            <a:r>
              <a:rPr lang="en-US" dirty="0" smtClean="0"/>
              <a:t>Lost passwords, impersonation, lost money</a:t>
            </a:r>
          </a:p>
          <a:p>
            <a:pPr lvl="1"/>
            <a:r>
              <a:rPr lang="en-US" dirty="0" smtClean="0"/>
              <a:t>Stolen credit cards, lost money</a:t>
            </a:r>
          </a:p>
          <a:p>
            <a:pPr lvl="1"/>
            <a:r>
              <a:rPr lang="en-US" dirty="0" smtClean="0"/>
              <a:t>Zombie machine, attacks others</a:t>
            </a:r>
          </a:p>
          <a:p>
            <a:pPr lvl="1"/>
            <a:r>
              <a:rPr lang="en-US" dirty="0" smtClean="0"/>
              <a:t>Commits crimes blamed on you</a:t>
            </a:r>
            <a:endParaRPr lang="en-US" dirty="0"/>
          </a:p>
        </p:txBody>
      </p:sp>
    </p:spTree>
    <p:extLst>
      <p:ext uri="{BB962C8B-B14F-4D97-AF65-F5344CB8AC3E}">
        <p14:creationId xmlns:p14="http://schemas.microsoft.com/office/powerpoint/2010/main" xmlns="" val="3096675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2139950" y="3892550"/>
            <a:ext cx="2349500" cy="18923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lstStyle/>
          <a:p>
            <a:r>
              <a:rPr lang="en-US" sz="1600" b="1">
                <a:latin typeface="Courier New" pitchFamily="49" charset="0"/>
              </a:rPr>
              <a:t>Attachment</a:t>
            </a:r>
          </a:p>
          <a:p>
            <a:endParaRPr lang="en-US" sz="1600">
              <a:latin typeface="Courier New" pitchFamily="49" charset="0"/>
            </a:endParaRPr>
          </a:p>
          <a:p>
            <a:r>
              <a:rPr lang="en-US" sz="1600">
                <a:latin typeface="Courier New" pitchFamily="49" charset="0"/>
              </a:rPr>
              <a:t>01 23 05 06 77 03</a:t>
            </a:r>
          </a:p>
          <a:p>
            <a:r>
              <a:rPr lang="en-US" sz="1600">
                <a:latin typeface="Courier New" pitchFamily="49" charset="0"/>
              </a:rPr>
              <a:t>3A 7F 3C 5D 83 94</a:t>
            </a:r>
          </a:p>
          <a:p>
            <a:r>
              <a:rPr lang="en-US" sz="1600">
                <a:latin typeface="Courier New" pitchFamily="49" charset="0"/>
              </a:rPr>
              <a:t>19 2C 2E A2 87 62</a:t>
            </a:r>
          </a:p>
          <a:p>
            <a:r>
              <a:rPr lang="en-US" sz="1600">
                <a:latin typeface="Courier New" pitchFamily="49" charset="0"/>
              </a:rPr>
              <a:t>02 8E FA EA 12 79</a:t>
            </a:r>
          </a:p>
          <a:p>
            <a:r>
              <a:rPr lang="en-US" sz="1600">
                <a:latin typeface="Courier New" pitchFamily="49" charset="0"/>
              </a:rPr>
              <a:t>54 29 3F 4F 73 9F</a:t>
            </a:r>
          </a:p>
        </p:txBody>
      </p:sp>
      <p:sp>
        <p:nvSpPr>
          <p:cNvPr id="14339" name="Arc 6"/>
          <p:cNvSpPr>
            <a:spLocks/>
          </p:cNvSpPr>
          <p:nvPr/>
        </p:nvSpPr>
        <p:spPr bwMode="auto">
          <a:xfrm>
            <a:off x="1905000" y="2897188"/>
            <a:ext cx="1220788" cy="990600"/>
          </a:xfrm>
          <a:custGeom>
            <a:avLst/>
            <a:gdLst>
              <a:gd name="T0" fmla="*/ 0 w 21628"/>
              <a:gd name="T1" fmla="*/ 0 h 21600"/>
              <a:gd name="T2" fmla="*/ 2147483647 w 21628"/>
              <a:gd name="T3" fmla="*/ 2147483647 h 21600"/>
              <a:gd name="T4" fmla="*/ 284138351 w 21628"/>
              <a:gd name="T5" fmla="*/ 2147483647 h 21600"/>
              <a:gd name="T6" fmla="*/ 0 60000 65536"/>
              <a:gd name="T7" fmla="*/ 0 60000 65536"/>
              <a:gd name="T8" fmla="*/ 0 60000 65536"/>
              <a:gd name="T9" fmla="*/ 0 w 21628"/>
              <a:gd name="T10" fmla="*/ 0 h 21600"/>
              <a:gd name="T11" fmla="*/ 21628 w 21628"/>
              <a:gd name="T12" fmla="*/ 21600 h 21600"/>
            </a:gdLst>
            <a:ahLst/>
            <a:cxnLst>
              <a:cxn ang="T6">
                <a:pos x="T0" y="T1"/>
              </a:cxn>
              <a:cxn ang="T7">
                <a:pos x="T2" y="T3"/>
              </a:cxn>
              <a:cxn ang="T8">
                <a:pos x="T4" y="T5"/>
              </a:cxn>
            </a:cxnLst>
            <a:rect l="T9" t="T10" r="T11" b="T12"/>
            <a:pathLst>
              <a:path w="21628" h="21600" fill="none" extrusionOk="0">
                <a:moveTo>
                  <a:pt x="0" y="0"/>
                </a:moveTo>
                <a:cubicBezTo>
                  <a:pt x="9" y="0"/>
                  <a:pt x="18" y="-1"/>
                  <a:pt x="28" y="0"/>
                </a:cubicBezTo>
                <a:cubicBezTo>
                  <a:pt x="11957" y="0"/>
                  <a:pt x="21628" y="9670"/>
                  <a:pt x="21628" y="21600"/>
                </a:cubicBezTo>
              </a:path>
              <a:path w="21628" h="21600" stroke="0" extrusionOk="0">
                <a:moveTo>
                  <a:pt x="0" y="0"/>
                </a:moveTo>
                <a:cubicBezTo>
                  <a:pt x="9" y="0"/>
                  <a:pt x="18" y="-1"/>
                  <a:pt x="28" y="0"/>
                </a:cubicBezTo>
                <a:cubicBezTo>
                  <a:pt x="11957" y="0"/>
                  <a:pt x="21628" y="9670"/>
                  <a:pt x="21628" y="21600"/>
                </a:cubicBezTo>
                <a:lnTo>
                  <a:pt x="28" y="21600"/>
                </a:ln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40" name="Arc 7"/>
          <p:cNvSpPr>
            <a:spLocks/>
          </p:cNvSpPr>
          <p:nvPr/>
        </p:nvSpPr>
        <p:spPr bwMode="auto">
          <a:xfrm>
            <a:off x="3354388" y="2363788"/>
            <a:ext cx="914400" cy="15240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4341" name="Oval 8"/>
          <p:cNvSpPr>
            <a:spLocks noChangeArrowheads="1"/>
          </p:cNvSpPr>
          <p:nvPr/>
        </p:nvSpPr>
        <p:spPr bwMode="auto">
          <a:xfrm>
            <a:off x="2292350" y="2520950"/>
            <a:ext cx="292100" cy="2921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600"/>
              <a:t>1</a:t>
            </a:r>
          </a:p>
        </p:txBody>
      </p:sp>
      <p:sp>
        <p:nvSpPr>
          <p:cNvPr id="14342" name="Oval 9"/>
          <p:cNvSpPr>
            <a:spLocks noChangeArrowheads="1"/>
          </p:cNvSpPr>
          <p:nvPr/>
        </p:nvSpPr>
        <p:spPr bwMode="auto">
          <a:xfrm>
            <a:off x="3587750" y="2139950"/>
            <a:ext cx="292100" cy="2921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600"/>
              <a:t>2</a:t>
            </a:r>
          </a:p>
        </p:txBody>
      </p:sp>
      <p:sp>
        <p:nvSpPr>
          <p:cNvPr id="14343" name="Oval 10"/>
          <p:cNvSpPr>
            <a:spLocks noChangeArrowheads="1"/>
          </p:cNvSpPr>
          <p:nvPr/>
        </p:nvSpPr>
        <p:spPr bwMode="auto">
          <a:xfrm>
            <a:off x="5416550" y="2139950"/>
            <a:ext cx="292100" cy="292100"/>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r>
              <a:rPr lang="en-US" sz="1600"/>
              <a:t>3</a:t>
            </a:r>
          </a:p>
        </p:txBody>
      </p:sp>
      <p:sp>
        <p:nvSpPr>
          <p:cNvPr id="14344" name="Rectangle 11"/>
          <p:cNvSpPr>
            <a:spLocks noChangeArrowheads="1"/>
          </p:cNvSpPr>
          <p:nvPr/>
        </p:nvSpPr>
        <p:spPr bwMode="auto">
          <a:xfrm>
            <a:off x="5327650" y="3194050"/>
            <a:ext cx="3670300" cy="1816524"/>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marL="223838" indent="-223838">
              <a:spcBef>
                <a:spcPct val="50000"/>
              </a:spcBef>
            </a:pPr>
            <a:r>
              <a:rPr lang="en-US" sz="1600" dirty="0"/>
              <a:t>1.	User opens an attached program that contains hidden virus</a:t>
            </a:r>
          </a:p>
          <a:p>
            <a:pPr marL="223838" indent="-223838">
              <a:spcBef>
                <a:spcPct val="50000"/>
              </a:spcBef>
            </a:pPr>
            <a:r>
              <a:rPr lang="en-US" sz="1600" dirty="0"/>
              <a:t>2.	Virus copies itself into other programs on the computer</a:t>
            </a:r>
          </a:p>
          <a:p>
            <a:pPr marL="223838" indent="-223838">
              <a:spcBef>
                <a:spcPct val="50000"/>
              </a:spcBef>
            </a:pPr>
            <a:r>
              <a:rPr lang="en-US" sz="1600" dirty="0"/>
              <a:t>3.	Virus spreads </a:t>
            </a:r>
            <a:r>
              <a:rPr lang="en-US" sz="1600" dirty="0" smtClean="0"/>
              <a:t>to other files and other computers.</a:t>
            </a:r>
            <a:endParaRPr lang="en-US" sz="1600" dirty="0"/>
          </a:p>
        </p:txBody>
      </p:sp>
      <p:sp>
        <p:nvSpPr>
          <p:cNvPr id="14345" name="Rectangle 12"/>
          <p:cNvSpPr>
            <a:spLocks noChangeArrowheads="1"/>
          </p:cNvSpPr>
          <p:nvPr/>
        </p:nvSpPr>
        <p:spPr bwMode="auto">
          <a:xfrm>
            <a:off x="4632325" y="5332413"/>
            <a:ext cx="11445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600"/>
              <a:t>Virus code</a:t>
            </a:r>
          </a:p>
        </p:txBody>
      </p:sp>
      <p:sp>
        <p:nvSpPr>
          <p:cNvPr id="14346" name="Freeform 14"/>
          <p:cNvSpPr>
            <a:spLocks/>
          </p:cNvSpPr>
          <p:nvPr/>
        </p:nvSpPr>
        <p:spPr bwMode="auto">
          <a:xfrm>
            <a:off x="2503488" y="4937125"/>
            <a:ext cx="2146300" cy="836613"/>
          </a:xfrm>
          <a:custGeom>
            <a:avLst/>
            <a:gdLst>
              <a:gd name="T0" fmla="*/ 2147483647 w 1352"/>
              <a:gd name="T1" fmla="*/ 2147483647 h 527"/>
              <a:gd name="T2" fmla="*/ 2147483647 w 1352"/>
              <a:gd name="T3" fmla="*/ 2147483647 h 527"/>
              <a:gd name="T4" fmla="*/ 2147483647 w 1352"/>
              <a:gd name="T5" fmla="*/ 2147483647 h 527"/>
              <a:gd name="T6" fmla="*/ 2147483647 w 1352"/>
              <a:gd name="T7" fmla="*/ 2147483647 h 527"/>
              <a:gd name="T8" fmla="*/ 2147483647 w 1352"/>
              <a:gd name="T9" fmla="*/ 2147483647 h 527"/>
              <a:gd name="T10" fmla="*/ 2147483647 w 1352"/>
              <a:gd name="T11" fmla="*/ 2147483647 h 527"/>
              <a:gd name="T12" fmla="*/ 2147483647 w 1352"/>
              <a:gd name="T13" fmla="*/ 2147483647 h 527"/>
              <a:gd name="T14" fmla="*/ 2147483647 w 1352"/>
              <a:gd name="T15" fmla="*/ 2147483647 h 527"/>
              <a:gd name="T16" fmla="*/ 2147483647 w 1352"/>
              <a:gd name="T17" fmla="*/ 2147483647 h 527"/>
              <a:gd name="T18" fmla="*/ 2147483647 w 1352"/>
              <a:gd name="T19" fmla="*/ 2147483647 h 527"/>
              <a:gd name="T20" fmla="*/ 2147483647 w 1352"/>
              <a:gd name="T21" fmla="*/ 0 h 527"/>
              <a:gd name="T22" fmla="*/ 2147483647 w 1352"/>
              <a:gd name="T23" fmla="*/ 0 h 527"/>
              <a:gd name="T24" fmla="*/ 2147483647 w 1352"/>
              <a:gd name="T25" fmla="*/ 0 h 527"/>
              <a:gd name="T26" fmla="*/ 2147483647 w 1352"/>
              <a:gd name="T27" fmla="*/ 0 h 527"/>
              <a:gd name="T28" fmla="*/ 2147483647 w 1352"/>
              <a:gd name="T29" fmla="*/ 0 h 527"/>
              <a:gd name="T30" fmla="*/ 2147483647 w 1352"/>
              <a:gd name="T31" fmla="*/ 0 h 527"/>
              <a:gd name="T32" fmla="*/ 2147483647 w 1352"/>
              <a:gd name="T33" fmla="*/ 0 h 527"/>
              <a:gd name="T34" fmla="*/ 2147483647 w 1352"/>
              <a:gd name="T35" fmla="*/ 0 h 527"/>
              <a:gd name="T36" fmla="*/ 2147483647 w 1352"/>
              <a:gd name="T37" fmla="*/ 0 h 527"/>
              <a:gd name="T38" fmla="*/ 2147483647 w 1352"/>
              <a:gd name="T39" fmla="*/ 0 h 527"/>
              <a:gd name="T40" fmla="*/ 2147483647 w 1352"/>
              <a:gd name="T41" fmla="*/ 0 h 527"/>
              <a:gd name="T42" fmla="*/ 2147483647 w 1352"/>
              <a:gd name="T43" fmla="*/ 2147483647 h 527"/>
              <a:gd name="T44" fmla="*/ 2147483647 w 1352"/>
              <a:gd name="T45" fmla="*/ 2147483647 h 527"/>
              <a:gd name="T46" fmla="*/ 2147483647 w 1352"/>
              <a:gd name="T47" fmla="*/ 2147483647 h 527"/>
              <a:gd name="T48" fmla="*/ 2147483647 w 1352"/>
              <a:gd name="T49" fmla="*/ 2147483647 h 527"/>
              <a:gd name="T50" fmla="*/ 2147483647 w 1352"/>
              <a:gd name="T51" fmla="*/ 2147483647 h 527"/>
              <a:gd name="T52" fmla="*/ 2147483647 w 1352"/>
              <a:gd name="T53" fmla="*/ 2147483647 h 527"/>
              <a:gd name="T54" fmla="*/ 2147483647 w 1352"/>
              <a:gd name="T55" fmla="*/ 2147483647 h 527"/>
              <a:gd name="T56" fmla="*/ 0 w 1352"/>
              <a:gd name="T57" fmla="*/ 2147483647 h 527"/>
              <a:gd name="T58" fmla="*/ 0 w 1352"/>
              <a:gd name="T59" fmla="*/ 2147483647 h 527"/>
              <a:gd name="T60" fmla="*/ 2147483647 w 1352"/>
              <a:gd name="T61" fmla="*/ 2147483647 h 527"/>
              <a:gd name="T62" fmla="*/ 2147483647 w 1352"/>
              <a:gd name="T63" fmla="*/ 2147483647 h 527"/>
              <a:gd name="T64" fmla="*/ 2147483647 w 1352"/>
              <a:gd name="T65" fmla="*/ 2147483647 h 527"/>
              <a:gd name="T66" fmla="*/ 2147483647 w 1352"/>
              <a:gd name="T67" fmla="*/ 2147483647 h 527"/>
              <a:gd name="T68" fmla="*/ 2147483647 w 1352"/>
              <a:gd name="T69" fmla="*/ 2147483647 h 527"/>
              <a:gd name="T70" fmla="*/ 2147483647 w 1352"/>
              <a:gd name="T71" fmla="*/ 2147483647 h 527"/>
              <a:gd name="T72" fmla="*/ 2147483647 w 1352"/>
              <a:gd name="T73" fmla="*/ 2147483647 h 527"/>
              <a:gd name="T74" fmla="*/ 2147483647 w 1352"/>
              <a:gd name="T75" fmla="*/ 2147483647 h 527"/>
              <a:gd name="T76" fmla="*/ 2147483647 w 1352"/>
              <a:gd name="T77" fmla="*/ 2147483647 h 527"/>
              <a:gd name="T78" fmla="*/ 2147483647 w 1352"/>
              <a:gd name="T79" fmla="*/ 2147483647 h 527"/>
              <a:gd name="T80" fmla="*/ 2147483647 w 1352"/>
              <a:gd name="T81" fmla="*/ 2147483647 h 527"/>
              <a:gd name="T82" fmla="*/ 2147483647 w 1352"/>
              <a:gd name="T83" fmla="*/ 2147483647 h 527"/>
              <a:gd name="T84" fmla="*/ 2147483647 w 1352"/>
              <a:gd name="T85" fmla="*/ 2147483647 h 527"/>
              <a:gd name="T86" fmla="*/ 2147483647 w 1352"/>
              <a:gd name="T87" fmla="*/ 2147483647 h 527"/>
              <a:gd name="T88" fmla="*/ 2147483647 w 1352"/>
              <a:gd name="T89" fmla="*/ 2147483647 h 527"/>
              <a:gd name="T90" fmla="*/ 2147483647 w 1352"/>
              <a:gd name="T91" fmla="*/ 2147483647 h 527"/>
              <a:gd name="T92" fmla="*/ 2147483647 w 1352"/>
              <a:gd name="T93" fmla="*/ 2147483647 h 527"/>
              <a:gd name="T94" fmla="*/ 2147483647 w 1352"/>
              <a:gd name="T95" fmla="*/ 2147483647 h 527"/>
              <a:gd name="T96" fmla="*/ 2147483647 w 1352"/>
              <a:gd name="T97" fmla="*/ 2147483647 h 527"/>
              <a:gd name="T98" fmla="*/ 2147483647 w 1352"/>
              <a:gd name="T99" fmla="*/ 2147483647 h 527"/>
              <a:gd name="T100" fmla="*/ 2147483647 w 1352"/>
              <a:gd name="T101" fmla="*/ 2147483647 h 527"/>
              <a:gd name="T102" fmla="*/ 2147483647 w 1352"/>
              <a:gd name="T103" fmla="*/ 2147483647 h 527"/>
              <a:gd name="T104" fmla="*/ 2147483647 w 1352"/>
              <a:gd name="T105" fmla="*/ 2147483647 h 527"/>
              <a:gd name="T106" fmla="*/ 2147483647 w 1352"/>
              <a:gd name="T107" fmla="*/ 2147483647 h 527"/>
              <a:gd name="T108" fmla="*/ 2147483647 w 1352"/>
              <a:gd name="T109" fmla="*/ 2147483647 h 527"/>
              <a:gd name="T110" fmla="*/ 2147483647 w 1352"/>
              <a:gd name="T111" fmla="*/ 2147483647 h 527"/>
              <a:gd name="T112" fmla="*/ 2147483647 w 1352"/>
              <a:gd name="T113" fmla="*/ 2147483647 h 527"/>
              <a:gd name="T114" fmla="*/ 2147483647 w 1352"/>
              <a:gd name="T115" fmla="*/ 2147483647 h 527"/>
              <a:gd name="T116" fmla="*/ 2147483647 w 1352"/>
              <a:gd name="T117" fmla="*/ 2147483647 h 5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527"/>
              <a:gd name="T179" fmla="*/ 1352 w 1352"/>
              <a:gd name="T180" fmla="*/ 527 h 5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527">
                <a:moveTo>
                  <a:pt x="1351" y="298"/>
                </a:moveTo>
                <a:lnTo>
                  <a:pt x="1312" y="254"/>
                </a:lnTo>
                <a:lnTo>
                  <a:pt x="1284" y="226"/>
                </a:lnTo>
                <a:lnTo>
                  <a:pt x="1256" y="216"/>
                </a:lnTo>
                <a:lnTo>
                  <a:pt x="1228" y="207"/>
                </a:lnTo>
                <a:lnTo>
                  <a:pt x="1200" y="197"/>
                </a:lnTo>
                <a:lnTo>
                  <a:pt x="1172" y="188"/>
                </a:lnTo>
                <a:lnTo>
                  <a:pt x="1144" y="179"/>
                </a:lnTo>
                <a:lnTo>
                  <a:pt x="1106" y="169"/>
                </a:lnTo>
                <a:lnTo>
                  <a:pt x="1078" y="160"/>
                </a:lnTo>
                <a:lnTo>
                  <a:pt x="1050" y="160"/>
                </a:lnTo>
                <a:lnTo>
                  <a:pt x="1022" y="160"/>
                </a:lnTo>
                <a:lnTo>
                  <a:pt x="994" y="160"/>
                </a:lnTo>
                <a:lnTo>
                  <a:pt x="965" y="160"/>
                </a:lnTo>
                <a:lnTo>
                  <a:pt x="947" y="132"/>
                </a:lnTo>
                <a:lnTo>
                  <a:pt x="947" y="104"/>
                </a:lnTo>
                <a:lnTo>
                  <a:pt x="947" y="76"/>
                </a:lnTo>
                <a:lnTo>
                  <a:pt x="947" y="47"/>
                </a:lnTo>
                <a:lnTo>
                  <a:pt x="919" y="29"/>
                </a:lnTo>
                <a:lnTo>
                  <a:pt x="890" y="10"/>
                </a:lnTo>
                <a:lnTo>
                  <a:pt x="862" y="0"/>
                </a:lnTo>
                <a:lnTo>
                  <a:pt x="834" y="0"/>
                </a:lnTo>
                <a:lnTo>
                  <a:pt x="806" y="0"/>
                </a:lnTo>
                <a:lnTo>
                  <a:pt x="778" y="0"/>
                </a:lnTo>
                <a:lnTo>
                  <a:pt x="750" y="0"/>
                </a:lnTo>
                <a:lnTo>
                  <a:pt x="722" y="0"/>
                </a:lnTo>
                <a:lnTo>
                  <a:pt x="694" y="0"/>
                </a:lnTo>
                <a:lnTo>
                  <a:pt x="665" y="0"/>
                </a:lnTo>
                <a:lnTo>
                  <a:pt x="637" y="0"/>
                </a:lnTo>
                <a:lnTo>
                  <a:pt x="609" y="0"/>
                </a:lnTo>
                <a:lnTo>
                  <a:pt x="581" y="0"/>
                </a:lnTo>
                <a:lnTo>
                  <a:pt x="553" y="0"/>
                </a:lnTo>
                <a:lnTo>
                  <a:pt x="525" y="0"/>
                </a:lnTo>
                <a:lnTo>
                  <a:pt x="497" y="0"/>
                </a:lnTo>
                <a:lnTo>
                  <a:pt x="469" y="0"/>
                </a:lnTo>
                <a:lnTo>
                  <a:pt x="440" y="0"/>
                </a:lnTo>
                <a:lnTo>
                  <a:pt x="412" y="0"/>
                </a:lnTo>
                <a:lnTo>
                  <a:pt x="384" y="0"/>
                </a:lnTo>
                <a:lnTo>
                  <a:pt x="356" y="0"/>
                </a:lnTo>
                <a:lnTo>
                  <a:pt x="328" y="0"/>
                </a:lnTo>
                <a:lnTo>
                  <a:pt x="300" y="0"/>
                </a:lnTo>
                <a:lnTo>
                  <a:pt x="272" y="0"/>
                </a:lnTo>
                <a:lnTo>
                  <a:pt x="244" y="10"/>
                </a:lnTo>
                <a:lnTo>
                  <a:pt x="234" y="38"/>
                </a:lnTo>
                <a:lnTo>
                  <a:pt x="225" y="66"/>
                </a:lnTo>
                <a:lnTo>
                  <a:pt x="225" y="94"/>
                </a:lnTo>
                <a:lnTo>
                  <a:pt x="225" y="122"/>
                </a:lnTo>
                <a:lnTo>
                  <a:pt x="225" y="151"/>
                </a:lnTo>
                <a:lnTo>
                  <a:pt x="197" y="179"/>
                </a:lnTo>
                <a:lnTo>
                  <a:pt x="169" y="179"/>
                </a:lnTo>
                <a:lnTo>
                  <a:pt x="140" y="179"/>
                </a:lnTo>
                <a:lnTo>
                  <a:pt x="112" y="169"/>
                </a:lnTo>
                <a:lnTo>
                  <a:pt x="84" y="160"/>
                </a:lnTo>
                <a:lnTo>
                  <a:pt x="56" y="151"/>
                </a:lnTo>
                <a:lnTo>
                  <a:pt x="28" y="160"/>
                </a:lnTo>
                <a:lnTo>
                  <a:pt x="18" y="188"/>
                </a:lnTo>
                <a:lnTo>
                  <a:pt x="0" y="226"/>
                </a:lnTo>
                <a:lnTo>
                  <a:pt x="0" y="254"/>
                </a:lnTo>
                <a:lnTo>
                  <a:pt x="0" y="282"/>
                </a:lnTo>
                <a:lnTo>
                  <a:pt x="0" y="310"/>
                </a:lnTo>
                <a:lnTo>
                  <a:pt x="0" y="347"/>
                </a:lnTo>
                <a:lnTo>
                  <a:pt x="9" y="376"/>
                </a:lnTo>
                <a:lnTo>
                  <a:pt x="18" y="404"/>
                </a:lnTo>
                <a:lnTo>
                  <a:pt x="37" y="432"/>
                </a:lnTo>
                <a:lnTo>
                  <a:pt x="56" y="460"/>
                </a:lnTo>
                <a:lnTo>
                  <a:pt x="84" y="479"/>
                </a:lnTo>
                <a:lnTo>
                  <a:pt x="112" y="498"/>
                </a:lnTo>
                <a:lnTo>
                  <a:pt x="140" y="516"/>
                </a:lnTo>
                <a:lnTo>
                  <a:pt x="169" y="526"/>
                </a:lnTo>
                <a:lnTo>
                  <a:pt x="206" y="526"/>
                </a:lnTo>
                <a:lnTo>
                  <a:pt x="234" y="526"/>
                </a:lnTo>
                <a:lnTo>
                  <a:pt x="272" y="526"/>
                </a:lnTo>
                <a:lnTo>
                  <a:pt x="309" y="526"/>
                </a:lnTo>
                <a:lnTo>
                  <a:pt x="337" y="516"/>
                </a:lnTo>
                <a:lnTo>
                  <a:pt x="365" y="498"/>
                </a:lnTo>
                <a:lnTo>
                  <a:pt x="394" y="488"/>
                </a:lnTo>
                <a:lnTo>
                  <a:pt x="422" y="479"/>
                </a:lnTo>
                <a:lnTo>
                  <a:pt x="459" y="479"/>
                </a:lnTo>
                <a:lnTo>
                  <a:pt x="487" y="479"/>
                </a:lnTo>
                <a:lnTo>
                  <a:pt x="515" y="479"/>
                </a:lnTo>
                <a:lnTo>
                  <a:pt x="544" y="479"/>
                </a:lnTo>
                <a:lnTo>
                  <a:pt x="581" y="479"/>
                </a:lnTo>
                <a:lnTo>
                  <a:pt x="619" y="479"/>
                </a:lnTo>
                <a:lnTo>
                  <a:pt x="647" y="479"/>
                </a:lnTo>
                <a:lnTo>
                  <a:pt x="675" y="479"/>
                </a:lnTo>
                <a:lnTo>
                  <a:pt x="712" y="479"/>
                </a:lnTo>
                <a:lnTo>
                  <a:pt x="740" y="479"/>
                </a:lnTo>
                <a:lnTo>
                  <a:pt x="769" y="479"/>
                </a:lnTo>
                <a:lnTo>
                  <a:pt x="797" y="479"/>
                </a:lnTo>
                <a:lnTo>
                  <a:pt x="825" y="479"/>
                </a:lnTo>
                <a:lnTo>
                  <a:pt x="853" y="479"/>
                </a:lnTo>
                <a:lnTo>
                  <a:pt x="881" y="479"/>
                </a:lnTo>
                <a:lnTo>
                  <a:pt x="909" y="479"/>
                </a:lnTo>
                <a:lnTo>
                  <a:pt x="937" y="479"/>
                </a:lnTo>
                <a:lnTo>
                  <a:pt x="965" y="479"/>
                </a:lnTo>
                <a:lnTo>
                  <a:pt x="984" y="451"/>
                </a:lnTo>
                <a:lnTo>
                  <a:pt x="984" y="422"/>
                </a:lnTo>
                <a:lnTo>
                  <a:pt x="984" y="394"/>
                </a:lnTo>
                <a:lnTo>
                  <a:pt x="984" y="366"/>
                </a:lnTo>
                <a:lnTo>
                  <a:pt x="984" y="338"/>
                </a:lnTo>
                <a:lnTo>
                  <a:pt x="984" y="310"/>
                </a:lnTo>
                <a:lnTo>
                  <a:pt x="984" y="282"/>
                </a:lnTo>
                <a:lnTo>
                  <a:pt x="984" y="254"/>
                </a:lnTo>
                <a:lnTo>
                  <a:pt x="994" y="226"/>
                </a:lnTo>
                <a:lnTo>
                  <a:pt x="994" y="197"/>
                </a:lnTo>
                <a:lnTo>
                  <a:pt x="1031" y="179"/>
                </a:lnTo>
                <a:lnTo>
                  <a:pt x="1059" y="179"/>
                </a:lnTo>
                <a:lnTo>
                  <a:pt x="1087" y="179"/>
                </a:lnTo>
                <a:lnTo>
                  <a:pt x="1115" y="179"/>
                </a:lnTo>
                <a:lnTo>
                  <a:pt x="1144" y="179"/>
                </a:lnTo>
                <a:lnTo>
                  <a:pt x="1172" y="179"/>
                </a:lnTo>
                <a:lnTo>
                  <a:pt x="1200" y="188"/>
                </a:lnTo>
                <a:lnTo>
                  <a:pt x="1228" y="207"/>
                </a:lnTo>
                <a:lnTo>
                  <a:pt x="1256" y="226"/>
                </a:lnTo>
                <a:lnTo>
                  <a:pt x="1284" y="244"/>
                </a:lnTo>
                <a:lnTo>
                  <a:pt x="1312" y="263"/>
                </a:lnTo>
                <a:lnTo>
                  <a:pt x="1351" y="298"/>
                </a:lnTo>
              </a:path>
            </a:pathLst>
          </a:custGeom>
          <a:noFill/>
          <a:ln w="25400" cap="rnd">
            <a:solidFill>
              <a:srgbClr val="FF33CC"/>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347" name="Rectangle 15"/>
          <p:cNvSpPr>
            <a:spLocks noGrp="1" noChangeArrowheads="1"/>
          </p:cNvSpPr>
          <p:nvPr>
            <p:ph type="title"/>
          </p:nvPr>
        </p:nvSpPr>
        <p:spPr/>
        <p:txBody>
          <a:bodyPr/>
          <a:lstStyle/>
          <a:p>
            <a:r>
              <a:rPr lang="en-US" dirty="0" smtClean="0"/>
              <a:t>Virus/Trojan Horse</a:t>
            </a:r>
          </a:p>
        </p:txBody>
      </p:sp>
      <p:sp>
        <p:nvSpPr>
          <p:cNvPr id="14348" name="Text Box 16"/>
          <p:cNvSpPr txBox="1">
            <a:spLocks noChangeArrowheads="1"/>
          </p:cNvSpPr>
          <p:nvPr/>
        </p:nvSpPr>
        <p:spPr bwMode="auto">
          <a:xfrm>
            <a:off x="228600" y="1600200"/>
            <a:ext cx="1905000" cy="20313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dirty="0"/>
              <a:t>From: </a:t>
            </a:r>
            <a:r>
              <a:rPr lang="en-US" sz="1800" dirty="0" err="1"/>
              <a:t>afriend</a:t>
            </a:r>
            <a:endParaRPr lang="en-US" sz="1800" dirty="0"/>
          </a:p>
          <a:p>
            <a:pPr>
              <a:spcBef>
                <a:spcPct val="50000"/>
              </a:spcBef>
            </a:pPr>
            <a:r>
              <a:rPr lang="en-US" sz="1800" dirty="0"/>
              <a:t>To: victim</a:t>
            </a:r>
          </a:p>
          <a:p>
            <a:pPr>
              <a:spcBef>
                <a:spcPct val="50000"/>
              </a:spcBef>
            </a:pPr>
            <a:r>
              <a:rPr lang="en-US" sz="1800" dirty="0"/>
              <a:t>Message: Open the attachment for some excitement. </a:t>
            </a:r>
          </a:p>
        </p:txBody>
      </p:sp>
      <p:pic>
        <p:nvPicPr>
          <p:cNvPr id="14349" name="Picture 24" descr="Computer Screen (Office Clip Ar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91000" y="1600200"/>
            <a:ext cx="10668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554488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j020215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05400" y="810161"/>
            <a:ext cx="2414588"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2" name="Picture 6" descr="j039583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6800" y="505361"/>
            <a:ext cx="2498725" cy="312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3" name="Text Box 8"/>
          <p:cNvSpPr txBox="1">
            <a:spLocks noChangeArrowheads="1"/>
          </p:cNvSpPr>
          <p:nvPr/>
        </p:nvSpPr>
        <p:spPr bwMode="auto">
          <a:xfrm>
            <a:off x="2895600" y="5001161"/>
            <a:ext cx="1600200" cy="1323439"/>
          </a:xfrm>
          <a:prstGeom prst="rect">
            <a:avLst/>
          </a:prstGeom>
          <a:noFill/>
          <a:ln w="3175">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Password</a:t>
            </a:r>
          </a:p>
          <a:p>
            <a:pPr>
              <a:spcBef>
                <a:spcPct val="50000"/>
              </a:spcBef>
            </a:pPr>
            <a:r>
              <a:rPr lang="en-US" sz="2000"/>
              <a:t>Credit card</a:t>
            </a:r>
          </a:p>
          <a:p>
            <a:pPr>
              <a:spcBef>
                <a:spcPct val="50000"/>
              </a:spcBef>
            </a:pPr>
            <a:r>
              <a:rPr lang="en-US" sz="2000"/>
              <a:t>Password</a:t>
            </a:r>
          </a:p>
        </p:txBody>
      </p:sp>
      <p:sp>
        <p:nvSpPr>
          <p:cNvPr id="17414" name="Text Box 10"/>
          <p:cNvSpPr txBox="1">
            <a:spLocks noChangeArrowheads="1"/>
          </p:cNvSpPr>
          <p:nvPr/>
        </p:nvSpPr>
        <p:spPr bwMode="auto">
          <a:xfrm>
            <a:off x="3733800" y="4086761"/>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t>Capture keystrokes</a:t>
            </a:r>
          </a:p>
        </p:txBody>
      </p:sp>
      <p:sp>
        <p:nvSpPr>
          <p:cNvPr id="17415" name="Freeform 11"/>
          <p:cNvSpPr>
            <a:spLocks/>
          </p:cNvSpPr>
          <p:nvPr/>
        </p:nvSpPr>
        <p:spPr bwMode="auto">
          <a:xfrm>
            <a:off x="3302000" y="3477161"/>
            <a:ext cx="1879600" cy="1524000"/>
          </a:xfrm>
          <a:custGeom>
            <a:avLst/>
            <a:gdLst>
              <a:gd name="T0" fmla="*/ 2147483647 w 1112"/>
              <a:gd name="T1" fmla="*/ 0 h 1104"/>
              <a:gd name="T2" fmla="*/ 2147483647 w 1112"/>
              <a:gd name="T3" fmla="*/ 2147483647 h 1104"/>
              <a:gd name="T4" fmla="*/ 2147483647 w 1112"/>
              <a:gd name="T5" fmla="*/ 2147483647 h 1104"/>
              <a:gd name="T6" fmla="*/ 2147483647 w 1112"/>
              <a:gd name="T7" fmla="*/ 2147483647 h 1104"/>
              <a:gd name="T8" fmla="*/ 2147483647 w 1112"/>
              <a:gd name="T9" fmla="*/ 2147483647 h 1104"/>
              <a:gd name="T10" fmla="*/ 0 60000 65536"/>
              <a:gd name="T11" fmla="*/ 0 60000 65536"/>
              <a:gd name="T12" fmla="*/ 0 60000 65536"/>
              <a:gd name="T13" fmla="*/ 0 60000 65536"/>
              <a:gd name="T14" fmla="*/ 0 60000 65536"/>
              <a:gd name="T15" fmla="*/ 0 w 1112"/>
              <a:gd name="T16" fmla="*/ 0 h 1104"/>
              <a:gd name="T17" fmla="*/ 1112 w 1112"/>
              <a:gd name="T18" fmla="*/ 1104 h 1104"/>
            </a:gdLst>
            <a:ahLst/>
            <a:cxnLst>
              <a:cxn ang="T10">
                <a:pos x="T0" y="T1"/>
              </a:cxn>
              <a:cxn ang="T11">
                <a:pos x="T2" y="T3"/>
              </a:cxn>
              <a:cxn ang="T12">
                <a:pos x="T4" y="T5"/>
              </a:cxn>
              <a:cxn ang="T13">
                <a:pos x="T6" y="T7"/>
              </a:cxn>
              <a:cxn ang="T14">
                <a:pos x="T8" y="T9"/>
              </a:cxn>
            </a:cxnLst>
            <a:rect l="T15" t="T16" r="T17" b="T18"/>
            <a:pathLst>
              <a:path w="1112" h="1104">
                <a:moveTo>
                  <a:pt x="1040" y="0"/>
                </a:moveTo>
                <a:cubicBezTo>
                  <a:pt x="924" y="4"/>
                  <a:pt x="808" y="8"/>
                  <a:pt x="800" y="48"/>
                </a:cubicBezTo>
                <a:cubicBezTo>
                  <a:pt x="792" y="88"/>
                  <a:pt x="1112" y="160"/>
                  <a:pt x="992" y="240"/>
                </a:cubicBezTo>
                <a:cubicBezTo>
                  <a:pt x="872" y="320"/>
                  <a:pt x="160" y="384"/>
                  <a:pt x="80" y="528"/>
                </a:cubicBezTo>
                <a:cubicBezTo>
                  <a:pt x="0" y="672"/>
                  <a:pt x="256" y="888"/>
                  <a:pt x="512"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416" name="Line 12"/>
          <p:cNvSpPr>
            <a:spLocks noChangeShapeType="1"/>
          </p:cNvSpPr>
          <p:nvPr/>
        </p:nvSpPr>
        <p:spPr bwMode="auto">
          <a:xfrm flipH="1" flipV="1">
            <a:off x="2133600" y="3781961"/>
            <a:ext cx="762000" cy="1828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7417" name="Text Box 13"/>
          <p:cNvSpPr txBox="1">
            <a:spLocks noChangeArrowheads="1"/>
          </p:cNvSpPr>
          <p:nvPr/>
        </p:nvSpPr>
        <p:spPr bwMode="auto">
          <a:xfrm>
            <a:off x="1143000" y="3705761"/>
            <a:ext cx="869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hacker</a:t>
            </a:r>
          </a:p>
        </p:txBody>
      </p:sp>
      <p:sp>
        <p:nvSpPr>
          <p:cNvPr id="17411" name="Rectangle 2"/>
          <p:cNvSpPr>
            <a:spLocks noGrp="1" noChangeArrowheads="1"/>
          </p:cNvSpPr>
          <p:nvPr>
            <p:ph type="title"/>
          </p:nvPr>
        </p:nvSpPr>
        <p:spPr/>
        <p:txBody>
          <a:bodyPr/>
          <a:lstStyle/>
          <a:p>
            <a:r>
              <a:rPr lang="en-US" dirty="0" smtClean="0">
                <a:solidFill>
                  <a:srgbClr val="C00000"/>
                </a:solidFill>
              </a:rPr>
              <a:t>Spyware</a:t>
            </a:r>
          </a:p>
        </p:txBody>
      </p:sp>
      <p:sp>
        <p:nvSpPr>
          <p:cNvPr id="2" name="TextBox 1"/>
          <p:cNvSpPr txBox="1"/>
          <p:nvPr/>
        </p:nvSpPr>
        <p:spPr>
          <a:xfrm>
            <a:off x="5486400" y="5001161"/>
            <a:ext cx="3352800" cy="1200329"/>
          </a:xfrm>
          <a:prstGeom prst="rect">
            <a:avLst/>
          </a:prstGeom>
          <a:noFill/>
        </p:spPr>
        <p:txBody>
          <a:bodyPr wrap="square" rtlCol="0">
            <a:spAutoFit/>
          </a:bodyPr>
          <a:lstStyle/>
          <a:p>
            <a:r>
              <a:rPr lang="en-US" sz="1800" dirty="0" smtClean="0">
                <a:solidFill>
                  <a:srgbClr val="FF0000"/>
                </a:solidFill>
              </a:rPr>
              <a:t>Viruses used to delete your files. Now they become spyware and steal your data, passwords, and credit cards.</a:t>
            </a:r>
            <a:endParaRPr lang="en-US" sz="1800" dirty="0">
              <a:solidFill>
                <a:srgbClr val="FF0000"/>
              </a:solidFill>
            </a:endParaRPr>
          </a:p>
        </p:txBody>
      </p:sp>
    </p:spTree>
    <p:extLst>
      <p:ext uri="{BB962C8B-B14F-4D97-AF65-F5344CB8AC3E}">
        <p14:creationId xmlns:p14="http://schemas.microsoft.com/office/powerpoint/2010/main" xmlns="" val="1090996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r>
              <a:rPr lang="en-US" dirty="0" smtClean="0"/>
              <a:t>Stopping a Virus/Trojan Horse</a:t>
            </a:r>
          </a:p>
        </p:txBody>
      </p:sp>
      <p:sp>
        <p:nvSpPr>
          <p:cNvPr id="16387" name="Rectangle 1027"/>
          <p:cNvSpPr>
            <a:spLocks noGrp="1" noChangeArrowheads="1"/>
          </p:cNvSpPr>
          <p:nvPr>
            <p:ph type="body" idx="1"/>
          </p:nvPr>
        </p:nvSpPr>
        <p:spPr/>
        <p:txBody>
          <a:bodyPr>
            <a:normAutofit fontScale="85000" lnSpcReduction="20000"/>
          </a:bodyPr>
          <a:lstStyle/>
          <a:p>
            <a:r>
              <a:rPr lang="en-US" dirty="0" smtClean="0"/>
              <a:t>Backup your data!</a:t>
            </a:r>
          </a:p>
          <a:p>
            <a:r>
              <a:rPr lang="en-US" dirty="0" smtClean="0"/>
              <a:t>Never run applications unless you are certain they are safe.</a:t>
            </a:r>
          </a:p>
          <a:p>
            <a:r>
              <a:rPr lang="en-US" dirty="0" smtClean="0"/>
              <a:t>Never open executable attachments sent over the Internet--regardless of who mailed them.</a:t>
            </a:r>
          </a:p>
          <a:p>
            <a:r>
              <a:rPr lang="en-US" dirty="0" smtClean="0"/>
              <a:t>Antivirus software</a:t>
            </a:r>
          </a:p>
          <a:p>
            <a:pPr lvl="1"/>
            <a:r>
              <a:rPr lang="en-US" dirty="0" smtClean="0"/>
              <a:t>Scans every file looking for known bad signatures</a:t>
            </a:r>
          </a:p>
          <a:p>
            <a:pPr lvl="1"/>
            <a:r>
              <a:rPr lang="en-US" dirty="0" smtClean="0"/>
              <a:t>Needs constant updating</a:t>
            </a:r>
          </a:p>
          <a:p>
            <a:pPr lvl="1"/>
            <a:r>
              <a:rPr lang="en-US" dirty="0" smtClean="0"/>
              <a:t>Rarely catches current viruses</a:t>
            </a:r>
          </a:p>
          <a:p>
            <a:pPr lvl="1"/>
            <a:r>
              <a:rPr lang="en-US" dirty="0" smtClean="0"/>
              <a:t>Can interfere with other programs</a:t>
            </a:r>
          </a:p>
          <a:p>
            <a:pPr lvl="1"/>
            <a:r>
              <a:rPr lang="en-US" dirty="0" smtClean="0"/>
              <a:t>Can be expensive</a:t>
            </a:r>
          </a:p>
          <a:p>
            <a:pPr lvl="1"/>
            <a:r>
              <a:rPr lang="en-US" dirty="0" smtClean="0"/>
              <a:t>Can usually remove a known virus</a:t>
            </a:r>
          </a:p>
        </p:txBody>
      </p:sp>
    </p:spTree>
    <p:extLst>
      <p:ext uri="{BB962C8B-B14F-4D97-AF65-F5344CB8AC3E}">
        <p14:creationId xmlns:p14="http://schemas.microsoft.com/office/powerpoint/2010/main" xmlns="" val="2900232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Fake Web Sites</a:t>
            </a:r>
            <a:endParaRPr lang="en-US" dirty="0"/>
          </a:p>
        </p:txBody>
      </p:sp>
      <p:sp>
        <p:nvSpPr>
          <p:cNvPr id="3" name="Rectangle 2"/>
          <p:cNvSpPr/>
          <p:nvPr/>
        </p:nvSpPr>
        <p:spPr>
          <a:xfrm>
            <a:off x="1295400" y="2063151"/>
            <a:ext cx="1524000" cy="1594449"/>
          </a:xfrm>
          <a:prstGeom prst="rect">
            <a:avLst/>
          </a:prstGeom>
          <a:solidFill>
            <a:srgbClr val="ECE4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smtClean="0">
                <a:solidFill>
                  <a:schemeClr val="tx1"/>
                </a:solidFill>
              </a:rPr>
              <a:t>Bank account is overdrawn. Please click here to log in.</a:t>
            </a:r>
            <a:endParaRPr lang="en-US" sz="1800" dirty="0">
              <a:solidFill>
                <a:schemeClr val="tx1"/>
              </a:solidFill>
            </a:endParaRPr>
          </a:p>
        </p:txBody>
      </p:sp>
      <p:sp>
        <p:nvSpPr>
          <p:cNvPr id="4" name="TextBox 3"/>
          <p:cNvSpPr txBox="1"/>
          <p:nvPr/>
        </p:nvSpPr>
        <p:spPr>
          <a:xfrm>
            <a:off x="1528248" y="1521767"/>
            <a:ext cx="1058303" cy="461665"/>
          </a:xfrm>
          <a:prstGeom prst="rect">
            <a:avLst/>
          </a:prstGeom>
          <a:noFill/>
        </p:spPr>
        <p:txBody>
          <a:bodyPr wrap="none" rtlCol="0">
            <a:spAutoFit/>
          </a:bodyPr>
          <a:lstStyle/>
          <a:p>
            <a:r>
              <a:rPr lang="en-US" dirty="0" smtClean="0"/>
              <a:t>E-mail</a:t>
            </a:r>
            <a:endParaRPr lang="en-US" dirty="0"/>
          </a:p>
        </p:txBody>
      </p:sp>
      <p:sp>
        <p:nvSpPr>
          <p:cNvPr id="5" name="Rectangle 4"/>
          <p:cNvSpPr/>
          <p:nvPr/>
        </p:nvSpPr>
        <p:spPr>
          <a:xfrm>
            <a:off x="4648200" y="1521767"/>
            <a:ext cx="3048000" cy="160243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Really good fake of your bank’s Web site.</a:t>
            </a:r>
            <a:endParaRPr lang="en-US" dirty="0">
              <a:solidFill>
                <a:schemeClr val="tx1"/>
              </a:solidFill>
            </a:endParaRPr>
          </a:p>
        </p:txBody>
      </p:sp>
      <p:pic>
        <p:nvPicPr>
          <p:cNvPr id="6146" name="Picture 2" descr="C:\Users\JPost\AppData\Local\Microsoft\Windows\Temporary Internet Files\Content.IE5\4ZLW0ZQK\MP900443136[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0502" y="4419600"/>
            <a:ext cx="2068784" cy="135183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1346592" y="6017567"/>
            <a:ext cx="7182287" cy="400110"/>
          </a:xfrm>
          <a:prstGeom prst="rect">
            <a:avLst/>
          </a:prstGeom>
          <a:noFill/>
        </p:spPr>
        <p:txBody>
          <a:bodyPr wrap="none" rtlCol="0">
            <a:spAutoFit/>
          </a:bodyPr>
          <a:lstStyle/>
          <a:p>
            <a:r>
              <a:rPr lang="en-US" sz="2000" dirty="0" smtClean="0"/>
              <a:t>You are tired and click the link and enter username/password.</a:t>
            </a:r>
            <a:endParaRPr lang="en-US" sz="2000" dirty="0"/>
          </a:p>
        </p:txBody>
      </p:sp>
      <p:cxnSp>
        <p:nvCxnSpPr>
          <p:cNvPr id="8" name="Straight Arrow Connector 7"/>
          <p:cNvCxnSpPr/>
          <p:nvPr/>
        </p:nvCxnSpPr>
        <p:spPr>
          <a:xfrm flipH="1" flipV="1">
            <a:off x="1750502" y="3429000"/>
            <a:ext cx="535498"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flipV="1">
            <a:off x="2586551" y="2322984"/>
            <a:ext cx="2061649" cy="801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3657600"/>
            <a:ext cx="1606530" cy="830997"/>
          </a:xfrm>
          <a:prstGeom prst="rect">
            <a:avLst/>
          </a:prstGeom>
          <a:noFill/>
        </p:spPr>
        <p:txBody>
          <a:bodyPr wrap="none" rtlCol="0">
            <a:spAutoFit/>
          </a:bodyPr>
          <a:lstStyle/>
          <a:p>
            <a:r>
              <a:rPr lang="en-US" dirty="0" smtClean="0">
                <a:solidFill>
                  <a:schemeClr val="accent3"/>
                </a:solidFill>
              </a:rPr>
              <a:t>Username</a:t>
            </a:r>
          </a:p>
          <a:p>
            <a:r>
              <a:rPr lang="en-US" dirty="0" smtClean="0">
                <a:solidFill>
                  <a:schemeClr val="accent3"/>
                </a:solidFill>
              </a:rPr>
              <a:t>Password</a:t>
            </a:r>
            <a:endParaRPr lang="en-US" dirty="0">
              <a:solidFill>
                <a:schemeClr val="accent3"/>
              </a:solidFill>
            </a:endParaRPr>
          </a:p>
        </p:txBody>
      </p:sp>
      <p:cxnSp>
        <p:nvCxnSpPr>
          <p:cNvPr id="13" name="Straight Arrow Connector 12"/>
          <p:cNvCxnSpPr/>
          <p:nvPr/>
        </p:nvCxnSpPr>
        <p:spPr>
          <a:xfrm flipV="1">
            <a:off x="3819286" y="4488597"/>
            <a:ext cx="676514" cy="769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21330" y="3124200"/>
            <a:ext cx="98427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24148" y="3271968"/>
            <a:ext cx="2010252" cy="1015663"/>
          </a:xfrm>
          <a:prstGeom prst="rect">
            <a:avLst/>
          </a:prstGeom>
          <a:noFill/>
        </p:spPr>
        <p:txBody>
          <a:bodyPr wrap="square" rtlCol="0">
            <a:spAutoFit/>
          </a:bodyPr>
          <a:lstStyle/>
          <a:p>
            <a:r>
              <a:rPr lang="en-US" sz="2000" dirty="0" smtClean="0"/>
              <a:t>Sent to hacker</a:t>
            </a:r>
          </a:p>
          <a:p>
            <a:r>
              <a:rPr lang="en-US" sz="2000" dirty="0"/>
              <a:t>w</a:t>
            </a:r>
            <a:r>
              <a:rPr lang="en-US" sz="2000" dirty="0" smtClean="0"/>
              <a:t>ho steals your money.</a:t>
            </a:r>
            <a:endParaRPr lang="en-US" sz="2000" dirty="0"/>
          </a:p>
        </p:txBody>
      </p:sp>
    </p:spTree>
    <p:extLst>
      <p:ext uri="{BB962C8B-B14F-4D97-AF65-F5344CB8AC3E}">
        <p14:creationId xmlns:p14="http://schemas.microsoft.com/office/powerpoint/2010/main" xmlns="" val="3481636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Phishing Attacks</a:t>
            </a:r>
            <a:endParaRPr lang="en-US" dirty="0"/>
          </a:p>
        </p:txBody>
      </p:sp>
      <p:sp>
        <p:nvSpPr>
          <p:cNvPr id="3" name="Content Placeholder 2"/>
          <p:cNvSpPr>
            <a:spLocks noGrp="1"/>
          </p:cNvSpPr>
          <p:nvPr>
            <p:ph idx="1"/>
          </p:nvPr>
        </p:nvSpPr>
        <p:spPr/>
        <p:txBody>
          <a:bodyPr/>
          <a:lstStyle/>
          <a:p>
            <a:r>
              <a:rPr lang="en-US" dirty="0" smtClean="0"/>
              <a:t>Never give your login username and password to anyone. Systems people do not need it.</a:t>
            </a:r>
          </a:p>
          <a:p>
            <a:r>
              <a:rPr lang="en-US" dirty="0" smtClean="0"/>
              <a:t>Be extremely cautious about bank sites and avoid clicking any links that are sent by e-mail.</a:t>
            </a:r>
          </a:p>
          <a:p>
            <a:r>
              <a:rPr lang="en-US" dirty="0" smtClean="0"/>
              <a:t>Always double-check the URL of the site and the browser security settings.</a:t>
            </a:r>
            <a:endParaRPr lang="en-US" dirty="0"/>
          </a:p>
        </p:txBody>
      </p:sp>
    </p:spTree>
    <p:extLst>
      <p:ext uri="{BB962C8B-B14F-4D97-AF65-F5344CB8AC3E}">
        <p14:creationId xmlns:p14="http://schemas.microsoft.com/office/powerpoint/2010/main" xmlns="" val="3720007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Two-step Process often used by Banks</a:t>
            </a:r>
            <a:endParaRPr lang="en-US" dirty="0"/>
          </a:p>
        </p:txBody>
      </p:sp>
      <p:pic>
        <p:nvPicPr>
          <p:cNvPr id="4" name="Picture 2" descr="C:\Users\JPost\AppData\Local\Microsoft\Windows\Temporary Internet Files\Content.IE5\4ZLW0ZQK\MP900443136[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3184" y="2565283"/>
            <a:ext cx="2068784" cy="13518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4114800" y="2136600"/>
            <a:ext cx="1367682" cy="400110"/>
          </a:xfrm>
          <a:prstGeom prst="rect">
            <a:avLst/>
          </a:prstGeom>
          <a:noFill/>
        </p:spPr>
        <p:txBody>
          <a:bodyPr wrap="none" rtlCol="0">
            <a:spAutoFit/>
          </a:bodyPr>
          <a:lstStyle/>
          <a:p>
            <a:r>
              <a:rPr lang="en-US" sz="2000" dirty="0" smtClean="0">
                <a:solidFill>
                  <a:schemeClr val="accent3"/>
                </a:solidFill>
              </a:rPr>
              <a:t>Username</a:t>
            </a:r>
            <a:endParaRPr lang="en-US" sz="2000" dirty="0">
              <a:solidFill>
                <a:schemeClr val="accent3"/>
              </a:solidFill>
            </a:endParaRPr>
          </a:p>
        </p:txBody>
      </p:sp>
      <p:sp>
        <p:nvSpPr>
          <p:cNvPr id="6" name="TextBox 5"/>
          <p:cNvSpPr txBox="1"/>
          <p:nvPr/>
        </p:nvSpPr>
        <p:spPr>
          <a:xfrm>
            <a:off x="6019800" y="1524000"/>
            <a:ext cx="1810111" cy="400110"/>
          </a:xfrm>
          <a:prstGeom prst="rect">
            <a:avLst/>
          </a:prstGeom>
          <a:noFill/>
        </p:spPr>
        <p:txBody>
          <a:bodyPr wrap="none" rtlCol="0">
            <a:spAutoFit/>
          </a:bodyPr>
          <a:lstStyle/>
          <a:p>
            <a:r>
              <a:rPr lang="en-US" sz="2000" dirty="0" smtClean="0"/>
              <a:t>Real bank site</a:t>
            </a:r>
            <a:endParaRPr lang="en-US" sz="2000" dirty="0"/>
          </a:p>
        </p:txBody>
      </p:sp>
      <p:cxnSp>
        <p:nvCxnSpPr>
          <p:cNvPr id="8" name="Straight Arrow Connector 7"/>
          <p:cNvCxnSpPr>
            <a:stCxn id="4" idx="3"/>
          </p:cNvCxnSpPr>
          <p:nvPr/>
        </p:nvCxnSpPr>
        <p:spPr>
          <a:xfrm flipV="1">
            <a:off x="3361968" y="2136600"/>
            <a:ext cx="2810232" cy="1104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2536710"/>
            <a:ext cx="2819400" cy="2111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smtClean="0">
                <a:solidFill>
                  <a:schemeClr val="tx1"/>
                </a:solidFill>
              </a:rPr>
              <a:t>URL</a:t>
            </a:r>
          </a:p>
          <a:p>
            <a:r>
              <a:rPr lang="en-US" sz="1800" dirty="0" smtClean="0">
                <a:solidFill>
                  <a:schemeClr val="tx1"/>
                </a:solidFill>
              </a:rPr>
              <a:t>Security indicators</a:t>
            </a:r>
          </a:p>
          <a:p>
            <a:endParaRPr lang="en-US" sz="1800" dirty="0">
              <a:solidFill>
                <a:schemeClr val="tx1"/>
              </a:solidFill>
            </a:endParaRPr>
          </a:p>
          <a:p>
            <a:r>
              <a:rPr lang="en-US" sz="1800" dirty="0" smtClean="0">
                <a:solidFill>
                  <a:schemeClr val="accent3"/>
                </a:solidFill>
              </a:rPr>
              <a:t>Image or phrase you created earlier</a:t>
            </a:r>
          </a:p>
          <a:p>
            <a:endParaRPr lang="en-US" sz="1800" dirty="0" smtClean="0">
              <a:solidFill>
                <a:schemeClr val="tx1"/>
              </a:solidFill>
            </a:endParaRPr>
          </a:p>
          <a:p>
            <a:r>
              <a:rPr lang="en-US" sz="1800" dirty="0" smtClean="0">
                <a:solidFill>
                  <a:schemeClr val="tx1"/>
                </a:solidFill>
              </a:rPr>
              <a:t>Password:</a:t>
            </a:r>
            <a:endParaRPr lang="en-US" sz="1800" dirty="0">
              <a:solidFill>
                <a:schemeClr val="tx1"/>
              </a:solidFill>
            </a:endParaRPr>
          </a:p>
        </p:txBody>
      </p:sp>
      <p:sp>
        <p:nvSpPr>
          <p:cNvPr id="10" name="TextBox 9"/>
          <p:cNvSpPr txBox="1"/>
          <p:nvPr/>
        </p:nvSpPr>
        <p:spPr>
          <a:xfrm>
            <a:off x="1674441" y="4343400"/>
            <a:ext cx="3124200" cy="1754326"/>
          </a:xfrm>
          <a:prstGeom prst="rect">
            <a:avLst/>
          </a:prstGeom>
          <a:noFill/>
        </p:spPr>
        <p:txBody>
          <a:bodyPr wrap="square" rtlCol="0">
            <a:spAutoFit/>
          </a:bodyPr>
          <a:lstStyle/>
          <a:p>
            <a:r>
              <a:rPr lang="en-US" sz="1800" dirty="0" smtClean="0"/>
              <a:t>After checking the URL, security indicators, and the image or phrase you entered when you opened the account, it is safe to enter your password.</a:t>
            </a:r>
            <a:endParaRPr lang="en-US" sz="1800" dirty="0"/>
          </a:p>
        </p:txBody>
      </p:sp>
      <p:cxnSp>
        <p:nvCxnSpPr>
          <p:cNvPr id="12" name="Straight Arrow Connector 11"/>
          <p:cNvCxnSpPr/>
          <p:nvPr/>
        </p:nvCxnSpPr>
        <p:spPr>
          <a:xfrm>
            <a:off x="3505200" y="3733800"/>
            <a:ext cx="36195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47268" y="3392400"/>
            <a:ext cx="1311578" cy="400110"/>
          </a:xfrm>
          <a:prstGeom prst="rect">
            <a:avLst/>
          </a:prstGeom>
          <a:noFill/>
        </p:spPr>
        <p:txBody>
          <a:bodyPr wrap="none" rtlCol="0">
            <a:spAutoFit/>
          </a:bodyPr>
          <a:lstStyle/>
          <a:p>
            <a:r>
              <a:rPr lang="en-US" sz="2000" dirty="0" smtClean="0">
                <a:solidFill>
                  <a:schemeClr val="accent3"/>
                </a:solidFill>
              </a:rPr>
              <a:t>Password</a:t>
            </a:r>
            <a:endParaRPr lang="en-US" sz="2000" dirty="0">
              <a:solidFill>
                <a:schemeClr val="accent3"/>
              </a:solidFill>
            </a:endParaRPr>
          </a:p>
        </p:txBody>
      </p:sp>
    </p:spTree>
    <p:extLst>
      <p:ext uri="{BB962C8B-B14F-4D97-AF65-F5344CB8AC3E}">
        <p14:creationId xmlns:p14="http://schemas.microsoft.com/office/powerpoint/2010/main" xmlns="" val="3785759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Patching Software</a:t>
            </a:r>
            <a:endParaRPr lang="en-US" dirty="0"/>
          </a:p>
        </p:txBody>
      </p:sp>
      <p:cxnSp>
        <p:nvCxnSpPr>
          <p:cNvPr id="4" name="Straight Arrow Connector 3"/>
          <p:cNvCxnSpPr/>
          <p:nvPr/>
        </p:nvCxnSpPr>
        <p:spPr>
          <a:xfrm>
            <a:off x="1371600" y="3276600"/>
            <a:ext cx="7010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082741" y="3472934"/>
            <a:ext cx="620683" cy="369332"/>
          </a:xfrm>
          <a:prstGeom prst="rect">
            <a:avLst/>
          </a:prstGeom>
          <a:noFill/>
        </p:spPr>
        <p:txBody>
          <a:bodyPr wrap="none" rtlCol="0">
            <a:spAutoFit/>
          </a:bodyPr>
          <a:lstStyle/>
          <a:p>
            <a:r>
              <a:rPr lang="en-US" sz="1800" dirty="0" smtClean="0"/>
              <a:t>time</a:t>
            </a:r>
            <a:endParaRPr lang="en-US" sz="1800" dirty="0"/>
          </a:p>
        </p:txBody>
      </p:sp>
      <p:cxnSp>
        <p:nvCxnSpPr>
          <p:cNvPr id="7" name="Straight Connector 6"/>
          <p:cNvCxnSpPr/>
          <p:nvPr/>
        </p:nvCxnSpPr>
        <p:spPr>
          <a:xfrm>
            <a:off x="1676400" y="28194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0" y="28194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15000" y="28194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42571" y="1924816"/>
            <a:ext cx="1600200" cy="646331"/>
          </a:xfrm>
          <a:prstGeom prst="rect">
            <a:avLst/>
          </a:prstGeom>
          <a:noFill/>
        </p:spPr>
        <p:txBody>
          <a:bodyPr wrap="square" rtlCol="0">
            <a:spAutoFit/>
          </a:bodyPr>
          <a:lstStyle/>
          <a:p>
            <a:r>
              <a:rPr lang="en-US" sz="1800" dirty="0" smtClean="0"/>
              <a:t>Researchers find bug</a:t>
            </a:r>
            <a:endParaRPr lang="en-US" sz="1800" dirty="0"/>
          </a:p>
        </p:txBody>
      </p:sp>
      <p:sp>
        <p:nvSpPr>
          <p:cNvPr id="11" name="TextBox 10"/>
          <p:cNvSpPr txBox="1"/>
          <p:nvPr/>
        </p:nvSpPr>
        <p:spPr>
          <a:xfrm>
            <a:off x="3133271" y="1676400"/>
            <a:ext cx="1485900" cy="923330"/>
          </a:xfrm>
          <a:prstGeom prst="rect">
            <a:avLst/>
          </a:prstGeom>
          <a:noFill/>
        </p:spPr>
        <p:txBody>
          <a:bodyPr wrap="square" rtlCol="0">
            <a:spAutoFit/>
          </a:bodyPr>
          <a:lstStyle/>
          <a:p>
            <a:r>
              <a:rPr lang="en-US" sz="1800" dirty="0" smtClean="0"/>
              <a:t>Vendor announces patch</a:t>
            </a:r>
            <a:endParaRPr lang="en-US" sz="1800" dirty="0"/>
          </a:p>
        </p:txBody>
      </p:sp>
      <p:sp>
        <p:nvSpPr>
          <p:cNvPr id="12" name="TextBox 11"/>
          <p:cNvSpPr txBox="1"/>
          <p:nvPr/>
        </p:nvSpPr>
        <p:spPr>
          <a:xfrm>
            <a:off x="4893733" y="1786316"/>
            <a:ext cx="2676979" cy="923330"/>
          </a:xfrm>
          <a:prstGeom prst="rect">
            <a:avLst/>
          </a:prstGeom>
          <a:noFill/>
        </p:spPr>
        <p:txBody>
          <a:bodyPr wrap="square" rtlCol="0">
            <a:spAutoFit/>
          </a:bodyPr>
          <a:lstStyle/>
          <a:p>
            <a:r>
              <a:rPr lang="en-US" sz="1800" dirty="0" smtClean="0"/>
              <a:t>Hacker attacks your computer when you go to a Web site</a:t>
            </a:r>
            <a:endParaRPr lang="en-US" sz="1800" dirty="0"/>
          </a:p>
        </p:txBody>
      </p:sp>
      <p:cxnSp>
        <p:nvCxnSpPr>
          <p:cNvPr id="14" name="Straight Arrow Connector 13"/>
          <p:cNvCxnSpPr>
            <a:stCxn id="15" idx="0"/>
          </p:cNvCxnSpPr>
          <p:nvPr/>
        </p:nvCxnSpPr>
        <p:spPr>
          <a:xfrm flipH="1" flipV="1">
            <a:off x="3962400" y="3472934"/>
            <a:ext cx="760185" cy="401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70085" y="3874923"/>
            <a:ext cx="1905000" cy="923330"/>
          </a:xfrm>
          <a:prstGeom prst="rect">
            <a:avLst/>
          </a:prstGeom>
          <a:noFill/>
        </p:spPr>
        <p:txBody>
          <a:bodyPr wrap="square" rtlCol="0">
            <a:spAutoFit/>
          </a:bodyPr>
          <a:lstStyle/>
          <a:p>
            <a:r>
              <a:rPr lang="en-US" sz="1800" dirty="0" smtClean="0"/>
              <a:t>You should update immediately</a:t>
            </a:r>
            <a:endParaRPr lang="en-US" sz="1800" dirty="0"/>
          </a:p>
        </p:txBody>
      </p:sp>
      <p:sp>
        <p:nvSpPr>
          <p:cNvPr id="16" name="TextBox 15"/>
          <p:cNvSpPr txBox="1"/>
          <p:nvPr/>
        </p:nvSpPr>
        <p:spPr>
          <a:xfrm>
            <a:off x="1167555" y="4798253"/>
            <a:ext cx="2916183" cy="923330"/>
          </a:xfrm>
          <a:prstGeom prst="rect">
            <a:avLst/>
          </a:prstGeom>
          <a:noFill/>
        </p:spPr>
        <p:txBody>
          <a:bodyPr wrap="none" rtlCol="0">
            <a:spAutoFit/>
          </a:bodyPr>
          <a:lstStyle/>
          <a:p>
            <a:r>
              <a:rPr lang="en-US" sz="1800" dirty="0" smtClean="0">
                <a:solidFill>
                  <a:srgbClr val="FF0000"/>
                </a:solidFill>
              </a:rPr>
              <a:t>Zero-day attack.</a:t>
            </a:r>
          </a:p>
          <a:p>
            <a:r>
              <a:rPr lang="en-US" sz="1800" dirty="0" smtClean="0">
                <a:solidFill>
                  <a:srgbClr val="FF0000"/>
                </a:solidFill>
              </a:rPr>
              <a:t>Hacker finds bug/hole first.</a:t>
            </a:r>
          </a:p>
          <a:p>
            <a:r>
              <a:rPr lang="en-US" sz="1800" dirty="0" smtClean="0">
                <a:solidFill>
                  <a:srgbClr val="FF0000"/>
                </a:solidFill>
              </a:rPr>
              <a:t>Everyone is vulnerable.</a:t>
            </a:r>
            <a:endParaRPr lang="en-US" sz="1800" dirty="0">
              <a:solidFill>
                <a:srgbClr val="FF0000"/>
              </a:solidFill>
            </a:endParaRPr>
          </a:p>
        </p:txBody>
      </p:sp>
      <p:cxnSp>
        <p:nvCxnSpPr>
          <p:cNvPr id="20" name="Straight Arrow Connector 19"/>
          <p:cNvCxnSpPr>
            <a:stCxn id="16" idx="0"/>
          </p:cNvCxnSpPr>
          <p:nvPr/>
        </p:nvCxnSpPr>
        <p:spPr>
          <a:xfrm flipH="1" flipV="1">
            <a:off x="1676400" y="3673928"/>
            <a:ext cx="949247" cy="1124325"/>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56254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dirty="0" smtClean="0"/>
              <a:t>Outline</a:t>
            </a:r>
          </a:p>
        </p:txBody>
      </p:sp>
      <p:sp>
        <p:nvSpPr>
          <p:cNvPr id="4099" name="Rectangle 5"/>
          <p:cNvSpPr>
            <a:spLocks noGrp="1" noChangeArrowheads="1"/>
          </p:cNvSpPr>
          <p:nvPr>
            <p:ph type="body" idx="4294967295"/>
          </p:nvPr>
        </p:nvSpPr>
        <p:spPr>
          <a:xfrm>
            <a:off x="1371600" y="1371600"/>
            <a:ext cx="7772400" cy="4953000"/>
          </a:xfrm>
        </p:spPr>
        <p:txBody>
          <a:bodyPr>
            <a:normAutofit fontScale="85000" lnSpcReduction="20000"/>
          </a:bodyPr>
          <a:lstStyle/>
          <a:p>
            <a:pPr>
              <a:lnSpc>
                <a:spcPct val="90000"/>
              </a:lnSpc>
            </a:pPr>
            <a:r>
              <a:rPr lang="en-US" dirty="0" smtClean="0"/>
              <a:t>How do you protect your information resources? </a:t>
            </a:r>
          </a:p>
          <a:p>
            <a:pPr>
              <a:lnSpc>
                <a:spcPct val="90000"/>
              </a:lnSpc>
            </a:pPr>
            <a:r>
              <a:rPr lang="en-US" dirty="0" smtClean="0"/>
              <a:t>What are the primary threats to an information system?</a:t>
            </a:r>
          </a:p>
          <a:p>
            <a:pPr>
              <a:lnSpc>
                <a:spcPct val="90000"/>
              </a:lnSpc>
            </a:pPr>
            <a:r>
              <a:rPr lang="en-US" dirty="0" smtClean="0"/>
              <a:t>What primary options are used to provide computer security?</a:t>
            </a:r>
          </a:p>
          <a:p>
            <a:pPr>
              <a:lnSpc>
                <a:spcPct val="90000"/>
              </a:lnSpc>
            </a:pPr>
            <a:r>
              <a:rPr lang="en-US" dirty="0" smtClean="0"/>
              <a:t>What non-computer-based tools can be used to provide additional security? </a:t>
            </a:r>
          </a:p>
          <a:p>
            <a:pPr>
              <a:lnSpc>
                <a:spcPct val="90000"/>
              </a:lnSpc>
            </a:pPr>
            <a:r>
              <a:rPr lang="en-US" dirty="0" smtClean="0"/>
              <a:t>How do you protect data when unknown people might be able to find it or intercept it? What additional benefits can be provided by encryption?</a:t>
            </a:r>
          </a:p>
          <a:p>
            <a:pPr>
              <a:lnSpc>
                <a:spcPct val="90000"/>
              </a:lnSpc>
            </a:pPr>
            <a:r>
              <a:rPr lang="en-US" dirty="0" smtClean="0"/>
              <a:t>How do you prove the allegations in a computer crime?</a:t>
            </a:r>
          </a:p>
          <a:p>
            <a:pPr>
              <a:lnSpc>
                <a:spcPct val="90000"/>
              </a:lnSpc>
            </a:pPr>
            <a:r>
              <a:rPr lang="en-US" dirty="0" smtClean="0"/>
              <a:t>What special security problems arise in e-commerce?</a:t>
            </a:r>
          </a:p>
        </p:txBody>
      </p:sp>
    </p:spTree>
    <p:extLst>
      <p:ext uri="{BB962C8B-B14F-4D97-AF65-F5344CB8AC3E}">
        <p14:creationId xmlns:p14="http://schemas.microsoft.com/office/powerpoint/2010/main" xmlns="" val="144960106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Unpatched Computer/Known Holes</a:t>
            </a:r>
            <a:endParaRPr lang="en-US" dirty="0"/>
          </a:p>
        </p:txBody>
      </p:sp>
      <p:pic>
        <p:nvPicPr>
          <p:cNvPr id="5122" name="Picture 2" descr="C:\Users\JPost\AppData\Local\Microsoft\Windows\Temporary Internet Files\Content.IE5\PLX1F9IR\MP900438543[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79068" y="3671500"/>
            <a:ext cx="1119263" cy="16764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1143000" y="1600200"/>
            <a:ext cx="2514600" cy="923330"/>
          </a:xfrm>
          <a:prstGeom prst="rect">
            <a:avLst/>
          </a:prstGeom>
          <a:noFill/>
        </p:spPr>
        <p:txBody>
          <a:bodyPr wrap="square" rtlCol="0">
            <a:spAutoFit/>
          </a:bodyPr>
          <a:lstStyle/>
          <a:p>
            <a:r>
              <a:rPr lang="en-US" sz="1800" dirty="0" smtClean="0"/>
              <a:t>Researchers and vendors find bugs in programs.</a:t>
            </a:r>
          </a:p>
        </p:txBody>
      </p:sp>
      <p:sp>
        <p:nvSpPr>
          <p:cNvPr id="6" name="TextBox 5"/>
          <p:cNvSpPr txBox="1"/>
          <p:nvPr/>
        </p:nvSpPr>
        <p:spPr>
          <a:xfrm>
            <a:off x="1143000" y="2738735"/>
            <a:ext cx="2514600" cy="923330"/>
          </a:xfrm>
          <a:prstGeom prst="rect">
            <a:avLst/>
          </a:prstGeom>
          <a:noFill/>
        </p:spPr>
        <p:txBody>
          <a:bodyPr wrap="square" rtlCol="0">
            <a:spAutoFit/>
          </a:bodyPr>
          <a:lstStyle/>
          <a:p>
            <a:r>
              <a:rPr lang="en-US" sz="1800" dirty="0" smtClean="0"/>
              <a:t>Vendors fix the programs and release updates.</a:t>
            </a:r>
          </a:p>
        </p:txBody>
      </p:sp>
      <p:sp>
        <p:nvSpPr>
          <p:cNvPr id="7" name="TextBox 6"/>
          <p:cNvSpPr txBox="1"/>
          <p:nvPr/>
        </p:nvSpPr>
        <p:spPr>
          <a:xfrm>
            <a:off x="3581400" y="1600200"/>
            <a:ext cx="2514600" cy="2031325"/>
          </a:xfrm>
          <a:prstGeom prst="rect">
            <a:avLst/>
          </a:prstGeom>
          <a:noFill/>
        </p:spPr>
        <p:txBody>
          <a:bodyPr wrap="square" rtlCol="0">
            <a:spAutoFit/>
          </a:bodyPr>
          <a:lstStyle/>
          <a:p>
            <a:r>
              <a:rPr lang="en-US" sz="1800" dirty="0" smtClean="0">
                <a:solidFill>
                  <a:srgbClr val="FF0000"/>
                </a:solidFill>
              </a:rPr>
              <a:t>Bugs enable attackers to create files and Web sites that overwrite memory and let them take over a computer. Even with images and PDF files.</a:t>
            </a:r>
          </a:p>
        </p:txBody>
      </p:sp>
      <p:sp>
        <p:nvSpPr>
          <p:cNvPr id="8" name="TextBox 7"/>
          <p:cNvSpPr txBox="1"/>
          <p:nvPr/>
        </p:nvSpPr>
        <p:spPr>
          <a:xfrm>
            <a:off x="6324600" y="1600200"/>
            <a:ext cx="2514600" cy="3970318"/>
          </a:xfrm>
          <a:prstGeom prst="rect">
            <a:avLst/>
          </a:prstGeom>
          <a:noFill/>
        </p:spPr>
        <p:txBody>
          <a:bodyPr wrap="square" rtlCol="0">
            <a:spAutoFit/>
          </a:bodyPr>
          <a:lstStyle/>
          <a:p>
            <a:r>
              <a:rPr lang="en-US" sz="1800" dirty="0" smtClean="0"/>
              <a:t>Attackers learn about holes and write scripts that automatically search for unpatched computers.</a:t>
            </a:r>
          </a:p>
          <a:p>
            <a:endParaRPr lang="en-US" sz="1800" dirty="0"/>
          </a:p>
          <a:p>
            <a:r>
              <a:rPr lang="en-US" sz="1800" dirty="0" smtClean="0"/>
              <a:t>Thousands of people run these scripts against every computer they can find on the Internet.</a:t>
            </a:r>
          </a:p>
          <a:p>
            <a:endParaRPr lang="en-US" sz="1800" dirty="0"/>
          </a:p>
          <a:p>
            <a:r>
              <a:rPr lang="en-US" sz="1800" dirty="0" smtClean="0">
                <a:solidFill>
                  <a:srgbClr val="FF0000"/>
                </a:solidFill>
              </a:rPr>
              <a:t>Someone takes over your computer.</a:t>
            </a:r>
          </a:p>
        </p:txBody>
      </p:sp>
      <p:sp>
        <p:nvSpPr>
          <p:cNvPr id="9" name="TextBox 8"/>
          <p:cNvSpPr txBox="1"/>
          <p:nvPr/>
        </p:nvSpPr>
        <p:spPr>
          <a:xfrm>
            <a:off x="1143000" y="4186535"/>
            <a:ext cx="2514600" cy="646331"/>
          </a:xfrm>
          <a:prstGeom prst="rect">
            <a:avLst/>
          </a:prstGeom>
          <a:noFill/>
        </p:spPr>
        <p:txBody>
          <a:bodyPr wrap="square" rtlCol="0">
            <a:spAutoFit/>
          </a:bodyPr>
          <a:lstStyle/>
          <a:p>
            <a:r>
              <a:rPr lang="en-US" sz="1800" dirty="0" smtClean="0">
                <a:solidFill>
                  <a:srgbClr val="FF0000"/>
                </a:solidFill>
              </a:rPr>
              <a:t>You forget to update your computer. </a:t>
            </a:r>
          </a:p>
        </p:txBody>
      </p:sp>
      <p:sp>
        <p:nvSpPr>
          <p:cNvPr id="4" name="Rectangle 3"/>
          <p:cNvSpPr/>
          <p:nvPr/>
        </p:nvSpPr>
        <p:spPr>
          <a:xfrm>
            <a:off x="1169231" y="5867400"/>
            <a:ext cx="7162800" cy="646331"/>
          </a:xfrm>
          <a:prstGeom prst="rect">
            <a:avLst/>
          </a:prstGeom>
        </p:spPr>
        <p:txBody>
          <a:bodyPr wrap="square">
            <a:spAutoFit/>
          </a:bodyPr>
          <a:lstStyle/>
          <a:p>
            <a:r>
              <a:rPr lang="en-US" sz="1800" dirty="0" smtClean="0"/>
              <a:t>2008, </a:t>
            </a:r>
            <a:r>
              <a:rPr lang="en-US" sz="1800" dirty="0" err="1" smtClean="0"/>
              <a:t>SFGate</a:t>
            </a:r>
            <a:r>
              <a:rPr lang="en-US" sz="1800" dirty="0" smtClean="0"/>
              <a:t>, 95% of computers need updates (</a:t>
            </a:r>
            <a:r>
              <a:rPr lang="en-US" sz="1800" dirty="0" smtClean="0">
                <a:hlinkClick r:id="rId3"/>
              </a:rPr>
              <a:t>online</a:t>
            </a:r>
            <a:r>
              <a:rPr lang="en-US" sz="1800" dirty="0" smtClean="0"/>
              <a:t>)</a:t>
            </a:r>
          </a:p>
          <a:p>
            <a:r>
              <a:rPr lang="en-US" sz="1800" dirty="0" smtClean="0"/>
              <a:t>2011, RSA/Computerworld, 80% of browsers need updates (</a:t>
            </a:r>
            <a:r>
              <a:rPr lang="en-US" sz="1800" dirty="0" smtClean="0">
                <a:hlinkClick r:id="rId4"/>
              </a:rPr>
              <a:t>online</a:t>
            </a:r>
            <a:r>
              <a:rPr lang="en-US" sz="1800" dirty="0" smtClean="0"/>
              <a:t>)</a:t>
            </a:r>
            <a:endParaRPr lang="en-US" sz="1800" dirty="0"/>
          </a:p>
        </p:txBody>
      </p:sp>
    </p:spTree>
    <p:extLst>
      <p:ext uri="{BB962C8B-B14F-4D97-AF65-F5344CB8AC3E}">
        <p14:creationId xmlns:p14="http://schemas.microsoft.com/office/powerpoint/2010/main" xmlns="" val="62701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Your Software</a:t>
            </a:r>
            <a:endParaRPr lang="en-US" dirty="0"/>
          </a:p>
        </p:txBody>
      </p:sp>
      <p:sp>
        <p:nvSpPr>
          <p:cNvPr id="4" name="Content Placeholder 3"/>
          <p:cNvSpPr>
            <a:spLocks noGrp="1"/>
          </p:cNvSpPr>
          <p:nvPr>
            <p:ph idx="1"/>
          </p:nvPr>
        </p:nvSpPr>
        <p:spPr/>
        <p:txBody>
          <a:bodyPr>
            <a:normAutofit fontScale="62500" lnSpcReduction="20000"/>
          </a:bodyPr>
          <a:lstStyle/>
          <a:p>
            <a:r>
              <a:rPr lang="en-US" dirty="0" smtClean="0"/>
              <a:t>O/S: Microsoft (and Apple)</a:t>
            </a:r>
          </a:p>
          <a:p>
            <a:pPr lvl="1"/>
            <a:r>
              <a:rPr lang="en-US" dirty="0" smtClean="0"/>
              <a:t>Set security system to auto-update.</a:t>
            </a:r>
          </a:p>
          <a:p>
            <a:pPr lvl="1"/>
            <a:r>
              <a:rPr lang="en-US" dirty="0" smtClean="0"/>
              <a:t>But laptops are often turned off.</a:t>
            </a:r>
          </a:p>
          <a:p>
            <a:pPr lvl="1"/>
            <a:r>
              <a:rPr lang="en-US" dirty="0" smtClean="0"/>
              <a:t>Microsoft “patch Tuesday” so manually check on Wednesday or Thursday.</a:t>
            </a:r>
          </a:p>
          <a:p>
            <a:r>
              <a:rPr lang="en-US" dirty="0" smtClean="0"/>
              <a:t>Browsers</a:t>
            </a:r>
          </a:p>
          <a:p>
            <a:pPr lvl="1"/>
            <a:r>
              <a:rPr lang="en-US" dirty="0" smtClean="0"/>
              <a:t>Some patched with operating system.</a:t>
            </a:r>
          </a:p>
          <a:p>
            <a:pPr lvl="1"/>
            <a:r>
              <a:rPr lang="en-US" dirty="0" smtClean="0"/>
              <a:t>Others use Help/About.</a:t>
            </a:r>
          </a:p>
          <a:p>
            <a:pPr lvl="1"/>
            <a:r>
              <a:rPr lang="en-US" dirty="0" smtClean="0"/>
              <a:t>Check add-ins: Java, Flash, Acrobat, …</a:t>
            </a:r>
          </a:p>
          <a:p>
            <a:r>
              <a:rPr lang="en-US" dirty="0" smtClean="0"/>
              <a:t>Applications</a:t>
            </a:r>
          </a:p>
          <a:p>
            <a:pPr lvl="1"/>
            <a:r>
              <a:rPr lang="en-US" dirty="0" smtClean="0"/>
              <a:t>Check with vendor Web site.</a:t>
            </a:r>
          </a:p>
          <a:p>
            <a:pPr lvl="1"/>
            <a:r>
              <a:rPr lang="en-US" dirty="0" smtClean="0"/>
              <a:t>Try Help/About.</a:t>
            </a:r>
          </a:p>
          <a:p>
            <a:r>
              <a:rPr lang="en-US" dirty="0" smtClean="0"/>
              <a:t>Monitor your network usage.</a:t>
            </a:r>
          </a:p>
          <a:p>
            <a:pPr lvl="1"/>
            <a:r>
              <a:rPr lang="en-US" dirty="0" smtClean="0"/>
              <a:t>Botnet software and viruses can flood your network.</a:t>
            </a:r>
          </a:p>
          <a:p>
            <a:pPr lvl="1"/>
            <a:r>
              <a:rPr lang="en-US" dirty="0" smtClean="0"/>
              <a:t>Slowing down traffic.</a:t>
            </a:r>
          </a:p>
          <a:p>
            <a:pPr lvl="1"/>
            <a:r>
              <a:rPr lang="en-US" dirty="0" smtClean="0"/>
              <a:t>Exceeding your Internet data caps.</a:t>
            </a:r>
            <a:endParaRPr lang="en-US" dirty="0"/>
          </a:p>
        </p:txBody>
      </p:sp>
    </p:spTree>
    <p:extLst>
      <p:ext uri="{BB962C8B-B14F-4D97-AF65-F5344CB8AC3E}">
        <p14:creationId xmlns:p14="http://schemas.microsoft.com/office/powerpoint/2010/main" xmlns="" val="2212427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mtClean="0"/>
              <a:t>Internet Data Transmission</a:t>
            </a:r>
          </a:p>
        </p:txBody>
      </p:sp>
      <p:pic>
        <p:nvPicPr>
          <p:cNvPr id="30723" name="Picture 6" descr="j028499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4468812"/>
            <a:ext cx="2095500" cy="1376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4" name="Text Box 10"/>
          <p:cNvSpPr txBox="1">
            <a:spLocks noChangeArrowheads="1"/>
          </p:cNvSpPr>
          <p:nvPr/>
        </p:nvSpPr>
        <p:spPr bwMode="auto">
          <a:xfrm>
            <a:off x="1127125" y="5927725"/>
            <a:ext cx="7191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Start</a:t>
            </a:r>
          </a:p>
        </p:txBody>
      </p:sp>
      <p:sp>
        <p:nvSpPr>
          <p:cNvPr id="30725" name="Text Box 11"/>
          <p:cNvSpPr txBox="1">
            <a:spLocks noChangeArrowheads="1"/>
          </p:cNvSpPr>
          <p:nvPr/>
        </p:nvSpPr>
        <p:spPr bwMode="auto">
          <a:xfrm>
            <a:off x="6705600" y="2916237"/>
            <a:ext cx="14557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Destination</a:t>
            </a:r>
          </a:p>
        </p:txBody>
      </p:sp>
      <p:sp>
        <p:nvSpPr>
          <p:cNvPr id="30726" name="Freeform 12"/>
          <p:cNvSpPr>
            <a:spLocks/>
          </p:cNvSpPr>
          <p:nvPr/>
        </p:nvSpPr>
        <p:spPr bwMode="auto">
          <a:xfrm>
            <a:off x="2209800" y="4849812"/>
            <a:ext cx="2514600" cy="825500"/>
          </a:xfrm>
          <a:custGeom>
            <a:avLst/>
            <a:gdLst>
              <a:gd name="T0" fmla="*/ 0 w 1584"/>
              <a:gd name="T1" fmla="*/ 2147483647 h 520"/>
              <a:gd name="T2" fmla="*/ 2147483647 w 1584"/>
              <a:gd name="T3" fmla="*/ 2147483647 h 520"/>
              <a:gd name="T4" fmla="*/ 2147483647 w 1584"/>
              <a:gd name="T5" fmla="*/ 2147483647 h 520"/>
              <a:gd name="T6" fmla="*/ 2147483647 w 1584"/>
              <a:gd name="T7" fmla="*/ 2147483647 h 520"/>
              <a:gd name="T8" fmla="*/ 2147483647 w 1584"/>
              <a:gd name="T9" fmla="*/ 0 h 520"/>
              <a:gd name="T10" fmla="*/ 0 60000 65536"/>
              <a:gd name="T11" fmla="*/ 0 60000 65536"/>
              <a:gd name="T12" fmla="*/ 0 60000 65536"/>
              <a:gd name="T13" fmla="*/ 0 60000 65536"/>
              <a:gd name="T14" fmla="*/ 0 60000 65536"/>
              <a:gd name="T15" fmla="*/ 0 w 1584"/>
              <a:gd name="T16" fmla="*/ 0 h 520"/>
              <a:gd name="T17" fmla="*/ 1584 w 1584"/>
              <a:gd name="T18" fmla="*/ 520 h 520"/>
            </a:gdLst>
            <a:ahLst/>
            <a:cxnLst>
              <a:cxn ang="T10">
                <a:pos x="T0" y="T1"/>
              </a:cxn>
              <a:cxn ang="T11">
                <a:pos x="T2" y="T3"/>
              </a:cxn>
              <a:cxn ang="T12">
                <a:pos x="T4" y="T5"/>
              </a:cxn>
              <a:cxn ang="T13">
                <a:pos x="T6" y="T7"/>
              </a:cxn>
              <a:cxn ang="T14">
                <a:pos x="T8" y="T9"/>
              </a:cxn>
            </a:cxnLst>
            <a:rect l="T15" t="T16" r="T17" b="T18"/>
            <a:pathLst>
              <a:path w="1584" h="520">
                <a:moveTo>
                  <a:pt x="0" y="384"/>
                </a:moveTo>
                <a:cubicBezTo>
                  <a:pt x="180" y="452"/>
                  <a:pt x="360" y="520"/>
                  <a:pt x="480" y="480"/>
                </a:cubicBezTo>
                <a:cubicBezTo>
                  <a:pt x="600" y="440"/>
                  <a:pt x="576" y="192"/>
                  <a:pt x="720" y="144"/>
                </a:cubicBezTo>
                <a:cubicBezTo>
                  <a:pt x="864" y="96"/>
                  <a:pt x="1200" y="216"/>
                  <a:pt x="1344" y="192"/>
                </a:cubicBezTo>
                <a:cubicBezTo>
                  <a:pt x="1488" y="168"/>
                  <a:pt x="1536" y="84"/>
                  <a:pt x="1584"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27" name="Freeform 13"/>
          <p:cNvSpPr>
            <a:spLocks/>
          </p:cNvSpPr>
          <p:nvPr/>
        </p:nvSpPr>
        <p:spPr bwMode="auto">
          <a:xfrm>
            <a:off x="3124200" y="3021012"/>
            <a:ext cx="1600200" cy="1511300"/>
          </a:xfrm>
          <a:custGeom>
            <a:avLst/>
            <a:gdLst>
              <a:gd name="T0" fmla="*/ 2147483647 w 1008"/>
              <a:gd name="T1" fmla="*/ 2147483647 h 952"/>
              <a:gd name="T2" fmla="*/ 2147483647 w 1008"/>
              <a:gd name="T3" fmla="*/ 2147483647 h 952"/>
              <a:gd name="T4" fmla="*/ 2147483647 w 1008"/>
              <a:gd name="T5" fmla="*/ 2147483647 h 952"/>
              <a:gd name="T6" fmla="*/ 2147483647 w 1008"/>
              <a:gd name="T7" fmla="*/ 2147483647 h 952"/>
              <a:gd name="T8" fmla="*/ 0 w 1008"/>
              <a:gd name="T9" fmla="*/ 0 h 952"/>
              <a:gd name="T10" fmla="*/ 0 60000 65536"/>
              <a:gd name="T11" fmla="*/ 0 60000 65536"/>
              <a:gd name="T12" fmla="*/ 0 60000 65536"/>
              <a:gd name="T13" fmla="*/ 0 60000 65536"/>
              <a:gd name="T14" fmla="*/ 0 60000 65536"/>
              <a:gd name="T15" fmla="*/ 0 w 1008"/>
              <a:gd name="T16" fmla="*/ 0 h 952"/>
              <a:gd name="T17" fmla="*/ 1008 w 1008"/>
              <a:gd name="T18" fmla="*/ 952 h 952"/>
            </a:gdLst>
            <a:ahLst/>
            <a:cxnLst>
              <a:cxn ang="T10">
                <a:pos x="T0" y="T1"/>
              </a:cxn>
              <a:cxn ang="T11">
                <a:pos x="T2" y="T3"/>
              </a:cxn>
              <a:cxn ang="T12">
                <a:pos x="T4" y="T5"/>
              </a:cxn>
              <a:cxn ang="T13">
                <a:pos x="T6" y="T7"/>
              </a:cxn>
              <a:cxn ang="T14">
                <a:pos x="T8" y="T9"/>
              </a:cxn>
            </a:cxnLst>
            <a:rect l="T15" t="T16" r="T17" b="T18"/>
            <a:pathLst>
              <a:path w="1008" h="952">
                <a:moveTo>
                  <a:pt x="1008" y="864"/>
                </a:moveTo>
                <a:cubicBezTo>
                  <a:pt x="704" y="908"/>
                  <a:pt x="400" y="952"/>
                  <a:pt x="240" y="912"/>
                </a:cubicBezTo>
                <a:cubicBezTo>
                  <a:pt x="80" y="872"/>
                  <a:pt x="56" y="752"/>
                  <a:pt x="48" y="624"/>
                </a:cubicBezTo>
                <a:cubicBezTo>
                  <a:pt x="40" y="496"/>
                  <a:pt x="200" y="248"/>
                  <a:pt x="192" y="144"/>
                </a:cubicBezTo>
                <a:cubicBezTo>
                  <a:pt x="184" y="40"/>
                  <a:pt x="92" y="20"/>
                  <a:pt x="0"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28" name="Freeform 14"/>
          <p:cNvSpPr>
            <a:spLocks/>
          </p:cNvSpPr>
          <p:nvPr/>
        </p:nvSpPr>
        <p:spPr bwMode="auto">
          <a:xfrm>
            <a:off x="3124200" y="2170112"/>
            <a:ext cx="1447800" cy="622300"/>
          </a:xfrm>
          <a:custGeom>
            <a:avLst/>
            <a:gdLst>
              <a:gd name="T0" fmla="*/ 0 w 912"/>
              <a:gd name="T1" fmla="*/ 2147483647 h 392"/>
              <a:gd name="T2" fmla="*/ 2147483647 w 912"/>
              <a:gd name="T3" fmla="*/ 2147483647 h 392"/>
              <a:gd name="T4" fmla="*/ 2147483647 w 912"/>
              <a:gd name="T5" fmla="*/ 2147483647 h 392"/>
              <a:gd name="T6" fmla="*/ 2147483647 w 912"/>
              <a:gd name="T7" fmla="*/ 2147483647 h 392"/>
              <a:gd name="T8" fmla="*/ 0 60000 65536"/>
              <a:gd name="T9" fmla="*/ 0 60000 65536"/>
              <a:gd name="T10" fmla="*/ 0 60000 65536"/>
              <a:gd name="T11" fmla="*/ 0 60000 65536"/>
              <a:gd name="T12" fmla="*/ 0 w 912"/>
              <a:gd name="T13" fmla="*/ 0 h 392"/>
              <a:gd name="T14" fmla="*/ 912 w 912"/>
              <a:gd name="T15" fmla="*/ 392 h 392"/>
            </a:gdLst>
            <a:ahLst/>
            <a:cxnLst>
              <a:cxn ang="T8">
                <a:pos x="T0" y="T1"/>
              </a:cxn>
              <a:cxn ang="T9">
                <a:pos x="T2" y="T3"/>
              </a:cxn>
              <a:cxn ang="T10">
                <a:pos x="T4" y="T5"/>
              </a:cxn>
              <a:cxn ang="T11">
                <a:pos x="T6" y="T7"/>
              </a:cxn>
            </a:cxnLst>
            <a:rect l="T12" t="T13" r="T14" b="T15"/>
            <a:pathLst>
              <a:path w="912" h="392">
                <a:moveTo>
                  <a:pt x="0" y="392"/>
                </a:moveTo>
                <a:cubicBezTo>
                  <a:pt x="112" y="304"/>
                  <a:pt x="224" y="216"/>
                  <a:pt x="336" y="152"/>
                </a:cubicBezTo>
                <a:cubicBezTo>
                  <a:pt x="448" y="88"/>
                  <a:pt x="576" y="16"/>
                  <a:pt x="672" y="8"/>
                </a:cubicBezTo>
                <a:cubicBezTo>
                  <a:pt x="768" y="0"/>
                  <a:pt x="840" y="52"/>
                  <a:pt x="912" y="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29" name="Freeform 15"/>
          <p:cNvSpPr>
            <a:spLocks/>
          </p:cNvSpPr>
          <p:nvPr/>
        </p:nvSpPr>
        <p:spPr bwMode="auto">
          <a:xfrm>
            <a:off x="5029200" y="2030412"/>
            <a:ext cx="2057400" cy="812800"/>
          </a:xfrm>
          <a:custGeom>
            <a:avLst/>
            <a:gdLst>
              <a:gd name="T0" fmla="*/ 0 w 1296"/>
              <a:gd name="T1" fmla="*/ 2147483647 h 512"/>
              <a:gd name="T2" fmla="*/ 2147483647 w 1296"/>
              <a:gd name="T3" fmla="*/ 2147483647 h 512"/>
              <a:gd name="T4" fmla="*/ 2147483647 w 1296"/>
              <a:gd name="T5" fmla="*/ 2147483647 h 512"/>
              <a:gd name="T6" fmla="*/ 2147483647 w 1296"/>
              <a:gd name="T7" fmla="*/ 0 h 512"/>
              <a:gd name="T8" fmla="*/ 0 60000 65536"/>
              <a:gd name="T9" fmla="*/ 0 60000 65536"/>
              <a:gd name="T10" fmla="*/ 0 60000 65536"/>
              <a:gd name="T11" fmla="*/ 0 60000 65536"/>
              <a:gd name="T12" fmla="*/ 0 w 1296"/>
              <a:gd name="T13" fmla="*/ 0 h 512"/>
              <a:gd name="T14" fmla="*/ 1296 w 1296"/>
              <a:gd name="T15" fmla="*/ 512 h 512"/>
            </a:gdLst>
            <a:ahLst/>
            <a:cxnLst>
              <a:cxn ang="T8">
                <a:pos x="T0" y="T1"/>
              </a:cxn>
              <a:cxn ang="T9">
                <a:pos x="T2" y="T3"/>
              </a:cxn>
              <a:cxn ang="T10">
                <a:pos x="T4" y="T5"/>
              </a:cxn>
              <a:cxn ang="T11">
                <a:pos x="T6" y="T7"/>
              </a:cxn>
            </a:cxnLst>
            <a:rect l="T12" t="T13" r="T14" b="T15"/>
            <a:pathLst>
              <a:path w="1296" h="512">
                <a:moveTo>
                  <a:pt x="0" y="288"/>
                </a:moveTo>
                <a:cubicBezTo>
                  <a:pt x="152" y="400"/>
                  <a:pt x="304" y="512"/>
                  <a:pt x="432" y="480"/>
                </a:cubicBezTo>
                <a:cubicBezTo>
                  <a:pt x="560" y="448"/>
                  <a:pt x="624" y="176"/>
                  <a:pt x="768" y="96"/>
                </a:cubicBezTo>
                <a:cubicBezTo>
                  <a:pt x="912" y="16"/>
                  <a:pt x="1104" y="8"/>
                  <a:pt x="1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30" name="Text Box 16"/>
          <p:cNvSpPr txBox="1">
            <a:spLocks noChangeArrowheads="1"/>
          </p:cNvSpPr>
          <p:nvPr/>
        </p:nvSpPr>
        <p:spPr bwMode="auto">
          <a:xfrm>
            <a:off x="3810000" y="1584325"/>
            <a:ext cx="1765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Eavesdropper</a:t>
            </a:r>
          </a:p>
        </p:txBody>
      </p:sp>
      <p:sp>
        <p:nvSpPr>
          <p:cNvPr id="30731" name="Text Box 17"/>
          <p:cNvSpPr txBox="1">
            <a:spLocks noChangeArrowheads="1"/>
          </p:cNvSpPr>
          <p:nvPr/>
        </p:nvSpPr>
        <p:spPr bwMode="auto">
          <a:xfrm>
            <a:off x="3657600" y="3402012"/>
            <a:ext cx="19812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Intermediate Routers</a:t>
            </a:r>
          </a:p>
        </p:txBody>
      </p:sp>
      <p:grpSp>
        <p:nvGrpSpPr>
          <p:cNvPr id="30732" name="Group 18"/>
          <p:cNvGrpSpPr>
            <a:grpSpLocks/>
          </p:cNvGrpSpPr>
          <p:nvPr/>
        </p:nvGrpSpPr>
        <p:grpSpPr bwMode="auto">
          <a:xfrm>
            <a:off x="7086600" y="1497012"/>
            <a:ext cx="798513" cy="1206500"/>
            <a:chOff x="2256" y="1536"/>
            <a:chExt cx="566" cy="856"/>
          </a:xfrm>
        </p:grpSpPr>
        <p:sp>
          <p:nvSpPr>
            <p:cNvPr id="30736" name="Freeform 19"/>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844"/>
                <a:gd name="T26" fmla="*/ 252 w 252"/>
                <a:gd name="T27" fmla="*/ 844 h 8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a:solidFill>
                <a:schemeClr val="tx1"/>
              </a:solidFill>
              <a:round/>
              <a:headEnd type="none" w="sm" len="sm"/>
              <a:tailEnd type="none" w="sm" len="sm"/>
            </a:ln>
          </p:spPr>
          <p:txBody>
            <a:bodyPr/>
            <a:lstStyle/>
            <a:p>
              <a:endParaRPr lang="en-US"/>
            </a:p>
          </p:txBody>
        </p:sp>
        <p:sp>
          <p:nvSpPr>
            <p:cNvPr id="134164" name="Freeform 20"/>
            <p:cNvSpPr>
              <a:spLocks/>
            </p:cNvSpPr>
            <p:nvPr/>
          </p:nvSpPr>
          <p:spPr bwMode="auto">
            <a:xfrm>
              <a:off x="2684" y="1582"/>
              <a:ext cx="62" cy="743"/>
            </a:xfrm>
            <a:custGeom>
              <a:avLst/>
              <a:gdLst/>
              <a:ahLst/>
              <a:cxnLst>
                <a:cxn ang="0">
                  <a:pos x="50" y="17"/>
                </a:cxn>
                <a:cxn ang="0">
                  <a:pos x="52" y="140"/>
                </a:cxn>
                <a:cxn ang="0">
                  <a:pos x="46" y="366"/>
                </a:cxn>
                <a:cxn ang="0">
                  <a:pos x="55" y="736"/>
                </a:cxn>
                <a:cxn ang="0">
                  <a:pos x="41" y="744"/>
                </a:cxn>
                <a:cxn ang="0">
                  <a:pos x="8" y="239"/>
                </a:cxn>
                <a:cxn ang="0">
                  <a:pos x="4" y="2"/>
                </a:cxn>
                <a:cxn ang="0">
                  <a:pos x="35" y="2"/>
                </a:cxn>
                <a:cxn ang="0">
                  <a:pos x="50" y="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w="12700" cap="flat" cmpd="sng">
              <a:noFill/>
              <a:prstDash val="solid"/>
              <a:round/>
              <a:headEnd type="none" w="sm" len="sm"/>
              <a:tailEnd type="none" w="sm" len="sm"/>
            </a:ln>
            <a:effectLst/>
          </p:spPr>
          <p:txBody>
            <a:bodyPr/>
            <a:lstStyle/>
            <a:p>
              <a:pPr>
                <a:defRPr/>
              </a:pPr>
              <a:endParaRPr lang="en-US"/>
            </a:p>
          </p:txBody>
        </p:sp>
        <p:sp>
          <p:nvSpPr>
            <p:cNvPr id="30738" name="Freeform 21"/>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
                <a:gd name="T40" fmla="*/ 0 h 856"/>
                <a:gd name="T41" fmla="*/ 322 w 322"/>
                <a:gd name="T42" fmla="*/ 856 h 8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a:solidFill>
                <a:schemeClr val="tx1"/>
              </a:solidFill>
              <a:round/>
              <a:headEnd type="none" w="sm" len="sm"/>
              <a:tailEnd type="none" w="sm" len="sm"/>
            </a:ln>
          </p:spPr>
          <p:txBody>
            <a:bodyPr/>
            <a:lstStyle/>
            <a:p>
              <a:endParaRPr lang="en-US"/>
            </a:p>
          </p:txBody>
        </p:sp>
        <p:sp>
          <p:nvSpPr>
            <p:cNvPr id="134166" name="Freeform 22"/>
            <p:cNvSpPr>
              <a:spLocks/>
            </p:cNvSpPr>
            <p:nvPr/>
          </p:nvSpPr>
          <p:spPr bwMode="auto">
            <a:xfrm>
              <a:off x="2402" y="1542"/>
              <a:ext cx="51" cy="839"/>
            </a:xfrm>
            <a:custGeom>
              <a:avLst/>
              <a:gdLst/>
              <a:ahLst/>
              <a:cxnLst>
                <a:cxn ang="0">
                  <a:pos x="34" y="32"/>
                </a:cxn>
                <a:cxn ang="0">
                  <a:pos x="19" y="116"/>
                </a:cxn>
                <a:cxn ang="0">
                  <a:pos x="4" y="728"/>
                </a:cxn>
                <a:cxn ang="0">
                  <a:pos x="1" y="785"/>
                </a:cxn>
                <a:cxn ang="0">
                  <a:pos x="3" y="783"/>
                </a:cxn>
                <a:cxn ang="0">
                  <a:pos x="18" y="791"/>
                </a:cxn>
                <a:cxn ang="0">
                  <a:pos x="34" y="801"/>
                </a:cxn>
                <a:cxn ang="0">
                  <a:pos x="46" y="372"/>
                </a:cxn>
                <a:cxn ang="0">
                  <a:pos x="49" y="27"/>
                </a:cxn>
                <a:cxn ang="0">
                  <a:pos x="34" y="32"/>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w="9525">
              <a:noFill/>
              <a:round/>
              <a:headEnd/>
              <a:tailEnd/>
            </a:ln>
            <a:effectLst/>
          </p:spPr>
          <p:txBody>
            <a:bodyPr/>
            <a:lstStyle/>
            <a:p>
              <a:pPr>
                <a:defRPr/>
              </a:pPr>
              <a:endParaRPr lang="en-US"/>
            </a:p>
          </p:txBody>
        </p:sp>
        <p:sp>
          <p:nvSpPr>
            <p:cNvPr id="30740" name="Freeform 23"/>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1" name="Freeform 24"/>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2" name="Freeform 25"/>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3" name="Freeform 26"/>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4" name="Freeform 27"/>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5" name="Freeform 28"/>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6" name="Freeform 29"/>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7" name="Freeform 30"/>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8" name="Freeform 31"/>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49" name="Freeform 32"/>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0" name="Freeform 33"/>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 name="T6" fmla="*/ 0 w 96"/>
                <a:gd name="T7" fmla="*/ 0 h 21"/>
                <a:gd name="T8" fmla="*/ 96 w 96"/>
                <a:gd name="T9" fmla="*/ 21 h 21"/>
              </a:gdLst>
              <a:ahLst/>
              <a:cxnLst>
                <a:cxn ang="T4">
                  <a:pos x="T0" y="T1"/>
                </a:cxn>
                <a:cxn ang="T5">
                  <a:pos x="T2" y="T3"/>
                </a:cxn>
              </a:cxnLst>
              <a:rect l="T6" t="T7" r="T8" b="T9"/>
              <a:pathLst>
                <a:path w="96" h="21">
                  <a:moveTo>
                    <a:pt x="96" y="21"/>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1" name="Freeform 34"/>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 name="T6" fmla="*/ 0 w 95"/>
                <a:gd name="T7" fmla="*/ 0 h 18"/>
                <a:gd name="T8" fmla="*/ 95 w 95"/>
                <a:gd name="T9" fmla="*/ 18 h 18"/>
              </a:gdLst>
              <a:ahLst/>
              <a:cxnLst>
                <a:cxn ang="T4">
                  <a:pos x="T0" y="T1"/>
                </a:cxn>
                <a:cxn ang="T5">
                  <a:pos x="T2" y="T3"/>
                </a:cxn>
              </a:cxnLst>
              <a:rect l="T6" t="T7" r="T8" b="T9"/>
              <a:pathLst>
                <a:path w="95" h="18">
                  <a:moveTo>
                    <a:pt x="95" y="18"/>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2" name="Freeform 35"/>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 name="T6" fmla="*/ 0 w 100"/>
                <a:gd name="T7" fmla="*/ 0 h 14"/>
                <a:gd name="T8" fmla="*/ 100 w 100"/>
                <a:gd name="T9" fmla="*/ 14 h 14"/>
              </a:gdLst>
              <a:ahLst/>
              <a:cxnLst>
                <a:cxn ang="T4">
                  <a:pos x="T0" y="T1"/>
                </a:cxn>
                <a:cxn ang="T5">
                  <a:pos x="T2" y="T3"/>
                </a:cxn>
              </a:cxnLst>
              <a:rect l="T6" t="T7" r="T8" b="T9"/>
              <a:pathLst>
                <a:path w="100" h="14">
                  <a:moveTo>
                    <a:pt x="100" y="14"/>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3" name="Freeform 36"/>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 name="T6" fmla="*/ 0 w 102"/>
                <a:gd name="T7" fmla="*/ 0 h 10"/>
                <a:gd name="T8" fmla="*/ 102 w 102"/>
                <a:gd name="T9" fmla="*/ 10 h 10"/>
              </a:gdLst>
              <a:ahLst/>
              <a:cxnLst>
                <a:cxn ang="T4">
                  <a:pos x="T0" y="T1"/>
                </a:cxn>
                <a:cxn ang="T5">
                  <a:pos x="T2" y="T3"/>
                </a:cxn>
              </a:cxnLst>
              <a:rect l="T6" t="T7" r="T8" b="T9"/>
              <a:pathLst>
                <a:path w="102" h="10">
                  <a:moveTo>
                    <a:pt x="102" y="10"/>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4" name="Freeform 37"/>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 name="T6" fmla="*/ 0 w 109"/>
                <a:gd name="T7" fmla="*/ 0 h 8"/>
                <a:gd name="T8" fmla="*/ 109 w 109"/>
                <a:gd name="T9" fmla="*/ 8 h 8"/>
              </a:gdLst>
              <a:ahLst/>
              <a:cxnLst>
                <a:cxn ang="T4">
                  <a:pos x="T0" y="T1"/>
                </a:cxn>
                <a:cxn ang="T5">
                  <a:pos x="T2" y="T3"/>
                </a:cxn>
              </a:cxnLst>
              <a:rect l="T6" t="T7" r="T8" b="T9"/>
              <a:pathLst>
                <a:path w="109" h="8">
                  <a:moveTo>
                    <a:pt x="109" y="8"/>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5" name="Freeform 38"/>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 name="T6" fmla="*/ 0 w 71"/>
                <a:gd name="T7" fmla="*/ 0 h 12"/>
                <a:gd name="T8" fmla="*/ 71 w 71"/>
                <a:gd name="T9" fmla="*/ 12 h 12"/>
              </a:gdLst>
              <a:ahLst/>
              <a:cxnLst>
                <a:cxn ang="T4">
                  <a:pos x="T0" y="T1"/>
                </a:cxn>
                <a:cxn ang="T5">
                  <a:pos x="T2" y="T3"/>
                </a:cxn>
              </a:cxnLst>
              <a:rect l="T6" t="T7" r="T8" b="T9"/>
              <a:pathLst>
                <a:path w="71" h="12">
                  <a:moveTo>
                    <a:pt x="0" y="0"/>
                  </a:moveTo>
                  <a:lnTo>
                    <a:pt x="71" y="12"/>
                  </a:ln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6" name="Freeform 39"/>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 name="T6" fmla="*/ 0 w 72"/>
                <a:gd name="T7" fmla="*/ 0 h 9"/>
                <a:gd name="T8" fmla="*/ 72 w 72"/>
                <a:gd name="T9" fmla="*/ 9 h 9"/>
              </a:gdLst>
              <a:ahLst/>
              <a:cxnLst>
                <a:cxn ang="T4">
                  <a:pos x="T0" y="T1"/>
                </a:cxn>
                <a:cxn ang="T5">
                  <a:pos x="T2" y="T3"/>
                </a:cxn>
              </a:cxnLst>
              <a:rect l="T6" t="T7" r="T8" b="T9"/>
              <a:pathLst>
                <a:path w="72" h="9">
                  <a:moveTo>
                    <a:pt x="0" y="0"/>
                  </a:moveTo>
                  <a:lnTo>
                    <a:pt x="72" y="9"/>
                  </a:ln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7" name="Line 40"/>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30758" name="Freeform 41"/>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 name="T6" fmla="*/ 0 w 78"/>
                <a:gd name="T7" fmla="*/ 0 h 7"/>
                <a:gd name="T8" fmla="*/ 78 w 78"/>
                <a:gd name="T9" fmla="*/ 7 h 7"/>
              </a:gdLst>
              <a:ahLst/>
              <a:cxnLst>
                <a:cxn ang="T4">
                  <a:pos x="T0" y="T1"/>
                </a:cxn>
                <a:cxn ang="T5">
                  <a:pos x="T2" y="T3"/>
                </a:cxn>
              </a:cxnLst>
              <a:rect l="T6" t="T7" r="T8" b="T9"/>
              <a:pathLst>
                <a:path w="78" h="7">
                  <a:moveTo>
                    <a:pt x="0" y="0"/>
                  </a:moveTo>
                  <a:lnTo>
                    <a:pt x="78" y="7"/>
                  </a:ln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9" name="Freeform 42"/>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 name="T6" fmla="*/ 0 w 78"/>
                <a:gd name="T7" fmla="*/ 0 h 7"/>
                <a:gd name="T8" fmla="*/ 78 w 78"/>
                <a:gd name="T9" fmla="*/ 7 h 7"/>
              </a:gdLst>
              <a:ahLst/>
              <a:cxnLst>
                <a:cxn ang="T4">
                  <a:pos x="T0" y="T1"/>
                </a:cxn>
                <a:cxn ang="T5">
                  <a:pos x="T2" y="T3"/>
                </a:cxn>
              </a:cxnLst>
              <a:rect l="T6" t="T7" r="T8" b="T9"/>
              <a:pathLst>
                <a:path w="78" h="7">
                  <a:moveTo>
                    <a:pt x="0" y="0"/>
                  </a:moveTo>
                  <a:lnTo>
                    <a:pt x="78" y="7"/>
                  </a:lnTo>
                </a:path>
              </a:pathLst>
            </a:cu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grpSp>
      <p:pic>
        <p:nvPicPr>
          <p:cNvPr id="30733" name="Picture 43" descr="Juniper Rout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43400" y="4392612"/>
            <a:ext cx="1676400" cy="46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4" name="Picture 44" descr="Juniper Rout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62200" y="2716212"/>
            <a:ext cx="1295400"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35" name="Picture 45" descr="Juniper Rout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14800" y="2182812"/>
            <a:ext cx="1295400"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19327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Intercepted Wireless Communications</a:t>
            </a:r>
            <a:endParaRPr lang="en-US" dirty="0"/>
          </a:p>
        </p:txBody>
      </p:sp>
      <p:pic>
        <p:nvPicPr>
          <p:cNvPr id="6148" name="Picture 4" descr="C:\Users\JPost\AppData\Local\Microsoft\Windows\Temporary Internet Files\Content.IE5\HR2VBBDV\MP900444155[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24260" y="1432182"/>
            <a:ext cx="2293845" cy="1536283"/>
          </a:xfrm>
          <a:prstGeom prst="rect">
            <a:avLst/>
          </a:prstGeom>
          <a:noFill/>
          <a:extLst>
            <a:ext uri="{909E8E84-426E-40DD-AFC4-6F175D3DCCD1}">
              <a14:hiddenFill xmlns:a14="http://schemas.microsoft.com/office/drawing/2010/main" xmlns="">
                <a:solidFill>
                  <a:srgbClr val="FFFFFF"/>
                </a:solidFill>
              </a14:hiddenFill>
            </a:ext>
          </a:extLst>
        </p:spPr>
      </p:pic>
      <p:pic>
        <p:nvPicPr>
          <p:cNvPr id="6150" name="Picture 6" descr="C:\Users\JPost\AppData\Local\Microsoft\Windows\Temporary Internet Files\Content.IE5\4ZLW0ZQK\MP900411780[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38600" y="2515575"/>
            <a:ext cx="4339095" cy="325432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8" descr="Wireless Switch Front b"/>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09101" y="1155748"/>
            <a:ext cx="1219200"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5"/>
          <p:cNvGrpSpPr/>
          <p:nvPr/>
        </p:nvGrpSpPr>
        <p:grpSpPr>
          <a:xfrm>
            <a:off x="4038600" y="1052593"/>
            <a:ext cx="1800866" cy="1800866"/>
            <a:chOff x="4038600" y="1052593"/>
            <a:chExt cx="1800866" cy="1800866"/>
          </a:xfrm>
        </p:grpSpPr>
        <p:sp>
          <p:nvSpPr>
            <p:cNvPr id="15" name="Oval 14"/>
            <p:cNvSpPr/>
            <p:nvPr/>
          </p:nvSpPr>
          <p:spPr>
            <a:xfrm>
              <a:off x="4396233" y="1410226"/>
              <a:ext cx="1085601" cy="1085601"/>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78272" y="1292265"/>
              <a:ext cx="1321523" cy="1321523"/>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60312" y="1174305"/>
              <a:ext cx="1557442" cy="1557442"/>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038600" y="1052593"/>
              <a:ext cx="1800866" cy="1800866"/>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568338" y="3060432"/>
            <a:ext cx="1958409" cy="1754326"/>
          </a:xfrm>
          <a:prstGeom prst="rect">
            <a:avLst/>
          </a:prstGeom>
          <a:noFill/>
        </p:spPr>
        <p:txBody>
          <a:bodyPr wrap="square" rtlCol="0">
            <a:spAutoFit/>
          </a:bodyPr>
          <a:lstStyle/>
          <a:p>
            <a:r>
              <a:rPr lang="en-US" sz="1800" dirty="0" smtClean="0"/>
              <a:t>Hacker installs software to capture all data traffic on the wireless network. (e.g., </a:t>
            </a:r>
            <a:r>
              <a:rPr lang="en-US" sz="1800" dirty="0" err="1"/>
              <a:t>F</a:t>
            </a:r>
            <a:r>
              <a:rPr lang="en-US" sz="1800" dirty="0" err="1" smtClean="0"/>
              <a:t>iresheep</a:t>
            </a:r>
            <a:r>
              <a:rPr lang="en-US" sz="1800" dirty="0" smtClean="0"/>
              <a:t>)</a:t>
            </a:r>
            <a:endParaRPr lang="en-US" sz="1800" dirty="0"/>
          </a:p>
        </p:txBody>
      </p:sp>
      <p:cxnSp>
        <p:nvCxnSpPr>
          <p:cNvPr id="10" name="Straight Arrow Connector 9"/>
          <p:cNvCxnSpPr/>
          <p:nvPr/>
        </p:nvCxnSpPr>
        <p:spPr>
          <a:xfrm flipH="1">
            <a:off x="1676400" y="5107126"/>
            <a:ext cx="4041354" cy="45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1241144">
            <a:off x="774649" y="5034582"/>
            <a:ext cx="4237057" cy="338554"/>
          </a:xfrm>
          <a:prstGeom prst="rect">
            <a:avLst/>
          </a:prstGeom>
          <a:noFill/>
        </p:spPr>
        <p:txBody>
          <a:bodyPr wrap="none" rtlCol="0">
            <a:spAutoFit/>
          </a:bodyPr>
          <a:lstStyle/>
          <a:p>
            <a:r>
              <a:rPr lang="en-US" sz="1600" i="1" dirty="0" smtClean="0"/>
              <a:t>Most passwords are encrypted and are safe.</a:t>
            </a:r>
            <a:endParaRPr lang="en-US" sz="1600" i="1" dirty="0"/>
          </a:p>
        </p:txBody>
      </p:sp>
      <p:cxnSp>
        <p:nvCxnSpPr>
          <p:cNvPr id="20" name="Straight Arrow Connector 19"/>
          <p:cNvCxnSpPr/>
          <p:nvPr/>
        </p:nvCxnSpPr>
        <p:spPr>
          <a:xfrm flipV="1">
            <a:off x="1543799" y="5334863"/>
            <a:ext cx="4323601" cy="859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7278" y="5876835"/>
            <a:ext cx="5253495" cy="923330"/>
          </a:xfrm>
          <a:prstGeom prst="rect">
            <a:avLst/>
          </a:prstGeom>
          <a:noFill/>
        </p:spPr>
        <p:txBody>
          <a:bodyPr wrap="square" rtlCol="0">
            <a:spAutoFit/>
          </a:bodyPr>
          <a:lstStyle/>
          <a:p>
            <a:r>
              <a:rPr lang="en-US" sz="1800" dirty="0" smtClean="0">
                <a:solidFill>
                  <a:srgbClr val="FF0000"/>
                </a:solidFill>
              </a:rPr>
              <a:t>Browser cookies from the server are rarely encrypted and can be captured to impersonate you on your Web service accounts.</a:t>
            </a:r>
            <a:endParaRPr lang="en-US" sz="1800" dirty="0">
              <a:solidFill>
                <a:srgbClr val="FF0000"/>
              </a:solidFill>
            </a:endParaRPr>
          </a:p>
        </p:txBody>
      </p:sp>
    </p:spTree>
    <p:extLst>
      <p:ext uri="{BB962C8B-B14F-4D97-AF65-F5344CB8AC3E}">
        <p14:creationId xmlns:p14="http://schemas.microsoft.com/office/powerpoint/2010/main" xmlns="" val="2836148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 Wireless Transmissions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Never use public wireless for anything other than simple Web surfing?</a:t>
            </a:r>
          </a:p>
          <a:p>
            <a:r>
              <a:rPr lang="en-US" dirty="0" smtClean="0"/>
              <a:t>Use virtual private network (VPN) software which encrypts all transmissions from your computer to their server?</a:t>
            </a:r>
          </a:p>
          <a:p>
            <a:r>
              <a:rPr lang="en-US" dirty="0" smtClean="0"/>
              <a:t>Encourage Web sites to encrypt all transmissions?</a:t>
            </a:r>
          </a:p>
          <a:p>
            <a:r>
              <a:rPr lang="en-US" i="1" dirty="0" smtClean="0"/>
              <a:t>Most options have drawbacks today (2011).</a:t>
            </a:r>
          </a:p>
          <a:p>
            <a:r>
              <a:rPr lang="en-US" i="1" dirty="0" smtClean="0"/>
              <a:t>Warning: </a:t>
            </a:r>
            <a:r>
              <a:rPr lang="en-US" i="1" dirty="0" err="1"/>
              <a:t>F</a:t>
            </a:r>
            <a:r>
              <a:rPr lang="en-US" i="1" dirty="0" err="1" smtClean="0"/>
              <a:t>iresheep</a:t>
            </a:r>
            <a:r>
              <a:rPr lang="en-US" i="1" dirty="0" smtClean="0"/>
              <a:t> is extremely easy to use and it is highly likely someone is running it on any public network you use.</a:t>
            </a:r>
          </a:p>
          <a:p>
            <a:r>
              <a:rPr lang="en-US" i="1" dirty="0" smtClean="0"/>
              <a:t>Eventually, it is likely that all Internet connections will have to use end-to-end encryption for all communication. (Which is the point of the author of </a:t>
            </a:r>
            <a:r>
              <a:rPr lang="en-US" i="1" dirty="0" err="1"/>
              <a:t>F</a:t>
            </a:r>
            <a:r>
              <a:rPr lang="en-US" i="1" dirty="0" err="1" smtClean="0"/>
              <a:t>iresheep</a:t>
            </a:r>
            <a:r>
              <a:rPr lang="en-US" i="1" dirty="0" smtClean="0"/>
              <a:t>.)</a:t>
            </a:r>
            <a:endParaRPr lang="en-US" i="1" dirty="0"/>
          </a:p>
        </p:txBody>
      </p:sp>
    </p:spTree>
    <p:extLst>
      <p:ext uri="{BB962C8B-B14F-4D97-AF65-F5344CB8AC3E}">
        <p14:creationId xmlns:p14="http://schemas.microsoft.com/office/powerpoint/2010/main" xmlns="" val="3469940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Web Encryption: Login only</a:t>
            </a:r>
            <a:endParaRPr lang="en-US" dirty="0"/>
          </a:p>
        </p:txBody>
      </p:sp>
      <p:pic>
        <p:nvPicPr>
          <p:cNvPr id="5122" name="Picture 2" descr="C:\Users\JPost\AppData\Local\Microsoft\Windows\Temporary Internet Files\Content.IE5\PLX1F9IR\MP900439416[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1" y="3999865"/>
            <a:ext cx="1524000" cy="1524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p:cNvGrpSpPr/>
          <p:nvPr/>
        </p:nvGrpSpPr>
        <p:grpSpPr>
          <a:xfrm>
            <a:off x="7162800" y="2049353"/>
            <a:ext cx="1107606" cy="824641"/>
            <a:chOff x="939760" y="666908"/>
            <a:chExt cx="5623170" cy="4186592"/>
          </a:xfrm>
        </p:grpSpPr>
        <p:sp>
          <p:nvSpPr>
            <p:cNvPr id="7" name="Freeform 6"/>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reeform 9"/>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1" name="Group 10"/>
            <p:cNvGrpSpPr/>
            <p:nvPr/>
          </p:nvGrpSpPr>
          <p:grpSpPr>
            <a:xfrm>
              <a:off x="1012296" y="810492"/>
              <a:ext cx="468535" cy="3181508"/>
              <a:chOff x="3264635" y="937071"/>
              <a:chExt cx="468535" cy="3181508"/>
            </a:xfrm>
          </p:grpSpPr>
          <p:sp>
            <p:nvSpPr>
              <p:cNvPr id="97" name="Freeform 9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Freeform 9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1710061" y="810492"/>
              <a:ext cx="468535" cy="3181508"/>
              <a:chOff x="3264635" y="937071"/>
              <a:chExt cx="468535" cy="3181508"/>
            </a:xfrm>
          </p:grpSpPr>
          <p:sp>
            <p:nvSpPr>
              <p:cNvPr id="83" name="Freeform 8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Freeform 8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2319661" y="810492"/>
              <a:ext cx="468535" cy="3181508"/>
              <a:chOff x="3264635" y="937071"/>
              <a:chExt cx="468535" cy="3181508"/>
            </a:xfrm>
          </p:grpSpPr>
          <p:sp>
            <p:nvSpPr>
              <p:cNvPr id="69" name="Freeform 6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Freeform 6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2973343" y="810492"/>
              <a:ext cx="468535" cy="3181508"/>
              <a:chOff x="3264635" y="937071"/>
              <a:chExt cx="468535" cy="3181508"/>
            </a:xfrm>
          </p:grpSpPr>
          <p:sp>
            <p:nvSpPr>
              <p:cNvPr id="55" name="Freeform 5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Freeform 5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3615061" y="810492"/>
              <a:ext cx="468535" cy="3181508"/>
              <a:chOff x="3264635" y="937071"/>
              <a:chExt cx="468535" cy="3181508"/>
            </a:xfrm>
          </p:grpSpPr>
          <p:sp>
            <p:nvSpPr>
              <p:cNvPr id="41" name="Freeform 4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Freeform 4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p:cNvGrpSpPr/>
            <p:nvPr/>
          </p:nvGrpSpPr>
          <p:grpSpPr>
            <a:xfrm>
              <a:off x="4300861" y="810492"/>
              <a:ext cx="468535" cy="3181508"/>
              <a:chOff x="3264635" y="937071"/>
              <a:chExt cx="468535" cy="3181508"/>
            </a:xfrm>
          </p:grpSpPr>
          <p:sp>
            <p:nvSpPr>
              <p:cNvPr id="27" name="Freeform 2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2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Freeform 16"/>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3581400" y="2049353"/>
            <a:ext cx="3276600" cy="3416320"/>
          </a:xfrm>
          <a:prstGeom prst="rect">
            <a:avLst/>
          </a:prstGeom>
          <a:noFill/>
        </p:spPr>
        <p:txBody>
          <a:bodyPr wrap="square" rtlCol="0">
            <a:spAutoFit/>
          </a:bodyPr>
          <a:lstStyle/>
          <a:p>
            <a:r>
              <a:rPr lang="en-US" sz="1800" dirty="0" smtClean="0"/>
              <a:t>Initial page, encryption keys</a:t>
            </a:r>
          </a:p>
          <a:p>
            <a:endParaRPr lang="en-US" sz="1800" dirty="0" smtClean="0"/>
          </a:p>
          <a:p>
            <a:r>
              <a:rPr lang="en-US" sz="1800" dirty="0" smtClean="0">
                <a:solidFill>
                  <a:srgbClr val="0070C0"/>
                </a:solidFill>
              </a:rPr>
              <a:t>Username/password</a:t>
            </a:r>
          </a:p>
          <a:p>
            <a:r>
              <a:rPr lang="en-US" sz="1800" dirty="0" smtClean="0">
                <a:solidFill>
                  <a:srgbClr val="0070C0"/>
                </a:solidFill>
              </a:rPr>
              <a:t>(encrypted)</a:t>
            </a:r>
          </a:p>
          <a:p>
            <a:endParaRPr lang="en-US" sz="1800" dirty="0"/>
          </a:p>
          <a:p>
            <a:r>
              <a:rPr lang="en-US" sz="1800" dirty="0" smtClean="0"/>
              <a:t>Cookie/identifier</a:t>
            </a:r>
          </a:p>
          <a:p>
            <a:r>
              <a:rPr lang="en-US" sz="1800" dirty="0" smtClean="0"/>
              <a:t>(Not encrypted)</a:t>
            </a:r>
          </a:p>
          <a:p>
            <a:endParaRPr lang="en-US" sz="1800" dirty="0" smtClean="0"/>
          </a:p>
          <a:p>
            <a:r>
              <a:rPr lang="en-US" sz="1800" dirty="0" smtClean="0"/>
              <a:t>Session and additional pages not encrypted. With unencrypted cookie/identifier.</a:t>
            </a:r>
          </a:p>
          <a:p>
            <a:endParaRPr lang="en-US" sz="1800" dirty="0"/>
          </a:p>
        </p:txBody>
      </p:sp>
      <p:cxnSp>
        <p:nvCxnSpPr>
          <p:cNvPr id="112" name="Straight Arrow Connector 111"/>
          <p:cNvCxnSpPr/>
          <p:nvPr/>
        </p:nvCxnSpPr>
        <p:spPr>
          <a:xfrm flipH="1">
            <a:off x="2438400" y="2282431"/>
            <a:ext cx="1143000" cy="152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5943600" y="2610525"/>
            <a:ext cx="914400" cy="215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219200" y="5943600"/>
            <a:ext cx="671979" cy="369332"/>
          </a:xfrm>
          <a:prstGeom prst="rect">
            <a:avLst/>
          </a:prstGeom>
          <a:noFill/>
        </p:spPr>
        <p:txBody>
          <a:bodyPr wrap="none" rtlCol="0">
            <a:spAutoFit/>
          </a:bodyPr>
          <a:lstStyle/>
          <a:p>
            <a:r>
              <a:rPr lang="en-US" sz="1800" dirty="0" smtClean="0"/>
              <a:t>User</a:t>
            </a:r>
            <a:endParaRPr lang="en-US" sz="1800" dirty="0"/>
          </a:p>
        </p:txBody>
      </p:sp>
      <p:sp>
        <p:nvSpPr>
          <p:cNvPr id="117" name="TextBox 116"/>
          <p:cNvSpPr txBox="1"/>
          <p:nvPr/>
        </p:nvSpPr>
        <p:spPr>
          <a:xfrm>
            <a:off x="7214325" y="3046215"/>
            <a:ext cx="864339" cy="369332"/>
          </a:xfrm>
          <a:prstGeom prst="rect">
            <a:avLst/>
          </a:prstGeom>
          <a:noFill/>
        </p:spPr>
        <p:txBody>
          <a:bodyPr wrap="none" rtlCol="0">
            <a:spAutoFit/>
          </a:bodyPr>
          <a:lstStyle/>
          <a:p>
            <a:r>
              <a:rPr lang="en-US" sz="1800" dirty="0" smtClean="0"/>
              <a:t>Server</a:t>
            </a:r>
            <a:endParaRPr lang="en-US" sz="1800" dirty="0"/>
          </a:p>
        </p:txBody>
      </p:sp>
      <p:cxnSp>
        <p:nvCxnSpPr>
          <p:cNvPr id="118" name="Straight Arrow Connector 117"/>
          <p:cNvCxnSpPr/>
          <p:nvPr/>
        </p:nvCxnSpPr>
        <p:spPr>
          <a:xfrm flipH="1">
            <a:off x="2819400" y="38100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5791200" y="3046215"/>
            <a:ext cx="1219200" cy="1220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3962400" y="5181600"/>
            <a:ext cx="2438400" cy="751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501587" y="5183144"/>
            <a:ext cx="1338828" cy="369332"/>
          </a:xfrm>
          <a:prstGeom prst="rect">
            <a:avLst/>
          </a:prstGeom>
          <a:noFill/>
        </p:spPr>
        <p:txBody>
          <a:bodyPr wrap="none" rtlCol="0">
            <a:spAutoFit/>
          </a:bodyPr>
          <a:lstStyle/>
          <a:p>
            <a:r>
              <a:rPr lang="en-US" sz="1800" dirty="0" smtClean="0">
                <a:solidFill>
                  <a:srgbClr val="FF0000"/>
                </a:solidFill>
              </a:rPr>
              <a:t>Intercepted</a:t>
            </a:r>
            <a:endParaRPr lang="en-US" sz="1800" dirty="0">
              <a:solidFill>
                <a:srgbClr val="FF0000"/>
              </a:solidFill>
            </a:endParaRPr>
          </a:p>
        </p:txBody>
      </p:sp>
      <p:pic>
        <p:nvPicPr>
          <p:cNvPr id="125" name="Picture 4" descr="C:\Users\JPost\AppData\Local\Microsoft\Windows\Temporary Internet Files\Content.IE5\HR2VBBDV\MP900444155[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26855" y="4997815"/>
            <a:ext cx="1397131" cy="935716"/>
          </a:xfrm>
          <a:prstGeom prst="rect">
            <a:avLst/>
          </a:prstGeom>
          <a:noFill/>
          <a:extLst>
            <a:ext uri="{909E8E84-426E-40DD-AFC4-6F175D3DCCD1}">
              <a14:hiddenFill xmlns:a14="http://schemas.microsoft.com/office/drawing/2010/main" xmlns="">
                <a:solidFill>
                  <a:srgbClr val="FFFFFF"/>
                </a:solidFill>
              </a14:hiddenFill>
            </a:ext>
          </a:extLst>
        </p:spPr>
      </p:pic>
      <p:sp>
        <p:nvSpPr>
          <p:cNvPr id="124" name="TextBox 123"/>
          <p:cNvSpPr txBox="1"/>
          <p:nvPr/>
        </p:nvSpPr>
        <p:spPr>
          <a:xfrm>
            <a:off x="6964630" y="5974562"/>
            <a:ext cx="1905000" cy="646331"/>
          </a:xfrm>
          <a:prstGeom prst="rect">
            <a:avLst/>
          </a:prstGeom>
          <a:noFill/>
        </p:spPr>
        <p:txBody>
          <a:bodyPr wrap="square" rtlCol="0">
            <a:spAutoFit/>
          </a:bodyPr>
          <a:lstStyle/>
          <a:p>
            <a:r>
              <a:rPr lang="en-US" sz="1800" dirty="0" smtClean="0"/>
              <a:t>Eavesdropper</a:t>
            </a:r>
          </a:p>
          <a:p>
            <a:r>
              <a:rPr lang="en-US" sz="1800" dirty="0" smtClean="0"/>
              <a:t>hacker</a:t>
            </a:r>
            <a:endParaRPr lang="en-US" sz="1800" dirty="0"/>
          </a:p>
        </p:txBody>
      </p:sp>
      <p:cxnSp>
        <p:nvCxnSpPr>
          <p:cNvPr id="5120" name="Straight Arrow Connector 5119"/>
          <p:cNvCxnSpPr>
            <a:endCxn id="117" idx="2"/>
          </p:cNvCxnSpPr>
          <p:nvPr/>
        </p:nvCxnSpPr>
        <p:spPr>
          <a:xfrm flipH="1" flipV="1">
            <a:off x="7646495" y="3415547"/>
            <a:ext cx="40713" cy="1346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7805354" y="4172634"/>
            <a:ext cx="1147551" cy="646331"/>
          </a:xfrm>
          <a:prstGeom prst="rect">
            <a:avLst/>
          </a:prstGeom>
          <a:noFill/>
        </p:spPr>
        <p:txBody>
          <a:bodyPr wrap="square" rtlCol="0">
            <a:spAutoFit/>
          </a:bodyPr>
          <a:lstStyle/>
          <a:p>
            <a:r>
              <a:rPr lang="en-US" sz="1800" dirty="0" smtClean="0">
                <a:solidFill>
                  <a:srgbClr val="FF0000"/>
                </a:solidFill>
              </a:rPr>
              <a:t>Hijacked session</a:t>
            </a:r>
            <a:endParaRPr lang="en-US" sz="1800" dirty="0">
              <a:solidFill>
                <a:srgbClr val="FF0000"/>
              </a:solidFill>
            </a:endParaRPr>
          </a:p>
        </p:txBody>
      </p:sp>
    </p:spTree>
    <p:extLst>
      <p:ext uri="{BB962C8B-B14F-4D97-AF65-F5344CB8AC3E}">
        <p14:creationId xmlns:p14="http://schemas.microsoft.com/office/powerpoint/2010/main" xmlns="" val="4028402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dirty="0" smtClean="0"/>
              <a:t>Fundamental Issue: User Identification</a:t>
            </a:r>
          </a:p>
        </p:txBody>
      </p:sp>
      <p:sp>
        <p:nvSpPr>
          <p:cNvPr id="19459" name="Rectangle 6"/>
          <p:cNvSpPr>
            <a:spLocks noGrp="1" noChangeArrowheads="1"/>
          </p:cNvSpPr>
          <p:nvPr>
            <p:ph sz="half" idx="1"/>
          </p:nvPr>
        </p:nvSpPr>
        <p:spPr>
          <a:xfrm>
            <a:off x="1435608" y="1524000"/>
            <a:ext cx="3657600" cy="4876800"/>
          </a:xfrm>
        </p:spPr>
        <p:txBody>
          <a:bodyPr>
            <a:normAutofit fontScale="92500" lnSpcReduction="10000"/>
          </a:bodyPr>
          <a:lstStyle/>
          <a:p>
            <a:r>
              <a:rPr lang="en-US" sz="2000" dirty="0" smtClean="0"/>
              <a:t>Passwords</a:t>
            </a:r>
          </a:p>
          <a:p>
            <a:pPr lvl="1"/>
            <a:r>
              <a:rPr lang="en-US" sz="1800" dirty="0" smtClean="0"/>
              <a:t>Dial up service found 30% of people used same word</a:t>
            </a:r>
          </a:p>
          <a:p>
            <a:pPr lvl="1"/>
            <a:r>
              <a:rPr lang="en-US" sz="1800" dirty="0" smtClean="0"/>
              <a:t>People choose obvious</a:t>
            </a:r>
          </a:p>
          <a:p>
            <a:pPr lvl="1"/>
            <a:r>
              <a:rPr lang="en-US" sz="1800" dirty="0" smtClean="0"/>
              <a:t>Post-It notes</a:t>
            </a:r>
          </a:p>
          <a:p>
            <a:endParaRPr lang="en-US" sz="2000" dirty="0" smtClean="0"/>
          </a:p>
          <a:p>
            <a:r>
              <a:rPr lang="en-US" sz="2000" dirty="0" smtClean="0"/>
              <a:t>Hints</a:t>
            </a:r>
          </a:p>
          <a:p>
            <a:pPr lvl="1"/>
            <a:r>
              <a:rPr lang="en-US" sz="1800" dirty="0" smtClean="0"/>
              <a:t>Don’t use real words</a:t>
            </a:r>
          </a:p>
          <a:p>
            <a:pPr lvl="1"/>
            <a:r>
              <a:rPr lang="en-US" sz="1800" dirty="0" smtClean="0"/>
              <a:t>Don’t use personal names</a:t>
            </a:r>
          </a:p>
          <a:p>
            <a:pPr lvl="1"/>
            <a:r>
              <a:rPr lang="en-US" sz="1800" dirty="0" smtClean="0"/>
              <a:t>Include non-alphabetic</a:t>
            </a:r>
          </a:p>
          <a:p>
            <a:pPr lvl="1"/>
            <a:r>
              <a:rPr lang="en-US" sz="1800" dirty="0" smtClean="0"/>
              <a:t>Change often</a:t>
            </a:r>
          </a:p>
          <a:p>
            <a:pPr lvl="1"/>
            <a:r>
              <a:rPr lang="en-US" sz="1800" dirty="0" smtClean="0"/>
              <a:t>Use at least 8 characters</a:t>
            </a:r>
          </a:p>
          <a:p>
            <a:pPr lvl="1"/>
            <a:r>
              <a:rPr lang="en-US" sz="1800" dirty="0" smtClean="0"/>
              <a:t>Don’t use the same password everywhere</a:t>
            </a:r>
          </a:p>
          <a:p>
            <a:pPr lvl="1"/>
            <a:r>
              <a:rPr lang="en-US" sz="1800" dirty="0" smtClean="0">
                <a:sym typeface="Wingdings" pitchFamily="2" charset="2"/>
              </a:rPr>
              <a:t> But then you cannot remember the passwords!</a:t>
            </a:r>
            <a:endParaRPr lang="en-US" sz="1800" dirty="0" smtClean="0"/>
          </a:p>
        </p:txBody>
      </p:sp>
      <p:sp>
        <p:nvSpPr>
          <p:cNvPr id="19460" name="Rectangle 7"/>
          <p:cNvSpPr>
            <a:spLocks noGrp="1" noChangeArrowheads="1"/>
          </p:cNvSpPr>
          <p:nvPr>
            <p:ph sz="half" idx="2"/>
          </p:nvPr>
        </p:nvSpPr>
        <p:spPr>
          <a:xfrm>
            <a:off x="5276088" y="1524000"/>
            <a:ext cx="3657600" cy="4876800"/>
          </a:xfrm>
        </p:spPr>
        <p:txBody>
          <a:bodyPr>
            <a:normAutofit fontScale="92500" lnSpcReduction="10000"/>
          </a:bodyPr>
          <a:lstStyle/>
          <a:p>
            <a:r>
              <a:rPr lang="en-US" sz="2000" dirty="0" smtClean="0"/>
              <a:t>Alternatives:  Biometrics</a:t>
            </a:r>
          </a:p>
          <a:p>
            <a:pPr lvl="1"/>
            <a:r>
              <a:rPr lang="en-US" sz="1800" dirty="0" smtClean="0"/>
              <a:t>Finger/hand print</a:t>
            </a:r>
          </a:p>
          <a:p>
            <a:pPr lvl="1"/>
            <a:r>
              <a:rPr lang="en-US" sz="1800" dirty="0" smtClean="0"/>
              <a:t>Voice recognition</a:t>
            </a:r>
          </a:p>
          <a:p>
            <a:pPr lvl="1"/>
            <a:r>
              <a:rPr lang="en-US" sz="1800" dirty="0" smtClean="0"/>
              <a:t>Retina/blood vessels</a:t>
            </a:r>
          </a:p>
          <a:p>
            <a:pPr lvl="1"/>
            <a:r>
              <a:rPr lang="en-US" sz="1800" dirty="0" smtClean="0"/>
              <a:t>Iris scanner</a:t>
            </a:r>
          </a:p>
          <a:p>
            <a:pPr lvl="1"/>
            <a:r>
              <a:rPr lang="en-US" sz="1800" dirty="0" smtClean="0"/>
              <a:t>DNA ?</a:t>
            </a:r>
          </a:p>
          <a:p>
            <a:r>
              <a:rPr lang="en-US" sz="2000" dirty="0" smtClean="0"/>
              <a:t>Password generator cards</a:t>
            </a:r>
          </a:p>
          <a:p>
            <a:r>
              <a:rPr lang="en-US" sz="2000" dirty="0" smtClean="0"/>
              <a:t>Comments</a:t>
            </a:r>
          </a:p>
          <a:p>
            <a:pPr lvl="1"/>
            <a:r>
              <a:rPr lang="en-US" sz="1800" dirty="0" smtClean="0"/>
              <a:t>Don’t have to remember</a:t>
            </a:r>
          </a:p>
          <a:p>
            <a:pPr lvl="1"/>
            <a:r>
              <a:rPr lang="en-US" sz="1800" dirty="0" smtClean="0"/>
              <a:t>Reasonably accurate</a:t>
            </a:r>
          </a:p>
          <a:p>
            <a:pPr lvl="1"/>
            <a:r>
              <a:rPr lang="en-US" sz="1800" dirty="0" smtClean="0"/>
              <a:t>Price is dropping</a:t>
            </a:r>
          </a:p>
          <a:p>
            <a:pPr lvl="1"/>
            <a:r>
              <a:rPr lang="en-US" sz="1800" dirty="0" smtClean="0"/>
              <a:t>Nothing is perfect</a:t>
            </a:r>
          </a:p>
        </p:txBody>
      </p:sp>
    </p:spTree>
    <p:extLst>
      <p:ext uri="{BB962C8B-B14F-4D97-AF65-F5344CB8AC3E}">
        <p14:creationId xmlns:p14="http://schemas.microsoft.com/office/powerpoint/2010/main" xmlns="" val="5895463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Passwords</a:t>
            </a:r>
            <a:endParaRPr lang="en-US" dirty="0"/>
          </a:p>
        </p:txBody>
      </p:sp>
      <p:sp>
        <p:nvSpPr>
          <p:cNvPr id="5" name="Content Placeholder 4"/>
          <p:cNvSpPr>
            <a:spLocks noGrp="1"/>
          </p:cNvSpPr>
          <p:nvPr>
            <p:ph idx="1"/>
          </p:nvPr>
        </p:nvSpPr>
        <p:spPr>
          <a:xfrm>
            <a:off x="1435608" y="1447800"/>
            <a:ext cx="7498080" cy="1828800"/>
          </a:xfrm>
        </p:spPr>
        <p:txBody>
          <a:bodyPr>
            <a:normAutofit fontScale="70000" lnSpcReduction="20000"/>
          </a:bodyPr>
          <a:lstStyle/>
          <a:p>
            <a:r>
              <a:rPr lang="en-US" dirty="0" smtClean="0"/>
              <a:t>Some hackers have released stolen and cracked password files. Analysis reveals the most common passwords—which are also in a list used by hackers. Do not use these as your password! </a:t>
            </a:r>
            <a:r>
              <a:rPr lang="en-US" dirty="0"/>
              <a:t>Example source: Ashlee Vance, “If Your Password Is 123456, Just Make It </a:t>
            </a:r>
            <a:r>
              <a:rPr lang="en-US" dirty="0" err="1"/>
              <a:t>HackMe</a:t>
            </a:r>
            <a:r>
              <a:rPr lang="en-US" dirty="0"/>
              <a:t>,” </a:t>
            </a:r>
            <a:r>
              <a:rPr lang="en-US" i="1" dirty="0"/>
              <a:t>The New York Times</a:t>
            </a:r>
            <a:r>
              <a:rPr lang="en-US" dirty="0"/>
              <a:t>, January 20, 2010.</a:t>
            </a:r>
          </a:p>
        </p:txBody>
      </p:sp>
      <p:sp>
        <p:nvSpPr>
          <p:cNvPr id="6" name="Rectangle 5"/>
          <p:cNvSpPr/>
          <p:nvPr/>
        </p:nvSpPr>
        <p:spPr>
          <a:xfrm>
            <a:off x="1676400" y="3276600"/>
            <a:ext cx="190500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buAutoNum type="arabicPeriod"/>
            </a:pPr>
            <a:r>
              <a:rPr lang="en-US" sz="1800" dirty="0" smtClean="0">
                <a:solidFill>
                  <a:schemeClr val="tx1"/>
                </a:solidFill>
              </a:rPr>
              <a:t>123456</a:t>
            </a:r>
          </a:p>
          <a:p>
            <a:pPr marL="457200" indent="-457200">
              <a:buAutoNum type="arabicPeriod"/>
            </a:pPr>
            <a:r>
              <a:rPr lang="en-US" sz="1800" dirty="0" smtClean="0">
                <a:solidFill>
                  <a:schemeClr val="tx1"/>
                </a:solidFill>
              </a:rPr>
              <a:t>12345</a:t>
            </a:r>
          </a:p>
          <a:p>
            <a:pPr marL="457200" indent="-457200">
              <a:buAutoNum type="arabicPeriod"/>
            </a:pPr>
            <a:r>
              <a:rPr lang="en-US" sz="1800" dirty="0" smtClean="0">
                <a:solidFill>
                  <a:schemeClr val="tx1"/>
                </a:solidFill>
              </a:rPr>
              <a:t>123456789</a:t>
            </a:r>
          </a:p>
          <a:p>
            <a:pPr marL="457200" indent="-457200">
              <a:buAutoNum type="arabicPeriod"/>
            </a:pPr>
            <a:r>
              <a:rPr lang="en-US" sz="1800" dirty="0" smtClean="0">
                <a:solidFill>
                  <a:schemeClr val="tx1"/>
                </a:solidFill>
              </a:rPr>
              <a:t>password</a:t>
            </a:r>
          </a:p>
          <a:p>
            <a:pPr marL="457200" indent="-457200">
              <a:buAutoNum type="arabicPeriod"/>
            </a:pPr>
            <a:r>
              <a:rPr lang="en-US" sz="1800" dirty="0" err="1" smtClean="0">
                <a:solidFill>
                  <a:schemeClr val="tx1"/>
                </a:solidFill>
              </a:rPr>
              <a:t>iloveyou</a:t>
            </a:r>
            <a:endParaRPr lang="en-US" sz="1800" dirty="0" smtClean="0">
              <a:solidFill>
                <a:schemeClr val="tx1"/>
              </a:solidFill>
            </a:endParaRPr>
          </a:p>
          <a:p>
            <a:pPr marL="457200" indent="-457200">
              <a:buAutoNum type="arabicPeriod"/>
            </a:pPr>
            <a:r>
              <a:rPr lang="en-US" sz="1800" dirty="0" smtClean="0">
                <a:solidFill>
                  <a:schemeClr val="tx1"/>
                </a:solidFill>
              </a:rPr>
              <a:t>princess</a:t>
            </a:r>
          </a:p>
          <a:p>
            <a:pPr marL="457200" indent="-457200">
              <a:buAutoNum type="arabicPeriod"/>
            </a:pPr>
            <a:r>
              <a:rPr lang="en-US" sz="1800" dirty="0" err="1" smtClean="0">
                <a:solidFill>
                  <a:schemeClr val="tx1"/>
                </a:solidFill>
              </a:rPr>
              <a:t>rockyou</a:t>
            </a:r>
            <a:endParaRPr lang="en-US" sz="1800" dirty="0" smtClean="0">
              <a:solidFill>
                <a:schemeClr val="tx1"/>
              </a:solidFill>
            </a:endParaRPr>
          </a:p>
          <a:p>
            <a:pPr marL="457200" indent="-457200">
              <a:buAutoNum type="arabicPeriod"/>
            </a:pPr>
            <a:r>
              <a:rPr lang="en-US" sz="1800" dirty="0" smtClean="0">
                <a:solidFill>
                  <a:schemeClr val="tx1"/>
                </a:solidFill>
              </a:rPr>
              <a:t>1234567</a:t>
            </a:r>
          </a:p>
          <a:p>
            <a:pPr marL="457200" indent="-457200">
              <a:buAutoNum type="arabicPeriod"/>
            </a:pPr>
            <a:r>
              <a:rPr lang="en-US" sz="1800" dirty="0" smtClean="0">
                <a:solidFill>
                  <a:schemeClr val="tx1"/>
                </a:solidFill>
              </a:rPr>
              <a:t>12345678</a:t>
            </a:r>
          </a:p>
          <a:p>
            <a:pPr marL="457200" indent="-457200">
              <a:buAutoNum type="arabicPeriod"/>
            </a:pPr>
            <a:r>
              <a:rPr lang="en-US" sz="1800" dirty="0" smtClean="0">
                <a:solidFill>
                  <a:schemeClr val="tx1"/>
                </a:solidFill>
              </a:rPr>
              <a:t>abc123</a:t>
            </a:r>
            <a:endParaRPr lang="en-US" sz="1800" dirty="0">
              <a:solidFill>
                <a:schemeClr val="tx1"/>
              </a:solidFill>
            </a:endParaRPr>
          </a:p>
        </p:txBody>
      </p:sp>
      <p:sp>
        <p:nvSpPr>
          <p:cNvPr id="7" name="Rectangle 6"/>
          <p:cNvSpPr/>
          <p:nvPr/>
        </p:nvSpPr>
        <p:spPr>
          <a:xfrm>
            <a:off x="3962400" y="3276600"/>
            <a:ext cx="190500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 typeface="+mj-lt"/>
              <a:buAutoNum type="arabicPeriod" startAt="11"/>
            </a:pPr>
            <a:r>
              <a:rPr lang="en-US" sz="1800" dirty="0" smtClean="0">
                <a:solidFill>
                  <a:schemeClr val="tx1"/>
                </a:solidFill>
              </a:rPr>
              <a:t>nicole</a:t>
            </a:r>
          </a:p>
          <a:p>
            <a:pPr marL="342900" indent="-342900">
              <a:buAutoNum type="arabicPeriod" startAt="11"/>
            </a:pPr>
            <a:r>
              <a:rPr lang="en-US" sz="1800" dirty="0" err="1" smtClean="0">
                <a:solidFill>
                  <a:schemeClr val="tx1"/>
                </a:solidFill>
              </a:rPr>
              <a:t>daniel</a:t>
            </a:r>
            <a:endParaRPr lang="en-US" sz="1800" dirty="0" smtClean="0">
              <a:solidFill>
                <a:schemeClr val="tx1"/>
              </a:solidFill>
            </a:endParaRPr>
          </a:p>
          <a:p>
            <a:pPr marL="342900" indent="-342900">
              <a:buAutoNum type="arabicPeriod" startAt="11"/>
            </a:pPr>
            <a:r>
              <a:rPr lang="en-US" sz="1800" dirty="0" err="1" smtClean="0">
                <a:solidFill>
                  <a:schemeClr val="tx1"/>
                </a:solidFill>
              </a:rPr>
              <a:t>babygirl</a:t>
            </a:r>
            <a:endParaRPr lang="en-US" sz="1800" dirty="0" smtClean="0">
              <a:solidFill>
                <a:schemeClr val="tx1"/>
              </a:solidFill>
            </a:endParaRPr>
          </a:p>
          <a:p>
            <a:pPr marL="342900" indent="-342900">
              <a:buAutoNum type="arabicPeriod" startAt="11"/>
            </a:pPr>
            <a:r>
              <a:rPr lang="en-US" sz="1800" dirty="0" smtClean="0">
                <a:solidFill>
                  <a:schemeClr val="tx1"/>
                </a:solidFill>
              </a:rPr>
              <a:t>monkey</a:t>
            </a:r>
          </a:p>
          <a:p>
            <a:pPr marL="342900" indent="-342900">
              <a:buAutoNum type="arabicPeriod" startAt="11"/>
            </a:pPr>
            <a:r>
              <a:rPr lang="en-US" sz="1800" dirty="0" err="1" smtClean="0">
                <a:solidFill>
                  <a:schemeClr val="tx1"/>
                </a:solidFill>
              </a:rPr>
              <a:t>jessica</a:t>
            </a:r>
            <a:endParaRPr lang="en-US" sz="1800" dirty="0" smtClean="0">
              <a:solidFill>
                <a:schemeClr val="tx1"/>
              </a:solidFill>
            </a:endParaRPr>
          </a:p>
          <a:p>
            <a:pPr marL="342900" indent="-342900">
              <a:buAutoNum type="arabicPeriod" startAt="11"/>
            </a:pPr>
            <a:r>
              <a:rPr lang="en-US" sz="1800" dirty="0" smtClean="0">
                <a:solidFill>
                  <a:schemeClr val="tx1"/>
                </a:solidFill>
              </a:rPr>
              <a:t>lovely</a:t>
            </a:r>
          </a:p>
          <a:p>
            <a:pPr marL="342900" indent="-342900">
              <a:buAutoNum type="arabicPeriod" startAt="11"/>
            </a:pPr>
            <a:r>
              <a:rPr lang="en-US" sz="1800" dirty="0" err="1" smtClean="0">
                <a:solidFill>
                  <a:schemeClr val="tx1"/>
                </a:solidFill>
              </a:rPr>
              <a:t>michael</a:t>
            </a:r>
            <a:endParaRPr lang="en-US" sz="1800" dirty="0" smtClean="0">
              <a:solidFill>
                <a:schemeClr val="tx1"/>
              </a:solidFill>
            </a:endParaRPr>
          </a:p>
          <a:p>
            <a:pPr marL="342900" indent="-342900">
              <a:buAutoNum type="arabicPeriod" startAt="11"/>
            </a:pPr>
            <a:r>
              <a:rPr lang="en-US" sz="1800" dirty="0" err="1" smtClean="0">
                <a:solidFill>
                  <a:schemeClr val="tx1"/>
                </a:solidFill>
              </a:rPr>
              <a:t>ashley</a:t>
            </a:r>
            <a:endParaRPr lang="en-US" sz="1800" dirty="0" smtClean="0">
              <a:solidFill>
                <a:schemeClr val="tx1"/>
              </a:solidFill>
            </a:endParaRPr>
          </a:p>
          <a:p>
            <a:pPr marL="342900" indent="-342900">
              <a:buAutoNum type="arabicPeriod" startAt="11"/>
            </a:pPr>
            <a:r>
              <a:rPr lang="en-US" sz="1800" dirty="0" smtClean="0">
                <a:solidFill>
                  <a:schemeClr val="tx1"/>
                </a:solidFill>
              </a:rPr>
              <a:t>654321</a:t>
            </a:r>
          </a:p>
          <a:p>
            <a:pPr marL="342900" indent="-342900">
              <a:buAutoNum type="arabicPeriod" startAt="11"/>
            </a:pPr>
            <a:r>
              <a:rPr lang="en-US" sz="1800" dirty="0" smtClean="0">
                <a:solidFill>
                  <a:schemeClr val="tx1"/>
                </a:solidFill>
              </a:rPr>
              <a:t>qwerty</a:t>
            </a:r>
            <a:endParaRPr lang="en-US" sz="1800" dirty="0">
              <a:solidFill>
                <a:schemeClr val="tx1"/>
              </a:solidFill>
            </a:endParaRPr>
          </a:p>
        </p:txBody>
      </p:sp>
      <p:sp>
        <p:nvSpPr>
          <p:cNvPr id="8" name="Rectangle 7"/>
          <p:cNvSpPr/>
          <p:nvPr/>
        </p:nvSpPr>
        <p:spPr>
          <a:xfrm>
            <a:off x="6172200" y="3276600"/>
            <a:ext cx="19050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 typeface="+mj-lt"/>
              <a:buAutoNum type="arabicPeriod" startAt="21"/>
            </a:pPr>
            <a:r>
              <a:rPr lang="en-US" sz="1800" dirty="0" smtClean="0">
                <a:solidFill>
                  <a:schemeClr val="tx1"/>
                </a:solidFill>
              </a:rPr>
              <a:t>Iloveu</a:t>
            </a:r>
          </a:p>
          <a:p>
            <a:pPr marL="342900" indent="-342900">
              <a:buAutoNum type="arabicPeriod" startAt="21"/>
            </a:pPr>
            <a:r>
              <a:rPr lang="en-US" sz="1800" dirty="0" err="1" smtClean="0">
                <a:solidFill>
                  <a:schemeClr val="tx1"/>
                </a:solidFill>
              </a:rPr>
              <a:t>michelle</a:t>
            </a:r>
            <a:endParaRPr lang="en-US" sz="1800" dirty="0" smtClean="0">
              <a:solidFill>
                <a:schemeClr val="tx1"/>
              </a:solidFill>
            </a:endParaRPr>
          </a:p>
          <a:p>
            <a:pPr marL="342900" indent="-342900">
              <a:buAutoNum type="arabicPeriod" startAt="21"/>
            </a:pPr>
            <a:r>
              <a:rPr lang="en-US" sz="1800" dirty="0" smtClean="0">
                <a:solidFill>
                  <a:schemeClr val="tx1"/>
                </a:solidFill>
              </a:rPr>
              <a:t>111111</a:t>
            </a:r>
          </a:p>
          <a:p>
            <a:pPr marL="342900" indent="-342900">
              <a:buAutoNum type="arabicPeriod" startAt="21"/>
            </a:pPr>
            <a:r>
              <a:rPr lang="en-US" sz="1800" dirty="0" smtClean="0">
                <a:solidFill>
                  <a:schemeClr val="tx1"/>
                </a:solidFill>
              </a:rPr>
              <a:t>0</a:t>
            </a:r>
          </a:p>
          <a:p>
            <a:pPr marL="342900" indent="-342900">
              <a:buAutoNum type="arabicPeriod" startAt="21"/>
            </a:pPr>
            <a:r>
              <a:rPr lang="en-US" sz="1800" dirty="0" err="1" smtClean="0">
                <a:solidFill>
                  <a:schemeClr val="tx1"/>
                </a:solidFill>
              </a:rPr>
              <a:t>Tigger</a:t>
            </a:r>
            <a:endParaRPr lang="en-US" sz="1800" dirty="0" smtClean="0">
              <a:solidFill>
                <a:schemeClr val="tx1"/>
              </a:solidFill>
            </a:endParaRPr>
          </a:p>
          <a:p>
            <a:pPr marL="342900" indent="-342900">
              <a:buAutoNum type="arabicPeriod" startAt="21"/>
            </a:pPr>
            <a:r>
              <a:rPr lang="en-US" sz="1800" dirty="0" smtClean="0">
                <a:solidFill>
                  <a:schemeClr val="tx1"/>
                </a:solidFill>
              </a:rPr>
              <a:t>password1</a:t>
            </a:r>
          </a:p>
          <a:p>
            <a:pPr marL="342900" indent="-342900">
              <a:buAutoNum type="arabicPeriod" startAt="21"/>
            </a:pPr>
            <a:r>
              <a:rPr lang="en-US" sz="1800" dirty="0" smtClean="0">
                <a:solidFill>
                  <a:schemeClr val="tx1"/>
                </a:solidFill>
              </a:rPr>
              <a:t>sunshine</a:t>
            </a:r>
          </a:p>
          <a:p>
            <a:pPr marL="342900" indent="-342900">
              <a:buAutoNum type="arabicPeriod" startAt="21"/>
            </a:pPr>
            <a:r>
              <a:rPr lang="en-US" sz="1800" dirty="0" smtClean="0">
                <a:solidFill>
                  <a:schemeClr val="tx1"/>
                </a:solidFill>
              </a:rPr>
              <a:t>chocolate</a:t>
            </a:r>
          </a:p>
          <a:p>
            <a:pPr marL="342900" indent="-342900">
              <a:buAutoNum type="arabicPeriod" startAt="21"/>
            </a:pPr>
            <a:r>
              <a:rPr lang="en-US" sz="1800" dirty="0" err="1" smtClean="0">
                <a:solidFill>
                  <a:schemeClr val="tx1"/>
                </a:solidFill>
              </a:rPr>
              <a:t>anthony</a:t>
            </a:r>
            <a:endParaRPr lang="en-US" sz="1800" dirty="0" smtClean="0">
              <a:solidFill>
                <a:schemeClr val="tx1"/>
              </a:solidFill>
            </a:endParaRPr>
          </a:p>
          <a:p>
            <a:pPr marL="342900" indent="-342900">
              <a:buAutoNum type="arabicPeriod" startAt="21"/>
            </a:pPr>
            <a:r>
              <a:rPr lang="en-US" sz="1800" dirty="0" smtClean="0">
                <a:solidFill>
                  <a:schemeClr val="tx1"/>
                </a:solidFill>
              </a:rPr>
              <a:t>Angel</a:t>
            </a:r>
          </a:p>
          <a:p>
            <a:pPr marL="342900" indent="-342900">
              <a:buAutoNum type="arabicPeriod" startAt="21"/>
            </a:pPr>
            <a:r>
              <a:rPr lang="en-US" sz="1800" dirty="0" smtClean="0">
                <a:solidFill>
                  <a:schemeClr val="tx1"/>
                </a:solidFill>
              </a:rPr>
              <a:t>FRIENDS</a:t>
            </a:r>
          </a:p>
          <a:p>
            <a:pPr marL="342900" indent="-342900">
              <a:buAutoNum type="arabicPeriod" startAt="21"/>
            </a:pPr>
            <a:r>
              <a:rPr lang="en-US" sz="1800" dirty="0" smtClean="0">
                <a:solidFill>
                  <a:schemeClr val="tx1"/>
                </a:solidFill>
              </a:rPr>
              <a:t>soccer</a:t>
            </a:r>
            <a:endParaRPr lang="en-US" sz="1800" dirty="0">
              <a:solidFill>
                <a:schemeClr val="tx1"/>
              </a:solidFill>
            </a:endParaRPr>
          </a:p>
        </p:txBody>
      </p:sp>
    </p:spTree>
    <p:extLst>
      <p:ext uri="{BB962C8B-B14F-4D97-AF65-F5344CB8AC3E}">
        <p14:creationId xmlns:p14="http://schemas.microsoft.com/office/powerpoint/2010/main" xmlns="" val="2031468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en-US" smtClean="0"/>
              <a:t>Iris Scan</a:t>
            </a:r>
          </a:p>
        </p:txBody>
      </p:sp>
      <p:pic>
        <p:nvPicPr>
          <p:cNvPr id="20483" name="Picture 102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2590800"/>
            <a:ext cx="1371600" cy="168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0484" name="Text Box 1028"/>
          <p:cNvSpPr txBox="1">
            <a:spLocks noChangeArrowheads="1"/>
          </p:cNvSpPr>
          <p:nvPr/>
        </p:nvSpPr>
        <p:spPr bwMode="auto">
          <a:xfrm>
            <a:off x="457200" y="4191000"/>
            <a:ext cx="292907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dirty="0"/>
              <a:t>http://www.iridiantech.com/</a:t>
            </a:r>
          </a:p>
          <a:p>
            <a:r>
              <a:rPr lang="en-US" sz="1800" dirty="0"/>
              <a:t>questions/q2/features.html</a:t>
            </a:r>
          </a:p>
        </p:txBody>
      </p:sp>
      <p:sp>
        <p:nvSpPr>
          <p:cNvPr id="20485" name="Text Box 1029"/>
          <p:cNvSpPr txBox="1">
            <a:spLocks noChangeArrowheads="1"/>
          </p:cNvSpPr>
          <p:nvPr/>
        </p:nvSpPr>
        <p:spPr bwMode="auto">
          <a:xfrm>
            <a:off x="1371600" y="5029200"/>
            <a:ext cx="50449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b="1" dirty="0"/>
              <a:t>Algorithm patents by JOHN DAUGMAN 1994</a:t>
            </a:r>
            <a:endParaRPr lang="en-US" sz="1800" dirty="0"/>
          </a:p>
          <a:p>
            <a:r>
              <a:rPr lang="en-US" sz="1800" dirty="0"/>
              <a:t> http://www.cl.cam.ac.uk/~jgd1000/</a:t>
            </a:r>
          </a:p>
        </p:txBody>
      </p:sp>
      <p:pic>
        <p:nvPicPr>
          <p:cNvPr id="20486" name="Picture 103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2286000"/>
            <a:ext cx="1543050" cy="154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0487" name="Text Box 1031"/>
          <p:cNvSpPr txBox="1">
            <a:spLocks noChangeArrowheads="1"/>
          </p:cNvSpPr>
          <p:nvPr/>
        </p:nvSpPr>
        <p:spPr bwMode="auto">
          <a:xfrm>
            <a:off x="5715000" y="3962400"/>
            <a:ext cx="305911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http://www.eyeticket.com/</a:t>
            </a:r>
          </a:p>
          <a:p>
            <a:r>
              <a:rPr lang="en-US" sz="2000" dirty="0" err="1"/>
              <a:t>eyepass</a:t>
            </a:r>
            <a:r>
              <a:rPr lang="en-US" sz="2000" dirty="0"/>
              <a:t>/index.html</a:t>
            </a:r>
          </a:p>
        </p:txBody>
      </p:sp>
      <p:pic>
        <p:nvPicPr>
          <p:cNvPr id="20488" name="Picture 103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29000" y="762000"/>
            <a:ext cx="238125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0489" name="Text Box 1034"/>
          <p:cNvSpPr txBox="1">
            <a:spLocks noChangeArrowheads="1"/>
          </p:cNvSpPr>
          <p:nvPr/>
        </p:nvSpPr>
        <p:spPr bwMode="auto">
          <a:xfrm>
            <a:off x="3886200" y="3200400"/>
            <a:ext cx="1250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hlinkClick r:id="rId5"/>
              </a:rPr>
              <a:t>Panasonic</a:t>
            </a:r>
            <a:endParaRPr lang="en-US"/>
          </a:p>
        </p:txBody>
      </p:sp>
    </p:spTree>
    <p:extLst>
      <p:ext uri="{BB962C8B-B14F-4D97-AF65-F5344CB8AC3E}">
        <p14:creationId xmlns:p14="http://schemas.microsoft.com/office/powerpoint/2010/main" xmlns="" val="3131195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rrowheads="1"/>
          </p:cNvPicPr>
          <p:nvPr/>
        </p:nvPicPr>
        <p:blipFill>
          <a:blip r:embed="rId2">
            <a:extLst>
              <a:ext uri="{28A0092B-C50C-407E-A947-70E740481C1C}">
                <a14:useLocalDpi xmlns:a14="http://schemas.microsoft.com/office/drawing/2010/main" xmlns="" val="0"/>
              </a:ext>
            </a:extLst>
          </a:blip>
          <a:srcRect l="9100" r="8270" b="7581"/>
          <a:stretch>
            <a:fillRect/>
          </a:stretch>
        </p:blipFill>
        <p:spPr bwMode="auto">
          <a:xfrm>
            <a:off x="895350" y="1086617"/>
            <a:ext cx="3157538" cy="433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07" name="Picture 4"/>
          <p:cNvPicPr>
            <a:picLocks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76800" y="1586679"/>
            <a:ext cx="2667000" cy="3586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508" name="Rectangle 5"/>
          <p:cNvSpPr>
            <a:spLocks noChangeArrowheads="1"/>
          </p:cNvSpPr>
          <p:nvPr/>
        </p:nvSpPr>
        <p:spPr bwMode="auto">
          <a:xfrm>
            <a:off x="915988" y="5580829"/>
            <a:ext cx="8228012" cy="12009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spcBef>
                <a:spcPct val="50000"/>
              </a:spcBef>
            </a:pPr>
            <a:r>
              <a:rPr lang="en-US" sz="1800" dirty="0"/>
              <a:t>Several methods exist to identify a person based on biological characteristics.  Common techniques include fingerprint, handprint readers, and retinal scanners.  More exotic devices include body shape sensors and this thermal facial reader which uses infrared imaging to identify the user.</a:t>
            </a:r>
          </a:p>
        </p:txBody>
      </p:sp>
      <p:sp>
        <p:nvSpPr>
          <p:cNvPr id="21509" name="Rectangle 6"/>
          <p:cNvSpPr>
            <a:spLocks noGrp="1" noChangeArrowheads="1"/>
          </p:cNvSpPr>
          <p:nvPr>
            <p:ph type="title"/>
          </p:nvPr>
        </p:nvSpPr>
        <p:spPr/>
        <p:txBody>
          <a:bodyPr/>
          <a:lstStyle/>
          <a:p>
            <a:r>
              <a:rPr lang="en-US" smtClean="0"/>
              <a:t>Biometrics: Thermal</a:t>
            </a:r>
          </a:p>
        </p:txBody>
      </p:sp>
    </p:spTree>
    <p:extLst>
      <p:ext uri="{BB962C8B-B14F-4D97-AF65-F5344CB8AC3E}">
        <p14:creationId xmlns:p14="http://schemas.microsoft.com/office/powerpoint/2010/main" xmlns="" val="2892039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JPost\AppData\Local\Microsoft\Windows\Temporary Internet Files\Content.IE5\HR2VBBDV\MP900178596[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78421" y="1310071"/>
            <a:ext cx="3334498" cy="2228788"/>
          </a:xfrm>
          <a:prstGeom prst="rect">
            <a:avLst/>
          </a:prstGeom>
          <a:noFill/>
          <a:extLst>
            <a:ext uri="{909E8E84-426E-40DD-AFC4-6F175D3DCCD1}">
              <a14:hiddenFill xmlns:a14="http://schemas.microsoft.com/office/drawing/2010/main" xmlns="">
                <a:solidFill>
                  <a:srgbClr val="FFFFFF"/>
                </a:solidFill>
              </a14:hiddenFill>
            </a:ext>
          </a:extLst>
        </p:spPr>
      </p:pic>
      <p:sp>
        <p:nvSpPr>
          <p:cNvPr id="5122" name="Rectangle 2050"/>
          <p:cNvSpPr>
            <a:spLocks noGrp="1" noChangeArrowheads="1"/>
          </p:cNvSpPr>
          <p:nvPr>
            <p:ph type="title"/>
          </p:nvPr>
        </p:nvSpPr>
        <p:spPr/>
        <p:txBody>
          <a:bodyPr/>
          <a:lstStyle/>
          <a:p>
            <a:r>
              <a:rPr lang="en-US" smtClean="0"/>
              <a:t>Computer Security</a:t>
            </a:r>
          </a:p>
        </p:txBody>
      </p:sp>
      <p:pic>
        <p:nvPicPr>
          <p:cNvPr id="5123" name="Picture 2051" descr="j007861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 y="2971800"/>
            <a:ext cx="2209800" cy="147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5" name="Freeform 2056"/>
          <p:cNvSpPr>
            <a:spLocks/>
          </p:cNvSpPr>
          <p:nvPr/>
        </p:nvSpPr>
        <p:spPr bwMode="auto">
          <a:xfrm>
            <a:off x="2362200" y="2819400"/>
            <a:ext cx="4114800" cy="990600"/>
          </a:xfrm>
          <a:custGeom>
            <a:avLst/>
            <a:gdLst>
              <a:gd name="T0" fmla="*/ 0 w 2592"/>
              <a:gd name="T1" fmla="*/ 2147483647 h 896"/>
              <a:gd name="T2" fmla="*/ 2147483647 w 2592"/>
              <a:gd name="T3" fmla="*/ 2147483647 h 896"/>
              <a:gd name="T4" fmla="*/ 2147483647 w 2592"/>
              <a:gd name="T5" fmla="*/ 2147483647 h 896"/>
              <a:gd name="T6" fmla="*/ 2147483647 w 2592"/>
              <a:gd name="T7" fmla="*/ 2147483647 h 896"/>
              <a:gd name="T8" fmla="*/ 2147483647 w 2592"/>
              <a:gd name="T9" fmla="*/ 2147483647 h 896"/>
              <a:gd name="T10" fmla="*/ 2147483647 w 2592"/>
              <a:gd name="T11" fmla="*/ 2147483647 h 896"/>
              <a:gd name="T12" fmla="*/ 2147483647 w 2592"/>
              <a:gd name="T13" fmla="*/ 2147483647 h 896"/>
              <a:gd name="T14" fmla="*/ 0 60000 65536"/>
              <a:gd name="T15" fmla="*/ 0 60000 65536"/>
              <a:gd name="T16" fmla="*/ 0 60000 65536"/>
              <a:gd name="T17" fmla="*/ 0 60000 65536"/>
              <a:gd name="T18" fmla="*/ 0 60000 65536"/>
              <a:gd name="T19" fmla="*/ 0 60000 65536"/>
              <a:gd name="T20" fmla="*/ 0 60000 65536"/>
              <a:gd name="T21" fmla="*/ 0 w 2592"/>
              <a:gd name="T22" fmla="*/ 0 h 896"/>
              <a:gd name="T23" fmla="*/ 2592 w 2592"/>
              <a:gd name="T24" fmla="*/ 896 h 8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92" h="896">
                <a:moveTo>
                  <a:pt x="0" y="896"/>
                </a:moveTo>
                <a:cubicBezTo>
                  <a:pt x="228" y="856"/>
                  <a:pt x="456" y="816"/>
                  <a:pt x="576" y="704"/>
                </a:cubicBezTo>
                <a:cubicBezTo>
                  <a:pt x="696" y="592"/>
                  <a:pt x="656" y="336"/>
                  <a:pt x="720" y="224"/>
                </a:cubicBezTo>
                <a:cubicBezTo>
                  <a:pt x="784" y="112"/>
                  <a:pt x="792" y="24"/>
                  <a:pt x="960" y="32"/>
                </a:cubicBezTo>
                <a:cubicBezTo>
                  <a:pt x="1128" y="40"/>
                  <a:pt x="1536" y="272"/>
                  <a:pt x="1728" y="272"/>
                </a:cubicBezTo>
                <a:cubicBezTo>
                  <a:pt x="1920" y="272"/>
                  <a:pt x="1968" y="64"/>
                  <a:pt x="2112" y="32"/>
                </a:cubicBezTo>
                <a:cubicBezTo>
                  <a:pt x="2256" y="0"/>
                  <a:pt x="2424" y="40"/>
                  <a:pt x="2592" y="8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26" name="Freeform 2058"/>
          <p:cNvSpPr>
            <a:spLocks/>
          </p:cNvSpPr>
          <p:nvPr/>
        </p:nvSpPr>
        <p:spPr bwMode="auto">
          <a:xfrm>
            <a:off x="3306763" y="3295650"/>
            <a:ext cx="2128837" cy="2724150"/>
          </a:xfrm>
          <a:custGeom>
            <a:avLst/>
            <a:gdLst>
              <a:gd name="T0" fmla="*/ 2147483647 w 1341"/>
              <a:gd name="T1" fmla="*/ 0 h 1716"/>
              <a:gd name="T2" fmla="*/ 2147483647 w 1341"/>
              <a:gd name="T3" fmla="*/ 2147483647 h 1716"/>
              <a:gd name="T4" fmla="*/ 2147483647 w 1341"/>
              <a:gd name="T5" fmla="*/ 2147483647 h 1716"/>
              <a:gd name="T6" fmla="*/ 2147483647 w 1341"/>
              <a:gd name="T7" fmla="*/ 2147483647 h 1716"/>
              <a:gd name="T8" fmla="*/ 2147483647 w 1341"/>
              <a:gd name="T9" fmla="*/ 2147483647 h 1716"/>
              <a:gd name="T10" fmla="*/ 2147483647 w 1341"/>
              <a:gd name="T11" fmla="*/ 2147483647 h 1716"/>
              <a:gd name="T12" fmla="*/ 2147483647 w 1341"/>
              <a:gd name="T13" fmla="*/ 2147483647 h 1716"/>
              <a:gd name="T14" fmla="*/ 2147483647 w 1341"/>
              <a:gd name="T15" fmla="*/ 2147483647 h 1716"/>
              <a:gd name="T16" fmla="*/ 2147483647 w 1341"/>
              <a:gd name="T17" fmla="*/ 2147483647 h 1716"/>
              <a:gd name="T18" fmla="*/ 2147483647 w 1341"/>
              <a:gd name="T19" fmla="*/ 2147483647 h 1716"/>
              <a:gd name="T20" fmla="*/ 2147483647 w 1341"/>
              <a:gd name="T21" fmla="*/ 2147483647 h 17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1"/>
              <a:gd name="T34" fmla="*/ 0 h 1716"/>
              <a:gd name="T35" fmla="*/ 1341 w 1341"/>
              <a:gd name="T36" fmla="*/ 1716 h 17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1" h="1716">
                <a:moveTo>
                  <a:pt x="582" y="0"/>
                </a:moveTo>
                <a:cubicBezTo>
                  <a:pt x="504" y="53"/>
                  <a:pt x="204" y="218"/>
                  <a:pt x="115" y="317"/>
                </a:cubicBezTo>
                <a:cubicBezTo>
                  <a:pt x="26" y="416"/>
                  <a:pt x="0" y="549"/>
                  <a:pt x="46" y="595"/>
                </a:cubicBezTo>
                <a:cubicBezTo>
                  <a:pt x="92" y="641"/>
                  <a:pt x="296" y="567"/>
                  <a:pt x="393" y="595"/>
                </a:cubicBezTo>
                <a:cubicBezTo>
                  <a:pt x="490" y="623"/>
                  <a:pt x="500" y="721"/>
                  <a:pt x="631" y="764"/>
                </a:cubicBezTo>
                <a:cubicBezTo>
                  <a:pt x="762" y="807"/>
                  <a:pt x="1089" y="789"/>
                  <a:pt x="1181" y="852"/>
                </a:cubicBezTo>
                <a:cubicBezTo>
                  <a:pt x="1273" y="915"/>
                  <a:pt x="1157" y="1052"/>
                  <a:pt x="1181" y="1140"/>
                </a:cubicBezTo>
                <a:cubicBezTo>
                  <a:pt x="1205" y="1228"/>
                  <a:pt x="1341" y="1324"/>
                  <a:pt x="1325" y="1380"/>
                </a:cubicBezTo>
                <a:cubicBezTo>
                  <a:pt x="1309" y="1436"/>
                  <a:pt x="1125" y="1428"/>
                  <a:pt x="1085" y="1476"/>
                </a:cubicBezTo>
                <a:cubicBezTo>
                  <a:pt x="1045" y="1524"/>
                  <a:pt x="1109" y="1628"/>
                  <a:pt x="1085" y="1668"/>
                </a:cubicBezTo>
                <a:cubicBezTo>
                  <a:pt x="1061" y="1708"/>
                  <a:pt x="1001" y="1712"/>
                  <a:pt x="941" y="1716"/>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28" name="Text Box 2061"/>
          <p:cNvSpPr txBox="1">
            <a:spLocks noChangeArrowheads="1"/>
          </p:cNvSpPr>
          <p:nvPr/>
        </p:nvSpPr>
        <p:spPr bwMode="auto">
          <a:xfrm>
            <a:off x="5932704" y="457200"/>
            <a:ext cx="240161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Server Attacks</a:t>
            </a:r>
          </a:p>
          <a:p>
            <a:r>
              <a:rPr lang="en-US" sz="2000" dirty="0"/>
              <a:t>+ </a:t>
            </a:r>
            <a:r>
              <a:rPr lang="en-US" sz="2000" dirty="0" smtClean="0"/>
              <a:t>Physical Dangers</a:t>
            </a:r>
            <a:endParaRPr lang="en-US" sz="2000" dirty="0"/>
          </a:p>
        </p:txBody>
      </p:sp>
      <p:sp>
        <p:nvSpPr>
          <p:cNvPr id="5129" name="Text Box 2062"/>
          <p:cNvSpPr txBox="1">
            <a:spLocks noChangeArrowheads="1"/>
          </p:cNvSpPr>
          <p:nvPr/>
        </p:nvSpPr>
        <p:spPr bwMode="auto">
          <a:xfrm>
            <a:off x="3657600" y="3581400"/>
            <a:ext cx="24034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Data interception</a:t>
            </a:r>
          </a:p>
          <a:p>
            <a:r>
              <a:rPr lang="en-US" sz="2000"/>
              <a:t>+ external attackers</a:t>
            </a:r>
          </a:p>
        </p:txBody>
      </p:sp>
      <p:sp>
        <p:nvSpPr>
          <p:cNvPr id="5130" name="Freeform 2063"/>
          <p:cNvSpPr>
            <a:spLocks/>
          </p:cNvSpPr>
          <p:nvPr/>
        </p:nvSpPr>
        <p:spPr bwMode="auto">
          <a:xfrm>
            <a:off x="2459038" y="2371725"/>
            <a:ext cx="3192462" cy="1195388"/>
          </a:xfrm>
          <a:custGeom>
            <a:avLst/>
            <a:gdLst>
              <a:gd name="T0" fmla="*/ 2147483647 w 2011"/>
              <a:gd name="T1" fmla="*/ 2147483647 h 753"/>
              <a:gd name="T2" fmla="*/ 2147483647 w 2011"/>
              <a:gd name="T3" fmla="*/ 2147483647 h 753"/>
              <a:gd name="T4" fmla="*/ 2147483647 w 2011"/>
              <a:gd name="T5" fmla="*/ 2147483647 h 753"/>
              <a:gd name="T6" fmla="*/ 2147483647 w 2011"/>
              <a:gd name="T7" fmla="*/ 2147483647 h 753"/>
              <a:gd name="T8" fmla="*/ 2147483647 w 2011"/>
              <a:gd name="T9" fmla="*/ 2147483647 h 753"/>
              <a:gd name="T10" fmla="*/ 2147483647 w 2011"/>
              <a:gd name="T11" fmla="*/ 2147483647 h 753"/>
              <a:gd name="T12" fmla="*/ 2147483647 w 2011"/>
              <a:gd name="T13" fmla="*/ 2147483647 h 753"/>
              <a:gd name="T14" fmla="*/ 2147483647 w 2011"/>
              <a:gd name="T15" fmla="*/ 2147483647 h 753"/>
              <a:gd name="T16" fmla="*/ 2147483647 w 2011"/>
              <a:gd name="T17" fmla="*/ 2147483647 h 753"/>
              <a:gd name="T18" fmla="*/ 2147483647 w 2011"/>
              <a:gd name="T19" fmla="*/ 2147483647 h 753"/>
              <a:gd name="T20" fmla="*/ 2147483647 w 2011"/>
              <a:gd name="T21" fmla="*/ 2147483647 h 7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1"/>
              <a:gd name="T34" fmla="*/ 0 h 753"/>
              <a:gd name="T35" fmla="*/ 2011 w 2011"/>
              <a:gd name="T36" fmla="*/ 753 h 7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1" h="753">
                <a:moveTo>
                  <a:pt x="1940" y="313"/>
                </a:moveTo>
                <a:cubicBezTo>
                  <a:pt x="1942" y="307"/>
                  <a:pt x="2011" y="335"/>
                  <a:pt x="1955" y="298"/>
                </a:cubicBezTo>
                <a:cubicBezTo>
                  <a:pt x="1899" y="261"/>
                  <a:pt x="1770" y="136"/>
                  <a:pt x="1604" y="93"/>
                </a:cubicBezTo>
                <a:cubicBezTo>
                  <a:pt x="1438" y="50"/>
                  <a:pt x="1202" y="0"/>
                  <a:pt x="957" y="42"/>
                </a:cubicBezTo>
                <a:cubicBezTo>
                  <a:pt x="712" y="84"/>
                  <a:pt x="262" y="238"/>
                  <a:pt x="131" y="346"/>
                </a:cubicBezTo>
                <a:cubicBezTo>
                  <a:pt x="0" y="454"/>
                  <a:pt x="119" y="625"/>
                  <a:pt x="169" y="689"/>
                </a:cubicBezTo>
                <a:cubicBezTo>
                  <a:pt x="219" y="753"/>
                  <a:pt x="318" y="738"/>
                  <a:pt x="432" y="729"/>
                </a:cubicBezTo>
                <a:cubicBezTo>
                  <a:pt x="546" y="720"/>
                  <a:pt x="733" y="658"/>
                  <a:pt x="851" y="634"/>
                </a:cubicBezTo>
                <a:cubicBezTo>
                  <a:pt x="969" y="610"/>
                  <a:pt x="992" y="582"/>
                  <a:pt x="1139" y="586"/>
                </a:cubicBezTo>
                <a:cubicBezTo>
                  <a:pt x="1286" y="590"/>
                  <a:pt x="1599" y="698"/>
                  <a:pt x="1735" y="658"/>
                </a:cubicBezTo>
                <a:cubicBezTo>
                  <a:pt x="1871" y="618"/>
                  <a:pt x="1909" y="411"/>
                  <a:pt x="1955" y="346"/>
                </a:cubicBezTo>
              </a:path>
            </a:pathLst>
          </a:custGeom>
          <a:solidFill>
            <a:srgbClr val="FFFFE7"/>
          </a:solidFill>
          <a:ln w="12700">
            <a:solidFill>
              <a:schemeClr val="tx1"/>
            </a:solidFill>
            <a:round/>
            <a:headEnd type="none" w="sm" len="sm"/>
            <a:tailEnd type="none" w="sm" len="sm"/>
          </a:ln>
        </p:spPr>
        <p:txBody>
          <a:bodyPr/>
          <a:lstStyle/>
          <a:p>
            <a:endParaRPr lang="en-US"/>
          </a:p>
        </p:txBody>
      </p:sp>
      <p:sp>
        <p:nvSpPr>
          <p:cNvPr id="5131" name="Text Box 2064"/>
          <p:cNvSpPr txBox="1">
            <a:spLocks noChangeArrowheads="1"/>
          </p:cNvSpPr>
          <p:nvPr/>
        </p:nvSpPr>
        <p:spPr bwMode="auto">
          <a:xfrm>
            <a:off x="3413125" y="2630488"/>
            <a:ext cx="1827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The Internet</a:t>
            </a:r>
          </a:p>
        </p:txBody>
      </p:sp>
      <p:pic>
        <p:nvPicPr>
          <p:cNvPr id="5132" name="Picture 2068" descr="ph02982j"/>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467600" y="4114800"/>
            <a:ext cx="1419225"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33" name="Freeform 2069"/>
          <p:cNvSpPr>
            <a:spLocks/>
          </p:cNvSpPr>
          <p:nvPr/>
        </p:nvSpPr>
        <p:spPr bwMode="auto">
          <a:xfrm>
            <a:off x="5764214" y="3846513"/>
            <a:ext cx="1855090" cy="1792287"/>
          </a:xfrm>
          <a:custGeom>
            <a:avLst/>
            <a:gdLst>
              <a:gd name="T0" fmla="*/ 2147483647 w 1217"/>
              <a:gd name="T1" fmla="*/ 0 h 937"/>
              <a:gd name="T2" fmla="*/ 2147483647 w 1217"/>
              <a:gd name="T3" fmla="*/ 2147483647 h 937"/>
              <a:gd name="T4" fmla="*/ 2147483647 w 1217"/>
              <a:gd name="T5" fmla="*/ 2147483647 h 937"/>
              <a:gd name="T6" fmla="*/ 0 60000 65536"/>
              <a:gd name="T7" fmla="*/ 0 60000 65536"/>
              <a:gd name="T8" fmla="*/ 0 60000 65536"/>
              <a:gd name="T9" fmla="*/ 0 w 1217"/>
              <a:gd name="T10" fmla="*/ 0 h 937"/>
              <a:gd name="T11" fmla="*/ 1217 w 1217"/>
              <a:gd name="T12" fmla="*/ 937 h 937"/>
            </a:gdLst>
            <a:ahLst/>
            <a:cxnLst>
              <a:cxn ang="T6">
                <a:pos x="T0" y="T1"/>
              </a:cxn>
              <a:cxn ang="T7">
                <a:pos x="T2" y="T3"/>
              </a:cxn>
              <a:cxn ang="T8">
                <a:pos x="T4" y="T5"/>
              </a:cxn>
            </a:cxnLst>
            <a:rect l="T9" t="T10" r="T11" b="T12"/>
            <a:pathLst>
              <a:path w="1217" h="937">
                <a:moveTo>
                  <a:pt x="252" y="0"/>
                </a:moveTo>
                <a:cubicBezTo>
                  <a:pt x="240" y="84"/>
                  <a:pt x="0" y="349"/>
                  <a:pt x="161" y="505"/>
                </a:cubicBezTo>
                <a:cubicBezTo>
                  <a:pt x="322" y="661"/>
                  <a:pt x="773" y="793"/>
                  <a:pt x="1217" y="937"/>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134" name="Text Box 2070"/>
          <p:cNvSpPr txBox="1">
            <a:spLocks noChangeArrowheads="1"/>
          </p:cNvSpPr>
          <p:nvPr/>
        </p:nvSpPr>
        <p:spPr bwMode="auto">
          <a:xfrm>
            <a:off x="6052785" y="4218057"/>
            <a:ext cx="145264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smtClean="0"/>
              <a:t>Monitoring/</a:t>
            </a:r>
          </a:p>
          <a:p>
            <a:r>
              <a:rPr lang="en-US" sz="2000" dirty="0" smtClean="0"/>
              <a:t>Spyware</a:t>
            </a:r>
            <a:endParaRPr lang="en-US" sz="2000" dirty="0"/>
          </a:p>
        </p:txBody>
      </p:sp>
      <p:sp>
        <p:nvSpPr>
          <p:cNvPr id="5135" name="Text Box 2071"/>
          <p:cNvSpPr txBox="1">
            <a:spLocks noChangeArrowheads="1"/>
          </p:cNvSpPr>
          <p:nvPr/>
        </p:nvSpPr>
        <p:spPr bwMode="auto">
          <a:xfrm>
            <a:off x="304800" y="4572000"/>
            <a:ext cx="21510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Internal + Privacy</a:t>
            </a:r>
          </a:p>
        </p:txBody>
      </p:sp>
      <p:grpSp>
        <p:nvGrpSpPr>
          <p:cNvPr id="41" name="Group 40"/>
          <p:cNvGrpSpPr/>
          <p:nvPr/>
        </p:nvGrpSpPr>
        <p:grpSpPr>
          <a:xfrm>
            <a:off x="6212634" y="2371725"/>
            <a:ext cx="2065455" cy="1537784"/>
            <a:chOff x="939760" y="666908"/>
            <a:chExt cx="5623170" cy="4186592"/>
          </a:xfrm>
        </p:grpSpPr>
        <p:sp>
          <p:nvSpPr>
            <p:cNvPr id="42" name="Freeform 41"/>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Freeform 44"/>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6" name="Group 45"/>
            <p:cNvGrpSpPr/>
            <p:nvPr/>
          </p:nvGrpSpPr>
          <p:grpSpPr>
            <a:xfrm>
              <a:off x="1012296" y="810492"/>
              <a:ext cx="468535" cy="3181508"/>
              <a:chOff x="3264635" y="937071"/>
              <a:chExt cx="468535" cy="3181508"/>
            </a:xfrm>
          </p:grpSpPr>
          <p:sp>
            <p:nvSpPr>
              <p:cNvPr id="132" name="Freeform 13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Freeform 13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p:cNvGrpSpPr/>
            <p:nvPr/>
          </p:nvGrpSpPr>
          <p:grpSpPr>
            <a:xfrm>
              <a:off x="1710061" y="810492"/>
              <a:ext cx="468535" cy="3181508"/>
              <a:chOff x="3264635" y="937071"/>
              <a:chExt cx="468535" cy="3181508"/>
            </a:xfrm>
          </p:grpSpPr>
          <p:sp>
            <p:nvSpPr>
              <p:cNvPr id="118" name="Freeform 11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Freeform 11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p:cNvGrpSpPr/>
            <p:nvPr/>
          </p:nvGrpSpPr>
          <p:grpSpPr>
            <a:xfrm>
              <a:off x="2319661" y="810492"/>
              <a:ext cx="468535" cy="3181508"/>
              <a:chOff x="3264635" y="937071"/>
              <a:chExt cx="468535" cy="3181508"/>
            </a:xfrm>
          </p:grpSpPr>
          <p:sp>
            <p:nvSpPr>
              <p:cNvPr id="104" name="Freeform 10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Freeform 10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2973343" y="810492"/>
              <a:ext cx="468535" cy="3181508"/>
              <a:chOff x="3264635" y="937071"/>
              <a:chExt cx="468535" cy="3181508"/>
            </a:xfrm>
          </p:grpSpPr>
          <p:sp>
            <p:nvSpPr>
              <p:cNvPr id="90" name="Freeform 8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Freeform 9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p:cNvGrpSpPr/>
            <p:nvPr/>
          </p:nvGrpSpPr>
          <p:grpSpPr>
            <a:xfrm>
              <a:off x="3615061" y="810492"/>
              <a:ext cx="468535" cy="3181508"/>
              <a:chOff x="3264635" y="937071"/>
              <a:chExt cx="468535" cy="3181508"/>
            </a:xfrm>
          </p:grpSpPr>
          <p:sp>
            <p:nvSpPr>
              <p:cNvPr id="76" name="Freeform 7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Freeform 7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p:cNvGrpSpPr/>
            <p:nvPr/>
          </p:nvGrpSpPr>
          <p:grpSpPr>
            <a:xfrm>
              <a:off x="4300861" y="810492"/>
              <a:ext cx="468535" cy="3181508"/>
              <a:chOff x="3264635" y="937071"/>
              <a:chExt cx="468535" cy="3181508"/>
            </a:xfrm>
          </p:grpSpPr>
          <p:sp>
            <p:nvSpPr>
              <p:cNvPr id="62" name="Freeform 6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Freeform 6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Freeform 51"/>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Freeform 53"/>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C:\Users\JPost\AppData\Local\Microsoft\Windows\Temporary Internet Files\Content.IE5\PLX1F9IR\MP900438543[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95420" y="5217719"/>
            <a:ext cx="964406" cy="144445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39099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Biometric Standards</a:t>
            </a:r>
            <a:endParaRPr lang="en-US" dirty="0"/>
          </a:p>
        </p:txBody>
      </p:sp>
      <p:sp>
        <p:nvSpPr>
          <p:cNvPr id="3" name="Content Placeholder 2"/>
          <p:cNvSpPr>
            <a:spLocks noGrp="1"/>
          </p:cNvSpPr>
          <p:nvPr>
            <p:ph idx="1"/>
          </p:nvPr>
        </p:nvSpPr>
        <p:spPr/>
        <p:txBody>
          <a:bodyPr/>
          <a:lstStyle/>
          <a:p>
            <a:r>
              <a:rPr lang="en-US" dirty="0" smtClean="0"/>
              <a:t>Biometrics can be used for local logins.</a:t>
            </a:r>
          </a:p>
          <a:p>
            <a:r>
              <a:rPr lang="en-US" dirty="0" smtClean="0"/>
              <a:t>Which can be used within a company.</a:t>
            </a:r>
          </a:p>
          <a:p>
            <a:r>
              <a:rPr lang="en-US" dirty="0" smtClean="0"/>
              <a:t>But, no standards exist for sharing biometric data or using them on Web sites.</a:t>
            </a:r>
          </a:p>
          <a:p>
            <a:r>
              <a:rPr lang="en-US" dirty="0" smtClean="0"/>
              <a:t>And do you really want every minor Web site to store your biometric fingerprints?</a:t>
            </a:r>
            <a:endParaRPr lang="en-US" dirty="0"/>
          </a:p>
        </p:txBody>
      </p:sp>
    </p:spTree>
    <p:extLst>
      <p:ext uri="{BB962C8B-B14F-4D97-AF65-F5344CB8AC3E}">
        <p14:creationId xmlns:p14="http://schemas.microsoft.com/office/powerpoint/2010/main" xmlns="" val="1680934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mtClean="0"/>
              <a:t>Access Controls: Permissions in Windows</a:t>
            </a:r>
          </a:p>
        </p:txBody>
      </p:sp>
      <p:pic>
        <p:nvPicPr>
          <p:cNvPr id="22532" name="Picture 5"/>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a:xfrm>
            <a:off x="1066800" y="1371600"/>
            <a:ext cx="3952875" cy="4991100"/>
          </a:xfrm>
          <a:noFill/>
        </p:spPr>
      </p:pic>
      <p:sp>
        <p:nvSpPr>
          <p:cNvPr id="22531" name="Text Box 4"/>
          <p:cNvSpPr txBox="1">
            <a:spLocks noChangeArrowheads="1"/>
          </p:cNvSpPr>
          <p:nvPr/>
        </p:nvSpPr>
        <p:spPr bwMode="auto">
          <a:xfrm>
            <a:off x="5867400" y="1828800"/>
            <a:ext cx="2819400" cy="253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Find the folder or directory in explorer.</a:t>
            </a:r>
          </a:p>
          <a:p>
            <a:pPr>
              <a:spcBef>
                <a:spcPct val="50000"/>
              </a:spcBef>
            </a:pPr>
            <a:r>
              <a:rPr lang="en-US" sz="2000"/>
              <a:t>Right-click to set properties.</a:t>
            </a:r>
          </a:p>
          <a:p>
            <a:pPr>
              <a:spcBef>
                <a:spcPct val="50000"/>
              </a:spcBef>
            </a:pPr>
            <a:r>
              <a:rPr lang="en-US" sz="2000"/>
              <a:t>On the Security tab,assign permissions.</a:t>
            </a:r>
          </a:p>
        </p:txBody>
      </p:sp>
    </p:spTree>
    <p:extLst>
      <p:ext uri="{BB962C8B-B14F-4D97-AF65-F5344CB8AC3E}">
        <p14:creationId xmlns:p14="http://schemas.microsoft.com/office/powerpoint/2010/main" xmlns="" val="9156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smtClean="0"/>
              <a:t>Security Controls</a:t>
            </a:r>
          </a:p>
        </p:txBody>
      </p:sp>
      <p:sp>
        <p:nvSpPr>
          <p:cNvPr id="23555" name="Rectangle 7"/>
          <p:cNvSpPr>
            <a:spLocks noGrp="1" noChangeArrowheads="1"/>
          </p:cNvSpPr>
          <p:nvPr>
            <p:ph idx="1"/>
          </p:nvPr>
        </p:nvSpPr>
        <p:spPr/>
        <p:txBody>
          <a:bodyPr>
            <a:normAutofit/>
          </a:bodyPr>
          <a:lstStyle/>
          <a:p>
            <a:r>
              <a:rPr lang="en-US" sz="2400" dirty="0" smtClean="0"/>
              <a:t>Access Control</a:t>
            </a:r>
          </a:p>
          <a:p>
            <a:pPr lvl="1"/>
            <a:r>
              <a:rPr lang="en-US" sz="2000" dirty="0" smtClean="0"/>
              <a:t>Ownership of data</a:t>
            </a:r>
          </a:p>
          <a:p>
            <a:pPr lvl="1"/>
            <a:r>
              <a:rPr lang="en-US" sz="2000" dirty="0" smtClean="0"/>
              <a:t>Read, Write, Execute, Delete, Change Permission, Take Ownership</a:t>
            </a:r>
          </a:p>
          <a:p>
            <a:r>
              <a:rPr lang="en-US" sz="2400" dirty="0" smtClean="0"/>
              <a:t>Security Monitoring</a:t>
            </a:r>
          </a:p>
          <a:p>
            <a:pPr lvl="1"/>
            <a:r>
              <a:rPr lang="en-US" sz="2000" dirty="0" smtClean="0"/>
              <a:t>Access logs</a:t>
            </a:r>
          </a:p>
          <a:p>
            <a:pPr lvl="1"/>
            <a:r>
              <a:rPr lang="en-US" sz="2000" dirty="0" smtClean="0"/>
              <a:t>Violations</a:t>
            </a:r>
          </a:p>
          <a:p>
            <a:pPr lvl="1"/>
            <a:r>
              <a:rPr lang="en-US" sz="2000" dirty="0" smtClean="0"/>
              <a:t>Lock-outs</a:t>
            </a:r>
          </a:p>
        </p:txBody>
      </p:sp>
      <p:graphicFrame>
        <p:nvGraphicFramePr>
          <p:cNvPr id="23556" name="Object 1024"/>
          <p:cNvGraphicFramePr>
            <a:graphicFrameLocks noChangeAspect="1"/>
          </p:cNvGraphicFramePr>
          <p:nvPr>
            <p:extLst>
              <p:ext uri="{D42A27DB-BD31-4B8C-83A1-F6EECF244321}">
                <p14:modId xmlns:p14="http://schemas.microsoft.com/office/powerpoint/2010/main" xmlns="" val="420572580"/>
              </p:ext>
            </p:extLst>
          </p:nvPr>
        </p:nvGraphicFramePr>
        <p:xfrm>
          <a:off x="2590800" y="4800600"/>
          <a:ext cx="6096000" cy="1728788"/>
        </p:xfrm>
        <a:graphic>
          <a:graphicData uri="http://schemas.openxmlformats.org/presentationml/2006/ole">
            <p:oleObj spid="_x0000_s3134" name="Document" r:id="rId4" imgW="6085840" imgH="1046480" progId="Word.Document.8">
              <p:embed/>
            </p:oleObj>
          </a:graphicData>
        </a:graphic>
      </p:graphicFrame>
    </p:spTree>
    <p:extLst>
      <p:ext uri="{BB962C8B-B14F-4D97-AF65-F5344CB8AC3E}">
        <p14:creationId xmlns:p14="http://schemas.microsoft.com/office/powerpoint/2010/main" xmlns="" val="21592469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smtClean="0"/>
              <a:t>Single sign-on</a:t>
            </a:r>
          </a:p>
        </p:txBody>
      </p:sp>
      <p:pic>
        <p:nvPicPr>
          <p:cNvPr id="24579" name="Picture 12" descr="PC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2855913"/>
            <a:ext cx="1219200"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0" name="Picture 13" descr="PC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2849563"/>
            <a:ext cx="1600200" cy="1141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1" name="Text Box 14"/>
          <p:cNvSpPr txBox="1">
            <a:spLocks noChangeArrowheads="1"/>
          </p:cNvSpPr>
          <p:nvPr/>
        </p:nvSpPr>
        <p:spPr bwMode="auto">
          <a:xfrm>
            <a:off x="2895600" y="4114800"/>
            <a:ext cx="762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User login</a:t>
            </a:r>
          </a:p>
        </p:txBody>
      </p:sp>
      <p:sp>
        <p:nvSpPr>
          <p:cNvPr id="24582" name="Text Box 15"/>
          <p:cNvSpPr txBox="1">
            <a:spLocks noChangeArrowheads="1"/>
          </p:cNvSpPr>
          <p:nvPr/>
        </p:nvSpPr>
        <p:spPr bwMode="auto">
          <a:xfrm>
            <a:off x="4648200" y="3048000"/>
            <a:ext cx="1936749"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Security Server</a:t>
            </a:r>
          </a:p>
          <a:p>
            <a:r>
              <a:rPr lang="en-US" sz="2000"/>
              <a:t>Kerberos</a:t>
            </a:r>
          </a:p>
          <a:p>
            <a:r>
              <a:rPr lang="en-US" sz="2000"/>
              <a:t>RADIUS</a:t>
            </a:r>
          </a:p>
        </p:txBody>
      </p:sp>
      <p:sp>
        <p:nvSpPr>
          <p:cNvPr id="24583" name="Line 16"/>
          <p:cNvSpPr>
            <a:spLocks noChangeShapeType="1"/>
          </p:cNvSpPr>
          <p:nvPr/>
        </p:nvSpPr>
        <p:spPr bwMode="auto">
          <a:xfrm flipV="1">
            <a:off x="3124200" y="2743200"/>
            <a:ext cx="1828800" cy="2438400"/>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24584" name="Text Box 18"/>
          <p:cNvSpPr txBox="1">
            <a:spLocks noChangeArrowheads="1"/>
          </p:cNvSpPr>
          <p:nvPr/>
        </p:nvSpPr>
        <p:spPr bwMode="auto">
          <a:xfrm>
            <a:off x="1447800" y="4114800"/>
            <a:ext cx="115887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Request access</a:t>
            </a:r>
          </a:p>
        </p:txBody>
      </p:sp>
      <p:sp>
        <p:nvSpPr>
          <p:cNvPr id="24585" name="Text Box 19"/>
          <p:cNvSpPr txBox="1">
            <a:spLocks noChangeArrowheads="1"/>
          </p:cNvSpPr>
          <p:nvPr/>
        </p:nvSpPr>
        <p:spPr bwMode="auto">
          <a:xfrm>
            <a:off x="6781800" y="2514600"/>
            <a:ext cx="148970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Web server</a:t>
            </a:r>
          </a:p>
        </p:txBody>
      </p:sp>
      <p:sp>
        <p:nvSpPr>
          <p:cNvPr id="24586" name="Text Box 20"/>
          <p:cNvSpPr txBox="1">
            <a:spLocks noChangeArrowheads="1"/>
          </p:cNvSpPr>
          <p:nvPr/>
        </p:nvSpPr>
        <p:spPr bwMode="auto">
          <a:xfrm>
            <a:off x="2133600" y="2514600"/>
            <a:ext cx="128272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Database</a:t>
            </a:r>
          </a:p>
        </p:txBody>
      </p:sp>
      <p:sp>
        <p:nvSpPr>
          <p:cNvPr id="24587" name="Line 21"/>
          <p:cNvSpPr>
            <a:spLocks noChangeShapeType="1"/>
          </p:cNvSpPr>
          <p:nvPr/>
        </p:nvSpPr>
        <p:spPr bwMode="auto">
          <a:xfrm flipV="1">
            <a:off x="3124200" y="3886200"/>
            <a:ext cx="3657600" cy="1447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24588" name="Text Box 22"/>
          <p:cNvSpPr txBox="1">
            <a:spLocks noChangeArrowheads="1"/>
          </p:cNvSpPr>
          <p:nvPr/>
        </p:nvSpPr>
        <p:spPr bwMode="auto">
          <a:xfrm>
            <a:off x="4419600" y="4724400"/>
            <a:ext cx="115887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Request access</a:t>
            </a:r>
          </a:p>
        </p:txBody>
      </p:sp>
      <p:sp>
        <p:nvSpPr>
          <p:cNvPr id="24589" name="Line 24"/>
          <p:cNvSpPr>
            <a:spLocks noChangeShapeType="1"/>
          </p:cNvSpPr>
          <p:nvPr/>
        </p:nvSpPr>
        <p:spPr bwMode="auto">
          <a:xfrm flipV="1">
            <a:off x="3505200" y="2590800"/>
            <a:ext cx="1219200" cy="533400"/>
          </a:xfrm>
          <a:prstGeom prst="line">
            <a:avLst/>
          </a:prstGeom>
          <a:noFill/>
          <a:ln w="127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0" name="Line 25"/>
          <p:cNvSpPr>
            <a:spLocks noChangeShapeType="1"/>
          </p:cNvSpPr>
          <p:nvPr/>
        </p:nvSpPr>
        <p:spPr bwMode="auto">
          <a:xfrm>
            <a:off x="5791200" y="2514600"/>
            <a:ext cx="914400" cy="457200"/>
          </a:xfrm>
          <a:prstGeom prst="line">
            <a:avLst/>
          </a:prstGeom>
          <a:noFill/>
          <a:ln w="127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4591" name="Text Box 26"/>
          <p:cNvSpPr txBox="1">
            <a:spLocks noChangeArrowheads="1"/>
          </p:cNvSpPr>
          <p:nvPr/>
        </p:nvSpPr>
        <p:spPr bwMode="auto">
          <a:xfrm>
            <a:off x="3581400" y="2362200"/>
            <a:ext cx="106952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validate</a:t>
            </a:r>
          </a:p>
        </p:txBody>
      </p:sp>
      <p:sp>
        <p:nvSpPr>
          <p:cNvPr id="24592" name="Text Box 27"/>
          <p:cNvSpPr txBox="1">
            <a:spLocks noChangeArrowheads="1"/>
          </p:cNvSpPr>
          <p:nvPr/>
        </p:nvSpPr>
        <p:spPr bwMode="auto">
          <a:xfrm>
            <a:off x="5715000" y="2133600"/>
            <a:ext cx="106952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validate</a:t>
            </a:r>
          </a:p>
        </p:txBody>
      </p:sp>
      <p:pic>
        <p:nvPicPr>
          <p:cNvPr id="24594" name="Picture 55" descr="MPj0409685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38400" y="4876800"/>
            <a:ext cx="12954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95" name="Line 17"/>
          <p:cNvSpPr>
            <a:spLocks noChangeShapeType="1"/>
          </p:cNvSpPr>
          <p:nvPr/>
        </p:nvSpPr>
        <p:spPr bwMode="auto">
          <a:xfrm flipH="1" flipV="1">
            <a:off x="2438400" y="3886200"/>
            <a:ext cx="30480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grpSp>
        <p:nvGrpSpPr>
          <p:cNvPr id="45" name="Group 44"/>
          <p:cNvGrpSpPr/>
          <p:nvPr/>
        </p:nvGrpSpPr>
        <p:grpSpPr>
          <a:xfrm>
            <a:off x="4599724" y="1591702"/>
            <a:ext cx="1107606" cy="824641"/>
            <a:chOff x="939760" y="666908"/>
            <a:chExt cx="5623170" cy="4186592"/>
          </a:xfrm>
        </p:grpSpPr>
        <p:sp>
          <p:nvSpPr>
            <p:cNvPr id="46" name="Freeform 45"/>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Freeform 48"/>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0" name="Group 49"/>
            <p:cNvGrpSpPr/>
            <p:nvPr/>
          </p:nvGrpSpPr>
          <p:grpSpPr>
            <a:xfrm>
              <a:off x="1012296" y="810492"/>
              <a:ext cx="468535" cy="3181508"/>
              <a:chOff x="3264635" y="937071"/>
              <a:chExt cx="468535" cy="3181508"/>
            </a:xfrm>
          </p:grpSpPr>
          <p:sp>
            <p:nvSpPr>
              <p:cNvPr id="136" name="Freeform 13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Freeform 13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p:cNvGrpSpPr/>
            <p:nvPr/>
          </p:nvGrpSpPr>
          <p:grpSpPr>
            <a:xfrm>
              <a:off x="1710061" y="810492"/>
              <a:ext cx="468535" cy="3181508"/>
              <a:chOff x="3264635" y="937071"/>
              <a:chExt cx="468535" cy="3181508"/>
            </a:xfrm>
          </p:grpSpPr>
          <p:sp>
            <p:nvSpPr>
              <p:cNvPr id="122" name="Freeform 12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Freeform 12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2" name="Group 51"/>
            <p:cNvGrpSpPr/>
            <p:nvPr/>
          </p:nvGrpSpPr>
          <p:grpSpPr>
            <a:xfrm>
              <a:off x="2319661" y="810492"/>
              <a:ext cx="468535" cy="3181508"/>
              <a:chOff x="3264635" y="937071"/>
              <a:chExt cx="468535" cy="3181508"/>
            </a:xfrm>
          </p:grpSpPr>
          <p:sp>
            <p:nvSpPr>
              <p:cNvPr id="108" name="Freeform 10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Freeform 10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p:cNvGrpSpPr/>
            <p:nvPr/>
          </p:nvGrpSpPr>
          <p:grpSpPr>
            <a:xfrm>
              <a:off x="2973343" y="810492"/>
              <a:ext cx="468535" cy="3181508"/>
              <a:chOff x="3264635" y="937071"/>
              <a:chExt cx="468535" cy="3181508"/>
            </a:xfrm>
          </p:grpSpPr>
          <p:sp>
            <p:nvSpPr>
              <p:cNvPr id="94" name="Freeform 9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Freeform 9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a:off x="3615061" y="810492"/>
              <a:ext cx="468535" cy="3181508"/>
              <a:chOff x="3264635" y="937071"/>
              <a:chExt cx="468535" cy="3181508"/>
            </a:xfrm>
          </p:grpSpPr>
          <p:sp>
            <p:nvSpPr>
              <p:cNvPr id="80" name="Freeform 7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Freeform 8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5" name="Group 54"/>
            <p:cNvGrpSpPr/>
            <p:nvPr/>
          </p:nvGrpSpPr>
          <p:grpSpPr>
            <a:xfrm>
              <a:off x="4300861" y="810492"/>
              <a:ext cx="468535" cy="3181508"/>
              <a:chOff x="3264635" y="937071"/>
              <a:chExt cx="468535" cy="3181508"/>
            </a:xfrm>
          </p:grpSpPr>
          <p:sp>
            <p:nvSpPr>
              <p:cNvPr id="66" name="Freeform 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Freeform 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 name="Freeform 55"/>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Freeform 61"/>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205503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Encryption: Single Key</a:t>
            </a:r>
          </a:p>
        </p:txBody>
      </p:sp>
      <p:sp>
        <p:nvSpPr>
          <p:cNvPr id="26627" name="Rectangle 22"/>
          <p:cNvSpPr>
            <a:spLocks noGrp="1" noChangeArrowheads="1"/>
          </p:cNvSpPr>
          <p:nvPr>
            <p:ph type="body" sz="half" idx="1"/>
          </p:nvPr>
        </p:nvSpPr>
        <p:spPr/>
        <p:txBody>
          <a:bodyPr/>
          <a:lstStyle/>
          <a:p>
            <a:r>
              <a:rPr lang="en-US" sz="2000" dirty="0" smtClean="0"/>
              <a:t>Encrypt and decrypt with the same key</a:t>
            </a:r>
          </a:p>
          <a:p>
            <a:pPr lvl="1"/>
            <a:r>
              <a:rPr lang="en-US" sz="1800" dirty="0" smtClean="0"/>
              <a:t>How do you get the key safely to the other party?</a:t>
            </a:r>
          </a:p>
          <a:p>
            <a:pPr lvl="1"/>
            <a:r>
              <a:rPr lang="en-US" sz="1800" dirty="0" smtClean="0"/>
              <a:t>What if there are many people involved?</a:t>
            </a:r>
          </a:p>
          <a:p>
            <a:r>
              <a:rPr lang="en-US" sz="2000" dirty="0" smtClean="0"/>
              <a:t>Fast encryption and decryption</a:t>
            </a:r>
          </a:p>
          <a:p>
            <a:pPr lvl="1"/>
            <a:r>
              <a:rPr lang="en-US" sz="1800" dirty="0" smtClean="0"/>
              <a:t>DES - old and falls to brute force attacks</a:t>
            </a:r>
          </a:p>
          <a:p>
            <a:pPr lvl="1"/>
            <a:r>
              <a:rPr lang="en-US" sz="1800" dirty="0" smtClean="0"/>
              <a:t>Triple DES - old but slightly harder to break with brute force.</a:t>
            </a:r>
          </a:p>
          <a:p>
            <a:pPr lvl="1"/>
            <a:r>
              <a:rPr lang="en-US" sz="1800" dirty="0" smtClean="0"/>
              <a:t>AES - new standard</a:t>
            </a:r>
          </a:p>
          <a:p>
            <a:pPr>
              <a:buFont typeface="Wingdings" pitchFamily="2" charset="2"/>
              <a:buNone/>
            </a:pPr>
            <a:endParaRPr lang="en-US" sz="2000" dirty="0" smtClean="0"/>
          </a:p>
        </p:txBody>
      </p:sp>
      <p:sp>
        <p:nvSpPr>
          <p:cNvPr id="26628" name="Rectangle 3"/>
          <p:cNvSpPr>
            <a:spLocks noChangeArrowheads="1"/>
          </p:cNvSpPr>
          <p:nvPr/>
        </p:nvSpPr>
        <p:spPr bwMode="auto">
          <a:xfrm>
            <a:off x="7092950" y="933450"/>
            <a:ext cx="1206500" cy="67310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r>
              <a:rPr lang="en-US" sz="1800" dirty="0"/>
              <a:t>Plain text</a:t>
            </a:r>
          </a:p>
          <a:p>
            <a:pPr algn="ctr"/>
            <a:r>
              <a:rPr lang="en-US" sz="1800" dirty="0"/>
              <a:t>message</a:t>
            </a:r>
          </a:p>
        </p:txBody>
      </p:sp>
      <p:sp>
        <p:nvSpPr>
          <p:cNvPr id="26629" name="Rectangle 6"/>
          <p:cNvSpPr>
            <a:spLocks noChangeArrowheads="1"/>
          </p:cNvSpPr>
          <p:nvPr/>
        </p:nvSpPr>
        <p:spPr bwMode="auto">
          <a:xfrm>
            <a:off x="7778750" y="2609850"/>
            <a:ext cx="1206500" cy="596900"/>
          </a:xfrm>
          <a:prstGeom prst="rect">
            <a:avLst/>
          </a:prstGeom>
          <a:solidFill>
            <a:srgbClr val="FFCCFF"/>
          </a:solidFill>
          <a:ln w="12700">
            <a:solidFill>
              <a:schemeClr val="tx1"/>
            </a:solidFill>
            <a:miter lim="800000"/>
            <a:headEnd/>
            <a:tailEnd/>
          </a:ln>
        </p:spPr>
        <p:txBody>
          <a:bodyPr wrap="none" lIns="92075" tIns="46038" rIns="92075" bIns="46038" anchor="ctr"/>
          <a:lstStyle/>
          <a:p>
            <a:pPr algn="ctr"/>
            <a:r>
              <a:rPr lang="en-US" sz="1800"/>
              <a:t>Encrypted</a:t>
            </a:r>
          </a:p>
          <a:p>
            <a:pPr algn="ctr"/>
            <a:r>
              <a:rPr lang="en-US" sz="1800"/>
              <a:t>text</a:t>
            </a:r>
          </a:p>
        </p:txBody>
      </p:sp>
      <p:sp>
        <p:nvSpPr>
          <p:cNvPr id="26630" name="Rectangle 7"/>
          <p:cNvSpPr>
            <a:spLocks noChangeArrowheads="1"/>
          </p:cNvSpPr>
          <p:nvPr/>
        </p:nvSpPr>
        <p:spPr bwMode="auto">
          <a:xfrm>
            <a:off x="5705475" y="2487613"/>
            <a:ext cx="1835150" cy="409575"/>
          </a:xfrm>
          <a:prstGeom prst="rect">
            <a:avLst/>
          </a:prstGeom>
          <a:noFill/>
          <a:ln w="127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r>
              <a:rPr lang="en-US" sz="2000"/>
              <a:t>Key:  9837362</a:t>
            </a:r>
          </a:p>
        </p:txBody>
      </p:sp>
      <p:sp>
        <p:nvSpPr>
          <p:cNvPr id="26631" name="Rectangle 8"/>
          <p:cNvSpPr>
            <a:spLocks noChangeArrowheads="1"/>
          </p:cNvSpPr>
          <p:nvPr/>
        </p:nvSpPr>
        <p:spPr bwMode="auto">
          <a:xfrm>
            <a:off x="5553075" y="4773613"/>
            <a:ext cx="1835150" cy="409575"/>
          </a:xfrm>
          <a:prstGeom prst="rect">
            <a:avLst/>
          </a:prstGeom>
          <a:noFill/>
          <a:ln w="12700">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r>
              <a:rPr lang="en-US" sz="2000"/>
              <a:t>Key:  9837362</a:t>
            </a:r>
          </a:p>
        </p:txBody>
      </p:sp>
      <p:sp>
        <p:nvSpPr>
          <p:cNvPr id="26632" name="Line 9"/>
          <p:cNvSpPr>
            <a:spLocks noChangeShapeType="1"/>
          </p:cNvSpPr>
          <p:nvPr/>
        </p:nvSpPr>
        <p:spPr bwMode="auto">
          <a:xfrm flipV="1">
            <a:off x="6477000" y="1308100"/>
            <a:ext cx="6096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33" name="Rectangle 10"/>
          <p:cNvSpPr>
            <a:spLocks noChangeArrowheads="1"/>
          </p:cNvSpPr>
          <p:nvPr/>
        </p:nvSpPr>
        <p:spPr bwMode="auto">
          <a:xfrm>
            <a:off x="7445375" y="1865313"/>
            <a:ext cx="777875" cy="409575"/>
          </a:xfrm>
          <a:prstGeom prst="rect">
            <a:avLst/>
          </a:prstGeom>
          <a:noFill/>
          <a:ln w="127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r>
              <a:rPr lang="en-US" sz="2000">
                <a:solidFill>
                  <a:schemeClr val="tx2"/>
                </a:solidFill>
              </a:rPr>
              <a:t>AES</a:t>
            </a:r>
          </a:p>
        </p:txBody>
      </p:sp>
      <p:sp>
        <p:nvSpPr>
          <p:cNvPr id="26634" name="Line 11"/>
          <p:cNvSpPr>
            <a:spLocks noChangeShapeType="1"/>
          </p:cNvSpPr>
          <p:nvPr/>
        </p:nvSpPr>
        <p:spPr bwMode="auto">
          <a:xfrm flipV="1">
            <a:off x="6400800" y="2146300"/>
            <a:ext cx="1066800" cy="3048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35" name="Line 12"/>
          <p:cNvSpPr>
            <a:spLocks noChangeShapeType="1"/>
          </p:cNvSpPr>
          <p:nvPr/>
        </p:nvSpPr>
        <p:spPr bwMode="auto">
          <a:xfrm>
            <a:off x="7315200" y="1612900"/>
            <a:ext cx="304800" cy="228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36" name="Line 13"/>
          <p:cNvSpPr>
            <a:spLocks noChangeShapeType="1"/>
          </p:cNvSpPr>
          <p:nvPr/>
        </p:nvSpPr>
        <p:spPr bwMode="auto">
          <a:xfrm>
            <a:off x="7924800" y="2298700"/>
            <a:ext cx="3048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37" name="Rectangle 14"/>
          <p:cNvSpPr>
            <a:spLocks noChangeArrowheads="1"/>
          </p:cNvSpPr>
          <p:nvPr/>
        </p:nvSpPr>
        <p:spPr bwMode="auto">
          <a:xfrm>
            <a:off x="7778750" y="3752850"/>
            <a:ext cx="1206500" cy="596900"/>
          </a:xfrm>
          <a:prstGeom prst="rect">
            <a:avLst/>
          </a:prstGeom>
          <a:solidFill>
            <a:srgbClr val="FFCCFF"/>
          </a:solidFill>
          <a:ln w="12700">
            <a:solidFill>
              <a:schemeClr val="tx1"/>
            </a:solidFill>
            <a:miter lim="800000"/>
            <a:headEnd/>
            <a:tailEnd/>
          </a:ln>
        </p:spPr>
        <p:txBody>
          <a:bodyPr wrap="none" lIns="92075" tIns="46038" rIns="92075" bIns="46038" anchor="ctr"/>
          <a:lstStyle/>
          <a:p>
            <a:pPr algn="ctr"/>
            <a:r>
              <a:rPr lang="en-US" sz="1800"/>
              <a:t>Encrypted</a:t>
            </a:r>
          </a:p>
          <a:p>
            <a:pPr algn="ctr"/>
            <a:r>
              <a:rPr lang="en-US" sz="1800"/>
              <a:t>text</a:t>
            </a:r>
          </a:p>
        </p:txBody>
      </p:sp>
      <p:sp>
        <p:nvSpPr>
          <p:cNvPr id="26638" name="Line 15"/>
          <p:cNvSpPr>
            <a:spLocks noChangeShapeType="1"/>
          </p:cNvSpPr>
          <p:nvPr/>
        </p:nvSpPr>
        <p:spPr bwMode="auto">
          <a:xfrm>
            <a:off x="8382000" y="3213100"/>
            <a:ext cx="0" cy="533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39" name="Rectangle 16"/>
          <p:cNvSpPr>
            <a:spLocks noChangeArrowheads="1"/>
          </p:cNvSpPr>
          <p:nvPr/>
        </p:nvSpPr>
        <p:spPr bwMode="auto">
          <a:xfrm>
            <a:off x="7702550" y="5353050"/>
            <a:ext cx="1206500" cy="67310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r>
              <a:rPr lang="en-US" sz="1800"/>
              <a:t>Plain text</a:t>
            </a:r>
          </a:p>
          <a:p>
            <a:pPr algn="ctr"/>
            <a:r>
              <a:rPr lang="en-US" sz="1800"/>
              <a:t>message</a:t>
            </a:r>
          </a:p>
        </p:txBody>
      </p:sp>
      <p:sp>
        <p:nvSpPr>
          <p:cNvPr id="26640" name="Rectangle 17"/>
          <p:cNvSpPr>
            <a:spLocks noChangeArrowheads="1"/>
          </p:cNvSpPr>
          <p:nvPr/>
        </p:nvSpPr>
        <p:spPr bwMode="auto">
          <a:xfrm>
            <a:off x="7673975" y="4608513"/>
            <a:ext cx="777875" cy="409575"/>
          </a:xfrm>
          <a:prstGeom prst="rect">
            <a:avLst/>
          </a:prstGeom>
          <a:noFill/>
          <a:ln w="127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r>
              <a:rPr lang="en-US" sz="2000">
                <a:solidFill>
                  <a:schemeClr val="tx2"/>
                </a:solidFill>
              </a:rPr>
              <a:t>AES</a:t>
            </a:r>
          </a:p>
        </p:txBody>
      </p:sp>
      <p:sp>
        <p:nvSpPr>
          <p:cNvPr id="26641" name="Line 18"/>
          <p:cNvSpPr>
            <a:spLocks noChangeShapeType="1"/>
          </p:cNvSpPr>
          <p:nvPr/>
        </p:nvSpPr>
        <p:spPr bwMode="auto">
          <a:xfrm flipH="1">
            <a:off x="8077200" y="4356100"/>
            <a:ext cx="304800" cy="3048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42" name="Line 19"/>
          <p:cNvSpPr>
            <a:spLocks noChangeShapeType="1"/>
          </p:cNvSpPr>
          <p:nvPr/>
        </p:nvSpPr>
        <p:spPr bwMode="auto">
          <a:xfrm flipV="1">
            <a:off x="7391400" y="4889500"/>
            <a:ext cx="3048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43" name="Line 20"/>
          <p:cNvSpPr>
            <a:spLocks noChangeShapeType="1"/>
          </p:cNvSpPr>
          <p:nvPr/>
        </p:nvSpPr>
        <p:spPr bwMode="auto">
          <a:xfrm>
            <a:off x="8001000" y="5041900"/>
            <a:ext cx="2286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6644" name="Rectangle 21"/>
          <p:cNvSpPr>
            <a:spLocks noChangeArrowheads="1"/>
          </p:cNvSpPr>
          <p:nvPr/>
        </p:nvSpPr>
        <p:spPr bwMode="auto">
          <a:xfrm>
            <a:off x="5165725" y="3417888"/>
            <a:ext cx="2650021"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solidFill>
                  <a:srgbClr val="0000FF"/>
                </a:solidFill>
              </a:rPr>
              <a:t>Single key:  e.g., AES</a:t>
            </a:r>
          </a:p>
        </p:txBody>
      </p:sp>
      <p:pic>
        <p:nvPicPr>
          <p:cNvPr id="26645" name="Picture 24" descr="MPj0409490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77000" y="5181600"/>
            <a:ext cx="812800" cy="122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46" name="Picture 25" descr="MPj0409685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0" y="1066800"/>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830286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1273175" y="2949575"/>
            <a:ext cx="8461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a:t>Alice</a:t>
            </a:r>
          </a:p>
        </p:txBody>
      </p:sp>
      <p:sp>
        <p:nvSpPr>
          <p:cNvPr id="27651" name="Rectangle 6"/>
          <p:cNvSpPr>
            <a:spLocks noChangeArrowheads="1"/>
          </p:cNvSpPr>
          <p:nvPr/>
        </p:nvSpPr>
        <p:spPr bwMode="auto">
          <a:xfrm>
            <a:off x="7445375" y="3254375"/>
            <a:ext cx="7270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a:t>Bob</a:t>
            </a:r>
          </a:p>
        </p:txBody>
      </p:sp>
      <p:sp>
        <p:nvSpPr>
          <p:cNvPr id="27652" name="Oval 7"/>
          <p:cNvSpPr>
            <a:spLocks noChangeArrowheads="1"/>
          </p:cNvSpPr>
          <p:nvPr/>
        </p:nvSpPr>
        <p:spPr bwMode="auto">
          <a:xfrm>
            <a:off x="2514600" y="1295400"/>
            <a:ext cx="1435100" cy="596900"/>
          </a:xfrm>
          <a:prstGeom prst="ellipse">
            <a:avLst/>
          </a:prstGeom>
          <a:solidFill>
            <a:srgbClr val="DBFFB8"/>
          </a:solidFill>
          <a:ln w="12700">
            <a:solidFill>
              <a:schemeClr val="tx1"/>
            </a:solidFill>
            <a:round/>
            <a:headEnd/>
            <a:tailEnd/>
          </a:ln>
        </p:spPr>
        <p:txBody>
          <a:bodyPr wrap="none" lIns="92075" tIns="46038" rIns="92075" bIns="46038" anchor="ctr"/>
          <a:lstStyle/>
          <a:p>
            <a:pPr algn="ctr"/>
            <a:r>
              <a:rPr lang="en-US" sz="2000"/>
              <a:t>Message</a:t>
            </a:r>
          </a:p>
        </p:txBody>
      </p:sp>
      <p:sp>
        <p:nvSpPr>
          <p:cNvPr id="27653" name="Rectangle 8"/>
          <p:cNvSpPr>
            <a:spLocks noChangeArrowheads="1"/>
          </p:cNvSpPr>
          <p:nvPr/>
        </p:nvSpPr>
        <p:spPr bwMode="auto">
          <a:xfrm>
            <a:off x="4419600" y="3505200"/>
            <a:ext cx="1600200" cy="1282700"/>
          </a:xfrm>
          <a:prstGeom prst="rect">
            <a:avLst/>
          </a:prstGeom>
          <a:solidFill>
            <a:srgbClr val="E3BEFF"/>
          </a:solidFill>
          <a:ln w="12700">
            <a:solidFill>
              <a:schemeClr val="tx1"/>
            </a:solidFill>
            <a:miter lim="800000"/>
            <a:headEnd/>
            <a:tailEnd/>
          </a:ln>
        </p:spPr>
        <p:txBody>
          <a:bodyPr wrap="none" lIns="92075" tIns="46038" rIns="92075" bIns="46038"/>
          <a:lstStyle/>
          <a:p>
            <a:r>
              <a:rPr lang="en-US" sz="2000"/>
              <a:t>Public Keys</a:t>
            </a:r>
          </a:p>
          <a:p>
            <a:endParaRPr lang="en-US" sz="2000"/>
          </a:p>
          <a:p>
            <a:r>
              <a:rPr lang="en-US" sz="2000"/>
              <a:t>Alice  29</a:t>
            </a:r>
          </a:p>
          <a:p>
            <a:r>
              <a:rPr lang="en-US" sz="2000"/>
              <a:t>Bob   17</a:t>
            </a:r>
          </a:p>
        </p:txBody>
      </p:sp>
      <p:sp>
        <p:nvSpPr>
          <p:cNvPr id="27654" name="Oval 9"/>
          <p:cNvSpPr>
            <a:spLocks noChangeArrowheads="1"/>
          </p:cNvSpPr>
          <p:nvPr/>
        </p:nvSpPr>
        <p:spPr bwMode="auto">
          <a:xfrm>
            <a:off x="6248400" y="1143000"/>
            <a:ext cx="1435100" cy="596900"/>
          </a:xfrm>
          <a:prstGeom prst="ellipse">
            <a:avLst/>
          </a:prstGeom>
          <a:solidFill>
            <a:srgbClr val="DBFFB8"/>
          </a:solidFill>
          <a:ln w="12700">
            <a:solidFill>
              <a:schemeClr val="tx1"/>
            </a:solidFill>
            <a:round/>
            <a:headEnd/>
            <a:tailEnd/>
          </a:ln>
        </p:spPr>
        <p:txBody>
          <a:bodyPr wrap="none" lIns="92075" tIns="46038" rIns="92075" bIns="46038" anchor="ctr"/>
          <a:lstStyle/>
          <a:p>
            <a:pPr algn="ctr"/>
            <a:r>
              <a:rPr lang="en-US" sz="2000"/>
              <a:t>Message</a:t>
            </a:r>
          </a:p>
        </p:txBody>
      </p:sp>
      <p:sp>
        <p:nvSpPr>
          <p:cNvPr id="27655" name="Oval 10"/>
          <p:cNvSpPr>
            <a:spLocks noChangeArrowheads="1"/>
          </p:cNvSpPr>
          <p:nvPr/>
        </p:nvSpPr>
        <p:spPr bwMode="auto">
          <a:xfrm>
            <a:off x="2895600" y="2743200"/>
            <a:ext cx="1435100" cy="596900"/>
          </a:xfrm>
          <a:prstGeom prst="ellipse">
            <a:avLst/>
          </a:prstGeom>
          <a:solidFill>
            <a:schemeClr val="tx2"/>
          </a:solidFill>
          <a:ln w="12700">
            <a:solidFill>
              <a:schemeClr val="tx1"/>
            </a:solidFill>
            <a:round/>
            <a:headEnd/>
            <a:tailEnd/>
          </a:ln>
        </p:spPr>
        <p:txBody>
          <a:bodyPr wrap="none" lIns="92075" tIns="46038" rIns="92075" bIns="46038" anchor="ctr"/>
          <a:lstStyle/>
          <a:p>
            <a:pPr algn="ctr"/>
            <a:r>
              <a:rPr lang="en-US" sz="2000">
                <a:solidFill>
                  <a:schemeClr val="bg1"/>
                </a:solidFill>
              </a:rPr>
              <a:t>Encrypted</a:t>
            </a:r>
          </a:p>
        </p:txBody>
      </p:sp>
      <p:sp>
        <p:nvSpPr>
          <p:cNvPr id="27656" name="Line 11"/>
          <p:cNvSpPr>
            <a:spLocks noChangeShapeType="1"/>
          </p:cNvSpPr>
          <p:nvPr/>
        </p:nvSpPr>
        <p:spPr bwMode="auto">
          <a:xfrm>
            <a:off x="3194050" y="1898650"/>
            <a:ext cx="381000" cy="762000"/>
          </a:xfrm>
          <a:prstGeom prst="line">
            <a:avLst/>
          </a:prstGeom>
          <a:noFill/>
          <a:ln w="76200">
            <a:solidFill>
              <a:srgbClr val="FDA228"/>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7657" name="Line 12"/>
          <p:cNvSpPr>
            <a:spLocks noChangeShapeType="1"/>
          </p:cNvSpPr>
          <p:nvPr/>
        </p:nvSpPr>
        <p:spPr bwMode="auto">
          <a:xfrm flipV="1">
            <a:off x="4337050" y="1746250"/>
            <a:ext cx="1981200" cy="1066800"/>
          </a:xfrm>
          <a:prstGeom prst="line">
            <a:avLst/>
          </a:prstGeom>
          <a:noFill/>
          <a:ln w="762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27658" name="Arc 13"/>
          <p:cNvSpPr>
            <a:spLocks/>
          </p:cNvSpPr>
          <p:nvPr/>
        </p:nvSpPr>
        <p:spPr bwMode="auto">
          <a:xfrm>
            <a:off x="3271838" y="3498850"/>
            <a:ext cx="1143000" cy="11430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76200" cap="rnd">
            <a:solidFill>
              <a:srgbClr val="FDA228"/>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659" name="Rectangle 14"/>
          <p:cNvSpPr>
            <a:spLocks noChangeArrowheads="1"/>
          </p:cNvSpPr>
          <p:nvPr/>
        </p:nvSpPr>
        <p:spPr bwMode="auto">
          <a:xfrm>
            <a:off x="1143000" y="3581400"/>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13</a:t>
            </a:r>
          </a:p>
        </p:txBody>
      </p:sp>
      <p:sp>
        <p:nvSpPr>
          <p:cNvPr id="27660" name="Rectangle 15"/>
          <p:cNvSpPr>
            <a:spLocks noChangeArrowheads="1"/>
          </p:cNvSpPr>
          <p:nvPr/>
        </p:nvSpPr>
        <p:spPr bwMode="auto">
          <a:xfrm>
            <a:off x="7315200" y="3810000"/>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37</a:t>
            </a:r>
          </a:p>
        </p:txBody>
      </p:sp>
      <p:sp>
        <p:nvSpPr>
          <p:cNvPr id="27661" name="Arc 16"/>
          <p:cNvSpPr>
            <a:spLocks/>
          </p:cNvSpPr>
          <p:nvPr/>
        </p:nvSpPr>
        <p:spPr bwMode="auto">
          <a:xfrm>
            <a:off x="6319838" y="1898650"/>
            <a:ext cx="990600" cy="2209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76200" cap="rnd">
            <a:solidFill>
              <a:srgbClr val="F00FC9"/>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7662" name="Rectangle 17"/>
          <p:cNvSpPr>
            <a:spLocks noChangeArrowheads="1"/>
          </p:cNvSpPr>
          <p:nvPr/>
        </p:nvSpPr>
        <p:spPr bwMode="auto">
          <a:xfrm>
            <a:off x="2813050" y="4108450"/>
            <a:ext cx="1447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Public key</a:t>
            </a:r>
          </a:p>
        </p:txBody>
      </p:sp>
      <p:sp>
        <p:nvSpPr>
          <p:cNvPr id="27663" name="Rectangle 18"/>
          <p:cNvSpPr>
            <a:spLocks noChangeArrowheads="1"/>
          </p:cNvSpPr>
          <p:nvPr/>
        </p:nvSpPr>
        <p:spPr bwMode="auto">
          <a:xfrm>
            <a:off x="6089650" y="3727450"/>
            <a:ext cx="1447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Private key</a:t>
            </a:r>
          </a:p>
        </p:txBody>
      </p:sp>
      <p:sp>
        <p:nvSpPr>
          <p:cNvPr id="27664" name="Rectangle 19"/>
          <p:cNvSpPr>
            <a:spLocks noChangeArrowheads="1"/>
          </p:cNvSpPr>
          <p:nvPr/>
        </p:nvSpPr>
        <p:spPr bwMode="auto">
          <a:xfrm>
            <a:off x="1654175" y="5281613"/>
            <a:ext cx="58959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a:solidFill>
                  <a:schemeClr val="tx2"/>
                </a:solidFill>
              </a:rPr>
              <a:t>Alice sends message to Bob that only he can read.</a:t>
            </a:r>
          </a:p>
        </p:txBody>
      </p:sp>
      <p:sp>
        <p:nvSpPr>
          <p:cNvPr id="27665" name="Rectangle 20"/>
          <p:cNvSpPr>
            <a:spLocks noGrp="1" noChangeArrowheads="1"/>
          </p:cNvSpPr>
          <p:nvPr>
            <p:ph type="title"/>
          </p:nvPr>
        </p:nvSpPr>
        <p:spPr/>
        <p:txBody>
          <a:bodyPr/>
          <a:lstStyle/>
          <a:p>
            <a:r>
              <a:rPr lang="en-US" smtClean="0"/>
              <a:t>Encryption:  Dual Key</a:t>
            </a:r>
          </a:p>
        </p:txBody>
      </p:sp>
      <p:pic>
        <p:nvPicPr>
          <p:cNvPr id="27666" name="Picture 21" descr="MPj0409490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96200" y="1676400"/>
            <a:ext cx="1016000" cy="152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67" name="Picture 22" descr="MPj0409685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143000" y="1524000"/>
            <a:ext cx="12954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8723410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914400" y="2598738"/>
            <a:ext cx="8461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a:t>Alice</a:t>
            </a:r>
          </a:p>
        </p:txBody>
      </p:sp>
      <p:sp>
        <p:nvSpPr>
          <p:cNvPr id="28675" name="Rectangle 6"/>
          <p:cNvSpPr>
            <a:spLocks noChangeArrowheads="1"/>
          </p:cNvSpPr>
          <p:nvPr/>
        </p:nvSpPr>
        <p:spPr bwMode="auto">
          <a:xfrm>
            <a:off x="7848600" y="3284538"/>
            <a:ext cx="7270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a:t>Bob</a:t>
            </a:r>
          </a:p>
        </p:txBody>
      </p:sp>
      <p:sp>
        <p:nvSpPr>
          <p:cNvPr id="28676" name="Rectangle 7"/>
          <p:cNvSpPr>
            <a:spLocks noChangeArrowheads="1"/>
          </p:cNvSpPr>
          <p:nvPr/>
        </p:nvSpPr>
        <p:spPr bwMode="auto">
          <a:xfrm>
            <a:off x="4213225" y="3535363"/>
            <a:ext cx="1577975" cy="1282700"/>
          </a:xfrm>
          <a:prstGeom prst="rect">
            <a:avLst/>
          </a:prstGeom>
          <a:solidFill>
            <a:srgbClr val="E3BEFF"/>
          </a:solidFill>
          <a:ln w="12700">
            <a:solidFill>
              <a:schemeClr val="tx1"/>
            </a:solidFill>
            <a:miter lim="800000"/>
            <a:headEnd/>
            <a:tailEnd/>
          </a:ln>
        </p:spPr>
        <p:txBody>
          <a:bodyPr wrap="none" lIns="92075" tIns="46038" rIns="92075" bIns="46038"/>
          <a:lstStyle/>
          <a:p>
            <a:r>
              <a:rPr lang="en-US" sz="2000"/>
              <a:t>Public Keys</a:t>
            </a:r>
          </a:p>
          <a:p>
            <a:endParaRPr lang="en-US" sz="2000"/>
          </a:p>
          <a:p>
            <a:r>
              <a:rPr lang="en-US" sz="2000"/>
              <a:t>Alice  29</a:t>
            </a:r>
          </a:p>
          <a:p>
            <a:r>
              <a:rPr lang="en-US" sz="2000"/>
              <a:t>Bob   17</a:t>
            </a:r>
          </a:p>
        </p:txBody>
      </p:sp>
      <p:sp>
        <p:nvSpPr>
          <p:cNvPr id="28677" name="Rectangle 8"/>
          <p:cNvSpPr>
            <a:spLocks noChangeArrowheads="1"/>
          </p:cNvSpPr>
          <p:nvPr/>
        </p:nvSpPr>
        <p:spPr bwMode="auto">
          <a:xfrm>
            <a:off x="860425" y="3154363"/>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13</a:t>
            </a:r>
          </a:p>
        </p:txBody>
      </p:sp>
      <p:sp>
        <p:nvSpPr>
          <p:cNvPr id="28678" name="Rectangle 9"/>
          <p:cNvSpPr>
            <a:spLocks noChangeArrowheads="1"/>
          </p:cNvSpPr>
          <p:nvPr/>
        </p:nvSpPr>
        <p:spPr bwMode="auto">
          <a:xfrm>
            <a:off x="7566025" y="3840163"/>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37</a:t>
            </a:r>
          </a:p>
        </p:txBody>
      </p:sp>
      <p:sp>
        <p:nvSpPr>
          <p:cNvPr id="28679" name="Rectangle 10"/>
          <p:cNvSpPr>
            <a:spLocks noChangeArrowheads="1"/>
          </p:cNvSpPr>
          <p:nvPr/>
        </p:nvSpPr>
        <p:spPr bwMode="auto">
          <a:xfrm>
            <a:off x="3521075" y="4519613"/>
            <a:ext cx="1447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Public key</a:t>
            </a:r>
          </a:p>
        </p:txBody>
      </p:sp>
      <p:sp>
        <p:nvSpPr>
          <p:cNvPr id="28680" name="Rectangle 11"/>
          <p:cNvSpPr>
            <a:spLocks noChangeArrowheads="1"/>
          </p:cNvSpPr>
          <p:nvPr/>
        </p:nvSpPr>
        <p:spPr bwMode="auto">
          <a:xfrm>
            <a:off x="6873875" y="4138613"/>
            <a:ext cx="1447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Private key</a:t>
            </a:r>
          </a:p>
        </p:txBody>
      </p:sp>
      <p:sp>
        <p:nvSpPr>
          <p:cNvPr id="28681" name="Rectangle 12"/>
          <p:cNvSpPr>
            <a:spLocks noChangeArrowheads="1"/>
          </p:cNvSpPr>
          <p:nvPr/>
        </p:nvSpPr>
        <p:spPr bwMode="auto">
          <a:xfrm>
            <a:off x="1143000" y="5534025"/>
            <a:ext cx="7819448" cy="1016305"/>
          </a:xfrm>
          <a:prstGeom prst="rect">
            <a:avLst/>
          </a:prstGeom>
          <a:noFill/>
          <a:ln w="127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r>
              <a:rPr lang="en-US" sz="2000" dirty="0" smtClean="0">
                <a:solidFill>
                  <a:schemeClr val="tx2"/>
                </a:solidFill>
              </a:rPr>
              <a:t>Alice sends a message to Bob</a:t>
            </a:r>
            <a:endParaRPr lang="en-US" sz="2000" dirty="0">
              <a:solidFill>
                <a:schemeClr val="tx2"/>
              </a:solidFill>
            </a:endParaRPr>
          </a:p>
          <a:p>
            <a:r>
              <a:rPr lang="en-US" sz="2000" dirty="0">
                <a:solidFill>
                  <a:schemeClr val="tx2"/>
                </a:solidFill>
              </a:rPr>
              <a:t>	</a:t>
            </a:r>
            <a:r>
              <a:rPr lang="en-US" sz="2000" dirty="0" smtClean="0">
                <a:solidFill>
                  <a:schemeClr val="tx2"/>
                </a:solidFill>
              </a:rPr>
              <a:t>Her private key </a:t>
            </a:r>
            <a:r>
              <a:rPr lang="en-US" sz="2000" dirty="0">
                <a:solidFill>
                  <a:schemeClr val="tx2"/>
                </a:solidFill>
              </a:rPr>
              <a:t>guarantees it came </a:t>
            </a:r>
            <a:r>
              <a:rPr lang="en-US" sz="2000" dirty="0" smtClean="0">
                <a:solidFill>
                  <a:schemeClr val="tx2"/>
                </a:solidFill>
              </a:rPr>
              <a:t>from her.</a:t>
            </a:r>
            <a:endParaRPr lang="en-US" sz="2000" dirty="0">
              <a:solidFill>
                <a:schemeClr val="tx2"/>
              </a:solidFill>
            </a:endParaRPr>
          </a:p>
          <a:p>
            <a:r>
              <a:rPr lang="en-US" sz="2000" dirty="0">
                <a:solidFill>
                  <a:schemeClr val="tx2"/>
                </a:solidFill>
              </a:rPr>
              <a:t>	</a:t>
            </a:r>
            <a:r>
              <a:rPr lang="en-US" sz="2000" dirty="0" smtClean="0">
                <a:solidFill>
                  <a:schemeClr val="tx2"/>
                </a:solidFill>
              </a:rPr>
              <a:t>His public key </a:t>
            </a:r>
            <a:r>
              <a:rPr lang="en-US" sz="2000" dirty="0">
                <a:solidFill>
                  <a:schemeClr val="tx2"/>
                </a:solidFill>
              </a:rPr>
              <a:t>prevents anyone else from reading message.</a:t>
            </a:r>
          </a:p>
        </p:txBody>
      </p:sp>
      <p:sp>
        <p:nvSpPr>
          <p:cNvPr id="28682" name="Oval 13"/>
          <p:cNvSpPr>
            <a:spLocks noChangeArrowheads="1"/>
          </p:cNvSpPr>
          <p:nvPr/>
        </p:nvSpPr>
        <p:spPr bwMode="auto">
          <a:xfrm>
            <a:off x="7718425" y="1630363"/>
            <a:ext cx="1130300" cy="368300"/>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a:t>Message</a:t>
            </a:r>
          </a:p>
        </p:txBody>
      </p:sp>
      <p:sp>
        <p:nvSpPr>
          <p:cNvPr id="28683" name="Oval 14"/>
          <p:cNvSpPr>
            <a:spLocks noChangeArrowheads="1"/>
          </p:cNvSpPr>
          <p:nvPr/>
        </p:nvSpPr>
        <p:spPr bwMode="auto">
          <a:xfrm>
            <a:off x="1927225" y="1249363"/>
            <a:ext cx="1130300" cy="368300"/>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a:t>Message</a:t>
            </a:r>
          </a:p>
        </p:txBody>
      </p:sp>
      <p:sp>
        <p:nvSpPr>
          <p:cNvPr id="28686" name="Arc 17"/>
          <p:cNvSpPr>
            <a:spLocks/>
          </p:cNvSpPr>
          <p:nvPr/>
        </p:nvSpPr>
        <p:spPr bwMode="auto">
          <a:xfrm>
            <a:off x="7027863" y="3071813"/>
            <a:ext cx="533400" cy="1066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F00FC9"/>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92" name="Arc 23"/>
          <p:cNvSpPr>
            <a:spLocks/>
          </p:cNvSpPr>
          <p:nvPr/>
        </p:nvSpPr>
        <p:spPr bwMode="auto">
          <a:xfrm>
            <a:off x="5578474" y="2720975"/>
            <a:ext cx="746125" cy="1570038"/>
          </a:xfrm>
          <a:custGeom>
            <a:avLst/>
            <a:gdLst>
              <a:gd name="T0" fmla="*/ 856442816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hlink"/>
            </a:solidFill>
            <a:round/>
            <a:headEnd type="stealth" w="med" len="lg"/>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93" name="Arc 24"/>
          <p:cNvSpPr>
            <a:spLocks/>
          </p:cNvSpPr>
          <p:nvPr/>
        </p:nvSpPr>
        <p:spPr bwMode="auto">
          <a:xfrm>
            <a:off x="3903663" y="3055938"/>
            <a:ext cx="304800" cy="16160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hlink"/>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94" name="Rectangle 25"/>
          <p:cNvSpPr>
            <a:spLocks noChangeArrowheads="1"/>
          </p:cNvSpPr>
          <p:nvPr/>
        </p:nvSpPr>
        <p:spPr bwMode="auto">
          <a:xfrm>
            <a:off x="5045075" y="4519613"/>
            <a:ext cx="1447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2000"/>
              <a:t>Use</a:t>
            </a:r>
          </a:p>
          <a:p>
            <a:pPr algn="r"/>
            <a:r>
              <a:rPr lang="en-US" sz="2000"/>
              <a:t>Alice’s</a:t>
            </a:r>
          </a:p>
          <a:p>
            <a:pPr algn="r"/>
            <a:r>
              <a:rPr lang="en-US" sz="2000"/>
              <a:t>Public key</a:t>
            </a:r>
          </a:p>
        </p:txBody>
      </p:sp>
      <p:sp>
        <p:nvSpPr>
          <p:cNvPr id="28695" name="Arc 26"/>
          <p:cNvSpPr>
            <a:spLocks/>
          </p:cNvSpPr>
          <p:nvPr/>
        </p:nvSpPr>
        <p:spPr bwMode="auto">
          <a:xfrm>
            <a:off x="2225675" y="2395469"/>
            <a:ext cx="609600" cy="1133543"/>
          </a:xfrm>
          <a:custGeom>
            <a:avLst/>
            <a:gdLst>
              <a:gd name="T0" fmla="*/ 2090925601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00FC9"/>
            </a:solidFill>
            <a:round/>
            <a:headEnd type="stealth" w="med" len="lg"/>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8696" name="Rectangle 27"/>
          <p:cNvSpPr>
            <a:spLocks noChangeArrowheads="1"/>
          </p:cNvSpPr>
          <p:nvPr/>
        </p:nvSpPr>
        <p:spPr bwMode="auto">
          <a:xfrm>
            <a:off x="1387475" y="3529013"/>
            <a:ext cx="1447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r"/>
            <a:r>
              <a:rPr lang="en-US" sz="2000"/>
              <a:t>Use</a:t>
            </a:r>
          </a:p>
          <a:p>
            <a:pPr algn="r"/>
            <a:r>
              <a:rPr lang="en-US" sz="2000"/>
              <a:t>Alice’s</a:t>
            </a:r>
          </a:p>
          <a:p>
            <a:pPr algn="r"/>
            <a:r>
              <a:rPr lang="en-US" sz="2000"/>
              <a:t>Private key</a:t>
            </a:r>
          </a:p>
        </p:txBody>
      </p:sp>
      <p:sp>
        <p:nvSpPr>
          <p:cNvPr id="28697" name="Rectangle 28"/>
          <p:cNvSpPr>
            <a:spLocks noChangeArrowheads="1"/>
          </p:cNvSpPr>
          <p:nvPr/>
        </p:nvSpPr>
        <p:spPr bwMode="auto">
          <a:xfrm>
            <a:off x="4343400" y="1577975"/>
            <a:ext cx="1695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a:t>Transmission</a:t>
            </a:r>
          </a:p>
        </p:txBody>
      </p:sp>
      <p:sp>
        <p:nvSpPr>
          <p:cNvPr id="28698" name="Rectangle 29"/>
          <p:cNvSpPr>
            <a:spLocks noGrp="1" noChangeArrowheads="1"/>
          </p:cNvSpPr>
          <p:nvPr>
            <p:ph type="title"/>
          </p:nvPr>
        </p:nvSpPr>
        <p:spPr/>
        <p:txBody>
          <a:bodyPr/>
          <a:lstStyle/>
          <a:p>
            <a:r>
              <a:rPr lang="en-US" smtClean="0"/>
              <a:t>Dual Key:  Authentication</a:t>
            </a:r>
          </a:p>
        </p:txBody>
      </p:sp>
      <p:pic>
        <p:nvPicPr>
          <p:cNvPr id="28699" name="Picture 30" descr="MPj0409490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001000" y="2111375"/>
            <a:ext cx="811213"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700" name="Picture 31" descr="MPj04096850000[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85800" y="134937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Oval 14"/>
          <p:cNvSpPr>
            <a:spLocks noChangeArrowheads="1"/>
          </p:cNvSpPr>
          <p:nvPr/>
        </p:nvSpPr>
        <p:spPr bwMode="auto">
          <a:xfrm>
            <a:off x="2720974" y="1958975"/>
            <a:ext cx="1600201" cy="590685"/>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err="1" smtClean="0"/>
              <a:t>Message+A</a:t>
            </a:r>
            <a:endParaRPr lang="en-US" sz="1800" dirty="0"/>
          </a:p>
        </p:txBody>
      </p:sp>
      <p:sp>
        <p:nvSpPr>
          <p:cNvPr id="30" name="Oval 14"/>
          <p:cNvSpPr>
            <a:spLocks noChangeArrowheads="1"/>
          </p:cNvSpPr>
          <p:nvPr/>
        </p:nvSpPr>
        <p:spPr bwMode="auto">
          <a:xfrm>
            <a:off x="4035424" y="2661754"/>
            <a:ext cx="1733551" cy="590685"/>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err="1" smtClean="0"/>
              <a:t>Message+A+B</a:t>
            </a:r>
            <a:endParaRPr lang="en-US" sz="1800" dirty="0"/>
          </a:p>
        </p:txBody>
      </p:sp>
      <p:sp>
        <p:nvSpPr>
          <p:cNvPr id="31" name="Oval 14"/>
          <p:cNvSpPr>
            <a:spLocks noChangeArrowheads="1"/>
          </p:cNvSpPr>
          <p:nvPr/>
        </p:nvSpPr>
        <p:spPr bwMode="auto">
          <a:xfrm>
            <a:off x="5768975" y="1958975"/>
            <a:ext cx="1600201" cy="590685"/>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err="1" smtClean="0"/>
              <a:t>Message+B</a:t>
            </a:r>
            <a:endParaRPr lang="en-US" sz="1800" dirty="0"/>
          </a:p>
        </p:txBody>
      </p:sp>
      <p:cxnSp>
        <p:nvCxnSpPr>
          <p:cNvPr id="3" name="Straight Arrow Connector 2"/>
          <p:cNvCxnSpPr>
            <a:stCxn id="28683" idx="4"/>
            <a:endCxn id="29" idx="1"/>
          </p:cNvCxnSpPr>
          <p:nvPr/>
        </p:nvCxnSpPr>
        <p:spPr>
          <a:xfrm>
            <a:off x="2492375" y="1617663"/>
            <a:ext cx="462943" cy="427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9" idx="4"/>
            <a:endCxn id="30" idx="1"/>
          </p:cNvCxnSpPr>
          <p:nvPr/>
        </p:nvCxnSpPr>
        <p:spPr>
          <a:xfrm>
            <a:off x="3521075" y="2549660"/>
            <a:ext cx="768222" cy="198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0" idx="7"/>
            <a:endCxn id="31" idx="3"/>
          </p:cNvCxnSpPr>
          <p:nvPr/>
        </p:nvCxnSpPr>
        <p:spPr>
          <a:xfrm flipV="1">
            <a:off x="5515102" y="2463156"/>
            <a:ext cx="488217" cy="285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1" idx="6"/>
            <a:endCxn id="28682" idx="3"/>
          </p:cNvCxnSpPr>
          <p:nvPr/>
        </p:nvCxnSpPr>
        <p:spPr>
          <a:xfrm flipV="1">
            <a:off x="7369176" y="1944727"/>
            <a:ext cx="514778" cy="309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4730533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Certificate Authority</a:t>
            </a:r>
          </a:p>
        </p:txBody>
      </p:sp>
      <p:sp>
        <p:nvSpPr>
          <p:cNvPr id="29699" name="Rectangle 3"/>
          <p:cNvSpPr>
            <a:spLocks noGrp="1" noChangeArrowheads="1"/>
          </p:cNvSpPr>
          <p:nvPr>
            <p:ph idx="4294967295"/>
          </p:nvPr>
        </p:nvSpPr>
        <p:spPr>
          <a:xfrm>
            <a:off x="1143000" y="1456267"/>
            <a:ext cx="3581400" cy="4334933"/>
          </a:xfrm>
        </p:spPr>
        <p:txBody>
          <a:bodyPr>
            <a:normAutofit/>
          </a:bodyPr>
          <a:lstStyle/>
          <a:p>
            <a:r>
              <a:rPr lang="en-US" sz="2000" dirty="0" smtClean="0"/>
              <a:t>Public key</a:t>
            </a:r>
          </a:p>
          <a:p>
            <a:pPr lvl="1"/>
            <a:r>
              <a:rPr lang="en-US" sz="1800" dirty="0" smtClean="0"/>
              <a:t>Imposter could sign up for a public key.</a:t>
            </a:r>
          </a:p>
          <a:p>
            <a:pPr lvl="1"/>
            <a:r>
              <a:rPr lang="en-US" sz="1800" dirty="0" smtClean="0"/>
              <a:t>Need trusted organization.</a:t>
            </a:r>
          </a:p>
          <a:p>
            <a:pPr lvl="1"/>
            <a:r>
              <a:rPr lang="en-US" sz="1800" dirty="0" smtClean="0"/>
              <a:t>Several public companies, with no regulation.</a:t>
            </a:r>
          </a:p>
          <a:p>
            <a:pPr lvl="1"/>
            <a:r>
              <a:rPr lang="en-US" sz="1800" dirty="0" err="1" smtClean="0"/>
              <a:t>Verisign</a:t>
            </a:r>
            <a:r>
              <a:rPr lang="en-US" sz="1800" dirty="0" smtClean="0"/>
              <a:t> mistakenly issued a certificate to an imposter claiming to work for Microsoft in 2001.</a:t>
            </a:r>
          </a:p>
          <a:p>
            <a:pPr lvl="1"/>
            <a:r>
              <a:rPr lang="en-US" sz="1800" dirty="0" smtClean="0"/>
              <a:t>Browser has list of trusted root authorities.</a:t>
            </a:r>
          </a:p>
        </p:txBody>
      </p:sp>
      <p:sp>
        <p:nvSpPr>
          <p:cNvPr id="29700" name="Rectangle 6"/>
          <p:cNvSpPr>
            <a:spLocks noChangeArrowheads="1"/>
          </p:cNvSpPr>
          <p:nvPr/>
        </p:nvSpPr>
        <p:spPr bwMode="auto">
          <a:xfrm>
            <a:off x="5444331" y="3200400"/>
            <a:ext cx="743793"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t>Alice</a:t>
            </a:r>
          </a:p>
        </p:txBody>
      </p:sp>
      <p:sp>
        <p:nvSpPr>
          <p:cNvPr id="29701" name="Rectangle 7"/>
          <p:cNvSpPr>
            <a:spLocks noChangeArrowheads="1"/>
          </p:cNvSpPr>
          <p:nvPr/>
        </p:nvSpPr>
        <p:spPr bwMode="auto">
          <a:xfrm>
            <a:off x="7230533" y="3064933"/>
            <a:ext cx="1577975" cy="1282700"/>
          </a:xfrm>
          <a:prstGeom prst="rect">
            <a:avLst/>
          </a:prstGeom>
          <a:solidFill>
            <a:srgbClr val="E3BEFF"/>
          </a:solidFill>
          <a:ln w="12700">
            <a:solidFill>
              <a:schemeClr val="tx1"/>
            </a:solidFill>
            <a:miter lim="800000"/>
            <a:headEnd/>
            <a:tailEnd/>
          </a:ln>
        </p:spPr>
        <p:txBody>
          <a:bodyPr wrap="none" lIns="92075" tIns="46038" rIns="92075" bIns="46038"/>
          <a:lstStyle/>
          <a:p>
            <a:r>
              <a:rPr lang="en-US" sz="2000" dirty="0"/>
              <a:t>Public Keys</a:t>
            </a:r>
          </a:p>
          <a:p>
            <a:endParaRPr lang="en-US" sz="2000" dirty="0"/>
          </a:p>
          <a:p>
            <a:r>
              <a:rPr lang="en-US" sz="2000" dirty="0"/>
              <a:t>Alice  29</a:t>
            </a:r>
          </a:p>
          <a:p>
            <a:r>
              <a:rPr lang="en-US" sz="2000" dirty="0"/>
              <a:t>Bob   17</a:t>
            </a:r>
          </a:p>
        </p:txBody>
      </p:sp>
      <p:sp>
        <p:nvSpPr>
          <p:cNvPr id="29704" name="Text Box 11"/>
          <p:cNvSpPr txBox="1">
            <a:spLocks noChangeArrowheads="1"/>
          </p:cNvSpPr>
          <p:nvPr/>
        </p:nvSpPr>
        <p:spPr bwMode="auto">
          <a:xfrm>
            <a:off x="6553200" y="500592"/>
            <a:ext cx="22860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solidFill>
                  <a:schemeClr val="tx2"/>
                </a:solidFill>
              </a:rPr>
              <a:t>How does </a:t>
            </a:r>
            <a:r>
              <a:rPr lang="en-US" sz="2000" dirty="0" smtClean="0">
                <a:solidFill>
                  <a:schemeClr val="tx2"/>
                </a:solidFill>
              </a:rPr>
              <a:t>Bob know </a:t>
            </a:r>
            <a:r>
              <a:rPr lang="en-US" sz="2000" dirty="0">
                <a:solidFill>
                  <a:schemeClr val="tx2"/>
                </a:solidFill>
              </a:rPr>
              <a:t>that it is really </a:t>
            </a:r>
            <a:r>
              <a:rPr lang="en-US" sz="2000" dirty="0" smtClean="0">
                <a:solidFill>
                  <a:schemeClr val="tx2"/>
                </a:solidFill>
              </a:rPr>
              <a:t>Alice’s </a:t>
            </a:r>
            <a:r>
              <a:rPr lang="en-US" sz="2000" dirty="0">
                <a:solidFill>
                  <a:schemeClr val="tx2"/>
                </a:solidFill>
              </a:rPr>
              <a:t>key?</a:t>
            </a:r>
          </a:p>
          <a:p>
            <a:pPr>
              <a:spcBef>
                <a:spcPct val="50000"/>
              </a:spcBef>
            </a:pPr>
            <a:r>
              <a:rPr lang="en-US" sz="2000" dirty="0">
                <a:solidFill>
                  <a:schemeClr val="tx2"/>
                </a:solidFill>
              </a:rPr>
              <a:t>Trust the C.A.</a:t>
            </a:r>
          </a:p>
          <a:p>
            <a:pPr>
              <a:spcBef>
                <a:spcPct val="50000"/>
              </a:spcBef>
            </a:pPr>
            <a:r>
              <a:rPr lang="en-US" sz="2000" dirty="0">
                <a:solidFill>
                  <a:schemeClr val="tx2"/>
                </a:solidFill>
              </a:rPr>
              <a:t>C.A. validate applicants</a:t>
            </a:r>
          </a:p>
        </p:txBody>
      </p:sp>
      <p:pic>
        <p:nvPicPr>
          <p:cNvPr id="29705" name="Picture 12" descr="MPj0409685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57800" y="1828800"/>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2" name="Picture 2" descr="C:\Users\JPost\AppData\Local\Microsoft\Windows\Temporary Internet Files\Content.IE5\HR2VBBDV\MP900444425[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4897953" y="4053680"/>
            <a:ext cx="816938" cy="122396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6"/>
          <p:cNvSpPr>
            <a:spLocks noChangeArrowheads="1"/>
          </p:cNvSpPr>
          <p:nvPr/>
        </p:nvSpPr>
        <p:spPr bwMode="auto">
          <a:xfrm>
            <a:off x="4935144" y="5305953"/>
            <a:ext cx="628377"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smtClean="0"/>
              <a:t>Eve</a:t>
            </a:r>
            <a:endParaRPr lang="en-US" sz="2000" dirty="0"/>
          </a:p>
        </p:txBody>
      </p:sp>
      <p:sp>
        <p:nvSpPr>
          <p:cNvPr id="2" name="Freeform 1"/>
          <p:cNvSpPr/>
          <p:nvPr/>
        </p:nvSpPr>
        <p:spPr>
          <a:xfrm>
            <a:off x="5715000" y="3858496"/>
            <a:ext cx="1507066" cy="863966"/>
          </a:xfrm>
          <a:custGeom>
            <a:avLst/>
            <a:gdLst>
              <a:gd name="connsiteX0" fmla="*/ 0 w 1507066"/>
              <a:gd name="connsiteY0" fmla="*/ 832037 h 863966"/>
              <a:gd name="connsiteX1" fmla="*/ 728133 w 1507066"/>
              <a:gd name="connsiteY1" fmla="*/ 781237 h 863966"/>
              <a:gd name="connsiteX2" fmla="*/ 643466 w 1507066"/>
              <a:gd name="connsiteY2" fmla="*/ 120837 h 863966"/>
              <a:gd name="connsiteX3" fmla="*/ 1507066 w 1507066"/>
              <a:gd name="connsiteY3" fmla="*/ 2304 h 863966"/>
            </a:gdLst>
            <a:ahLst/>
            <a:cxnLst>
              <a:cxn ang="0">
                <a:pos x="connsiteX0" y="connsiteY0"/>
              </a:cxn>
              <a:cxn ang="0">
                <a:pos x="connsiteX1" y="connsiteY1"/>
              </a:cxn>
              <a:cxn ang="0">
                <a:pos x="connsiteX2" y="connsiteY2"/>
              </a:cxn>
              <a:cxn ang="0">
                <a:pos x="connsiteX3" y="connsiteY3"/>
              </a:cxn>
            </a:cxnLst>
            <a:rect l="l" t="t" r="r" b="b"/>
            <a:pathLst>
              <a:path w="1507066" h="863966">
                <a:moveTo>
                  <a:pt x="0" y="832037"/>
                </a:moveTo>
                <a:cubicBezTo>
                  <a:pt x="310444" y="865903"/>
                  <a:pt x="620889" y="899770"/>
                  <a:pt x="728133" y="781237"/>
                </a:cubicBezTo>
                <a:cubicBezTo>
                  <a:pt x="835377" y="662704"/>
                  <a:pt x="513644" y="250659"/>
                  <a:pt x="643466" y="120837"/>
                </a:cubicBezTo>
                <a:cubicBezTo>
                  <a:pt x="773288" y="-8985"/>
                  <a:pt x="1140177" y="-3341"/>
                  <a:pt x="1507066" y="230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5990695" y="4833459"/>
            <a:ext cx="2743200" cy="1477328"/>
          </a:xfrm>
          <a:prstGeom prst="rect">
            <a:avLst/>
          </a:prstGeom>
          <a:noFill/>
        </p:spPr>
        <p:txBody>
          <a:bodyPr wrap="square" rtlCol="0">
            <a:spAutoFit/>
          </a:bodyPr>
          <a:lstStyle/>
          <a:p>
            <a:r>
              <a:rPr lang="en-US" sz="1800" dirty="0" smtClean="0">
                <a:solidFill>
                  <a:srgbClr val="FF0000"/>
                </a:solidFill>
              </a:rPr>
              <a:t>Eve could impersonate Alice to obtain a digital key and send false messages that seem to come from Alice.</a:t>
            </a:r>
            <a:endParaRPr lang="en-US" sz="1800" dirty="0">
              <a:solidFill>
                <a:srgbClr val="FF0000"/>
              </a:solidFill>
            </a:endParaRPr>
          </a:p>
        </p:txBody>
      </p:sp>
    </p:spTree>
    <p:extLst>
      <p:ext uri="{BB962C8B-B14F-4D97-AF65-F5344CB8AC3E}">
        <p14:creationId xmlns:p14="http://schemas.microsoft.com/office/powerpoint/2010/main" xmlns="" val="1203826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Encryption Summary</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Encryption prevents people from reading or changing data.</a:t>
            </a:r>
          </a:p>
          <a:p>
            <a:r>
              <a:rPr lang="en-US" dirty="0" smtClean="0"/>
              <a:t>Dual-key encryption can be used to digitally sign documents and authenticate users.</a:t>
            </a:r>
          </a:p>
          <a:p>
            <a:r>
              <a:rPr lang="en-US" dirty="0" smtClean="0"/>
              <a:t>Encryption does not solve all problems.</a:t>
            </a:r>
          </a:p>
          <a:p>
            <a:pPr lvl="1"/>
            <a:r>
              <a:rPr lang="en-US" dirty="0" smtClean="0"/>
              <a:t>Data can still be deleted.</a:t>
            </a:r>
          </a:p>
          <a:p>
            <a:pPr lvl="1"/>
            <a:r>
              <a:rPr lang="en-US" dirty="0" smtClean="0"/>
              <a:t>Hackers might get data while it is unencrypted.</a:t>
            </a:r>
          </a:p>
          <a:p>
            <a:pPr lvl="1"/>
            <a:r>
              <a:rPr lang="en-US" dirty="0" smtClean="0"/>
              <a:t>People can lose or withhold keys or passwords.</a:t>
            </a:r>
          </a:p>
          <a:p>
            <a:r>
              <a:rPr lang="en-US" dirty="0" smtClean="0"/>
              <a:t>Brute force can decrypt data with enough processing power.</a:t>
            </a:r>
          </a:p>
          <a:p>
            <a:pPr lvl="1"/>
            <a:r>
              <a:rPr lang="en-US" dirty="0" smtClean="0"/>
              <a:t>Difficult if the keys are long enough.</a:t>
            </a:r>
          </a:p>
          <a:p>
            <a:pPr lvl="1"/>
            <a:r>
              <a:rPr lang="en-US" dirty="0" smtClean="0"/>
              <a:t>But computers keep getting faster.</a:t>
            </a:r>
          </a:p>
          <a:p>
            <a:pPr lvl="1"/>
            <a:r>
              <a:rPr lang="en-US" dirty="0" smtClean="0"/>
              <a:t>Connecting a few million together is massive time reduction.</a:t>
            </a:r>
          </a:p>
          <a:p>
            <a:pPr lvl="1"/>
            <a:r>
              <a:rPr lang="en-US" dirty="0" smtClean="0"/>
              <a:t>Quantum computing if developed could crack existing encryption methods.</a:t>
            </a:r>
            <a:endParaRPr lang="en-US" dirty="0"/>
          </a:p>
        </p:txBody>
      </p:sp>
    </p:spTree>
    <p:extLst>
      <p:ext uri="{BB962C8B-B14F-4D97-AF65-F5344CB8AC3E}">
        <p14:creationId xmlns:p14="http://schemas.microsoft.com/office/powerpoint/2010/main" xmlns="" val="2505728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a:off x="2606675" y="4443413"/>
            <a:ext cx="2895600" cy="30480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1747" name="Rectangle 5"/>
          <p:cNvSpPr>
            <a:spLocks noChangeArrowheads="1"/>
          </p:cNvSpPr>
          <p:nvPr/>
        </p:nvSpPr>
        <p:spPr bwMode="auto">
          <a:xfrm>
            <a:off x="3200400" y="4092575"/>
            <a:ext cx="25860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a:latin typeface="Times New Roman" pitchFamily="18" charset="0"/>
              </a:rPr>
              <a:t>Encrypted conversation</a:t>
            </a:r>
          </a:p>
        </p:txBody>
      </p:sp>
      <p:sp>
        <p:nvSpPr>
          <p:cNvPr id="31748" name="Rectangle 7"/>
          <p:cNvSpPr>
            <a:spLocks noChangeArrowheads="1"/>
          </p:cNvSpPr>
          <p:nvPr/>
        </p:nvSpPr>
        <p:spPr bwMode="auto">
          <a:xfrm>
            <a:off x="7226300" y="2505075"/>
            <a:ext cx="1733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a:latin typeface="Times New Roman" pitchFamily="18" charset="0"/>
              </a:rPr>
              <a:t>Escrow keys</a:t>
            </a:r>
          </a:p>
        </p:txBody>
      </p:sp>
      <p:sp>
        <p:nvSpPr>
          <p:cNvPr id="31749" name="Rectangle 8"/>
          <p:cNvSpPr>
            <a:spLocks noChangeArrowheads="1"/>
          </p:cNvSpPr>
          <p:nvPr/>
        </p:nvSpPr>
        <p:spPr bwMode="auto">
          <a:xfrm>
            <a:off x="3352800" y="4724400"/>
            <a:ext cx="1320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latin typeface="Times New Roman" pitchFamily="18" charset="0"/>
              </a:rPr>
              <a:t>Clipper chip</a:t>
            </a:r>
          </a:p>
          <a:p>
            <a:r>
              <a:rPr lang="en-US">
                <a:latin typeface="Times New Roman" pitchFamily="18" charset="0"/>
              </a:rPr>
              <a:t>in phones</a:t>
            </a:r>
          </a:p>
        </p:txBody>
      </p:sp>
      <p:graphicFrame>
        <p:nvGraphicFramePr>
          <p:cNvPr id="31750" name="Object 1027"/>
          <p:cNvGraphicFramePr>
            <a:graphicFrameLocks/>
          </p:cNvGraphicFramePr>
          <p:nvPr/>
        </p:nvGraphicFramePr>
        <p:xfrm>
          <a:off x="3883025" y="2386013"/>
          <a:ext cx="1506538" cy="819150"/>
        </p:xfrm>
        <a:graphic>
          <a:graphicData uri="http://schemas.openxmlformats.org/presentationml/2006/ole">
            <p:oleObj spid="_x0000_s4158" name="ClipArt" r:id="rId4" imgW="7007040" imgH="3794400" progId="">
              <p:embed/>
            </p:oleObj>
          </a:graphicData>
        </a:graphic>
      </p:graphicFrame>
      <p:sp>
        <p:nvSpPr>
          <p:cNvPr id="31751" name="Line 11"/>
          <p:cNvSpPr>
            <a:spLocks noChangeShapeType="1"/>
          </p:cNvSpPr>
          <p:nvPr/>
        </p:nvSpPr>
        <p:spPr bwMode="auto">
          <a:xfrm flipH="1">
            <a:off x="5502275" y="2233613"/>
            <a:ext cx="12192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1752" name="Line 12"/>
          <p:cNvSpPr>
            <a:spLocks noChangeShapeType="1"/>
          </p:cNvSpPr>
          <p:nvPr/>
        </p:nvSpPr>
        <p:spPr bwMode="auto">
          <a:xfrm flipH="1" flipV="1">
            <a:off x="5502275" y="2690813"/>
            <a:ext cx="1560513" cy="1428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1753" name="Line 13"/>
          <p:cNvSpPr>
            <a:spLocks noChangeShapeType="1"/>
          </p:cNvSpPr>
          <p:nvPr/>
        </p:nvSpPr>
        <p:spPr bwMode="auto">
          <a:xfrm flipV="1">
            <a:off x="4054475" y="3300413"/>
            <a:ext cx="4572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sp>
        <p:nvSpPr>
          <p:cNvPr id="31754" name="Rectangle 14"/>
          <p:cNvSpPr>
            <a:spLocks noChangeArrowheads="1"/>
          </p:cNvSpPr>
          <p:nvPr/>
        </p:nvSpPr>
        <p:spPr bwMode="auto">
          <a:xfrm>
            <a:off x="4343400" y="3482975"/>
            <a:ext cx="1084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a:latin typeface="Times New Roman" pitchFamily="18" charset="0"/>
              </a:rPr>
              <a:t>Intercept</a:t>
            </a:r>
          </a:p>
        </p:txBody>
      </p:sp>
      <p:sp>
        <p:nvSpPr>
          <p:cNvPr id="31755" name="Rectangle 15"/>
          <p:cNvSpPr>
            <a:spLocks noChangeArrowheads="1"/>
          </p:cNvSpPr>
          <p:nvPr/>
        </p:nvSpPr>
        <p:spPr bwMode="auto">
          <a:xfrm>
            <a:off x="3733800" y="1905000"/>
            <a:ext cx="2362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latin typeface="Times New Roman" pitchFamily="18" charset="0"/>
              </a:rPr>
              <a:t>Decrypted conversation</a:t>
            </a:r>
          </a:p>
        </p:txBody>
      </p:sp>
      <p:sp>
        <p:nvSpPr>
          <p:cNvPr id="31756" name="Rectangle 16"/>
          <p:cNvSpPr>
            <a:spLocks noChangeArrowheads="1"/>
          </p:cNvSpPr>
          <p:nvPr/>
        </p:nvSpPr>
        <p:spPr bwMode="auto">
          <a:xfrm>
            <a:off x="7159625" y="2941638"/>
            <a:ext cx="180022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600"/>
              <a:t>Judicial or</a:t>
            </a:r>
          </a:p>
          <a:p>
            <a:r>
              <a:rPr lang="en-US" sz="1600"/>
              <a:t>government office</a:t>
            </a:r>
          </a:p>
        </p:txBody>
      </p:sp>
      <p:sp>
        <p:nvSpPr>
          <p:cNvPr id="31757" name="Rectangle 17"/>
          <p:cNvSpPr>
            <a:spLocks noGrp="1" noChangeArrowheads="1"/>
          </p:cNvSpPr>
          <p:nvPr>
            <p:ph type="title"/>
          </p:nvPr>
        </p:nvSpPr>
        <p:spPr/>
        <p:txBody>
          <a:bodyPr/>
          <a:lstStyle/>
          <a:p>
            <a:r>
              <a:rPr lang="en-US" smtClean="0"/>
              <a:t>Clipper Chip: Key Escrow</a:t>
            </a:r>
          </a:p>
        </p:txBody>
      </p:sp>
      <p:pic>
        <p:nvPicPr>
          <p:cNvPr id="31758" name="Picture 17" descr="C:\Users\JPost\AppData\Local\Microsoft\Windows\Temporary Internet Files\Content.IE5\TBO8LD0B\MPj04024510000[1].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4200" y="838200"/>
            <a:ext cx="1676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9" name="Picture 21" descr="C:\Users\JPost\AppData\Local\Microsoft\Windows\Temporary Internet Files\Content.IE5\WDAW0XT4\MPj02159960000[1].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019800" y="4343400"/>
            <a:ext cx="2362200" cy="158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60" name="Picture 23" descr="C:\Users\JPost\AppData\Local\Microsoft\Windows\Temporary Internet Files\Content.IE5\L4W72HLZ\MPj01824310000[1].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81000" y="3810000"/>
            <a:ext cx="2209800" cy="1487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268380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5440680" y="4747408"/>
            <a:ext cx="1691640" cy="157830"/>
          </a:xfrm>
          <a:custGeom>
            <a:avLst/>
            <a:gdLst>
              <a:gd name="connsiteX0" fmla="*/ 1691640 w 1691640"/>
              <a:gd name="connsiteY0" fmla="*/ 144632 h 157830"/>
              <a:gd name="connsiteX1" fmla="*/ 731520 w 1691640"/>
              <a:gd name="connsiteY1" fmla="*/ 144632 h 157830"/>
              <a:gd name="connsiteX2" fmla="*/ 342900 w 1691640"/>
              <a:gd name="connsiteY2" fmla="*/ 7472 h 157830"/>
              <a:gd name="connsiteX3" fmla="*/ 0 w 1691640"/>
              <a:gd name="connsiteY3" fmla="*/ 30332 h 157830"/>
            </a:gdLst>
            <a:ahLst/>
            <a:cxnLst>
              <a:cxn ang="0">
                <a:pos x="connsiteX0" y="connsiteY0"/>
              </a:cxn>
              <a:cxn ang="0">
                <a:pos x="connsiteX1" y="connsiteY1"/>
              </a:cxn>
              <a:cxn ang="0">
                <a:pos x="connsiteX2" y="connsiteY2"/>
              </a:cxn>
              <a:cxn ang="0">
                <a:pos x="connsiteX3" y="connsiteY3"/>
              </a:cxn>
            </a:cxnLst>
            <a:rect l="l" t="t" r="r" b="b"/>
            <a:pathLst>
              <a:path w="1691640" h="157830">
                <a:moveTo>
                  <a:pt x="1691640" y="144632"/>
                </a:moveTo>
                <a:cubicBezTo>
                  <a:pt x="1323975" y="156062"/>
                  <a:pt x="956310" y="167492"/>
                  <a:pt x="731520" y="144632"/>
                </a:cubicBezTo>
                <a:cubicBezTo>
                  <a:pt x="506730" y="121772"/>
                  <a:pt x="464820" y="26522"/>
                  <a:pt x="342900" y="7472"/>
                </a:cubicBezTo>
                <a:cubicBezTo>
                  <a:pt x="220980" y="-11578"/>
                  <a:pt x="110490" y="9377"/>
                  <a:pt x="0" y="30332"/>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12" name="Picture 188" descr="C:\Users\JPost\AppData\Local\Microsoft\Windows\Temporary Internet Files\Content.IE5\MLBU7S1O\MP900443237[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74725" y="4793547"/>
            <a:ext cx="2093110" cy="1392941"/>
          </a:xfrm>
          <a:prstGeom prst="rect">
            <a:avLst/>
          </a:prstGeom>
          <a:noFill/>
          <a:extLst>
            <a:ext uri="{909E8E84-426E-40DD-AFC4-6F175D3DCCD1}">
              <a14:hiddenFill xmlns:a14="http://schemas.microsoft.com/office/drawing/2010/main" xmlns="">
                <a:solidFill>
                  <a:srgbClr val="FFFFFF"/>
                </a:solidFill>
              </a14:hiddenFill>
            </a:ext>
          </a:extLst>
        </p:spPr>
      </p:pic>
      <p:sp>
        <p:nvSpPr>
          <p:cNvPr id="6149" name="Rectangle 7"/>
          <p:cNvSpPr>
            <a:spLocks noChangeArrowheads="1"/>
          </p:cNvSpPr>
          <p:nvPr/>
        </p:nvSpPr>
        <p:spPr bwMode="auto">
          <a:xfrm>
            <a:off x="974725" y="6186488"/>
            <a:ext cx="2827697"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dirty="0"/>
              <a:t>Employees &amp; Consultants</a:t>
            </a:r>
          </a:p>
        </p:txBody>
      </p:sp>
      <p:sp>
        <p:nvSpPr>
          <p:cNvPr id="6152" name="Rectangle 10"/>
          <p:cNvSpPr>
            <a:spLocks noChangeArrowheads="1"/>
          </p:cNvSpPr>
          <p:nvPr/>
        </p:nvSpPr>
        <p:spPr bwMode="auto">
          <a:xfrm>
            <a:off x="7070725" y="3040063"/>
            <a:ext cx="118745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a:t>Links to </a:t>
            </a:r>
          </a:p>
          <a:p>
            <a:r>
              <a:rPr lang="en-US" sz="2000"/>
              <a:t>business</a:t>
            </a:r>
          </a:p>
          <a:p>
            <a:r>
              <a:rPr lang="en-US" sz="2000"/>
              <a:t>partners</a:t>
            </a:r>
          </a:p>
        </p:txBody>
      </p:sp>
      <p:sp>
        <p:nvSpPr>
          <p:cNvPr id="6158" name="Rectangle 18"/>
          <p:cNvSpPr>
            <a:spLocks noChangeArrowheads="1"/>
          </p:cNvSpPr>
          <p:nvPr/>
        </p:nvSpPr>
        <p:spPr bwMode="auto">
          <a:xfrm>
            <a:off x="7204146" y="6053738"/>
            <a:ext cx="1073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000" dirty="0"/>
              <a:t>Outside</a:t>
            </a:r>
          </a:p>
          <a:p>
            <a:r>
              <a:rPr lang="en-US" sz="2000" dirty="0"/>
              <a:t>hackers</a:t>
            </a:r>
          </a:p>
        </p:txBody>
      </p:sp>
      <p:sp>
        <p:nvSpPr>
          <p:cNvPr id="6159" name="Rectangle 19"/>
          <p:cNvSpPr>
            <a:spLocks noGrp="1" noChangeArrowheads="1"/>
          </p:cNvSpPr>
          <p:nvPr>
            <p:ph type="title"/>
          </p:nvPr>
        </p:nvSpPr>
        <p:spPr/>
        <p:txBody>
          <a:bodyPr/>
          <a:lstStyle/>
          <a:p>
            <a:r>
              <a:rPr lang="en-US" smtClean="0"/>
              <a:t>Threats to Information</a:t>
            </a:r>
          </a:p>
        </p:txBody>
      </p:sp>
      <p:sp>
        <p:nvSpPr>
          <p:cNvPr id="6160" name="Rectangle 20"/>
          <p:cNvSpPr>
            <a:spLocks noGrp="1" noChangeArrowheads="1"/>
          </p:cNvSpPr>
          <p:nvPr>
            <p:ph type="body" idx="4294967295"/>
          </p:nvPr>
        </p:nvSpPr>
        <p:spPr>
          <a:xfrm>
            <a:off x="1295400" y="1295400"/>
            <a:ext cx="3701256" cy="2567940"/>
          </a:xfrm>
        </p:spPr>
        <p:txBody>
          <a:bodyPr>
            <a:normAutofit/>
          </a:bodyPr>
          <a:lstStyle/>
          <a:p>
            <a:r>
              <a:rPr lang="en-US" sz="2000" dirty="0" smtClean="0"/>
              <a:t>Accidents &amp; Disasters</a:t>
            </a:r>
          </a:p>
          <a:p>
            <a:r>
              <a:rPr lang="en-US" sz="2000" dirty="0" smtClean="0"/>
              <a:t>Employees &amp; Consultants</a:t>
            </a:r>
          </a:p>
          <a:p>
            <a:r>
              <a:rPr lang="en-US" sz="2000" dirty="0" smtClean="0"/>
              <a:t>Business Partnerships</a:t>
            </a:r>
          </a:p>
          <a:p>
            <a:r>
              <a:rPr lang="en-US" sz="2000" dirty="0" smtClean="0"/>
              <a:t>Outside Attackers</a:t>
            </a:r>
          </a:p>
          <a:p>
            <a:pPr lvl="1"/>
            <a:r>
              <a:rPr lang="en-US" sz="1600" dirty="0" smtClean="0"/>
              <a:t>Viruses &amp; Spyware</a:t>
            </a:r>
          </a:p>
          <a:p>
            <a:pPr lvl="1"/>
            <a:r>
              <a:rPr lang="en-US" sz="1600" dirty="0" smtClean="0"/>
              <a:t>Direct attacks &amp; Scripts</a:t>
            </a:r>
          </a:p>
        </p:txBody>
      </p:sp>
      <p:sp>
        <p:nvSpPr>
          <p:cNvPr id="6161" name="Text Box 21"/>
          <p:cNvSpPr txBox="1">
            <a:spLocks noChangeArrowheads="1"/>
          </p:cNvSpPr>
          <p:nvPr/>
        </p:nvSpPr>
        <p:spPr bwMode="auto">
          <a:xfrm>
            <a:off x="4889248" y="5316710"/>
            <a:ext cx="16764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t>Virus hiding in e-mail </a:t>
            </a:r>
            <a:r>
              <a:rPr lang="en-US" sz="2000" dirty="0" smtClean="0"/>
              <a:t>or Web site.</a:t>
            </a:r>
            <a:endParaRPr lang="en-US" sz="2000" dirty="0"/>
          </a:p>
        </p:txBody>
      </p:sp>
      <p:pic>
        <p:nvPicPr>
          <p:cNvPr id="6162" name="Picture 22" descr="BD04914_"/>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60648" y="4570424"/>
            <a:ext cx="1066800" cy="72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0" descr="WellsFargoBank"/>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432550" y="1977231"/>
            <a:ext cx="1276350" cy="919163"/>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0" name="Group 19"/>
          <p:cNvGrpSpPr/>
          <p:nvPr/>
        </p:nvGrpSpPr>
        <p:grpSpPr>
          <a:xfrm>
            <a:off x="4520674" y="3251572"/>
            <a:ext cx="1099575" cy="818662"/>
            <a:chOff x="939760" y="666908"/>
            <a:chExt cx="5623170" cy="4186592"/>
          </a:xfrm>
        </p:grpSpPr>
        <p:sp>
          <p:nvSpPr>
            <p:cNvPr id="21" name="Freeform 20"/>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Freeform 23"/>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5" name="Group 24"/>
            <p:cNvGrpSpPr/>
            <p:nvPr/>
          </p:nvGrpSpPr>
          <p:grpSpPr>
            <a:xfrm>
              <a:off x="1012296" y="810492"/>
              <a:ext cx="468535" cy="3181508"/>
              <a:chOff x="3264635" y="937071"/>
              <a:chExt cx="468535" cy="3181508"/>
            </a:xfrm>
          </p:grpSpPr>
          <p:sp>
            <p:nvSpPr>
              <p:cNvPr id="111" name="Freeform 11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Freeform 11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1710061" y="810492"/>
              <a:ext cx="468535" cy="3181508"/>
              <a:chOff x="3264635" y="937071"/>
              <a:chExt cx="468535" cy="3181508"/>
            </a:xfrm>
          </p:grpSpPr>
          <p:sp>
            <p:nvSpPr>
              <p:cNvPr id="97" name="Freeform 9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Freeform 9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2319661" y="810492"/>
              <a:ext cx="468535" cy="3181508"/>
              <a:chOff x="3264635" y="937071"/>
              <a:chExt cx="468535" cy="3181508"/>
            </a:xfrm>
          </p:grpSpPr>
          <p:sp>
            <p:nvSpPr>
              <p:cNvPr id="83" name="Freeform 8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Freeform 8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p:cNvGrpSpPr/>
            <p:nvPr/>
          </p:nvGrpSpPr>
          <p:grpSpPr>
            <a:xfrm>
              <a:off x="2973343" y="810492"/>
              <a:ext cx="468535" cy="3181508"/>
              <a:chOff x="3264635" y="937071"/>
              <a:chExt cx="468535" cy="3181508"/>
            </a:xfrm>
          </p:grpSpPr>
          <p:sp>
            <p:nvSpPr>
              <p:cNvPr id="69" name="Freeform 6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Freeform 6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3615061" y="810492"/>
              <a:ext cx="468535" cy="3181508"/>
              <a:chOff x="3264635" y="937071"/>
              <a:chExt cx="468535" cy="3181508"/>
            </a:xfrm>
          </p:grpSpPr>
          <p:sp>
            <p:nvSpPr>
              <p:cNvPr id="55" name="Freeform 5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Freeform 5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a:off x="4300861" y="810492"/>
              <a:ext cx="468535" cy="3181508"/>
              <a:chOff x="3264635" y="937071"/>
              <a:chExt cx="468535" cy="3181508"/>
            </a:xfrm>
          </p:grpSpPr>
          <p:sp>
            <p:nvSpPr>
              <p:cNvPr id="41" name="Freeform 4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Freeform 4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 name="Freeform 30"/>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reeform 1"/>
          <p:cNvSpPr/>
          <p:nvPr/>
        </p:nvSpPr>
        <p:spPr>
          <a:xfrm>
            <a:off x="5621867" y="2827867"/>
            <a:ext cx="897466" cy="897466"/>
          </a:xfrm>
          <a:custGeom>
            <a:avLst/>
            <a:gdLst>
              <a:gd name="connsiteX0" fmla="*/ 0 w 897466"/>
              <a:gd name="connsiteY0" fmla="*/ 897466 h 897466"/>
              <a:gd name="connsiteX1" fmla="*/ 541866 w 897466"/>
              <a:gd name="connsiteY1" fmla="*/ 660400 h 897466"/>
              <a:gd name="connsiteX2" fmla="*/ 237066 w 897466"/>
              <a:gd name="connsiteY2" fmla="*/ 304800 h 897466"/>
              <a:gd name="connsiteX3" fmla="*/ 897466 w 897466"/>
              <a:gd name="connsiteY3" fmla="*/ 0 h 897466"/>
            </a:gdLst>
            <a:ahLst/>
            <a:cxnLst>
              <a:cxn ang="0">
                <a:pos x="connsiteX0" y="connsiteY0"/>
              </a:cxn>
              <a:cxn ang="0">
                <a:pos x="connsiteX1" y="connsiteY1"/>
              </a:cxn>
              <a:cxn ang="0">
                <a:pos x="connsiteX2" y="connsiteY2"/>
              </a:cxn>
              <a:cxn ang="0">
                <a:pos x="connsiteX3" y="connsiteY3"/>
              </a:cxn>
            </a:cxnLst>
            <a:rect l="l" t="t" r="r" b="b"/>
            <a:pathLst>
              <a:path w="897466" h="897466">
                <a:moveTo>
                  <a:pt x="0" y="897466"/>
                </a:moveTo>
                <a:cubicBezTo>
                  <a:pt x="251177" y="828322"/>
                  <a:pt x="502355" y="759178"/>
                  <a:pt x="541866" y="660400"/>
                </a:cubicBezTo>
                <a:cubicBezTo>
                  <a:pt x="581377" y="561622"/>
                  <a:pt x="177799" y="414867"/>
                  <a:pt x="237066" y="304800"/>
                </a:cubicBezTo>
                <a:cubicBezTo>
                  <a:pt x="296333" y="194733"/>
                  <a:pt x="596899" y="97366"/>
                  <a:pt x="89746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14" name="Picture 190" descr="C:\Users\JPost\AppData\Local\Microsoft\Windows\Temporary Internet Files\Content.IE5\HR2VBBDV\MP900444425[1].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204146" y="4541261"/>
            <a:ext cx="1009507" cy="151247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Freeform 2"/>
          <p:cNvSpPr/>
          <p:nvPr/>
        </p:nvSpPr>
        <p:spPr>
          <a:xfrm>
            <a:off x="3040380" y="3817620"/>
            <a:ext cx="1577340" cy="1714500"/>
          </a:xfrm>
          <a:custGeom>
            <a:avLst/>
            <a:gdLst>
              <a:gd name="connsiteX0" fmla="*/ 0 w 1577340"/>
              <a:gd name="connsiteY0" fmla="*/ 1714500 h 1714500"/>
              <a:gd name="connsiteX1" fmla="*/ 708660 w 1577340"/>
              <a:gd name="connsiteY1" fmla="*/ 1394460 h 1714500"/>
              <a:gd name="connsiteX2" fmla="*/ 68580 w 1577340"/>
              <a:gd name="connsiteY2" fmla="*/ 822960 h 1714500"/>
              <a:gd name="connsiteX3" fmla="*/ 1028700 w 1577340"/>
              <a:gd name="connsiteY3" fmla="*/ 525780 h 1714500"/>
              <a:gd name="connsiteX4" fmla="*/ 754380 w 1577340"/>
              <a:gd name="connsiteY4" fmla="*/ 182880 h 1714500"/>
              <a:gd name="connsiteX5" fmla="*/ 1577340 w 1577340"/>
              <a:gd name="connsiteY5"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340" h="1714500">
                <a:moveTo>
                  <a:pt x="0" y="1714500"/>
                </a:moveTo>
                <a:cubicBezTo>
                  <a:pt x="348615" y="1628775"/>
                  <a:pt x="697230" y="1543050"/>
                  <a:pt x="708660" y="1394460"/>
                </a:cubicBezTo>
                <a:cubicBezTo>
                  <a:pt x="720090" y="1245870"/>
                  <a:pt x="15240" y="967740"/>
                  <a:pt x="68580" y="822960"/>
                </a:cubicBezTo>
                <a:cubicBezTo>
                  <a:pt x="121920" y="678180"/>
                  <a:pt x="914400" y="632460"/>
                  <a:pt x="1028700" y="525780"/>
                </a:cubicBezTo>
                <a:cubicBezTo>
                  <a:pt x="1143000" y="419100"/>
                  <a:pt x="662940" y="270510"/>
                  <a:pt x="754380" y="182880"/>
                </a:cubicBezTo>
                <a:cubicBezTo>
                  <a:pt x="845820" y="95250"/>
                  <a:pt x="1211580" y="47625"/>
                  <a:pt x="157734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5577840" y="3863340"/>
            <a:ext cx="1623060" cy="1028700"/>
          </a:xfrm>
          <a:custGeom>
            <a:avLst/>
            <a:gdLst>
              <a:gd name="connsiteX0" fmla="*/ 1623060 w 1623060"/>
              <a:gd name="connsiteY0" fmla="*/ 1028700 h 1028700"/>
              <a:gd name="connsiteX1" fmla="*/ 594360 w 1623060"/>
              <a:gd name="connsiteY1" fmla="*/ 845820 h 1028700"/>
              <a:gd name="connsiteX2" fmla="*/ 845820 w 1623060"/>
              <a:gd name="connsiteY2" fmla="*/ 160020 h 1028700"/>
              <a:gd name="connsiteX3" fmla="*/ 0 w 1623060"/>
              <a:gd name="connsiteY3" fmla="*/ 0 h 1028700"/>
            </a:gdLst>
            <a:ahLst/>
            <a:cxnLst>
              <a:cxn ang="0">
                <a:pos x="connsiteX0" y="connsiteY0"/>
              </a:cxn>
              <a:cxn ang="0">
                <a:pos x="connsiteX1" y="connsiteY1"/>
              </a:cxn>
              <a:cxn ang="0">
                <a:pos x="connsiteX2" y="connsiteY2"/>
              </a:cxn>
              <a:cxn ang="0">
                <a:pos x="connsiteX3" y="connsiteY3"/>
              </a:cxn>
            </a:cxnLst>
            <a:rect l="l" t="t" r="r" b="b"/>
            <a:pathLst>
              <a:path w="1623060" h="1028700">
                <a:moveTo>
                  <a:pt x="1623060" y="1028700"/>
                </a:moveTo>
                <a:cubicBezTo>
                  <a:pt x="1173480" y="1009650"/>
                  <a:pt x="723900" y="990600"/>
                  <a:pt x="594360" y="845820"/>
                </a:cubicBezTo>
                <a:cubicBezTo>
                  <a:pt x="464820" y="701040"/>
                  <a:pt x="944880" y="300990"/>
                  <a:pt x="845820" y="160020"/>
                </a:cubicBezTo>
                <a:cubicBezTo>
                  <a:pt x="746760" y="19050"/>
                  <a:pt x="373380" y="9525"/>
                  <a:pt x="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3086100" y="5120640"/>
            <a:ext cx="1668780" cy="868680"/>
          </a:xfrm>
          <a:custGeom>
            <a:avLst/>
            <a:gdLst>
              <a:gd name="connsiteX0" fmla="*/ 1668780 w 1668780"/>
              <a:gd name="connsiteY0" fmla="*/ 0 h 868680"/>
              <a:gd name="connsiteX1" fmla="*/ 1028700 w 1668780"/>
              <a:gd name="connsiteY1" fmla="*/ 228600 h 868680"/>
              <a:gd name="connsiteX2" fmla="*/ 1280160 w 1668780"/>
              <a:gd name="connsiteY2" fmla="*/ 502920 h 868680"/>
              <a:gd name="connsiteX3" fmla="*/ 0 w 1668780"/>
              <a:gd name="connsiteY3" fmla="*/ 868680 h 868680"/>
            </a:gdLst>
            <a:ahLst/>
            <a:cxnLst>
              <a:cxn ang="0">
                <a:pos x="connsiteX0" y="connsiteY0"/>
              </a:cxn>
              <a:cxn ang="0">
                <a:pos x="connsiteX1" y="connsiteY1"/>
              </a:cxn>
              <a:cxn ang="0">
                <a:pos x="connsiteX2" y="connsiteY2"/>
              </a:cxn>
              <a:cxn ang="0">
                <a:pos x="connsiteX3" y="connsiteY3"/>
              </a:cxn>
            </a:cxnLst>
            <a:rect l="l" t="t" r="r" b="b"/>
            <a:pathLst>
              <a:path w="1668780" h="868680">
                <a:moveTo>
                  <a:pt x="1668780" y="0"/>
                </a:moveTo>
                <a:cubicBezTo>
                  <a:pt x="1381125" y="72390"/>
                  <a:pt x="1093470" y="144780"/>
                  <a:pt x="1028700" y="228600"/>
                </a:cubicBezTo>
                <a:cubicBezTo>
                  <a:pt x="963930" y="312420"/>
                  <a:pt x="1451610" y="396240"/>
                  <a:pt x="1280160" y="502920"/>
                </a:cubicBezTo>
                <a:cubicBezTo>
                  <a:pt x="1108710" y="609600"/>
                  <a:pt x="554355" y="739140"/>
                  <a:pt x="0" y="86868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93838103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Additional Controls</a:t>
            </a:r>
          </a:p>
        </p:txBody>
      </p:sp>
      <p:sp>
        <p:nvSpPr>
          <p:cNvPr id="25603" name="Rectangle 4"/>
          <p:cNvSpPr>
            <a:spLocks noGrp="1" noChangeArrowheads="1"/>
          </p:cNvSpPr>
          <p:nvPr>
            <p:ph type="body" sz="half" idx="1"/>
          </p:nvPr>
        </p:nvSpPr>
        <p:spPr>
          <a:xfrm>
            <a:off x="1066800" y="1382712"/>
            <a:ext cx="3886200" cy="2819400"/>
          </a:xfrm>
        </p:spPr>
        <p:txBody>
          <a:bodyPr/>
          <a:lstStyle/>
          <a:p>
            <a:r>
              <a:rPr lang="en-US" sz="2000" smtClean="0"/>
              <a:t>Audits</a:t>
            </a:r>
          </a:p>
          <a:p>
            <a:r>
              <a:rPr lang="en-US" sz="2000" smtClean="0"/>
              <a:t>Monitoring</a:t>
            </a:r>
          </a:p>
          <a:p>
            <a:r>
              <a:rPr lang="en-US" sz="2000" smtClean="0"/>
              <a:t>Background checks:</a:t>
            </a:r>
          </a:p>
        </p:txBody>
      </p:sp>
      <p:sp>
        <p:nvSpPr>
          <p:cNvPr id="25604" name="Text Box 7"/>
          <p:cNvSpPr txBox="1">
            <a:spLocks noChangeArrowheads="1"/>
          </p:cNvSpPr>
          <p:nvPr/>
        </p:nvSpPr>
        <p:spPr bwMode="auto">
          <a:xfrm>
            <a:off x="4495800" y="1382712"/>
            <a:ext cx="4191000" cy="270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smtClean="0">
                <a:hlinkClick r:id="rId2"/>
              </a:rPr>
              <a:t>http://www.lexisnexis.com/risk</a:t>
            </a:r>
            <a:r>
              <a:rPr lang="en-US" sz="2000" dirty="0" smtClean="0"/>
              <a:t> </a:t>
            </a:r>
          </a:p>
          <a:p>
            <a:pPr>
              <a:spcBef>
                <a:spcPct val="50000"/>
              </a:spcBef>
            </a:pPr>
            <a:r>
              <a:rPr lang="en-US" sz="2000" dirty="0" smtClean="0"/>
              <a:t>(bought </a:t>
            </a:r>
            <a:r>
              <a:rPr lang="en-US" sz="2000" dirty="0" err="1" smtClean="0"/>
              <a:t>ChoicePoint</a:t>
            </a:r>
            <a:r>
              <a:rPr lang="en-US" sz="2000" dirty="0" smtClean="0"/>
              <a:t>)</a:t>
            </a:r>
            <a:endParaRPr lang="en-US" sz="2000" dirty="0"/>
          </a:p>
          <a:p>
            <a:pPr>
              <a:spcBef>
                <a:spcPct val="50000"/>
              </a:spcBef>
            </a:pPr>
            <a:r>
              <a:rPr lang="en-US" sz="2000" dirty="0">
                <a:hlinkClick r:id="rId3"/>
              </a:rPr>
              <a:t>http://www.knowx.com/</a:t>
            </a:r>
            <a:endParaRPr lang="en-US" sz="2000" dirty="0"/>
          </a:p>
          <a:p>
            <a:pPr>
              <a:spcBef>
                <a:spcPct val="50000"/>
              </a:spcBef>
            </a:pPr>
            <a:r>
              <a:rPr lang="en-US" sz="2000" dirty="0"/>
              <a:t>(also lexis </a:t>
            </a:r>
            <a:r>
              <a:rPr lang="en-US" sz="2000" dirty="0" err="1"/>
              <a:t>nexis</a:t>
            </a:r>
            <a:r>
              <a:rPr lang="en-US" sz="2000" dirty="0"/>
              <a:t>)</a:t>
            </a:r>
          </a:p>
          <a:p>
            <a:pPr>
              <a:spcBef>
                <a:spcPct val="50000"/>
              </a:spcBef>
            </a:pPr>
            <a:r>
              <a:rPr lang="en-US" sz="2000" dirty="0" smtClean="0">
                <a:hlinkClick r:id="rId4"/>
              </a:rPr>
              <a:t>http</a:t>
            </a:r>
            <a:r>
              <a:rPr lang="en-US" sz="2000" dirty="0">
                <a:hlinkClick r:id="rId4"/>
              </a:rPr>
              <a:t>://www.casebreakers.com</a:t>
            </a:r>
            <a:r>
              <a:rPr lang="en-US" sz="2000" dirty="0" smtClean="0">
                <a:hlinkClick r:id="rId4"/>
              </a:rPr>
              <a:t>/</a:t>
            </a:r>
            <a:r>
              <a:rPr lang="en-US" sz="2000" dirty="0" smtClean="0"/>
              <a:t> </a:t>
            </a:r>
            <a:endParaRPr lang="en-US" sz="2000" dirty="0"/>
          </a:p>
          <a:p>
            <a:pPr>
              <a:spcBef>
                <a:spcPct val="50000"/>
              </a:spcBef>
            </a:pPr>
            <a:r>
              <a:rPr lang="en-US" sz="2000" dirty="0" smtClean="0">
                <a:hlinkClick r:id="rId5"/>
              </a:rPr>
              <a:t>http</a:t>
            </a:r>
            <a:r>
              <a:rPr lang="en-US" sz="2000" dirty="0">
                <a:hlinkClick r:id="rId5"/>
              </a:rPr>
              <a:t>://www.publicdata.com</a:t>
            </a:r>
            <a:r>
              <a:rPr lang="en-US" sz="2000" dirty="0" smtClean="0">
                <a:hlinkClick r:id="rId5"/>
              </a:rPr>
              <a:t>/</a:t>
            </a:r>
            <a:r>
              <a:rPr lang="en-US" sz="2000" dirty="0" smtClean="0"/>
              <a:t> </a:t>
            </a:r>
            <a:endParaRPr lang="en-US" sz="2000" dirty="0"/>
          </a:p>
        </p:txBody>
      </p:sp>
      <p:pic>
        <p:nvPicPr>
          <p:cNvPr id="25605" name="Picture 8" descr="bd05587_"/>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343400" y="4343400"/>
            <a:ext cx="3124200" cy="204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6" name="Picture 11" descr="ph01628j"/>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143000" y="2678112"/>
            <a:ext cx="27432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662678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Computer Forensics</a:t>
            </a:r>
            <a:endParaRPr lang="en-US" dirty="0"/>
          </a:p>
        </p:txBody>
      </p:sp>
      <p:pic>
        <p:nvPicPr>
          <p:cNvPr id="6146" name="Picture 2" descr="C:\Users\JPost\AppData\Local\Microsoft\Windows\Temporary Internet Files\Content.IE5\4ZLW0ZQK\MP900316369[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2758472"/>
            <a:ext cx="1333865" cy="90487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C:\Users\JPost\AppData\Local\Microsoft\Windows\Temporary Internet Files\Content.IE5\4ZLW0ZQK\MP900316369[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05200" y="2758472"/>
            <a:ext cx="1333865" cy="9048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ight Arrow 5"/>
          <p:cNvSpPr/>
          <p:nvPr/>
        </p:nvSpPr>
        <p:spPr>
          <a:xfrm>
            <a:off x="2629265" y="3210909"/>
            <a:ext cx="723535" cy="80963"/>
          </a:xfrm>
          <a:prstGeom prst="rightArrow">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514600" y="2677509"/>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1" y="2225072"/>
            <a:ext cx="1000434" cy="646331"/>
          </a:xfrm>
          <a:prstGeom prst="rect">
            <a:avLst/>
          </a:prstGeom>
          <a:noFill/>
        </p:spPr>
        <p:txBody>
          <a:bodyPr wrap="square" rtlCol="0">
            <a:spAutoFit/>
          </a:bodyPr>
          <a:lstStyle/>
          <a:p>
            <a:r>
              <a:rPr lang="en-US" sz="1800" dirty="0" smtClean="0"/>
              <a:t>Original drive</a:t>
            </a:r>
            <a:endParaRPr lang="en-US" sz="1800" dirty="0"/>
          </a:p>
        </p:txBody>
      </p:sp>
      <p:sp>
        <p:nvSpPr>
          <p:cNvPr id="12" name="TextBox 11"/>
          <p:cNvSpPr txBox="1"/>
          <p:nvPr/>
        </p:nvSpPr>
        <p:spPr>
          <a:xfrm>
            <a:off x="3581400" y="2225072"/>
            <a:ext cx="1000434" cy="646331"/>
          </a:xfrm>
          <a:prstGeom prst="rect">
            <a:avLst/>
          </a:prstGeom>
          <a:noFill/>
        </p:spPr>
        <p:txBody>
          <a:bodyPr wrap="square" rtlCol="0">
            <a:spAutoFit/>
          </a:bodyPr>
          <a:lstStyle/>
          <a:p>
            <a:r>
              <a:rPr lang="en-US" sz="1800" dirty="0" smtClean="0"/>
              <a:t>Exact copy</a:t>
            </a:r>
            <a:endParaRPr lang="en-US" sz="1800" dirty="0"/>
          </a:p>
        </p:txBody>
      </p:sp>
      <p:sp>
        <p:nvSpPr>
          <p:cNvPr id="11" name="TextBox 10"/>
          <p:cNvSpPr txBox="1"/>
          <p:nvPr/>
        </p:nvSpPr>
        <p:spPr>
          <a:xfrm>
            <a:off x="1519448" y="3780472"/>
            <a:ext cx="2219634" cy="1477328"/>
          </a:xfrm>
          <a:prstGeom prst="rect">
            <a:avLst/>
          </a:prstGeom>
          <a:noFill/>
        </p:spPr>
        <p:txBody>
          <a:bodyPr wrap="square" rtlCol="0">
            <a:spAutoFit/>
          </a:bodyPr>
          <a:lstStyle/>
          <a:p>
            <a:r>
              <a:rPr lang="en-US" sz="1800" dirty="0" smtClean="0"/>
              <a:t>Write blocker:</a:t>
            </a:r>
          </a:p>
          <a:p>
            <a:r>
              <a:rPr lang="en-US" sz="1800" i="1" dirty="0" smtClean="0"/>
              <a:t>Physically prevent data from being altered on the original drive.</a:t>
            </a:r>
            <a:endParaRPr lang="en-US" sz="1800" i="1" dirty="0"/>
          </a:p>
        </p:txBody>
      </p:sp>
      <p:sp>
        <p:nvSpPr>
          <p:cNvPr id="13" name="TextBox 12"/>
          <p:cNvSpPr txBox="1"/>
          <p:nvPr/>
        </p:nvSpPr>
        <p:spPr>
          <a:xfrm>
            <a:off x="5341675" y="1828951"/>
            <a:ext cx="2971800" cy="3139321"/>
          </a:xfrm>
          <a:prstGeom prst="rect">
            <a:avLst/>
          </a:prstGeom>
          <a:noFill/>
        </p:spPr>
        <p:txBody>
          <a:bodyPr wrap="square" rtlCol="0">
            <a:spAutoFit/>
          </a:bodyPr>
          <a:lstStyle/>
          <a:p>
            <a:r>
              <a:rPr lang="en-US" sz="1800" dirty="0" smtClean="0"/>
              <a:t>Software:</a:t>
            </a:r>
          </a:p>
          <a:p>
            <a:pPr marL="285750" indent="-285750">
              <a:buFont typeface="Arial" charset="0"/>
              <a:buChar char="•"/>
            </a:pPr>
            <a:r>
              <a:rPr lang="en-US" sz="1800" dirty="0" smtClean="0"/>
              <a:t>Verify copy.</a:t>
            </a:r>
          </a:p>
          <a:p>
            <a:pPr marL="285750" indent="-285750">
              <a:buFont typeface="Arial" charset="0"/>
              <a:buChar char="•"/>
            </a:pPr>
            <a:r>
              <a:rPr lang="en-US" sz="1800" dirty="0" smtClean="0"/>
              <a:t>Tag/identify files.</a:t>
            </a:r>
          </a:p>
          <a:p>
            <a:pPr marL="285750" indent="-285750">
              <a:buFont typeface="Arial" charset="0"/>
              <a:buChar char="•"/>
            </a:pPr>
            <a:r>
              <a:rPr lang="en-US" sz="1800" dirty="0" smtClean="0"/>
              <a:t>Scan for key words.</a:t>
            </a:r>
          </a:p>
          <a:p>
            <a:pPr marL="285750" indent="-285750">
              <a:buFont typeface="Arial" charset="0"/>
              <a:buChar char="•"/>
            </a:pPr>
            <a:r>
              <a:rPr lang="en-US" sz="1800" dirty="0" smtClean="0"/>
              <a:t>Recover deleted files.</a:t>
            </a:r>
          </a:p>
          <a:p>
            <a:pPr marL="285750" indent="-285750">
              <a:buFont typeface="Arial" charset="0"/>
              <a:buChar char="•"/>
            </a:pPr>
            <a:r>
              <a:rPr lang="en-US" sz="1800" dirty="0" smtClean="0"/>
              <a:t>Identify photos.</a:t>
            </a:r>
          </a:p>
          <a:p>
            <a:pPr marL="285750" indent="-285750">
              <a:buFont typeface="Arial" charset="0"/>
              <a:buChar char="•"/>
            </a:pPr>
            <a:r>
              <a:rPr lang="en-US" sz="1800" dirty="0" smtClean="0"/>
              <a:t>Attempt to decrypt files.</a:t>
            </a:r>
          </a:p>
          <a:p>
            <a:pPr marL="285750" indent="-285750">
              <a:buFont typeface="Arial" charset="0"/>
              <a:buChar char="•"/>
            </a:pPr>
            <a:r>
              <a:rPr lang="en-US" sz="1800" dirty="0" smtClean="0"/>
              <a:t>Time sequence</a:t>
            </a:r>
          </a:p>
          <a:p>
            <a:pPr marL="742950" lvl="1" indent="-285750">
              <a:buFont typeface="Arial" charset="0"/>
              <a:buChar char="•"/>
            </a:pPr>
            <a:r>
              <a:rPr lang="en-US" sz="1800" dirty="0" smtClean="0"/>
              <a:t>Browser history</a:t>
            </a:r>
          </a:p>
          <a:p>
            <a:pPr marL="742950" lvl="1" indent="-285750">
              <a:buFont typeface="Arial" charset="0"/>
              <a:buChar char="•"/>
            </a:pPr>
            <a:r>
              <a:rPr lang="en-US" sz="1800" dirty="0" smtClean="0"/>
              <a:t>File activity</a:t>
            </a:r>
          </a:p>
          <a:p>
            <a:pPr marL="742950" lvl="1" indent="-285750">
              <a:buFont typeface="Arial" charset="0"/>
              <a:buChar char="•"/>
            </a:pPr>
            <a:r>
              <a:rPr lang="en-US" sz="1800" dirty="0" smtClean="0"/>
              <a:t>Logs</a:t>
            </a:r>
            <a:endParaRPr lang="en-US" sz="1800" dirty="0"/>
          </a:p>
        </p:txBody>
      </p:sp>
      <p:sp>
        <p:nvSpPr>
          <p:cNvPr id="14" name="Left Brace 13"/>
          <p:cNvSpPr/>
          <p:nvPr/>
        </p:nvSpPr>
        <p:spPr>
          <a:xfrm>
            <a:off x="4839065" y="1767872"/>
            <a:ext cx="502610" cy="3276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22193964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Securing E-Commerce Servers</a:t>
            </a:r>
          </a:p>
        </p:txBody>
      </p:sp>
      <p:sp>
        <p:nvSpPr>
          <p:cNvPr id="33795" name="Text Box 5"/>
          <p:cNvSpPr txBox="1">
            <a:spLocks noChangeArrowheads="1"/>
          </p:cNvSpPr>
          <p:nvPr/>
        </p:nvSpPr>
        <p:spPr bwMode="auto">
          <a:xfrm>
            <a:off x="1524000" y="6232525"/>
            <a:ext cx="44841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hlinkClick r:id="rId2"/>
              </a:rPr>
              <a:t>https://www.pcisecuritystandards.org</a:t>
            </a:r>
            <a:r>
              <a:rPr lang="en-US" sz="2000" dirty="0" smtClean="0">
                <a:hlinkClick r:id="rId2"/>
              </a:rPr>
              <a:t>/</a:t>
            </a:r>
            <a:r>
              <a:rPr lang="en-US" sz="2000" dirty="0" smtClean="0"/>
              <a:t> </a:t>
            </a:r>
            <a:endParaRPr lang="en-US" sz="2000" dirty="0"/>
          </a:p>
        </p:txBody>
      </p:sp>
      <p:sp>
        <p:nvSpPr>
          <p:cNvPr id="33796" name="Text Box 6"/>
          <p:cNvSpPr txBox="1">
            <a:spLocks noChangeArrowheads="1"/>
          </p:cNvSpPr>
          <p:nvPr/>
        </p:nvSpPr>
        <p:spPr bwMode="auto">
          <a:xfrm>
            <a:off x="609600" y="1355725"/>
            <a:ext cx="8305800"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marL="508000" indent="-5080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AutoNum type="arabicPeriod"/>
            </a:pPr>
            <a:r>
              <a:rPr lang="en-US" sz="2000" dirty="0" smtClean="0"/>
              <a:t>Install and maintain a firewall configuration to protect cardholder data.</a:t>
            </a:r>
          </a:p>
          <a:p>
            <a:pPr>
              <a:buAutoNum type="arabicPeriod"/>
            </a:pPr>
            <a:r>
              <a:rPr lang="en-US" sz="2000" dirty="0" smtClean="0"/>
              <a:t>Do not use vendor-supplied defaults for passwords.</a:t>
            </a:r>
          </a:p>
          <a:p>
            <a:pPr>
              <a:buAutoNum type="arabicPeriod"/>
            </a:pPr>
            <a:r>
              <a:rPr lang="en-US" sz="2000" dirty="0" smtClean="0"/>
              <a:t>Protect stored cardholder data.</a:t>
            </a:r>
          </a:p>
          <a:p>
            <a:pPr>
              <a:buAutoNum type="arabicPeriod"/>
            </a:pPr>
            <a:r>
              <a:rPr lang="en-US" sz="2000" dirty="0" smtClean="0"/>
              <a:t>Encrypt transmission of cardholder data across open, public networks.</a:t>
            </a:r>
          </a:p>
          <a:p>
            <a:pPr>
              <a:buAutoNum type="arabicPeriod"/>
            </a:pPr>
            <a:r>
              <a:rPr lang="en-US" sz="2000" dirty="0" smtClean="0"/>
              <a:t>Use and regularly update anti-virus software.</a:t>
            </a:r>
          </a:p>
          <a:p>
            <a:pPr>
              <a:buAutoNum type="arabicPeriod"/>
            </a:pPr>
            <a:r>
              <a:rPr lang="en-US" sz="2000" dirty="0" smtClean="0"/>
              <a:t>Develop and maintain secure systems and applications.</a:t>
            </a:r>
          </a:p>
          <a:p>
            <a:pPr>
              <a:buAutoNum type="arabicPeriod"/>
            </a:pPr>
            <a:r>
              <a:rPr lang="en-US" sz="2000" dirty="0" smtClean="0"/>
              <a:t>Restrict access to cardholder data by business need to know.</a:t>
            </a:r>
          </a:p>
          <a:p>
            <a:pPr>
              <a:buAutoNum type="arabicPeriod"/>
            </a:pPr>
            <a:r>
              <a:rPr lang="en-US" sz="2000" dirty="0" smtClean="0"/>
              <a:t>Assign a unique id to each person with computer access.</a:t>
            </a:r>
          </a:p>
          <a:p>
            <a:pPr>
              <a:buAutoNum type="arabicPeriod"/>
            </a:pPr>
            <a:r>
              <a:rPr lang="en-US" sz="2000" dirty="0" smtClean="0"/>
              <a:t>Restrict physical access to cardholder data.</a:t>
            </a:r>
          </a:p>
          <a:p>
            <a:pPr>
              <a:buAutoNum type="arabicPeriod"/>
            </a:pPr>
            <a:r>
              <a:rPr lang="en-US" sz="2000" dirty="0" smtClean="0"/>
              <a:t>Track and monitor all access to network resources and cardholder data.</a:t>
            </a:r>
          </a:p>
          <a:p>
            <a:pPr>
              <a:buAutoNum type="arabicPeriod"/>
            </a:pPr>
            <a:r>
              <a:rPr lang="en-US" sz="2000" dirty="0" smtClean="0"/>
              <a:t>Regularly test security systems and processes.</a:t>
            </a:r>
          </a:p>
          <a:p>
            <a:pPr>
              <a:buAutoNum type="arabicPeriod"/>
            </a:pPr>
            <a:r>
              <a:rPr lang="en-US" sz="2000" dirty="0" smtClean="0"/>
              <a:t>Maintain a policy that addresses information security.</a:t>
            </a:r>
            <a:endParaRPr lang="en-US" sz="2000" dirty="0"/>
          </a:p>
        </p:txBody>
      </p:sp>
    </p:spTree>
    <p:extLst>
      <p:ext uri="{BB962C8B-B14F-4D97-AF65-F5344CB8AC3E}">
        <p14:creationId xmlns:p14="http://schemas.microsoft.com/office/powerpoint/2010/main" xmlns="" val="32944312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23"/>
          <p:cNvSpPr>
            <a:spLocks/>
          </p:cNvSpPr>
          <p:nvPr/>
        </p:nvSpPr>
        <p:spPr bwMode="auto">
          <a:xfrm>
            <a:off x="4940300" y="2493962"/>
            <a:ext cx="3162300" cy="1727200"/>
          </a:xfrm>
          <a:custGeom>
            <a:avLst/>
            <a:gdLst>
              <a:gd name="T0" fmla="*/ 2147483647 w 1992"/>
              <a:gd name="T1" fmla="*/ 2147483647 h 1088"/>
              <a:gd name="T2" fmla="*/ 2147483647 w 1992"/>
              <a:gd name="T3" fmla="*/ 2147483647 h 1088"/>
              <a:gd name="T4" fmla="*/ 2147483647 w 1992"/>
              <a:gd name="T5" fmla="*/ 2147483647 h 1088"/>
              <a:gd name="T6" fmla="*/ 2147483647 w 1992"/>
              <a:gd name="T7" fmla="*/ 2147483647 h 1088"/>
              <a:gd name="T8" fmla="*/ 2147483647 w 1992"/>
              <a:gd name="T9" fmla="*/ 2147483647 h 1088"/>
              <a:gd name="T10" fmla="*/ 2147483647 w 1992"/>
              <a:gd name="T11" fmla="*/ 2147483647 h 1088"/>
              <a:gd name="T12" fmla="*/ 2147483647 w 1992"/>
              <a:gd name="T13" fmla="*/ 2147483647 h 1088"/>
              <a:gd name="T14" fmla="*/ 2147483647 w 1992"/>
              <a:gd name="T15" fmla="*/ 2147483647 h 1088"/>
              <a:gd name="T16" fmla="*/ 2147483647 w 1992"/>
              <a:gd name="T17" fmla="*/ 2147483647 h 1088"/>
              <a:gd name="T18" fmla="*/ 2147483647 w 1992"/>
              <a:gd name="T19" fmla="*/ 2147483647 h 1088"/>
              <a:gd name="T20" fmla="*/ 2147483647 w 1992"/>
              <a:gd name="T21" fmla="*/ 2147483647 h 1088"/>
              <a:gd name="T22" fmla="*/ 2147483647 w 1992"/>
              <a:gd name="T23" fmla="*/ 2147483647 h 1088"/>
              <a:gd name="T24" fmla="*/ 2147483647 w 1992"/>
              <a:gd name="T25" fmla="*/ 2147483647 h 1088"/>
              <a:gd name="T26" fmla="*/ 2147483647 w 1992"/>
              <a:gd name="T27" fmla="*/ 2147483647 h 1088"/>
              <a:gd name="T28" fmla="*/ 2147483647 w 1992"/>
              <a:gd name="T29" fmla="*/ 2147483647 h 1088"/>
              <a:gd name="T30" fmla="*/ 2147483647 w 1992"/>
              <a:gd name="T31" fmla="*/ 2147483647 h 10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92"/>
              <a:gd name="T49" fmla="*/ 0 h 1088"/>
              <a:gd name="T50" fmla="*/ 1992 w 1992"/>
              <a:gd name="T51" fmla="*/ 1088 h 10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92" h="1088">
                <a:moveTo>
                  <a:pt x="56" y="320"/>
                </a:moveTo>
                <a:cubicBezTo>
                  <a:pt x="28" y="304"/>
                  <a:pt x="0" y="288"/>
                  <a:pt x="8" y="272"/>
                </a:cubicBezTo>
                <a:cubicBezTo>
                  <a:pt x="16" y="256"/>
                  <a:pt x="72" y="248"/>
                  <a:pt x="104" y="224"/>
                </a:cubicBezTo>
                <a:cubicBezTo>
                  <a:pt x="136" y="200"/>
                  <a:pt x="152" y="152"/>
                  <a:pt x="200" y="128"/>
                </a:cubicBezTo>
                <a:cubicBezTo>
                  <a:pt x="248" y="104"/>
                  <a:pt x="296" y="72"/>
                  <a:pt x="392" y="80"/>
                </a:cubicBezTo>
                <a:cubicBezTo>
                  <a:pt x="488" y="88"/>
                  <a:pt x="680" y="144"/>
                  <a:pt x="776" y="176"/>
                </a:cubicBezTo>
                <a:cubicBezTo>
                  <a:pt x="872" y="208"/>
                  <a:pt x="904" y="240"/>
                  <a:pt x="968" y="272"/>
                </a:cubicBezTo>
                <a:cubicBezTo>
                  <a:pt x="1032" y="304"/>
                  <a:pt x="1104" y="368"/>
                  <a:pt x="1160" y="368"/>
                </a:cubicBezTo>
                <a:cubicBezTo>
                  <a:pt x="1216" y="368"/>
                  <a:pt x="1240" y="328"/>
                  <a:pt x="1304" y="272"/>
                </a:cubicBezTo>
                <a:cubicBezTo>
                  <a:pt x="1368" y="216"/>
                  <a:pt x="1472" y="64"/>
                  <a:pt x="1544" y="32"/>
                </a:cubicBezTo>
                <a:cubicBezTo>
                  <a:pt x="1616" y="0"/>
                  <a:pt x="1664" y="16"/>
                  <a:pt x="1736" y="80"/>
                </a:cubicBezTo>
                <a:cubicBezTo>
                  <a:pt x="1808" y="144"/>
                  <a:pt x="1992" y="328"/>
                  <a:pt x="1976" y="416"/>
                </a:cubicBezTo>
                <a:cubicBezTo>
                  <a:pt x="1960" y="504"/>
                  <a:pt x="1662" y="538"/>
                  <a:pt x="1640" y="608"/>
                </a:cubicBezTo>
                <a:cubicBezTo>
                  <a:pt x="1618" y="678"/>
                  <a:pt x="1900" y="772"/>
                  <a:pt x="1844" y="836"/>
                </a:cubicBezTo>
                <a:cubicBezTo>
                  <a:pt x="1788" y="900"/>
                  <a:pt x="1362" y="950"/>
                  <a:pt x="1304" y="992"/>
                </a:cubicBezTo>
                <a:cubicBezTo>
                  <a:pt x="1246" y="1034"/>
                  <a:pt x="1384" y="1072"/>
                  <a:pt x="1496" y="108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4819" name="Freeform 21"/>
          <p:cNvSpPr>
            <a:spLocks/>
          </p:cNvSpPr>
          <p:nvPr/>
        </p:nvSpPr>
        <p:spPr bwMode="auto">
          <a:xfrm>
            <a:off x="2286000" y="1935162"/>
            <a:ext cx="2819400" cy="1066800"/>
          </a:xfrm>
          <a:custGeom>
            <a:avLst/>
            <a:gdLst>
              <a:gd name="T0" fmla="*/ 0 w 1776"/>
              <a:gd name="T1" fmla="*/ 2147483647 h 672"/>
              <a:gd name="T2" fmla="*/ 2147483647 w 1776"/>
              <a:gd name="T3" fmla="*/ 2147483647 h 672"/>
              <a:gd name="T4" fmla="*/ 2147483647 w 1776"/>
              <a:gd name="T5" fmla="*/ 2147483647 h 672"/>
              <a:gd name="T6" fmla="*/ 2147483647 w 1776"/>
              <a:gd name="T7" fmla="*/ 2147483647 h 672"/>
              <a:gd name="T8" fmla="*/ 2147483647 w 1776"/>
              <a:gd name="T9" fmla="*/ 2147483647 h 672"/>
              <a:gd name="T10" fmla="*/ 2147483647 w 1776"/>
              <a:gd name="T11" fmla="*/ 2147483647 h 672"/>
              <a:gd name="T12" fmla="*/ 2147483647 w 1776"/>
              <a:gd name="T13" fmla="*/ 0 h 672"/>
              <a:gd name="T14" fmla="*/ 2147483647 w 1776"/>
              <a:gd name="T15" fmla="*/ 2147483647 h 672"/>
              <a:gd name="T16" fmla="*/ 2147483647 w 1776"/>
              <a:gd name="T17" fmla="*/ 2147483647 h 672"/>
              <a:gd name="T18" fmla="*/ 2147483647 w 1776"/>
              <a:gd name="T19" fmla="*/ 2147483647 h 672"/>
              <a:gd name="T20" fmla="*/ 2147483647 w 1776"/>
              <a:gd name="T21" fmla="*/ 2147483647 h 672"/>
              <a:gd name="T22" fmla="*/ 2147483647 w 1776"/>
              <a:gd name="T23" fmla="*/ 2147483647 h 6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76"/>
              <a:gd name="T37" fmla="*/ 0 h 672"/>
              <a:gd name="T38" fmla="*/ 1776 w 1776"/>
              <a:gd name="T39" fmla="*/ 672 h 6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76" h="672">
                <a:moveTo>
                  <a:pt x="0" y="240"/>
                </a:moveTo>
                <a:cubicBezTo>
                  <a:pt x="32" y="208"/>
                  <a:pt x="63" y="168"/>
                  <a:pt x="96" y="144"/>
                </a:cubicBezTo>
                <a:cubicBezTo>
                  <a:pt x="129" y="120"/>
                  <a:pt x="159" y="88"/>
                  <a:pt x="199" y="96"/>
                </a:cubicBezTo>
                <a:cubicBezTo>
                  <a:pt x="239" y="104"/>
                  <a:pt x="257" y="176"/>
                  <a:pt x="336" y="192"/>
                </a:cubicBezTo>
                <a:cubicBezTo>
                  <a:pt x="415" y="208"/>
                  <a:pt x="600" y="200"/>
                  <a:pt x="672" y="192"/>
                </a:cubicBezTo>
                <a:cubicBezTo>
                  <a:pt x="744" y="184"/>
                  <a:pt x="712" y="176"/>
                  <a:pt x="768" y="144"/>
                </a:cubicBezTo>
                <a:cubicBezTo>
                  <a:pt x="824" y="112"/>
                  <a:pt x="928" y="0"/>
                  <a:pt x="1008" y="0"/>
                </a:cubicBezTo>
                <a:cubicBezTo>
                  <a:pt x="1088" y="0"/>
                  <a:pt x="1144" y="112"/>
                  <a:pt x="1248" y="144"/>
                </a:cubicBezTo>
                <a:cubicBezTo>
                  <a:pt x="1352" y="176"/>
                  <a:pt x="1544" y="128"/>
                  <a:pt x="1632" y="192"/>
                </a:cubicBezTo>
                <a:cubicBezTo>
                  <a:pt x="1720" y="256"/>
                  <a:pt x="1776" y="464"/>
                  <a:pt x="1776" y="528"/>
                </a:cubicBezTo>
                <a:cubicBezTo>
                  <a:pt x="1776" y="592"/>
                  <a:pt x="1648" y="552"/>
                  <a:pt x="1632" y="576"/>
                </a:cubicBezTo>
                <a:cubicBezTo>
                  <a:pt x="1616" y="600"/>
                  <a:pt x="1648" y="636"/>
                  <a:pt x="1680" y="67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4820" name="Freeform 20"/>
          <p:cNvSpPr>
            <a:spLocks/>
          </p:cNvSpPr>
          <p:nvPr/>
        </p:nvSpPr>
        <p:spPr bwMode="auto">
          <a:xfrm>
            <a:off x="1905000" y="3078162"/>
            <a:ext cx="2895600" cy="850900"/>
          </a:xfrm>
          <a:custGeom>
            <a:avLst/>
            <a:gdLst>
              <a:gd name="T0" fmla="*/ 0 w 1824"/>
              <a:gd name="T1" fmla="*/ 2147483647 h 536"/>
              <a:gd name="T2" fmla="*/ 2147483647 w 1824"/>
              <a:gd name="T3" fmla="*/ 2147483647 h 536"/>
              <a:gd name="T4" fmla="*/ 2147483647 w 1824"/>
              <a:gd name="T5" fmla="*/ 2147483647 h 536"/>
              <a:gd name="T6" fmla="*/ 2147483647 w 1824"/>
              <a:gd name="T7" fmla="*/ 2147483647 h 536"/>
              <a:gd name="T8" fmla="*/ 2147483647 w 1824"/>
              <a:gd name="T9" fmla="*/ 2147483647 h 536"/>
              <a:gd name="T10" fmla="*/ 2147483647 w 1824"/>
              <a:gd name="T11" fmla="*/ 2147483647 h 536"/>
              <a:gd name="T12" fmla="*/ 2147483647 w 1824"/>
              <a:gd name="T13" fmla="*/ 2147483647 h 536"/>
              <a:gd name="T14" fmla="*/ 2147483647 w 1824"/>
              <a:gd name="T15" fmla="*/ 2147483647 h 536"/>
              <a:gd name="T16" fmla="*/ 2147483647 w 1824"/>
              <a:gd name="T17" fmla="*/ 0 h 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24"/>
              <a:gd name="T28" fmla="*/ 0 h 536"/>
              <a:gd name="T29" fmla="*/ 1824 w 1824"/>
              <a:gd name="T30" fmla="*/ 536 h 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24" h="536">
                <a:moveTo>
                  <a:pt x="0" y="480"/>
                </a:moveTo>
                <a:cubicBezTo>
                  <a:pt x="60" y="452"/>
                  <a:pt x="120" y="424"/>
                  <a:pt x="192" y="432"/>
                </a:cubicBezTo>
                <a:cubicBezTo>
                  <a:pt x="264" y="440"/>
                  <a:pt x="344" y="520"/>
                  <a:pt x="432" y="528"/>
                </a:cubicBezTo>
                <a:cubicBezTo>
                  <a:pt x="520" y="536"/>
                  <a:pt x="664" y="504"/>
                  <a:pt x="720" y="480"/>
                </a:cubicBezTo>
                <a:cubicBezTo>
                  <a:pt x="776" y="456"/>
                  <a:pt x="728" y="392"/>
                  <a:pt x="768" y="384"/>
                </a:cubicBezTo>
                <a:cubicBezTo>
                  <a:pt x="808" y="376"/>
                  <a:pt x="864" y="424"/>
                  <a:pt x="960" y="432"/>
                </a:cubicBezTo>
                <a:cubicBezTo>
                  <a:pt x="1056" y="440"/>
                  <a:pt x="1232" y="472"/>
                  <a:pt x="1344" y="432"/>
                </a:cubicBezTo>
                <a:cubicBezTo>
                  <a:pt x="1456" y="392"/>
                  <a:pt x="1552" y="264"/>
                  <a:pt x="1632" y="192"/>
                </a:cubicBezTo>
                <a:cubicBezTo>
                  <a:pt x="1712" y="120"/>
                  <a:pt x="1784" y="32"/>
                  <a:pt x="1824"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4821" name="Rectangle 2"/>
          <p:cNvSpPr>
            <a:spLocks noGrp="1" noChangeArrowheads="1"/>
          </p:cNvSpPr>
          <p:nvPr>
            <p:ph type="title"/>
          </p:nvPr>
        </p:nvSpPr>
        <p:spPr/>
        <p:txBody>
          <a:bodyPr/>
          <a:lstStyle/>
          <a:p>
            <a:r>
              <a:rPr lang="en-US" dirty="0" smtClean="0"/>
              <a:t>Internet Firewall</a:t>
            </a:r>
          </a:p>
        </p:txBody>
      </p:sp>
      <p:pic>
        <p:nvPicPr>
          <p:cNvPr id="34822" name="Picture 7" descr="BS01739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00600" y="2925762"/>
            <a:ext cx="1066800" cy="37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23" name="Text Box 10"/>
          <p:cNvSpPr txBox="1">
            <a:spLocks noChangeArrowheads="1"/>
          </p:cNvSpPr>
          <p:nvPr/>
        </p:nvSpPr>
        <p:spPr bwMode="auto">
          <a:xfrm>
            <a:off x="1508125" y="4232275"/>
            <a:ext cx="1822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Company PCs</a:t>
            </a:r>
          </a:p>
        </p:txBody>
      </p:sp>
      <p:sp>
        <p:nvSpPr>
          <p:cNvPr id="34824" name="Text Box 11"/>
          <p:cNvSpPr txBox="1">
            <a:spLocks noChangeArrowheads="1"/>
          </p:cNvSpPr>
          <p:nvPr/>
        </p:nvSpPr>
        <p:spPr bwMode="auto">
          <a:xfrm>
            <a:off x="1219200" y="2620962"/>
            <a:ext cx="35956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Internal company data servers</a:t>
            </a:r>
          </a:p>
        </p:txBody>
      </p:sp>
      <p:pic>
        <p:nvPicPr>
          <p:cNvPr id="34825" name="Picture 12" descr="BS01739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162800" y="4122737"/>
            <a:ext cx="1295400"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826" name="Freeform 24"/>
          <p:cNvSpPr>
            <a:spLocks/>
          </p:cNvSpPr>
          <p:nvPr/>
        </p:nvSpPr>
        <p:spPr bwMode="auto">
          <a:xfrm>
            <a:off x="4038600" y="5356225"/>
            <a:ext cx="2286000" cy="693737"/>
          </a:xfrm>
          <a:custGeom>
            <a:avLst/>
            <a:gdLst>
              <a:gd name="T0" fmla="*/ 2147483647 w 2214"/>
              <a:gd name="T1" fmla="*/ 2147483647 h 725"/>
              <a:gd name="T2" fmla="*/ 2147483647 w 2214"/>
              <a:gd name="T3" fmla="*/ 2147483647 h 725"/>
              <a:gd name="T4" fmla="*/ 2147483647 w 2214"/>
              <a:gd name="T5" fmla="*/ 2147483647 h 725"/>
              <a:gd name="T6" fmla="*/ 2147483647 w 2214"/>
              <a:gd name="T7" fmla="*/ 2147483647 h 725"/>
              <a:gd name="T8" fmla="*/ 2147483647 w 2214"/>
              <a:gd name="T9" fmla="*/ 2147483647 h 725"/>
              <a:gd name="T10" fmla="*/ 2147483647 w 2214"/>
              <a:gd name="T11" fmla="*/ 2147483647 h 725"/>
              <a:gd name="T12" fmla="*/ 2147483647 w 2214"/>
              <a:gd name="T13" fmla="*/ 2147483647 h 725"/>
              <a:gd name="T14" fmla="*/ 2147483647 w 2214"/>
              <a:gd name="T15" fmla="*/ 2147483647 h 725"/>
              <a:gd name="T16" fmla="*/ 2147483647 w 2214"/>
              <a:gd name="T17" fmla="*/ 2147483647 h 7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14"/>
              <a:gd name="T28" fmla="*/ 0 h 725"/>
              <a:gd name="T29" fmla="*/ 2214 w 2214"/>
              <a:gd name="T30" fmla="*/ 725 h 7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14" h="725">
                <a:moveTo>
                  <a:pt x="2176" y="528"/>
                </a:moveTo>
                <a:cubicBezTo>
                  <a:pt x="2214" y="453"/>
                  <a:pt x="2203" y="259"/>
                  <a:pt x="2036" y="176"/>
                </a:cubicBezTo>
                <a:cubicBezTo>
                  <a:pt x="1869" y="93"/>
                  <a:pt x="1484" y="0"/>
                  <a:pt x="1172" y="32"/>
                </a:cubicBezTo>
                <a:cubicBezTo>
                  <a:pt x="860" y="64"/>
                  <a:pt x="328" y="260"/>
                  <a:pt x="164" y="368"/>
                </a:cubicBezTo>
                <a:cubicBezTo>
                  <a:pt x="0" y="476"/>
                  <a:pt x="94" y="629"/>
                  <a:pt x="190" y="677"/>
                </a:cubicBezTo>
                <a:cubicBezTo>
                  <a:pt x="286" y="725"/>
                  <a:pt x="563" y="656"/>
                  <a:pt x="740" y="656"/>
                </a:cubicBezTo>
                <a:cubicBezTo>
                  <a:pt x="917" y="656"/>
                  <a:pt x="1075" y="682"/>
                  <a:pt x="1253" y="677"/>
                </a:cubicBezTo>
                <a:cubicBezTo>
                  <a:pt x="1431" y="672"/>
                  <a:pt x="1655" y="652"/>
                  <a:pt x="1809" y="627"/>
                </a:cubicBezTo>
                <a:cubicBezTo>
                  <a:pt x="1963" y="602"/>
                  <a:pt x="2138" y="603"/>
                  <a:pt x="2176" y="528"/>
                </a:cubicBezTo>
                <a:close/>
              </a:path>
            </a:pathLst>
          </a:custGeom>
          <a:solidFill>
            <a:schemeClr val="bg1"/>
          </a:solidFill>
          <a:ln w="12700">
            <a:solidFill>
              <a:schemeClr val="tx1"/>
            </a:solidFill>
            <a:round/>
            <a:headEnd type="none" w="sm" len="sm"/>
            <a:tailEnd type="none" w="sm" len="sm"/>
          </a:ln>
        </p:spPr>
        <p:txBody>
          <a:bodyPr/>
          <a:lstStyle/>
          <a:p>
            <a:endParaRPr lang="en-US"/>
          </a:p>
        </p:txBody>
      </p:sp>
      <p:sp>
        <p:nvSpPr>
          <p:cNvPr id="34827" name="Text Box 25"/>
          <p:cNvSpPr txBox="1">
            <a:spLocks noChangeArrowheads="1"/>
          </p:cNvSpPr>
          <p:nvPr/>
        </p:nvSpPr>
        <p:spPr bwMode="auto">
          <a:xfrm>
            <a:off x="4648200" y="5440362"/>
            <a:ext cx="12176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Internet</a:t>
            </a:r>
          </a:p>
        </p:txBody>
      </p:sp>
      <p:sp>
        <p:nvSpPr>
          <p:cNvPr id="34828" name="Freeform 26"/>
          <p:cNvSpPr>
            <a:spLocks/>
          </p:cNvSpPr>
          <p:nvPr/>
        </p:nvSpPr>
        <p:spPr bwMode="auto">
          <a:xfrm>
            <a:off x="5391150" y="4084637"/>
            <a:ext cx="1847850" cy="1282700"/>
          </a:xfrm>
          <a:custGeom>
            <a:avLst/>
            <a:gdLst>
              <a:gd name="T0" fmla="*/ 2147483647 w 1164"/>
              <a:gd name="T1" fmla="*/ 2147483647 h 808"/>
              <a:gd name="T2" fmla="*/ 2147483647 w 1164"/>
              <a:gd name="T3" fmla="*/ 2147483647 h 808"/>
              <a:gd name="T4" fmla="*/ 0 w 1164"/>
              <a:gd name="T5" fmla="*/ 2147483647 h 808"/>
              <a:gd name="T6" fmla="*/ 0 60000 65536"/>
              <a:gd name="T7" fmla="*/ 0 60000 65536"/>
              <a:gd name="T8" fmla="*/ 0 60000 65536"/>
              <a:gd name="T9" fmla="*/ 0 w 1164"/>
              <a:gd name="T10" fmla="*/ 0 h 808"/>
              <a:gd name="T11" fmla="*/ 1164 w 1164"/>
              <a:gd name="T12" fmla="*/ 808 h 808"/>
            </a:gdLst>
            <a:ahLst/>
            <a:cxnLst>
              <a:cxn ang="T6">
                <a:pos x="T0" y="T1"/>
              </a:cxn>
              <a:cxn ang="T7">
                <a:pos x="T2" y="T3"/>
              </a:cxn>
              <a:cxn ang="T8">
                <a:pos x="T4" y="T5"/>
              </a:cxn>
            </a:cxnLst>
            <a:rect l="T9" t="T10" r="T11" b="T12"/>
            <a:pathLst>
              <a:path w="1164" h="808">
                <a:moveTo>
                  <a:pt x="1164" y="134"/>
                </a:moveTo>
                <a:cubicBezTo>
                  <a:pt x="1103" y="130"/>
                  <a:pt x="989" y="0"/>
                  <a:pt x="795" y="112"/>
                </a:cubicBezTo>
                <a:cubicBezTo>
                  <a:pt x="601" y="224"/>
                  <a:pt x="166" y="663"/>
                  <a:pt x="0" y="80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4829" name="Text Box 27"/>
          <p:cNvSpPr txBox="1">
            <a:spLocks noChangeArrowheads="1"/>
          </p:cNvSpPr>
          <p:nvPr/>
        </p:nvSpPr>
        <p:spPr bwMode="auto">
          <a:xfrm>
            <a:off x="4495800" y="3230562"/>
            <a:ext cx="179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solidFill>
                  <a:schemeClr val="tx2"/>
                </a:solidFill>
              </a:rPr>
              <a:t>Firewall router</a:t>
            </a:r>
          </a:p>
        </p:txBody>
      </p:sp>
      <p:sp>
        <p:nvSpPr>
          <p:cNvPr id="34830" name="Text Box 28"/>
          <p:cNvSpPr txBox="1">
            <a:spLocks noChangeArrowheads="1"/>
          </p:cNvSpPr>
          <p:nvPr/>
        </p:nvSpPr>
        <p:spPr bwMode="auto">
          <a:xfrm>
            <a:off x="6858000" y="4525962"/>
            <a:ext cx="1793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solidFill>
                  <a:schemeClr val="tx2"/>
                </a:solidFill>
              </a:rPr>
              <a:t>Firewall router</a:t>
            </a:r>
          </a:p>
        </p:txBody>
      </p:sp>
      <p:sp>
        <p:nvSpPr>
          <p:cNvPr id="34831" name="Freeform 145"/>
          <p:cNvSpPr>
            <a:spLocks/>
          </p:cNvSpPr>
          <p:nvPr/>
        </p:nvSpPr>
        <p:spPr bwMode="auto">
          <a:xfrm>
            <a:off x="3200400" y="5903912"/>
            <a:ext cx="1482725" cy="374650"/>
          </a:xfrm>
          <a:custGeom>
            <a:avLst/>
            <a:gdLst>
              <a:gd name="T0" fmla="*/ 0 w 934"/>
              <a:gd name="T1" fmla="*/ 2147483647 h 236"/>
              <a:gd name="T2" fmla="*/ 2147483647 w 934"/>
              <a:gd name="T3" fmla="*/ 0 h 236"/>
              <a:gd name="T4" fmla="*/ 2147483647 w 934"/>
              <a:gd name="T5" fmla="*/ 2147483647 h 236"/>
              <a:gd name="T6" fmla="*/ 2147483647 w 934"/>
              <a:gd name="T7" fmla="*/ 2147483647 h 236"/>
              <a:gd name="T8" fmla="*/ 2147483647 w 934"/>
              <a:gd name="T9" fmla="*/ 2147483647 h 236"/>
              <a:gd name="T10" fmla="*/ 0 60000 65536"/>
              <a:gd name="T11" fmla="*/ 0 60000 65536"/>
              <a:gd name="T12" fmla="*/ 0 60000 65536"/>
              <a:gd name="T13" fmla="*/ 0 60000 65536"/>
              <a:gd name="T14" fmla="*/ 0 60000 65536"/>
              <a:gd name="T15" fmla="*/ 0 w 934"/>
              <a:gd name="T16" fmla="*/ 0 h 236"/>
              <a:gd name="T17" fmla="*/ 934 w 934"/>
              <a:gd name="T18" fmla="*/ 236 h 236"/>
            </a:gdLst>
            <a:ahLst/>
            <a:cxnLst>
              <a:cxn ang="T10">
                <a:pos x="T0" y="T1"/>
              </a:cxn>
              <a:cxn ang="T11">
                <a:pos x="T2" y="T3"/>
              </a:cxn>
              <a:cxn ang="T12">
                <a:pos x="T4" y="T5"/>
              </a:cxn>
              <a:cxn ang="T13">
                <a:pos x="T6" y="T7"/>
              </a:cxn>
              <a:cxn ang="T14">
                <a:pos x="T8" y="T9"/>
              </a:cxn>
            </a:cxnLst>
            <a:rect l="T15" t="T16" r="T17" b="T18"/>
            <a:pathLst>
              <a:path w="934" h="236">
                <a:moveTo>
                  <a:pt x="0" y="59"/>
                </a:moveTo>
                <a:cubicBezTo>
                  <a:pt x="32" y="30"/>
                  <a:pt x="64" y="0"/>
                  <a:pt x="144" y="0"/>
                </a:cubicBezTo>
                <a:cubicBezTo>
                  <a:pt x="224" y="0"/>
                  <a:pt x="392" y="20"/>
                  <a:pt x="480" y="59"/>
                </a:cubicBezTo>
                <a:cubicBezTo>
                  <a:pt x="568" y="98"/>
                  <a:pt x="596" y="236"/>
                  <a:pt x="672" y="236"/>
                </a:cubicBezTo>
                <a:cubicBezTo>
                  <a:pt x="748" y="236"/>
                  <a:pt x="879" y="95"/>
                  <a:pt x="934" y="5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4832" name="Text Box 146"/>
          <p:cNvSpPr txBox="1">
            <a:spLocks noChangeArrowheads="1"/>
          </p:cNvSpPr>
          <p:nvPr/>
        </p:nvSpPr>
        <p:spPr bwMode="auto">
          <a:xfrm>
            <a:off x="6477000" y="5059362"/>
            <a:ext cx="23622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Examines each packet and discards some types of requests.</a:t>
            </a:r>
          </a:p>
        </p:txBody>
      </p:sp>
      <p:sp>
        <p:nvSpPr>
          <p:cNvPr id="34833" name="Text Box 147"/>
          <p:cNvSpPr txBox="1">
            <a:spLocks noChangeArrowheads="1"/>
          </p:cNvSpPr>
          <p:nvPr/>
        </p:nvSpPr>
        <p:spPr bwMode="auto">
          <a:xfrm>
            <a:off x="4343400" y="3671887"/>
            <a:ext cx="19812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Keeps local data from going to Web servers.</a:t>
            </a:r>
          </a:p>
        </p:txBody>
      </p:sp>
      <p:pic>
        <p:nvPicPr>
          <p:cNvPr id="34834" name="Picture 149" descr="j040725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6400" y="5287962"/>
            <a:ext cx="1676400" cy="1341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5" name="Picture 154"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76600" y="3230562"/>
            <a:ext cx="776288"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6" name="Picture 155"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86000" y="3306762"/>
            <a:ext cx="776288"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7" name="Picture 156"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71600" y="3306762"/>
            <a:ext cx="776288"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8" name="Picture 157" descr="Computer Box (Office Clip Ar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169627">
            <a:off x="1676400" y="1554162"/>
            <a:ext cx="7683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39" name="Picture 158" descr="Computer Box (Office Clip Ar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169627">
            <a:off x="2743200" y="1401762"/>
            <a:ext cx="7683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0" name="Picture 159" descr="Computer Box (Office Clip Ar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169627">
            <a:off x="3733800" y="1401762"/>
            <a:ext cx="7683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1" name="Picture 161"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7772400" y="2011362"/>
            <a:ext cx="620713" cy="96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2" name="Picture 162"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7010400" y="2011362"/>
            <a:ext cx="620713" cy="96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43" name="Picture 160" descr="Computer Box (Office Clip Art)"/>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rot="-169627">
            <a:off x="7315200" y="2544762"/>
            <a:ext cx="669925" cy="103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91797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 Rules</a:t>
            </a:r>
            <a:endParaRPr lang="en-US" dirty="0"/>
          </a:p>
        </p:txBody>
      </p:sp>
      <p:pic>
        <p:nvPicPr>
          <p:cNvPr id="3" name="Picture 12" descr="BS01739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24400" y="2128572"/>
            <a:ext cx="1295400"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5" name="Straight Arrow Connector 4"/>
          <p:cNvCxnSpPr/>
          <p:nvPr/>
        </p:nvCxnSpPr>
        <p:spPr>
          <a:xfrm>
            <a:off x="1219200" y="1905000"/>
            <a:ext cx="3145527" cy="451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71600" y="2584185"/>
            <a:ext cx="2993127" cy="1477328"/>
          </a:xfrm>
          <a:prstGeom prst="rect">
            <a:avLst/>
          </a:prstGeom>
          <a:noFill/>
        </p:spPr>
        <p:txBody>
          <a:bodyPr wrap="none" rtlCol="0">
            <a:spAutoFit/>
          </a:bodyPr>
          <a:lstStyle/>
          <a:p>
            <a:r>
              <a:rPr lang="en-US" sz="1800" dirty="0" smtClean="0"/>
              <a:t>IP source address</a:t>
            </a:r>
          </a:p>
          <a:p>
            <a:r>
              <a:rPr lang="en-US" sz="1800" dirty="0" smtClean="0"/>
              <a:t>IP destination address</a:t>
            </a:r>
          </a:p>
          <a:p>
            <a:r>
              <a:rPr lang="en-US" sz="1800" dirty="0" smtClean="0"/>
              <a:t>Port source and destination</a:t>
            </a:r>
          </a:p>
          <a:p>
            <a:r>
              <a:rPr lang="en-US" sz="1800" dirty="0" smtClean="0"/>
              <a:t>Protocol (TCP, UDP, ICMP)</a:t>
            </a:r>
          </a:p>
          <a:p>
            <a:endParaRPr lang="en-US" sz="1800" dirty="0"/>
          </a:p>
        </p:txBody>
      </p:sp>
      <p:cxnSp>
        <p:nvCxnSpPr>
          <p:cNvPr id="9" name="Straight Arrow Connector 8"/>
          <p:cNvCxnSpPr/>
          <p:nvPr/>
        </p:nvCxnSpPr>
        <p:spPr>
          <a:xfrm>
            <a:off x="6324600" y="2356378"/>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8000" y="2743200"/>
            <a:ext cx="1851789" cy="369332"/>
          </a:xfrm>
          <a:prstGeom prst="rect">
            <a:avLst/>
          </a:prstGeom>
          <a:noFill/>
        </p:spPr>
        <p:txBody>
          <a:bodyPr wrap="none" rtlCol="0">
            <a:spAutoFit/>
          </a:bodyPr>
          <a:lstStyle/>
          <a:p>
            <a:r>
              <a:rPr lang="en-US" sz="1800" dirty="0" smtClean="0"/>
              <a:t>Allowed packets</a:t>
            </a:r>
            <a:endParaRPr lang="en-US" sz="1800" dirty="0"/>
          </a:p>
        </p:txBody>
      </p:sp>
      <p:sp>
        <p:nvSpPr>
          <p:cNvPr id="11" name="TextBox 10"/>
          <p:cNvSpPr txBox="1"/>
          <p:nvPr/>
        </p:nvSpPr>
        <p:spPr>
          <a:xfrm>
            <a:off x="2286000" y="4061513"/>
            <a:ext cx="4572000" cy="1477328"/>
          </a:xfrm>
          <a:prstGeom prst="rect">
            <a:avLst/>
          </a:prstGeom>
          <a:noFill/>
        </p:spPr>
        <p:txBody>
          <a:bodyPr wrap="square" rtlCol="0">
            <a:spAutoFit/>
          </a:bodyPr>
          <a:lstStyle/>
          <a:p>
            <a:r>
              <a:rPr lang="en-US" sz="1800" u="sng" dirty="0" smtClean="0">
                <a:solidFill>
                  <a:srgbClr val="0070C0"/>
                </a:solidFill>
              </a:rPr>
              <a:t>Rules based on packet attributes</a:t>
            </a:r>
          </a:p>
          <a:p>
            <a:r>
              <a:rPr lang="en-US" sz="1800" dirty="0" smtClean="0">
                <a:solidFill>
                  <a:srgbClr val="0070C0"/>
                </a:solidFill>
              </a:rPr>
              <a:t>Allow: all IP source, Port 80 (Web server)</a:t>
            </a:r>
          </a:p>
          <a:p>
            <a:r>
              <a:rPr lang="en-US" sz="1800" dirty="0" smtClean="0">
                <a:solidFill>
                  <a:srgbClr val="0070C0"/>
                </a:solidFill>
              </a:rPr>
              <a:t>Disallow: Port 25 (e-mail), all destinations except e-mail server.</a:t>
            </a:r>
          </a:p>
          <a:p>
            <a:r>
              <a:rPr lang="en-US" sz="1800" dirty="0" smtClean="0">
                <a:solidFill>
                  <a:srgbClr val="0070C0"/>
                </a:solidFill>
              </a:rPr>
              <a:t>…</a:t>
            </a:r>
            <a:endParaRPr lang="en-US" sz="1800" dirty="0">
              <a:solidFill>
                <a:srgbClr val="0070C0"/>
              </a:solidFill>
            </a:endParaRPr>
          </a:p>
        </p:txBody>
      </p:sp>
      <p:sp>
        <p:nvSpPr>
          <p:cNvPr id="12" name="TextBox 11"/>
          <p:cNvSpPr txBox="1"/>
          <p:nvPr/>
        </p:nvSpPr>
        <p:spPr>
          <a:xfrm>
            <a:off x="3810000" y="5410200"/>
            <a:ext cx="5029200" cy="1200329"/>
          </a:xfrm>
          <a:prstGeom prst="rect">
            <a:avLst/>
          </a:prstGeom>
          <a:noFill/>
        </p:spPr>
        <p:txBody>
          <a:bodyPr wrap="square" rtlCol="0">
            <a:spAutoFit/>
          </a:bodyPr>
          <a:lstStyle/>
          <a:p>
            <a:r>
              <a:rPr lang="en-US" sz="1800" dirty="0" smtClean="0"/>
              <a:t>Internet by default allows almost all traffic.</a:t>
            </a:r>
          </a:p>
          <a:p>
            <a:r>
              <a:rPr lang="en-US" sz="1800" dirty="0" smtClean="0"/>
              <a:t>Firewalls usually configured to block all traffic, and allow only connections to specific servers assigned to individual tasks.</a:t>
            </a:r>
            <a:endParaRPr lang="en-US" sz="1800" dirty="0"/>
          </a:p>
        </p:txBody>
      </p:sp>
    </p:spTree>
    <p:extLst>
      <p:ext uri="{BB962C8B-B14F-4D97-AF65-F5344CB8AC3E}">
        <p14:creationId xmlns:p14="http://schemas.microsoft.com/office/powerpoint/2010/main" xmlns="" val="3516760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Intrusion Detection System (IDS)</a:t>
            </a:r>
            <a:br>
              <a:rPr lang="en-US" dirty="0" smtClean="0"/>
            </a:br>
            <a:r>
              <a:rPr lang="en-US" dirty="0" smtClean="0"/>
              <a:t>Intrusion Prevention System (IPS)</a:t>
            </a:r>
            <a:endParaRPr lang="en-US" dirty="0"/>
          </a:p>
        </p:txBody>
      </p:sp>
      <p:grpSp>
        <p:nvGrpSpPr>
          <p:cNvPr id="3" name="Group 2"/>
          <p:cNvGrpSpPr/>
          <p:nvPr/>
        </p:nvGrpSpPr>
        <p:grpSpPr>
          <a:xfrm>
            <a:off x="5764838" y="1954869"/>
            <a:ext cx="1107606" cy="824641"/>
            <a:chOff x="939760" y="666908"/>
            <a:chExt cx="5623170" cy="4186592"/>
          </a:xfrm>
        </p:grpSpPr>
        <p:sp>
          <p:nvSpPr>
            <p:cNvPr id="4" name="Freeform 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Freeform 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 name="Group 7"/>
            <p:cNvGrpSpPr/>
            <p:nvPr/>
          </p:nvGrpSpPr>
          <p:grpSpPr>
            <a:xfrm>
              <a:off x="1012296" y="810492"/>
              <a:ext cx="468535" cy="3181508"/>
              <a:chOff x="3264635" y="937071"/>
              <a:chExt cx="468535" cy="3181508"/>
            </a:xfrm>
          </p:grpSpPr>
          <p:sp>
            <p:nvSpPr>
              <p:cNvPr id="94" name="Freeform 9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Freeform 9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1710061" y="810492"/>
              <a:ext cx="468535" cy="3181508"/>
              <a:chOff x="3264635" y="937071"/>
              <a:chExt cx="468535" cy="3181508"/>
            </a:xfrm>
          </p:grpSpPr>
          <p:sp>
            <p:nvSpPr>
              <p:cNvPr id="80" name="Freeform 7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Freeform 8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9"/>
            <p:cNvGrpSpPr/>
            <p:nvPr/>
          </p:nvGrpSpPr>
          <p:grpSpPr>
            <a:xfrm>
              <a:off x="2319661" y="810492"/>
              <a:ext cx="468535" cy="3181508"/>
              <a:chOff x="3264635" y="937071"/>
              <a:chExt cx="468535" cy="3181508"/>
            </a:xfrm>
          </p:grpSpPr>
          <p:sp>
            <p:nvSpPr>
              <p:cNvPr id="66" name="Freeform 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Freeform 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2973343" y="810492"/>
              <a:ext cx="468535" cy="3181508"/>
              <a:chOff x="3264635" y="937071"/>
              <a:chExt cx="468535" cy="3181508"/>
            </a:xfrm>
          </p:grpSpPr>
          <p:sp>
            <p:nvSpPr>
              <p:cNvPr id="52" name="Freeform 5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Freeform 5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3615061" y="810492"/>
              <a:ext cx="468535" cy="3181508"/>
              <a:chOff x="3264635" y="937071"/>
              <a:chExt cx="468535" cy="3181508"/>
            </a:xfrm>
          </p:grpSpPr>
          <p:sp>
            <p:nvSpPr>
              <p:cNvPr id="38" name="Freeform 3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Freeform 3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4300861" y="810492"/>
              <a:ext cx="468535" cy="3181508"/>
              <a:chOff x="3264635" y="937071"/>
              <a:chExt cx="468535" cy="3181508"/>
            </a:xfrm>
          </p:grpSpPr>
          <p:sp>
            <p:nvSpPr>
              <p:cNvPr id="24" name="Freeform 2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reeform 2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Freeform 1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8" name="Picture 12" descr="BS01739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22600" y="2635865"/>
            <a:ext cx="1295400"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158" descr="Computer Box (Office Clip Ar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69627">
            <a:off x="1860968" y="3941324"/>
            <a:ext cx="7683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155"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30093" y="4337373"/>
            <a:ext cx="776288"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Picture 155"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485022" y="4743773"/>
            <a:ext cx="776288"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 name="TextBox 111"/>
          <p:cNvSpPr txBox="1"/>
          <p:nvPr/>
        </p:nvSpPr>
        <p:spPr>
          <a:xfrm>
            <a:off x="1482015" y="5129613"/>
            <a:ext cx="1005403" cy="369332"/>
          </a:xfrm>
          <a:prstGeom prst="rect">
            <a:avLst/>
          </a:prstGeom>
          <a:noFill/>
        </p:spPr>
        <p:txBody>
          <a:bodyPr wrap="none" rtlCol="0">
            <a:spAutoFit/>
          </a:bodyPr>
          <a:lstStyle/>
          <a:p>
            <a:r>
              <a:rPr lang="en-US" sz="1800" dirty="0" smtClean="0">
                <a:solidFill>
                  <a:srgbClr val="FF0000"/>
                </a:solidFill>
              </a:rPr>
              <a:t>IDS/IPS</a:t>
            </a:r>
            <a:endParaRPr lang="en-US" sz="1800" dirty="0">
              <a:solidFill>
                <a:srgbClr val="FF0000"/>
              </a:solidFill>
            </a:endParaRPr>
          </a:p>
        </p:txBody>
      </p:sp>
      <p:pic>
        <p:nvPicPr>
          <p:cNvPr id="219" name="Picture 12" descr="BS01739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71485" y="3695293"/>
            <a:ext cx="1295400" cy="45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21" name="Straight Arrow Connector 220"/>
          <p:cNvCxnSpPr>
            <a:endCxn id="108" idx="1"/>
          </p:cNvCxnSpPr>
          <p:nvPr/>
        </p:nvCxnSpPr>
        <p:spPr>
          <a:xfrm>
            <a:off x="1380299" y="2337047"/>
            <a:ext cx="1642301" cy="52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endCxn id="94" idx="1"/>
          </p:cNvCxnSpPr>
          <p:nvPr/>
        </p:nvCxnSpPr>
        <p:spPr>
          <a:xfrm flipV="1">
            <a:off x="4351701" y="2606842"/>
            <a:ext cx="1427425" cy="84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19" idx="0"/>
            <a:endCxn id="17" idx="1"/>
          </p:cNvCxnSpPr>
          <p:nvPr/>
        </p:nvCxnSpPr>
        <p:spPr>
          <a:xfrm flipV="1">
            <a:off x="5719185" y="2714015"/>
            <a:ext cx="194217" cy="98127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219" idx="2"/>
            <a:endCxn id="111" idx="0"/>
          </p:cNvCxnSpPr>
          <p:nvPr/>
        </p:nvCxnSpPr>
        <p:spPr>
          <a:xfrm>
            <a:off x="5719185" y="4150906"/>
            <a:ext cx="153981" cy="592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10" idx="0"/>
            <a:endCxn id="219" idx="3"/>
          </p:cNvCxnSpPr>
          <p:nvPr/>
        </p:nvCxnSpPr>
        <p:spPr>
          <a:xfrm flipH="1" flipV="1">
            <a:off x="6366885" y="3923100"/>
            <a:ext cx="251352" cy="414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6164579" y="5943600"/>
            <a:ext cx="1672253" cy="369332"/>
          </a:xfrm>
          <a:prstGeom prst="rect">
            <a:avLst/>
          </a:prstGeom>
          <a:noFill/>
        </p:spPr>
        <p:txBody>
          <a:bodyPr wrap="none" rtlCol="0">
            <a:spAutoFit/>
          </a:bodyPr>
          <a:lstStyle/>
          <a:p>
            <a:r>
              <a:rPr lang="en-US" sz="1800" dirty="0" smtClean="0"/>
              <a:t>Company PCs</a:t>
            </a:r>
            <a:endParaRPr lang="en-US" sz="1800" dirty="0"/>
          </a:p>
        </p:txBody>
      </p:sp>
      <p:cxnSp>
        <p:nvCxnSpPr>
          <p:cNvPr id="232" name="Straight Arrow Connector 231"/>
          <p:cNvCxnSpPr>
            <a:stCxn id="108" idx="1"/>
            <a:endCxn id="109" idx="0"/>
          </p:cNvCxnSpPr>
          <p:nvPr/>
        </p:nvCxnSpPr>
        <p:spPr>
          <a:xfrm flipH="1">
            <a:off x="2215781" y="2863672"/>
            <a:ext cx="806819" cy="107837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6" idx="1"/>
            <a:endCxn id="109" idx="0"/>
          </p:cNvCxnSpPr>
          <p:nvPr/>
        </p:nvCxnSpPr>
        <p:spPr>
          <a:xfrm flipH="1">
            <a:off x="2215781" y="2618750"/>
            <a:ext cx="3550692" cy="132329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219" idx="1"/>
            <a:endCxn id="109" idx="0"/>
          </p:cNvCxnSpPr>
          <p:nvPr/>
        </p:nvCxnSpPr>
        <p:spPr>
          <a:xfrm flipH="1">
            <a:off x="2215781" y="3923100"/>
            <a:ext cx="2855704" cy="1894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2857500" y="3985674"/>
            <a:ext cx="1625600" cy="923330"/>
          </a:xfrm>
          <a:prstGeom prst="rect">
            <a:avLst/>
          </a:prstGeom>
          <a:noFill/>
        </p:spPr>
        <p:txBody>
          <a:bodyPr wrap="square" rtlCol="0">
            <a:spAutoFit/>
          </a:bodyPr>
          <a:lstStyle/>
          <a:p>
            <a:r>
              <a:rPr lang="en-US" sz="1800" dirty="0" smtClean="0">
                <a:solidFill>
                  <a:srgbClr val="FF0000"/>
                </a:solidFill>
              </a:rPr>
              <a:t>Collect packet info from everywhere</a:t>
            </a:r>
            <a:endParaRPr lang="en-US" sz="1800" dirty="0">
              <a:solidFill>
                <a:srgbClr val="FF0000"/>
              </a:solidFill>
            </a:endParaRPr>
          </a:p>
        </p:txBody>
      </p:sp>
      <p:sp>
        <p:nvSpPr>
          <p:cNvPr id="238" name="TextBox 237"/>
          <p:cNvSpPr txBox="1"/>
          <p:nvPr/>
        </p:nvSpPr>
        <p:spPr>
          <a:xfrm>
            <a:off x="1066800" y="5556573"/>
            <a:ext cx="4418222" cy="1200329"/>
          </a:xfrm>
          <a:prstGeom prst="rect">
            <a:avLst/>
          </a:prstGeom>
          <a:noFill/>
        </p:spPr>
        <p:txBody>
          <a:bodyPr wrap="square" rtlCol="0">
            <a:spAutoFit/>
          </a:bodyPr>
          <a:lstStyle/>
          <a:p>
            <a:r>
              <a:rPr lang="en-US" sz="1800" dirty="0" smtClean="0">
                <a:solidFill>
                  <a:srgbClr val="FF0000"/>
                </a:solidFill>
              </a:rPr>
              <a:t>Analyze packet data in real time.</a:t>
            </a:r>
          </a:p>
          <a:p>
            <a:r>
              <a:rPr lang="en-US" sz="1800" dirty="0" smtClean="0">
                <a:solidFill>
                  <a:srgbClr val="FF0000"/>
                </a:solidFill>
              </a:rPr>
              <a:t>Rules to evaluate potential threats.</a:t>
            </a:r>
          </a:p>
          <a:p>
            <a:r>
              <a:rPr lang="en-US" sz="1800" dirty="0" smtClean="0">
                <a:solidFill>
                  <a:srgbClr val="FF0000"/>
                </a:solidFill>
              </a:rPr>
              <a:t>IPS: Reconfigure firewalls to block IP addresses evaluated as threats.</a:t>
            </a:r>
            <a:endParaRPr lang="en-US" sz="1800" dirty="0">
              <a:solidFill>
                <a:srgbClr val="FF0000"/>
              </a:solidFill>
            </a:endParaRPr>
          </a:p>
        </p:txBody>
      </p:sp>
    </p:spTree>
    <p:extLst>
      <p:ext uri="{BB962C8B-B14F-4D97-AF65-F5344CB8AC3E}">
        <p14:creationId xmlns:p14="http://schemas.microsoft.com/office/powerpoint/2010/main" xmlns="" val="8118026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41"/>
          <p:cNvSpPr>
            <a:spLocks noChangeShapeType="1"/>
          </p:cNvSpPr>
          <p:nvPr/>
        </p:nvSpPr>
        <p:spPr bwMode="auto">
          <a:xfrm flipH="1">
            <a:off x="2133600" y="2193925"/>
            <a:ext cx="48006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71" name="Line 47"/>
          <p:cNvSpPr>
            <a:spLocks noChangeShapeType="1"/>
          </p:cNvSpPr>
          <p:nvPr/>
        </p:nvSpPr>
        <p:spPr bwMode="auto">
          <a:xfrm flipH="1" flipV="1">
            <a:off x="2438400" y="2574925"/>
            <a:ext cx="52578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72" name="Line 48"/>
          <p:cNvSpPr>
            <a:spLocks noChangeShapeType="1"/>
          </p:cNvSpPr>
          <p:nvPr/>
        </p:nvSpPr>
        <p:spPr bwMode="auto">
          <a:xfrm flipH="1" flipV="1">
            <a:off x="2438400" y="2574925"/>
            <a:ext cx="5257800" cy="1219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73" name="Line 49"/>
          <p:cNvSpPr>
            <a:spLocks noChangeShapeType="1"/>
          </p:cNvSpPr>
          <p:nvPr/>
        </p:nvSpPr>
        <p:spPr bwMode="auto">
          <a:xfrm flipH="1" flipV="1">
            <a:off x="2362200" y="2651125"/>
            <a:ext cx="5334000" cy="1524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74" name="Line 50"/>
          <p:cNvSpPr>
            <a:spLocks noChangeShapeType="1"/>
          </p:cNvSpPr>
          <p:nvPr/>
        </p:nvSpPr>
        <p:spPr bwMode="auto">
          <a:xfrm flipH="1" flipV="1">
            <a:off x="2286000" y="2498725"/>
            <a:ext cx="3962400" cy="2133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75" name="Rectangle 2"/>
          <p:cNvSpPr>
            <a:spLocks noGrp="1" noChangeArrowheads="1"/>
          </p:cNvSpPr>
          <p:nvPr>
            <p:ph type="title"/>
          </p:nvPr>
        </p:nvSpPr>
        <p:spPr/>
        <p:txBody>
          <a:bodyPr/>
          <a:lstStyle/>
          <a:p>
            <a:r>
              <a:rPr lang="en-US" dirty="0" smtClean="0"/>
              <a:t>Denial Of Service</a:t>
            </a:r>
          </a:p>
        </p:txBody>
      </p:sp>
      <p:sp>
        <p:nvSpPr>
          <p:cNvPr id="32776" name="Text Box 36"/>
          <p:cNvSpPr txBox="1">
            <a:spLocks noChangeArrowheads="1"/>
          </p:cNvSpPr>
          <p:nvPr/>
        </p:nvSpPr>
        <p:spPr bwMode="auto">
          <a:xfrm>
            <a:off x="5791200" y="4708525"/>
            <a:ext cx="31242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Zombie PCs at homes, schools, and businesses. Weak security.</a:t>
            </a:r>
          </a:p>
        </p:txBody>
      </p:sp>
      <p:sp>
        <p:nvSpPr>
          <p:cNvPr id="32777" name="Freeform 38"/>
          <p:cNvSpPr>
            <a:spLocks/>
          </p:cNvSpPr>
          <p:nvPr/>
        </p:nvSpPr>
        <p:spPr bwMode="auto">
          <a:xfrm>
            <a:off x="3048000" y="3641725"/>
            <a:ext cx="3276600" cy="1219200"/>
          </a:xfrm>
          <a:custGeom>
            <a:avLst/>
            <a:gdLst>
              <a:gd name="T0" fmla="*/ 0 w 2064"/>
              <a:gd name="T1" fmla="*/ 2147483647 h 768"/>
              <a:gd name="T2" fmla="*/ 2147483647 w 2064"/>
              <a:gd name="T3" fmla="*/ 2147483647 h 768"/>
              <a:gd name="T4" fmla="*/ 2147483647 w 2064"/>
              <a:gd name="T5" fmla="*/ 2147483647 h 768"/>
              <a:gd name="T6" fmla="*/ 2147483647 w 2064"/>
              <a:gd name="T7" fmla="*/ 2147483647 h 768"/>
              <a:gd name="T8" fmla="*/ 2147483647 w 2064"/>
              <a:gd name="T9" fmla="*/ 2147483647 h 768"/>
              <a:gd name="T10" fmla="*/ 2147483647 w 2064"/>
              <a:gd name="T11" fmla="*/ 2147483647 h 768"/>
              <a:gd name="T12" fmla="*/ 2147483647 w 2064"/>
              <a:gd name="T13" fmla="*/ 0 h 768"/>
              <a:gd name="T14" fmla="*/ 2147483647 w 2064"/>
              <a:gd name="T15" fmla="*/ 2147483647 h 768"/>
              <a:gd name="T16" fmla="*/ 0 60000 65536"/>
              <a:gd name="T17" fmla="*/ 0 60000 65536"/>
              <a:gd name="T18" fmla="*/ 0 60000 65536"/>
              <a:gd name="T19" fmla="*/ 0 60000 65536"/>
              <a:gd name="T20" fmla="*/ 0 60000 65536"/>
              <a:gd name="T21" fmla="*/ 0 60000 65536"/>
              <a:gd name="T22" fmla="*/ 0 60000 65536"/>
              <a:gd name="T23" fmla="*/ 0 60000 65536"/>
              <a:gd name="T24" fmla="*/ 0 w 2064"/>
              <a:gd name="T25" fmla="*/ 0 h 768"/>
              <a:gd name="T26" fmla="*/ 2064 w 2064"/>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4" h="768">
                <a:moveTo>
                  <a:pt x="0" y="768"/>
                </a:moveTo>
                <a:cubicBezTo>
                  <a:pt x="60" y="704"/>
                  <a:pt x="120" y="640"/>
                  <a:pt x="144" y="576"/>
                </a:cubicBezTo>
                <a:cubicBezTo>
                  <a:pt x="168" y="512"/>
                  <a:pt x="96" y="416"/>
                  <a:pt x="144" y="384"/>
                </a:cubicBezTo>
                <a:cubicBezTo>
                  <a:pt x="192" y="352"/>
                  <a:pt x="328" y="400"/>
                  <a:pt x="432" y="384"/>
                </a:cubicBezTo>
                <a:cubicBezTo>
                  <a:pt x="536" y="368"/>
                  <a:pt x="696" y="336"/>
                  <a:pt x="768" y="288"/>
                </a:cubicBezTo>
                <a:cubicBezTo>
                  <a:pt x="840" y="240"/>
                  <a:pt x="776" y="144"/>
                  <a:pt x="864" y="96"/>
                </a:cubicBezTo>
                <a:cubicBezTo>
                  <a:pt x="952" y="48"/>
                  <a:pt x="1096" y="0"/>
                  <a:pt x="1296" y="0"/>
                </a:cubicBezTo>
                <a:cubicBezTo>
                  <a:pt x="1496" y="0"/>
                  <a:pt x="1780" y="48"/>
                  <a:pt x="2064" y="96"/>
                </a:cubicBezTo>
              </a:path>
            </a:pathLst>
          </a:custGeom>
          <a:noFill/>
          <a:ln w="28575">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2778" name="Text Box 39"/>
          <p:cNvSpPr txBox="1">
            <a:spLocks noChangeArrowheads="1"/>
          </p:cNvSpPr>
          <p:nvPr/>
        </p:nvSpPr>
        <p:spPr bwMode="auto">
          <a:xfrm>
            <a:off x="3733800" y="4235450"/>
            <a:ext cx="1905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Break in.</a:t>
            </a:r>
          </a:p>
          <a:p>
            <a:r>
              <a:rPr lang="en-US" sz="2000"/>
              <a:t>Flood program.</a:t>
            </a:r>
          </a:p>
        </p:txBody>
      </p:sp>
      <p:sp>
        <p:nvSpPr>
          <p:cNvPr id="32779" name="Line 40"/>
          <p:cNvSpPr>
            <a:spLocks noChangeShapeType="1"/>
          </p:cNvSpPr>
          <p:nvPr/>
        </p:nvSpPr>
        <p:spPr bwMode="auto">
          <a:xfrm flipH="1">
            <a:off x="2133600" y="2498725"/>
            <a:ext cx="4267200" cy="76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80" name="Line 42"/>
          <p:cNvSpPr>
            <a:spLocks noChangeShapeType="1"/>
          </p:cNvSpPr>
          <p:nvPr/>
        </p:nvSpPr>
        <p:spPr bwMode="auto">
          <a:xfrm flipH="1" flipV="1">
            <a:off x="2209800" y="2651125"/>
            <a:ext cx="4267200" cy="457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81" name="Line 43"/>
          <p:cNvSpPr>
            <a:spLocks noChangeShapeType="1"/>
          </p:cNvSpPr>
          <p:nvPr/>
        </p:nvSpPr>
        <p:spPr bwMode="auto">
          <a:xfrm flipH="1" flipV="1">
            <a:off x="2286000" y="2727325"/>
            <a:ext cx="411480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82" name="Line 44"/>
          <p:cNvSpPr>
            <a:spLocks noChangeShapeType="1"/>
          </p:cNvSpPr>
          <p:nvPr/>
        </p:nvSpPr>
        <p:spPr bwMode="auto">
          <a:xfrm flipH="1" flipV="1">
            <a:off x="2362200" y="2651125"/>
            <a:ext cx="457200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83" name="Line 45"/>
          <p:cNvSpPr>
            <a:spLocks noChangeShapeType="1"/>
          </p:cNvSpPr>
          <p:nvPr/>
        </p:nvSpPr>
        <p:spPr bwMode="auto">
          <a:xfrm flipH="1" flipV="1">
            <a:off x="2362200" y="2574925"/>
            <a:ext cx="46482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84" name="Line 46"/>
          <p:cNvSpPr>
            <a:spLocks noChangeShapeType="1"/>
          </p:cNvSpPr>
          <p:nvPr/>
        </p:nvSpPr>
        <p:spPr bwMode="auto">
          <a:xfrm flipH="1">
            <a:off x="2362200" y="2346325"/>
            <a:ext cx="51054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32785" name="Text Box 51"/>
          <p:cNvSpPr txBox="1">
            <a:spLocks noChangeArrowheads="1"/>
          </p:cNvSpPr>
          <p:nvPr/>
        </p:nvSpPr>
        <p:spPr bwMode="auto">
          <a:xfrm>
            <a:off x="2405063" y="1828800"/>
            <a:ext cx="30051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Coordinated flood attack.</a:t>
            </a:r>
          </a:p>
        </p:txBody>
      </p:sp>
      <p:sp>
        <p:nvSpPr>
          <p:cNvPr id="32786" name="Text Box 52"/>
          <p:cNvSpPr txBox="1">
            <a:spLocks noChangeArrowheads="1"/>
          </p:cNvSpPr>
          <p:nvPr/>
        </p:nvSpPr>
        <p:spPr bwMode="auto">
          <a:xfrm>
            <a:off x="1050925" y="3424238"/>
            <a:ext cx="2044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Targeted server.</a:t>
            </a:r>
          </a:p>
        </p:txBody>
      </p:sp>
      <p:grpSp>
        <p:nvGrpSpPr>
          <p:cNvPr id="32788" name="Group 86"/>
          <p:cNvGrpSpPr>
            <a:grpSpLocks/>
          </p:cNvGrpSpPr>
          <p:nvPr/>
        </p:nvGrpSpPr>
        <p:grpSpPr bwMode="auto">
          <a:xfrm>
            <a:off x="6324600" y="3657600"/>
            <a:ext cx="2300288" cy="965200"/>
            <a:chOff x="3936" y="2016"/>
            <a:chExt cx="1449" cy="608"/>
          </a:xfrm>
        </p:grpSpPr>
        <p:pic>
          <p:nvPicPr>
            <p:cNvPr id="32798" name="Picture 79" descr="Computer Screen (Office Clip Ar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36" y="2112"/>
              <a:ext cx="489"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9" name="Picture 80" descr="Computer Screen (Office Clip Ar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96" y="2016"/>
              <a:ext cx="489"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800" name="Picture 81" descr="Computer Screen (Office Clip Ar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6" y="2064"/>
              <a:ext cx="397" cy="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2789" name="Group 87"/>
          <p:cNvGrpSpPr>
            <a:grpSpLocks/>
          </p:cNvGrpSpPr>
          <p:nvPr/>
        </p:nvGrpSpPr>
        <p:grpSpPr bwMode="auto">
          <a:xfrm>
            <a:off x="6324600" y="2667000"/>
            <a:ext cx="2133600" cy="895350"/>
            <a:chOff x="3936" y="2016"/>
            <a:chExt cx="1449" cy="608"/>
          </a:xfrm>
        </p:grpSpPr>
        <p:pic>
          <p:nvPicPr>
            <p:cNvPr id="32795" name="Picture 88" descr="Computer Screen (Office Clip Art)"/>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36" y="2112"/>
              <a:ext cx="489"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6" name="Picture 89" descr="Computer Screen (Office Clip Art)"/>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896" y="2016"/>
              <a:ext cx="489"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7" name="Picture 90" descr="Computer Screen (Office Clip Ar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416" y="2064"/>
              <a:ext cx="397" cy="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2790" name="Group 91"/>
          <p:cNvGrpSpPr>
            <a:grpSpLocks/>
          </p:cNvGrpSpPr>
          <p:nvPr/>
        </p:nvGrpSpPr>
        <p:grpSpPr bwMode="auto">
          <a:xfrm>
            <a:off x="6705600" y="1905000"/>
            <a:ext cx="1752600" cy="779463"/>
            <a:chOff x="3936" y="2016"/>
            <a:chExt cx="1449" cy="608"/>
          </a:xfrm>
        </p:grpSpPr>
        <p:pic>
          <p:nvPicPr>
            <p:cNvPr id="32792" name="Picture 92" descr="Computer Screen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936" y="2112"/>
              <a:ext cx="489"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3" name="Picture 93" descr="Computer Screen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896" y="2016"/>
              <a:ext cx="489"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94" name="Picture 94" descr="Computer Screen (Office Clip Art)"/>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416" y="2064"/>
              <a:ext cx="397" cy="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32791" name="Picture 95" descr="MPj04094900000[1]"/>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057400" y="4038600"/>
            <a:ext cx="1066800" cy="160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8" name="Group 57"/>
          <p:cNvGrpSpPr/>
          <p:nvPr/>
        </p:nvGrpSpPr>
        <p:grpSpPr>
          <a:xfrm>
            <a:off x="949794" y="1997630"/>
            <a:ext cx="1107606" cy="824641"/>
            <a:chOff x="939760" y="666908"/>
            <a:chExt cx="5623170" cy="4186592"/>
          </a:xfrm>
        </p:grpSpPr>
        <p:sp>
          <p:nvSpPr>
            <p:cNvPr id="59" name="Freeform 5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Freeform 6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3" name="Group 62"/>
            <p:cNvGrpSpPr/>
            <p:nvPr/>
          </p:nvGrpSpPr>
          <p:grpSpPr>
            <a:xfrm>
              <a:off x="1012296" y="810492"/>
              <a:ext cx="468535" cy="3181508"/>
              <a:chOff x="3264635" y="937071"/>
              <a:chExt cx="468535" cy="3181508"/>
            </a:xfrm>
          </p:grpSpPr>
          <p:sp>
            <p:nvSpPr>
              <p:cNvPr id="149" name="Freeform 14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Freeform 14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p:cNvGrpSpPr/>
            <p:nvPr/>
          </p:nvGrpSpPr>
          <p:grpSpPr>
            <a:xfrm>
              <a:off x="1710061" y="810492"/>
              <a:ext cx="468535" cy="3181508"/>
              <a:chOff x="3264635" y="937071"/>
              <a:chExt cx="468535" cy="3181508"/>
            </a:xfrm>
          </p:grpSpPr>
          <p:sp>
            <p:nvSpPr>
              <p:cNvPr id="135" name="Freeform 13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Freeform 13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5" name="Group 64"/>
            <p:cNvGrpSpPr/>
            <p:nvPr/>
          </p:nvGrpSpPr>
          <p:grpSpPr>
            <a:xfrm>
              <a:off x="2319661" y="810492"/>
              <a:ext cx="468535" cy="3181508"/>
              <a:chOff x="3264635" y="937071"/>
              <a:chExt cx="468535" cy="3181508"/>
            </a:xfrm>
          </p:grpSpPr>
          <p:sp>
            <p:nvSpPr>
              <p:cNvPr id="121" name="Freeform 12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Freeform 12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6" name="Group 65"/>
            <p:cNvGrpSpPr/>
            <p:nvPr/>
          </p:nvGrpSpPr>
          <p:grpSpPr>
            <a:xfrm>
              <a:off x="2973343" y="810492"/>
              <a:ext cx="468535" cy="3181508"/>
              <a:chOff x="3264635" y="937071"/>
              <a:chExt cx="468535" cy="3181508"/>
            </a:xfrm>
          </p:grpSpPr>
          <p:sp>
            <p:nvSpPr>
              <p:cNvPr id="107" name="Freeform 10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Freeform 10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a:off x="3615061" y="810492"/>
              <a:ext cx="468535" cy="3181508"/>
              <a:chOff x="3264635" y="937071"/>
              <a:chExt cx="468535" cy="3181508"/>
            </a:xfrm>
          </p:grpSpPr>
          <p:sp>
            <p:nvSpPr>
              <p:cNvPr id="93" name="Freeform 9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Freeform 9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8" name="Group 67"/>
            <p:cNvGrpSpPr/>
            <p:nvPr/>
          </p:nvGrpSpPr>
          <p:grpSpPr>
            <a:xfrm>
              <a:off x="4300861" y="810492"/>
              <a:ext cx="468535" cy="3181508"/>
              <a:chOff x="3264635" y="937071"/>
              <a:chExt cx="468535" cy="3181508"/>
            </a:xfrm>
          </p:grpSpPr>
          <p:sp>
            <p:nvSpPr>
              <p:cNvPr id="79" name="Freeform 7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Freeform 7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9" name="Freeform 6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Freeform 6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Freeform 7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Freeform 7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8003391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Denial of Service 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Hard for an individual company to stop </a:t>
            </a:r>
            <a:r>
              <a:rPr lang="en-US" dirty="0" err="1" smtClean="0"/>
              <a:t>DoS</a:t>
            </a:r>
            <a:endParaRPr lang="en-US" dirty="0" smtClean="0"/>
          </a:p>
          <a:p>
            <a:pPr lvl="1"/>
            <a:r>
              <a:rPr lang="en-US" dirty="0" smtClean="0"/>
              <a:t>Can add servers and bandwidth.</a:t>
            </a:r>
          </a:p>
          <a:p>
            <a:pPr lvl="1"/>
            <a:r>
              <a:rPr lang="en-US" dirty="0" smtClean="0"/>
              <a:t>Use distributed cloud (e.g., Amazon EC2)</a:t>
            </a:r>
          </a:p>
          <a:p>
            <a:pPr lvl="1"/>
            <a:r>
              <a:rPr lang="en-US" dirty="0" smtClean="0"/>
              <a:t>But servers and bandwidth cost money</a:t>
            </a:r>
          </a:p>
          <a:p>
            <a:r>
              <a:rPr lang="en-US" dirty="0" smtClean="0"/>
              <a:t>Push ISPs to monitor client computers</a:t>
            </a:r>
          </a:p>
          <a:p>
            <a:pPr lvl="1"/>
            <a:r>
              <a:rPr lang="en-US" dirty="0" smtClean="0"/>
              <a:t>At one time, asked them to block some users.</a:t>
            </a:r>
          </a:p>
          <a:p>
            <a:pPr lvl="1"/>
            <a:r>
              <a:rPr lang="en-US" dirty="0" smtClean="0"/>
              <a:t>Increasingly, ISPs impose data caps—so users have a financial incentive to keep their computers clean.</a:t>
            </a:r>
          </a:p>
          <a:p>
            <a:pPr lvl="1"/>
            <a:r>
              <a:rPr lang="en-US" dirty="0" smtClean="0"/>
              <a:t>Microsoft Windows has anti-spyware tools to remove some of the known big threats.</a:t>
            </a:r>
            <a:endParaRPr lang="en-US" dirty="0"/>
          </a:p>
        </p:txBody>
      </p:sp>
    </p:spTree>
    <p:extLst>
      <p:ext uri="{BB962C8B-B14F-4D97-AF65-F5344CB8AC3E}">
        <p14:creationId xmlns:p14="http://schemas.microsoft.com/office/powerpoint/2010/main" xmlns="" val="9999705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and Security</a:t>
            </a:r>
            <a:endParaRPr lang="en-US" dirty="0"/>
          </a:p>
        </p:txBody>
      </p:sp>
      <p:sp>
        <p:nvSpPr>
          <p:cNvPr id="3" name="Content Placeholder 2"/>
          <p:cNvSpPr>
            <a:spLocks noGrp="1"/>
          </p:cNvSpPr>
          <p:nvPr>
            <p:ph idx="1"/>
          </p:nvPr>
        </p:nvSpPr>
        <p:spPr/>
        <p:txBody>
          <a:bodyPr/>
          <a:lstStyle/>
          <a:p>
            <a:r>
              <a:rPr lang="en-US" dirty="0" smtClean="0"/>
              <a:t>Cloud providers can afford to hire security experts.</a:t>
            </a:r>
          </a:p>
          <a:p>
            <a:r>
              <a:rPr lang="en-US" dirty="0" smtClean="0"/>
              <a:t>Distributed servers and databases provide real-time continuous backup.</a:t>
            </a:r>
          </a:p>
          <a:p>
            <a:r>
              <a:rPr lang="en-US" dirty="0" smtClean="0"/>
              <a:t>Web-based applications might need increased use of encryption.</a:t>
            </a:r>
          </a:p>
          <a:p>
            <a:r>
              <a:rPr lang="en-US" dirty="0" smtClean="0"/>
              <a:t>But, if you want ultimate security, you would have to run your own cloud.</a:t>
            </a:r>
            <a:endParaRPr lang="en-US" dirty="0"/>
          </a:p>
        </p:txBody>
      </p:sp>
    </p:spTree>
    <p:extLst>
      <p:ext uri="{BB962C8B-B14F-4D97-AF65-F5344CB8AC3E}">
        <p14:creationId xmlns:p14="http://schemas.microsoft.com/office/powerpoint/2010/main" xmlns="" val="20443876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1371600" y="274638"/>
            <a:ext cx="7498080" cy="1143000"/>
          </a:xfrm>
        </p:spPr>
        <p:txBody>
          <a:bodyPr>
            <a:normAutofit/>
          </a:bodyPr>
          <a:lstStyle/>
          <a:p>
            <a:r>
              <a:rPr lang="en-US" dirty="0" smtClean="0"/>
              <a:t>Privacy</a:t>
            </a:r>
          </a:p>
        </p:txBody>
      </p:sp>
      <p:sp>
        <p:nvSpPr>
          <p:cNvPr id="35843" name="Rectangle 5"/>
          <p:cNvSpPr>
            <a:spLocks noGrp="1" noChangeArrowheads="1"/>
          </p:cNvSpPr>
          <p:nvPr>
            <p:ph idx="1"/>
          </p:nvPr>
        </p:nvSpPr>
        <p:spPr>
          <a:xfrm>
            <a:off x="1371600" y="1447800"/>
            <a:ext cx="7498080" cy="4800600"/>
          </a:xfrm>
        </p:spPr>
        <p:txBody>
          <a:bodyPr/>
          <a:lstStyle/>
          <a:p>
            <a:r>
              <a:rPr lang="en-US" dirty="0" smtClean="0"/>
              <a:t>Tradeoff between security and privacy</a:t>
            </a:r>
          </a:p>
          <a:p>
            <a:pPr lvl="1"/>
            <a:r>
              <a:rPr lang="en-US" dirty="0" smtClean="0"/>
              <a:t>Security requires the ability to track many activities and users.</a:t>
            </a:r>
          </a:p>
          <a:p>
            <a:pPr lvl="1"/>
            <a:r>
              <a:rPr lang="en-US" dirty="0" smtClean="0"/>
              <a:t>People want to be secure but they also do not want every company (or government agency) prying into their lives</a:t>
            </a:r>
          </a:p>
          <a:p>
            <a:r>
              <a:rPr lang="en-US" dirty="0" smtClean="0"/>
              <a:t>Businesses have an obligation to keep data confidential</a:t>
            </a:r>
          </a:p>
          <a:p>
            <a:r>
              <a:rPr lang="en-US" dirty="0" smtClean="0"/>
              <a:t>More details in Chapter 14</a:t>
            </a:r>
          </a:p>
          <a:p>
            <a:endParaRPr lang="en-US" dirty="0" smtClean="0"/>
          </a:p>
        </p:txBody>
      </p:sp>
    </p:spTree>
    <p:extLst>
      <p:ext uri="{BB962C8B-B14F-4D97-AF65-F5344CB8AC3E}">
        <p14:creationId xmlns:p14="http://schemas.microsoft.com/office/powerpoint/2010/main" xmlns="" val="3245514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11"/>
          <p:cNvSpPr>
            <a:spLocks noGrp="1" noChangeArrowheads="1"/>
          </p:cNvSpPr>
          <p:nvPr>
            <p:ph type="title"/>
          </p:nvPr>
        </p:nvSpPr>
        <p:spPr/>
        <p:txBody>
          <a:bodyPr/>
          <a:lstStyle/>
          <a:p>
            <a:r>
              <a:rPr lang="en-US" smtClean="0"/>
              <a:t>Security Categories</a:t>
            </a:r>
          </a:p>
        </p:txBody>
      </p:sp>
      <p:sp>
        <p:nvSpPr>
          <p:cNvPr id="4" name="Content Placeholder 3"/>
          <p:cNvSpPr>
            <a:spLocks noGrp="1"/>
          </p:cNvSpPr>
          <p:nvPr>
            <p:ph sz="half" idx="2"/>
          </p:nvPr>
        </p:nvSpPr>
        <p:spPr/>
        <p:txBody>
          <a:bodyPr>
            <a:normAutofit fontScale="85000" lnSpcReduction="20000"/>
          </a:bodyPr>
          <a:lstStyle/>
          <a:p>
            <a:r>
              <a:rPr lang="en-US" dirty="0"/>
              <a:t>Logical</a:t>
            </a:r>
          </a:p>
          <a:p>
            <a:pPr lvl="1"/>
            <a:r>
              <a:rPr lang="en-US" dirty="0"/>
              <a:t>Unauthorized disclosure</a:t>
            </a:r>
          </a:p>
          <a:p>
            <a:pPr lvl="1"/>
            <a:r>
              <a:rPr lang="en-US" dirty="0"/>
              <a:t>Unauthorized modification</a:t>
            </a:r>
          </a:p>
          <a:p>
            <a:pPr lvl="1"/>
            <a:r>
              <a:rPr lang="en-US" dirty="0"/>
              <a:t>Unauthorized </a:t>
            </a:r>
            <a:r>
              <a:rPr lang="en-US" dirty="0" smtClean="0"/>
              <a:t>withholding, Denial </a:t>
            </a:r>
            <a:r>
              <a:rPr lang="en-US" dirty="0"/>
              <a:t>of </a:t>
            </a:r>
            <a:r>
              <a:rPr lang="en-US" dirty="0" smtClean="0"/>
              <a:t>Service</a:t>
            </a:r>
          </a:p>
          <a:p>
            <a:endParaRPr lang="en-US" dirty="0"/>
          </a:p>
          <a:p>
            <a:r>
              <a:rPr lang="en-US" dirty="0"/>
              <a:t>Confidentiality, Integrity, Accessibility (CIA)</a:t>
            </a:r>
          </a:p>
        </p:txBody>
      </p:sp>
      <p:sp>
        <p:nvSpPr>
          <p:cNvPr id="5" name="Content Placeholder 4"/>
          <p:cNvSpPr>
            <a:spLocks noGrp="1"/>
          </p:cNvSpPr>
          <p:nvPr>
            <p:ph sz="half" idx="1"/>
          </p:nvPr>
        </p:nvSpPr>
        <p:spPr>
          <a:xfrm>
            <a:off x="1435608" y="1524000"/>
            <a:ext cx="3657600" cy="4800600"/>
          </a:xfrm>
        </p:spPr>
        <p:txBody>
          <a:bodyPr>
            <a:normAutofit fontScale="85000" lnSpcReduction="20000"/>
          </a:bodyPr>
          <a:lstStyle/>
          <a:p>
            <a:r>
              <a:rPr lang="en-US" dirty="0"/>
              <a:t>Physical attack &amp; disasters</a:t>
            </a:r>
          </a:p>
          <a:p>
            <a:r>
              <a:rPr lang="en-US" dirty="0"/>
              <a:t>Backup--off-site</a:t>
            </a:r>
          </a:p>
          <a:p>
            <a:r>
              <a:rPr lang="en-US" dirty="0"/>
              <a:t>Physical facilities</a:t>
            </a:r>
          </a:p>
          <a:p>
            <a:pPr lvl="1"/>
            <a:r>
              <a:rPr lang="en-US" dirty="0"/>
              <a:t>Cold/Shell site</a:t>
            </a:r>
          </a:p>
          <a:p>
            <a:pPr lvl="1"/>
            <a:r>
              <a:rPr lang="en-US" dirty="0"/>
              <a:t>Hot site</a:t>
            </a:r>
          </a:p>
          <a:p>
            <a:pPr lvl="1"/>
            <a:r>
              <a:rPr lang="en-US" dirty="0"/>
              <a:t>Disaster </a:t>
            </a:r>
            <a:r>
              <a:rPr lang="en-US" dirty="0" smtClean="0"/>
              <a:t>tests</a:t>
            </a:r>
          </a:p>
          <a:p>
            <a:pPr lvl="1"/>
            <a:r>
              <a:rPr lang="en-US" dirty="0" smtClean="0"/>
              <a:t>Personal computers</a:t>
            </a:r>
            <a:endParaRPr lang="en-US" dirty="0"/>
          </a:p>
          <a:p>
            <a:r>
              <a:rPr lang="en-US" dirty="0"/>
              <a:t>Continuous </a:t>
            </a:r>
            <a:r>
              <a:rPr lang="en-US" dirty="0" smtClean="0"/>
              <a:t>backup</a:t>
            </a:r>
          </a:p>
          <a:p>
            <a:endParaRPr lang="en-US" dirty="0" smtClean="0"/>
          </a:p>
          <a:p>
            <a:r>
              <a:rPr lang="en-US" dirty="0" smtClean="0"/>
              <a:t>Behavioral</a:t>
            </a:r>
          </a:p>
          <a:p>
            <a:pPr lvl="1"/>
            <a:r>
              <a:rPr lang="en-US" dirty="0" smtClean="0"/>
              <a:t>Users give away passwords</a:t>
            </a:r>
          </a:p>
          <a:p>
            <a:pPr lvl="1"/>
            <a:r>
              <a:rPr lang="en-US" dirty="0" smtClean="0"/>
              <a:t>Users can make mistakes</a:t>
            </a:r>
          </a:p>
          <a:p>
            <a:pPr lvl="1"/>
            <a:r>
              <a:rPr lang="en-US" dirty="0" smtClean="0"/>
              <a:t>Employees can go bad</a:t>
            </a:r>
            <a:endParaRPr lang="en-US" dirty="0"/>
          </a:p>
        </p:txBody>
      </p:sp>
    </p:spTree>
    <p:extLst>
      <p:ext uri="{BB962C8B-B14F-4D97-AF65-F5344CB8AC3E}">
        <p14:creationId xmlns:p14="http://schemas.microsoft.com/office/powerpoint/2010/main" xmlns="" val="335171889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normAutofit fontScale="90000"/>
          </a:bodyPr>
          <a:lstStyle/>
          <a:p>
            <a:r>
              <a:rPr lang="en-US" dirty="0" smtClean="0"/>
              <a:t>Technology Toolbox: Security Permissions</a:t>
            </a:r>
          </a:p>
        </p:txBody>
      </p:sp>
      <p:pic>
        <p:nvPicPr>
          <p:cNvPr id="3686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6975" y="2117725"/>
            <a:ext cx="2790825" cy="280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8" name="Text Box 6"/>
          <p:cNvSpPr txBox="1">
            <a:spLocks noChangeArrowheads="1"/>
          </p:cNvSpPr>
          <p:nvPr/>
        </p:nvSpPr>
        <p:spPr bwMode="auto">
          <a:xfrm>
            <a:off x="914400" y="1584325"/>
            <a:ext cx="5486400"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FontTx/>
              <a:buAutoNum type="arabicPeriod"/>
            </a:pPr>
            <a:r>
              <a:rPr lang="en-US" sz="2000" dirty="0" smtClean="0"/>
              <a:t>If Windows XP, </a:t>
            </a:r>
            <a:r>
              <a:rPr lang="en-US" sz="2000" dirty="0"/>
              <a:t>Tools/Folder Options, Advanced, uncheck “Use simple file sharing”</a:t>
            </a:r>
          </a:p>
          <a:p>
            <a:pPr>
              <a:spcBef>
                <a:spcPct val="50000"/>
              </a:spcBef>
              <a:buFontTx/>
              <a:buAutoNum type="arabicPeriod"/>
            </a:pPr>
            <a:r>
              <a:rPr lang="en-US" sz="2000" dirty="0"/>
              <a:t>Create groups and users (or pull from network definitions when available)</a:t>
            </a:r>
          </a:p>
          <a:p>
            <a:pPr>
              <a:spcBef>
                <a:spcPct val="50000"/>
              </a:spcBef>
              <a:buFontTx/>
              <a:buAutoNum type="arabicPeriod"/>
            </a:pPr>
            <a:r>
              <a:rPr lang="en-US" sz="2000" dirty="0"/>
              <a:t>Start menu/All Programs/Administrative Tools/Computer Management or Start/Run: </a:t>
            </a:r>
            <a:r>
              <a:rPr lang="en-US" sz="2000" dirty="0" err="1"/>
              <a:t>compmgmt.msc</a:t>
            </a:r>
            <a:r>
              <a:rPr lang="en-US" sz="2000" dirty="0"/>
              <a:t> /s</a:t>
            </a:r>
          </a:p>
          <a:p>
            <a:pPr>
              <a:spcBef>
                <a:spcPct val="50000"/>
              </a:spcBef>
              <a:buFontTx/>
              <a:buAutoNum type="arabicPeriod"/>
            </a:pPr>
            <a:r>
              <a:rPr lang="en-US" sz="2000" dirty="0"/>
              <a:t>Add users and groups</a:t>
            </a:r>
          </a:p>
          <a:p>
            <a:pPr>
              <a:spcBef>
                <a:spcPct val="50000"/>
              </a:spcBef>
              <a:buFontTx/>
              <a:buAutoNum type="arabicPeriod"/>
            </a:pPr>
            <a:r>
              <a:rPr lang="en-US" sz="2000" dirty="0"/>
              <a:t>Find folder, right-click, Sharing and Security, Permissions, remove “Everyone,” Add the new group with Read permission</a:t>
            </a:r>
          </a:p>
        </p:txBody>
      </p:sp>
    </p:spTree>
    <p:extLst>
      <p:ext uri="{BB962C8B-B14F-4D97-AF65-F5344CB8AC3E}">
        <p14:creationId xmlns:p14="http://schemas.microsoft.com/office/powerpoint/2010/main" xmlns="" val="29663215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smtClean="0"/>
              <a:t>Quick Quiz: Encryption</a:t>
            </a:r>
          </a:p>
        </p:txBody>
      </p:sp>
      <p:sp>
        <p:nvSpPr>
          <p:cNvPr id="39939" name="Rectangle 4"/>
          <p:cNvSpPr>
            <a:spLocks noChangeArrowheads="1"/>
          </p:cNvSpPr>
          <p:nvPr/>
        </p:nvSpPr>
        <p:spPr bwMode="auto">
          <a:xfrm>
            <a:off x="1219200" y="1676400"/>
            <a:ext cx="6934200"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p>
            <a:pPr marL="457200" indent="-457200">
              <a:spcBef>
                <a:spcPct val="50000"/>
              </a:spcBef>
              <a:tabLst>
                <a:tab pos="457200" algn="l"/>
              </a:tabLst>
            </a:pPr>
            <a:r>
              <a:rPr lang="en-US" sz="2000" dirty="0" smtClean="0"/>
              <a:t>1.</a:t>
            </a:r>
            <a:r>
              <a:rPr lang="en-US" sz="2000" dirty="0"/>
              <a:t>	</a:t>
            </a:r>
            <a:r>
              <a:rPr lang="en-US" sz="2000" dirty="0" smtClean="0"/>
              <a:t>Why </a:t>
            </a:r>
            <a:r>
              <a:rPr lang="en-US" sz="2000" dirty="0"/>
              <a:t>would a business want to use encryption?</a:t>
            </a:r>
          </a:p>
          <a:p>
            <a:pPr marL="457200" indent="-457200">
              <a:spcBef>
                <a:spcPct val="50000"/>
              </a:spcBef>
              <a:tabLst>
                <a:tab pos="457200" algn="l"/>
              </a:tabLst>
            </a:pPr>
            <a:r>
              <a:rPr lang="en-US" sz="2000" dirty="0"/>
              <a:t>2.	When would it be useful to set up dual-key encryption for e-mail?</a:t>
            </a:r>
          </a:p>
          <a:p>
            <a:pPr marL="457200" indent="-457200">
              <a:spcBef>
                <a:spcPct val="50000"/>
              </a:spcBef>
              <a:tabLst>
                <a:tab pos="457200" algn="l"/>
              </a:tabLst>
            </a:pPr>
            <a:r>
              <a:rPr lang="en-US" sz="2000" dirty="0"/>
              <a:t>3.	In a typical company, which drives should use drive-level encryption?</a:t>
            </a:r>
          </a:p>
        </p:txBody>
      </p:sp>
    </p:spTree>
    <p:extLst>
      <p:ext uri="{BB962C8B-B14F-4D97-AF65-F5344CB8AC3E}">
        <p14:creationId xmlns:p14="http://schemas.microsoft.com/office/powerpoint/2010/main" xmlns="" val="1292270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fontScale="55000" lnSpcReduction="20000"/>
          </a:bodyPr>
          <a:lstStyle/>
          <a:p>
            <a:r>
              <a:rPr lang="en-US" dirty="0"/>
              <a:t>Robert Morris--1989</a:t>
            </a:r>
          </a:p>
          <a:p>
            <a:pPr lvl="1"/>
            <a:r>
              <a:rPr lang="en-US" dirty="0"/>
              <a:t>Graduate Student</a:t>
            </a:r>
          </a:p>
          <a:p>
            <a:pPr lvl="1"/>
            <a:r>
              <a:rPr lang="en-US" dirty="0"/>
              <a:t>Unix “Worm”</a:t>
            </a:r>
          </a:p>
          <a:p>
            <a:pPr lvl="1"/>
            <a:r>
              <a:rPr lang="en-US" dirty="0"/>
              <a:t>Internet--tied up for 3 days</a:t>
            </a:r>
          </a:p>
          <a:p>
            <a:r>
              <a:rPr lang="en-US" dirty="0"/>
              <a:t>Clifford Stoll--1989</a:t>
            </a:r>
          </a:p>
          <a:p>
            <a:pPr lvl="1"/>
            <a:r>
              <a:rPr lang="en-US" dirty="0"/>
              <a:t>The Cuckoo’s Egg</a:t>
            </a:r>
          </a:p>
          <a:p>
            <a:pPr lvl="1"/>
            <a:r>
              <a:rPr lang="en-US" dirty="0"/>
              <a:t>Berkeley Labs</a:t>
            </a:r>
          </a:p>
          <a:p>
            <a:pPr lvl="1"/>
            <a:r>
              <a:rPr lang="en-US" dirty="0"/>
              <a:t>Unix--account not balance</a:t>
            </a:r>
          </a:p>
          <a:p>
            <a:pPr lvl="1"/>
            <a:r>
              <a:rPr lang="en-US" dirty="0"/>
              <a:t>Monitor, false information</a:t>
            </a:r>
          </a:p>
          <a:p>
            <a:pPr lvl="1"/>
            <a:r>
              <a:rPr lang="en-US" dirty="0"/>
              <a:t>Track to East German spy: Marcus Hess</a:t>
            </a:r>
          </a:p>
          <a:p>
            <a:r>
              <a:rPr lang="en-US" dirty="0"/>
              <a:t>Old Techniques</a:t>
            </a:r>
          </a:p>
          <a:p>
            <a:pPr lvl="1"/>
            <a:r>
              <a:rPr lang="en-US" dirty="0"/>
              <a:t>Salami slice</a:t>
            </a:r>
          </a:p>
          <a:p>
            <a:pPr lvl="1"/>
            <a:r>
              <a:rPr lang="en-US" dirty="0"/>
              <a:t>Bank deposit slips</a:t>
            </a:r>
          </a:p>
          <a:p>
            <a:pPr lvl="1"/>
            <a:r>
              <a:rPr lang="en-US" dirty="0"/>
              <a:t>Trojan Horse</a:t>
            </a:r>
          </a:p>
          <a:p>
            <a:pPr lvl="1"/>
            <a:r>
              <a:rPr lang="en-US" dirty="0"/>
              <a:t>Virus</a:t>
            </a:r>
          </a:p>
        </p:txBody>
      </p:sp>
      <p:sp>
        <p:nvSpPr>
          <p:cNvPr id="3" name="Content Placeholder 2"/>
          <p:cNvSpPr>
            <a:spLocks noGrp="1"/>
          </p:cNvSpPr>
          <p:nvPr>
            <p:ph sz="half" idx="1"/>
          </p:nvPr>
        </p:nvSpPr>
        <p:spPr/>
        <p:txBody>
          <a:bodyPr>
            <a:normAutofit fontScale="55000" lnSpcReduction="20000"/>
          </a:bodyPr>
          <a:lstStyle/>
          <a:p>
            <a:r>
              <a:rPr lang="en-US" dirty="0"/>
              <a:t>Security Pacific--Oct. 1978</a:t>
            </a:r>
          </a:p>
          <a:p>
            <a:pPr lvl="1"/>
            <a:r>
              <a:rPr lang="en-US" dirty="0"/>
              <a:t>Stanley Mark Rifkin</a:t>
            </a:r>
          </a:p>
          <a:p>
            <a:pPr lvl="1"/>
            <a:r>
              <a:rPr lang="en-US" dirty="0"/>
              <a:t>Electronic Funds Transfer</a:t>
            </a:r>
          </a:p>
          <a:p>
            <a:pPr lvl="1"/>
            <a:r>
              <a:rPr lang="en-US" dirty="0"/>
              <a:t>$10.2 million</a:t>
            </a:r>
          </a:p>
          <a:p>
            <a:pPr lvl="1"/>
            <a:r>
              <a:rPr lang="en-US" dirty="0"/>
              <a:t>Switzerland</a:t>
            </a:r>
          </a:p>
          <a:p>
            <a:pPr lvl="1"/>
            <a:r>
              <a:rPr lang="en-US" dirty="0"/>
              <a:t>Soviet Diamonds</a:t>
            </a:r>
          </a:p>
          <a:p>
            <a:pPr lvl="1"/>
            <a:r>
              <a:rPr lang="en-US" dirty="0"/>
              <a:t>Came back to U.S.</a:t>
            </a:r>
          </a:p>
          <a:p>
            <a:r>
              <a:rPr lang="en-US" dirty="0"/>
              <a:t>Hacker/youngster: Seattle</a:t>
            </a:r>
          </a:p>
          <a:p>
            <a:pPr lvl="1"/>
            <a:r>
              <a:rPr lang="en-US" dirty="0"/>
              <a:t>Physically stole some computers and was arrested</a:t>
            </a:r>
          </a:p>
          <a:p>
            <a:pPr lvl="1"/>
            <a:r>
              <a:rPr lang="en-US" dirty="0"/>
              <a:t>Sentenced to prison, scheduled to begin in 2 months</a:t>
            </a:r>
          </a:p>
          <a:p>
            <a:pPr lvl="1"/>
            <a:r>
              <a:rPr lang="en-US" dirty="0"/>
              <a:t>Decides to hack the computer system and change sentence to probation</a:t>
            </a:r>
          </a:p>
          <a:p>
            <a:pPr lvl="1"/>
            <a:r>
              <a:rPr lang="en-US" dirty="0"/>
              <a:t>Hacks Boeing computers to launch attack on court house</a:t>
            </a:r>
          </a:p>
          <a:p>
            <a:pPr lvl="1"/>
            <a:r>
              <a:rPr lang="en-US" dirty="0"/>
              <a:t>Mistakenly attacks Federal court instead of State court</a:t>
            </a:r>
          </a:p>
          <a:p>
            <a:pPr lvl="1"/>
            <a:r>
              <a:rPr lang="en-US" dirty="0"/>
              <a:t>Gets caught again, causes $75,000 damages at Boeing</a:t>
            </a:r>
          </a:p>
        </p:txBody>
      </p:sp>
      <p:sp>
        <p:nvSpPr>
          <p:cNvPr id="4" name="Title 3"/>
          <p:cNvSpPr>
            <a:spLocks noGrp="1"/>
          </p:cNvSpPr>
          <p:nvPr>
            <p:ph type="title"/>
          </p:nvPr>
        </p:nvSpPr>
        <p:spPr/>
        <p:txBody>
          <a:bodyPr/>
          <a:lstStyle/>
          <a:p>
            <a:r>
              <a:rPr lang="en-US" dirty="0" smtClean="0"/>
              <a:t>Horror Stories</a:t>
            </a:r>
            <a:endParaRPr lang="en-US" dirty="0"/>
          </a:p>
        </p:txBody>
      </p:sp>
    </p:spTree>
    <p:extLst>
      <p:ext uri="{BB962C8B-B14F-4D97-AF65-F5344CB8AC3E}">
        <p14:creationId xmlns:p14="http://schemas.microsoft.com/office/powerpoint/2010/main" xmlns="" val="225222910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More Horror Stories</a:t>
            </a:r>
          </a:p>
        </p:txBody>
      </p:sp>
      <p:sp>
        <p:nvSpPr>
          <p:cNvPr id="9219" name="Rectangle 4"/>
          <p:cNvSpPr>
            <a:spLocks noGrp="1" noChangeArrowheads="1"/>
          </p:cNvSpPr>
          <p:nvPr>
            <p:ph sz="half" idx="1"/>
          </p:nvPr>
        </p:nvSpPr>
        <p:spPr>
          <a:xfrm>
            <a:off x="1435608" y="1219200"/>
            <a:ext cx="3657600" cy="5029200"/>
          </a:xfrm>
        </p:spPr>
        <p:txBody>
          <a:bodyPr>
            <a:normAutofit fontScale="92500" lnSpcReduction="10000"/>
          </a:bodyPr>
          <a:lstStyle/>
          <a:p>
            <a:r>
              <a:rPr lang="en-US" sz="2000" dirty="0" smtClean="0"/>
              <a:t>TJ Max (TJX) 2007</a:t>
            </a:r>
          </a:p>
          <a:p>
            <a:pPr lvl="1"/>
            <a:r>
              <a:rPr lang="en-US" sz="1800" dirty="0" smtClean="0"/>
              <a:t>A hacker gained access to the retailer’s transaction system and stole credit card data on millions of customers.</a:t>
            </a:r>
          </a:p>
          <a:p>
            <a:pPr lvl="1"/>
            <a:r>
              <a:rPr lang="en-US" sz="1800" dirty="0" smtClean="0"/>
              <a:t>The hacker gained access to unencrypted card data.</a:t>
            </a:r>
          </a:p>
          <a:p>
            <a:pPr lvl="1"/>
            <a:r>
              <a:rPr lang="en-US" sz="1800" dirty="0" smtClean="0"/>
              <a:t>The hacker most likely also had obtained the decryption key.</a:t>
            </a:r>
          </a:p>
          <a:p>
            <a:pPr lvl="1"/>
            <a:r>
              <a:rPr lang="en-US" sz="1800" dirty="0" smtClean="0"/>
              <a:t>TJX was sued by dozens of banks for the costs incurred in replacing the stolen cards.</a:t>
            </a:r>
          </a:p>
          <a:p>
            <a:pPr lvl="1"/>
            <a:r>
              <a:rPr lang="en-US" sz="1800" dirty="0" smtClean="0"/>
              <a:t>(2011) Hackers were arrested and sentenced. One (Albert Gonzalez) had been working as a “consultant” to federal law enforcement.</a:t>
            </a:r>
          </a:p>
        </p:txBody>
      </p:sp>
      <p:sp>
        <p:nvSpPr>
          <p:cNvPr id="9220" name="Rectangle 5"/>
          <p:cNvSpPr>
            <a:spLocks noGrp="1" noChangeArrowheads="1"/>
          </p:cNvSpPr>
          <p:nvPr>
            <p:ph sz="half" idx="2"/>
          </p:nvPr>
        </p:nvSpPr>
        <p:spPr>
          <a:xfrm>
            <a:off x="5276088" y="1219200"/>
            <a:ext cx="3657600" cy="5029200"/>
          </a:xfrm>
        </p:spPr>
        <p:txBody>
          <a:bodyPr>
            <a:normAutofit fontScale="92500" lnSpcReduction="10000"/>
          </a:bodyPr>
          <a:lstStyle/>
          <a:p>
            <a:r>
              <a:rPr lang="en-US" sz="2000" dirty="0" smtClean="0"/>
              <a:t>Alaska State Fund 2007</a:t>
            </a:r>
          </a:p>
          <a:p>
            <a:pPr lvl="1"/>
            <a:r>
              <a:rPr lang="en-US" sz="1800" dirty="0" smtClean="0"/>
              <a:t>Technician accidentally deleted Alaska oil-revenue dividend data file.</a:t>
            </a:r>
          </a:p>
          <a:p>
            <a:pPr lvl="1"/>
            <a:r>
              <a:rPr lang="en-US" sz="1800" dirty="0" smtClean="0"/>
              <a:t>And deleted all backups.</a:t>
            </a:r>
          </a:p>
          <a:p>
            <a:pPr lvl="1"/>
            <a:r>
              <a:rPr lang="en-US" sz="1800" dirty="0" smtClean="0"/>
              <a:t>70 people worked overtime for 6 weeks to re-enter the data at a cost of $220,000.</a:t>
            </a:r>
          </a:p>
          <a:p>
            <a:r>
              <a:rPr lang="en-US" sz="2200" dirty="0" smtClean="0"/>
              <a:t>Terry Childs, San Francisco Network Engineer</a:t>
            </a:r>
          </a:p>
          <a:p>
            <a:pPr lvl="1"/>
            <a:r>
              <a:rPr lang="en-US" sz="1800" dirty="0" smtClean="0"/>
              <a:t>In 2008 refused to tell anyone the administrative passwords for the city network</a:t>
            </a:r>
          </a:p>
          <a:p>
            <a:pPr lvl="1"/>
            <a:r>
              <a:rPr lang="en-US" sz="1800" dirty="0" smtClean="0"/>
              <a:t>The networks remained running, but could not be monitored or altered.</a:t>
            </a:r>
          </a:p>
          <a:p>
            <a:pPr lvl="1"/>
            <a:r>
              <a:rPr lang="en-US" sz="1800" dirty="0" smtClean="0"/>
              <a:t>He eventually gave them to the Mayor, but was convicted.</a:t>
            </a:r>
          </a:p>
        </p:txBody>
      </p:sp>
      <p:sp>
        <p:nvSpPr>
          <p:cNvPr id="2" name="TextBox 1"/>
          <p:cNvSpPr txBox="1"/>
          <p:nvPr/>
        </p:nvSpPr>
        <p:spPr>
          <a:xfrm>
            <a:off x="1371600" y="6248400"/>
            <a:ext cx="1180836" cy="369332"/>
          </a:xfrm>
          <a:prstGeom prst="rect">
            <a:avLst/>
          </a:prstGeom>
          <a:noFill/>
        </p:spPr>
        <p:txBody>
          <a:bodyPr wrap="none" rtlCol="0">
            <a:spAutoFit/>
          </a:bodyPr>
          <a:lstStyle/>
          <a:p>
            <a:r>
              <a:rPr lang="en-US" sz="1800" dirty="0" smtClean="0">
                <a:hlinkClick r:id="rId2"/>
              </a:rPr>
              <a:t>NY Times</a:t>
            </a:r>
            <a:endParaRPr lang="en-US" sz="1800" dirty="0"/>
          </a:p>
        </p:txBody>
      </p:sp>
      <p:sp>
        <p:nvSpPr>
          <p:cNvPr id="4" name="TextBox 3"/>
          <p:cNvSpPr txBox="1"/>
          <p:nvPr/>
        </p:nvSpPr>
        <p:spPr>
          <a:xfrm>
            <a:off x="2971800" y="6248400"/>
            <a:ext cx="1672253" cy="369332"/>
          </a:xfrm>
          <a:prstGeom prst="rect">
            <a:avLst/>
          </a:prstGeom>
          <a:noFill/>
        </p:spPr>
        <p:txBody>
          <a:bodyPr wrap="none" rtlCol="0">
            <a:spAutoFit/>
          </a:bodyPr>
          <a:lstStyle/>
          <a:p>
            <a:r>
              <a:rPr lang="en-US" sz="1800" dirty="0" smtClean="0">
                <a:hlinkClick r:id="rId3"/>
              </a:rPr>
              <a:t>Rolling Stones</a:t>
            </a:r>
            <a:endParaRPr lang="en-US" sz="1800" dirty="0"/>
          </a:p>
        </p:txBody>
      </p:sp>
      <p:sp>
        <p:nvSpPr>
          <p:cNvPr id="3" name="TextBox 2"/>
          <p:cNvSpPr txBox="1"/>
          <p:nvPr/>
        </p:nvSpPr>
        <p:spPr>
          <a:xfrm>
            <a:off x="6096000" y="6248400"/>
            <a:ext cx="1219308" cy="369332"/>
          </a:xfrm>
          <a:prstGeom prst="rect">
            <a:avLst/>
          </a:prstGeom>
          <a:noFill/>
        </p:spPr>
        <p:txBody>
          <a:bodyPr wrap="none" rtlCol="0">
            <a:spAutoFit/>
          </a:bodyPr>
          <a:lstStyle/>
          <a:p>
            <a:r>
              <a:rPr lang="en-US" sz="1800" dirty="0" err="1" smtClean="0">
                <a:hlinkClick r:id="rId4"/>
              </a:rPr>
              <a:t>Govt</a:t>
            </a:r>
            <a:r>
              <a:rPr lang="en-US" sz="1800" dirty="0" smtClean="0">
                <a:hlinkClick r:id="rId4"/>
              </a:rPr>
              <a:t> Tech</a:t>
            </a:r>
            <a:endParaRPr lang="en-US" sz="1800" dirty="0"/>
          </a:p>
        </p:txBody>
      </p:sp>
    </p:spTree>
    <p:extLst>
      <p:ext uri="{BB962C8B-B14F-4D97-AF65-F5344CB8AC3E}">
        <p14:creationId xmlns:p14="http://schemas.microsoft.com/office/powerpoint/2010/main" xmlns="" val="40110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Disaster Planning (older)</a:t>
            </a:r>
          </a:p>
        </p:txBody>
      </p:sp>
      <p:sp>
        <p:nvSpPr>
          <p:cNvPr id="11267" name="Rectangle 4"/>
          <p:cNvSpPr>
            <a:spLocks noGrp="1" noChangeArrowheads="1"/>
          </p:cNvSpPr>
          <p:nvPr>
            <p:ph type="body" sz="half" idx="4294967295"/>
          </p:nvPr>
        </p:nvSpPr>
        <p:spPr>
          <a:xfrm>
            <a:off x="1091242" y="1308280"/>
            <a:ext cx="2971800" cy="2152650"/>
          </a:xfrm>
        </p:spPr>
        <p:txBody>
          <a:bodyPr/>
          <a:lstStyle/>
          <a:p>
            <a:r>
              <a:rPr lang="en-US" sz="2000" dirty="0" smtClean="0"/>
              <a:t>Backup data</a:t>
            </a:r>
          </a:p>
          <a:p>
            <a:r>
              <a:rPr lang="en-US" sz="2000" dirty="0" smtClean="0"/>
              <a:t>Recovery facility</a:t>
            </a:r>
          </a:p>
          <a:p>
            <a:r>
              <a:rPr lang="en-US" sz="2000" dirty="0" smtClean="0"/>
              <a:t>A detailed plan</a:t>
            </a:r>
          </a:p>
          <a:p>
            <a:r>
              <a:rPr lang="en-US" sz="2000" dirty="0" smtClean="0"/>
              <a:t>Test the plan</a:t>
            </a:r>
          </a:p>
        </p:txBody>
      </p:sp>
      <p:pic>
        <p:nvPicPr>
          <p:cNvPr id="11268" name="Picture 6" descr="j031635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86200" y="1889125"/>
            <a:ext cx="1371600" cy="936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0" name="Picture 11" descr="j0395778"/>
          <p:cNvPicPr>
            <a:picLocks noChangeAspect="1" noChangeArrowheads="1" noCrop="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371600" y="3432175"/>
            <a:ext cx="16764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1" name="Picture 13"/>
          <p:cNvPicPr>
            <a:picLocks noChangeArrowheads="1"/>
          </p:cNvPicPr>
          <p:nvPr/>
        </p:nvPicPr>
        <p:blipFill>
          <a:blip r:embed="rId4" cstate="print">
            <a:extLst>
              <a:ext uri="{28A0092B-C50C-407E-A947-70E740481C1C}">
                <a14:useLocalDpi xmlns:a14="http://schemas.microsoft.com/office/drawing/2010/main" xmlns="" val="0"/>
              </a:ext>
            </a:extLst>
          </a:blip>
          <a:srcRect l="1970" t="1460" r="600" b="1959"/>
          <a:stretch>
            <a:fillRect/>
          </a:stretch>
        </p:blipFill>
        <p:spPr bwMode="auto">
          <a:xfrm>
            <a:off x="6248400" y="2955925"/>
            <a:ext cx="2163763" cy="1395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72" name="Text Box 14"/>
          <p:cNvSpPr txBox="1">
            <a:spLocks noChangeArrowheads="1"/>
          </p:cNvSpPr>
          <p:nvPr/>
        </p:nvSpPr>
        <p:spPr bwMode="auto">
          <a:xfrm>
            <a:off x="3733800" y="5089525"/>
            <a:ext cx="231345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Business/Operations</a:t>
            </a:r>
          </a:p>
        </p:txBody>
      </p:sp>
      <p:sp>
        <p:nvSpPr>
          <p:cNvPr id="11273" name="Freeform 15"/>
          <p:cNvSpPr>
            <a:spLocks/>
          </p:cNvSpPr>
          <p:nvPr/>
        </p:nvSpPr>
        <p:spPr bwMode="auto">
          <a:xfrm>
            <a:off x="2743200" y="2422525"/>
            <a:ext cx="1295400" cy="1447800"/>
          </a:xfrm>
          <a:custGeom>
            <a:avLst/>
            <a:gdLst>
              <a:gd name="T0" fmla="*/ 0 w 816"/>
              <a:gd name="T1" fmla="*/ 2147483647 h 912"/>
              <a:gd name="T2" fmla="*/ 2147483647 w 816"/>
              <a:gd name="T3" fmla="*/ 2147483647 h 912"/>
              <a:gd name="T4" fmla="*/ 2147483647 w 816"/>
              <a:gd name="T5" fmla="*/ 2147483647 h 912"/>
              <a:gd name="T6" fmla="*/ 2147483647 w 816"/>
              <a:gd name="T7" fmla="*/ 0 h 912"/>
              <a:gd name="T8" fmla="*/ 0 60000 65536"/>
              <a:gd name="T9" fmla="*/ 0 60000 65536"/>
              <a:gd name="T10" fmla="*/ 0 60000 65536"/>
              <a:gd name="T11" fmla="*/ 0 60000 65536"/>
              <a:gd name="T12" fmla="*/ 0 w 816"/>
              <a:gd name="T13" fmla="*/ 0 h 912"/>
              <a:gd name="T14" fmla="*/ 816 w 816"/>
              <a:gd name="T15" fmla="*/ 912 h 912"/>
            </a:gdLst>
            <a:ahLst/>
            <a:cxnLst>
              <a:cxn ang="T8">
                <a:pos x="T0" y="T1"/>
              </a:cxn>
              <a:cxn ang="T9">
                <a:pos x="T2" y="T3"/>
              </a:cxn>
              <a:cxn ang="T10">
                <a:pos x="T4" y="T5"/>
              </a:cxn>
              <a:cxn ang="T11">
                <a:pos x="T6" y="T7"/>
              </a:cxn>
            </a:cxnLst>
            <a:rect l="T12" t="T13" r="T14" b="T15"/>
            <a:pathLst>
              <a:path w="816" h="912">
                <a:moveTo>
                  <a:pt x="0" y="912"/>
                </a:moveTo>
                <a:cubicBezTo>
                  <a:pt x="112" y="880"/>
                  <a:pt x="584" y="848"/>
                  <a:pt x="672" y="720"/>
                </a:cubicBezTo>
                <a:cubicBezTo>
                  <a:pt x="760" y="592"/>
                  <a:pt x="504" y="264"/>
                  <a:pt x="528" y="144"/>
                </a:cubicBezTo>
                <a:cubicBezTo>
                  <a:pt x="552" y="24"/>
                  <a:pt x="684" y="12"/>
                  <a:pt x="816" y="0"/>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74" name="Text Box 16"/>
          <p:cNvSpPr txBox="1">
            <a:spLocks noChangeArrowheads="1"/>
          </p:cNvSpPr>
          <p:nvPr/>
        </p:nvSpPr>
        <p:spPr bwMode="auto">
          <a:xfrm>
            <a:off x="7162800" y="4937125"/>
            <a:ext cx="10310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Network</a:t>
            </a:r>
          </a:p>
        </p:txBody>
      </p:sp>
      <p:sp>
        <p:nvSpPr>
          <p:cNvPr id="11275" name="Text Box 17"/>
          <p:cNvSpPr txBox="1">
            <a:spLocks noChangeArrowheads="1"/>
          </p:cNvSpPr>
          <p:nvPr/>
        </p:nvSpPr>
        <p:spPr bwMode="auto">
          <a:xfrm>
            <a:off x="3657600" y="1584325"/>
            <a:ext cx="232627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dirty="0"/>
              <a:t>Backup/Safe storage</a:t>
            </a:r>
          </a:p>
        </p:txBody>
      </p:sp>
      <p:sp>
        <p:nvSpPr>
          <p:cNvPr id="11276" name="Line 18"/>
          <p:cNvSpPr>
            <a:spLocks noChangeShapeType="1"/>
          </p:cNvSpPr>
          <p:nvPr/>
        </p:nvSpPr>
        <p:spPr bwMode="auto">
          <a:xfrm>
            <a:off x="5334000" y="2422525"/>
            <a:ext cx="1905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1277" name="Text Box 19"/>
          <p:cNvSpPr txBox="1">
            <a:spLocks noChangeArrowheads="1"/>
          </p:cNvSpPr>
          <p:nvPr/>
        </p:nvSpPr>
        <p:spPr bwMode="auto">
          <a:xfrm>
            <a:off x="6629400" y="1584325"/>
            <a:ext cx="194155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dirty="0"/>
              <a:t>Recovery Facility</a:t>
            </a:r>
          </a:p>
        </p:txBody>
      </p:sp>
      <p:sp>
        <p:nvSpPr>
          <p:cNvPr id="11278" name="Line 20"/>
          <p:cNvSpPr>
            <a:spLocks noChangeShapeType="1"/>
          </p:cNvSpPr>
          <p:nvPr/>
        </p:nvSpPr>
        <p:spPr bwMode="auto">
          <a:xfrm>
            <a:off x="4191000" y="3870325"/>
            <a:ext cx="1828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a:lstStyle/>
          <a:p>
            <a:endParaRPr lang="en-US"/>
          </a:p>
        </p:txBody>
      </p:sp>
      <p:sp>
        <p:nvSpPr>
          <p:cNvPr id="11279" name="Text Box 21"/>
          <p:cNvSpPr txBox="1">
            <a:spLocks noChangeArrowheads="1"/>
          </p:cNvSpPr>
          <p:nvPr/>
        </p:nvSpPr>
        <p:spPr bwMode="auto">
          <a:xfrm>
            <a:off x="4343400" y="3336925"/>
            <a:ext cx="180049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MIS Employees</a:t>
            </a:r>
          </a:p>
        </p:txBody>
      </p:sp>
      <p:sp>
        <p:nvSpPr>
          <p:cNvPr id="11280" name="Freeform 22"/>
          <p:cNvSpPr>
            <a:spLocks/>
          </p:cNvSpPr>
          <p:nvPr/>
        </p:nvSpPr>
        <p:spPr bwMode="auto">
          <a:xfrm>
            <a:off x="1143000" y="3997325"/>
            <a:ext cx="3048000" cy="2311400"/>
          </a:xfrm>
          <a:custGeom>
            <a:avLst/>
            <a:gdLst>
              <a:gd name="T0" fmla="*/ 2147483647 w 1920"/>
              <a:gd name="T1" fmla="*/ 2147483647 h 1456"/>
              <a:gd name="T2" fmla="*/ 2147483647 w 1920"/>
              <a:gd name="T3" fmla="*/ 2147483647 h 1456"/>
              <a:gd name="T4" fmla="*/ 2147483647 w 1920"/>
              <a:gd name="T5" fmla="*/ 2147483647 h 1456"/>
              <a:gd name="T6" fmla="*/ 2147483647 w 1920"/>
              <a:gd name="T7" fmla="*/ 2147483647 h 1456"/>
              <a:gd name="T8" fmla="*/ 2147483647 w 1920"/>
              <a:gd name="T9" fmla="*/ 2147483647 h 1456"/>
              <a:gd name="T10" fmla="*/ 2147483647 w 1920"/>
              <a:gd name="T11" fmla="*/ 2147483647 h 1456"/>
              <a:gd name="T12" fmla="*/ 0 60000 65536"/>
              <a:gd name="T13" fmla="*/ 0 60000 65536"/>
              <a:gd name="T14" fmla="*/ 0 60000 65536"/>
              <a:gd name="T15" fmla="*/ 0 60000 65536"/>
              <a:gd name="T16" fmla="*/ 0 60000 65536"/>
              <a:gd name="T17" fmla="*/ 0 60000 65536"/>
              <a:gd name="T18" fmla="*/ 0 w 1920"/>
              <a:gd name="T19" fmla="*/ 0 h 1456"/>
              <a:gd name="T20" fmla="*/ 1920 w 1920"/>
              <a:gd name="T21" fmla="*/ 1456 h 1456"/>
            </a:gdLst>
            <a:ahLst/>
            <a:cxnLst>
              <a:cxn ang="T12">
                <a:pos x="T0" y="T1"/>
              </a:cxn>
              <a:cxn ang="T13">
                <a:pos x="T2" y="T3"/>
              </a:cxn>
              <a:cxn ang="T14">
                <a:pos x="T4" y="T5"/>
              </a:cxn>
              <a:cxn ang="T15">
                <a:pos x="T6" y="T7"/>
              </a:cxn>
              <a:cxn ang="T16">
                <a:pos x="T8" y="T9"/>
              </a:cxn>
              <a:cxn ang="T17">
                <a:pos x="T10" y="T11"/>
              </a:cxn>
            </a:cxnLst>
            <a:rect l="T18" t="T19" r="T20" b="T21"/>
            <a:pathLst>
              <a:path w="1920" h="1456">
                <a:moveTo>
                  <a:pt x="432" y="208"/>
                </a:moveTo>
                <a:cubicBezTo>
                  <a:pt x="360" y="104"/>
                  <a:pt x="288" y="0"/>
                  <a:pt x="240" y="64"/>
                </a:cubicBezTo>
                <a:cubicBezTo>
                  <a:pt x="192" y="128"/>
                  <a:pt x="0" y="472"/>
                  <a:pt x="144" y="592"/>
                </a:cubicBezTo>
                <a:cubicBezTo>
                  <a:pt x="288" y="712"/>
                  <a:pt x="936" y="664"/>
                  <a:pt x="1104" y="784"/>
                </a:cubicBezTo>
                <a:cubicBezTo>
                  <a:pt x="1272" y="904"/>
                  <a:pt x="1016" y="1200"/>
                  <a:pt x="1152" y="1312"/>
                </a:cubicBezTo>
                <a:cubicBezTo>
                  <a:pt x="1288" y="1424"/>
                  <a:pt x="1604" y="1440"/>
                  <a:pt x="1920" y="1456"/>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1281" name="Freeform 23"/>
          <p:cNvSpPr>
            <a:spLocks/>
          </p:cNvSpPr>
          <p:nvPr/>
        </p:nvSpPr>
        <p:spPr bwMode="auto">
          <a:xfrm>
            <a:off x="5562600" y="2498725"/>
            <a:ext cx="3327400" cy="3810000"/>
          </a:xfrm>
          <a:custGeom>
            <a:avLst/>
            <a:gdLst>
              <a:gd name="T0" fmla="*/ 2147483647 w 2096"/>
              <a:gd name="T1" fmla="*/ 0 h 2400"/>
              <a:gd name="T2" fmla="*/ 2147483647 w 2096"/>
              <a:gd name="T3" fmla="*/ 2147483647 h 2400"/>
              <a:gd name="T4" fmla="*/ 2147483647 w 2096"/>
              <a:gd name="T5" fmla="*/ 2147483647 h 2400"/>
              <a:gd name="T6" fmla="*/ 2147483647 w 2096"/>
              <a:gd name="T7" fmla="*/ 2147483647 h 2400"/>
              <a:gd name="T8" fmla="*/ 2147483647 w 2096"/>
              <a:gd name="T9" fmla="*/ 2147483647 h 2400"/>
              <a:gd name="T10" fmla="*/ 2147483647 w 2096"/>
              <a:gd name="T11" fmla="*/ 2147483647 h 2400"/>
              <a:gd name="T12" fmla="*/ 0 w 2096"/>
              <a:gd name="T13" fmla="*/ 2147483647 h 2400"/>
              <a:gd name="T14" fmla="*/ 0 60000 65536"/>
              <a:gd name="T15" fmla="*/ 0 60000 65536"/>
              <a:gd name="T16" fmla="*/ 0 60000 65536"/>
              <a:gd name="T17" fmla="*/ 0 60000 65536"/>
              <a:gd name="T18" fmla="*/ 0 60000 65536"/>
              <a:gd name="T19" fmla="*/ 0 60000 65536"/>
              <a:gd name="T20" fmla="*/ 0 60000 65536"/>
              <a:gd name="T21" fmla="*/ 0 w 2096"/>
              <a:gd name="T22" fmla="*/ 0 h 2400"/>
              <a:gd name="T23" fmla="*/ 2096 w 2096"/>
              <a:gd name="T24" fmla="*/ 2400 h 2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6" h="2400">
                <a:moveTo>
                  <a:pt x="1488" y="0"/>
                </a:moveTo>
                <a:cubicBezTo>
                  <a:pt x="1676" y="16"/>
                  <a:pt x="1864" y="32"/>
                  <a:pt x="1920" y="192"/>
                </a:cubicBezTo>
                <a:cubicBezTo>
                  <a:pt x="1976" y="352"/>
                  <a:pt x="1808" y="728"/>
                  <a:pt x="1824" y="960"/>
                </a:cubicBezTo>
                <a:cubicBezTo>
                  <a:pt x="1840" y="1192"/>
                  <a:pt x="2096" y="1424"/>
                  <a:pt x="2016" y="1584"/>
                </a:cubicBezTo>
                <a:cubicBezTo>
                  <a:pt x="1936" y="1744"/>
                  <a:pt x="1528" y="1800"/>
                  <a:pt x="1344" y="1920"/>
                </a:cubicBezTo>
                <a:cubicBezTo>
                  <a:pt x="1160" y="2040"/>
                  <a:pt x="1136" y="2224"/>
                  <a:pt x="912" y="2304"/>
                </a:cubicBezTo>
                <a:cubicBezTo>
                  <a:pt x="688" y="2384"/>
                  <a:pt x="344" y="2392"/>
                  <a:pt x="0" y="240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pic>
        <p:nvPicPr>
          <p:cNvPr id="11282" name="Picture 12" descr="j028499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191000" y="5546725"/>
            <a:ext cx="1485900" cy="97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 name="Group 18"/>
          <p:cNvGrpSpPr/>
          <p:nvPr/>
        </p:nvGrpSpPr>
        <p:grpSpPr>
          <a:xfrm>
            <a:off x="7318020" y="2100098"/>
            <a:ext cx="754330" cy="561618"/>
            <a:chOff x="939760" y="666908"/>
            <a:chExt cx="5623170" cy="4186592"/>
          </a:xfrm>
        </p:grpSpPr>
        <p:sp>
          <p:nvSpPr>
            <p:cNvPr id="20" name="Freeform 19"/>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Freeform 22"/>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4" name="Group 23"/>
            <p:cNvGrpSpPr/>
            <p:nvPr/>
          </p:nvGrpSpPr>
          <p:grpSpPr>
            <a:xfrm>
              <a:off x="1012296" y="810492"/>
              <a:ext cx="468535" cy="3181508"/>
              <a:chOff x="3264635" y="937071"/>
              <a:chExt cx="468535" cy="3181508"/>
            </a:xfrm>
          </p:grpSpPr>
          <p:sp>
            <p:nvSpPr>
              <p:cNvPr id="110" name="Freeform 10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Freeform 11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 name="Group 24"/>
            <p:cNvGrpSpPr/>
            <p:nvPr/>
          </p:nvGrpSpPr>
          <p:grpSpPr>
            <a:xfrm>
              <a:off x="1710061" y="810492"/>
              <a:ext cx="468535" cy="3181508"/>
              <a:chOff x="3264635" y="937071"/>
              <a:chExt cx="468535" cy="3181508"/>
            </a:xfrm>
          </p:grpSpPr>
          <p:sp>
            <p:nvSpPr>
              <p:cNvPr id="96" name="Freeform 9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Freeform 9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2319661" y="810492"/>
              <a:ext cx="468535" cy="3181508"/>
              <a:chOff x="3264635" y="937071"/>
              <a:chExt cx="468535" cy="3181508"/>
            </a:xfrm>
          </p:grpSpPr>
          <p:sp>
            <p:nvSpPr>
              <p:cNvPr id="82" name="Freeform 8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Freeform 8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2973343" y="810492"/>
              <a:ext cx="468535" cy="3181508"/>
              <a:chOff x="3264635" y="937071"/>
              <a:chExt cx="468535" cy="3181508"/>
            </a:xfrm>
          </p:grpSpPr>
          <p:sp>
            <p:nvSpPr>
              <p:cNvPr id="68" name="Freeform 6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Freeform 6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p:cNvGrpSpPr/>
            <p:nvPr/>
          </p:nvGrpSpPr>
          <p:grpSpPr>
            <a:xfrm>
              <a:off x="3615061" y="810492"/>
              <a:ext cx="468535" cy="3181508"/>
              <a:chOff x="3264635" y="937071"/>
              <a:chExt cx="468535" cy="3181508"/>
            </a:xfrm>
          </p:grpSpPr>
          <p:sp>
            <p:nvSpPr>
              <p:cNvPr id="54" name="Freeform 5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Freeform 5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4300861" y="810492"/>
              <a:ext cx="468535" cy="3181508"/>
              <a:chOff x="3264635" y="937071"/>
              <a:chExt cx="468535" cy="3181508"/>
            </a:xfrm>
          </p:grpSpPr>
          <p:sp>
            <p:nvSpPr>
              <p:cNvPr id="40" name="Freeform 3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Freeform 4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Freeform 29"/>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133444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15"/>
          <p:cNvSpPr>
            <a:spLocks noChangeShapeType="1"/>
          </p:cNvSpPr>
          <p:nvPr/>
        </p:nvSpPr>
        <p:spPr bwMode="auto">
          <a:xfrm flipH="1">
            <a:off x="2590800" y="1600200"/>
            <a:ext cx="99060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8435" name="Line 16"/>
          <p:cNvSpPr>
            <a:spLocks noChangeShapeType="1"/>
          </p:cNvSpPr>
          <p:nvPr/>
        </p:nvSpPr>
        <p:spPr bwMode="auto">
          <a:xfrm flipH="1">
            <a:off x="2590800" y="1905000"/>
            <a:ext cx="13716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8436" name="Line 17"/>
          <p:cNvSpPr>
            <a:spLocks noChangeShapeType="1"/>
          </p:cNvSpPr>
          <p:nvPr/>
        </p:nvSpPr>
        <p:spPr bwMode="auto">
          <a:xfrm flipH="1">
            <a:off x="2590800" y="23622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8437" name="Rectangle 2"/>
          <p:cNvSpPr>
            <a:spLocks noGrp="1" noChangeArrowheads="1"/>
          </p:cNvSpPr>
          <p:nvPr>
            <p:ph type="title"/>
          </p:nvPr>
        </p:nvSpPr>
        <p:spPr/>
        <p:txBody>
          <a:bodyPr/>
          <a:lstStyle/>
          <a:p>
            <a:r>
              <a:rPr lang="en-US" dirty="0" smtClean="0"/>
              <a:t>Data Backup (in-house/old style)</a:t>
            </a:r>
          </a:p>
        </p:txBody>
      </p:sp>
      <p:sp>
        <p:nvSpPr>
          <p:cNvPr id="18438" name="Freeform 7"/>
          <p:cNvSpPr>
            <a:spLocks/>
          </p:cNvSpPr>
          <p:nvPr/>
        </p:nvSpPr>
        <p:spPr bwMode="auto">
          <a:xfrm>
            <a:off x="1312863" y="3433763"/>
            <a:ext cx="1811337" cy="1174750"/>
          </a:xfrm>
          <a:custGeom>
            <a:avLst/>
            <a:gdLst>
              <a:gd name="T0" fmla="*/ 2147483647 w 1141"/>
              <a:gd name="T1" fmla="*/ 0 h 740"/>
              <a:gd name="T2" fmla="*/ 2147483647 w 1141"/>
              <a:gd name="T3" fmla="*/ 2147483647 h 740"/>
              <a:gd name="T4" fmla="*/ 2147483647 w 1141"/>
              <a:gd name="T5" fmla="*/ 2147483647 h 740"/>
              <a:gd name="T6" fmla="*/ 0 60000 65536"/>
              <a:gd name="T7" fmla="*/ 0 60000 65536"/>
              <a:gd name="T8" fmla="*/ 0 60000 65536"/>
              <a:gd name="T9" fmla="*/ 0 w 1141"/>
              <a:gd name="T10" fmla="*/ 0 h 740"/>
              <a:gd name="T11" fmla="*/ 1141 w 1141"/>
              <a:gd name="T12" fmla="*/ 740 h 740"/>
            </a:gdLst>
            <a:ahLst/>
            <a:cxnLst>
              <a:cxn ang="T6">
                <a:pos x="T0" y="T1"/>
              </a:cxn>
              <a:cxn ang="T7">
                <a:pos x="T2" y="T3"/>
              </a:cxn>
              <a:cxn ang="T8">
                <a:pos x="T4" y="T5"/>
              </a:cxn>
            </a:cxnLst>
            <a:rect l="T9" t="T10" r="T11" b="T12"/>
            <a:pathLst>
              <a:path w="1141" h="740">
                <a:moveTo>
                  <a:pt x="345" y="0"/>
                </a:moveTo>
                <a:cubicBezTo>
                  <a:pt x="310" y="102"/>
                  <a:pt x="0" y="502"/>
                  <a:pt x="133" y="621"/>
                </a:cubicBezTo>
                <a:cubicBezTo>
                  <a:pt x="266" y="740"/>
                  <a:pt x="721" y="717"/>
                  <a:pt x="1141" y="717"/>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439" name="Freeform 8"/>
          <p:cNvSpPr>
            <a:spLocks/>
          </p:cNvSpPr>
          <p:nvPr/>
        </p:nvSpPr>
        <p:spPr bwMode="auto">
          <a:xfrm>
            <a:off x="4332288" y="4876800"/>
            <a:ext cx="2601912" cy="774700"/>
          </a:xfrm>
          <a:custGeom>
            <a:avLst/>
            <a:gdLst>
              <a:gd name="T0" fmla="*/ 2147483647 w 1639"/>
              <a:gd name="T1" fmla="*/ 0 h 488"/>
              <a:gd name="T2" fmla="*/ 2147483647 w 1639"/>
              <a:gd name="T3" fmla="*/ 2147483647 h 488"/>
              <a:gd name="T4" fmla="*/ 2147483647 w 1639"/>
              <a:gd name="T5" fmla="*/ 2147483647 h 488"/>
              <a:gd name="T6" fmla="*/ 0 60000 65536"/>
              <a:gd name="T7" fmla="*/ 0 60000 65536"/>
              <a:gd name="T8" fmla="*/ 0 60000 65536"/>
              <a:gd name="T9" fmla="*/ 0 w 1639"/>
              <a:gd name="T10" fmla="*/ 0 h 488"/>
              <a:gd name="T11" fmla="*/ 1639 w 1639"/>
              <a:gd name="T12" fmla="*/ 488 h 488"/>
            </a:gdLst>
            <a:ahLst/>
            <a:cxnLst>
              <a:cxn ang="T6">
                <a:pos x="T0" y="T1"/>
              </a:cxn>
              <a:cxn ang="T7">
                <a:pos x="T2" y="T3"/>
              </a:cxn>
              <a:cxn ang="T8">
                <a:pos x="T4" y="T5"/>
              </a:cxn>
            </a:cxnLst>
            <a:rect l="T9" t="T10" r="T11" b="T12"/>
            <a:pathLst>
              <a:path w="1639" h="488">
                <a:moveTo>
                  <a:pt x="199" y="0"/>
                </a:moveTo>
                <a:cubicBezTo>
                  <a:pt x="206" y="71"/>
                  <a:pt x="0" y="360"/>
                  <a:pt x="240" y="424"/>
                </a:cubicBezTo>
                <a:cubicBezTo>
                  <a:pt x="480" y="488"/>
                  <a:pt x="1348" y="392"/>
                  <a:pt x="1639" y="384"/>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440" name="Text Box 10"/>
          <p:cNvSpPr txBox="1">
            <a:spLocks noChangeArrowheads="1"/>
          </p:cNvSpPr>
          <p:nvPr/>
        </p:nvSpPr>
        <p:spPr bwMode="auto">
          <a:xfrm>
            <a:off x="4724400" y="5638800"/>
            <a:ext cx="2133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t>Offsite backups are critical.</a:t>
            </a:r>
          </a:p>
        </p:txBody>
      </p:sp>
      <p:sp>
        <p:nvSpPr>
          <p:cNvPr id="18441" name="Text Box 11"/>
          <p:cNvSpPr txBox="1">
            <a:spLocks noChangeArrowheads="1"/>
          </p:cNvSpPr>
          <p:nvPr/>
        </p:nvSpPr>
        <p:spPr bwMode="auto">
          <a:xfrm>
            <a:off x="2514600" y="5029200"/>
            <a:ext cx="19050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dirty="0"/>
              <a:t>Frequent backups enable you to recover from disasters and mistakes.</a:t>
            </a:r>
          </a:p>
        </p:txBody>
      </p:sp>
      <p:sp>
        <p:nvSpPr>
          <p:cNvPr id="18442" name="Text Box 18"/>
          <p:cNvSpPr txBox="1">
            <a:spLocks noChangeArrowheads="1"/>
          </p:cNvSpPr>
          <p:nvPr/>
        </p:nvSpPr>
        <p:spPr bwMode="auto">
          <a:xfrm>
            <a:off x="4343400" y="2057400"/>
            <a:ext cx="23622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a:t>Use the network to back up PC data.</a:t>
            </a:r>
          </a:p>
        </p:txBody>
      </p:sp>
      <p:sp>
        <p:nvSpPr>
          <p:cNvPr id="18443" name="Line 20"/>
          <p:cNvSpPr>
            <a:spLocks noChangeShapeType="1"/>
          </p:cNvSpPr>
          <p:nvPr/>
        </p:nvSpPr>
        <p:spPr bwMode="auto">
          <a:xfrm flipV="1">
            <a:off x="2667000" y="2971800"/>
            <a:ext cx="5410200" cy="304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444" name="Text Box 21"/>
          <p:cNvSpPr txBox="1">
            <a:spLocks noChangeArrowheads="1"/>
          </p:cNvSpPr>
          <p:nvPr/>
        </p:nvSpPr>
        <p:spPr bwMode="auto">
          <a:xfrm>
            <a:off x="5791200" y="3122613"/>
            <a:ext cx="25146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a:t>Use duplicate mirrored servers for extreme reliability.</a:t>
            </a:r>
          </a:p>
        </p:txBody>
      </p:sp>
      <p:pic>
        <p:nvPicPr>
          <p:cNvPr id="18445" name="Picture 23"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975" y="32766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6" name="Picture 24"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33528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7" name="Picture 25"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35052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8" name="Picture 26"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35814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49" name="Picture 35"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6375" y="35052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0" name="Picture 36"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35814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1" name="Picture 37"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37338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52" name="Picture 38" descr="in00570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3810000"/>
            <a:ext cx="357188" cy="43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53" name="Text Box 39"/>
          <p:cNvSpPr txBox="1">
            <a:spLocks noChangeArrowheads="1"/>
          </p:cNvSpPr>
          <p:nvPr/>
        </p:nvSpPr>
        <p:spPr bwMode="auto">
          <a:xfrm>
            <a:off x="212725" y="4202113"/>
            <a:ext cx="65915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UPS</a:t>
            </a:r>
          </a:p>
        </p:txBody>
      </p:sp>
      <p:sp>
        <p:nvSpPr>
          <p:cNvPr id="18454" name="Freeform 41"/>
          <p:cNvSpPr>
            <a:spLocks/>
          </p:cNvSpPr>
          <p:nvPr/>
        </p:nvSpPr>
        <p:spPr bwMode="auto">
          <a:xfrm>
            <a:off x="1066800" y="2895600"/>
            <a:ext cx="457200" cy="762000"/>
          </a:xfrm>
          <a:custGeom>
            <a:avLst/>
            <a:gdLst>
              <a:gd name="T0" fmla="*/ 2147483647 w 288"/>
              <a:gd name="T1" fmla="*/ 2147483647 h 480"/>
              <a:gd name="T2" fmla="*/ 0 w 288"/>
              <a:gd name="T3" fmla="*/ 2147483647 h 480"/>
              <a:gd name="T4" fmla="*/ 2147483647 w 288"/>
              <a:gd name="T5" fmla="*/ 2147483647 h 480"/>
              <a:gd name="T6" fmla="*/ 2147483647 w 288"/>
              <a:gd name="T7" fmla="*/ 2147483647 h 480"/>
              <a:gd name="T8" fmla="*/ 2147483647 w 288"/>
              <a:gd name="T9" fmla="*/ 2147483647 h 480"/>
              <a:gd name="T10" fmla="*/ 2147483647 w 288"/>
              <a:gd name="T11" fmla="*/ 0 h 480"/>
              <a:gd name="T12" fmla="*/ 0 60000 65536"/>
              <a:gd name="T13" fmla="*/ 0 60000 65536"/>
              <a:gd name="T14" fmla="*/ 0 60000 65536"/>
              <a:gd name="T15" fmla="*/ 0 60000 65536"/>
              <a:gd name="T16" fmla="*/ 0 60000 65536"/>
              <a:gd name="T17" fmla="*/ 0 60000 65536"/>
              <a:gd name="T18" fmla="*/ 0 w 288"/>
              <a:gd name="T19" fmla="*/ 0 h 480"/>
              <a:gd name="T20" fmla="*/ 288 w 28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88" h="480">
                <a:moveTo>
                  <a:pt x="96" y="480"/>
                </a:moveTo>
                <a:cubicBezTo>
                  <a:pt x="48" y="424"/>
                  <a:pt x="0" y="368"/>
                  <a:pt x="0" y="336"/>
                </a:cubicBezTo>
                <a:cubicBezTo>
                  <a:pt x="0" y="304"/>
                  <a:pt x="56" y="312"/>
                  <a:pt x="96" y="288"/>
                </a:cubicBezTo>
                <a:cubicBezTo>
                  <a:pt x="136" y="264"/>
                  <a:pt x="232" y="224"/>
                  <a:pt x="240" y="192"/>
                </a:cubicBezTo>
                <a:cubicBezTo>
                  <a:pt x="248" y="160"/>
                  <a:pt x="136" y="128"/>
                  <a:pt x="144" y="96"/>
                </a:cubicBezTo>
                <a:cubicBezTo>
                  <a:pt x="152" y="64"/>
                  <a:pt x="220" y="32"/>
                  <a:pt x="288" y="0"/>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455" name="Line 42"/>
          <p:cNvSpPr>
            <a:spLocks noChangeShapeType="1"/>
          </p:cNvSpPr>
          <p:nvPr/>
        </p:nvSpPr>
        <p:spPr bwMode="auto">
          <a:xfrm flipH="1" flipV="1">
            <a:off x="152400" y="1524000"/>
            <a:ext cx="457200" cy="1752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8456" name="Text Box 44"/>
          <p:cNvSpPr txBox="1">
            <a:spLocks noChangeArrowheads="1"/>
          </p:cNvSpPr>
          <p:nvPr/>
        </p:nvSpPr>
        <p:spPr bwMode="auto">
          <a:xfrm>
            <a:off x="152400" y="1219200"/>
            <a:ext cx="12192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a:t>Power company</a:t>
            </a:r>
          </a:p>
        </p:txBody>
      </p:sp>
      <p:pic>
        <p:nvPicPr>
          <p:cNvPr id="18459" name="Picture 98" descr="volvo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 y="4724400"/>
            <a:ext cx="150495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60" name="Text Box 99"/>
          <p:cNvSpPr txBox="1">
            <a:spLocks noChangeArrowheads="1"/>
          </p:cNvSpPr>
          <p:nvPr/>
        </p:nvSpPr>
        <p:spPr bwMode="auto">
          <a:xfrm>
            <a:off x="228600" y="5638800"/>
            <a:ext cx="18774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Diesel generator</a:t>
            </a:r>
          </a:p>
        </p:txBody>
      </p:sp>
      <p:sp>
        <p:nvSpPr>
          <p:cNvPr id="18461" name="Freeform 101"/>
          <p:cNvSpPr>
            <a:spLocks/>
          </p:cNvSpPr>
          <p:nvPr/>
        </p:nvSpPr>
        <p:spPr bwMode="auto">
          <a:xfrm>
            <a:off x="127000" y="3962400"/>
            <a:ext cx="330200" cy="1219200"/>
          </a:xfrm>
          <a:custGeom>
            <a:avLst/>
            <a:gdLst>
              <a:gd name="T0" fmla="*/ 2147483647 w 208"/>
              <a:gd name="T1" fmla="*/ 2147483647 h 768"/>
              <a:gd name="T2" fmla="*/ 2147483647 w 208"/>
              <a:gd name="T3" fmla="*/ 2147483647 h 768"/>
              <a:gd name="T4" fmla="*/ 2147483647 w 208"/>
              <a:gd name="T5" fmla="*/ 0 h 768"/>
              <a:gd name="T6" fmla="*/ 0 60000 65536"/>
              <a:gd name="T7" fmla="*/ 0 60000 65536"/>
              <a:gd name="T8" fmla="*/ 0 60000 65536"/>
              <a:gd name="T9" fmla="*/ 0 w 208"/>
              <a:gd name="T10" fmla="*/ 0 h 768"/>
              <a:gd name="T11" fmla="*/ 208 w 208"/>
              <a:gd name="T12" fmla="*/ 768 h 768"/>
            </a:gdLst>
            <a:ahLst/>
            <a:cxnLst>
              <a:cxn ang="T6">
                <a:pos x="T0" y="T1"/>
              </a:cxn>
              <a:cxn ang="T7">
                <a:pos x="T2" y="T3"/>
              </a:cxn>
              <a:cxn ang="T8">
                <a:pos x="T4" y="T5"/>
              </a:cxn>
            </a:cxnLst>
            <a:rect l="T9" t="T10" r="T11" b="T12"/>
            <a:pathLst>
              <a:path w="208" h="768">
                <a:moveTo>
                  <a:pt x="112" y="768"/>
                </a:moveTo>
                <a:cubicBezTo>
                  <a:pt x="56" y="616"/>
                  <a:pt x="0" y="464"/>
                  <a:pt x="16" y="336"/>
                </a:cubicBezTo>
                <a:cubicBezTo>
                  <a:pt x="32" y="208"/>
                  <a:pt x="120" y="104"/>
                  <a:pt x="208"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a:p>
        </p:txBody>
      </p:sp>
      <p:pic>
        <p:nvPicPr>
          <p:cNvPr id="18462" name="Picture 102" descr="j040269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76600" y="3276600"/>
            <a:ext cx="1654175" cy="163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63" name="Picture 24" descr="Computer Screen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52800" y="1295400"/>
            <a:ext cx="6096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64" name="Picture 24" descr="Computer Screen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886200" y="1524000"/>
            <a:ext cx="6096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65" name="Picture 24" descr="Computer Screen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505200" y="1981200"/>
            <a:ext cx="6096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66" name="Picture 2068" descr="ph02982j"/>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010400" y="4648200"/>
            <a:ext cx="1419225"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3" name="Group 82"/>
          <p:cNvGrpSpPr/>
          <p:nvPr/>
        </p:nvGrpSpPr>
        <p:grpSpPr>
          <a:xfrm>
            <a:off x="7715415" y="2149341"/>
            <a:ext cx="1107606" cy="824641"/>
            <a:chOff x="939760" y="666908"/>
            <a:chExt cx="5623170" cy="4186592"/>
          </a:xfrm>
        </p:grpSpPr>
        <p:sp>
          <p:nvSpPr>
            <p:cNvPr id="84" name="Freeform 8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Freeform 8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8" name="Group 87"/>
            <p:cNvGrpSpPr/>
            <p:nvPr/>
          </p:nvGrpSpPr>
          <p:grpSpPr>
            <a:xfrm>
              <a:off x="1012296" y="810492"/>
              <a:ext cx="468535" cy="3181508"/>
              <a:chOff x="3264635" y="937071"/>
              <a:chExt cx="468535" cy="3181508"/>
            </a:xfrm>
          </p:grpSpPr>
          <p:sp>
            <p:nvSpPr>
              <p:cNvPr id="174" name="Freeform 17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Freeform 17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9" name="Group 88"/>
            <p:cNvGrpSpPr/>
            <p:nvPr/>
          </p:nvGrpSpPr>
          <p:grpSpPr>
            <a:xfrm>
              <a:off x="1710061" y="810492"/>
              <a:ext cx="468535" cy="3181508"/>
              <a:chOff x="3264635" y="937071"/>
              <a:chExt cx="468535" cy="3181508"/>
            </a:xfrm>
          </p:grpSpPr>
          <p:sp>
            <p:nvSpPr>
              <p:cNvPr id="160" name="Freeform 15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1" name="Freeform 16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0" name="Group 89"/>
            <p:cNvGrpSpPr/>
            <p:nvPr/>
          </p:nvGrpSpPr>
          <p:grpSpPr>
            <a:xfrm>
              <a:off x="2319661" y="810492"/>
              <a:ext cx="468535" cy="3181508"/>
              <a:chOff x="3264635" y="937071"/>
              <a:chExt cx="468535" cy="3181508"/>
            </a:xfrm>
          </p:grpSpPr>
          <p:sp>
            <p:nvSpPr>
              <p:cNvPr id="146" name="Freeform 14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7" name="Freeform 14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1" name="Group 90"/>
            <p:cNvGrpSpPr/>
            <p:nvPr/>
          </p:nvGrpSpPr>
          <p:grpSpPr>
            <a:xfrm>
              <a:off x="2973343" y="810492"/>
              <a:ext cx="468535" cy="3181508"/>
              <a:chOff x="3264635" y="937071"/>
              <a:chExt cx="468535" cy="3181508"/>
            </a:xfrm>
          </p:grpSpPr>
          <p:sp>
            <p:nvSpPr>
              <p:cNvPr id="132" name="Freeform 13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Freeform 13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2" name="Group 91"/>
            <p:cNvGrpSpPr/>
            <p:nvPr/>
          </p:nvGrpSpPr>
          <p:grpSpPr>
            <a:xfrm>
              <a:off x="3615061" y="810492"/>
              <a:ext cx="468535" cy="3181508"/>
              <a:chOff x="3264635" y="937071"/>
              <a:chExt cx="468535" cy="3181508"/>
            </a:xfrm>
          </p:grpSpPr>
          <p:sp>
            <p:nvSpPr>
              <p:cNvPr id="118" name="Freeform 11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Freeform 11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3" name="Group 92"/>
            <p:cNvGrpSpPr/>
            <p:nvPr/>
          </p:nvGrpSpPr>
          <p:grpSpPr>
            <a:xfrm>
              <a:off x="4300861" y="810492"/>
              <a:ext cx="468535" cy="3181508"/>
              <a:chOff x="3264635" y="937071"/>
              <a:chExt cx="468535" cy="3181508"/>
            </a:xfrm>
          </p:grpSpPr>
          <p:sp>
            <p:nvSpPr>
              <p:cNvPr id="104" name="Freeform 10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Freeform 10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4" name="Freeform 9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Freeform 9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eform 9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9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1547114" y="2207054"/>
            <a:ext cx="1107606" cy="824641"/>
            <a:chOff x="939760" y="666908"/>
            <a:chExt cx="5623170" cy="4186592"/>
          </a:xfrm>
        </p:grpSpPr>
        <p:sp>
          <p:nvSpPr>
            <p:cNvPr id="189" name="Freeform 18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Freeform 19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3" name="Group 192"/>
            <p:cNvGrpSpPr/>
            <p:nvPr/>
          </p:nvGrpSpPr>
          <p:grpSpPr>
            <a:xfrm>
              <a:off x="1012296" y="810492"/>
              <a:ext cx="468535" cy="3181508"/>
              <a:chOff x="3264635" y="937071"/>
              <a:chExt cx="468535" cy="3181508"/>
            </a:xfrm>
          </p:grpSpPr>
          <p:sp>
            <p:nvSpPr>
              <p:cNvPr id="279" name="Freeform 27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0" name="Freeform 27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28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28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28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28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28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8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Freeform 29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29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4" name="Group 193"/>
            <p:cNvGrpSpPr/>
            <p:nvPr/>
          </p:nvGrpSpPr>
          <p:grpSpPr>
            <a:xfrm>
              <a:off x="1710061" y="810492"/>
              <a:ext cx="468535" cy="3181508"/>
              <a:chOff x="3264635" y="937071"/>
              <a:chExt cx="468535" cy="3181508"/>
            </a:xfrm>
          </p:grpSpPr>
          <p:sp>
            <p:nvSpPr>
              <p:cNvPr id="265" name="Freeform 26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6" name="Freeform 26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5" name="Group 194"/>
            <p:cNvGrpSpPr/>
            <p:nvPr/>
          </p:nvGrpSpPr>
          <p:grpSpPr>
            <a:xfrm>
              <a:off x="2319661" y="810492"/>
              <a:ext cx="468535" cy="3181508"/>
              <a:chOff x="3264635" y="937071"/>
              <a:chExt cx="468535" cy="3181508"/>
            </a:xfrm>
          </p:grpSpPr>
          <p:sp>
            <p:nvSpPr>
              <p:cNvPr id="251" name="Freeform 25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2" name="Freeform 25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26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reeform 26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6" name="Group 195"/>
            <p:cNvGrpSpPr/>
            <p:nvPr/>
          </p:nvGrpSpPr>
          <p:grpSpPr>
            <a:xfrm>
              <a:off x="2973343" y="810492"/>
              <a:ext cx="468535" cy="3181508"/>
              <a:chOff x="3264635" y="937071"/>
              <a:chExt cx="468535" cy="3181508"/>
            </a:xfrm>
          </p:grpSpPr>
          <p:sp>
            <p:nvSpPr>
              <p:cNvPr id="237" name="Freeform 23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8" name="Freeform 23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23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24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24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7" name="Group 196"/>
            <p:cNvGrpSpPr/>
            <p:nvPr/>
          </p:nvGrpSpPr>
          <p:grpSpPr>
            <a:xfrm>
              <a:off x="3615061" y="810492"/>
              <a:ext cx="468535" cy="3181508"/>
              <a:chOff x="3264635" y="937071"/>
              <a:chExt cx="468535" cy="3181508"/>
            </a:xfrm>
          </p:grpSpPr>
          <p:sp>
            <p:nvSpPr>
              <p:cNvPr id="223" name="Freeform 22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4" name="Freeform 22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8" name="Group 197"/>
            <p:cNvGrpSpPr/>
            <p:nvPr/>
          </p:nvGrpSpPr>
          <p:grpSpPr>
            <a:xfrm>
              <a:off x="4300861" y="810492"/>
              <a:ext cx="468535" cy="3181508"/>
              <a:chOff x="3264635" y="937071"/>
              <a:chExt cx="468535" cy="3181508"/>
            </a:xfrm>
          </p:grpSpPr>
          <p:sp>
            <p:nvSpPr>
              <p:cNvPr id="209" name="Freeform 20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Freeform 20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9" name="Freeform 19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0" name="Freeform 19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1" name="Freeform 20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3" name="Freeform 20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 name="Freeform 20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7" name="Freeform 20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049535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3">
      <a:dk1>
        <a:sysClr val="windowText" lastClr="000000"/>
      </a:dk1>
      <a:lt1>
        <a:sysClr val="window" lastClr="FFFFFF"/>
      </a:lt1>
      <a:dk2>
        <a:srgbClr val="7F3F2D"/>
      </a:dk2>
      <a:lt2>
        <a:srgbClr val="E7DEC9"/>
      </a:lt2>
      <a:accent1>
        <a:srgbClr val="3891A7"/>
      </a:accent1>
      <a:accent2>
        <a:srgbClr val="FEB80A"/>
      </a:accent2>
      <a:accent3>
        <a:srgbClr val="C32D2E"/>
      </a:accent3>
      <a:accent4>
        <a:srgbClr val="84AA33"/>
      </a:accent4>
      <a:accent5>
        <a:srgbClr val="964305"/>
      </a:accent5>
      <a:accent6>
        <a:srgbClr val="475A8D"/>
      </a:accent6>
      <a:hlink>
        <a:srgbClr val="002060"/>
      </a:hlink>
      <a:folHlink>
        <a:srgbClr val="00206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92650751</TotalTime>
  <Pages>25</Pages>
  <Words>2862</Words>
  <Application>Microsoft Office PowerPoint</Application>
  <PresentationFormat>On-screen Show (4:3)</PresentationFormat>
  <Paragraphs>603</Paragraphs>
  <Slides>51</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54" baseType="lpstr">
      <vt:lpstr>Solstice</vt:lpstr>
      <vt:lpstr>Document</vt:lpstr>
      <vt:lpstr>ClipArt</vt:lpstr>
      <vt:lpstr>Slide 1</vt:lpstr>
      <vt:lpstr>Outline</vt:lpstr>
      <vt:lpstr>Computer Security</vt:lpstr>
      <vt:lpstr>Threats to Information</vt:lpstr>
      <vt:lpstr>Security Categories</vt:lpstr>
      <vt:lpstr>Horror Stories</vt:lpstr>
      <vt:lpstr>More Horror Stories</vt:lpstr>
      <vt:lpstr>Disaster Planning (older)</vt:lpstr>
      <vt:lpstr>Data Backup (in-house/old style)</vt:lpstr>
      <vt:lpstr>Disaster Planning (continuous)</vt:lpstr>
      <vt:lpstr>Continuous Backup</vt:lpstr>
      <vt:lpstr>Threats to Users</vt:lpstr>
      <vt:lpstr>Virus/Trojan Horse</vt:lpstr>
      <vt:lpstr>Spyware</vt:lpstr>
      <vt:lpstr>Stopping a Virus/Trojan Horse</vt:lpstr>
      <vt:lpstr>Phishing: Fake Web Sites</vt:lpstr>
      <vt:lpstr>Avoiding Phishing Attacks</vt:lpstr>
      <vt:lpstr>Two-step Process often used by Banks</vt:lpstr>
      <vt:lpstr>Patching Software</vt:lpstr>
      <vt:lpstr>Unpatched Computer/Known Holes</vt:lpstr>
      <vt:lpstr>Update Your Software</vt:lpstr>
      <vt:lpstr>Internet Data Transmission</vt:lpstr>
      <vt:lpstr>Intercepted Wireless Communications</vt:lpstr>
      <vt:lpstr>Protect Wireless Transmissions</vt:lpstr>
      <vt:lpstr>Common Web Encryption: Login only</vt:lpstr>
      <vt:lpstr>Fundamental Issue: User Identification</vt:lpstr>
      <vt:lpstr>Bad Passwords</vt:lpstr>
      <vt:lpstr>Iris Scan</vt:lpstr>
      <vt:lpstr>Biometrics: Thermal</vt:lpstr>
      <vt:lpstr>Lack of Biometric Standards</vt:lpstr>
      <vt:lpstr>Access Controls: Permissions in Windows</vt:lpstr>
      <vt:lpstr>Security Controls</vt:lpstr>
      <vt:lpstr>Single sign-on</vt:lpstr>
      <vt:lpstr>Encryption: Single Key</vt:lpstr>
      <vt:lpstr>Encryption:  Dual Key</vt:lpstr>
      <vt:lpstr>Dual Key:  Authentication</vt:lpstr>
      <vt:lpstr>Certificate Authority</vt:lpstr>
      <vt:lpstr>Encryption Summary</vt:lpstr>
      <vt:lpstr>Clipper Chip: Key Escrow</vt:lpstr>
      <vt:lpstr>Additional Controls</vt:lpstr>
      <vt:lpstr>Computer Forensics</vt:lpstr>
      <vt:lpstr>Securing E-Commerce Servers</vt:lpstr>
      <vt:lpstr>Internet Firewall</vt:lpstr>
      <vt:lpstr>Firewalls: Rules</vt:lpstr>
      <vt:lpstr>Intrusion Detection System (IDS) Intrusion Prevention System (IPS)</vt:lpstr>
      <vt:lpstr>Denial Of Service</vt:lpstr>
      <vt:lpstr>Denial of Service Actions</vt:lpstr>
      <vt:lpstr>Cloud Computing and Security</vt:lpstr>
      <vt:lpstr>Privacy</vt:lpstr>
      <vt:lpstr>Technology Toolbox: Security Permissions</vt:lpstr>
      <vt:lpstr>Quick Quiz: Encryption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MIS  Chapter 1</dc:title>
  <dc:subject>Management Information Systems Introduction</dc:subject>
  <dc:creator>Jerry Post</dc:creator>
  <cp:keywords>Overheads</cp:keywords>
  <cp:lastModifiedBy>Mr. Wasis</cp:lastModifiedBy>
  <cp:revision>185</cp:revision>
  <cp:lastPrinted>1996-08-02T15:11:44Z</cp:lastPrinted>
  <dcterms:created xsi:type="dcterms:W3CDTF">1994-08-11T09:03:52Z</dcterms:created>
  <dcterms:modified xsi:type="dcterms:W3CDTF">2016-02-21T14:47:40Z</dcterms:modified>
</cp:coreProperties>
</file>