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rts/chart4.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Lst>
  <p:notesMasterIdLst>
    <p:notesMasterId r:id="rId52"/>
  </p:notesMasterIdLst>
  <p:handoutMasterIdLst>
    <p:handoutMasterId r:id="rId53"/>
  </p:handoutMasterIdLst>
  <p:sldIdLst>
    <p:sldId id="256" r:id="rId2"/>
    <p:sldId id="257" r:id="rId3"/>
    <p:sldId id="258" r:id="rId4"/>
    <p:sldId id="259" r:id="rId5"/>
    <p:sldId id="260" r:id="rId6"/>
    <p:sldId id="261" r:id="rId7"/>
    <p:sldId id="291" r:id="rId8"/>
    <p:sldId id="293" r:id="rId9"/>
    <p:sldId id="294" r:id="rId10"/>
    <p:sldId id="295" r:id="rId11"/>
    <p:sldId id="296" r:id="rId12"/>
    <p:sldId id="297" r:id="rId13"/>
    <p:sldId id="262" r:id="rId14"/>
    <p:sldId id="263" r:id="rId15"/>
    <p:sldId id="298" r:id="rId16"/>
    <p:sldId id="299" r:id="rId17"/>
    <p:sldId id="300" r:id="rId18"/>
    <p:sldId id="264" r:id="rId19"/>
    <p:sldId id="292" r:id="rId20"/>
    <p:sldId id="265" r:id="rId21"/>
    <p:sldId id="266" r:id="rId22"/>
    <p:sldId id="267" r:id="rId23"/>
    <p:sldId id="268" r:id="rId24"/>
    <p:sldId id="301" r:id="rId25"/>
    <p:sldId id="269" r:id="rId26"/>
    <p:sldId id="302" r:id="rId27"/>
    <p:sldId id="270" r:id="rId28"/>
    <p:sldId id="271" r:id="rId29"/>
    <p:sldId id="272" r:id="rId30"/>
    <p:sldId id="273" r:id="rId31"/>
    <p:sldId id="275" r:id="rId32"/>
    <p:sldId id="303" r:id="rId33"/>
    <p:sldId id="304" r:id="rId34"/>
    <p:sldId id="307" r:id="rId35"/>
    <p:sldId id="305" r:id="rId36"/>
    <p:sldId id="276" r:id="rId37"/>
    <p:sldId id="277" r:id="rId38"/>
    <p:sldId id="278" r:id="rId39"/>
    <p:sldId id="280" r:id="rId40"/>
    <p:sldId id="281" r:id="rId41"/>
    <p:sldId id="282" r:id="rId42"/>
    <p:sldId id="283" r:id="rId43"/>
    <p:sldId id="284" r:id="rId44"/>
    <p:sldId id="285" r:id="rId45"/>
    <p:sldId id="306" r:id="rId46"/>
    <p:sldId id="286" r:id="rId47"/>
    <p:sldId id="287" r:id="rId48"/>
    <p:sldId id="288" r:id="rId49"/>
    <p:sldId id="289" r:id="rId50"/>
    <p:sldId id="290" r:id="rId51"/>
  </p:sldIdLst>
  <p:sldSz cx="9144000" cy="6858000" type="screen4x3"/>
  <p:notesSz cx="6858000" cy="9174163"/>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DBFFB8"/>
    <a:srgbClr val="E6FFE6"/>
    <a:srgbClr val="00FF00"/>
    <a:srgbClr val="EF9100"/>
    <a:srgbClr val="AD6900"/>
    <a:srgbClr val="CECECE"/>
    <a:srgbClr val="FCFEB9"/>
    <a:srgbClr val="FEFFD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79" autoAdjust="0"/>
    <p:restoredTop sz="94752"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79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39.xml"/></Relationships>
</file>

<file path=ppt/charts/_rels/chart1.xml.rels><?xml version="1.0" encoding="UTF-8" standalone="yes"?>
<Relationships xmlns="http://schemas.openxmlformats.org/package/2006/relationships"><Relationship Id="rId1" Type="http://schemas.openxmlformats.org/officeDocument/2006/relationships/oleObject" Target="file:///D:\Books\MISBook\Data6e\C01ECommerce.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Books\MISBook\Data6e\C07ECAdRev.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Books\MISBook\Data6e\CasesChart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Books\MISBook\Data6e\Cases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1400"/>
            </a:pPr>
            <a:r>
              <a:rPr lang="en-US" sz="1400"/>
              <a:t>U.S.</a:t>
            </a:r>
            <a:r>
              <a:rPr lang="en-US" sz="1400" baseline="0"/>
              <a:t> E-Commerce Sales</a:t>
            </a:r>
            <a:endParaRPr lang="en-US" sz="1400"/>
          </a:p>
        </c:rich>
      </c:tx>
      <c:layout>
        <c:manualLayout>
          <c:xMode val="edge"/>
          <c:yMode val="edge"/>
          <c:x val="0.35504536469978298"/>
          <c:y val="2.6812204030051801E-2"/>
        </c:manualLayout>
      </c:layout>
    </c:title>
    <c:plotArea>
      <c:layout>
        <c:manualLayout>
          <c:layoutTarget val="inner"/>
          <c:xMode val="edge"/>
          <c:yMode val="edge"/>
          <c:x val="0.12434498619268683"/>
          <c:y val="0.14436686657468983"/>
          <c:w val="0.77369839356399683"/>
          <c:h val="0.69549103592537309"/>
        </c:manualLayout>
      </c:layout>
      <c:lineChart>
        <c:grouping val="standard"/>
        <c:ser>
          <c:idx val="1"/>
          <c:order val="0"/>
          <c:tx>
            <c:strRef>
              <c:f>'EC Main'!$G$3</c:f>
              <c:strCache>
                <c:ptCount val="1"/>
                <c:pt idx="0">
                  <c:v>Ecommerce</c:v>
                </c:pt>
              </c:strCache>
            </c:strRef>
          </c:tx>
          <c:spPr>
            <a:ln>
              <a:solidFill>
                <a:schemeClr val="accent5"/>
              </a:solidFill>
            </a:ln>
          </c:spPr>
          <c:marker>
            <c:symbol val="none"/>
          </c:marker>
          <c:cat>
            <c:strRef>
              <c:f>'EC Main'!$E$4:$E$48</c:f>
              <c:strCache>
                <c:ptCount val="45"/>
                <c:pt idx="0">
                  <c:v>1999-4</c:v>
                </c:pt>
                <c:pt idx="1">
                  <c:v>2000-1</c:v>
                </c:pt>
                <c:pt idx="2">
                  <c:v>2000-2</c:v>
                </c:pt>
                <c:pt idx="3">
                  <c:v>2000-3</c:v>
                </c:pt>
                <c:pt idx="4">
                  <c:v>2000-4</c:v>
                </c:pt>
                <c:pt idx="5">
                  <c:v>2001-1</c:v>
                </c:pt>
                <c:pt idx="6">
                  <c:v>2001-2</c:v>
                </c:pt>
                <c:pt idx="7">
                  <c:v>2001-3</c:v>
                </c:pt>
                <c:pt idx="8">
                  <c:v>2001-4</c:v>
                </c:pt>
                <c:pt idx="9">
                  <c:v>2002-1</c:v>
                </c:pt>
                <c:pt idx="10">
                  <c:v>2002-2</c:v>
                </c:pt>
                <c:pt idx="11">
                  <c:v>2002-3</c:v>
                </c:pt>
                <c:pt idx="12">
                  <c:v>2002-4</c:v>
                </c:pt>
                <c:pt idx="13">
                  <c:v>2003-1</c:v>
                </c:pt>
                <c:pt idx="14">
                  <c:v>2003-2</c:v>
                </c:pt>
                <c:pt idx="15">
                  <c:v>2003-3</c:v>
                </c:pt>
                <c:pt idx="16">
                  <c:v>2003-4</c:v>
                </c:pt>
                <c:pt idx="17">
                  <c:v>2004-1</c:v>
                </c:pt>
                <c:pt idx="18">
                  <c:v>2004-2</c:v>
                </c:pt>
                <c:pt idx="19">
                  <c:v>2004-3</c:v>
                </c:pt>
                <c:pt idx="20">
                  <c:v>2004-4</c:v>
                </c:pt>
                <c:pt idx="21">
                  <c:v>2005-1</c:v>
                </c:pt>
                <c:pt idx="22">
                  <c:v>2005-2</c:v>
                </c:pt>
                <c:pt idx="23">
                  <c:v>2005-3</c:v>
                </c:pt>
                <c:pt idx="24">
                  <c:v>2005-4</c:v>
                </c:pt>
                <c:pt idx="25">
                  <c:v>2006-1</c:v>
                </c:pt>
                <c:pt idx="26">
                  <c:v>2006-2</c:v>
                </c:pt>
                <c:pt idx="27">
                  <c:v>2006-3</c:v>
                </c:pt>
                <c:pt idx="28">
                  <c:v>2006-4</c:v>
                </c:pt>
                <c:pt idx="29">
                  <c:v>2007-1</c:v>
                </c:pt>
                <c:pt idx="30">
                  <c:v>2007-2</c:v>
                </c:pt>
                <c:pt idx="31">
                  <c:v>2007-3</c:v>
                </c:pt>
                <c:pt idx="32">
                  <c:v>2007-4</c:v>
                </c:pt>
                <c:pt idx="33">
                  <c:v>2008-1</c:v>
                </c:pt>
                <c:pt idx="34">
                  <c:v>2008-2</c:v>
                </c:pt>
                <c:pt idx="35">
                  <c:v>2008-3</c:v>
                </c:pt>
                <c:pt idx="36">
                  <c:v>2008-4</c:v>
                </c:pt>
                <c:pt idx="37">
                  <c:v>2009-1</c:v>
                </c:pt>
                <c:pt idx="38">
                  <c:v>2009-2</c:v>
                </c:pt>
                <c:pt idx="39">
                  <c:v>2009-3</c:v>
                </c:pt>
                <c:pt idx="40">
                  <c:v>2009-4</c:v>
                </c:pt>
                <c:pt idx="41">
                  <c:v>2010-1</c:v>
                </c:pt>
                <c:pt idx="42">
                  <c:v>2010-2</c:v>
                </c:pt>
                <c:pt idx="43">
                  <c:v>2010-3</c:v>
                </c:pt>
                <c:pt idx="44">
                  <c:v>2010-4</c:v>
                </c:pt>
              </c:strCache>
            </c:strRef>
          </c:cat>
          <c:val>
            <c:numRef>
              <c:f>'EC Main'!$G$4:$G$48</c:f>
              <c:numCache>
                <c:formatCode>General</c:formatCode>
                <c:ptCount val="45"/>
                <c:pt idx="0">
                  <c:v>5.2839999999999998</c:v>
                </c:pt>
                <c:pt idx="1">
                  <c:v>5.59</c:v>
                </c:pt>
                <c:pt idx="2">
                  <c:v>6.1</c:v>
                </c:pt>
                <c:pt idx="3">
                  <c:v>6.9359999999999999</c:v>
                </c:pt>
                <c:pt idx="4">
                  <c:v>9.1260000000000012</c:v>
                </c:pt>
                <c:pt idx="5">
                  <c:v>7.9429999999999996</c:v>
                </c:pt>
                <c:pt idx="6">
                  <c:v>7.89</c:v>
                </c:pt>
                <c:pt idx="7">
                  <c:v>7.8229999999999995</c:v>
                </c:pt>
                <c:pt idx="8">
                  <c:v>10.894</c:v>
                </c:pt>
                <c:pt idx="9">
                  <c:v>9.7209999999999983</c:v>
                </c:pt>
                <c:pt idx="10">
                  <c:v>10.192</c:v>
                </c:pt>
                <c:pt idx="11">
                  <c:v>10.882000000000001</c:v>
                </c:pt>
                <c:pt idx="12">
                  <c:v>14.322000000000001</c:v>
                </c:pt>
                <c:pt idx="13">
                  <c:v>12.506</c:v>
                </c:pt>
                <c:pt idx="14">
                  <c:v>13.141999999999999</c:v>
                </c:pt>
                <c:pt idx="15">
                  <c:v>14.098000000000001</c:v>
                </c:pt>
                <c:pt idx="16">
                  <c:v>18.114999999999998</c:v>
                </c:pt>
                <c:pt idx="17">
                  <c:v>16.399000000000001</c:v>
                </c:pt>
                <c:pt idx="18">
                  <c:v>16.710999999999999</c:v>
                </c:pt>
                <c:pt idx="19">
                  <c:v>17.649999999999999</c:v>
                </c:pt>
                <c:pt idx="20">
                  <c:v>22.797999999999995</c:v>
                </c:pt>
                <c:pt idx="21">
                  <c:v>20.401999999999997</c:v>
                </c:pt>
                <c:pt idx="22">
                  <c:v>21.218</c:v>
                </c:pt>
                <c:pt idx="23">
                  <c:v>22.468999999999998</c:v>
                </c:pt>
                <c:pt idx="24">
                  <c:v>28.385999999999996</c:v>
                </c:pt>
                <c:pt idx="25">
                  <c:v>25.748999999999995</c:v>
                </c:pt>
                <c:pt idx="26">
                  <c:v>26.187000000000001</c:v>
                </c:pt>
                <c:pt idx="27">
                  <c:v>27.158000000000001</c:v>
                </c:pt>
                <c:pt idx="28">
                  <c:v>35.350999999999999</c:v>
                </c:pt>
                <c:pt idx="29">
                  <c:v>30.742999999999995</c:v>
                </c:pt>
                <c:pt idx="30">
                  <c:v>32.043000000000006</c:v>
                </c:pt>
                <c:pt idx="31">
                  <c:v>32.446000000000005</c:v>
                </c:pt>
                <c:pt idx="32">
                  <c:v>42.112000000000002</c:v>
                </c:pt>
                <c:pt idx="33">
                  <c:v>34.543000000000006</c:v>
                </c:pt>
                <c:pt idx="34">
                  <c:v>34.567</c:v>
                </c:pt>
                <c:pt idx="35">
                  <c:v>33.479000000000006</c:v>
                </c:pt>
                <c:pt idx="36">
                  <c:v>39.300999999999995</c:v>
                </c:pt>
                <c:pt idx="37">
                  <c:v>32.125000000000007</c:v>
                </c:pt>
                <c:pt idx="38">
                  <c:v>32.769000000000013</c:v>
                </c:pt>
                <c:pt idx="39">
                  <c:v>34.031000000000006</c:v>
                </c:pt>
                <c:pt idx="40">
                  <c:v>45.199000000000012</c:v>
                </c:pt>
                <c:pt idx="41">
                  <c:v>36.68</c:v>
                </c:pt>
                <c:pt idx="42">
                  <c:v>37.384999999999998</c:v>
                </c:pt>
                <c:pt idx="43">
                  <c:v>38.806999999999995</c:v>
                </c:pt>
                <c:pt idx="44">
                  <c:v>52.567</c:v>
                </c:pt>
              </c:numCache>
            </c:numRef>
          </c:val>
        </c:ser>
        <c:dLbls/>
        <c:marker val="1"/>
        <c:axId val="35375360"/>
        <c:axId val="35381248"/>
      </c:lineChart>
      <c:catAx>
        <c:axId val="35375360"/>
        <c:scaling>
          <c:orientation val="minMax"/>
        </c:scaling>
        <c:axPos val="b"/>
        <c:numFmt formatCode="General" sourceLinked="1"/>
        <c:tickLblPos val="nextTo"/>
        <c:crossAx val="35381248"/>
        <c:crosses val="autoZero"/>
        <c:auto val="1"/>
        <c:lblAlgn val="ctr"/>
        <c:lblOffset val="100"/>
      </c:catAx>
      <c:valAx>
        <c:axId val="35381248"/>
        <c:scaling>
          <c:orientation val="minMax"/>
        </c:scaling>
        <c:axPos val="l"/>
        <c:majorGridlines/>
        <c:title>
          <c:tx>
            <c:rich>
              <a:bodyPr rot="-5400000" vert="horz"/>
              <a:lstStyle/>
              <a:p>
                <a:pPr>
                  <a:defRPr/>
                </a:pPr>
                <a:r>
                  <a:rPr lang="en-US"/>
                  <a:t>Billion $</a:t>
                </a:r>
              </a:p>
            </c:rich>
          </c:tx>
          <c:layout/>
        </c:title>
        <c:numFmt formatCode="General" sourceLinked="1"/>
        <c:tickLblPos val="nextTo"/>
        <c:crossAx val="35375360"/>
        <c:crosses val="autoZero"/>
        <c:crossBetween val="between"/>
      </c:valAx>
    </c:plotArea>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1200"/>
            </a:pPr>
            <a:r>
              <a:rPr lang="en-US" sz="1200"/>
              <a:t>Web Ad Revenue</a:t>
            </a:r>
          </a:p>
        </c:rich>
      </c:tx>
      <c:layout/>
    </c:title>
    <c:plotArea>
      <c:layout>
        <c:manualLayout>
          <c:layoutTarget val="inner"/>
          <c:xMode val="edge"/>
          <c:yMode val="edge"/>
          <c:x val="8.2818052470176845E-2"/>
          <c:y val="0.13315141641777536"/>
          <c:w val="0.8691657265146141"/>
          <c:h val="0.69894319244577197"/>
        </c:manualLayout>
      </c:layout>
      <c:lineChart>
        <c:grouping val="standard"/>
        <c:ser>
          <c:idx val="0"/>
          <c:order val="0"/>
          <c:tx>
            <c:strRef>
              <c:f>Quarterly!$B$7</c:f>
              <c:strCache>
                <c:ptCount val="1"/>
                <c:pt idx="0">
                  <c:v>Revenue</c:v>
                </c:pt>
              </c:strCache>
            </c:strRef>
          </c:tx>
          <c:marker>
            <c:symbol val="none"/>
          </c:marker>
          <c:cat>
            <c:strRef>
              <c:f>Quarterly!$A$8:$A$63</c:f>
              <c:strCache>
                <c:ptCount val="56"/>
                <c:pt idx="0">
                  <c:v>1997-Q1</c:v>
                </c:pt>
                <c:pt idx="1">
                  <c:v>1997-Q2</c:v>
                </c:pt>
                <c:pt idx="2">
                  <c:v>1997-Q3</c:v>
                </c:pt>
                <c:pt idx="3">
                  <c:v>1997-Q4</c:v>
                </c:pt>
                <c:pt idx="4">
                  <c:v>1998-Q1</c:v>
                </c:pt>
                <c:pt idx="5">
                  <c:v>1998-Q2</c:v>
                </c:pt>
                <c:pt idx="6">
                  <c:v>1998-Q3</c:v>
                </c:pt>
                <c:pt idx="7">
                  <c:v>1998-Q4</c:v>
                </c:pt>
                <c:pt idx="8">
                  <c:v>1999-Q1</c:v>
                </c:pt>
                <c:pt idx="9">
                  <c:v>1999-Q2</c:v>
                </c:pt>
                <c:pt idx="10">
                  <c:v>1999-Q3</c:v>
                </c:pt>
                <c:pt idx="11">
                  <c:v>1999-Q4</c:v>
                </c:pt>
                <c:pt idx="12">
                  <c:v>2000-Q1</c:v>
                </c:pt>
                <c:pt idx="13">
                  <c:v>2000-Q2</c:v>
                </c:pt>
                <c:pt idx="14">
                  <c:v>2000-Q3</c:v>
                </c:pt>
                <c:pt idx="15">
                  <c:v>2000-Q4</c:v>
                </c:pt>
                <c:pt idx="16">
                  <c:v>2001-Q1</c:v>
                </c:pt>
                <c:pt idx="17">
                  <c:v>2001-Q2</c:v>
                </c:pt>
                <c:pt idx="18">
                  <c:v>2001-Q3</c:v>
                </c:pt>
                <c:pt idx="19">
                  <c:v>2001-Q4</c:v>
                </c:pt>
                <c:pt idx="20">
                  <c:v>2002-Q1</c:v>
                </c:pt>
                <c:pt idx="21">
                  <c:v>2002-Q2</c:v>
                </c:pt>
                <c:pt idx="22">
                  <c:v>2002-Q3</c:v>
                </c:pt>
                <c:pt idx="23">
                  <c:v>2002-Q4</c:v>
                </c:pt>
                <c:pt idx="24">
                  <c:v>2003-Q1</c:v>
                </c:pt>
                <c:pt idx="25">
                  <c:v>2003-Q2</c:v>
                </c:pt>
                <c:pt idx="26">
                  <c:v>2003-Q3</c:v>
                </c:pt>
                <c:pt idx="27">
                  <c:v>2003-Q4</c:v>
                </c:pt>
                <c:pt idx="28">
                  <c:v>2004-Q1</c:v>
                </c:pt>
                <c:pt idx="29">
                  <c:v>2004-Q2</c:v>
                </c:pt>
                <c:pt idx="30">
                  <c:v>2004-Q3</c:v>
                </c:pt>
                <c:pt idx="31">
                  <c:v>2004-Q4</c:v>
                </c:pt>
                <c:pt idx="32">
                  <c:v>2005-Q1</c:v>
                </c:pt>
                <c:pt idx="33">
                  <c:v>2005-Q2</c:v>
                </c:pt>
                <c:pt idx="34">
                  <c:v>2005-Q3</c:v>
                </c:pt>
                <c:pt idx="35">
                  <c:v>2005-Q4</c:v>
                </c:pt>
                <c:pt idx="36">
                  <c:v>2006-Q1</c:v>
                </c:pt>
                <c:pt idx="37">
                  <c:v>2006-Q2</c:v>
                </c:pt>
                <c:pt idx="38">
                  <c:v>2006-Q3</c:v>
                </c:pt>
                <c:pt idx="39">
                  <c:v>2006-Q4</c:v>
                </c:pt>
                <c:pt idx="40">
                  <c:v>2007-Q1</c:v>
                </c:pt>
                <c:pt idx="41">
                  <c:v>2007-Q2</c:v>
                </c:pt>
                <c:pt idx="42">
                  <c:v>2007-Q3</c:v>
                </c:pt>
                <c:pt idx="43">
                  <c:v>2007-Q4</c:v>
                </c:pt>
                <c:pt idx="44">
                  <c:v>2008-Q1</c:v>
                </c:pt>
                <c:pt idx="45">
                  <c:v>2008-Q2</c:v>
                </c:pt>
                <c:pt idx="46">
                  <c:v>2008-Q3</c:v>
                </c:pt>
                <c:pt idx="47">
                  <c:v>2008-Q4</c:v>
                </c:pt>
                <c:pt idx="48">
                  <c:v>2009-Q1</c:v>
                </c:pt>
                <c:pt idx="49">
                  <c:v>2009-Q2</c:v>
                </c:pt>
                <c:pt idx="50">
                  <c:v>2009-Q3</c:v>
                </c:pt>
                <c:pt idx="51">
                  <c:v>2009-Q4</c:v>
                </c:pt>
                <c:pt idx="52">
                  <c:v>2010-Q1</c:v>
                </c:pt>
                <c:pt idx="53">
                  <c:v>2010-Q2</c:v>
                </c:pt>
                <c:pt idx="54">
                  <c:v>2010-Q3</c:v>
                </c:pt>
                <c:pt idx="55">
                  <c:v>2010-Q4</c:v>
                </c:pt>
              </c:strCache>
            </c:strRef>
          </c:cat>
          <c:val>
            <c:numRef>
              <c:f>Quarterly!$B$8:$B$63</c:f>
              <c:numCache>
                <c:formatCode>General</c:formatCode>
                <c:ptCount val="56"/>
                <c:pt idx="0">
                  <c:v>0.13</c:v>
                </c:pt>
                <c:pt idx="1">
                  <c:v>0.21400000000000002</c:v>
                </c:pt>
                <c:pt idx="2">
                  <c:v>0.22700000000000001</c:v>
                </c:pt>
                <c:pt idx="3">
                  <c:v>0.33800000000000008</c:v>
                </c:pt>
                <c:pt idx="4">
                  <c:v>0.35100000000000003</c:v>
                </c:pt>
                <c:pt idx="5">
                  <c:v>0.4230000000000001</c:v>
                </c:pt>
                <c:pt idx="6">
                  <c:v>0.4910000000000001</c:v>
                </c:pt>
                <c:pt idx="7">
                  <c:v>0.65600000000000014</c:v>
                </c:pt>
                <c:pt idx="8">
                  <c:v>0.69299999999999995</c:v>
                </c:pt>
                <c:pt idx="9">
                  <c:v>0.93400000000000005</c:v>
                </c:pt>
                <c:pt idx="10">
                  <c:v>1.2169999999999999</c:v>
                </c:pt>
                <c:pt idx="11">
                  <c:v>1.7769999999999997</c:v>
                </c:pt>
                <c:pt idx="12">
                  <c:v>1.9219999999999997</c:v>
                </c:pt>
                <c:pt idx="13">
                  <c:v>2.0909999999999997</c:v>
                </c:pt>
                <c:pt idx="14">
                  <c:v>1.9510000000000001</c:v>
                </c:pt>
                <c:pt idx="15">
                  <c:v>2.1230000000000002</c:v>
                </c:pt>
                <c:pt idx="16">
                  <c:v>1.8720000000000001</c:v>
                </c:pt>
                <c:pt idx="17">
                  <c:v>1.8480000000000001</c:v>
                </c:pt>
                <c:pt idx="18">
                  <c:v>1.7729999999999997</c:v>
                </c:pt>
                <c:pt idx="19">
                  <c:v>1.641</c:v>
                </c:pt>
                <c:pt idx="20">
                  <c:v>1.52</c:v>
                </c:pt>
                <c:pt idx="21">
                  <c:v>1.458</c:v>
                </c:pt>
                <c:pt idx="22">
                  <c:v>1.4509999999999998</c:v>
                </c:pt>
                <c:pt idx="23">
                  <c:v>1.58</c:v>
                </c:pt>
                <c:pt idx="24">
                  <c:v>1.6319999999999997</c:v>
                </c:pt>
                <c:pt idx="25">
                  <c:v>1.6600000000000001</c:v>
                </c:pt>
                <c:pt idx="26">
                  <c:v>1.7929999999999997</c:v>
                </c:pt>
                <c:pt idx="27">
                  <c:v>2.1819999999999999</c:v>
                </c:pt>
                <c:pt idx="28">
                  <c:v>2.23</c:v>
                </c:pt>
                <c:pt idx="29">
                  <c:v>2.3689999999999998</c:v>
                </c:pt>
                <c:pt idx="30">
                  <c:v>2.3329999999999997</c:v>
                </c:pt>
                <c:pt idx="31">
                  <c:v>2.694</c:v>
                </c:pt>
                <c:pt idx="32">
                  <c:v>2.8019999999999996</c:v>
                </c:pt>
                <c:pt idx="33">
                  <c:v>2.9849999999999999</c:v>
                </c:pt>
                <c:pt idx="34">
                  <c:v>3.1469999999999998</c:v>
                </c:pt>
                <c:pt idx="35">
                  <c:v>3.6080000000000001</c:v>
                </c:pt>
                <c:pt idx="36">
                  <c:v>3.8479999999999999</c:v>
                </c:pt>
                <c:pt idx="37">
                  <c:v>4.0609999999999991</c:v>
                </c:pt>
                <c:pt idx="38">
                  <c:v>4.1859999999999991</c:v>
                </c:pt>
                <c:pt idx="39">
                  <c:v>4.7839999999999998</c:v>
                </c:pt>
                <c:pt idx="40">
                  <c:v>4.899</c:v>
                </c:pt>
                <c:pt idx="41">
                  <c:v>5.0939999999999994</c:v>
                </c:pt>
                <c:pt idx="42">
                  <c:v>5.2669999999999995</c:v>
                </c:pt>
                <c:pt idx="43">
                  <c:v>5.9459999999999997</c:v>
                </c:pt>
                <c:pt idx="44">
                  <c:v>5.7649999999999988</c:v>
                </c:pt>
                <c:pt idx="45">
                  <c:v>5.7450000000000001</c:v>
                </c:pt>
                <c:pt idx="46">
                  <c:v>5.8380000000000001</c:v>
                </c:pt>
                <c:pt idx="47">
                  <c:v>6.1</c:v>
                </c:pt>
                <c:pt idx="48">
                  <c:v>5.468</c:v>
                </c:pt>
                <c:pt idx="49">
                  <c:v>5.4320000000000004</c:v>
                </c:pt>
                <c:pt idx="50">
                  <c:v>5.5</c:v>
                </c:pt>
                <c:pt idx="51">
                  <c:v>6.2610000000000001</c:v>
                </c:pt>
                <c:pt idx="52">
                  <c:v>5.9420000000000002</c:v>
                </c:pt>
                <c:pt idx="53">
                  <c:v>6.1849999999999987</c:v>
                </c:pt>
                <c:pt idx="54">
                  <c:v>6.4</c:v>
                </c:pt>
              </c:numCache>
            </c:numRef>
          </c:val>
        </c:ser>
        <c:ser>
          <c:idx val="1"/>
          <c:order val="1"/>
          <c:tx>
            <c:strRef>
              <c:f>Quarterly!$C$7</c:f>
              <c:strCache>
                <c:ptCount val="1"/>
                <c:pt idx="0">
                  <c:v>Google</c:v>
                </c:pt>
              </c:strCache>
            </c:strRef>
          </c:tx>
          <c:spPr>
            <a:ln>
              <a:solidFill>
                <a:schemeClr val="accent5"/>
              </a:solidFill>
            </a:ln>
          </c:spPr>
          <c:marker>
            <c:symbol val="none"/>
          </c:marker>
          <c:cat>
            <c:strRef>
              <c:f>Quarterly!$A$8:$A$63</c:f>
              <c:strCache>
                <c:ptCount val="56"/>
                <c:pt idx="0">
                  <c:v>1997-Q1</c:v>
                </c:pt>
                <c:pt idx="1">
                  <c:v>1997-Q2</c:v>
                </c:pt>
                <c:pt idx="2">
                  <c:v>1997-Q3</c:v>
                </c:pt>
                <c:pt idx="3">
                  <c:v>1997-Q4</c:v>
                </c:pt>
                <c:pt idx="4">
                  <c:v>1998-Q1</c:v>
                </c:pt>
                <c:pt idx="5">
                  <c:v>1998-Q2</c:v>
                </c:pt>
                <c:pt idx="6">
                  <c:v>1998-Q3</c:v>
                </c:pt>
                <c:pt idx="7">
                  <c:v>1998-Q4</c:v>
                </c:pt>
                <c:pt idx="8">
                  <c:v>1999-Q1</c:v>
                </c:pt>
                <c:pt idx="9">
                  <c:v>1999-Q2</c:v>
                </c:pt>
                <c:pt idx="10">
                  <c:v>1999-Q3</c:v>
                </c:pt>
                <c:pt idx="11">
                  <c:v>1999-Q4</c:v>
                </c:pt>
                <c:pt idx="12">
                  <c:v>2000-Q1</c:v>
                </c:pt>
                <c:pt idx="13">
                  <c:v>2000-Q2</c:v>
                </c:pt>
                <c:pt idx="14">
                  <c:v>2000-Q3</c:v>
                </c:pt>
                <c:pt idx="15">
                  <c:v>2000-Q4</c:v>
                </c:pt>
                <c:pt idx="16">
                  <c:v>2001-Q1</c:v>
                </c:pt>
                <c:pt idx="17">
                  <c:v>2001-Q2</c:v>
                </c:pt>
                <c:pt idx="18">
                  <c:v>2001-Q3</c:v>
                </c:pt>
                <c:pt idx="19">
                  <c:v>2001-Q4</c:v>
                </c:pt>
                <c:pt idx="20">
                  <c:v>2002-Q1</c:v>
                </c:pt>
                <c:pt idx="21">
                  <c:v>2002-Q2</c:v>
                </c:pt>
                <c:pt idx="22">
                  <c:v>2002-Q3</c:v>
                </c:pt>
                <c:pt idx="23">
                  <c:v>2002-Q4</c:v>
                </c:pt>
                <c:pt idx="24">
                  <c:v>2003-Q1</c:v>
                </c:pt>
                <c:pt idx="25">
                  <c:v>2003-Q2</c:v>
                </c:pt>
                <c:pt idx="26">
                  <c:v>2003-Q3</c:v>
                </c:pt>
                <c:pt idx="27">
                  <c:v>2003-Q4</c:v>
                </c:pt>
                <c:pt idx="28">
                  <c:v>2004-Q1</c:v>
                </c:pt>
                <c:pt idx="29">
                  <c:v>2004-Q2</c:v>
                </c:pt>
                <c:pt idx="30">
                  <c:v>2004-Q3</c:v>
                </c:pt>
                <c:pt idx="31">
                  <c:v>2004-Q4</c:v>
                </c:pt>
                <c:pt idx="32">
                  <c:v>2005-Q1</c:v>
                </c:pt>
                <c:pt idx="33">
                  <c:v>2005-Q2</c:v>
                </c:pt>
                <c:pt idx="34">
                  <c:v>2005-Q3</c:v>
                </c:pt>
                <c:pt idx="35">
                  <c:v>2005-Q4</c:v>
                </c:pt>
                <c:pt idx="36">
                  <c:v>2006-Q1</c:v>
                </c:pt>
                <c:pt idx="37">
                  <c:v>2006-Q2</c:v>
                </c:pt>
                <c:pt idx="38">
                  <c:v>2006-Q3</c:v>
                </c:pt>
                <c:pt idx="39">
                  <c:v>2006-Q4</c:v>
                </c:pt>
                <c:pt idx="40">
                  <c:v>2007-Q1</c:v>
                </c:pt>
                <c:pt idx="41">
                  <c:v>2007-Q2</c:v>
                </c:pt>
                <c:pt idx="42">
                  <c:v>2007-Q3</c:v>
                </c:pt>
                <c:pt idx="43">
                  <c:v>2007-Q4</c:v>
                </c:pt>
                <c:pt idx="44">
                  <c:v>2008-Q1</c:v>
                </c:pt>
                <c:pt idx="45">
                  <c:v>2008-Q2</c:v>
                </c:pt>
                <c:pt idx="46">
                  <c:v>2008-Q3</c:v>
                </c:pt>
                <c:pt idx="47">
                  <c:v>2008-Q4</c:v>
                </c:pt>
                <c:pt idx="48">
                  <c:v>2009-Q1</c:v>
                </c:pt>
                <c:pt idx="49">
                  <c:v>2009-Q2</c:v>
                </c:pt>
                <c:pt idx="50">
                  <c:v>2009-Q3</c:v>
                </c:pt>
                <c:pt idx="51">
                  <c:v>2009-Q4</c:v>
                </c:pt>
                <c:pt idx="52">
                  <c:v>2010-Q1</c:v>
                </c:pt>
                <c:pt idx="53">
                  <c:v>2010-Q2</c:v>
                </c:pt>
                <c:pt idx="54">
                  <c:v>2010-Q3</c:v>
                </c:pt>
                <c:pt idx="55">
                  <c:v>2010-Q4</c:v>
                </c:pt>
              </c:strCache>
            </c:strRef>
          </c:cat>
          <c:val>
            <c:numRef>
              <c:f>Quarterly!$C$8:$C$63</c:f>
              <c:numCache>
                <c:formatCode>General</c:formatCode>
                <c:ptCount val="56"/>
                <c:pt idx="24">
                  <c:v>0.24861800000000003</c:v>
                </c:pt>
                <c:pt idx="25">
                  <c:v>0.311199</c:v>
                </c:pt>
                <c:pt idx="26">
                  <c:v>0.39394200000000007</c:v>
                </c:pt>
                <c:pt idx="27">
                  <c:v>0.51217500000000005</c:v>
                </c:pt>
                <c:pt idx="28">
                  <c:v>0.65162299999999995</c:v>
                </c:pt>
                <c:pt idx="29">
                  <c:v>0.70021199999999983</c:v>
                </c:pt>
                <c:pt idx="30">
                  <c:v>0.80588700000000002</c:v>
                </c:pt>
                <c:pt idx="31">
                  <c:v>1.0315010000000002</c:v>
                </c:pt>
                <c:pt idx="32">
                  <c:v>1.256516</c:v>
                </c:pt>
                <c:pt idx="33">
                  <c:v>1.384495</c:v>
                </c:pt>
                <c:pt idx="34">
                  <c:v>1.5784560000000001</c:v>
                </c:pt>
                <c:pt idx="35">
                  <c:v>1.9190930000000002</c:v>
                </c:pt>
                <c:pt idx="36">
                  <c:v>2.253755</c:v>
                </c:pt>
                <c:pt idx="37">
                  <c:v>2.455991</c:v>
                </c:pt>
                <c:pt idx="38">
                  <c:v>2.689673</c:v>
                </c:pt>
                <c:pt idx="39">
                  <c:v>3.2054980000000004</c:v>
                </c:pt>
                <c:pt idx="40">
                  <c:v>3.6639710000000005</c:v>
                </c:pt>
                <c:pt idx="41">
                  <c:v>3.8719849999999996</c:v>
                </c:pt>
                <c:pt idx="42">
                  <c:v>4.231351000000001</c:v>
                </c:pt>
                <c:pt idx="43">
                  <c:v>4.8266790000000004</c:v>
                </c:pt>
                <c:pt idx="44">
                  <c:v>5.1860429999999997</c:v>
                </c:pt>
                <c:pt idx="45">
                  <c:v>5.3672119999999994</c:v>
                </c:pt>
                <c:pt idx="46">
                  <c:v>5.5413910000000008</c:v>
                </c:pt>
                <c:pt idx="47">
                  <c:v>5.7009039999999978</c:v>
                </c:pt>
                <c:pt idx="48">
                  <c:v>5.5089899999999989</c:v>
                </c:pt>
                <c:pt idx="49">
                  <c:v>5.5228969999999995</c:v>
                </c:pt>
                <c:pt idx="50">
                  <c:v>5.944850999999999</c:v>
                </c:pt>
                <c:pt idx="51">
                  <c:v>6.6742619999999988</c:v>
                </c:pt>
                <c:pt idx="52">
                  <c:v>6.7750000000000004</c:v>
                </c:pt>
                <c:pt idx="53">
                  <c:v>6.8199999999999994</c:v>
                </c:pt>
                <c:pt idx="54">
                  <c:v>7.2859999999999996</c:v>
                </c:pt>
                <c:pt idx="55">
                  <c:v>8.4400000000000013</c:v>
                </c:pt>
              </c:numCache>
            </c:numRef>
          </c:val>
        </c:ser>
        <c:dLbls/>
        <c:marker val="1"/>
        <c:axId val="35396224"/>
        <c:axId val="35430784"/>
      </c:lineChart>
      <c:catAx>
        <c:axId val="35396224"/>
        <c:scaling>
          <c:orientation val="minMax"/>
        </c:scaling>
        <c:axPos val="b"/>
        <c:tickLblPos val="nextTo"/>
        <c:txPr>
          <a:bodyPr/>
          <a:lstStyle/>
          <a:p>
            <a:pPr>
              <a:defRPr sz="900"/>
            </a:pPr>
            <a:endParaRPr lang="en-US"/>
          </a:p>
        </c:txPr>
        <c:crossAx val="35430784"/>
        <c:crosses val="autoZero"/>
        <c:auto val="1"/>
        <c:lblAlgn val="ctr"/>
        <c:lblOffset val="100"/>
      </c:catAx>
      <c:valAx>
        <c:axId val="35430784"/>
        <c:scaling>
          <c:orientation val="minMax"/>
        </c:scaling>
        <c:axPos val="l"/>
        <c:majorGridlines/>
        <c:title>
          <c:tx>
            <c:rich>
              <a:bodyPr rot="-5400000" vert="horz"/>
              <a:lstStyle/>
              <a:p>
                <a:pPr>
                  <a:defRPr/>
                </a:pPr>
                <a:r>
                  <a:rPr lang="en-US"/>
                  <a:t>Billion $</a:t>
                </a:r>
              </a:p>
            </c:rich>
          </c:tx>
          <c:layout/>
        </c:title>
        <c:numFmt formatCode="General" sourceLinked="1"/>
        <c:tickLblPos val="nextTo"/>
        <c:crossAx val="35396224"/>
        <c:crosses val="autoZero"/>
        <c:crossBetween val="between"/>
      </c:valAx>
    </c:plotArea>
    <c:legend>
      <c:legendPos val="r"/>
      <c:layout>
        <c:manualLayout>
          <c:xMode val="edge"/>
          <c:yMode val="edge"/>
          <c:x val="0.62181137254445873"/>
          <c:y val="4.7588017015114496E-3"/>
          <c:w val="0.12876462081826184"/>
          <c:h val="0.13856638609828947"/>
        </c:manualLayout>
      </c:layout>
    </c:legend>
    <c:plotVisOnly val="1"/>
    <c:dispBlanksAs val="gap"/>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1200"/>
            </a:pPr>
            <a:r>
              <a:rPr lang="en-US" sz="1200"/>
              <a:t>Annual Revenue</a:t>
            </a:r>
          </a:p>
        </c:rich>
      </c:tx>
      <c:layout/>
    </c:title>
    <c:plotArea>
      <c:layout/>
      <c:lineChart>
        <c:grouping val="standard"/>
        <c:ser>
          <c:idx val="0"/>
          <c:order val="0"/>
          <c:tx>
            <c:strRef>
              <c:f>'C07Retail'!$B$3</c:f>
              <c:strCache>
                <c:ptCount val="1"/>
                <c:pt idx="0">
                  <c:v>Wal-Mart</c:v>
                </c:pt>
              </c:strCache>
            </c:strRef>
          </c:tx>
          <c:marker>
            <c:symbol val="none"/>
          </c:marker>
          <c:cat>
            <c:strRef>
              <c:f>'C07Retail'!$A$4:$A$20</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'C07Retail'!$B$4:$B$20</c:f>
              <c:numCache>
                <c:formatCode>General</c:formatCode>
                <c:ptCount val="17"/>
                <c:pt idx="0">
                  <c:v>82.494000000000014</c:v>
                </c:pt>
                <c:pt idx="1">
                  <c:v>93.626999999999981</c:v>
                </c:pt>
                <c:pt idx="2">
                  <c:v>99.626999999999981</c:v>
                </c:pt>
                <c:pt idx="3">
                  <c:v>112.005</c:v>
                </c:pt>
                <c:pt idx="4">
                  <c:v>129.161</c:v>
                </c:pt>
                <c:pt idx="5">
                  <c:v>153.345</c:v>
                </c:pt>
                <c:pt idx="6">
                  <c:v>178.02800000000002</c:v>
                </c:pt>
                <c:pt idx="7">
                  <c:v>201.166</c:v>
                </c:pt>
                <c:pt idx="8">
                  <c:v>226.47899999999998</c:v>
                </c:pt>
                <c:pt idx="9">
                  <c:v>252.792</c:v>
                </c:pt>
                <c:pt idx="10">
                  <c:v>281.48799999999994</c:v>
                </c:pt>
                <c:pt idx="11">
                  <c:v>308.84500000000008</c:v>
                </c:pt>
                <c:pt idx="12">
                  <c:v>344.75900000000001</c:v>
                </c:pt>
                <c:pt idx="13">
                  <c:v>373.82100000000003</c:v>
                </c:pt>
                <c:pt idx="14">
                  <c:v>401.08699999999993</c:v>
                </c:pt>
                <c:pt idx="15">
                  <c:v>405.13200000000001</c:v>
                </c:pt>
                <c:pt idx="16">
                  <c:v>418.952</c:v>
                </c:pt>
              </c:numCache>
            </c:numRef>
          </c:val>
        </c:ser>
        <c:ser>
          <c:idx val="1"/>
          <c:order val="1"/>
          <c:tx>
            <c:strRef>
              <c:f>'C07Retail'!$C$3</c:f>
              <c:strCache>
                <c:ptCount val="1"/>
                <c:pt idx="0">
                  <c:v>Sears</c:v>
                </c:pt>
              </c:strCache>
            </c:strRef>
          </c:tx>
          <c:marker>
            <c:symbol val="none"/>
          </c:marker>
          <c:cat>
            <c:strRef>
              <c:f>'C07Retail'!$A$4:$A$20</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'C07Retail'!$C$4:$C$20</c:f>
              <c:numCache>
                <c:formatCode>General</c:formatCode>
                <c:ptCount val="17"/>
                <c:pt idx="0">
                  <c:v>33.025000000000006</c:v>
                </c:pt>
                <c:pt idx="1">
                  <c:v>34.925000000000004</c:v>
                </c:pt>
                <c:pt idx="2">
                  <c:v>38.236000000000011</c:v>
                </c:pt>
                <c:pt idx="3">
                  <c:v>41.574000000000005</c:v>
                </c:pt>
                <c:pt idx="4">
                  <c:v>41.575000000000003</c:v>
                </c:pt>
                <c:pt idx="5">
                  <c:v>41.071000000000005</c:v>
                </c:pt>
                <c:pt idx="6">
                  <c:v>40.847999999999999</c:v>
                </c:pt>
                <c:pt idx="7">
                  <c:v>40.99</c:v>
                </c:pt>
                <c:pt idx="8">
                  <c:v>41.366</c:v>
                </c:pt>
                <c:pt idx="9">
                  <c:v>41.124000000000002</c:v>
                </c:pt>
                <c:pt idx="10">
                  <c:v>36.099000000000011</c:v>
                </c:pt>
                <c:pt idx="11">
                  <c:v>49.124000000000002</c:v>
                </c:pt>
                <c:pt idx="12">
                  <c:v>53.012</c:v>
                </c:pt>
                <c:pt idx="13">
                  <c:v>50.703000000000003</c:v>
                </c:pt>
                <c:pt idx="14">
                  <c:v>46.77</c:v>
                </c:pt>
                <c:pt idx="15">
                  <c:v>44.043000000000006</c:v>
                </c:pt>
                <c:pt idx="16">
                  <c:v>43.326000000000001</c:v>
                </c:pt>
              </c:numCache>
            </c:numRef>
          </c:val>
        </c:ser>
        <c:ser>
          <c:idx val="2"/>
          <c:order val="2"/>
          <c:tx>
            <c:strRef>
              <c:f>'C07Retail'!$D$3</c:f>
              <c:strCache>
                <c:ptCount val="1"/>
                <c:pt idx="0">
                  <c:v>SuperValu</c:v>
                </c:pt>
              </c:strCache>
            </c:strRef>
          </c:tx>
          <c:marker>
            <c:symbol val="none"/>
          </c:marker>
          <c:cat>
            <c:strRef>
              <c:f>'C07Retail'!$A$4:$A$20</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'C07Retail'!$D$4:$D$20</c:f>
              <c:numCache>
                <c:formatCode>General</c:formatCode>
                <c:ptCount val="17"/>
                <c:pt idx="0">
                  <c:v>16.564</c:v>
                </c:pt>
                <c:pt idx="1">
                  <c:v>16.485999999999997</c:v>
                </c:pt>
                <c:pt idx="2">
                  <c:v>16.552</c:v>
                </c:pt>
                <c:pt idx="3">
                  <c:v>17.201000000000001</c:v>
                </c:pt>
                <c:pt idx="4">
                  <c:v>17.420999999999996</c:v>
                </c:pt>
                <c:pt idx="5">
                  <c:v>20.338999999999999</c:v>
                </c:pt>
                <c:pt idx="6">
                  <c:v>23.193999999999999</c:v>
                </c:pt>
                <c:pt idx="7">
                  <c:v>20.908999999999995</c:v>
                </c:pt>
                <c:pt idx="8">
                  <c:v>19.16</c:v>
                </c:pt>
                <c:pt idx="9">
                  <c:v>20.21</c:v>
                </c:pt>
                <c:pt idx="10">
                  <c:v>19.542999999999996</c:v>
                </c:pt>
                <c:pt idx="11">
                  <c:v>19.864000000000001</c:v>
                </c:pt>
                <c:pt idx="12">
                  <c:v>37.406000000000006</c:v>
                </c:pt>
                <c:pt idx="13">
                  <c:v>44.048000000000002</c:v>
                </c:pt>
                <c:pt idx="14">
                  <c:v>44.564</c:v>
                </c:pt>
                <c:pt idx="15">
                  <c:v>40.597000000000001</c:v>
                </c:pt>
                <c:pt idx="16">
                  <c:v>37.534000000000006</c:v>
                </c:pt>
              </c:numCache>
            </c:numRef>
          </c:val>
        </c:ser>
        <c:ser>
          <c:idx val="3"/>
          <c:order val="3"/>
          <c:tx>
            <c:strRef>
              <c:f>'C07Retail'!$E$3</c:f>
              <c:strCache>
                <c:ptCount val="1"/>
                <c:pt idx="0">
                  <c:v>Amazon</c:v>
                </c:pt>
              </c:strCache>
            </c:strRef>
          </c:tx>
          <c:marker>
            <c:symbol val="none"/>
          </c:marker>
          <c:cat>
            <c:strRef>
              <c:f>'C07Retail'!$A$4:$A$20</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'C07Retail'!$E$4:$E$20</c:f>
              <c:numCache>
                <c:formatCode>General</c:formatCode>
                <c:ptCount val="17"/>
                <c:pt idx="0">
                  <c:v>0</c:v>
                </c:pt>
                <c:pt idx="1">
                  <c:v>5.1100000000000006E-4</c:v>
                </c:pt>
                <c:pt idx="2">
                  <c:v>1.4999999999999998E-2</c:v>
                </c:pt>
                <c:pt idx="3">
                  <c:v>0.14800000000000002</c:v>
                </c:pt>
                <c:pt idx="4">
                  <c:v>0.6100000000000001</c:v>
                </c:pt>
                <c:pt idx="5">
                  <c:v>1.6400000000000001</c:v>
                </c:pt>
                <c:pt idx="6">
                  <c:v>2.762</c:v>
                </c:pt>
                <c:pt idx="7">
                  <c:v>3.1219999999999999</c:v>
                </c:pt>
                <c:pt idx="8">
                  <c:v>3.9329999999999994</c:v>
                </c:pt>
                <c:pt idx="9">
                  <c:v>5.2639999999999993</c:v>
                </c:pt>
                <c:pt idx="10">
                  <c:v>6.9210000000000003</c:v>
                </c:pt>
                <c:pt idx="11">
                  <c:v>8.49</c:v>
                </c:pt>
                <c:pt idx="12">
                  <c:v>10.710999999999999</c:v>
                </c:pt>
                <c:pt idx="13">
                  <c:v>14.835000000000003</c:v>
                </c:pt>
                <c:pt idx="14">
                  <c:v>19.166</c:v>
                </c:pt>
                <c:pt idx="15">
                  <c:v>24.509</c:v>
                </c:pt>
                <c:pt idx="16">
                  <c:v>34.204000000000001</c:v>
                </c:pt>
              </c:numCache>
            </c:numRef>
          </c:val>
        </c:ser>
        <c:dLbls/>
        <c:marker val="1"/>
        <c:axId val="35873536"/>
        <c:axId val="35875072"/>
      </c:lineChart>
      <c:catAx>
        <c:axId val="35873536"/>
        <c:scaling>
          <c:orientation val="minMax"/>
        </c:scaling>
        <c:axPos val="b"/>
        <c:tickLblPos val="nextTo"/>
        <c:txPr>
          <a:bodyPr/>
          <a:lstStyle/>
          <a:p>
            <a:pPr>
              <a:defRPr sz="900"/>
            </a:pPr>
            <a:endParaRPr lang="en-US"/>
          </a:p>
        </c:txPr>
        <c:crossAx val="35875072"/>
        <c:crosses val="autoZero"/>
        <c:auto val="1"/>
        <c:lblAlgn val="ctr"/>
        <c:lblOffset val="100"/>
      </c:catAx>
      <c:valAx>
        <c:axId val="35875072"/>
        <c:scaling>
          <c:orientation val="minMax"/>
        </c:scaling>
        <c:axPos val="l"/>
        <c:majorGridlines/>
        <c:title>
          <c:tx>
            <c:rich>
              <a:bodyPr rot="-5400000" vert="horz"/>
              <a:lstStyle/>
              <a:p>
                <a:pPr>
                  <a:defRPr/>
                </a:pPr>
                <a:r>
                  <a:rPr lang="en-US"/>
                  <a:t>Billion $</a:t>
                </a:r>
              </a:p>
            </c:rich>
          </c:tx>
          <c:layout/>
        </c:title>
        <c:numFmt formatCode="General" sourceLinked="1"/>
        <c:tickLblPos val="nextTo"/>
        <c:crossAx val="35873536"/>
        <c:crosses val="autoZero"/>
        <c:crossBetween val="between"/>
      </c:valAx>
    </c:plotArea>
    <c:legend>
      <c:legendPos val="r"/>
      <c:layout/>
    </c:legend>
    <c:plotVisOnly val="1"/>
    <c:dispBlanksAs val="gap"/>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1200"/>
            </a:pPr>
            <a:r>
              <a:rPr lang="en-US" sz="1200"/>
              <a:t>Net</a:t>
            </a:r>
            <a:r>
              <a:rPr lang="en-US" sz="1200" baseline="0"/>
              <a:t> Income / Revenue</a:t>
            </a:r>
            <a:endParaRPr lang="en-US" sz="1200"/>
          </a:p>
        </c:rich>
      </c:tx>
      <c:layout/>
    </c:title>
    <c:plotArea>
      <c:layout/>
      <c:lineChart>
        <c:grouping val="standard"/>
        <c:ser>
          <c:idx val="0"/>
          <c:order val="0"/>
          <c:tx>
            <c:strRef>
              <c:f>'C07Retail'!$P$3</c:f>
              <c:strCache>
                <c:ptCount val="1"/>
                <c:pt idx="0">
                  <c:v>Wal-Mart</c:v>
                </c:pt>
              </c:strCache>
            </c:strRef>
          </c:tx>
          <c:marker>
            <c:symbol val="none"/>
          </c:marker>
          <c:cat>
            <c:strRef>
              <c:f>'C07Retail'!$O$4:$O$20</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'C07Retail'!$P$4:$P$20</c:f>
              <c:numCache>
                <c:formatCode>General</c:formatCode>
                <c:ptCount val="17"/>
                <c:pt idx="0">
                  <c:v>2.8280844667490975E-2</c:v>
                </c:pt>
                <c:pt idx="1">
                  <c:v>2.8634902325183988E-2</c:v>
                </c:pt>
                <c:pt idx="2">
                  <c:v>3.0533891414977879E-2</c:v>
                </c:pt>
                <c:pt idx="3">
                  <c:v>3.128431766439E-2</c:v>
                </c:pt>
                <c:pt idx="4">
                  <c:v>3.4042783812451134E-2</c:v>
                </c:pt>
                <c:pt idx="5">
                  <c:v>3.4719097459975881E-2</c:v>
                </c:pt>
                <c:pt idx="6">
                  <c:v>3.5022580717639931E-2</c:v>
                </c:pt>
                <c:pt idx="7">
                  <c:v>3.2768956980801921E-2</c:v>
                </c:pt>
                <c:pt idx="8">
                  <c:v>3.5124669395396477E-2</c:v>
                </c:pt>
                <c:pt idx="9">
                  <c:v>3.5816006835659359E-2</c:v>
                </c:pt>
                <c:pt idx="10">
                  <c:v>3.6474023759449789E-2</c:v>
                </c:pt>
                <c:pt idx="11">
                  <c:v>3.63645194191261E-2</c:v>
                </c:pt>
                <c:pt idx="12">
                  <c:v>3.6587877328800714E-2</c:v>
                </c:pt>
                <c:pt idx="13">
                  <c:v>3.5495598160616981E-2</c:v>
                </c:pt>
                <c:pt idx="14">
                  <c:v>3.4289318776225618E-2</c:v>
                </c:pt>
                <c:pt idx="15">
                  <c:v>3.6931173049771442E-2</c:v>
                </c:pt>
                <c:pt idx="16">
                  <c:v>3.8092669327273773E-2</c:v>
                </c:pt>
              </c:numCache>
            </c:numRef>
          </c:val>
        </c:ser>
        <c:ser>
          <c:idx val="1"/>
          <c:order val="1"/>
          <c:tx>
            <c:strRef>
              <c:f>'C07Retail'!$Q$3</c:f>
              <c:strCache>
                <c:ptCount val="1"/>
                <c:pt idx="0">
                  <c:v>Sears</c:v>
                </c:pt>
              </c:strCache>
            </c:strRef>
          </c:tx>
          <c:marker>
            <c:symbol val="none"/>
          </c:marker>
          <c:cat>
            <c:strRef>
              <c:f>'C07Retail'!$O$4:$O$20</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'C07Retail'!$Q$4:$Q$20</c:f>
              <c:numCache>
                <c:formatCode>General</c:formatCode>
                <c:ptCount val="17"/>
                <c:pt idx="0">
                  <c:v>4.402725208175625E-2</c:v>
                </c:pt>
                <c:pt idx="1">
                  <c:v>5.1567644953471742E-2</c:v>
                </c:pt>
                <c:pt idx="2">
                  <c:v>3.3240924782927082E-2</c:v>
                </c:pt>
                <c:pt idx="3">
                  <c:v>2.8575552027709634E-2</c:v>
                </c:pt>
                <c:pt idx="4">
                  <c:v>2.5207456404088995E-2</c:v>
                </c:pt>
                <c:pt idx="5">
                  <c:v>3.5377760463587454E-2</c:v>
                </c:pt>
                <c:pt idx="6">
                  <c:v>3.2877986682334513E-2</c:v>
                </c:pt>
                <c:pt idx="7">
                  <c:v>1.7931202732373749E-2</c:v>
                </c:pt>
                <c:pt idx="8">
                  <c:v>3.3264033264033259E-2</c:v>
                </c:pt>
                <c:pt idx="9">
                  <c:v>8.2603832312031902E-2</c:v>
                </c:pt>
                <c:pt idx="10">
                  <c:v>1.4044710379788918E-2</c:v>
                </c:pt>
                <c:pt idx="11">
                  <c:v>1.7466004397036074E-2</c:v>
                </c:pt>
                <c:pt idx="12">
                  <c:v>2.8106843733494306E-2</c:v>
                </c:pt>
                <c:pt idx="13">
                  <c:v>1.6290949253495845E-2</c:v>
                </c:pt>
                <c:pt idx="14">
                  <c:v>1.1332050459696384E-3</c:v>
                </c:pt>
                <c:pt idx="15">
                  <c:v>5.3356946620348308E-3</c:v>
                </c:pt>
                <c:pt idx="16">
                  <c:v>3.0697502654295351E-3</c:v>
                </c:pt>
              </c:numCache>
            </c:numRef>
          </c:val>
        </c:ser>
        <c:ser>
          <c:idx val="2"/>
          <c:order val="2"/>
          <c:tx>
            <c:strRef>
              <c:f>'C07Retail'!$R$3</c:f>
              <c:strCache>
                <c:ptCount val="1"/>
                <c:pt idx="0">
                  <c:v>SuperValu</c:v>
                </c:pt>
              </c:strCache>
            </c:strRef>
          </c:tx>
          <c:marker>
            <c:symbol val="none"/>
          </c:marker>
          <c:cat>
            <c:strRef>
              <c:f>'C07Retail'!$O$4:$O$20</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'C07Retail'!$R$4:$R$20</c:f>
              <c:numCache>
                <c:formatCode>General</c:formatCode>
                <c:ptCount val="17"/>
                <c:pt idx="0">
                  <c:v>2.5959913064477185E-3</c:v>
                </c:pt>
                <c:pt idx="1">
                  <c:v>1.0069149581463061E-2</c:v>
                </c:pt>
                <c:pt idx="2">
                  <c:v>1.0572740454325762E-2</c:v>
                </c:pt>
                <c:pt idx="3">
                  <c:v>1.3429451776059533E-2</c:v>
                </c:pt>
                <c:pt idx="4">
                  <c:v>1.0963779346765406E-2</c:v>
                </c:pt>
                <c:pt idx="5">
                  <c:v>1.1898323418063822E-2</c:v>
                </c:pt>
                <c:pt idx="6">
                  <c:v>3.147365698025352E-3</c:v>
                </c:pt>
                <c:pt idx="7">
                  <c:v>9.4696063895930039E-3</c:v>
                </c:pt>
                <c:pt idx="8">
                  <c:v>1.34133611691023E-2</c:v>
                </c:pt>
                <c:pt idx="9">
                  <c:v>1.3854527461652652E-2</c:v>
                </c:pt>
                <c:pt idx="10">
                  <c:v>1.9751317607327436E-2</c:v>
                </c:pt>
                <c:pt idx="11">
                  <c:v>1.0370519532823199E-2</c:v>
                </c:pt>
                <c:pt idx="12">
                  <c:v>1.2083622948190131E-2</c:v>
                </c:pt>
                <c:pt idx="13">
                  <c:v>1.3462586269524159E-2</c:v>
                </c:pt>
                <c:pt idx="14">
                  <c:v>-6.4065164706938349E-2</c:v>
                </c:pt>
                <c:pt idx="15">
                  <c:v>9.6805182648964216E-3</c:v>
                </c:pt>
                <c:pt idx="16">
                  <c:v>-4.0230191293227482E-2</c:v>
                </c:pt>
              </c:numCache>
            </c:numRef>
          </c:val>
        </c:ser>
        <c:ser>
          <c:idx val="3"/>
          <c:order val="3"/>
          <c:tx>
            <c:strRef>
              <c:f>'C07Retail'!$S$3</c:f>
              <c:strCache>
                <c:ptCount val="1"/>
                <c:pt idx="0">
                  <c:v>Amazon</c:v>
                </c:pt>
              </c:strCache>
            </c:strRef>
          </c:tx>
          <c:marker>
            <c:symbol val="none"/>
          </c:marker>
          <c:cat>
            <c:strRef>
              <c:f>'C07Retail'!$O$4:$O$20</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'C07Retail'!$S$4:$S$20</c:f>
              <c:numCache>
                <c:formatCode>General</c:formatCode>
                <c:ptCount val="17"/>
                <c:pt idx="1">
                  <c:v>-0.5929549902152641</c:v>
                </c:pt>
                <c:pt idx="2">
                  <c:v>-0.41573333333333329</c:v>
                </c:pt>
                <c:pt idx="3">
                  <c:v>-0.20959459459459462</c:v>
                </c:pt>
                <c:pt idx="4">
                  <c:v>-0.2041737704918033</c:v>
                </c:pt>
                <c:pt idx="5">
                  <c:v>-0.43900487804878058</c:v>
                </c:pt>
                <c:pt idx="6">
                  <c:v>-0.51096053584359169</c:v>
                </c:pt>
                <c:pt idx="7">
                  <c:v>-0.1817030749519539</c:v>
                </c:pt>
                <c:pt idx="8">
                  <c:v>-3.7884566488685489E-2</c:v>
                </c:pt>
                <c:pt idx="9">
                  <c:v>6.6489361702127669E-3</c:v>
                </c:pt>
                <c:pt idx="10">
                  <c:v>8.4958820979627245E-2</c:v>
                </c:pt>
                <c:pt idx="11">
                  <c:v>4.2285041224970545E-2</c:v>
                </c:pt>
                <c:pt idx="12">
                  <c:v>1.7738773223788629E-2</c:v>
                </c:pt>
                <c:pt idx="13">
                  <c:v>3.2086282440175265E-2</c:v>
                </c:pt>
                <c:pt idx="14">
                  <c:v>3.3653344464155285E-2</c:v>
                </c:pt>
                <c:pt idx="15">
                  <c:v>3.6802807132073949E-2</c:v>
                </c:pt>
                <c:pt idx="16">
                  <c:v>3.3680271313296685E-2</c:v>
                </c:pt>
              </c:numCache>
            </c:numRef>
          </c:val>
        </c:ser>
        <c:dLbls/>
        <c:marker val="1"/>
        <c:axId val="35731712"/>
        <c:axId val="35745792"/>
      </c:lineChart>
      <c:catAx>
        <c:axId val="35731712"/>
        <c:scaling>
          <c:orientation val="minMax"/>
        </c:scaling>
        <c:axPos val="b"/>
        <c:tickLblPos val="nextTo"/>
        <c:txPr>
          <a:bodyPr/>
          <a:lstStyle/>
          <a:p>
            <a:pPr>
              <a:defRPr sz="900"/>
            </a:pPr>
            <a:endParaRPr lang="en-US"/>
          </a:p>
        </c:txPr>
        <c:crossAx val="35745792"/>
        <c:crosses val="autoZero"/>
        <c:auto val="1"/>
        <c:lblAlgn val="ctr"/>
        <c:lblOffset val="100"/>
      </c:catAx>
      <c:valAx>
        <c:axId val="35745792"/>
        <c:scaling>
          <c:orientation val="minMax"/>
          <c:min val="-0.70000000000000018"/>
        </c:scaling>
        <c:axPos val="l"/>
        <c:majorGridlines/>
        <c:title>
          <c:tx>
            <c:rich>
              <a:bodyPr rot="-5400000" vert="horz"/>
              <a:lstStyle/>
              <a:p>
                <a:pPr>
                  <a:defRPr/>
                </a:pPr>
                <a:r>
                  <a:rPr lang="en-US"/>
                  <a:t>Ratio</a:t>
                </a:r>
              </a:p>
            </c:rich>
          </c:tx>
          <c:layout/>
        </c:title>
        <c:numFmt formatCode="General" sourceLinked="1"/>
        <c:tickLblPos val="nextTo"/>
        <c:crossAx val="35731712"/>
        <c:crosses val="autoZero"/>
        <c:crossBetween val="between"/>
      </c:valAx>
    </c:plotArea>
    <c:legend>
      <c:legendPos val="r"/>
      <c:layout/>
    </c:legend>
    <c:plotVisOnly val="1"/>
    <c:dispBlanksAs val="gap"/>
  </c:chart>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588"/>
            <a:ext cx="2971800" cy="4587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3075" name="Rectangle 3"/>
          <p:cNvSpPr>
            <a:spLocks noGrp="1" noChangeArrowheads="1"/>
          </p:cNvSpPr>
          <p:nvPr>
            <p:ph type="dt" sz="quarter" idx="1"/>
          </p:nvPr>
        </p:nvSpPr>
        <p:spPr bwMode="auto">
          <a:xfrm>
            <a:off x="3886200" y="-1588"/>
            <a:ext cx="2971800" cy="4587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3076" name="Rectangle 4"/>
          <p:cNvSpPr>
            <a:spLocks noGrp="1" noChangeArrowheads="1"/>
          </p:cNvSpPr>
          <p:nvPr>
            <p:ph type="ftr" sz="quarter" idx="2"/>
          </p:nvPr>
        </p:nvSpPr>
        <p:spPr bwMode="auto">
          <a:xfrm>
            <a:off x="0" y="8715375"/>
            <a:ext cx="2971800" cy="4587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pPr>
              <a:defRPr/>
            </a:pPr>
            <a:r>
              <a:rPr lang="en-US"/>
              <a:t>Chapter 1:  Introduction</a:t>
            </a:r>
          </a:p>
        </p:txBody>
      </p:sp>
      <p:sp>
        <p:nvSpPr>
          <p:cNvPr id="3077" name="Rectangle 5"/>
          <p:cNvSpPr>
            <a:spLocks noGrp="1" noChangeArrowheads="1"/>
          </p:cNvSpPr>
          <p:nvPr>
            <p:ph type="sldNum" sz="quarter" idx="3"/>
          </p:nvPr>
        </p:nvSpPr>
        <p:spPr bwMode="auto">
          <a:xfrm>
            <a:off x="3886200" y="8715375"/>
            <a:ext cx="2971800" cy="4587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200"/>
            </a:lvl1pPr>
          </a:lstStyle>
          <a:p>
            <a:pPr>
              <a:defRPr/>
            </a:pPr>
            <a:fld id="{8697D135-5270-4DCA-863C-F3BEF4F8C067}" type="slidenum">
              <a:rPr lang="en-US"/>
              <a:pPr>
                <a:defRPr/>
              </a:pPr>
              <a:t>‹#›</a:t>
            </a:fld>
            <a:endParaRPr lang="en-US"/>
          </a:p>
        </p:txBody>
      </p:sp>
      <p:sp>
        <p:nvSpPr>
          <p:cNvPr id="3078" name="Rectangle 6"/>
          <p:cNvSpPr>
            <a:spLocks noChangeArrowheads="1"/>
          </p:cNvSpPr>
          <p:nvPr/>
        </p:nvSpPr>
        <p:spPr bwMode="auto">
          <a:xfrm>
            <a:off x="68263" y="90488"/>
            <a:ext cx="1743075" cy="304800"/>
          </a:xfrm>
          <a:prstGeom prst="rect">
            <a:avLst/>
          </a:prstGeom>
          <a:noFill/>
          <a:ln w="9525">
            <a:noFill/>
            <a:miter lim="800000"/>
            <a:headEnd/>
            <a:tailEnd/>
          </a:ln>
          <a:effectLst/>
        </p:spPr>
        <p:txBody>
          <a:bodyPr wrap="none" lIns="92075" tIns="46038" rIns="92075" bIns="46038" anchor="ctr">
            <a:spAutoFit/>
          </a:bodyPr>
          <a:lstStyle/>
          <a:p>
            <a:pPr>
              <a:defRPr/>
            </a:pPr>
            <a:r>
              <a:rPr lang="en-US" sz="1400">
                <a:latin typeface="Book Antiqua" pitchFamily="18" charset="0"/>
              </a:rPr>
              <a:t>Introduction to MIS</a:t>
            </a:r>
          </a:p>
        </p:txBody>
      </p:sp>
      <p:sp>
        <p:nvSpPr>
          <p:cNvPr id="3079" name="Rectangle 7"/>
          <p:cNvSpPr>
            <a:spLocks noChangeArrowheads="1"/>
          </p:cNvSpPr>
          <p:nvPr/>
        </p:nvSpPr>
        <p:spPr bwMode="auto">
          <a:xfrm>
            <a:off x="6380163" y="8777288"/>
            <a:ext cx="409575" cy="304800"/>
          </a:xfrm>
          <a:prstGeom prst="rect">
            <a:avLst/>
          </a:prstGeom>
          <a:noFill/>
          <a:ln w="9525">
            <a:noFill/>
            <a:miter lim="800000"/>
            <a:headEnd/>
            <a:tailEnd/>
          </a:ln>
          <a:effectLst/>
        </p:spPr>
        <p:txBody>
          <a:bodyPr wrap="none" lIns="92075" tIns="46038" rIns="92075" bIns="46038" anchor="ctr">
            <a:spAutoFit/>
          </a:bodyPr>
          <a:lstStyle/>
          <a:p>
            <a:pPr algn="r">
              <a:defRPr/>
            </a:pPr>
            <a:fld id="{A04D6B28-4C12-4DB8-BC6A-7E8044F0FFFF}" type="slidenum">
              <a:rPr lang="en-US" sz="1400">
                <a:latin typeface="Book Antiqua" pitchFamily="18" charset="0"/>
              </a:rPr>
              <a:pPr algn="r">
                <a:defRPr/>
              </a:pPr>
              <a:t>‹#›</a:t>
            </a:fld>
            <a:endParaRPr lang="en-US" sz="1400">
              <a:latin typeface="Book Antiqua" pitchFamily="18" charset="0"/>
            </a:endParaRPr>
          </a:p>
        </p:txBody>
      </p:sp>
    </p:spTree>
    <p:extLst>
      <p:ext uri="{BB962C8B-B14F-4D97-AF65-F5344CB8AC3E}">
        <p14:creationId xmlns:p14="http://schemas.microsoft.com/office/powerpoint/2010/main" xmlns="" val="2800060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2467"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2469"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2470"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2471"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7470D68-DF5D-48E8-8D15-795AE7D18638}" type="slidenum">
              <a:rPr lang="en-US"/>
              <a:pPr>
                <a:defRPr/>
              </a:pPr>
              <a:t>‹#›</a:t>
            </a:fld>
            <a:endParaRPr lang="en-US"/>
          </a:p>
        </p:txBody>
      </p:sp>
    </p:spTree>
    <p:extLst>
      <p:ext uri="{BB962C8B-B14F-4D97-AF65-F5344CB8AC3E}">
        <p14:creationId xmlns:p14="http://schemas.microsoft.com/office/powerpoint/2010/main" xmlns="" val="1351999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DA858B59-FB20-4314-ACF4-0E8D4B071B52}" type="slidenum">
              <a:rPr lang="en-US" sz="1200" smtClean="0"/>
              <a:pPr/>
              <a:t>1</a:t>
            </a:fld>
            <a:endParaRPr lang="en-US" sz="1200" smtClean="0"/>
          </a:p>
        </p:txBody>
      </p:sp>
      <p:sp>
        <p:nvSpPr>
          <p:cNvPr id="46083" name="Rectangle 2"/>
          <p:cNvSpPr>
            <a:spLocks noGrp="1" noRot="1" noChangeAspect="1" noChangeArrowheads="1" noTextEdit="1"/>
          </p:cNvSpPr>
          <p:nvPr>
            <p:ph type="sldImg"/>
          </p:nvPr>
        </p:nvSpPr>
        <p:spPr>
          <a:xfrm>
            <a:off x="1144588" y="695325"/>
            <a:ext cx="4568825" cy="3425825"/>
          </a:xfrm>
          <a:ln w="12700" cap="flat">
            <a:solidFill>
              <a:schemeClr val="tx1"/>
            </a:solidFill>
          </a:ln>
        </p:spPr>
      </p:sp>
      <p:sp>
        <p:nvSpPr>
          <p:cNvPr id="46084" name="Rectangle 3"/>
          <p:cNvSpPr>
            <a:spLocks noGrp="1" noChangeArrowheads="1"/>
          </p:cNvSpPr>
          <p:nvPr>
            <p:ph type="body" idx="1"/>
          </p:nvPr>
        </p:nvSpPr>
        <p:spPr>
          <a:xfrm>
            <a:off x="914400" y="4357688"/>
            <a:ext cx="5029200" cy="412750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lIns="92075" tIns="46038" rIns="92075" bIns="46038"/>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4D4C3607-CF69-40E5-AF98-6DB7C1EEFF8A}" type="slidenum">
              <a:rPr lang="en-US" sz="1200" smtClean="0"/>
              <a:pPr/>
              <a:t>2</a:t>
            </a:fld>
            <a:endParaRPr lang="en-US"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95EA0F00-75C2-49E9-A1C1-125A78F63A90}" type="slidenum">
              <a:rPr lang="en-US" sz="1200" smtClean="0"/>
              <a:pPr/>
              <a:t>3</a:t>
            </a:fld>
            <a:endParaRPr 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dirty="0" smtClean="0"/>
              <a:t>Click to edit Master title style</a:t>
            </a:r>
            <a:endParaRPr kumimoji="0" lang="en-US" dirty="0"/>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20" name="Footer Placeholder 19"/>
          <p:cNvSpPr>
            <a:spLocks noGrp="1"/>
          </p:cNvSpPr>
          <p:nvPr>
            <p:ph type="ftr" sz="quarter" idx="11"/>
          </p:nvPr>
        </p:nvSpPr>
        <p:spPr/>
        <p:txBody>
          <a:bodyPr/>
          <a:lstStyle>
            <a:extLst/>
          </a:lstStyle>
          <a:p>
            <a:pPr>
              <a:defRPr/>
            </a:pPr>
            <a:endParaRPr lang="en-US"/>
          </a:p>
        </p:txBody>
      </p:sp>
      <p:sp>
        <p:nvSpPr>
          <p:cNvPr id="10" name="Slide Number Placeholder 9"/>
          <p:cNvSpPr>
            <a:spLocks noGrp="1"/>
          </p:cNvSpPr>
          <p:nvPr>
            <p:ph type="sldNum" sz="quarter" idx="12"/>
          </p:nvPr>
        </p:nvSpPr>
        <p:spPr/>
        <p:txBody>
          <a:bodyPr/>
          <a:lstStyle>
            <a:extLst/>
          </a:lstStyle>
          <a:p>
            <a:pPr>
              <a:defRPr/>
            </a:pPr>
            <a:fld id="{A2060396-C7FA-4ECE-B6F6-0F689FDB9146}"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dirty="0"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CC3A69C5-2A83-477C-A780-4F18D87F9F09}"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1342CF2A-B095-486D-A105-429D3D95EF74}"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7724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066800" y="914400"/>
            <a:ext cx="7924800" cy="5181600"/>
          </a:xfrm>
        </p:spPr>
        <p:txBody>
          <a:bodyPr/>
          <a:lstStyle/>
          <a:p>
            <a:pPr lvl="0"/>
            <a:endParaRPr lang="en-US" noProof="0" smtClean="0"/>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5"/>
          <p:cNvSpPr>
            <a:spLocks noGrp="1" noChangeArrowheads="1"/>
          </p:cNvSpPr>
          <p:nvPr>
            <p:ph type="sldNum" sz="quarter" idx="12"/>
          </p:nvPr>
        </p:nvSpPr>
        <p:spPr>
          <a:ln/>
        </p:spPr>
        <p:txBody>
          <a:bodyPr/>
          <a:lstStyle>
            <a:lvl1pPr>
              <a:defRPr/>
            </a:lvl1pPr>
          </a:lstStyle>
          <a:p>
            <a:pPr>
              <a:defRPr/>
            </a:pPr>
            <a:fld id="{CD80A562-A1CE-445D-85EF-B65A8BD77D55}" type="slidenum">
              <a:rPr lang="en-US"/>
              <a:pPr>
                <a:defRPr/>
              </a:pPr>
              <a:t>‹#›</a:t>
            </a:fld>
            <a:endParaRPr lang="en-US"/>
          </a:p>
        </p:txBody>
      </p:sp>
    </p:spTree>
    <p:extLst>
      <p:ext uri="{BB962C8B-B14F-4D97-AF65-F5344CB8AC3E}">
        <p14:creationId xmlns:p14="http://schemas.microsoft.com/office/powerpoint/2010/main" xmlns="" val="3594185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3700B0F6-E69A-4FCE-A425-7748BC30625F}"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B0AD1256-8F2D-4804-8EEE-F5DBFDDBE5FA}" type="slidenum">
              <a:rPr lang="en-US" smtClean="0"/>
              <a:pPr>
                <a:defRPr/>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dirty="0" smtClean="0"/>
              <a:t>Click to edit Master title style</a:t>
            </a:r>
            <a:endParaRPr kumimoji="0" lang="en-US" dirty="0"/>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EF43CA37-2DAB-44B2-912B-D29ED781524A}"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normAutofit/>
          </a:bodyPr>
          <a:lstStyle>
            <a:lvl1pPr algn="ctr">
              <a:defRPr sz="36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AAB70542-2792-4F72-847E-6723A2904CDF}"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dirty="0" smtClean="0"/>
              <a:t>Click to edit Master title style</a:t>
            </a:r>
            <a:endParaRPr kumimoji="0" lang="en-US" dirty="0"/>
          </a:p>
        </p:txBody>
      </p:sp>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4754E3EC-5CC4-4F08-AAAA-A65D3322F269}"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13BE80BE-7517-443E-9104-C01B4D7242D6}" type="slidenum">
              <a:rPr lang="en-US" smtClean="0"/>
              <a:pPr>
                <a:defRPr/>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67263107-A34B-447F-A3E6-A9F94247BC7B}"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9A9D036E-66C4-4DDD-9E66-8383B7A60A72}" type="slidenum">
              <a:rPr lang="en-US" smtClean="0"/>
              <a:pPr>
                <a:defRPr/>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8C0163F0-5193-4F82-9A62-0F6EC9ADA9B4}" type="slidenum">
              <a:rPr lang="en-US" smtClean="0"/>
              <a:pPr>
                <a:defRPr/>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hdtracks.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google.com/products"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2" Type="http://schemas.openxmlformats.org/officeDocument/2006/relationships/hyperlink" Target="http://caselaw.lp.findlaw.com/cgi-bin/getcase.pl?court=US&amp;navby=case&amp;vol=000&amp;invol=06-48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1.wmf"/><Relationship Id="rId1" Type="http://schemas.openxmlformats.org/officeDocument/2006/relationships/slideLayout" Target="../slideLayouts/slideLayout6.xml"/><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image" Target="../media/image24.jpeg"/><Relationship Id="rId1" Type="http://schemas.openxmlformats.org/officeDocument/2006/relationships/slideLayout" Target="../slideLayouts/slideLayout6.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0.jpeg"/><Relationship Id="rId1" Type="http://schemas.openxmlformats.org/officeDocument/2006/relationships/slideLayout" Target="../slideLayouts/slideLayout6.xml"/><Relationship Id="rId4" Type="http://schemas.openxmlformats.org/officeDocument/2006/relationships/image" Target="../media/image31.jpeg"/></Relationships>
</file>

<file path=ppt/slides/_rels/slide2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6.xml"/><Relationship Id="rId5" Type="http://schemas.openxmlformats.org/officeDocument/2006/relationships/image" Target="../media/image30.jpeg"/><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3" Type="http://schemas.openxmlformats.org/officeDocument/2006/relationships/hyperlink" Target="http://www.iab.net/resources/ad_revenue.asp" TargetMode="External"/><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www.lumapartners.com/resource-center/lumascapes-2/"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www.goemerchant.com/index.htm" TargetMode="External"/><Relationship Id="rId2" Type="http://schemas.openxmlformats.org/officeDocument/2006/relationships/image" Target="../media/image37.wmf"/><Relationship Id="rId1" Type="http://schemas.openxmlformats.org/officeDocument/2006/relationships/slideLayout" Target="../slideLayouts/slideLayout6.xml"/><Relationship Id="rId5" Type="http://schemas.openxmlformats.org/officeDocument/2006/relationships/hyperlink" Target="http://checkout.google.com/sell?promo=sbs&amp;utm_medium=et&amp;utm_source=bizsols&amp;utm_campaign=checkout" TargetMode="External"/><Relationship Id="rId4" Type="http://schemas.openxmlformats.org/officeDocument/2006/relationships/hyperlink" Target="https://www.paypal.com/cgi-bin/webscr?cmd=p/xcl/rec/singleitem-intro-outside"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slideLayout" Target="../slideLayouts/slideLayout2.xml"/><Relationship Id="rId5" Type="http://schemas.openxmlformats.org/officeDocument/2006/relationships/image" Target="../media/image41.wmf"/><Relationship Id="rId4" Type="http://schemas.openxmlformats.org/officeDocument/2006/relationships/image" Target="../media/image4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2.jpeg"/><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jpeg"/></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2.jpe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5.jpeg"/><Relationship Id="rId1" Type="http://schemas.openxmlformats.org/officeDocument/2006/relationships/slideLayout" Target="../slideLayouts/slideLayout6.xml"/><Relationship Id="rId5" Type="http://schemas.openxmlformats.org/officeDocument/2006/relationships/image" Target="../media/image46.jpeg"/><Relationship Id="rId4" Type="http://schemas.openxmlformats.org/officeDocument/2006/relationships/image" Target="../media/image19.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www.census.gov/mrts/www/ecomm.html"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zillow.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noFill/>
        </p:spPr>
        <p:txBody>
          <a:bodyPr/>
          <a:lstStyle/>
          <a:p>
            <a:endParaRPr lang="en-US" dirty="0" smtClean="0"/>
          </a:p>
        </p:txBody>
      </p:sp>
      <p:sp>
        <p:nvSpPr>
          <p:cNvPr id="14339" name="Rectangle 3"/>
          <p:cNvSpPr>
            <a:spLocks noGrp="1" noChangeArrowheads="1"/>
          </p:cNvSpPr>
          <p:nvPr>
            <p:ph type="subTitle" idx="1"/>
          </p:nvPr>
        </p:nvSpPr>
        <p:spPr>
          <a:xfrm>
            <a:off x="1432560" y="1850064"/>
            <a:ext cx="7406640" cy="2264736"/>
          </a:xfrm>
          <a:noFill/>
        </p:spPr>
        <p:txBody>
          <a:bodyPr>
            <a:normAutofit/>
          </a:bodyPr>
          <a:lstStyle/>
          <a:p>
            <a:pPr marL="342900" indent="-342900"/>
            <a:endParaRPr lang="en-US" dirty="0"/>
          </a:p>
          <a:p>
            <a:pPr marL="342900" indent="-342900"/>
            <a:r>
              <a:rPr lang="en-US" dirty="0"/>
              <a:t>Chapter </a:t>
            </a:r>
            <a:r>
              <a:rPr lang="en-US" dirty="0" smtClean="0"/>
              <a:t>7</a:t>
            </a:r>
            <a:endParaRPr lang="en-US" dirty="0"/>
          </a:p>
          <a:p>
            <a:pPr marL="342900" indent="-342900"/>
            <a:r>
              <a:rPr lang="en-US" dirty="0" smtClean="0"/>
              <a:t>Electronic Business</a:t>
            </a:r>
            <a:endParaRPr lang="en-US" dirty="0"/>
          </a:p>
          <a:p>
            <a:pPr marL="342900" indent="-342900"/>
            <a:endParaRPr lang="en-US" dirty="0"/>
          </a:p>
          <a:p>
            <a:pPr marL="342900" indent="-342900"/>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Sales: Digital Content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Entertainment: Defined products</a:t>
            </a:r>
          </a:p>
          <a:p>
            <a:pPr lvl="1"/>
            <a:r>
              <a:rPr lang="en-US" dirty="0" smtClean="0"/>
              <a:t>Books</a:t>
            </a:r>
          </a:p>
          <a:p>
            <a:pPr lvl="2"/>
            <a:r>
              <a:rPr lang="en-US" dirty="0" smtClean="0"/>
              <a:t>In 2010, Amazon reported digital sales exceeded sales of even paperback books.</a:t>
            </a:r>
          </a:p>
          <a:p>
            <a:pPr lvl="2"/>
            <a:r>
              <a:rPr lang="en-US" dirty="0" smtClean="0"/>
              <a:t>E-readers are dropping in price.</a:t>
            </a:r>
          </a:p>
          <a:p>
            <a:pPr lvl="1"/>
            <a:r>
              <a:rPr lang="en-US" dirty="0" smtClean="0"/>
              <a:t>Music</a:t>
            </a:r>
          </a:p>
          <a:p>
            <a:pPr lvl="2"/>
            <a:r>
              <a:rPr lang="en-US" dirty="0" smtClean="0"/>
              <a:t>Flexible pricing might increase sales even faster. Amazon now offers monthly sales.</a:t>
            </a:r>
          </a:p>
          <a:p>
            <a:pPr lvl="2"/>
            <a:r>
              <a:rPr lang="en-US" dirty="0" smtClean="0"/>
              <a:t>High-end systems: </a:t>
            </a:r>
            <a:r>
              <a:rPr lang="en-US" dirty="0" smtClean="0">
                <a:hlinkClick r:id="rId2"/>
              </a:rPr>
              <a:t>www.hdtracks.com</a:t>
            </a:r>
            <a:endParaRPr lang="en-US" dirty="0" smtClean="0"/>
          </a:p>
          <a:p>
            <a:pPr lvl="1"/>
            <a:r>
              <a:rPr lang="en-US" dirty="0" smtClean="0"/>
              <a:t>Video</a:t>
            </a:r>
          </a:p>
          <a:p>
            <a:pPr lvl="2"/>
            <a:r>
              <a:rPr lang="en-US" dirty="0" smtClean="0"/>
              <a:t>Movies (Netflix, …)</a:t>
            </a:r>
          </a:p>
          <a:p>
            <a:pPr lvl="2"/>
            <a:r>
              <a:rPr lang="en-US" dirty="0" smtClean="0"/>
              <a:t>Television (</a:t>
            </a:r>
            <a:r>
              <a:rPr lang="en-US" dirty="0" err="1" smtClean="0"/>
              <a:t>Hulu</a:t>
            </a:r>
            <a:r>
              <a:rPr lang="en-US" dirty="0" smtClean="0"/>
              <a:t>, …)</a:t>
            </a:r>
          </a:p>
          <a:p>
            <a:pPr lvl="1"/>
            <a:endParaRPr lang="en-US" dirty="0"/>
          </a:p>
        </p:txBody>
      </p:sp>
    </p:spTree>
    <p:extLst>
      <p:ext uri="{BB962C8B-B14F-4D97-AF65-F5344CB8AC3E}">
        <p14:creationId xmlns:p14="http://schemas.microsoft.com/office/powerpoint/2010/main" xmlns="" val="1831660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B2C Internet Features</a:t>
            </a:r>
            <a:endParaRPr lang="en-US" dirty="0"/>
          </a:p>
        </p:txBody>
      </p:sp>
      <p:sp>
        <p:nvSpPr>
          <p:cNvPr id="3" name="Content Placeholder 2"/>
          <p:cNvSpPr>
            <a:spLocks noGrp="1"/>
          </p:cNvSpPr>
          <p:nvPr>
            <p:ph idx="1"/>
          </p:nvPr>
        </p:nvSpPr>
        <p:spPr/>
        <p:txBody>
          <a:bodyPr/>
          <a:lstStyle/>
          <a:p>
            <a:r>
              <a:rPr lang="en-US" dirty="0" smtClean="0"/>
              <a:t>Search</a:t>
            </a:r>
          </a:p>
          <a:p>
            <a:r>
              <a:rPr lang="en-US" dirty="0" smtClean="0"/>
              <a:t>Compare products and vendors</a:t>
            </a:r>
          </a:p>
          <a:p>
            <a:r>
              <a:rPr lang="en-US" dirty="0" smtClean="0"/>
              <a:t>Low costs for large amounts of information</a:t>
            </a:r>
          </a:p>
          <a:p>
            <a:r>
              <a:rPr lang="en-US" dirty="0" smtClean="0"/>
              <a:t>Wide audience</a:t>
            </a:r>
          </a:p>
          <a:p>
            <a:r>
              <a:rPr lang="en-US" dirty="0" smtClean="0"/>
              <a:t>Tailor responses to individuals</a:t>
            </a:r>
          </a:p>
          <a:p>
            <a:r>
              <a:rPr lang="en-US" dirty="0" smtClean="0"/>
              <a:t>Social feedback (newer)</a:t>
            </a:r>
          </a:p>
          <a:p>
            <a:r>
              <a:rPr lang="en-US" dirty="0" smtClean="0">
                <a:sym typeface="Wingdings" pitchFamily="2" charset="2"/>
              </a:rPr>
              <a:t>What products match these features?</a:t>
            </a:r>
            <a:endParaRPr lang="en-US" dirty="0"/>
          </a:p>
        </p:txBody>
      </p:sp>
    </p:spTree>
    <p:extLst>
      <p:ext uri="{BB962C8B-B14F-4D97-AF65-F5344CB8AC3E}">
        <p14:creationId xmlns:p14="http://schemas.microsoft.com/office/powerpoint/2010/main" xmlns="" val="2337544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B2B Internet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EDI</a:t>
            </a:r>
          </a:p>
          <a:p>
            <a:pPr lvl="1"/>
            <a:r>
              <a:rPr lang="en-US" dirty="0" smtClean="0"/>
              <a:t>Ordering and Tracking</a:t>
            </a:r>
          </a:p>
          <a:p>
            <a:pPr lvl="1"/>
            <a:r>
              <a:rPr lang="en-US" dirty="0" smtClean="0"/>
              <a:t>Payment</a:t>
            </a:r>
          </a:p>
          <a:p>
            <a:r>
              <a:rPr lang="en-US" dirty="0" smtClean="0"/>
              <a:t>Web site ordering</a:t>
            </a:r>
          </a:p>
          <a:p>
            <a:pPr lvl="1"/>
            <a:r>
              <a:rPr lang="en-US" dirty="0" smtClean="0"/>
              <a:t>Staples and Office Depot</a:t>
            </a:r>
          </a:p>
          <a:p>
            <a:r>
              <a:rPr lang="en-US" dirty="0" smtClean="0"/>
              <a:t>Auctions</a:t>
            </a:r>
          </a:p>
          <a:p>
            <a:pPr lvl="1"/>
            <a:r>
              <a:rPr lang="en-US" dirty="0" smtClean="0"/>
              <a:t>Spot market, such as steel</a:t>
            </a:r>
          </a:p>
          <a:p>
            <a:r>
              <a:rPr lang="en-US" dirty="0" smtClean="0"/>
              <a:t>Services</a:t>
            </a:r>
          </a:p>
          <a:p>
            <a:pPr lvl="1"/>
            <a:r>
              <a:rPr lang="en-US" dirty="0" smtClean="0"/>
              <a:t>Hosting</a:t>
            </a:r>
          </a:p>
          <a:p>
            <a:pPr lvl="1"/>
            <a:r>
              <a:rPr lang="en-US" dirty="0" smtClean="0"/>
              <a:t>Search</a:t>
            </a:r>
          </a:p>
          <a:p>
            <a:pPr lvl="1"/>
            <a:r>
              <a:rPr lang="en-US" dirty="0" smtClean="0"/>
              <a:t>Payment</a:t>
            </a:r>
          </a:p>
          <a:p>
            <a:pPr lvl="1"/>
            <a:endParaRPr lang="en-US" dirty="0"/>
          </a:p>
        </p:txBody>
      </p:sp>
    </p:spTree>
    <p:extLst>
      <p:ext uri="{BB962C8B-B14F-4D97-AF65-F5344CB8AC3E}">
        <p14:creationId xmlns:p14="http://schemas.microsoft.com/office/powerpoint/2010/main" xmlns="" val="2033749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361123" y="113393"/>
            <a:ext cx="7498080" cy="1143000"/>
          </a:xfrm>
        </p:spPr>
        <p:txBody>
          <a:bodyPr/>
          <a:lstStyle/>
          <a:p>
            <a:r>
              <a:rPr lang="en-US" smtClean="0"/>
              <a:t>Production Chain</a:t>
            </a:r>
          </a:p>
        </p:txBody>
      </p:sp>
      <p:sp>
        <p:nvSpPr>
          <p:cNvPr id="11267" name="Freeform 3"/>
          <p:cNvSpPr>
            <a:spLocks/>
          </p:cNvSpPr>
          <p:nvPr/>
        </p:nvSpPr>
        <p:spPr bwMode="auto">
          <a:xfrm>
            <a:off x="2546351" y="6276975"/>
            <a:ext cx="106362" cy="119063"/>
          </a:xfrm>
          <a:custGeom>
            <a:avLst/>
            <a:gdLst>
              <a:gd name="T0" fmla="*/ 0 w 67"/>
              <a:gd name="T1" fmla="*/ 58738 h 75"/>
              <a:gd name="T2" fmla="*/ 0 w 67"/>
              <a:gd name="T3" fmla="*/ 82550 h 75"/>
              <a:gd name="T4" fmla="*/ 11112 w 67"/>
              <a:gd name="T5" fmla="*/ 106363 h 75"/>
              <a:gd name="T6" fmla="*/ 34925 w 67"/>
              <a:gd name="T7" fmla="*/ 117475 h 75"/>
              <a:gd name="T8" fmla="*/ 58737 w 67"/>
              <a:gd name="T9" fmla="*/ 117475 h 75"/>
              <a:gd name="T10" fmla="*/ 93662 w 67"/>
              <a:gd name="T11" fmla="*/ 106363 h 75"/>
              <a:gd name="T12" fmla="*/ 104775 w 67"/>
              <a:gd name="T13" fmla="*/ 82550 h 75"/>
              <a:gd name="T14" fmla="*/ 104775 w 67"/>
              <a:gd name="T15" fmla="*/ 34925 h 75"/>
              <a:gd name="T16" fmla="*/ 93662 w 67"/>
              <a:gd name="T17" fmla="*/ 12700 h 75"/>
              <a:gd name="T18" fmla="*/ 58737 w 67"/>
              <a:gd name="T19" fmla="*/ 0 h 75"/>
              <a:gd name="T20" fmla="*/ 34925 w 67"/>
              <a:gd name="T21" fmla="*/ 0 h 75"/>
              <a:gd name="T22" fmla="*/ 11112 w 67"/>
              <a:gd name="T23" fmla="*/ 12700 h 75"/>
              <a:gd name="T24" fmla="*/ 0 w 67"/>
              <a:gd name="T25" fmla="*/ 34925 h 75"/>
              <a:gd name="T26" fmla="*/ 0 w 67"/>
              <a:gd name="T27" fmla="*/ 58738 h 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
              <a:gd name="T43" fmla="*/ 0 h 75"/>
              <a:gd name="T44" fmla="*/ 67 w 67"/>
              <a:gd name="T45" fmla="*/ 75 h 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 h="75">
                <a:moveTo>
                  <a:pt x="0" y="37"/>
                </a:moveTo>
                <a:lnTo>
                  <a:pt x="0" y="52"/>
                </a:lnTo>
                <a:lnTo>
                  <a:pt x="7" y="67"/>
                </a:lnTo>
                <a:lnTo>
                  <a:pt x="22" y="74"/>
                </a:lnTo>
                <a:lnTo>
                  <a:pt x="37" y="74"/>
                </a:lnTo>
                <a:lnTo>
                  <a:pt x="59" y="67"/>
                </a:lnTo>
                <a:lnTo>
                  <a:pt x="66" y="52"/>
                </a:lnTo>
                <a:lnTo>
                  <a:pt x="66" y="22"/>
                </a:lnTo>
                <a:lnTo>
                  <a:pt x="59" y="8"/>
                </a:lnTo>
                <a:lnTo>
                  <a:pt x="37" y="0"/>
                </a:lnTo>
                <a:lnTo>
                  <a:pt x="22" y="0"/>
                </a:lnTo>
                <a:lnTo>
                  <a:pt x="7" y="8"/>
                </a:lnTo>
                <a:lnTo>
                  <a:pt x="0" y="22"/>
                </a:lnTo>
                <a:lnTo>
                  <a:pt x="0" y="37"/>
                </a:lnTo>
              </a:path>
            </a:pathLst>
          </a:custGeom>
          <a:noFill/>
          <a:ln w="127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268" name="Freeform 4"/>
          <p:cNvSpPr>
            <a:spLocks/>
          </p:cNvSpPr>
          <p:nvPr/>
        </p:nvSpPr>
        <p:spPr bwMode="auto">
          <a:xfrm>
            <a:off x="2873376" y="6161088"/>
            <a:ext cx="119062" cy="117475"/>
          </a:xfrm>
          <a:custGeom>
            <a:avLst/>
            <a:gdLst>
              <a:gd name="T0" fmla="*/ 0 w 75"/>
              <a:gd name="T1" fmla="*/ 57150 h 74"/>
              <a:gd name="T2" fmla="*/ 0 w 75"/>
              <a:gd name="T3" fmla="*/ 80962 h 74"/>
              <a:gd name="T4" fmla="*/ 11112 w 75"/>
              <a:gd name="T5" fmla="*/ 104775 h 74"/>
              <a:gd name="T6" fmla="*/ 34925 w 75"/>
              <a:gd name="T7" fmla="*/ 115888 h 74"/>
              <a:gd name="T8" fmla="*/ 58737 w 75"/>
              <a:gd name="T9" fmla="*/ 115888 h 74"/>
              <a:gd name="T10" fmla="*/ 93662 w 75"/>
              <a:gd name="T11" fmla="*/ 104775 h 74"/>
              <a:gd name="T12" fmla="*/ 117475 w 75"/>
              <a:gd name="T13" fmla="*/ 80962 h 74"/>
              <a:gd name="T14" fmla="*/ 117475 w 75"/>
              <a:gd name="T15" fmla="*/ 57150 h 74"/>
              <a:gd name="T16" fmla="*/ 93662 w 75"/>
              <a:gd name="T17" fmla="*/ 22225 h 74"/>
              <a:gd name="T18" fmla="*/ 58737 w 75"/>
              <a:gd name="T19" fmla="*/ 0 h 74"/>
              <a:gd name="T20" fmla="*/ 11112 w 75"/>
              <a:gd name="T21" fmla="*/ 22225 h 74"/>
              <a:gd name="T22" fmla="*/ 0 w 75"/>
              <a:gd name="T23" fmla="*/ 57150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5"/>
              <a:gd name="T37" fmla="*/ 0 h 74"/>
              <a:gd name="T38" fmla="*/ 75 w 75"/>
              <a:gd name="T39" fmla="*/ 74 h 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5" h="74">
                <a:moveTo>
                  <a:pt x="0" y="36"/>
                </a:moveTo>
                <a:lnTo>
                  <a:pt x="0" y="51"/>
                </a:lnTo>
                <a:lnTo>
                  <a:pt x="7" y="66"/>
                </a:lnTo>
                <a:lnTo>
                  <a:pt x="22" y="73"/>
                </a:lnTo>
                <a:lnTo>
                  <a:pt x="37" y="73"/>
                </a:lnTo>
                <a:lnTo>
                  <a:pt x="59" y="66"/>
                </a:lnTo>
                <a:lnTo>
                  <a:pt x="74" y="51"/>
                </a:lnTo>
                <a:lnTo>
                  <a:pt x="74" y="36"/>
                </a:lnTo>
                <a:lnTo>
                  <a:pt x="59" y="14"/>
                </a:lnTo>
                <a:lnTo>
                  <a:pt x="37" y="0"/>
                </a:lnTo>
                <a:lnTo>
                  <a:pt x="7" y="14"/>
                </a:lnTo>
                <a:lnTo>
                  <a:pt x="0" y="36"/>
                </a:lnTo>
              </a:path>
            </a:pathLst>
          </a:custGeom>
          <a:noFill/>
          <a:ln w="127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269" name="Freeform 5"/>
          <p:cNvSpPr>
            <a:spLocks/>
          </p:cNvSpPr>
          <p:nvPr/>
        </p:nvSpPr>
        <p:spPr bwMode="auto">
          <a:xfrm>
            <a:off x="3176588" y="6289675"/>
            <a:ext cx="119063" cy="117475"/>
          </a:xfrm>
          <a:custGeom>
            <a:avLst/>
            <a:gdLst>
              <a:gd name="T0" fmla="*/ 0 w 75"/>
              <a:gd name="T1" fmla="*/ 58738 h 74"/>
              <a:gd name="T2" fmla="*/ 0 w 75"/>
              <a:gd name="T3" fmla="*/ 80962 h 74"/>
              <a:gd name="T4" fmla="*/ 12700 w 75"/>
              <a:gd name="T5" fmla="*/ 104775 h 74"/>
              <a:gd name="T6" fmla="*/ 34925 w 75"/>
              <a:gd name="T7" fmla="*/ 115888 h 74"/>
              <a:gd name="T8" fmla="*/ 82550 w 75"/>
              <a:gd name="T9" fmla="*/ 115888 h 74"/>
              <a:gd name="T10" fmla="*/ 106363 w 75"/>
              <a:gd name="T11" fmla="*/ 104775 h 74"/>
              <a:gd name="T12" fmla="*/ 117475 w 75"/>
              <a:gd name="T13" fmla="*/ 80962 h 74"/>
              <a:gd name="T14" fmla="*/ 117475 w 75"/>
              <a:gd name="T15" fmla="*/ 34925 h 74"/>
              <a:gd name="T16" fmla="*/ 106363 w 75"/>
              <a:gd name="T17" fmla="*/ 11112 h 74"/>
              <a:gd name="T18" fmla="*/ 82550 w 75"/>
              <a:gd name="T19" fmla="*/ 0 h 74"/>
              <a:gd name="T20" fmla="*/ 34925 w 75"/>
              <a:gd name="T21" fmla="*/ 0 h 74"/>
              <a:gd name="T22" fmla="*/ 12700 w 75"/>
              <a:gd name="T23" fmla="*/ 11112 h 74"/>
              <a:gd name="T24" fmla="*/ 0 w 75"/>
              <a:gd name="T25" fmla="*/ 34925 h 74"/>
              <a:gd name="T26" fmla="*/ 0 w 75"/>
              <a:gd name="T27" fmla="*/ 58738 h 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5"/>
              <a:gd name="T43" fmla="*/ 0 h 74"/>
              <a:gd name="T44" fmla="*/ 75 w 75"/>
              <a:gd name="T45" fmla="*/ 74 h 7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5" h="74">
                <a:moveTo>
                  <a:pt x="0" y="37"/>
                </a:moveTo>
                <a:lnTo>
                  <a:pt x="0" y="51"/>
                </a:lnTo>
                <a:lnTo>
                  <a:pt x="8" y="66"/>
                </a:lnTo>
                <a:lnTo>
                  <a:pt x="22" y="73"/>
                </a:lnTo>
                <a:lnTo>
                  <a:pt x="52" y="73"/>
                </a:lnTo>
                <a:lnTo>
                  <a:pt x="67" y="66"/>
                </a:lnTo>
                <a:lnTo>
                  <a:pt x="74" y="51"/>
                </a:lnTo>
                <a:lnTo>
                  <a:pt x="74" y="22"/>
                </a:lnTo>
                <a:lnTo>
                  <a:pt x="67" y="7"/>
                </a:lnTo>
                <a:lnTo>
                  <a:pt x="52" y="0"/>
                </a:lnTo>
                <a:lnTo>
                  <a:pt x="22" y="0"/>
                </a:lnTo>
                <a:lnTo>
                  <a:pt x="8" y="7"/>
                </a:lnTo>
                <a:lnTo>
                  <a:pt x="0" y="22"/>
                </a:lnTo>
                <a:lnTo>
                  <a:pt x="0" y="37"/>
                </a:lnTo>
              </a:path>
            </a:pathLst>
          </a:custGeom>
          <a:noFill/>
          <a:ln w="127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270" name="Freeform 6"/>
          <p:cNvSpPr>
            <a:spLocks/>
          </p:cNvSpPr>
          <p:nvPr/>
        </p:nvSpPr>
        <p:spPr bwMode="auto">
          <a:xfrm>
            <a:off x="2171701" y="6183313"/>
            <a:ext cx="106362" cy="119062"/>
          </a:xfrm>
          <a:custGeom>
            <a:avLst/>
            <a:gdLst>
              <a:gd name="T0" fmla="*/ 0 w 67"/>
              <a:gd name="T1" fmla="*/ 58737 h 75"/>
              <a:gd name="T2" fmla="*/ 0 w 67"/>
              <a:gd name="T3" fmla="*/ 82550 h 75"/>
              <a:gd name="T4" fmla="*/ 12700 w 67"/>
              <a:gd name="T5" fmla="*/ 106362 h 75"/>
              <a:gd name="T6" fmla="*/ 34925 w 67"/>
              <a:gd name="T7" fmla="*/ 117475 h 75"/>
              <a:gd name="T8" fmla="*/ 58737 w 67"/>
              <a:gd name="T9" fmla="*/ 117475 h 75"/>
              <a:gd name="T10" fmla="*/ 93662 w 67"/>
              <a:gd name="T11" fmla="*/ 106362 h 75"/>
              <a:gd name="T12" fmla="*/ 104775 w 67"/>
              <a:gd name="T13" fmla="*/ 82550 h 75"/>
              <a:gd name="T14" fmla="*/ 104775 w 67"/>
              <a:gd name="T15" fmla="*/ 34925 h 75"/>
              <a:gd name="T16" fmla="*/ 93662 w 67"/>
              <a:gd name="T17" fmla="*/ 12700 h 75"/>
              <a:gd name="T18" fmla="*/ 58737 w 67"/>
              <a:gd name="T19" fmla="*/ 0 h 75"/>
              <a:gd name="T20" fmla="*/ 34925 w 67"/>
              <a:gd name="T21" fmla="*/ 0 h 75"/>
              <a:gd name="T22" fmla="*/ 12700 w 67"/>
              <a:gd name="T23" fmla="*/ 12700 h 75"/>
              <a:gd name="T24" fmla="*/ 0 w 67"/>
              <a:gd name="T25" fmla="*/ 34925 h 75"/>
              <a:gd name="T26" fmla="*/ 0 w 67"/>
              <a:gd name="T27" fmla="*/ 58737 h 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
              <a:gd name="T43" fmla="*/ 0 h 75"/>
              <a:gd name="T44" fmla="*/ 67 w 67"/>
              <a:gd name="T45" fmla="*/ 75 h 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 h="75">
                <a:moveTo>
                  <a:pt x="0" y="37"/>
                </a:moveTo>
                <a:lnTo>
                  <a:pt x="0" y="52"/>
                </a:lnTo>
                <a:lnTo>
                  <a:pt x="8" y="67"/>
                </a:lnTo>
                <a:lnTo>
                  <a:pt x="22" y="74"/>
                </a:lnTo>
                <a:lnTo>
                  <a:pt x="37" y="74"/>
                </a:lnTo>
                <a:lnTo>
                  <a:pt x="59" y="67"/>
                </a:lnTo>
                <a:lnTo>
                  <a:pt x="66" y="52"/>
                </a:lnTo>
                <a:lnTo>
                  <a:pt x="66" y="22"/>
                </a:lnTo>
                <a:lnTo>
                  <a:pt x="59" y="8"/>
                </a:lnTo>
                <a:lnTo>
                  <a:pt x="37" y="0"/>
                </a:lnTo>
                <a:lnTo>
                  <a:pt x="22" y="0"/>
                </a:lnTo>
                <a:lnTo>
                  <a:pt x="8" y="8"/>
                </a:lnTo>
                <a:lnTo>
                  <a:pt x="0" y="22"/>
                </a:lnTo>
                <a:lnTo>
                  <a:pt x="0" y="37"/>
                </a:lnTo>
              </a:path>
            </a:pathLst>
          </a:custGeom>
          <a:noFill/>
          <a:ln w="127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271" name="Freeform 7"/>
          <p:cNvSpPr>
            <a:spLocks/>
          </p:cNvSpPr>
          <p:nvPr/>
        </p:nvSpPr>
        <p:spPr bwMode="auto">
          <a:xfrm>
            <a:off x="3562351" y="6089650"/>
            <a:ext cx="119062" cy="119063"/>
          </a:xfrm>
          <a:custGeom>
            <a:avLst/>
            <a:gdLst>
              <a:gd name="T0" fmla="*/ 0 w 75"/>
              <a:gd name="T1" fmla="*/ 58738 h 75"/>
              <a:gd name="T2" fmla="*/ 23812 w 75"/>
              <a:gd name="T3" fmla="*/ 106363 h 75"/>
              <a:gd name="T4" fmla="*/ 58737 w 75"/>
              <a:gd name="T5" fmla="*/ 117475 h 75"/>
              <a:gd name="T6" fmla="*/ 82550 w 75"/>
              <a:gd name="T7" fmla="*/ 117475 h 75"/>
              <a:gd name="T8" fmla="*/ 106362 w 75"/>
              <a:gd name="T9" fmla="*/ 106363 h 75"/>
              <a:gd name="T10" fmla="*/ 117475 w 75"/>
              <a:gd name="T11" fmla="*/ 82550 h 75"/>
              <a:gd name="T12" fmla="*/ 117475 w 75"/>
              <a:gd name="T13" fmla="*/ 58738 h 75"/>
              <a:gd name="T14" fmla="*/ 106362 w 75"/>
              <a:gd name="T15" fmla="*/ 23813 h 75"/>
              <a:gd name="T16" fmla="*/ 58737 w 75"/>
              <a:gd name="T17" fmla="*/ 0 h 75"/>
              <a:gd name="T18" fmla="*/ 23812 w 75"/>
              <a:gd name="T19" fmla="*/ 23813 h 75"/>
              <a:gd name="T20" fmla="*/ 0 w 75"/>
              <a:gd name="T21" fmla="*/ 5873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5"/>
              <a:gd name="T34" fmla="*/ 0 h 75"/>
              <a:gd name="T35" fmla="*/ 75 w 75"/>
              <a:gd name="T36" fmla="*/ 75 h 7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5" h="75">
                <a:moveTo>
                  <a:pt x="0" y="37"/>
                </a:moveTo>
                <a:lnTo>
                  <a:pt x="15" y="67"/>
                </a:lnTo>
                <a:lnTo>
                  <a:pt x="37" y="74"/>
                </a:lnTo>
                <a:lnTo>
                  <a:pt x="52" y="74"/>
                </a:lnTo>
                <a:lnTo>
                  <a:pt x="67" y="67"/>
                </a:lnTo>
                <a:lnTo>
                  <a:pt x="74" y="52"/>
                </a:lnTo>
                <a:lnTo>
                  <a:pt x="74" y="37"/>
                </a:lnTo>
                <a:lnTo>
                  <a:pt x="67" y="15"/>
                </a:lnTo>
                <a:lnTo>
                  <a:pt x="37" y="0"/>
                </a:lnTo>
                <a:lnTo>
                  <a:pt x="15" y="15"/>
                </a:lnTo>
                <a:lnTo>
                  <a:pt x="0" y="37"/>
                </a:lnTo>
              </a:path>
            </a:pathLst>
          </a:custGeom>
          <a:noFill/>
          <a:ln w="127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272" name="Freeform 8"/>
          <p:cNvSpPr>
            <a:spLocks/>
          </p:cNvSpPr>
          <p:nvPr/>
        </p:nvSpPr>
        <p:spPr bwMode="auto">
          <a:xfrm>
            <a:off x="3913188" y="6207125"/>
            <a:ext cx="106363" cy="119063"/>
          </a:xfrm>
          <a:custGeom>
            <a:avLst/>
            <a:gdLst>
              <a:gd name="T0" fmla="*/ 0 w 67"/>
              <a:gd name="T1" fmla="*/ 58738 h 75"/>
              <a:gd name="T2" fmla="*/ 0 w 67"/>
              <a:gd name="T3" fmla="*/ 82550 h 75"/>
              <a:gd name="T4" fmla="*/ 12700 w 67"/>
              <a:gd name="T5" fmla="*/ 104775 h 75"/>
              <a:gd name="T6" fmla="*/ 47625 w 67"/>
              <a:gd name="T7" fmla="*/ 117475 h 75"/>
              <a:gd name="T8" fmla="*/ 69850 w 67"/>
              <a:gd name="T9" fmla="*/ 117475 h 75"/>
              <a:gd name="T10" fmla="*/ 93663 w 67"/>
              <a:gd name="T11" fmla="*/ 104775 h 75"/>
              <a:gd name="T12" fmla="*/ 104775 w 67"/>
              <a:gd name="T13" fmla="*/ 82550 h 75"/>
              <a:gd name="T14" fmla="*/ 104775 w 67"/>
              <a:gd name="T15" fmla="*/ 34925 h 75"/>
              <a:gd name="T16" fmla="*/ 93663 w 67"/>
              <a:gd name="T17" fmla="*/ 11113 h 75"/>
              <a:gd name="T18" fmla="*/ 69850 w 67"/>
              <a:gd name="T19" fmla="*/ 0 h 75"/>
              <a:gd name="T20" fmla="*/ 47625 w 67"/>
              <a:gd name="T21" fmla="*/ 0 h 75"/>
              <a:gd name="T22" fmla="*/ 12700 w 67"/>
              <a:gd name="T23" fmla="*/ 11113 h 75"/>
              <a:gd name="T24" fmla="*/ 0 w 67"/>
              <a:gd name="T25" fmla="*/ 34925 h 75"/>
              <a:gd name="T26" fmla="*/ 0 w 67"/>
              <a:gd name="T27" fmla="*/ 58738 h 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
              <a:gd name="T43" fmla="*/ 0 h 75"/>
              <a:gd name="T44" fmla="*/ 67 w 67"/>
              <a:gd name="T45" fmla="*/ 75 h 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 h="75">
                <a:moveTo>
                  <a:pt x="0" y="37"/>
                </a:moveTo>
                <a:lnTo>
                  <a:pt x="0" y="52"/>
                </a:lnTo>
                <a:lnTo>
                  <a:pt x="8" y="66"/>
                </a:lnTo>
                <a:lnTo>
                  <a:pt x="30" y="74"/>
                </a:lnTo>
                <a:lnTo>
                  <a:pt x="44" y="74"/>
                </a:lnTo>
                <a:lnTo>
                  <a:pt x="59" y="66"/>
                </a:lnTo>
                <a:lnTo>
                  <a:pt x="66" y="52"/>
                </a:lnTo>
                <a:lnTo>
                  <a:pt x="66" y="22"/>
                </a:lnTo>
                <a:lnTo>
                  <a:pt x="59" y="7"/>
                </a:lnTo>
                <a:lnTo>
                  <a:pt x="44" y="0"/>
                </a:lnTo>
                <a:lnTo>
                  <a:pt x="30" y="0"/>
                </a:lnTo>
                <a:lnTo>
                  <a:pt x="8" y="7"/>
                </a:lnTo>
                <a:lnTo>
                  <a:pt x="0" y="22"/>
                </a:lnTo>
                <a:lnTo>
                  <a:pt x="0" y="37"/>
                </a:lnTo>
              </a:path>
            </a:pathLst>
          </a:custGeom>
          <a:noFill/>
          <a:ln w="127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273" name="Freeform 9"/>
          <p:cNvSpPr>
            <a:spLocks/>
          </p:cNvSpPr>
          <p:nvPr/>
        </p:nvSpPr>
        <p:spPr bwMode="auto">
          <a:xfrm>
            <a:off x="4322763" y="6043613"/>
            <a:ext cx="106363" cy="119062"/>
          </a:xfrm>
          <a:custGeom>
            <a:avLst/>
            <a:gdLst>
              <a:gd name="T0" fmla="*/ 0 w 67"/>
              <a:gd name="T1" fmla="*/ 58737 h 75"/>
              <a:gd name="T2" fmla="*/ 0 w 67"/>
              <a:gd name="T3" fmla="*/ 82550 h 75"/>
              <a:gd name="T4" fmla="*/ 11113 w 67"/>
              <a:gd name="T5" fmla="*/ 104775 h 75"/>
              <a:gd name="T6" fmla="*/ 34925 w 67"/>
              <a:gd name="T7" fmla="*/ 117475 h 75"/>
              <a:gd name="T8" fmla="*/ 58738 w 67"/>
              <a:gd name="T9" fmla="*/ 117475 h 75"/>
              <a:gd name="T10" fmla="*/ 93663 w 67"/>
              <a:gd name="T11" fmla="*/ 104775 h 75"/>
              <a:gd name="T12" fmla="*/ 104775 w 67"/>
              <a:gd name="T13" fmla="*/ 82550 h 75"/>
              <a:gd name="T14" fmla="*/ 104775 w 67"/>
              <a:gd name="T15" fmla="*/ 58737 h 75"/>
              <a:gd name="T16" fmla="*/ 93663 w 67"/>
              <a:gd name="T17" fmla="*/ 23812 h 75"/>
              <a:gd name="T18" fmla="*/ 58738 w 67"/>
              <a:gd name="T19" fmla="*/ 0 h 75"/>
              <a:gd name="T20" fmla="*/ 11113 w 67"/>
              <a:gd name="T21" fmla="*/ 23812 h 75"/>
              <a:gd name="T22" fmla="*/ 0 w 67"/>
              <a:gd name="T23" fmla="*/ 58737 h 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
              <a:gd name="T37" fmla="*/ 0 h 75"/>
              <a:gd name="T38" fmla="*/ 67 w 67"/>
              <a:gd name="T39" fmla="*/ 75 h 7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 h="75">
                <a:moveTo>
                  <a:pt x="0" y="37"/>
                </a:moveTo>
                <a:lnTo>
                  <a:pt x="0" y="52"/>
                </a:lnTo>
                <a:lnTo>
                  <a:pt x="7" y="66"/>
                </a:lnTo>
                <a:lnTo>
                  <a:pt x="22" y="74"/>
                </a:lnTo>
                <a:lnTo>
                  <a:pt x="37" y="74"/>
                </a:lnTo>
                <a:lnTo>
                  <a:pt x="59" y="66"/>
                </a:lnTo>
                <a:lnTo>
                  <a:pt x="66" y="52"/>
                </a:lnTo>
                <a:lnTo>
                  <a:pt x="66" y="37"/>
                </a:lnTo>
                <a:lnTo>
                  <a:pt x="59" y="15"/>
                </a:lnTo>
                <a:lnTo>
                  <a:pt x="37" y="0"/>
                </a:lnTo>
                <a:lnTo>
                  <a:pt x="7" y="15"/>
                </a:lnTo>
                <a:lnTo>
                  <a:pt x="0" y="37"/>
                </a:lnTo>
              </a:path>
            </a:pathLst>
          </a:custGeom>
          <a:noFill/>
          <a:ln w="127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274" name="Freeform 10"/>
          <p:cNvSpPr>
            <a:spLocks/>
          </p:cNvSpPr>
          <p:nvPr/>
        </p:nvSpPr>
        <p:spPr bwMode="auto">
          <a:xfrm>
            <a:off x="4660901" y="6207125"/>
            <a:ext cx="119062" cy="119063"/>
          </a:xfrm>
          <a:custGeom>
            <a:avLst/>
            <a:gdLst>
              <a:gd name="T0" fmla="*/ 0 w 75"/>
              <a:gd name="T1" fmla="*/ 58738 h 75"/>
              <a:gd name="T2" fmla="*/ 0 w 75"/>
              <a:gd name="T3" fmla="*/ 82550 h 75"/>
              <a:gd name="T4" fmla="*/ 12700 w 75"/>
              <a:gd name="T5" fmla="*/ 104775 h 75"/>
              <a:gd name="T6" fmla="*/ 34925 w 75"/>
              <a:gd name="T7" fmla="*/ 117475 h 75"/>
              <a:gd name="T8" fmla="*/ 58737 w 75"/>
              <a:gd name="T9" fmla="*/ 117475 h 75"/>
              <a:gd name="T10" fmla="*/ 93662 w 75"/>
              <a:gd name="T11" fmla="*/ 104775 h 75"/>
              <a:gd name="T12" fmla="*/ 117475 w 75"/>
              <a:gd name="T13" fmla="*/ 82550 h 75"/>
              <a:gd name="T14" fmla="*/ 117475 w 75"/>
              <a:gd name="T15" fmla="*/ 34925 h 75"/>
              <a:gd name="T16" fmla="*/ 93662 w 75"/>
              <a:gd name="T17" fmla="*/ 11113 h 75"/>
              <a:gd name="T18" fmla="*/ 58737 w 75"/>
              <a:gd name="T19" fmla="*/ 0 h 75"/>
              <a:gd name="T20" fmla="*/ 34925 w 75"/>
              <a:gd name="T21" fmla="*/ 0 h 75"/>
              <a:gd name="T22" fmla="*/ 12700 w 75"/>
              <a:gd name="T23" fmla="*/ 11113 h 75"/>
              <a:gd name="T24" fmla="*/ 0 w 75"/>
              <a:gd name="T25" fmla="*/ 34925 h 75"/>
              <a:gd name="T26" fmla="*/ 0 w 75"/>
              <a:gd name="T27" fmla="*/ 58738 h 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5"/>
              <a:gd name="T43" fmla="*/ 0 h 75"/>
              <a:gd name="T44" fmla="*/ 75 w 75"/>
              <a:gd name="T45" fmla="*/ 75 h 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5" h="75">
                <a:moveTo>
                  <a:pt x="0" y="37"/>
                </a:moveTo>
                <a:lnTo>
                  <a:pt x="0" y="52"/>
                </a:lnTo>
                <a:lnTo>
                  <a:pt x="8" y="66"/>
                </a:lnTo>
                <a:lnTo>
                  <a:pt x="22" y="74"/>
                </a:lnTo>
                <a:lnTo>
                  <a:pt x="37" y="74"/>
                </a:lnTo>
                <a:lnTo>
                  <a:pt x="59" y="66"/>
                </a:lnTo>
                <a:lnTo>
                  <a:pt x="74" y="52"/>
                </a:lnTo>
                <a:lnTo>
                  <a:pt x="74" y="22"/>
                </a:lnTo>
                <a:lnTo>
                  <a:pt x="59" y="7"/>
                </a:lnTo>
                <a:lnTo>
                  <a:pt x="37" y="0"/>
                </a:lnTo>
                <a:lnTo>
                  <a:pt x="22" y="0"/>
                </a:lnTo>
                <a:lnTo>
                  <a:pt x="8" y="7"/>
                </a:lnTo>
                <a:lnTo>
                  <a:pt x="0" y="22"/>
                </a:lnTo>
                <a:lnTo>
                  <a:pt x="0" y="37"/>
                </a:lnTo>
              </a:path>
            </a:pathLst>
          </a:custGeom>
          <a:noFill/>
          <a:ln w="127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275" name="Freeform 11"/>
          <p:cNvSpPr>
            <a:spLocks/>
          </p:cNvSpPr>
          <p:nvPr/>
        </p:nvSpPr>
        <p:spPr bwMode="auto">
          <a:xfrm>
            <a:off x="4930776" y="6078538"/>
            <a:ext cx="117475" cy="119062"/>
          </a:xfrm>
          <a:custGeom>
            <a:avLst/>
            <a:gdLst>
              <a:gd name="T0" fmla="*/ 0 w 74"/>
              <a:gd name="T1" fmla="*/ 58737 h 75"/>
              <a:gd name="T2" fmla="*/ 22225 w 74"/>
              <a:gd name="T3" fmla="*/ 104775 h 75"/>
              <a:gd name="T4" fmla="*/ 57150 w 74"/>
              <a:gd name="T5" fmla="*/ 117475 h 75"/>
              <a:gd name="T6" fmla="*/ 80962 w 74"/>
              <a:gd name="T7" fmla="*/ 117475 h 75"/>
              <a:gd name="T8" fmla="*/ 104775 w 74"/>
              <a:gd name="T9" fmla="*/ 104775 h 75"/>
              <a:gd name="T10" fmla="*/ 115888 w 74"/>
              <a:gd name="T11" fmla="*/ 82550 h 75"/>
              <a:gd name="T12" fmla="*/ 115888 w 74"/>
              <a:gd name="T13" fmla="*/ 34925 h 75"/>
              <a:gd name="T14" fmla="*/ 104775 w 74"/>
              <a:gd name="T15" fmla="*/ 11112 h 75"/>
              <a:gd name="T16" fmla="*/ 80962 w 74"/>
              <a:gd name="T17" fmla="*/ 0 h 75"/>
              <a:gd name="T18" fmla="*/ 57150 w 74"/>
              <a:gd name="T19" fmla="*/ 0 h 75"/>
              <a:gd name="T20" fmla="*/ 22225 w 74"/>
              <a:gd name="T21" fmla="*/ 11112 h 75"/>
              <a:gd name="T22" fmla="*/ 0 w 74"/>
              <a:gd name="T23" fmla="*/ 58737 h 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4"/>
              <a:gd name="T37" fmla="*/ 0 h 75"/>
              <a:gd name="T38" fmla="*/ 74 w 74"/>
              <a:gd name="T39" fmla="*/ 75 h 7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4" h="75">
                <a:moveTo>
                  <a:pt x="0" y="37"/>
                </a:moveTo>
                <a:lnTo>
                  <a:pt x="14" y="66"/>
                </a:lnTo>
                <a:lnTo>
                  <a:pt x="36" y="74"/>
                </a:lnTo>
                <a:lnTo>
                  <a:pt x="51" y="74"/>
                </a:lnTo>
                <a:lnTo>
                  <a:pt x="66" y="66"/>
                </a:lnTo>
                <a:lnTo>
                  <a:pt x="73" y="52"/>
                </a:lnTo>
                <a:lnTo>
                  <a:pt x="73" y="22"/>
                </a:lnTo>
                <a:lnTo>
                  <a:pt x="66" y="7"/>
                </a:lnTo>
                <a:lnTo>
                  <a:pt x="51" y="0"/>
                </a:lnTo>
                <a:lnTo>
                  <a:pt x="36" y="0"/>
                </a:lnTo>
                <a:lnTo>
                  <a:pt x="14" y="7"/>
                </a:lnTo>
                <a:lnTo>
                  <a:pt x="0" y="37"/>
                </a:lnTo>
              </a:path>
            </a:pathLst>
          </a:custGeom>
          <a:noFill/>
          <a:ln w="127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276" name="Freeform 12"/>
          <p:cNvSpPr>
            <a:spLocks/>
          </p:cNvSpPr>
          <p:nvPr/>
        </p:nvSpPr>
        <p:spPr bwMode="auto">
          <a:xfrm>
            <a:off x="5187951" y="6276975"/>
            <a:ext cx="117475" cy="107950"/>
          </a:xfrm>
          <a:custGeom>
            <a:avLst/>
            <a:gdLst>
              <a:gd name="T0" fmla="*/ 0 w 74"/>
              <a:gd name="T1" fmla="*/ 58737 h 68"/>
              <a:gd name="T2" fmla="*/ 11112 w 74"/>
              <a:gd name="T3" fmla="*/ 93662 h 68"/>
              <a:gd name="T4" fmla="*/ 34925 w 74"/>
              <a:gd name="T5" fmla="*/ 106363 h 68"/>
              <a:gd name="T6" fmla="*/ 57150 w 74"/>
              <a:gd name="T7" fmla="*/ 106363 h 68"/>
              <a:gd name="T8" fmla="*/ 93662 w 74"/>
              <a:gd name="T9" fmla="*/ 93662 h 68"/>
              <a:gd name="T10" fmla="*/ 115888 w 74"/>
              <a:gd name="T11" fmla="*/ 58737 h 68"/>
              <a:gd name="T12" fmla="*/ 115888 w 74"/>
              <a:gd name="T13" fmla="*/ 34925 h 68"/>
              <a:gd name="T14" fmla="*/ 93662 w 74"/>
              <a:gd name="T15" fmla="*/ 12700 h 68"/>
              <a:gd name="T16" fmla="*/ 57150 w 74"/>
              <a:gd name="T17" fmla="*/ 0 h 68"/>
              <a:gd name="T18" fmla="*/ 34925 w 74"/>
              <a:gd name="T19" fmla="*/ 0 h 68"/>
              <a:gd name="T20" fmla="*/ 11112 w 74"/>
              <a:gd name="T21" fmla="*/ 12700 h 68"/>
              <a:gd name="T22" fmla="*/ 0 w 74"/>
              <a:gd name="T23" fmla="*/ 34925 h 68"/>
              <a:gd name="T24" fmla="*/ 0 w 74"/>
              <a:gd name="T25" fmla="*/ 58737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68"/>
              <a:gd name="T41" fmla="*/ 74 w 74"/>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68">
                <a:moveTo>
                  <a:pt x="0" y="37"/>
                </a:moveTo>
                <a:lnTo>
                  <a:pt x="7" y="59"/>
                </a:lnTo>
                <a:lnTo>
                  <a:pt x="22" y="67"/>
                </a:lnTo>
                <a:lnTo>
                  <a:pt x="36" y="67"/>
                </a:lnTo>
                <a:lnTo>
                  <a:pt x="59" y="59"/>
                </a:lnTo>
                <a:lnTo>
                  <a:pt x="73" y="37"/>
                </a:lnTo>
                <a:lnTo>
                  <a:pt x="73" y="22"/>
                </a:lnTo>
                <a:lnTo>
                  <a:pt x="59" y="8"/>
                </a:lnTo>
                <a:lnTo>
                  <a:pt x="36" y="0"/>
                </a:lnTo>
                <a:lnTo>
                  <a:pt x="22" y="0"/>
                </a:lnTo>
                <a:lnTo>
                  <a:pt x="7" y="8"/>
                </a:lnTo>
                <a:lnTo>
                  <a:pt x="0" y="22"/>
                </a:lnTo>
                <a:lnTo>
                  <a:pt x="0" y="37"/>
                </a:lnTo>
              </a:path>
            </a:pathLst>
          </a:custGeom>
          <a:noFill/>
          <a:ln w="127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277" name="Freeform 13"/>
          <p:cNvSpPr>
            <a:spLocks/>
          </p:cNvSpPr>
          <p:nvPr/>
        </p:nvSpPr>
        <p:spPr bwMode="auto">
          <a:xfrm>
            <a:off x="5445126" y="6089650"/>
            <a:ext cx="117475" cy="119063"/>
          </a:xfrm>
          <a:custGeom>
            <a:avLst/>
            <a:gdLst>
              <a:gd name="T0" fmla="*/ 0 w 74"/>
              <a:gd name="T1" fmla="*/ 58738 h 75"/>
              <a:gd name="T2" fmla="*/ 0 w 74"/>
              <a:gd name="T3" fmla="*/ 82550 h 75"/>
              <a:gd name="T4" fmla="*/ 11112 w 74"/>
              <a:gd name="T5" fmla="*/ 106363 h 75"/>
              <a:gd name="T6" fmla="*/ 34925 w 74"/>
              <a:gd name="T7" fmla="*/ 117475 h 75"/>
              <a:gd name="T8" fmla="*/ 80962 w 74"/>
              <a:gd name="T9" fmla="*/ 117475 h 75"/>
              <a:gd name="T10" fmla="*/ 104775 w 74"/>
              <a:gd name="T11" fmla="*/ 106363 h 75"/>
              <a:gd name="T12" fmla="*/ 115888 w 74"/>
              <a:gd name="T13" fmla="*/ 82550 h 75"/>
              <a:gd name="T14" fmla="*/ 115888 w 74"/>
              <a:gd name="T15" fmla="*/ 36513 h 75"/>
              <a:gd name="T16" fmla="*/ 104775 w 74"/>
              <a:gd name="T17" fmla="*/ 12700 h 75"/>
              <a:gd name="T18" fmla="*/ 80962 w 74"/>
              <a:gd name="T19" fmla="*/ 0 h 75"/>
              <a:gd name="T20" fmla="*/ 34925 w 74"/>
              <a:gd name="T21" fmla="*/ 0 h 75"/>
              <a:gd name="T22" fmla="*/ 11112 w 74"/>
              <a:gd name="T23" fmla="*/ 12700 h 75"/>
              <a:gd name="T24" fmla="*/ 0 w 74"/>
              <a:gd name="T25" fmla="*/ 36513 h 75"/>
              <a:gd name="T26" fmla="*/ 0 w 74"/>
              <a:gd name="T27" fmla="*/ 58738 h 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4"/>
              <a:gd name="T43" fmla="*/ 0 h 75"/>
              <a:gd name="T44" fmla="*/ 74 w 74"/>
              <a:gd name="T45" fmla="*/ 75 h 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4" h="75">
                <a:moveTo>
                  <a:pt x="0" y="37"/>
                </a:moveTo>
                <a:lnTo>
                  <a:pt x="0" y="52"/>
                </a:lnTo>
                <a:lnTo>
                  <a:pt x="7" y="67"/>
                </a:lnTo>
                <a:lnTo>
                  <a:pt x="22" y="74"/>
                </a:lnTo>
                <a:lnTo>
                  <a:pt x="51" y="74"/>
                </a:lnTo>
                <a:lnTo>
                  <a:pt x="66" y="67"/>
                </a:lnTo>
                <a:lnTo>
                  <a:pt x="73" y="52"/>
                </a:lnTo>
                <a:lnTo>
                  <a:pt x="73" y="23"/>
                </a:lnTo>
                <a:lnTo>
                  <a:pt x="66" y="8"/>
                </a:lnTo>
                <a:lnTo>
                  <a:pt x="51" y="0"/>
                </a:lnTo>
                <a:lnTo>
                  <a:pt x="22" y="0"/>
                </a:lnTo>
                <a:lnTo>
                  <a:pt x="7" y="8"/>
                </a:lnTo>
                <a:lnTo>
                  <a:pt x="0" y="23"/>
                </a:lnTo>
                <a:lnTo>
                  <a:pt x="0" y="37"/>
                </a:lnTo>
              </a:path>
            </a:pathLst>
          </a:custGeom>
          <a:noFill/>
          <a:ln w="127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278" name="Freeform 14"/>
          <p:cNvSpPr>
            <a:spLocks/>
          </p:cNvSpPr>
          <p:nvPr/>
        </p:nvSpPr>
        <p:spPr bwMode="auto">
          <a:xfrm>
            <a:off x="5702301" y="6276975"/>
            <a:ext cx="106362" cy="107950"/>
          </a:xfrm>
          <a:custGeom>
            <a:avLst/>
            <a:gdLst>
              <a:gd name="T0" fmla="*/ 0 w 67"/>
              <a:gd name="T1" fmla="*/ 47625 h 68"/>
              <a:gd name="T2" fmla="*/ 0 w 67"/>
              <a:gd name="T3" fmla="*/ 71437 h 68"/>
              <a:gd name="T4" fmla="*/ 11112 w 67"/>
              <a:gd name="T5" fmla="*/ 93662 h 68"/>
              <a:gd name="T6" fmla="*/ 34925 w 67"/>
              <a:gd name="T7" fmla="*/ 106363 h 68"/>
              <a:gd name="T8" fmla="*/ 57150 w 67"/>
              <a:gd name="T9" fmla="*/ 106363 h 68"/>
              <a:gd name="T10" fmla="*/ 92075 w 67"/>
              <a:gd name="T11" fmla="*/ 93662 h 68"/>
              <a:gd name="T12" fmla="*/ 104775 w 67"/>
              <a:gd name="T13" fmla="*/ 71437 h 68"/>
              <a:gd name="T14" fmla="*/ 104775 w 67"/>
              <a:gd name="T15" fmla="*/ 47625 h 68"/>
              <a:gd name="T16" fmla="*/ 92075 w 67"/>
              <a:gd name="T17" fmla="*/ 12700 h 68"/>
              <a:gd name="T18" fmla="*/ 57150 w 67"/>
              <a:gd name="T19" fmla="*/ 0 h 68"/>
              <a:gd name="T20" fmla="*/ 34925 w 67"/>
              <a:gd name="T21" fmla="*/ 0 h 68"/>
              <a:gd name="T22" fmla="*/ 11112 w 67"/>
              <a:gd name="T23" fmla="*/ 12700 h 68"/>
              <a:gd name="T24" fmla="*/ 0 w 67"/>
              <a:gd name="T25" fmla="*/ 4762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
              <a:gd name="T40" fmla="*/ 0 h 68"/>
              <a:gd name="T41" fmla="*/ 67 w 6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 h="68">
                <a:moveTo>
                  <a:pt x="0" y="30"/>
                </a:moveTo>
                <a:lnTo>
                  <a:pt x="0" y="45"/>
                </a:lnTo>
                <a:lnTo>
                  <a:pt x="7" y="59"/>
                </a:lnTo>
                <a:lnTo>
                  <a:pt x="22" y="67"/>
                </a:lnTo>
                <a:lnTo>
                  <a:pt x="36" y="67"/>
                </a:lnTo>
                <a:lnTo>
                  <a:pt x="58" y="59"/>
                </a:lnTo>
                <a:lnTo>
                  <a:pt x="66" y="45"/>
                </a:lnTo>
                <a:lnTo>
                  <a:pt x="66" y="30"/>
                </a:lnTo>
                <a:lnTo>
                  <a:pt x="58" y="8"/>
                </a:lnTo>
                <a:lnTo>
                  <a:pt x="36" y="0"/>
                </a:lnTo>
                <a:lnTo>
                  <a:pt x="22" y="0"/>
                </a:lnTo>
                <a:lnTo>
                  <a:pt x="7" y="8"/>
                </a:lnTo>
                <a:lnTo>
                  <a:pt x="0" y="30"/>
                </a:lnTo>
              </a:path>
            </a:pathLst>
          </a:custGeom>
          <a:noFill/>
          <a:ln w="127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279" name="Freeform 15"/>
          <p:cNvSpPr>
            <a:spLocks/>
          </p:cNvSpPr>
          <p:nvPr/>
        </p:nvSpPr>
        <p:spPr bwMode="auto">
          <a:xfrm>
            <a:off x="5830888" y="6032500"/>
            <a:ext cx="117475" cy="117475"/>
          </a:xfrm>
          <a:custGeom>
            <a:avLst/>
            <a:gdLst>
              <a:gd name="T0" fmla="*/ 0 w 74"/>
              <a:gd name="T1" fmla="*/ 57150 h 74"/>
              <a:gd name="T2" fmla="*/ 22225 w 74"/>
              <a:gd name="T3" fmla="*/ 104775 h 74"/>
              <a:gd name="T4" fmla="*/ 57150 w 74"/>
              <a:gd name="T5" fmla="*/ 115888 h 74"/>
              <a:gd name="T6" fmla="*/ 80962 w 74"/>
              <a:gd name="T7" fmla="*/ 115888 h 74"/>
              <a:gd name="T8" fmla="*/ 104775 w 74"/>
              <a:gd name="T9" fmla="*/ 104775 h 74"/>
              <a:gd name="T10" fmla="*/ 115888 w 74"/>
              <a:gd name="T11" fmla="*/ 80962 h 74"/>
              <a:gd name="T12" fmla="*/ 115888 w 74"/>
              <a:gd name="T13" fmla="*/ 34925 h 74"/>
              <a:gd name="T14" fmla="*/ 104775 w 74"/>
              <a:gd name="T15" fmla="*/ 11112 h 74"/>
              <a:gd name="T16" fmla="*/ 80962 w 74"/>
              <a:gd name="T17" fmla="*/ 0 h 74"/>
              <a:gd name="T18" fmla="*/ 57150 w 74"/>
              <a:gd name="T19" fmla="*/ 0 h 74"/>
              <a:gd name="T20" fmla="*/ 22225 w 74"/>
              <a:gd name="T21" fmla="*/ 11112 h 74"/>
              <a:gd name="T22" fmla="*/ 0 w 74"/>
              <a:gd name="T23" fmla="*/ 57150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4"/>
              <a:gd name="T37" fmla="*/ 0 h 74"/>
              <a:gd name="T38" fmla="*/ 74 w 74"/>
              <a:gd name="T39" fmla="*/ 74 h 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4" h="74">
                <a:moveTo>
                  <a:pt x="0" y="36"/>
                </a:moveTo>
                <a:lnTo>
                  <a:pt x="14" y="66"/>
                </a:lnTo>
                <a:lnTo>
                  <a:pt x="36" y="73"/>
                </a:lnTo>
                <a:lnTo>
                  <a:pt x="51" y="73"/>
                </a:lnTo>
                <a:lnTo>
                  <a:pt x="66" y="66"/>
                </a:lnTo>
                <a:lnTo>
                  <a:pt x="73" y="51"/>
                </a:lnTo>
                <a:lnTo>
                  <a:pt x="73" y="22"/>
                </a:lnTo>
                <a:lnTo>
                  <a:pt x="66" y="7"/>
                </a:lnTo>
                <a:lnTo>
                  <a:pt x="51" y="0"/>
                </a:lnTo>
                <a:lnTo>
                  <a:pt x="36" y="0"/>
                </a:lnTo>
                <a:lnTo>
                  <a:pt x="14" y="7"/>
                </a:lnTo>
                <a:lnTo>
                  <a:pt x="0" y="36"/>
                </a:lnTo>
              </a:path>
            </a:pathLst>
          </a:custGeom>
          <a:noFill/>
          <a:ln w="127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280" name="Freeform 16"/>
          <p:cNvSpPr>
            <a:spLocks/>
          </p:cNvSpPr>
          <p:nvPr/>
        </p:nvSpPr>
        <p:spPr bwMode="auto">
          <a:xfrm>
            <a:off x="6029326" y="6265863"/>
            <a:ext cx="117475" cy="119062"/>
          </a:xfrm>
          <a:custGeom>
            <a:avLst/>
            <a:gdLst>
              <a:gd name="T0" fmla="*/ 0 w 74"/>
              <a:gd name="T1" fmla="*/ 58737 h 75"/>
              <a:gd name="T2" fmla="*/ 0 w 74"/>
              <a:gd name="T3" fmla="*/ 82550 h 75"/>
              <a:gd name="T4" fmla="*/ 11112 w 74"/>
              <a:gd name="T5" fmla="*/ 104775 h 75"/>
              <a:gd name="T6" fmla="*/ 34925 w 74"/>
              <a:gd name="T7" fmla="*/ 117475 h 75"/>
              <a:gd name="T8" fmla="*/ 80962 w 74"/>
              <a:gd name="T9" fmla="*/ 117475 h 75"/>
              <a:gd name="T10" fmla="*/ 104775 w 74"/>
              <a:gd name="T11" fmla="*/ 104775 h 75"/>
              <a:gd name="T12" fmla="*/ 115888 w 74"/>
              <a:gd name="T13" fmla="*/ 82550 h 75"/>
              <a:gd name="T14" fmla="*/ 115888 w 74"/>
              <a:gd name="T15" fmla="*/ 58737 h 75"/>
              <a:gd name="T16" fmla="*/ 104775 w 74"/>
              <a:gd name="T17" fmla="*/ 23812 h 75"/>
              <a:gd name="T18" fmla="*/ 58738 w 74"/>
              <a:gd name="T19" fmla="*/ 0 h 75"/>
              <a:gd name="T20" fmla="*/ 11112 w 74"/>
              <a:gd name="T21" fmla="*/ 23812 h 75"/>
              <a:gd name="T22" fmla="*/ 0 w 74"/>
              <a:gd name="T23" fmla="*/ 58737 h 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4"/>
              <a:gd name="T37" fmla="*/ 0 h 75"/>
              <a:gd name="T38" fmla="*/ 74 w 74"/>
              <a:gd name="T39" fmla="*/ 75 h 7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4" h="75">
                <a:moveTo>
                  <a:pt x="0" y="37"/>
                </a:moveTo>
                <a:lnTo>
                  <a:pt x="0" y="52"/>
                </a:lnTo>
                <a:lnTo>
                  <a:pt x="7" y="66"/>
                </a:lnTo>
                <a:lnTo>
                  <a:pt x="22" y="74"/>
                </a:lnTo>
                <a:lnTo>
                  <a:pt x="51" y="74"/>
                </a:lnTo>
                <a:lnTo>
                  <a:pt x="66" y="66"/>
                </a:lnTo>
                <a:lnTo>
                  <a:pt x="73" y="52"/>
                </a:lnTo>
                <a:lnTo>
                  <a:pt x="73" y="37"/>
                </a:lnTo>
                <a:lnTo>
                  <a:pt x="66" y="15"/>
                </a:lnTo>
                <a:lnTo>
                  <a:pt x="37" y="0"/>
                </a:lnTo>
                <a:lnTo>
                  <a:pt x="7" y="15"/>
                </a:lnTo>
                <a:lnTo>
                  <a:pt x="0" y="37"/>
                </a:lnTo>
              </a:path>
            </a:pathLst>
          </a:custGeom>
          <a:noFill/>
          <a:ln w="127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281" name="Freeform 17"/>
          <p:cNvSpPr>
            <a:spLocks/>
          </p:cNvSpPr>
          <p:nvPr/>
        </p:nvSpPr>
        <p:spPr bwMode="auto">
          <a:xfrm>
            <a:off x="6286501" y="6126163"/>
            <a:ext cx="117475" cy="117475"/>
          </a:xfrm>
          <a:custGeom>
            <a:avLst/>
            <a:gdLst>
              <a:gd name="T0" fmla="*/ 0 w 74"/>
              <a:gd name="T1" fmla="*/ 57150 h 74"/>
              <a:gd name="T2" fmla="*/ 22225 w 74"/>
              <a:gd name="T3" fmla="*/ 92075 h 74"/>
              <a:gd name="T4" fmla="*/ 58738 w 74"/>
              <a:gd name="T5" fmla="*/ 115888 h 74"/>
              <a:gd name="T6" fmla="*/ 80962 w 74"/>
              <a:gd name="T7" fmla="*/ 115888 h 74"/>
              <a:gd name="T8" fmla="*/ 104775 w 74"/>
              <a:gd name="T9" fmla="*/ 92075 h 74"/>
              <a:gd name="T10" fmla="*/ 115888 w 74"/>
              <a:gd name="T11" fmla="*/ 57150 h 74"/>
              <a:gd name="T12" fmla="*/ 115888 w 74"/>
              <a:gd name="T13" fmla="*/ 34925 h 74"/>
              <a:gd name="T14" fmla="*/ 104775 w 74"/>
              <a:gd name="T15" fmla="*/ 11112 h 74"/>
              <a:gd name="T16" fmla="*/ 80962 w 74"/>
              <a:gd name="T17" fmla="*/ 0 h 74"/>
              <a:gd name="T18" fmla="*/ 58738 w 74"/>
              <a:gd name="T19" fmla="*/ 0 h 74"/>
              <a:gd name="T20" fmla="*/ 22225 w 74"/>
              <a:gd name="T21" fmla="*/ 11112 h 74"/>
              <a:gd name="T22" fmla="*/ 0 w 74"/>
              <a:gd name="T23" fmla="*/ 57150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4"/>
              <a:gd name="T37" fmla="*/ 0 h 74"/>
              <a:gd name="T38" fmla="*/ 74 w 74"/>
              <a:gd name="T39" fmla="*/ 74 h 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4" h="74">
                <a:moveTo>
                  <a:pt x="0" y="36"/>
                </a:moveTo>
                <a:lnTo>
                  <a:pt x="14" y="58"/>
                </a:lnTo>
                <a:lnTo>
                  <a:pt x="37" y="73"/>
                </a:lnTo>
                <a:lnTo>
                  <a:pt x="51" y="73"/>
                </a:lnTo>
                <a:lnTo>
                  <a:pt x="66" y="58"/>
                </a:lnTo>
                <a:lnTo>
                  <a:pt x="73" y="36"/>
                </a:lnTo>
                <a:lnTo>
                  <a:pt x="73" y="22"/>
                </a:lnTo>
                <a:lnTo>
                  <a:pt x="66" y="7"/>
                </a:lnTo>
                <a:lnTo>
                  <a:pt x="51" y="0"/>
                </a:lnTo>
                <a:lnTo>
                  <a:pt x="37" y="0"/>
                </a:lnTo>
                <a:lnTo>
                  <a:pt x="14" y="7"/>
                </a:lnTo>
                <a:lnTo>
                  <a:pt x="0" y="36"/>
                </a:lnTo>
              </a:path>
            </a:pathLst>
          </a:custGeom>
          <a:noFill/>
          <a:ln w="127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282" name="Freeform 18"/>
          <p:cNvSpPr>
            <a:spLocks/>
          </p:cNvSpPr>
          <p:nvPr/>
        </p:nvSpPr>
        <p:spPr bwMode="auto">
          <a:xfrm>
            <a:off x="6484938" y="6254750"/>
            <a:ext cx="117475" cy="117475"/>
          </a:xfrm>
          <a:custGeom>
            <a:avLst/>
            <a:gdLst>
              <a:gd name="T0" fmla="*/ 0 w 74"/>
              <a:gd name="T1" fmla="*/ 57150 h 74"/>
              <a:gd name="T2" fmla="*/ 0 w 74"/>
              <a:gd name="T3" fmla="*/ 80962 h 74"/>
              <a:gd name="T4" fmla="*/ 11112 w 74"/>
              <a:gd name="T5" fmla="*/ 104775 h 74"/>
              <a:gd name="T6" fmla="*/ 34925 w 74"/>
              <a:gd name="T7" fmla="*/ 115888 h 74"/>
              <a:gd name="T8" fmla="*/ 80962 w 74"/>
              <a:gd name="T9" fmla="*/ 115888 h 74"/>
              <a:gd name="T10" fmla="*/ 104775 w 74"/>
              <a:gd name="T11" fmla="*/ 104775 h 74"/>
              <a:gd name="T12" fmla="*/ 115888 w 74"/>
              <a:gd name="T13" fmla="*/ 80962 h 74"/>
              <a:gd name="T14" fmla="*/ 115888 w 74"/>
              <a:gd name="T15" fmla="*/ 57150 h 74"/>
              <a:gd name="T16" fmla="*/ 104775 w 74"/>
              <a:gd name="T17" fmla="*/ 22225 h 74"/>
              <a:gd name="T18" fmla="*/ 58738 w 74"/>
              <a:gd name="T19" fmla="*/ 0 h 74"/>
              <a:gd name="T20" fmla="*/ 11112 w 74"/>
              <a:gd name="T21" fmla="*/ 22225 h 74"/>
              <a:gd name="T22" fmla="*/ 0 w 74"/>
              <a:gd name="T23" fmla="*/ 57150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4"/>
              <a:gd name="T37" fmla="*/ 0 h 74"/>
              <a:gd name="T38" fmla="*/ 74 w 74"/>
              <a:gd name="T39" fmla="*/ 74 h 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4" h="74">
                <a:moveTo>
                  <a:pt x="0" y="36"/>
                </a:moveTo>
                <a:lnTo>
                  <a:pt x="0" y="51"/>
                </a:lnTo>
                <a:lnTo>
                  <a:pt x="7" y="66"/>
                </a:lnTo>
                <a:lnTo>
                  <a:pt x="22" y="73"/>
                </a:lnTo>
                <a:lnTo>
                  <a:pt x="51" y="73"/>
                </a:lnTo>
                <a:lnTo>
                  <a:pt x="66" y="66"/>
                </a:lnTo>
                <a:lnTo>
                  <a:pt x="73" y="51"/>
                </a:lnTo>
                <a:lnTo>
                  <a:pt x="73" y="36"/>
                </a:lnTo>
                <a:lnTo>
                  <a:pt x="66" y="14"/>
                </a:lnTo>
                <a:lnTo>
                  <a:pt x="37" y="0"/>
                </a:lnTo>
                <a:lnTo>
                  <a:pt x="7" y="14"/>
                </a:lnTo>
                <a:lnTo>
                  <a:pt x="0" y="36"/>
                </a:lnTo>
              </a:path>
            </a:pathLst>
          </a:custGeom>
          <a:noFill/>
          <a:ln w="127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283" name="Freeform 19"/>
          <p:cNvSpPr>
            <a:spLocks/>
          </p:cNvSpPr>
          <p:nvPr/>
        </p:nvSpPr>
        <p:spPr bwMode="auto">
          <a:xfrm>
            <a:off x="1914526" y="6254750"/>
            <a:ext cx="119062" cy="117475"/>
          </a:xfrm>
          <a:custGeom>
            <a:avLst/>
            <a:gdLst>
              <a:gd name="T0" fmla="*/ 0 w 75"/>
              <a:gd name="T1" fmla="*/ 57150 h 74"/>
              <a:gd name="T2" fmla="*/ 0 w 75"/>
              <a:gd name="T3" fmla="*/ 80962 h 74"/>
              <a:gd name="T4" fmla="*/ 12700 w 75"/>
              <a:gd name="T5" fmla="*/ 104775 h 74"/>
              <a:gd name="T6" fmla="*/ 34925 w 75"/>
              <a:gd name="T7" fmla="*/ 115888 h 74"/>
              <a:gd name="T8" fmla="*/ 82550 w 75"/>
              <a:gd name="T9" fmla="*/ 115888 h 74"/>
              <a:gd name="T10" fmla="*/ 106362 w 75"/>
              <a:gd name="T11" fmla="*/ 104775 h 74"/>
              <a:gd name="T12" fmla="*/ 117475 w 75"/>
              <a:gd name="T13" fmla="*/ 80962 h 74"/>
              <a:gd name="T14" fmla="*/ 117475 w 75"/>
              <a:gd name="T15" fmla="*/ 57150 h 74"/>
              <a:gd name="T16" fmla="*/ 106362 w 75"/>
              <a:gd name="T17" fmla="*/ 22225 h 74"/>
              <a:gd name="T18" fmla="*/ 58737 w 75"/>
              <a:gd name="T19" fmla="*/ 0 h 74"/>
              <a:gd name="T20" fmla="*/ 12700 w 75"/>
              <a:gd name="T21" fmla="*/ 22225 h 74"/>
              <a:gd name="T22" fmla="*/ 0 w 75"/>
              <a:gd name="T23" fmla="*/ 57150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5"/>
              <a:gd name="T37" fmla="*/ 0 h 74"/>
              <a:gd name="T38" fmla="*/ 75 w 75"/>
              <a:gd name="T39" fmla="*/ 74 h 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5" h="74">
                <a:moveTo>
                  <a:pt x="0" y="36"/>
                </a:moveTo>
                <a:lnTo>
                  <a:pt x="0" y="51"/>
                </a:lnTo>
                <a:lnTo>
                  <a:pt x="8" y="66"/>
                </a:lnTo>
                <a:lnTo>
                  <a:pt x="22" y="73"/>
                </a:lnTo>
                <a:lnTo>
                  <a:pt x="52" y="73"/>
                </a:lnTo>
                <a:lnTo>
                  <a:pt x="67" y="66"/>
                </a:lnTo>
                <a:lnTo>
                  <a:pt x="74" y="51"/>
                </a:lnTo>
                <a:lnTo>
                  <a:pt x="74" y="36"/>
                </a:lnTo>
                <a:lnTo>
                  <a:pt x="67" y="14"/>
                </a:lnTo>
                <a:lnTo>
                  <a:pt x="37" y="0"/>
                </a:lnTo>
                <a:lnTo>
                  <a:pt x="8" y="14"/>
                </a:lnTo>
                <a:lnTo>
                  <a:pt x="0" y="36"/>
                </a:lnTo>
              </a:path>
            </a:pathLst>
          </a:custGeom>
          <a:noFill/>
          <a:ln w="12700" cap="rnd">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284" name="Oval 20"/>
          <p:cNvSpPr>
            <a:spLocks noChangeArrowheads="1"/>
          </p:cNvSpPr>
          <p:nvPr/>
        </p:nvSpPr>
        <p:spPr bwMode="auto">
          <a:xfrm>
            <a:off x="2678113" y="876300"/>
            <a:ext cx="1054100" cy="825500"/>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r>
              <a:rPr lang="en-US" sz="1400">
                <a:latin typeface="Times New Roman" pitchFamily="18" charset="0"/>
              </a:rPr>
              <a:t>parts</a:t>
            </a:r>
          </a:p>
          <a:p>
            <a:pPr algn="ctr"/>
            <a:r>
              <a:rPr lang="en-US" sz="1400">
                <a:latin typeface="Times New Roman" pitchFamily="18" charset="0"/>
              </a:rPr>
              <a:t>supplier</a:t>
            </a:r>
          </a:p>
        </p:txBody>
      </p:sp>
      <p:sp>
        <p:nvSpPr>
          <p:cNvPr id="11285" name="Oval 21"/>
          <p:cNvSpPr>
            <a:spLocks noChangeArrowheads="1"/>
          </p:cNvSpPr>
          <p:nvPr/>
        </p:nvSpPr>
        <p:spPr bwMode="auto">
          <a:xfrm>
            <a:off x="4049713" y="876300"/>
            <a:ext cx="1054100" cy="825500"/>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r>
              <a:rPr lang="en-US" sz="1400">
                <a:latin typeface="Times New Roman" pitchFamily="18" charset="0"/>
              </a:rPr>
              <a:t>parts</a:t>
            </a:r>
          </a:p>
          <a:p>
            <a:pPr algn="ctr"/>
            <a:r>
              <a:rPr lang="en-US" sz="1400">
                <a:latin typeface="Times New Roman" pitchFamily="18" charset="0"/>
              </a:rPr>
              <a:t>supplier</a:t>
            </a:r>
          </a:p>
        </p:txBody>
      </p:sp>
      <p:sp>
        <p:nvSpPr>
          <p:cNvPr id="11286" name="Oval 22"/>
          <p:cNvSpPr>
            <a:spLocks noChangeArrowheads="1"/>
          </p:cNvSpPr>
          <p:nvPr/>
        </p:nvSpPr>
        <p:spPr bwMode="auto">
          <a:xfrm>
            <a:off x="5421313" y="876300"/>
            <a:ext cx="1054100" cy="825500"/>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r>
              <a:rPr lang="en-US" sz="1400">
                <a:latin typeface="Times New Roman" pitchFamily="18" charset="0"/>
              </a:rPr>
              <a:t>parts</a:t>
            </a:r>
          </a:p>
          <a:p>
            <a:pPr algn="ctr"/>
            <a:r>
              <a:rPr lang="en-US" sz="1400">
                <a:latin typeface="Times New Roman" pitchFamily="18" charset="0"/>
              </a:rPr>
              <a:t>supplier</a:t>
            </a:r>
          </a:p>
        </p:txBody>
      </p:sp>
      <p:sp>
        <p:nvSpPr>
          <p:cNvPr id="11287" name="AutoShape 23"/>
          <p:cNvSpPr>
            <a:spLocks noChangeArrowheads="1"/>
          </p:cNvSpPr>
          <p:nvPr/>
        </p:nvSpPr>
        <p:spPr bwMode="auto">
          <a:xfrm>
            <a:off x="3287713" y="1943100"/>
            <a:ext cx="977900" cy="36830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r>
              <a:rPr lang="en-US" sz="1400">
                <a:latin typeface="Times New Roman" pitchFamily="18" charset="0"/>
              </a:rPr>
              <a:t>warehouse</a:t>
            </a:r>
          </a:p>
        </p:txBody>
      </p:sp>
      <p:sp>
        <p:nvSpPr>
          <p:cNvPr id="11288" name="AutoShape 24"/>
          <p:cNvSpPr>
            <a:spLocks noChangeArrowheads="1"/>
          </p:cNvSpPr>
          <p:nvPr/>
        </p:nvSpPr>
        <p:spPr bwMode="auto">
          <a:xfrm>
            <a:off x="4735513" y="1943100"/>
            <a:ext cx="977900" cy="36830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r>
              <a:rPr lang="en-US" sz="1400">
                <a:latin typeface="Times New Roman" pitchFamily="18" charset="0"/>
              </a:rPr>
              <a:t>warehouse</a:t>
            </a:r>
          </a:p>
        </p:txBody>
      </p:sp>
      <p:sp>
        <p:nvSpPr>
          <p:cNvPr id="11289" name="Oval 25"/>
          <p:cNvSpPr>
            <a:spLocks noChangeArrowheads="1"/>
          </p:cNvSpPr>
          <p:nvPr/>
        </p:nvSpPr>
        <p:spPr bwMode="auto">
          <a:xfrm>
            <a:off x="5192713" y="2552700"/>
            <a:ext cx="825500" cy="368300"/>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r>
              <a:rPr lang="en-US" sz="1400">
                <a:latin typeface="Times New Roman" pitchFamily="18" charset="0"/>
              </a:rPr>
              <a:t>supplier</a:t>
            </a:r>
          </a:p>
        </p:txBody>
      </p:sp>
      <p:sp>
        <p:nvSpPr>
          <p:cNvPr id="11290" name="Oval 26"/>
          <p:cNvSpPr>
            <a:spLocks noChangeArrowheads="1"/>
          </p:cNvSpPr>
          <p:nvPr/>
        </p:nvSpPr>
        <p:spPr bwMode="auto">
          <a:xfrm>
            <a:off x="4125913" y="2552700"/>
            <a:ext cx="825500" cy="368300"/>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r>
              <a:rPr lang="en-US" sz="1400">
                <a:latin typeface="Times New Roman" pitchFamily="18" charset="0"/>
              </a:rPr>
              <a:t>supplier</a:t>
            </a:r>
          </a:p>
        </p:txBody>
      </p:sp>
      <p:sp>
        <p:nvSpPr>
          <p:cNvPr id="11291" name="Oval 27"/>
          <p:cNvSpPr>
            <a:spLocks noChangeArrowheads="1"/>
          </p:cNvSpPr>
          <p:nvPr/>
        </p:nvSpPr>
        <p:spPr bwMode="auto">
          <a:xfrm>
            <a:off x="2982913" y="2552700"/>
            <a:ext cx="825500" cy="368300"/>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r>
              <a:rPr lang="en-US" sz="1400">
                <a:latin typeface="Times New Roman" pitchFamily="18" charset="0"/>
              </a:rPr>
              <a:t>supplier</a:t>
            </a:r>
          </a:p>
        </p:txBody>
      </p:sp>
      <p:sp>
        <p:nvSpPr>
          <p:cNvPr id="11292" name="Rectangle 28"/>
          <p:cNvSpPr>
            <a:spLocks noChangeArrowheads="1"/>
          </p:cNvSpPr>
          <p:nvPr/>
        </p:nvSpPr>
        <p:spPr bwMode="auto">
          <a:xfrm>
            <a:off x="6716713" y="3009900"/>
            <a:ext cx="1130300" cy="5969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r>
              <a:rPr lang="en-US" sz="1400">
                <a:latin typeface="Times New Roman" pitchFamily="18" charset="0"/>
              </a:rPr>
              <a:t>tool</a:t>
            </a:r>
          </a:p>
          <a:p>
            <a:pPr algn="ctr"/>
            <a:r>
              <a:rPr lang="en-US" sz="1400">
                <a:latin typeface="Times New Roman" pitchFamily="18" charset="0"/>
              </a:rPr>
              <a:t>manufacturer</a:t>
            </a:r>
          </a:p>
        </p:txBody>
      </p:sp>
      <p:sp>
        <p:nvSpPr>
          <p:cNvPr id="11293" name="Rectangle 29"/>
          <p:cNvSpPr>
            <a:spLocks noChangeArrowheads="1"/>
          </p:cNvSpPr>
          <p:nvPr/>
        </p:nvSpPr>
        <p:spPr bwMode="auto">
          <a:xfrm>
            <a:off x="3592513" y="3314700"/>
            <a:ext cx="1663700" cy="4445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r>
              <a:rPr lang="en-US" sz="1400">
                <a:latin typeface="Times New Roman" pitchFamily="18" charset="0"/>
              </a:rPr>
              <a:t>Manufacturer</a:t>
            </a:r>
          </a:p>
        </p:txBody>
      </p:sp>
      <p:sp>
        <p:nvSpPr>
          <p:cNvPr id="11294" name="Oval 30"/>
          <p:cNvSpPr>
            <a:spLocks noChangeArrowheads="1"/>
          </p:cNvSpPr>
          <p:nvPr/>
        </p:nvSpPr>
        <p:spPr bwMode="auto">
          <a:xfrm>
            <a:off x="1839913" y="3162300"/>
            <a:ext cx="901700" cy="520700"/>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r>
              <a:rPr lang="en-US" sz="1400">
                <a:latin typeface="Times New Roman" pitchFamily="18" charset="0"/>
              </a:rPr>
              <a:t>workers</a:t>
            </a:r>
          </a:p>
        </p:txBody>
      </p:sp>
      <p:sp>
        <p:nvSpPr>
          <p:cNvPr id="11295" name="Oval 31"/>
          <p:cNvSpPr>
            <a:spLocks noChangeArrowheads="1"/>
          </p:cNvSpPr>
          <p:nvPr/>
        </p:nvSpPr>
        <p:spPr bwMode="auto">
          <a:xfrm>
            <a:off x="4506913" y="4152900"/>
            <a:ext cx="901700" cy="444500"/>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r>
              <a:rPr lang="en-US" sz="1400">
                <a:latin typeface="Times New Roman" pitchFamily="18" charset="0"/>
              </a:rPr>
              <a:t>wholesaler</a:t>
            </a:r>
          </a:p>
        </p:txBody>
      </p:sp>
      <p:sp>
        <p:nvSpPr>
          <p:cNvPr id="11296" name="Oval 32"/>
          <p:cNvSpPr>
            <a:spLocks noChangeArrowheads="1"/>
          </p:cNvSpPr>
          <p:nvPr/>
        </p:nvSpPr>
        <p:spPr bwMode="auto">
          <a:xfrm>
            <a:off x="3059113" y="4229100"/>
            <a:ext cx="901700" cy="444500"/>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r>
              <a:rPr lang="en-US" sz="1400">
                <a:latin typeface="Times New Roman" pitchFamily="18" charset="0"/>
              </a:rPr>
              <a:t>wholesaler</a:t>
            </a:r>
          </a:p>
        </p:txBody>
      </p:sp>
      <p:sp>
        <p:nvSpPr>
          <p:cNvPr id="11297" name="AutoShape 33"/>
          <p:cNvSpPr>
            <a:spLocks noChangeArrowheads="1"/>
          </p:cNvSpPr>
          <p:nvPr/>
        </p:nvSpPr>
        <p:spPr bwMode="auto">
          <a:xfrm>
            <a:off x="4811713" y="4914900"/>
            <a:ext cx="1054100" cy="368300"/>
          </a:xfrm>
          <a:prstGeom prst="roundRect">
            <a:avLst>
              <a:gd name="adj" fmla="val 32894"/>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r>
              <a:rPr lang="en-US" sz="1400">
                <a:latin typeface="Times New Roman" pitchFamily="18" charset="0"/>
              </a:rPr>
              <a:t>distributor</a:t>
            </a:r>
          </a:p>
        </p:txBody>
      </p:sp>
      <p:sp>
        <p:nvSpPr>
          <p:cNvPr id="11298" name="AutoShape 34"/>
          <p:cNvSpPr>
            <a:spLocks noChangeArrowheads="1"/>
          </p:cNvSpPr>
          <p:nvPr/>
        </p:nvSpPr>
        <p:spPr bwMode="auto">
          <a:xfrm>
            <a:off x="3592513" y="4914900"/>
            <a:ext cx="1054100" cy="368300"/>
          </a:xfrm>
          <a:prstGeom prst="roundRect">
            <a:avLst>
              <a:gd name="adj" fmla="val 32894"/>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r>
              <a:rPr lang="en-US" sz="1400">
                <a:latin typeface="Times New Roman" pitchFamily="18" charset="0"/>
              </a:rPr>
              <a:t>distributor</a:t>
            </a:r>
          </a:p>
        </p:txBody>
      </p:sp>
      <p:sp>
        <p:nvSpPr>
          <p:cNvPr id="11299" name="AutoShape 35"/>
          <p:cNvSpPr>
            <a:spLocks noChangeArrowheads="1"/>
          </p:cNvSpPr>
          <p:nvPr/>
        </p:nvSpPr>
        <p:spPr bwMode="auto">
          <a:xfrm>
            <a:off x="2297113" y="4838700"/>
            <a:ext cx="1054100" cy="368300"/>
          </a:xfrm>
          <a:prstGeom prst="roundRect">
            <a:avLst>
              <a:gd name="adj" fmla="val 32894"/>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r>
              <a:rPr lang="en-US" sz="1400">
                <a:latin typeface="Times New Roman" pitchFamily="18" charset="0"/>
              </a:rPr>
              <a:t>distributor</a:t>
            </a:r>
          </a:p>
        </p:txBody>
      </p:sp>
      <p:sp>
        <p:nvSpPr>
          <p:cNvPr id="11300" name="Oval 36"/>
          <p:cNvSpPr>
            <a:spLocks noChangeArrowheads="1"/>
          </p:cNvSpPr>
          <p:nvPr/>
        </p:nvSpPr>
        <p:spPr bwMode="auto">
          <a:xfrm>
            <a:off x="5726113" y="5600700"/>
            <a:ext cx="1130300" cy="368300"/>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r>
              <a:rPr lang="en-US" sz="1400">
                <a:latin typeface="Times New Roman" pitchFamily="18" charset="0"/>
              </a:rPr>
              <a:t>retail store</a:t>
            </a:r>
          </a:p>
        </p:txBody>
      </p:sp>
      <p:sp>
        <p:nvSpPr>
          <p:cNvPr id="11301" name="Oval 37"/>
          <p:cNvSpPr>
            <a:spLocks noChangeArrowheads="1"/>
          </p:cNvSpPr>
          <p:nvPr/>
        </p:nvSpPr>
        <p:spPr bwMode="auto">
          <a:xfrm>
            <a:off x="4354513" y="5524500"/>
            <a:ext cx="1130300" cy="368300"/>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r>
              <a:rPr lang="en-US" sz="1400">
                <a:latin typeface="Times New Roman" pitchFamily="18" charset="0"/>
              </a:rPr>
              <a:t>retail store</a:t>
            </a:r>
          </a:p>
        </p:txBody>
      </p:sp>
      <p:sp>
        <p:nvSpPr>
          <p:cNvPr id="11302" name="Oval 38"/>
          <p:cNvSpPr>
            <a:spLocks noChangeArrowheads="1"/>
          </p:cNvSpPr>
          <p:nvPr/>
        </p:nvSpPr>
        <p:spPr bwMode="auto">
          <a:xfrm>
            <a:off x="3135313" y="5524500"/>
            <a:ext cx="1130300" cy="368300"/>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r>
              <a:rPr lang="en-US" sz="1400">
                <a:latin typeface="Times New Roman" pitchFamily="18" charset="0"/>
              </a:rPr>
              <a:t>retail store</a:t>
            </a:r>
          </a:p>
        </p:txBody>
      </p:sp>
      <p:sp>
        <p:nvSpPr>
          <p:cNvPr id="11303" name="Oval 39"/>
          <p:cNvSpPr>
            <a:spLocks noChangeArrowheads="1"/>
          </p:cNvSpPr>
          <p:nvPr/>
        </p:nvSpPr>
        <p:spPr bwMode="auto">
          <a:xfrm>
            <a:off x="1839913" y="5524500"/>
            <a:ext cx="1130300" cy="368300"/>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r>
              <a:rPr lang="en-US" sz="1400">
                <a:latin typeface="Times New Roman" pitchFamily="18" charset="0"/>
              </a:rPr>
              <a:t>retail store</a:t>
            </a:r>
          </a:p>
        </p:txBody>
      </p:sp>
      <p:sp>
        <p:nvSpPr>
          <p:cNvPr id="11304" name="Rectangle 40"/>
          <p:cNvSpPr>
            <a:spLocks noChangeArrowheads="1"/>
          </p:cNvSpPr>
          <p:nvPr/>
        </p:nvSpPr>
        <p:spPr bwMode="auto">
          <a:xfrm>
            <a:off x="3951288" y="6302375"/>
            <a:ext cx="9858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1400">
                <a:latin typeface="Times New Roman" pitchFamily="18" charset="0"/>
              </a:rPr>
              <a:t>Consumers</a:t>
            </a:r>
          </a:p>
        </p:txBody>
      </p:sp>
      <p:sp>
        <p:nvSpPr>
          <p:cNvPr id="11305" name="Freeform 41"/>
          <p:cNvSpPr>
            <a:spLocks/>
          </p:cNvSpPr>
          <p:nvPr/>
        </p:nvSpPr>
        <p:spPr bwMode="auto">
          <a:xfrm>
            <a:off x="2828926" y="1631950"/>
            <a:ext cx="449262" cy="573088"/>
          </a:xfrm>
          <a:custGeom>
            <a:avLst/>
            <a:gdLst>
              <a:gd name="T0" fmla="*/ 147637 w 283"/>
              <a:gd name="T1" fmla="*/ 0 h 361"/>
              <a:gd name="T2" fmla="*/ 88900 w 283"/>
              <a:gd name="T3" fmla="*/ 66675 h 361"/>
              <a:gd name="T4" fmla="*/ 60325 w 283"/>
              <a:gd name="T5" fmla="*/ 125413 h 361"/>
              <a:gd name="T6" fmla="*/ 30162 w 283"/>
              <a:gd name="T7" fmla="*/ 185738 h 361"/>
              <a:gd name="T8" fmla="*/ 0 w 283"/>
              <a:gd name="T9" fmla="*/ 244475 h 361"/>
              <a:gd name="T10" fmla="*/ 0 w 283"/>
              <a:gd name="T11" fmla="*/ 288925 h 361"/>
              <a:gd name="T12" fmla="*/ 0 w 283"/>
              <a:gd name="T13" fmla="*/ 349250 h 361"/>
              <a:gd name="T14" fmla="*/ 30162 w 283"/>
              <a:gd name="T15" fmla="*/ 393700 h 361"/>
              <a:gd name="T16" fmla="*/ 74612 w 283"/>
              <a:gd name="T17" fmla="*/ 438150 h 361"/>
              <a:gd name="T18" fmla="*/ 119062 w 283"/>
              <a:gd name="T19" fmla="*/ 468313 h 361"/>
              <a:gd name="T20" fmla="*/ 163512 w 283"/>
              <a:gd name="T21" fmla="*/ 498475 h 361"/>
              <a:gd name="T22" fmla="*/ 207962 w 283"/>
              <a:gd name="T23" fmla="*/ 512763 h 361"/>
              <a:gd name="T24" fmla="*/ 254000 w 283"/>
              <a:gd name="T25" fmla="*/ 527050 h 361"/>
              <a:gd name="T26" fmla="*/ 298450 w 283"/>
              <a:gd name="T27" fmla="*/ 557213 h 361"/>
              <a:gd name="T28" fmla="*/ 342900 w 283"/>
              <a:gd name="T29" fmla="*/ 557213 h 361"/>
              <a:gd name="T30" fmla="*/ 387349 w 283"/>
              <a:gd name="T31" fmla="*/ 557213 h 361"/>
              <a:gd name="T32" fmla="*/ 447675 w 283"/>
              <a:gd name="T33" fmla="*/ 571500 h 3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3"/>
              <a:gd name="T52" fmla="*/ 0 h 361"/>
              <a:gd name="T53" fmla="*/ 283 w 283"/>
              <a:gd name="T54" fmla="*/ 361 h 3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3" h="361">
                <a:moveTo>
                  <a:pt x="93" y="0"/>
                </a:moveTo>
                <a:lnTo>
                  <a:pt x="56" y="42"/>
                </a:lnTo>
                <a:lnTo>
                  <a:pt x="38" y="79"/>
                </a:lnTo>
                <a:lnTo>
                  <a:pt x="19" y="117"/>
                </a:lnTo>
                <a:lnTo>
                  <a:pt x="0" y="154"/>
                </a:lnTo>
                <a:lnTo>
                  <a:pt x="0" y="182"/>
                </a:lnTo>
                <a:lnTo>
                  <a:pt x="0" y="220"/>
                </a:lnTo>
                <a:lnTo>
                  <a:pt x="19" y="248"/>
                </a:lnTo>
                <a:lnTo>
                  <a:pt x="47" y="276"/>
                </a:lnTo>
                <a:lnTo>
                  <a:pt x="75" y="295"/>
                </a:lnTo>
                <a:lnTo>
                  <a:pt x="103" y="314"/>
                </a:lnTo>
                <a:lnTo>
                  <a:pt x="131" y="323"/>
                </a:lnTo>
                <a:lnTo>
                  <a:pt x="160" y="332"/>
                </a:lnTo>
                <a:lnTo>
                  <a:pt x="188" y="351"/>
                </a:lnTo>
                <a:lnTo>
                  <a:pt x="216" y="351"/>
                </a:lnTo>
                <a:lnTo>
                  <a:pt x="244" y="351"/>
                </a:lnTo>
                <a:lnTo>
                  <a:pt x="282" y="360"/>
                </a:lnTo>
              </a:path>
            </a:pathLst>
          </a:custGeom>
          <a:noFill/>
          <a:ln w="12700" cap="rnd">
            <a:solidFill>
              <a:schemeClr val="tx1"/>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306" name="Freeform 42"/>
          <p:cNvSpPr>
            <a:spLocks/>
          </p:cNvSpPr>
          <p:nvPr/>
        </p:nvSpPr>
        <p:spPr bwMode="auto">
          <a:xfrm>
            <a:off x="3357563" y="1708150"/>
            <a:ext cx="1393825" cy="393700"/>
          </a:xfrm>
          <a:custGeom>
            <a:avLst/>
            <a:gdLst>
              <a:gd name="T0" fmla="*/ 0 w 878"/>
              <a:gd name="T1" fmla="*/ 0 h 248"/>
              <a:gd name="T2" fmla="*/ 38100 w 878"/>
              <a:gd name="T3" fmla="*/ 63500 h 248"/>
              <a:gd name="T4" fmla="*/ 82550 w 878"/>
              <a:gd name="T5" fmla="*/ 79375 h 248"/>
              <a:gd name="T6" fmla="*/ 127000 w 878"/>
              <a:gd name="T7" fmla="*/ 93663 h 248"/>
              <a:gd name="T8" fmla="*/ 171450 w 878"/>
              <a:gd name="T9" fmla="*/ 109538 h 248"/>
              <a:gd name="T10" fmla="*/ 215900 w 878"/>
              <a:gd name="T11" fmla="*/ 109538 h 248"/>
              <a:gd name="T12" fmla="*/ 260350 w 878"/>
              <a:gd name="T13" fmla="*/ 109538 h 248"/>
              <a:gd name="T14" fmla="*/ 304800 w 878"/>
              <a:gd name="T15" fmla="*/ 123825 h 248"/>
              <a:gd name="T16" fmla="*/ 349250 w 878"/>
              <a:gd name="T17" fmla="*/ 138113 h 248"/>
              <a:gd name="T18" fmla="*/ 395287 w 878"/>
              <a:gd name="T19" fmla="*/ 138113 h 248"/>
              <a:gd name="T20" fmla="*/ 439738 w 878"/>
              <a:gd name="T21" fmla="*/ 138113 h 248"/>
              <a:gd name="T22" fmla="*/ 484188 w 878"/>
              <a:gd name="T23" fmla="*/ 138113 h 248"/>
              <a:gd name="T24" fmla="*/ 528638 w 878"/>
              <a:gd name="T25" fmla="*/ 138113 h 248"/>
              <a:gd name="T26" fmla="*/ 573088 w 878"/>
              <a:gd name="T27" fmla="*/ 138113 h 248"/>
              <a:gd name="T28" fmla="*/ 617538 w 878"/>
              <a:gd name="T29" fmla="*/ 138113 h 248"/>
              <a:gd name="T30" fmla="*/ 661988 w 878"/>
              <a:gd name="T31" fmla="*/ 138113 h 248"/>
              <a:gd name="T32" fmla="*/ 706437 w 878"/>
              <a:gd name="T33" fmla="*/ 138113 h 248"/>
              <a:gd name="T34" fmla="*/ 752475 w 878"/>
              <a:gd name="T35" fmla="*/ 138113 h 248"/>
              <a:gd name="T36" fmla="*/ 796925 w 878"/>
              <a:gd name="T37" fmla="*/ 138113 h 248"/>
              <a:gd name="T38" fmla="*/ 841375 w 878"/>
              <a:gd name="T39" fmla="*/ 138113 h 248"/>
              <a:gd name="T40" fmla="*/ 885825 w 878"/>
              <a:gd name="T41" fmla="*/ 138113 h 248"/>
              <a:gd name="T42" fmla="*/ 930275 w 878"/>
              <a:gd name="T43" fmla="*/ 138113 h 248"/>
              <a:gd name="T44" fmla="*/ 974725 w 878"/>
              <a:gd name="T45" fmla="*/ 138113 h 248"/>
              <a:gd name="T46" fmla="*/ 1019175 w 878"/>
              <a:gd name="T47" fmla="*/ 138113 h 248"/>
              <a:gd name="T48" fmla="*/ 1079500 w 878"/>
              <a:gd name="T49" fmla="*/ 153988 h 248"/>
              <a:gd name="T50" fmla="*/ 1123950 w 878"/>
              <a:gd name="T51" fmla="*/ 153988 h 248"/>
              <a:gd name="T52" fmla="*/ 1168400 w 878"/>
              <a:gd name="T53" fmla="*/ 184150 h 248"/>
              <a:gd name="T54" fmla="*/ 1182688 w 878"/>
              <a:gd name="T55" fmla="*/ 228600 h 248"/>
              <a:gd name="T56" fmla="*/ 1228725 w 878"/>
              <a:gd name="T57" fmla="*/ 273050 h 248"/>
              <a:gd name="T58" fmla="*/ 1257300 w 878"/>
              <a:gd name="T59" fmla="*/ 317500 h 248"/>
              <a:gd name="T60" fmla="*/ 1301750 w 878"/>
              <a:gd name="T61" fmla="*/ 347663 h 248"/>
              <a:gd name="T62" fmla="*/ 1347788 w 878"/>
              <a:gd name="T63" fmla="*/ 376238 h 248"/>
              <a:gd name="T64" fmla="*/ 1392238 w 878"/>
              <a:gd name="T65" fmla="*/ 392113 h 248"/>
              <a:gd name="T66" fmla="*/ 1371600 w 878"/>
              <a:gd name="T67" fmla="*/ 381000 h 24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78"/>
              <a:gd name="T103" fmla="*/ 0 h 248"/>
              <a:gd name="T104" fmla="*/ 878 w 878"/>
              <a:gd name="T105" fmla="*/ 248 h 24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78" h="248">
                <a:moveTo>
                  <a:pt x="0" y="0"/>
                </a:moveTo>
                <a:lnTo>
                  <a:pt x="24" y="40"/>
                </a:lnTo>
                <a:lnTo>
                  <a:pt x="52" y="50"/>
                </a:lnTo>
                <a:lnTo>
                  <a:pt x="80" y="59"/>
                </a:lnTo>
                <a:lnTo>
                  <a:pt x="108" y="69"/>
                </a:lnTo>
                <a:lnTo>
                  <a:pt x="136" y="69"/>
                </a:lnTo>
                <a:lnTo>
                  <a:pt x="164" y="69"/>
                </a:lnTo>
                <a:lnTo>
                  <a:pt x="192" y="78"/>
                </a:lnTo>
                <a:lnTo>
                  <a:pt x="220" y="87"/>
                </a:lnTo>
                <a:lnTo>
                  <a:pt x="249" y="87"/>
                </a:lnTo>
                <a:lnTo>
                  <a:pt x="277" y="87"/>
                </a:lnTo>
                <a:lnTo>
                  <a:pt x="305" y="87"/>
                </a:lnTo>
                <a:lnTo>
                  <a:pt x="333" y="87"/>
                </a:lnTo>
                <a:lnTo>
                  <a:pt x="361" y="87"/>
                </a:lnTo>
                <a:lnTo>
                  <a:pt x="389" y="87"/>
                </a:lnTo>
                <a:lnTo>
                  <a:pt x="417" y="87"/>
                </a:lnTo>
                <a:lnTo>
                  <a:pt x="445" y="87"/>
                </a:lnTo>
                <a:lnTo>
                  <a:pt x="474" y="87"/>
                </a:lnTo>
                <a:lnTo>
                  <a:pt x="502" y="87"/>
                </a:lnTo>
                <a:lnTo>
                  <a:pt x="530" y="87"/>
                </a:lnTo>
                <a:lnTo>
                  <a:pt x="558" y="87"/>
                </a:lnTo>
                <a:lnTo>
                  <a:pt x="586" y="87"/>
                </a:lnTo>
                <a:lnTo>
                  <a:pt x="614" y="87"/>
                </a:lnTo>
                <a:lnTo>
                  <a:pt x="642" y="87"/>
                </a:lnTo>
                <a:lnTo>
                  <a:pt x="680" y="97"/>
                </a:lnTo>
                <a:lnTo>
                  <a:pt x="708" y="97"/>
                </a:lnTo>
                <a:lnTo>
                  <a:pt x="736" y="116"/>
                </a:lnTo>
                <a:lnTo>
                  <a:pt x="745" y="144"/>
                </a:lnTo>
                <a:lnTo>
                  <a:pt x="774" y="172"/>
                </a:lnTo>
                <a:lnTo>
                  <a:pt x="792" y="200"/>
                </a:lnTo>
                <a:lnTo>
                  <a:pt x="820" y="219"/>
                </a:lnTo>
                <a:lnTo>
                  <a:pt x="849" y="237"/>
                </a:lnTo>
                <a:lnTo>
                  <a:pt x="877" y="247"/>
                </a:lnTo>
                <a:lnTo>
                  <a:pt x="864" y="240"/>
                </a:lnTo>
              </a:path>
            </a:pathLst>
          </a:custGeom>
          <a:noFill/>
          <a:ln w="12700" cap="rnd">
            <a:solidFill>
              <a:schemeClr val="tx1"/>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307" name="Arc 43"/>
          <p:cNvSpPr>
            <a:spLocks/>
          </p:cNvSpPr>
          <p:nvPr/>
        </p:nvSpPr>
        <p:spPr bwMode="auto">
          <a:xfrm>
            <a:off x="3968751" y="1633538"/>
            <a:ext cx="228600" cy="304800"/>
          </a:xfrm>
          <a:custGeom>
            <a:avLst/>
            <a:gdLst>
              <a:gd name="T0" fmla="*/ 0 w 21600"/>
              <a:gd name="T1" fmla="*/ 4301266 h 21599"/>
              <a:gd name="T2" fmla="*/ 2402554 w 21600"/>
              <a:gd name="T3" fmla="*/ 0 h 21599"/>
              <a:gd name="T4" fmla="*/ 2419350 w 21600"/>
              <a:gd name="T5" fmla="*/ 4301266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728"/>
                  <a:pt x="9579" y="81"/>
                  <a:pt x="21449" y="-1"/>
                </a:cubicBezTo>
              </a:path>
              <a:path w="21600" h="21599" stroke="0" extrusionOk="0">
                <a:moveTo>
                  <a:pt x="0" y="21599"/>
                </a:moveTo>
                <a:cubicBezTo>
                  <a:pt x="0" y="9728"/>
                  <a:pt x="9579" y="81"/>
                  <a:pt x="21449" y="-1"/>
                </a:cubicBezTo>
                <a:lnTo>
                  <a:pt x="21600" y="21599"/>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308" name="Arc 44"/>
          <p:cNvSpPr>
            <a:spLocks/>
          </p:cNvSpPr>
          <p:nvPr/>
        </p:nvSpPr>
        <p:spPr bwMode="auto">
          <a:xfrm>
            <a:off x="5795963" y="1708150"/>
            <a:ext cx="304800" cy="457200"/>
          </a:xfrm>
          <a:custGeom>
            <a:avLst/>
            <a:gdLst>
              <a:gd name="T0" fmla="*/ 4301067 w 21600"/>
              <a:gd name="T1" fmla="*/ 0 h 21600"/>
              <a:gd name="T2" fmla="*/ 0 w 21600"/>
              <a:gd name="T3" fmla="*/ 9677399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309" name="Arc 45"/>
          <p:cNvSpPr>
            <a:spLocks/>
          </p:cNvSpPr>
          <p:nvPr/>
        </p:nvSpPr>
        <p:spPr bwMode="auto">
          <a:xfrm>
            <a:off x="5186363" y="2319338"/>
            <a:ext cx="306388" cy="228600"/>
          </a:xfrm>
          <a:custGeom>
            <a:avLst/>
            <a:gdLst>
              <a:gd name="T0" fmla="*/ 0 w 21712"/>
              <a:gd name="T1" fmla="*/ 0 h 21600"/>
              <a:gd name="T2" fmla="*/ 4323582 w 21712"/>
              <a:gd name="T3" fmla="*/ 2419350 h 21600"/>
              <a:gd name="T4" fmla="*/ 22296 w 21712"/>
              <a:gd name="T5" fmla="*/ 2419350 h 21600"/>
              <a:gd name="T6" fmla="*/ 0 60000 65536"/>
              <a:gd name="T7" fmla="*/ 0 60000 65536"/>
              <a:gd name="T8" fmla="*/ 0 60000 65536"/>
              <a:gd name="T9" fmla="*/ 0 w 21712"/>
              <a:gd name="T10" fmla="*/ 0 h 21600"/>
              <a:gd name="T11" fmla="*/ 21712 w 21712"/>
              <a:gd name="T12" fmla="*/ 21600 h 21600"/>
            </a:gdLst>
            <a:ahLst/>
            <a:cxnLst>
              <a:cxn ang="T6">
                <a:pos x="T0" y="T1"/>
              </a:cxn>
              <a:cxn ang="T7">
                <a:pos x="T2" y="T3"/>
              </a:cxn>
              <a:cxn ang="T8">
                <a:pos x="T4" y="T5"/>
              </a:cxn>
            </a:cxnLst>
            <a:rect l="T9" t="T10" r="T11" b="T12"/>
            <a:pathLst>
              <a:path w="21712" h="21600" fill="none" extrusionOk="0">
                <a:moveTo>
                  <a:pt x="0" y="0"/>
                </a:moveTo>
                <a:cubicBezTo>
                  <a:pt x="37" y="0"/>
                  <a:pt x="74" y="-1"/>
                  <a:pt x="112" y="0"/>
                </a:cubicBezTo>
                <a:cubicBezTo>
                  <a:pt x="12041" y="0"/>
                  <a:pt x="21712" y="9670"/>
                  <a:pt x="21712" y="21600"/>
                </a:cubicBezTo>
              </a:path>
              <a:path w="21712" h="21600" stroke="0" extrusionOk="0">
                <a:moveTo>
                  <a:pt x="0" y="0"/>
                </a:moveTo>
                <a:cubicBezTo>
                  <a:pt x="37" y="0"/>
                  <a:pt x="74" y="-1"/>
                  <a:pt x="112" y="0"/>
                </a:cubicBezTo>
                <a:cubicBezTo>
                  <a:pt x="12041" y="0"/>
                  <a:pt x="21712" y="9670"/>
                  <a:pt x="21712" y="21600"/>
                </a:cubicBezTo>
                <a:lnTo>
                  <a:pt x="112" y="21600"/>
                </a:lnTo>
                <a:close/>
              </a:path>
            </a:pathLst>
          </a:custGeom>
          <a:noFill/>
          <a:ln w="12700" cap="rnd">
            <a:solidFill>
              <a:schemeClr val="tx1"/>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310" name="Arc 46"/>
          <p:cNvSpPr>
            <a:spLocks/>
          </p:cNvSpPr>
          <p:nvPr/>
        </p:nvSpPr>
        <p:spPr bwMode="auto">
          <a:xfrm>
            <a:off x="4805363" y="2317750"/>
            <a:ext cx="381000" cy="304800"/>
          </a:xfrm>
          <a:custGeom>
            <a:avLst/>
            <a:gdLst>
              <a:gd name="T0" fmla="*/ 6720416 w 21600"/>
              <a:gd name="T1" fmla="*/ 0 h 21600"/>
              <a:gd name="T2" fmla="*/ 0 w 21600"/>
              <a:gd name="T3" fmla="*/ 430106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311" name="Arc 47"/>
          <p:cNvSpPr>
            <a:spLocks/>
          </p:cNvSpPr>
          <p:nvPr/>
        </p:nvSpPr>
        <p:spPr bwMode="auto">
          <a:xfrm>
            <a:off x="3892551" y="2317750"/>
            <a:ext cx="304800" cy="304800"/>
          </a:xfrm>
          <a:custGeom>
            <a:avLst/>
            <a:gdLst>
              <a:gd name="T0" fmla="*/ 4301067 w 21600"/>
              <a:gd name="T1" fmla="*/ 4301067 h 21600"/>
              <a:gd name="T2" fmla="*/ 0 w 21600"/>
              <a:gd name="T3" fmla="*/ 0 h 21600"/>
              <a:gd name="T4" fmla="*/ 430106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312" name="Arc 48"/>
          <p:cNvSpPr>
            <a:spLocks/>
          </p:cNvSpPr>
          <p:nvPr/>
        </p:nvSpPr>
        <p:spPr bwMode="auto">
          <a:xfrm>
            <a:off x="3509963" y="2317750"/>
            <a:ext cx="304800" cy="228600"/>
          </a:xfrm>
          <a:custGeom>
            <a:avLst/>
            <a:gdLst>
              <a:gd name="T0" fmla="*/ 4301067 w 21600"/>
              <a:gd name="T1" fmla="*/ 0 h 21600"/>
              <a:gd name="T2" fmla="*/ 0 w 21600"/>
              <a:gd name="T3" fmla="*/ 241935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313" name="Line 49"/>
          <p:cNvSpPr>
            <a:spLocks noChangeShapeType="1"/>
          </p:cNvSpPr>
          <p:nvPr/>
        </p:nvSpPr>
        <p:spPr bwMode="auto">
          <a:xfrm flipH="1">
            <a:off x="3738563" y="2317750"/>
            <a:ext cx="990600" cy="228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1314" name="Arc 50"/>
          <p:cNvSpPr>
            <a:spLocks/>
          </p:cNvSpPr>
          <p:nvPr/>
        </p:nvSpPr>
        <p:spPr bwMode="auto">
          <a:xfrm>
            <a:off x="3586163" y="2928938"/>
            <a:ext cx="534988" cy="381000"/>
          </a:xfrm>
          <a:custGeom>
            <a:avLst/>
            <a:gdLst>
              <a:gd name="T0" fmla="*/ 0 w 21664"/>
              <a:gd name="T1" fmla="*/ 0 h 21600"/>
              <a:gd name="T2" fmla="*/ 13211419 w 21664"/>
              <a:gd name="T3" fmla="*/ 6720416 h 21600"/>
              <a:gd name="T4" fmla="*/ 39018 w 21664"/>
              <a:gd name="T5" fmla="*/ 6720416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12700" cap="rnd">
            <a:solidFill>
              <a:schemeClr val="tx1"/>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315" name="Arc 51"/>
          <p:cNvSpPr>
            <a:spLocks/>
          </p:cNvSpPr>
          <p:nvPr/>
        </p:nvSpPr>
        <p:spPr bwMode="auto">
          <a:xfrm>
            <a:off x="4883151" y="2852738"/>
            <a:ext cx="381000" cy="457200"/>
          </a:xfrm>
          <a:custGeom>
            <a:avLst/>
            <a:gdLst>
              <a:gd name="T0" fmla="*/ 0 w 21600"/>
              <a:gd name="T1" fmla="*/ 9677399 h 21600"/>
              <a:gd name="T2" fmla="*/ 6692424 w 21600"/>
              <a:gd name="T3" fmla="*/ 0 h 21600"/>
              <a:gd name="T4" fmla="*/ 6720416 w 21600"/>
              <a:gd name="T5" fmla="*/ 967739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316" name="Line 52"/>
          <p:cNvSpPr>
            <a:spLocks noChangeShapeType="1"/>
          </p:cNvSpPr>
          <p:nvPr/>
        </p:nvSpPr>
        <p:spPr bwMode="auto">
          <a:xfrm>
            <a:off x="4500563" y="3003550"/>
            <a:ext cx="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1317" name="Freeform 53"/>
          <p:cNvSpPr>
            <a:spLocks/>
          </p:cNvSpPr>
          <p:nvPr/>
        </p:nvSpPr>
        <p:spPr bwMode="auto">
          <a:xfrm>
            <a:off x="2747963" y="3379788"/>
            <a:ext cx="857250" cy="234950"/>
          </a:xfrm>
          <a:custGeom>
            <a:avLst/>
            <a:gdLst>
              <a:gd name="T0" fmla="*/ 0 w 540"/>
              <a:gd name="T1" fmla="*/ 80962 h 148"/>
              <a:gd name="T2" fmla="*/ 66675 w 540"/>
              <a:gd name="T3" fmla="*/ 60325 h 148"/>
              <a:gd name="T4" fmla="*/ 111125 w 540"/>
              <a:gd name="T5" fmla="*/ 30162 h 148"/>
              <a:gd name="T6" fmla="*/ 155575 w 540"/>
              <a:gd name="T7" fmla="*/ 15875 h 148"/>
              <a:gd name="T8" fmla="*/ 200025 w 540"/>
              <a:gd name="T9" fmla="*/ 0 h 148"/>
              <a:gd name="T10" fmla="*/ 244475 w 540"/>
              <a:gd name="T11" fmla="*/ 0 h 148"/>
              <a:gd name="T12" fmla="*/ 288925 w 540"/>
              <a:gd name="T13" fmla="*/ 15875 h 148"/>
              <a:gd name="T14" fmla="*/ 334962 w 540"/>
              <a:gd name="T15" fmla="*/ 30162 h 148"/>
              <a:gd name="T16" fmla="*/ 363537 w 540"/>
              <a:gd name="T17" fmla="*/ 74612 h 148"/>
              <a:gd name="T18" fmla="*/ 409575 w 540"/>
              <a:gd name="T19" fmla="*/ 90487 h 148"/>
              <a:gd name="T20" fmla="*/ 454025 w 540"/>
              <a:gd name="T21" fmla="*/ 134937 h 148"/>
              <a:gd name="T22" fmla="*/ 498475 w 540"/>
              <a:gd name="T23" fmla="*/ 149225 h 148"/>
              <a:gd name="T24" fmla="*/ 542925 w 540"/>
              <a:gd name="T25" fmla="*/ 179387 h 148"/>
              <a:gd name="T26" fmla="*/ 587375 w 540"/>
              <a:gd name="T27" fmla="*/ 193675 h 148"/>
              <a:gd name="T28" fmla="*/ 631825 w 540"/>
              <a:gd name="T29" fmla="*/ 209550 h 148"/>
              <a:gd name="T30" fmla="*/ 676275 w 540"/>
              <a:gd name="T31" fmla="*/ 209550 h 148"/>
              <a:gd name="T32" fmla="*/ 720725 w 540"/>
              <a:gd name="T33" fmla="*/ 209550 h 148"/>
              <a:gd name="T34" fmla="*/ 766762 w 540"/>
              <a:gd name="T35" fmla="*/ 209550 h 148"/>
              <a:gd name="T36" fmla="*/ 811212 w 540"/>
              <a:gd name="T37" fmla="*/ 209550 h 148"/>
              <a:gd name="T38" fmla="*/ 855663 w 540"/>
              <a:gd name="T39" fmla="*/ 209550 h 148"/>
              <a:gd name="T40" fmla="*/ 838200 w 540"/>
              <a:gd name="T41" fmla="*/ 233363 h 1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0"/>
              <a:gd name="T64" fmla="*/ 0 h 148"/>
              <a:gd name="T65" fmla="*/ 540 w 540"/>
              <a:gd name="T66" fmla="*/ 148 h 1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0" h="148">
                <a:moveTo>
                  <a:pt x="0" y="51"/>
                </a:moveTo>
                <a:lnTo>
                  <a:pt x="42" y="38"/>
                </a:lnTo>
                <a:lnTo>
                  <a:pt x="70" y="19"/>
                </a:lnTo>
                <a:lnTo>
                  <a:pt x="98" y="10"/>
                </a:lnTo>
                <a:lnTo>
                  <a:pt x="126" y="0"/>
                </a:lnTo>
                <a:lnTo>
                  <a:pt x="154" y="0"/>
                </a:lnTo>
                <a:lnTo>
                  <a:pt x="182" y="10"/>
                </a:lnTo>
                <a:lnTo>
                  <a:pt x="211" y="19"/>
                </a:lnTo>
                <a:lnTo>
                  <a:pt x="229" y="47"/>
                </a:lnTo>
                <a:lnTo>
                  <a:pt x="258" y="57"/>
                </a:lnTo>
                <a:lnTo>
                  <a:pt x="286" y="85"/>
                </a:lnTo>
                <a:lnTo>
                  <a:pt x="314" y="94"/>
                </a:lnTo>
                <a:lnTo>
                  <a:pt x="342" y="113"/>
                </a:lnTo>
                <a:lnTo>
                  <a:pt x="370" y="122"/>
                </a:lnTo>
                <a:lnTo>
                  <a:pt x="398" y="132"/>
                </a:lnTo>
                <a:lnTo>
                  <a:pt x="426" y="132"/>
                </a:lnTo>
                <a:lnTo>
                  <a:pt x="454" y="132"/>
                </a:lnTo>
                <a:lnTo>
                  <a:pt x="483" y="132"/>
                </a:lnTo>
                <a:lnTo>
                  <a:pt x="511" y="132"/>
                </a:lnTo>
                <a:lnTo>
                  <a:pt x="539" y="132"/>
                </a:lnTo>
                <a:lnTo>
                  <a:pt x="528" y="147"/>
                </a:lnTo>
              </a:path>
            </a:pathLst>
          </a:custGeom>
          <a:noFill/>
          <a:ln w="25400" cap="rnd">
            <a:solidFill>
              <a:schemeClr val="tx1"/>
            </a:solidFill>
            <a:prstDash val="sysDot"/>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318" name="Freeform 54"/>
          <p:cNvSpPr>
            <a:spLocks/>
          </p:cNvSpPr>
          <p:nvPr/>
        </p:nvSpPr>
        <p:spPr bwMode="auto">
          <a:xfrm>
            <a:off x="5262563" y="3321050"/>
            <a:ext cx="1449388" cy="293688"/>
          </a:xfrm>
          <a:custGeom>
            <a:avLst/>
            <a:gdLst>
              <a:gd name="T0" fmla="*/ 1447800 w 913"/>
              <a:gd name="T1" fmla="*/ 63500 h 185"/>
              <a:gd name="T2" fmla="*/ 1376363 w 913"/>
              <a:gd name="T3" fmla="*/ 44450 h 185"/>
              <a:gd name="T4" fmla="*/ 1331913 w 913"/>
              <a:gd name="T5" fmla="*/ 14288 h 185"/>
              <a:gd name="T6" fmla="*/ 1287463 w 913"/>
              <a:gd name="T7" fmla="*/ 14288 h 185"/>
              <a:gd name="T8" fmla="*/ 1243013 w 913"/>
              <a:gd name="T9" fmla="*/ 0 h 185"/>
              <a:gd name="T10" fmla="*/ 1198563 w 913"/>
              <a:gd name="T11" fmla="*/ 0 h 185"/>
              <a:gd name="T12" fmla="*/ 1154113 w 913"/>
              <a:gd name="T13" fmla="*/ 0 h 185"/>
              <a:gd name="T14" fmla="*/ 1109663 w 913"/>
              <a:gd name="T15" fmla="*/ 0 h 185"/>
              <a:gd name="T16" fmla="*/ 1065213 w 913"/>
              <a:gd name="T17" fmla="*/ 0 h 185"/>
              <a:gd name="T18" fmla="*/ 1019175 w 913"/>
              <a:gd name="T19" fmla="*/ 0 h 185"/>
              <a:gd name="T20" fmla="*/ 974725 w 913"/>
              <a:gd name="T21" fmla="*/ 14288 h 185"/>
              <a:gd name="T22" fmla="*/ 930275 w 913"/>
              <a:gd name="T23" fmla="*/ 44450 h 185"/>
              <a:gd name="T24" fmla="*/ 885825 w 913"/>
              <a:gd name="T25" fmla="*/ 74613 h 185"/>
              <a:gd name="T26" fmla="*/ 841375 w 913"/>
              <a:gd name="T27" fmla="*/ 103188 h 185"/>
              <a:gd name="T28" fmla="*/ 796925 w 913"/>
              <a:gd name="T29" fmla="*/ 149225 h 185"/>
              <a:gd name="T30" fmla="*/ 752475 w 913"/>
              <a:gd name="T31" fmla="*/ 177800 h 185"/>
              <a:gd name="T32" fmla="*/ 708025 w 913"/>
              <a:gd name="T33" fmla="*/ 193675 h 185"/>
              <a:gd name="T34" fmla="*/ 661988 w 913"/>
              <a:gd name="T35" fmla="*/ 222250 h 185"/>
              <a:gd name="T36" fmla="*/ 617538 w 913"/>
              <a:gd name="T37" fmla="*/ 238125 h 185"/>
              <a:gd name="T38" fmla="*/ 573088 w 913"/>
              <a:gd name="T39" fmla="*/ 268288 h 185"/>
              <a:gd name="T40" fmla="*/ 528638 w 913"/>
              <a:gd name="T41" fmla="*/ 268288 h 185"/>
              <a:gd name="T42" fmla="*/ 469900 w 913"/>
              <a:gd name="T43" fmla="*/ 282575 h 185"/>
              <a:gd name="T44" fmla="*/ 423863 w 913"/>
              <a:gd name="T45" fmla="*/ 282575 h 185"/>
              <a:gd name="T46" fmla="*/ 365125 w 913"/>
              <a:gd name="T47" fmla="*/ 282575 h 185"/>
              <a:gd name="T48" fmla="*/ 320675 w 913"/>
              <a:gd name="T49" fmla="*/ 282575 h 185"/>
              <a:gd name="T50" fmla="*/ 276225 w 913"/>
              <a:gd name="T51" fmla="*/ 282575 h 185"/>
              <a:gd name="T52" fmla="*/ 231775 w 913"/>
              <a:gd name="T53" fmla="*/ 282575 h 185"/>
              <a:gd name="T54" fmla="*/ 185738 w 913"/>
              <a:gd name="T55" fmla="*/ 282575 h 185"/>
              <a:gd name="T56" fmla="*/ 141288 w 913"/>
              <a:gd name="T57" fmla="*/ 282575 h 185"/>
              <a:gd name="T58" fmla="*/ 96838 w 913"/>
              <a:gd name="T59" fmla="*/ 282575 h 185"/>
              <a:gd name="T60" fmla="*/ 52388 w 913"/>
              <a:gd name="T61" fmla="*/ 282575 h 185"/>
              <a:gd name="T62" fmla="*/ 7938 w 913"/>
              <a:gd name="T63" fmla="*/ 282575 h 185"/>
              <a:gd name="T64" fmla="*/ 0 w 913"/>
              <a:gd name="T65" fmla="*/ 292100 h 1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3"/>
              <a:gd name="T100" fmla="*/ 0 h 185"/>
              <a:gd name="T101" fmla="*/ 913 w 913"/>
              <a:gd name="T102" fmla="*/ 185 h 1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3" h="185">
                <a:moveTo>
                  <a:pt x="912" y="40"/>
                </a:moveTo>
                <a:lnTo>
                  <a:pt x="867" y="28"/>
                </a:lnTo>
                <a:lnTo>
                  <a:pt x="839" y="9"/>
                </a:lnTo>
                <a:lnTo>
                  <a:pt x="811" y="9"/>
                </a:lnTo>
                <a:lnTo>
                  <a:pt x="783" y="0"/>
                </a:lnTo>
                <a:lnTo>
                  <a:pt x="755" y="0"/>
                </a:lnTo>
                <a:lnTo>
                  <a:pt x="727" y="0"/>
                </a:lnTo>
                <a:lnTo>
                  <a:pt x="699" y="0"/>
                </a:lnTo>
                <a:lnTo>
                  <a:pt x="671" y="0"/>
                </a:lnTo>
                <a:lnTo>
                  <a:pt x="642" y="0"/>
                </a:lnTo>
                <a:lnTo>
                  <a:pt x="614" y="9"/>
                </a:lnTo>
                <a:lnTo>
                  <a:pt x="586" y="28"/>
                </a:lnTo>
                <a:lnTo>
                  <a:pt x="558" y="47"/>
                </a:lnTo>
                <a:lnTo>
                  <a:pt x="530" y="65"/>
                </a:lnTo>
                <a:lnTo>
                  <a:pt x="502" y="94"/>
                </a:lnTo>
                <a:lnTo>
                  <a:pt x="474" y="112"/>
                </a:lnTo>
                <a:lnTo>
                  <a:pt x="446" y="122"/>
                </a:lnTo>
                <a:lnTo>
                  <a:pt x="417" y="140"/>
                </a:lnTo>
                <a:lnTo>
                  <a:pt x="389" y="150"/>
                </a:lnTo>
                <a:lnTo>
                  <a:pt x="361" y="169"/>
                </a:lnTo>
                <a:lnTo>
                  <a:pt x="333" y="169"/>
                </a:lnTo>
                <a:lnTo>
                  <a:pt x="296" y="178"/>
                </a:lnTo>
                <a:lnTo>
                  <a:pt x="267" y="178"/>
                </a:lnTo>
                <a:lnTo>
                  <a:pt x="230" y="178"/>
                </a:lnTo>
                <a:lnTo>
                  <a:pt x="202" y="178"/>
                </a:lnTo>
                <a:lnTo>
                  <a:pt x="174" y="178"/>
                </a:lnTo>
                <a:lnTo>
                  <a:pt x="146" y="178"/>
                </a:lnTo>
                <a:lnTo>
                  <a:pt x="117" y="178"/>
                </a:lnTo>
                <a:lnTo>
                  <a:pt x="89" y="178"/>
                </a:lnTo>
                <a:lnTo>
                  <a:pt x="61" y="178"/>
                </a:lnTo>
                <a:lnTo>
                  <a:pt x="33" y="178"/>
                </a:lnTo>
                <a:lnTo>
                  <a:pt x="5" y="178"/>
                </a:lnTo>
                <a:lnTo>
                  <a:pt x="0" y="184"/>
                </a:lnTo>
              </a:path>
            </a:pathLst>
          </a:custGeom>
          <a:noFill/>
          <a:ln w="25400" cap="rnd">
            <a:solidFill>
              <a:schemeClr val="tx1"/>
            </a:solidFill>
            <a:prstDash val="sysDot"/>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319" name="Freeform 55"/>
          <p:cNvSpPr>
            <a:spLocks/>
          </p:cNvSpPr>
          <p:nvPr/>
        </p:nvSpPr>
        <p:spPr bwMode="auto">
          <a:xfrm>
            <a:off x="2665413" y="3765550"/>
            <a:ext cx="1227138" cy="1068388"/>
          </a:xfrm>
          <a:custGeom>
            <a:avLst/>
            <a:gdLst>
              <a:gd name="T0" fmla="*/ 1225550 w 773"/>
              <a:gd name="T1" fmla="*/ 0 h 673"/>
              <a:gd name="T2" fmla="*/ 1176338 w 773"/>
              <a:gd name="T3" fmla="*/ 61913 h 673"/>
              <a:gd name="T4" fmla="*/ 1131888 w 773"/>
              <a:gd name="T5" fmla="*/ 90488 h 673"/>
              <a:gd name="T6" fmla="*/ 1087438 w 773"/>
              <a:gd name="T7" fmla="*/ 120650 h 673"/>
              <a:gd name="T8" fmla="*/ 1041400 w 773"/>
              <a:gd name="T9" fmla="*/ 150813 h 673"/>
              <a:gd name="T10" fmla="*/ 996950 w 773"/>
              <a:gd name="T11" fmla="*/ 165100 h 673"/>
              <a:gd name="T12" fmla="*/ 952500 w 773"/>
              <a:gd name="T13" fmla="*/ 180975 h 673"/>
              <a:gd name="T14" fmla="*/ 893763 w 773"/>
              <a:gd name="T15" fmla="*/ 195263 h 673"/>
              <a:gd name="T16" fmla="*/ 833438 w 773"/>
              <a:gd name="T17" fmla="*/ 195263 h 673"/>
              <a:gd name="T18" fmla="*/ 774700 w 773"/>
              <a:gd name="T19" fmla="*/ 195263 h 673"/>
              <a:gd name="T20" fmla="*/ 730250 w 773"/>
              <a:gd name="T21" fmla="*/ 209550 h 673"/>
              <a:gd name="T22" fmla="*/ 669925 w 773"/>
              <a:gd name="T23" fmla="*/ 209550 h 673"/>
              <a:gd name="T24" fmla="*/ 625475 w 773"/>
              <a:gd name="T25" fmla="*/ 209550 h 673"/>
              <a:gd name="T26" fmla="*/ 581025 w 773"/>
              <a:gd name="T27" fmla="*/ 225425 h 673"/>
              <a:gd name="T28" fmla="*/ 536575 w 773"/>
              <a:gd name="T29" fmla="*/ 225425 h 673"/>
              <a:gd name="T30" fmla="*/ 492125 w 773"/>
              <a:gd name="T31" fmla="*/ 239713 h 673"/>
              <a:gd name="T32" fmla="*/ 446088 w 773"/>
              <a:gd name="T33" fmla="*/ 269875 h 673"/>
              <a:gd name="T34" fmla="*/ 401638 w 773"/>
              <a:gd name="T35" fmla="*/ 269875 h 673"/>
              <a:gd name="T36" fmla="*/ 357188 w 773"/>
              <a:gd name="T37" fmla="*/ 300038 h 673"/>
              <a:gd name="T38" fmla="*/ 312738 w 773"/>
              <a:gd name="T39" fmla="*/ 328613 h 673"/>
              <a:gd name="T40" fmla="*/ 252413 w 773"/>
              <a:gd name="T41" fmla="*/ 374650 h 673"/>
              <a:gd name="T42" fmla="*/ 207963 w 773"/>
              <a:gd name="T43" fmla="*/ 419100 h 673"/>
              <a:gd name="T44" fmla="*/ 163513 w 773"/>
              <a:gd name="T45" fmla="*/ 463550 h 673"/>
              <a:gd name="T46" fmla="*/ 133350 w 773"/>
              <a:gd name="T47" fmla="*/ 508000 h 673"/>
              <a:gd name="T48" fmla="*/ 104775 w 773"/>
              <a:gd name="T49" fmla="*/ 552450 h 673"/>
              <a:gd name="T50" fmla="*/ 88900 w 773"/>
              <a:gd name="T51" fmla="*/ 596900 h 673"/>
              <a:gd name="T52" fmla="*/ 74613 w 773"/>
              <a:gd name="T53" fmla="*/ 641350 h 673"/>
              <a:gd name="T54" fmla="*/ 60325 w 773"/>
              <a:gd name="T55" fmla="*/ 685800 h 673"/>
              <a:gd name="T56" fmla="*/ 44450 w 773"/>
              <a:gd name="T57" fmla="*/ 731838 h 673"/>
              <a:gd name="T58" fmla="*/ 30163 w 773"/>
              <a:gd name="T59" fmla="*/ 790575 h 673"/>
              <a:gd name="T60" fmla="*/ 14288 w 773"/>
              <a:gd name="T61" fmla="*/ 835025 h 673"/>
              <a:gd name="T62" fmla="*/ 14288 w 773"/>
              <a:gd name="T63" fmla="*/ 879475 h 673"/>
              <a:gd name="T64" fmla="*/ 14288 w 773"/>
              <a:gd name="T65" fmla="*/ 925513 h 673"/>
              <a:gd name="T66" fmla="*/ 0 w 773"/>
              <a:gd name="T67" fmla="*/ 969963 h 673"/>
              <a:gd name="T68" fmla="*/ 0 w 773"/>
              <a:gd name="T69" fmla="*/ 1014413 h 673"/>
              <a:gd name="T70" fmla="*/ 0 w 773"/>
              <a:gd name="T71" fmla="*/ 1058863 h 673"/>
              <a:gd name="T72" fmla="*/ 6350 w 773"/>
              <a:gd name="T73" fmla="*/ 1066800 h 67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73"/>
              <a:gd name="T112" fmla="*/ 0 h 673"/>
              <a:gd name="T113" fmla="*/ 773 w 773"/>
              <a:gd name="T114" fmla="*/ 673 h 67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73" h="673">
                <a:moveTo>
                  <a:pt x="772" y="0"/>
                </a:moveTo>
                <a:lnTo>
                  <a:pt x="741" y="39"/>
                </a:lnTo>
                <a:lnTo>
                  <a:pt x="713" y="57"/>
                </a:lnTo>
                <a:lnTo>
                  <a:pt x="685" y="76"/>
                </a:lnTo>
                <a:lnTo>
                  <a:pt x="656" y="95"/>
                </a:lnTo>
                <a:lnTo>
                  <a:pt x="628" y="104"/>
                </a:lnTo>
                <a:lnTo>
                  <a:pt x="600" y="114"/>
                </a:lnTo>
                <a:lnTo>
                  <a:pt x="563" y="123"/>
                </a:lnTo>
                <a:lnTo>
                  <a:pt x="525" y="123"/>
                </a:lnTo>
                <a:lnTo>
                  <a:pt x="488" y="123"/>
                </a:lnTo>
                <a:lnTo>
                  <a:pt x="460" y="132"/>
                </a:lnTo>
                <a:lnTo>
                  <a:pt x="422" y="132"/>
                </a:lnTo>
                <a:lnTo>
                  <a:pt x="394" y="132"/>
                </a:lnTo>
                <a:lnTo>
                  <a:pt x="366" y="142"/>
                </a:lnTo>
                <a:lnTo>
                  <a:pt x="338" y="142"/>
                </a:lnTo>
                <a:lnTo>
                  <a:pt x="310" y="151"/>
                </a:lnTo>
                <a:lnTo>
                  <a:pt x="281" y="170"/>
                </a:lnTo>
                <a:lnTo>
                  <a:pt x="253" y="170"/>
                </a:lnTo>
                <a:lnTo>
                  <a:pt x="225" y="189"/>
                </a:lnTo>
                <a:lnTo>
                  <a:pt x="197" y="207"/>
                </a:lnTo>
                <a:lnTo>
                  <a:pt x="159" y="236"/>
                </a:lnTo>
                <a:lnTo>
                  <a:pt x="131" y="264"/>
                </a:lnTo>
                <a:lnTo>
                  <a:pt x="103" y="292"/>
                </a:lnTo>
                <a:lnTo>
                  <a:pt x="84" y="320"/>
                </a:lnTo>
                <a:lnTo>
                  <a:pt x="66" y="348"/>
                </a:lnTo>
                <a:lnTo>
                  <a:pt x="56" y="376"/>
                </a:lnTo>
                <a:lnTo>
                  <a:pt x="47" y="404"/>
                </a:lnTo>
                <a:lnTo>
                  <a:pt x="38" y="432"/>
                </a:lnTo>
                <a:lnTo>
                  <a:pt x="28" y="461"/>
                </a:lnTo>
                <a:lnTo>
                  <a:pt x="19" y="498"/>
                </a:lnTo>
                <a:lnTo>
                  <a:pt x="9" y="526"/>
                </a:lnTo>
                <a:lnTo>
                  <a:pt x="9" y="554"/>
                </a:lnTo>
                <a:lnTo>
                  <a:pt x="9" y="583"/>
                </a:lnTo>
                <a:lnTo>
                  <a:pt x="0" y="611"/>
                </a:lnTo>
                <a:lnTo>
                  <a:pt x="0" y="639"/>
                </a:lnTo>
                <a:lnTo>
                  <a:pt x="0" y="667"/>
                </a:lnTo>
                <a:lnTo>
                  <a:pt x="4" y="672"/>
                </a:lnTo>
              </a:path>
            </a:pathLst>
          </a:custGeom>
          <a:noFill/>
          <a:ln w="12700" cap="rnd">
            <a:solidFill>
              <a:schemeClr val="tx1"/>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320" name="Arc 56"/>
          <p:cNvSpPr>
            <a:spLocks/>
          </p:cNvSpPr>
          <p:nvPr/>
        </p:nvSpPr>
        <p:spPr bwMode="auto">
          <a:xfrm>
            <a:off x="4271963" y="3767138"/>
            <a:ext cx="687388" cy="381000"/>
          </a:xfrm>
          <a:custGeom>
            <a:avLst/>
            <a:gdLst>
              <a:gd name="T0" fmla="*/ 0 w 21650"/>
              <a:gd name="T1" fmla="*/ 0 h 21600"/>
              <a:gd name="T2" fmla="*/ 21824585 w 21650"/>
              <a:gd name="T3" fmla="*/ 6720416 h 21600"/>
              <a:gd name="T4" fmla="*/ 50419 w 21650"/>
              <a:gd name="T5" fmla="*/ 6720416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12700" cap="rnd">
            <a:solidFill>
              <a:schemeClr val="tx1"/>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321" name="Arc 57"/>
          <p:cNvSpPr>
            <a:spLocks/>
          </p:cNvSpPr>
          <p:nvPr/>
        </p:nvSpPr>
        <p:spPr bwMode="auto">
          <a:xfrm>
            <a:off x="3587751" y="3767138"/>
            <a:ext cx="762000" cy="457200"/>
          </a:xfrm>
          <a:custGeom>
            <a:avLst/>
            <a:gdLst>
              <a:gd name="T0" fmla="*/ 0 w 21600"/>
              <a:gd name="T1" fmla="*/ 9677399 h 21600"/>
              <a:gd name="T2" fmla="*/ 26825680 w 21600"/>
              <a:gd name="T3" fmla="*/ 0 h 21600"/>
              <a:gd name="T4" fmla="*/ 26881666 w 21600"/>
              <a:gd name="T5" fmla="*/ 967739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8"/>
                  <a:pt x="9643" y="24"/>
                  <a:pt x="21555" y="0"/>
                </a:cubicBezTo>
              </a:path>
              <a:path w="21600" h="21600" stroke="0" extrusionOk="0">
                <a:moveTo>
                  <a:pt x="0" y="21600"/>
                </a:moveTo>
                <a:cubicBezTo>
                  <a:pt x="0" y="9688"/>
                  <a:pt x="9643" y="24"/>
                  <a:pt x="21555" y="0"/>
                </a:cubicBezTo>
                <a:lnTo>
                  <a:pt x="21600" y="2160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322" name="Line 58"/>
          <p:cNvSpPr>
            <a:spLocks noChangeShapeType="1"/>
          </p:cNvSpPr>
          <p:nvPr/>
        </p:nvSpPr>
        <p:spPr bwMode="auto">
          <a:xfrm>
            <a:off x="4881563" y="4603750"/>
            <a:ext cx="45720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1323" name="Line 59"/>
          <p:cNvSpPr>
            <a:spLocks noChangeShapeType="1"/>
          </p:cNvSpPr>
          <p:nvPr/>
        </p:nvSpPr>
        <p:spPr bwMode="auto">
          <a:xfrm>
            <a:off x="3814763" y="4603750"/>
            <a:ext cx="30480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1324" name="Line 60"/>
          <p:cNvSpPr>
            <a:spLocks noChangeShapeType="1"/>
          </p:cNvSpPr>
          <p:nvPr/>
        </p:nvSpPr>
        <p:spPr bwMode="auto">
          <a:xfrm flipH="1">
            <a:off x="2976563" y="4679950"/>
            <a:ext cx="457200" cy="1524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1325" name="Line 61"/>
          <p:cNvSpPr>
            <a:spLocks noChangeShapeType="1"/>
          </p:cNvSpPr>
          <p:nvPr/>
        </p:nvSpPr>
        <p:spPr bwMode="auto">
          <a:xfrm flipH="1">
            <a:off x="2519363" y="5213350"/>
            <a:ext cx="53340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1326" name="Line 62"/>
          <p:cNvSpPr>
            <a:spLocks noChangeShapeType="1"/>
          </p:cNvSpPr>
          <p:nvPr/>
        </p:nvSpPr>
        <p:spPr bwMode="auto">
          <a:xfrm>
            <a:off x="3128963" y="5213350"/>
            <a:ext cx="53340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1327" name="Line 63"/>
          <p:cNvSpPr>
            <a:spLocks noChangeShapeType="1"/>
          </p:cNvSpPr>
          <p:nvPr/>
        </p:nvSpPr>
        <p:spPr bwMode="auto">
          <a:xfrm>
            <a:off x="4271963" y="5289550"/>
            <a:ext cx="533400" cy="228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1328" name="Line 64"/>
          <p:cNvSpPr>
            <a:spLocks noChangeShapeType="1"/>
          </p:cNvSpPr>
          <p:nvPr/>
        </p:nvSpPr>
        <p:spPr bwMode="auto">
          <a:xfrm>
            <a:off x="5414963" y="5289550"/>
            <a:ext cx="68580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1329" name="Line 65"/>
          <p:cNvSpPr>
            <a:spLocks noChangeShapeType="1"/>
          </p:cNvSpPr>
          <p:nvPr/>
        </p:nvSpPr>
        <p:spPr bwMode="auto">
          <a:xfrm flipH="1">
            <a:off x="3967163" y="5289550"/>
            <a:ext cx="152400" cy="228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xmlns="" val="86506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10"/>
          <p:cNvSpPr>
            <a:spLocks noChangeShapeType="1"/>
          </p:cNvSpPr>
          <p:nvPr/>
        </p:nvSpPr>
        <p:spPr bwMode="auto">
          <a:xfrm>
            <a:off x="2438400" y="3581400"/>
            <a:ext cx="0" cy="190500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2291" name="Rectangle 2"/>
          <p:cNvSpPr>
            <a:spLocks noGrp="1" noChangeArrowheads="1"/>
          </p:cNvSpPr>
          <p:nvPr>
            <p:ph type="title"/>
          </p:nvPr>
        </p:nvSpPr>
        <p:spPr/>
        <p:txBody>
          <a:bodyPr/>
          <a:lstStyle/>
          <a:p>
            <a:r>
              <a:rPr lang="en-US" smtClean="0"/>
              <a:t>Disintermediation</a:t>
            </a:r>
          </a:p>
        </p:txBody>
      </p:sp>
      <p:pic>
        <p:nvPicPr>
          <p:cNvPr id="12292" name="Picture 4" descr="j028951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95400" y="1981200"/>
            <a:ext cx="2209800" cy="147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293" name="Text Box 6"/>
          <p:cNvSpPr txBox="1">
            <a:spLocks noChangeArrowheads="1"/>
          </p:cNvSpPr>
          <p:nvPr/>
        </p:nvSpPr>
        <p:spPr bwMode="auto">
          <a:xfrm>
            <a:off x="3717925" y="2220913"/>
            <a:ext cx="16779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Manufacturer</a:t>
            </a:r>
          </a:p>
        </p:txBody>
      </p:sp>
      <p:sp>
        <p:nvSpPr>
          <p:cNvPr id="12294" name="Text Box 8"/>
          <p:cNvSpPr txBox="1">
            <a:spLocks noChangeArrowheads="1"/>
          </p:cNvSpPr>
          <p:nvPr/>
        </p:nvSpPr>
        <p:spPr bwMode="auto">
          <a:xfrm>
            <a:off x="3717925" y="4343400"/>
            <a:ext cx="10604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Retailer</a:t>
            </a:r>
          </a:p>
        </p:txBody>
      </p:sp>
      <p:sp>
        <p:nvSpPr>
          <p:cNvPr id="12295" name="Text Box 9"/>
          <p:cNvSpPr txBox="1">
            <a:spLocks noChangeArrowheads="1"/>
          </p:cNvSpPr>
          <p:nvPr/>
        </p:nvSpPr>
        <p:spPr bwMode="auto">
          <a:xfrm>
            <a:off x="3717925" y="5927725"/>
            <a:ext cx="1355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Consumer</a:t>
            </a:r>
          </a:p>
        </p:txBody>
      </p:sp>
      <p:sp>
        <p:nvSpPr>
          <p:cNvPr id="12296" name="Text Box 11"/>
          <p:cNvSpPr txBox="1">
            <a:spLocks noChangeArrowheads="1"/>
          </p:cNvSpPr>
          <p:nvPr/>
        </p:nvSpPr>
        <p:spPr bwMode="auto">
          <a:xfrm>
            <a:off x="1143000" y="1219200"/>
            <a:ext cx="25257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t>Production Chain</a:t>
            </a:r>
          </a:p>
        </p:txBody>
      </p:sp>
      <p:sp>
        <p:nvSpPr>
          <p:cNvPr id="12297" name="Text Box 13"/>
          <p:cNvSpPr txBox="1">
            <a:spLocks noChangeArrowheads="1"/>
          </p:cNvSpPr>
          <p:nvPr/>
        </p:nvSpPr>
        <p:spPr bwMode="auto">
          <a:xfrm>
            <a:off x="6400800" y="2209800"/>
            <a:ext cx="19050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2000"/>
              <a:t>E-commerce website</a:t>
            </a:r>
          </a:p>
        </p:txBody>
      </p:sp>
      <p:sp>
        <p:nvSpPr>
          <p:cNvPr id="12298" name="Freeform 14"/>
          <p:cNvSpPr>
            <a:spLocks/>
          </p:cNvSpPr>
          <p:nvPr/>
        </p:nvSpPr>
        <p:spPr bwMode="auto">
          <a:xfrm>
            <a:off x="3048000" y="3124200"/>
            <a:ext cx="4597400" cy="2819400"/>
          </a:xfrm>
          <a:custGeom>
            <a:avLst/>
            <a:gdLst>
              <a:gd name="T0" fmla="*/ 3352800 w 2896"/>
              <a:gd name="T1" fmla="*/ 0 h 1776"/>
              <a:gd name="T2" fmla="*/ 4038600 w 2896"/>
              <a:gd name="T3" fmla="*/ 2057400 h 1776"/>
              <a:gd name="T4" fmla="*/ 0 w 2896"/>
              <a:gd name="T5" fmla="*/ 2819400 h 1776"/>
              <a:gd name="T6" fmla="*/ 0 60000 65536"/>
              <a:gd name="T7" fmla="*/ 0 60000 65536"/>
              <a:gd name="T8" fmla="*/ 0 60000 65536"/>
              <a:gd name="T9" fmla="*/ 0 w 2896"/>
              <a:gd name="T10" fmla="*/ 0 h 1776"/>
              <a:gd name="T11" fmla="*/ 2896 w 2896"/>
              <a:gd name="T12" fmla="*/ 1776 h 1776"/>
            </a:gdLst>
            <a:ahLst/>
            <a:cxnLst>
              <a:cxn ang="T6">
                <a:pos x="T0" y="T1"/>
              </a:cxn>
              <a:cxn ang="T7">
                <a:pos x="T2" y="T3"/>
              </a:cxn>
              <a:cxn ang="T8">
                <a:pos x="T4" y="T5"/>
              </a:cxn>
            </a:cxnLst>
            <a:rect l="T9" t="T10" r="T11" b="T12"/>
            <a:pathLst>
              <a:path w="2896" h="1776">
                <a:moveTo>
                  <a:pt x="2112" y="0"/>
                </a:moveTo>
                <a:cubicBezTo>
                  <a:pt x="2504" y="500"/>
                  <a:pt x="2896" y="1000"/>
                  <a:pt x="2544" y="1296"/>
                </a:cubicBezTo>
                <a:cubicBezTo>
                  <a:pt x="2192" y="1592"/>
                  <a:pt x="1096" y="1684"/>
                  <a:pt x="0" y="1776"/>
                </a:cubicBezTo>
              </a:path>
            </a:pathLst>
          </a:custGeom>
          <a:noFill/>
          <a:ln w="12700">
            <a:solidFill>
              <a:schemeClr val="tx1"/>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pic>
        <p:nvPicPr>
          <p:cNvPr id="12299" name="Picture 15" descr="MPj04090780000[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76400" y="4038600"/>
            <a:ext cx="11430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300" name="Picture 16" descr="MPj04312330000[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752600" y="5486400"/>
            <a:ext cx="11430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301" name="Picture 17" descr="Computer Box (Office Clip Art)"/>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rot="-169627">
            <a:off x="5867400" y="2286000"/>
            <a:ext cx="522288" cy="809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227124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Airlines and Disintermediation</a:t>
            </a:r>
            <a:endParaRPr lang="en-US" dirty="0"/>
          </a:p>
        </p:txBody>
      </p:sp>
      <p:pic>
        <p:nvPicPr>
          <p:cNvPr id="4098" name="Picture 2" descr="C:\Users\JPost\AppData\Local\Microsoft\Windows\Temporary Internet Files\Content.IE5\PLX1F9IR\MP900442499[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75156" y="2370363"/>
            <a:ext cx="914400" cy="613924"/>
          </a:xfrm>
          <a:prstGeom prst="rect">
            <a:avLst/>
          </a:prstGeom>
          <a:noFill/>
          <a:extLst>
            <a:ext uri="{909E8E84-426E-40DD-AFC4-6F175D3DCCD1}">
              <a14:hiddenFill xmlns:a14="http://schemas.microsoft.com/office/drawing/2010/main" xmlns="">
                <a:solidFill>
                  <a:srgbClr val="FFFFFF"/>
                </a:solidFill>
              </a14:hiddenFill>
            </a:ext>
          </a:extLst>
        </p:spPr>
      </p:pic>
      <p:pic>
        <p:nvPicPr>
          <p:cNvPr id="4099" name="Picture 3" descr="C:\Users\JPost\AppData\Local\Microsoft\Windows\Temporary Internet Files\Content.IE5\HR2VBBDV\MP900438650[1].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45170" y="4072246"/>
            <a:ext cx="774373" cy="118853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 name="Group 5"/>
          <p:cNvGrpSpPr/>
          <p:nvPr/>
        </p:nvGrpSpPr>
        <p:grpSpPr>
          <a:xfrm>
            <a:off x="1277240" y="3386446"/>
            <a:ext cx="710233" cy="528787"/>
            <a:chOff x="939760" y="666908"/>
            <a:chExt cx="5623170" cy="4186592"/>
          </a:xfrm>
        </p:grpSpPr>
        <p:sp>
          <p:nvSpPr>
            <p:cNvPr id="7" name="Freeform 6"/>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Freeform 9"/>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1" name="Group 10"/>
            <p:cNvGrpSpPr/>
            <p:nvPr/>
          </p:nvGrpSpPr>
          <p:grpSpPr>
            <a:xfrm>
              <a:off x="1012296" y="810492"/>
              <a:ext cx="468535" cy="3181508"/>
              <a:chOff x="3264635" y="937071"/>
              <a:chExt cx="468535" cy="3181508"/>
            </a:xfrm>
          </p:grpSpPr>
          <p:sp>
            <p:nvSpPr>
              <p:cNvPr id="97" name="Freeform 96"/>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8" name="Freeform 97"/>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p:cNvGrpSpPr/>
            <p:nvPr/>
          </p:nvGrpSpPr>
          <p:grpSpPr>
            <a:xfrm>
              <a:off x="1710061" y="810492"/>
              <a:ext cx="468535" cy="3181508"/>
              <a:chOff x="3264635" y="937071"/>
              <a:chExt cx="468535" cy="3181508"/>
            </a:xfrm>
          </p:grpSpPr>
          <p:sp>
            <p:nvSpPr>
              <p:cNvPr id="83" name="Freeform 82"/>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Freeform 83"/>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p:cNvGrpSpPr/>
            <p:nvPr/>
          </p:nvGrpSpPr>
          <p:grpSpPr>
            <a:xfrm>
              <a:off x="2319661" y="810492"/>
              <a:ext cx="468535" cy="3181508"/>
              <a:chOff x="3264635" y="937071"/>
              <a:chExt cx="468535" cy="3181508"/>
            </a:xfrm>
          </p:grpSpPr>
          <p:sp>
            <p:nvSpPr>
              <p:cNvPr id="69" name="Freeform 6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0" name="Freeform 6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p:cNvGrpSpPr/>
            <p:nvPr/>
          </p:nvGrpSpPr>
          <p:grpSpPr>
            <a:xfrm>
              <a:off x="2973343" y="810492"/>
              <a:ext cx="468535" cy="3181508"/>
              <a:chOff x="3264635" y="937071"/>
              <a:chExt cx="468535" cy="3181508"/>
            </a:xfrm>
          </p:grpSpPr>
          <p:sp>
            <p:nvSpPr>
              <p:cNvPr id="55" name="Freeform 54"/>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Freeform 55"/>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p:cNvGrpSpPr/>
            <p:nvPr/>
          </p:nvGrpSpPr>
          <p:grpSpPr>
            <a:xfrm>
              <a:off x="3615061" y="810492"/>
              <a:ext cx="468535" cy="3181508"/>
              <a:chOff x="3264635" y="937071"/>
              <a:chExt cx="468535" cy="3181508"/>
            </a:xfrm>
          </p:grpSpPr>
          <p:sp>
            <p:nvSpPr>
              <p:cNvPr id="41" name="Freeform 4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Freeform 4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6" name="Group 15"/>
            <p:cNvGrpSpPr/>
            <p:nvPr/>
          </p:nvGrpSpPr>
          <p:grpSpPr>
            <a:xfrm>
              <a:off x="4300861" y="810492"/>
              <a:ext cx="468535" cy="3181508"/>
              <a:chOff x="3264635" y="937071"/>
              <a:chExt cx="468535" cy="3181508"/>
            </a:xfrm>
          </p:grpSpPr>
          <p:sp>
            <p:nvSpPr>
              <p:cNvPr id="27" name="Freeform 26"/>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Freeform 27"/>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 name="Freeform 16"/>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1" name="Picture 16" descr="MPj04312330000[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289456" y="5520046"/>
            <a:ext cx="6858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p:nvPr/>
        </p:nvSpPr>
        <p:spPr>
          <a:xfrm>
            <a:off x="895692" y="1652451"/>
            <a:ext cx="1967205" cy="461665"/>
          </a:xfrm>
          <a:prstGeom prst="rect">
            <a:avLst/>
          </a:prstGeom>
          <a:noFill/>
        </p:spPr>
        <p:txBody>
          <a:bodyPr wrap="none" rtlCol="0">
            <a:spAutoFit/>
          </a:bodyPr>
          <a:lstStyle/>
          <a:p>
            <a:r>
              <a:rPr lang="en-US" dirty="0" smtClean="0"/>
              <a:t>1960s-1990s</a:t>
            </a:r>
            <a:endParaRPr lang="en-US" dirty="0"/>
          </a:p>
        </p:txBody>
      </p:sp>
      <p:sp>
        <p:nvSpPr>
          <p:cNvPr id="4" name="TextBox 3"/>
          <p:cNvSpPr txBox="1"/>
          <p:nvPr/>
        </p:nvSpPr>
        <p:spPr>
          <a:xfrm>
            <a:off x="2553499" y="2446492"/>
            <a:ext cx="2018501" cy="369332"/>
          </a:xfrm>
          <a:prstGeom prst="rect">
            <a:avLst/>
          </a:prstGeom>
          <a:noFill/>
        </p:spPr>
        <p:txBody>
          <a:bodyPr wrap="none" rtlCol="0">
            <a:spAutoFit/>
          </a:bodyPr>
          <a:lstStyle/>
          <a:p>
            <a:r>
              <a:rPr lang="en-US" sz="1800" dirty="0" smtClean="0"/>
              <a:t>Airline (American)</a:t>
            </a:r>
            <a:endParaRPr lang="en-US" sz="1800" dirty="0"/>
          </a:p>
        </p:txBody>
      </p:sp>
      <p:sp>
        <p:nvSpPr>
          <p:cNvPr id="114" name="TextBox 113"/>
          <p:cNvSpPr txBox="1"/>
          <p:nvPr/>
        </p:nvSpPr>
        <p:spPr>
          <a:xfrm>
            <a:off x="2540584" y="3209536"/>
            <a:ext cx="1523999" cy="923330"/>
          </a:xfrm>
          <a:prstGeom prst="rect">
            <a:avLst/>
          </a:prstGeom>
          <a:noFill/>
        </p:spPr>
        <p:txBody>
          <a:bodyPr wrap="square" rtlCol="0">
            <a:spAutoFit/>
          </a:bodyPr>
          <a:lstStyle/>
          <a:p>
            <a:r>
              <a:rPr lang="en-US" sz="1800" dirty="0" smtClean="0"/>
              <a:t>Reservation system (Sabre)</a:t>
            </a:r>
            <a:endParaRPr lang="en-US" sz="1800" dirty="0"/>
          </a:p>
        </p:txBody>
      </p:sp>
      <p:sp>
        <p:nvSpPr>
          <p:cNvPr id="115" name="TextBox 114"/>
          <p:cNvSpPr txBox="1"/>
          <p:nvPr/>
        </p:nvSpPr>
        <p:spPr>
          <a:xfrm>
            <a:off x="2553499" y="4419600"/>
            <a:ext cx="1458476" cy="369332"/>
          </a:xfrm>
          <a:prstGeom prst="rect">
            <a:avLst/>
          </a:prstGeom>
          <a:noFill/>
        </p:spPr>
        <p:txBody>
          <a:bodyPr wrap="none" rtlCol="0">
            <a:spAutoFit/>
          </a:bodyPr>
          <a:lstStyle/>
          <a:p>
            <a:r>
              <a:rPr lang="en-US" sz="1800" dirty="0" smtClean="0"/>
              <a:t>Travel agent</a:t>
            </a:r>
            <a:endParaRPr lang="en-US" sz="1800" dirty="0"/>
          </a:p>
        </p:txBody>
      </p:sp>
      <p:sp>
        <p:nvSpPr>
          <p:cNvPr id="116" name="TextBox 115"/>
          <p:cNvSpPr txBox="1"/>
          <p:nvPr/>
        </p:nvSpPr>
        <p:spPr>
          <a:xfrm>
            <a:off x="2553499" y="5678280"/>
            <a:ext cx="1184940" cy="369332"/>
          </a:xfrm>
          <a:prstGeom prst="rect">
            <a:avLst/>
          </a:prstGeom>
          <a:noFill/>
        </p:spPr>
        <p:txBody>
          <a:bodyPr wrap="none" rtlCol="0">
            <a:spAutoFit/>
          </a:bodyPr>
          <a:lstStyle/>
          <a:p>
            <a:r>
              <a:rPr lang="en-US" sz="1800" dirty="0" smtClean="0"/>
              <a:t>Customer</a:t>
            </a:r>
            <a:endParaRPr lang="en-US" sz="1800" dirty="0"/>
          </a:p>
        </p:txBody>
      </p:sp>
      <p:sp>
        <p:nvSpPr>
          <p:cNvPr id="117" name="TextBox 116"/>
          <p:cNvSpPr txBox="1"/>
          <p:nvPr/>
        </p:nvSpPr>
        <p:spPr>
          <a:xfrm>
            <a:off x="4495800" y="1652451"/>
            <a:ext cx="1659429" cy="461665"/>
          </a:xfrm>
          <a:prstGeom prst="rect">
            <a:avLst/>
          </a:prstGeom>
          <a:noFill/>
        </p:spPr>
        <p:txBody>
          <a:bodyPr wrap="none" rtlCol="0">
            <a:spAutoFit/>
          </a:bodyPr>
          <a:lstStyle/>
          <a:p>
            <a:r>
              <a:rPr lang="en-US" dirty="0" smtClean="0"/>
              <a:t>2000-2010</a:t>
            </a:r>
            <a:endParaRPr lang="en-US" dirty="0"/>
          </a:p>
        </p:txBody>
      </p:sp>
      <p:pic>
        <p:nvPicPr>
          <p:cNvPr id="118" name="Picture 2" descr="C:\Users\JPost\AppData\Local\Microsoft\Windows\Temporary Internet Files\Content.IE5\PLX1F9IR\MP900442499[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53000" y="2370363"/>
            <a:ext cx="914400" cy="613924"/>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9" name="Group 118"/>
          <p:cNvGrpSpPr/>
          <p:nvPr/>
        </p:nvGrpSpPr>
        <p:grpSpPr>
          <a:xfrm>
            <a:off x="5055083" y="3386446"/>
            <a:ext cx="710233" cy="528787"/>
            <a:chOff x="939760" y="666908"/>
            <a:chExt cx="5623170" cy="4186592"/>
          </a:xfrm>
        </p:grpSpPr>
        <p:sp>
          <p:nvSpPr>
            <p:cNvPr id="120" name="Freeform 119"/>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3" name="Freeform 122"/>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24" name="Group 123"/>
            <p:cNvGrpSpPr/>
            <p:nvPr/>
          </p:nvGrpSpPr>
          <p:grpSpPr>
            <a:xfrm>
              <a:off x="1012296" y="810492"/>
              <a:ext cx="468535" cy="3181508"/>
              <a:chOff x="3264635" y="937071"/>
              <a:chExt cx="468535" cy="3181508"/>
            </a:xfrm>
          </p:grpSpPr>
          <p:sp>
            <p:nvSpPr>
              <p:cNvPr id="210" name="Freeform 20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1" name="Freeform 21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Freeform 21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21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Freeform 21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21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Freeform 21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21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Freeform 21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Freeform 21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reeform 21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Freeform 22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Freeform 22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Freeform 22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5" name="Group 124"/>
            <p:cNvGrpSpPr/>
            <p:nvPr/>
          </p:nvGrpSpPr>
          <p:grpSpPr>
            <a:xfrm>
              <a:off x="1710061" y="810492"/>
              <a:ext cx="468535" cy="3181508"/>
              <a:chOff x="3264635" y="937071"/>
              <a:chExt cx="468535" cy="3181508"/>
            </a:xfrm>
          </p:grpSpPr>
          <p:sp>
            <p:nvSpPr>
              <p:cNvPr id="196" name="Freeform 19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7" name="Freeform 19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Freeform 19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Freeform 19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Freeform 19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Freeform 20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Freeform 20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Freeform 20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Freeform 20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reeform 20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Freeform 20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Freeform 20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Freeform 20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Freeform 20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6" name="Group 125"/>
            <p:cNvGrpSpPr/>
            <p:nvPr/>
          </p:nvGrpSpPr>
          <p:grpSpPr>
            <a:xfrm>
              <a:off x="2319661" y="810492"/>
              <a:ext cx="468535" cy="3181508"/>
              <a:chOff x="3264635" y="937071"/>
              <a:chExt cx="468535" cy="3181508"/>
            </a:xfrm>
          </p:grpSpPr>
          <p:sp>
            <p:nvSpPr>
              <p:cNvPr id="182" name="Freeform 18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3" name="Freeform 18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reeform 18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reeform 18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Freeform 18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Freeform 18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reeform 18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Freeform 18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reeform 18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19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Freeform 19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reeform 19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19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Freeform 19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7" name="Group 126"/>
            <p:cNvGrpSpPr/>
            <p:nvPr/>
          </p:nvGrpSpPr>
          <p:grpSpPr>
            <a:xfrm>
              <a:off x="2973343" y="810492"/>
              <a:ext cx="468535" cy="3181508"/>
              <a:chOff x="3264635" y="937071"/>
              <a:chExt cx="468535" cy="3181508"/>
            </a:xfrm>
          </p:grpSpPr>
          <p:sp>
            <p:nvSpPr>
              <p:cNvPr id="168" name="Freeform 16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9" name="Freeform 16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16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eform 17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17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17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17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17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17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17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reeform 17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reeform 17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reeform 17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reeform 18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8" name="Group 127"/>
            <p:cNvGrpSpPr/>
            <p:nvPr/>
          </p:nvGrpSpPr>
          <p:grpSpPr>
            <a:xfrm>
              <a:off x="3615061" y="810492"/>
              <a:ext cx="468535" cy="3181508"/>
              <a:chOff x="3264635" y="937071"/>
              <a:chExt cx="468535" cy="3181508"/>
            </a:xfrm>
          </p:grpSpPr>
          <p:sp>
            <p:nvSpPr>
              <p:cNvPr id="154" name="Freeform 15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5" name="Freeform 15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15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15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15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reeform 15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reeform 15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reeform 16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16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reeform 16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16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reeform 16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16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16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9" name="Group 128"/>
            <p:cNvGrpSpPr/>
            <p:nvPr/>
          </p:nvGrpSpPr>
          <p:grpSpPr>
            <a:xfrm>
              <a:off x="4300861" y="810492"/>
              <a:ext cx="468535" cy="3181508"/>
              <a:chOff x="3264635" y="937071"/>
              <a:chExt cx="468535" cy="3181508"/>
            </a:xfrm>
          </p:grpSpPr>
          <p:sp>
            <p:nvSpPr>
              <p:cNvPr id="140" name="Freeform 13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1" name="Freeform 14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14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14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14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14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14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14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14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14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15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0" name="Freeform 129"/>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1" name="Freeform 130"/>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2" name="Freeform 131"/>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132"/>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4" name="Freeform 133"/>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6" name="Freeform 135"/>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136"/>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8" name="Freeform 137"/>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138"/>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4" name="Picture 16" descr="MPj04312330000[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421014" y="5520046"/>
            <a:ext cx="6858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5" name="TextBox 224"/>
          <p:cNvSpPr txBox="1"/>
          <p:nvPr/>
        </p:nvSpPr>
        <p:spPr>
          <a:xfrm>
            <a:off x="4513893" y="4127700"/>
            <a:ext cx="1886907" cy="923330"/>
          </a:xfrm>
          <a:prstGeom prst="rect">
            <a:avLst/>
          </a:prstGeom>
          <a:noFill/>
        </p:spPr>
        <p:txBody>
          <a:bodyPr wrap="square" rtlCol="0">
            <a:spAutoFit/>
          </a:bodyPr>
          <a:lstStyle/>
          <a:p>
            <a:r>
              <a:rPr lang="en-US" sz="1800" dirty="0" smtClean="0"/>
              <a:t>Web Sites (Expedia, </a:t>
            </a:r>
            <a:r>
              <a:rPr lang="en-US" sz="1800" dirty="0" err="1" smtClean="0"/>
              <a:t>Orbitz</a:t>
            </a:r>
            <a:r>
              <a:rPr lang="en-US" sz="1800" dirty="0" smtClean="0"/>
              <a:t>, Travelocity)</a:t>
            </a:r>
            <a:endParaRPr lang="en-US" sz="1800" dirty="0"/>
          </a:p>
        </p:txBody>
      </p:sp>
      <p:sp>
        <p:nvSpPr>
          <p:cNvPr id="5" name="Freeform 4"/>
          <p:cNvSpPr/>
          <p:nvPr/>
        </p:nvSpPr>
        <p:spPr>
          <a:xfrm>
            <a:off x="4300730" y="3649851"/>
            <a:ext cx="457250" cy="1549830"/>
          </a:xfrm>
          <a:custGeom>
            <a:avLst/>
            <a:gdLst>
              <a:gd name="connsiteX0" fmla="*/ 457250 w 457250"/>
              <a:gd name="connsiteY0" fmla="*/ 0 h 1549830"/>
              <a:gd name="connsiteX1" fmla="*/ 50 w 457250"/>
              <a:gd name="connsiteY1" fmla="*/ 759417 h 1549830"/>
              <a:gd name="connsiteX2" fmla="*/ 434002 w 457250"/>
              <a:gd name="connsiteY2" fmla="*/ 1549830 h 1549830"/>
            </a:gdLst>
            <a:ahLst/>
            <a:cxnLst>
              <a:cxn ang="0">
                <a:pos x="connsiteX0" y="connsiteY0"/>
              </a:cxn>
              <a:cxn ang="0">
                <a:pos x="connsiteX1" y="connsiteY1"/>
              </a:cxn>
              <a:cxn ang="0">
                <a:pos x="connsiteX2" y="connsiteY2"/>
              </a:cxn>
            </a:cxnLst>
            <a:rect l="l" t="t" r="r" b="b"/>
            <a:pathLst>
              <a:path w="457250" h="1549830">
                <a:moveTo>
                  <a:pt x="457250" y="0"/>
                </a:moveTo>
                <a:cubicBezTo>
                  <a:pt x="230587" y="250556"/>
                  <a:pt x="3925" y="501112"/>
                  <a:pt x="50" y="759417"/>
                </a:cubicBezTo>
                <a:cubicBezTo>
                  <a:pt x="-3825" y="1017722"/>
                  <a:pt x="215088" y="1283776"/>
                  <a:pt x="434002" y="154983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7" name="Freeform 226"/>
          <p:cNvSpPr/>
          <p:nvPr/>
        </p:nvSpPr>
        <p:spPr>
          <a:xfrm flipH="1">
            <a:off x="5943550" y="3649851"/>
            <a:ext cx="457250" cy="1549830"/>
          </a:xfrm>
          <a:custGeom>
            <a:avLst/>
            <a:gdLst>
              <a:gd name="connsiteX0" fmla="*/ 457250 w 457250"/>
              <a:gd name="connsiteY0" fmla="*/ 0 h 1549830"/>
              <a:gd name="connsiteX1" fmla="*/ 50 w 457250"/>
              <a:gd name="connsiteY1" fmla="*/ 759417 h 1549830"/>
              <a:gd name="connsiteX2" fmla="*/ 434002 w 457250"/>
              <a:gd name="connsiteY2" fmla="*/ 1549830 h 1549830"/>
            </a:gdLst>
            <a:ahLst/>
            <a:cxnLst>
              <a:cxn ang="0">
                <a:pos x="connsiteX0" y="connsiteY0"/>
              </a:cxn>
              <a:cxn ang="0">
                <a:pos x="connsiteX1" y="connsiteY1"/>
              </a:cxn>
              <a:cxn ang="0">
                <a:pos x="connsiteX2" y="connsiteY2"/>
              </a:cxn>
            </a:cxnLst>
            <a:rect l="l" t="t" r="r" b="b"/>
            <a:pathLst>
              <a:path w="457250" h="1549830">
                <a:moveTo>
                  <a:pt x="457250" y="0"/>
                </a:moveTo>
                <a:cubicBezTo>
                  <a:pt x="230587" y="250556"/>
                  <a:pt x="3925" y="501112"/>
                  <a:pt x="50" y="759417"/>
                </a:cubicBezTo>
                <a:cubicBezTo>
                  <a:pt x="-3825" y="1017722"/>
                  <a:pt x="215088" y="1283776"/>
                  <a:pt x="434002" y="154983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8" name="TextBox 227"/>
          <p:cNvSpPr txBox="1"/>
          <p:nvPr/>
        </p:nvSpPr>
        <p:spPr>
          <a:xfrm>
            <a:off x="7272310" y="1652451"/>
            <a:ext cx="973343" cy="461665"/>
          </a:xfrm>
          <a:prstGeom prst="rect">
            <a:avLst/>
          </a:prstGeom>
          <a:noFill/>
        </p:spPr>
        <p:txBody>
          <a:bodyPr wrap="none" rtlCol="0">
            <a:spAutoFit/>
          </a:bodyPr>
          <a:lstStyle/>
          <a:p>
            <a:r>
              <a:rPr lang="en-US" dirty="0" smtClean="0"/>
              <a:t>2010-</a:t>
            </a:r>
            <a:endParaRPr lang="en-US" dirty="0"/>
          </a:p>
        </p:txBody>
      </p:sp>
      <p:pic>
        <p:nvPicPr>
          <p:cNvPr id="229" name="Picture 2" descr="C:\Users\JPost\AppData\Local\Microsoft\Windows\Temporary Internet Files\Content.IE5\PLX1F9IR\MP900442499[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06714" y="2370363"/>
            <a:ext cx="914400" cy="61392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230" name="Straight Arrow Connector 229"/>
          <p:cNvCxnSpPr/>
          <p:nvPr/>
        </p:nvCxnSpPr>
        <p:spPr>
          <a:xfrm flipV="1">
            <a:off x="7763914" y="2984287"/>
            <a:ext cx="0" cy="25357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32" name="Picture 16" descr="MPj04312330000[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012383" y="5520046"/>
            <a:ext cx="6858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576170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Competition</a:t>
            </a:r>
            <a:endParaRPr lang="en-US" dirty="0"/>
          </a:p>
        </p:txBody>
      </p:sp>
      <p:sp>
        <p:nvSpPr>
          <p:cNvPr id="3" name="Content Placeholder 2"/>
          <p:cNvSpPr>
            <a:spLocks noGrp="1"/>
          </p:cNvSpPr>
          <p:nvPr>
            <p:ph idx="1"/>
          </p:nvPr>
        </p:nvSpPr>
        <p:spPr/>
        <p:txBody>
          <a:bodyPr/>
          <a:lstStyle/>
          <a:p>
            <a:r>
              <a:rPr lang="en-US" dirty="0" smtClean="0"/>
              <a:t>Searches</a:t>
            </a:r>
          </a:p>
          <a:p>
            <a:pPr lvl="1"/>
            <a:r>
              <a:rPr lang="en-US" dirty="0" smtClean="0"/>
              <a:t>Google (</a:t>
            </a:r>
            <a:r>
              <a:rPr lang="en-US" dirty="0" smtClean="0">
                <a:hlinkClick r:id="rId2"/>
              </a:rPr>
              <a:t>www.google.com/products</a:t>
            </a:r>
            <a:r>
              <a:rPr lang="en-US" dirty="0" smtClean="0"/>
              <a:t>)</a:t>
            </a:r>
          </a:p>
          <a:p>
            <a:pPr lvl="1"/>
            <a:r>
              <a:rPr lang="en-US" dirty="0" smtClean="0"/>
              <a:t>Bing (Products tab)</a:t>
            </a:r>
          </a:p>
          <a:p>
            <a:pPr lvl="1"/>
            <a:r>
              <a:rPr lang="en-US" dirty="0" err="1" smtClean="0"/>
              <a:t>Nextag</a:t>
            </a:r>
            <a:endParaRPr lang="en-US" dirty="0" smtClean="0"/>
          </a:p>
          <a:p>
            <a:r>
              <a:rPr lang="en-US" dirty="0" smtClean="0"/>
              <a:t>Barcode scanning, many options</a:t>
            </a:r>
          </a:p>
          <a:p>
            <a:pPr lvl="1"/>
            <a:r>
              <a:rPr lang="en-US" dirty="0" smtClean="0"/>
              <a:t>Android</a:t>
            </a:r>
          </a:p>
          <a:p>
            <a:pPr lvl="1"/>
            <a:r>
              <a:rPr lang="en-US" dirty="0" smtClean="0"/>
              <a:t>iPhone</a:t>
            </a:r>
          </a:p>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47800" y="5486400"/>
            <a:ext cx="1171575" cy="600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3" name="Picture 3" descr="C:\Users\JPost\AppData\Local\Microsoft\Windows\Temporary Internet Files\Content.IE5\MLBU7S1O\MP900443429[1].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flipH="1">
            <a:off x="2819400" y="5123566"/>
            <a:ext cx="1815186" cy="1285875"/>
          </a:xfrm>
          <a:prstGeom prst="rect">
            <a:avLst/>
          </a:prstGeom>
          <a:noFill/>
          <a:extLst>
            <a:ext uri="{909E8E84-426E-40DD-AFC4-6F175D3DCCD1}">
              <a14:hiddenFill xmlns:a14="http://schemas.microsoft.com/office/drawing/2010/main" xmlns="">
                <a:solidFill>
                  <a:srgbClr val="FFFFFF"/>
                </a:solidFill>
              </a14:hiddenFill>
            </a:ext>
          </a:extLst>
        </p:spPr>
      </p:pic>
      <p:pic>
        <p:nvPicPr>
          <p:cNvPr id="5124"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393494" y="5486400"/>
            <a:ext cx="876300" cy="1095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6392016" y="6308437"/>
            <a:ext cx="2351093" cy="338554"/>
          </a:xfrm>
          <a:prstGeom prst="rect">
            <a:avLst/>
          </a:prstGeom>
        </p:spPr>
        <p:txBody>
          <a:bodyPr wrap="none">
            <a:spAutoFit/>
          </a:bodyPr>
          <a:lstStyle/>
          <a:p>
            <a:r>
              <a:rPr lang="en-US" sz="1600" dirty="0"/>
              <a:t>http://scan.jsharkey.org/</a:t>
            </a:r>
          </a:p>
        </p:txBody>
      </p:sp>
      <p:grpSp>
        <p:nvGrpSpPr>
          <p:cNvPr id="8" name="Group 7"/>
          <p:cNvGrpSpPr/>
          <p:nvPr/>
        </p:nvGrpSpPr>
        <p:grpSpPr>
          <a:xfrm>
            <a:off x="5481447" y="4409076"/>
            <a:ext cx="1107606" cy="824641"/>
            <a:chOff x="939760" y="666908"/>
            <a:chExt cx="5623170" cy="4186592"/>
          </a:xfrm>
        </p:grpSpPr>
        <p:sp>
          <p:nvSpPr>
            <p:cNvPr id="9" name="Freeform 8"/>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Freeform 11"/>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3" name="Group 12"/>
            <p:cNvGrpSpPr/>
            <p:nvPr/>
          </p:nvGrpSpPr>
          <p:grpSpPr>
            <a:xfrm>
              <a:off x="1012296" y="810492"/>
              <a:ext cx="468535" cy="3181508"/>
              <a:chOff x="3264635" y="937071"/>
              <a:chExt cx="468535" cy="3181508"/>
            </a:xfrm>
          </p:grpSpPr>
          <p:sp>
            <p:nvSpPr>
              <p:cNvPr id="99" name="Freeform 9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0" name="Freeform 9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p:cNvGrpSpPr/>
            <p:nvPr/>
          </p:nvGrpSpPr>
          <p:grpSpPr>
            <a:xfrm>
              <a:off x="1710061" y="810492"/>
              <a:ext cx="468535" cy="3181508"/>
              <a:chOff x="3264635" y="937071"/>
              <a:chExt cx="468535" cy="3181508"/>
            </a:xfrm>
          </p:grpSpPr>
          <p:sp>
            <p:nvSpPr>
              <p:cNvPr id="85" name="Freeform 84"/>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6" name="Freeform 85"/>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p:cNvGrpSpPr/>
            <p:nvPr/>
          </p:nvGrpSpPr>
          <p:grpSpPr>
            <a:xfrm>
              <a:off x="2319661" y="810492"/>
              <a:ext cx="468535" cy="3181508"/>
              <a:chOff x="3264635" y="937071"/>
              <a:chExt cx="468535" cy="3181508"/>
            </a:xfrm>
          </p:grpSpPr>
          <p:sp>
            <p:nvSpPr>
              <p:cNvPr id="71" name="Freeform 7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2" name="Freeform 7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6" name="Group 15"/>
            <p:cNvGrpSpPr/>
            <p:nvPr/>
          </p:nvGrpSpPr>
          <p:grpSpPr>
            <a:xfrm>
              <a:off x="2973343" y="810492"/>
              <a:ext cx="468535" cy="3181508"/>
              <a:chOff x="3264635" y="937071"/>
              <a:chExt cx="468535" cy="3181508"/>
            </a:xfrm>
          </p:grpSpPr>
          <p:sp>
            <p:nvSpPr>
              <p:cNvPr id="57" name="Freeform 56"/>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8" name="Freeform 57"/>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p:cNvGrpSpPr/>
            <p:nvPr/>
          </p:nvGrpSpPr>
          <p:grpSpPr>
            <a:xfrm>
              <a:off x="3615061" y="810492"/>
              <a:ext cx="468535" cy="3181508"/>
              <a:chOff x="3264635" y="937071"/>
              <a:chExt cx="468535" cy="3181508"/>
            </a:xfrm>
          </p:grpSpPr>
          <p:sp>
            <p:nvSpPr>
              <p:cNvPr id="43" name="Freeform 42"/>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Freeform 43"/>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 name="Group 17"/>
            <p:cNvGrpSpPr/>
            <p:nvPr/>
          </p:nvGrpSpPr>
          <p:grpSpPr>
            <a:xfrm>
              <a:off x="4300861" y="810492"/>
              <a:ext cx="468535" cy="3181508"/>
              <a:chOff x="3264635" y="937071"/>
              <a:chExt cx="468535" cy="3181508"/>
            </a:xfrm>
          </p:grpSpPr>
          <p:sp>
            <p:nvSpPr>
              <p:cNvPr id="29" name="Freeform 2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Freeform 2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9" name="Freeform 18"/>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Freeform 26"/>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reeform 4"/>
          <p:cNvSpPr/>
          <p:nvPr/>
        </p:nvSpPr>
        <p:spPr>
          <a:xfrm>
            <a:off x="4651946" y="4943959"/>
            <a:ext cx="764712" cy="976394"/>
          </a:xfrm>
          <a:custGeom>
            <a:avLst/>
            <a:gdLst>
              <a:gd name="connsiteX0" fmla="*/ 20793 w 764712"/>
              <a:gd name="connsiteY0" fmla="*/ 976394 h 976394"/>
              <a:gd name="connsiteX1" fmla="*/ 67288 w 764712"/>
              <a:gd name="connsiteY1" fmla="*/ 906651 h 976394"/>
              <a:gd name="connsiteX2" fmla="*/ 578732 w 764712"/>
              <a:gd name="connsiteY2" fmla="*/ 619933 h 976394"/>
              <a:gd name="connsiteX3" fmla="*/ 268766 w 764712"/>
              <a:gd name="connsiteY3" fmla="*/ 201478 h 976394"/>
              <a:gd name="connsiteX4" fmla="*/ 764712 w 764712"/>
              <a:gd name="connsiteY4" fmla="*/ 0 h 976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712" h="976394">
                <a:moveTo>
                  <a:pt x="20793" y="976394"/>
                </a:moveTo>
                <a:cubicBezTo>
                  <a:pt x="-2455" y="971227"/>
                  <a:pt x="-25702" y="966061"/>
                  <a:pt x="67288" y="906651"/>
                </a:cubicBezTo>
                <a:cubicBezTo>
                  <a:pt x="160278" y="847241"/>
                  <a:pt x="545152" y="737462"/>
                  <a:pt x="578732" y="619933"/>
                </a:cubicBezTo>
                <a:cubicBezTo>
                  <a:pt x="612312" y="502404"/>
                  <a:pt x="237769" y="304800"/>
                  <a:pt x="268766" y="201478"/>
                </a:cubicBezTo>
                <a:cubicBezTo>
                  <a:pt x="299763" y="98156"/>
                  <a:pt x="532237" y="49078"/>
                  <a:pt x="764712" y="0"/>
                </a:cubicBezTo>
              </a:path>
            </a:pathLst>
          </a:custGeom>
          <a:ln>
            <a:headEnd type="none" w="med" len="med"/>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904154" y="4442612"/>
            <a:ext cx="1411605" cy="369332"/>
          </a:xfrm>
          <a:prstGeom prst="rect">
            <a:avLst/>
          </a:prstGeom>
          <a:noFill/>
        </p:spPr>
        <p:txBody>
          <a:bodyPr wrap="none" rtlCol="0">
            <a:spAutoFit/>
          </a:bodyPr>
          <a:lstStyle/>
          <a:p>
            <a:r>
              <a:rPr lang="en-US" sz="1800" dirty="0" smtClean="0"/>
              <a:t>Web search</a:t>
            </a:r>
            <a:endParaRPr lang="en-US" sz="1800" dirty="0"/>
          </a:p>
        </p:txBody>
      </p:sp>
      <p:sp>
        <p:nvSpPr>
          <p:cNvPr id="7" name="Freeform 6"/>
          <p:cNvSpPr/>
          <p:nvPr/>
        </p:nvSpPr>
        <p:spPr>
          <a:xfrm>
            <a:off x="6331058" y="5021451"/>
            <a:ext cx="1333640" cy="743918"/>
          </a:xfrm>
          <a:custGeom>
            <a:avLst/>
            <a:gdLst>
              <a:gd name="connsiteX0" fmla="*/ 364210 w 1333640"/>
              <a:gd name="connsiteY0" fmla="*/ 0 h 743918"/>
              <a:gd name="connsiteX1" fmla="*/ 1332854 w 1333640"/>
              <a:gd name="connsiteY1" fmla="*/ 240224 h 743918"/>
              <a:gd name="connsiteX2" fmla="*/ 224725 w 1333640"/>
              <a:gd name="connsiteY2" fmla="*/ 433952 h 743918"/>
              <a:gd name="connsiteX3" fmla="*/ 488196 w 1333640"/>
              <a:gd name="connsiteY3" fmla="*/ 604434 h 743918"/>
              <a:gd name="connsiteX4" fmla="*/ 0 w 1333640"/>
              <a:gd name="connsiteY4" fmla="*/ 743918 h 743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640" h="743918">
                <a:moveTo>
                  <a:pt x="364210" y="0"/>
                </a:moveTo>
                <a:cubicBezTo>
                  <a:pt x="860155" y="83949"/>
                  <a:pt x="1356101" y="167899"/>
                  <a:pt x="1332854" y="240224"/>
                </a:cubicBezTo>
                <a:cubicBezTo>
                  <a:pt x="1309607" y="312549"/>
                  <a:pt x="365501" y="373250"/>
                  <a:pt x="224725" y="433952"/>
                </a:cubicBezTo>
                <a:cubicBezTo>
                  <a:pt x="83949" y="494654"/>
                  <a:pt x="525650" y="552773"/>
                  <a:pt x="488196" y="604434"/>
                </a:cubicBezTo>
                <a:cubicBezTo>
                  <a:pt x="450742" y="656095"/>
                  <a:pt x="225371" y="700006"/>
                  <a:pt x="0" y="743918"/>
                </a:cubicBezTo>
              </a:path>
            </a:pathLst>
          </a:custGeom>
          <a:ln>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TextBox 115"/>
          <p:cNvSpPr txBox="1"/>
          <p:nvPr/>
        </p:nvSpPr>
        <p:spPr>
          <a:xfrm>
            <a:off x="6904154" y="5580703"/>
            <a:ext cx="1864613" cy="369332"/>
          </a:xfrm>
          <a:prstGeom prst="rect">
            <a:avLst/>
          </a:prstGeom>
          <a:noFill/>
        </p:spPr>
        <p:txBody>
          <a:bodyPr wrap="none" rtlCol="0">
            <a:spAutoFit/>
          </a:bodyPr>
          <a:lstStyle/>
          <a:p>
            <a:r>
              <a:rPr lang="en-US" sz="1800" dirty="0" smtClean="0"/>
              <a:t>Prices and more</a:t>
            </a:r>
            <a:endParaRPr lang="en-US" sz="1800" dirty="0"/>
          </a:p>
        </p:txBody>
      </p:sp>
    </p:spTree>
    <p:extLst>
      <p:ext uri="{BB962C8B-B14F-4D97-AF65-F5344CB8AC3E}">
        <p14:creationId xmlns:p14="http://schemas.microsoft.com/office/powerpoint/2010/main" xmlns="" val="2791584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MSRP and the U.S. Supreme Court</a:t>
            </a:r>
            <a:endParaRPr lang="en-US" dirty="0"/>
          </a:p>
        </p:txBody>
      </p:sp>
      <p:sp>
        <p:nvSpPr>
          <p:cNvPr id="3" name="Content Placeholder 2"/>
          <p:cNvSpPr>
            <a:spLocks noGrp="1"/>
          </p:cNvSpPr>
          <p:nvPr>
            <p:ph idx="1"/>
          </p:nvPr>
        </p:nvSpPr>
        <p:spPr>
          <a:xfrm>
            <a:off x="1435608" y="1295400"/>
            <a:ext cx="7498080" cy="5334000"/>
          </a:xfrm>
        </p:spPr>
        <p:txBody>
          <a:bodyPr>
            <a:normAutofit fontScale="55000" lnSpcReduction="20000"/>
          </a:bodyPr>
          <a:lstStyle/>
          <a:p>
            <a:r>
              <a:rPr lang="en-US" dirty="0" smtClean="0"/>
              <a:t>Manufacturer Suggested Retail Price</a:t>
            </a:r>
          </a:p>
          <a:p>
            <a:r>
              <a:rPr lang="en-US" dirty="0" smtClean="0"/>
              <a:t>For almost 100 years in the U.S., manufacturers could suggest a retail price of a product but antitrust law prevented them from enforcing that price.</a:t>
            </a:r>
          </a:p>
          <a:p>
            <a:r>
              <a:rPr lang="en-US" dirty="0" smtClean="0"/>
              <a:t>In 2007, the U.S. Supreme Court in a 5-4 decision, overturned the law</a:t>
            </a:r>
          </a:p>
          <a:p>
            <a:pPr lvl="1"/>
            <a:r>
              <a:rPr lang="en-US" dirty="0" err="1"/>
              <a:t>Leegin</a:t>
            </a:r>
            <a:r>
              <a:rPr lang="en-US" dirty="0"/>
              <a:t> Creative Leather Products, Inc. v. </a:t>
            </a:r>
            <a:r>
              <a:rPr lang="en-US" dirty="0" smtClean="0"/>
              <a:t>PSKS, </a:t>
            </a:r>
            <a:r>
              <a:rPr lang="en-US" dirty="0"/>
              <a:t>Inc., </a:t>
            </a:r>
            <a:r>
              <a:rPr lang="en-US" dirty="0" err="1"/>
              <a:t>dba</a:t>
            </a:r>
            <a:r>
              <a:rPr lang="en-US" dirty="0"/>
              <a:t> Kay’s </a:t>
            </a:r>
            <a:r>
              <a:rPr lang="en-US" dirty="0" err="1"/>
              <a:t>Kloset</a:t>
            </a:r>
            <a:endParaRPr lang="en-US" dirty="0"/>
          </a:p>
          <a:p>
            <a:pPr lvl="1"/>
            <a:r>
              <a:rPr lang="en-US" dirty="0" smtClean="0">
                <a:hlinkClick r:id="rId2"/>
              </a:rPr>
              <a:t>http</a:t>
            </a:r>
            <a:r>
              <a:rPr lang="en-US" dirty="0">
                <a:hlinkClick r:id="rId2"/>
              </a:rPr>
              <a:t>://</a:t>
            </a:r>
            <a:r>
              <a:rPr lang="en-US" dirty="0" smtClean="0">
                <a:hlinkClick r:id="rId2"/>
              </a:rPr>
              <a:t>caselaw.lp.findlaw.com/cgi-bin/getcase.pl?court=US&amp;navby=case&amp;vol=000&amp;invol=06-480</a:t>
            </a:r>
            <a:endParaRPr lang="en-US" dirty="0" smtClean="0"/>
          </a:p>
          <a:p>
            <a:r>
              <a:rPr lang="en-US" dirty="0" smtClean="0"/>
              <a:t>Manufacturers can now stop sales to any retailer who offers discounts on their products.</a:t>
            </a:r>
          </a:p>
          <a:p>
            <a:r>
              <a:rPr lang="en-US" dirty="0" smtClean="0"/>
              <a:t>Reasoning</a:t>
            </a:r>
          </a:p>
          <a:p>
            <a:pPr lvl="1"/>
            <a:r>
              <a:rPr lang="en-US" dirty="0" smtClean="0"/>
              <a:t>The basic argument was that local stores provide service and people might use that service for free and go online to find a cheaper price from someone who does not have the costs of a storefront and customer service.</a:t>
            </a:r>
          </a:p>
          <a:p>
            <a:pPr lvl="1"/>
            <a:r>
              <a:rPr lang="en-US" dirty="0" smtClean="0"/>
              <a:t>A secondary argument was that it would force retailers to compete across brands instead of within a brand. [But how do you compete if you cannot cut price?]</a:t>
            </a:r>
          </a:p>
          <a:p>
            <a:r>
              <a:rPr lang="en-US" dirty="0" smtClean="0"/>
              <a:t>Alternate opinion: If stores provide a useful service, people would pay for it. The market would determine the value of that service—not an arbitrary value assigned by a manufacturer. And stores could make their own decision to sell products online at a discount. Ultimately, manufacturers who understand economics will reconfigure their prices.</a:t>
            </a:r>
            <a:endParaRPr lang="en-US" dirty="0"/>
          </a:p>
        </p:txBody>
      </p:sp>
    </p:spTree>
    <p:extLst>
      <p:ext uri="{BB962C8B-B14F-4D97-AF65-F5344CB8AC3E}">
        <p14:creationId xmlns:p14="http://schemas.microsoft.com/office/powerpoint/2010/main" xmlns="" val="3029672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Dynamic Pricing</a:t>
            </a:r>
          </a:p>
        </p:txBody>
      </p:sp>
      <p:sp>
        <p:nvSpPr>
          <p:cNvPr id="13315" name="Freeform 3"/>
          <p:cNvSpPr>
            <a:spLocks/>
          </p:cNvSpPr>
          <p:nvPr/>
        </p:nvSpPr>
        <p:spPr bwMode="auto">
          <a:xfrm>
            <a:off x="3849688" y="1484313"/>
            <a:ext cx="2971800" cy="2438400"/>
          </a:xfrm>
          <a:custGeom>
            <a:avLst/>
            <a:gdLst>
              <a:gd name="T0" fmla="*/ 0 w 1872"/>
              <a:gd name="T1" fmla="*/ 0 h 1536"/>
              <a:gd name="T2" fmla="*/ 0 w 1872"/>
              <a:gd name="T3" fmla="*/ 2438400 h 1536"/>
              <a:gd name="T4" fmla="*/ 2971800 w 1872"/>
              <a:gd name="T5" fmla="*/ 2438400 h 1536"/>
              <a:gd name="T6" fmla="*/ 0 60000 65536"/>
              <a:gd name="T7" fmla="*/ 0 60000 65536"/>
              <a:gd name="T8" fmla="*/ 0 60000 65536"/>
              <a:gd name="T9" fmla="*/ 0 w 1872"/>
              <a:gd name="T10" fmla="*/ 0 h 1536"/>
              <a:gd name="T11" fmla="*/ 1872 w 1872"/>
              <a:gd name="T12" fmla="*/ 1536 h 1536"/>
            </a:gdLst>
            <a:ahLst/>
            <a:cxnLst>
              <a:cxn ang="T6">
                <a:pos x="T0" y="T1"/>
              </a:cxn>
              <a:cxn ang="T7">
                <a:pos x="T2" y="T3"/>
              </a:cxn>
              <a:cxn ang="T8">
                <a:pos x="T4" y="T5"/>
              </a:cxn>
            </a:cxnLst>
            <a:rect l="T9" t="T10" r="T11" b="T12"/>
            <a:pathLst>
              <a:path w="1872" h="1536">
                <a:moveTo>
                  <a:pt x="0" y="0"/>
                </a:moveTo>
                <a:lnTo>
                  <a:pt x="0" y="1536"/>
                </a:lnTo>
                <a:lnTo>
                  <a:pt x="1872" y="1536"/>
                </a:ln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3316" name="Text Box 4"/>
          <p:cNvSpPr txBox="1">
            <a:spLocks noChangeArrowheads="1"/>
          </p:cNvSpPr>
          <p:nvPr/>
        </p:nvSpPr>
        <p:spPr bwMode="auto">
          <a:xfrm>
            <a:off x="3427413" y="1143000"/>
            <a:ext cx="387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t>P</a:t>
            </a:r>
          </a:p>
        </p:txBody>
      </p:sp>
      <p:sp>
        <p:nvSpPr>
          <p:cNvPr id="13317" name="Text Box 5"/>
          <p:cNvSpPr txBox="1">
            <a:spLocks noChangeArrowheads="1"/>
          </p:cNvSpPr>
          <p:nvPr/>
        </p:nvSpPr>
        <p:spPr bwMode="auto">
          <a:xfrm>
            <a:off x="6653213" y="3962400"/>
            <a:ext cx="42068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t>Q</a:t>
            </a:r>
          </a:p>
        </p:txBody>
      </p:sp>
      <p:sp>
        <p:nvSpPr>
          <p:cNvPr id="13318" name="Line 6"/>
          <p:cNvSpPr>
            <a:spLocks noChangeShapeType="1"/>
          </p:cNvSpPr>
          <p:nvPr/>
        </p:nvSpPr>
        <p:spPr bwMode="auto">
          <a:xfrm>
            <a:off x="4230688" y="1789113"/>
            <a:ext cx="1676400" cy="1676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3319" name="Line 7"/>
          <p:cNvSpPr>
            <a:spLocks noChangeShapeType="1"/>
          </p:cNvSpPr>
          <p:nvPr/>
        </p:nvSpPr>
        <p:spPr bwMode="auto">
          <a:xfrm flipV="1">
            <a:off x="4230688" y="1865313"/>
            <a:ext cx="1676400" cy="1447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3320" name="Text Box 8"/>
          <p:cNvSpPr txBox="1">
            <a:spLocks noChangeArrowheads="1"/>
          </p:cNvSpPr>
          <p:nvPr/>
        </p:nvSpPr>
        <p:spPr bwMode="auto">
          <a:xfrm>
            <a:off x="5967413" y="3200400"/>
            <a:ext cx="4048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t>D</a:t>
            </a:r>
          </a:p>
        </p:txBody>
      </p:sp>
      <p:sp>
        <p:nvSpPr>
          <p:cNvPr id="13321" name="Text Box 9"/>
          <p:cNvSpPr txBox="1">
            <a:spLocks noChangeArrowheads="1"/>
          </p:cNvSpPr>
          <p:nvPr/>
        </p:nvSpPr>
        <p:spPr bwMode="auto">
          <a:xfrm>
            <a:off x="6043613" y="1600200"/>
            <a:ext cx="387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t>S</a:t>
            </a:r>
          </a:p>
        </p:txBody>
      </p:sp>
      <p:sp>
        <p:nvSpPr>
          <p:cNvPr id="13322" name="Line 10"/>
          <p:cNvSpPr>
            <a:spLocks noChangeShapeType="1"/>
          </p:cNvSpPr>
          <p:nvPr/>
        </p:nvSpPr>
        <p:spPr bwMode="auto">
          <a:xfrm flipH="1">
            <a:off x="3849688" y="2614613"/>
            <a:ext cx="1219200"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3323" name="Freeform 11"/>
          <p:cNvSpPr>
            <a:spLocks/>
          </p:cNvSpPr>
          <p:nvPr/>
        </p:nvSpPr>
        <p:spPr bwMode="auto">
          <a:xfrm>
            <a:off x="3854450" y="2132013"/>
            <a:ext cx="714375" cy="1778000"/>
          </a:xfrm>
          <a:custGeom>
            <a:avLst/>
            <a:gdLst>
              <a:gd name="T0" fmla="*/ 0 w 450"/>
              <a:gd name="T1" fmla="*/ 0 h 1120"/>
              <a:gd name="T2" fmla="*/ 714375 w 450"/>
              <a:gd name="T3" fmla="*/ 0 h 1120"/>
              <a:gd name="T4" fmla="*/ 714375 w 450"/>
              <a:gd name="T5" fmla="*/ 1778000 h 1120"/>
              <a:gd name="T6" fmla="*/ 0 60000 65536"/>
              <a:gd name="T7" fmla="*/ 0 60000 65536"/>
              <a:gd name="T8" fmla="*/ 0 60000 65536"/>
              <a:gd name="T9" fmla="*/ 0 w 450"/>
              <a:gd name="T10" fmla="*/ 0 h 1120"/>
              <a:gd name="T11" fmla="*/ 450 w 450"/>
              <a:gd name="T12" fmla="*/ 1120 h 1120"/>
            </a:gdLst>
            <a:ahLst/>
            <a:cxnLst>
              <a:cxn ang="T6">
                <a:pos x="T0" y="T1"/>
              </a:cxn>
              <a:cxn ang="T7">
                <a:pos x="T2" y="T3"/>
              </a:cxn>
              <a:cxn ang="T8">
                <a:pos x="T4" y="T5"/>
              </a:cxn>
            </a:cxnLst>
            <a:rect l="T9" t="T10" r="T11" b="T12"/>
            <a:pathLst>
              <a:path w="450" h="1120">
                <a:moveTo>
                  <a:pt x="0" y="0"/>
                </a:moveTo>
                <a:lnTo>
                  <a:pt x="450" y="0"/>
                </a:lnTo>
                <a:lnTo>
                  <a:pt x="450" y="1120"/>
                </a:lnTo>
              </a:path>
            </a:pathLst>
          </a:custGeom>
          <a:noFill/>
          <a:ln w="12700">
            <a:solidFill>
              <a:schemeClr val="hlink"/>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3324" name="Text Box 12"/>
          <p:cNvSpPr txBox="1">
            <a:spLocks noChangeArrowheads="1"/>
          </p:cNvSpPr>
          <p:nvPr/>
        </p:nvSpPr>
        <p:spPr bwMode="auto">
          <a:xfrm>
            <a:off x="1752600" y="2522538"/>
            <a:ext cx="1941513"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600">
                <a:solidFill>
                  <a:schemeClr val="tx2"/>
                </a:solidFill>
              </a:rPr>
              <a:t>Perfect competition price</a:t>
            </a:r>
          </a:p>
        </p:txBody>
      </p:sp>
      <p:sp>
        <p:nvSpPr>
          <p:cNvPr id="13325" name="Text Box 13"/>
          <p:cNvSpPr txBox="1">
            <a:spLocks noChangeArrowheads="1"/>
          </p:cNvSpPr>
          <p:nvPr/>
        </p:nvSpPr>
        <p:spPr bwMode="auto">
          <a:xfrm>
            <a:off x="1752600" y="1741488"/>
            <a:ext cx="1966913"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600">
                <a:solidFill>
                  <a:schemeClr val="hlink"/>
                </a:solidFill>
              </a:rPr>
              <a:t>Price consumer is willing to pay</a:t>
            </a:r>
          </a:p>
        </p:txBody>
      </p:sp>
      <p:sp>
        <p:nvSpPr>
          <p:cNvPr id="13326" name="Text Box 14"/>
          <p:cNvSpPr txBox="1">
            <a:spLocks noChangeArrowheads="1"/>
          </p:cNvSpPr>
          <p:nvPr/>
        </p:nvSpPr>
        <p:spPr bwMode="auto">
          <a:xfrm>
            <a:off x="1676400" y="4495800"/>
            <a:ext cx="5943600" cy="1465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800"/>
              <a:t>The ultimate goal is to set individual prices for each consumer to capture the maximum price each is willing to pay. As opposed to the perfect competition price, where everyone pays the same price, and some customers gain because they were willing to pay more.</a:t>
            </a:r>
          </a:p>
        </p:txBody>
      </p:sp>
    </p:spTree>
    <p:extLst>
      <p:ext uri="{BB962C8B-B14F-4D97-AF65-F5344CB8AC3E}">
        <p14:creationId xmlns:p14="http://schemas.microsoft.com/office/powerpoint/2010/main" xmlns="" val="1122762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Money on the Internet</a:t>
            </a:r>
            <a:endParaRPr lang="en-US" dirty="0"/>
          </a:p>
        </p:txBody>
      </p:sp>
      <p:sp>
        <p:nvSpPr>
          <p:cNvPr id="3" name="Content Placeholder 2"/>
          <p:cNvSpPr>
            <a:spLocks noGrp="1"/>
          </p:cNvSpPr>
          <p:nvPr>
            <p:ph idx="1"/>
          </p:nvPr>
        </p:nvSpPr>
        <p:spPr/>
        <p:txBody>
          <a:bodyPr>
            <a:normAutofit/>
          </a:bodyPr>
          <a:lstStyle/>
          <a:p>
            <a:r>
              <a:rPr lang="en-US" dirty="0" smtClean="0"/>
              <a:t>Sell products</a:t>
            </a:r>
          </a:p>
          <a:p>
            <a:r>
              <a:rPr lang="en-US" dirty="0" smtClean="0"/>
              <a:t>Sell services</a:t>
            </a:r>
          </a:p>
          <a:p>
            <a:pPr lvl="1"/>
            <a:r>
              <a:rPr lang="en-US" dirty="0" smtClean="0"/>
              <a:t>To consumers (financial, match making, …)</a:t>
            </a:r>
          </a:p>
          <a:p>
            <a:pPr lvl="1"/>
            <a:r>
              <a:rPr lang="en-US" dirty="0" smtClean="0"/>
              <a:t>To businesses (Web services, CRM, …)</a:t>
            </a:r>
          </a:p>
          <a:p>
            <a:r>
              <a:rPr lang="en-US" dirty="0" smtClean="0"/>
              <a:t>Sell advertising</a:t>
            </a:r>
          </a:p>
          <a:p>
            <a:r>
              <a:rPr lang="en-US" dirty="0" smtClean="0"/>
              <a:t>Sell stock—which means convincing investors that you will someday make a profit doing one of the above</a:t>
            </a:r>
          </a:p>
        </p:txBody>
      </p:sp>
    </p:spTree>
    <p:extLst>
      <p:ext uri="{BB962C8B-B14F-4D97-AF65-F5344CB8AC3E}">
        <p14:creationId xmlns:p14="http://schemas.microsoft.com/office/powerpoint/2010/main" xmlns="" val="1252364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r>
              <a:rPr lang="en-US" dirty="0" smtClean="0"/>
              <a:t>Outline</a:t>
            </a:r>
          </a:p>
        </p:txBody>
      </p:sp>
      <p:sp>
        <p:nvSpPr>
          <p:cNvPr id="7171" name="Rectangle 5"/>
          <p:cNvSpPr>
            <a:spLocks noGrp="1" noChangeArrowheads="1"/>
          </p:cNvSpPr>
          <p:nvPr>
            <p:ph idx="1"/>
          </p:nvPr>
        </p:nvSpPr>
        <p:spPr/>
        <p:txBody>
          <a:bodyPr>
            <a:normAutofit lnSpcReduction="10000"/>
          </a:bodyPr>
          <a:lstStyle/>
          <a:p>
            <a:r>
              <a:rPr lang="en-US" sz="2000" dirty="0"/>
              <a:t>What types of products are sold online?</a:t>
            </a:r>
          </a:p>
          <a:p>
            <a:r>
              <a:rPr lang="en-US" sz="2000" dirty="0"/>
              <a:t>How do Web-based services work and why do they change the world?</a:t>
            </a:r>
          </a:p>
          <a:p>
            <a:r>
              <a:rPr lang="en-US" sz="2000" dirty="0"/>
              <a:t>How can customers pay for products and why do you need new payment mechanisms?</a:t>
            </a:r>
          </a:p>
          <a:p>
            <a:r>
              <a:rPr lang="en-US" sz="2000" dirty="0"/>
              <a:t>How do firms get revenue from Web ads and how do customers find a site?</a:t>
            </a:r>
          </a:p>
          <a:p>
            <a:r>
              <a:rPr lang="en-US" sz="2000" dirty="0"/>
              <a:t>How do you create an EC Web site?</a:t>
            </a:r>
          </a:p>
          <a:p>
            <a:r>
              <a:rPr lang="en-US" sz="2000" dirty="0"/>
              <a:t>How do portable Internet connections (mobile phones) provide new ways to sell things?</a:t>
            </a:r>
          </a:p>
          <a:p>
            <a:r>
              <a:rPr lang="en-US" sz="2000" dirty="0"/>
              <a:t>When do consumers and businesses pay sales taxes on the Internet?</a:t>
            </a:r>
          </a:p>
          <a:p>
            <a:r>
              <a:rPr lang="en-US" sz="2000" dirty="0"/>
              <a:t>Does the Internet create a global marketplace?</a:t>
            </a:r>
          </a:p>
          <a:p>
            <a:r>
              <a:rPr lang="en-US" sz="2000" dirty="0"/>
              <a:t>What are the costs for cloud computing?</a:t>
            </a:r>
          </a:p>
        </p:txBody>
      </p:sp>
    </p:spTree>
    <p:extLst>
      <p:ext uri="{BB962C8B-B14F-4D97-AF65-F5344CB8AC3E}">
        <p14:creationId xmlns:p14="http://schemas.microsoft.com/office/powerpoint/2010/main" xmlns="" val="93988517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Consumer Services: Social Networking</a:t>
            </a:r>
          </a:p>
        </p:txBody>
      </p:sp>
      <p:pic>
        <p:nvPicPr>
          <p:cNvPr id="14342" name="Picture 55" descr="MPj04096850000[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943600" y="4114800"/>
            <a:ext cx="190500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43" name="Freeform 56"/>
          <p:cNvSpPr>
            <a:spLocks/>
          </p:cNvSpPr>
          <p:nvPr/>
        </p:nvSpPr>
        <p:spPr bwMode="auto">
          <a:xfrm>
            <a:off x="2590800" y="3429000"/>
            <a:ext cx="1524000" cy="1701800"/>
          </a:xfrm>
          <a:custGeom>
            <a:avLst/>
            <a:gdLst>
              <a:gd name="T0" fmla="*/ 0 w 960"/>
              <a:gd name="T1" fmla="*/ 1676400 h 1072"/>
              <a:gd name="T2" fmla="*/ 990600 w 960"/>
              <a:gd name="T3" fmla="*/ 1524000 h 1072"/>
              <a:gd name="T4" fmla="*/ 685800 w 960"/>
              <a:gd name="T5" fmla="*/ 609600 h 1072"/>
              <a:gd name="T6" fmla="*/ 1524000 w 960"/>
              <a:gd name="T7" fmla="*/ 0 h 1072"/>
              <a:gd name="T8" fmla="*/ 0 60000 65536"/>
              <a:gd name="T9" fmla="*/ 0 60000 65536"/>
              <a:gd name="T10" fmla="*/ 0 60000 65536"/>
              <a:gd name="T11" fmla="*/ 0 60000 65536"/>
              <a:gd name="T12" fmla="*/ 0 w 960"/>
              <a:gd name="T13" fmla="*/ 0 h 1072"/>
              <a:gd name="T14" fmla="*/ 960 w 960"/>
              <a:gd name="T15" fmla="*/ 1072 h 1072"/>
            </a:gdLst>
            <a:ahLst/>
            <a:cxnLst>
              <a:cxn ang="T8">
                <a:pos x="T0" y="T1"/>
              </a:cxn>
              <a:cxn ang="T9">
                <a:pos x="T2" y="T3"/>
              </a:cxn>
              <a:cxn ang="T10">
                <a:pos x="T4" y="T5"/>
              </a:cxn>
              <a:cxn ang="T11">
                <a:pos x="T6" y="T7"/>
              </a:cxn>
            </a:cxnLst>
            <a:rect l="T12" t="T13" r="T14" b="T15"/>
            <a:pathLst>
              <a:path w="960" h="1072">
                <a:moveTo>
                  <a:pt x="0" y="1056"/>
                </a:moveTo>
                <a:cubicBezTo>
                  <a:pt x="276" y="1064"/>
                  <a:pt x="552" y="1072"/>
                  <a:pt x="624" y="960"/>
                </a:cubicBezTo>
                <a:cubicBezTo>
                  <a:pt x="696" y="848"/>
                  <a:pt x="376" y="544"/>
                  <a:pt x="432" y="384"/>
                </a:cubicBezTo>
                <a:cubicBezTo>
                  <a:pt x="488" y="224"/>
                  <a:pt x="724" y="112"/>
                  <a:pt x="960"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344" name="Freeform 57"/>
          <p:cNvSpPr>
            <a:spLocks/>
          </p:cNvSpPr>
          <p:nvPr/>
        </p:nvSpPr>
        <p:spPr bwMode="auto">
          <a:xfrm>
            <a:off x="4648200" y="3429000"/>
            <a:ext cx="1143000" cy="1981200"/>
          </a:xfrm>
          <a:custGeom>
            <a:avLst/>
            <a:gdLst>
              <a:gd name="T0" fmla="*/ 1143000 w 720"/>
              <a:gd name="T1" fmla="*/ 1981200 h 1248"/>
              <a:gd name="T2" fmla="*/ 457200 w 720"/>
              <a:gd name="T3" fmla="*/ 1676400 h 1248"/>
              <a:gd name="T4" fmla="*/ 914400 w 720"/>
              <a:gd name="T5" fmla="*/ 762000 h 1248"/>
              <a:gd name="T6" fmla="*/ 0 w 720"/>
              <a:gd name="T7" fmla="*/ 0 h 1248"/>
              <a:gd name="T8" fmla="*/ 0 60000 65536"/>
              <a:gd name="T9" fmla="*/ 0 60000 65536"/>
              <a:gd name="T10" fmla="*/ 0 60000 65536"/>
              <a:gd name="T11" fmla="*/ 0 60000 65536"/>
              <a:gd name="T12" fmla="*/ 0 w 720"/>
              <a:gd name="T13" fmla="*/ 0 h 1248"/>
              <a:gd name="T14" fmla="*/ 720 w 720"/>
              <a:gd name="T15" fmla="*/ 1248 h 1248"/>
            </a:gdLst>
            <a:ahLst/>
            <a:cxnLst>
              <a:cxn ang="T8">
                <a:pos x="T0" y="T1"/>
              </a:cxn>
              <a:cxn ang="T9">
                <a:pos x="T2" y="T3"/>
              </a:cxn>
              <a:cxn ang="T10">
                <a:pos x="T4" y="T5"/>
              </a:cxn>
              <a:cxn ang="T11">
                <a:pos x="T6" y="T7"/>
              </a:cxn>
            </a:cxnLst>
            <a:rect l="T12" t="T13" r="T14" b="T15"/>
            <a:pathLst>
              <a:path w="720" h="1248">
                <a:moveTo>
                  <a:pt x="720" y="1248"/>
                </a:moveTo>
                <a:cubicBezTo>
                  <a:pt x="516" y="1216"/>
                  <a:pt x="312" y="1184"/>
                  <a:pt x="288" y="1056"/>
                </a:cubicBezTo>
                <a:cubicBezTo>
                  <a:pt x="264" y="928"/>
                  <a:pt x="624" y="656"/>
                  <a:pt x="576" y="480"/>
                </a:cubicBezTo>
                <a:cubicBezTo>
                  <a:pt x="528" y="304"/>
                  <a:pt x="264" y="152"/>
                  <a:pt x="0"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345" name="Text Box 58"/>
          <p:cNvSpPr txBox="1">
            <a:spLocks noChangeArrowheads="1"/>
          </p:cNvSpPr>
          <p:nvPr/>
        </p:nvSpPr>
        <p:spPr bwMode="auto">
          <a:xfrm>
            <a:off x="3565525" y="1992313"/>
            <a:ext cx="131157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dirty="0" smtClean="0"/>
              <a:t>Facebook</a:t>
            </a:r>
            <a:endParaRPr lang="en-US" sz="2000" dirty="0"/>
          </a:p>
        </p:txBody>
      </p:sp>
      <p:sp>
        <p:nvSpPr>
          <p:cNvPr id="14346" name="Text Box 59"/>
          <p:cNvSpPr txBox="1">
            <a:spLocks noChangeArrowheads="1"/>
          </p:cNvSpPr>
          <p:nvPr/>
        </p:nvSpPr>
        <p:spPr bwMode="auto">
          <a:xfrm>
            <a:off x="5257800" y="1419225"/>
            <a:ext cx="15113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Google Ads</a:t>
            </a:r>
          </a:p>
        </p:txBody>
      </p:sp>
      <p:sp>
        <p:nvSpPr>
          <p:cNvPr id="14348" name="Text Box 85"/>
          <p:cNvSpPr txBox="1">
            <a:spLocks noChangeArrowheads="1"/>
          </p:cNvSpPr>
          <p:nvPr/>
        </p:nvSpPr>
        <p:spPr bwMode="auto">
          <a:xfrm>
            <a:off x="7086600" y="1952625"/>
            <a:ext cx="1327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Advertiser</a:t>
            </a:r>
          </a:p>
        </p:txBody>
      </p:sp>
      <p:sp>
        <p:nvSpPr>
          <p:cNvPr id="14349" name="Rectangle 86"/>
          <p:cNvSpPr>
            <a:spLocks noChangeArrowheads="1"/>
          </p:cNvSpPr>
          <p:nvPr/>
        </p:nvSpPr>
        <p:spPr bwMode="auto">
          <a:xfrm>
            <a:off x="4648200" y="5257800"/>
            <a:ext cx="914400" cy="11430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sz="1800"/>
              <a:t>Content</a:t>
            </a:r>
          </a:p>
        </p:txBody>
      </p:sp>
      <p:sp>
        <p:nvSpPr>
          <p:cNvPr id="14350" name="Rectangle 87"/>
          <p:cNvSpPr>
            <a:spLocks noChangeArrowheads="1"/>
          </p:cNvSpPr>
          <p:nvPr/>
        </p:nvSpPr>
        <p:spPr bwMode="auto">
          <a:xfrm>
            <a:off x="5105400" y="5334000"/>
            <a:ext cx="381000" cy="304800"/>
          </a:xfrm>
          <a:prstGeom prst="rect">
            <a:avLst/>
          </a:prstGeom>
          <a:solidFill>
            <a:srgbClr val="FCFEB9"/>
          </a:solidFill>
          <a:ln w="12700">
            <a:solidFill>
              <a:schemeClr val="tx1"/>
            </a:solidFill>
            <a:miter lim="800000"/>
            <a:headEnd type="none" w="sm" len="sm"/>
            <a:tailEnd type="none" w="sm" len="sm"/>
          </a:ln>
        </p:spPr>
        <p:txBody>
          <a:bodyPr wrap="none" anchor="ctr"/>
          <a:lstStyle/>
          <a:p>
            <a:pPr algn="ctr"/>
            <a:r>
              <a:rPr lang="en-US" sz="1800"/>
              <a:t>Ad</a:t>
            </a:r>
          </a:p>
        </p:txBody>
      </p:sp>
      <p:sp>
        <p:nvSpPr>
          <p:cNvPr id="14351" name="Freeform 88"/>
          <p:cNvSpPr>
            <a:spLocks/>
          </p:cNvSpPr>
          <p:nvPr/>
        </p:nvSpPr>
        <p:spPr bwMode="auto">
          <a:xfrm>
            <a:off x="6400800" y="2286000"/>
            <a:ext cx="990600" cy="457200"/>
          </a:xfrm>
          <a:custGeom>
            <a:avLst/>
            <a:gdLst>
              <a:gd name="T0" fmla="*/ 990600 w 624"/>
              <a:gd name="T1" fmla="*/ 457200 h 288"/>
              <a:gd name="T2" fmla="*/ 561975 w 624"/>
              <a:gd name="T3" fmla="*/ 347662 h 288"/>
              <a:gd name="T4" fmla="*/ 381000 w 624"/>
              <a:gd name="T5" fmla="*/ 76200 h 288"/>
              <a:gd name="T6" fmla="*/ 0 w 624"/>
              <a:gd name="T7" fmla="*/ 0 h 288"/>
              <a:gd name="T8" fmla="*/ 0 60000 65536"/>
              <a:gd name="T9" fmla="*/ 0 60000 65536"/>
              <a:gd name="T10" fmla="*/ 0 60000 65536"/>
              <a:gd name="T11" fmla="*/ 0 60000 65536"/>
              <a:gd name="T12" fmla="*/ 0 w 624"/>
              <a:gd name="T13" fmla="*/ 0 h 288"/>
              <a:gd name="T14" fmla="*/ 624 w 624"/>
              <a:gd name="T15" fmla="*/ 288 h 288"/>
            </a:gdLst>
            <a:ahLst/>
            <a:cxnLst>
              <a:cxn ang="T8">
                <a:pos x="T0" y="T1"/>
              </a:cxn>
              <a:cxn ang="T9">
                <a:pos x="T2" y="T3"/>
              </a:cxn>
              <a:cxn ang="T10">
                <a:pos x="T4" y="T5"/>
              </a:cxn>
              <a:cxn ang="T11">
                <a:pos x="T6" y="T7"/>
              </a:cxn>
            </a:cxnLst>
            <a:rect l="T12" t="T13" r="T14" b="T15"/>
            <a:pathLst>
              <a:path w="624" h="288">
                <a:moveTo>
                  <a:pt x="624" y="288"/>
                </a:moveTo>
                <a:cubicBezTo>
                  <a:pt x="579" y="277"/>
                  <a:pt x="418" y="259"/>
                  <a:pt x="354" y="219"/>
                </a:cubicBezTo>
                <a:cubicBezTo>
                  <a:pt x="290" y="179"/>
                  <a:pt x="299" y="84"/>
                  <a:pt x="240" y="48"/>
                </a:cubicBezTo>
                <a:cubicBezTo>
                  <a:pt x="181" y="12"/>
                  <a:pt x="96" y="0"/>
                  <a:pt x="0"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352" name="Freeform 89"/>
          <p:cNvSpPr>
            <a:spLocks/>
          </p:cNvSpPr>
          <p:nvPr/>
        </p:nvSpPr>
        <p:spPr bwMode="auto">
          <a:xfrm>
            <a:off x="4648200" y="2344738"/>
            <a:ext cx="1255713" cy="550862"/>
          </a:xfrm>
          <a:custGeom>
            <a:avLst/>
            <a:gdLst>
              <a:gd name="T0" fmla="*/ 0 w 791"/>
              <a:gd name="T1" fmla="*/ 550862 h 347"/>
              <a:gd name="T2" fmla="*/ 703263 w 791"/>
              <a:gd name="T3" fmla="*/ 390525 h 347"/>
              <a:gd name="T4" fmla="*/ 762000 w 791"/>
              <a:gd name="T5" fmla="*/ 169862 h 347"/>
              <a:gd name="T6" fmla="*/ 1255713 w 791"/>
              <a:gd name="T7" fmla="*/ 0 h 347"/>
              <a:gd name="T8" fmla="*/ 0 60000 65536"/>
              <a:gd name="T9" fmla="*/ 0 60000 65536"/>
              <a:gd name="T10" fmla="*/ 0 60000 65536"/>
              <a:gd name="T11" fmla="*/ 0 60000 65536"/>
              <a:gd name="T12" fmla="*/ 0 w 791"/>
              <a:gd name="T13" fmla="*/ 0 h 347"/>
              <a:gd name="T14" fmla="*/ 791 w 791"/>
              <a:gd name="T15" fmla="*/ 347 h 347"/>
            </a:gdLst>
            <a:ahLst/>
            <a:cxnLst>
              <a:cxn ang="T8">
                <a:pos x="T0" y="T1"/>
              </a:cxn>
              <a:cxn ang="T9">
                <a:pos x="T2" y="T3"/>
              </a:cxn>
              <a:cxn ang="T10">
                <a:pos x="T4" y="T5"/>
              </a:cxn>
              <a:cxn ang="T11">
                <a:pos x="T6" y="T7"/>
              </a:cxn>
            </a:cxnLst>
            <a:rect l="T12" t="T13" r="T14" b="T15"/>
            <a:pathLst>
              <a:path w="791" h="347">
                <a:moveTo>
                  <a:pt x="0" y="347"/>
                </a:moveTo>
                <a:cubicBezTo>
                  <a:pt x="74" y="330"/>
                  <a:pt x="363" y="286"/>
                  <a:pt x="443" y="246"/>
                </a:cubicBezTo>
                <a:cubicBezTo>
                  <a:pt x="523" y="206"/>
                  <a:pt x="422" y="148"/>
                  <a:pt x="480" y="107"/>
                </a:cubicBezTo>
                <a:cubicBezTo>
                  <a:pt x="538" y="66"/>
                  <a:pt x="726" y="22"/>
                  <a:pt x="791"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353" name="Line 90"/>
          <p:cNvSpPr>
            <a:spLocks noChangeShapeType="1"/>
          </p:cNvSpPr>
          <p:nvPr/>
        </p:nvSpPr>
        <p:spPr bwMode="auto">
          <a:xfrm flipV="1">
            <a:off x="5486400" y="2667000"/>
            <a:ext cx="533400" cy="2667000"/>
          </a:xfrm>
          <a:prstGeom prst="line">
            <a:avLst/>
          </a:prstGeom>
          <a:noFill/>
          <a:ln w="12700">
            <a:solidFill>
              <a:schemeClr val="hlink"/>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14354" name="Line 91"/>
          <p:cNvSpPr>
            <a:spLocks noChangeShapeType="1"/>
          </p:cNvSpPr>
          <p:nvPr/>
        </p:nvSpPr>
        <p:spPr bwMode="auto">
          <a:xfrm>
            <a:off x="6096000" y="2590800"/>
            <a:ext cx="1371600" cy="304800"/>
          </a:xfrm>
          <a:prstGeom prst="line">
            <a:avLst/>
          </a:prstGeom>
          <a:noFill/>
          <a:ln w="12700">
            <a:solidFill>
              <a:schemeClr val="hlink"/>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14355" name="Text Box 92"/>
          <p:cNvSpPr txBox="1">
            <a:spLocks noChangeArrowheads="1"/>
          </p:cNvSpPr>
          <p:nvPr/>
        </p:nvSpPr>
        <p:spPr bwMode="auto">
          <a:xfrm>
            <a:off x="6553200" y="1828800"/>
            <a:ext cx="3540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solidFill>
                  <a:schemeClr val="accent1"/>
                </a:solidFill>
              </a:rPr>
              <a:t>$</a:t>
            </a:r>
          </a:p>
        </p:txBody>
      </p:sp>
      <p:sp>
        <p:nvSpPr>
          <p:cNvPr id="14356" name="Line 93"/>
          <p:cNvSpPr>
            <a:spLocks noChangeShapeType="1"/>
          </p:cNvSpPr>
          <p:nvPr/>
        </p:nvSpPr>
        <p:spPr bwMode="auto">
          <a:xfrm flipH="1" flipV="1">
            <a:off x="6858000" y="2133600"/>
            <a:ext cx="533400" cy="381000"/>
          </a:xfrm>
          <a:prstGeom prst="line">
            <a:avLst/>
          </a:prstGeom>
          <a:noFill/>
          <a:ln w="12700">
            <a:solidFill>
              <a:schemeClr val="accent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14357" name="Text Box 94"/>
          <p:cNvSpPr txBox="1">
            <a:spLocks noChangeArrowheads="1"/>
          </p:cNvSpPr>
          <p:nvPr/>
        </p:nvSpPr>
        <p:spPr bwMode="auto">
          <a:xfrm>
            <a:off x="4572000" y="2362200"/>
            <a:ext cx="304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solidFill>
                  <a:schemeClr val="accent1"/>
                </a:solidFill>
              </a:rPr>
              <a:t>$</a:t>
            </a:r>
          </a:p>
        </p:txBody>
      </p:sp>
      <p:sp>
        <p:nvSpPr>
          <p:cNvPr id="14358" name="Line 95"/>
          <p:cNvSpPr>
            <a:spLocks noChangeShapeType="1"/>
          </p:cNvSpPr>
          <p:nvPr/>
        </p:nvSpPr>
        <p:spPr bwMode="auto">
          <a:xfrm flipH="1">
            <a:off x="4953000" y="2209800"/>
            <a:ext cx="838200" cy="228600"/>
          </a:xfrm>
          <a:prstGeom prst="line">
            <a:avLst/>
          </a:prstGeom>
          <a:noFill/>
          <a:ln w="12700">
            <a:solidFill>
              <a:schemeClr val="accent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grpSp>
        <p:nvGrpSpPr>
          <p:cNvPr id="95" name="Group 94"/>
          <p:cNvGrpSpPr/>
          <p:nvPr/>
        </p:nvGrpSpPr>
        <p:grpSpPr>
          <a:xfrm>
            <a:off x="3724237" y="2891088"/>
            <a:ext cx="927184" cy="690312"/>
            <a:chOff x="939760" y="666908"/>
            <a:chExt cx="5623170" cy="4186592"/>
          </a:xfrm>
        </p:grpSpPr>
        <p:sp>
          <p:nvSpPr>
            <p:cNvPr id="96" name="Freeform 95"/>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9" name="Freeform 98"/>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00" name="Group 99"/>
            <p:cNvGrpSpPr/>
            <p:nvPr/>
          </p:nvGrpSpPr>
          <p:grpSpPr>
            <a:xfrm>
              <a:off x="1012296" y="810492"/>
              <a:ext cx="468535" cy="3181508"/>
              <a:chOff x="3264635" y="937071"/>
              <a:chExt cx="468535" cy="3181508"/>
            </a:xfrm>
          </p:grpSpPr>
          <p:sp>
            <p:nvSpPr>
              <p:cNvPr id="186" name="Freeform 18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7" name="Freeform 18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reeform 18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Freeform 18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reeform 18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19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Freeform 19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reeform 19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19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Freeform 19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Freeform 19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Freeform 19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Freeform 19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Freeform 19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1" name="Group 100"/>
            <p:cNvGrpSpPr/>
            <p:nvPr/>
          </p:nvGrpSpPr>
          <p:grpSpPr>
            <a:xfrm>
              <a:off x="1710061" y="810492"/>
              <a:ext cx="468535" cy="3181508"/>
              <a:chOff x="3264635" y="937071"/>
              <a:chExt cx="468535" cy="3181508"/>
            </a:xfrm>
          </p:grpSpPr>
          <p:sp>
            <p:nvSpPr>
              <p:cNvPr id="172" name="Freeform 17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3" name="Freeform 17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17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17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17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17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reeform 17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reeform 17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reeform 17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reeform 18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18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reeform 18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reeform 18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reeform 18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2" name="Group 101"/>
            <p:cNvGrpSpPr/>
            <p:nvPr/>
          </p:nvGrpSpPr>
          <p:grpSpPr>
            <a:xfrm>
              <a:off x="2319661" y="810492"/>
              <a:ext cx="468535" cy="3181508"/>
              <a:chOff x="3264635" y="937071"/>
              <a:chExt cx="468535" cy="3181508"/>
            </a:xfrm>
          </p:grpSpPr>
          <p:sp>
            <p:nvSpPr>
              <p:cNvPr id="158" name="Freeform 15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9" name="Freeform 15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reeform 15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reeform 16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16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reeform 16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16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reeform 16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16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16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16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16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16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eform 17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3" name="Group 102"/>
            <p:cNvGrpSpPr/>
            <p:nvPr/>
          </p:nvGrpSpPr>
          <p:grpSpPr>
            <a:xfrm>
              <a:off x="2973343" y="810492"/>
              <a:ext cx="468535" cy="3181508"/>
              <a:chOff x="3264635" y="937071"/>
              <a:chExt cx="468535" cy="3181508"/>
            </a:xfrm>
          </p:grpSpPr>
          <p:sp>
            <p:nvSpPr>
              <p:cNvPr id="144" name="Freeform 14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5" name="Freeform 14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14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14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14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14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15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15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15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15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4" name="Group 103"/>
            <p:cNvGrpSpPr/>
            <p:nvPr/>
          </p:nvGrpSpPr>
          <p:grpSpPr>
            <a:xfrm>
              <a:off x="3615061" y="810492"/>
              <a:ext cx="468535" cy="3181508"/>
              <a:chOff x="3264635" y="937071"/>
              <a:chExt cx="468535" cy="3181508"/>
            </a:xfrm>
          </p:grpSpPr>
          <p:sp>
            <p:nvSpPr>
              <p:cNvPr id="130" name="Freeform 12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1" name="Freeform 13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13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13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13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13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13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13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13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4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14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14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5" name="Group 104"/>
            <p:cNvGrpSpPr/>
            <p:nvPr/>
          </p:nvGrpSpPr>
          <p:grpSpPr>
            <a:xfrm>
              <a:off x="4300861" y="810492"/>
              <a:ext cx="468535" cy="3181508"/>
              <a:chOff x="3264635" y="937071"/>
              <a:chExt cx="468535" cy="3181508"/>
            </a:xfrm>
          </p:grpSpPr>
          <p:sp>
            <p:nvSpPr>
              <p:cNvPr id="116" name="Freeform 11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7" name="Freeform 11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11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12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12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6" name="Freeform 105"/>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Freeform 106"/>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Freeform 107"/>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Freeform 109"/>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Freeform 111"/>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4" name="Freeform 113"/>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0" name="Group 199"/>
          <p:cNvGrpSpPr/>
          <p:nvPr/>
        </p:nvGrpSpPr>
        <p:grpSpPr>
          <a:xfrm>
            <a:off x="5775500" y="1863529"/>
            <a:ext cx="879006" cy="654442"/>
            <a:chOff x="939760" y="666908"/>
            <a:chExt cx="5623170" cy="4186592"/>
          </a:xfrm>
        </p:grpSpPr>
        <p:sp>
          <p:nvSpPr>
            <p:cNvPr id="201" name="Freeform 200"/>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Freeform 201"/>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Freeform 202"/>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4" name="Freeform 203"/>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05" name="Group 204"/>
            <p:cNvGrpSpPr/>
            <p:nvPr/>
          </p:nvGrpSpPr>
          <p:grpSpPr>
            <a:xfrm>
              <a:off x="1012296" y="810492"/>
              <a:ext cx="468535" cy="3181508"/>
              <a:chOff x="3264635" y="937071"/>
              <a:chExt cx="468535" cy="3181508"/>
            </a:xfrm>
          </p:grpSpPr>
          <p:sp>
            <p:nvSpPr>
              <p:cNvPr id="291" name="Freeform 29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2" name="Freeform 29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Freeform 29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Freeform 29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Freeform 29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29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Freeform 29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29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Freeform 29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reeform 29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Freeform 30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Freeform 30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Freeform 30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Freeform 30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6" name="Group 205"/>
            <p:cNvGrpSpPr/>
            <p:nvPr/>
          </p:nvGrpSpPr>
          <p:grpSpPr>
            <a:xfrm>
              <a:off x="1710061" y="810492"/>
              <a:ext cx="468535" cy="3181508"/>
              <a:chOff x="3264635" y="937071"/>
              <a:chExt cx="468535" cy="3181508"/>
            </a:xfrm>
          </p:grpSpPr>
          <p:sp>
            <p:nvSpPr>
              <p:cNvPr id="277" name="Freeform 276"/>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8" name="Freeform 277"/>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278"/>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Freeform 279"/>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reeform 280"/>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Freeform 281"/>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Freeform 282"/>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Freeform 283"/>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Freeform 284"/>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Freeform 285"/>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Freeform 286"/>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Freeform 287"/>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Freeform 288"/>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Freeform 289"/>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7" name="Group 206"/>
            <p:cNvGrpSpPr/>
            <p:nvPr/>
          </p:nvGrpSpPr>
          <p:grpSpPr>
            <a:xfrm>
              <a:off x="2319661" y="810492"/>
              <a:ext cx="468535" cy="3181508"/>
              <a:chOff x="3264635" y="937071"/>
              <a:chExt cx="468535" cy="3181508"/>
            </a:xfrm>
          </p:grpSpPr>
          <p:sp>
            <p:nvSpPr>
              <p:cNvPr id="263" name="Freeform 262"/>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4" name="Freeform 263"/>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264"/>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Freeform 265"/>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266"/>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Freeform 267"/>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Freeform 268"/>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Freeform 269"/>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Freeform 270"/>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reeform 271"/>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reeform 272"/>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273"/>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Freeform 274"/>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Freeform 275"/>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8" name="Group 207"/>
            <p:cNvGrpSpPr/>
            <p:nvPr/>
          </p:nvGrpSpPr>
          <p:grpSpPr>
            <a:xfrm>
              <a:off x="2973343" y="810492"/>
              <a:ext cx="468535" cy="3181508"/>
              <a:chOff x="3264635" y="937071"/>
              <a:chExt cx="468535" cy="3181508"/>
            </a:xfrm>
          </p:grpSpPr>
          <p:sp>
            <p:nvSpPr>
              <p:cNvPr id="249" name="Freeform 24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0" name="Freeform 24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Freeform 25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Freeform 25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Freeform 25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Freeform 25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Freeform 25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Freeform 25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Freeform 25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Freeform 25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Freeform 25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Freeform 25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Freeform 26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Freeform 26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9" name="Group 208"/>
            <p:cNvGrpSpPr/>
            <p:nvPr/>
          </p:nvGrpSpPr>
          <p:grpSpPr>
            <a:xfrm>
              <a:off x="3615061" y="810492"/>
              <a:ext cx="468535" cy="3181508"/>
              <a:chOff x="3264635" y="937071"/>
              <a:chExt cx="468535" cy="3181508"/>
            </a:xfrm>
          </p:grpSpPr>
          <p:sp>
            <p:nvSpPr>
              <p:cNvPr id="235" name="Freeform 234"/>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6" name="Freeform 235"/>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Freeform 236"/>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Freeform 237"/>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Freeform 238"/>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Freeform 239"/>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reeform 240"/>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241"/>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Freeform 242"/>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Freeform 243"/>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Freeform 244"/>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Freeform 245"/>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Freeform 246"/>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Freeform 247"/>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0" name="Group 209"/>
            <p:cNvGrpSpPr/>
            <p:nvPr/>
          </p:nvGrpSpPr>
          <p:grpSpPr>
            <a:xfrm>
              <a:off x="4300861" y="810492"/>
              <a:ext cx="468535" cy="3181508"/>
              <a:chOff x="3264635" y="937071"/>
              <a:chExt cx="468535" cy="3181508"/>
            </a:xfrm>
          </p:grpSpPr>
          <p:sp>
            <p:nvSpPr>
              <p:cNvPr id="221" name="Freeform 22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2" name="Freeform 22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Freeform 22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Freeform 22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Freeform 22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reeform 22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Freeform 22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Freeform 22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Freeform 22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Freeform 22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23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Freeform 23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23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Freeform 23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11" name="Freeform 210"/>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2" name="Freeform 211"/>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3" name="Freeform 212"/>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Freeform 213"/>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5" name="Freeform 214"/>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Freeform 215"/>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7" name="Freeform 216"/>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Freeform 217"/>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9" name="Freeform 218"/>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reeform 219"/>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5" name="Group 304"/>
          <p:cNvGrpSpPr/>
          <p:nvPr/>
        </p:nvGrpSpPr>
        <p:grpSpPr>
          <a:xfrm>
            <a:off x="7605324" y="2448742"/>
            <a:ext cx="910569" cy="677942"/>
            <a:chOff x="939760" y="666908"/>
            <a:chExt cx="5623170" cy="4186592"/>
          </a:xfrm>
        </p:grpSpPr>
        <p:sp>
          <p:nvSpPr>
            <p:cNvPr id="306" name="Freeform 305"/>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Freeform 306"/>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Freeform 307"/>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9" name="Freeform 308"/>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10" name="Group 309"/>
            <p:cNvGrpSpPr/>
            <p:nvPr/>
          </p:nvGrpSpPr>
          <p:grpSpPr>
            <a:xfrm>
              <a:off x="1012296" y="810492"/>
              <a:ext cx="468535" cy="3181508"/>
              <a:chOff x="3264635" y="937071"/>
              <a:chExt cx="468535" cy="3181508"/>
            </a:xfrm>
          </p:grpSpPr>
          <p:sp>
            <p:nvSpPr>
              <p:cNvPr id="396" name="Freeform 39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7" name="Freeform 39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Freeform 39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Freeform 39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Freeform 39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Freeform 40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Freeform 40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Freeform 40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Freeform 40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Freeform 40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Freeform 40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Freeform 40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Freeform 40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Freeform 40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11" name="Group 310"/>
            <p:cNvGrpSpPr/>
            <p:nvPr/>
          </p:nvGrpSpPr>
          <p:grpSpPr>
            <a:xfrm>
              <a:off x="1710061" y="810492"/>
              <a:ext cx="468535" cy="3181508"/>
              <a:chOff x="3264635" y="937071"/>
              <a:chExt cx="468535" cy="3181508"/>
            </a:xfrm>
          </p:grpSpPr>
          <p:sp>
            <p:nvSpPr>
              <p:cNvPr id="382" name="Freeform 38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3" name="Freeform 38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Freeform 38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Freeform 38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Freeform 38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Freeform 38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Freeform 38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Freeform 38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Freeform 38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Freeform 39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Freeform 39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Freeform 39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Freeform 39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Freeform 39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12" name="Group 311"/>
            <p:cNvGrpSpPr/>
            <p:nvPr/>
          </p:nvGrpSpPr>
          <p:grpSpPr>
            <a:xfrm>
              <a:off x="2319661" y="810492"/>
              <a:ext cx="468535" cy="3181508"/>
              <a:chOff x="3264635" y="937071"/>
              <a:chExt cx="468535" cy="3181508"/>
            </a:xfrm>
          </p:grpSpPr>
          <p:sp>
            <p:nvSpPr>
              <p:cNvPr id="368" name="Freeform 36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9" name="Freeform 36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Freeform 36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Freeform 37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Freeform 37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Freeform 37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Freeform 37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Freeform 37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Freeform 37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Freeform 37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Freeform 37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Freeform 37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Freeform 37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Freeform 38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13" name="Group 312"/>
            <p:cNvGrpSpPr/>
            <p:nvPr/>
          </p:nvGrpSpPr>
          <p:grpSpPr>
            <a:xfrm>
              <a:off x="2973343" y="810492"/>
              <a:ext cx="468535" cy="3181508"/>
              <a:chOff x="3264635" y="937071"/>
              <a:chExt cx="468535" cy="3181508"/>
            </a:xfrm>
          </p:grpSpPr>
          <p:sp>
            <p:nvSpPr>
              <p:cNvPr id="354" name="Freeform 35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5" name="Freeform 35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Freeform 35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Freeform 35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Freeform 35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Freeform 35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Freeform 35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Freeform 36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Freeform 36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Freeform 36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Freeform 36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Freeform 36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Freeform 36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Freeform 36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14" name="Group 313"/>
            <p:cNvGrpSpPr/>
            <p:nvPr/>
          </p:nvGrpSpPr>
          <p:grpSpPr>
            <a:xfrm>
              <a:off x="3615061" y="810492"/>
              <a:ext cx="468535" cy="3181508"/>
              <a:chOff x="3264635" y="937071"/>
              <a:chExt cx="468535" cy="3181508"/>
            </a:xfrm>
          </p:grpSpPr>
          <p:sp>
            <p:nvSpPr>
              <p:cNvPr id="340" name="Freeform 33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1" name="Freeform 34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Freeform 34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Freeform 34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Freeform 34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Freeform 34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Freeform 34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Freeform 34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Freeform 34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Freeform 34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Freeform 34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Freeform 35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Freeform 35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Freeform 35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15" name="Group 314"/>
            <p:cNvGrpSpPr/>
            <p:nvPr/>
          </p:nvGrpSpPr>
          <p:grpSpPr>
            <a:xfrm>
              <a:off x="4300861" y="810492"/>
              <a:ext cx="468535" cy="3181508"/>
              <a:chOff x="3264635" y="937071"/>
              <a:chExt cx="468535" cy="3181508"/>
            </a:xfrm>
          </p:grpSpPr>
          <p:sp>
            <p:nvSpPr>
              <p:cNvPr id="326" name="Freeform 32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7" name="Freeform 32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Freeform 32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Freeform 32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Freeform 32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Freeform 33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Freeform 33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Freeform 33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Freeform 33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Freeform 33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Freeform 33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Freeform 33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Freeform 33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Freeform 33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16" name="Freeform 315"/>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7" name="Freeform 316"/>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8" name="Freeform 317"/>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Freeform 318"/>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0" name="Freeform 319"/>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Freeform 320"/>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2" name="Freeform 321"/>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Freeform 322"/>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4" name="Freeform 323"/>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Freeform 324"/>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11" name="Picture 31" descr="MPj04094900000[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47800" y="3962400"/>
            <a:ext cx="1066800" cy="1604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8291284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Distributed Services</a:t>
            </a:r>
          </a:p>
        </p:txBody>
      </p:sp>
      <p:sp>
        <p:nvSpPr>
          <p:cNvPr id="15363" name="Text Box 7"/>
          <p:cNvSpPr txBox="1">
            <a:spLocks noChangeArrowheads="1"/>
          </p:cNvSpPr>
          <p:nvPr/>
        </p:nvSpPr>
        <p:spPr bwMode="auto">
          <a:xfrm>
            <a:off x="838200" y="3219450"/>
            <a:ext cx="1482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Company 1</a:t>
            </a:r>
          </a:p>
        </p:txBody>
      </p:sp>
      <p:sp>
        <p:nvSpPr>
          <p:cNvPr id="15364" name="Text Box 8"/>
          <p:cNvSpPr txBox="1">
            <a:spLocks noChangeArrowheads="1"/>
          </p:cNvSpPr>
          <p:nvPr/>
        </p:nvSpPr>
        <p:spPr bwMode="auto">
          <a:xfrm>
            <a:off x="1066800" y="4743450"/>
            <a:ext cx="1482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Company 2</a:t>
            </a:r>
          </a:p>
        </p:txBody>
      </p:sp>
      <p:pic>
        <p:nvPicPr>
          <p:cNvPr id="15366" name="Picture 11" descr="j028499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1266825"/>
            <a:ext cx="2819400" cy="185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67" name="Freeform 13"/>
          <p:cNvSpPr>
            <a:spLocks/>
          </p:cNvSpPr>
          <p:nvPr/>
        </p:nvSpPr>
        <p:spPr bwMode="auto">
          <a:xfrm>
            <a:off x="2590800" y="3324225"/>
            <a:ext cx="3654425" cy="1141413"/>
          </a:xfrm>
          <a:custGeom>
            <a:avLst/>
            <a:gdLst>
              <a:gd name="T0" fmla="*/ 3357302 w 1931"/>
              <a:gd name="T1" fmla="*/ 388043 h 603"/>
              <a:gd name="T2" fmla="*/ 1968204 w 1931"/>
              <a:gd name="T3" fmla="*/ 0 h 603"/>
              <a:gd name="T4" fmla="*/ 450416 w 1931"/>
              <a:gd name="T5" fmla="*/ 388043 h 603"/>
              <a:gd name="T6" fmla="*/ 187358 w 1931"/>
              <a:gd name="T7" fmla="*/ 865051 h 603"/>
              <a:gd name="T8" fmla="*/ 1570778 w 1931"/>
              <a:gd name="T9" fmla="*/ 813943 h 603"/>
              <a:gd name="T10" fmla="*/ 2660861 w 1931"/>
              <a:gd name="T11" fmla="*/ 1126270 h 603"/>
              <a:gd name="T12" fmla="*/ 3538982 w 1931"/>
              <a:gd name="T13" fmla="*/ 721191 h 603"/>
              <a:gd name="T14" fmla="*/ 3357302 w 1931"/>
              <a:gd name="T15" fmla="*/ 388043 h 603"/>
              <a:gd name="T16" fmla="*/ 0 60000 65536"/>
              <a:gd name="T17" fmla="*/ 0 60000 65536"/>
              <a:gd name="T18" fmla="*/ 0 60000 65536"/>
              <a:gd name="T19" fmla="*/ 0 60000 65536"/>
              <a:gd name="T20" fmla="*/ 0 60000 65536"/>
              <a:gd name="T21" fmla="*/ 0 60000 65536"/>
              <a:gd name="T22" fmla="*/ 0 60000 65536"/>
              <a:gd name="T23" fmla="*/ 0 60000 65536"/>
              <a:gd name="T24" fmla="*/ 0 w 1931"/>
              <a:gd name="T25" fmla="*/ 0 h 603"/>
              <a:gd name="T26" fmla="*/ 1931 w 1931"/>
              <a:gd name="T27" fmla="*/ 603 h 60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1" h="603">
                <a:moveTo>
                  <a:pt x="1774" y="205"/>
                </a:moveTo>
                <a:cubicBezTo>
                  <a:pt x="1636" y="142"/>
                  <a:pt x="1296" y="0"/>
                  <a:pt x="1040" y="0"/>
                </a:cubicBezTo>
                <a:cubicBezTo>
                  <a:pt x="784" y="0"/>
                  <a:pt x="395" y="129"/>
                  <a:pt x="238" y="205"/>
                </a:cubicBezTo>
                <a:cubicBezTo>
                  <a:pt x="81" y="281"/>
                  <a:pt x="0" y="420"/>
                  <a:pt x="99" y="457"/>
                </a:cubicBezTo>
                <a:cubicBezTo>
                  <a:pt x="198" y="494"/>
                  <a:pt x="612" y="407"/>
                  <a:pt x="830" y="430"/>
                </a:cubicBezTo>
                <a:cubicBezTo>
                  <a:pt x="1048" y="453"/>
                  <a:pt x="1233" y="603"/>
                  <a:pt x="1406" y="595"/>
                </a:cubicBezTo>
                <a:cubicBezTo>
                  <a:pt x="1579" y="587"/>
                  <a:pt x="1809" y="446"/>
                  <a:pt x="1870" y="381"/>
                </a:cubicBezTo>
                <a:cubicBezTo>
                  <a:pt x="1931" y="316"/>
                  <a:pt x="1918" y="293"/>
                  <a:pt x="1774" y="205"/>
                </a:cubicBezTo>
                <a:close/>
              </a:path>
            </a:pathLst>
          </a:custGeom>
          <a:solidFill>
            <a:srgbClr val="FDFEDA"/>
          </a:solidFill>
          <a:ln w="12700">
            <a:solidFill>
              <a:schemeClr val="tx1"/>
            </a:solidFill>
            <a:round/>
            <a:headEnd type="none" w="sm" len="sm"/>
            <a:tailEnd type="none" w="sm" len="sm"/>
          </a:ln>
        </p:spPr>
        <p:txBody>
          <a:bodyPr/>
          <a:lstStyle/>
          <a:p>
            <a:endParaRPr lang="en-US"/>
          </a:p>
        </p:txBody>
      </p:sp>
      <p:sp>
        <p:nvSpPr>
          <p:cNvPr id="15368" name="Text Box 16"/>
          <p:cNvSpPr txBox="1">
            <a:spLocks noChangeArrowheads="1"/>
          </p:cNvSpPr>
          <p:nvPr/>
        </p:nvSpPr>
        <p:spPr bwMode="auto">
          <a:xfrm>
            <a:off x="3657600" y="3629025"/>
            <a:ext cx="1981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a:t>The Internet</a:t>
            </a:r>
          </a:p>
        </p:txBody>
      </p:sp>
      <p:sp>
        <p:nvSpPr>
          <p:cNvPr id="15369" name="Freeform 18"/>
          <p:cNvSpPr>
            <a:spLocks/>
          </p:cNvSpPr>
          <p:nvPr/>
        </p:nvSpPr>
        <p:spPr bwMode="auto">
          <a:xfrm>
            <a:off x="3048000" y="4332288"/>
            <a:ext cx="1770063" cy="1963737"/>
          </a:xfrm>
          <a:custGeom>
            <a:avLst/>
            <a:gdLst>
              <a:gd name="T0" fmla="*/ 0 w 1115"/>
              <a:gd name="T1" fmla="*/ 1963737 h 1237"/>
              <a:gd name="T2" fmla="*/ 990600 w 1115"/>
              <a:gd name="T3" fmla="*/ 1811337 h 1237"/>
              <a:gd name="T4" fmla="*/ 1219200 w 1115"/>
              <a:gd name="T5" fmla="*/ 1201737 h 1237"/>
              <a:gd name="T6" fmla="*/ 381000 w 1115"/>
              <a:gd name="T7" fmla="*/ 668337 h 1237"/>
              <a:gd name="T8" fmla="*/ 1770063 w 1115"/>
              <a:gd name="T9" fmla="*/ 0 h 1237"/>
              <a:gd name="T10" fmla="*/ 0 60000 65536"/>
              <a:gd name="T11" fmla="*/ 0 60000 65536"/>
              <a:gd name="T12" fmla="*/ 0 60000 65536"/>
              <a:gd name="T13" fmla="*/ 0 60000 65536"/>
              <a:gd name="T14" fmla="*/ 0 60000 65536"/>
              <a:gd name="T15" fmla="*/ 0 w 1115"/>
              <a:gd name="T16" fmla="*/ 0 h 1237"/>
              <a:gd name="T17" fmla="*/ 1115 w 1115"/>
              <a:gd name="T18" fmla="*/ 1237 h 1237"/>
            </a:gdLst>
            <a:ahLst/>
            <a:cxnLst>
              <a:cxn ang="T10">
                <a:pos x="T0" y="T1"/>
              </a:cxn>
              <a:cxn ang="T11">
                <a:pos x="T2" y="T3"/>
              </a:cxn>
              <a:cxn ang="T12">
                <a:pos x="T4" y="T5"/>
              </a:cxn>
              <a:cxn ang="T13">
                <a:pos x="T6" y="T7"/>
              </a:cxn>
              <a:cxn ang="T14">
                <a:pos x="T8" y="T9"/>
              </a:cxn>
            </a:cxnLst>
            <a:rect l="T15" t="T16" r="T17" b="T18"/>
            <a:pathLst>
              <a:path w="1115" h="1237">
                <a:moveTo>
                  <a:pt x="0" y="1237"/>
                </a:moveTo>
                <a:cubicBezTo>
                  <a:pt x="248" y="1229"/>
                  <a:pt x="496" y="1221"/>
                  <a:pt x="624" y="1141"/>
                </a:cubicBezTo>
                <a:cubicBezTo>
                  <a:pt x="752" y="1061"/>
                  <a:pt x="832" y="877"/>
                  <a:pt x="768" y="757"/>
                </a:cubicBezTo>
                <a:cubicBezTo>
                  <a:pt x="704" y="637"/>
                  <a:pt x="182" y="547"/>
                  <a:pt x="240" y="421"/>
                </a:cubicBezTo>
                <a:cubicBezTo>
                  <a:pt x="298" y="295"/>
                  <a:pt x="933" y="88"/>
                  <a:pt x="1115"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5370" name="Freeform 20"/>
          <p:cNvSpPr>
            <a:spLocks/>
          </p:cNvSpPr>
          <p:nvPr/>
        </p:nvSpPr>
        <p:spPr bwMode="auto">
          <a:xfrm>
            <a:off x="5562600" y="3438525"/>
            <a:ext cx="1447800" cy="723900"/>
          </a:xfrm>
          <a:custGeom>
            <a:avLst/>
            <a:gdLst>
              <a:gd name="T0" fmla="*/ 1447800 w 912"/>
              <a:gd name="T1" fmla="*/ 723900 h 456"/>
              <a:gd name="T2" fmla="*/ 1143000 w 912"/>
              <a:gd name="T3" fmla="*/ 571500 h 456"/>
              <a:gd name="T4" fmla="*/ 1295400 w 912"/>
              <a:gd name="T5" fmla="*/ 342900 h 456"/>
              <a:gd name="T6" fmla="*/ 1143000 w 912"/>
              <a:gd name="T7" fmla="*/ 38100 h 456"/>
              <a:gd name="T8" fmla="*/ 0 w 912"/>
              <a:gd name="T9" fmla="*/ 114300 h 456"/>
              <a:gd name="T10" fmla="*/ 0 60000 65536"/>
              <a:gd name="T11" fmla="*/ 0 60000 65536"/>
              <a:gd name="T12" fmla="*/ 0 60000 65536"/>
              <a:gd name="T13" fmla="*/ 0 60000 65536"/>
              <a:gd name="T14" fmla="*/ 0 60000 65536"/>
              <a:gd name="T15" fmla="*/ 0 w 912"/>
              <a:gd name="T16" fmla="*/ 0 h 456"/>
              <a:gd name="T17" fmla="*/ 912 w 912"/>
              <a:gd name="T18" fmla="*/ 456 h 456"/>
            </a:gdLst>
            <a:ahLst/>
            <a:cxnLst>
              <a:cxn ang="T10">
                <a:pos x="T0" y="T1"/>
              </a:cxn>
              <a:cxn ang="T11">
                <a:pos x="T2" y="T3"/>
              </a:cxn>
              <a:cxn ang="T12">
                <a:pos x="T4" y="T5"/>
              </a:cxn>
              <a:cxn ang="T13">
                <a:pos x="T6" y="T7"/>
              </a:cxn>
              <a:cxn ang="T14">
                <a:pos x="T8" y="T9"/>
              </a:cxn>
            </a:cxnLst>
            <a:rect l="T15" t="T16" r="T17" b="T18"/>
            <a:pathLst>
              <a:path w="912" h="456">
                <a:moveTo>
                  <a:pt x="912" y="456"/>
                </a:moveTo>
                <a:cubicBezTo>
                  <a:pt x="824" y="428"/>
                  <a:pt x="736" y="400"/>
                  <a:pt x="720" y="360"/>
                </a:cubicBezTo>
                <a:cubicBezTo>
                  <a:pt x="704" y="320"/>
                  <a:pt x="816" y="272"/>
                  <a:pt x="816" y="216"/>
                </a:cubicBezTo>
                <a:cubicBezTo>
                  <a:pt x="816" y="160"/>
                  <a:pt x="856" y="48"/>
                  <a:pt x="720" y="24"/>
                </a:cubicBezTo>
                <a:cubicBezTo>
                  <a:pt x="584" y="0"/>
                  <a:pt x="292" y="36"/>
                  <a:pt x="0" y="7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5371" name="Freeform 21"/>
          <p:cNvSpPr>
            <a:spLocks/>
          </p:cNvSpPr>
          <p:nvPr/>
        </p:nvSpPr>
        <p:spPr bwMode="auto">
          <a:xfrm>
            <a:off x="3200400" y="2790825"/>
            <a:ext cx="838200" cy="533400"/>
          </a:xfrm>
          <a:custGeom>
            <a:avLst/>
            <a:gdLst>
              <a:gd name="T0" fmla="*/ 0 w 528"/>
              <a:gd name="T1" fmla="*/ 152400 h 336"/>
              <a:gd name="T2" fmla="*/ 304800 w 528"/>
              <a:gd name="T3" fmla="*/ 0 h 336"/>
              <a:gd name="T4" fmla="*/ 685800 w 528"/>
              <a:gd name="T5" fmla="*/ 152400 h 336"/>
              <a:gd name="T6" fmla="*/ 685800 w 528"/>
              <a:gd name="T7" fmla="*/ 457200 h 336"/>
              <a:gd name="T8" fmla="*/ 838200 w 528"/>
              <a:gd name="T9" fmla="*/ 533400 h 336"/>
              <a:gd name="T10" fmla="*/ 0 60000 65536"/>
              <a:gd name="T11" fmla="*/ 0 60000 65536"/>
              <a:gd name="T12" fmla="*/ 0 60000 65536"/>
              <a:gd name="T13" fmla="*/ 0 60000 65536"/>
              <a:gd name="T14" fmla="*/ 0 60000 65536"/>
              <a:gd name="T15" fmla="*/ 0 w 528"/>
              <a:gd name="T16" fmla="*/ 0 h 336"/>
              <a:gd name="T17" fmla="*/ 528 w 528"/>
              <a:gd name="T18" fmla="*/ 336 h 336"/>
            </a:gdLst>
            <a:ahLst/>
            <a:cxnLst>
              <a:cxn ang="T10">
                <a:pos x="T0" y="T1"/>
              </a:cxn>
              <a:cxn ang="T11">
                <a:pos x="T2" y="T3"/>
              </a:cxn>
              <a:cxn ang="T12">
                <a:pos x="T4" y="T5"/>
              </a:cxn>
              <a:cxn ang="T13">
                <a:pos x="T6" y="T7"/>
              </a:cxn>
              <a:cxn ang="T14">
                <a:pos x="T8" y="T9"/>
              </a:cxn>
            </a:cxnLst>
            <a:rect l="T15" t="T16" r="T17" b="T18"/>
            <a:pathLst>
              <a:path w="528" h="336">
                <a:moveTo>
                  <a:pt x="0" y="96"/>
                </a:moveTo>
                <a:cubicBezTo>
                  <a:pt x="60" y="48"/>
                  <a:pt x="120" y="0"/>
                  <a:pt x="192" y="0"/>
                </a:cubicBezTo>
                <a:cubicBezTo>
                  <a:pt x="264" y="0"/>
                  <a:pt x="392" y="48"/>
                  <a:pt x="432" y="96"/>
                </a:cubicBezTo>
                <a:cubicBezTo>
                  <a:pt x="472" y="144"/>
                  <a:pt x="416" y="248"/>
                  <a:pt x="432" y="288"/>
                </a:cubicBezTo>
                <a:cubicBezTo>
                  <a:pt x="448" y="328"/>
                  <a:pt x="488" y="332"/>
                  <a:pt x="528" y="336"/>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5372" name="Rectangle 22"/>
          <p:cNvSpPr>
            <a:spLocks noChangeArrowheads="1"/>
          </p:cNvSpPr>
          <p:nvPr/>
        </p:nvSpPr>
        <p:spPr bwMode="auto">
          <a:xfrm>
            <a:off x="4953000" y="1724025"/>
            <a:ext cx="1143000" cy="9144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sz="1800"/>
              <a:t>Original</a:t>
            </a:r>
          </a:p>
          <a:p>
            <a:pPr algn="ctr"/>
            <a:r>
              <a:rPr lang="en-US" sz="1800"/>
              <a:t>document</a:t>
            </a:r>
          </a:p>
        </p:txBody>
      </p:sp>
      <p:sp>
        <p:nvSpPr>
          <p:cNvPr id="15373" name="Freeform 24"/>
          <p:cNvSpPr>
            <a:spLocks/>
          </p:cNvSpPr>
          <p:nvPr/>
        </p:nvSpPr>
        <p:spPr bwMode="auto">
          <a:xfrm>
            <a:off x="4498975" y="2665413"/>
            <a:ext cx="2282825" cy="582612"/>
          </a:xfrm>
          <a:custGeom>
            <a:avLst/>
            <a:gdLst>
              <a:gd name="T0" fmla="*/ 0 w 1438"/>
              <a:gd name="T1" fmla="*/ 331787 h 367"/>
              <a:gd name="T2" fmla="*/ 1030288 w 1438"/>
              <a:gd name="T3" fmla="*/ 41275 h 367"/>
              <a:gd name="T4" fmla="*/ 2282825 w 1438"/>
              <a:gd name="T5" fmla="*/ 582612 h 367"/>
              <a:gd name="T6" fmla="*/ 0 60000 65536"/>
              <a:gd name="T7" fmla="*/ 0 60000 65536"/>
              <a:gd name="T8" fmla="*/ 0 60000 65536"/>
              <a:gd name="T9" fmla="*/ 0 w 1438"/>
              <a:gd name="T10" fmla="*/ 0 h 367"/>
              <a:gd name="T11" fmla="*/ 1438 w 1438"/>
              <a:gd name="T12" fmla="*/ 367 h 367"/>
            </a:gdLst>
            <a:ahLst/>
            <a:cxnLst>
              <a:cxn ang="T6">
                <a:pos x="T0" y="T1"/>
              </a:cxn>
              <a:cxn ang="T7">
                <a:pos x="T2" y="T3"/>
              </a:cxn>
              <a:cxn ang="T8">
                <a:pos x="T4" y="T5"/>
              </a:cxn>
            </a:cxnLst>
            <a:rect l="T9" t="T10" r="T11" b="T12"/>
            <a:pathLst>
              <a:path w="1438" h="367">
                <a:moveTo>
                  <a:pt x="0" y="209"/>
                </a:moveTo>
                <a:cubicBezTo>
                  <a:pt x="107" y="179"/>
                  <a:pt x="409" y="0"/>
                  <a:pt x="649" y="26"/>
                </a:cubicBezTo>
                <a:cubicBezTo>
                  <a:pt x="889" y="52"/>
                  <a:pt x="1274" y="296"/>
                  <a:pt x="1438" y="367"/>
                </a:cubicBezTo>
              </a:path>
            </a:pathLst>
          </a:custGeom>
          <a:noFill/>
          <a:ln w="12700">
            <a:solidFill>
              <a:schemeClr val="hlink"/>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5374" name="Rectangle 25"/>
          <p:cNvSpPr>
            <a:spLocks noChangeArrowheads="1"/>
          </p:cNvSpPr>
          <p:nvPr/>
        </p:nvSpPr>
        <p:spPr bwMode="auto">
          <a:xfrm>
            <a:off x="4724400" y="5381625"/>
            <a:ext cx="1143000" cy="9144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sz="1800"/>
              <a:t>Translated</a:t>
            </a:r>
          </a:p>
          <a:p>
            <a:pPr algn="ctr"/>
            <a:r>
              <a:rPr lang="en-US" sz="1800"/>
              <a:t>document</a:t>
            </a:r>
          </a:p>
        </p:txBody>
      </p:sp>
      <p:sp>
        <p:nvSpPr>
          <p:cNvPr id="15375" name="Freeform 26"/>
          <p:cNvSpPr>
            <a:spLocks/>
          </p:cNvSpPr>
          <p:nvPr/>
        </p:nvSpPr>
        <p:spPr bwMode="auto">
          <a:xfrm>
            <a:off x="4343400" y="4010025"/>
            <a:ext cx="2209800" cy="1371600"/>
          </a:xfrm>
          <a:custGeom>
            <a:avLst/>
            <a:gdLst>
              <a:gd name="T0" fmla="*/ 2209800 w 1392"/>
              <a:gd name="T1" fmla="*/ 0 h 864"/>
              <a:gd name="T2" fmla="*/ 1676400 w 1392"/>
              <a:gd name="T3" fmla="*/ 914400 h 864"/>
              <a:gd name="T4" fmla="*/ 0 w 1392"/>
              <a:gd name="T5" fmla="*/ 1371600 h 864"/>
              <a:gd name="T6" fmla="*/ 0 60000 65536"/>
              <a:gd name="T7" fmla="*/ 0 60000 65536"/>
              <a:gd name="T8" fmla="*/ 0 60000 65536"/>
              <a:gd name="T9" fmla="*/ 0 w 1392"/>
              <a:gd name="T10" fmla="*/ 0 h 864"/>
              <a:gd name="T11" fmla="*/ 1392 w 1392"/>
              <a:gd name="T12" fmla="*/ 864 h 864"/>
            </a:gdLst>
            <a:ahLst/>
            <a:cxnLst>
              <a:cxn ang="T6">
                <a:pos x="T0" y="T1"/>
              </a:cxn>
              <a:cxn ang="T7">
                <a:pos x="T2" y="T3"/>
              </a:cxn>
              <a:cxn ang="T8">
                <a:pos x="T4" y="T5"/>
              </a:cxn>
            </a:cxnLst>
            <a:rect l="T9" t="T10" r="T11" b="T12"/>
            <a:pathLst>
              <a:path w="1392" h="864">
                <a:moveTo>
                  <a:pt x="1392" y="0"/>
                </a:moveTo>
                <a:cubicBezTo>
                  <a:pt x="1340" y="216"/>
                  <a:pt x="1288" y="432"/>
                  <a:pt x="1056" y="576"/>
                </a:cubicBezTo>
                <a:cubicBezTo>
                  <a:pt x="824" y="720"/>
                  <a:pt x="412" y="792"/>
                  <a:pt x="0" y="864"/>
                </a:cubicBezTo>
              </a:path>
            </a:pathLst>
          </a:custGeom>
          <a:noFill/>
          <a:ln w="12700">
            <a:solidFill>
              <a:schemeClr val="hlink"/>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5376" name="Text Box 27"/>
          <p:cNvSpPr txBox="1">
            <a:spLocks noChangeArrowheads="1"/>
          </p:cNvSpPr>
          <p:nvPr/>
        </p:nvSpPr>
        <p:spPr bwMode="auto">
          <a:xfrm>
            <a:off x="6477000" y="4543425"/>
            <a:ext cx="2514600" cy="1463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2000"/>
              <a:t>Internet Service</a:t>
            </a:r>
          </a:p>
          <a:p>
            <a:pPr>
              <a:spcBef>
                <a:spcPct val="50000"/>
              </a:spcBef>
            </a:pPr>
            <a:r>
              <a:rPr lang="en-US" sz="2000"/>
              <a:t>e.g., automated document translation</a:t>
            </a:r>
          </a:p>
        </p:txBody>
      </p:sp>
      <p:grpSp>
        <p:nvGrpSpPr>
          <p:cNvPr id="67" name="Group 66"/>
          <p:cNvGrpSpPr/>
          <p:nvPr/>
        </p:nvGrpSpPr>
        <p:grpSpPr>
          <a:xfrm>
            <a:off x="7010400" y="2900755"/>
            <a:ext cx="948495" cy="706179"/>
            <a:chOff x="939760" y="666908"/>
            <a:chExt cx="5623170" cy="4186592"/>
          </a:xfrm>
        </p:grpSpPr>
        <p:sp>
          <p:nvSpPr>
            <p:cNvPr id="68" name="Freeform 67"/>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Freeform 70"/>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72" name="Group 71"/>
            <p:cNvGrpSpPr/>
            <p:nvPr/>
          </p:nvGrpSpPr>
          <p:grpSpPr>
            <a:xfrm>
              <a:off x="1012296" y="810492"/>
              <a:ext cx="468535" cy="3181508"/>
              <a:chOff x="3264635" y="937071"/>
              <a:chExt cx="468535" cy="3181508"/>
            </a:xfrm>
          </p:grpSpPr>
          <p:sp>
            <p:nvSpPr>
              <p:cNvPr id="158" name="Freeform 15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9" name="Freeform 15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reeform 15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reeform 16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16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reeform 16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16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reeform 16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16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16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16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16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16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eform 17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3" name="Group 72"/>
            <p:cNvGrpSpPr/>
            <p:nvPr/>
          </p:nvGrpSpPr>
          <p:grpSpPr>
            <a:xfrm>
              <a:off x="1710061" y="810492"/>
              <a:ext cx="468535" cy="3181508"/>
              <a:chOff x="3264635" y="937071"/>
              <a:chExt cx="468535" cy="3181508"/>
            </a:xfrm>
          </p:grpSpPr>
          <p:sp>
            <p:nvSpPr>
              <p:cNvPr id="144" name="Freeform 14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5" name="Freeform 14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14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14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14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14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15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15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15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15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4" name="Group 73"/>
            <p:cNvGrpSpPr/>
            <p:nvPr/>
          </p:nvGrpSpPr>
          <p:grpSpPr>
            <a:xfrm>
              <a:off x="2319661" y="810492"/>
              <a:ext cx="468535" cy="3181508"/>
              <a:chOff x="3264635" y="937071"/>
              <a:chExt cx="468535" cy="3181508"/>
            </a:xfrm>
          </p:grpSpPr>
          <p:sp>
            <p:nvSpPr>
              <p:cNvPr id="130" name="Freeform 12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1" name="Freeform 13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13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13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13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13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13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13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13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4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14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14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5" name="Group 74"/>
            <p:cNvGrpSpPr/>
            <p:nvPr/>
          </p:nvGrpSpPr>
          <p:grpSpPr>
            <a:xfrm>
              <a:off x="2973343" y="810492"/>
              <a:ext cx="468535" cy="3181508"/>
              <a:chOff x="3264635" y="937071"/>
              <a:chExt cx="468535" cy="3181508"/>
            </a:xfrm>
          </p:grpSpPr>
          <p:sp>
            <p:nvSpPr>
              <p:cNvPr id="116" name="Freeform 11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7" name="Freeform 11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11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12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12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6" name="Group 75"/>
            <p:cNvGrpSpPr/>
            <p:nvPr/>
          </p:nvGrpSpPr>
          <p:grpSpPr>
            <a:xfrm>
              <a:off x="3615061" y="810492"/>
              <a:ext cx="468535" cy="3181508"/>
              <a:chOff x="3264635" y="937071"/>
              <a:chExt cx="468535" cy="3181508"/>
            </a:xfrm>
          </p:grpSpPr>
          <p:sp>
            <p:nvSpPr>
              <p:cNvPr id="102" name="Freeform 10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3" name="Freeform 10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7" name="Group 76"/>
            <p:cNvGrpSpPr/>
            <p:nvPr/>
          </p:nvGrpSpPr>
          <p:grpSpPr>
            <a:xfrm>
              <a:off x="4300861" y="810492"/>
              <a:ext cx="468535" cy="3181508"/>
              <a:chOff x="3264635" y="937071"/>
              <a:chExt cx="468535" cy="3181508"/>
            </a:xfrm>
          </p:grpSpPr>
          <p:sp>
            <p:nvSpPr>
              <p:cNvPr id="88" name="Freeform 8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Freeform 8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8" name="Freeform 77"/>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Freeform 78"/>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Freeform 79"/>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Freeform 81"/>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Freeform 83"/>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Freeform 85"/>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2" name="Group 171"/>
          <p:cNvGrpSpPr/>
          <p:nvPr/>
        </p:nvGrpSpPr>
        <p:grpSpPr>
          <a:xfrm>
            <a:off x="3872397" y="2790825"/>
            <a:ext cx="815927" cy="572643"/>
            <a:chOff x="939760" y="666908"/>
            <a:chExt cx="5623170" cy="4186592"/>
          </a:xfrm>
        </p:grpSpPr>
        <p:sp>
          <p:nvSpPr>
            <p:cNvPr id="173" name="Freeform 172"/>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173"/>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174"/>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6" name="Freeform 175"/>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77" name="Group 176"/>
            <p:cNvGrpSpPr/>
            <p:nvPr/>
          </p:nvGrpSpPr>
          <p:grpSpPr>
            <a:xfrm>
              <a:off x="1012296" y="810492"/>
              <a:ext cx="468535" cy="3181508"/>
              <a:chOff x="3264635" y="937071"/>
              <a:chExt cx="468535" cy="3181508"/>
            </a:xfrm>
          </p:grpSpPr>
          <p:sp>
            <p:nvSpPr>
              <p:cNvPr id="263" name="Freeform 262"/>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4" name="Freeform 263"/>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264"/>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Freeform 265"/>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266"/>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Freeform 267"/>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Freeform 268"/>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Freeform 269"/>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Freeform 270"/>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reeform 271"/>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reeform 272"/>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273"/>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Freeform 274"/>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Freeform 275"/>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8" name="Group 177"/>
            <p:cNvGrpSpPr/>
            <p:nvPr/>
          </p:nvGrpSpPr>
          <p:grpSpPr>
            <a:xfrm>
              <a:off x="1710061" y="810492"/>
              <a:ext cx="468535" cy="3181508"/>
              <a:chOff x="3264635" y="937071"/>
              <a:chExt cx="468535" cy="3181508"/>
            </a:xfrm>
          </p:grpSpPr>
          <p:sp>
            <p:nvSpPr>
              <p:cNvPr id="249" name="Freeform 24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0" name="Freeform 24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Freeform 25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Freeform 25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Freeform 25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Freeform 25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Freeform 25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Freeform 25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Freeform 25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Freeform 25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Freeform 25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Freeform 25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Freeform 26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Freeform 26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9" name="Group 178"/>
            <p:cNvGrpSpPr/>
            <p:nvPr/>
          </p:nvGrpSpPr>
          <p:grpSpPr>
            <a:xfrm>
              <a:off x="2319661" y="810492"/>
              <a:ext cx="468535" cy="3181508"/>
              <a:chOff x="3264635" y="937071"/>
              <a:chExt cx="468535" cy="3181508"/>
            </a:xfrm>
          </p:grpSpPr>
          <p:sp>
            <p:nvSpPr>
              <p:cNvPr id="235" name="Freeform 234"/>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6" name="Freeform 235"/>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Freeform 236"/>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Freeform 237"/>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Freeform 238"/>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Freeform 239"/>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reeform 240"/>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241"/>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Freeform 242"/>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Freeform 243"/>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Freeform 244"/>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Freeform 245"/>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Freeform 246"/>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Freeform 247"/>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0" name="Group 179"/>
            <p:cNvGrpSpPr/>
            <p:nvPr/>
          </p:nvGrpSpPr>
          <p:grpSpPr>
            <a:xfrm>
              <a:off x="2973343" y="810492"/>
              <a:ext cx="468535" cy="3181508"/>
              <a:chOff x="3264635" y="937071"/>
              <a:chExt cx="468535" cy="3181508"/>
            </a:xfrm>
          </p:grpSpPr>
          <p:sp>
            <p:nvSpPr>
              <p:cNvPr id="221" name="Freeform 22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2" name="Freeform 22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Freeform 22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Freeform 22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Freeform 22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reeform 22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Freeform 22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Freeform 22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Freeform 22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Freeform 22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23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Freeform 23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23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Freeform 23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1" name="Group 180"/>
            <p:cNvGrpSpPr/>
            <p:nvPr/>
          </p:nvGrpSpPr>
          <p:grpSpPr>
            <a:xfrm>
              <a:off x="3615061" y="810492"/>
              <a:ext cx="468535" cy="3181508"/>
              <a:chOff x="3264635" y="937071"/>
              <a:chExt cx="468535" cy="3181508"/>
            </a:xfrm>
          </p:grpSpPr>
          <p:sp>
            <p:nvSpPr>
              <p:cNvPr id="207" name="Freeform 206"/>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8" name="Freeform 207"/>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Freeform 208"/>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Freeform 209"/>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210"/>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Freeform 211"/>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212"/>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Freeform 213"/>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214"/>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Freeform 215"/>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216"/>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Freeform 217"/>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Freeform 218"/>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reeform 219"/>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2" name="Group 181"/>
            <p:cNvGrpSpPr/>
            <p:nvPr/>
          </p:nvGrpSpPr>
          <p:grpSpPr>
            <a:xfrm>
              <a:off x="4300861" y="810492"/>
              <a:ext cx="468535" cy="3181508"/>
              <a:chOff x="3264635" y="937071"/>
              <a:chExt cx="468535" cy="3181508"/>
            </a:xfrm>
          </p:grpSpPr>
          <p:sp>
            <p:nvSpPr>
              <p:cNvPr id="193" name="Freeform 192"/>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Freeform 193"/>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Freeform 194"/>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Freeform 195"/>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Freeform 196"/>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Freeform 197"/>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Freeform 198"/>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Freeform 199"/>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Freeform 200"/>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Freeform 201"/>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Freeform 202"/>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Freeform 203"/>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reeform 204"/>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Freeform 205"/>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83" name="Freeform 182"/>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4" name="Freeform 183"/>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5" name="Freeform 184"/>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Freeform 185"/>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7" name="Freeform 186"/>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reeform 187"/>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9" name="Freeform 188"/>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reeform 189"/>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1" name="Freeform 190"/>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Freeform 191"/>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7" name="Picture 6" descr="MPj04117860000[1]"/>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828800" y="5105400"/>
            <a:ext cx="1201738" cy="1577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7047492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E-Commerce Risk Mitigation</a:t>
            </a:r>
          </a:p>
        </p:txBody>
      </p:sp>
      <p:sp>
        <p:nvSpPr>
          <p:cNvPr id="16387" name="Line 5"/>
          <p:cNvSpPr>
            <a:spLocks noChangeShapeType="1"/>
          </p:cNvSpPr>
          <p:nvPr/>
        </p:nvSpPr>
        <p:spPr bwMode="auto">
          <a:xfrm flipV="1">
            <a:off x="2249488" y="3860006"/>
            <a:ext cx="4495800" cy="8382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6388" name="Line 6"/>
          <p:cNvSpPr>
            <a:spLocks noChangeShapeType="1"/>
          </p:cNvSpPr>
          <p:nvPr/>
        </p:nvSpPr>
        <p:spPr bwMode="auto">
          <a:xfrm flipH="1">
            <a:off x="2401888" y="4317206"/>
            <a:ext cx="5029200" cy="10668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6389" name="Text Box 7"/>
          <p:cNvSpPr txBox="1">
            <a:spLocks noChangeArrowheads="1"/>
          </p:cNvSpPr>
          <p:nvPr/>
        </p:nvSpPr>
        <p:spPr bwMode="auto">
          <a:xfrm rot="-708073">
            <a:off x="4078288" y="4774406"/>
            <a:ext cx="24542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products or services</a:t>
            </a:r>
          </a:p>
        </p:txBody>
      </p:sp>
      <p:sp>
        <p:nvSpPr>
          <p:cNvPr id="16390" name="Text Box 8"/>
          <p:cNvSpPr txBox="1">
            <a:spLocks noChangeArrowheads="1"/>
          </p:cNvSpPr>
          <p:nvPr/>
        </p:nvSpPr>
        <p:spPr bwMode="auto">
          <a:xfrm>
            <a:off x="7659688" y="2717006"/>
            <a:ext cx="1168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t>Vendor</a:t>
            </a:r>
          </a:p>
        </p:txBody>
      </p:sp>
      <p:sp>
        <p:nvSpPr>
          <p:cNvPr id="16391" name="Text Box 9"/>
          <p:cNvSpPr txBox="1">
            <a:spLocks noChangeArrowheads="1"/>
          </p:cNvSpPr>
          <p:nvPr/>
        </p:nvSpPr>
        <p:spPr bwMode="auto">
          <a:xfrm>
            <a:off x="1090613" y="6033294"/>
            <a:ext cx="15065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t>Customer</a:t>
            </a:r>
          </a:p>
        </p:txBody>
      </p:sp>
      <p:pic>
        <p:nvPicPr>
          <p:cNvPr id="16392" name="Picture 10" descr="bs00254_"/>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76700" y="2780506"/>
            <a:ext cx="1143000" cy="611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93" name="Line 11"/>
          <p:cNvSpPr>
            <a:spLocks noChangeShapeType="1"/>
          </p:cNvSpPr>
          <p:nvPr/>
        </p:nvSpPr>
        <p:spPr bwMode="auto">
          <a:xfrm>
            <a:off x="5219700" y="3313906"/>
            <a:ext cx="1525588" cy="241300"/>
          </a:xfrm>
          <a:prstGeom prst="line">
            <a:avLst/>
          </a:prstGeom>
          <a:noFill/>
          <a:ln w="12700">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16394" name="Text Box 12"/>
          <p:cNvSpPr txBox="1">
            <a:spLocks noChangeArrowheads="1"/>
          </p:cNvSpPr>
          <p:nvPr/>
        </p:nvSpPr>
        <p:spPr bwMode="auto">
          <a:xfrm rot="-617304">
            <a:off x="3265488" y="3844131"/>
            <a:ext cx="2960687"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solidFill>
                  <a:srgbClr val="FF0000"/>
                </a:solidFill>
              </a:rPr>
              <a:t>Encrypt</a:t>
            </a:r>
            <a:r>
              <a:rPr lang="en-US" sz="2000"/>
              <a:t>(credit card data)</a:t>
            </a:r>
          </a:p>
          <a:p>
            <a:r>
              <a:rPr lang="en-US" sz="2000">
                <a:solidFill>
                  <a:srgbClr val="FF0000"/>
                </a:solidFill>
              </a:rPr>
              <a:t>Verify vendor identity.</a:t>
            </a:r>
          </a:p>
        </p:txBody>
      </p:sp>
      <p:grpSp>
        <p:nvGrpSpPr>
          <p:cNvPr id="16395" name="Group 13"/>
          <p:cNvGrpSpPr>
            <a:grpSpLocks/>
          </p:cNvGrpSpPr>
          <p:nvPr/>
        </p:nvGrpSpPr>
        <p:grpSpPr bwMode="auto">
          <a:xfrm>
            <a:off x="6362700" y="2170906"/>
            <a:ext cx="457200" cy="533400"/>
            <a:chOff x="4464" y="768"/>
            <a:chExt cx="288" cy="336"/>
          </a:xfrm>
        </p:grpSpPr>
        <p:sp>
          <p:nvSpPr>
            <p:cNvPr id="16404" name="Oval 14"/>
            <p:cNvSpPr>
              <a:spLocks noChangeArrowheads="1"/>
            </p:cNvSpPr>
            <p:nvPr/>
          </p:nvSpPr>
          <p:spPr bwMode="auto">
            <a:xfrm>
              <a:off x="4464" y="960"/>
              <a:ext cx="288" cy="144"/>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6405" name="Oval 15"/>
            <p:cNvSpPr>
              <a:spLocks noChangeArrowheads="1"/>
            </p:cNvSpPr>
            <p:nvPr/>
          </p:nvSpPr>
          <p:spPr bwMode="auto">
            <a:xfrm>
              <a:off x="4464" y="912"/>
              <a:ext cx="288" cy="144"/>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6406" name="Oval 16"/>
            <p:cNvSpPr>
              <a:spLocks noChangeArrowheads="1"/>
            </p:cNvSpPr>
            <p:nvPr/>
          </p:nvSpPr>
          <p:spPr bwMode="auto">
            <a:xfrm>
              <a:off x="4464" y="864"/>
              <a:ext cx="288" cy="144"/>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6407" name="Oval 17"/>
            <p:cNvSpPr>
              <a:spLocks noChangeArrowheads="1"/>
            </p:cNvSpPr>
            <p:nvPr/>
          </p:nvSpPr>
          <p:spPr bwMode="auto">
            <a:xfrm>
              <a:off x="4464" y="816"/>
              <a:ext cx="288" cy="144"/>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6408" name="Oval 18"/>
            <p:cNvSpPr>
              <a:spLocks noChangeArrowheads="1"/>
            </p:cNvSpPr>
            <p:nvPr/>
          </p:nvSpPr>
          <p:spPr bwMode="auto">
            <a:xfrm>
              <a:off x="4464" y="768"/>
              <a:ext cx="288" cy="144"/>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grpSp>
      <p:sp>
        <p:nvSpPr>
          <p:cNvPr id="16396" name="Line 19"/>
          <p:cNvSpPr>
            <a:spLocks noChangeShapeType="1"/>
          </p:cNvSpPr>
          <p:nvPr/>
        </p:nvSpPr>
        <p:spPr bwMode="auto">
          <a:xfrm flipH="1" flipV="1">
            <a:off x="6743700" y="2704306"/>
            <a:ext cx="457200" cy="6858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6397" name="Text Box 20"/>
          <p:cNvSpPr txBox="1">
            <a:spLocks noChangeArrowheads="1"/>
          </p:cNvSpPr>
          <p:nvPr/>
        </p:nvSpPr>
        <p:spPr bwMode="auto">
          <a:xfrm>
            <a:off x="6819900" y="2170906"/>
            <a:ext cx="2089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solidFill>
                  <a:srgbClr val="FF0000"/>
                </a:solidFill>
              </a:rPr>
              <a:t>Encrypt</a:t>
            </a:r>
            <a:r>
              <a:rPr lang="en-US" sz="1800"/>
              <a:t>(Database)</a:t>
            </a:r>
          </a:p>
        </p:txBody>
      </p:sp>
      <p:sp>
        <p:nvSpPr>
          <p:cNvPr id="16398" name="Text Box 21"/>
          <p:cNvSpPr txBox="1">
            <a:spLocks noChangeArrowheads="1"/>
          </p:cNvSpPr>
          <p:nvPr/>
        </p:nvSpPr>
        <p:spPr bwMode="auto">
          <a:xfrm>
            <a:off x="3390900" y="1713706"/>
            <a:ext cx="2438400"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800"/>
              <a:t>Consumer is protected by credit card company.</a:t>
            </a:r>
          </a:p>
        </p:txBody>
      </p:sp>
      <p:sp>
        <p:nvSpPr>
          <p:cNvPr id="16399" name="Text Box 22"/>
          <p:cNvSpPr txBox="1">
            <a:spLocks noChangeArrowheads="1"/>
          </p:cNvSpPr>
          <p:nvPr/>
        </p:nvSpPr>
        <p:spPr bwMode="auto">
          <a:xfrm>
            <a:off x="6057900" y="4990306"/>
            <a:ext cx="2895600"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800"/>
              <a:t>Vendor is </a:t>
            </a:r>
            <a:r>
              <a:rPr lang="en-US" sz="1800" b="1"/>
              <a:t>not</a:t>
            </a:r>
            <a:r>
              <a:rPr lang="en-US" sz="1800"/>
              <a:t> protected by credit card and has only weak methods to verify customer identity.</a:t>
            </a:r>
          </a:p>
        </p:txBody>
      </p:sp>
      <p:sp>
        <p:nvSpPr>
          <p:cNvPr id="16400" name="Text Box 23"/>
          <p:cNvSpPr txBox="1">
            <a:spLocks noChangeArrowheads="1"/>
          </p:cNvSpPr>
          <p:nvPr/>
        </p:nvSpPr>
        <p:spPr bwMode="auto">
          <a:xfrm>
            <a:off x="1104900" y="2780506"/>
            <a:ext cx="2362200"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800"/>
              <a:t>Encryption protects transmission of data and verifies identity of vendor.</a:t>
            </a:r>
          </a:p>
        </p:txBody>
      </p:sp>
      <p:sp>
        <p:nvSpPr>
          <p:cNvPr id="16401" name="Text Box 24"/>
          <p:cNvSpPr txBox="1">
            <a:spLocks noChangeArrowheads="1"/>
          </p:cNvSpPr>
          <p:nvPr/>
        </p:nvSpPr>
        <p:spPr bwMode="auto">
          <a:xfrm>
            <a:off x="6210300" y="1332706"/>
            <a:ext cx="27432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800"/>
              <a:t>It is critical that vendors protect their databases.</a:t>
            </a:r>
          </a:p>
        </p:txBody>
      </p:sp>
      <p:pic>
        <p:nvPicPr>
          <p:cNvPr id="16402" name="Picture 25" descr="MPj0431233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28700" y="4609306"/>
            <a:ext cx="11430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403" name="Picture 26" descr="MPj04074460000[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124700" y="3313906"/>
            <a:ext cx="1692275" cy="1127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1295028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r>
              <a:rPr lang="en-US" smtClean="0"/>
              <a:t>Payment Mechanisms</a:t>
            </a:r>
          </a:p>
        </p:txBody>
      </p:sp>
      <p:sp>
        <p:nvSpPr>
          <p:cNvPr id="17411" name="Rectangle 5"/>
          <p:cNvSpPr>
            <a:spLocks noGrp="1" noChangeArrowheads="1"/>
          </p:cNvSpPr>
          <p:nvPr>
            <p:ph idx="1"/>
          </p:nvPr>
        </p:nvSpPr>
        <p:spPr/>
        <p:txBody>
          <a:bodyPr>
            <a:normAutofit fontScale="77500" lnSpcReduction="20000"/>
          </a:bodyPr>
          <a:lstStyle/>
          <a:p>
            <a:r>
              <a:rPr lang="en-US" dirty="0" smtClean="0"/>
              <a:t>Credit card drawbacks</a:t>
            </a:r>
          </a:p>
          <a:p>
            <a:pPr lvl="1"/>
            <a:r>
              <a:rPr lang="en-US" dirty="0" smtClean="0"/>
              <a:t>High transaction costs.</a:t>
            </a:r>
          </a:p>
          <a:p>
            <a:pPr lvl="1"/>
            <a:r>
              <a:rPr lang="en-US" dirty="0" smtClean="0"/>
              <a:t>Not feasible for small payments.</a:t>
            </a:r>
          </a:p>
          <a:p>
            <a:pPr lvl="1"/>
            <a:r>
              <a:rPr lang="en-US" dirty="0" smtClean="0"/>
              <a:t>Only some protection for merchants.</a:t>
            </a:r>
          </a:p>
          <a:p>
            <a:r>
              <a:rPr lang="en-US" dirty="0" smtClean="0"/>
              <a:t>Characteristics needed</a:t>
            </a:r>
          </a:p>
          <a:p>
            <a:pPr lvl="1"/>
            <a:r>
              <a:rPr lang="en-US" dirty="0" smtClean="0"/>
              <a:t>Low enough costs to support payments less than $1.</a:t>
            </a:r>
          </a:p>
          <a:p>
            <a:pPr lvl="1"/>
            <a:r>
              <a:rPr lang="en-US" dirty="0" smtClean="0"/>
              <a:t>Secure transmission.</a:t>
            </a:r>
          </a:p>
          <a:p>
            <a:pPr lvl="1"/>
            <a:r>
              <a:rPr lang="en-US" dirty="0" smtClean="0"/>
              <a:t>Authentication mechanism.</a:t>
            </a:r>
          </a:p>
          <a:p>
            <a:pPr lvl="1"/>
            <a:r>
              <a:rPr lang="en-US" dirty="0" smtClean="0"/>
              <a:t>Easy translation to traditional money.</a:t>
            </a:r>
          </a:p>
          <a:p>
            <a:r>
              <a:rPr lang="en-US" dirty="0" smtClean="0"/>
              <a:t>Alternatives</a:t>
            </a:r>
          </a:p>
          <a:p>
            <a:pPr lvl="1"/>
            <a:r>
              <a:rPr lang="en-US" dirty="0" smtClean="0"/>
              <a:t>Mobile phone bill.</a:t>
            </a:r>
          </a:p>
          <a:p>
            <a:pPr lvl="1"/>
            <a:r>
              <a:rPr lang="en-US" dirty="0" smtClean="0"/>
              <a:t>Smart cards.</a:t>
            </a:r>
          </a:p>
          <a:p>
            <a:pPr lvl="1"/>
            <a:r>
              <a:rPr lang="en-US" dirty="0" smtClean="0"/>
              <a:t>Digital cash.</a:t>
            </a:r>
          </a:p>
        </p:txBody>
      </p:sp>
      <p:pic>
        <p:nvPicPr>
          <p:cNvPr id="17412" name="Picture 6" descr="PH01643J"/>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553200" y="4805891"/>
            <a:ext cx="2286000" cy="1513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13" name="AutoShape 8"/>
          <p:cNvSpPr>
            <a:spLocks noChangeArrowheads="1"/>
          </p:cNvSpPr>
          <p:nvPr/>
        </p:nvSpPr>
        <p:spPr bwMode="auto">
          <a:xfrm>
            <a:off x="4319587" y="5257800"/>
            <a:ext cx="1981200" cy="914400"/>
          </a:xfrm>
          <a:prstGeom prst="roundRect">
            <a:avLst>
              <a:gd name="adj" fmla="val 16667"/>
            </a:avLst>
          </a:prstGeom>
          <a:solidFill>
            <a:schemeClr val="hlink"/>
          </a:solidFill>
          <a:ln w="9525">
            <a:solidFill>
              <a:schemeClr val="tx1"/>
            </a:solidFill>
            <a:round/>
            <a:headEnd/>
            <a:tailEnd/>
          </a:ln>
        </p:spPr>
        <p:txBody>
          <a:bodyPr wrap="none"/>
          <a:lstStyle/>
          <a:p>
            <a:pPr eaLnBrk="1" hangingPunct="1"/>
            <a:r>
              <a:rPr lang="en-US" sz="1800" b="1" dirty="0">
                <a:solidFill>
                  <a:schemeClr val="bg1"/>
                </a:solidFill>
                <a:cs typeface="Arial" charset="0"/>
              </a:rPr>
              <a:t>Smart Card</a:t>
            </a:r>
          </a:p>
          <a:p>
            <a:pPr eaLnBrk="1" hangingPunct="1"/>
            <a:r>
              <a:rPr lang="en-US" sz="1800" b="1" dirty="0">
                <a:solidFill>
                  <a:schemeClr val="bg1"/>
                </a:solidFill>
                <a:cs typeface="Arial" charset="0"/>
              </a:rPr>
              <a:t>5400-1111-0000-</a:t>
            </a:r>
          </a:p>
          <a:p>
            <a:pPr eaLnBrk="1" hangingPunct="1"/>
            <a:r>
              <a:rPr lang="en-US" sz="1800" b="1" dirty="0">
                <a:solidFill>
                  <a:schemeClr val="bg1"/>
                </a:solidFill>
                <a:cs typeface="Arial" charset="0"/>
              </a:rPr>
              <a:t>	Name</a:t>
            </a:r>
          </a:p>
        </p:txBody>
      </p:sp>
      <p:grpSp>
        <p:nvGrpSpPr>
          <p:cNvPr id="2" name="Group 1"/>
          <p:cNvGrpSpPr/>
          <p:nvPr/>
        </p:nvGrpSpPr>
        <p:grpSpPr>
          <a:xfrm>
            <a:off x="4419600" y="5867400"/>
            <a:ext cx="304800" cy="304800"/>
            <a:chOff x="4267200" y="5562600"/>
            <a:chExt cx="304800" cy="304800"/>
          </a:xfrm>
        </p:grpSpPr>
        <p:sp>
          <p:nvSpPr>
            <p:cNvPr id="17414" name="Rectangle 9" descr="Wide downward diagonal"/>
            <p:cNvSpPr>
              <a:spLocks noChangeArrowheads="1"/>
            </p:cNvSpPr>
            <p:nvPr/>
          </p:nvSpPr>
          <p:spPr bwMode="auto">
            <a:xfrm>
              <a:off x="4267200" y="5562600"/>
              <a:ext cx="304800" cy="304800"/>
            </a:xfrm>
            <a:prstGeom prst="rect">
              <a:avLst/>
            </a:prstGeom>
            <a:gradFill rotWithShape="1">
              <a:gsLst>
                <a:gs pos="0">
                  <a:srgbClr val="F75B31"/>
                </a:gs>
                <a:gs pos="100000">
                  <a:srgbClr val="FFFFCC"/>
                </a:gs>
              </a:gsLst>
              <a:path path="shape">
                <a:fillToRect l="50000" t="50000" r="50000" b="50000"/>
              </a:path>
            </a:gradFill>
            <a:ln w="9525">
              <a:solidFill>
                <a:schemeClr val="tx1"/>
              </a:solidFill>
              <a:miter lim="800000"/>
              <a:headEnd/>
              <a:tailEnd/>
            </a:ln>
          </p:spPr>
          <p:txBody>
            <a:bodyPr wrap="none" anchor="ctr"/>
            <a:lstStyle/>
            <a:p>
              <a:endParaRPr lang="en-US"/>
            </a:p>
          </p:txBody>
        </p:sp>
        <p:sp>
          <p:nvSpPr>
            <p:cNvPr id="17415" name="Rectangle 10"/>
            <p:cNvSpPr>
              <a:spLocks noChangeArrowheads="1"/>
            </p:cNvSpPr>
            <p:nvPr/>
          </p:nvSpPr>
          <p:spPr bwMode="auto">
            <a:xfrm>
              <a:off x="4381500" y="5676900"/>
              <a:ext cx="76200" cy="76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7416" name="Freeform 11"/>
            <p:cNvSpPr>
              <a:spLocks/>
            </p:cNvSpPr>
            <p:nvPr/>
          </p:nvSpPr>
          <p:spPr bwMode="auto">
            <a:xfrm>
              <a:off x="4348163" y="5572125"/>
              <a:ext cx="66675" cy="100013"/>
            </a:xfrm>
            <a:custGeom>
              <a:avLst/>
              <a:gdLst>
                <a:gd name="T0" fmla="*/ 0 w 42"/>
                <a:gd name="T1" fmla="*/ 0 h 63"/>
                <a:gd name="T2" fmla="*/ 66675 w 42"/>
                <a:gd name="T3" fmla="*/ 52388 h 63"/>
                <a:gd name="T4" fmla="*/ 66675 w 42"/>
                <a:gd name="T5" fmla="*/ 100013 h 63"/>
                <a:gd name="T6" fmla="*/ 0 60000 65536"/>
                <a:gd name="T7" fmla="*/ 0 60000 65536"/>
                <a:gd name="T8" fmla="*/ 0 60000 65536"/>
                <a:gd name="T9" fmla="*/ 0 w 42"/>
                <a:gd name="T10" fmla="*/ 0 h 63"/>
                <a:gd name="T11" fmla="*/ 42 w 42"/>
                <a:gd name="T12" fmla="*/ 63 h 63"/>
              </a:gdLst>
              <a:ahLst/>
              <a:cxnLst>
                <a:cxn ang="T6">
                  <a:pos x="T0" y="T1"/>
                </a:cxn>
                <a:cxn ang="T7">
                  <a:pos x="T2" y="T3"/>
                </a:cxn>
                <a:cxn ang="T8">
                  <a:pos x="T4" y="T5"/>
                </a:cxn>
              </a:cxnLst>
              <a:rect l="T9" t="T10" r="T11" b="T12"/>
              <a:pathLst>
                <a:path w="42" h="63">
                  <a:moveTo>
                    <a:pt x="0" y="0"/>
                  </a:moveTo>
                  <a:lnTo>
                    <a:pt x="42" y="33"/>
                  </a:lnTo>
                  <a:lnTo>
                    <a:pt x="42" y="63"/>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7417" name="Line 12"/>
            <p:cNvSpPr>
              <a:spLocks noChangeShapeType="1"/>
            </p:cNvSpPr>
            <p:nvPr/>
          </p:nvSpPr>
          <p:spPr bwMode="auto">
            <a:xfrm flipV="1">
              <a:off x="4410075" y="5567363"/>
              <a:ext cx="61913" cy="523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18" name="Freeform 13"/>
            <p:cNvSpPr>
              <a:spLocks/>
            </p:cNvSpPr>
            <p:nvPr/>
          </p:nvSpPr>
          <p:spPr bwMode="auto">
            <a:xfrm>
              <a:off x="4357688" y="5748338"/>
              <a:ext cx="61912" cy="114300"/>
            </a:xfrm>
            <a:custGeom>
              <a:avLst/>
              <a:gdLst>
                <a:gd name="T0" fmla="*/ 0 w 39"/>
                <a:gd name="T1" fmla="*/ 114300 h 72"/>
                <a:gd name="T2" fmla="*/ 61912 w 39"/>
                <a:gd name="T3" fmla="*/ 57150 h 72"/>
                <a:gd name="T4" fmla="*/ 61912 w 39"/>
                <a:gd name="T5" fmla="*/ 0 h 72"/>
                <a:gd name="T6" fmla="*/ 0 60000 65536"/>
                <a:gd name="T7" fmla="*/ 0 60000 65536"/>
                <a:gd name="T8" fmla="*/ 0 60000 65536"/>
                <a:gd name="T9" fmla="*/ 0 w 39"/>
                <a:gd name="T10" fmla="*/ 0 h 72"/>
                <a:gd name="T11" fmla="*/ 39 w 39"/>
                <a:gd name="T12" fmla="*/ 72 h 72"/>
              </a:gdLst>
              <a:ahLst/>
              <a:cxnLst>
                <a:cxn ang="T6">
                  <a:pos x="T0" y="T1"/>
                </a:cxn>
                <a:cxn ang="T7">
                  <a:pos x="T2" y="T3"/>
                </a:cxn>
                <a:cxn ang="T8">
                  <a:pos x="T4" y="T5"/>
                </a:cxn>
              </a:cxnLst>
              <a:rect l="T9" t="T10" r="T11" b="T12"/>
              <a:pathLst>
                <a:path w="39" h="72">
                  <a:moveTo>
                    <a:pt x="0" y="72"/>
                  </a:moveTo>
                  <a:lnTo>
                    <a:pt x="39" y="36"/>
                  </a:lnTo>
                  <a:lnTo>
                    <a:pt x="39" y="0"/>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7419" name="Line 14"/>
            <p:cNvSpPr>
              <a:spLocks noChangeShapeType="1"/>
            </p:cNvSpPr>
            <p:nvPr/>
          </p:nvSpPr>
          <p:spPr bwMode="auto">
            <a:xfrm>
              <a:off x="4424363" y="5815013"/>
              <a:ext cx="66675" cy="523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20" name="Freeform 15"/>
            <p:cNvSpPr>
              <a:spLocks/>
            </p:cNvSpPr>
            <p:nvPr/>
          </p:nvSpPr>
          <p:spPr bwMode="auto">
            <a:xfrm>
              <a:off x="4271963" y="5634038"/>
              <a:ext cx="133350" cy="38100"/>
            </a:xfrm>
            <a:custGeom>
              <a:avLst/>
              <a:gdLst>
                <a:gd name="T0" fmla="*/ 0 w 84"/>
                <a:gd name="T1" fmla="*/ 0 h 24"/>
                <a:gd name="T2" fmla="*/ 109538 w 84"/>
                <a:gd name="T3" fmla="*/ 0 h 24"/>
                <a:gd name="T4" fmla="*/ 133350 w 84"/>
                <a:gd name="T5" fmla="*/ 38100 h 24"/>
                <a:gd name="T6" fmla="*/ 0 60000 65536"/>
                <a:gd name="T7" fmla="*/ 0 60000 65536"/>
                <a:gd name="T8" fmla="*/ 0 60000 65536"/>
                <a:gd name="T9" fmla="*/ 0 w 84"/>
                <a:gd name="T10" fmla="*/ 0 h 24"/>
                <a:gd name="T11" fmla="*/ 84 w 84"/>
                <a:gd name="T12" fmla="*/ 24 h 24"/>
              </a:gdLst>
              <a:ahLst/>
              <a:cxnLst>
                <a:cxn ang="T6">
                  <a:pos x="T0" y="T1"/>
                </a:cxn>
                <a:cxn ang="T7">
                  <a:pos x="T2" y="T3"/>
                </a:cxn>
                <a:cxn ang="T8">
                  <a:pos x="T4" y="T5"/>
                </a:cxn>
              </a:cxnLst>
              <a:rect l="T9" t="T10" r="T11" b="T12"/>
              <a:pathLst>
                <a:path w="84" h="24">
                  <a:moveTo>
                    <a:pt x="0" y="0"/>
                  </a:moveTo>
                  <a:lnTo>
                    <a:pt x="69" y="0"/>
                  </a:lnTo>
                  <a:lnTo>
                    <a:pt x="84" y="24"/>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7421" name="Freeform 16"/>
            <p:cNvSpPr>
              <a:spLocks/>
            </p:cNvSpPr>
            <p:nvPr/>
          </p:nvSpPr>
          <p:spPr bwMode="auto">
            <a:xfrm>
              <a:off x="4433888" y="5634038"/>
              <a:ext cx="138112" cy="42862"/>
            </a:xfrm>
            <a:custGeom>
              <a:avLst/>
              <a:gdLst>
                <a:gd name="T0" fmla="*/ 138112 w 87"/>
                <a:gd name="T1" fmla="*/ 0 h 27"/>
                <a:gd name="T2" fmla="*/ 14287 w 87"/>
                <a:gd name="T3" fmla="*/ 0 h 27"/>
                <a:gd name="T4" fmla="*/ 0 w 87"/>
                <a:gd name="T5" fmla="*/ 42862 h 27"/>
                <a:gd name="T6" fmla="*/ 0 60000 65536"/>
                <a:gd name="T7" fmla="*/ 0 60000 65536"/>
                <a:gd name="T8" fmla="*/ 0 60000 65536"/>
                <a:gd name="T9" fmla="*/ 0 w 87"/>
                <a:gd name="T10" fmla="*/ 0 h 27"/>
                <a:gd name="T11" fmla="*/ 87 w 87"/>
                <a:gd name="T12" fmla="*/ 27 h 27"/>
              </a:gdLst>
              <a:ahLst/>
              <a:cxnLst>
                <a:cxn ang="T6">
                  <a:pos x="T0" y="T1"/>
                </a:cxn>
                <a:cxn ang="T7">
                  <a:pos x="T2" y="T3"/>
                </a:cxn>
                <a:cxn ang="T8">
                  <a:pos x="T4" y="T5"/>
                </a:cxn>
              </a:cxnLst>
              <a:rect l="T9" t="T10" r="T11" b="T12"/>
              <a:pathLst>
                <a:path w="87" h="27">
                  <a:moveTo>
                    <a:pt x="87" y="0"/>
                  </a:moveTo>
                  <a:lnTo>
                    <a:pt x="9" y="0"/>
                  </a:lnTo>
                  <a:lnTo>
                    <a:pt x="0" y="27"/>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7422" name="Line 17"/>
            <p:cNvSpPr>
              <a:spLocks noChangeShapeType="1"/>
            </p:cNvSpPr>
            <p:nvPr/>
          </p:nvSpPr>
          <p:spPr bwMode="auto">
            <a:xfrm>
              <a:off x="4267200" y="5715000"/>
              <a:ext cx="104775"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23" name="Line 18"/>
            <p:cNvSpPr>
              <a:spLocks noChangeShapeType="1"/>
            </p:cNvSpPr>
            <p:nvPr/>
          </p:nvSpPr>
          <p:spPr bwMode="auto">
            <a:xfrm flipH="1">
              <a:off x="4452938" y="5719763"/>
              <a:ext cx="1143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24" name="Freeform 19"/>
            <p:cNvSpPr>
              <a:spLocks/>
            </p:cNvSpPr>
            <p:nvPr/>
          </p:nvSpPr>
          <p:spPr bwMode="auto">
            <a:xfrm>
              <a:off x="4271963" y="5753100"/>
              <a:ext cx="128587" cy="23813"/>
            </a:xfrm>
            <a:custGeom>
              <a:avLst/>
              <a:gdLst>
                <a:gd name="T0" fmla="*/ 0 w 81"/>
                <a:gd name="T1" fmla="*/ 23813 h 15"/>
                <a:gd name="T2" fmla="*/ 114300 w 81"/>
                <a:gd name="T3" fmla="*/ 23813 h 15"/>
                <a:gd name="T4" fmla="*/ 128587 w 81"/>
                <a:gd name="T5" fmla="*/ 0 h 15"/>
                <a:gd name="T6" fmla="*/ 0 60000 65536"/>
                <a:gd name="T7" fmla="*/ 0 60000 65536"/>
                <a:gd name="T8" fmla="*/ 0 60000 65536"/>
                <a:gd name="T9" fmla="*/ 0 w 81"/>
                <a:gd name="T10" fmla="*/ 0 h 15"/>
                <a:gd name="T11" fmla="*/ 81 w 81"/>
                <a:gd name="T12" fmla="*/ 15 h 15"/>
              </a:gdLst>
              <a:ahLst/>
              <a:cxnLst>
                <a:cxn ang="T6">
                  <a:pos x="T0" y="T1"/>
                </a:cxn>
                <a:cxn ang="T7">
                  <a:pos x="T2" y="T3"/>
                </a:cxn>
                <a:cxn ang="T8">
                  <a:pos x="T4" y="T5"/>
                </a:cxn>
              </a:cxnLst>
              <a:rect l="T9" t="T10" r="T11" b="T12"/>
              <a:pathLst>
                <a:path w="81" h="15">
                  <a:moveTo>
                    <a:pt x="0" y="15"/>
                  </a:moveTo>
                  <a:lnTo>
                    <a:pt x="72" y="15"/>
                  </a:lnTo>
                  <a:lnTo>
                    <a:pt x="81" y="0"/>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7425" name="Freeform 20"/>
            <p:cNvSpPr>
              <a:spLocks/>
            </p:cNvSpPr>
            <p:nvPr/>
          </p:nvSpPr>
          <p:spPr bwMode="auto">
            <a:xfrm>
              <a:off x="4429125" y="5753100"/>
              <a:ext cx="138113" cy="23813"/>
            </a:xfrm>
            <a:custGeom>
              <a:avLst/>
              <a:gdLst>
                <a:gd name="T0" fmla="*/ 138113 w 87"/>
                <a:gd name="T1" fmla="*/ 23813 h 15"/>
                <a:gd name="T2" fmla="*/ 23813 w 87"/>
                <a:gd name="T3" fmla="*/ 23813 h 15"/>
                <a:gd name="T4" fmla="*/ 0 w 87"/>
                <a:gd name="T5" fmla="*/ 0 h 15"/>
                <a:gd name="T6" fmla="*/ 0 60000 65536"/>
                <a:gd name="T7" fmla="*/ 0 60000 65536"/>
                <a:gd name="T8" fmla="*/ 0 60000 65536"/>
                <a:gd name="T9" fmla="*/ 0 w 87"/>
                <a:gd name="T10" fmla="*/ 0 h 15"/>
                <a:gd name="T11" fmla="*/ 87 w 87"/>
                <a:gd name="T12" fmla="*/ 15 h 15"/>
              </a:gdLst>
              <a:ahLst/>
              <a:cxnLst>
                <a:cxn ang="T6">
                  <a:pos x="T0" y="T1"/>
                </a:cxn>
                <a:cxn ang="T7">
                  <a:pos x="T2" y="T3"/>
                </a:cxn>
                <a:cxn ang="T8">
                  <a:pos x="T4" y="T5"/>
                </a:cxn>
              </a:cxnLst>
              <a:rect l="T9" t="T10" r="T11" b="T12"/>
              <a:pathLst>
                <a:path w="87" h="15">
                  <a:moveTo>
                    <a:pt x="87" y="15"/>
                  </a:moveTo>
                  <a:lnTo>
                    <a:pt x="15" y="15"/>
                  </a:lnTo>
                  <a:lnTo>
                    <a:pt x="0" y="0"/>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Tree>
    <p:extLst>
      <p:ext uri="{BB962C8B-B14F-4D97-AF65-F5344CB8AC3E}">
        <p14:creationId xmlns:p14="http://schemas.microsoft.com/office/powerpoint/2010/main" xmlns="" val="6222103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Credit Card Industry</a:t>
            </a:r>
            <a:endParaRPr lang="en-US" dirty="0"/>
          </a:p>
        </p:txBody>
      </p:sp>
      <p:pic>
        <p:nvPicPr>
          <p:cNvPr id="6" name="Picture 10" descr="WellsFargoBank"/>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27047" y="4419600"/>
            <a:ext cx="853105" cy="614363"/>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10" descr="WellsFargoBank"/>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76446" y="4356667"/>
            <a:ext cx="853105" cy="614363"/>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5" descr="MPj0431233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43000" y="4356667"/>
            <a:ext cx="973932" cy="9739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1" name="Group 10"/>
          <p:cNvGrpSpPr/>
          <p:nvPr/>
        </p:nvGrpSpPr>
        <p:grpSpPr>
          <a:xfrm>
            <a:off x="7175922" y="2509035"/>
            <a:ext cx="507772" cy="378050"/>
            <a:chOff x="939760" y="666908"/>
            <a:chExt cx="5623170" cy="4186592"/>
          </a:xfrm>
        </p:grpSpPr>
        <p:sp>
          <p:nvSpPr>
            <p:cNvPr id="12" name="Freeform 11"/>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Freeform 14"/>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6" name="Group 15"/>
            <p:cNvGrpSpPr/>
            <p:nvPr/>
          </p:nvGrpSpPr>
          <p:grpSpPr>
            <a:xfrm>
              <a:off x="1012296" y="810492"/>
              <a:ext cx="468535" cy="3181508"/>
              <a:chOff x="3264635" y="937071"/>
              <a:chExt cx="468535" cy="3181508"/>
            </a:xfrm>
          </p:grpSpPr>
          <p:sp>
            <p:nvSpPr>
              <p:cNvPr id="102" name="Freeform 10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3" name="Freeform 10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p:cNvGrpSpPr/>
            <p:nvPr/>
          </p:nvGrpSpPr>
          <p:grpSpPr>
            <a:xfrm>
              <a:off x="1710061" y="810492"/>
              <a:ext cx="468535" cy="3181508"/>
              <a:chOff x="3264635" y="937071"/>
              <a:chExt cx="468535" cy="3181508"/>
            </a:xfrm>
          </p:grpSpPr>
          <p:sp>
            <p:nvSpPr>
              <p:cNvPr id="88" name="Freeform 8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Freeform 8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 name="Group 17"/>
            <p:cNvGrpSpPr/>
            <p:nvPr/>
          </p:nvGrpSpPr>
          <p:grpSpPr>
            <a:xfrm>
              <a:off x="2319661" y="810492"/>
              <a:ext cx="468535" cy="3181508"/>
              <a:chOff x="3264635" y="937071"/>
              <a:chExt cx="468535" cy="3181508"/>
            </a:xfrm>
          </p:grpSpPr>
          <p:sp>
            <p:nvSpPr>
              <p:cNvPr id="74" name="Freeform 7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Freeform 7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8"/>
            <p:cNvGrpSpPr/>
            <p:nvPr/>
          </p:nvGrpSpPr>
          <p:grpSpPr>
            <a:xfrm>
              <a:off x="2973343" y="810492"/>
              <a:ext cx="468535" cy="3181508"/>
              <a:chOff x="3264635" y="937071"/>
              <a:chExt cx="468535" cy="3181508"/>
            </a:xfrm>
          </p:grpSpPr>
          <p:sp>
            <p:nvSpPr>
              <p:cNvPr id="60" name="Freeform 5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Freeform 6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p:cNvGrpSpPr/>
            <p:nvPr/>
          </p:nvGrpSpPr>
          <p:grpSpPr>
            <a:xfrm>
              <a:off x="3615061" y="810492"/>
              <a:ext cx="468535" cy="3181508"/>
              <a:chOff x="3264635" y="937071"/>
              <a:chExt cx="468535" cy="3181508"/>
            </a:xfrm>
          </p:grpSpPr>
          <p:sp>
            <p:nvSpPr>
              <p:cNvPr id="46" name="Freeform 4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Freeform 4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p:cNvGrpSpPr/>
            <p:nvPr/>
          </p:nvGrpSpPr>
          <p:grpSpPr>
            <a:xfrm>
              <a:off x="4300861" y="810492"/>
              <a:ext cx="468535" cy="3181508"/>
              <a:chOff x="3264635" y="937071"/>
              <a:chExt cx="468535" cy="3181508"/>
            </a:xfrm>
          </p:grpSpPr>
          <p:sp>
            <p:nvSpPr>
              <p:cNvPr id="32" name="Freeform 3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Freeform 3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2" name="Freeform 21"/>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Freeform 25"/>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Freeform 27"/>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Freeform 29"/>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6" name="TextBox 115"/>
          <p:cNvSpPr txBox="1"/>
          <p:nvPr/>
        </p:nvSpPr>
        <p:spPr>
          <a:xfrm>
            <a:off x="2573226" y="5145933"/>
            <a:ext cx="1505540" cy="369332"/>
          </a:xfrm>
          <a:prstGeom prst="rect">
            <a:avLst/>
          </a:prstGeom>
          <a:noFill/>
        </p:spPr>
        <p:txBody>
          <a:bodyPr wrap="none" rtlCol="0">
            <a:spAutoFit/>
          </a:bodyPr>
          <a:lstStyle/>
          <a:p>
            <a:r>
              <a:rPr lang="en-US" sz="1800" dirty="0" smtClean="0"/>
              <a:t>Issuing Bank</a:t>
            </a:r>
            <a:endParaRPr lang="en-US" sz="1800" dirty="0"/>
          </a:p>
        </p:txBody>
      </p:sp>
      <p:sp>
        <p:nvSpPr>
          <p:cNvPr id="117" name="TextBox 116"/>
          <p:cNvSpPr txBox="1"/>
          <p:nvPr/>
        </p:nvSpPr>
        <p:spPr>
          <a:xfrm>
            <a:off x="5350228" y="5145933"/>
            <a:ext cx="1736373" cy="369332"/>
          </a:xfrm>
          <a:prstGeom prst="rect">
            <a:avLst/>
          </a:prstGeom>
          <a:noFill/>
        </p:spPr>
        <p:txBody>
          <a:bodyPr wrap="none" rtlCol="0">
            <a:spAutoFit/>
          </a:bodyPr>
          <a:lstStyle/>
          <a:p>
            <a:r>
              <a:rPr lang="en-US" sz="1800" dirty="0" smtClean="0"/>
              <a:t>Merchant Bank</a:t>
            </a:r>
            <a:endParaRPr lang="en-US" sz="1800" dirty="0"/>
          </a:p>
        </p:txBody>
      </p:sp>
      <p:sp>
        <p:nvSpPr>
          <p:cNvPr id="118" name="TextBox 117"/>
          <p:cNvSpPr txBox="1"/>
          <p:nvPr/>
        </p:nvSpPr>
        <p:spPr>
          <a:xfrm>
            <a:off x="1037496" y="5401115"/>
            <a:ext cx="1184940" cy="369332"/>
          </a:xfrm>
          <a:prstGeom prst="rect">
            <a:avLst/>
          </a:prstGeom>
          <a:noFill/>
        </p:spPr>
        <p:txBody>
          <a:bodyPr wrap="none" rtlCol="0">
            <a:spAutoFit/>
          </a:bodyPr>
          <a:lstStyle/>
          <a:p>
            <a:r>
              <a:rPr lang="en-US" sz="1800" dirty="0" smtClean="0"/>
              <a:t>Customer</a:t>
            </a:r>
            <a:endParaRPr lang="en-US" sz="1800" dirty="0"/>
          </a:p>
        </p:txBody>
      </p:sp>
      <p:sp>
        <p:nvSpPr>
          <p:cNvPr id="119" name="TextBox 118"/>
          <p:cNvSpPr txBox="1"/>
          <p:nvPr/>
        </p:nvSpPr>
        <p:spPr>
          <a:xfrm>
            <a:off x="7453059" y="5401115"/>
            <a:ext cx="1146468" cy="369332"/>
          </a:xfrm>
          <a:prstGeom prst="rect">
            <a:avLst/>
          </a:prstGeom>
          <a:noFill/>
        </p:spPr>
        <p:txBody>
          <a:bodyPr wrap="none" rtlCol="0">
            <a:spAutoFit/>
          </a:bodyPr>
          <a:lstStyle/>
          <a:p>
            <a:r>
              <a:rPr lang="en-US" sz="1800" dirty="0" smtClean="0"/>
              <a:t>Merchant</a:t>
            </a:r>
            <a:endParaRPr lang="en-US" sz="1800" dirty="0"/>
          </a:p>
        </p:txBody>
      </p:sp>
      <p:sp>
        <p:nvSpPr>
          <p:cNvPr id="120" name="TextBox 119"/>
          <p:cNvSpPr txBox="1"/>
          <p:nvPr/>
        </p:nvSpPr>
        <p:spPr>
          <a:xfrm>
            <a:off x="1426759" y="1348656"/>
            <a:ext cx="1899237" cy="1200329"/>
          </a:xfrm>
          <a:prstGeom prst="rect">
            <a:avLst/>
          </a:prstGeom>
          <a:noFill/>
        </p:spPr>
        <p:txBody>
          <a:bodyPr wrap="square" rtlCol="0">
            <a:spAutoFit/>
          </a:bodyPr>
          <a:lstStyle/>
          <a:p>
            <a:r>
              <a:rPr lang="en-US" sz="1800" dirty="0" smtClean="0"/>
              <a:t>VISA, MasterCard,</a:t>
            </a:r>
          </a:p>
          <a:p>
            <a:r>
              <a:rPr lang="en-US" sz="1800" dirty="0" err="1" smtClean="0"/>
              <a:t>AmEx</a:t>
            </a:r>
            <a:r>
              <a:rPr lang="en-US" sz="1800" dirty="0" smtClean="0"/>
              <a:t>, Discover, JCB, …</a:t>
            </a:r>
            <a:endParaRPr lang="en-US" sz="1800" dirty="0"/>
          </a:p>
        </p:txBody>
      </p:sp>
      <p:pic>
        <p:nvPicPr>
          <p:cNvPr id="6146" name="Picture 2" descr="C:\Users\JPost\AppData\Local\Microsoft\Windows\Temporary Internet Files\Content.IE5\4ZLW0ZQK\MP900431293[1].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23207" y="3657600"/>
            <a:ext cx="453799" cy="453799"/>
          </a:xfrm>
          <a:prstGeom prst="rect">
            <a:avLst/>
          </a:prstGeom>
          <a:noFill/>
          <a:extLst>
            <a:ext uri="{909E8E84-426E-40DD-AFC4-6F175D3DCCD1}">
              <a14:hiddenFill xmlns:a14="http://schemas.microsoft.com/office/drawing/2010/main" xmlns="">
                <a:solidFill>
                  <a:srgbClr val="FFFFFF"/>
                </a:solidFill>
              </a14:hiddenFill>
            </a:ext>
          </a:extLst>
        </p:spPr>
      </p:pic>
      <p:sp>
        <p:nvSpPr>
          <p:cNvPr id="121" name="Left-Right Arrow 120"/>
          <p:cNvSpPr/>
          <p:nvPr/>
        </p:nvSpPr>
        <p:spPr>
          <a:xfrm>
            <a:off x="2212126" y="4663848"/>
            <a:ext cx="575232" cy="22922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Left-Right Arrow 123"/>
          <p:cNvSpPr/>
          <p:nvPr/>
        </p:nvSpPr>
        <p:spPr>
          <a:xfrm>
            <a:off x="6633154" y="4663848"/>
            <a:ext cx="575232" cy="22922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2194560" y="5041127"/>
            <a:ext cx="5303520" cy="937128"/>
          </a:xfrm>
          <a:custGeom>
            <a:avLst/>
            <a:gdLst>
              <a:gd name="connsiteX0" fmla="*/ 0 w 5303520"/>
              <a:gd name="connsiteY0" fmla="*/ 254442 h 937128"/>
              <a:gd name="connsiteX1" fmla="*/ 1017767 w 5303520"/>
              <a:gd name="connsiteY1" fmla="*/ 866692 h 937128"/>
              <a:gd name="connsiteX2" fmla="*/ 4325510 w 5303520"/>
              <a:gd name="connsiteY2" fmla="*/ 826936 h 937128"/>
              <a:gd name="connsiteX3" fmla="*/ 5303520 w 5303520"/>
              <a:gd name="connsiteY3" fmla="*/ 0 h 937128"/>
            </a:gdLst>
            <a:ahLst/>
            <a:cxnLst>
              <a:cxn ang="0">
                <a:pos x="connsiteX0" y="connsiteY0"/>
              </a:cxn>
              <a:cxn ang="0">
                <a:pos x="connsiteX1" y="connsiteY1"/>
              </a:cxn>
              <a:cxn ang="0">
                <a:pos x="connsiteX2" y="connsiteY2"/>
              </a:cxn>
              <a:cxn ang="0">
                <a:pos x="connsiteX3" y="connsiteY3"/>
              </a:cxn>
            </a:cxnLst>
            <a:rect l="l" t="t" r="r" b="b"/>
            <a:pathLst>
              <a:path w="5303520" h="937128">
                <a:moveTo>
                  <a:pt x="0" y="254442"/>
                </a:moveTo>
                <a:cubicBezTo>
                  <a:pt x="148424" y="512859"/>
                  <a:pt x="296849" y="771276"/>
                  <a:pt x="1017767" y="866692"/>
                </a:cubicBezTo>
                <a:cubicBezTo>
                  <a:pt x="1738685" y="962108"/>
                  <a:pt x="3611218" y="971385"/>
                  <a:pt x="4325510" y="826936"/>
                </a:cubicBezTo>
                <a:cubicBezTo>
                  <a:pt x="5039802" y="682487"/>
                  <a:pt x="5171661" y="341243"/>
                  <a:pt x="5303520" y="0"/>
                </a:cubicBezTo>
              </a:path>
            </a:pathLst>
          </a:custGeom>
          <a:ln>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3" name="Freeform 122"/>
          <p:cNvSpPr/>
          <p:nvPr/>
        </p:nvSpPr>
        <p:spPr>
          <a:xfrm>
            <a:off x="7847937" y="2878372"/>
            <a:ext cx="696669" cy="978011"/>
          </a:xfrm>
          <a:custGeom>
            <a:avLst/>
            <a:gdLst>
              <a:gd name="connsiteX0" fmla="*/ 254442 w 696669"/>
              <a:gd name="connsiteY0" fmla="*/ 978011 h 978011"/>
              <a:gd name="connsiteX1" fmla="*/ 691764 w 696669"/>
              <a:gd name="connsiteY1" fmla="*/ 516835 h 978011"/>
              <a:gd name="connsiteX2" fmla="*/ 0 w 696669"/>
              <a:gd name="connsiteY2" fmla="*/ 0 h 978011"/>
            </a:gdLst>
            <a:ahLst/>
            <a:cxnLst>
              <a:cxn ang="0">
                <a:pos x="connsiteX0" y="connsiteY0"/>
              </a:cxn>
              <a:cxn ang="0">
                <a:pos x="connsiteX1" y="connsiteY1"/>
              </a:cxn>
              <a:cxn ang="0">
                <a:pos x="connsiteX2" y="connsiteY2"/>
              </a:cxn>
            </a:cxnLst>
            <a:rect l="l" t="t" r="r" b="b"/>
            <a:pathLst>
              <a:path w="696669" h="978011">
                <a:moveTo>
                  <a:pt x="254442" y="978011"/>
                </a:moveTo>
                <a:cubicBezTo>
                  <a:pt x="494306" y="828924"/>
                  <a:pt x="734171" y="679837"/>
                  <a:pt x="691764" y="516835"/>
                </a:cubicBezTo>
                <a:cubicBezTo>
                  <a:pt x="649357" y="353833"/>
                  <a:pt x="324678" y="176916"/>
                  <a:pt x="0" y="0"/>
                </a:cubicBezTo>
              </a:path>
            </a:pathLst>
          </a:custGeom>
          <a:ln>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26" name="Group 125"/>
          <p:cNvGrpSpPr/>
          <p:nvPr/>
        </p:nvGrpSpPr>
        <p:grpSpPr>
          <a:xfrm>
            <a:off x="4539825" y="2137288"/>
            <a:ext cx="228600" cy="222111"/>
            <a:chOff x="4267200" y="1606689"/>
            <a:chExt cx="228600" cy="222111"/>
          </a:xfrm>
        </p:grpSpPr>
        <p:sp>
          <p:nvSpPr>
            <p:cNvPr id="125" name="Oval 124"/>
            <p:cNvSpPr/>
            <p:nvPr/>
          </p:nvSpPr>
          <p:spPr>
            <a:xfrm>
              <a:off x="4267200" y="1752600"/>
              <a:ext cx="228600" cy="76200"/>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4267200" y="1723417"/>
              <a:ext cx="228600" cy="76200"/>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4267200" y="1694235"/>
              <a:ext cx="228600" cy="76200"/>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4267200" y="1665053"/>
              <a:ext cx="228600" cy="76200"/>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4267200" y="1635871"/>
              <a:ext cx="228600" cy="76200"/>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4267200" y="1606689"/>
              <a:ext cx="228600" cy="76200"/>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7" name="TextBox 126"/>
          <p:cNvSpPr txBox="1"/>
          <p:nvPr/>
        </p:nvSpPr>
        <p:spPr>
          <a:xfrm>
            <a:off x="4216843" y="1465778"/>
            <a:ext cx="1459604" cy="646331"/>
          </a:xfrm>
          <a:prstGeom prst="rect">
            <a:avLst/>
          </a:prstGeom>
          <a:noFill/>
        </p:spPr>
        <p:txBody>
          <a:bodyPr wrap="square" rtlCol="0">
            <a:spAutoFit/>
          </a:bodyPr>
          <a:lstStyle/>
          <a:p>
            <a:r>
              <a:rPr lang="en-US" sz="1800" dirty="0" smtClean="0"/>
              <a:t>Security Database</a:t>
            </a:r>
            <a:endParaRPr lang="en-US" sz="1800" dirty="0"/>
          </a:p>
        </p:txBody>
      </p:sp>
      <p:sp>
        <p:nvSpPr>
          <p:cNvPr id="6144" name="Freeform 6143"/>
          <p:cNvSpPr/>
          <p:nvPr/>
        </p:nvSpPr>
        <p:spPr>
          <a:xfrm>
            <a:off x="4866198" y="2230481"/>
            <a:ext cx="2146852" cy="313936"/>
          </a:xfrm>
          <a:custGeom>
            <a:avLst/>
            <a:gdLst>
              <a:gd name="connsiteX0" fmla="*/ 2146852 w 2146852"/>
              <a:gd name="connsiteY0" fmla="*/ 313936 h 313936"/>
              <a:gd name="connsiteX1" fmla="*/ 1216550 w 2146852"/>
              <a:gd name="connsiteY1" fmla="*/ 43592 h 313936"/>
              <a:gd name="connsiteX2" fmla="*/ 0 w 2146852"/>
              <a:gd name="connsiteY2" fmla="*/ 3836 h 313936"/>
            </a:gdLst>
            <a:ahLst/>
            <a:cxnLst>
              <a:cxn ang="0">
                <a:pos x="connsiteX0" y="connsiteY0"/>
              </a:cxn>
              <a:cxn ang="0">
                <a:pos x="connsiteX1" y="connsiteY1"/>
              </a:cxn>
              <a:cxn ang="0">
                <a:pos x="connsiteX2" y="connsiteY2"/>
              </a:cxn>
            </a:cxnLst>
            <a:rect l="l" t="t" r="r" b="b"/>
            <a:pathLst>
              <a:path w="2146852" h="313936">
                <a:moveTo>
                  <a:pt x="2146852" y="313936"/>
                </a:moveTo>
                <a:cubicBezTo>
                  <a:pt x="1860605" y="204605"/>
                  <a:pt x="1574359" y="95275"/>
                  <a:pt x="1216550" y="43592"/>
                </a:cubicBezTo>
                <a:cubicBezTo>
                  <a:pt x="858741" y="-8091"/>
                  <a:pt x="429370" y="-2128"/>
                  <a:pt x="0" y="3836"/>
                </a:cubicBezTo>
              </a:path>
            </a:pathLst>
          </a:custGeom>
          <a:ln>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48" name="Freeform 6147"/>
          <p:cNvSpPr/>
          <p:nvPr/>
        </p:nvSpPr>
        <p:spPr>
          <a:xfrm>
            <a:off x="3012293" y="2560320"/>
            <a:ext cx="937469" cy="1789043"/>
          </a:xfrm>
          <a:custGeom>
            <a:avLst/>
            <a:gdLst>
              <a:gd name="connsiteX0" fmla="*/ 772528 w 937469"/>
              <a:gd name="connsiteY0" fmla="*/ 0 h 1789043"/>
              <a:gd name="connsiteX1" fmla="*/ 1251 w 937469"/>
              <a:gd name="connsiteY1" fmla="*/ 445273 h 1789043"/>
              <a:gd name="connsiteX2" fmla="*/ 931554 w 937469"/>
              <a:gd name="connsiteY2" fmla="*/ 1137037 h 1789043"/>
              <a:gd name="connsiteX3" fmla="*/ 327255 w 937469"/>
              <a:gd name="connsiteY3" fmla="*/ 1789043 h 1789043"/>
            </a:gdLst>
            <a:ahLst/>
            <a:cxnLst>
              <a:cxn ang="0">
                <a:pos x="connsiteX0" y="connsiteY0"/>
              </a:cxn>
              <a:cxn ang="0">
                <a:pos x="connsiteX1" y="connsiteY1"/>
              </a:cxn>
              <a:cxn ang="0">
                <a:pos x="connsiteX2" y="connsiteY2"/>
              </a:cxn>
              <a:cxn ang="0">
                <a:pos x="connsiteX3" y="connsiteY3"/>
              </a:cxn>
            </a:cxnLst>
            <a:rect l="l" t="t" r="r" b="b"/>
            <a:pathLst>
              <a:path w="937469" h="1789043">
                <a:moveTo>
                  <a:pt x="772528" y="0"/>
                </a:moveTo>
                <a:cubicBezTo>
                  <a:pt x="373637" y="127883"/>
                  <a:pt x="-25253" y="255767"/>
                  <a:pt x="1251" y="445273"/>
                </a:cubicBezTo>
                <a:cubicBezTo>
                  <a:pt x="27755" y="634779"/>
                  <a:pt x="877220" y="913076"/>
                  <a:pt x="931554" y="1137037"/>
                </a:cubicBezTo>
                <a:cubicBezTo>
                  <a:pt x="985888" y="1360998"/>
                  <a:pt x="656571" y="1575020"/>
                  <a:pt x="327255" y="1789043"/>
                </a:cubicBezTo>
              </a:path>
            </a:pathLst>
          </a:custGeom>
          <a:ln>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49" name="Freeform 6148"/>
          <p:cNvSpPr/>
          <p:nvPr/>
        </p:nvSpPr>
        <p:spPr>
          <a:xfrm>
            <a:off x="3959750" y="2568271"/>
            <a:ext cx="2389261" cy="1916265"/>
          </a:xfrm>
          <a:custGeom>
            <a:avLst/>
            <a:gdLst>
              <a:gd name="connsiteX0" fmla="*/ 0 w 2389261"/>
              <a:gd name="connsiteY0" fmla="*/ 0 h 1916265"/>
              <a:gd name="connsiteX1" fmla="*/ 2361537 w 2389261"/>
              <a:gd name="connsiteY1" fmla="*/ 548640 h 1916265"/>
              <a:gd name="connsiteX2" fmla="*/ 1319916 w 2389261"/>
              <a:gd name="connsiteY2" fmla="*/ 1614115 h 1916265"/>
              <a:gd name="connsiteX3" fmla="*/ 1741335 w 2389261"/>
              <a:gd name="connsiteY3" fmla="*/ 1916265 h 1916265"/>
            </a:gdLst>
            <a:ahLst/>
            <a:cxnLst>
              <a:cxn ang="0">
                <a:pos x="connsiteX0" y="connsiteY0"/>
              </a:cxn>
              <a:cxn ang="0">
                <a:pos x="connsiteX1" y="connsiteY1"/>
              </a:cxn>
              <a:cxn ang="0">
                <a:pos x="connsiteX2" y="connsiteY2"/>
              </a:cxn>
              <a:cxn ang="0">
                <a:pos x="connsiteX3" y="connsiteY3"/>
              </a:cxn>
            </a:cxnLst>
            <a:rect l="l" t="t" r="r" b="b"/>
            <a:pathLst>
              <a:path w="2389261" h="1916265">
                <a:moveTo>
                  <a:pt x="0" y="0"/>
                </a:moveTo>
                <a:cubicBezTo>
                  <a:pt x="1070775" y="139810"/>
                  <a:pt x="2141551" y="279621"/>
                  <a:pt x="2361537" y="548640"/>
                </a:cubicBezTo>
                <a:cubicBezTo>
                  <a:pt x="2581523" y="817659"/>
                  <a:pt x="1423283" y="1386178"/>
                  <a:pt x="1319916" y="1614115"/>
                </a:cubicBezTo>
                <a:cubicBezTo>
                  <a:pt x="1216549" y="1842052"/>
                  <a:pt x="1478942" y="1879158"/>
                  <a:pt x="1741335" y="1916265"/>
                </a:cubicBezTo>
              </a:path>
            </a:pathLst>
          </a:custGeom>
          <a:ln>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50" name="Freeform 6149"/>
          <p:cNvSpPr/>
          <p:nvPr/>
        </p:nvSpPr>
        <p:spPr>
          <a:xfrm>
            <a:off x="2210463" y="5224007"/>
            <a:ext cx="5351227" cy="990589"/>
          </a:xfrm>
          <a:custGeom>
            <a:avLst/>
            <a:gdLst>
              <a:gd name="connsiteX0" fmla="*/ 5351227 w 5351227"/>
              <a:gd name="connsiteY0" fmla="*/ 0 h 990589"/>
              <a:gd name="connsiteX1" fmla="*/ 4245996 w 5351227"/>
              <a:gd name="connsiteY1" fmla="*/ 906449 h 990589"/>
              <a:gd name="connsiteX2" fmla="*/ 1208598 w 5351227"/>
              <a:gd name="connsiteY2" fmla="*/ 890546 h 990589"/>
              <a:gd name="connsiteX3" fmla="*/ 0 w 5351227"/>
              <a:gd name="connsiteY3" fmla="*/ 373711 h 990589"/>
            </a:gdLst>
            <a:ahLst/>
            <a:cxnLst>
              <a:cxn ang="0">
                <a:pos x="connsiteX0" y="connsiteY0"/>
              </a:cxn>
              <a:cxn ang="0">
                <a:pos x="connsiteX1" y="connsiteY1"/>
              </a:cxn>
              <a:cxn ang="0">
                <a:pos x="connsiteX2" y="connsiteY2"/>
              </a:cxn>
              <a:cxn ang="0">
                <a:pos x="connsiteX3" y="connsiteY3"/>
              </a:cxn>
            </a:cxnLst>
            <a:rect l="l" t="t" r="r" b="b"/>
            <a:pathLst>
              <a:path w="5351227" h="990589">
                <a:moveTo>
                  <a:pt x="5351227" y="0"/>
                </a:moveTo>
                <a:cubicBezTo>
                  <a:pt x="5143830" y="379012"/>
                  <a:pt x="4936434" y="758025"/>
                  <a:pt x="4245996" y="906449"/>
                </a:cubicBezTo>
                <a:cubicBezTo>
                  <a:pt x="3555558" y="1054873"/>
                  <a:pt x="1916264" y="979336"/>
                  <a:pt x="1208598" y="890546"/>
                </a:cubicBezTo>
                <a:cubicBezTo>
                  <a:pt x="500932" y="801756"/>
                  <a:pt x="250466" y="587733"/>
                  <a:pt x="0" y="373711"/>
                </a:cubicBezTo>
              </a:path>
            </a:pathLst>
          </a:custGeom>
          <a:ln>
            <a:solidFill>
              <a:schemeClr val="accent2"/>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51" name="TextBox 6150"/>
          <p:cNvSpPr txBox="1"/>
          <p:nvPr/>
        </p:nvSpPr>
        <p:spPr>
          <a:xfrm>
            <a:off x="4042253" y="5535613"/>
            <a:ext cx="1608133" cy="369332"/>
          </a:xfrm>
          <a:prstGeom prst="rect">
            <a:avLst/>
          </a:prstGeom>
          <a:noFill/>
        </p:spPr>
        <p:txBody>
          <a:bodyPr wrap="none" rtlCol="0">
            <a:spAutoFit/>
          </a:bodyPr>
          <a:lstStyle/>
          <a:p>
            <a:r>
              <a:rPr lang="en-US" sz="1800" dirty="0" smtClean="0"/>
              <a:t>Payment data</a:t>
            </a:r>
            <a:endParaRPr lang="en-US" sz="1800" dirty="0"/>
          </a:p>
        </p:txBody>
      </p:sp>
      <p:sp>
        <p:nvSpPr>
          <p:cNvPr id="141" name="TextBox 140"/>
          <p:cNvSpPr txBox="1"/>
          <p:nvPr/>
        </p:nvSpPr>
        <p:spPr>
          <a:xfrm>
            <a:off x="1939624" y="6069496"/>
            <a:ext cx="1774845" cy="369332"/>
          </a:xfrm>
          <a:prstGeom prst="rect">
            <a:avLst/>
          </a:prstGeom>
          <a:noFill/>
        </p:spPr>
        <p:txBody>
          <a:bodyPr wrap="none" rtlCol="0">
            <a:spAutoFit/>
          </a:bodyPr>
          <a:lstStyle/>
          <a:p>
            <a:r>
              <a:rPr lang="en-US" sz="1800" dirty="0" smtClean="0"/>
              <a:t>Product/service</a:t>
            </a:r>
            <a:endParaRPr lang="en-US" sz="1800" dirty="0"/>
          </a:p>
        </p:txBody>
      </p:sp>
      <p:sp>
        <p:nvSpPr>
          <p:cNvPr id="142" name="TextBox 141"/>
          <p:cNvSpPr txBox="1"/>
          <p:nvPr/>
        </p:nvSpPr>
        <p:spPr>
          <a:xfrm>
            <a:off x="6840594" y="1960884"/>
            <a:ext cx="1787669" cy="369332"/>
          </a:xfrm>
          <a:prstGeom prst="rect">
            <a:avLst/>
          </a:prstGeom>
          <a:noFill/>
        </p:spPr>
        <p:txBody>
          <a:bodyPr wrap="none" rtlCol="0">
            <a:spAutoFit/>
          </a:bodyPr>
          <a:lstStyle/>
          <a:p>
            <a:r>
              <a:rPr lang="en-US" sz="1800" dirty="0" smtClean="0"/>
              <a:t>Card Processor</a:t>
            </a:r>
            <a:endParaRPr lang="en-US" sz="1800" dirty="0"/>
          </a:p>
        </p:txBody>
      </p:sp>
      <p:sp>
        <p:nvSpPr>
          <p:cNvPr id="6152" name="Freeform 6151"/>
          <p:cNvSpPr/>
          <p:nvPr/>
        </p:nvSpPr>
        <p:spPr>
          <a:xfrm>
            <a:off x="4858719" y="2371241"/>
            <a:ext cx="2278250" cy="379708"/>
          </a:xfrm>
          <a:custGeom>
            <a:avLst/>
            <a:gdLst>
              <a:gd name="connsiteX0" fmla="*/ 0 w 2278250"/>
              <a:gd name="connsiteY0" fmla="*/ 0 h 379708"/>
              <a:gd name="connsiteX1" fmla="*/ 1394847 w 2278250"/>
              <a:gd name="connsiteY1" fmla="*/ 116237 h 379708"/>
              <a:gd name="connsiteX2" fmla="*/ 2278250 w 2278250"/>
              <a:gd name="connsiteY2" fmla="*/ 379708 h 379708"/>
            </a:gdLst>
            <a:ahLst/>
            <a:cxnLst>
              <a:cxn ang="0">
                <a:pos x="connsiteX0" y="connsiteY0"/>
              </a:cxn>
              <a:cxn ang="0">
                <a:pos x="connsiteX1" y="connsiteY1"/>
              </a:cxn>
              <a:cxn ang="0">
                <a:pos x="connsiteX2" y="connsiteY2"/>
              </a:cxn>
            </a:cxnLst>
            <a:rect l="l" t="t" r="r" b="b"/>
            <a:pathLst>
              <a:path w="2278250" h="379708">
                <a:moveTo>
                  <a:pt x="0" y="0"/>
                </a:moveTo>
                <a:cubicBezTo>
                  <a:pt x="507569" y="26476"/>
                  <a:pt x="1015139" y="52952"/>
                  <a:pt x="1394847" y="116237"/>
                </a:cubicBezTo>
                <a:cubicBezTo>
                  <a:pt x="1774555" y="179522"/>
                  <a:pt x="2026402" y="279615"/>
                  <a:pt x="2278250" y="379708"/>
                </a:cubicBezTo>
              </a:path>
            </a:pathLst>
          </a:custGeom>
          <a:ln>
            <a:solidFill>
              <a:schemeClr val="accent3"/>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53" name="Freeform 6152"/>
          <p:cNvSpPr/>
          <p:nvPr/>
        </p:nvSpPr>
        <p:spPr>
          <a:xfrm>
            <a:off x="7648414" y="2921431"/>
            <a:ext cx="803777" cy="751667"/>
          </a:xfrm>
          <a:custGeom>
            <a:avLst/>
            <a:gdLst>
              <a:gd name="connsiteX0" fmla="*/ 0 w 803777"/>
              <a:gd name="connsiteY0" fmla="*/ 0 h 751667"/>
              <a:gd name="connsiteX1" fmla="*/ 782664 w 803777"/>
              <a:gd name="connsiteY1" fmla="*/ 472698 h 751667"/>
              <a:gd name="connsiteX2" fmla="*/ 503694 w 803777"/>
              <a:gd name="connsiteY2" fmla="*/ 751667 h 751667"/>
            </a:gdLst>
            <a:ahLst/>
            <a:cxnLst>
              <a:cxn ang="0">
                <a:pos x="connsiteX0" y="connsiteY0"/>
              </a:cxn>
              <a:cxn ang="0">
                <a:pos x="connsiteX1" y="connsiteY1"/>
              </a:cxn>
              <a:cxn ang="0">
                <a:pos x="connsiteX2" y="connsiteY2"/>
              </a:cxn>
            </a:cxnLst>
            <a:rect l="l" t="t" r="r" b="b"/>
            <a:pathLst>
              <a:path w="803777" h="751667">
                <a:moveTo>
                  <a:pt x="0" y="0"/>
                </a:moveTo>
                <a:cubicBezTo>
                  <a:pt x="349357" y="173710"/>
                  <a:pt x="698715" y="347420"/>
                  <a:pt x="782664" y="472698"/>
                </a:cubicBezTo>
                <a:cubicBezTo>
                  <a:pt x="866613" y="597976"/>
                  <a:pt x="685153" y="674821"/>
                  <a:pt x="503694" y="751667"/>
                </a:cubicBezTo>
              </a:path>
            </a:pathLst>
          </a:custGeom>
          <a:ln>
            <a:solidFill>
              <a:schemeClr val="accent3"/>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5" name="TextBox 144"/>
          <p:cNvSpPr txBox="1"/>
          <p:nvPr/>
        </p:nvSpPr>
        <p:spPr>
          <a:xfrm>
            <a:off x="5080923" y="2421782"/>
            <a:ext cx="2044149" cy="369332"/>
          </a:xfrm>
          <a:prstGeom prst="rect">
            <a:avLst/>
          </a:prstGeom>
          <a:noFill/>
        </p:spPr>
        <p:txBody>
          <a:bodyPr wrap="none" rtlCol="0">
            <a:spAutoFit/>
          </a:bodyPr>
          <a:lstStyle/>
          <a:p>
            <a:r>
              <a:rPr lang="en-US" sz="1800" dirty="0" smtClean="0"/>
              <a:t>Authorization data</a:t>
            </a:r>
            <a:endParaRPr lang="en-US" sz="1800" dirty="0"/>
          </a:p>
        </p:txBody>
      </p:sp>
      <p:sp>
        <p:nvSpPr>
          <p:cNvPr id="147" name="TextBox 146"/>
          <p:cNvSpPr txBox="1"/>
          <p:nvPr/>
        </p:nvSpPr>
        <p:spPr>
          <a:xfrm>
            <a:off x="3472790" y="2766300"/>
            <a:ext cx="1608133" cy="369332"/>
          </a:xfrm>
          <a:prstGeom prst="rect">
            <a:avLst/>
          </a:prstGeom>
          <a:noFill/>
        </p:spPr>
        <p:txBody>
          <a:bodyPr wrap="none" rtlCol="0">
            <a:spAutoFit/>
          </a:bodyPr>
          <a:lstStyle/>
          <a:p>
            <a:r>
              <a:rPr lang="en-US" sz="1800" dirty="0" smtClean="0"/>
              <a:t>Payment data</a:t>
            </a:r>
            <a:endParaRPr lang="en-US" sz="1800" dirty="0"/>
          </a:p>
        </p:txBody>
      </p:sp>
      <p:pic>
        <p:nvPicPr>
          <p:cNvPr id="143" name="Picture 1043" descr="j040208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276600" y="1295400"/>
            <a:ext cx="8128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8" name="Picture 4" descr="C:\Users\JPost\AppData\Local\Microsoft\Windows\Temporary Internet Files\Content.IE5\UESWVQH8\MP900405592[1].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209800" y="4038600"/>
            <a:ext cx="611585" cy="409144"/>
          </a:xfrm>
          <a:prstGeom prst="rect">
            <a:avLst/>
          </a:prstGeom>
          <a:noFill/>
          <a:extLst>
            <a:ext uri="{909E8E84-426E-40DD-AFC4-6F175D3DCCD1}">
              <a14:hiddenFill xmlns:a14="http://schemas.microsoft.com/office/drawing/2010/main" xmlns="">
                <a:solidFill>
                  <a:srgbClr val="FFFFFF"/>
                </a:solidFill>
              </a14:hiddenFill>
            </a:ext>
          </a:extLst>
        </p:spPr>
      </p:pic>
      <p:pic>
        <p:nvPicPr>
          <p:cNvPr id="1029" name="Picture 5" descr="C:\Users\JPost\AppData\Local\Microsoft\Windows\Temporary Internet Files\Content.IE5\J63LDFCN\MP900182436[1].jp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7315200" y="4191000"/>
            <a:ext cx="1450306" cy="9763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248250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Digital Cash</a:t>
            </a:r>
          </a:p>
        </p:txBody>
      </p:sp>
      <p:pic>
        <p:nvPicPr>
          <p:cNvPr id="18435" name="Picture 4" descr="WellsFargoBank"/>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991350" y="1541462"/>
            <a:ext cx="1276350" cy="919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36" name="Text Box 5"/>
          <p:cNvSpPr txBox="1">
            <a:spLocks noChangeArrowheads="1"/>
          </p:cNvSpPr>
          <p:nvPr/>
        </p:nvSpPr>
        <p:spPr bwMode="auto">
          <a:xfrm>
            <a:off x="7067550" y="2605087"/>
            <a:ext cx="704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Bank</a:t>
            </a:r>
          </a:p>
        </p:txBody>
      </p:sp>
      <p:sp>
        <p:nvSpPr>
          <p:cNvPr id="18440" name="Text Box 33"/>
          <p:cNvSpPr txBox="1">
            <a:spLocks noChangeArrowheads="1"/>
          </p:cNvSpPr>
          <p:nvPr/>
        </p:nvSpPr>
        <p:spPr bwMode="auto">
          <a:xfrm>
            <a:off x="7296150" y="6034087"/>
            <a:ext cx="12382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Consumer</a:t>
            </a:r>
          </a:p>
        </p:txBody>
      </p:sp>
      <p:sp>
        <p:nvSpPr>
          <p:cNvPr id="18441" name="Text Box 34"/>
          <p:cNvSpPr txBox="1">
            <a:spLocks noChangeArrowheads="1"/>
          </p:cNvSpPr>
          <p:nvPr/>
        </p:nvSpPr>
        <p:spPr bwMode="auto">
          <a:xfrm>
            <a:off x="1276350" y="5043487"/>
            <a:ext cx="920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Vendor</a:t>
            </a:r>
          </a:p>
        </p:txBody>
      </p:sp>
      <p:sp>
        <p:nvSpPr>
          <p:cNvPr id="18442" name="Text Box 35"/>
          <p:cNvSpPr txBox="1">
            <a:spLocks noChangeArrowheads="1"/>
          </p:cNvSpPr>
          <p:nvPr/>
        </p:nvSpPr>
        <p:spPr bwMode="auto">
          <a:xfrm>
            <a:off x="3181350" y="1004887"/>
            <a:ext cx="15557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Trusted Party</a:t>
            </a:r>
          </a:p>
          <a:p>
            <a:r>
              <a:rPr lang="en-US" sz="1800"/>
              <a:t>Service</a:t>
            </a:r>
          </a:p>
        </p:txBody>
      </p:sp>
      <p:sp>
        <p:nvSpPr>
          <p:cNvPr id="18443" name="Line 36"/>
          <p:cNvSpPr>
            <a:spLocks noChangeShapeType="1"/>
          </p:cNvSpPr>
          <p:nvPr/>
        </p:nvSpPr>
        <p:spPr bwMode="auto">
          <a:xfrm flipH="1">
            <a:off x="5238750" y="1998662"/>
            <a:ext cx="1524000" cy="2286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444" name="Text Box 37"/>
          <p:cNvSpPr txBox="1">
            <a:spLocks noChangeArrowheads="1"/>
          </p:cNvSpPr>
          <p:nvPr/>
        </p:nvSpPr>
        <p:spPr bwMode="auto">
          <a:xfrm>
            <a:off x="5375275" y="1352550"/>
            <a:ext cx="19208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Conversion to real money</a:t>
            </a:r>
          </a:p>
        </p:txBody>
      </p:sp>
      <p:sp>
        <p:nvSpPr>
          <p:cNvPr id="18445" name="Line 38"/>
          <p:cNvSpPr>
            <a:spLocks noChangeShapeType="1"/>
          </p:cNvSpPr>
          <p:nvPr/>
        </p:nvSpPr>
        <p:spPr bwMode="auto">
          <a:xfrm>
            <a:off x="4857750" y="2608262"/>
            <a:ext cx="1828800" cy="1752600"/>
          </a:xfrm>
          <a:prstGeom prst="line">
            <a:avLst/>
          </a:prstGeom>
          <a:noFill/>
          <a:ln w="12700">
            <a:solidFill>
              <a:schemeClr val="hlink"/>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18446" name="Line 39"/>
          <p:cNvSpPr>
            <a:spLocks noChangeShapeType="1"/>
          </p:cNvSpPr>
          <p:nvPr/>
        </p:nvSpPr>
        <p:spPr bwMode="auto">
          <a:xfrm flipH="1" flipV="1">
            <a:off x="2419350" y="4513262"/>
            <a:ext cx="4114800" cy="457200"/>
          </a:xfrm>
          <a:prstGeom prst="line">
            <a:avLst/>
          </a:prstGeom>
          <a:noFill/>
          <a:ln w="12700">
            <a:solidFill>
              <a:schemeClr val="hlink"/>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18447" name="Line 40"/>
          <p:cNvSpPr>
            <a:spLocks noChangeShapeType="1"/>
          </p:cNvSpPr>
          <p:nvPr/>
        </p:nvSpPr>
        <p:spPr bwMode="auto">
          <a:xfrm flipV="1">
            <a:off x="2419350" y="2532062"/>
            <a:ext cx="1905000" cy="1752600"/>
          </a:xfrm>
          <a:prstGeom prst="line">
            <a:avLst/>
          </a:prstGeom>
          <a:noFill/>
          <a:ln w="12700">
            <a:solidFill>
              <a:schemeClr val="hlink"/>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18448" name="Text Box 41"/>
          <p:cNvSpPr txBox="1">
            <a:spLocks noChangeArrowheads="1"/>
          </p:cNvSpPr>
          <p:nvPr/>
        </p:nvSpPr>
        <p:spPr bwMode="auto">
          <a:xfrm>
            <a:off x="4171950" y="3294062"/>
            <a:ext cx="1920875"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(1) Consumer purchases a cash value.</a:t>
            </a:r>
          </a:p>
        </p:txBody>
      </p:sp>
      <p:sp>
        <p:nvSpPr>
          <p:cNvPr id="18449" name="Text Box 42"/>
          <p:cNvSpPr txBox="1">
            <a:spLocks noChangeArrowheads="1"/>
          </p:cNvSpPr>
          <p:nvPr/>
        </p:nvSpPr>
        <p:spPr bwMode="auto">
          <a:xfrm>
            <a:off x="3333750" y="4970462"/>
            <a:ext cx="2590800"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(2) Customer chooses product, sends ID or digital cash number.</a:t>
            </a:r>
          </a:p>
        </p:txBody>
      </p:sp>
      <p:sp>
        <p:nvSpPr>
          <p:cNvPr id="18450" name="Text Box 43"/>
          <p:cNvSpPr txBox="1">
            <a:spLocks noChangeArrowheads="1"/>
          </p:cNvSpPr>
          <p:nvPr/>
        </p:nvSpPr>
        <p:spPr bwMode="auto">
          <a:xfrm>
            <a:off x="1581150" y="2303462"/>
            <a:ext cx="2590800"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(3) Cash amount is verified and added to vendor account.</a:t>
            </a:r>
          </a:p>
        </p:txBody>
      </p:sp>
      <p:sp>
        <p:nvSpPr>
          <p:cNvPr id="18451" name="Text Box 44"/>
          <p:cNvSpPr txBox="1">
            <a:spLocks noChangeArrowheads="1"/>
          </p:cNvSpPr>
          <p:nvPr/>
        </p:nvSpPr>
        <p:spPr bwMode="auto">
          <a:xfrm>
            <a:off x="1192212" y="6080125"/>
            <a:ext cx="59594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dirty="0">
                <a:solidFill>
                  <a:schemeClr val="hlink"/>
                </a:solidFill>
              </a:rPr>
              <a:t>PayPal is similar, but takes a more interactive role in every transaction. All item data is sent through PayPal.</a:t>
            </a:r>
          </a:p>
        </p:txBody>
      </p:sp>
      <p:grpSp>
        <p:nvGrpSpPr>
          <p:cNvPr id="44" name="Group 43"/>
          <p:cNvGrpSpPr/>
          <p:nvPr/>
        </p:nvGrpSpPr>
        <p:grpSpPr>
          <a:xfrm>
            <a:off x="4212391" y="1744285"/>
            <a:ext cx="910569" cy="612154"/>
            <a:chOff x="939760" y="666908"/>
            <a:chExt cx="5623170" cy="4186592"/>
          </a:xfrm>
        </p:grpSpPr>
        <p:sp>
          <p:nvSpPr>
            <p:cNvPr id="45" name="Freeform 44"/>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Freeform 47"/>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49" name="Group 48"/>
            <p:cNvGrpSpPr/>
            <p:nvPr/>
          </p:nvGrpSpPr>
          <p:grpSpPr>
            <a:xfrm>
              <a:off x="1012296" y="810492"/>
              <a:ext cx="468535" cy="3181508"/>
              <a:chOff x="3264635" y="937071"/>
              <a:chExt cx="468535" cy="3181508"/>
            </a:xfrm>
          </p:grpSpPr>
          <p:sp>
            <p:nvSpPr>
              <p:cNvPr id="135" name="Freeform 134"/>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6" name="Freeform 135"/>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136"/>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137"/>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138"/>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139"/>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40"/>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141"/>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142"/>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143"/>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144"/>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145"/>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146"/>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p:cNvGrpSpPr/>
            <p:nvPr/>
          </p:nvGrpSpPr>
          <p:grpSpPr>
            <a:xfrm>
              <a:off x="1710061" y="810492"/>
              <a:ext cx="468535" cy="3181508"/>
              <a:chOff x="3264635" y="937071"/>
              <a:chExt cx="468535" cy="3181508"/>
            </a:xfrm>
          </p:grpSpPr>
          <p:sp>
            <p:nvSpPr>
              <p:cNvPr id="121" name="Freeform 12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2" name="Freeform 12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12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12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12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13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13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13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Group 50"/>
            <p:cNvGrpSpPr/>
            <p:nvPr/>
          </p:nvGrpSpPr>
          <p:grpSpPr>
            <a:xfrm>
              <a:off x="2319661" y="810492"/>
              <a:ext cx="468535" cy="3181508"/>
              <a:chOff x="3264635" y="937071"/>
              <a:chExt cx="468535" cy="3181508"/>
            </a:xfrm>
          </p:grpSpPr>
          <p:sp>
            <p:nvSpPr>
              <p:cNvPr id="107" name="Freeform 106"/>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8" name="Freeform 107"/>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118"/>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2" name="Group 51"/>
            <p:cNvGrpSpPr/>
            <p:nvPr/>
          </p:nvGrpSpPr>
          <p:grpSpPr>
            <a:xfrm>
              <a:off x="2973343" y="810492"/>
              <a:ext cx="468535" cy="3181508"/>
              <a:chOff x="3264635" y="937071"/>
              <a:chExt cx="468535" cy="3181508"/>
            </a:xfrm>
          </p:grpSpPr>
          <p:sp>
            <p:nvSpPr>
              <p:cNvPr id="93" name="Freeform 92"/>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4" name="Freeform 93"/>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p:cNvGrpSpPr/>
            <p:nvPr/>
          </p:nvGrpSpPr>
          <p:grpSpPr>
            <a:xfrm>
              <a:off x="3615061" y="810492"/>
              <a:ext cx="468535" cy="3181508"/>
              <a:chOff x="3264635" y="937071"/>
              <a:chExt cx="468535" cy="3181508"/>
            </a:xfrm>
          </p:grpSpPr>
          <p:sp>
            <p:nvSpPr>
              <p:cNvPr id="79" name="Freeform 7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0" name="Freeform 7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4" name="Group 53"/>
            <p:cNvGrpSpPr/>
            <p:nvPr/>
          </p:nvGrpSpPr>
          <p:grpSpPr>
            <a:xfrm>
              <a:off x="4300861" y="810492"/>
              <a:ext cx="468535" cy="3181508"/>
              <a:chOff x="3264635" y="937071"/>
              <a:chExt cx="468535" cy="3181508"/>
            </a:xfrm>
          </p:grpSpPr>
          <p:sp>
            <p:nvSpPr>
              <p:cNvPr id="65" name="Freeform 64"/>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6" name="Freeform 65"/>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5" name="Freeform 54"/>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Freeform 55"/>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Freeform 56"/>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Freeform 58"/>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Freeform 60"/>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Freeform 62"/>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9" name="Picture 31" descr="MPj04094900000[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95400" y="3200400"/>
            <a:ext cx="1066800" cy="1604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0" name="Picture 32" descr="j040725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858000" y="4191000"/>
            <a:ext cx="1676400" cy="1341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709435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JPost\AppData\Local\Microsoft\Windows\Temporary Internet Files\Content.IE5\4ZLW0ZQK\MP900431293[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8425" y="3023461"/>
            <a:ext cx="1293700" cy="12937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smtClean="0"/>
              <a:t>Near Field Communication Payment</a:t>
            </a:r>
            <a:endParaRPr lang="en-US" dirty="0"/>
          </a:p>
        </p:txBody>
      </p:sp>
      <p:pic>
        <p:nvPicPr>
          <p:cNvPr id="7170" name="Picture 2" descr="C:\Users\JPost\AppData\Local\Microsoft\Windows\Temporary Internet Files\Content.IE5\HR2VBBDV\MP900433100[1].jpg"/>
          <p:cNvPicPr>
            <a:picLocks noChangeAspect="1" noChangeArrowheads="1"/>
          </p:cNvPicPr>
          <p:nvPr/>
        </p:nvPicPr>
        <p:blipFill rotWithShape="1">
          <a:blip r:embed="rId3" cstate="print">
            <a:clrChange>
              <a:clrFrom>
                <a:srgbClr val="688BC4"/>
              </a:clrFrom>
              <a:clrTo>
                <a:srgbClr val="688BC4">
                  <a:alpha val="0"/>
                </a:srgbClr>
              </a:clrTo>
            </a:clrChange>
            <a:extLst>
              <a:ext uri="{28A0092B-C50C-407E-A947-70E740481C1C}">
                <a14:useLocalDpi xmlns:a14="http://schemas.microsoft.com/office/drawing/2010/main" xmlns="" val="0"/>
              </a:ext>
            </a:extLst>
          </a:blip>
          <a:srcRect t="15028" r="26741"/>
          <a:stretch/>
        </p:blipFill>
        <p:spPr bwMode="auto">
          <a:xfrm>
            <a:off x="3276600" y="3861661"/>
            <a:ext cx="837350" cy="971227"/>
          </a:xfrm>
          <a:prstGeom prst="rect">
            <a:avLst/>
          </a:prstGeom>
          <a:noFill/>
          <a:extLst>
            <a:ext uri="{909E8E84-426E-40DD-AFC4-6F175D3DCCD1}">
              <a14:hiddenFill xmlns:a14="http://schemas.microsoft.com/office/drawing/2010/main" xmlns="">
                <a:solidFill>
                  <a:srgbClr val="FFFFFF"/>
                </a:solidFill>
              </a14:hiddenFill>
            </a:ext>
          </a:extLst>
        </p:spPr>
      </p:pic>
      <p:pic>
        <p:nvPicPr>
          <p:cNvPr id="111" name="Picture 25" descr="MPj04312330000[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714075" y="4249268"/>
            <a:ext cx="973932" cy="9739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p:nvPr/>
        </p:nvSpPr>
        <p:spPr>
          <a:xfrm>
            <a:off x="4984156" y="2654129"/>
            <a:ext cx="710451" cy="369332"/>
          </a:xfrm>
          <a:prstGeom prst="rect">
            <a:avLst/>
          </a:prstGeom>
          <a:noFill/>
        </p:spPr>
        <p:txBody>
          <a:bodyPr wrap="none" rtlCol="0">
            <a:spAutoFit/>
          </a:bodyPr>
          <a:lstStyle/>
          <a:p>
            <a:r>
              <a:rPr lang="en-US" sz="1800" dirty="0" smtClean="0"/>
              <a:t>Bank</a:t>
            </a:r>
            <a:endParaRPr lang="en-US" sz="1800" dirty="0"/>
          </a:p>
        </p:txBody>
      </p:sp>
      <p:sp>
        <p:nvSpPr>
          <p:cNvPr id="113" name="TextBox 112"/>
          <p:cNvSpPr txBox="1"/>
          <p:nvPr/>
        </p:nvSpPr>
        <p:spPr>
          <a:xfrm>
            <a:off x="2770839" y="5215357"/>
            <a:ext cx="1184940" cy="369332"/>
          </a:xfrm>
          <a:prstGeom prst="rect">
            <a:avLst/>
          </a:prstGeom>
          <a:noFill/>
        </p:spPr>
        <p:txBody>
          <a:bodyPr wrap="none" rtlCol="0">
            <a:spAutoFit/>
          </a:bodyPr>
          <a:lstStyle/>
          <a:p>
            <a:r>
              <a:rPr lang="en-US" sz="1800" dirty="0" smtClean="0"/>
              <a:t>Customer</a:t>
            </a:r>
            <a:endParaRPr lang="en-US" sz="1800" dirty="0"/>
          </a:p>
        </p:txBody>
      </p:sp>
      <p:sp>
        <p:nvSpPr>
          <p:cNvPr id="114" name="TextBox 113"/>
          <p:cNvSpPr txBox="1"/>
          <p:nvPr/>
        </p:nvSpPr>
        <p:spPr>
          <a:xfrm>
            <a:off x="1714075" y="3492329"/>
            <a:ext cx="1056764" cy="369332"/>
          </a:xfrm>
          <a:prstGeom prst="rect">
            <a:avLst/>
          </a:prstGeom>
          <a:noFill/>
        </p:spPr>
        <p:txBody>
          <a:bodyPr wrap="none" rtlCol="0">
            <a:spAutoFit/>
          </a:bodyPr>
          <a:lstStyle/>
          <a:p>
            <a:r>
              <a:rPr lang="en-US" sz="1800" dirty="0" smtClean="0"/>
              <a:t>Terminal</a:t>
            </a:r>
            <a:endParaRPr lang="en-US" sz="1800" dirty="0"/>
          </a:p>
        </p:txBody>
      </p:sp>
      <p:sp>
        <p:nvSpPr>
          <p:cNvPr id="7169" name="Freeform 7168"/>
          <p:cNvSpPr/>
          <p:nvPr/>
        </p:nvSpPr>
        <p:spPr>
          <a:xfrm>
            <a:off x="3967566" y="4169044"/>
            <a:ext cx="922931" cy="433953"/>
          </a:xfrm>
          <a:custGeom>
            <a:avLst/>
            <a:gdLst>
              <a:gd name="connsiteX0" fmla="*/ 0 w 922931"/>
              <a:gd name="connsiteY0" fmla="*/ 433953 h 433953"/>
              <a:gd name="connsiteX1" fmla="*/ 906651 w 922931"/>
              <a:gd name="connsiteY1" fmla="*/ 317715 h 433953"/>
              <a:gd name="connsiteX2" fmla="*/ 495946 w 922931"/>
              <a:gd name="connsiteY2" fmla="*/ 0 h 433953"/>
            </a:gdLst>
            <a:ahLst/>
            <a:cxnLst>
              <a:cxn ang="0">
                <a:pos x="connsiteX0" y="connsiteY0"/>
              </a:cxn>
              <a:cxn ang="0">
                <a:pos x="connsiteX1" y="connsiteY1"/>
              </a:cxn>
              <a:cxn ang="0">
                <a:pos x="connsiteX2" y="connsiteY2"/>
              </a:cxn>
            </a:cxnLst>
            <a:rect l="l" t="t" r="r" b="b"/>
            <a:pathLst>
              <a:path w="922931" h="433953">
                <a:moveTo>
                  <a:pt x="0" y="433953"/>
                </a:moveTo>
                <a:cubicBezTo>
                  <a:pt x="411996" y="411996"/>
                  <a:pt x="823993" y="390040"/>
                  <a:pt x="906651" y="317715"/>
                </a:cubicBezTo>
                <a:cubicBezTo>
                  <a:pt x="989309" y="245389"/>
                  <a:pt x="742627" y="122694"/>
                  <a:pt x="495946" y="0"/>
                </a:cubicBezTo>
              </a:path>
            </a:pathLst>
          </a:custGeom>
          <a:ln>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71" name="TextBox 7170"/>
          <p:cNvSpPr txBox="1"/>
          <p:nvPr/>
        </p:nvSpPr>
        <p:spPr>
          <a:xfrm>
            <a:off x="4677864" y="3966274"/>
            <a:ext cx="1717137" cy="369332"/>
          </a:xfrm>
          <a:prstGeom prst="rect">
            <a:avLst/>
          </a:prstGeom>
          <a:noFill/>
        </p:spPr>
        <p:txBody>
          <a:bodyPr wrap="none" rtlCol="0">
            <a:spAutoFit/>
          </a:bodyPr>
          <a:lstStyle/>
          <a:p>
            <a:r>
              <a:rPr lang="en-US" sz="1800" dirty="0" smtClean="0"/>
              <a:t>Identifier + PIN</a:t>
            </a:r>
            <a:endParaRPr lang="en-US" sz="1800" dirty="0"/>
          </a:p>
        </p:txBody>
      </p:sp>
      <p:sp>
        <p:nvSpPr>
          <p:cNvPr id="7172" name="TextBox 7171"/>
          <p:cNvSpPr txBox="1"/>
          <p:nvPr/>
        </p:nvSpPr>
        <p:spPr>
          <a:xfrm>
            <a:off x="4258159" y="3679578"/>
            <a:ext cx="776175" cy="338554"/>
          </a:xfrm>
          <a:prstGeom prst="rect">
            <a:avLst/>
          </a:prstGeom>
          <a:noFill/>
        </p:spPr>
        <p:txBody>
          <a:bodyPr wrap="none" rtlCol="0">
            <a:spAutoFit/>
          </a:bodyPr>
          <a:lstStyle/>
          <a:p>
            <a:r>
              <a:rPr lang="en-US" sz="1600" dirty="0" smtClean="0"/>
              <a:t>inches</a:t>
            </a:r>
            <a:endParaRPr lang="en-US" sz="1600" dirty="0"/>
          </a:p>
        </p:txBody>
      </p:sp>
      <p:sp>
        <p:nvSpPr>
          <p:cNvPr id="7173" name="Freeform 7172"/>
          <p:cNvSpPr/>
          <p:nvPr/>
        </p:nvSpPr>
        <p:spPr>
          <a:xfrm>
            <a:off x="4339525" y="2603715"/>
            <a:ext cx="1263272" cy="1015139"/>
          </a:xfrm>
          <a:custGeom>
            <a:avLst/>
            <a:gdLst>
              <a:gd name="connsiteX0" fmla="*/ 0 w 1263272"/>
              <a:gd name="connsiteY0" fmla="*/ 1015139 h 1015139"/>
              <a:gd name="connsiteX1" fmla="*/ 1263112 w 1263272"/>
              <a:gd name="connsiteY1" fmla="*/ 705173 h 1015139"/>
              <a:gd name="connsiteX2" fmla="*/ 92990 w 1263272"/>
              <a:gd name="connsiteY2" fmla="*/ 294468 h 1015139"/>
              <a:gd name="connsiteX3" fmla="*/ 829160 w 1263272"/>
              <a:gd name="connsiteY3" fmla="*/ 0 h 1015139"/>
            </a:gdLst>
            <a:ahLst/>
            <a:cxnLst>
              <a:cxn ang="0">
                <a:pos x="connsiteX0" y="connsiteY0"/>
              </a:cxn>
              <a:cxn ang="0">
                <a:pos x="connsiteX1" y="connsiteY1"/>
              </a:cxn>
              <a:cxn ang="0">
                <a:pos x="connsiteX2" y="connsiteY2"/>
              </a:cxn>
              <a:cxn ang="0">
                <a:pos x="connsiteX3" y="connsiteY3"/>
              </a:cxn>
            </a:cxnLst>
            <a:rect l="l" t="t" r="r" b="b"/>
            <a:pathLst>
              <a:path w="1263272" h="1015139">
                <a:moveTo>
                  <a:pt x="0" y="1015139"/>
                </a:moveTo>
                <a:cubicBezTo>
                  <a:pt x="623807" y="920212"/>
                  <a:pt x="1247614" y="825285"/>
                  <a:pt x="1263112" y="705173"/>
                </a:cubicBezTo>
                <a:cubicBezTo>
                  <a:pt x="1278610" y="585061"/>
                  <a:pt x="165315" y="411997"/>
                  <a:pt x="92990" y="294468"/>
                </a:cubicBezTo>
                <a:cubicBezTo>
                  <a:pt x="20665" y="176939"/>
                  <a:pt x="424912" y="88469"/>
                  <a:pt x="82916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74" name="TextBox 7173"/>
          <p:cNvSpPr txBox="1"/>
          <p:nvPr/>
        </p:nvSpPr>
        <p:spPr>
          <a:xfrm>
            <a:off x="5495712" y="3249522"/>
            <a:ext cx="684803" cy="369332"/>
          </a:xfrm>
          <a:prstGeom prst="rect">
            <a:avLst/>
          </a:prstGeom>
          <a:noFill/>
        </p:spPr>
        <p:txBody>
          <a:bodyPr wrap="none" rtlCol="0">
            <a:spAutoFit/>
          </a:bodyPr>
          <a:lstStyle/>
          <a:p>
            <a:r>
              <a:rPr lang="en-US" sz="1800" dirty="0" smtClean="0"/>
              <a:t>price</a:t>
            </a:r>
            <a:endParaRPr lang="en-US" sz="1800" dirty="0"/>
          </a:p>
        </p:txBody>
      </p:sp>
      <p:sp>
        <p:nvSpPr>
          <p:cNvPr id="7175" name="Freeform 7174"/>
          <p:cNvSpPr/>
          <p:nvPr/>
        </p:nvSpPr>
        <p:spPr>
          <a:xfrm>
            <a:off x="4479010" y="2518475"/>
            <a:ext cx="2897695" cy="2202622"/>
          </a:xfrm>
          <a:custGeom>
            <a:avLst/>
            <a:gdLst>
              <a:gd name="connsiteX0" fmla="*/ 1588576 w 2897695"/>
              <a:gd name="connsiteY0" fmla="*/ 0 h 2202622"/>
              <a:gd name="connsiteX1" fmla="*/ 2843939 w 2897695"/>
              <a:gd name="connsiteY1" fmla="*/ 1883044 h 2202622"/>
              <a:gd name="connsiteX2" fmla="*/ 0 w 2897695"/>
              <a:gd name="connsiteY2" fmla="*/ 2185261 h 2202622"/>
            </a:gdLst>
            <a:ahLst/>
            <a:cxnLst>
              <a:cxn ang="0">
                <a:pos x="connsiteX0" y="connsiteY0"/>
              </a:cxn>
              <a:cxn ang="0">
                <a:pos x="connsiteX1" y="connsiteY1"/>
              </a:cxn>
              <a:cxn ang="0">
                <a:pos x="connsiteX2" y="connsiteY2"/>
              </a:cxn>
            </a:cxnLst>
            <a:rect l="l" t="t" r="r" b="b"/>
            <a:pathLst>
              <a:path w="2897695" h="2202622">
                <a:moveTo>
                  <a:pt x="1588576" y="0"/>
                </a:moveTo>
                <a:cubicBezTo>
                  <a:pt x="2348639" y="759417"/>
                  <a:pt x="3108702" y="1518834"/>
                  <a:pt x="2843939" y="1883044"/>
                </a:cubicBezTo>
                <a:cubicBezTo>
                  <a:pt x="2579176" y="2247254"/>
                  <a:pt x="1289588" y="2216257"/>
                  <a:pt x="0" y="2185261"/>
                </a:cubicBezTo>
              </a:path>
            </a:pathLst>
          </a:custGeom>
          <a:ln>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10" name="Picture 4" descr="WellsFargoBank"/>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815078" y="1691010"/>
            <a:ext cx="1276350" cy="919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2" name="TextBox 121"/>
          <p:cNvSpPr txBox="1"/>
          <p:nvPr/>
        </p:nvSpPr>
        <p:spPr>
          <a:xfrm>
            <a:off x="4653173" y="4721274"/>
            <a:ext cx="1877437" cy="369332"/>
          </a:xfrm>
          <a:prstGeom prst="rect">
            <a:avLst/>
          </a:prstGeom>
          <a:noFill/>
        </p:spPr>
        <p:txBody>
          <a:bodyPr wrap="none" rtlCol="0">
            <a:spAutoFit/>
          </a:bodyPr>
          <a:lstStyle/>
          <a:p>
            <a:r>
              <a:rPr lang="en-US" sz="1800" dirty="0" smtClean="0"/>
              <a:t>Message receipt</a:t>
            </a:r>
            <a:endParaRPr lang="en-US" sz="1800" dirty="0"/>
          </a:p>
        </p:txBody>
      </p:sp>
      <p:sp>
        <p:nvSpPr>
          <p:cNvPr id="7177" name="TextBox 7176"/>
          <p:cNvSpPr txBox="1"/>
          <p:nvPr/>
        </p:nvSpPr>
        <p:spPr>
          <a:xfrm>
            <a:off x="2338278" y="1827425"/>
            <a:ext cx="2286850" cy="646331"/>
          </a:xfrm>
          <a:prstGeom prst="rect">
            <a:avLst/>
          </a:prstGeom>
          <a:noFill/>
        </p:spPr>
        <p:txBody>
          <a:bodyPr wrap="square" rtlCol="0">
            <a:spAutoFit/>
          </a:bodyPr>
          <a:lstStyle/>
          <a:p>
            <a:r>
              <a:rPr lang="en-US" sz="1800" dirty="0" smtClean="0"/>
              <a:t>Prepaid account</a:t>
            </a:r>
          </a:p>
          <a:p>
            <a:r>
              <a:rPr lang="en-US" sz="1800" dirty="0" smtClean="0"/>
              <a:t>Debit account</a:t>
            </a:r>
            <a:endParaRPr lang="en-US" sz="1800" dirty="0"/>
          </a:p>
        </p:txBody>
      </p:sp>
    </p:spTree>
    <p:extLst>
      <p:ext uri="{BB962C8B-B14F-4D97-AF65-F5344CB8AC3E}">
        <p14:creationId xmlns:p14="http://schemas.microsoft.com/office/powerpoint/2010/main" xmlns="" val="32475762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6"/>
          <p:cNvSpPr>
            <a:spLocks noGrp="1" noChangeArrowheads="1"/>
          </p:cNvSpPr>
          <p:nvPr>
            <p:ph type="title"/>
          </p:nvPr>
        </p:nvSpPr>
        <p:spPr/>
        <p:txBody>
          <a:bodyPr/>
          <a:lstStyle/>
          <a:p>
            <a:r>
              <a:rPr lang="en-US" dirty="0" smtClean="0"/>
              <a:t>Web Advertising Revenue</a:t>
            </a:r>
          </a:p>
        </p:txBody>
      </p:sp>
      <p:graphicFrame>
        <p:nvGraphicFramePr>
          <p:cNvPr id="5" name="Chart 4"/>
          <p:cNvGraphicFramePr>
            <a:graphicFrameLocks/>
          </p:cNvGraphicFramePr>
          <p:nvPr>
            <p:extLst>
              <p:ext uri="{D42A27DB-BD31-4B8C-83A1-F6EECF244321}">
                <p14:modId xmlns:p14="http://schemas.microsoft.com/office/powerpoint/2010/main" xmlns="" val="82093366"/>
              </p:ext>
            </p:extLst>
          </p:nvPr>
        </p:nvGraphicFramePr>
        <p:xfrm>
          <a:off x="1371600" y="1524000"/>
          <a:ext cx="7162800" cy="396240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1600200" y="5638800"/>
            <a:ext cx="6553200" cy="584775"/>
          </a:xfrm>
          <a:prstGeom prst="rect">
            <a:avLst/>
          </a:prstGeom>
        </p:spPr>
        <p:txBody>
          <a:bodyPr wrap="square">
            <a:spAutoFit/>
          </a:bodyPr>
          <a:lstStyle/>
          <a:p>
            <a:r>
              <a:rPr lang="en-US" sz="1600" dirty="0" smtClean="0">
                <a:hlinkClick r:id="rId3"/>
              </a:rPr>
              <a:t>IAB: http</a:t>
            </a:r>
            <a:r>
              <a:rPr lang="en-US" sz="1600" dirty="0">
                <a:hlinkClick r:id="rId3"/>
              </a:rPr>
              <a:t>://</a:t>
            </a:r>
            <a:r>
              <a:rPr lang="en-US" sz="1600" dirty="0" smtClean="0">
                <a:hlinkClick r:id="rId3"/>
              </a:rPr>
              <a:t>www.iab.net/resources/ad_revenue.asp</a:t>
            </a:r>
            <a:r>
              <a:rPr lang="en-US" sz="1600" dirty="0" smtClean="0"/>
              <a:t> </a:t>
            </a:r>
          </a:p>
          <a:p>
            <a:r>
              <a:rPr lang="en-US" sz="1600" dirty="0" smtClean="0"/>
              <a:t>And Google 10-Q statements. Some revenue is not advertising, but…</a:t>
            </a:r>
            <a:endParaRPr lang="en-US" sz="1600" dirty="0"/>
          </a:p>
        </p:txBody>
      </p:sp>
      <p:sp>
        <p:nvSpPr>
          <p:cNvPr id="4" name="TextBox 3"/>
          <p:cNvSpPr txBox="1"/>
          <p:nvPr/>
        </p:nvSpPr>
        <p:spPr>
          <a:xfrm>
            <a:off x="1582711" y="6278992"/>
            <a:ext cx="5833648" cy="338554"/>
          </a:xfrm>
          <a:prstGeom prst="rect">
            <a:avLst/>
          </a:prstGeom>
          <a:noFill/>
        </p:spPr>
        <p:txBody>
          <a:bodyPr wrap="none" rtlCol="0">
            <a:spAutoFit/>
          </a:bodyPr>
          <a:lstStyle/>
          <a:p>
            <a:r>
              <a:rPr lang="en-US" sz="1600" dirty="0" smtClean="0"/>
              <a:t>IAB says top 10 companies generate over 70% of the revenue</a:t>
            </a:r>
            <a:endParaRPr lang="en-US" sz="1600" dirty="0"/>
          </a:p>
        </p:txBody>
      </p:sp>
    </p:spTree>
    <p:extLst>
      <p:ext uri="{BB962C8B-B14F-4D97-AF65-F5344CB8AC3E}">
        <p14:creationId xmlns:p14="http://schemas.microsoft.com/office/powerpoint/2010/main" xmlns="" val="10483752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22"/>
          <p:cNvSpPr>
            <a:spLocks noChangeShapeType="1"/>
          </p:cNvSpPr>
          <p:nvPr/>
        </p:nvSpPr>
        <p:spPr bwMode="auto">
          <a:xfrm flipV="1">
            <a:off x="2667000" y="3443287"/>
            <a:ext cx="2133600" cy="2133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19459" name="Rectangle 4"/>
          <p:cNvSpPr>
            <a:spLocks noGrp="1" noChangeArrowheads="1"/>
          </p:cNvSpPr>
          <p:nvPr>
            <p:ph type="title"/>
          </p:nvPr>
        </p:nvSpPr>
        <p:spPr/>
        <p:txBody>
          <a:bodyPr/>
          <a:lstStyle/>
          <a:p>
            <a:r>
              <a:rPr lang="en-US" dirty="0" smtClean="0"/>
              <a:t>Web Advertising Placement</a:t>
            </a:r>
          </a:p>
        </p:txBody>
      </p:sp>
      <p:pic>
        <p:nvPicPr>
          <p:cNvPr id="19460" name="Picture 7" descr="PC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28800" y="5195887"/>
            <a:ext cx="95250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61" name="Text Box 8"/>
          <p:cNvSpPr txBox="1">
            <a:spLocks noChangeArrowheads="1"/>
          </p:cNvSpPr>
          <p:nvPr/>
        </p:nvSpPr>
        <p:spPr bwMode="auto">
          <a:xfrm>
            <a:off x="1371600" y="6034087"/>
            <a:ext cx="2076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User Web browser</a:t>
            </a:r>
          </a:p>
        </p:txBody>
      </p:sp>
      <p:sp>
        <p:nvSpPr>
          <p:cNvPr id="19462" name="Text Box 9"/>
          <p:cNvSpPr txBox="1">
            <a:spLocks noChangeArrowheads="1"/>
          </p:cNvSpPr>
          <p:nvPr/>
        </p:nvSpPr>
        <p:spPr bwMode="auto">
          <a:xfrm>
            <a:off x="1752600" y="1614487"/>
            <a:ext cx="2025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Publisher Website</a:t>
            </a:r>
          </a:p>
        </p:txBody>
      </p:sp>
      <p:pic>
        <p:nvPicPr>
          <p:cNvPr id="19463" name="Picture 10" descr="ph02982j"/>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467600" y="1538287"/>
            <a:ext cx="1419225"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64" name="Text Box 11"/>
          <p:cNvSpPr txBox="1">
            <a:spLocks noChangeArrowheads="1"/>
          </p:cNvSpPr>
          <p:nvPr/>
        </p:nvSpPr>
        <p:spPr bwMode="auto">
          <a:xfrm>
            <a:off x="7604125" y="3632200"/>
            <a:ext cx="1327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Advertisers</a:t>
            </a:r>
          </a:p>
        </p:txBody>
      </p:sp>
      <p:sp>
        <p:nvSpPr>
          <p:cNvPr id="19465" name="Text Box 12"/>
          <p:cNvSpPr txBox="1">
            <a:spLocks noChangeArrowheads="1"/>
          </p:cNvSpPr>
          <p:nvPr/>
        </p:nvSpPr>
        <p:spPr bwMode="auto">
          <a:xfrm>
            <a:off x="5334000" y="3519487"/>
            <a:ext cx="222368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dirty="0" smtClean="0"/>
              <a:t>DoubleClick/Google</a:t>
            </a:r>
            <a:endParaRPr lang="en-US" sz="1800" dirty="0"/>
          </a:p>
        </p:txBody>
      </p:sp>
      <p:sp>
        <p:nvSpPr>
          <p:cNvPr id="19466" name="Rectangle 13"/>
          <p:cNvSpPr>
            <a:spLocks noChangeArrowheads="1"/>
          </p:cNvSpPr>
          <p:nvPr/>
        </p:nvSpPr>
        <p:spPr bwMode="auto">
          <a:xfrm>
            <a:off x="2590800" y="4281487"/>
            <a:ext cx="1600200" cy="10668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19467" name="Text Box 14"/>
          <p:cNvSpPr txBox="1">
            <a:spLocks noChangeArrowheads="1"/>
          </p:cNvSpPr>
          <p:nvPr/>
        </p:nvSpPr>
        <p:spPr bwMode="auto">
          <a:xfrm>
            <a:off x="2667000" y="4510087"/>
            <a:ext cx="933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content</a:t>
            </a:r>
          </a:p>
        </p:txBody>
      </p:sp>
      <p:sp>
        <p:nvSpPr>
          <p:cNvPr id="19468" name="Rectangle 15"/>
          <p:cNvSpPr>
            <a:spLocks noChangeArrowheads="1"/>
          </p:cNvSpPr>
          <p:nvPr/>
        </p:nvSpPr>
        <p:spPr bwMode="auto">
          <a:xfrm>
            <a:off x="3657600" y="4357687"/>
            <a:ext cx="457200" cy="533400"/>
          </a:xfrm>
          <a:prstGeom prst="rect">
            <a:avLst/>
          </a:prstGeom>
          <a:solidFill>
            <a:srgbClr val="CCECFF"/>
          </a:solidFill>
          <a:ln w="12700">
            <a:solidFill>
              <a:schemeClr val="tx1"/>
            </a:solidFill>
            <a:miter lim="800000"/>
            <a:headEnd type="none" w="sm" len="sm"/>
            <a:tailEnd type="none" w="sm" len="sm"/>
          </a:ln>
        </p:spPr>
        <p:txBody>
          <a:bodyPr wrap="none" anchor="ctr"/>
          <a:lstStyle/>
          <a:p>
            <a:pPr algn="ctr"/>
            <a:r>
              <a:rPr lang="en-US" sz="1800"/>
              <a:t>Ad</a:t>
            </a:r>
          </a:p>
        </p:txBody>
      </p:sp>
      <p:sp>
        <p:nvSpPr>
          <p:cNvPr id="19469" name="Freeform 17"/>
          <p:cNvSpPr>
            <a:spLocks/>
          </p:cNvSpPr>
          <p:nvPr/>
        </p:nvSpPr>
        <p:spPr bwMode="auto">
          <a:xfrm>
            <a:off x="1028700" y="2833687"/>
            <a:ext cx="952500" cy="2514600"/>
          </a:xfrm>
          <a:custGeom>
            <a:avLst/>
            <a:gdLst>
              <a:gd name="T0" fmla="*/ 723900 w 600"/>
              <a:gd name="T1" fmla="*/ 2514600 h 1584"/>
              <a:gd name="T2" fmla="*/ 38100 w 600"/>
              <a:gd name="T3" fmla="*/ 1600200 h 1584"/>
              <a:gd name="T4" fmla="*/ 952500 w 600"/>
              <a:gd name="T5" fmla="*/ 0 h 1584"/>
              <a:gd name="T6" fmla="*/ 0 60000 65536"/>
              <a:gd name="T7" fmla="*/ 0 60000 65536"/>
              <a:gd name="T8" fmla="*/ 0 60000 65536"/>
              <a:gd name="T9" fmla="*/ 0 w 600"/>
              <a:gd name="T10" fmla="*/ 0 h 1584"/>
              <a:gd name="T11" fmla="*/ 600 w 600"/>
              <a:gd name="T12" fmla="*/ 1584 h 1584"/>
            </a:gdLst>
            <a:ahLst/>
            <a:cxnLst>
              <a:cxn ang="T6">
                <a:pos x="T0" y="T1"/>
              </a:cxn>
              <a:cxn ang="T7">
                <a:pos x="T2" y="T3"/>
              </a:cxn>
              <a:cxn ang="T8">
                <a:pos x="T4" y="T5"/>
              </a:cxn>
            </a:cxnLst>
            <a:rect l="T9" t="T10" r="T11" b="T12"/>
            <a:pathLst>
              <a:path w="600" h="1584">
                <a:moveTo>
                  <a:pt x="456" y="1584"/>
                </a:moveTo>
                <a:cubicBezTo>
                  <a:pt x="228" y="1428"/>
                  <a:pt x="0" y="1272"/>
                  <a:pt x="24" y="1008"/>
                </a:cubicBezTo>
                <a:cubicBezTo>
                  <a:pt x="48" y="744"/>
                  <a:pt x="324" y="372"/>
                  <a:pt x="600" y="0"/>
                </a:cubicBezTo>
              </a:path>
            </a:pathLst>
          </a:custGeom>
          <a:noFill/>
          <a:ln w="12700">
            <a:solidFill>
              <a:schemeClr val="tx1"/>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9470" name="Text Box 18"/>
          <p:cNvSpPr txBox="1">
            <a:spLocks noChangeArrowheads="1"/>
          </p:cNvSpPr>
          <p:nvPr/>
        </p:nvSpPr>
        <p:spPr bwMode="auto">
          <a:xfrm>
            <a:off x="1066800" y="4129087"/>
            <a:ext cx="9906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request page</a:t>
            </a:r>
          </a:p>
        </p:txBody>
      </p:sp>
      <p:sp>
        <p:nvSpPr>
          <p:cNvPr id="19471" name="Line 20"/>
          <p:cNvSpPr>
            <a:spLocks noChangeShapeType="1"/>
          </p:cNvSpPr>
          <p:nvPr/>
        </p:nvSpPr>
        <p:spPr bwMode="auto">
          <a:xfrm>
            <a:off x="2667000" y="3062287"/>
            <a:ext cx="304800" cy="1143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19472" name="Text Box 21"/>
          <p:cNvSpPr txBox="1">
            <a:spLocks noChangeArrowheads="1"/>
          </p:cNvSpPr>
          <p:nvPr/>
        </p:nvSpPr>
        <p:spPr bwMode="auto">
          <a:xfrm>
            <a:off x="2819400" y="3214687"/>
            <a:ext cx="9906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page + ad link</a:t>
            </a:r>
          </a:p>
        </p:txBody>
      </p:sp>
      <p:sp>
        <p:nvSpPr>
          <p:cNvPr id="19473" name="Text Box 23"/>
          <p:cNvSpPr txBox="1">
            <a:spLocks noChangeArrowheads="1"/>
          </p:cNvSpPr>
          <p:nvPr/>
        </p:nvSpPr>
        <p:spPr bwMode="auto">
          <a:xfrm>
            <a:off x="4038600" y="2909887"/>
            <a:ext cx="10064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Browse info</a:t>
            </a:r>
          </a:p>
        </p:txBody>
      </p:sp>
      <p:sp>
        <p:nvSpPr>
          <p:cNvPr id="19474" name="Line 24"/>
          <p:cNvSpPr>
            <a:spLocks noChangeShapeType="1"/>
          </p:cNvSpPr>
          <p:nvPr/>
        </p:nvSpPr>
        <p:spPr bwMode="auto">
          <a:xfrm flipH="1">
            <a:off x="4114800" y="3824287"/>
            <a:ext cx="990600" cy="762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19475" name="Text Box 25"/>
          <p:cNvSpPr txBox="1">
            <a:spLocks noChangeArrowheads="1"/>
          </p:cNvSpPr>
          <p:nvPr/>
        </p:nvSpPr>
        <p:spPr bwMode="auto">
          <a:xfrm>
            <a:off x="4514850" y="3686175"/>
            <a:ext cx="438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ad</a:t>
            </a:r>
          </a:p>
        </p:txBody>
      </p:sp>
      <p:sp>
        <p:nvSpPr>
          <p:cNvPr id="19476" name="Freeform 26"/>
          <p:cNvSpPr>
            <a:spLocks/>
          </p:cNvSpPr>
          <p:nvPr/>
        </p:nvSpPr>
        <p:spPr bwMode="auto">
          <a:xfrm>
            <a:off x="3429000" y="1843087"/>
            <a:ext cx="1905000" cy="304800"/>
          </a:xfrm>
          <a:custGeom>
            <a:avLst/>
            <a:gdLst>
              <a:gd name="T0" fmla="*/ 0 w 1200"/>
              <a:gd name="T1" fmla="*/ 304800 h 192"/>
              <a:gd name="T2" fmla="*/ 1219200 w 1200"/>
              <a:gd name="T3" fmla="*/ 0 h 192"/>
              <a:gd name="T4" fmla="*/ 1905000 w 1200"/>
              <a:gd name="T5" fmla="*/ 304800 h 192"/>
              <a:gd name="T6" fmla="*/ 0 60000 65536"/>
              <a:gd name="T7" fmla="*/ 0 60000 65536"/>
              <a:gd name="T8" fmla="*/ 0 60000 65536"/>
              <a:gd name="T9" fmla="*/ 0 w 1200"/>
              <a:gd name="T10" fmla="*/ 0 h 192"/>
              <a:gd name="T11" fmla="*/ 1200 w 1200"/>
              <a:gd name="T12" fmla="*/ 192 h 192"/>
            </a:gdLst>
            <a:ahLst/>
            <a:cxnLst>
              <a:cxn ang="T6">
                <a:pos x="T0" y="T1"/>
              </a:cxn>
              <a:cxn ang="T7">
                <a:pos x="T2" y="T3"/>
              </a:cxn>
              <a:cxn ang="T8">
                <a:pos x="T4" y="T5"/>
              </a:cxn>
            </a:cxnLst>
            <a:rect l="T9" t="T10" r="T11" b="T12"/>
            <a:pathLst>
              <a:path w="1200" h="192">
                <a:moveTo>
                  <a:pt x="0" y="192"/>
                </a:moveTo>
                <a:cubicBezTo>
                  <a:pt x="284" y="96"/>
                  <a:pt x="568" y="0"/>
                  <a:pt x="768" y="0"/>
                </a:cubicBezTo>
                <a:cubicBezTo>
                  <a:pt x="968" y="0"/>
                  <a:pt x="1084" y="96"/>
                  <a:pt x="1200" y="192"/>
                </a:cubicBezTo>
              </a:path>
            </a:pathLst>
          </a:custGeom>
          <a:noFill/>
          <a:ln w="12700">
            <a:solidFill>
              <a:schemeClr val="tx1"/>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9477" name="Text Box 27"/>
          <p:cNvSpPr txBox="1">
            <a:spLocks noChangeArrowheads="1"/>
          </p:cNvSpPr>
          <p:nvPr/>
        </p:nvSpPr>
        <p:spPr bwMode="auto">
          <a:xfrm>
            <a:off x="3581400" y="2009775"/>
            <a:ext cx="16573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negotiate sites</a:t>
            </a:r>
          </a:p>
        </p:txBody>
      </p:sp>
      <p:sp>
        <p:nvSpPr>
          <p:cNvPr id="19478" name="Freeform 28"/>
          <p:cNvSpPr>
            <a:spLocks/>
          </p:cNvSpPr>
          <p:nvPr/>
        </p:nvSpPr>
        <p:spPr bwMode="auto">
          <a:xfrm>
            <a:off x="5867400" y="1538287"/>
            <a:ext cx="1752600" cy="990600"/>
          </a:xfrm>
          <a:custGeom>
            <a:avLst/>
            <a:gdLst>
              <a:gd name="T0" fmla="*/ 1752600 w 1104"/>
              <a:gd name="T1" fmla="*/ 990600 h 624"/>
              <a:gd name="T2" fmla="*/ 1295400 w 1104"/>
              <a:gd name="T3" fmla="*/ 76200 h 624"/>
              <a:gd name="T4" fmla="*/ 0 w 1104"/>
              <a:gd name="T5" fmla="*/ 533400 h 624"/>
              <a:gd name="T6" fmla="*/ 0 60000 65536"/>
              <a:gd name="T7" fmla="*/ 0 60000 65536"/>
              <a:gd name="T8" fmla="*/ 0 60000 65536"/>
              <a:gd name="T9" fmla="*/ 0 w 1104"/>
              <a:gd name="T10" fmla="*/ 0 h 624"/>
              <a:gd name="T11" fmla="*/ 1104 w 1104"/>
              <a:gd name="T12" fmla="*/ 624 h 624"/>
            </a:gdLst>
            <a:ahLst/>
            <a:cxnLst>
              <a:cxn ang="T6">
                <a:pos x="T0" y="T1"/>
              </a:cxn>
              <a:cxn ang="T7">
                <a:pos x="T2" y="T3"/>
              </a:cxn>
              <a:cxn ang="T8">
                <a:pos x="T4" y="T5"/>
              </a:cxn>
            </a:cxnLst>
            <a:rect l="T9" t="T10" r="T11" b="T12"/>
            <a:pathLst>
              <a:path w="1104" h="624">
                <a:moveTo>
                  <a:pt x="1104" y="624"/>
                </a:moveTo>
                <a:cubicBezTo>
                  <a:pt x="1052" y="360"/>
                  <a:pt x="1000" y="96"/>
                  <a:pt x="816" y="48"/>
                </a:cubicBezTo>
                <a:cubicBezTo>
                  <a:pt x="632" y="0"/>
                  <a:pt x="316" y="168"/>
                  <a:pt x="0" y="336"/>
                </a:cubicBezTo>
              </a:path>
            </a:pathLst>
          </a:custGeom>
          <a:noFill/>
          <a:ln w="12700">
            <a:solidFill>
              <a:schemeClr val="tx1"/>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9479" name="Text Box 29"/>
          <p:cNvSpPr txBox="1">
            <a:spLocks noChangeArrowheads="1"/>
          </p:cNvSpPr>
          <p:nvPr/>
        </p:nvSpPr>
        <p:spPr bwMode="auto">
          <a:xfrm>
            <a:off x="5927725" y="1955800"/>
            <a:ext cx="15557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negotiate ads</a:t>
            </a:r>
          </a:p>
        </p:txBody>
      </p:sp>
      <p:sp>
        <p:nvSpPr>
          <p:cNvPr id="19480" name="Text Box 30"/>
          <p:cNvSpPr txBox="1">
            <a:spLocks noChangeArrowheads="1"/>
          </p:cNvSpPr>
          <p:nvPr/>
        </p:nvSpPr>
        <p:spPr bwMode="auto">
          <a:xfrm>
            <a:off x="5181600" y="4510087"/>
            <a:ext cx="2514600" cy="147796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Rotate ads</a:t>
            </a:r>
          </a:p>
          <a:p>
            <a:r>
              <a:rPr lang="en-US" sz="1800"/>
              <a:t>Track hits</a:t>
            </a:r>
          </a:p>
          <a:p>
            <a:r>
              <a:rPr lang="en-US" sz="1800"/>
              <a:t>Collect money</a:t>
            </a:r>
          </a:p>
          <a:p>
            <a:r>
              <a:rPr lang="en-US" sz="1800"/>
              <a:t>Distribute payments</a:t>
            </a:r>
          </a:p>
          <a:p>
            <a:r>
              <a:rPr lang="en-US" sz="1800"/>
              <a:t>Track customers</a:t>
            </a:r>
          </a:p>
        </p:txBody>
      </p:sp>
      <p:grpSp>
        <p:nvGrpSpPr>
          <p:cNvPr id="75" name="Group 74"/>
          <p:cNvGrpSpPr/>
          <p:nvPr/>
        </p:nvGrpSpPr>
        <p:grpSpPr>
          <a:xfrm>
            <a:off x="5184465" y="2376487"/>
            <a:ext cx="1107606" cy="824641"/>
            <a:chOff x="939760" y="666908"/>
            <a:chExt cx="5623170" cy="4186592"/>
          </a:xfrm>
        </p:grpSpPr>
        <p:sp>
          <p:nvSpPr>
            <p:cNvPr id="76" name="Freeform 75"/>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9" name="Freeform 78"/>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80" name="Group 79"/>
            <p:cNvGrpSpPr/>
            <p:nvPr/>
          </p:nvGrpSpPr>
          <p:grpSpPr>
            <a:xfrm>
              <a:off x="1012296" y="810492"/>
              <a:ext cx="468535" cy="3181508"/>
              <a:chOff x="3264635" y="937071"/>
              <a:chExt cx="468535" cy="3181508"/>
            </a:xfrm>
          </p:grpSpPr>
          <p:sp>
            <p:nvSpPr>
              <p:cNvPr id="166" name="Freeform 16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7" name="Freeform 16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16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16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16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eform 17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17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17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17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17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17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17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reeform 17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reeform 17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1" name="Group 80"/>
            <p:cNvGrpSpPr/>
            <p:nvPr/>
          </p:nvGrpSpPr>
          <p:grpSpPr>
            <a:xfrm>
              <a:off x="1710061" y="810492"/>
              <a:ext cx="468535" cy="3181508"/>
              <a:chOff x="3264635" y="937071"/>
              <a:chExt cx="468535" cy="3181508"/>
            </a:xfrm>
          </p:grpSpPr>
          <p:sp>
            <p:nvSpPr>
              <p:cNvPr id="152" name="Freeform 15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3" name="Freeform 15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15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15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15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15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reeform 15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reeform 15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reeform 16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16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reeform 16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16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reeform 16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2" name="Group 81"/>
            <p:cNvGrpSpPr/>
            <p:nvPr/>
          </p:nvGrpSpPr>
          <p:grpSpPr>
            <a:xfrm>
              <a:off x="2319661" y="810492"/>
              <a:ext cx="468535" cy="3181508"/>
              <a:chOff x="3264635" y="937071"/>
              <a:chExt cx="468535" cy="3181508"/>
            </a:xfrm>
          </p:grpSpPr>
          <p:sp>
            <p:nvSpPr>
              <p:cNvPr id="138" name="Freeform 13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9" name="Freeform 13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13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4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14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14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14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14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14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14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14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14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3" name="Group 82"/>
            <p:cNvGrpSpPr/>
            <p:nvPr/>
          </p:nvGrpSpPr>
          <p:grpSpPr>
            <a:xfrm>
              <a:off x="2973343" y="810492"/>
              <a:ext cx="468535" cy="3181508"/>
              <a:chOff x="3264635" y="937071"/>
              <a:chExt cx="468535" cy="3181508"/>
            </a:xfrm>
          </p:grpSpPr>
          <p:sp>
            <p:nvSpPr>
              <p:cNvPr id="124" name="Freeform 12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5" name="Freeform 12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12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12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12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13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13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13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13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13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4" name="Group 83"/>
            <p:cNvGrpSpPr/>
            <p:nvPr/>
          </p:nvGrpSpPr>
          <p:grpSpPr>
            <a:xfrm>
              <a:off x="3615061" y="810492"/>
              <a:ext cx="468535" cy="3181508"/>
              <a:chOff x="3264635" y="937071"/>
              <a:chExt cx="468535" cy="3181508"/>
            </a:xfrm>
          </p:grpSpPr>
          <p:sp>
            <p:nvSpPr>
              <p:cNvPr id="110" name="Freeform 10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1" name="Freeform 11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11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5" name="Group 84"/>
            <p:cNvGrpSpPr/>
            <p:nvPr/>
          </p:nvGrpSpPr>
          <p:grpSpPr>
            <a:xfrm>
              <a:off x="4300861" y="810492"/>
              <a:ext cx="468535" cy="3181508"/>
              <a:chOff x="3264635" y="937071"/>
              <a:chExt cx="468535" cy="3181508"/>
            </a:xfrm>
          </p:grpSpPr>
          <p:sp>
            <p:nvSpPr>
              <p:cNvPr id="96" name="Freeform 9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7" name="Freeform 9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6" name="Freeform 85"/>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Freeform 86"/>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Freeform 87"/>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Freeform 89"/>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Freeform 91"/>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Freeform 93"/>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0" name="Group 179"/>
          <p:cNvGrpSpPr/>
          <p:nvPr/>
        </p:nvGrpSpPr>
        <p:grpSpPr>
          <a:xfrm>
            <a:off x="2206324" y="2196599"/>
            <a:ext cx="867834" cy="646125"/>
            <a:chOff x="939760" y="666908"/>
            <a:chExt cx="5623170" cy="4186592"/>
          </a:xfrm>
        </p:grpSpPr>
        <p:sp>
          <p:nvSpPr>
            <p:cNvPr id="181" name="Freeform 180"/>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181"/>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reeform 182"/>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4" name="Freeform 183"/>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85" name="Group 184"/>
            <p:cNvGrpSpPr/>
            <p:nvPr/>
          </p:nvGrpSpPr>
          <p:grpSpPr>
            <a:xfrm>
              <a:off x="1012296" y="810492"/>
              <a:ext cx="468535" cy="3181508"/>
              <a:chOff x="3264635" y="937071"/>
              <a:chExt cx="468535" cy="3181508"/>
            </a:xfrm>
          </p:grpSpPr>
          <p:sp>
            <p:nvSpPr>
              <p:cNvPr id="271" name="Freeform 27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2" name="Freeform 27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reeform 27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27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Freeform 27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Freeform 27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Freeform 27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Freeform 27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27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Freeform 27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reeform 28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Freeform 28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Freeform 28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Freeform 28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6" name="Group 185"/>
            <p:cNvGrpSpPr/>
            <p:nvPr/>
          </p:nvGrpSpPr>
          <p:grpSpPr>
            <a:xfrm>
              <a:off x="1710061" y="810492"/>
              <a:ext cx="468535" cy="3181508"/>
              <a:chOff x="3264635" y="937071"/>
              <a:chExt cx="468535" cy="3181508"/>
            </a:xfrm>
          </p:grpSpPr>
          <p:sp>
            <p:nvSpPr>
              <p:cNvPr id="257" name="Freeform 256"/>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8" name="Freeform 257"/>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Freeform 258"/>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Freeform 259"/>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Freeform 260"/>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Freeform 261"/>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reeform 262"/>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Freeform 263"/>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264"/>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Freeform 265"/>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266"/>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Freeform 267"/>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Freeform 268"/>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Freeform 269"/>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7" name="Group 186"/>
            <p:cNvGrpSpPr/>
            <p:nvPr/>
          </p:nvGrpSpPr>
          <p:grpSpPr>
            <a:xfrm>
              <a:off x="2319661" y="810492"/>
              <a:ext cx="468535" cy="3181508"/>
              <a:chOff x="3264635" y="937071"/>
              <a:chExt cx="468535" cy="3181508"/>
            </a:xfrm>
          </p:grpSpPr>
          <p:sp>
            <p:nvSpPr>
              <p:cNvPr id="243" name="Freeform 242"/>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4" name="Freeform 243"/>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Freeform 244"/>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Freeform 245"/>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Freeform 246"/>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Freeform 247"/>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Freeform 248"/>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Freeform 249"/>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Freeform 250"/>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Freeform 251"/>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Freeform 252"/>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Freeform 253"/>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Freeform 254"/>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Freeform 255"/>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8" name="Group 187"/>
            <p:cNvGrpSpPr/>
            <p:nvPr/>
          </p:nvGrpSpPr>
          <p:grpSpPr>
            <a:xfrm>
              <a:off x="2973343" y="810492"/>
              <a:ext cx="468535" cy="3181508"/>
              <a:chOff x="3264635" y="937071"/>
              <a:chExt cx="468535" cy="3181508"/>
            </a:xfrm>
          </p:grpSpPr>
          <p:sp>
            <p:nvSpPr>
              <p:cNvPr id="229" name="Freeform 22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0" name="Freeform 22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23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Freeform 23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23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Freeform 23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23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Freeform 23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Freeform 23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Freeform 23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Freeform 23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Freeform 23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reeform 24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24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9" name="Group 188"/>
            <p:cNvGrpSpPr/>
            <p:nvPr/>
          </p:nvGrpSpPr>
          <p:grpSpPr>
            <a:xfrm>
              <a:off x="3615061" y="810492"/>
              <a:ext cx="468535" cy="3181508"/>
              <a:chOff x="3264635" y="937071"/>
              <a:chExt cx="468535" cy="3181508"/>
            </a:xfrm>
          </p:grpSpPr>
          <p:sp>
            <p:nvSpPr>
              <p:cNvPr id="215" name="Freeform 214"/>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6" name="Freeform 215"/>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216"/>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Freeform 217"/>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Freeform 218"/>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reeform 219"/>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Freeform 220"/>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Freeform 221"/>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Freeform 222"/>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Freeform 223"/>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Freeform 224"/>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reeform 225"/>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Freeform 226"/>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Freeform 227"/>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0" name="Group 189"/>
            <p:cNvGrpSpPr/>
            <p:nvPr/>
          </p:nvGrpSpPr>
          <p:grpSpPr>
            <a:xfrm>
              <a:off x="4300861" y="810492"/>
              <a:ext cx="468535" cy="3181508"/>
              <a:chOff x="3264635" y="937071"/>
              <a:chExt cx="468535" cy="3181508"/>
            </a:xfrm>
          </p:grpSpPr>
          <p:sp>
            <p:nvSpPr>
              <p:cNvPr id="201" name="Freeform 20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2" name="Freeform 20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Freeform 20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Freeform 20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reeform 20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Freeform 20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Freeform 20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Freeform 20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Freeform 20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Freeform 20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21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Freeform 21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21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Freeform 21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91" name="Freeform 190"/>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2" name="Freeform 191"/>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3" name="Freeform 192"/>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193"/>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5" name="Freeform 194"/>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Freeform 195"/>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7" name="Freeform 196"/>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Freeform 197"/>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9" name="Freeform 198"/>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Freeform 199"/>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40362881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en-US" smtClean="0"/>
              <a:t>Web Advertising: Advertiser Perspective</a:t>
            </a:r>
          </a:p>
        </p:txBody>
      </p:sp>
      <p:sp>
        <p:nvSpPr>
          <p:cNvPr id="20483" name="Rectangle 8"/>
          <p:cNvSpPr>
            <a:spLocks noGrp="1" noChangeArrowheads="1"/>
          </p:cNvSpPr>
          <p:nvPr>
            <p:ph idx="1"/>
          </p:nvPr>
        </p:nvSpPr>
        <p:spPr/>
        <p:txBody>
          <a:bodyPr>
            <a:normAutofit lnSpcReduction="10000"/>
          </a:bodyPr>
          <a:lstStyle/>
          <a:p>
            <a:r>
              <a:rPr lang="en-US" smtClean="0"/>
              <a:t>Want viewers to see the ad.</a:t>
            </a:r>
          </a:p>
          <a:p>
            <a:r>
              <a:rPr lang="en-US" smtClean="0"/>
              <a:t>Want viewers to click through to the main site.</a:t>
            </a:r>
          </a:p>
          <a:p>
            <a:r>
              <a:rPr lang="en-US" smtClean="0"/>
              <a:t>Want to collect contact information from viewers.</a:t>
            </a:r>
          </a:p>
          <a:p>
            <a:r>
              <a:rPr lang="en-US" smtClean="0"/>
              <a:t>Need to match site demographics to target audience.</a:t>
            </a:r>
          </a:p>
          <a:p>
            <a:r>
              <a:rPr lang="en-US" smtClean="0"/>
              <a:t>Monitor response rates.</a:t>
            </a:r>
          </a:p>
          <a:p>
            <a:r>
              <a:rPr lang="en-US" smtClean="0"/>
              <a:t>Cost.</a:t>
            </a:r>
          </a:p>
          <a:p>
            <a:endParaRPr lang="en-US" smtClean="0"/>
          </a:p>
        </p:txBody>
      </p:sp>
    </p:spTree>
    <p:extLst>
      <p:ext uri="{BB962C8B-B14F-4D97-AF65-F5344CB8AC3E}">
        <p14:creationId xmlns:p14="http://schemas.microsoft.com/office/powerpoint/2010/main" xmlns="" val="3642233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reeform 46"/>
          <p:cNvSpPr>
            <a:spLocks/>
          </p:cNvSpPr>
          <p:nvPr/>
        </p:nvSpPr>
        <p:spPr bwMode="auto">
          <a:xfrm>
            <a:off x="1228271" y="3233737"/>
            <a:ext cx="6545263" cy="2540000"/>
          </a:xfrm>
          <a:custGeom>
            <a:avLst/>
            <a:gdLst>
              <a:gd name="T0" fmla="*/ 6467474 w 4123"/>
              <a:gd name="T1" fmla="*/ 1524000 h 1600"/>
              <a:gd name="T2" fmla="*/ 6057899 w 4123"/>
              <a:gd name="T3" fmla="*/ 787400 h 1600"/>
              <a:gd name="T4" fmla="*/ 4914900 w 4123"/>
              <a:gd name="T5" fmla="*/ 101600 h 1600"/>
              <a:gd name="T6" fmla="*/ 3695700 w 4123"/>
              <a:gd name="T7" fmla="*/ 406400 h 1600"/>
              <a:gd name="T8" fmla="*/ 2781300 w 4123"/>
              <a:gd name="T9" fmla="*/ 406400 h 1600"/>
              <a:gd name="T10" fmla="*/ 1790700 w 4123"/>
              <a:gd name="T11" fmla="*/ 101600 h 1600"/>
              <a:gd name="T12" fmla="*/ 1181100 w 4123"/>
              <a:gd name="T13" fmla="*/ 1016000 h 1600"/>
              <a:gd name="T14" fmla="*/ 1409700 w 4123"/>
              <a:gd name="T15" fmla="*/ 1397000 h 1600"/>
              <a:gd name="T16" fmla="*/ 342900 w 4123"/>
              <a:gd name="T17" fmla="*/ 1854200 h 1600"/>
              <a:gd name="T18" fmla="*/ 266700 w 4123"/>
              <a:gd name="T19" fmla="*/ 2387600 h 1600"/>
              <a:gd name="T20" fmla="*/ 1943100 w 4123"/>
              <a:gd name="T21" fmla="*/ 2463800 h 1600"/>
              <a:gd name="T22" fmla="*/ 2933700 w 4123"/>
              <a:gd name="T23" fmla="*/ 1930400 h 1600"/>
              <a:gd name="T24" fmla="*/ 4000500 w 4123"/>
              <a:gd name="T25" fmla="*/ 2540000 h 1600"/>
              <a:gd name="T26" fmla="*/ 6134099 w 4123"/>
              <a:gd name="T27" fmla="*/ 1930400 h 1600"/>
              <a:gd name="T28" fmla="*/ 6467474 w 4123"/>
              <a:gd name="T29" fmla="*/ 1524000 h 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23"/>
              <a:gd name="T46" fmla="*/ 0 h 1600"/>
              <a:gd name="T47" fmla="*/ 4123 w 4123"/>
              <a:gd name="T48" fmla="*/ 1600 h 160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23" h="1600">
                <a:moveTo>
                  <a:pt x="4074" y="960"/>
                </a:moveTo>
                <a:cubicBezTo>
                  <a:pt x="4031" y="879"/>
                  <a:pt x="3979" y="645"/>
                  <a:pt x="3816" y="496"/>
                </a:cubicBezTo>
                <a:cubicBezTo>
                  <a:pt x="3653" y="347"/>
                  <a:pt x="3344" y="104"/>
                  <a:pt x="3096" y="64"/>
                </a:cubicBezTo>
                <a:cubicBezTo>
                  <a:pt x="2848" y="24"/>
                  <a:pt x="2552" y="224"/>
                  <a:pt x="2328" y="256"/>
                </a:cubicBezTo>
                <a:cubicBezTo>
                  <a:pt x="2104" y="288"/>
                  <a:pt x="1952" y="288"/>
                  <a:pt x="1752" y="256"/>
                </a:cubicBezTo>
                <a:cubicBezTo>
                  <a:pt x="1552" y="224"/>
                  <a:pt x="1296" y="0"/>
                  <a:pt x="1128" y="64"/>
                </a:cubicBezTo>
                <a:cubicBezTo>
                  <a:pt x="960" y="128"/>
                  <a:pt x="784" y="504"/>
                  <a:pt x="744" y="640"/>
                </a:cubicBezTo>
                <a:cubicBezTo>
                  <a:pt x="704" y="776"/>
                  <a:pt x="976" y="792"/>
                  <a:pt x="888" y="880"/>
                </a:cubicBezTo>
                <a:cubicBezTo>
                  <a:pt x="800" y="968"/>
                  <a:pt x="336" y="1064"/>
                  <a:pt x="216" y="1168"/>
                </a:cubicBezTo>
                <a:cubicBezTo>
                  <a:pt x="96" y="1272"/>
                  <a:pt x="0" y="1440"/>
                  <a:pt x="168" y="1504"/>
                </a:cubicBezTo>
                <a:cubicBezTo>
                  <a:pt x="336" y="1568"/>
                  <a:pt x="944" y="1600"/>
                  <a:pt x="1224" y="1552"/>
                </a:cubicBezTo>
                <a:cubicBezTo>
                  <a:pt x="1504" y="1504"/>
                  <a:pt x="1632" y="1208"/>
                  <a:pt x="1848" y="1216"/>
                </a:cubicBezTo>
                <a:cubicBezTo>
                  <a:pt x="2064" y="1224"/>
                  <a:pt x="2184" y="1600"/>
                  <a:pt x="2520" y="1600"/>
                </a:cubicBezTo>
                <a:cubicBezTo>
                  <a:pt x="2856" y="1600"/>
                  <a:pt x="3605" y="1323"/>
                  <a:pt x="3864" y="1216"/>
                </a:cubicBezTo>
                <a:cubicBezTo>
                  <a:pt x="4123" y="1109"/>
                  <a:pt x="4030" y="1013"/>
                  <a:pt x="4074" y="960"/>
                </a:cubicBezTo>
              </a:path>
            </a:pathLst>
          </a:custGeom>
          <a:solidFill>
            <a:srgbClr val="FCFEB9"/>
          </a:solidFill>
          <a:ln w="12700">
            <a:solidFill>
              <a:srgbClr val="FCFEB9"/>
            </a:solidFill>
            <a:round/>
            <a:headEnd type="none" w="sm" len="sm"/>
            <a:tailEnd type="none" w="sm" len="sm"/>
          </a:ln>
        </p:spPr>
        <p:txBody>
          <a:bodyPr/>
          <a:lstStyle/>
          <a:p>
            <a:endParaRPr lang="en-US"/>
          </a:p>
        </p:txBody>
      </p:sp>
      <p:sp>
        <p:nvSpPr>
          <p:cNvPr id="8195" name="Rectangle 35"/>
          <p:cNvSpPr>
            <a:spLocks noGrp="1" noChangeArrowheads="1"/>
          </p:cNvSpPr>
          <p:nvPr>
            <p:ph type="title"/>
          </p:nvPr>
        </p:nvSpPr>
        <p:spPr/>
        <p:txBody>
          <a:bodyPr/>
          <a:lstStyle/>
          <a:p>
            <a:r>
              <a:rPr lang="en-US" smtClean="0"/>
              <a:t>Electronic Business</a:t>
            </a:r>
          </a:p>
        </p:txBody>
      </p:sp>
      <p:pic>
        <p:nvPicPr>
          <p:cNvPr id="8196" name="Picture 36" descr="ph02982j"/>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533571" y="1735137"/>
            <a:ext cx="1419225"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97" name="Picture 37" descr="bd06449_"/>
          <p:cNvPicPr>
            <a:picLocks noChangeAspect="1" noChangeArrowheads="1"/>
          </p:cNvPicPr>
          <p:nvPr/>
        </p:nvPicPr>
        <p:blipFill>
          <a:blip r:embed="rId4" cstate="print">
            <a:extLst>
              <a:ext uri="{28A0092B-C50C-407E-A947-70E740481C1C}">
                <a14:useLocalDpi xmlns:a14="http://schemas.microsoft.com/office/drawing/2010/main" xmlns="" val="0"/>
              </a:ext>
            </a:extLst>
          </a:blip>
          <a:srcRect l="4317" t="4642" r="5035" b="2515"/>
          <a:stretch>
            <a:fillRect/>
          </a:stretch>
        </p:blipFill>
        <p:spPr bwMode="auto">
          <a:xfrm>
            <a:off x="1952171" y="2725737"/>
            <a:ext cx="1219200" cy="1160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98" name="Picture 39" descr="ph01517j"/>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009571" y="1354137"/>
            <a:ext cx="60642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99" name="Picture 40" descr="j0216074"/>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286171" y="4554537"/>
            <a:ext cx="1216025" cy="182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00" name="Text Box 42"/>
          <p:cNvSpPr txBox="1">
            <a:spLocks noChangeArrowheads="1"/>
          </p:cNvSpPr>
          <p:nvPr/>
        </p:nvSpPr>
        <p:spPr bwMode="auto">
          <a:xfrm>
            <a:off x="5457371" y="3640137"/>
            <a:ext cx="15605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600"/>
              <a:t>Large business</a:t>
            </a:r>
          </a:p>
        </p:txBody>
      </p:sp>
      <p:sp>
        <p:nvSpPr>
          <p:cNvPr id="8201" name="Text Box 43"/>
          <p:cNvSpPr txBox="1">
            <a:spLocks noChangeArrowheads="1"/>
          </p:cNvSpPr>
          <p:nvPr/>
        </p:nvSpPr>
        <p:spPr bwMode="auto">
          <a:xfrm>
            <a:off x="1875971" y="3944937"/>
            <a:ext cx="1752600"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600"/>
              <a:t>Small business/ supplier</a:t>
            </a:r>
          </a:p>
        </p:txBody>
      </p:sp>
      <p:sp>
        <p:nvSpPr>
          <p:cNvPr id="8202" name="Text Box 44"/>
          <p:cNvSpPr txBox="1">
            <a:spLocks noChangeArrowheads="1"/>
          </p:cNvSpPr>
          <p:nvPr/>
        </p:nvSpPr>
        <p:spPr bwMode="auto">
          <a:xfrm>
            <a:off x="7362371" y="6383337"/>
            <a:ext cx="10652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600"/>
              <a:t>Customer</a:t>
            </a:r>
          </a:p>
        </p:txBody>
      </p:sp>
      <p:sp>
        <p:nvSpPr>
          <p:cNvPr id="8203" name="Text Box 45"/>
          <p:cNvSpPr txBox="1">
            <a:spLocks noChangeArrowheads="1"/>
          </p:cNvSpPr>
          <p:nvPr/>
        </p:nvSpPr>
        <p:spPr bwMode="auto">
          <a:xfrm>
            <a:off x="3704771" y="973137"/>
            <a:ext cx="13112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600"/>
              <a:t>Salesperson</a:t>
            </a:r>
          </a:p>
        </p:txBody>
      </p:sp>
      <p:sp>
        <p:nvSpPr>
          <p:cNvPr id="8204" name="Text Box 47"/>
          <p:cNvSpPr txBox="1">
            <a:spLocks noChangeArrowheads="1"/>
          </p:cNvSpPr>
          <p:nvPr/>
        </p:nvSpPr>
        <p:spPr bwMode="auto">
          <a:xfrm>
            <a:off x="2866571" y="4706937"/>
            <a:ext cx="12811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600"/>
              <a:t>The Internet</a:t>
            </a:r>
          </a:p>
        </p:txBody>
      </p:sp>
      <p:sp>
        <p:nvSpPr>
          <p:cNvPr id="8205" name="Text Box 49"/>
          <p:cNvSpPr txBox="1">
            <a:spLocks noChangeArrowheads="1"/>
          </p:cNvSpPr>
          <p:nvPr/>
        </p:nvSpPr>
        <p:spPr bwMode="auto">
          <a:xfrm>
            <a:off x="3552371" y="3106737"/>
            <a:ext cx="21336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800">
                <a:solidFill>
                  <a:schemeClr val="hlink"/>
                </a:solidFill>
              </a:rPr>
              <a:t>Orders, Auctions, and EDI</a:t>
            </a:r>
          </a:p>
        </p:txBody>
      </p:sp>
      <p:sp>
        <p:nvSpPr>
          <p:cNvPr id="8206" name="Freeform 51"/>
          <p:cNvSpPr>
            <a:spLocks/>
          </p:cNvSpPr>
          <p:nvPr/>
        </p:nvSpPr>
        <p:spPr bwMode="auto">
          <a:xfrm>
            <a:off x="3399971" y="3411537"/>
            <a:ext cx="1905000" cy="390525"/>
          </a:xfrm>
          <a:custGeom>
            <a:avLst/>
            <a:gdLst>
              <a:gd name="T0" fmla="*/ 0 w 1200"/>
              <a:gd name="T1" fmla="*/ 76200 h 246"/>
              <a:gd name="T2" fmla="*/ 652462 w 1200"/>
              <a:gd name="T3" fmla="*/ 377825 h 246"/>
              <a:gd name="T4" fmla="*/ 1905000 w 1200"/>
              <a:gd name="T5" fmla="*/ 0 h 246"/>
              <a:gd name="T6" fmla="*/ 0 60000 65536"/>
              <a:gd name="T7" fmla="*/ 0 60000 65536"/>
              <a:gd name="T8" fmla="*/ 0 60000 65536"/>
              <a:gd name="T9" fmla="*/ 0 w 1200"/>
              <a:gd name="T10" fmla="*/ 0 h 246"/>
              <a:gd name="T11" fmla="*/ 1200 w 1200"/>
              <a:gd name="T12" fmla="*/ 246 h 246"/>
            </a:gdLst>
            <a:ahLst/>
            <a:cxnLst>
              <a:cxn ang="T6">
                <a:pos x="T0" y="T1"/>
              </a:cxn>
              <a:cxn ang="T7">
                <a:pos x="T2" y="T3"/>
              </a:cxn>
              <a:cxn ang="T8">
                <a:pos x="T4" y="T5"/>
              </a:cxn>
            </a:cxnLst>
            <a:rect l="T9" t="T10" r="T11" b="T12"/>
            <a:pathLst>
              <a:path w="1200" h="246">
                <a:moveTo>
                  <a:pt x="0" y="48"/>
                </a:moveTo>
                <a:cubicBezTo>
                  <a:pt x="69" y="80"/>
                  <a:pt x="211" y="246"/>
                  <a:pt x="411" y="238"/>
                </a:cubicBezTo>
                <a:cubicBezTo>
                  <a:pt x="611" y="230"/>
                  <a:pt x="1036" y="50"/>
                  <a:pt x="1200" y="0"/>
                </a:cubicBezTo>
              </a:path>
            </a:pathLst>
          </a:custGeom>
          <a:noFill/>
          <a:ln w="12700">
            <a:solidFill>
              <a:schemeClr val="hlink"/>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8207" name="Freeform 52"/>
          <p:cNvSpPr>
            <a:spLocks/>
          </p:cNvSpPr>
          <p:nvPr/>
        </p:nvSpPr>
        <p:spPr bwMode="auto">
          <a:xfrm>
            <a:off x="7133771" y="2954337"/>
            <a:ext cx="711200" cy="1447800"/>
          </a:xfrm>
          <a:custGeom>
            <a:avLst/>
            <a:gdLst>
              <a:gd name="T0" fmla="*/ 0 w 448"/>
              <a:gd name="T1" fmla="*/ 0 h 912"/>
              <a:gd name="T2" fmla="*/ 609600 w 448"/>
              <a:gd name="T3" fmla="*/ 381000 h 912"/>
              <a:gd name="T4" fmla="*/ 609600 w 448"/>
              <a:gd name="T5" fmla="*/ 1447800 h 912"/>
              <a:gd name="T6" fmla="*/ 0 60000 65536"/>
              <a:gd name="T7" fmla="*/ 0 60000 65536"/>
              <a:gd name="T8" fmla="*/ 0 60000 65536"/>
              <a:gd name="T9" fmla="*/ 0 w 448"/>
              <a:gd name="T10" fmla="*/ 0 h 912"/>
              <a:gd name="T11" fmla="*/ 448 w 448"/>
              <a:gd name="T12" fmla="*/ 912 h 912"/>
            </a:gdLst>
            <a:ahLst/>
            <a:cxnLst>
              <a:cxn ang="T6">
                <a:pos x="T0" y="T1"/>
              </a:cxn>
              <a:cxn ang="T7">
                <a:pos x="T2" y="T3"/>
              </a:cxn>
              <a:cxn ang="T8">
                <a:pos x="T4" y="T5"/>
              </a:cxn>
            </a:cxnLst>
            <a:rect l="T9" t="T10" r="T11" b="T12"/>
            <a:pathLst>
              <a:path w="448" h="912">
                <a:moveTo>
                  <a:pt x="0" y="0"/>
                </a:moveTo>
                <a:cubicBezTo>
                  <a:pt x="160" y="44"/>
                  <a:pt x="320" y="88"/>
                  <a:pt x="384" y="240"/>
                </a:cubicBezTo>
                <a:cubicBezTo>
                  <a:pt x="448" y="392"/>
                  <a:pt x="416" y="652"/>
                  <a:pt x="384" y="912"/>
                </a:cubicBezTo>
              </a:path>
            </a:pathLst>
          </a:custGeom>
          <a:noFill/>
          <a:ln w="12700">
            <a:solidFill>
              <a:schemeClr val="hlink"/>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8208" name="Text Box 53"/>
          <p:cNvSpPr txBox="1">
            <a:spLocks noChangeArrowheads="1"/>
          </p:cNvSpPr>
          <p:nvPr/>
        </p:nvSpPr>
        <p:spPr bwMode="auto">
          <a:xfrm>
            <a:off x="6447971" y="4021137"/>
            <a:ext cx="12954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800">
                <a:solidFill>
                  <a:schemeClr val="hlink"/>
                </a:solidFill>
              </a:rPr>
              <a:t>Sales and CRM</a:t>
            </a:r>
          </a:p>
        </p:txBody>
      </p:sp>
      <p:sp>
        <p:nvSpPr>
          <p:cNvPr id="8209" name="Text Box 63"/>
          <p:cNvSpPr txBox="1">
            <a:spLocks noChangeArrowheads="1"/>
          </p:cNvSpPr>
          <p:nvPr/>
        </p:nvSpPr>
        <p:spPr bwMode="auto">
          <a:xfrm>
            <a:off x="3476171" y="2268537"/>
            <a:ext cx="19050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800">
                <a:solidFill>
                  <a:schemeClr val="hlink"/>
                </a:solidFill>
              </a:rPr>
              <a:t>Service, orders, and information</a:t>
            </a:r>
          </a:p>
        </p:txBody>
      </p:sp>
      <p:sp>
        <p:nvSpPr>
          <p:cNvPr id="8210" name="Text Box 66"/>
          <p:cNvSpPr txBox="1">
            <a:spLocks noChangeArrowheads="1"/>
          </p:cNvSpPr>
          <p:nvPr/>
        </p:nvSpPr>
        <p:spPr bwMode="auto">
          <a:xfrm>
            <a:off x="3857171" y="5011737"/>
            <a:ext cx="1981200"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800">
                <a:solidFill>
                  <a:schemeClr val="hlink"/>
                </a:solidFill>
              </a:rPr>
              <a:t>Web hosting and Web-based services</a:t>
            </a:r>
          </a:p>
        </p:txBody>
      </p:sp>
      <p:pic>
        <p:nvPicPr>
          <p:cNvPr id="8212" name="Picture 95" descr="j0407253"/>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1647371" y="5087937"/>
            <a:ext cx="990600" cy="79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13" name="Text Box 96"/>
          <p:cNvSpPr txBox="1">
            <a:spLocks noChangeArrowheads="1"/>
          </p:cNvSpPr>
          <p:nvPr/>
        </p:nvSpPr>
        <p:spPr bwMode="auto">
          <a:xfrm>
            <a:off x="1571171" y="5926137"/>
            <a:ext cx="12223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600"/>
              <a:t>Consumers</a:t>
            </a:r>
          </a:p>
        </p:txBody>
      </p:sp>
      <p:sp>
        <p:nvSpPr>
          <p:cNvPr id="8214" name="Freeform 97"/>
          <p:cNvSpPr>
            <a:spLocks/>
          </p:cNvSpPr>
          <p:nvPr/>
        </p:nvSpPr>
        <p:spPr bwMode="auto">
          <a:xfrm>
            <a:off x="3323771" y="2878137"/>
            <a:ext cx="2133600" cy="228600"/>
          </a:xfrm>
          <a:custGeom>
            <a:avLst/>
            <a:gdLst>
              <a:gd name="T0" fmla="*/ 0 w 1344"/>
              <a:gd name="T1" fmla="*/ 228600 h 144"/>
              <a:gd name="T2" fmla="*/ 1066800 w 1344"/>
              <a:gd name="T3" fmla="*/ 0 h 144"/>
              <a:gd name="T4" fmla="*/ 2133600 w 1344"/>
              <a:gd name="T5" fmla="*/ 228600 h 144"/>
              <a:gd name="T6" fmla="*/ 0 60000 65536"/>
              <a:gd name="T7" fmla="*/ 0 60000 65536"/>
              <a:gd name="T8" fmla="*/ 0 60000 65536"/>
              <a:gd name="T9" fmla="*/ 0 w 1344"/>
              <a:gd name="T10" fmla="*/ 0 h 144"/>
              <a:gd name="T11" fmla="*/ 1344 w 1344"/>
              <a:gd name="T12" fmla="*/ 144 h 144"/>
            </a:gdLst>
            <a:ahLst/>
            <a:cxnLst>
              <a:cxn ang="T6">
                <a:pos x="T0" y="T1"/>
              </a:cxn>
              <a:cxn ang="T7">
                <a:pos x="T2" y="T3"/>
              </a:cxn>
              <a:cxn ang="T8">
                <a:pos x="T4" y="T5"/>
              </a:cxn>
            </a:cxnLst>
            <a:rect l="T9" t="T10" r="T11" b="T12"/>
            <a:pathLst>
              <a:path w="1344" h="144">
                <a:moveTo>
                  <a:pt x="0" y="144"/>
                </a:moveTo>
                <a:cubicBezTo>
                  <a:pt x="224" y="72"/>
                  <a:pt x="448" y="0"/>
                  <a:pt x="672" y="0"/>
                </a:cubicBezTo>
                <a:cubicBezTo>
                  <a:pt x="896" y="0"/>
                  <a:pt x="1240" y="120"/>
                  <a:pt x="1344" y="144"/>
                </a:cubicBezTo>
              </a:path>
            </a:pathLst>
          </a:custGeom>
          <a:noFill/>
          <a:ln w="12700">
            <a:solidFill>
              <a:schemeClr val="hlink"/>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8215" name="Freeform 98"/>
          <p:cNvSpPr>
            <a:spLocks/>
          </p:cNvSpPr>
          <p:nvPr/>
        </p:nvSpPr>
        <p:spPr bwMode="auto">
          <a:xfrm>
            <a:off x="3323771" y="3792537"/>
            <a:ext cx="1066800" cy="609600"/>
          </a:xfrm>
          <a:custGeom>
            <a:avLst/>
            <a:gdLst>
              <a:gd name="T0" fmla="*/ 0 w 672"/>
              <a:gd name="T1" fmla="*/ 0 h 384"/>
              <a:gd name="T2" fmla="*/ 228600 w 672"/>
              <a:gd name="T3" fmla="*/ 381000 h 384"/>
              <a:gd name="T4" fmla="*/ 1066800 w 672"/>
              <a:gd name="T5" fmla="*/ 609600 h 384"/>
              <a:gd name="T6" fmla="*/ 0 60000 65536"/>
              <a:gd name="T7" fmla="*/ 0 60000 65536"/>
              <a:gd name="T8" fmla="*/ 0 60000 65536"/>
              <a:gd name="T9" fmla="*/ 0 w 672"/>
              <a:gd name="T10" fmla="*/ 0 h 384"/>
              <a:gd name="T11" fmla="*/ 672 w 672"/>
              <a:gd name="T12" fmla="*/ 384 h 384"/>
            </a:gdLst>
            <a:ahLst/>
            <a:cxnLst>
              <a:cxn ang="T6">
                <a:pos x="T0" y="T1"/>
              </a:cxn>
              <a:cxn ang="T7">
                <a:pos x="T2" y="T3"/>
              </a:cxn>
              <a:cxn ang="T8">
                <a:pos x="T4" y="T5"/>
              </a:cxn>
            </a:cxnLst>
            <a:rect l="T9" t="T10" r="T11" b="T12"/>
            <a:pathLst>
              <a:path w="672" h="384">
                <a:moveTo>
                  <a:pt x="0" y="0"/>
                </a:moveTo>
                <a:cubicBezTo>
                  <a:pt x="16" y="88"/>
                  <a:pt x="32" y="176"/>
                  <a:pt x="144" y="240"/>
                </a:cubicBezTo>
                <a:cubicBezTo>
                  <a:pt x="256" y="304"/>
                  <a:pt x="464" y="344"/>
                  <a:pt x="672" y="384"/>
                </a:cubicBezTo>
              </a:path>
            </a:pathLst>
          </a:custGeom>
          <a:noFill/>
          <a:ln w="12700">
            <a:solidFill>
              <a:schemeClr val="hlink"/>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8216" name="Freeform 99"/>
          <p:cNvSpPr>
            <a:spLocks/>
          </p:cNvSpPr>
          <p:nvPr/>
        </p:nvSpPr>
        <p:spPr bwMode="auto">
          <a:xfrm>
            <a:off x="5152571" y="4021137"/>
            <a:ext cx="1066800" cy="444500"/>
          </a:xfrm>
          <a:custGeom>
            <a:avLst/>
            <a:gdLst>
              <a:gd name="T0" fmla="*/ 0 w 672"/>
              <a:gd name="T1" fmla="*/ 381000 h 280"/>
              <a:gd name="T2" fmla="*/ 533400 w 672"/>
              <a:gd name="T3" fmla="*/ 381000 h 280"/>
              <a:gd name="T4" fmla="*/ 1066800 w 672"/>
              <a:gd name="T5" fmla="*/ 0 h 280"/>
              <a:gd name="T6" fmla="*/ 0 60000 65536"/>
              <a:gd name="T7" fmla="*/ 0 60000 65536"/>
              <a:gd name="T8" fmla="*/ 0 60000 65536"/>
              <a:gd name="T9" fmla="*/ 0 w 672"/>
              <a:gd name="T10" fmla="*/ 0 h 280"/>
              <a:gd name="T11" fmla="*/ 672 w 672"/>
              <a:gd name="T12" fmla="*/ 280 h 280"/>
            </a:gdLst>
            <a:ahLst/>
            <a:cxnLst>
              <a:cxn ang="T6">
                <a:pos x="T0" y="T1"/>
              </a:cxn>
              <a:cxn ang="T7">
                <a:pos x="T2" y="T3"/>
              </a:cxn>
              <a:cxn ang="T8">
                <a:pos x="T4" y="T5"/>
              </a:cxn>
            </a:cxnLst>
            <a:rect l="T9" t="T10" r="T11" b="T12"/>
            <a:pathLst>
              <a:path w="672" h="280">
                <a:moveTo>
                  <a:pt x="0" y="240"/>
                </a:moveTo>
                <a:cubicBezTo>
                  <a:pt x="112" y="260"/>
                  <a:pt x="224" y="280"/>
                  <a:pt x="336" y="240"/>
                </a:cubicBezTo>
                <a:cubicBezTo>
                  <a:pt x="448" y="200"/>
                  <a:pt x="560" y="100"/>
                  <a:pt x="672" y="0"/>
                </a:cubicBezTo>
              </a:path>
            </a:pathLst>
          </a:custGeom>
          <a:noFill/>
          <a:ln w="12700">
            <a:solidFill>
              <a:schemeClr val="hlink"/>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8217" name="Freeform 100"/>
          <p:cNvSpPr>
            <a:spLocks/>
          </p:cNvSpPr>
          <p:nvPr/>
        </p:nvSpPr>
        <p:spPr bwMode="auto">
          <a:xfrm>
            <a:off x="2409371" y="4554537"/>
            <a:ext cx="1828800" cy="381000"/>
          </a:xfrm>
          <a:custGeom>
            <a:avLst/>
            <a:gdLst>
              <a:gd name="T0" fmla="*/ 1828800 w 1152"/>
              <a:gd name="T1" fmla="*/ 0 h 240"/>
              <a:gd name="T2" fmla="*/ 609600 w 1152"/>
              <a:gd name="T3" fmla="*/ 76200 h 240"/>
              <a:gd name="T4" fmla="*/ 0 w 1152"/>
              <a:gd name="T5" fmla="*/ 381000 h 240"/>
              <a:gd name="T6" fmla="*/ 0 60000 65536"/>
              <a:gd name="T7" fmla="*/ 0 60000 65536"/>
              <a:gd name="T8" fmla="*/ 0 60000 65536"/>
              <a:gd name="T9" fmla="*/ 0 w 1152"/>
              <a:gd name="T10" fmla="*/ 0 h 240"/>
              <a:gd name="T11" fmla="*/ 1152 w 1152"/>
              <a:gd name="T12" fmla="*/ 240 h 240"/>
            </a:gdLst>
            <a:ahLst/>
            <a:cxnLst>
              <a:cxn ang="T6">
                <a:pos x="T0" y="T1"/>
              </a:cxn>
              <a:cxn ang="T7">
                <a:pos x="T2" y="T3"/>
              </a:cxn>
              <a:cxn ang="T8">
                <a:pos x="T4" y="T5"/>
              </a:cxn>
            </a:cxnLst>
            <a:rect l="T9" t="T10" r="T11" b="T12"/>
            <a:pathLst>
              <a:path w="1152" h="240">
                <a:moveTo>
                  <a:pt x="1152" y="0"/>
                </a:moveTo>
                <a:cubicBezTo>
                  <a:pt x="864" y="4"/>
                  <a:pt x="576" y="8"/>
                  <a:pt x="384" y="48"/>
                </a:cubicBezTo>
                <a:cubicBezTo>
                  <a:pt x="192" y="88"/>
                  <a:pt x="96" y="164"/>
                  <a:pt x="0" y="240"/>
                </a:cubicBezTo>
              </a:path>
            </a:pathLst>
          </a:custGeom>
          <a:noFill/>
          <a:ln w="12700">
            <a:solidFill>
              <a:schemeClr val="hlink"/>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8218" name="Freeform 101"/>
          <p:cNvSpPr>
            <a:spLocks/>
          </p:cNvSpPr>
          <p:nvPr/>
        </p:nvSpPr>
        <p:spPr bwMode="auto">
          <a:xfrm>
            <a:off x="5152571" y="4554537"/>
            <a:ext cx="2057400" cy="609600"/>
          </a:xfrm>
          <a:custGeom>
            <a:avLst/>
            <a:gdLst>
              <a:gd name="T0" fmla="*/ 0 w 1296"/>
              <a:gd name="T1" fmla="*/ 0 h 384"/>
              <a:gd name="T2" fmla="*/ 1219200 w 1296"/>
              <a:gd name="T3" fmla="*/ 533400 h 384"/>
              <a:gd name="T4" fmla="*/ 2057400 w 1296"/>
              <a:gd name="T5" fmla="*/ 457200 h 384"/>
              <a:gd name="T6" fmla="*/ 0 60000 65536"/>
              <a:gd name="T7" fmla="*/ 0 60000 65536"/>
              <a:gd name="T8" fmla="*/ 0 60000 65536"/>
              <a:gd name="T9" fmla="*/ 0 w 1296"/>
              <a:gd name="T10" fmla="*/ 0 h 384"/>
              <a:gd name="T11" fmla="*/ 1296 w 1296"/>
              <a:gd name="T12" fmla="*/ 384 h 384"/>
            </a:gdLst>
            <a:ahLst/>
            <a:cxnLst>
              <a:cxn ang="T6">
                <a:pos x="T0" y="T1"/>
              </a:cxn>
              <a:cxn ang="T7">
                <a:pos x="T2" y="T3"/>
              </a:cxn>
              <a:cxn ang="T8">
                <a:pos x="T4" y="T5"/>
              </a:cxn>
            </a:cxnLst>
            <a:rect l="T9" t="T10" r="T11" b="T12"/>
            <a:pathLst>
              <a:path w="1296" h="384">
                <a:moveTo>
                  <a:pt x="0" y="0"/>
                </a:moveTo>
                <a:cubicBezTo>
                  <a:pt x="276" y="144"/>
                  <a:pt x="552" y="288"/>
                  <a:pt x="768" y="336"/>
                </a:cubicBezTo>
                <a:cubicBezTo>
                  <a:pt x="984" y="384"/>
                  <a:pt x="1140" y="336"/>
                  <a:pt x="1296" y="288"/>
                </a:cubicBezTo>
              </a:path>
            </a:pathLst>
          </a:custGeom>
          <a:noFill/>
          <a:ln w="12700">
            <a:solidFill>
              <a:schemeClr val="hlink"/>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grpSp>
        <p:nvGrpSpPr>
          <p:cNvPr id="99" name="Group 98"/>
          <p:cNvGrpSpPr/>
          <p:nvPr/>
        </p:nvGrpSpPr>
        <p:grpSpPr>
          <a:xfrm>
            <a:off x="4179965" y="4026526"/>
            <a:ext cx="1107606" cy="824641"/>
            <a:chOff x="939760" y="666908"/>
            <a:chExt cx="5623170" cy="4186592"/>
          </a:xfrm>
        </p:grpSpPr>
        <p:sp>
          <p:nvSpPr>
            <p:cNvPr id="100" name="Freeform 99"/>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3" name="Freeform 102"/>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04" name="Group 103"/>
            <p:cNvGrpSpPr/>
            <p:nvPr/>
          </p:nvGrpSpPr>
          <p:grpSpPr>
            <a:xfrm>
              <a:off x="1012296" y="810492"/>
              <a:ext cx="468535" cy="3181508"/>
              <a:chOff x="3264635" y="937071"/>
              <a:chExt cx="468535" cy="3181508"/>
            </a:xfrm>
          </p:grpSpPr>
          <p:sp>
            <p:nvSpPr>
              <p:cNvPr id="190" name="Freeform 18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1" name="Freeform 19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Freeform 19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reeform 19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19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Freeform 19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Freeform 19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Freeform 19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Freeform 19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Freeform 19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Freeform 19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Freeform 20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Freeform 20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Freeform 20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5" name="Group 104"/>
            <p:cNvGrpSpPr/>
            <p:nvPr/>
          </p:nvGrpSpPr>
          <p:grpSpPr>
            <a:xfrm>
              <a:off x="1710061" y="810492"/>
              <a:ext cx="468535" cy="3181508"/>
              <a:chOff x="3264635" y="937071"/>
              <a:chExt cx="468535" cy="3181508"/>
            </a:xfrm>
          </p:grpSpPr>
          <p:sp>
            <p:nvSpPr>
              <p:cNvPr id="176" name="Freeform 17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7" name="Freeform 17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reeform 17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reeform 17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reeform 17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reeform 18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18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reeform 18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reeform 18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reeform 18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Freeform 18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Freeform 18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reeform 18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Freeform 18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6" name="Group 105"/>
            <p:cNvGrpSpPr/>
            <p:nvPr/>
          </p:nvGrpSpPr>
          <p:grpSpPr>
            <a:xfrm>
              <a:off x="2319661" y="810492"/>
              <a:ext cx="468535" cy="3181508"/>
              <a:chOff x="3264635" y="937071"/>
              <a:chExt cx="468535" cy="3181508"/>
            </a:xfrm>
          </p:grpSpPr>
          <p:sp>
            <p:nvSpPr>
              <p:cNvPr id="162" name="Freeform 16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3" name="Freeform 16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16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reeform 16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16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16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16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16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16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eform 17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17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17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17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17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7" name="Group 106"/>
            <p:cNvGrpSpPr/>
            <p:nvPr/>
          </p:nvGrpSpPr>
          <p:grpSpPr>
            <a:xfrm>
              <a:off x="2973343" y="810492"/>
              <a:ext cx="468535" cy="3181508"/>
              <a:chOff x="3264635" y="937071"/>
              <a:chExt cx="468535" cy="3181508"/>
            </a:xfrm>
          </p:grpSpPr>
          <p:sp>
            <p:nvSpPr>
              <p:cNvPr id="148" name="Freeform 14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9" name="Freeform 14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14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15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15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15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15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15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reeform 15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reeform 15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reeform 16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8" name="Group 107"/>
            <p:cNvGrpSpPr/>
            <p:nvPr/>
          </p:nvGrpSpPr>
          <p:grpSpPr>
            <a:xfrm>
              <a:off x="3615061" y="810492"/>
              <a:ext cx="468535" cy="3181508"/>
              <a:chOff x="3264635" y="937071"/>
              <a:chExt cx="468535" cy="3181508"/>
            </a:xfrm>
          </p:grpSpPr>
          <p:sp>
            <p:nvSpPr>
              <p:cNvPr id="134" name="Freeform 13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5" name="Freeform 13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13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13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13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13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13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4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14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14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14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14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14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14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9" name="Group 108"/>
            <p:cNvGrpSpPr/>
            <p:nvPr/>
          </p:nvGrpSpPr>
          <p:grpSpPr>
            <a:xfrm>
              <a:off x="4300861" y="810492"/>
              <a:ext cx="468535" cy="3181508"/>
              <a:chOff x="3264635" y="937071"/>
              <a:chExt cx="468535" cy="3181508"/>
            </a:xfrm>
          </p:grpSpPr>
          <p:sp>
            <p:nvSpPr>
              <p:cNvPr id="120" name="Freeform 11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1" name="Freeform 12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12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12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12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13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13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0" name="Freeform 109"/>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Freeform 110"/>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Freeform 111"/>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4" name="Freeform 113"/>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Freeform 115"/>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Freeform 117"/>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118"/>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245411480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Web Advertising: Publisher Perspective</a:t>
            </a:r>
          </a:p>
        </p:txBody>
      </p:sp>
      <p:sp>
        <p:nvSpPr>
          <p:cNvPr id="21507" name="Rectangle 3"/>
          <p:cNvSpPr>
            <a:spLocks noGrp="1" noChangeArrowheads="1"/>
          </p:cNvSpPr>
          <p:nvPr>
            <p:ph idx="1"/>
          </p:nvPr>
        </p:nvSpPr>
        <p:spPr/>
        <p:txBody>
          <a:bodyPr>
            <a:normAutofit fontScale="92500" lnSpcReduction="10000"/>
          </a:bodyPr>
          <a:lstStyle/>
          <a:p>
            <a:r>
              <a:rPr lang="en-US" smtClean="0"/>
              <a:t>Income	</a:t>
            </a:r>
          </a:p>
          <a:p>
            <a:pPr lvl="1"/>
            <a:r>
              <a:rPr lang="en-US" smtClean="0"/>
              <a:t>Cost per thousand viewings ($1 - $50)</a:t>
            </a:r>
          </a:p>
          <a:p>
            <a:pPr lvl="1"/>
            <a:r>
              <a:rPr lang="en-US" smtClean="0"/>
              <a:t>Need volume (25,000 or 1,000,000 per month)</a:t>
            </a:r>
          </a:p>
          <a:p>
            <a:pPr lvl="1"/>
            <a:r>
              <a:rPr lang="en-US" smtClean="0"/>
              <a:t>Need demographics</a:t>
            </a:r>
          </a:p>
          <a:p>
            <a:r>
              <a:rPr lang="en-US" smtClean="0"/>
              <a:t>Tasks</a:t>
            </a:r>
          </a:p>
          <a:p>
            <a:pPr lvl="1"/>
            <a:r>
              <a:rPr lang="en-US" smtClean="0"/>
              <a:t>Ad rotation software</a:t>
            </a:r>
          </a:p>
          <a:p>
            <a:pPr lvl="1"/>
            <a:r>
              <a:rPr lang="en-US" smtClean="0"/>
              <a:t>Tracking and monitoring</a:t>
            </a:r>
          </a:p>
          <a:p>
            <a:pPr lvl="1"/>
            <a:r>
              <a:rPr lang="en-US" smtClean="0"/>
              <a:t>Ad sales staff</a:t>
            </a:r>
          </a:p>
          <a:p>
            <a:pPr lvl="1"/>
            <a:r>
              <a:rPr lang="en-US" smtClean="0"/>
              <a:t>Billing</a:t>
            </a:r>
          </a:p>
          <a:p>
            <a:pPr lvl="1"/>
            <a:r>
              <a:rPr lang="en-US" smtClean="0"/>
              <a:t>Third Party: DoubleClick</a:t>
            </a:r>
          </a:p>
        </p:txBody>
      </p:sp>
    </p:spTree>
    <p:extLst>
      <p:ext uri="{BB962C8B-B14F-4D97-AF65-F5344CB8AC3E}">
        <p14:creationId xmlns:p14="http://schemas.microsoft.com/office/powerpoint/2010/main" xmlns="" val="17811617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smtClean="0"/>
              <a:t>Google </a:t>
            </a:r>
            <a:r>
              <a:rPr lang="en-US" dirty="0" err="1" smtClean="0"/>
              <a:t>AdWords</a:t>
            </a:r>
            <a:endParaRPr lang="en-US" dirty="0" smtClean="0"/>
          </a:p>
        </p:txBody>
      </p:sp>
      <p:sp>
        <p:nvSpPr>
          <p:cNvPr id="23555" name="Rectangle 3"/>
          <p:cNvSpPr>
            <a:spLocks noGrp="1" noChangeArrowheads="1"/>
          </p:cNvSpPr>
          <p:nvPr>
            <p:ph idx="1"/>
          </p:nvPr>
        </p:nvSpPr>
        <p:spPr/>
        <p:txBody>
          <a:bodyPr>
            <a:normAutofit fontScale="77500" lnSpcReduction="20000"/>
          </a:bodyPr>
          <a:lstStyle/>
          <a:p>
            <a:r>
              <a:rPr lang="en-US" dirty="0" smtClean="0"/>
              <a:t>Advertisers purchase keywords</a:t>
            </a:r>
          </a:p>
          <a:p>
            <a:r>
              <a:rPr lang="en-US" dirty="0" smtClean="0"/>
              <a:t>When users search for something Google displays ads that match the keyword</a:t>
            </a:r>
          </a:p>
          <a:p>
            <a:r>
              <a:rPr lang="en-US" dirty="0" smtClean="0"/>
              <a:t>If a user clicks on an ad, the advertiser is charged.</a:t>
            </a:r>
          </a:p>
          <a:p>
            <a:r>
              <a:rPr lang="en-US" dirty="0" smtClean="0"/>
              <a:t>Advertiser Complications</a:t>
            </a:r>
          </a:p>
          <a:p>
            <a:pPr lvl="1"/>
            <a:r>
              <a:rPr lang="en-US" dirty="0" smtClean="0"/>
              <a:t>Choose keywords that users are likely to enter.</a:t>
            </a:r>
          </a:p>
          <a:p>
            <a:pPr lvl="1"/>
            <a:r>
              <a:rPr lang="en-US" dirty="0" smtClean="0"/>
              <a:t>Prices are not fixed—advertisers bid for keywords and the highest bids at any point in time are placed at the top.</a:t>
            </a:r>
          </a:p>
          <a:p>
            <a:pPr lvl="1"/>
            <a:r>
              <a:rPr lang="en-US" dirty="0" smtClean="0"/>
              <a:t>Advertisers set daily budgets. When a budget is reached the ads are no longer displayed.</a:t>
            </a:r>
          </a:p>
          <a:p>
            <a:r>
              <a:rPr lang="en-US" dirty="0" smtClean="0"/>
              <a:t>Any Web site owner can join Ad words and place ads on a page. Google pays a portion of the revenue to the owner when an ad is clicked.</a:t>
            </a:r>
          </a:p>
        </p:txBody>
      </p:sp>
    </p:spTree>
    <p:extLst>
      <p:ext uri="{BB962C8B-B14F-4D97-AF65-F5344CB8AC3E}">
        <p14:creationId xmlns:p14="http://schemas.microsoft.com/office/powerpoint/2010/main" xmlns="" val="16741342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Keywords</a:t>
            </a:r>
            <a:endParaRPr lang="en-US" dirty="0"/>
          </a:p>
        </p:txBody>
      </p:sp>
      <p:sp>
        <p:nvSpPr>
          <p:cNvPr id="3" name="Content Placeholder 2"/>
          <p:cNvSpPr>
            <a:spLocks noGrp="1"/>
          </p:cNvSpPr>
          <p:nvPr>
            <p:ph idx="1"/>
          </p:nvPr>
        </p:nvSpPr>
        <p:spPr/>
        <p:txBody>
          <a:bodyPr/>
          <a:lstStyle/>
          <a:p>
            <a:r>
              <a:rPr lang="en-US" dirty="0" smtClean="0"/>
              <a:t>Decisions</a:t>
            </a:r>
          </a:p>
          <a:p>
            <a:pPr lvl="1"/>
            <a:r>
              <a:rPr lang="en-US" dirty="0" smtClean="0"/>
              <a:t>Keywords and phrases</a:t>
            </a:r>
          </a:p>
          <a:p>
            <a:pPr lvl="1"/>
            <a:r>
              <a:rPr lang="en-US" dirty="0" smtClean="0"/>
              <a:t>Price per click to bid</a:t>
            </a:r>
          </a:p>
          <a:p>
            <a:pPr lvl="1"/>
            <a:r>
              <a:rPr lang="en-US" dirty="0" smtClean="0"/>
              <a:t>Daily budget—be careful</a:t>
            </a:r>
          </a:p>
          <a:p>
            <a:r>
              <a:rPr lang="en-US" dirty="0" smtClean="0"/>
              <a:t>Support data from Google</a:t>
            </a:r>
          </a:p>
          <a:p>
            <a:pPr lvl="1"/>
            <a:r>
              <a:rPr lang="en-US" dirty="0" smtClean="0"/>
              <a:t>Number of monthly searches by keyword</a:t>
            </a:r>
          </a:p>
          <a:p>
            <a:pPr lvl="1"/>
            <a:r>
              <a:rPr lang="en-US" dirty="0" smtClean="0"/>
              <a:t>Estimated average cost per click</a:t>
            </a:r>
          </a:p>
          <a:p>
            <a:pPr lvl="1"/>
            <a:r>
              <a:rPr lang="en-US" dirty="0" smtClean="0"/>
              <a:t>Estimated ad position</a:t>
            </a:r>
          </a:p>
          <a:p>
            <a:r>
              <a:rPr lang="en-US" dirty="0" smtClean="0"/>
              <a:t>Check your competition!</a:t>
            </a:r>
            <a:endParaRPr lang="en-US" dirty="0"/>
          </a:p>
        </p:txBody>
      </p:sp>
    </p:spTree>
    <p:extLst>
      <p:ext uri="{BB962C8B-B14F-4D97-AF65-F5344CB8AC3E}">
        <p14:creationId xmlns:p14="http://schemas.microsoft.com/office/powerpoint/2010/main" xmlns="" val="19054172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Keyword Selection and Pricing</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76400" y="1371600"/>
            <a:ext cx="5867400" cy="45376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747231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Advertising Becomes Complex</a:t>
            </a:r>
            <a:endParaRPr lang="en-US" dirty="0"/>
          </a:p>
        </p:txBody>
      </p:sp>
      <p:sp>
        <p:nvSpPr>
          <p:cNvPr id="3" name="Rectangle 2"/>
          <p:cNvSpPr/>
          <p:nvPr/>
        </p:nvSpPr>
        <p:spPr>
          <a:xfrm>
            <a:off x="1295400" y="1447800"/>
            <a:ext cx="7391400" cy="369332"/>
          </a:xfrm>
          <a:prstGeom prst="rect">
            <a:avLst/>
          </a:prstGeom>
        </p:spPr>
        <p:txBody>
          <a:bodyPr wrap="square">
            <a:spAutoFit/>
          </a:bodyPr>
          <a:lstStyle/>
          <a:p>
            <a:r>
              <a:rPr lang="en-US" sz="1800" u="sng" dirty="0">
                <a:hlinkClick r:id="rId2"/>
              </a:rPr>
              <a:t>http://www.lumapartners.com/resource-center/lumascapes-2/</a:t>
            </a:r>
            <a:endParaRPr lang="en-US" sz="1800"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13906" t="7876" r="13750" b="9250"/>
          <a:stretch/>
        </p:blipFill>
        <p:spPr bwMode="auto">
          <a:xfrm>
            <a:off x="1905000" y="2057400"/>
            <a:ext cx="6019800" cy="43100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87376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a:t>
            </a:r>
            <a:endParaRPr lang="en-US" dirty="0"/>
          </a:p>
        </p:txBody>
      </p:sp>
      <p:sp>
        <p:nvSpPr>
          <p:cNvPr id="3" name="Content Placeholder 2"/>
          <p:cNvSpPr>
            <a:spLocks noGrp="1"/>
          </p:cNvSpPr>
          <p:nvPr>
            <p:ph idx="1"/>
          </p:nvPr>
        </p:nvSpPr>
        <p:spPr/>
        <p:txBody>
          <a:bodyPr>
            <a:normAutofit/>
          </a:bodyPr>
          <a:lstStyle/>
          <a:p>
            <a:r>
              <a:rPr lang="en-US" dirty="0" smtClean="0"/>
              <a:t>Set your browser to block third-party cookies.</a:t>
            </a:r>
          </a:p>
          <a:p>
            <a:r>
              <a:rPr lang="en-US" dirty="0" smtClean="0"/>
              <a:t>Optionally, use “private” browsing mode, but it might not work with some Web site features.</a:t>
            </a:r>
          </a:p>
          <a:p>
            <a:r>
              <a:rPr lang="en-US" dirty="0"/>
              <a:t>Watch for newer opt-out tools</a:t>
            </a:r>
          </a:p>
          <a:p>
            <a:r>
              <a:rPr lang="en-US" dirty="0" smtClean="0"/>
              <a:t>More extreme: Edit the hosts file to completely block an ad site:</a:t>
            </a:r>
          </a:p>
          <a:p>
            <a:pPr lvl="1"/>
            <a:r>
              <a:rPr lang="en-US" dirty="0" smtClean="0"/>
              <a:t>127.0.0.1    ads.doubleclick.net</a:t>
            </a:r>
          </a:p>
        </p:txBody>
      </p:sp>
    </p:spTree>
    <p:extLst>
      <p:ext uri="{BB962C8B-B14F-4D97-AF65-F5344CB8AC3E}">
        <p14:creationId xmlns:p14="http://schemas.microsoft.com/office/powerpoint/2010/main" xmlns="" val="17913323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r>
              <a:rPr lang="en-US" smtClean="0"/>
              <a:t>Web Hosting Options</a:t>
            </a:r>
          </a:p>
        </p:txBody>
      </p:sp>
      <p:graphicFrame>
        <p:nvGraphicFramePr>
          <p:cNvPr id="129173" name="Group 149"/>
          <p:cNvGraphicFramePr>
            <a:graphicFrameLocks noGrp="1"/>
          </p:cNvGraphicFramePr>
          <p:nvPr>
            <p:ph idx="4294967295"/>
            <p:extLst>
              <p:ext uri="{D42A27DB-BD31-4B8C-83A1-F6EECF244321}">
                <p14:modId xmlns:p14="http://schemas.microsoft.com/office/powerpoint/2010/main" xmlns="" val="3945018186"/>
              </p:ext>
            </p:extLst>
          </p:nvPr>
        </p:nvGraphicFramePr>
        <p:xfrm>
          <a:off x="1066800" y="1371598"/>
          <a:ext cx="7924800" cy="5181602"/>
        </p:xfrm>
        <a:graphic>
          <a:graphicData uri="http://schemas.openxmlformats.org/drawingml/2006/table">
            <a:tbl>
              <a:tblPr/>
              <a:tblGrid>
                <a:gridCol w="4073525"/>
                <a:gridCol w="3851275"/>
              </a:tblGrid>
              <a:tr h="4778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entury Schoolbook" pitchFamily="18" charset="0"/>
                          <a:cs typeface="Times New Roman" pitchFamily="18" charset="0"/>
                        </a:rPr>
                        <a:t>Business Situation</a:t>
                      </a:r>
                      <a:endParaRPr kumimoji="0" lang="en-US" sz="1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CC"/>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entury Schoolbook" pitchFamily="18" charset="0"/>
                          <a:cs typeface="Times New Roman" pitchFamily="18" charset="0"/>
                        </a:rPr>
                        <a:t>Hosting Options</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CC"/>
                    </a:solidFill>
                  </a:tcPr>
                </a:tc>
              </a:tr>
              <a:tr h="7826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entury Schoolbook" pitchFamily="18" charset="0"/>
                          <a:cs typeface="Times New Roman" pitchFamily="18" charset="0"/>
                        </a:rPr>
                        <a:t>Small business with a few basic items.</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entury Schoolbook" pitchFamily="18" charset="0"/>
                          <a:cs typeface="Times New Roman" pitchFamily="18" charset="0"/>
                        </a:rPr>
                        <a:t>Static HTML with a Buy Now button.</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778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entury Schoolbook" pitchFamily="18" charset="0"/>
                          <a:cs typeface="Times New Roman" pitchFamily="18" charset="0"/>
                        </a:rPr>
                        <a:t>Unique items of uncertain value.</a:t>
                      </a:r>
                      <a:endParaRPr kumimoji="0" lang="en-US" sz="1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entury Schoolbook" pitchFamily="18" charset="0"/>
                          <a:cs typeface="Times New Roman" pitchFamily="18" charset="0"/>
                        </a:rPr>
                        <a:t>eBay auction.</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7842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entury Schoolbook" pitchFamily="18" charset="0"/>
                          <a:cs typeface="Times New Roman" pitchFamily="18" charset="0"/>
                        </a:rPr>
                        <a:t>Many items but minimal configuration issues.</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entury Schoolbook" pitchFamily="18" charset="0"/>
                          <a:cs typeface="Times New Roman" pitchFamily="18" charset="0"/>
                        </a:rPr>
                        <a:t>Web commerce server hosted by third party.</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7826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entury Schoolbook" pitchFamily="18" charset="0"/>
                          <a:cs typeface="Times New Roman" pitchFamily="18" charset="0"/>
                        </a:rPr>
                        <a:t>Many unique items and merchant identity is not critical.</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entury Schoolbook" pitchFamily="18" charset="0"/>
                          <a:cs typeface="Times New Roman" pitchFamily="18" charset="0"/>
                        </a:rPr>
                        <a:t>Amazon </a:t>
                      </a:r>
                      <a:r>
                        <a:rPr kumimoji="0" lang="en-US" sz="1800" b="0" i="0" u="none" strike="noStrike" cap="none" normalizeH="0" baseline="0" dirty="0" err="1" smtClean="0">
                          <a:ln>
                            <a:noFill/>
                          </a:ln>
                          <a:solidFill>
                            <a:schemeClr val="tx1"/>
                          </a:solidFill>
                          <a:effectLst/>
                          <a:latin typeface="Century Schoolbook" pitchFamily="18" charset="0"/>
                          <a:cs typeface="Times New Roman" pitchFamily="18" charset="0"/>
                        </a:rPr>
                        <a:t>WebStore</a:t>
                      </a:r>
                      <a:r>
                        <a:rPr kumimoji="0" lang="en-US" sz="1800" b="0" i="0" u="none" strike="noStrike" cap="none" normalizeH="0" baseline="0" dirty="0" smtClean="0">
                          <a:ln>
                            <a:noFill/>
                          </a:ln>
                          <a:solidFill>
                            <a:schemeClr val="tx1"/>
                          </a:solidFill>
                          <a:effectLst/>
                          <a:latin typeface="Century Schoolbook" pitchFamily="18" charset="0"/>
                          <a:cs typeface="Times New Roman" pitchFamily="18" charset="0"/>
                        </a:rPr>
                        <a:t>.</a:t>
                      </a:r>
                      <a:endParaRPr kumimoji="0" lang="en-US" sz="1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7842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entury Schoolbook" pitchFamily="18" charset="0"/>
                          <a:cs typeface="Times New Roman" pitchFamily="18" charset="0"/>
                        </a:rPr>
                        <a:t>Unique service.</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entury Schoolbook" pitchFamily="18" charset="0"/>
                          <a:cs typeface="Times New Roman" pitchFamily="18" charset="0"/>
                        </a:rPr>
                        <a:t>Custom programming, probably run on a hosted server.</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10922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entury Schoolbook" pitchFamily="18" charset="0"/>
                          <a:cs typeface="Times New Roman" pitchFamily="18" charset="0"/>
                        </a:rPr>
                        <a:t>Custom application with tight linkages to in-house applications and databases.</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entury Schoolbook" pitchFamily="18" charset="0"/>
                          <a:cs typeface="Times New Roman" pitchFamily="18" charset="0"/>
                        </a:rPr>
                        <a:t>Custom programming running on your own servers. Rare.</a:t>
                      </a:r>
                      <a:endParaRPr kumimoji="0" lang="en-US" sz="1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xmlns="" val="26156384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Simple Static HTML Web Site</a:t>
            </a:r>
          </a:p>
        </p:txBody>
      </p:sp>
      <p:sp>
        <p:nvSpPr>
          <p:cNvPr id="25603" name="Rectangle 3"/>
          <p:cNvSpPr>
            <a:spLocks noChangeArrowheads="1"/>
          </p:cNvSpPr>
          <p:nvPr/>
        </p:nvSpPr>
        <p:spPr bwMode="auto">
          <a:xfrm>
            <a:off x="3276600" y="1219200"/>
            <a:ext cx="2209800" cy="1524000"/>
          </a:xfrm>
          <a:prstGeom prst="rect">
            <a:avLst/>
          </a:prstGeom>
          <a:solidFill>
            <a:srgbClr val="FFFFCC"/>
          </a:solidFill>
          <a:ln w="9525">
            <a:solidFill>
              <a:schemeClr val="tx1"/>
            </a:solidFill>
            <a:miter lim="800000"/>
            <a:headEnd/>
            <a:tailEnd/>
          </a:ln>
        </p:spPr>
        <p:txBody>
          <a:bodyPr wrap="none" anchor="ctr"/>
          <a:lstStyle/>
          <a:p>
            <a:pPr eaLnBrk="1" hangingPunct="1"/>
            <a:r>
              <a:rPr lang="en-US" sz="2000"/>
              <a:t>Main Web Page</a:t>
            </a:r>
          </a:p>
          <a:p>
            <a:pPr eaLnBrk="1" hangingPunct="1"/>
            <a:endParaRPr lang="en-US" sz="2000"/>
          </a:p>
          <a:p>
            <a:pPr eaLnBrk="1" hangingPunct="1"/>
            <a:r>
              <a:rPr lang="en-US" sz="2000"/>
              <a:t>Categories</a:t>
            </a:r>
          </a:p>
          <a:p>
            <a:pPr eaLnBrk="1" hangingPunct="1"/>
            <a:r>
              <a:rPr lang="en-US" sz="2000"/>
              <a:t>…</a:t>
            </a:r>
          </a:p>
        </p:txBody>
      </p:sp>
      <p:sp>
        <p:nvSpPr>
          <p:cNvPr id="25604" name="Rectangle 4"/>
          <p:cNvSpPr>
            <a:spLocks noChangeArrowheads="1"/>
          </p:cNvSpPr>
          <p:nvPr/>
        </p:nvSpPr>
        <p:spPr bwMode="auto">
          <a:xfrm>
            <a:off x="533400" y="3200400"/>
            <a:ext cx="2209800" cy="1447800"/>
          </a:xfrm>
          <a:prstGeom prst="rect">
            <a:avLst/>
          </a:prstGeom>
          <a:solidFill>
            <a:srgbClr val="FFFFCC"/>
          </a:solidFill>
          <a:ln w="9525">
            <a:solidFill>
              <a:schemeClr val="tx1"/>
            </a:solidFill>
            <a:miter lim="800000"/>
            <a:headEnd/>
            <a:tailEnd/>
          </a:ln>
        </p:spPr>
        <p:txBody>
          <a:bodyPr wrap="none" anchor="ctr"/>
          <a:lstStyle/>
          <a:p>
            <a:pPr eaLnBrk="1" hangingPunct="1">
              <a:tabLst>
                <a:tab pos="1143000" algn="l"/>
              </a:tabLst>
            </a:pPr>
            <a:r>
              <a:rPr lang="en-US" sz="2000"/>
              <a:t>Category 1</a:t>
            </a:r>
          </a:p>
          <a:p>
            <a:pPr eaLnBrk="1" hangingPunct="1">
              <a:tabLst>
                <a:tab pos="1143000" algn="l"/>
              </a:tabLst>
            </a:pPr>
            <a:endParaRPr lang="en-US" sz="2000"/>
          </a:p>
          <a:p>
            <a:pPr eaLnBrk="1" hangingPunct="1">
              <a:tabLst>
                <a:tab pos="1143000" algn="l"/>
              </a:tabLst>
            </a:pPr>
            <a:r>
              <a:rPr lang="en-US" sz="2000"/>
              <a:t>Product	photo</a:t>
            </a:r>
          </a:p>
          <a:p>
            <a:pPr eaLnBrk="1" hangingPunct="1">
              <a:tabLst>
                <a:tab pos="1143000" algn="l"/>
              </a:tabLst>
            </a:pPr>
            <a:r>
              <a:rPr lang="en-US" sz="2000"/>
              <a:t>…	…</a:t>
            </a:r>
          </a:p>
        </p:txBody>
      </p:sp>
      <p:sp>
        <p:nvSpPr>
          <p:cNvPr id="25605" name="Rectangle 5"/>
          <p:cNvSpPr>
            <a:spLocks noChangeArrowheads="1"/>
          </p:cNvSpPr>
          <p:nvPr/>
        </p:nvSpPr>
        <p:spPr bwMode="auto">
          <a:xfrm>
            <a:off x="3276600" y="3200400"/>
            <a:ext cx="2209800" cy="1447800"/>
          </a:xfrm>
          <a:prstGeom prst="rect">
            <a:avLst/>
          </a:prstGeom>
          <a:solidFill>
            <a:srgbClr val="FFFFCC"/>
          </a:solidFill>
          <a:ln w="9525">
            <a:solidFill>
              <a:schemeClr val="tx1"/>
            </a:solidFill>
            <a:miter lim="800000"/>
            <a:headEnd/>
            <a:tailEnd/>
          </a:ln>
        </p:spPr>
        <p:txBody>
          <a:bodyPr wrap="none" anchor="ctr"/>
          <a:lstStyle/>
          <a:p>
            <a:pPr eaLnBrk="1" hangingPunct="1">
              <a:tabLst>
                <a:tab pos="1143000" algn="l"/>
              </a:tabLst>
            </a:pPr>
            <a:r>
              <a:rPr lang="en-US" sz="2000"/>
              <a:t>Category 2</a:t>
            </a:r>
          </a:p>
          <a:p>
            <a:pPr eaLnBrk="1" hangingPunct="1">
              <a:tabLst>
                <a:tab pos="1143000" algn="l"/>
              </a:tabLst>
            </a:pPr>
            <a:endParaRPr lang="en-US" sz="2000"/>
          </a:p>
          <a:p>
            <a:pPr eaLnBrk="1" hangingPunct="1">
              <a:tabLst>
                <a:tab pos="1143000" algn="l"/>
              </a:tabLst>
            </a:pPr>
            <a:r>
              <a:rPr lang="en-US" sz="2000"/>
              <a:t>Product	photo</a:t>
            </a:r>
          </a:p>
          <a:p>
            <a:pPr eaLnBrk="1" hangingPunct="1">
              <a:tabLst>
                <a:tab pos="1143000" algn="l"/>
              </a:tabLst>
            </a:pPr>
            <a:r>
              <a:rPr lang="en-US" sz="2000"/>
              <a:t>…	…</a:t>
            </a:r>
          </a:p>
        </p:txBody>
      </p:sp>
      <p:sp>
        <p:nvSpPr>
          <p:cNvPr id="25606" name="Rectangle 6"/>
          <p:cNvSpPr>
            <a:spLocks noChangeArrowheads="1"/>
          </p:cNvSpPr>
          <p:nvPr/>
        </p:nvSpPr>
        <p:spPr bwMode="auto">
          <a:xfrm>
            <a:off x="6096000" y="3200400"/>
            <a:ext cx="2209800" cy="1447800"/>
          </a:xfrm>
          <a:prstGeom prst="rect">
            <a:avLst/>
          </a:prstGeom>
          <a:solidFill>
            <a:srgbClr val="FFFFCC"/>
          </a:solidFill>
          <a:ln w="9525">
            <a:solidFill>
              <a:schemeClr val="tx1"/>
            </a:solidFill>
            <a:miter lim="800000"/>
            <a:headEnd/>
            <a:tailEnd/>
          </a:ln>
        </p:spPr>
        <p:txBody>
          <a:bodyPr wrap="none" anchor="ctr"/>
          <a:lstStyle/>
          <a:p>
            <a:pPr eaLnBrk="1" hangingPunct="1">
              <a:tabLst>
                <a:tab pos="1143000" algn="l"/>
              </a:tabLst>
            </a:pPr>
            <a:r>
              <a:rPr lang="en-US" sz="2000"/>
              <a:t>Category 3</a:t>
            </a:r>
          </a:p>
          <a:p>
            <a:pPr eaLnBrk="1" hangingPunct="1">
              <a:tabLst>
                <a:tab pos="1143000" algn="l"/>
              </a:tabLst>
            </a:pPr>
            <a:endParaRPr lang="en-US" sz="2000"/>
          </a:p>
          <a:p>
            <a:pPr eaLnBrk="1" hangingPunct="1">
              <a:tabLst>
                <a:tab pos="1143000" algn="l"/>
              </a:tabLst>
            </a:pPr>
            <a:r>
              <a:rPr lang="en-US" sz="2000"/>
              <a:t>Product	photo</a:t>
            </a:r>
          </a:p>
          <a:p>
            <a:pPr eaLnBrk="1" hangingPunct="1">
              <a:tabLst>
                <a:tab pos="1143000" algn="l"/>
              </a:tabLst>
            </a:pPr>
            <a:r>
              <a:rPr lang="en-US" sz="2000"/>
              <a:t>…	…</a:t>
            </a:r>
          </a:p>
        </p:txBody>
      </p:sp>
      <p:sp>
        <p:nvSpPr>
          <p:cNvPr id="25607" name="Line 7"/>
          <p:cNvSpPr>
            <a:spLocks noChangeShapeType="1"/>
          </p:cNvSpPr>
          <p:nvPr/>
        </p:nvSpPr>
        <p:spPr bwMode="auto">
          <a:xfrm flipH="1">
            <a:off x="1600200" y="2209800"/>
            <a:ext cx="1828800" cy="914400"/>
          </a:xfrm>
          <a:prstGeom prst="line">
            <a:avLst/>
          </a:prstGeom>
          <a:noFill/>
          <a:ln w="9525">
            <a:solidFill>
              <a:schemeClr val="accent2"/>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25608" name="Line 8"/>
          <p:cNvSpPr>
            <a:spLocks noChangeShapeType="1"/>
          </p:cNvSpPr>
          <p:nvPr/>
        </p:nvSpPr>
        <p:spPr bwMode="auto">
          <a:xfrm>
            <a:off x="3581400" y="2438400"/>
            <a:ext cx="457200" cy="609600"/>
          </a:xfrm>
          <a:prstGeom prst="line">
            <a:avLst/>
          </a:prstGeom>
          <a:noFill/>
          <a:ln w="9525">
            <a:solidFill>
              <a:schemeClr val="accent2"/>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25609" name="Line 9"/>
          <p:cNvSpPr>
            <a:spLocks noChangeShapeType="1"/>
          </p:cNvSpPr>
          <p:nvPr/>
        </p:nvSpPr>
        <p:spPr bwMode="auto">
          <a:xfrm>
            <a:off x="3810000" y="2590800"/>
            <a:ext cx="2895600" cy="533400"/>
          </a:xfrm>
          <a:prstGeom prst="line">
            <a:avLst/>
          </a:prstGeom>
          <a:noFill/>
          <a:ln w="9525">
            <a:solidFill>
              <a:schemeClr val="accent2"/>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25610" name="Rectangle 10"/>
          <p:cNvSpPr>
            <a:spLocks noChangeArrowheads="1"/>
          </p:cNvSpPr>
          <p:nvPr/>
        </p:nvSpPr>
        <p:spPr bwMode="auto">
          <a:xfrm>
            <a:off x="381000" y="4953000"/>
            <a:ext cx="1600200" cy="1447800"/>
          </a:xfrm>
          <a:prstGeom prst="rect">
            <a:avLst/>
          </a:prstGeom>
          <a:solidFill>
            <a:srgbClr val="FFFFCC"/>
          </a:solidFill>
          <a:ln w="9525">
            <a:solidFill>
              <a:schemeClr val="tx1"/>
            </a:solidFill>
            <a:miter lim="800000"/>
            <a:headEnd/>
            <a:tailEnd/>
          </a:ln>
        </p:spPr>
        <p:txBody>
          <a:bodyPr wrap="none" anchor="ctr"/>
          <a:lstStyle/>
          <a:p>
            <a:pPr eaLnBrk="1" hangingPunct="1"/>
            <a:r>
              <a:rPr lang="en-US" sz="2000"/>
              <a:t>Product 1</a:t>
            </a:r>
          </a:p>
          <a:p>
            <a:pPr eaLnBrk="1" hangingPunct="1"/>
            <a:r>
              <a:rPr lang="en-US" sz="2000"/>
              <a:t>Description</a:t>
            </a:r>
          </a:p>
          <a:p>
            <a:pPr eaLnBrk="1" hangingPunct="1"/>
            <a:r>
              <a:rPr lang="en-US" sz="2000"/>
              <a:t>Price</a:t>
            </a:r>
          </a:p>
          <a:p>
            <a:pPr eaLnBrk="1" hangingPunct="1"/>
            <a:r>
              <a:rPr lang="en-US" sz="2000"/>
              <a:t>Photo</a:t>
            </a:r>
          </a:p>
        </p:txBody>
      </p:sp>
      <p:sp>
        <p:nvSpPr>
          <p:cNvPr id="25611" name="Rectangle 11"/>
          <p:cNvSpPr>
            <a:spLocks noChangeArrowheads="1"/>
          </p:cNvSpPr>
          <p:nvPr/>
        </p:nvSpPr>
        <p:spPr bwMode="auto">
          <a:xfrm>
            <a:off x="2362200" y="4953000"/>
            <a:ext cx="1600200" cy="1447800"/>
          </a:xfrm>
          <a:prstGeom prst="rect">
            <a:avLst/>
          </a:prstGeom>
          <a:solidFill>
            <a:srgbClr val="FFFFCC"/>
          </a:solidFill>
          <a:ln w="9525">
            <a:solidFill>
              <a:schemeClr val="tx1"/>
            </a:solidFill>
            <a:miter lim="800000"/>
            <a:headEnd/>
            <a:tailEnd/>
          </a:ln>
        </p:spPr>
        <p:txBody>
          <a:bodyPr wrap="none" anchor="ctr"/>
          <a:lstStyle/>
          <a:p>
            <a:pPr eaLnBrk="1" hangingPunct="1"/>
            <a:r>
              <a:rPr lang="en-US" sz="2000"/>
              <a:t>Product 2</a:t>
            </a:r>
          </a:p>
          <a:p>
            <a:pPr eaLnBrk="1" hangingPunct="1"/>
            <a:r>
              <a:rPr lang="en-US" sz="2000"/>
              <a:t>Description</a:t>
            </a:r>
          </a:p>
          <a:p>
            <a:pPr eaLnBrk="1" hangingPunct="1"/>
            <a:r>
              <a:rPr lang="en-US" sz="2000"/>
              <a:t>Price</a:t>
            </a:r>
          </a:p>
          <a:p>
            <a:pPr eaLnBrk="1" hangingPunct="1"/>
            <a:r>
              <a:rPr lang="en-US" sz="2000"/>
              <a:t>Photo</a:t>
            </a:r>
          </a:p>
        </p:txBody>
      </p:sp>
      <p:sp>
        <p:nvSpPr>
          <p:cNvPr id="25612" name="Rectangle 12"/>
          <p:cNvSpPr>
            <a:spLocks noChangeArrowheads="1"/>
          </p:cNvSpPr>
          <p:nvPr/>
        </p:nvSpPr>
        <p:spPr bwMode="auto">
          <a:xfrm>
            <a:off x="7086600" y="4953000"/>
            <a:ext cx="1600200" cy="1447800"/>
          </a:xfrm>
          <a:prstGeom prst="rect">
            <a:avLst/>
          </a:prstGeom>
          <a:solidFill>
            <a:srgbClr val="FFFFCC"/>
          </a:solidFill>
          <a:ln w="9525">
            <a:solidFill>
              <a:schemeClr val="tx1"/>
            </a:solidFill>
            <a:miter lim="800000"/>
            <a:headEnd/>
            <a:tailEnd/>
          </a:ln>
        </p:spPr>
        <p:txBody>
          <a:bodyPr wrap="none" anchor="ctr"/>
          <a:lstStyle/>
          <a:p>
            <a:pPr eaLnBrk="1" hangingPunct="1"/>
            <a:r>
              <a:rPr lang="en-US" sz="2000"/>
              <a:t>Product n</a:t>
            </a:r>
          </a:p>
          <a:p>
            <a:pPr eaLnBrk="1" hangingPunct="1"/>
            <a:r>
              <a:rPr lang="en-US" sz="2000"/>
              <a:t>Description</a:t>
            </a:r>
          </a:p>
          <a:p>
            <a:pPr eaLnBrk="1" hangingPunct="1"/>
            <a:r>
              <a:rPr lang="en-US" sz="2000"/>
              <a:t>Price</a:t>
            </a:r>
          </a:p>
          <a:p>
            <a:pPr eaLnBrk="1" hangingPunct="1"/>
            <a:r>
              <a:rPr lang="en-US" sz="2000"/>
              <a:t>Photo</a:t>
            </a:r>
          </a:p>
        </p:txBody>
      </p:sp>
      <p:sp>
        <p:nvSpPr>
          <p:cNvPr id="25613" name="Rectangle 13"/>
          <p:cNvSpPr>
            <a:spLocks noChangeArrowheads="1"/>
          </p:cNvSpPr>
          <p:nvPr/>
        </p:nvSpPr>
        <p:spPr bwMode="auto">
          <a:xfrm>
            <a:off x="4343400" y="4953000"/>
            <a:ext cx="1600200" cy="1447800"/>
          </a:xfrm>
          <a:prstGeom prst="rect">
            <a:avLst/>
          </a:prstGeom>
          <a:solidFill>
            <a:srgbClr val="FFFFCC"/>
          </a:solidFill>
          <a:ln w="9525">
            <a:solidFill>
              <a:schemeClr val="tx1"/>
            </a:solidFill>
            <a:miter lim="800000"/>
            <a:headEnd/>
            <a:tailEnd/>
          </a:ln>
        </p:spPr>
        <p:txBody>
          <a:bodyPr wrap="none" anchor="ctr"/>
          <a:lstStyle/>
          <a:p>
            <a:pPr eaLnBrk="1" hangingPunct="1"/>
            <a:r>
              <a:rPr lang="en-US" sz="2000"/>
              <a:t>Product 3</a:t>
            </a:r>
          </a:p>
          <a:p>
            <a:pPr eaLnBrk="1" hangingPunct="1"/>
            <a:r>
              <a:rPr lang="en-US" sz="2000"/>
              <a:t>Description</a:t>
            </a:r>
          </a:p>
          <a:p>
            <a:pPr eaLnBrk="1" hangingPunct="1"/>
            <a:r>
              <a:rPr lang="en-US" sz="2000"/>
              <a:t>Price</a:t>
            </a:r>
          </a:p>
          <a:p>
            <a:pPr eaLnBrk="1" hangingPunct="1"/>
            <a:r>
              <a:rPr lang="en-US" sz="2000"/>
              <a:t>Photo</a:t>
            </a:r>
          </a:p>
        </p:txBody>
      </p:sp>
      <p:sp>
        <p:nvSpPr>
          <p:cNvPr id="25614" name="Line 14"/>
          <p:cNvSpPr>
            <a:spLocks noChangeShapeType="1"/>
          </p:cNvSpPr>
          <p:nvPr/>
        </p:nvSpPr>
        <p:spPr bwMode="auto">
          <a:xfrm flipH="1">
            <a:off x="685800" y="4495800"/>
            <a:ext cx="381000" cy="381000"/>
          </a:xfrm>
          <a:prstGeom prst="line">
            <a:avLst/>
          </a:prstGeom>
          <a:noFill/>
          <a:ln w="9525">
            <a:solidFill>
              <a:schemeClr val="accent2"/>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25615" name="Line 15"/>
          <p:cNvSpPr>
            <a:spLocks noChangeShapeType="1"/>
          </p:cNvSpPr>
          <p:nvPr/>
        </p:nvSpPr>
        <p:spPr bwMode="auto">
          <a:xfrm>
            <a:off x="1219200" y="4572000"/>
            <a:ext cx="1524000" cy="457200"/>
          </a:xfrm>
          <a:prstGeom prst="line">
            <a:avLst/>
          </a:prstGeom>
          <a:noFill/>
          <a:ln w="9525">
            <a:solidFill>
              <a:schemeClr val="accent2"/>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25616" name="Line 16"/>
          <p:cNvSpPr>
            <a:spLocks noChangeShapeType="1"/>
          </p:cNvSpPr>
          <p:nvPr/>
        </p:nvSpPr>
        <p:spPr bwMode="auto">
          <a:xfrm>
            <a:off x="3810000" y="4419600"/>
            <a:ext cx="838200" cy="457200"/>
          </a:xfrm>
          <a:prstGeom prst="line">
            <a:avLst/>
          </a:prstGeom>
          <a:noFill/>
          <a:ln w="9525">
            <a:solidFill>
              <a:schemeClr val="accent2"/>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25617" name="Line 17"/>
          <p:cNvSpPr>
            <a:spLocks noChangeShapeType="1"/>
          </p:cNvSpPr>
          <p:nvPr/>
        </p:nvSpPr>
        <p:spPr bwMode="auto">
          <a:xfrm>
            <a:off x="6477000" y="4495800"/>
            <a:ext cx="1143000" cy="381000"/>
          </a:xfrm>
          <a:prstGeom prst="line">
            <a:avLst/>
          </a:prstGeom>
          <a:noFill/>
          <a:ln w="9525">
            <a:solidFill>
              <a:schemeClr val="accent2"/>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xmlns="" val="3096431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Simple Web Site with Buy Now Button</a:t>
            </a:r>
          </a:p>
        </p:txBody>
      </p:sp>
      <p:sp>
        <p:nvSpPr>
          <p:cNvPr id="26627" name="Rectangle 3"/>
          <p:cNvSpPr>
            <a:spLocks noChangeArrowheads="1"/>
          </p:cNvSpPr>
          <p:nvPr/>
        </p:nvSpPr>
        <p:spPr bwMode="auto">
          <a:xfrm>
            <a:off x="514350" y="1309687"/>
            <a:ext cx="3352800" cy="2590800"/>
          </a:xfrm>
          <a:prstGeom prst="rect">
            <a:avLst/>
          </a:prstGeom>
          <a:solidFill>
            <a:srgbClr val="99CCFF"/>
          </a:solidFill>
          <a:ln w="9525">
            <a:solidFill>
              <a:schemeClr val="tx1"/>
            </a:solidFill>
            <a:miter lim="800000"/>
            <a:headEnd/>
            <a:tailEnd/>
          </a:ln>
        </p:spPr>
        <p:txBody>
          <a:bodyPr wrap="none"/>
          <a:lstStyle/>
          <a:p>
            <a:pPr eaLnBrk="1" hangingPunct="1"/>
            <a:r>
              <a:rPr lang="en-US" sz="2000"/>
              <a:t>Merchant Web site</a:t>
            </a:r>
          </a:p>
        </p:txBody>
      </p:sp>
      <p:sp>
        <p:nvSpPr>
          <p:cNvPr id="26628" name="Rectangle 4"/>
          <p:cNvSpPr>
            <a:spLocks noChangeArrowheads="1"/>
          </p:cNvSpPr>
          <p:nvPr/>
        </p:nvSpPr>
        <p:spPr bwMode="auto">
          <a:xfrm>
            <a:off x="742950" y="1843087"/>
            <a:ext cx="2514600" cy="1676400"/>
          </a:xfrm>
          <a:prstGeom prst="rect">
            <a:avLst/>
          </a:prstGeom>
          <a:solidFill>
            <a:schemeClr val="bg1"/>
          </a:solidFill>
          <a:ln w="9525">
            <a:solidFill>
              <a:schemeClr val="tx1"/>
            </a:solidFill>
            <a:miter lim="800000"/>
            <a:headEnd/>
            <a:tailEnd/>
          </a:ln>
        </p:spPr>
        <p:txBody>
          <a:bodyPr wrap="none" anchor="ctr"/>
          <a:lstStyle/>
          <a:p>
            <a:pPr eaLnBrk="1" hangingPunct="1"/>
            <a:r>
              <a:rPr lang="en-US" sz="2000"/>
              <a:t>Product</a:t>
            </a:r>
          </a:p>
          <a:p>
            <a:pPr eaLnBrk="1" hangingPunct="1"/>
            <a:r>
              <a:rPr lang="en-US" sz="2000"/>
              <a:t>Description</a:t>
            </a:r>
          </a:p>
          <a:p>
            <a:pPr eaLnBrk="1" hangingPunct="1"/>
            <a:r>
              <a:rPr lang="en-US" sz="2000"/>
              <a:t>Price</a:t>
            </a:r>
          </a:p>
        </p:txBody>
      </p:sp>
      <p:sp>
        <p:nvSpPr>
          <p:cNvPr id="26629" name="Oval 5"/>
          <p:cNvSpPr>
            <a:spLocks noChangeArrowheads="1"/>
          </p:cNvSpPr>
          <p:nvPr/>
        </p:nvSpPr>
        <p:spPr bwMode="auto">
          <a:xfrm>
            <a:off x="1962150" y="1995487"/>
            <a:ext cx="1143000" cy="533400"/>
          </a:xfrm>
          <a:prstGeom prst="ellipse">
            <a:avLst/>
          </a:prstGeom>
          <a:solidFill>
            <a:srgbClr val="FDFEDA"/>
          </a:solidFill>
          <a:ln w="9525">
            <a:solidFill>
              <a:schemeClr val="tx1"/>
            </a:solidFill>
            <a:round/>
            <a:headEnd/>
            <a:tailEnd/>
          </a:ln>
        </p:spPr>
        <p:txBody>
          <a:bodyPr wrap="none" anchor="ctr"/>
          <a:lstStyle/>
          <a:p>
            <a:pPr algn="ctr" eaLnBrk="1" hangingPunct="1"/>
            <a:r>
              <a:rPr lang="en-US" sz="2000"/>
              <a:t>Buy Now</a:t>
            </a:r>
          </a:p>
        </p:txBody>
      </p:sp>
      <p:sp>
        <p:nvSpPr>
          <p:cNvPr id="26630" name="Rectangle 6"/>
          <p:cNvSpPr>
            <a:spLocks noChangeArrowheads="1"/>
          </p:cNvSpPr>
          <p:nvPr/>
        </p:nvSpPr>
        <p:spPr bwMode="auto">
          <a:xfrm>
            <a:off x="4171950" y="2300287"/>
            <a:ext cx="1981200" cy="1905000"/>
          </a:xfrm>
          <a:prstGeom prst="rect">
            <a:avLst/>
          </a:prstGeom>
          <a:solidFill>
            <a:srgbClr val="FDFEDA"/>
          </a:solidFill>
          <a:ln w="9525">
            <a:solidFill>
              <a:schemeClr val="tx1"/>
            </a:solidFill>
            <a:miter lim="800000"/>
            <a:headEnd/>
            <a:tailEnd/>
          </a:ln>
        </p:spPr>
        <p:txBody>
          <a:bodyPr wrap="none" anchor="ctr"/>
          <a:lstStyle/>
          <a:p>
            <a:pPr eaLnBrk="1" hangingPunct="1"/>
            <a:r>
              <a:rPr lang="en-US" sz="2000"/>
              <a:t>Shopping Cart</a:t>
            </a:r>
          </a:p>
          <a:p>
            <a:pPr eaLnBrk="1" hangingPunct="1"/>
            <a:r>
              <a:rPr lang="en-US" sz="2000"/>
              <a:t>Item	Price</a:t>
            </a:r>
          </a:p>
          <a:p>
            <a:pPr eaLnBrk="1" hangingPunct="1"/>
            <a:r>
              <a:rPr lang="en-US" sz="2000"/>
              <a:t>…	…</a:t>
            </a:r>
          </a:p>
          <a:p>
            <a:pPr eaLnBrk="1" hangingPunct="1"/>
            <a:r>
              <a:rPr lang="en-US" sz="2000"/>
              <a:t>	Total</a:t>
            </a:r>
          </a:p>
        </p:txBody>
      </p:sp>
      <p:sp>
        <p:nvSpPr>
          <p:cNvPr id="26631" name="Rectangle 7"/>
          <p:cNvSpPr>
            <a:spLocks noChangeArrowheads="1"/>
          </p:cNvSpPr>
          <p:nvPr/>
        </p:nvSpPr>
        <p:spPr bwMode="auto">
          <a:xfrm>
            <a:off x="4476750" y="3824287"/>
            <a:ext cx="1295400" cy="304800"/>
          </a:xfrm>
          <a:prstGeom prst="rect">
            <a:avLst/>
          </a:prstGeom>
          <a:solidFill>
            <a:schemeClr val="bg2"/>
          </a:solidFill>
          <a:ln w="9525">
            <a:solidFill>
              <a:schemeClr val="tx1"/>
            </a:solidFill>
            <a:miter lim="800000"/>
            <a:headEnd/>
            <a:tailEnd/>
          </a:ln>
        </p:spPr>
        <p:txBody>
          <a:bodyPr wrap="none" anchor="ctr"/>
          <a:lstStyle/>
          <a:p>
            <a:pPr algn="ctr" eaLnBrk="1" hangingPunct="1"/>
            <a:r>
              <a:rPr lang="en-US" sz="2000"/>
              <a:t>Check Out</a:t>
            </a:r>
          </a:p>
        </p:txBody>
      </p:sp>
      <p:sp>
        <p:nvSpPr>
          <p:cNvPr id="26632" name="Rectangle 8"/>
          <p:cNvSpPr>
            <a:spLocks noChangeArrowheads="1"/>
          </p:cNvSpPr>
          <p:nvPr/>
        </p:nvSpPr>
        <p:spPr bwMode="auto">
          <a:xfrm>
            <a:off x="6762750" y="2300287"/>
            <a:ext cx="1981200" cy="2209800"/>
          </a:xfrm>
          <a:prstGeom prst="rect">
            <a:avLst/>
          </a:prstGeom>
          <a:solidFill>
            <a:srgbClr val="FDFEDA"/>
          </a:solidFill>
          <a:ln w="9525">
            <a:solidFill>
              <a:schemeClr val="tx1"/>
            </a:solidFill>
            <a:miter lim="800000"/>
            <a:headEnd/>
            <a:tailEnd/>
          </a:ln>
        </p:spPr>
        <p:txBody>
          <a:bodyPr wrap="none" anchor="ctr"/>
          <a:lstStyle/>
          <a:p>
            <a:pPr algn="ctr" eaLnBrk="1" hangingPunct="1"/>
            <a:r>
              <a:rPr lang="en-US" sz="2000"/>
              <a:t>Credit Card Data</a:t>
            </a:r>
          </a:p>
          <a:p>
            <a:pPr algn="ctr" eaLnBrk="1" hangingPunct="1"/>
            <a:r>
              <a:rPr lang="en-US" sz="2000"/>
              <a:t>Name</a:t>
            </a:r>
          </a:p>
          <a:p>
            <a:pPr algn="ctr" eaLnBrk="1" hangingPunct="1"/>
            <a:r>
              <a:rPr lang="en-US" sz="2000"/>
              <a:t>Address</a:t>
            </a:r>
          </a:p>
          <a:p>
            <a:pPr algn="ctr" eaLnBrk="1" hangingPunct="1"/>
            <a:r>
              <a:rPr lang="en-US" sz="2000"/>
              <a:t>Phone</a:t>
            </a:r>
          </a:p>
          <a:p>
            <a:pPr algn="ctr" eaLnBrk="1" hangingPunct="1"/>
            <a:r>
              <a:rPr lang="en-US" sz="2000"/>
              <a:t>Card Number</a:t>
            </a:r>
          </a:p>
        </p:txBody>
      </p:sp>
      <p:sp>
        <p:nvSpPr>
          <p:cNvPr id="26633" name="Rectangle 9"/>
          <p:cNvSpPr>
            <a:spLocks noChangeArrowheads="1"/>
          </p:cNvSpPr>
          <p:nvPr/>
        </p:nvSpPr>
        <p:spPr bwMode="auto">
          <a:xfrm>
            <a:off x="7067550" y="4129087"/>
            <a:ext cx="1295400" cy="304800"/>
          </a:xfrm>
          <a:prstGeom prst="rect">
            <a:avLst/>
          </a:prstGeom>
          <a:solidFill>
            <a:schemeClr val="bg2"/>
          </a:solidFill>
          <a:ln w="9525">
            <a:solidFill>
              <a:schemeClr val="tx1"/>
            </a:solidFill>
            <a:miter lim="800000"/>
            <a:headEnd/>
            <a:tailEnd/>
          </a:ln>
        </p:spPr>
        <p:txBody>
          <a:bodyPr wrap="none" anchor="ctr"/>
          <a:lstStyle/>
          <a:p>
            <a:pPr algn="ctr" eaLnBrk="1" hangingPunct="1"/>
            <a:r>
              <a:rPr lang="en-US" sz="2000"/>
              <a:t>Submit</a:t>
            </a:r>
          </a:p>
        </p:txBody>
      </p:sp>
      <p:sp>
        <p:nvSpPr>
          <p:cNvPr id="26634" name="Line 10"/>
          <p:cNvSpPr>
            <a:spLocks noChangeShapeType="1"/>
          </p:cNvSpPr>
          <p:nvPr/>
        </p:nvSpPr>
        <p:spPr bwMode="auto">
          <a:xfrm>
            <a:off x="3028950" y="2452687"/>
            <a:ext cx="1143000" cy="914400"/>
          </a:xfrm>
          <a:prstGeom prst="line">
            <a:avLst/>
          </a:prstGeom>
          <a:noFill/>
          <a:ln w="9525">
            <a:solidFill>
              <a:schemeClr val="accent2"/>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26635" name="Line 11"/>
          <p:cNvSpPr>
            <a:spLocks noChangeShapeType="1"/>
          </p:cNvSpPr>
          <p:nvPr/>
        </p:nvSpPr>
        <p:spPr bwMode="auto">
          <a:xfrm flipV="1">
            <a:off x="5772150" y="2909887"/>
            <a:ext cx="914400" cy="1066800"/>
          </a:xfrm>
          <a:prstGeom prst="line">
            <a:avLst/>
          </a:prstGeom>
          <a:noFill/>
          <a:ln w="9525">
            <a:solidFill>
              <a:schemeClr val="accent2"/>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26636" name="Text Box 12"/>
          <p:cNvSpPr txBox="1">
            <a:spLocks noChangeArrowheads="1"/>
          </p:cNvSpPr>
          <p:nvPr/>
        </p:nvSpPr>
        <p:spPr bwMode="auto">
          <a:xfrm>
            <a:off x="5222875" y="1625600"/>
            <a:ext cx="2455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000"/>
              <a:t>Card Processor Site</a:t>
            </a:r>
          </a:p>
        </p:txBody>
      </p:sp>
      <p:sp>
        <p:nvSpPr>
          <p:cNvPr id="26637" name="Rectangle 13"/>
          <p:cNvSpPr>
            <a:spLocks noChangeArrowheads="1"/>
          </p:cNvSpPr>
          <p:nvPr/>
        </p:nvSpPr>
        <p:spPr bwMode="auto">
          <a:xfrm>
            <a:off x="6381750" y="4967287"/>
            <a:ext cx="1981200" cy="1447800"/>
          </a:xfrm>
          <a:prstGeom prst="rect">
            <a:avLst/>
          </a:prstGeom>
          <a:solidFill>
            <a:srgbClr val="FDFEDA"/>
          </a:solidFill>
          <a:ln w="9525">
            <a:solidFill>
              <a:schemeClr val="tx1"/>
            </a:solidFill>
            <a:miter lim="800000"/>
            <a:headEnd/>
            <a:tailEnd/>
          </a:ln>
        </p:spPr>
        <p:txBody>
          <a:bodyPr wrap="none" anchor="ctr"/>
          <a:lstStyle/>
          <a:p>
            <a:pPr eaLnBrk="1" hangingPunct="1"/>
            <a:r>
              <a:rPr lang="en-US" sz="2000"/>
              <a:t>Customer</a:t>
            </a:r>
          </a:p>
          <a:p>
            <a:pPr eaLnBrk="1" hangingPunct="1"/>
            <a:r>
              <a:rPr lang="en-US" sz="2000"/>
              <a:t>Notification</a:t>
            </a:r>
          </a:p>
          <a:p>
            <a:pPr eaLnBrk="1" hangingPunct="1"/>
            <a:r>
              <a:rPr lang="en-US" sz="2000"/>
              <a:t>(Accept/Reject)</a:t>
            </a:r>
          </a:p>
        </p:txBody>
      </p:sp>
      <p:sp>
        <p:nvSpPr>
          <p:cNvPr id="26638" name="Line 14"/>
          <p:cNvSpPr>
            <a:spLocks noChangeShapeType="1"/>
          </p:cNvSpPr>
          <p:nvPr/>
        </p:nvSpPr>
        <p:spPr bwMode="auto">
          <a:xfrm flipH="1">
            <a:off x="7219950" y="4433887"/>
            <a:ext cx="533400" cy="533400"/>
          </a:xfrm>
          <a:prstGeom prst="line">
            <a:avLst/>
          </a:prstGeom>
          <a:noFill/>
          <a:ln w="9525">
            <a:solidFill>
              <a:schemeClr val="accent2"/>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26639" name="Line 15"/>
          <p:cNvSpPr>
            <a:spLocks noChangeShapeType="1"/>
          </p:cNvSpPr>
          <p:nvPr/>
        </p:nvSpPr>
        <p:spPr bwMode="auto">
          <a:xfrm flipH="1">
            <a:off x="1657350" y="4433887"/>
            <a:ext cx="6096000" cy="762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26640" name="Text Box 16"/>
          <p:cNvSpPr txBox="1">
            <a:spLocks noChangeArrowheads="1"/>
          </p:cNvSpPr>
          <p:nvPr/>
        </p:nvSpPr>
        <p:spPr bwMode="auto">
          <a:xfrm>
            <a:off x="2038350" y="4586287"/>
            <a:ext cx="19605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000"/>
              <a:t>Notify merchant</a:t>
            </a:r>
          </a:p>
        </p:txBody>
      </p:sp>
      <p:pic>
        <p:nvPicPr>
          <p:cNvPr id="26641" name="Picture 17" descr="pe01843_"/>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0550" y="4814887"/>
            <a:ext cx="1082675" cy="152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42" name="Text Box 18"/>
          <p:cNvSpPr txBox="1">
            <a:spLocks noChangeArrowheads="1"/>
          </p:cNvSpPr>
          <p:nvPr/>
        </p:nvSpPr>
        <p:spPr bwMode="auto">
          <a:xfrm>
            <a:off x="1962150" y="5881687"/>
            <a:ext cx="41973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800">
                <a:hlinkClick r:id="rId3"/>
              </a:rPr>
              <a:t>http://www.goemerchant.com/index.htm</a:t>
            </a:r>
            <a:endParaRPr lang="en-US" sz="1800"/>
          </a:p>
        </p:txBody>
      </p:sp>
      <p:sp>
        <p:nvSpPr>
          <p:cNvPr id="26643" name="Rectangle 19"/>
          <p:cNvSpPr>
            <a:spLocks noChangeArrowheads="1"/>
          </p:cNvSpPr>
          <p:nvPr/>
        </p:nvSpPr>
        <p:spPr bwMode="auto">
          <a:xfrm>
            <a:off x="3333750" y="6491287"/>
            <a:ext cx="2482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p>
            <a:r>
              <a:rPr lang="en-US" sz="1800">
                <a:hlinkClick r:id="rId4"/>
              </a:rPr>
              <a:t>http://www.paypal.com</a:t>
            </a:r>
            <a:endParaRPr lang="en-US" sz="1800"/>
          </a:p>
        </p:txBody>
      </p:sp>
      <p:sp>
        <p:nvSpPr>
          <p:cNvPr id="26644" name="Rectangle 20"/>
          <p:cNvSpPr>
            <a:spLocks noChangeArrowheads="1"/>
          </p:cNvSpPr>
          <p:nvPr/>
        </p:nvSpPr>
        <p:spPr bwMode="auto">
          <a:xfrm>
            <a:off x="5848350" y="6491287"/>
            <a:ext cx="2914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p>
            <a:r>
              <a:rPr lang="en-US" sz="1800">
                <a:hlinkClick r:id="rId5"/>
              </a:rPr>
              <a:t>http://checkout.google.com</a:t>
            </a:r>
            <a:endParaRPr lang="en-US" sz="1800"/>
          </a:p>
        </p:txBody>
      </p:sp>
    </p:spTree>
    <p:extLst>
      <p:ext uri="{BB962C8B-B14F-4D97-AF65-F5344CB8AC3E}">
        <p14:creationId xmlns:p14="http://schemas.microsoft.com/office/powerpoint/2010/main" xmlns="" val="42813869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050"/>
          <p:cNvSpPr>
            <a:spLocks noGrp="1" noChangeArrowheads="1"/>
          </p:cNvSpPr>
          <p:nvPr>
            <p:ph type="title"/>
          </p:nvPr>
        </p:nvSpPr>
        <p:spPr/>
        <p:txBody>
          <a:bodyPr/>
          <a:lstStyle/>
          <a:p>
            <a:r>
              <a:rPr lang="en-US" smtClean="0"/>
              <a:t>Web Auctions</a:t>
            </a:r>
          </a:p>
        </p:txBody>
      </p:sp>
      <p:sp>
        <p:nvSpPr>
          <p:cNvPr id="28675" name="Rectangle 2051"/>
          <p:cNvSpPr>
            <a:spLocks noGrp="1" noChangeArrowheads="1"/>
          </p:cNvSpPr>
          <p:nvPr>
            <p:ph idx="1"/>
          </p:nvPr>
        </p:nvSpPr>
        <p:spPr/>
        <p:txBody>
          <a:bodyPr/>
          <a:lstStyle/>
          <a:p>
            <a:r>
              <a:rPr lang="en-US" sz="2000" smtClean="0"/>
              <a:t>Uncertain price</a:t>
            </a:r>
          </a:p>
          <a:p>
            <a:r>
              <a:rPr lang="en-US" sz="2000" smtClean="0"/>
              <a:t>Can set reserve price</a:t>
            </a:r>
          </a:p>
          <a:p>
            <a:r>
              <a:rPr lang="en-US" sz="2000" smtClean="0"/>
              <a:t>Good for unique items</a:t>
            </a:r>
          </a:p>
          <a:p>
            <a:r>
              <a:rPr lang="en-US" sz="2000" smtClean="0"/>
              <a:t>Efficiency depends on</a:t>
            </a:r>
          </a:p>
          <a:p>
            <a:pPr lvl="1"/>
            <a:r>
              <a:rPr lang="en-US" sz="1800" smtClean="0"/>
              <a:t>Full information</a:t>
            </a:r>
          </a:p>
          <a:p>
            <a:pPr lvl="1"/>
            <a:r>
              <a:rPr lang="en-US" sz="1800" smtClean="0"/>
              <a:t>Adequate number of participants</a:t>
            </a:r>
          </a:p>
          <a:p>
            <a:endParaRPr lang="en-US" sz="2000" smtClean="0"/>
          </a:p>
        </p:txBody>
      </p:sp>
      <p:pic>
        <p:nvPicPr>
          <p:cNvPr id="28676" name="Picture 2053" descr="j025274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15200" y="1219200"/>
            <a:ext cx="1325563" cy="178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677" name="Picture 2054" descr="bd06774_"/>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48200" y="1828800"/>
            <a:ext cx="1168400" cy="1281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678" name="Picture 2055" descr="bd06775_"/>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867400" y="1631950"/>
            <a:ext cx="1295400" cy="123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679" name="Picture 2056" descr="bd06810_"/>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334000" y="2362200"/>
            <a:ext cx="1782763" cy="148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761654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normAutofit/>
          </a:bodyPr>
          <a:lstStyle/>
          <a:p>
            <a:r>
              <a:rPr lang="en-US" smtClean="0"/>
              <a:t>Forms of Electronic Commerce</a:t>
            </a:r>
          </a:p>
        </p:txBody>
      </p:sp>
      <p:graphicFrame>
        <p:nvGraphicFramePr>
          <p:cNvPr id="165933" name="Group 45"/>
          <p:cNvGraphicFramePr>
            <a:graphicFrameLocks noGrp="1"/>
          </p:cNvGraphicFramePr>
          <p:nvPr>
            <p:ph idx="4294967295"/>
            <p:extLst>
              <p:ext uri="{D42A27DB-BD31-4B8C-83A1-F6EECF244321}">
                <p14:modId xmlns:p14="http://schemas.microsoft.com/office/powerpoint/2010/main" xmlns="" val="3849623186"/>
              </p:ext>
            </p:extLst>
          </p:nvPr>
        </p:nvGraphicFramePr>
        <p:xfrm>
          <a:off x="1295400" y="1524000"/>
          <a:ext cx="7613650" cy="4515737"/>
        </p:xfrm>
        <a:graphic>
          <a:graphicData uri="http://schemas.openxmlformats.org/drawingml/2006/table">
            <a:tbl>
              <a:tblPr/>
              <a:tblGrid>
                <a:gridCol w="1441450"/>
                <a:gridCol w="2901950"/>
                <a:gridCol w="3270250"/>
              </a:tblGrid>
              <a:tr h="68569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txBody>
                  <a:tcPr marT="45713" marB="4571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Business</a:t>
                      </a:r>
                    </a:p>
                  </a:txBody>
                  <a:tcPr marT="45713" marB="4571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Consumer</a:t>
                      </a:r>
                    </a:p>
                  </a:txBody>
                  <a:tcPr marT="45713" marB="4571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726936">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Business</a:t>
                      </a:r>
                    </a:p>
                  </a:txBody>
                  <a:tcPr marT="45713" marB="4571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B2B</a:t>
                      </a:r>
                    </a:p>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EDI</a:t>
                      </a:r>
                    </a:p>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Commodity auctions</a:t>
                      </a:r>
                    </a:p>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Services</a:t>
                      </a:r>
                    </a:p>
                  </a:txBody>
                  <a:tcPr marT="45713" marB="4571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B2C</a:t>
                      </a:r>
                    </a:p>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Consumer-oriented</a:t>
                      </a:r>
                    </a:p>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Sales</a:t>
                      </a:r>
                    </a:p>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Support</a:t>
                      </a:r>
                    </a:p>
                  </a:txBody>
                  <a:tcPr marT="45713" marB="4571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737094">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Consumer</a:t>
                      </a:r>
                    </a:p>
                  </a:txBody>
                  <a:tcPr marT="45713" marB="4571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C2B</a:t>
                      </a:r>
                    </a:p>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Minimal examples, possibly contract employee sites such as vworker.com</a:t>
                      </a:r>
                    </a:p>
                  </a:txBody>
                  <a:tcPr marT="45713" marB="4571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C2C</a:t>
                      </a:r>
                    </a:p>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Auction sites (eBay)</a:t>
                      </a:r>
                    </a:p>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But many of these are dominated by small business sales.</a:t>
                      </a:r>
                    </a:p>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Social networks</a:t>
                      </a:r>
                    </a:p>
                  </a:txBody>
                  <a:tcPr marT="45713" marB="4571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xmlns="" val="15609240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r>
              <a:rPr lang="en-US" dirty="0" smtClean="0"/>
              <a:t>Amazon </a:t>
            </a:r>
            <a:r>
              <a:rPr lang="en-US" dirty="0" err="1" smtClean="0"/>
              <a:t>WebStore</a:t>
            </a:r>
            <a:r>
              <a:rPr lang="en-US" dirty="0" smtClean="0"/>
              <a:t> (</a:t>
            </a:r>
            <a:r>
              <a:rPr lang="en-US" dirty="0" err="1" smtClean="0"/>
              <a:t>MarketPlace</a:t>
            </a:r>
            <a:r>
              <a:rPr lang="en-US" dirty="0" smtClean="0"/>
              <a:t>)</a:t>
            </a:r>
          </a:p>
        </p:txBody>
      </p:sp>
      <p:sp>
        <p:nvSpPr>
          <p:cNvPr id="29699" name="Text Box 1034"/>
          <p:cNvSpPr txBox="1">
            <a:spLocks noChangeArrowheads="1"/>
          </p:cNvSpPr>
          <p:nvPr/>
        </p:nvSpPr>
        <p:spPr bwMode="auto">
          <a:xfrm>
            <a:off x="381000" y="3336925"/>
            <a:ext cx="2146300" cy="161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000" b="1"/>
              <a:t>Vendor Transfer</a:t>
            </a:r>
          </a:p>
          <a:p>
            <a:pPr eaLnBrk="1" hangingPunct="1"/>
            <a:r>
              <a:rPr lang="en-US" sz="2000"/>
              <a:t>Description</a:t>
            </a:r>
          </a:p>
          <a:p>
            <a:pPr eaLnBrk="1" hangingPunct="1"/>
            <a:r>
              <a:rPr lang="en-US" sz="2000"/>
              <a:t>Price</a:t>
            </a:r>
          </a:p>
          <a:p>
            <a:pPr eaLnBrk="1" hangingPunct="1"/>
            <a:r>
              <a:rPr lang="en-US" sz="2000"/>
              <a:t>Scanned image</a:t>
            </a:r>
          </a:p>
          <a:p>
            <a:pPr eaLnBrk="1" hangingPunct="1"/>
            <a:r>
              <a:rPr lang="en-US" sz="2000"/>
              <a:t>Contact info</a:t>
            </a:r>
          </a:p>
        </p:txBody>
      </p:sp>
      <p:sp>
        <p:nvSpPr>
          <p:cNvPr id="29700" name="Text Box 1035"/>
          <p:cNvSpPr txBox="1">
            <a:spLocks noChangeArrowheads="1"/>
          </p:cNvSpPr>
          <p:nvPr/>
        </p:nvSpPr>
        <p:spPr bwMode="auto">
          <a:xfrm>
            <a:off x="6858000" y="4479925"/>
            <a:ext cx="1906588"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000" b="1"/>
              <a:t>Consumer</a:t>
            </a:r>
          </a:p>
          <a:p>
            <a:pPr eaLnBrk="1" hangingPunct="1"/>
            <a:r>
              <a:rPr lang="en-US" sz="2000"/>
              <a:t>Product search</a:t>
            </a:r>
          </a:p>
          <a:p>
            <a:pPr eaLnBrk="1" hangingPunct="1"/>
            <a:r>
              <a:rPr lang="en-US" sz="2000"/>
              <a:t>Choose vendor</a:t>
            </a:r>
          </a:p>
          <a:p>
            <a:pPr eaLnBrk="1" hangingPunct="1"/>
            <a:r>
              <a:rPr lang="en-US" sz="2000"/>
              <a:t>Pay for item</a:t>
            </a:r>
          </a:p>
        </p:txBody>
      </p:sp>
      <p:sp>
        <p:nvSpPr>
          <p:cNvPr id="29701" name="Text Box 1036"/>
          <p:cNvSpPr txBox="1">
            <a:spLocks noChangeArrowheads="1"/>
          </p:cNvSpPr>
          <p:nvPr/>
        </p:nvSpPr>
        <p:spPr bwMode="auto">
          <a:xfrm>
            <a:off x="2819400" y="5089525"/>
            <a:ext cx="3919538"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000" b="1"/>
              <a:t>Transaction Processing</a:t>
            </a:r>
          </a:p>
          <a:p>
            <a:pPr eaLnBrk="1" hangingPunct="1"/>
            <a:r>
              <a:rPr lang="en-US" sz="2000"/>
              <a:t>Amazon.com handles credit</a:t>
            </a:r>
          </a:p>
          <a:p>
            <a:pPr eaLnBrk="1" hangingPunct="1"/>
            <a:r>
              <a:rPr lang="en-US" sz="2000"/>
              <a:t>Sends order info to merchant</a:t>
            </a:r>
          </a:p>
          <a:p>
            <a:pPr eaLnBrk="1" hangingPunct="1"/>
            <a:r>
              <a:rPr lang="en-US" sz="2000"/>
              <a:t>Merchant ships item to consumer</a:t>
            </a:r>
          </a:p>
        </p:txBody>
      </p:sp>
      <p:pic>
        <p:nvPicPr>
          <p:cNvPr id="29702" name="Picture 1037" descr="MPj04312330000[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72400" y="1812925"/>
            <a:ext cx="8382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703" name="Picture 1038" descr="j028499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000" y="1355725"/>
            <a:ext cx="2095500" cy="1376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704" name="Picture 1039" descr="j040725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620000" y="3413125"/>
            <a:ext cx="1295400" cy="1036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705" name="Freeform 1041"/>
          <p:cNvSpPr>
            <a:spLocks/>
          </p:cNvSpPr>
          <p:nvPr/>
        </p:nvSpPr>
        <p:spPr bwMode="auto">
          <a:xfrm>
            <a:off x="6629400" y="3235325"/>
            <a:ext cx="990600" cy="863600"/>
          </a:xfrm>
          <a:custGeom>
            <a:avLst/>
            <a:gdLst>
              <a:gd name="T0" fmla="*/ 0 w 624"/>
              <a:gd name="T1" fmla="*/ 101600 h 544"/>
              <a:gd name="T2" fmla="*/ 609600 w 624"/>
              <a:gd name="T3" fmla="*/ 101600 h 544"/>
              <a:gd name="T4" fmla="*/ 381000 w 624"/>
              <a:gd name="T5" fmla="*/ 711200 h 544"/>
              <a:gd name="T6" fmla="*/ 990600 w 624"/>
              <a:gd name="T7" fmla="*/ 863600 h 544"/>
              <a:gd name="T8" fmla="*/ 0 60000 65536"/>
              <a:gd name="T9" fmla="*/ 0 60000 65536"/>
              <a:gd name="T10" fmla="*/ 0 60000 65536"/>
              <a:gd name="T11" fmla="*/ 0 60000 65536"/>
              <a:gd name="T12" fmla="*/ 0 w 624"/>
              <a:gd name="T13" fmla="*/ 0 h 544"/>
              <a:gd name="T14" fmla="*/ 624 w 624"/>
              <a:gd name="T15" fmla="*/ 544 h 544"/>
            </a:gdLst>
            <a:ahLst/>
            <a:cxnLst>
              <a:cxn ang="T8">
                <a:pos x="T0" y="T1"/>
              </a:cxn>
              <a:cxn ang="T9">
                <a:pos x="T2" y="T3"/>
              </a:cxn>
              <a:cxn ang="T10">
                <a:pos x="T4" y="T5"/>
              </a:cxn>
              <a:cxn ang="T11">
                <a:pos x="T6" y="T7"/>
              </a:cxn>
            </a:cxnLst>
            <a:rect l="T12" t="T13" r="T14" b="T15"/>
            <a:pathLst>
              <a:path w="624" h="544">
                <a:moveTo>
                  <a:pt x="0" y="64"/>
                </a:moveTo>
                <a:cubicBezTo>
                  <a:pt x="172" y="32"/>
                  <a:pt x="344" y="0"/>
                  <a:pt x="384" y="64"/>
                </a:cubicBezTo>
                <a:cubicBezTo>
                  <a:pt x="424" y="128"/>
                  <a:pt x="200" y="368"/>
                  <a:pt x="240" y="448"/>
                </a:cubicBezTo>
                <a:cubicBezTo>
                  <a:pt x="280" y="528"/>
                  <a:pt x="452" y="536"/>
                  <a:pt x="624" y="544"/>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9706" name="Freeform 1042"/>
          <p:cNvSpPr>
            <a:spLocks/>
          </p:cNvSpPr>
          <p:nvPr/>
        </p:nvSpPr>
        <p:spPr bwMode="auto">
          <a:xfrm>
            <a:off x="6629400" y="2117725"/>
            <a:ext cx="1143000" cy="673100"/>
          </a:xfrm>
          <a:custGeom>
            <a:avLst/>
            <a:gdLst>
              <a:gd name="T0" fmla="*/ 0 w 720"/>
              <a:gd name="T1" fmla="*/ 533400 h 424"/>
              <a:gd name="T2" fmla="*/ 304800 w 720"/>
              <a:gd name="T3" fmla="*/ 609600 h 424"/>
              <a:gd name="T4" fmla="*/ 609600 w 720"/>
              <a:gd name="T5" fmla="*/ 152400 h 424"/>
              <a:gd name="T6" fmla="*/ 1143000 w 720"/>
              <a:gd name="T7" fmla="*/ 0 h 424"/>
              <a:gd name="T8" fmla="*/ 0 60000 65536"/>
              <a:gd name="T9" fmla="*/ 0 60000 65536"/>
              <a:gd name="T10" fmla="*/ 0 60000 65536"/>
              <a:gd name="T11" fmla="*/ 0 60000 65536"/>
              <a:gd name="T12" fmla="*/ 0 w 720"/>
              <a:gd name="T13" fmla="*/ 0 h 424"/>
              <a:gd name="T14" fmla="*/ 720 w 720"/>
              <a:gd name="T15" fmla="*/ 424 h 424"/>
            </a:gdLst>
            <a:ahLst/>
            <a:cxnLst>
              <a:cxn ang="T8">
                <a:pos x="T0" y="T1"/>
              </a:cxn>
              <a:cxn ang="T9">
                <a:pos x="T2" y="T3"/>
              </a:cxn>
              <a:cxn ang="T10">
                <a:pos x="T4" y="T5"/>
              </a:cxn>
              <a:cxn ang="T11">
                <a:pos x="T6" y="T7"/>
              </a:cxn>
            </a:cxnLst>
            <a:rect l="T12" t="T13" r="T14" b="T15"/>
            <a:pathLst>
              <a:path w="720" h="424">
                <a:moveTo>
                  <a:pt x="0" y="336"/>
                </a:moveTo>
                <a:cubicBezTo>
                  <a:pt x="64" y="380"/>
                  <a:pt x="128" y="424"/>
                  <a:pt x="192" y="384"/>
                </a:cubicBezTo>
                <a:cubicBezTo>
                  <a:pt x="256" y="344"/>
                  <a:pt x="296" y="160"/>
                  <a:pt x="384" y="96"/>
                </a:cubicBezTo>
                <a:cubicBezTo>
                  <a:pt x="472" y="32"/>
                  <a:pt x="596" y="16"/>
                  <a:pt x="720"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9707" name="Freeform 1043"/>
          <p:cNvSpPr>
            <a:spLocks/>
          </p:cNvSpPr>
          <p:nvPr/>
        </p:nvSpPr>
        <p:spPr bwMode="auto">
          <a:xfrm>
            <a:off x="1076325" y="2727325"/>
            <a:ext cx="2189163" cy="588963"/>
          </a:xfrm>
          <a:custGeom>
            <a:avLst/>
            <a:gdLst>
              <a:gd name="T0" fmla="*/ 2189163 w 1379"/>
              <a:gd name="T1" fmla="*/ 93663 h 371"/>
              <a:gd name="T2" fmla="*/ 303213 w 1379"/>
              <a:gd name="T3" fmla="*/ 573088 h 371"/>
              <a:gd name="T4" fmla="*/ 371475 w 1379"/>
              <a:gd name="T5" fmla="*/ 0 h 371"/>
              <a:gd name="T6" fmla="*/ 0 60000 65536"/>
              <a:gd name="T7" fmla="*/ 0 60000 65536"/>
              <a:gd name="T8" fmla="*/ 0 60000 65536"/>
              <a:gd name="T9" fmla="*/ 0 w 1379"/>
              <a:gd name="T10" fmla="*/ 0 h 371"/>
              <a:gd name="T11" fmla="*/ 1379 w 1379"/>
              <a:gd name="T12" fmla="*/ 371 h 371"/>
            </a:gdLst>
            <a:ahLst/>
            <a:cxnLst>
              <a:cxn ang="T6">
                <a:pos x="T0" y="T1"/>
              </a:cxn>
              <a:cxn ang="T7">
                <a:pos x="T2" y="T3"/>
              </a:cxn>
              <a:cxn ang="T8">
                <a:pos x="T4" y="T5"/>
              </a:cxn>
            </a:cxnLst>
            <a:rect l="T9" t="T10" r="T11" b="T12"/>
            <a:pathLst>
              <a:path w="1379" h="371">
                <a:moveTo>
                  <a:pt x="1379" y="59"/>
                </a:moveTo>
                <a:cubicBezTo>
                  <a:pt x="1183" y="108"/>
                  <a:pt x="382" y="371"/>
                  <a:pt x="191" y="361"/>
                </a:cubicBezTo>
                <a:cubicBezTo>
                  <a:pt x="0" y="351"/>
                  <a:pt x="225" y="75"/>
                  <a:pt x="234" y="0"/>
                </a:cubicBezTo>
              </a:path>
            </a:pathLst>
          </a:custGeom>
          <a:noFill/>
          <a:ln w="12700">
            <a:solidFill>
              <a:schemeClr val="tx1"/>
            </a:solidFill>
            <a:round/>
            <a:headEnd type="triangle" w="med" len="med"/>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9708" name="Rectangle 1044"/>
          <p:cNvSpPr>
            <a:spLocks noChangeArrowheads="1"/>
          </p:cNvSpPr>
          <p:nvPr/>
        </p:nvSpPr>
        <p:spPr bwMode="auto">
          <a:xfrm>
            <a:off x="5105400" y="2041525"/>
            <a:ext cx="1524000" cy="20574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lstStyle/>
          <a:p>
            <a:pPr algn="ctr"/>
            <a:r>
              <a:rPr lang="en-US" sz="2000"/>
              <a:t>Cameras</a:t>
            </a:r>
          </a:p>
        </p:txBody>
      </p:sp>
      <p:sp>
        <p:nvSpPr>
          <p:cNvPr id="29709" name="Rectangle 1045"/>
          <p:cNvSpPr>
            <a:spLocks noChangeArrowheads="1"/>
          </p:cNvSpPr>
          <p:nvPr/>
        </p:nvSpPr>
        <p:spPr bwMode="auto">
          <a:xfrm>
            <a:off x="5257800" y="2498725"/>
            <a:ext cx="304800" cy="381000"/>
          </a:xfrm>
          <a:prstGeom prst="rect">
            <a:avLst/>
          </a:prstGeom>
          <a:solidFill>
            <a:srgbClr val="CCECFF"/>
          </a:solidFill>
          <a:ln w="12700">
            <a:solidFill>
              <a:schemeClr val="tx1"/>
            </a:solidFill>
            <a:miter lim="800000"/>
            <a:headEnd type="none" w="sm" len="sm"/>
            <a:tailEnd type="none" w="sm" len="sm"/>
          </a:ln>
        </p:spPr>
        <p:txBody>
          <a:bodyPr wrap="none" anchor="ctr"/>
          <a:lstStyle/>
          <a:p>
            <a:pPr algn="ctr"/>
            <a:endParaRPr lang="en-US"/>
          </a:p>
        </p:txBody>
      </p:sp>
      <p:sp>
        <p:nvSpPr>
          <p:cNvPr id="29710" name="Text Box 1048"/>
          <p:cNvSpPr txBox="1">
            <a:spLocks noChangeArrowheads="1"/>
          </p:cNvSpPr>
          <p:nvPr/>
        </p:nvSpPr>
        <p:spPr bwMode="auto">
          <a:xfrm>
            <a:off x="5557838" y="2509838"/>
            <a:ext cx="107156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400"/>
              <a:t>Description</a:t>
            </a:r>
          </a:p>
        </p:txBody>
      </p:sp>
      <p:sp>
        <p:nvSpPr>
          <p:cNvPr id="29711" name="Text Box 1049"/>
          <p:cNvSpPr txBox="1">
            <a:spLocks noChangeArrowheads="1"/>
          </p:cNvSpPr>
          <p:nvPr/>
        </p:nvSpPr>
        <p:spPr bwMode="auto">
          <a:xfrm>
            <a:off x="5241925" y="2992438"/>
            <a:ext cx="7048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Price</a:t>
            </a:r>
          </a:p>
        </p:txBody>
      </p:sp>
      <p:pic>
        <p:nvPicPr>
          <p:cNvPr id="29712" name="Picture 1050" descr="MCj04315410000[1]"/>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105400" y="3489325"/>
            <a:ext cx="450850"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713" name="Text Box 1051"/>
          <p:cNvSpPr txBox="1">
            <a:spLocks noChangeArrowheads="1"/>
          </p:cNvSpPr>
          <p:nvPr/>
        </p:nvSpPr>
        <p:spPr bwMode="auto">
          <a:xfrm>
            <a:off x="5562600" y="3565525"/>
            <a:ext cx="9334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400"/>
              <a:t>Checkout</a:t>
            </a:r>
          </a:p>
        </p:txBody>
      </p:sp>
      <p:sp>
        <p:nvSpPr>
          <p:cNvPr id="29714" name="Line 1052"/>
          <p:cNvSpPr>
            <a:spLocks noChangeShapeType="1"/>
          </p:cNvSpPr>
          <p:nvPr/>
        </p:nvSpPr>
        <p:spPr bwMode="auto">
          <a:xfrm flipH="1">
            <a:off x="4800600" y="3870325"/>
            <a:ext cx="1143000" cy="1066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29715" name="Freeform 1054"/>
          <p:cNvSpPr>
            <a:spLocks/>
          </p:cNvSpPr>
          <p:nvPr/>
        </p:nvSpPr>
        <p:spPr bwMode="auto">
          <a:xfrm>
            <a:off x="1219200" y="5089525"/>
            <a:ext cx="1600200" cy="1117600"/>
          </a:xfrm>
          <a:custGeom>
            <a:avLst/>
            <a:gdLst>
              <a:gd name="T0" fmla="*/ 1600200 w 1008"/>
              <a:gd name="T1" fmla="*/ 762000 h 704"/>
              <a:gd name="T2" fmla="*/ 304800 w 1008"/>
              <a:gd name="T3" fmla="*/ 990600 h 704"/>
              <a:gd name="T4" fmla="*/ 0 w 1008"/>
              <a:gd name="T5" fmla="*/ 0 h 704"/>
              <a:gd name="T6" fmla="*/ 0 60000 65536"/>
              <a:gd name="T7" fmla="*/ 0 60000 65536"/>
              <a:gd name="T8" fmla="*/ 0 60000 65536"/>
              <a:gd name="T9" fmla="*/ 0 w 1008"/>
              <a:gd name="T10" fmla="*/ 0 h 704"/>
              <a:gd name="T11" fmla="*/ 1008 w 1008"/>
              <a:gd name="T12" fmla="*/ 704 h 704"/>
            </a:gdLst>
            <a:ahLst/>
            <a:cxnLst>
              <a:cxn ang="T6">
                <a:pos x="T0" y="T1"/>
              </a:cxn>
              <a:cxn ang="T7">
                <a:pos x="T2" y="T3"/>
              </a:cxn>
              <a:cxn ang="T8">
                <a:pos x="T4" y="T5"/>
              </a:cxn>
            </a:cxnLst>
            <a:rect l="T9" t="T10" r="T11" b="T12"/>
            <a:pathLst>
              <a:path w="1008" h="704">
                <a:moveTo>
                  <a:pt x="1008" y="480"/>
                </a:moveTo>
                <a:cubicBezTo>
                  <a:pt x="684" y="592"/>
                  <a:pt x="360" y="704"/>
                  <a:pt x="192" y="624"/>
                </a:cubicBezTo>
                <a:cubicBezTo>
                  <a:pt x="24" y="544"/>
                  <a:pt x="12" y="272"/>
                  <a:pt x="0" y="0"/>
                </a:cubicBezTo>
              </a:path>
            </a:pathLst>
          </a:custGeom>
          <a:noFill/>
          <a:ln w="12700">
            <a:solidFill>
              <a:schemeClr val="tx1"/>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grpSp>
        <p:nvGrpSpPr>
          <p:cNvPr id="29716" name="Group 1061"/>
          <p:cNvGrpSpPr>
            <a:grpSpLocks/>
          </p:cNvGrpSpPr>
          <p:nvPr/>
        </p:nvGrpSpPr>
        <p:grpSpPr bwMode="auto">
          <a:xfrm>
            <a:off x="3429000" y="2193925"/>
            <a:ext cx="762000" cy="609600"/>
            <a:chOff x="2160" y="1104"/>
            <a:chExt cx="480" cy="384"/>
          </a:xfrm>
        </p:grpSpPr>
        <p:sp>
          <p:nvSpPr>
            <p:cNvPr id="29720" name="Oval 1055"/>
            <p:cNvSpPr>
              <a:spLocks noChangeArrowheads="1"/>
            </p:cNvSpPr>
            <p:nvPr/>
          </p:nvSpPr>
          <p:spPr bwMode="auto">
            <a:xfrm>
              <a:off x="2160" y="1344"/>
              <a:ext cx="480" cy="144"/>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29721" name="Oval 1056"/>
            <p:cNvSpPr>
              <a:spLocks noChangeArrowheads="1"/>
            </p:cNvSpPr>
            <p:nvPr/>
          </p:nvSpPr>
          <p:spPr bwMode="auto">
            <a:xfrm>
              <a:off x="2160" y="1296"/>
              <a:ext cx="480" cy="144"/>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29722" name="Oval 1057"/>
            <p:cNvSpPr>
              <a:spLocks noChangeArrowheads="1"/>
            </p:cNvSpPr>
            <p:nvPr/>
          </p:nvSpPr>
          <p:spPr bwMode="auto">
            <a:xfrm>
              <a:off x="2160" y="1248"/>
              <a:ext cx="480" cy="144"/>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29723" name="Oval 1058"/>
            <p:cNvSpPr>
              <a:spLocks noChangeArrowheads="1"/>
            </p:cNvSpPr>
            <p:nvPr/>
          </p:nvSpPr>
          <p:spPr bwMode="auto">
            <a:xfrm>
              <a:off x="2160" y="1200"/>
              <a:ext cx="480" cy="144"/>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29724" name="Oval 1059"/>
            <p:cNvSpPr>
              <a:spLocks noChangeArrowheads="1"/>
            </p:cNvSpPr>
            <p:nvPr/>
          </p:nvSpPr>
          <p:spPr bwMode="auto">
            <a:xfrm>
              <a:off x="2160" y="1152"/>
              <a:ext cx="480" cy="144"/>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29725" name="Oval 1060"/>
            <p:cNvSpPr>
              <a:spLocks noChangeArrowheads="1"/>
            </p:cNvSpPr>
            <p:nvPr/>
          </p:nvSpPr>
          <p:spPr bwMode="auto">
            <a:xfrm>
              <a:off x="2160" y="1104"/>
              <a:ext cx="480" cy="144"/>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grpSp>
      <p:sp>
        <p:nvSpPr>
          <p:cNvPr id="29717" name="Text Box 1062"/>
          <p:cNvSpPr txBox="1">
            <a:spLocks noChangeArrowheads="1"/>
          </p:cNvSpPr>
          <p:nvPr/>
        </p:nvSpPr>
        <p:spPr bwMode="auto">
          <a:xfrm>
            <a:off x="3124200" y="2803525"/>
            <a:ext cx="1490663"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t>Catalog</a:t>
            </a:r>
          </a:p>
          <a:p>
            <a:r>
              <a:rPr lang="en-US"/>
              <a:t>Database</a:t>
            </a:r>
          </a:p>
        </p:txBody>
      </p:sp>
      <p:sp>
        <p:nvSpPr>
          <p:cNvPr id="29718" name="Text Box 1063"/>
          <p:cNvSpPr txBox="1">
            <a:spLocks noChangeArrowheads="1"/>
          </p:cNvSpPr>
          <p:nvPr/>
        </p:nvSpPr>
        <p:spPr bwMode="auto">
          <a:xfrm>
            <a:off x="4632325" y="1471613"/>
            <a:ext cx="11509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t>Search</a:t>
            </a:r>
          </a:p>
        </p:txBody>
      </p:sp>
      <p:sp>
        <p:nvSpPr>
          <p:cNvPr id="29719" name="Line 1064"/>
          <p:cNvSpPr>
            <a:spLocks noChangeShapeType="1"/>
          </p:cNvSpPr>
          <p:nvPr/>
        </p:nvSpPr>
        <p:spPr bwMode="auto">
          <a:xfrm flipV="1">
            <a:off x="4343400" y="2270125"/>
            <a:ext cx="685800" cy="304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xmlns="" val="10973464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Web Commerce Servers</a:t>
            </a:r>
          </a:p>
        </p:txBody>
      </p:sp>
      <p:sp>
        <p:nvSpPr>
          <p:cNvPr id="30723" name="Rectangle 3"/>
          <p:cNvSpPr>
            <a:spLocks noChangeArrowheads="1"/>
          </p:cNvSpPr>
          <p:nvPr/>
        </p:nvSpPr>
        <p:spPr bwMode="auto">
          <a:xfrm>
            <a:off x="2971800" y="3489325"/>
            <a:ext cx="3505200" cy="25908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0724" name="Rectangle 4"/>
          <p:cNvSpPr>
            <a:spLocks noChangeArrowheads="1"/>
          </p:cNvSpPr>
          <p:nvPr/>
        </p:nvSpPr>
        <p:spPr bwMode="auto">
          <a:xfrm>
            <a:off x="3810000" y="4022725"/>
            <a:ext cx="1752600" cy="533400"/>
          </a:xfrm>
          <a:prstGeom prst="rect">
            <a:avLst/>
          </a:prstGeom>
          <a:solidFill>
            <a:srgbClr val="99CCFF"/>
          </a:solidFill>
          <a:ln w="9525">
            <a:solidFill>
              <a:schemeClr val="tx1"/>
            </a:solidFill>
            <a:miter lim="800000"/>
            <a:headEnd/>
            <a:tailEnd/>
          </a:ln>
        </p:spPr>
        <p:txBody>
          <a:bodyPr wrap="none" anchor="ctr"/>
          <a:lstStyle/>
          <a:p>
            <a:endParaRPr lang="en-US"/>
          </a:p>
        </p:txBody>
      </p:sp>
      <p:sp>
        <p:nvSpPr>
          <p:cNvPr id="30725" name="Rectangle 5"/>
          <p:cNvSpPr>
            <a:spLocks noChangeArrowheads="1"/>
          </p:cNvSpPr>
          <p:nvPr/>
        </p:nvSpPr>
        <p:spPr bwMode="auto">
          <a:xfrm>
            <a:off x="3505200" y="1660525"/>
            <a:ext cx="2209800" cy="1447800"/>
          </a:xfrm>
          <a:prstGeom prst="rect">
            <a:avLst/>
          </a:prstGeom>
          <a:solidFill>
            <a:srgbClr val="FFFFCC"/>
          </a:solidFill>
          <a:ln w="9525">
            <a:solidFill>
              <a:schemeClr val="tx1"/>
            </a:solidFill>
            <a:miter lim="800000"/>
            <a:headEnd/>
            <a:tailEnd/>
          </a:ln>
        </p:spPr>
        <p:txBody>
          <a:bodyPr wrap="none" anchor="ctr"/>
          <a:lstStyle/>
          <a:p>
            <a:pPr algn="ctr" eaLnBrk="1" hangingPunct="1"/>
            <a:r>
              <a:rPr lang="en-US" sz="2000" b="1"/>
              <a:t>Your Web site</a:t>
            </a:r>
          </a:p>
          <a:p>
            <a:pPr algn="ctr" eaLnBrk="1" hangingPunct="1"/>
            <a:r>
              <a:rPr lang="en-US" sz="2000"/>
              <a:t>Products</a:t>
            </a:r>
          </a:p>
          <a:p>
            <a:pPr algn="ctr" eaLnBrk="1" hangingPunct="1"/>
            <a:r>
              <a:rPr lang="en-US" sz="2000"/>
              <a:t>Shopping cart</a:t>
            </a:r>
          </a:p>
          <a:p>
            <a:pPr algn="ctr" eaLnBrk="1" hangingPunct="1"/>
            <a:r>
              <a:rPr lang="en-US" sz="2000"/>
              <a:t>Sales</a:t>
            </a:r>
          </a:p>
        </p:txBody>
      </p:sp>
      <p:sp>
        <p:nvSpPr>
          <p:cNvPr id="30726" name="Oval 10"/>
          <p:cNvSpPr>
            <a:spLocks noChangeArrowheads="1"/>
          </p:cNvSpPr>
          <p:nvPr/>
        </p:nvSpPr>
        <p:spPr bwMode="auto">
          <a:xfrm>
            <a:off x="3886200" y="4327525"/>
            <a:ext cx="3810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0727" name="Oval 11"/>
          <p:cNvSpPr>
            <a:spLocks noChangeArrowheads="1"/>
          </p:cNvSpPr>
          <p:nvPr/>
        </p:nvSpPr>
        <p:spPr bwMode="auto">
          <a:xfrm>
            <a:off x="3886200" y="4251325"/>
            <a:ext cx="3810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0728" name="Oval 12"/>
          <p:cNvSpPr>
            <a:spLocks noChangeArrowheads="1"/>
          </p:cNvSpPr>
          <p:nvPr/>
        </p:nvSpPr>
        <p:spPr bwMode="auto">
          <a:xfrm>
            <a:off x="3886200" y="4175125"/>
            <a:ext cx="3810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0729" name="Oval 13"/>
          <p:cNvSpPr>
            <a:spLocks noChangeArrowheads="1"/>
          </p:cNvSpPr>
          <p:nvPr/>
        </p:nvSpPr>
        <p:spPr bwMode="auto">
          <a:xfrm>
            <a:off x="3886200" y="4098925"/>
            <a:ext cx="3810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0730" name="Oval 14"/>
          <p:cNvSpPr>
            <a:spLocks noChangeArrowheads="1"/>
          </p:cNvSpPr>
          <p:nvPr/>
        </p:nvSpPr>
        <p:spPr bwMode="auto">
          <a:xfrm>
            <a:off x="3886200" y="4098925"/>
            <a:ext cx="3810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0731" name="Text Box 15"/>
          <p:cNvSpPr txBox="1">
            <a:spLocks noChangeArrowheads="1"/>
          </p:cNvSpPr>
          <p:nvPr/>
        </p:nvSpPr>
        <p:spPr bwMode="auto">
          <a:xfrm>
            <a:off x="4419600" y="5622925"/>
            <a:ext cx="16081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000"/>
              <a:t>Web servers</a:t>
            </a:r>
          </a:p>
        </p:txBody>
      </p:sp>
      <p:sp>
        <p:nvSpPr>
          <p:cNvPr id="30732" name="Text Box 16"/>
          <p:cNvSpPr txBox="1">
            <a:spLocks noChangeArrowheads="1"/>
          </p:cNvSpPr>
          <p:nvPr/>
        </p:nvSpPr>
        <p:spPr bwMode="auto">
          <a:xfrm>
            <a:off x="3260725" y="4567238"/>
            <a:ext cx="12715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000"/>
              <a:t>Database</a:t>
            </a:r>
          </a:p>
        </p:txBody>
      </p:sp>
      <p:sp>
        <p:nvSpPr>
          <p:cNvPr id="30733" name="Text Box 17"/>
          <p:cNvSpPr txBox="1">
            <a:spLocks noChangeArrowheads="1"/>
          </p:cNvSpPr>
          <p:nvPr/>
        </p:nvSpPr>
        <p:spPr bwMode="auto">
          <a:xfrm>
            <a:off x="3276600" y="3641725"/>
            <a:ext cx="2879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000"/>
              <a:t>Commerce Server Shell</a:t>
            </a:r>
          </a:p>
        </p:txBody>
      </p:sp>
      <p:sp>
        <p:nvSpPr>
          <p:cNvPr id="30734" name="Text Box 18"/>
          <p:cNvSpPr txBox="1">
            <a:spLocks noChangeArrowheads="1"/>
          </p:cNvSpPr>
          <p:nvPr/>
        </p:nvSpPr>
        <p:spPr bwMode="auto">
          <a:xfrm>
            <a:off x="2819400" y="6080125"/>
            <a:ext cx="4106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000"/>
              <a:t>Web/Commerce Hosting Company</a:t>
            </a:r>
          </a:p>
        </p:txBody>
      </p:sp>
      <p:sp>
        <p:nvSpPr>
          <p:cNvPr id="30735" name="Text Box 21"/>
          <p:cNvSpPr txBox="1">
            <a:spLocks noChangeArrowheads="1"/>
          </p:cNvSpPr>
          <p:nvPr/>
        </p:nvSpPr>
        <p:spPr bwMode="auto">
          <a:xfrm>
            <a:off x="7527925" y="2967038"/>
            <a:ext cx="14112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000"/>
              <a:t>Customers</a:t>
            </a:r>
          </a:p>
        </p:txBody>
      </p:sp>
      <p:sp>
        <p:nvSpPr>
          <p:cNvPr id="30736" name="Text Box 22"/>
          <p:cNvSpPr txBox="1">
            <a:spLocks noChangeArrowheads="1"/>
          </p:cNvSpPr>
          <p:nvPr/>
        </p:nvSpPr>
        <p:spPr bwMode="auto">
          <a:xfrm>
            <a:off x="381000" y="3032125"/>
            <a:ext cx="13684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000"/>
              <a:t>Merchants</a:t>
            </a:r>
          </a:p>
        </p:txBody>
      </p:sp>
      <p:sp>
        <p:nvSpPr>
          <p:cNvPr id="30737" name="Text Box 25"/>
          <p:cNvSpPr txBox="1">
            <a:spLocks noChangeArrowheads="1"/>
          </p:cNvSpPr>
          <p:nvPr/>
        </p:nvSpPr>
        <p:spPr bwMode="auto">
          <a:xfrm>
            <a:off x="152400" y="3946525"/>
            <a:ext cx="2362200" cy="2225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000" b="1"/>
              <a:t>Load database</a:t>
            </a:r>
          </a:p>
          <a:p>
            <a:pPr eaLnBrk="1" hangingPunct="1">
              <a:spcBef>
                <a:spcPct val="50000"/>
              </a:spcBef>
            </a:pPr>
            <a:r>
              <a:rPr lang="en-US" sz="2000"/>
              <a:t>Images</a:t>
            </a:r>
          </a:p>
          <a:p>
            <a:pPr eaLnBrk="1" hangingPunct="1">
              <a:spcBef>
                <a:spcPct val="50000"/>
              </a:spcBef>
            </a:pPr>
            <a:r>
              <a:rPr lang="en-US" sz="2000"/>
              <a:t>Descriptions</a:t>
            </a:r>
          </a:p>
          <a:p>
            <a:pPr eaLnBrk="1" hangingPunct="1">
              <a:spcBef>
                <a:spcPct val="50000"/>
              </a:spcBef>
            </a:pPr>
            <a:r>
              <a:rPr lang="en-US" sz="2000"/>
              <a:t>Prices</a:t>
            </a:r>
          </a:p>
          <a:p>
            <a:pPr eaLnBrk="1" hangingPunct="1">
              <a:spcBef>
                <a:spcPct val="50000"/>
              </a:spcBef>
            </a:pPr>
            <a:r>
              <a:rPr lang="en-US" sz="2000" b="1"/>
              <a:t>Customize site</a:t>
            </a:r>
          </a:p>
        </p:txBody>
      </p:sp>
      <p:pic>
        <p:nvPicPr>
          <p:cNvPr id="30738" name="Picture 26" descr="MPj04312330000[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72400" y="1812925"/>
            <a:ext cx="8382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39" name="Picture 27" descr="j028499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000" y="1355725"/>
            <a:ext cx="2095500" cy="1376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40" name="Picture 28" descr="Computer Box (Office Clip Ar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69627">
            <a:off x="5029200" y="4632325"/>
            <a:ext cx="522288" cy="809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41" name="Picture 29" descr="Computer Box (Office Clip Ar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69627">
            <a:off x="5181600" y="4860925"/>
            <a:ext cx="522288" cy="809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42" name="Picture 30" descr="Computer Box (Office Clip Ar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69627">
            <a:off x="4572000" y="4860925"/>
            <a:ext cx="522288" cy="809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43" name="Freeform 31"/>
          <p:cNvSpPr>
            <a:spLocks/>
          </p:cNvSpPr>
          <p:nvPr/>
        </p:nvSpPr>
        <p:spPr bwMode="auto">
          <a:xfrm>
            <a:off x="5867400" y="2501900"/>
            <a:ext cx="1868488" cy="3043238"/>
          </a:xfrm>
          <a:custGeom>
            <a:avLst/>
            <a:gdLst>
              <a:gd name="T0" fmla="*/ 0 w 1177"/>
              <a:gd name="T1" fmla="*/ 2663826 h 1917"/>
              <a:gd name="T2" fmla="*/ 1577975 w 1177"/>
              <a:gd name="T3" fmla="*/ 2700338 h 1917"/>
              <a:gd name="T4" fmla="*/ 762000 w 1177"/>
              <a:gd name="T5" fmla="*/ 606425 h 1917"/>
              <a:gd name="T6" fmla="*/ 1868488 w 1177"/>
              <a:gd name="T7" fmla="*/ 0 h 1917"/>
              <a:gd name="T8" fmla="*/ 0 60000 65536"/>
              <a:gd name="T9" fmla="*/ 0 60000 65536"/>
              <a:gd name="T10" fmla="*/ 0 60000 65536"/>
              <a:gd name="T11" fmla="*/ 0 60000 65536"/>
              <a:gd name="T12" fmla="*/ 0 w 1177"/>
              <a:gd name="T13" fmla="*/ 0 h 1917"/>
              <a:gd name="T14" fmla="*/ 1177 w 1177"/>
              <a:gd name="T15" fmla="*/ 1917 h 1917"/>
            </a:gdLst>
            <a:ahLst/>
            <a:cxnLst>
              <a:cxn ang="T8">
                <a:pos x="T0" y="T1"/>
              </a:cxn>
              <a:cxn ang="T9">
                <a:pos x="T2" y="T3"/>
              </a:cxn>
              <a:cxn ang="T10">
                <a:pos x="T4" y="T5"/>
              </a:cxn>
              <a:cxn ang="T11">
                <a:pos x="T6" y="T7"/>
              </a:cxn>
            </a:cxnLst>
            <a:rect l="T12" t="T13" r="T14" b="T15"/>
            <a:pathLst>
              <a:path w="1177" h="1917">
                <a:moveTo>
                  <a:pt x="0" y="1678"/>
                </a:moveTo>
                <a:cubicBezTo>
                  <a:pt x="166" y="1682"/>
                  <a:pt x="914" y="1917"/>
                  <a:pt x="994" y="1701"/>
                </a:cubicBezTo>
                <a:cubicBezTo>
                  <a:pt x="1074" y="1485"/>
                  <a:pt x="450" y="666"/>
                  <a:pt x="480" y="382"/>
                </a:cubicBezTo>
                <a:cubicBezTo>
                  <a:pt x="510" y="98"/>
                  <a:pt x="1032" y="80"/>
                  <a:pt x="1177"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44" name="Freeform 32"/>
          <p:cNvSpPr>
            <a:spLocks/>
          </p:cNvSpPr>
          <p:nvPr/>
        </p:nvSpPr>
        <p:spPr bwMode="auto">
          <a:xfrm>
            <a:off x="1752600" y="2879725"/>
            <a:ext cx="2514600" cy="2374900"/>
          </a:xfrm>
          <a:custGeom>
            <a:avLst/>
            <a:gdLst>
              <a:gd name="T0" fmla="*/ 2514600 w 1584"/>
              <a:gd name="T1" fmla="*/ 2362200 h 1496"/>
              <a:gd name="T2" fmla="*/ 457200 w 1584"/>
              <a:gd name="T3" fmla="*/ 2133600 h 1496"/>
              <a:gd name="T4" fmla="*/ 914400 w 1584"/>
              <a:gd name="T5" fmla="*/ 914400 h 1496"/>
              <a:gd name="T6" fmla="*/ 0 w 1584"/>
              <a:gd name="T7" fmla="*/ 0 h 1496"/>
              <a:gd name="T8" fmla="*/ 0 60000 65536"/>
              <a:gd name="T9" fmla="*/ 0 60000 65536"/>
              <a:gd name="T10" fmla="*/ 0 60000 65536"/>
              <a:gd name="T11" fmla="*/ 0 60000 65536"/>
              <a:gd name="T12" fmla="*/ 0 w 1584"/>
              <a:gd name="T13" fmla="*/ 0 h 1496"/>
              <a:gd name="T14" fmla="*/ 1584 w 1584"/>
              <a:gd name="T15" fmla="*/ 1496 h 1496"/>
            </a:gdLst>
            <a:ahLst/>
            <a:cxnLst>
              <a:cxn ang="T8">
                <a:pos x="T0" y="T1"/>
              </a:cxn>
              <a:cxn ang="T9">
                <a:pos x="T2" y="T3"/>
              </a:cxn>
              <a:cxn ang="T10">
                <a:pos x="T4" y="T5"/>
              </a:cxn>
              <a:cxn ang="T11">
                <a:pos x="T6" y="T7"/>
              </a:cxn>
            </a:cxnLst>
            <a:rect l="T12" t="T13" r="T14" b="T15"/>
            <a:pathLst>
              <a:path w="1584" h="1496">
                <a:moveTo>
                  <a:pt x="1584" y="1488"/>
                </a:moveTo>
                <a:cubicBezTo>
                  <a:pt x="1020" y="1492"/>
                  <a:pt x="456" y="1496"/>
                  <a:pt x="288" y="1344"/>
                </a:cubicBezTo>
                <a:cubicBezTo>
                  <a:pt x="120" y="1192"/>
                  <a:pt x="624" y="800"/>
                  <a:pt x="576" y="576"/>
                </a:cubicBezTo>
                <a:cubicBezTo>
                  <a:pt x="528" y="352"/>
                  <a:pt x="264" y="176"/>
                  <a:pt x="0"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Tree>
    <p:extLst>
      <p:ext uri="{BB962C8B-B14F-4D97-AF65-F5344CB8AC3E}">
        <p14:creationId xmlns:p14="http://schemas.microsoft.com/office/powerpoint/2010/main" xmlns="" val="5515434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2" descr="MPj04096850000[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705600" y="3717925"/>
            <a:ext cx="1676400"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747" name="Rectangle 2"/>
          <p:cNvSpPr>
            <a:spLocks noGrp="1" noChangeArrowheads="1"/>
          </p:cNvSpPr>
          <p:nvPr>
            <p:ph type="title"/>
          </p:nvPr>
        </p:nvSpPr>
        <p:spPr/>
        <p:txBody>
          <a:bodyPr/>
          <a:lstStyle/>
          <a:p>
            <a:r>
              <a:rPr lang="en-US" smtClean="0"/>
              <a:t>Application Service Provider</a:t>
            </a:r>
          </a:p>
        </p:txBody>
      </p:sp>
      <p:sp>
        <p:nvSpPr>
          <p:cNvPr id="31748" name="Line 10"/>
          <p:cNvSpPr>
            <a:spLocks noChangeShapeType="1"/>
          </p:cNvSpPr>
          <p:nvPr/>
        </p:nvSpPr>
        <p:spPr bwMode="auto">
          <a:xfrm flipV="1">
            <a:off x="2117725" y="2498725"/>
            <a:ext cx="2209800" cy="1219200"/>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31749" name="Line 11"/>
          <p:cNvSpPr>
            <a:spLocks noChangeShapeType="1"/>
          </p:cNvSpPr>
          <p:nvPr/>
        </p:nvSpPr>
        <p:spPr bwMode="auto">
          <a:xfrm flipV="1">
            <a:off x="4632325" y="3032125"/>
            <a:ext cx="228600" cy="609600"/>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31750" name="Line 12"/>
          <p:cNvSpPr>
            <a:spLocks noChangeShapeType="1"/>
          </p:cNvSpPr>
          <p:nvPr/>
        </p:nvSpPr>
        <p:spPr bwMode="auto">
          <a:xfrm flipH="1" flipV="1">
            <a:off x="5699125" y="2727325"/>
            <a:ext cx="1295400" cy="1066800"/>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31751" name="Text Box 13"/>
          <p:cNvSpPr txBox="1">
            <a:spLocks noChangeArrowheads="1"/>
          </p:cNvSpPr>
          <p:nvPr/>
        </p:nvSpPr>
        <p:spPr bwMode="auto">
          <a:xfrm>
            <a:off x="5851525" y="1584325"/>
            <a:ext cx="253047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000">
                <a:solidFill>
                  <a:srgbClr val="006600"/>
                </a:solidFill>
              </a:rPr>
              <a:t>Business Application</a:t>
            </a:r>
          </a:p>
          <a:p>
            <a:pPr eaLnBrk="1" hangingPunct="1"/>
            <a:r>
              <a:rPr lang="en-US" sz="2000">
                <a:solidFill>
                  <a:srgbClr val="006600"/>
                </a:solidFill>
              </a:rPr>
              <a:t>e.g., Accounting</a:t>
            </a:r>
          </a:p>
        </p:txBody>
      </p:sp>
      <p:sp>
        <p:nvSpPr>
          <p:cNvPr id="31752" name="Text Box 14"/>
          <p:cNvSpPr txBox="1">
            <a:spLocks noChangeArrowheads="1"/>
          </p:cNvSpPr>
          <p:nvPr/>
        </p:nvSpPr>
        <p:spPr bwMode="auto">
          <a:xfrm>
            <a:off x="6292850" y="2738438"/>
            <a:ext cx="184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US" sz="2000"/>
          </a:p>
        </p:txBody>
      </p:sp>
      <p:sp>
        <p:nvSpPr>
          <p:cNvPr id="31753" name="Text Box 15"/>
          <p:cNvSpPr txBox="1">
            <a:spLocks noChangeArrowheads="1"/>
          </p:cNvSpPr>
          <p:nvPr/>
        </p:nvSpPr>
        <p:spPr bwMode="auto">
          <a:xfrm>
            <a:off x="6689725" y="2346325"/>
            <a:ext cx="2301875"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000"/>
              <a:t>Store data</a:t>
            </a:r>
          </a:p>
          <a:p>
            <a:pPr eaLnBrk="1" hangingPunct="1"/>
            <a:r>
              <a:rPr lang="en-US" sz="2000"/>
              <a:t>Analyze data</a:t>
            </a:r>
          </a:p>
          <a:p>
            <a:pPr eaLnBrk="1" hangingPunct="1"/>
            <a:r>
              <a:rPr lang="en-US" sz="2000"/>
              <a:t>Facilitate company</a:t>
            </a:r>
          </a:p>
          <a:p>
            <a:pPr eaLnBrk="1" hangingPunct="1"/>
            <a:r>
              <a:rPr lang="en-US" sz="2000"/>
              <a:t>interaction</a:t>
            </a:r>
          </a:p>
        </p:txBody>
      </p:sp>
      <p:sp>
        <p:nvSpPr>
          <p:cNvPr id="31754" name="Text Box 16"/>
          <p:cNvSpPr txBox="1">
            <a:spLocks noChangeArrowheads="1"/>
          </p:cNvSpPr>
          <p:nvPr/>
        </p:nvSpPr>
        <p:spPr bwMode="auto">
          <a:xfrm>
            <a:off x="1905000" y="5546725"/>
            <a:ext cx="55451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000">
                <a:solidFill>
                  <a:schemeClr val="hlink"/>
                </a:solidFill>
              </a:rPr>
              <a:t>Businesses that lease the use of the application</a:t>
            </a:r>
          </a:p>
        </p:txBody>
      </p:sp>
      <p:pic>
        <p:nvPicPr>
          <p:cNvPr id="31755" name="Picture 17" descr="Computer Box (Office Clip Ar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169627">
            <a:off x="4800600" y="1965325"/>
            <a:ext cx="522288" cy="809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56" name="Picture 18" descr="Computer Box (Office Clip Ar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169627">
            <a:off x="4953000" y="2193925"/>
            <a:ext cx="522288" cy="809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57" name="Picture 19" descr="Computer Box (Office Clip Ar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169627">
            <a:off x="4343400" y="2193925"/>
            <a:ext cx="522288" cy="809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58" name="Picture 20" descr="j028499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14400" y="3946525"/>
            <a:ext cx="2095500" cy="1376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59" name="Picture 21" descr="j021607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191000" y="3717925"/>
            <a:ext cx="1063625" cy="160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3836999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r>
              <a:rPr lang="en-US" smtClean="0"/>
              <a:t>Web Hosting Options</a:t>
            </a:r>
          </a:p>
        </p:txBody>
      </p:sp>
      <p:graphicFrame>
        <p:nvGraphicFramePr>
          <p:cNvPr id="131159" name="Group 87"/>
          <p:cNvGraphicFramePr>
            <a:graphicFrameLocks noGrp="1"/>
          </p:cNvGraphicFramePr>
          <p:nvPr>
            <p:ph idx="4294967295"/>
            <p:extLst>
              <p:ext uri="{D42A27DB-BD31-4B8C-83A1-F6EECF244321}">
                <p14:modId xmlns:p14="http://schemas.microsoft.com/office/powerpoint/2010/main" xmlns="" val="4082683916"/>
              </p:ext>
            </p:extLst>
          </p:nvPr>
        </p:nvGraphicFramePr>
        <p:xfrm>
          <a:off x="1143000" y="1493562"/>
          <a:ext cx="7924800" cy="4602438"/>
        </p:xfrm>
        <a:graphic>
          <a:graphicData uri="http://schemas.openxmlformats.org/drawingml/2006/table">
            <a:tbl>
              <a:tblPr/>
              <a:tblGrid>
                <a:gridCol w="3962400"/>
                <a:gridCol w="3962400"/>
              </a:tblGrid>
              <a:tr h="39621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Business Situation</a:t>
                      </a:r>
                    </a:p>
                  </a:txBody>
                  <a:tcPr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DFEDA"/>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Hosting Options</a:t>
                      </a:r>
                    </a:p>
                  </a:txBody>
                  <a:tcPr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DFEDA"/>
                    </a:solidFill>
                  </a:tcPr>
                </a:tc>
              </a:tr>
              <a:tr h="700992">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Small business with a few basic items.</a:t>
                      </a:r>
                    </a:p>
                  </a:txBody>
                  <a:tcPr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Static HTML with a Buy Now button.</a:t>
                      </a:r>
                    </a:p>
                  </a:txBody>
                  <a:tcPr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1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Unique items of uncertain value.</a:t>
                      </a:r>
                    </a:p>
                  </a:txBody>
                  <a:tcPr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eBay auction.</a:t>
                      </a:r>
                    </a:p>
                  </a:txBody>
                  <a:tcPr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00992">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Many items but minimal configuration issues.</a:t>
                      </a:r>
                    </a:p>
                  </a:txBody>
                  <a:tcPr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Web commerce server hosted by third party.</a:t>
                      </a:r>
                    </a:p>
                  </a:txBody>
                  <a:tcPr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00992">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Many unique items and merchant identity is not critical.</a:t>
                      </a:r>
                    </a:p>
                  </a:txBody>
                  <a:tcPr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Amazon MarketPlace.</a:t>
                      </a:r>
                    </a:p>
                  </a:txBody>
                  <a:tcPr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00992">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Unique service.</a:t>
                      </a:r>
                    </a:p>
                  </a:txBody>
                  <a:tcPr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Custom programming, probably run on a hosted server.</a:t>
                      </a:r>
                    </a:p>
                  </a:txBody>
                  <a:tcPr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005771">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Custom application with tight linkages to in-house applications and databases.</a:t>
                      </a:r>
                    </a:p>
                  </a:txBody>
                  <a:tcPr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Custom programming running on your own servers.</a:t>
                      </a:r>
                    </a:p>
                  </a:txBody>
                  <a:tcPr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xmlns="" val="33132133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Mobile Commerce</a:t>
            </a:r>
          </a:p>
        </p:txBody>
      </p:sp>
      <p:sp>
        <p:nvSpPr>
          <p:cNvPr id="33796" name="Text Box 7"/>
          <p:cNvSpPr txBox="1">
            <a:spLocks noChangeArrowheads="1"/>
          </p:cNvSpPr>
          <p:nvPr/>
        </p:nvSpPr>
        <p:spPr bwMode="auto">
          <a:xfrm>
            <a:off x="1600200" y="4800600"/>
            <a:ext cx="63246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2000" dirty="0" smtClean="0"/>
              <a:t>As </a:t>
            </a:r>
            <a:r>
              <a:rPr lang="en-US" sz="2000" dirty="0"/>
              <a:t>cell </a:t>
            </a:r>
            <a:r>
              <a:rPr lang="en-US" sz="2000" dirty="0" smtClean="0"/>
              <a:t>phones </a:t>
            </a:r>
            <a:r>
              <a:rPr lang="en-US" sz="2000" dirty="0"/>
              <a:t>and tablet computers converge; people </a:t>
            </a:r>
            <a:r>
              <a:rPr lang="en-US" sz="2000" dirty="0" smtClean="0"/>
              <a:t>can connect </a:t>
            </a:r>
            <a:r>
              <a:rPr lang="en-US" sz="2000" dirty="0"/>
              <a:t>to any business every place they go.</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47800" y="1299893"/>
            <a:ext cx="1090612" cy="25113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52800" y="2133600"/>
            <a:ext cx="2085425" cy="1398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546704" y="1379176"/>
            <a:ext cx="1352696" cy="2432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6767694" y="4038600"/>
            <a:ext cx="1120820" cy="369332"/>
          </a:xfrm>
          <a:prstGeom prst="rect">
            <a:avLst/>
          </a:prstGeom>
          <a:noFill/>
        </p:spPr>
        <p:txBody>
          <a:bodyPr wrap="none" rtlCol="0">
            <a:spAutoFit/>
          </a:bodyPr>
          <a:lstStyle/>
          <a:p>
            <a:r>
              <a:rPr lang="en-US" sz="1800" dirty="0" smtClean="0"/>
              <a:t>HTC </a:t>
            </a:r>
            <a:r>
              <a:rPr lang="en-US" sz="1800" dirty="0" err="1" smtClean="0"/>
              <a:t>Evo</a:t>
            </a:r>
            <a:endParaRPr lang="en-US" sz="1800" dirty="0"/>
          </a:p>
        </p:txBody>
      </p:sp>
      <p:sp>
        <p:nvSpPr>
          <p:cNvPr id="9" name="TextBox 8"/>
          <p:cNvSpPr txBox="1"/>
          <p:nvPr/>
        </p:nvSpPr>
        <p:spPr>
          <a:xfrm>
            <a:off x="3835102" y="4038600"/>
            <a:ext cx="1749197" cy="369332"/>
          </a:xfrm>
          <a:prstGeom prst="rect">
            <a:avLst/>
          </a:prstGeom>
          <a:noFill/>
        </p:spPr>
        <p:txBody>
          <a:bodyPr wrap="none" rtlCol="0">
            <a:spAutoFit/>
          </a:bodyPr>
          <a:lstStyle/>
          <a:p>
            <a:r>
              <a:rPr lang="en-US" sz="1800" dirty="0" smtClean="0"/>
              <a:t>Motorola </a:t>
            </a:r>
            <a:r>
              <a:rPr lang="en-US" sz="1800" dirty="0" err="1" smtClean="0"/>
              <a:t>Xoom</a:t>
            </a:r>
            <a:endParaRPr lang="en-US" sz="1800" dirty="0"/>
          </a:p>
        </p:txBody>
      </p:sp>
      <p:sp>
        <p:nvSpPr>
          <p:cNvPr id="10" name="TextBox 9"/>
          <p:cNvSpPr txBox="1"/>
          <p:nvPr/>
        </p:nvSpPr>
        <p:spPr>
          <a:xfrm>
            <a:off x="1417592" y="4038600"/>
            <a:ext cx="1556836" cy="369332"/>
          </a:xfrm>
          <a:prstGeom prst="rect">
            <a:avLst/>
          </a:prstGeom>
          <a:noFill/>
        </p:spPr>
        <p:txBody>
          <a:bodyPr wrap="none" rtlCol="0">
            <a:spAutoFit/>
          </a:bodyPr>
          <a:lstStyle/>
          <a:p>
            <a:r>
              <a:rPr lang="en-US" sz="1800" dirty="0" smtClean="0"/>
              <a:t>Apple iPhone</a:t>
            </a:r>
            <a:endParaRPr lang="en-US" sz="1800" dirty="0"/>
          </a:p>
        </p:txBody>
      </p:sp>
    </p:spTree>
    <p:extLst>
      <p:ext uri="{BB962C8B-B14F-4D97-AF65-F5344CB8AC3E}">
        <p14:creationId xmlns:p14="http://schemas.microsoft.com/office/powerpoint/2010/main" xmlns="" val="2306662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Costs</a:t>
            </a:r>
          </a:p>
          <a:p>
            <a:pPr lvl="1"/>
            <a:r>
              <a:rPr lang="en-US" dirty="0" smtClean="0"/>
              <a:t>Fixed monthly</a:t>
            </a:r>
          </a:p>
          <a:p>
            <a:pPr lvl="1"/>
            <a:r>
              <a:rPr lang="en-US" dirty="0" smtClean="0"/>
              <a:t>Cost per processing</a:t>
            </a:r>
          </a:p>
          <a:p>
            <a:pPr lvl="1"/>
            <a:r>
              <a:rPr lang="en-US" dirty="0" smtClean="0"/>
              <a:t>Data storage</a:t>
            </a:r>
          </a:p>
          <a:p>
            <a:pPr lvl="1"/>
            <a:r>
              <a:rPr lang="en-US" dirty="0" smtClean="0"/>
              <a:t>Data transfer in and out</a:t>
            </a:r>
          </a:p>
          <a:p>
            <a:pPr lvl="1"/>
            <a:r>
              <a:rPr lang="en-US" dirty="0" smtClean="0"/>
              <a:t>Database/software</a:t>
            </a:r>
          </a:p>
          <a:p>
            <a:r>
              <a:rPr lang="en-US" dirty="0" smtClean="0"/>
              <a:t>Examples</a:t>
            </a:r>
          </a:p>
          <a:p>
            <a:pPr lvl="1"/>
            <a:r>
              <a:rPr lang="en-US" dirty="0" smtClean="0"/>
              <a:t>Amazon: Elastic Cloud (EC2),  Simple Storage Service (S3), Database</a:t>
            </a:r>
          </a:p>
          <a:p>
            <a:pPr lvl="1"/>
            <a:r>
              <a:rPr lang="en-US" dirty="0" smtClean="0"/>
              <a:t>Microsoft: Azure and SQL Azure</a:t>
            </a:r>
          </a:p>
          <a:p>
            <a:pPr lvl="1"/>
            <a:r>
              <a:rPr lang="en-US" dirty="0" smtClean="0"/>
              <a:t>Rackspace</a:t>
            </a:r>
          </a:p>
          <a:p>
            <a:pPr lvl="1"/>
            <a:r>
              <a:rPr lang="en-US" dirty="0" err="1" smtClean="0"/>
              <a:t>Equinix</a:t>
            </a:r>
            <a:endParaRPr lang="en-US" dirty="0" smtClean="0"/>
          </a:p>
        </p:txBody>
      </p:sp>
    </p:spTree>
    <p:extLst>
      <p:ext uri="{BB962C8B-B14F-4D97-AF65-F5344CB8AC3E}">
        <p14:creationId xmlns:p14="http://schemas.microsoft.com/office/powerpoint/2010/main" xmlns="" val="19039168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p:txBody>
          <a:bodyPr>
            <a:normAutofit fontScale="90000"/>
          </a:bodyPr>
          <a:lstStyle/>
          <a:p>
            <a:r>
              <a:rPr lang="en-US" dirty="0" smtClean="0"/>
              <a:t>Technology Toolbox: Paying for Transactions</a:t>
            </a:r>
          </a:p>
        </p:txBody>
      </p:sp>
      <p:graphicFrame>
        <p:nvGraphicFramePr>
          <p:cNvPr id="220164" name="Group 4"/>
          <p:cNvGraphicFramePr>
            <a:graphicFrameLocks noGrp="1"/>
          </p:cNvGraphicFramePr>
          <p:nvPr>
            <p:ph idx="4294967295"/>
            <p:extLst>
              <p:ext uri="{D42A27DB-BD31-4B8C-83A1-F6EECF244321}">
                <p14:modId xmlns:p14="http://schemas.microsoft.com/office/powerpoint/2010/main" xmlns="" val="3871951945"/>
              </p:ext>
            </p:extLst>
          </p:nvPr>
        </p:nvGraphicFramePr>
        <p:xfrm>
          <a:off x="228600" y="1676400"/>
          <a:ext cx="8686800" cy="4362450"/>
        </p:xfrm>
        <a:graphic>
          <a:graphicData uri="http://schemas.openxmlformats.org/drawingml/2006/table">
            <a:tbl>
              <a:tblPr/>
              <a:tblGrid>
                <a:gridCol w="2287588"/>
                <a:gridCol w="1679575"/>
                <a:gridCol w="1333500"/>
                <a:gridCol w="1474787"/>
                <a:gridCol w="1911350"/>
              </a:tblGrid>
              <a:tr h="441389">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Times New Roman" pitchFamily="18" charset="0"/>
                        </a:rPr>
                        <a:t>Payment Method</a:t>
                      </a:r>
                      <a:endParaRPr kumimoji="0" lang="en-US" sz="1600" b="0" i="0" u="none" strike="noStrike" cap="none" normalizeH="0" baseline="0" dirty="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Fixed Cost</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Fixed Fee</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Discount Fee</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Fraud/Insurance</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r>
              <a:tr h="579204">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Cash</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Low except for security</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$0.00</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$0.00</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Physical security</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r>
              <a:tr h="335329">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Check-physical</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$20/month</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$0.25</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1.7%</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Times New Roman" pitchFamily="18" charset="0"/>
                        </a:rPr>
                        <a:t>Included</a:t>
                      </a:r>
                      <a:endParaRPr kumimoji="0" lang="en-US" sz="1600" b="0" i="0" u="none" strike="noStrike" cap="none" normalizeH="0" baseline="0" dirty="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r>
              <a:tr h="335329">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Check-electronic</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$20/month</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$0.25</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2.5%</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Included</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r>
              <a:tr h="674786">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Credit Card-physical</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$10/month</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Minimum $25</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$0.25-$0.50</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1.6%</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Covered: 0.08% fraud average</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r>
              <a:tr h="82308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Credit Card-electronic</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$30-$50/month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Minimum $25</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$0.25-$0.50</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2.6%-4%</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Not covered: 0.25% fraud average</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r>
              <a:tr h="441389">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Debit Card</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Setup/key pads</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$0.35-$0.55</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0% - 2%</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None</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r>
              <a:tr h="731944">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Times New Roman" pitchFamily="18" charset="0"/>
                        </a:rPr>
                        <a:t>PayPal</a:t>
                      </a:r>
                      <a:endParaRPr kumimoji="0" lang="en-US" sz="1600" b="0" i="0" u="none" strike="noStrike" cap="none" normalizeH="0" baseline="0" dirty="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Times New Roman" pitchFamily="18" charset="0"/>
                        </a:rPr>
                        <a:t>None</a:t>
                      </a:r>
                      <a:endParaRPr kumimoji="0" lang="en-US" sz="1600" b="0" i="0" u="none" strike="noStrike" cap="none" normalizeH="0" baseline="0" dirty="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$0.30</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2.2% - 2.9%</a:t>
                      </a:r>
                      <a:endParaRPr kumimoji="0" lang="en-US" sz="16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Times New Roman" pitchFamily="18" charset="0"/>
                        </a:rPr>
                        <a:t>Covered for physical shipments</a:t>
                      </a:r>
                      <a:endParaRPr kumimoji="0" lang="en-US" sz="1600" b="0" i="0" u="none" strike="noStrike" cap="none" normalizeH="0" baseline="0" dirty="0" smtClean="0">
                        <a:ln>
                          <a:noFill/>
                        </a:ln>
                        <a:solidFill>
                          <a:schemeClr val="tx1"/>
                        </a:solidFill>
                        <a:effectLst/>
                        <a:latin typeface="Arial" charset="0"/>
                      </a:endParaRPr>
                    </a:p>
                  </a:txBody>
                  <a:tcPr marT="45727" marB="4572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xmlns="" val="32984483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Quick Quiz: Paying for Transactions</a:t>
            </a:r>
          </a:p>
        </p:txBody>
      </p:sp>
      <p:sp>
        <p:nvSpPr>
          <p:cNvPr id="35843" name="Rectangle 3"/>
          <p:cNvSpPr>
            <a:spLocks noChangeArrowheads="1"/>
          </p:cNvSpPr>
          <p:nvPr/>
        </p:nvSpPr>
        <p:spPr bwMode="auto">
          <a:xfrm>
            <a:off x="1219200" y="1676400"/>
            <a:ext cx="7315200" cy="192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p>
            <a:pPr marL="457200" indent="-457200">
              <a:spcBef>
                <a:spcPct val="50000"/>
              </a:spcBef>
              <a:tabLst>
                <a:tab pos="457200" algn="l"/>
              </a:tabLst>
            </a:pPr>
            <a:r>
              <a:rPr lang="en-US" sz="2000" dirty="0"/>
              <a:t>1.	Why have consumers rejected most electronic payment mechanisms?</a:t>
            </a:r>
          </a:p>
          <a:p>
            <a:pPr marL="457200" indent="-457200">
              <a:spcBef>
                <a:spcPct val="50000"/>
              </a:spcBef>
              <a:tabLst>
                <a:tab pos="457200" algn="l"/>
              </a:tabLst>
            </a:pPr>
            <a:r>
              <a:rPr lang="en-US" sz="2000" dirty="0"/>
              <a:t>2.	What additional fees are charged for international transactions?</a:t>
            </a:r>
          </a:p>
          <a:p>
            <a:pPr marL="457200" indent="-457200">
              <a:spcBef>
                <a:spcPct val="50000"/>
              </a:spcBef>
              <a:tabLst>
                <a:tab pos="457200" algn="l"/>
              </a:tabLst>
            </a:pPr>
            <a:r>
              <a:rPr lang="en-US" sz="2000" dirty="0"/>
              <a:t>3.	What happens if a customer refutes a charge?</a:t>
            </a:r>
          </a:p>
        </p:txBody>
      </p:sp>
    </p:spTree>
    <p:extLst>
      <p:ext uri="{BB962C8B-B14F-4D97-AF65-F5344CB8AC3E}">
        <p14:creationId xmlns:p14="http://schemas.microsoft.com/office/powerpoint/2010/main" xmlns="" val="15445313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normAutofit fontScale="90000"/>
          </a:bodyPr>
          <a:lstStyle/>
          <a:p>
            <a:r>
              <a:rPr lang="en-US" dirty="0" smtClean="0"/>
              <a:t>Technology Toolbox: Choosing Web Server Technologies</a:t>
            </a:r>
          </a:p>
        </p:txBody>
      </p:sp>
      <p:pic>
        <p:nvPicPr>
          <p:cNvPr id="36867"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95800" y="2971800"/>
            <a:ext cx="4343400" cy="3021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868" name="Text Box 6"/>
          <p:cNvSpPr txBox="1">
            <a:spLocks noChangeArrowheads="1"/>
          </p:cNvSpPr>
          <p:nvPr/>
        </p:nvSpPr>
        <p:spPr bwMode="auto">
          <a:xfrm>
            <a:off x="1143000" y="2011362"/>
            <a:ext cx="3200400" cy="192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tabLst>
                <a:tab pos="469900" algn="l"/>
              </a:tabLst>
              <a:defRPr sz="2400">
                <a:solidFill>
                  <a:schemeClr val="tx1"/>
                </a:solidFill>
                <a:latin typeface="Arial" charset="0"/>
              </a:defRPr>
            </a:lvl1pPr>
            <a:lvl2pPr marL="742950" indent="-285750">
              <a:tabLst>
                <a:tab pos="469900" algn="l"/>
              </a:tabLst>
              <a:defRPr sz="2400">
                <a:solidFill>
                  <a:schemeClr val="tx1"/>
                </a:solidFill>
                <a:latin typeface="Arial" charset="0"/>
              </a:defRPr>
            </a:lvl2pPr>
            <a:lvl3pPr marL="1143000" indent="-228600">
              <a:tabLst>
                <a:tab pos="469900" algn="l"/>
              </a:tabLst>
              <a:defRPr sz="2400">
                <a:solidFill>
                  <a:schemeClr val="tx1"/>
                </a:solidFill>
                <a:latin typeface="Arial" charset="0"/>
              </a:defRPr>
            </a:lvl3pPr>
            <a:lvl4pPr marL="1600200" indent="-228600">
              <a:tabLst>
                <a:tab pos="469900" algn="l"/>
              </a:tabLst>
              <a:defRPr sz="2400">
                <a:solidFill>
                  <a:schemeClr val="tx1"/>
                </a:solidFill>
                <a:latin typeface="Arial" charset="0"/>
              </a:defRPr>
            </a:lvl4pPr>
            <a:lvl5pPr marL="2057400" indent="-228600">
              <a:tabLst>
                <a:tab pos="469900" algn="l"/>
              </a:tabLst>
              <a:defRPr sz="2400">
                <a:solidFill>
                  <a:schemeClr val="tx1"/>
                </a:solidFill>
                <a:latin typeface="Arial" charset="0"/>
              </a:defRPr>
            </a:lvl5pPr>
            <a:lvl6pPr marL="2514600" indent="-228600" eaLnBrk="0" fontAlgn="base" hangingPunct="0">
              <a:spcBef>
                <a:spcPct val="0"/>
              </a:spcBef>
              <a:spcAft>
                <a:spcPct val="0"/>
              </a:spcAft>
              <a:tabLst>
                <a:tab pos="469900" algn="l"/>
              </a:tabLst>
              <a:defRPr sz="2400">
                <a:solidFill>
                  <a:schemeClr val="tx1"/>
                </a:solidFill>
                <a:latin typeface="Arial" charset="0"/>
              </a:defRPr>
            </a:lvl6pPr>
            <a:lvl7pPr marL="2971800" indent="-228600" eaLnBrk="0" fontAlgn="base" hangingPunct="0">
              <a:spcBef>
                <a:spcPct val="0"/>
              </a:spcBef>
              <a:spcAft>
                <a:spcPct val="0"/>
              </a:spcAft>
              <a:tabLst>
                <a:tab pos="469900" algn="l"/>
              </a:tabLst>
              <a:defRPr sz="2400">
                <a:solidFill>
                  <a:schemeClr val="tx1"/>
                </a:solidFill>
                <a:latin typeface="Arial" charset="0"/>
              </a:defRPr>
            </a:lvl7pPr>
            <a:lvl8pPr marL="3429000" indent="-228600" eaLnBrk="0" fontAlgn="base" hangingPunct="0">
              <a:spcBef>
                <a:spcPct val="0"/>
              </a:spcBef>
              <a:spcAft>
                <a:spcPct val="0"/>
              </a:spcAft>
              <a:tabLst>
                <a:tab pos="469900" algn="l"/>
              </a:tabLst>
              <a:defRPr sz="2400">
                <a:solidFill>
                  <a:schemeClr val="tx1"/>
                </a:solidFill>
                <a:latin typeface="Arial" charset="0"/>
              </a:defRPr>
            </a:lvl8pPr>
            <a:lvl9pPr marL="3886200" indent="-228600" eaLnBrk="0" fontAlgn="base" hangingPunct="0">
              <a:spcBef>
                <a:spcPct val="0"/>
              </a:spcBef>
              <a:spcAft>
                <a:spcPct val="0"/>
              </a:spcAft>
              <a:tabLst>
                <a:tab pos="469900" algn="l"/>
              </a:tabLst>
              <a:defRPr sz="2400">
                <a:solidFill>
                  <a:schemeClr val="tx1"/>
                </a:solidFill>
                <a:latin typeface="Arial" charset="0"/>
              </a:defRPr>
            </a:lvl9pPr>
          </a:lstStyle>
          <a:p>
            <a:r>
              <a:rPr lang="en-US" sz="2000" dirty="0"/>
              <a:t>Main Platforms:</a:t>
            </a:r>
          </a:p>
          <a:p>
            <a:r>
              <a:rPr lang="en-US" sz="2000" dirty="0"/>
              <a:t>Java: J2EE</a:t>
            </a:r>
          </a:p>
          <a:p>
            <a:r>
              <a:rPr lang="en-US" sz="2000" dirty="0"/>
              <a:t>	IBM </a:t>
            </a:r>
            <a:r>
              <a:rPr lang="en-US" sz="2000" dirty="0" err="1"/>
              <a:t>Websphere</a:t>
            </a:r>
            <a:endParaRPr lang="en-US" sz="2000" dirty="0"/>
          </a:p>
          <a:p>
            <a:r>
              <a:rPr lang="en-US" sz="2000" dirty="0"/>
              <a:t>	Oracle</a:t>
            </a:r>
          </a:p>
          <a:p>
            <a:r>
              <a:rPr lang="en-US" sz="2000" dirty="0"/>
              <a:t>PHP/PERL/PYTHON</a:t>
            </a:r>
          </a:p>
          <a:p>
            <a:r>
              <a:rPr lang="en-US" sz="2000" dirty="0"/>
              <a:t>Microsoft .NET</a:t>
            </a:r>
          </a:p>
        </p:txBody>
      </p:sp>
    </p:spTree>
    <p:extLst>
      <p:ext uri="{BB962C8B-B14F-4D97-AF65-F5344CB8AC3E}">
        <p14:creationId xmlns:p14="http://schemas.microsoft.com/office/powerpoint/2010/main" xmlns="" val="172053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r>
              <a:rPr lang="en-US" smtClean="0"/>
              <a:t>Quick Quiz: Web Server Technologies</a:t>
            </a:r>
          </a:p>
        </p:txBody>
      </p:sp>
      <p:sp>
        <p:nvSpPr>
          <p:cNvPr id="37891" name="Rectangle 5"/>
          <p:cNvSpPr>
            <a:spLocks noChangeArrowheads="1"/>
          </p:cNvSpPr>
          <p:nvPr/>
        </p:nvSpPr>
        <p:spPr bwMode="auto">
          <a:xfrm>
            <a:off x="1295400" y="1752600"/>
            <a:ext cx="7162800" cy="192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p>
            <a:pPr marL="469900" indent="-469900">
              <a:spcBef>
                <a:spcPct val="50000"/>
              </a:spcBef>
              <a:tabLst>
                <a:tab pos="469900" algn="l"/>
              </a:tabLst>
            </a:pPr>
            <a:r>
              <a:rPr lang="en-US" sz="2000"/>
              <a:t>1.	Why would programmers become so attached to one system?</a:t>
            </a:r>
          </a:p>
          <a:p>
            <a:pPr marL="469900" indent="-469900">
              <a:spcBef>
                <a:spcPct val="50000"/>
              </a:spcBef>
              <a:tabLst>
                <a:tab pos="469900" algn="l"/>
              </a:tabLst>
            </a:pPr>
            <a:r>
              <a:rPr lang="en-US" sz="2000"/>
              <a:t>2.	What are the advantages of choosing the most popular server technology?</a:t>
            </a:r>
          </a:p>
          <a:p>
            <a:pPr marL="469900" indent="-469900">
              <a:spcBef>
                <a:spcPct val="50000"/>
              </a:spcBef>
              <a:tabLst>
                <a:tab pos="469900" algn="l"/>
              </a:tabLst>
            </a:pPr>
            <a:r>
              <a:rPr lang="en-US" sz="2000"/>
              <a:t>3.	What are the dominant costs of creating a website?</a:t>
            </a:r>
          </a:p>
        </p:txBody>
      </p:sp>
    </p:spTree>
    <p:extLst>
      <p:ext uri="{BB962C8B-B14F-4D97-AF65-F5344CB8AC3E}">
        <p14:creationId xmlns:p14="http://schemas.microsoft.com/office/powerpoint/2010/main" xmlns="" val="2841288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Marketing Phases</a:t>
            </a:r>
          </a:p>
        </p:txBody>
      </p:sp>
      <p:sp>
        <p:nvSpPr>
          <p:cNvPr id="10243" name="Rectangle 3"/>
          <p:cNvSpPr>
            <a:spLocks noGrp="1" noChangeArrowheads="1"/>
          </p:cNvSpPr>
          <p:nvPr>
            <p:ph sz="half" idx="1"/>
          </p:nvPr>
        </p:nvSpPr>
        <p:spPr/>
        <p:txBody>
          <a:bodyPr/>
          <a:lstStyle/>
          <a:p>
            <a:r>
              <a:rPr lang="en-US" sz="2000" b="1" smtClean="0"/>
              <a:t>Pre-Purchase</a:t>
            </a:r>
          </a:p>
          <a:p>
            <a:pPr lvl="1"/>
            <a:r>
              <a:rPr lang="en-US" sz="1800" smtClean="0"/>
              <a:t>Static data sites.</a:t>
            </a:r>
          </a:p>
          <a:p>
            <a:pPr lvl="2"/>
            <a:r>
              <a:rPr lang="en-US" sz="1600" smtClean="0"/>
              <a:t>Promotion.</a:t>
            </a:r>
          </a:p>
          <a:p>
            <a:pPr lvl="2"/>
            <a:r>
              <a:rPr lang="en-US" sz="1600" smtClean="0"/>
              <a:t>Product specifications.</a:t>
            </a:r>
          </a:p>
          <a:p>
            <a:pPr lvl="2"/>
            <a:r>
              <a:rPr lang="en-US" sz="1600" smtClean="0"/>
              <a:t>Pictures.</a:t>
            </a:r>
          </a:p>
          <a:p>
            <a:pPr lvl="2"/>
            <a:r>
              <a:rPr lang="en-US" sz="1600" smtClean="0"/>
              <a:t>Schematics.</a:t>
            </a:r>
          </a:p>
          <a:p>
            <a:pPr lvl="2"/>
            <a:r>
              <a:rPr lang="en-US" sz="1600" smtClean="0"/>
              <a:t>Pricing.</a:t>
            </a:r>
          </a:p>
          <a:p>
            <a:pPr lvl="2"/>
            <a:r>
              <a:rPr lang="en-US" sz="1600" smtClean="0"/>
              <a:t>FAQs.</a:t>
            </a:r>
          </a:p>
          <a:p>
            <a:pPr lvl="1"/>
            <a:r>
              <a:rPr lang="en-US" sz="1800" smtClean="0"/>
              <a:t>Interactive sites.</a:t>
            </a:r>
          </a:p>
          <a:p>
            <a:pPr lvl="2"/>
            <a:r>
              <a:rPr lang="en-US" sz="1600" smtClean="0"/>
              <a:t>Configuration.</a:t>
            </a:r>
          </a:p>
          <a:p>
            <a:pPr lvl="2"/>
            <a:r>
              <a:rPr lang="en-US" sz="1600" smtClean="0"/>
              <a:t>Compatibility.</a:t>
            </a:r>
          </a:p>
          <a:p>
            <a:pPr lvl="2"/>
            <a:r>
              <a:rPr lang="en-US" sz="1600" smtClean="0"/>
              <a:t>Complex pricing.</a:t>
            </a:r>
          </a:p>
          <a:p>
            <a:endParaRPr lang="en-US" sz="2000" smtClean="0"/>
          </a:p>
        </p:txBody>
      </p:sp>
      <p:sp>
        <p:nvSpPr>
          <p:cNvPr id="10244" name="Rectangle 4"/>
          <p:cNvSpPr>
            <a:spLocks noGrp="1" noChangeArrowheads="1"/>
          </p:cNvSpPr>
          <p:nvPr>
            <p:ph sz="half" idx="2"/>
          </p:nvPr>
        </p:nvSpPr>
        <p:spPr/>
        <p:txBody>
          <a:bodyPr>
            <a:normAutofit fontScale="92500" lnSpcReduction="10000"/>
          </a:bodyPr>
          <a:lstStyle/>
          <a:p>
            <a:r>
              <a:rPr lang="en-US" sz="2000" b="1" smtClean="0"/>
              <a:t>Purchase</a:t>
            </a:r>
          </a:p>
          <a:p>
            <a:pPr lvl="1"/>
            <a:r>
              <a:rPr lang="en-US" sz="1800" smtClean="0"/>
              <a:t>Transmission security.</a:t>
            </a:r>
          </a:p>
          <a:p>
            <a:pPr lvl="1"/>
            <a:r>
              <a:rPr lang="en-US" sz="1800" smtClean="0"/>
              <a:t>User identification.</a:t>
            </a:r>
          </a:p>
          <a:p>
            <a:pPr lvl="1"/>
            <a:r>
              <a:rPr lang="en-US" sz="1800" smtClean="0"/>
              <a:t>Product selection.</a:t>
            </a:r>
          </a:p>
          <a:p>
            <a:pPr lvl="1"/>
            <a:r>
              <a:rPr lang="en-US" sz="1800" smtClean="0"/>
              <a:t>Payment validation.</a:t>
            </a:r>
          </a:p>
          <a:p>
            <a:pPr lvl="1"/>
            <a:r>
              <a:rPr lang="en-US" sz="1800" smtClean="0"/>
              <a:t>Order confirmation.</a:t>
            </a:r>
          </a:p>
          <a:p>
            <a:r>
              <a:rPr lang="en-US" sz="2000" b="1" smtClean="0"/>
              <a:t>Post-Purchase</a:t>
            </a:r>
          </a:p>
          <a:p>
            <a:pPr lvl="1"/>
            <a:r>
              <a:rPr lang="en-US" sz="1800" smtClean="0"/>
              <a:t>Service.</a:t>
            </a:r>
          </a:p>
          <a:p>
            <a:pPr lvl="2"/>
            <a:r>
              <a:rPr lang="en-US" sz="1600" smtClean="0"/>
              <a:t>Problem tracking.</a:t>
            </a:r>
          </a:p>
          <a:p>
            <a:pPr lvl="2"/>
            <a:r>
              <a:rPr lang="en-US" sz="1600" smtClean="0"/>
              <a:t>Sales leads.</a:t>
            </a:r>
          </a:p>
          <a:p>
            <a:pPr lvl="1"/>
            <a:r>
              <a:rPr lang="en-US" sz="1800" smtClean="0"/>
              <a:t>Resolve problems.</a:t>
            </a:r>
          </a:p>
          <a:p>
            <a:pPr lvl="1"/>
            <a:r>
              <a:rPr lang="en-US" sz="1800" smtClean="0"/>
              <a:t>Answer questions.</a:t>
            </a:r>
          </a:p>
          <a:p>
            <a:pPr lvl="1"/>
            <a:r>
              <a:rPr lang="en-US" sz="1800" smtClean="0"/>
              <a:t>Product evaluation.</a:t>
            </a:r>
          </a:p>
          <a:p>
            <a:pPr lvl="2"/>
            <a:r>
              <a:rPr lang="en-US" sz="1600" smtClean="0"/>
              <a:t>Modifications.</a:t>
            </a:r>
          </a:p>
          <a:p>
            <a:pPr lvl="2"/>
            <a:r>
              <a:rPr lang="en-US" sz="1600" smtClean="0"/>
              <a:t>Tracking customers.</a:t>
            </a:r>
          </a:p>
        </p:txBody>
      </p:sp>
    </p:spTree>
    <p:extLst>
      <p:ext uri="{BB962C8B-B14F-4D97-AF65-F5344CB8AC3E}">
        <p14:creationId xmlns:p14="http://schemas.microsoft.com/office/powerpoint/2010/main" xmlns="" val="14766445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r>
              <a:rPr lang="en-US" smtClean="0"/>
              <a:t>Cases: Retail Sales</a:t>
            </a:r>
          </a:p>
        </p:txBody>
      </p:sp>
      <p:graphicFrame>
        <p:nvGraphicFramePr>
          <p:cNvPr id="8" name="Chart 7"/>
          <p:cNvGraphicFramePr>
            <a:graphicFrameLocks/>
          </p:cNvGraphicFramePr>
          <p:nvPr>
            <p:extLst>
              <p:ext uri="{D42A27DB-BD31-4B8C-83A1-F6EECF244321}">
                <p14:modId xmlns:p14="http://schemas.microsoft.com/office/powerpoint/2010/main" xmlns="" val="3256034152"/>
              </p:ext>
            </p:extLst>
          </p:nvPr>
        </p:nvGraphicFramePr>
        <p:xfrm>
          <a:off x="1219200" y="1143000"/>
          <a:ext cx="682942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ext uri="{D42A27DB-BD31-4B8C-83A1-F6EECF244321}">
                <p14:modId xmlns:p14="http://schemas.microsoft.com/office/powerpoint/2010/main" xmlns="" val="3947423849"/>
              </p:ext>
            </p:extLst>
          </p:nvPr>
        </p:nvGraphicFramePr>
        <p:xfrm>
          <a:off x="1219200" y="3962400"/>
          <a:ext cx="6858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3658595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6"/>
          <p:cNvSpPr>
            <a:spLocks noGrp="1" noChangeArrowheads="1"/>
          </p:cNvSpPr>
          <p:nvPr>
            <p:ph type="title"/>
          </p:nvPr>
        </p:nvSpPr>
        <p:spPr/>
        <p:txBody>
          <a:bodyPr/>
          <a:lstStyle/>
          <a:p>
            <a:r>
              <a:rPr lang="en-US" smtClean="0"/>
              <a:t>E-Commerce B2C U.S. Sales</a:t>
            </a:r>
          </a:p>
        </p:txBody>
      </p:sp>
      <p:sp>
        <p:nvSpPr>
          <p:cNvPr id="1028" name="Rectangle 11">
            <a:hlinkClick r:id="rId2"/>
          </p:cNvPr>
          <p:cNvSpPr>
            <a:spLocks noChangeArrowheads="1"/>
          </p:cNvSpPr>
          <p:nvPr/>
        </p:nvSpPr>
        <p:spPr bwMode="auto">
          <a:xfrm>
            <a:off x="2743200" y="6248400"/>
            <a:ext cx="48450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p>
            <a:r>
              <a:rPr lang="en-US" sz="1800" dirty="0">
                <a:hlinkClick r:id="rId2"/>
              </a:rPr>
              <a:t>http://www.census.gov/mrts/www/ecomm.html</a:t>
            </a:r>
            <a:endParaRPr lang="en-US" sz="1800" dirty="0"/>
          </a:p>
        </p:txBody>
      </p:sp>
      <p:sp>
        <p:nvSpPr>
          <p:cNvPr id="1029" name="Text Box 12"/>
          <p:cNvSpPr txBox="1">
            <a:spLocks noChangeArrowheads="1"/>
          </p:cNvSpPr>
          <p:nvPr/>
        </p:nvSpPr>
        <p:spPr bwMode="auto">
          <a:xfrm>
            <a:off x="1812925" y="5105400"/>
            <a:ext cx="621665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dirty="0"/>
              <a:t>EC/Total = </a:t>
            </a:r>
            <a:r>
              <a:rPr lang="en-US" sz="2000" dirty="0" smtClean="0"/>
              <a:t>5%  </a:t>
            </a:r>
            <a:r>
              <a:rPr lang="en-US" sz="2000" dirty="0"/>
              <a:t>in </a:t>
            </a:r>
            <a:r>
              <a:rPr lang="en-US" sz="2000" dirty="0" smtClean="0"/>
              <a:t>2010-Q4</a:t>
            </a:r>
            <a:endParaRPr lang="en-US" sz="2000" dirty="0"/>
          </a:p>
          <a:p>
            <a:r>
              <a:rPr lang="en-US" sz="2000" dirty="0"/>
              <a:t>EC 4Q/Year = </a:t>
            </a:r>
            <a:r>
              <a:rPr lang="en-US" sz="2000" dirty="0" smtClean="0"/>
              <a:t>32%</a:t>
            </a:r>
            <a:r>
              <a:rPr lang="en-US" sz="2000" dirty="0"/>
              <a:t>		Total 4Q/Year = </a:t>
            </a:r>
            <a:r>
              <a:rPr lang="en-US" sz="2000" dirty="0" smtClean="0"/>
              <a:t>27%</a:t>
            </a:r>
            <a:endParaRPr lang="en-US" sz="2000" dirty="0"/>
          </a:p>
          <a:p>
            <a:r>
              <a:rPr lang="en-US" sz="2000" dirty="0"/>
              <a:t>EC Annual </a:t>
            </a:r>
            <a:r>
              <a:rPr lang="en-US" sz="2000" dirty="0" smtClean="0"/>
              <a:t>22% </a:t>
            </a:r>
            <a:r>
              <a:rPr lang="en-US" sz="2000" dirty="0"/>
              <a:t>average growth </a:t>
            </a:r>
            <a:r>
              <a:rPr lang="en-US" sz="2000" dirty="0" smtClean="0"/>
              <a:t>rate v. 3% for total</a:t>
            </a:r>
            <a:endParaRPr lang="en-US" sz="2000" dirty="0"/>
          </a:p>
        </p:txBody>
      </p:sp>
      <p:graphicFrame>
        <p:nvGraphicFramePr>
          <p:cNvPr id="8" name="Chart 7"/>
          <p:cNvGraphicFramePr>
            <a:graphicFrameLocks/>
          </p:cNvGraphicFramePr>
          <p:nvPr>
            <p:extLst>
              <p:ext uri="{D42A27DB-BD31-4B8C-83A1-F6EECF244321}">
                <p14:modId xmlns:p14="http://schemas.microsoft.com/office/powerpoint/2010/main" xmlns="" val="4140584015"/>
              </p:ext>
            </p:extLst>
          </p:nvPr>
        </p:nvGraphicFramePr>
        <p:xfrm>
          <a:off x="1430564" y="1495425"/>
          <a:ext cx="7332436" cy="36099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1517557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EC</a:t>
            </a:r>
            <a:endParaRPr lang="en-US" dirty="0"/>
          </a:p>
        </p:txBody>
      </p:sp>
      <p:sp>
        <p:nvSpPr>
          <p:cNvPr id="3" name="Content Placeholder 2"/>
          <p:cNvSpPr>
            <a:spLocks noGrp="1"/>
          </p:cNvSpPr>
          <p:nvPr>
            <p:ph idx="1"/>
          </p:nvPr>
        </p:nvSpPr>
        <p:spPr/>
        <p:txBody>
          <a:bodyPr/>
          <a:lstStyle/>
          <a:p>
            <a:r>
              <a:rPr lang="en-US" dirty="0" smtClean="0"/>
              <a:t>2010-Q4</a:t>
            </a:r>
          </a:p>
          <a:p>
            <a:pPr lvl="1"/>
            <a:r>
              <a:rPr lang="en-US" dirty="0" smtClean="0"/>
              <a:t>Total U.S. EC Sales: $52.6Billion</a:t>
            </a:r>
          </a:p>
          <a:p>
            <a:pPr lvl="1"/>
            <a:r>
              <a:rPr lang="en-US" dirty="0" smtClean="0"/>
              <a:t>Amazon Sales: $12.95 Billion</a:t>
            </a:r>
          </a:p>
          <a:p>
            <a:pPr lvl="1"/>
            <a:r>
              <a:rPr lang="en-US" dirty="0" smtClean="0"/>
              <a:t>Amazon is almost 25% of the total!</a:t>
            </a:r>
          </a:p>
          <a:p>
            <a:pPr lvl="1"/>
            <a:endParaRPr lang="en-US" dirty="0" smtClean="0"/>
          </a:p>
          <a:p>
            <a:pPr lvl="1"/>
            <a:endParaRPr lang="en-US" dirty="0"/>
          </a:p>
        </p:txBody>
      </p:sp>
    </p:spTree>
    <p:extLst>
      <p:ext uri="{BB962C8B-B14F-4D97-AF65-F5344CB8AC3E}">
        <p14:creationId xmlns:p14="http://schemas.microsoft.com/office/powerpoint/2010/main" xmlns="" val="239146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Consumer Concepts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Lower prices</a:t>
            </a:r>
          </a:p>
          <a:p>
            <a:pPr lvl="1"/>
            <a:r>
              <a:rPr lang="en-US" dirty="0" smtClean="0"/>
              <a:t>All else equal, consumers will purchase a product with a lower total price.</a:t>
            </a:r>
          </a:p>
          <a:p>
            <a:pPr lvl="1"/>
            <a:r>
              <a:rPr lang="en-US" dirty="0" smtClean="0"/>
              <a:t>Consumers require information to compare.</a:t>
            </a:r>
          </a:p>
          <a:p>
            <a:r>
              <a:rPr lang="en-US" dirty="0"/>
              <a:t>Instant gratification</a:t>
            </a:r>
          </a:p>
          <a:p>
            <a:pPr lvl="1"/>
            <a:r>
              <a:rPr lang="en-US" dirty="0"/>
              <a:t>All else equal, consumers will choose a product in hand.</a:t>
            </a:r>
          </a:p>
          <a:p>
            <a:r>
              <a:rPr lang="en-US" dirty="0" smtClean="0"/>
              <a:t>See and touch</a:t>
            </a:r>
          </a:p>
          <a:p>
            <a:pPr lvl="1"/>
            <a:r>
              <a:rPr lang="en-US" dirty="0" smtClean="0"/>
              <a:t>Consumers prefer to see and touch products whenever possible.</a:t>
            </a:r>
          </a:p>
          <a:p>
            <a:r>
              <a:rPr lang="en-US" dirty="0" smtClean="0"/>
              <a:t>Things are rarely “equal”</a:t>
            </a:r>
          </a:p>
          <a:p>
            <a:pPr lvl="1"/>
            <a:r>
              <a:rPr lang="en-US" dirty="0" smtClean="0"/>
              <a:t>Which is the point of marketing and information. </a:t>
            </a:r>
            <a:endParaRPr lang="en-US" dirty="0"/>
          </a:p>
        </p:txBody>
      </p:sp>
    </p:spTree>
    <p:extLst>
      <p:ext uri="{BB962C8B-B14F-4D97-AF65-F5344CB8AC3E}">
        <p14:creationId xmlns:p14="http://schemas.microsoft.com/office/powerpoint/2010/main" xmlns="" val="1973775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Products and Online Questions</a:t>
            </a:r>
            <a:endParaRPr lang="en-US" dirty="0"/>
          </a:p>
        </p:txBody>
      </p:sp>
      <p:sp>
        <p:nvSpPr>
          <p:cNvPr id="3" name="Content Placeholder 2"/>
          <p:cNvSpPr>
            <a:spLocks noGrp="1"/>
          </p:cNvSpPr>
          <p:nvPr>
            <p:ph idx="1"/>
          </p:nvPr>
        </p:nvSpPr>
        <p:spPr>
          <a:xfrm>
            <a:off x="1435608" y="1447800"/>
            <a:ext cx="7174992" cy="5181600"/>
          </a:xfrm>
        </p:spPr>
        <p:txBody>
          <a:bodyPr>
            <a:normAutofit fontScale="55000" lnSpcReduction="20000"/>
          </a:bodyPr>
          <a:lstStyle/>
          <a:p>
            <a:r>
              <a:rPr lang="en-US" dirty="0" smtClean="0"/>
              <a:t>Food</a:t>
            </a:r>
          </a:p>
          <a:p>
            <a:pPr lvl="1"/>
            <a:r>
              <a:rPr lang="en-US" dirty="0" err="1" smtClean="0"/>
              <a:t>Webvan</a:t>
            </a:r>
            <a:r>
              <a:rPr lang="en-US" dirty="0" smtClean="0"/>
              <a:t> and Peapod both tried. Too expensive and minimal demand.</a:t>
            </a:r>
          </a:p>
          <a:p>
            <a:pPr lvl="1"/>
            <a:r>
              <a:rPr lang="en-US" dirty="0" smtClean="0"/>
              <a:t>Restaurants are small and local and do little online.</a:t>
            </a:r>
          </a:p>
          <a:p>
            <a:pPr lvl="1"/>
            <a:r>
              <a:rPr lang="en-US" dirty="0" smtClean="0"/>
              <a:t>Specialty foods, such as coffee are popular.</a:t>
            </a:r>
          </a:p>
          <a:p>
            <a:r>
              <a:rPr lang="en-US" dirty="0" smtClean="0"/>
              <a:t>Clothing</a:t>
            </a:r>
          </a:p>
          <a:p>
            <a:pPr lvl="1"/>
            <a:r>
              <a:rPr lang="en-US" dirty="0" smtClean="0"/>
              <a:t>Sizing and touch are issues.</a:t>
            </a:r>
          </a:p>
          <a:p>
            <a:pPr lvl="1"/>
            <a:r>
              <a:rPr lang="en-US" dirty="0" smtClean="0"/>
              <a:t>Variety and assortment are easier to find online.</a:t>
            </a:r>
          </a:p>
          <a:p>
            <a:pPr lvl="1"/>
            <a:r>
              <a:rPr lang="en-US" dirty="0" smtClean="0"/>
              <a:t>Brands make it easier to search and buy online.</a:t>
            </a:r>
          </a:p>
          <a:p>
            <a:r>
              <a:rPr lang="en-US" dirty="0" smtClean="0"/>
              <a:t>Shelter</a:t>
            </a:r>
          </a:p>
          <a:p>
            <a:pPr lvl="1"/>
            <a:r>
              <a:rPr lang="en-US" dirty="0" smtClean="0"/>
              <a:t>Housing is hard to sell online.</a:t>
            </a:r>
          </a:p>
          <a:p>
            <a:pPr lvl="1"/>
            <a:r>
              <a:rPr lang="en-US" dirty="0" smtClean="0"/>
              <a:t>House data controlled by realtor organizations (MLS).</a:t>
            </a:r>
          </a:p>
          <a:p>
            <a:pPr lvl="1"/>
            <a:r>
              <a:rPr lang="en-US" dirty="0" smtClean="0"/>
              <a:t>Rentals can benefit.</a:t>
            </a:r>
          </a:p>
          <a:p>
            <a:pPr lvl="1"/>
            <a:r>
              <a:rPr lang="en-US" dirty="0" smtClean="0">
                <a:hlinkClick r:id="rId2"/>
              </a:rPr>
              <a:t>http://www.zillow.com</a:t>
            </a:r>
            <a:r>
              <a:rPr lang="en-US" dirty="0" smtClean="0"/>
              <a:t>   </a:t>
            </a:r>
          </a:p>
          <a:p>
            <a:r>
              <a:rPr lang="en-US" dirty="0" smtClean="0"/>
              <a:t>Transportation</a:t>
            </a:r>
          </a:p>
          <a:p>
            <a:pPr lvl="1"/>
            <a:r>
              <a:rPr lang="en-US" dirty="0" smtClean="0"/>
              <a:t>Airlines heavily use the Internet, with a new push to selling their own tickets.</a:t>
            </a:r>
          </a:p>
          <a:p>
            <a:pPr lvl="1"/>
            <a:r>
              <a:rPr lang="en-US" dirty="0" smtClean="0"/>
              <a:t>New cars are hard to buy and sell online.</a:t>
            </a:r>
          </a:p>
          <a:p>
            <a:pPr lvl="1"/>
            <a:r>
              <a:rPr lang="en-US" dirty="0" smtClean="0"/>
              <a:t>Manufacturers provide minimal data.</a:t>
            </a:r>
          </a:p>
          <a:p>
            <a:pPr lvl="1"/>
            <a:r>
              <a:rPr lang="en-US" dirty="0" smtClean="0"/>
              <a:t>Used car sales benefit from the search capabilities.</a:t>
            </a:r>
          </a:p>
        </p:txBody>
      </p:sp>
    </p:spTree>
    <p:extLst>
      <p:ext uri="{BB962C8B-B14F-4D97-AF65-F5344CB8AC3E}">
        <p14:creationId xmlns:p14="http://schemas.microsoft.com/office/powerpoint/2010/main" xmlns="" val="30662377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ustom 3">
      <a:dk1>
        <a:sysClr val="windowText" lastClr="000000"/>
      </a:dk1>
      <a:lt1>
        <a:sysClr val="window" lastClr="FFFFFF"/>
      </a:lt1>
      <a:dk2>
        <a:srgbClr val="7F3F2D"/>
      </a:dk2>
      <a:lt2>
        <a:srgbClr val="E7DEC9"/>
      </a:lt2>
      <a:accent1>
        <a:srgbClr val="3891A7"/>
      </a:accent1>
      <a:accent2>
        <a:srgbClr val="FEB80A"/>
      </a:accent2>
      <a:accent3>
        <a:srgbClr val="C32D2E"/>
      </a:accent3>
      <a:accent4>
        <a:srgbClr val="84AA33"/>
      </a:accent4>
      <a:accent5>
        <a:srgbClr val="964305"/>
      </a:accent5>
      <a:accent6>
        <a:srgbClr val="475A8D"/>
      </a:accent6>
      <a:hlink>
        <a:srgbClr val="002060"/>
      </a:hlink>
      <a:folHlink>
        <a:srgbClr val="00206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92650555</TotalTime>
  <Pages>25</Pages>
  <Words>2265</Words>
  <Application>Microsoft Office PowerPoint</Application>
  <PresentationFormat>On-screen Show (4:3)</PresentationFormat>
  <Paragraphs>594</Paragraphs>
  <Slides>50</Slides>
  <Notes>3</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Solstice</vt:lpstr>
      <vt:lpstr>Slide 1</vt:lpstr>
      <vt:lpstr>Outline</vt:lpstr>
      <vt:lpstr>Electronic Business</vt:lpstr>
      <vt:lpstr>Forms of Electronic Commerce</vt:lpstr>
      <vt:lpstr>Marketing Phases</vt:lpstr>
      <vt:lpstr>E-Commerce B2C U.S. Sales</vt:lpstr>
      <vt:lpstr>Amazon EC</vt:lpstr>
      <vt:lpstr>Basic Consumer Concepts</vt:lpstr>
      <vt:lpstr>Products and Online Questions</vt:lpstr>
      <vt:lpstr>Online Sales: Digital Content</vt:lpstr>
      <vt:lpstr>B2C Internet Features</vt:lpstr>
      <vt:lpstr>B2B Internet</vt:lpstr>
      <vt:lpstr>Production Chain</vt:lpstr>
      <vt:lpstr>Disintermediation</vt:lpstr>
      <vt:lpstr>Airlines and Disintermediation</vt:lpstr>
      <vt:lpstr>Price Competition</vt:lpstr>
      <vt:lpstr>MSRP and the U.S. Supreme Court</vt:lpstr>
      <vt:lpstr>Dynamic Pricing</vt:lpstr>
      <vt:lpstr>Making Money on the Internet</vt:lpstr>
      <vt:lpstr>Consumer Services: Social Networking</vt:lpstr>
      <vt:lpstr>Distributed Services</vt:lpstr>
      <vt:lpstr>E-Commerce Risk Mitigation</vt:lpstr>
      <vt:lpstr>Payment Mechanisms</vt:lpstr>
      <vt:lpstr>Credit Card Industry</vt:lpstr>
      <vt:lpstr>Digital Cash</vt:lpstr>
      <vt:lpstr>Near Field Communication Payment</vt:lpstr>
      <vt:lpstr>Web Advertising Revenue</vt:lpstr>
      <vt:lpstr>Web Advertising Placement</vt:lpstr>
      <vt:lpstr>Web Advertising: Advertiser Perspective</vt:lpstr>
      <vt:lpstr>Web Advertising: Publisher Perspective</vt:lpstr>
      <vt:lpstr>Google AdWords</vt:lpstr>
      <vt:lpstr>Google Keywords</vt:lpstr>
      <vt:lpstr>Keyword Selection and Pricing</vt:lpstr>
      <vt:lpstr>Online Advertising Becomes Complex</vt:lpstr>
      <vt:lpstr>Privacy</vt:lpstr>
      <vt:lpstr>Web Hosting Options</vt:lpstr>
      <vt:lpstr>Simple Static HTML Web Site</vt:lpstr>
      <vt:lpstr>Simple Web Site with Buy Now Button</vt:lpstr>
      <vt:lpstr>Web Auctions</vt:lpstr>
      <vt:lpstr>Amazon WebStore (MarketPlace)</vt:lpstr>
      <vt:lpstr>Web Commerce Servers</vt:lpstr>
      <vt:lpstr>Application Service Provider</vt:lpstr>
      <vt:lpstr>Web Hosting Options</vt:lpstr>
      <vt:lpstr>Mobile Commerce</vt:lpstr>
      <vt:lpstr>Cloud Computing</vt:lpstr>
      <vt:lpstr>Technology Toolbox: Paying for Transactions</vt:lpstr>
      <vt:lpstr>Quick Quiz: Paying for Transactions</vt:lpstr>
      <vt:lpstr>Technology Toolbox: Choosing Web Server Technologies</vt:lpstr>
      <vt:lpstr>Quick Quiz: Web Server Technologies</vt:lpstr>
      <vt:lpstr>Cases: Retail Sales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MIS  Chapter 1</dc:title>
  <dc:subject>Management Information Systems Introduction</dc:subject>
  <dc:creator>Jerry Post</dc:creator>
  <cp:keywords>Overheads</cp:keywords>
  <cp:lastModifiedBy>Mr. Wasis</cp:lastModifiedBy>
  <cp:revision>188</cp:revision>
  <cp:lastPrinted>1996-08-02T15:11:44Z</cp:lastPrinted>
  <dcterms:created xsi:type="dcterms:W3CDTF">1994-08-11T09:03:52Z</dcterms:created>
  <dcterms:modified xsi:type="dcterms:W3CDTF">2016-02-21T14:53:56Z</dcterms:modified>
</cp:coreProperties>
</file>