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48"/>
  </p:notesMasterIdLst>
  <p:handoutMasterIdLst>
    <p:handoutMasterId r:id="rId49"/>
  </p:handoutMasterIdLst>
  <p:sldIdLst>
    <p:sldId id="256" r:id="rId2"/>
    <p:sldId id="257" r:id="rId3"/>
    <p:sldId id="258" r:id="rId4"/>
    <p:sldId id="259" r:id="rId5"/>
    <p:sldId id="292" r:id="rId6"/>
    <p:sldId id="260" r:id="rId7"/>
    <p:sldId id="261" r:id="rId8"/>
    <p:sldId id="293" r:id="rId9"/>
    <p:sldId id="262" r:id="rId10"/>
    <p:sldId id="263" r:id="rId11"/>
    <p:sldId id="264" r:id="rId12"/>
    <p:sldId id="265" r:id="rId13"/>
    <p:sldId id="266" r:id="rId14"/>
    <p:sldId id="294"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95" r:id="rId32"/>
    <p:sldId id="284" r:id="rId33"/>
    <p:sldId id="285" r:id="rId34"/>
    <p:sldId id="286" r:id="rId35"/>
    <p:sldId id="296" r:id="rId36"/>
    <p:sldId id="297" r:id="rId37"/>
    <p:sldId id="298" r:id="rId38"/>
    <p:sldId id="299" r:id="rId39"/>
    <p:sldId id="300" r:id="rId40"/>
    <p:sldId id="301" r:id="rId41"/>
    <p:sldId id="302" r:id="rId42"/>
    <p:sldId id="287" r:id="rId43"/>
    <p:sldId id="288" r:id="rId44"/>
    <p:sldId id="289" r:id="rId45"/>
    <p:sldId id="290" r:id="rId46"/>
    <p:sldId id="291" r:id="rId47"/>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DBFFB8"/>
    <a:srgbClr val="E6FFE6"/>
    <a:srgbClr val="00FF00"/>
    <a:srgbClr val="EF9100"/>
    <a:srgbClr val="AD6900"/>
    <a:srgbClr val="CECECE"/>
    <a:srgbClr val="FCFEB9"/>
    <a:srgbClr val="FEFF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9" autoAdjust="0"/>
    <p:restoredTop sz="9475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Annual Revenue</a:t>
            </a:r>
          </a:p>
        </c:rich>
      </c:tx>
      <c:layout/>
    </c:title>
    <c:plotArea>
      <c:layout/>
      <c:lineChart>
        <c:grouping val="standard"/>
        <c:ser>
          <c:idx val="0"/>
          <c:order val="0"/>
          <c:tx>
            <c:strRef>
              <c:f>'C10Airline'!$B$3</c:f>
              <c:strCache>
                <c:ptCount val="1"/>
                <c:pt idx="0">
                  <c:v>American Airlines</c:v>
                </c:pt>
              </c:strCache>
            </c:strRef>
          </c:tx>
          <c:marker>
            <c:symbol val="none"/>
          </c:marker>
          <c:cat>
            <c:strRef>
              <c:f>'C10Airline'!$A$4:$A$20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'C10Airline'!$B$4:$B$20</c:f>
              <c:numCache>
                <c:formatCode>General</c:formatCode>
                <c:ptCount val="17"/>
                <c:pt idx="0">
                  <c:v>14.108000000000001</c:v>
                </c:pt>
                <c:pt idx="1">
                  <c:v>14.503</c:v>
                </c:pt>
                <c:pt idx="2">
                  <c:v>15.136000000000001</c:v>
                </c:pt>
                <c:pt idx="3">
                  <c:v>15.856000000000002</c:v>
                </c:pt>
                <c:pt idx="4">
                  <c:v>16.309000000000001</c:v>
                </c:pt>
                <c:pt idx="5">
                  <c:v>16.338000000000001</c:v>
                </c:pt>
                <c:pt idx="6">
                  <c:v>18.117000000000004</c:v>
                </c:pt>
                <c:pt idx="7">
                  <c:v>17.489999999999991</c:v>
                </c:pt>
                <c:pt idx="8">
                  <c:v>15.992000000000003</c:v>
                </c:pt>
                <c:pt idx="9">
                  <c:v>17.402999999999995</c:v>
                </c:pt>
                <c:pt idx="10">
                  <c:v>18.608000000000001</c:v>
                </c:pt>
                <c:pt idx="11">
                  <c:v>20.657000000000004</c:v>
                </c:pt>
                <c:pt idx="12">
                  <c:v>22.562999999999995</c:v>
                </c:pt>
                <c:pt idx="13">
                  <c:v>22.934999999999999</c:v>
                </c:pt>
                <c:pt idx="14">
                  <c:v>23.765999999999991</c:v>
                </c:pt>
                <c:pt idx="15">
                  <c:v>19.917000000000005</c:v>
                </c:pt>
                <c:pt idx="16">
                  <c:v>22.17</c:v>
                </c:pt>
              </c:numCache>
            </c:numRef>
          </c:val>
        </c:ser>
        <c:ser>
          <c:idx val="1"/>
          <c:order val="1"/>
          <c:tx>
            <c:strRef>
              <c:f>'C10Airline'!$C$3</c:f>
              <c:strCache>
                <c:ptCount val="1"/>
                <c:pt idx="0">
                  <c:v>Delta Airline</c:v>
                </c:pt>
              </c:strCache>
            </c:strRef>
          </c:tx>
          <c:marker>
            <c:symbol val="none"/>
          </c:marker>
          <c:cat>
            <c:strRef>
              <c:f>'C10Airline'!$A$4:$A$20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'C10Airline'!$C$4:$C$20</c:f>
              <c:numCache>
                <c:formatCode>General</c:formatCode>
                <c:ptCount val="17"/>
                <c:pt idx="0">
                  <c:v>12.077</c:v>
                </c:pt>
                <c:pt idx="1">
                  <c:v>12.194000000000001</c:v>
                </c:pt>
                <c:pt idx="2">
                  <c:v>12.455000000000002</c:v>
                </c:pt>
                <c:pt idx="3">
                  <c:v>13.59</c:v>
                </c:pt>
                <c:pt idx="4">
                  <c:v>14.137999999999998</c:v>
                </c:pt>
                <c:pt idx="5">
                  <c:v>14.883000000000003</c:v>
                </c:pt>
                <c:pt idx="6">
                  <c:v>16.741</c:v>
                </c:pt>
                <c:pt idx="7">
                  <c:v>13.879000000000001</c:v>
                </c:pt>
                <c:pt idx="8">
                  <c:v>13.305000000000001</c:v>
                </c:pt>
                <c:pt idx="9">
                  <c:v>13.303000000000003</c:v>
                </c:pt>
                <c:pt idx="10">
                  <c:v>15.234999999999999</c:v>
                </c:pt>
                <c:pt idx="11">
                  <c:v>16.190999999999999</c:v>
                </c:pt>
                <c:pt idx="12">
                  <c:v>17.532</c:v>
                </c:pt>
                <c:pt idx="13">
                  <c:v>19.154000000000003</c:v>
                </c:pt>
                <c:pt idx="14">
                  <c:v>22.696999999999999</c:v>
                </c:pt>
                <c:pt idx="15">
                  <c:v>28.062999999999995</c:v>
                </c:pt>
                <c:pt idx="16">
                  <c:v>31.754999999999999</c:v>
                </c:pt>
              </c:numCache>
            </c:numRef>
          </c:val>
        </c:ser>
        <c:ser>
          <c:idx val="2"/>
          <c:order val="2"/>
          <c:tx>
            <c:strRef>
              <c:f>'C10Airline'!$D$3</c:f>
              <c:strCache>
                <c:ptCount val="1"/>
                <c:pt idx="0">
                  <c:v>Southwest</c:v>
                </c:pt>
              </c:strCache>
            </c:strRef>
          </c:tx>
          <c:marker>
            <c:symbol val="none"/>
          </c:marker>
          <c:cat>
            <c:strRef>
              <c:f>'C10Airline'!$A$4:$A$20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'C10Airline'!$D$4:$D$20</c:f>
              <c:numCache>
                <c:formatCode>General</c:formatCode>
                <c:ptCount val="17"/>
                <c:pt idx="0">
                  <c:v>2.5919299999999992</c:v>
                </c:pt>
                <c:pt idx="1">
                  <c:v>2.872749999999999</c:v>
                </c:pt>
                <c:pt idx="2">
                  <c:v>3.4061699999999995</c:v>
                </c:pt>
                <c:pt idx="3">
                  <c:v>3.8168199999999999</c:v>
                </c:pt>
                <c:pt idx="4">
                  <c:v>4.1639799999999987</c:v>
                </c:pt>
                <c:pt idx="5">
                  <c:v>4.7355900000000002</c:v>
                </c:pt>
                <c:pt idx="6">
                  <c:v>5.6495600000000001</c:v>
                </c:pt>
                <c:pt idx="7">
                  <c:v>5.5551699999999995</c:v>
                </c:pt>
                <c:pt idx="8">
                  <c:v>5.4857700000000014</c:v>
                </c:pt>
                <c:pt idx="9">
                  <c:v>5.9370000000000003</c:v>
                </c:pt>
                <c:pt idx="10">
                  <c:v>6.53</c:v>
                </c:pt>
                <c:pt idx="11">
                  <c:v>7.5839999999999996</c:v>
                </c:pt>
                <c:pt idx="12">
                  <c:v>9.0860000000000003</c:v>
                </c:pt>
                <c:pt idx="13">
                  <c:v>9.8610000000000007</c:v>
                </c:pt>
                <c:pt idx="14">
                  <c:v>11.023</c:v>
                </c:pt>
                <c:pt idx="15">
                  <c:v>10.350000000000001</c:v>
                </c:pt>
                <c:pt idx="16">
                  <c:v>12.104000000000001</c:v>
                </c:pt>
              </c:numCache>
            </c:numRef>
          </c:val>
        </c:ser>
        <c:ser>
          <c:idx val="3"/>
          <c:order val="3"/>
          <c:tx>
            <c:strRef>
              <c:f>'C10Airline'!$E$3</c:f>
              <c:strCache>
                <c:ptCount val="1"/>
                <c:pt idx="0">
                  <c:v>Sabre</c:v>
                </c:pt>
              </c:strCache>
            </c:strRef>
          </c:tx>
          <c:marker>
            <c:symbol val="none"/>
          </c:marker>
          <c:cat>
            <c:strRef>
              <c:f>'C10Airline'!$A$4:$A$20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'C10Airline'!$E$4:$E$20</c:f>
              <c:numCache>
                <c:formatCode>General</c:formatCode>
                <c:ptCount val="17"/>
                <c:pt idx="1">
                  <c:v>1.5306999999999997</c:v>
                </c:pt>
                <c:pt idx="2">
                  <c:v>1.6251</c:v>
                </c:pt>
                <c:pt idx="3">
                  <c:v>1.7884000000000002</c:v>
                </c:pt>
                <c:pt idx="4">
                  <c:v>1.5609</c:v>
                </c:pt>
                <c:pt idx="5">
                  <c:v>1.6990000000000001</c:v>
                </c:pt>
                <c:pt idx="6">
                  <c:v>1.9406999999999999</c:v>
                </c:pt>
                <c:pt idx="7">
                  <c:v>2.1030900000000008</c:v>
                </c:pt>
                <c:pt idx="8">
                  <c:v>2.0564999999999998</c:v>
                </c:pt>
                <c:pt idx="9">
                  <c:v>2.0451999999999999</c:v>
                </c:pt>
                <c:pt idx="10">
                  <c:v>2.1309999999999998</c:v>
                </c:pt>
                <c:pt idx="11">
                  <c:v>2.5213000000000001</c:v>
                </c:pt>
                <c:pt idx="12">
                  <c:v>2.8237999999999999</c:v>
                </c:pt>
              </c:numCache>
            </c:numRef>
          </c:val>
        </c:ser>
        <c:ser>
          <c:idx val="4"/>
          <c:order val="4"/>
          <c:tx>
            <c:strRef>
              <c:f>'C10Airline'!$F$3</c:f>
              <c:strCache>
                <c:ptCount val="1"/>
                <c:pt idx="0">
                  <c:v>Travelport Ltd</c:v>
                </c:pt>
              </c:strCache>
            </c:strRef>
          </c:tx>
          <c:marker>
            <c:symbol val="none"/>
          </c:marker>
          <c:cat>
            <c:strRef>
              <c:f>'C10Airline'!$A$4:$A$20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'C10Airline'!$F$4:$F$20</c:f>
              <c:numCache>
                <c:formatCode>General</c:formatCode>
                <c:ptCount val="17"/>
                <c:pt idx="5">
                  <c:v>0.70210399999999984</c:v>
                </c:pt>
                <c:pt idx="6">
                  <c:v>0.78752100000000003</c:v>
                </c:pt>
                <c:pt idx="7">
                  <c:v>0.88835299999999984</c:v>
                </c:pt>
                <c:pt idx="8">
                  <c:v>0.91486900000000004</c:v>
                </c:pt>
                <c:pt idx="9">
                  <c:v>1.6359999999999997</c:v>
                </c:pt>
                <c:pt idx="10">
                  <c:v>1.7370000000000001</c:v>
                </c:pt>
                <c:pt idx="11">
                  <c:v>2.3849999999999998</c:v>
                </c:pt>
                <c:pt idx="12">
                  <c:v>2.3849999999999998</c:v>
                </c:pt>
                <c:pt idx="13">
                  <c:v>2.7800000000000002</c:v>
                </c:pt>
                <c:pt idx="14">
                  <c:v>2.5270000000000001</c:v>
                </c:pt>
                <c:pt idx="15">
                  <c:v>2.2480000000000002</c:v>
                </c:pt>
                <c:pt idx="16">
                  <c:v>2.29</c:v>
                </c:pt>
              </c:numCache>
            </c:numRef>
          </c:val>
        </c:ser>
        <c:dLbls/>
        <c:marker val="1"/>
        <c:axId val="51826688"/>
        <c:axId val="51828224"/>
      </c:lineChart>
      <c:catAx>
        <c:axId val="51826688"/>
        <c:scaling>
          <c:orientation val="minMax"/>
        </c:scaling>
        <c:axPos val="b"/>
        <c:tickLblPos val="nextTo"/>
        <c:txPr>
          <a:bodyPr/>
          <a:lstStyle/>
          <a:p>
            <a:pPr>
              <a:defRPr sz="800"/>
            </a:pPr>
            <a:endParaRPr lang="en-US"/>
          </a:p>
        </c:txPr>
        <c:crossAx val="51828224"/>
        <c:crosses val="autoZero"/>
        <c:auto val="1"/>
        <c:lblAlgn val="ctr"/>
        <c:lblOffset val="100"/>
      </c:catAx>
      <c:valAx>
        <c:axId val="51828224"/>
        <c:scaling>
          <c:orientation val="minMax"/>
        </c:scaling>
        <c:axPos val="l"/>
        <c:majorGridlines/>
        <c:title>
          <c:tx>
            <c:rich>
              <a:bodyPr rot="-5400000" vert="horz"/>
              <a:lstStyle/>
              <a:p>
                <a:pPr>
                  <a:defRPr/>
                </a:pPr>
                <a:r>
                  <a:rPr lang="en-US"/>
                  <a:t>Billion $</a:t>
                </a:r>
              </a:p>
            </c:rich>
          </c:tx>
          <c:layout/>
        </c:title>
        <c:numFmt formatCode="General" sourceLinked="1"/>
        <c:tickLblPos val="nextTo"/>
        <c:crossAx val="51826688"/>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Net Income / Revenue</a:t>
            </a:r>
          </a:p>
        </c:rich>
      </c:tx>
      <c:layout/>
    </c:title>
    <c:plotArea>
      <c:layout/>
      <c:lineChart>
        <c:grouping val="standard"/>
        <c:ser>
          <c:idx val="0"/>
          <c:order val="0"/>
          <c:tx>
            <c:strRef>
              <c:f>'C10Airline'!$P$3</c:f>
              <c:strCache>
                <c:ptCount val="1"/>
                <c:pt idx="0">
                  <c:v>American Airlines</c:v>
                </c:pt>
              </c:strCache>
            </c:strRef>
          </c:tx>
          <c:marker>
            <c:symbol val="none"/>
          </c:marker>
          <c:cat>
            <c:strRef>
              <c:f>'C10Airline'!$O$4:$O$20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'C10Airline'!$P$4:$P$20</c:f>
              <c:numCache>
                <c:formatCode>General</c:formatCode>
                <c:ptCount val="17"/>
                <c:pt idx="0">
                  <c:v>1.8996314148001139E-2</c:v>
                </c:pt>
                <c:pt idx="1">
                  <c:v>1.4341860304764533E-2</c:v>
                </c:pt>
                <c:pt idx="2">
                  <c:v>4.6577695560253693E-2</c:v>
                </c:pt>
                <c:pt idx="3">
                  <c:v>4.9192734611503551E-2</c:v>
                </c:pt>
                <c:pt idx="4">
                  <c:v>6.5178735667422869E-2</c:v>
                </c:pt>
                <c:pt idx="5">
                  <c:v>3.8376790304810865E-2</c:v>
                </c:pt>
                <c:pt idx="6">
                  <c:v>4.2943092123419992E-2</c:v>
                </c:pt>
                <c:pt idx="7">
                  <c:v>-8.9308176100628966E-2</c:v>
                </c:pt>
                <c:pt idx="8">
                  <c:v>-0.21854677338669337</c:v>
                </c:pt>
                <c:pt idx="9">
                  <c:v>-7.5734068838705995E-2</c:v>
                </c:pt>
                <c:pt idx="10">
                  <c:v>-4.4120808254514185E-2</c:v>
                </c:pt>
                <c:pt idx="11">
                  <c:v>-4.3181488115408818E-2</c:v>
                </c:pt>
                <c:pt idx="12">
                  <c:v>1.0238000265922085E-2</c:v>
                </c:pt>
                <c:pt idx="13">
                  <c:v>1.9882275997383916E-2</c:v>
                </c:pt>
                <c:pt idx="14">
                  <c:v>-8.911890936632165E-2</c:v>
                </c:pt>
                <c:pt idx="15">
                  <c:v>-7.3705879399507956E-2</c:v>
                </c:pt>
                <c:pt idx="16">
                  <c:v>-2.1244925575101489E-2</c:v>
                </c:pt>
              </c:numCache>
            </c:numRef>
          </c:val>
        </c:ser>
        <c:ser>
          <c:idx val="1"/>
          <c:order val="1"/>
          <c:tx>
            <c:strRef>
              <c:f>'C10Airline'!$Q$3</c:f>
              <c:strCache>
                <c:ptCount val="1"/>
                <c:pt idx="0">
                  <c:v>Delta Airline</c:v>
                </c:pt>
              </c:strCache>
            </c:strRef>
          </c:tx>
          <c:marker>
            <c:symbol val="none"/>
          </c:marker>
          <c:cat>
            <c:strRef>
              <c:f>'C10Airline'!$O$4:$O$20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'C10Airline'!$Q$4:$Q$20</c:f>
              <c:numCache>
                <c:formatCode>General</c:formatCode>
                <c:ptCount val="17"/>
                <c:pt idx="0">
                  <c:v>-3.3866026331042472E-2</c:v>
                </c:pt>
                <c:pt idx="1">
                  <c:v>2.4110218140068883E-2</c:v>
                </c:pt>
                <c:pt idx="2">
                  <c:v>1.2525090325170615E-2</c:v>
                </c:pt>
                <c:pt idx="3">
                  <c:v>6.2840323767476086E-2</c:v>
                </c:pt>
                <c:pt idx="4">
                  <c:v>7.0802093648323683E-2</c:v>
                </c:pt>
                <c:pt idx="5">
                  <c:v>7.3977020761943166E-2</c:v>
                </c:pt>
                <c:pt idx="6">
                  <c:v>4.9459411026820395E-2</c:v>
                </c:pt>
                <c:pt idx="7">
                  <c:v>-8.7614381439584998E-2</c:v>
                </c:pt>
                <c:pt idx="8">
                  <c:v>-9.5603156708004525E-2</c:v>
                </c:pt>
                <c:pt idx="9">
                  <c:v>-5.8107193866045265E-2</c:v>
                </c:pt>
                <c:pt idx="10">
                  <c:v>-0.40715457827371188</c:v>
                </c:pt>
                <c:pt idx="11">
                  <c:v>-0.23581001791118525</c:v>
                </c:pt>
                <c:pt idx="12">
                  <c:v>-0.35381017567875894</c:v>
                </c:pt>
                <c:pt idx="13">
                  <c:v>8.4159966586613802E-2</c:v>
                </c:pt>
                <c:pt idx="14">
                  <c:v>-0.39309159800854748</c:v>
                </c:pt>
                <c:pt idx="15">
                  <c:v>-4.4079392794783165E-2</c:v>
                </c:pt>
                <c:pt idx="16">
                  <c:v>1.8674224531569833E-2</c:v>
                </c:pt>
              </c:numCache>
            </c:numRef>
          </c:val>
        </c:ser>
        <c:ser>
          <c:idx val="2"/>
          <c:order val="2"/>
          <c:tx>
            <c:strRef>
              <c:f>'C10Airline'!$R$3</c:f>
              <c:strCache>
                <c:ptCount val="1"/>
                <c:pt idx="0">
                  <c:v>Southwest</c:v>
                </c:pt>
              </c:strCache>
            </c:strRef>
          </c:tx>
          <c:marker>
            <c:symbol val="none"/>
          </c:marker>
          <c:cat>
            <c:strRef>
              <c:f>'C10Airline'!$O$4:$O$20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'C10Airline'!$R$4:$R$20</c:f>
              <c:numCache>
                <c:formatCode>General</c:formatCode>
                <c:ptCount val="17"/>
                <c:pt idx="0">
                  <c:v>6.918821110138007E-2</c:v>
                </c:pt>
                <c:pt idx="1">
                  <c:v>6.3571838830388999E-2</c:v>
                </c:pt>
                <c:pt idx="2">
                  <c:v>6.0871007612655847E-2</c:v>
                </c:pt>
                <c:pt idx="3">
                  <c:v>8.3255694531049446E-2</c:v>
                </c:pt>
                <c:pt idx="4">
                  <c:v>0.10409055759153504</c:v>
                </c:pt>
                <c:pt idx="5">
                  <c:v>0.10030429154550964</c:v>
                </c:pt>
                <c:pt idx="6">
                  <c:v>0.11080508924588817</c:v>
                </c:pt>
                <c:pt idx="7">
                  <c:v>9.1986383855039544E-2</c:v>
                </c:pt>
                <c:pt idx="8">
                  <c:v>4.3931845483860948E-2</c:v>
                </c:pt>
                <c:pt idx="9">
                  <c:v>7.444837459996631E-2</c:v>
                </c:pt>
                <c:pt idx="10">
                  <c:v>3.2924961715160801E-2</c:v>
                </c:pt>
                <c:pt idx="11">
                  <c:v>6.381856540084388E-2</c:v>
                </c:pt>
                <c:pt idx="12">
                  <c:v>5.4919656614571877E-2</c:v>
                </c:pt>
                <c:pt idx="13">
                  <c:v>6.5409187709157282E-2</c:v>
                </c:pt>
                <c:pt idx="14">
                  <c:v>1.6148054068765315E-2</c:v>
                </c:pt>
                <c:pt idx="15">
                  <c:v>9.5652173913043526E-3</c:v>
                </c:pt>
                <c:pt idx="16">
                  <c:v>3.7921348314606751E-2</c:v>
                </c:pt>
              </c:numCache>
            </c:numRef>
          </c:val>
        </c:ser>
        <c:ser>
          <c:idx val="3"/>
          <c:order val="3"/>
          <c:tx>
            <c:strRef>
              <c:f>'C10Airline'!$S$3</c:f>
              <c:strCache>
                <c:ptCount val="1"/>
                <c:pt idx="0">
                  <c:v>Sabre</c:v>
                </c:pt>
              </c:strCache>
            </c:strRef>
          </c:tx>
          <c:marker>
            <c:symbol val="none"/>
          </c:marker>
          <c:cat>
            <c:strRef>
              <c:f>'C10Airline'!$O$4:$O$20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'C10Airline'!$S$4:$S$20</c:f>
              <c:numCache>
                <c:formatCode>General</c:formatCode>
                <c:ptCount val="17"/>
                <c:pt idx="1">
                  <c:v>0.14757953877311034</c:v>
                </c:pt>
                <c:pt idx="2">
                  <c:v>0.12097717063565319</c:v>
                </c:pt>
                <c:pt idx="3">
                  <c:v>0.11177588906284948</c:v>
                </c:pt>
                <c:pt idx="4">
                  <c:v>0.14856813376897945</c:v>
                </c:pt>
                <c:pt idx="5">
                  <c:v>0.19535020600353145</c:v>
                </c:pt>
                <c:pt idx="6">
                  <c:v>7.4251558715927243E-2</c:v>
                </c:pt>
                <c:pt idx="7">
                  <c:v>1.4835313752621137E-2</c:v>
                </c:pt>
                <c:pt idx="8">
                  <c:v>0.10410892292730367</c:v>
                </c:pt>
                <c:pt idx="9">
                  <c:v>4.0729513006062971E-2</c:v>
                </c:pt>
                <c:pt idx="10">
                  <c:v>8.9347724073205084E-2</c:v>
                </c:pt>
                <c:pt idx="11">
                  <c:v>6.8298100186411762E-2</c:v>
                </c:pt>
                <c:pt idx="12">
                  <c:v>5.5103052624123516E-2</c:v>
                </c:pt>
              </c:numCache>
            </c:numRef>
          </c:val>
        </c:ser>
        <c:ser>
          <c:idx val="4"/>
          <c:order val="4"/>
          <c:tx>
            <c:strRef>
              <c:f>'C10Airline'!$T$3</c:f>
              <c:strCache>
                <c:ptCount val="1"/>
                <c:pt idx="0">
                  <c:v>Travelport Ltd</c:v>
                </c:pt>
              </c:strCache>
            </c:strRef>
          </c:tx>
          <c:marker>
            <c:symbol val="none"/>
          </c:marker>
          <c:cat>
            <c:strRef>
              <c:f>'C10Airline'!$O$4:$O$20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'C10Airline'!$T$4:$T$20</c:f>
              <c:numCache>
                <c:formatCode>General</c:formatCode>
                <c:ptCount val="17"/>
                <c:pt idx="5">
                  <c:v>0.14327934323120226</c:v>
                </c:pt>
                <c:pt idx="6">
                  <c:v>0.13236853366449913</c:v>
                </c:pt>
                <c:pt idx="7">
                  <c:v>7.1107994232022673E-2</c:v>
                </c:pt>
                <c:pt idx="8">
                  <c:v>0.11457268745579968</c:v>
                </c:pt>
                <c:pt idx="9">
                  <c:v>0.16259168704156485</c:v>
                </c:pt>
                <c:pt idx="10">
                  <c:v>0.14392630972941856</c:v>
                </c:pt>
                <c:pt idx="11">
                  <c:v>-0.1844863731656185</c:v>
                </c:pt>
                <c:pt idx="12">
                  <c:v>-2.0964360587002105E-2</c:v>
                </c:pt>
                <c:pt idx="13">
                  <c:v>-0.15827338129496407</c:v>
                </c:pt>
                <c:pt idx="14">
                  <c:v>-7.0834982192322912E-2</c:v>
                </c:pt>
                <c:pt idx="15">
                  <c:v>-0.38745551601423489</c:v>
                </c:pt>
                <c:pt idx="16">
                  <c:v>-1.8777292576419212E-2</c:v>
                </c:pt>
              </c:numCache>
            </c:numRef>
          </c:val>
        </c:ser>
        <c:dLbls/>
        <c:marker val="1"/>
        <c:axId val="52091520"/>
        <c:axId val="51908992"/>
      </c:lineChart>
      <c:catAx>
        <c:axId val="52091520"/>
        <c:scaling>
          <c:orientation val="minMax"/>
        </c:scaling>
        <c:axPos val="b"/>
        <c:tickLblPos val="nextTo"/>
        <c:txPr>
          <a:bodyPr/>
          <a:lstStyle/>
          <a:p>
            <a:pPr>
              <a:defRPr sz="800"/>
            </a:pPr>
            <a:endParaRPr lang="en-US"/>
          </a:p>
        </c:txPr>
        <c:crossAx val="51908992"/>
        <c:crosses val="autoZero"/>
        <c:auto val="1"/>
        <c:lblAlgn val="ctr"/>
        <c:lblOffset val="100"/>
      </c:catAx>
      <c:valAx>
        <c:axId val="51908992"/>
        <c:scaling>
          <c:orientation val="minMax"/>
        </c:scaling>
        <c:axPos val="l"/>
        <c:majorGridlines/>
        <c:title>
          <c:tx>
            <c:rich>
              <a:bodyPr rot="-5400000" vert="horz"/>
              <a:lstStyle/>
              <a:p>
                <a:pPr>
                  <a:defRPr/>
                </a:pPr>
                <a:r>
                  <a:rPr lang="en-US"/>
                  <a:t>Ratio</a:t>
                </a:r>
              </a:p>
            </c:rich>
          </c:tx>
          <c:layout/>
        </c:title>
        <c:numFmt formatCode="General" sourceLinked="1"/>
        <c:tickLblPos val="nextTo"/>
        <c:crossAx val="52091520"/>
        <c:crosses val="autoZero"/>
        <c:crossBetween val="between"/>
      </c:valAx>
    </c:plotArea>
    <c:legend>
      <c:legendPos val="r"/>
      <c:layout/>
    </c:legend>
    <c:plotVisOnly val="1"/>
    <c:dispBlanksAs val="gap"/>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w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xmlns=""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xmlns=""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smtClean="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2075" tIns="46038" rIns="92075" bIns="46038"/>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3A75C3C-5B53-4723-9E3D-991BE110CDBA}" type="slidenum">
              <a:rPr lang="en-US"/>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03559B0-995F-44DB-A8C5-8B91BE74ACB6}" type="slidenum">
              <a:rPr lang="en-US"/>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8710E23-7580-4614-AFCF-0C5E87D6F692}" type="slidenum">
              <a:rPr lang="en-US"/>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573040-CF54-454A-9672-6CDE11AB6F4C}" type="slidenum">
              <a:rPr lang="en-US"/>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3BD86A6-6105-44B3-9B2B-534A1239F851}" type="slidenum">
              <a:rPr lang="en-US"/>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E14BF9C-0DD7-4B0E-B22D-BFE29077C105}" type="slidenum">
              <a:rPr lang="en-US"/>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4C2CFDC-208F-4CE3-AC76-C86BAC2923E7}" type="slidenum">
              <a:rPr lang="en-US"/>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E5209B4-EB5F-419E-9091-AA7464ECF757}" type="slidenum">
              <a:rPr lang="en-US"/>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8D7D366-4BEE-4100-9A58-CEBC7846B113}" type="slidenum">
              <a:rPr lang="en-US"/>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E727C8F-9B47-4324-AF0E-1D207661F0E1}" type="slidenum">
              <a:rPr lang="en-US"/>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B29CC32-ED75-48A5-8D47-B3A89876819F}"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726B28F-C385-4A41-9C13-9BB188BFE281}" type="slidenum">
              <a:rPr lang="en-US"/>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3DC94D2-FCB8-4AAB-A037-A30A0A36F0F3}" type="slidenum">
              <a:rPr lang="en-US"/>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2D6D78C-7615-42BB-BEF3-E10A6FE88DE8}" type="slidenum">
              <a:rPr lang="en-US"/>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6364A5-5796-4D56-9165-4FABBB8CF780}" type="slidenum">
              <a:rPr lang="en-US"/>
              <a:pPr/>
              <a:t>28</a:t>
            </a:fld>
            <a:endParaRPr lang="en-US"/>
          </a:p>
        </p:txBody>
      </p:sp>
      <p:sp>
        <p:nvSpPr>
          <p:cNvPr id="2" name="Notes Placeholder 1"/>
          <p:cNvSpPr>
            <a:spLocks noGrp="1"/>
          </p:cNvSpPr>
          <p:nvPr>
            <p:ph type="body" idx="1"/>
          </p:nvPr>
        </p:nvSpPr>
        <p:spPr/>
        <p:txBody>
          <a:bodyPr/>
          <a:lstStyle/>
          <a:p>
            <a:r>
              <a:rPr lang="en-US" dirty="0" smtClean="0"/>
              <a:t>Strategy</a:t>
            </a:r>
            <a:r>
              <a:rPr lang="en-US" baseline="0" dirty="0" smtClean="0"/>
              <a:t> is similar to chess. You must plan several moves ahead.</a:t>
            </a:r>
          </a:p>
          <a:p>
            <a:r>
              <a:rPr lang="en-US" dirty="0" smtClean="0"/>
              <a:t>Implementing</a:t>
            </a:r>
            <a:r>
              <a:rPr lang="en-US" baseline="0" dirty="0" smtClean="0"/>
              <a:t> a technology is not a single thing at one time.</a:t>
            </a:r>
          </a:p>
          <a:p>
            <a:r>
              <a:rPr lang="en-US" baseline="0" dirty="0" smtClean="0"/>
              <a:t>It means planning for responses by rivals and knowing your next moves and estimating the future costs.</a:t>
            </a:r>
          </a:p>
          <a:p>
            <a:r>
              <a:rPr lang="en-US" baseline="0" dirty="0" smtClean="0"/>
              <a:t>You might not have a choice, but you should at least estimate the future changes and costs.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BE40E88-A046-4C5F-8FB3-CA5109462922}" type="slidenum">
              <a:rPr lang="en-US"/>
              <a:pPr/>
              <a:t>29</a:t>
            </a:fld>
            <a:endParaRPr lang="en-US"/>
          </a:p>
        </p:txBody>
      </p:sp>
      <p:sp>
        <p:nvSpPr>
          <p:cNvPr id="2" name="Notes Placeholder 1"/>
          <p:cNvSpPr>
            <a:spLocks noGrp="1"/>
          </p:cNvSpPr>
          <p:nvPr>
            <p:ph type="body" idx="1"/>
          </p:nvPr>
        </p:nvSpPr>
        <p:spPr/>
        <p:txBody>
          <a:bodyPr/>
          <a:lstStyle/>
          <a:p>
            <a:r>
              <a:rPr lang="en-US" dirty="0" smtClean="0"/>
              <a:t>Technology</a:t>
            </a:r>
            <a:r>
              <a:rPr lang="en-US" baseline="0" dirty="0" smtClean="0"/>
              <a:t> can enable you to expand into new industries.</a:t>
            </a:r>
          </a:p>
          <a:p>
            <a:r>
              <a:rPr lang="en-US" baseline="0" dirty="0" smtClean="0"/>
              <a:t>But, beware of the competition in that industry.</a:t>
            </a:r>
          </a:p>
          <a:p>
            <a:r>
              <a:rPr lang="en-US" baseline="0" dirty="0" smtClean="0"/>
              <a:t>You might eventually have to deal with that competitor regardless of whether you initiate the change, but you need to plan ahead and determine the best way to deal with that potential competitor.</a:t>
            </a:r>
          </a:p>
          <a:p>
            <a:r>
              <a:rPr lang="en-US" baseline="0" dirty="0" smtClean="0"/>
              <a:t>A classic case: A relatively small company was successful in selling services to other businesses to process benefits, such as insurance and retirement accounts. The company decided to expand by adding payroll processing, which sounds like a great idea because it uses much of the same data.</a:t>
            </a:r>
          </a:p>
          <a:p>
            <a:r>
              <a:rPr lang="en-US" baseline="0" dirty="0" smtClean="0"/>
              <a:t>But, there is an 800-pound gorilla in payroll processing—ADP.</a:t>
            </a:r>
          </a:p>
          <a:p>
            <a:r>
              <a:rPr lang="en-US" baseline="0" dirty="0" smtClean="0"/>
              <a:t>When ADP realized firms wanted benefits and insurance processing, it was easy to add them and take over most of the market.</a:t>
            </a:r>
          </a:p>
          <a:p>
            <a:r>
              <a:rPr lang="en-US" baseline="0" dirty="0" smtClean="0"/>
              <a:t>Instead of trying to compete directly, it might have been better for the first firm to find a way to partner with ADP.</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70CAEAB-AC65-43B1-B931-33312F08FAB1}"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3C84F5A-8C31-4833-86AC-6A0C78CD7CF4}" type="slidenum">
              <a:rPr lang="en-US"/>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FD7F10F-3257-4006-BB26-E4467B56BF98}" type="slidenum">
              <a:rPr lang="en-US"/>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FFBB416-67A3-4FF9-8879-24C7D409BCC9}" type="slidenum">
              <a:rPr lang="en-US"/>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68863D-EA1E-471F-A983-9D647126DF8F}" type="slidenum">
              <a:rPr lang="en-US"/>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AAA9595-282A-452A-9A35-E2BB828E7430}" type="slidenum">
              <a:rPr lang="en-US"/>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7985D5B-6F38-4DCA-85B5-11D3700B10E4}" type="slidenum">
              <a:rPr lang="en-US"/>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161F3EA-E14C-4DB3-8639-DD3D70A10FA4}"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A2060396-C7FA-4ECE-B6F6-0F689FDB91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C3A69C5-2A83-477C-A780-4F18D87F9F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342CF2A-B095-486D-A105-429D3D95EF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914400"/>
            <a:ext cx="7924800" cy="5181600"/>
          </a:xfrm>
        </p:spPr>
        <p:txBody>
          <a:bodyPr/>
          <a:lstStyle/>
          <a:p>
            <a:endParaRPr lang="en-US"/>
          </a:p>
        </p:txBody>
      </p:sp>
      <p:sp>
        <p:nvSpPr>
          <p:cNvPr id="4" name="Date Placeholder 3"/>
          <p:cNvSpPr>
            <a:spLocks noGrp="1"/>
          </p:cNvSpPr>
          <p:nvPr>
            <p:ph type="dt" sz="half" idx="10"/>
          </p:nvPr>
        </p:nvSpPr>
        <p:spPr>
          <a:xfrm>
            <a:off x="0" y="6096000"/>
            <a:ext cx="990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251B7D1E-E89F-4B9B-ACA9-EBA4A9DC58EB}" type="slidenum">
              <a:rPr lang="en-US"/>
              <a:pPr/>
              <a:t>‹#›</a:t>
            </a:fld>
            <a:endParaRPr lang="en-US"/>
          </a:p>
        </p:txBody>
      </p:sp>
    </p:spTree>
    <p:extLst>
      <p:ext uri="{BB962C8B-B14F-4D97-AF65-F5344CB8AC3E}">
        <p14:creationId xmlns:p14="http://schemas.microsoft.com/office/powerpoint/2010/main" xmlns="" val="1116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00B0F6-E69A-4FCE-A425-7748BC3062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43CA37-2DAB-44B2-912B-D29ED781524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AB70542-2792-4F72-847E-6723A2904CD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754E3EC-5CC4-4F08-AAAA-A65D3322F26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7263107-A34B-447F-A3E6-A9F94247BC7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2.xml"/><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oleObject" Target="../embeddings/oleObject12.bin"/><Relationship Id="rId4" Type="http://schemas.openxmlformats.org/officeDocument/2006/relationships/image" Target="../media/image16.png"/><Relationship Id="rId9"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image" Target="../media/image6.jpeg"/><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jpeg"/><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8.jpeg"/><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jpeg"/><Relationship Id="rId4" Type="http://schemas.openxmlformats.org/officeDocument/2006/relationships/image" Target="../media/image23.pn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endParaRPr lang="en-US" dirty="0" smtClean="0"/>
          </a:p>
        </p:txBody>
      </p:sp>
      <p:sp>
        <p:nvSpPr>
          <p:cNvPr id="14339" name="Rectangle 3"/>
          <p:cNvSpPr>
            <a:spLocks noGrp="1" noChangeArrowheads="1"/>
          </p:cNvSpPr>
          <p:nvPr>
            <p:ph type="subTitle" idx="1"/>
          </p:nvPr>
        </p:nvSpPr>
        <p:spPr>
          <a:xfrm>
            <a:off x="1432560" y="1850064"/>
            <a:ext cx="7406640" cy="2721936"/>
          </a:xfrm>
          <a:noFill/>
        </p:spPr>
        <p:txBody>
          <a:bodyPr>
            <a:normAutofit/>
          </a:bodyPr>
          <a:lstStyle/>
          <a:p>
            <a:pPr marL="342900" indent="-342900"/>
            <a:endParaRPr lang="en-US" dirty="0" smtClean="0"/>
          </a:p>
          <a:p>
            <a:pPr marL="342900" indent="-342900"/>
            <a:r>
              <a:rPr lang="en-US" dirty="0" smtClean="0"/>
              <a:t>Chapter 10</a:t>
            </a:r>
          </a:p>
          <a:p>
            <a:pPr marL="342900" indent="-342900"/>
            <a:endParaRPr lang="en-US" dirty="0"/>
          </a:p>
          <a:p>
            <a:pPr marL="342900" indent="-342900"/>
            <a:r>
              <a:rPr lang="en-US" dirty="0" smtClean="0"/>
              <a:t>Strategic Analysis</a:t>
            </a:r>
          </a:p>
          <a:p>
            <a:pPr marL="342900" indent="-342900"/>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Barriers to Entry</a:t>
            </a:r>
          </a:p>
        </p:txBody>
      </p:sp>
      <p:sp>
        <p:nvSpPr>
          <p:cNvPr id="19461" name="Rectangle 5"/>
          <p:cNvSpPr>
            <a:spLocks noGrp="1" noChangeArrowheads="1"/>
          </p:cNvSpPr>
          <p:nvPr>
            <p:ph idx="1"/>
          </p:nvPr>
        </p:nvSpPr>
        <p:spPr/>
        <p:txBody>
          <a:bodyPr/>
          <a:lstStyle/>
          <a:p>
            <a:r>
              <a:rPr lang="en-US" dirty="0"/>
              <a:t>Economies of Scale (size)</a:t>
            </a:r>
          </a:p>
          <a:p>
            <a:r>
              <a:rPr lang="en-US" dirty="0"/>
              <a:t>Economies of Scope (breadth)</a:t>
            </a:r>
          </a:p>
          <a:p>
            <a:r>
              <a:rPr lang="en-US" dirty="0"/>
              <a:t>Product </a:t>
            </a:r>
            <a:r>
              <a:rPr lang="en-US" dirty="0" smtClean="0"/>
              <a:t>Differentiation (patents)</a:t>
            </a:r>
            <a:endParaRPr lang="en-US" dirty="0"/>
          </a:p>
          <a:p>
            <a:r>
              <a:rPr lang="en-US" dirty="0"/>
              <a:t>Capital requirements</a:t>
            </a:r>
          </a:p>
          <a:p>
            <a:r>
              <a:rPr lang="en-US" dirty="0"/>
              <a:t>Cost </a:t>
            </a:r>
            <a:r>
              <a:rPr lang="en-US" dirty="0" smtClean="0"/>
              <a:t>Advantages </a:t>
            </a:r>
            <a:r>
              <a:rPr lang="en-US" dirty="0"/>
              <a:t>(independent of </a:t>
            </a:r>
            <a:r>
              <a:rPr lang="en-US" dirty="0" smtClean="0"/>
              <a:t>size, such as better management or suppliers)</a:t>
            </a:r>
            <a:endParaRPr lang="en-US" dirty="0"/>
          </a:p>
          <a:p>
            <a:r>
              <a:rPr lang="en-US" dirty="0"/>
              <a:t>Distribution Channel Access</a:t>
            </a:r>
          </a:p>
          <a:p>
            <a:r>
              <a:rPr lang="en-US" dirty="0"/>
              <a:t>Government Policy</a:t>
            </a:r>
          </a:p>
        </p:txBody>
      </p:sp>
    </p:spTree>
    <p:extLst>
      <p:ext uri="{BB962C8B-B14F-4D97-AF65-F5344CB8AC3E}">
        <p14:creationId xmlns:p14="http://schemas.microsoft.com/office/powerpoint/2010/main" xmlns="" val="182439472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p:txBody>
          <a:bodyPr/>
          <a:lstStyle/>
          <a:p>
            <a:r>
              <a:rPr lang="en-US"/>
              <a:t>Competitive Advantage</a:t>
            </a:r>
          </a:p>
        </p:txBody>
      </p:sp>
      <p:sp>
        <p:nvSpPr>
          <p:cNvPr id="23558" name="Rectangle 6"/>
          <p:cNvSpPr>
            <a:spLocks noGrp="1" noChangeArrowheads="1"/>
          </p:cNvSpPr>
          <p:nvPr>
            <p:ph type="body" sz="half" idx="1"/>
          </p:nvPr>
        </p:nvSpPr>
        <p:spPr/>
        <p:txBody>
          <a:bodyPr/>
          <a:lstStyle/>
          <a:p>
            <a:r>
              <a:rPr lang="en-US" sz="2000"/>
              <a:t>Barriers to Entry</a:t>
            </a:r>
          </a:p>
          <a:p>
            <a:pPr lvl="1"/>
            <a:r>
              <a:rPr lang="en-US" sz="1800"/>
              <a:t>Additional costs of creating an information system.  </a:t>
            </a:r>
            <a:r>
              <a:rPr lang="en-US" sz="1800">
                <a:solidFill>
                  <a:schemeClr val="accent1"/>
                </a:solidFill>
              </a:rPr>
              <a:t>People Express</a:t>
            </a:r>
            <a:endParaRPr lang="en-US" sz="1800"/>
          </a:p>
          <a:p>
            <a:r>
              <a:rPr lang="en-US" sz="2000"/>
              <a:t>Distribution Channels</a:t>
            </a:r>
          </a:p>
          <a:p>
            <a:pPr lvl="1"/>
            <a:r>
              <a:rPr lang="en-US" sz="1800"/>
              <a:t>Prevent others from entering the industry.  </a:t>
            </a:r>
            <a:r>
              <a:rPr lang="en-US" sz="1800">
                <a:solidFill>
                  <a:schemeClr val="accent1"/>
                </a:solidFill>
              </a:rPr>
              <a:t>iTunes</a:t>
            </a:r>
            <a:endParaRPr lang="en-US" sz="1800"/>
          </a:p>
          <a:p>
            <a:r>
              <a:rPr lang="en-US" sz="2000"/>
              <a:t>Switching Costs</a:t>
            </a:r>
          </a:p>
          <a:p>
            <a:pPr lvl="1"/>
            <a:r>
              <a:rPr lang="en-US" sz="1800"/>
              <a:t>Consumers incur learning and data transfer costs.  </a:t>
            </a:r>
            <a:r>
              <a:rPr lang="en-US" sz="1800">
                <a:solidFill>
                  <a:schemeClr val="accent1"/>
                </a:solidFill>
              </a:rPr>
              <a:t>Baxter Healthcare</a:t>
            </a:r>
            <a:endParaRPr lang="en-US" sz="1800"/>
          </a:p>
        </p:txBody>
      </p:sp>
      <p:sp>
        <p:nvSpPr>
          <p:cNvPr id="23559" name="Rectangle 7"/>
          <p:cNvSpPr>
            <a:spLocks noGrp="1" noChangeArrowheads="1"/>
          </p:cNvSpPr>
          <p:nvPr>
            <p:ph type="body" sz="half" idx="2"/>
          </p:nvPr>
        </p:nvSpPr>
        <p:spPr/>
        <p:txBody>
          <a:bodyPr/>
          <a:lstStyle/>
          <a:p>
            <a:r>
              <a:rPr lang="en-US" sz="2000"/>
              <a:t>Lower Production Costs</a:t>
            </a:r>
          </a:p>
          <a:p>
            <a:pPr lvl="1"/>
            <a:r>
              <a:rPr lang="en-US" sz="1800"/>
              <a:t>IS to cut costs.  </a:t>
            </a:r>
            <a:r>
              <a:rPr lang="en-US" sz="1800">
                <a:solidFill>
                  <a:schemeClr val="accent1"/>
                </a:solidFill>
              </a:rPr>
              <a:t>Wal-Mart</a:t>
            </a:r>
            <a:endParaRPr lang="en-US" sz="1800"/>
          </a:p>
          <a:p>
            <a:r>
              <a:rPr lang="en-US" sz="2000"/>
              <a:t>Product Differentiation</a:t>
            </a:r>
          </a:p>
          <a:p>
            <a:pPr lvl="1"/>
            <a:r>
              <a:rPr lang="en-US" sz="1800"/>
              <a:t>Add new features or create new products with IT.  </a:t>
            </a:r>
            <a:r>
              <a:rPr lang="en-US" sz="1800">
                <a:solidFill>
                  <a:schemeClr val="accent1"/>
                </a:solidFill>
              </a:rPr>
              <a:t>Federal Express &amp; Merrill Lynch</a:t>
            </a:r>
            <a:endParaRPr lang="en-US" sz="1800"/>
          </a:p>
          <a:p>
            <a:r>
              <a:rPr lang="en-US" sz="2000"/>
              <a:t>Quality Management</a:t>
            </a:r>
          </a:p>
          <a:p>
            <a:pPr lvl="1"/>
            <a:r>
              <a:rPr lang="en-US" sz="1800"/>
              <a:t>Monitoring production lines and analyzing data.  </a:t>
            </a:r>
            <a:r>
              <a:rPr lang="en-US" sz="1800">
                <a:solidFill>
                  <a:schemeClr val="accent1"/>
                </a:solidFill>
              </a:rPr>
              <a:t>Digital Equipment Corp.</a:t>
            </a:r>
            <a:endParaRPr lang="en-US" sz="1800"/>
          </a:p>
          <a:p>
            <a:r>
              <a:rPr lang="en-US" sz="2000"/>
              <a:t>Value Chain</a:t>
            </a:r>
          </a:p>
          <a:p>
            <a:pPr lvl="1"/>
            <a:r>
              <a:rPr lang="en-US" sz="1800"/>
              <a:t>Expanding forward or back the value chain to find greater profits.  </a:t>
            </a:r>
            <a:r>
              <a:rPr lang="en-US" sz="1800">
                <a:solidFill>
                  <a:schemeClr val="accent1"/>
                </a:solidFill>
              </a:rPr>
              <a:t>Qwest</a:t>
            </a:r>
            <a:endParaRPr lang="en-US" sz="1800"/>
          </a:p>
        </p:txBody>
      </p:sp>
    </p:spTree>
    <p:extLst>
      <p:ext uri="{BB962C8B-B14F-4D97-AF65-F5344CB8AC3E}">
        <p14:creationId xmlns:p14="http://schemas.microsoft.com/office/powerpoint/2010/main" xmlns="" val="1363540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5" name="Freeform 31"/>
          <p:cNvSpPr>
            <a:spLocks/>
          </p:cNvSpPr>
          <p:nvPr/>
        </p:nvSpPr>
        <p:spPr bwMode="auto">
          <a:xfrm>
            <a:off x="1219200" y="1473994"/>
            <a:ext cx="7772400" cy="3810000"/>
          </a:xfrm>
          <a:custGeom>
            <a:avLst/>
            <a:gdLst>
              <a:gd name="T0" fmla="*/ 3696 w 4896"/>
              <a:gd name="T1" fmla="*/ 0 h 2400"/>
              <a:gd name="T2" fmla="*/ 0 w 4896"/>
              <a:gd name="T3" fmla="*/ 0 h 2400"/>
              <a:gd name="T4" fmla="*/ 13 w 4896"/>
              <a:gd name="T5" fmla="*/ 2400 h 2400"/>
              <a:gd name="T6" fmla="*/ 3696 w 4896"/>
              <a:gd name="T7" fmla="*/ 2400 h 2400"/>
              <a:gd name="T8" fmla="*/ 4896 w 4896"/>
              <a:gd name="T9" fmla="*/ 1200 h 2400"/>
              <a:gd name="T10" fmla="*/ 3696 w 4896"/>
              <a:gd name="T11" fmla="*/ 0 h 2400"/>
            </a:gdLst>
            <a:ahLst/>
            <a:cxnLst>
              <a:cxn ang="0">
                <a:pos x="T0" y="T1"/>
              </a:cxn>
              <a:cxn ang="0">
                <a:pos x="T2" y="T3"/>
              </a:cxn>
              <a:cxn ang="0">
                <a:pos x="T4" y="T5"/>
              </a:cxn>
              <a:cxn ang="0">
                <a:pos x="T6" y="T7"/>
              </a:cxn>
              <a:cxn ang="0">
                <a:pos x="T8" y="T9"/>
              </a:cxn>
              <a:cxn ang="0">
                <a:pos x="T10" y="T11"/>
              </a:cxn>
            </a:cxnLst>
            <a:rect l="0" t="0" r="r" b="b"/>
            <a:pathLst>
              <a:path w="4896" h="2400">
                <a:moveTo>
                  <a:pt x="3696" y="0"/>
                </a:moveTo>
                <a:lnTo>
                  <a:pt x="0" y="0"/>
                </a:lnTo>
                <a:lnTo>
                  <a:pt x="13" y="2400"/>
                </a:lnTo>
                <a:lnTo>
                  <a:pt x="3696" y="2400"/>
                </a:lnTo>
                <a:lnTo>
                  <a:pt x="4896" y="1200"/>
                </a:lnTo>
                <a:lnTo>
                  <a:pt x="3696" y="0"/>
                </a:lnTo>
                <a:close/>
              </a:path>
            </a:pathLst>
          </a:custGeom>
          <a:solidFill>
            <a:srgbClr val="FDFEDA"/>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36" name="Freeform 32"/>
          <p:cNvSpPr>
            <a:spLocks/>
          </p:cNvSpPr>
          <p:nvPr/>
        </p:nvSpPr>
        <p:spPr bwMode="auto">
          <a:xfrm>
            <a:off x="6477000" y="1473994"/>
            <a:ext cx="2514600" cy="3810000"/>
          </a:xfrm>
          <a:custGeom>
            <a:avLst/>
            <a:gdLst>
              <a:gd name="T0" fmla="*/ 0 w 1584"/>
              <a:gd name="T1" fmla="*/ 2400 h 2400"/>
              <a:gd name="T2" fmla="*/ 384 w 1584"/>
              <a:gd name="T3" fmla="*/ 2400 h 2400"/>
              <a:gd name="T4" fmla="*/ 1584 w 1584"/>
              <a:gd name="T5" fmla="*/ 1200 h 2400"/>
              <a:gd name="T6" fmla="*/ 384 w 1584"/>
              <a:gd name="T7" fmla="*/ 0 h 2400"/>
              <a:gd name="T8" fmla="*/ 0 w 1584"/>
              <a:gd name="T9" fmla="*/ 0 h 2400"/>
              <a:gd name="T10" fmla="*/ 1200 w 1584"/>
              <a:gd name="T11" fmla="*/ 1200 h 2400"/>
              <a:gd name="T12" fmla="*/ 0 w 1584"/>
              <a:gd name="T13" fmla="*/ 2400 h 2400"/>
            </a:gdLst>
            <a:ahLst/>
            <a:cxnLst>
              <a:cxn ang="0">
                <a:pos x="T0" y="T1"/>
              </a:cxn>
              <a:cxn ang="0">
                <a:pos x="T2" y="T3"/>
              </a:cxn>
              <a:cxn ang="0">
                <a:pos x="T4" y="T5"/>
              </a:cxn>
              <a:cxn ang="0">
                <a:pos x="T6" y="T7"/>
              </a:cxn>
              <a:cxn ang="0">
                <a:pos x="T8" y="T9"/>
              </a:cxn>
              <a:cxn ang="0">
                <a:pos x="T10" y="T11"/>
              </a:cxn>
              <a:cxn ang="0">
                <a:pos x="T12" y="T13"/>
              </a:cxn>
            </a:cxnLst>
            <a:rect l="0" t="0" r="r" b="b"/>
            <a:pathLst>
              <a:path w="1584" h="2400">
                <a:moveTo>
                  <a:pt x="0" y="2400"/>
                </a:moveTo>
                <a:lnTo>
                  <a:pt x="384" y="2400"/>
                </a:lnTo>
                <a:lnTo>
                  <a:pt x="1584" y="1200"/>
                </a:lnTo>
                <a:lnTo>
                  <a:pt x="384" y="0"/>
                </a:lnTo>
                <a:lnTo>
                  <a:pt x="0" y="0"/>
                </a:lnTo>
                <a:lnTo>
                  <a:pt x="1200" y="1200"/>
                </a:lnTo>
                <a:lnTo>
                  <a:pt x="0" y="2400"/>
                </a:lnTo>
                <a:close/>
              </a:path>
            </a:pathLst>
          </a:custGeom>
          <a:solidFill>
            <a:srgbClr val="FFFF66"/>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7913688" y="2899569"/>
            <a:ext cx="0" cy="142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20" name="Rectangle 16"/>
          <p:cNvSpPr>
            <a:spLocks noChangeArrowheads="1"/>
          </p:cNvSpPr>
          <p:nvPr/>
        </p:nvSpPr>
        <p:spPr bwMode="auto">
          <a:xfrm>
            <a:off x="1868488" y="1469232"/>
            <a:ext cx="2051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solidFill>
                  <a:srgbClr val="000000"/>
                </a:solidFill>
              </a:rPr>
              <a:t>Firm Infrastructure</a:t>
            </a:r>
          </a:p>
        </p:txBody>
      </p:sp>
      <p:sp>
        <p:nvSpPr>
          <p:cNvPr id="21521" name="Rectangle 17"/>
          <p:cNvSpPr>
            <a:spLocks noChangeArrowheads="1"/>
          </p:cNvSpPr>
          <p:nvPr/>
        </p:nvSpPr>
        <p:spPr bwMode="auto">
          <a:xfrm>
            <a:off x="1868488" y="2032794"/>
            <a:ext cx="3473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solidFill>
                  <a:srgbClr val="000000"/>
                </a:solidFill>
              </a:rPr>
              <a:t>Human Resources Management</a:t>
            </a:r>
          </a:p>
        </p:txBody>
      </p:sp>
      <p:sp>
        <p:nvSpPr>
          <p:cNvPr id="21522" name="Rectangle 18"/>
          <p:cNvSpPr>
            <a:spLocks noChangeArrowheads="1"/>
          </p:cNvSpPr>
          <p:nvPr/>
        </p:nvSpPr>
        <p:spPr bwMode="auto">
          <a:xfrm>
            <a:off x="1868488" y="2523332"/>
            <a:ext cx="2774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solidFill>
                  <a:srgbClr val="000000"/>
                </a:solidFill>
              </a:rPr>
              <a:t>Technology Development</a:t>
            </a:r>
          </a:p>
        </p:txBody>
      </p:sp>
      <p:sp>
        <p:nvSpPr>
          <p:cNvPr id="21523" name="Rectangle 19"/>
          <p:cNvSpPr>
            <a:spLocks noChangeArrowheads="1"/>
          </p:cNvSpPr>
          <p:nvPr/>
        </p:nvSpPr>
        <p:spPr bwMode="auto">
          <a:xfrm>
            <a:off x="1868488" y="2967832"/>
            <a:ext cx="1492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solidFill>
                  <a:srgbClr val="000000"/>
                </a:solidFill>
              </a:rPr>
              <a:t>Procurement</a:t>
            </a:r>
          </a:p>
        </p:txBody>
      </p:sp>
      <p:sp>
        <p:nvSpPr>
          <p:cNvPr id="21532" name="Rectangle 28"/>
          <p:cNvSpPr>
            <a:spLocks noChangeArrowheads="1"/>
          </p:cNvSpPr>
          <p:nvPr/>
        </p:nvSpPr>
        <p:spPr bwMode="auto">
          <a:xfrm rot="2700000">
            <a:off x="7314407" y="2341562"/>
            <a:ext cx="933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b="1">
                <a:solidFill>
                  <a:srgbClr val="000000"/>
                </a:solidFill>
              </a:rPr>
              <a:t>Margin</a:t>
            </a:r>
          </a:p>
        </p:txBody>
      </p:sp>
      <p:sp>
        <p:nvSpPr>
          <p:cNvPr id="21533" name="Rectangle 29"/>
          <p:cNvSpPr>
            <a:spLocks noChangeArrowheads="1"/>
          </p:cNvSpPr>
          <p:nvPr/>
        </p:nvSpPr>
        <p:spPr bwMode="auto">
          <a:xfrm rot="18900000">
            <a:off x="7269163" y="4123532"/>
            <a:ext cx="933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b="1">
                <a:solidFill>
                  <a:srgbClr val="000000"/>
                </a:solidFill>
              </a:rPr>
              <a:t>Margin</a:t>
            </a:r>
          </a:p>
        </p:txBody>
      </p:sp>
      <p:sp>
        <p:nvSpPr>
          <p:cNvPr id="21534" name="Rectangle 30"/>
          <p:cNvSpPr>
            <a:spLocks noGrp="1" noChangeArrowheads="1"/>
          </p:cNvSpPr>
          <p:nvPr>
            <p:ph type="title"/>
          </p:nvPr>
        </p:nvSpPr>
        <p:spPr/>
        <p:txBody>
          <a:bodyPr/>
          <a:lstStyle/>
          <a:p>
            <a:r>
              <a:rPr lang="en-US"/>
              <a:t>Value Chain</a:t>
            </a:r>
          </a:p>
        </p:txBody>
      </p:sp>
      <p:sp>
        <p:nvSpPr>
          <p:cNvPr id="21537" name="Line 33"/>
          <p:cNvSpPr>
            <a:spLocks noChangeShapeType="1"/>
          </p:cNvSpPr>
          <p:nvPr/>
        </p:nvSpPr>
        <p:spPr bwMode="auto">
          <a:xfrm>
            <a:off x="1219200" y="1931194"/>
            <a:ext cx="571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38" name="Line 34"/>
          <p:cNvSpPr>
            <a:spLocks noChangeShapeType="1"/>
          </p:cNvSpPr>
          <p:nvPr/>
        </p:nvSpPr>
        <p:spPr bwMode="auto">
          <a:xfrm>
            <a:off x="1219200" y="2464594"/>
            <a:ext cx="624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39" name="Line 35"/>
          <p:cNvSpPr>
            <a:spLocks noChangeShapeType="1"/>
          </p:cNvSpPr>
          <p:nvPr/>
        </p:nvSpPr>
        <p:spPr bwMode="auto">
          <a:xfrm>
            <a:off x="1219200" y="2921794"/>
            <a:ext cx="6705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0" name="Line 36"/>
          <p:cNvSpPr>
            <a:spLocks noChangeShapeType="1"/>
          </p:cNvSpPr>
          <p:nvPr/>
        </p:nvSpPr>
        <p:spPr bwMode="auto">
          <a:xfrm>
            <a:off x="1219200" y="3378994"/>
            <a:ext cx="7162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1" name="Line 37"/>
          <p:cNvSpPr>
            <a:spLocks noChangeShapeType="1"/>
          </p:cNvSpPr>
          <p:nvPr/>
        </p:nvSpPr>
        <p:spPr bwMode="auto">
          <a:xfrm>
            <a:off x="6248400" y="3378994"/>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2" name="Line 38"/>
          <p:cNvSpPr>
            <a:spLocks noChangeShapeType="1"/>
          </p:cNvSpPr>
          <p:nvPr/>
        </p:nvSpPr>
        <p:spPr bwMode="auto">
          <a:xfrm>
            <a:off x="5029200" y="3378994"/>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3" name="Line 39"/>
          <p:cNvSpPr>
            <a:spLocks noChangeShapeType="1"/>
          </p:cNvSpPr>
          <p:nvPr/>
        </p:nvSpPr>
        <p:spPr bwMode="auto">
          <a:xfrm>
            <a:off x="3810000" y="3378994"/>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4" name="Line 40"/>
          <p:cNvSpPr>
            <a:spLocks noChangeShapeType="1"/>
          </p:cNvSpPr>
          <p:nvPr/>
        </p:nvSpPr>
        <p:spPr bwMode="auto">
          <a:xfrm>
            <a:off x="2514600" y="3378994"/>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46" name="Text Box 42"/>
          <p:cNvSpPr txBox="1">
            <a:spLocks noChangeArrowheads="1"/>
          </p:cNvSpPr>
          <p:nvPr/>
        </p:nvSpPr>
        <p:spPr bwMode="auto">
          <a:xfrm>
            <a:off x="1295400" y="3836194"/>
            <a:ext cx="1219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Inbound Logistics</a:t>
            </a:r>
          </a:p>
        </p:txBody>
      </p:sp>
      <p:sp>
        <p:nvSpPr>
          <p:cNvPr id="21549" name="Text Box 45"/>
          <p:cNvSpPr txBox="1">
            <a:spLocks noChangeArrowheads="1"/>
          </p:cNvSpPr>
          <p:nvPr/>
        </p:nvSpPr>
        <p:spPr bwMode="auto">
          <a:xfrm>
            <a:off x="2514600" y="3836194"/>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Operations</a:t>
            </a:r>
          </a:p>
        </p:txBody>
      </p:sp>
      <p:sp>
        <p:nvSpPr>
          <p:cNvPr id="21551" name="Text Box 47"/>
          <p:cNvSpPr txBox="1">
            <a:spLocks noChangeArrowheads="1"/>
          </p:cNvSpPr>
          <p:nvPr/>
        </p:nvSpPr>
        <p:spPr bwMode="auto">
          <a:xfrm>
            <a:off x="3886200" y="3836194"/>
            <a:ext cx="1219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Outbound Logistics</a:t>
            </a:r>
          </a:p>
        </p:txBody>
      </p:sp>
      <p:sp>
        <p:nvSpPr>
          <p:cNvPr id="21552" name="Text Box 48"/>
          <p:cNvSpPr txBox="1">
            <a:spLocks noChangeArrowheads="1"/>
          </p:cNvSpPr>
          <p:nvPr/>
        </p:nvSpPr>
        <p:spPr bwMode="auto">
          <a:xfrm>
            <a:off x="5029200" y="3836194"/>
            <a:ext cx="1219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Marketing &amp; Sales</a:t>
            </a:r>
          </a:p>
        </p:txBody>
      </p:sp>
      <p:sp>
        <p:nvSpPr>
          <p:cNvPr id="21553" name="Text Box 49"/>
          <p:cNvSpPr txBox="1">
            <a:spLocks noChangeArrowheads="1"/>
          </p:cNvSpPr>
          <p:nvPr/>
        </p:nvSpPr>
        <p:spPr bwMode="auto">
          <a:xfrm>
            <a:off x="6324600" y="3836194"/>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Service</a:t>
            </a:r>
          </a:p>
        </p:txBody>
      </p:sp>
    </p:spTree>
    <p:extLst>
      <p:ext uri="{BB962C8B-B14F-4D97-AF65-F5344CB8AC3E}">
        <p14:creationId xmlns:p14="http://schemas.microsoft.com/office/powerpoint/2010/main" xmlns="" val="22081441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6394450" y="1631951"/>
            <a:ext cx="1295400" cy="1524000"/>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03" name="Line 3"/>
          <p:cNvSpPr>
            <a:spLocks noChangeShapeType="1"/>
          </p:cNvSpPr>
          <p:nvPr/>
        </p:nvSpPr>
        <p:spPr bwMode="auto">
          <a:xfrm>
            <a:off x="7766050" y="4298951"/>
            <a:ext cx="533400" cy="1676400"/>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05" name="AutoShape 5"/>
          <p:cNvSpPr>
            <a:spLocks noChangeArrowheads="1"/>
          </p:cNvSpPr>
          <p:nvPr/>
        </p:nvSpPr>
        <p:spPr bwMode="auto">
          <a:xfrm>
            <a:off x="7010400" y="3238501"/>
            <a:ext cx="1511300" cy="901700"/>
          </a:xfrm>
          <a:prstGeom prst="roundRect">
            <a:avLst>
              <a:gd name="adj" fmla="val 34718"/>
            </a:avLst>
          </a:prstGeom>
          <a:solidFill>
            <a:srgbClr val="FBE1F0"/>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Manufacturing</a:t>
            </a:r>
          </a:p>
        </p:txBody>
      </p:sp>
      <p:sp>
        <p:nvSpPr>
          <p:cNvPr id="25606" name="AutoShape 6"/>
          <p:cNvSpPr>
            <a:spLocks noChangeArrowheads="1"/>
          </p:cNvSpPr>
          <p:nvPr/>
        </p:nvSpPr>
        <p:spPr bwMode="auto">
          <a:xfrm>
            <a:off x="5181600" y="2552701"/>
            <a:ext cx="1511300" cy="901700"/>
          </a:xfrm>
          <a:prstGeom prst="roundRect">
            <a:avLst>
              <a:gd name="adj" fmla="val 34718"/>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Engineering</a:t>
            </a:r>
          </a:p>
          <a:p>
            <a:pPr algn="ctr"/>
            <a:r>
              <a:rPr lang="en-US" sz="1800"/>
              <a:t>and Design</a:t>
            </a:r>
          </a:p>
        </p:txBody>
      </p:sp>
      <p:sp>
        <p:nvSpPr>
          <p:cNvPr id="25607" name="AutoShape 7"/>
          <p:cNvSpPr>
            <a:spLocks noChangeArrowheads="1"/>
          </p:cNvSpPr>
          <p:nvPr/>
        </p:nvSpPr>
        <p:spPr bwMode="auto">
          <a:xfrm>
            <a:off x="5105400" y="3848101"/>
            <a:ext cx="1511300" cy="901700"/>
          </a:xfrm>
          <a:prstGeom prst="roundRect">
            <a:avLst>
              <a:gd name="adj" fmla="val 34718"/>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Marketing</a:t>
            </a:r>
          </a:p>
        </p:txBody>
      </p:sp>
      <p:sp>
        <p:nvSpPr>
          <p:cNvPr id="25608" name="AutoShape 8"/>
          <p:cNvSpPr>
            <a:spLocks noChangeArrowheads="1"/>
          </p:cNvSpPr>
          <p:nvPr/>
        </p:nvSpPr>
        <p:spPr bwMode="auto">
          <a:xfrm>
            <a:off x="3048000" y="1943101"/>
            <a:ext cx="1511300" cy="901700"/>
          </a:xfrm>
          <a:prstGeom prst="roundRect">
            <a:avLst>
              <a:gd name="adj" fmla="val 34718"/>
            </a:avLst>
          </a:prstGeom>
          <a:solidFill>
            <a:srgbClr val="FCFEB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Research</a:t>
            </a:r>
          </a:p>
        </p:txBody>
      </p:sp>
      <p:sp>
        <p:nvSpPr>
          <p:cNvPr id="25609" name="AutoShape 9"/>
          <p:cNvSpPr>
            <a:spLocks noChangeArrowheads="1"/>
          </p:cNvSpPr>
          <p:nvPr/>
        </p:nvSpPr>
        <p:spPr bwMode="auto">
          <a:xfrm>
            <a:off x="2971800" y="4305301"/>
            <a:ext cx="1511300" cy="901700"/>
          </a:xfrm>
          <a:prstGeom prst="roundRect">
            <a:avLst>
              <a:gd name="adj" fmla="val 34718"/>
            </a:avLst>
          </a:prstGeom>
          <a:solidFill>
            <a:srgbClr val="FCFEB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a:p>
            <a:pPr algn="ctr"/>
            <a:r>
              <a:rPr lang="en-US" sz="1800"/>
              <a:t>Service</a:t>
            </a:r>
          </a:p>
        </p:txBody>
      </p:sp>
      <p:sp>
        <p:nvSpPr>
          <p:cNvPr id="25610" name="AutoShape 10"/>
          <p:cNvSpPr>
            <a:spLocks noChangeArrowheads="1"/>
          </p:cNvSpPr>
          <p:nvPr/>
        </p:nvSpPr>
        <p:spPr bwMode="auto">
          <a:xfrm>
            <a:off x="1219200" y="3086101"/>
            <a:ext cx="1511300" cy="901700"/>
          </a:xfrm>
          <a:prstGeom prst="roundRect">
            <a:avLst>
              <a:gd name="adj" fmla="val 34718"/>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Management</a:t>
            </a:r>
          </a:p>
        </p:txBody>
      </p:sp>
      <p:sp>
        <p:nvSpPr>
          <p:cNvPr id="25611" name="AutoShape 11"/>
          <p:cNvSpPr>
            <a:spLocks noChangeArrowheads="1"/>
          </p:cNvSpPr>
          <p:nvPr/>
        </p:nvSpPr>
        <p:spPr bwMode="auto">
          <a:xfrm>
            <a:off x="7010400" y="4610101"/>
            <a:ext cx="1511300" cy="901700"/>
          </a:xfrm>
          <a:prstGeom prst="roundRect">
            <a:avLst>
              <a:gd name="adj" fmla="val 34718"/>
            </a:avLst>
          </a:prstGeom>
          <a:solidFill>
            <a:srgbClr val="FBE1F0"/>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Sales and</a:t>
            </a:r>
          </a:p>
          <a:p>
            <a:pPr algn="ctr"/>
            <a:r>
              <a:rPr lang="en-US" sz="1800"/>
              <a:t>Order</a:t>
            </a:r>
          </a:p>
          <a:p>
            <a:pPr algn="ctr"/>
            <a:r>
              <a:rPr lang="en-US" sz="1800"/>
              <a:t>Management</a:t>
            </a:r>
          </a:p>
        </p:txBody>
      </p:sp>
      <p:sp>
        <p:nvSpPr>
          <p:cNvPr id="25612" name="AutoShape 12"/>
          <p:cNvSpPr>
            <a:spLocks noChangeArrowheads="1"/>
          </p:cNvSpPr>
          <p:nvPr/>
        </p:nvSpPr>
        <p:spPr bwMode="auto">
          <a:xfrm>
            <a:off x="7010400" y="1866901"/>
            <a:ext cx="1511300" cy="901700"/>
          </a:xfrm>
          <a:prstGeom prst="roundRect">
            <a:avLst>
              <a:gd name="adj" fmla="val 34718"/>
            </a:avLst>
          </a:prstGeom>
          <a:solidFill>
            <a:srgbClr val="FBE1F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Logistics/</a:t>
            </a:r>
          </a:p>
          <a:p>
            <a:pPr algn="ctr"/>
            <a:r>
              <a:rPr lang="en-US" sz="1800"/>
              <a:t>Supply</a:t>
            </a:r>
          </a:p>
        </p:txBody>
      </p:sp>
      <p:sp>
        <p:nvSpPr>
          <p:cNvPr id="25613" name="Arc 13"/>
          <p:cNvSpPr>
            <a:spLocks/>
          </p:cNvSpPr>
          <p:nvPr/>
        </p:nvSpPr>
        <p:spPr bwMode="auto">
          <a:xfrm>
            <a:off x="3576638" y="2851151"/>
            <a:ext cx="1447800" cy="6858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folHlink"/>
            </a:solidFill>
            <a:round/>
            <a:headEnd type="stealth" w="med" len="lg"/>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4" name="Arc 14"/>
          <p:cNvSpPr>
            <a:spLocks/>
          </p:cNvSpPr>
          <p:nvPr/>
        </p:nvSpPr>
        <p:spPr bwMode="auto">
          <a:xfrm>
            <a:off x="3500438" y="3843338"/>
            <a:ext cx="1447800" cy="381000"/>
          </a:xfrm>
          <a:custGeom>
            <a:avLst/>
            <a:gdLst>
              <a:gd name="G0" fmla="+- 21600 0 0"/>
              <a:gd name="G1" fmla="+- 21600 0 0"/>
              <a:gd name="G2" fmla="+- 21600 0 0"/>
              <a:gd name="T0" fmla="*/ 0 w 21600"/>
              <a:gd name="T1" fmla="*/ 21600 h 21600"/>
              <a:gd name="T2" fmla="*/ 2157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6" y="13"/>
                  <a:pt x="21576" y="0"/>
                </a:cubicBezTo>
              </a:path>
              <a:path w="21600" h="21600" stroke="0" extrusionOk="0">
                <a:moveTo>
                  <a:pt x="0" y="21600"/>
                </a:moveTo>
                <a:cubicBezTo>
                  <a:pt x="0" y="9680"/>
                  <a:pt x="9656" y="13"/>
                  <a:pt x="21576" y="0"/>
                </a:cubicBezTo>
                <a:lnTo>
                  <a:pt x="21600" y="21600"/>
                </a:lnTo>
                <a:close/>
              </a:path>
            </a:pathLst>
          </a:custGeom>
          <a:noFill/>
          <a:ln w="50800" cap="rnd">
            <a:solidFill>
              <a:schemeClr val="folHlink"/>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5" name="Line 15"/>
          <p:cNvSpPr>
            <a:spLocks noChangeShapeType="1"/>
          </p:cNvSpPr>
          <p:nvPr/>
        </p:nvSpPr>
        <p:spPr bwMode="auto">
          <a:xfrm flipV="1">
            <a:off x="6699250" y="2851151"/>
            <a:ext cx="381000" cy="1524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6" name="Line 16"/>
          <p:cNvSpPr>
            <a:spLocks noChangeShapeType="1"/>
          </p:cNvSpPr>
          <p:nvPr/>
        </p:nvSpPr>
        <p:spPr bwMode="auto">
          <a:xfrm>
            <a:off x="6699250" y="3232151"/>
            <a:ext cx="228600" cy="2286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7" name="Line 17"/>
          <p:cNvSpPr>
            <a:spLocks noChangeShapeType="1"/>
          </p:cNvSpPr>
          <p:nvPr/>
        </p:nvSpPr>
        <p:spPr bwMode="auto">
          <a:xfrm>
            <a:off x="6546850" y="3384551"/>
            <a:ext cx="533400" cy="10668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8" name="Line 18"/>
          <p:cNvSpPr>
            <a:spLocks noChangeShapeType="1"/>
          </p:cNvSpPr>
          <p:nvPr/>
        </p:nvSpPr>
        <p:spPr bwMode="auto">
          <a:xfrm>
            <a:off x="6546850" y="4679951"/>
            <a:ext cx="381000" cy="2286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9" name="Line 19"/>
          <p:cNvSpPr>
            <a:spLocks noChangeShapeType="1"/>
          </p:cNvSpPr>
          <p:nvPr/>
        </p:nvSpPr>
        <p:spPr bwMode="auto">
          <a:xfrm flipV="1">
            <a:off x="6623050" y="3841751"/>
            <a:ext cx="304800" cy="3048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0" name="Arc 20"/>
          <p:cNvSpPr>
            <a:spLocks/>
          </p:cNvSpPr>
          <p:nvPr/>
        </p:nvSpPr>
        <p:spPr bwMode="auto">
          <a:xfrm>
            <a:off x="1443038" y="1709738"/>
            <a:ext cx="3276600" cy="1295400"/>
          </a:xfrm>
          <a:custGeom>
            <a:avLst/>
            <a:gdLst>
              <a:gd name="G0" fmla="+- 21600 0 0"/>
              <a:gd name="G1" fmla="+- 21600 0 0"/>
              <a:gd name="G2" fmla="+- 21600 0 0"/>
              <a:gd name="T0" fmla="*/ 0 w 21600"/>
              <a:gd name="T1" fmla="*/ 21600 h 21600"/>
              <a:gd name="T2" fmla="*/ 2159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4" y="5"/>
                  <a:pt x="21590" y="0"/>
                </a:cubicBezTo>
              </a:path>
              <a:path w="21600" h="21600" stroke="0" extrusionOk="0">
                <a:moveTo>
                  <a:pt x="0" y="21600"/>
                </a:moveTo>
                <a:cubicBezTo>
                  <a:pt x="0" y="9674"/>
                  <a:pt x="9664" y="5"/>
                  <a:pt x="21590" y="0"/>
                </a:cubicBezTo>
                <a:lnTo>
                  <a:pt x="21600" y="21600"/>
                </a:lnTo>
                <a:close/>
              </a:path>
            </a:pathLst>
          </a:custGeom>
          <a:noFill/>
          <a:ln w="50800" cap="rnd">
            <a:solidFill>
              <a:schemeClr val="accent1"/>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1" name="Arc 21"/>
          <p:cNvSpPr>
            <a:spLocks/>
          </p:cNvSpPr>
          <p:nvPr/>
        </p:nvSpPr>
        <p:spPr bwMode="auto">
          <a:xfrm>
            <a:off x="1443038" y="4070351"/>
            <a:ext cx="3200400" cy="15240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accent1"/>
            </a:solidFill>
            <a:round/>
            <a:headEnd type="stealth" w="med" len="lg"/>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2" name="Rectangle 22"/>
          <p:cNvSpPr>
            <a:spLocks noChangeArrowheads="1"/>
          </p:cNvSpPr>
          <p:nvPr/>
        </p:nvSpPr>
        <p:spPr bwMode="auto">
          <a:xfrm>
            <a:off x="5464175" y="1303338"/>
            <a:ext cx="1136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Suppliers</a:t>
            </a:r>
          </a:p>
        </p:txBody>
      </p:sp>
      <p:sp>
        <p:nvSpPr>
          <p:cNvPr id="25623" name="Rectangle 23"/>
          <p:cNvSpPr>
            <a:spLocks noChangeArrowheads="1"/>
          </p:cNvSpPr>
          <p:nvPr/>
        </p:nvSpPr>
        <p:spPr bwMode="auto">
          <a:xfrm>
            <a:off x="7370763" y="5951538"/>
            <a:ext cx="1289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Customers</a:t>
            </a:r>
          </a:p>
        </p:txBody>
      </p:sp>
      <p:sp>
        <p:nvSpPr>
          <p:cNvPr id="25624" name="Rectangle 24"/>
          <p:cNvSpPr>
            <a:spLocks noChangeArrowheads="1"/>
          </p:cNvSpPr>
          <p:nvPr/>
        </p:nvSpPr>
        <p:spPr bwMode="auto">
          <a:xfrm>
            <a:off x="7140575" y="1357313"/>
            <a:ext cx="13985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i="1"/>
              <a:t>Production</a:t>
            </a:r>
          </a:p>
        </p:txBody>
      </p:sp>
      <p:sp>
        <p:nvSpPr>
          <p:cNvPr id="25625" name="Rectangle 25"/>
          <p:cNvSpPr>
            <a:spLocks noGrp="1" noChangeArrowheads="1"/>
          </p:cNvSpPr>
          <p:nvPr>
            <p:ph type="title"/>
          </p:nvPr>
        </p:nvSpPr>
        <p:spPr/>
        <p:txBody>
          <a:bodyPr/>
          <a:lstStyle/>
          <a:p>
            <a:r>
              <a:rPr lang="en-US"/>
              <a:t>Process Innovation</a:t>
            </a:r>
          </a:p>
        </p:txBody>
      </p:sp>
    </p:spTree>
    <p:extLst>
      <p:ext uri="{BB962C8B-B14F-4D97-AF65-F5344CB8AC3E}">
        <p14:creationId xmlns:p14="http://schemas.microsoft.com/office/powerpoint/2010/main" xmlns="" val="37525008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JPost\AppData\Local\Microsoft\Windows\Temporary Internet Files\Content.IE5\4ZLW0ZQK\MP900442237[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98083" y="805326"/>
            <a:ext cx="1414866" cy="186228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Innovation is Not Enough</a:t>
            </a:r>
            <a:endParaRPr lang="en-US" dirty="0"/>
          </a:p>
        </p:txBody>
      </p:sp>
      <p:pic>
        <p:nvPicPr>
          <p:cNvPr id="3074" name="Picture 2" descr="C:\Users\JPost\AppData\Local\Microsoft\Windows\Temporary Internet Files\Content.IE5\HR2VBBDV\MP910220968[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0816" y="3601180"/>
            <a:ext cx="1488063" cy="1544959"/>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JPost\AppData\Local\Microsoft\Windows\Temporary Internet Files\Content.IE5\PLX1F9IR\MP900285034[1].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47800" y="2113757"/>
            <a:ext cx="2715433" cy="180086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933510" y="2644855"/>
            <a:ext cx="1544012" cy="369332"/>
          </a:xfrm>
          <a:prstGeom prst="rect">
            <a:avLst/>
          </a:prstGeom>
          <a:noFill/>
        </p:spPr>
        <p:txBody>
          <a:bodyPr wrap="none" rtlCol="0">
            <a:spAutoFit/>
          </a:bodyPr>
          <a:lstStyle/>
          <a:p>
            <a:r>
              <a:rPr lang="en-US" sz="1800" dirty="0" smtClean="0"/>
              <a:t>Strategy idea</a:t>
            </a:r>
            <a:endParaRPr lang="en-US" sz="1800" dirty="0"/>
          </a:p>
        </p:txBody>
      </p:sp>
      <p:sp>
        <p:nvSpPr>
          <p:cNvPr id="4" name="Freeform 3"/>
          <p:cNvSpPr/>
          <p:nvPr/>
        </p:nvSpPr>
        <p:spPr>
          <a:xfrm>
            <a:off x="2907792" y="1491925"/>
            <a:ext cx="2359152" cy="446603"/>
          </a:xfrm>
          <a:custGeom>
            <a:avLst/>
            <a:gdLst>
              <a:gd name="connsiteX0" fmla="*/ 2359152 w 2359152"/>
              <a:gd name="connsiteY0" fmla="*/ 80843 h 446603"/>
              <a:gd name="connsiteX1" fmla="*/ 493776 w 2359152"/>
              <a:gd name="connsiteY1" fmla="*/ 25979 h 446603"/>
              <a:gd name="connsiteX2" fmla="*/ 0 w 2359152"/>
              <a:gd name="connsiteY2" fmla="*/ 446603 h 446603"/>
            </a:gdLst>
            <a:ahLst/>
            <a:cxnLst>
              <a:cxn ang="0">
                <a:pos x="connsiteX0" y="connsiteY0"/>
              </a:cxn>
              <a:cxn ang="0">
                <a:pos x="connsiteX1" y="connsiteY1"/>
              </a:cxn>
              <a:cxn ang="0">
                <a:pos x="connsiteX2" y="connsiteY2"/>
              </a:cxn>
            </a:cxnLst>
            <a:rect l="l" t="t" r="r" b="b"/>
            <a:pathLst>
              <a:path w="2359152" h="446603">
                <a:moveTo>
                  <a:pt x="2359152" y="80843"/>
                </a:moveTo>
                <a:cubicBezTo>
                  <a:pt x="1623060" y="22931"/>
                  <a:pt x="886968" y="-34981"/>
                  <a:pt x="493776" y="25979"/>
                </a:cubicBezTo>
                <a:cubicBezTo>
                  <a:pt x="100584" y="86939"/>
                  <a:pt x="50292" y="266771"/>
                  <a:pt x="0" y="446603"/>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221402" y="4072128"/>
            <a:ext cx="2941831" cy="369332"/>
          </a:xfrm>
          <a:prstGeom prst="rect">
            <a:avLst/>
          </a:prstGeom>
          <a:noFill/>
        </p:spPr>
        <p:txBody>
          <a:bodyPr wrap="none" rtlCol="0">
            <a:spAutoFit/>
          </a:bodyPr>
          <a:lstStyle/>
          <a:p>
            <a:r>
              <a:rPr lang="en-US" sz="1800" dirty="0" smtClean="0"/>
              <a:t>Convince top management</a:t>
            </a:r>
            <a:endParaRPr lang="en-US" sz="1800" dirty="0"/>
          </a:p>
        </p:txBody>
      </p:sp>
      <p:grpSp>
        <p:nvGrpSpPr>
          <p:cNvPr id="6" name="Group 5"/>
          <p:cNvGrpSpPr/>
          <p:nvPr/>
        </p:nvGrpSpPr>
        <p:grpSpPr>
          <a:xfrm>
            <a:off x="7500991" y="3806872"/>
            <a:ext cx="381000" cy="311258"/>
            <a:chOff x="1676400" y="5784742"/>
            <a:chExt cx="381000" cy="311258"/>
          </a:xfrm>
        </p:grpSpPr>
        <p:sp>
          <p:nvSpPr>
            <p:cNvPr id="5" name="Oval 4"/>
            <p:cNvSpPr/>
            <p:nvPr/>
          </p:nvSpPr>
          <p:spPr>
            <a:xfrm>
              <a:off x="1676400" y="5943600"/>
              <a:ext cx="3810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5890648"/>
              <a:ext cx="3810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76400" y="5837695"/>
              <a:ext cx="3810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76400" y="5784742"/>
              <a:ext cx="3810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7355502" y="3352800"/>
            <a:ext cx="671979" cy="369332"/>
          </a:xfrm>
          <a:prstGeom prst="rect">
            <a:avLst/>
          </a:prstGeom>
          <a:noFill/>
        </p:spPr>
        <p:txBody>
          <a:bodyPr wrap="none" rtlCol="0">
            <a:spAutoFit/>
          </a:bodyPr>
          <a:lstStyle/>
          <a:p>
            <a:r>
              <a:rPr lang="en-US" sz="1800" dirty="0" smtClean="0"/>
              <a:t>Data</a:t>
            </a:r>
            <a:endParaRPr lang="en-US" sz="1800" dirty="0"/>
          </a:p>
        </p:txBody>
      </p:sp>
      <p:sp>
        <p:nvSpPr>
          <p:cNvPr id="15" name="TextBox 14"/>
          <p:cNvSpPr txBox="1"/>
          <p:nvPr/>
        </p:nvSpPr>
        <p:spPr>
          <a:xfrm>
            <a:off x="7165002" y="4264071"/>
            <a:ext cx="1415772" cy="923330"/>
          </a:xfrm>
          <a:prstGeom prst="rect">
            <a:avLst/>
          </a:prstGeom>
          <a:noFill/>
        </p:spPr>
        <p:txBody>
          <a:bodyPr wrap="none" rtlCol="0">
            <a:spAutoFit/>
          </a:bodyPr>
          <a:lstStyle/>
          <a:p>
            <a:r>
              <a:rPr lang="en-US" sz="1800" dirty="0" smtClean="0"/>
              <a:t>Competition</a:t>
            </a:r>
          </a:p>
          <a:p>
            <a:r>
              <a:rPr lang="en-US" sz="1800" dirty="0" smtClean="0"/>
              <a:t>Costs</a:t>
            </a:r>
          </a:p>
          <a:p>
            <a:r>
              <a:rPr lang="en-US" sz="1800" dirty="0" smtClean="0"/>
              <a:t>Forecast</a:t>
            </a:r>
            <a:endParaRPr lang="en-US" sz="1800" dirty="0"/>
          </a:p>
        </p:txBody>
      </p:sp>
      <p:sp>
        <p:nvSpPr>
          <p:cNvPr id="16" name="TextBox 15"/>
          <p:cNvSpPr txBox="1"/>
          <p:nvPr/>
        </p:nvSpPr>
        <p:spPr>
          <a:xfrm>
            <a:off x="4933510" y="5161404"/>
            <a:ext cx="1697901" cy="369332"/>
          </a:xfrm>
          <a:prstGeom prst="rect">
            <a:avLst/>
          </a:prstGeom>
          <a:noFill/>
        </p:spPr>
        <p:txBody>
          <a:bodyPr wrap="none" rtlCol="0">
            <a:spAutoFit/>
          </a:bodyPr>
          <a:lstStyle/>
          <a:p>
            <a:r>
              <a:rPr lang="en-US" sz="1800" dirty="0" smtClean="0"/>
              <a:t>Research/Plan</a:t>
            </a:r>
            <a:endParaRPr lang="en-US" sz="1800" dirty="0"/>
          </a:p>
        </p:txBody>
      </p:sp>
      <p:sp>
        <p:nvSpPr>
          <p:cNvPr id="9" name="Right Arrow 8"/>
          <p:cNvSpPr/>
          <p:nvPr/>
        </p:nvSpPr>
        <p:spPr>
          <a:xfrm flipH="1">
            <a:off x="6771468" y="4373659"/>
            <a:ext cx="368851" cy="145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308529" y="3165926"/>
            <a:ext cx="697424" cy="1390576"/>
          </a:xfrm>
          <a:custGeom>
            <a:avLst/>
            <a:gdLst>
              <a:gd name="connsiteX0" fmla="*/ 697424 w 697424"/>
              <a:gd name="connsiteY0" fmla="*/ 1390576 h 1390576"/>
              <a:gd name="connsiteX1" fmla="*/ 154983 w 697424"/>
              <a:gd name="connsiteY1" fmla="*/ 1127105 h 1390576"/>
              <a:gd name="connsiteX2" fmla="*/ 619932 w 697424"/>
              <a:gd name="connsiteY2" fmla="*/ 173959 h 1390576"/>
              <a:gd name="connsiteX3" fmla="*/ 0 w 697424"/>
              <a:gd name="connsiteY3" fmla="*/ 3477 h 1390576"/>
            </a:gdLst>
            <a:ahLst/>
            <a:cxnLst>
              <a:cxn ang="0">
                <a:pos x="connsiteX0" y="connsiteY0"/>
              </a:cxn>
              <a:cxn ang="0">
                <a:pos x="connsiteX1" y="connsiteY1"/>
              </a:cxn>
              <a:cxn ang="0">
                <a:pos x="connsiteX2" y="connsiteY2"/>
              </a:cxn>
              <a:cxn ang="0">
                <a:pos x="connsiteX3" y="connsiteY3"/>
              </a:cxn>
            </a:cxnLst>
            <a:rect l="l" t="t" r="r" b="b"/>
            <a:pathLst>
              <a:path w="697424" h="1390576">
                <a:moveTo>
                  <a:pt x="697424" y="1390576"/>
                </a:moveTo>
                <a:cubicBezTo>
                  <a:pt x="432661" y="1360225"/>
                  <a:pt x="167898" y="1329874"/>
                  <a:pt x="154983" y="1127105"/>
                </a:cubicBezTo>
                <a:cubicBezTo>
                  <a:pt x="142068" y="924336"/>
                  <a:pt x="645763" y="361230"/>
                  <a:pt x="619932" y="173959"/>
                </a:cubicBezTo>
                <a:cubicBezTo>
                  <a:pt x="594101" y="-13312"/>
                  <a:pt x="297050" y="-4918"/>
                  <a:pt x="0" y="3477"/>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155" name="Picture 83" descr="C:\Users\JPost\AppData\Local\Microsoft\Windows\Temporary Internet Files\Content.IE5\4ZLW0ZQK\MP910218862[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10915" y="4725736"/>
            <a:ext cx="1161758" cy="1734892"/>
          </a:xfrm>
          <a:prstGeom prst="rect">
            <a:avLst/>
          </a:prstGeom>
          <a:noFill/>
          <a:extLst>
            <a:ext uri="{909E8E84-426E-40DD-AFC4-6F175D3DCCD1}">
              <a14:hiddenFill xmlns:a14="http://schemas.microsoft.com/office/drawing/2010/main" xmlns="">
                <a:solidFill>
                  <a:srgbClr val="FFFFFF"/>
                </a:solidFill>
              </a14:hiddenFill>
            </a:ext>
          </a:extLst>
        </p:spPr>
      </p:pic>
      <p:sp>
        <p:nvSpPr>
          <p:cNvPr id="99" name="TextBox 98"/>
          <p:cNvSpPr txBox="1"/>
          <p:nvPr/>
        </p:nvSpPr>
        <p:spPr>
          <a:xfrm>
            <a:off x="3066758" y="5487767"/>
            <a:ext cx="1590483" cy="646331"/>
          </a:xfrm>
          <a:prstGeom prst="rect">
            <a:avLst/>
          </a:prstGeom>
          <a:noFill/>
        </p:spPr>
        <p:txBody>
          <a:bodyPr wrap="square" rtlCol="0">
            <a:spAutoFit/>
          </a:bodyPr>
          <a:lstStyle/>
          <a:p>
            <a:r>
              <a:rPr lang="en-US" sz="1800" dirty="0" smtClean="0"/>
              <a:t>Implement and Monitor</a:t>
            </a:r>
          </a:p>
        </p:txBody>
      </p:sp>
      <p:sp>
        <p:nvSpPr>
          <p:cNvPr id="14" name="Freeform 13"/>
          <p:cNvSpPr/>
          <p:nvPr/>
        </p:nvSpPr>
        <p:spPr>
          <a:xfrm>
            <a:off x="3186545" y="3976255"/>
            <a:ext cx="1080825" cy="1191490"/>
          </a:xfrm>
          <a:custGeom>
            <a:avLst/>
            <a:gdLst>
              <a:gd name="connsiteX0" fmla="*/ 512619 w 1080825"/>
              <a:gd name="connsiteY0" fmla="*/ 0 h 1191490"/>
              <a:gd name="connsiteX1" fmla="*/ 1066800 w 1080825"/>
              <a:gd name="connsiteY1" fmla="*/ 346363 h 1191490"/>
              <a:gd name="connsiteX2" fmla="*/ 0 w 1080825"/>
              <a:gd name="connsiteY2" fmla="*/ 1191490 h 1191490"/>
            </a:gdLst>
            <a:ahLst/>
            <a:cxnLst>
              <a:cxn ang="0">
                <a:pos x="connsiteX0" y="connsiteY0"/>
              </a:cxn>
              <a:cxn ang="0">
                <a:pos x="connsiteX1" y="connsiteY1"/>
              </a:cxn>
              <a:cxn ang="0">
                <a:pos x="connsiteX2" y="connsiteY2"/>
              </a:cxn>
            </a:cxnLst>
            <a:rect l="l" t="t" r="r" b="b"/>
            <a:pathLst>
              <a:path w="1080825" h="1191490">
                <a:moveTo>
                  <a:pt x="512619" y="0"/>
                </a:moveTo>
                <a:cubicBezTo>
                  <a:pt x="832427" y="73890"/>
                  <a:pt x="1152236" y="147781"/>
                  <a:pt x="1066800" y="346363"/>
                </a:cubicBezTo>
                <a:cubicBezTo>
                  <a:pt x="981364" y="544945"/>
                  <a:pt x="490682" y="868217"/>
                  <a:pt x="0" y="1191490"/>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081149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a:t>Search for Innovation</a:t>
            </a:r>
          </a:p>
        </p:txBody>
      </p:sp>
      <p:sp>
        <p:nvSpPr>
          <p:cNvPr id="29702" name="Rectangle 6"/>
          <p:cNvSpPr>
            <a:spLocks noGrp="1" noChangeArrowheads="1"/>
          </p:cNvSpPr>
          <p:nvPr>
            <p:ph sz="half" idx="1"/>
          </p:nvPr>
        </p:nvSpPr>
        <p:spPr/>
        <p:txBody>
          <a:bodyPr/>
          <a:lstStyle/>
          <a:p>
            <a:r>
              <a:rPr lang="en-US" sz="2000"/>
              <a:t>Research</a:t>
            </a:r>
          </a:p>
          <a:p>
            <a:pPr lvl="1"/>
            <a:r>
              <a:rPr lang="en-US" sz="1800"/>
              <a:t>Analysis &amp; modeling, project management, work group support, databases, decision support.</a:t>
            </a:r>
          </a:p>
          <a:p>
            <a:r>
              <a:rPr lang="en-US" sz="2000"/>
              <a:t>Engineering &amp; Design</a:t>
            </a:r>
          </a:p>
          <a:p>
            <a:pPr lvl="1"/>
            <a:r>
              <a:rPr lang="en-US" sz="1800"/>
              <a:t>CAD/CAM, testing, networks, work group support.</a:t>
            </a:r>
          </a:p>
        </p:txBody>
      </p:sp>
      <p:sp>
        <p:nvSpPr>
          <p:cNvPr id="29703" name="Rectangle 7"/>
          <p:cNvSpPr>
            <a:spLocks noGrp="1" noChangeArrowheads="1"/>
          </p:cNvSpPr>
          <p:nvPr>
            <p:ph sz="half" idx="2"/>
          </p:nvPr>
        </p:nvSpPr>
        <p:spPr/>
        <p:txBody>
          <a:bodyPr/>
          <a:lstStyle/>
          <a:p>
            <a:r>
              <a:rPr lang="en-US" sz="2000"/>
              <a:t>Manufacturing</a:t>
            </a:r>
          </a:p>
          <a:p>
            <a:pPr lvl="1"/>
            <a:r>
              <a:rPr lang="en-US" sz="1800"/>
              <a:t>Mass customization, links to customers &amp; suppliers, quality monitoring, expert systems for maintenance, production databases, business integration.</a:t>
            </a:r>
          </a:p>
          <a:p>
            <a:r>
              <a:rPr lang="en-US" sz="2000"/>
              <a:t>Logistics &amp; Supply</a:t>
            </a:r>
          </a:p>
          <a:p>
            <a:pPr lvl="1"/>
            <a:r>
              <a:rPr lang="en-US" sz="1800"/>
              <a:t>Just-in-time linkages, forecasts, models, links for design, transaction processing.</a:t>
            </a:r>
          </a:p>
        </p:txBody>
      </p:sp>
    </p:spTree>
    <p:extLst>
      <p:ext uri="{BB962C8B-B14F-4D97-AF65-F5344CB8AC3E}">
        <p14:creationId xmlns:p14="http://schemas.microsoft.com/office/powerpoint/2010/main" xmlns="" val="4933072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title"/>
          </p:nvPr>
        </p:nvSpPr>
        <p:spPr/>
        <p:txBody>
          <a:bodyPr/>
          <a:lstStyle/>
          <a:p>
            <a:r>
              <a:rPr lang="en-US"/>
              <a:t>Search for Innovation</a:t>
            </a:r>
          </a:p>
        </p:txBody>
      </p:sp>
      <p:sp>
        <p:nvSpPr>
          <p:cNvPr id="31750" name="Rectangle 6"/>
          <p:cNvSpPr>
            <a:spLocks noGrp="1" noChangeArrowheads="1"/>
          </p:cNvSpPr>
          <p:nvPr>
            <p:ph sz="half" idx="1"/>
          </p:nvPr>
        </p:nvSpPr>
        <p:spPr/>
        <p:txBody>
          <a:bodyPr/>
          <a:lstStyle/>
          <a:p>
            <a:r>
              <a:rPr lang="en-US" sz="2000"/>
              <a:t>Marketing</a:t>
            </a:r>
          </a:p>
          <a:p>
            <a:pPr lvl="1"/>
            <a:r>
              <a:rPr lang="en-US" sz="1800"/>
              <a:t>Frequent buyer database, target market &amp; media analysis, survey design and analysis, multimedia promotion design, links to customers and designers.</a:t>
            </a:r>
          </a:p>
          <a:p>
            <a:r>
              <a:rPr lang="en-US" sz="2000"/>
              <a:t>Sales &amp; Orders</a:t>
            </a:r>
          </a:p>
          <a:p>
            <a:pPr lvl="1"/>
            <a:r>
              <a:rPr lang="en-US" sz="1800"/>
              <a:t>Portable computers for sales, ES for order customization, work group tools for customer support.</a:t>
            </a:r>
          </a:p>
        </p:txBody>
      </p:sp>
      <p:sp>
        <p:nvSpPr>
          <p:cNvPr id="31751" name="Rectangle 7"/>
          <p:cNvSpPr>
            <a:spLocks noGrp="1" noChangeArrowheads="1"/>
          </p:cNvSpPr>
          <p:nvPr>
            <p:ph sz="half" idx="2"/>
          </p:nvPr>
        </p:nvSpPr>
        <p:spPr/>
        <p:txBody>
          <a:bodyPr/>
          <a:lstStyle/>
          <a:p>
            <a:r>
              <a:rPr lang="en-US" sz="2000"/>
              <a:t>Service</a:t>
            </a:r>
          </a:p>
          <a:p>
            <a:pPr lvl="1"/>
            <a:r>
              <a:rPr lang="en-US" sz="1800"/>
              <a:t>Phone support, GIS locators, scheduling, ES diagnostics, databases.</a:t>
            </a:r>
          </a:p>
          <a:p>
            <a:r>
              <a:rPr lang="en-US" sz="2000"/>
              <a:t>Management</a:t>
            </a:r>
          </a:p>
          <a:p>
            <a:pPr lvl="1"/>
            <a:r>
              <a:rPr lang="en-US" sz="1800"/>
              <a:t>EIS, e-mail, bulletin boards, decision support systems, personal productivity tools, work group support</a:t>
            </a:r>
          </a:p>
          <a:p>
            <a:pPr lvl="1"/>
            <a:r>
              <a:rPr lang="en-US" sz="1800"/>
              <a:t>Links to service providers</a:t>
            </a:r>
          </a:p>
          <a:p>
            <a:pPr lvl="2"/>
            <a:r>
              <a:rPr lang="en-US" sz="1600"/>
              <a:t>Accountants</a:t>
            </a:r>
          </a:p>
          <a:p>
            <a:pPr lvl="2"/>
            <a:r>
              <a:rPr lang="en-US" sz="1600"/>
              <a:t>Consultants</a:t>
            </a:r>
          </a:p>
          <a:p>
            <a:pPr lvl="2"/>
            <a:r>
              <a:rPr lang="en-US" sz="1600"/>
              <a:t>Lawyers, . . .</a:t>
            </a:r>
          </a:p>
        </p:txBody>
      </p:sp>
    </p:spTree>
    <p:extLst>
      <p:ext uri="{BB962C8B-B14F-4D97-AF65-F5344CB8AC3E}">
        <p14:creationId xmlns:p14="http://schemas.microsoft.com/office/powerpoint/2010/main" xmlns="" val="2063434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t>Research</a:t>
            </a:r>
          </a:p>
        </p:txBody>
      </p:sp>
      <p:sp>
        <p:nvSpPr>
          <p:cNvPr id="33797" name="Rectangle 5"/>
          <p:cNvSpPr>
            <a:spLocks noGrp="1" noChangeArrowheads="1"/>
          </p:cNvSpPr>
          <p:nvPr>
            <p:ph idx="1"/>
          </p:nvPr>
        </p:nvSpPr>
        <p:spPr/>
        <p:txBody>
          <a:bodyPr/>
          <a:lstStyle/>
          <a:p>
            <a:r>
              <a:rPr lang="en-US"/>
              <a:t>Analysis and models</a:t>
            </a:r>
          </a:p>
          <a:p>
            <a:r>
              <a:rPr lang="en-US"/>
              <a:t>Statistical analysis of data</a:t>
            </a:r>
          </a:p>
          <a:p>
            <a:r>
              <a:rPr lang="en-US"/>
              <a:t>Project management and budgeting</a:t>
            </a:r>
          </a:p>
          <a:p>
            <a:r>
              <a:rPr lang="en-US"/>
              <a:t>Work-group collaboration and communication</a:t>
            </a:r>
          </a:p>
        </p:txBody>
      </p:sp>
    </p:spTree>
    <p:extLst>
      <p:ext uri="{BB962C8B-B14F-4D97-AF65-F5344CB8AC3E}">
        <p14:creationId xmlns:p14="http://schemas.microsoft.com/office/powerpoint/2010/main" xmlns="" val="42152307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t>Engineering and Design</a:t>
            </a:r>
          </a:p>
        </p:txBody>
      </p:sp>
      <p:sp>
        <p:nvSpPr>
          <p:cNvPr id="35845" name="Rectangle 5"/>
          <p:cNvSpPr>
            <a:spLocks noGrp="1" noChangeArrowheads="1"/>
          </p:cNvSpPr>
          <p:nvPr>
            <p:ph idx="1"/>
          </p:nvPr>
        </p:nvSpPr>
        <p:spPr/>
        <p:txBody>
          <a:bodyPr/>
          <a:lstStyle/>
          <a:p>
            <a:r>
              <a:rPr lang="en-US"/>
              <a:t>CAD/CAM</a:t>
            </a:r>
          </a:p>
          <a:p>
            <a:r>
              <a:rPr lang="en-US"/>
              <a:t>Integrated design database</a:t>
            </a:r>
          </a:p>
          <a:p>
            <a:r>
              <a:rPr lang="en-US"/>
              <a:t>Production databases and model testing</a:t>
            </a:r>
          </a:p>
          <a:p>
            <a:r>
              <a:rPr lang="en-US"/>
              <a:t>Expert Systems for manufacturability</a:t>
            </a:r>
          </a:p>
          <a:p>
            <a:r>
              <a:rPr lang="en-US"/>
              <a:t>Work group communication</a:t>
            </a:r>
          </a:p>
        </p:txBody>
      </p:sp>
    </p:spTree>
    <p:extLst>
      <p:ext uri="{BB962C8B-B14F-4D97-AF65-F5344CB8AC3E}">
        <p14:creationId xmlns:p14="http://schemas.microsoft.com/office/powerpoint/2010/main" xmlns="" val="39702684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en-US"/>
              <a:t>Manufacturing</a:t>
            </a:r>
          </a:p>
        </p:txBody>
      </p:sp>
      <p:sp>
        <p:nvSpPr>
          <p:cNvPr id="37893" name="Rectangle 5"/>
          <p:cNvSpPr>
            <a:spLocks noGrp="1" noChangeArrowheads="1"/>
          </p:cNvSpPr>
          <p:nvPr>
            <p:ph idx="1"/>
          </p:nvPr>
        </p:nvSpPr>
        <p:spPr/>
        <p:txBody>
          <a:bodyPr/>
          <a:lstStyle/>
          <a:p>
            <a:r>
              <a:rPr lang="en-US"/>
              <a:t>Links to customers</a:t>
            </a:r>
          </a:p>
          <a:p>
            <a:r>
              <a:rPr lang="en-US"/>
              <a:t>Links to suppliers</a:t>
            </a:r>
          </a:p>
          <a:p>
            <a:r>
              <a:rPr lang="en-US"/>
              <a:t>Mass customization</a:t>
            </a:r>
          </a:p>
          <a:p>
            <a:r>
              <a:rPr lang="en-US"/>
              <a:t>Robotics</a:t>
            </a:r>
          </a:p>
          <a:p>
            <a:r>
              <a:rPr lang="en-US"/>
              <a:t>Diagnostic Expert Systems</a:t>
            </a:r>
          </a:p>
          <a:p>
            <a:r>
              <a:rPr lang="en-US"/>
              <a:t>Quality monitoring and control</a:t>
            </a:r>
          </a:p>
        </p:txBody>
      </p:sp>
    </p:spTree>
    <p:extLst>
      <p:ext uri="{BB962C8B-B14F-4D97-AF65-F5344CB8AC3E}">
        <p14:creationId xmlns:p14="http://schemas.microsoft.com/office/powerpoint/2010/main" xmlns="" val="1315704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Outline</a:t>
            </a:r>
          </a:p>
        </p:txBody>
      </p:sp>
      <p:sp>
        <p:nvSpPr>
          <p:cNvPr id="8197" name="Rectangle 5"/>
          <p:cNvSpPr>
            <a:spLocks noGrp="1" noChangeArrowheads="1"/>
          </p:cNvSpPr>
          <p:nvPr>
            <p:ph idx="1"/>
          </p:nvPr>
        </p:nvSpPr>
        <p:spPr/>
        <p:txBody>
          <a:bodyPr>
            <a:normAutofit lnSpcReduction="10000"/>
          </a:bodyPr>
          <a:lstStyle/>
          <a:p>
            <a:r>
              <a:rPr lang="en-US" sz="2000"/>
              <a:t>How can you use information technology to improve your organization and make it better than your competitors?</a:t>
            </a:r>
          </a:p>
          <a:p>
            <a:r>
              <a:rPr lang="en-US" sz="2000"/>
              <a:t>How competitive is your world?</a:t>
            </a:r>
          </a:p>
          <a:p>
            <a:r>
              <a:rPr lang="en-US" sz="2000"/>
              <a:t>What are the main factors affecting a firm’s competitive advantage? Where do you begin looking for an edge?</a:t>
            </a:r>
          </a:p>
          <a:p>
            <a:r>
              <a:rPr lang="en-US" sz="2000"/>
              <a:t>How can you use IT to gain a competitive advantage? Where do you begin your search?</a:t>
            </a:r>
          </a:p>
          <a:p>
            <a:r>
              <a:rPr lang="en-US" sz="2000"/>
              <a:t>How can IT support the operations of the firm to provide a competitive advantage?</a:t>
            </a:r>
          </a:p>
          <a:p>
            <a:r>
              <a:rPr lang="en-US" sz="2000"/>
              <a:t>Why is it so difficult to convince management to make strategic changes? What are the risks of strategic decisions?</a:t>
            </a:r>
          </a:p>
          <a:p>
            <a:r>
              <a:rPr lang="en-US" sz="2000"/>
              <a:t>Why did so many dot-com firms fail? Do their failures mean there is no viable Internet strategy?</a:t>
            </a:r>
          </a:p>
          <a:p>
            <a:r>
              <a:rPr lang="en-US" sz="2000"/>
              <a:t>How do you convince an organization to change strategies?</a:t>
            </a:r>
          </a:p>
        </p:txBody>
      </p:sp>
    </p:spTree>
    <p:extLst>
      <p:ext uri="{BB962C8B-B14F-4D97-AF65-F5344CB8AC3E}">
        <p14:creationId xmlns:p14="http://schemas.microsoft.com/office/powerpoint/2010/main" xmlns="" val="396799595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en-US"/>
              <a:t>Logistics and Supply</a:t>
            </a:r>
          </a:p>
        </p:txBody>
      </p:sp>
      <p:sp>
        <p:nvSpPr>
          <p:cNvPr id="39941" name="Rectangle 5"/>
          <p:cNvSpPr>
            <a:spLocks noGrp="1" noChangeArrowheads="1"/>
          </p:cNvSpPr>
          <p:nvPr>
            <p:ph idx="1"/>
          </p:nvPr>
        </p:nvSpPr>
        <p:spPr/>
        <p:txBody>
          <a:bodyPr/>
          <a:lstStyle/>
          <a:p>
            <a:r>
              <a:rPr lang="en-US"/>
              <a:t>Just-In-Time Inventory and EDI</a:t>
            </a:r>
          </a:p>
          <a:p>
            <a:r>
              <a:rPr lang="en-US"/>
              <a:t>Configuration and design</a:t>
            </a:r>
          </a:p>
          <a:p>
            <a:r>
              <a:rPr lang="en-US"/>
              <a:t>Searching for availability, pricing, . . . networks</a:t>
            </a:r>
          </a:p>
        </p:txBody>
      </p:sp>
    </p:spTree>
    <p:extLst>
      <p:ext uri="{BB962C8B-B14F-4D97-AF65-F5344CB8AC3E}">
        <p14:creationId xmlns:p14="http://schemas.microsoft.com/office/powerpoint/2010/main" xmlns="" val="26582347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t>Marketing</a:t>
            </a:r>
          </a:p>
        </p:txBody>
      </p:sp>
      <p:sp>
        <p:nvSpPr>
          <p:cNvPr id="41989" name="Rectangle 5"/>
          <p:cNvSpPr>
            <a:spLocks noGrp="1" noChangeArrowheads="1"/>
          </p:cNvSpPr>
          <p:nvPr>
            <p:ph idx="1"/>
          </p:nvPr>
        </p:nvSpPr>
        <p:spPr/>
        <p:txBody>
          <a:bodyPr>
            <a:normAutofit/>
          </a:bodyPr>
          <a:lstStyle/>
          <a:p>
            <a:r>
              <a:rPr lang="en-US" dirty="0"/>
              <a:t>Frequent buyer databases</a:t>
            </a:r>
          </a:p>
          <a:p>
            <a:r>
              <a:rPr lang="en-US" dirty="0"/>
              <a:t>Point-of-Sale and trends</a:t>
            </a:r>
          </a:p>
          <a:p>
            <a:r>
              <a:rPr lang="en-US" dirty="0"/>
              <a:t>Statistical analysis of data</a:t>
            </a:r>
          </a:p>
          <a:p>
            <a:r>
              <a:rPr lang="en-US" dirty="0"/>
              <a:t>Geographic Information Systems</a:t>
            </a:r>
          </a:p>
          <a:p>
            <a:r>
              <a:rPr lang="en-US" dirty="0"/>
              <a:t>Links to external marketing agencies</a:t>
            </a:r>
          </a:p>
          <a:p>
            <a:r>
              <a:rPr lang="en-US" dirty="0"/>
              <a:t>Multimedia development of promotions</a:t>
            </a:r>
          </a:p>
          <a:p>
            <a:r>
              <a:rPr lang="en-US" dirty="0" smtClean="0"/>
              <a:t>Internet</a:t>
            </a:r>
          </a:p>
          <a:p>
            <a:r>
              <a:rPr lang="en-US" dirty="0" smtClean="0"/>
              <a:t>Social network monitoring and evaluation</a:t>
            </a:r>
            <a:endParaRPr lang="en-US" dirty="0"/>
          </a:p>
        </p:txBody>
      </p:sp>
    </p:spTree>
    <p:extLst>
      <p:ext uri="{BB962C8B-B14F-4D97-AF65-F5344CB8AC3E}">
        <p14:creationId xmlns:p14="http://schemas.microsoft.com/office/powerpoint/2010/main" xmlns="" val="351564413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t>Sales and Orders</a:t>
            </a:r>
          </a:p>
        </p:txBody>
      </p:sp>
      <p:sp>
        <p:nvSpPr>
          <p:cNvPr id="44037" name="Rectangle 5"/>
          <p:cNvSpPr>
            <a:spLocks noGrp="1" noChangeArrowheads="1"/>
          </p:cNvSpPr>
          <p:nvPr>
            <p:ph idx="1"/>
          </p:nvPr>
        </p:nvSpPr>
        <p:spPr/>
        <p:txBody>
          <a:bodyPr/>
          <a:lstStyle/>
          <a:p>
            <a:r>
              <a:rPr lang="en-US"/>
              <a:t>Sales force automation, hand-held computers</a:t>
            </a:r>
          </a:p>
          <a:p>
            <a:r>
              <a:rPr lang="en-US"/>
              <a:t>Customer Internet access</a:t>
            </a:r>
          </a:p>
          <a:p>
            <a:r>
              <a:rPr lang="en-US"/>
              <a:t>Expert Systems for product and option selection</a:t>
            </a:r>
          </a:p>
          <a:p>
            <a:r>
              <a:rPr lang="en-US"/>
              <a:t>Expert Systems for configuration and shipping</a:t>
            </a:r>
          </a:p>
          <a:p>
            <a:r>
              <a:rPr lang="en-US"/>
              <a:t>Front-line support:  ES, e-mail, work groups</a:t>
            </a:r>
          </a:p>
        </p:txBody>
      </p:sp>
    </p:spTree>
    <p:extLst>
      <p:ext uri="{BB962C8B-B14F-4D97-AF65-F5344CB8AC3E}">
        <p14:creationId xmlns:p14="http://schemas.microsoft.com/office/powerpoint/2010/main" xmlns="" val="24770539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r>
              <a:rPr lang="en-US"/>
              <a:t>Service</a:t>
            </a:r>
          </a:p>
        </p:txBody>
      </p:sp>
      <p:sp>
        <p:nvSpPr>
          <p:cNvPr id="46085" name="Rectangle 5"/>
          <p:cNvSpPr>
            <a:spLocks noGrp="1" noChangeArrowheads="1"/>
          </p:cNvSpPr>
          <p:nvPr>
            <p:ph idx="1"/>
          </p:nvPr>
        </p:nvSpPr>
        <p:spPr/>
        <p:txBody>
          <a:bodyPr/>
          <a:lstStyle/>
          <a:p>
            <a:r>
              <a:rPr lang="en-US"/>
              <a:t>Portable computers for service anywhere</a:t>
            </a:r>
          </a:p>
          <a:p>
            <a:r>
              <a:rPr lang="en-US"/>
              <a:t>Databases (e.g., customer service)</a:t>
            </a:r>
          </a:p>
          <a:p>
            <a:r>
              <a:rPr lang="en-US"/>
              <a:t>Location monitoring of service personnel</a:t>
            </a:r>
          </a:p>
          <a:p>
            <a:r>
              <a:rPr lang="en-US"/>
              <a:t>Product internal, automatic diagnostics</a:t>
            </a:r>
          </a:p>
          <a:p>
            <a:r>
              <a:rPr lang="en-US"/>
              <a:t>Expert System diagnostic tools</a:t>
            </a:r>
          </a:p>
        </p:txBody>
      </p:sp>
    </p:spTree>
    <p:extLst>
      <p:ext uri="{BB962C8B-B14F-4D97-AF65-F5344CB8AC3E}">
        <p14:creationId xmlns:p14="http://schemas.microsoft.com/office/powerpoint/2010/main" xmlns="" val="42115810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a:t>Management</a:t>
            </a:r>
          </a:p>
        </p:txBody>
      </p:sp>
      <p:sp>
        <p:nvSpPr>
          <p:cNvPr id="48133" name="Rectangle 5"/>
          <p:cNvSpPr>
            <a:spLocks noGrp="1" noChangeArrowheads="1"/>
          </p:cNvSpPr>
          <p:nvPr>
            <p:ph idx="1"/>
          </p:nvPr>
        </p:nvSpPr>
        <p:spPr>
          <a:xfrm>
            <a:off x="1143000" y="1447800"/>
            <a:ext cx="7790688" cy="4800600"/>
          </a:xfrm>
        </p:spPr>
        <p:txBody>
          <a:bodyPr>
            <a:normAutofit fontScale="92500"/>
          </a:bodyPr>
          <a:lstStyle/>
          <a:p>
            <a:r>
              <a:rPr lang="en-US" dirty="0"/>
              <a:t>Executive Information Systems</a:t>
            </a:r>
          </a:p>
          <a:p>
            <a:r>
              <a:rPr lang="en-US" dirty="0"/>
              <a:t>Simulation (and rivalry games)</a:t>
            </a:r>
          </a:p>
          <a:p>
            <a:r>
              <a:rPr lang="en-US" dirty="0"/>
              <a:t>Links to external partners (accounting, law, . . .)</a:t>
            </a:r>
          </a:p>
          <a:p>
            <a:r>
              <a:rPr lang="en-US" dirty="0"/>
              <a:t>Electronic conferencing</a:t>
            </a:r>
          </a:p>
          <a:p>
            <a:r>
              <a:rPr lang="en-US" dirty="0"/>
              <a:t>Work group communication, e-mail</a:t>
            </a:r>
          </a:p>
          <a:p>
            <a:r>
              <a:rPr lang="en-US" dirty="0"/>
              <a:t>Standardization, Modularization, Franchises</a:t>
            </a:r>
          </a:p>
          <a:p>
            <a:r>
              <a:rPr lang="en-US" dirty="0"/>
              <a:t>Knowledge Workers</a:t>
            </a:r>
          </a:p>
          <a:p>
            <a:r>
              <a:rPr lang="en-US" dirty="0"/>
              <a:t>Client-server instead of hierarchical computing</a:t>
            </a:r>
          </a:p>
        </p:txBody>
      </p:sp>
    </p:spTree>
    <p:extLst>
      <p:ext uri="{BB962C8B-B14F-4D97-AF65-F5344CB8AC3E}">
        <p14:creationId xmlns:p14="http://schemas.microsoft.com/office/powerpoint/2010/main" xmlns="" val="18086125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type="title"/>
          </p:nvPr>
        </p:nvSpPr>
        <p:spPr/>
        <p:txBody>
          <a:bodyPr/>
          <a:lstStyle/>
          <a:p>
            <a:r>
              <a:rPr lang="en-US"/>
              <a:t>Strategy Analysis</a:t>
            </a:r>
          </a:p>
        </p:txBody>
      </p:sp>
      <p:sp>
        <p:nvSpPr>
          <p:cNvPr id="50182" name="Rectangle 6"/>
          <p:cNvSpPr>
            <a:spLocks noGrp="1" noChangeArrowheads="1"/>
          </p:cNvSpPr>
          <p:nvPr>
            <p:ph sz="half" idx="1"/>
          </p:nvPr>
        </p:nvSpPr>
        <p:spPr/>
        <p:txBody>
          <a:bodyPr/>
          <a:lstStyle/>
          <a:p>
            <a:r>
              <a:rPr lang="en-US" sz="2000"/>
              <a:t>Product Differentiation</a:t>
            </a:r>
          </a:p>
          <a:p>
            <a:pPr lvl="1"/>
            <a:r>
              <a:rPr lang="en-US" sz="1800"/>
              <a:t>Skills &amp; Resources</a:t>
            </a:r>
          </a:p>
          <a:p>
            <a:pPr lvl="2"/>
            <a:r>
              <a:rPr lang="en-US" sz="1600"/>
              <a:t>Strong marketing.</a:t>
            </a:r>
          </a:p>
          <a:p>
            <a:pPr lvl="2"/>
            <a:r>
              <a:rPr lang="en-US" sz="1600"/>
              <a:t>Product engineering.</a:t>
            </a:r>
          </a:p>
          <a:p>
            <a:pPr lvl="2"/>
            <a:r>
              <a:rPr lang="en-US" sz="1600"/>
              <a:t>Basic research.</a:t>
            </a:r>
          </a:p>
          <a:p>
            <a:pPr lvl="2"/>
            <a:r>
              <a:rPr lang="en-US" sz="1600"/>
              <a:t>Distribution channel cooperation.</a:t>
            </a:r>
          </a:p>
          <a:p>
            <a:pPr lvl="1"/>
            <a:r>
              <a:rPr lang="en-US" sz="1800"/>
              <a:t>Organization Requirements</a:t>
            </a:r>
          </a:p>
          <a:p>
            <a:pPr lvl="2"/>
            <a:r>
              <a:rPr lang="en-US" sz="1600"/>
              <a:t>Internal coordination.</a:t>
            </a:r>
          </a:p>
          <a:p>
            <a:pPr lvl="2"/>
            <a:r>
              <a:rPr lang="en-US" sz="1600"/>
              <a:t>Incentives for innovation.</a:t>
            </a:r>
          </a:p>
          <a:p>
            <a:pPr lvl="2"/>
            <a:r>
              <a:rPr lang="en-US" sz="1600"/>
              <a:t>Resources to attract skills.</a:t>
            </a:r>
          </a:p>
          <a:p>
            <a:pPr lvl="1"/>
            <a:r>
              <a:rPr lang="en-US" sz="1800"/>
              <a:t>Risks</a:t>
            </a:r>
          </a:p>
          <a:p>
            <a:pPr lvl="2"/>
            <a:r>
              <a:rPr lang="en-US" sz="1600"/>
              <a:t>Competitors imitate.</a:t>
            </a:r>
          </a:p>
          <a:p>
            <a:pPr lvl="2"/>
            <a:r>
              <a:rPr lang="en-US" sz="1600"/>
              <a:t>Customers do not accept.</a:t>
            </a:r>
          </a:p>
          <a:p>
            <a:pPr lvl="2"/>
            <a:r>
              <a:rPr lang="en-US" sz="1600"/>
              <a:t>Cost is too high.</a:t>
            </a:r>
          </a:p>
        </p:txBody>
      </p:sp>
      <p:sp>
        <p:nvSpPr>
          <p:cNvPr id="50183" name="Rectangle 7"/>
          <p:cNvSpPr>
            <a:spLocks noGrp="1" noChangeArrowheads="1"/>
          </p:cNvSpPr>
          <p:nvPr>
            <p:ph sz="half" idx="2"/>
          </p:nvPr>
        </p:nvSpPr>
        <p:spPr/>
        <p:txBody>
          <a:bodyPr>
            <a:normAutofit lnSpcReduction="10000"/>
          </a:bodyPr>
          <a:lstStyle/>
          <a:p>
            <a:r>
              <a:rPr lang="en-US" sz="2000"/>
              <a:t>Cost Leadership</a:t>
            </a:r>
          </a:p>
          <a:p>
            <a:pPr lvl="1"/>
            <a:r>
              <a:rPr lang="en-US" sz="1800"/>
              <a:t>Skills &amp; Resources</a:t>
            </a:r>
          </a:p>
          <a:p>
            <a:pPr lvl="2"/>
            <a:r>
              <a:rPr lang="en-US" sz="1600"/>
              <a:t>Continued capital investment.</a:t>
            </a:r>
          </a:p>
          <a:p>
            <a:pPr lvl="2"/>
            <a:r>
              <a:rPr lang="en-US" sz="1600"/>
              <a:t>Process engineering.</a:t>
            </a:r>
          </a:p>
          <a:p>
            <a:pPr lvl="2"/>
            <a:r>
              <a:rPr lang="en-US" sz="1600"/>
              <a:t>Continuous quality improvement.</a:t>
            </a:r>
          </a:p>
          <a:p>
            <a:pPr lvl="2"/>
            <a:r>
              <a:rPr lang="en-US" sz="1600"/>
              <a:t>Tight supervision of costs.</a:t>
            </a:r>
          </a:p>
          <a:p>
            <a:pPr lvl="2"/>
            <a:r>
              <a:rPr lang="en-US" sz="1600"/>
              <a:t>Products designed for low cost.</a:t>
            </a:r>
          </a:p>
          <a:p>
            <a:pPr lvl="2"/>
            <a:r>
              <a:rPr lang="en-US" sz="1600"/>
              <a:t>Low cost distribution.</a:t>
            </a:r>
          </a:p>
          <a:p>
            <a:pPr lvl="1"/>
            <a:r>
              <a:rPr lang="en-US" sz="1800"/>
              <a:t>Organization Requirements</a:t>
            </a:r>
          </a:p>
          <a:p>
            <a:pPr lvl="2"/>
            <a:r>
              <a:rPr lang="en-US" sz="1600"/>
              <a:t>Tight cost controls.</a:t>
            </a:r>
          </a:p>
          <a:p>
            <a:pPr lvl="2"/>
            <a:r>
              <a:rPr lang="en-US" sz="1600"/>
              <a:t>Frequent control reports.</a:t>
            </a:r>
          </a:p>
          <a:p>
            <a:pPr lvl="2"/>
            <a:r>
              <a:rPr lang="en-US" sz="1600"/>
              <a:t>Highly structured org.</a:t>
            </a:r>
          </a:p>
          <a:p>
            <a:pPr lvl="2"/>
            <a:r>
              <a:rPr lang="en-US" sz="1600"/>
              <a:t>Incentives based on qualitative measures.</a:t>
            </a:r>
          </a:p>
        </p:txBody>
      </p:sp>
    </p:spTree>
    <p:extLst>
      <p:ext uri="{BB962C8B-B14F-4D97-AF65-F5344CB8AC3E}">
        <p14:creationId xmlns:p14="http://schemas.microsoft.com/office/powerpoint/2010/main" xmlns="" val="19245100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Grp="1" noChangeArrowheads="1"/>
          </p:cNvSpPr>
          <p:nvPr>
            <p:ph type="title"/>
          </p:nvPr>
        </p:nvSpPr>
        <p:spPr/>
        <p:txBody>
          <a:bodyPr/>
          <a:lstStyle/>
          <a:p>
            <a:r>
              <a:rPr lang="en-US"/>
              <a:t>Strategy Analysis</a:t>
            </a:r>
          </a:p>
        </p:txBody>
      </p:sp>
      <p:sp>
        <p:nvSpPr>
          <p:cNvPr id="52230" name="Rectangle 6"/>
          <p:cNvSpPr>
            <a:spLocks noGrp="1" noChangeArrowheads="1"/>
          </p:cNvSpPr>
          <p:nvPr>
            <p:ph sz="half" idx="1"/>
          </p:nvPr>
        </p:nvSpPr>
        <p:spPr/>
        <p:txBody>
          <a:bodyPr/>
          <a:lstStyle/>
          <a:p>
            <a:r>
              <a:rPr lang="en-US" sz="2000"/>
              <a:t>Cost Leadership</a:t>
            </a:r>
          </a:p>
          <a:p>
            <a:pPr lvl="1"/>
            <a:r>
              <a:rPr lang="en-US" sz="1800"/>
              <a:t>Risks</a:t>
            </a:r>
          </a:p>
          <a:p>
            <a:pPr lvl="2"/>
            <a:r>
              <a:rPr lang="en-US" sz="1600"/>
              <a:t>Competitors imitate.</a:t>
            </a:r>
          </a:p>
          <a:p>
            <a:pPr lvl="2"/>
            <a:r>
              <a:rPr lang="en-US" sz="1600"/>
              <a:t>Technology changes.</a:t>
            </a:r>
          </a:p>
          <a:p>
            <a:pPr lvl="2"/>
            <a:r>
              <a:rPr lang="en-US" sz="1600"/>
              <a:t>Lose production or distribution advantage.</a:t>
            </a:r>
          </a:p>
        </p:txBody>
      </p:sp>
      <p:sp>
        <p:nvSpPr>
          <p:cNvPr id="52231" name="Rectangle 7"/>
          <p:cNvSpPr>
            <a:spLocks noGrp="1" noChangeArrowheads="1"/>
          </p:cNvSpPr>
          <p:nvPr>
            <p:ph sz="half" idx="2"/>
          </p:nvPr>
        </p:nvSpPr>
        <p:spPr/>
        <p:txBody>
          <a:bodyPr>
            <a:normAutofit lnSpcReduction="10000"/>
          </a:bodyPr>
          <a:lstStyle/>
          <a:p>
            <a:r>
              <a:rPr lang="en-US" sz="2000"/>
              <a:t>Customer-Supplier Links</a:t>
            </a:r>
          </a:p>
          <a:p>
            <a:pPr lvl="1"/>
            <a:r>
              <a:rPr lang="en-US" sz="1800"/>
              <a:t>Skills &amp; Resources</a:t>
            </a:r>
          </a:p>
          <a:p>
            <a:pPr lvl="2"/>
            <a:r>
              <a:rPr lang="en-US" sz="1600"/>
              <a:t>Influence with partners</a:t>
            </a:r>
          </a:p>
          <a:p>
            <a:pPr lvl="2"/>
            <a:r>
              <a:rPr lang="en-US" sz="1600"/>
              <a:t>Communication channels</a:t>
            </a:r>
          </a:p>
          <a:p>
            <a:pPr lvl="2"/>
            <a:r>
              <a:rPr lang="en-US" sz="1600"/>
              <a:t>Standards or agreements.</a:t>
            </a:r>
          </a:p>
          <a:p>
            <a:pPr lvl="1"/>
            <a:r>
              <a:rPr lang="en-US" sz="1800"/>
              <a:t>Organization Requirements</a:t>
            </a:r>
          </a:p>
          <a:p>
            <a:pPr lvl="2"/>
            <a:r>
              <a:rPr lang="en-US" sz="1600"/>
              <a:t>Flexibility to respond to customers.</a:t>
            </a:r>
          </a:p>
          <a:p>
            <a:pPr lvl="2"/>
            <a:r>
              <a:rPr lang="en-US" sz="1600"/>
              <a:t>Service culture.</a:t>
            </a:r>
          </a:p>
          <a:p>
            <a:pPr lvl="2"/>
            <a:r>
              <a:rPr lang="en-US" sz="1600"/>
              <a:t>Ability to adapt to emergencies.</a:t>
            </a:r>
          </a:p>
          <a:p>
            <a:pPr lvl="1"/>
            <a:r>
              <a:rPr lang="en-US" sz="1800"/>
              <a:t>Risks</a:t>
            </a:r>
          </a:p>
          <a:p>
            <a:pPr lvl="2"/>
            <a:r>
              <a:rPr lang="en-US" sz="1600"/>
              <a:t>Security threats.</a:t>
            </a:r>
          </a:p>
          <a:p>
            <a:pPr lvl="2"/>
            <a:r>
              <a:rPr lang="en-US" sz="1600"/>
              <a:t>Changing standards.</a:t>
            </a:r>
          </a:p>
          <a:p>
            <a:pPr lvl="2"/>
            <a:r>
              <a:rPr lang="en-US" sz="1600"/>
              <a:t>Competitors copy with more/better links.</a:t>
            </a:r>
          </a:p>
        </p:txBody>
      </p:sp>
    </p:spTree>
    <p:extLst>
      <p:ext uri="{BB962C8B-B14F-4D97-AF65-F5344CB8AC3E}">
        <p14:creationId xmlns:p14="http://schemas.microsoft.com/office/powerpoint/2010/main" xmlns="" val="27247535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88" name="Group 16"/>
          <p:cNvGrpSpPr>
            <a:grpSpLocks/>
          </p:cNvGrpSpPr>
          <p:nvPr/>
        </p:nvGrpSpPr>
        <p:grpSpPr bwMode="auto">
          <a:xfrm>
            <a:off x="5257800" y="2743200"/>
            <a:ext cx="2057400" cy="1600200"/>
            <a:chOff x="288" y="192"/>
            <a:chExt cx="1530" cy="1190"/>
          </a:xfrm>
        </p:grpSpPr>
        <p:pic>
          <p:nvPicPr>
            <p:cNvPr id="54281" name="Picture 9"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288" y="768"/>
              <a:ext cx="360" cy="558"/>
            </a:xfrm>
            <a:prstGeom prst="rect">
              <a:avLst/>
            </a:prstGeom>
            <a:noFill/>
            <a:extLst>
              <a:ext uri="{909E8E84-426E-40DD-AFC4-6F175D3DCCD1}">
                <a14:hiddenFill xmlns:a14="http://schemas.microsoft.com/office/drawing/2010/main" xmlns="">
                  <a:solidFill>
                    <a:srgbClr val="FFFFFF"/>
                  </a:solidFill>
                </a14:hiddenFill>
              </a:ext>
            </a:extLst>
          </p:spPr>
        </p:pic>
        <p:pic>
          <p:nvPicPr>
            <p:cNvPr id="54282" name="Picture 10"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624" y="624"/>
              <a:ext cx="360" cy="558"/>
            </a:xfrm>
            <a:prstGeom prst="rect">
              <a:avLst/>
            </a:prstGeom>
            <a:noFill/>
            <a:extLst>
              <a:ext uri="{909E8E84-426E-40DD-AFC4-6F175D3DCCD1}">
                <a14:hiddenFill xmlns:a14="http://schemas.microsoft.com/office/drawing/2010/main" xmlns="">
                  <a:solidFill>
                    <a:srgbClr val="FFFFFF"/>
                  </a:solidFill>
                </a14:hiddenFill>
              </a:ext>
            </a:extLst>
          </p:spPr>
        </p:pic>
        <p:pic>
          <p:nvPicPr>
            <p:cNvPr id="54284" name="Picture 12" descr="Computer Laptop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16" y="912"/>
              <a:ext cx="624" cy="470"/>
            </a:xfrm>
            <a:prstGeom prst="rect">
              <a:avLst/>
            </a:prstGeom>
            <a:noFill/>
            <a:extLst>
              <a:ext uri="{909E8E84-426E-40DD-AFC4-6F175D3DCCD1}">
                <a14:hiddenFill xmlns:a14="http://schemas.microsoft.com/office/drawing/2010/main" xmlns="">
                  <a:solidFill>
                    <a:srgbClr val="FFFFFF"/>
                  </a:solidFill>
                </a14:hiddenFill>
              </a:ext>
            </a:extLst>
          </p:spPr>
        </p:pic>
        <p:pic>
          <p:nvPicPr>
            <p:cNvPr id="54285" name="Picture 13" descr="Juniper Route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24" y="192"/>
              <a:ext cx="816" cy="229"/>
            </a:xfrm>
            <a:prstGeom prst="rect">
              <a:avLst/>
            </a:prstGeom>
            <a:noFill/>
            <a:extLst>
              <a:ext uri="{909E8E84-426E-40DD-AFC4-6F175D3DCCD1}">
                <a14:hiddenFill xmlns:a14="http://schemas.microsoft.com/office/drawing/2010/main" xmlns="">
                  <a:solidFill>
                    <a:srgbClr val="FFFFFF"/>
                  </a:solidFill>
                </a14:hiddenFill>
              </a:ext>
            </a:extLst>
          </p:spPr>
        </p:pic>
        <p:pic>
          <p:nvPicPr>
            <p:cNvPr id="54286" name="Picture 14" descr="Printer Laser (Office Clip Art)"/>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04" y="720"/>
              <a:ext cx="714" cy="532"/>
            </a:xfrm>
            <a:prstGeom prst="rect">
              <a:avLst/>
            </a:prstGeom>
            <a:noFill/>
            <a:extLst>
              <a:ext uri="{909E8E84-426E-40DD-AFC4-6F175D3DCCD1}">
                <a14:hiddenFill xmlns:a14="http://schemas.microsoft.com/office/drawing/2010/main" xmlns="">
                  <a:solidFill>
                    <a:srgbClr val="FFFFFF"/>
                  </a:solidFill>
                </a14:hiddenFill>
              </a:ext>
            </a:extLst>
          </p:spPr>
        </p:pic>
        <p:pic>
          <p:nvPicPr>
            <p:cNvPr id="54287" name="Picture 15" descr="CiscoSwitch"/>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12" y="432"/>
              <a:ext cx="768" cy="309"/>
            </a:xfrm>
            <a:prstGeom prst="rect">
              <a:avLst/>
            </a:prstGeom>
            <a:noFill/>
            <a:extLst>
              <a:ext uri="{909E8E84-426E-40DD-AFC4-6F175D3DCCD1}">
                <a14:hiddenFill xmlns:a14="http://schemas.microsoft.com/office/drawing/2010/main" xmlns="">
                  <a:solidFill>
                    <a:srgbClr val="FFFFFF"/>
                  </a:solidFill>
                </a14:hiddenFill>
              </a:ext>
            </a:extLst>
          </p:spPr>
        </p:pic>
      </p:grpSp>
      <p:graphicFrame>
        <p:nvGraphicFramePr>
          <p:cNvPr id="54275" name="Object 3"/>
          <p:cNvGraphicFramePr>
            <a:graphicFrameLocks/>
          </p:cNvGraphicFramePr>
          <p:nvPr/>
        </p:nvGraphicFramePr>
        <p:xfrm>
          <a:off x="1981200" y="1419225"/>
          <a:ext cx="5091113" cy="4067175"/>
        </p:xfrm>
        <a:graphic>
          <a:graphicData uri="http://schemas.openxmlformats.org/presentationml/2006/ole">
            <p:oleObj spid="_x0000_s2092" name="ClipArt" r:id="rId9" imgW="2360880" imgH="1890720" progId="">
              <p:embed/>
            </p:oleObj>
          </a:graphicData>
        </a:graphic>
      </p:graphicFrame>
      <p:graphicFrame>
        <p:nvGraphicFramePr>
          <p:cNvPr id="54277" name="Object 5"/>
          <p:cNvGraphicFramePr>
            <a:graphicFrameLocks/>
          </p:cNvGraphicFramePr>
          <p:nvPr/>
        </p:nvGraphicFramePr>
        <p:xfrm>
          <a:off x="1828800" y="2181225"/>
          <a:ext cx="1716088" cy="1257300"/>
        </p:xfrm>
        <a:graphic>
          <a:graphicData uri="http://schemas.openxmlformats.org/presentationml/2006/ole">
            <p:oleObj spid="_x0000_s2093" name="ClipArt" r:id="rId10" imgW="4519613" imgH="3314700" progId="">
              <p:embed/>
            </p:oleObj>
          </a:graphicData>
        </a:graphic>
      </p:graphicFrame>
      <p:sp>
        <p:nvSpPr>
          <p:cNvPr id="54278" name="Rectangle 6"/>
          <p:cNvSpPr>
            <a:spLocks noChangeArrowheads="1"/>
          </p:cNvSpPr>
          <p:nvPr/>
        </p:nvSpPr>
        <p:spPr bwMode="auto">
          <a:xfrm>
            <a:off x="1889125" y="3992563"/>
            <a:ext cx="2371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a:t>Money for research</a:t>
            </a:r>
          </a:p>
        </p:txBody>
      </p:sp>
      <p:sp>
        <p:nvSpPr>
          <p:cNvPr id="54279" name="Rectangle 7"/>
          <p:cNvSpPr>
            <a:spLocks noChangeArrowheads="1"/>
          </p:cNvSpPr>
          <p:nvPr/>
        </p:nvSpPr>
        <p:spPr bwMode="auto">
          <a:xfrm>
            <a:off x="4784725" y="4556125"/>
            <a:ext cx="39354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a:t>Money for information technology</a:t>
            </a:r>
          </a:p>
        </p:txBody>
      </p:sp>
      <p:sp>
        <p:nvSpPr>
          <p:cNvPr id="54280" name="Rectangle 8"/>
          <p:cNvSpPr>
            <a:spLocks noGrp="1" noChangeArrowheads="1"/>
          </p:cNvSpPr>
          <p:nvPr>
            <p:ph type="title"/>
          </p:nvPr>
        </p:nvSpPr>
        <p:spPr/>
        <p:txBody>
          <a:bodyPr>
            <a:normAutofit/>
          </a:bodyPr>
          <a:lstStyle/>
          <a:p>
            <a:r>
              <a:rPr lang="en-US"/>
              <a:t>Dangers: Capital Cost</a:t>
            </a:r>
          </a:p>
        </p:txBody>
      </p:sp>
    </p:spTree>
    <p:extLst>
      <p:ext uri="{BB962C8B-B14F-4D97-AF65-F5344CB8AC3E}">
        <p14:creationId xmlns:p14="http://schemas.microsoft.com/office/powerpoint/2010/main" xmlns="" val="320372455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1765300" y="1660525"/>
            <a:ext cx="709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You</a:t>
            </a:r>
          </a:p>
        </p:txBody>
      </p:sp>
      <p:sp>
        <p:nvSpPr>
          <p:cNvPr id="56324" name="Rectangle 4"/>
          <p:cNvSpPr>
            <a:spLocks noChangeArrowheads="1"/>
          </p:cNvSpPr>
          <p:nvPr/>
        </p:nvSpPr>
        <p:spPr bwMode="auto">
          <a:xfrm>
            <a:off x="1460500" y="4632325"/>
            <a:ext cx="8429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Rival</a:t>
            </a:r>
          </a:p>
        </p:txBody>
      </p:sp>
      <p:sp>
        <p:nvSpPr>
          <p:cNvPr id="56325" name="Rectangle 5"/>
          <p:cNvSpPr>
            <a:spLocks noChangeArrowheads="1"/>
          </p:cNvSpPr>
          <p:nvPr/>
        </p:nvSpPr>
        <p:spPr bwMode="auto">
          <a:xfrm>
            <a:off x="6870700" y="2727325"/>
            <a:ext cx="825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Time</a:t>
            </a:r>
          </a:p>
        </p:txBody>
      </p:sp>
      <p:sp>
        <p:nvSpPr>
          <p:cNvPr id="56326" name="Line 6"/>
          <p:cNvSpPr>
            <a:spLocks noChangeShapeType="1"/>
          </p:cNvSpPr>
          <p:nvPr/>
        </p:nvSpPr>
        <p:spPr bwMode="auto">
          <a:xfrm>
            <a:off x="2619375" y="3352800"/>
            <a:ext cx="449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27" name="Line 7"/>
          <p:cNvSpPr>
            <a:spLocks noChangeShapeType="1"/>
          </p:cNvSpPr>
          <p:nvPr/>
        </p:nvSpPr>
        <p:spPr bwMode="auto">
          <a:xfrm flipV="1">
            <a:off x="2619375" y="609600"/>
            <a:ext cx="0" cy="2743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28" name="Rectangle 8"/>
          <p:cNvSpPr>
            <a:spLocks noChangeArrowheads="1"/>
          </p:cNvSpPr>
          <p:nvPr/>
        </p:nvSpPr>
        <p:spPr bwMode="auto">
          <a:xfrm>
            <a:off x="1231900" y="1050925"/>
            <a:ext cx="1209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IS Costs</a:t>
            </a:r>
          </a:p>
        </p:txBody>
      </p:sp>
      <p:sp>
        <p:nvSpPr>
          <p:cNvPr id="56329" name="Rectangle 9"/>
          <p:cNvSpPr>
            <a:spLocks noChangeArrowheads="1"/>
          </p:cNvSpPr>
          <p:nvPr/>
        </p:nvSpPr>
        <p:spPr bwMode="auto">
          <a:xfrm>
            <a:off x="7175500" y="5775325"/>
            <a:ext cx="825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Time</a:t>
            </a:r>
          </a:p>
        </p:txBody>
      </p:sp>
      <p:sp>
        <p:nvSpPr>
          <p:cNvPr id="56330" name="Line 10"/>
          <p:cNvSpPr>
            <a:spLocks noChangeShapeType="1"/>
          </p:cNvSpPr>
          <p:nvPr/>
        </p:nvSpPr>
        <p:spPr bwMode="auto">
          <a:xfrm>
            <a:off x="2619375" y="6324600"/>
            <a:ext cx="449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31" name="Line 11"/>
          <p:cNvSpPr>
            <a:spLocks noChangeShapeType="1"/>
          </p:cNvSpPr>
          <p:nvPr/>
        </p:nvSpPr>
        <p:spPr bwMode="auto">
          <a:xfrm flipV="1">
            <a:off x="2619375" y="4038600"/>
            <a:ext cx="0" cy="2286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32" name="Rectangle 12"/>
          <p:cNvSpPr>
            <a:spLocks noChangeArrowheads="1"/>
          </p:cNvSpPr>
          <p:nvPr/>
        </p:nvSpPr>
        <p:spPr bwMode="auto">
          <a:xfrm>
            <a:off x="1384300" y="4022725"/>
            <a:ext cx="1209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IS Costs</a:t>
            </a:r>
          </a:p>
        </p:txBody>
      </p:sp>
      <p:sp>
        <p:nvSpPr>
          <p:cNvPr id="56333" name="Rectangle 13"/>
          <p:cNvSpPr>
            <a:spLocks noChangeArrowheads="1"/>
          </p:cNvSpPr>
          <p:nvPr/>
        </p:nvSpPr>
        <p:spPr bwMode="auto">
          <a:xfrm>
            <a:off x="2625725" y="2901950"/>
            <a:ext cx="3683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34" name="Rectangle 14"/>
          <p:cNvSpPr>
            <a:spLocks noChangeArrowheads="1"/>
          </p:cNvSpPr>
          <p:nvPr/>
        </p:nvSpPr>
        <p:spPr bwMode="auto">
          <a:xfrm>
            <a:off x="3616325" y="5416550"/>
            <a:ext cx="444500" cy="901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35" name="Rectangle 15"/>
          <p:cNvSpPr>
            <a:spLocks noChangeArrowheads="1"/>
          </p:cNvSpPr>
          <p:nvPr/>
        </p:nvSpPr>
        <p:spPr bwMode="auto">
          <a:xfrm>
            <a:off x="2527300" y="3375025"/>
            <a:ext cx="1023938"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Transaction</a:t>
            </a:r>
          </a:p>
          <a:p>
            <a:r>
              <a:rPr lang="en-US" sz="1400">
                <a:latin typeface="Times New Roman" pitchFamily="18" charset="0"/>
              </a:rPr>
              <a:t>Processing</a:t>
            </a:r>
          </a:p>
        </p:txBody>
      </p:sp>
      <p:sp>
        <p:nvSpPr>
          <p:cNvPr id="56336" name="Rectangle 16"/>
          <p:cNvSpPr>
            <a:spLocks noChangeArrowheads="1"/>
          </p:cNvSpPr>
          <p:nvPr/>
        </p:nvSpPr>
        <p:spPr bwMode="auto">
          <a:xfrm>
            <a:off x="3213100" y="6346825"/>
            <a:ext cx="13589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Network &amp; DSS</a:t>
            </a:r>
          </a:p>
        </p:txBody>
      </p:sp>
      <p:sp>
        <p:nvSpPr>
          <p:cNvPr id="56337" name="Rectangle 17"/>
          <p:cNvSpPr>
            <a:spLocks noChangeArrowheads="1"/>
          </p:cNvSpPr>
          <p:nvPr/>
        </p:nvSpPr>
        <p:spPr bwMode="auto">
          <a:xfrm>
            <a:off x="4073525" y="1911350"/>
            <a:ext cx="444500" cy="1435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38" name="Rectangle 18"/>
          <p:cNvSpPr>
            <a:spLocks noChangeArrowheads="1"/>
          </p:cNvSpPr>
          <p:nvPr/>
        </p:nvSpPr>
        <p:spPr bwMode="auto">
          <a:xfrm>
            <a:off x="3898900" y="3375025"/>
            <a:ext cx="1309688"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Network &amp; link</a:t>
            </a:r>
          </a:p>
          <a:p>
            <a:r>
              <a:rPr lang="en-US" sz="1400">
                <a:latin typeface="Times New Roman" pitchFamily="18" charset="0"/>
              </a:rPr>
              <a:t>sales people</a:t>
            </a:r>
          </a:p>
        </p:txBody>
      </p:sp>
      <p:sp>
        <p:nvSpPr>
          <p:cNvPr id="56339" name="Rectangle 19"/>
          <p:cNvSpPr>
            <a:spLocks noChangeArrowheads="1"/>
          </p:cNvSpPr>
          <p:nvPr/>
        </p:nvSpPr>
        <p:spPr bwMode="auto">
          <a:xfrm>
            <a:off x="5064125" y="4121150"/>
            <a:ext cx="444500" cy="2197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40" name="Rectangle 20"/>
          <p:cNvSpPr>
            <a:spLocks noChangeArrowheads="1"/>
          </p:cNvSpPr>
          <p:nvPr/>
        </p:nvSpPr>
        <p:spPr bwMode="auto">
          <a:xfrm>
            <a:off x="4737100" y="6270625"/>
            <a:ext cx="138906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Link to suppliers</a:t>
            </a:r>
          </a:p>
          <a:p>
            <a:r>
              <a:rPr lang="en-US" sz="1400">
                <a:latin typeface="Times New Roman" pitchFamily="18" charset="0"/>
              </a:rPr>
              <a:t>&amp; customers</a:t>
            </a:r>
          </a:p>
        </p:txBody>
      </p:sp>
      <p:sp>
        <p:nvSpPr>
          <p:cNvPr id="56341" name="Rectangle 21"/>
          <p:cNvSpPr>
            <a:spLocks noChangeArrowheads="1"/>
          </p:cNvSpPr>
          <p:nvPr/>
        </p:nvSpPr>
        <p:spPr bwMode="auto">
          <a:xfrm>
            <a:off x="6283325" y="768350"/>
            <a:ext cx="444500" cy="2578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42" name="Rectangle 22"/>
          <p:cNvSpPr>
            <a:spLocks noChangeArrowheads="1"/>
          </p:cNvSpPr>
          <p:nvPr/>
        </p:nvSpPr>
        <p:spPr bwMode="auto">
          <a:xfrm>
            <a:off x="5803900" y="3375025"/>
            <a:ext cx="120173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Experimental</a:t>
            </a:r>
          </a:p>
          <a:p>
            <a:r>
              <a:rPr lang="en-US" sz="1400">
                <a:latin typeface="Times New Roman" pitchFamily="18" charset="0"/>
              </a:rPr>
              <a:t>technology</a:t>
            </a:r>
          </a:p>
          <a:p>
            <a:r>
              <a:rPr lang="en-US" sz="1400">
                <a:latin typeface="Times New Roman" pitchFamily="18" charset="0"/>
              </a:rPr>
              <a:t>&amp; global links</a:t>
            </a:r>
          </a:p>
        </p:txBody>
      </p:sp>
      <p:sp>
        <p:nvSpPr>
          <p:cNvPr id="56343" name="Rectangle 23"/>
          <p:cNvSpPr>
            <a:spLocks noGrp="1" noChangeArrowheads="1"/>
          </p:cNvSpPr>
          <p:nvPr>
            <p:ph type="title"/>
          </p:nvPr>
        </p:nvSpPr>
        <p:spPr/>
        <p:txBody>
          <a:bodyPr>
            <a:normAutofit/>
          </a:bodyPr>
          <a:lstStyle/>
          <a:p>
            <a:r>
              <a:rPr lang="en-US" dirty="0" smtClean="0"/>
              <a:t>Competition Follows</a:t>
            </a:r>
            <a:endParaRPr lang="en-US" dirty="0"/>
          </a:p>
        </p:txBody>
      </p:sp>
    </p:spTree>
    <p:extLst>
      <p:ext uri="{BB962C8B-B14F-4D97-AF65-F5344CB8AC3E}">
        <p14:creationId xmlns:p14="http://schemas.microsoft.com/office/powerpoint/2010/main" xmlns="" val="1218850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98" name="Picture 30" descr="Computer Box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9627">
            <a:off x="5638800" y="3373359"/>
            <a:ext cx="866775" cy="1343025"/>
          </a:xfrm>
          <a:prstGeom prst="rect">
            <a:avLst/>
          </a:prstGeom>
          <a:noFill/>
          <a:extLst>
            <a:ext uri="{909E8E84-426E-40DD-AFC4-6F175D3DCCD1}">
              <a14:hiddenFill xmlns:a14="http://schemas.microsoft.com/office/drawing/2010/main" xmlns="">
                <a:solidFill>
                  <a:srgbClr val="FFFFFF"/>
                </a:solidFill>
              </a14:hiddenFill>
            </a:ext>
          </a:extLst>
        </p:spPr>
      </p:pic>
      <p:sp>
        <p:nvSpPr>
          <p:cNvPr id="58371" name="AutoShape 3"/>
          <p:cNvSpPr>
            <a:spLocks noChangeArrowheads="1"/>
          </p:cNvSpPr>
          <p:nvPr/>
        </p:nvSpPr>
        <p:spPr bwMode="auto">
          <a:xfrm>
            <a:off x="1301750" y="3303509"/>
            <a:ext cx="2197100" cy="1587500"/>
          </a:xfrm>
          <a:prstGeom prst="octagon">
            <a:avLst>
              <a:gd name="adj" fmla="val 29282"/>
            </a:avLst>
          </a:prstGeom>
          <a:solidFill>
            <a:srgbClr val="FCFEB9"/>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a:t>Industry 1</a:t>
            </a:r>
          </a:p>
          <a:p>
            <a:pPr algn="ctr"/>
            <a:r>
              <a:rPr lang="en-US"/>
              <a:t>(expands into</a:t>
            </a:r>
          </a:p>
          <a:p>
            <a:pPr algn="ctr"/>
            <a:r>
              <a:rPr lang="en-US"/>
              <a:t>industry 2)</a:t>
            </a:r>
          </a:p>
        </p:txBody>
      </p:sp>
      <p:sp>
        <p:nvSpPr>
          <p:cNvPr id="58372" name="AutoShape 4"/>
          <p:cNvSpPr>
            <a:spLocks noChangeArrowheads="1"/>
          </p:cNvSpPr>
          <p:nvPr/>
        </p:nvSpPr>
        <p:spPr bwMode="auto">
          <a:xfrm>
            <a:off x="6559550" y="3303509"/>
            <a:ext cx="2197100" cy="1587500"/>
          </a:xfrm>
          <a:prstGeom prst="octagon">
            <a:avLst>
              <a:gd name="adj" fmla="val 29282"/>
            </a:avLst>
          </a:prstGeom>
          <a:solidFill>
            <a:srgbClr val="C8FEC8"/>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a:t>Industry 2</a:t>
            </a:r>
          </a:p>
          <a:p>
            <a:pPr algn="ctr"/>
            <a:r>
              <a:rPr lang="en-US"/>
              <a:t>(new</a:t>
            </a:r>
          </a:p>
          <a:p>
            <a:pPr algn="ctr"/>
            <a:r>
              <a:rPr lang="en-US"/>
              <a:t>competitor)</a:t>
            </a:r>
          </a:p>
        </p:txBody>
      </p:sp>
      <p:sp>
        <p:nvSpPr>
          <p:cNvPr id="58373" name="Oval 5"/>
          <p:cNvSpPr>
            <a:spLocks noChangeArrowheads="1"/>
          </p:cNvSpPr>
          <p:nvPr/>
        </p:nvSpPr>
        <p:spPr bwMode="auto">
          <a:xfrm>
            <a:off x="3816350" y="2846309"/>
            <a:ext cx="1054100" cy="520700"/>
          </a:xfrm>
          <a:prstGeom prst="ellipse">
            <a:avLst/>
          </a:prstGeom>
          <a:gradFill rotWithShape="0">
            <a:gsLst>
              <a:gs pos="0">
                <a:srgbClr val="FCFEB9"/>
              </a:gs>
              <a:gs pos="100000">
                <a:srgbClr val="C8FEC8"/>
              </a:gs>
            </a:gsLst>
            <a:lin ang="0" scaled="1"/>
          </a:gra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74" name="Oval 6"/>
          <p:cNvSpPr>
            <a:spLocks noChangeArrowheads="1"/>
          </p:cNvSpPr>
          <p:nvPr/>
        </p:nvSpPr>
        <p:spPr bwMode="auto">
          <a:xfrm>
            <a:off x="4044950" y="3608309"/>
            <a:ext cx="1054100" cy="520700"/>
          </a:xfrm>
          <a:prstGeom prst="ellipse">
            <a:avLst/>
          </a:prstGeom>
          <a:gradFill rotWithShape="0">
            <a:gsLst>
              <a:gs pos="0">
                <a:srgbClr val="FCFEB9"/>
              </a:gs>
              <a:gs pos="100000">
                <a:srgbClr val="C8FEC8"/>
              </a:gs>
            </a:gsLst>
            <a:lin ang="0" scaled="1"/>
          </a:gra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75" name="Oval 7"/>
          <p:cNvSpPr>
            <a:spLocks noChangeArrowheads="1"/>
          </p:cNvSpPr>
          <p:nvPr/>
        </p:nvSpPr>
        <p:spPr bwMode="auto">
          <a:xfrm>
            <a:off x="3892550" y="4903709"/>
            <a:ext cx="1054100" cy="520700"/>
          </a:xfrm>
          <a:prstGeom prst="ellipse">
            <a:avLst/>
          </a:prstGeom>
          <a:gradFill rotWithShape="0">
            <a:gsLst>
              <a:gs pos="0">
                <a:srgbClr val="FCFEB9"/>
              </a:gs>
              <a:gs pos="100000">
                <a:srgbClr val="C8FEC8"/>
              </a:gs>
            </a:gsLst>
            <a:lin ang="0" scaled="1"/>
          </a:gra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76" name="Oval 8"/>
          <p:cNvSpPr>
            <a:spLocks noChangeArrowheads="1"/>
          </p:cNvSpPr>
          <p:nvPr/>
        </p:nvSpPr>
        <p:spPr bwMode="auto">
          <a:xfrm>
            <a:off x="3130550" y="5665709"/>
            <a:ext cx="1054100" cy="520700"/>
          </a:xfrm>
          <a:prstGeom prst="ellipse">
            <a:avLst/>
          </a:prstGeom>
          <a:gradFill rotWithShape="0">
            <a:gsLst>
              <a:gs pos="0">
                <a:srgbClr val="FCFEB9"/>
              </a:gs>
              <a:gs pos="100000">
                <a:srgbClr val="C8FEC8"/>
              </a:gs>
            </a:gsLst>
            <a:lin ang="0" scaled="1"/>
          </a:gra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77" name="Arc 9"/>
          <p:cNvSpPr>
            <a:spLocks/>
          </p:cNvSpPr>
          <p:nvPr/>
        </p:nvSpPr>
        <p:spPr bwMode="auto">
          <a:xfrm>
            <a:off x="2135188" y="4973559"/>
            <a:ext cx="1143000" cy="6858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78" name="Arc 10"/>
          <p:cNvSpPr>
            <a:spLocks/>
          </p:cNvSpPr>
          <p:nvPr/>
        </p:nvSpPr>
        <p:spPr bwMode="auto">
          <a:xfrm>
            <a:off x="3201988" y="4744959"/>
            <a:ext cx="914400" cy="152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79" name="Arc 11"/>
          <p:cNvSpPr>
            <a:spLocks/>
          </p:cNvSpPr>
          <p:nvPr/>
        </p:nvSpPr>
        <p:spPr bwMode="auto">
          <a:xfrm>
            <a:off x="2592388" y="2841547"/>
            <a:ext cx="1371600" cy="381000"/>
          </a:xfrm>
          <a:custGeom>
            <a:avLst/>
            <a:gdLst>
              <a:gd name="G0" fmla="+- 21600 0 0"/>
              <a:gd name="G1" fmla="+- 21600 0 0"/>
              <a:gd name="G2" fmla="+- 21600 0 0"/>
              <a:gd name="T0" fmla="*/ 0 w 21600"/>
              <a:gd name="T1" fmla="*/ 21600 h 21600"/>
              <a:gd name="T2" fmla="*/ 2157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close/>
              </a:path>
            </a:pathLst>
          </a:custGeom>
          <a:noFill/>
          <a:ln w="12700" cap="rnd">
            <a:solidFill>
              <a:schemeClr val="accent2"/>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80" name="Arc 12"/>
          <p:cNvSpPr>
            <a:spLocks/>
          </p:cNvSpPr>
          <p:nvPr/>
        </p:nvSpPr>
        <p:spPr bwMode="auto">
          <a:xfrm>
            <a:off x="3506788" y="4135359"/>
            <a:ext cx="838200" cy="762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81" name="Oval 13"/>
          <p:cNvSpPr>
            <a:spLocks noChangeArrowheads="1"/>
          </p:cNvSpPr>
          <p:nvPr/>
        </p:nvSpPr>
        <p:spPr bwMode="auto">
          <a:xfrm>
            <a:off x="7397750" y="2160509"/>
            <a:ext cx="1054100" cy="5207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82" name="Oval 14"/>
          <p:cNvSpPr>
            <a:spLocks noChangeArrowheads="1"/>
          </p:cNvSpPr>
          <p:nvPr/>
        </p:nvSpPr>
        <p:spPr bwMode="auto">
          <a:xfrm>
            <a:off x="6254750" y="2541509"/>
            <a:ext cx="1054100" cy="5207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83" name="Oval 15"/>
          <p:cNvSpPr>
            <a:spLocks noChangeArrowheads="1"/>
          </p:cNvSpPr>
          <p:nvPr/>
        </p:nvSpPr>
        <p:spPr bwMode="auto">
          <a:xfrm>
            <a:off x="6178550" y="5437109"/>
            <a:ext cx="1054100" cy="5207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84" name="Oval 16"/>
          <p:cNvSpPr>
            <a:spLocks noChangeArrowheads="1"/>
          </p:cNvSpPr>
          <p:nvPr/>
        </p:nvSpPr>
        <p:spPr bwMode="auto">
          <a:xfrm>
            <a:off x="7397750" y="5818109"/>
            <a:ext cx="1054100" cy="5207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Customer</a:t>
            </a:r>
          </a:p>
        </p:txBody>
      </p:sp>
      <p:sp>
        <p:nvSpPr>
          <p:cNvPr id="58385" name="Arc 17"/>
          <p:cNvSpPr>
            <a:spLocks/>
          </p:cNvSpPr>
          <p:nvPr/>
        </p:nvSpPr>
        <p:spPr bwMode="auto">
          <a:xfrm>
            <a:off x="8305800" y="2612947"/>
            <a:ext cx="1524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86" name="Arc 18"/>
          <p:cNvSpPr>
            <a:spLocks/>
          </p:cNvSpPr>
          <p:nvPr/>
        </p:nvSpPr>
        <p:spPr bwMode="auto">
          <a:xfrm>
            <a:off x="6326188" y="2992359"/>
            <a:ext cx="533400" cy="533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87" name="Arc 19"/>
          <p:cNvSpPr>
            <a:spLocks/>
          </p:cNvSpPr>
          <p:nvPr/>
        </p:nvSpPr>
        <p:spPr bwMode="auto">
          <a:xfrm>
            <a:off x="7086600" y="4897359"/>
            <a:ext cx="609600" cy="609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accent1"/>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88" name="Arc 20"/>
          <p:cNvSpPr>
            <a:spLocks/>
          </p:cNvSpPr>
          <p:nvPr/>
        </p:nvSpPr>
        <p:spPr bwMode="auto">
          <a:xfrm>
            <a:off x="8153400" y="4668759"/>
            <a:ext cx="457200" cy="1143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accent1"/>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90" name="Rectangle 22"/>
          <p:cNvSpPr>
            <a:spLocks noChangeArrowheads="1"/>
          </p:cNvSpPr>
          <p:nvPr/>
        </p:nvSpPr>
        <p:spPr bwMode="auto">
          <a:xfrm>
            <a:off x="2949575" y="1895397"/>
            <a:ext cx="1822450" cy="654050"/>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New technology</a:t>
            </a:r>
          </a:p>
          <a:p>
            <a:r>
              <a:rPr lang="en-US" sz="1800"/>
              <a:t>New services</a:t>
            </a:r>
          </a:p>
        </p:txBody>
      </p:sp>
      <p:sp>
        <p:nvSpPr>
          <p:cNvPr id="58392" name="Rectangle 24"/>
          <p:cNvSpPr>
            <a:spLocks noChangeArrowheads="1"/>
          </p:cNvSpPr>
          <p:nvPr/>
        </p:nvSpPr>
        <p:spPr bwMode="auto">
          <a:xfrm>
            <a:off x="5387975" y="4943397"/>
            <a:ext cx="1962150" cy="379412"/>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Same technology</a:t>
            </a:r>
          </a:p>
        </p:txBody>
      </p:sp>
      <p:sp>
        <p:nvSpPr>
          <p:cNvPr id="58393" name="Line 25"/>
          <p:cNvSpPr>
            <a:spLocks noChangeShapeType="1"/>
          </p:cNvSpPr>
          <p:nvPr/>
        </p:nvSpPr>
        <p:spPr bwMode="auto">
          <a:xfrm>
            <a:off x="4800600" y="3220959"/>
            <a:ext cx="990600" cy="838200"/>
          </a:xfrm>
          <a:prstGeom prst="line">
            <a:avLst/>
          </a:prstGeom>
          <a:noFill/>
          <a:ln w="12700">
            <a:solidFill>
              <a:schemeClr val="accent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94" name="Line 26"/>
          <p:cNvSpPr>
            <a:spLocks noChangeShapeType="1"/>
          </p:cNvSpPr>
          <p:nvPr/>
        </p:nvSpPr>
        <p:spPr bwMode="auto">
          <a:xfrm flipV="1">
            <a:off x="4495800" y="4363959"/>
            <a:ext cx="1066800" cy="457200"/>
          </a:xfrm>
          <a:prstGeom prst="line">
            <a:avLst/>
          </a:prstGeom>
          <a:noFill/>
          <a:ln w="12700">
            <a:solidFill>
              <a:schemeClr val="accent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95" name="Line 27"/>
          <p:cNvSpPr>
            <a:spLocks noChangeShapeType="1"/>
          </p:cNvSpPr>
          <p:nvPr/>
        </p:nvSpPr>
        <p:spPr bwMode="auto">
          <a:xfrm>
            <a:off x="4876800" y="4135359"/>
            <a:ext cx="838200" cy="0"/>
          </a:xfrm>
          <a:prstGeom prst="line">
            <a:avLst/>
          </a:prstGeom>
          <a:noFill/>
          <a:ln w="12700">
            <a:solidFill>
              <a:schemeClr val="accent1"/>
            </a:solidFill>
            <a:round/>
            <a:headEnd type="stealth" w="med" len="lg"/>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396" name="Rectangle 28"/>
          <p:cNvSpPr>
            <a:spLocks noGrp="1" noChangeArrowheads="1"/>
          </p:cNvSpPr>
          <p:nvPr>
            <p:ph type="title"/>
          </p:nvPr>
        </p:nvSpPr>
        <p:spPr>
          <a:xfrm>
            <a:off x="1066800" y="381000"/>
            <a:ext cx="7772400" cy="838200"/>
          </a:xfrm>
        </p:spPr>
        <p:txBody>
          <a:bodyPr>
            <a:normAutofit fontScale="90000"/>
          </a:bodyPr>
          <a:lstStyle/>
          <a:p>
            <a:r>
              <a:rPr lang="en-US"/>
              <a:t>Changing Industry &amp; </a:t>
            </a:r>
            <a:br>
              <a:rPr lang="en-US"/>
            </a:br>
            <a:r>
              <a:rPr lang="en-US"/>
              <a:t>Government Intervention</a:t>
            </a:r>
          </a:p>
        </p:txBody>
      </p:sp>
      <p:pic>
        <p:nvPicPr>
          <p:cNvPr id="58397" name="Picture 29" descr="Computer Box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9627">
            <a:off x="1981200" y="1773159"/>
            <a:ext cx="866775" cy="1343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5179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87" name="Oval 19"/>
          <p:cNvSpPr>
            <a:spLocks noChangeArrowheads="1"/>
          </p:cNvSpPr>
          <p:nvPr/>
        </p:nvSpPr>
        <p:spPr bwMode="auto">
          <a:xfrm>
            <a:off x="381000" y="685800"/>
            <a:ext cx="6324600" cy="6096000"/>
          </a:xfrm>
          <a:prstGeom prst="ellipse">
            <a:avLst/>
          </a:prstGeom>
          <a:solidFill>
            <a:srgbClr val="FCFEB9"/>
          </a:solidFill>
          <a:ln>
            <a:noFill/>
          </a:ln>
          <a:effectLst/>
          <a:extLst>
            <a:ext uri="{91240B29-F687-4F45-9708-019B960494DF}">
              <a14:hiddenLine xmlns:a14="http://schemas.microsoft.com/office/drawing/2010/main" xmlns="" w="12700">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09581" name="Picture 13" descr="j014586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4038600"/>
            <a:ext cx="2590800" cy="170973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9578" name="Object 10"/>
          <p:cNvGraphicFramePr>
            <a:graphicFrameLocks/>
          </p:cNvGraphicFramePr>
          <p:nvPr>
            <p:extLst>
              <p:ext uri="{D42A27DB-BD31-4B8C-83A1-F6EECF244321}">
                <p14:modId xmlns:p14="http://schemas.microsoft.com/office/powerpoint/2010/main" xmlns="" val="3838786662"/>
              </p:ext>
            </p:extLst>
          </p:nvPr>
        </p:nvGraphicFramePr>
        <p:xfrm>
          <a:off x="2895600" y="5257800"/>
          <a:ext cx="293688" cy="990600"/>
        </p:xfrm>
        <a:graphic>
          <a:graphicData uri="http://schemas.openxmlformats.org/presentationml/2006/ole">
            <p:oleObj spid="_x0000_s1236" name="ClipArt" r:id="rId4" imgW="1090347" imgH="3657017" progId="">
              <p:embed/>
            </p:oleObj>
          </a:graphicData>
        </a:graphic>
      </p:graphicFrame>
      <p:graphicFrame>
        <p:nvGraphicFramePr>
          <p:cNvPr id="109576" name="Object 8"/>
          <p:cNvGraphicFramePr>
            <a:graphicFrameLocks/>
          </p:cNvGraphicFramePr>
          <p:nvPr>
            <p:extLst>
              <p:ext uri="{D42A27DB-BD31-4B8C-83A1-F6EECF244321}">
                <p14:modId xmlns:p14="http://schemas.microsoft.com/office/powerpoint/2010/main" xmlns="" val="368383124"/>
              </p:ext>
            </p:extLst>
          </p:nvPr>
        </p:nvGraphicFramePr>
        <p:xfrm>
          <a:off x="2590800" y="5334000"/>
          <a:ext cx="293688" cy="990600"/>
        </p:xfrm>
        <a:graphic>
          <a:graphicData uri="http://schemas.openxmlformats.org/presentationml/2006/ole">
            <p:oleObj spid="_x0000_s1237" name="ClipArt" r:id="rId5" imgW="1090347" imgH="3657017" progId="">
              <p:embed/>
            </p:oleObj>
          </a:graphicData>
        </a:graphic>
      </p:graphicFrame>
      <p:pic>
        <p:nvPicPr>
          <p:cNvPr id="109571" name="Picture 3" descr="ph02982j"/>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495800" y="1752600"/>
            <a:ext cx="1419225" cy="19050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9572" name="Object 4"/>
          <p:cNvGraphicFramePr>
            <a:graphicFrameLocks/>
          </p:cNvGraphicFramePr>
          <p:nvPr>
            <p:extLst>
              <p:ext uri="{D42A27DB-BD31-4B8C-83A1-F6EECF244321}">
                <p14:modId xmlns:p14="http://schemas.microsoft.com/office/powerpoint/2010/main" xmlns="" val="239805265"/>
              </p:ext>
            </p:extLst>
          </p:nvPr>
        </p:nvGraphicFramePr>
        <p:xfrm>
          <a:off x="2222500" y="1276350"/>
          <a:ext cx="823913" cy="628650"/>
        </p:xfrm>
        <a:graphic>
          <a:graphicData uri="http://schemas.openxmlformats.org/presentationml/2006/ole">
            <p:oleObj spid="_x0000_s1238" name="ClipArt" r:id="rId7" imgW="4861800" imgH="2512800" progId="">
              <p:embed/>
            </p:oleObj>
          </a:graphicData>
        </a:graphic>
      </p:graphicFrame>
      <p:graphicFrame>
        <p:nvGraphicFramePr>
          <p:cNvPr id="109573" name="Object 5"/>
          <p:cNvGraphicFramePr>
            <a:graphicFrameLocks/>
          </p:cNvGraphicFramePr>
          <p:nvPr>
            <p:extLst>
              <p:ext uri="{D42A27DB-BD31-4B8C-83A1-F6EECF244321}">
                <p14:modId xmlns:p14="http://schemas.microsoft.com/office/powerpoint/2010/main" xmlns="" val="2197164747"/>
              </p:ext>
            </p:extLst>
          </p:nvPr>
        </p:nvGraphicFramePr>
        <p:xfrm>
          <a:off x="1981200" y="5334000"/>
          <a:ext cx="293688" cy="990600"/>
        </p:xfrm>
        <a:graphic>
          <a:graphicData uri="http://schemas.openxmlformats.org/presentationml/2006/ole">
            <p:oleObj spid="_x0000_s1239" name="ClipArt" r:id="rId8" imgW="1090347" imgH="3657017" progId="">
              <p:embed/>
            </p:oleObj>
          </a:graphicData>
        </a:graphic>
      </p:graphicFrame>
      <p:graphicFrame>
        <p:nvGraphicFramePr>
          <p:cNvPr id="109574" name="Object 6"/>
          <p:cNvGraphicFramePr>
            <a:graphicFrameLocks/>
          </p:cNvGraphicFramePr>
          <p:nvPr>
            <p:extLst>
              <p:ext uri="{D42A27DB-BD31-4B8C-83A1-F6EECF244321}">
                <p14:modId xmlns:p14="http://schemas.microsoft.com/office/powerpoint/2010/main" xmlns="" val="2885167764"/>
              </p:ext>
            </p:extLst>
          </p:nvPr>
        </p:nvGraphicFramePr>
        <p:xfrm>
          <a:off x="2209800" y="5410200"/>
          <a:ext cx="293688" cy="990600"/>
        </p:xfrm>
        <a:graphic>
          <a:graphicData uri="http://schemas.openxmlformats.org/presentationml/2006/ole">
            <p:oleObj spid="_x0000_s1240" name="ClipArt" r:id="rId9" imgW="1090347" imgH="3657017" progId="">
              <p:embed/>
            </p:oleObj>
          </a:graphicData>
        </a:graphic>
      </p:graphicFrame>
      <p:graphicFrame>
        <p:nvGraphicFramePr>
          <p:cNvPr id="109575" name="Object 7"/>
          <p:cNvGraphicFramePr>
            <a:graphicFrameLocks/>
          </p:cNvGraphicFramePr>
          <p:nvPr>
            <p:extLst>
              <p:ext uri="{D42A27DB-BD31-4B8C-83A1-F6EECF244321}">
                <p14:modId xmlns:p14="http://schemas.microsoft.com/office/powerpoint/2010/main" xmlns="" val="1018839179"/>
              </p:ext>
            </p:extLst>
          </p:nvPr>
        </p:nvGraphicFramePr>
        <p:xfrm>
          <a:off x="2438400" y="5562600"/>
          <a:ext cx="293688" cy="990600"/>
        </p:xfrm>
        <a:graphic>
          <a:graphicData uri="http://schemas.openxmlformats.org/presentationml/2006/ole">
            <p:oleObj spid="_x0000_s1241" name="ClipArt" r:id="rId10" imgW="1090347" imgH="3657017" progId="">
              <p:embed/>
            </p:oleObj>
          </a:graphicData>
        </a:graphic>
      </p:graphicFrame>
      <p:graphicFrame>
        <p:nvGraphicFramePr>
          <p:cNvPr id="109577" name="Object 9"/>
          <p:cNvGraphicFramePr>
            <a:graphicFrameLocks/>
          </p:cNvGraphicFramePr>
          <p:nvPr>
            <p:extLst>
              <p:ext uri="{D42A27DB-BD31-4B8C-83A1-F6EECF244321}">
                <p14:modId xmlns:p14="http://schemas.microsoft.com/office/powerpoint/2010/main" xmlns="" val="2333253201"/>
              </p:ext>
            </p:extLst>
          </p:nvPr>
        </p:nvGraphicFramePr>
        <p:xfrm>
          <a:off x="2819400" y="5562600"/>
          <a:ext cx="293688" cy="990600"/>
        </p:xfrm>
        <a:graphic>
          <a:graphicData uri="http://schemas.openxmlformats.org/presentationml/2006/ole">
            <p:oleObj spid="_x0000_s1242" name="ClipArt" r:id="rId11" imgW="1090347" imgH="3657017" progId="">
              <p:embed/>
            </p:oleObj>
          </a:graphicData>
        </a:graphic>
      </p:graphicFrame>
      <p:graphicFrame>
        <p:nvGraphicFramePr>
          <p:cNvPr id="109579" name="Object 11"/>
          <p:cNvGraphicFramePr>
            <a:graphicFrameLocks/>
          </p:cNvGraphicFramePr>
          <p:nvPr>
            <p:extLst>
              <p:ext uri="{D42A27DB-BD31-4B8C-83A1-F6EECF244321}">
                <p14:modId xmlns:p14="http://schemas.microsoft.com/office/powerpoint/2010/main" xmlns="" val="330832621"/>
              </p:ext>
            </p:extLst>
          </p:nvPr>
        </p:nvGraphicFramePr>
        <p:xfrm>
          <a:off x="3048000" y="5410200"/>
          <a:ext cx="293688" cy="990600"/>
        </p:xfrm>
        <a:graphic>
          <a:graphicData uri="http://schemas.openxmlformats.org/presentationml/2006/ole">
            <p:oleObj spid="_x0000_s1243" name="ClipArt" r:id="rId12" imgW="1090347" imgH="3657017" progId="">
              <p:embed/>
            </p:oleObj>
          </a:graphicData>
        </a:graphic>
      </p:graphicFrame>
      <p:graphicFrame>
        <p:nvGraphicFramePr>
          <p:cNvPr id="109583" name="Object 15"/>
          <p:cNvGraphicFramePr>
            <a:graphicFrameLocks/>
          </p:cNvGraphicFramePr>
          <p:nvPr>
            <p:extLst>
              <p:ext uri="{D42A27DB-BD31-4B8C-83A1-F6EECF244321}">
                <p14:modId xmlns:p14="http://schemas.microsoft.com/office/powerpoint/2010/main" xmlns="" val="179545083"/>
              </p:ext>
            </p:extLst>
          </p:nvPr>
        </p:nvGraphicFramePr>
        <p:xfrm>
          <a:off x="1765300" y="1657350"/>
          <a:ext cx="823913" cy="628650"/>
        </p:xfrm>
        <a:graphic>
          <a:graphicData uri="http://schemas.openxmlformats.org/presentationml/2006/ole">
            <p:oleObj spid="_x0000_s1244" name="ClipArt" r:id="rId13" imgW="4861800" imgH="2512800" progId="">
              <p:embed/>
            </p:oleObj>
          </a:graphicData>
        </a:graphic>
      </p:graphicFrame>
      <p:graphicFrame>
        <p:nvGraphicFramePr>
          <p:cNvPr id="109584" name="Object 16"/>
          <p:cNvGraphicFramePr>
            <a:graphicFrameLocks/>
          </p:cNvGraphicFramePr>
          <p:nvPr>
            <p:extLst>
              <p:ext uri="{D42A27DB-BD31-4B8C-83A1-F6EECF244321}">
                <p14:modId xmlns:p14="http://schemas.microsoft.com/office/powerpoint/2010/main" xmlns="" val="2019605283"/>
              </p:ext>
            </p:extLst>
          </p:nvPr>
        </p:nvGraphicFramePr>
        <p:xfrm>
          <a:off x="2832100" y="1581150"/>
          <a:ext cx="823913" cy="628650"/>
        </p:xfrm>
        <a:graphic>
          <a:graphicData uri="http://schemas.openxmlformats.org/presentationml/2006/ole">
            <p:oleObj spid="_x0000_s1245" name="ClipArt" r:id="rId14" imgW="4861800" imgH="2512800" progId="">
              <p:embed/>
            </p:oleObj>
          </a:graphicData>
        </a:graphic>
      </p:graphicFrame>
      <p:sp>
        <p:nvSpPr>
          <p:cNvPr id="109588" name="Freeform 20"/>
          <p:cNvSpPr>
            <a:spLocks/>
          </p:cNvSpPr>
          <p:nvPr/>
        </p:nvSpPr>
        <p:spPr bwMode="auto">
          <a:xfrm>
            <a:off x="2667000" y="2208212"/>
            <a:ext cx="2133600" cy="763588"/>
          </a:xfrm>
          <a:custGeom>
            <a:avLst/>
            <a:gdLst>
              <a:gd name="T0" fmla="*/ 40 w 1144"/>
              <a:gd name="T1" fmla="*/ 0 h 768"/>
              <a:gd name="T2" fmla="*/ 184 w 1144"/>
              <a:gd name="T3" fmla="*/ 384 h 768"/>
              <a:gd name="T4" fmla="*/ 1144 w 1144"/>
              <a:gd name="T5" fmla="*/ 768 h 768"/>
            </a:gdLst>
            <a:ahLst/>
            <a:cxnLst>
              <a:cxn ang="0">
                <a:pos x="T0" y="T1"/>
              </a:cxn>
              <a:cxn ang="0">
                <a:pos x="T2" y="T3"/>
              </a:cxn>
              <a:cxn ang="0">
                <a:pos x="T4" y="T5"/>
              </a:cxn>
            </a:cxnLst>
            <a:rect l="0" t="0" r="r" b="b"/>
            <a:pathLst>
              <a:path w="1144" h="768">
                <a:moveTo>
                  <a:pt x="40" y="0"/>
                </a:moveTo>
                <a:cubicBezTo>
                  <a:pt x="20" y="128"/>
                  <a:pt x="0" y="256"/>
                  <a:pt x="184" y="384"/>
                </a:cubicBezTo>
                <a:cubicBezTo>
                  <a:pt x="368" y="512"/>
                  <a:pt x="756" y="640"/>
                  <a:pt x="1144" y="768"/>
                </a:cubicBezTo>
              </a:path>
            </a:pathLst>
          </a:custGeom>
          <a:noFill/>
          <a:ln w="1270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9589" name="Freeform 21"/>
          <p:cNvSpPr>
            <a:spLocks/>
          </p:cNvSpPr>
          <p:nvPr/>
        </p:nvSpPr>
        <p:spPr bwMode="auto">
          <a:xfrm>
            <a:off x="2971800" y="3048000"/>
            <a:ext cx="1752600" cy="1371600"/>
          </a:xfrm>
          <a:custGeom>
            <a:avLst/>
            <a:gdLst>
              <a:gd name="T0" fmla="*/ 1104 w 1104"/>
              <a:gd name="T1" fmla="*/ 0 h 864"/>
              <a:gd name="T2" fmla="*/ 288 w 1104"/>
              <a:gd name="T3" fmla="*/ 240 h 864"/>
              <a:gd name="T4" fmla="*/ 0 w 1104"/>
              <a:gd name="T5" fmla="*/ 864 h 864"/>
            </a:gdLst>
            <a:ahLst/>
            <a:cxnLst>
              <a:cxn ang="0">
                <a:pos x="T0" y="T1"/>
              </a:cxn>
              <a:cxn ang="0">
                <a:pos x="T2" y="T3"/>
              </a:cxn>
              <a:cxn ang="0">
                <a:pos x="T4" y="T5"/>
              </a:cxn>
            </a:cxnLst>
            <a:rect l="0" t="0" r="r" b="b"/>
            <a:pathLst>
              <a:path w="1104" h="864">
                <a:moveTo>
                  <a:pt x="1104" y="0"/>
                </a:moveTo>
                <a:cubicBezTo>
                  <a:pt x="788" y="48"/>
                  <a:pt x="472" y="96"/>
                  <a:pt x="288" y="240"/>
                </a:cubicBezTo>
                <a:cubicBezTo>
                  <a:pt x="104" y="384"/>
                  <a:pt x="52" y="624"/>
                  <a:pt x="0" y="864"/>
                </a:cubicBezTo>
              </a:path>
            </a:pathLst>
          </a:custGeom>
          <a:noFill/>
          <a:ln w="1270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9590" name="Text Box 22"/>
          <p:cNvSpPr txBox="1">
            <a:spLocks noChangeArrowheads="1"/>
          </p:cNvSpPr>
          <p:nvPr/>
        </p:nvSpPr>
        <p:spPr bwMode="auto">
          <a:xfrm>
            <a:off x="1058449" y="2693987"/>
            <a:ext cx="22098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dirty="0"/>
              <a:t>Connections to suppliers and customers.</a:t>
            </a:r>
          </a:p>
        </p:txBody>
      </p:sp>
      <p:sp>
        <p:nvSpPr>
          <p:cNvPr id="109591" name="Text Box 23"/>
          <p:cNvSpPr txBox="1">
            <a:spLocks noChangeArrowheads="1"/>
          </p:cNvSpPr>
          <p:nvPr/>
        </p:nvSpPr>
        <p:spPr bwMode="auto">
          <a:xfrm>
            <a:off x="5486400" y="4191000"/>
            <a:ext cx="34290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dirty="0"/>
              <a:t>Become the best firm in the industry. Block the competitors by keeping your customers happy.</a:t>
            </a:r>
          </a:p>
        </p:txBody>
      </p:sp>
      <p:sp>
        <p:nvSpPr>
          <p:cNvPr id="109592" name="Text Box 24"/>
          <p:cNvSpPr txBox="1">
            <a:spLocks noChangeArrowheads="1"/>
          </p:cNvSpPr>
          <p:nvPr/>
        </p:nvSpPr>
        <p:spPr bwMode="auto">
          <a:xfrm>
            <a:off x="7086600" y="3400425"/>
            <a:ext cx="15398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Competition</a:t>
            </a:r>
          </a:p>
        </p:txBody>
      </p:sp>
      <p:pic>
        <p:nvPicPr>
          <p:cNvPr id="109593" name="Picture 25" descr="j0402086"/>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162800" y="1219200"/>
            <a:ext cx="1319213" cy="1978025"/>
          </a:xfrm>
          <a:prstGeom prst="rect">
            <a:avLst/>
          </a:prstGeom>
          <a:noFill/>
          <a:extLst>
            <a:ext uri="{909E8E84-426E-40DD-AFC4-6F175D3DCCD1}">
              <a14:hiddenFill xmlns:a14="http://schemas.microsoft.com/office/drawing/2010/main" xmlns="">
                <a:solidFill>
                  <a:srgbClr val="FFFFFF"/>
                </a:solidFill>
              </a14:hiddenFill>
            </a:ext>
          </a:extLst>
        </p:spPr>
      </p:pic>
      <p:sp>
        <p:nvSpPr>
          <p:cNvPr id="109570" name="Rectangle 2"/>
          <p:cNvSpPr>
            <a:spLocks noGrp="1" noChangeArrowheads="1"/>
          </p:cNvSpPr>
          <p:nvPr>
            <p:ph type="title"/>
          </p:nvPr>
        </p:nvSpPr>
        <p:spPr/>
        <p:txBody>
          <a:bodyPr/>
          <a:lstStyle/>
          <a:p>
            <a:r>
              <a:rPr lang="en-US" dirty="0"/>
              <a:t>Strategy</a:t>
            </a:r>
          </a:p>
        </p:txBody>
      </p:sp>
    </p:spTree>
    <p:extLst>
      <p:ext uri="{BB962C8B-B14F-4D97-AF65-F5344CB8AC3E}">
        <p14:creationId xmlns:p14="http://schemas.microsoft.com/office/powerpoint/2010/main" xmlns="" val="3819937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1200150" y="1381125"/>
            <a:ext cx="4870450" cy="2584450"/>
          </a:xfrm>
          <a:prstGeom prst="rect">
            <a:avLst/>
          </a:prstGeom>
          <a:solidFill>
            <a:srgbClr val="FFFFEB"/>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lstStyle/>
          <a:p>
            <a:pPr algn="ctr"/>
            <a:r>
              <a:rPr lang="en-US" sz="1800"/>
              <a:t>Production Firm</a:t>
            </a:r>
          </a:p>
        </p:txBody>
      </p:sp>
      <p:sp>
        <p:nvSpPr>
          <p:cNvPr id="60446" name="Freeform 30"/>
          <p:cNvSpPr>
            <a:spLocks/>
          </p:cNvSpPr>
          <p:nvPr/>
        </p:nvSpPr>
        <p:spPr bwMode="auto">
          <a:xfrm>
            <a:off x="2794000" y="2060575"/>
            <a:ext cx="317500" cy="381000"/>
          </a:xfrm>
          <a:custGeom>
            <a:avLst/>
            <a:gdLst>
              <a:gd name="T0" fmla="*/ 192 w 200"/>
              <a:gd name="T1" fmla="*/ 0 h 240"/>
              <a:gd name="T2" fmla="*/ 48 w 200"/>
              <a:gd name="T3" fmla="*/ 48 h 240"/>
              <a:gd name="T4" fmla="*/ 192 w 200"/>
              <a:gd name="T5" fmla="*/ 144 h 240"/>
              <a:gd name="T6" fmla="*/ 0 w 200"/>
              <a:gd name="T7" fmla="*/ 240 h 240"/>
            </a:gdLst>
            <a:ahLst/>
            <a:cxnLst>
              <a:cxn ang="0">
                <a:pos x="T0" y="T1"/>
              </a:cxn>
              <a:cxn ang="0">
                <a:pos x="T2" y="T3"/>
              </a:cxn>
              <a:cxn ang="0">
                <a:pos x="T4" y="T5"/>
              </a:cxn>
              <a:cxn ang="0">
                <a:pos x="T6" y="T7"/>
              </a:cxn>
            </a:cxnLst>
            <a:rect l="0" t="0" r="r" b="b"/>
            <a:pathLst>
              <a:path w="200" h="240">
                <a:moveTo>
                  <a:pt x="192" y="0"/>
                </a:moveTo>
                <a:cubicBezTo>
                  <a:pt x="120" y="12"/>
                  <a:pt x="48" y="24"/>
                  <a:pt x="48" y="48"/>
                </a:cubicBezTo>
                <a:cubicBezTo>
                  <a:pt x="48" y="72"/>
                  <a:pt x="200" y="112"/>
                  <a:pt x="192" y="144"/>
                </a:cubicBezTo>
                <a:cubicBezTo>
                  <a:pt x="184" y="176"/>
                  <a:pt x="92" y="208"/>
                  <a:pt x="0" y="24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18" name="Rectangle 2"/>
          <p:cNvSpPr>
            <a:spLocks noGrp="1" noChangeArrowheads="1"/>
          </p:cNvSpPr>
          <p:nvPr>
            <p:ph type="title"/>
          </p:nvPr>
        </p:nvSpPr>
        <p:spPr>
          <a:noFill/>
          <a:ln/>
        </p:spPr>
        <p:txBody>
          <a:bodyPr/>
          <a:lstStyle/>
          <a:p>
            <a:r>
              <a:rPr lang="en-US"/>
              <a:t>Security</a:t>
            </a:r>
          </a:p>
        </p:txBody>
      </p:sp>
      <p:sp>
        <p:nvSpPr>
          <p:cNvPr id="60422" name="Arc 6"/>
          <p:cNvSpPr>
            <a:spLocks/>
          </p:cNvSpPr>
          <p:nvPr/>
        </p:nvSpPr>
        <p:spPr bwMode="auto">
          <a:xfrm>
            <a:off x="3632200" y="2663825"/>
            <a:ext cx="3898900" cy="1608138"/>
          </a:xfrm>
          <a:custGeom>
            <a:avLst/>
            <a:gdLst>
              <a:gd name="G0" fmla="+- 0 0 0"/>
              <a:gd name="G1" fmla="+- 19814 0 0"/>
              <a:gd name="G2" fmla="+- 21600 0 0"/>
              <a:gd name="T0" fmla="*/ 8600 w 20473"/>
              <a:gd name="T1" fmla="*/ 0 h 19814"/>
              <a:gd name="T2" fmla="*/ 20473 w 20473"/>
              <a:gd name="T3" fmla="*/ 12929 h 19814"/>
              <a:gd name="T4" fmla="*/ 0 w 20473"/>
              <a:gd name="T5" fmla="*/ 19814 h 19814"/>
            </a:gdLst>
            <a:ahLst/>
            <a:cxnLst>
              <a:cxn ang="0">
                <a:pos x="T0" y="T1"/>
              </a:cxn>
              <a:cxn ang="0">
                <a:pos x="T2" y="T3"/>
              </a:cxn>
              <a:cxn ang="0">
                <a:pos x="T4" y="T5"/>
              </a:cxn>
            </a:cxnLst>
            <a:rect l="0" t="0" r="r" b="b"/>
            <a:pathLst>
              <a:path w="20473" h="19814" fill="none" extrusionOk="0">
                <a:moveTo>
                  <a:pt x="8600" y="-1"/>
                </a:moveTo>
                <a:cubicBezTo>
                  <a:pt x="14209" y="2434"/>
                  <a:pt x="18524" y="7132"/>
                  <a:pt x="20473" y="12928"/>
                </a:cubicBezTo>
              </a:path>
              <a:path w="20473" h="19814" stroke="0" extrusionOk="0">
                <a:moveTo>
                  <a:pt x="8600" y="-1"/>
                </a:moveTo>
                <a:cubicBezTo>
                  <a:pt x="14209" y="2434"/>
                  <a:pt x="18524" y="7132"/>
                  <a:pt x="20473" y="12928"/>
                </a:cubicBezTo>
                <a:lnTo>
                  <a:pt x="0" y="19814"/>
                </a:lnTo>
                <a:close/>
              </a:path>
            </a:pathLst>
          </a:custGeom>
          <a:noFill/>
          <a:ln w="12700" cap="rnd">
            <a:solidFill>
              <a:schemeClr val="hlink"/>
            </a:solidFill>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0423" name="Rectangle 7"/>
          <p:cNvSpPr>
            <a:spLocks noChangeArrowheads="1"/>
          </p:cNvSpPr>
          <p:nvPr/>
        </p:nvSpPr>
        <p:spPr bwMode="auto">
          <a:xfrm>
            <a:off x="3765550" y="4271963"/>
            <a:ext cx="2076450" cy="379412"/>
          </a:xfrm>
          <a:prstGeom prst="rect">
            <a:avLst/>
          </a:prstGeom>
          <a:noFill/>
          <a:ln w="127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Data to be shared.</a:t>
            </a:r>
          </a:p>
        </p:txBody>
      </p:sp>
      <p:sp>
        <p:nvSpPr>
          <p:cNvPr id="60425" name="Rectangle 9"/>
          <p:cNvSpPr>
            <a:spLocks noChangeArrowheads="1"/>
          </p:cNvSpPr>
          <p:nvPr/>
        </p:nvSpPr>
        <p:spPr bwMode="auto">
          <a:xfrm>
            <a:off x="1174750" y="4271963"/>
            <a:ext cx="2330450" cy="379412"/>
          </a:xfrm>
          <a:prstGeom prst="rect">
            <a:avLst/>
          </a:prstGeom>
          <a:noFill/>
          <a:ln w="12700">
            <a:solidFill>
              <a:srgbClr val="F00FC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Data to be protected.</a:t>
            </a:r>
          </a:p>
        </p:txBody>
      </p:sp>
      <p:sp>
        <p:nvSpPr>
          <p:cNvPr id="60429" name="Rectangle 13"/>
          <p:cNvSpPr>
            <a:spLocks noChangeArrowheads="1"/>
          </p:cNvSpPr>
          <p:nvPr/>
        </p:nvSpPr>
        <p:spPr bwMode="auto">
          <a:xfrm>
            <a:off x="1117600" y="4803775"/>
            <a:ext cx="4800600" cy="147796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Need to control access.</a:t>
            </a:r>
          </a:p>
          <a:p>
            <a:r>
              <a:rPr lang="en-US" sz="1800"/>
              <a:t>Need to worry about network</a:t>
            </a:r>
          </a:p>
          <a:p>
            <a:r>
              <a:rPr lang="en-US" sz="1800"/>
              <a:t>interceptions and hackers.</a:t>
            </a:r>
          </a:p>
          <a:p>
            <a:r>
              <a:rPr lang="en-US" sz="1800"/>
              <a:t>Securing data is harder when you want to share some and protect the rest.</a:t>
            </a:r>
          </a:p>
        </p:txBody>
      </p:sp>
      <p:sp>
        <p:nvSpPr>
          <p:cNvPr id="60431" name="Rectangle 15"/>
          <p:cNvSpPr>
            <a:spLocks noChangeArrowheads="1"/>
          </p:cNvSpPr>
          <p:nvPr/>
        </p:nvSpPr>
        <p:spPr bwMode="auto">
          <a:xfrm>
            <a:off x="7366000" y="1679575"/>
            <a:ext cx="1587500" cy="5969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Hackers</a:t>
            </a:r>
          </a:p>
          <a:p>
            <a:pPr algn="ctr"/>
            <a:r>
              <a:rPr lang="en-US" sz="1800"/>
              <a:t>or competitors</a:t>
            </a:r>
          </a:p>
        </p:txBody>
      </p:sp>
      <p:sp>
        <p:nvSpPr>
          <p:cNvPr id="60433" name="Rectangle 17"/>
          <p:cNvSpPr>
            <a:spLocks noChangeArrowheads="1"/>
          </p:cNvSpPr>
          <p:nvPr/>
        </p:nvSpPr>
        <p:spPr bwMode="auto">
          <a:xfrm>
            <a:off x="6146800" y="1679575"/>
            <a:ext cx="9747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600">
                <a:latin typeface="Times New Roman" pitchFamily="18" charset="0"/>
              </a:rPr>
              <a:t>rejected</a:t>
            </a:r>
          </a:p>
        </p:txBody>
      </p:sp>
      <p:pic>
        <p:nvPicPr>
          <p:cNvPr id="60439" name="Picture 23" descr="Printer Laser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22600" y="1831975"/>
            <a:ext cx="609600" cy="454025"/>
          </a:xfrm>
          <a:prstGeom prst="rect">
            <a:avLst/>
          </a:prstGeom>
          <a:noFill/>
          <a:extLst>
            <a:ext uri="{909E8E84-426E-40DD-AFC4-6F175D3DCCD1}">
              <a14:hiddenFill xmlns:a14="http://schemas.microsoft.com/office/drawing/2010/main" xmlns="">
                <a:solidFill>
                  <a:srgbClr val="FFFFFF"/>
                </a:solidFill>
              </a14:hiddenFill>
            </a:ext>
          </a:extLst>
        </p:spPr>
      </p:pic>
      <p:sp>
        <p:nvSpPr>
          <p:cNvPr id="60443" name="Text Box 27"/>
          <p:cNvSpPr txBox="1">
            <a:spLocks noChangeArrowheads="1"/>
          </p:cNvSpPr>
          <p:nvPr/>
        </p:nvSpPr>
        <p:spPr bwMode="auto">
          <a:xfrm>
            <a:off x="5080000" y="2974975"/>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External firewall</a:t>
            </a:r>
          </a:p>
        </p:txBody>
      </p:sp>
      <p:sp>
        <p:nvSpPr>
          <p:cNvPr id="60444" name="Text Box 28"/>
          <p:cNvSpPr txBox="1">
            <a:spLocks noChangeArrowheads="1"/>
          </p:cNvSpPr>
          <p:nvPr/>
        </p:nvSpPr>
        <p:spPr bwMode="auto">
          <a:xfrm>
            <a:off x="2184400" y="3127375"/>
            <a:ext cx="990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Internal firewall</a:t>
            </a:r>
          </a:p>
        </p:txBody>
      </p:sp>
      <p:sp>
        <p:nvSpPr>
          <p:cNvPr id="60445" name="Freeform 29"/>
          <p:cNvSpPr>
            <a:spLocks/>
          </p:cNvSpPr>
          <p:nvPr/>
        </p:nvSpPr>
        <p:spPr bwMode="auto">
          <a:xfrm>
            <a:off x="5384800" y="2020888"/>
            <a:ext cx="1905000" cy="420687"/>
          </a:xfrm>
          <a:custGeom>
            <a:avLst/>
            <a:gdLst>
              <a:gd name="T0" fmla="*/ 0 w 1200"/>
              <a:gd name="T1" fmla="*/ 265 h 265"/>
              <a:gd name="T2" fmla="*/ 304 w 1200"/>
              <a:gd name="T3" fmla="*/ 195 h 265"/>
              <a:gd name="T4" fmla="*/ 368 w 1200"/>
              <a:gd name="T5" fmla="*/ 52 h 265"/>
              <a:gd name="T6" fmla="*/ 1200 w 1200"/>
              <a:gd name="T7" fmla="*/ 0 h 265"/>
            </a:gdLst>
            <a:ahLst/>
            <a:cxnLst>
              <a:cxn ang="0">
                <a:pos x="T0" y="T1"/>
              </a:cxn>
              <a:cxn ang="0">
                <a:pos x="T2" y="T3"/>
              </a:cxn>
              <a:cxn ang="0">
                <a:pos x="T4" y="T5"/>
              </a:cxn>
              <a:cxn ang="0">
                <a:pos x="T6" y="T7"/>
              </a:cxn>
            </a:cxnLst>
            <a:rect l="0" t="0" r="r" b="b"/>
            <a:pathLst>
              <a:path w="1200" h="265">
                <a:moveTo>
                  <a:pt x="0" y="265"/>
                </a:moveTo>
                <a:cubicBezTo>
                  <a:pt x="51" y="253"/>
                  <a:pt x="243" y="231"/>
                  <a:pt x="304" y="195"/>
                </a:cubicBezTo>
                <a:cubicBezTo>
                  <a:pt x="365" y="159"/>
                  <a:pt x="219" y="84"/>
                  <a:pt x="368" y="52"/>
                </a:cubicBezTo>
                <a:cubicBezTo>
                  <a:pt x="517" y="20"/>
                  <a:pt x="1027" y="11"/>
                  <a:pt x="1200" y="0"/>
                </a:cubicBezTo>
              </a:path>
            </a:pathLst>
          </a:custGeom>
          <a:noFill/>
          <a:ln w="12700" cap="flat" cmpd="sng">
            <a:solidFill>
              <a:schemeClr val="tx1"/>
            </a:solidFill>
            <a:prstDash val="solid"/>
            <a:round/>
            <a:headEnd type="stealth" w="med" len="lg"/>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47" name="Freeform 31"/>
          <p:cNvSpPr>
            <a:spLocks/>
          </p:cNvSpPr>
          <p:nvPr/>
        </p:nvSpPr>
        <p:spPr bwMode="auto">
          <a:xfrm>
            <a:off x="2184400" y="2705100"/>
            <a:ext cx="381000" cy="346075"/>
          </a:xfrm>
          <a:custGeom>
            <a:avLst/>
            <a:gdLst>
              <a:gd name="T0" fmla="*/ 198 w 240"/>
              <a:gd name="T1" fmla="*/ 0 h 218"/>
              <a:gd name="T2" fmla="*/ 223 w 240"/>
              <a:gd name="T3" fmla="*/ 59 h 218"/>
              <a:gd name="T4" fmla="*/ 95 w 240"/>
              <a:gd name="T5" fmla="*/ 84 h 218"/>
              <a:gd name="T6" fmla="*/ 0 w 240"/>
              <a:gd name="T7" fmla="*/ 218 h 218"/>
            </a:gdLst>
            <a:ahLst/>
            <a:cxnLst>
              <a:cxn ang="0">
                <a:pos x="T0" y="T1"/>
              </a:cxn>
              <a:cxn ang="0">
                <a:pos x="T2" y="T3"/>
              </a:cxn>
              <a:cxn ang="0">
                <a:pos x="T4" y="T5"/>
              </a:cxn>
              <a:cxn ang="0">
                <a:pos x="T6" y="T7"/>
              </a:cxn>
            </a:cxnLst>
            <a:rect l="0" t="0" r="r" b="b"/>
            <a:pathLst>
              <a:path w="240" h="218">
                <a:moveTo>
                  <a:pt x="198" y="0"/>
                </a:moveTo>
                <a:cubicBezTo>
                  <a:pt x="202" y="10"/>
                  <a:pt x="240" y="45"/>
                  <a:pt x="223" y="59"/>
                </a:cubicBezTo>
                <a:cubicBezTo>
                  <a:pt x="206" y="73"/>
                  <a:pt x="132" y="58"/>
                  <a:pt x="95" y="84"/>
                </a:cubicBezTo>
                <a:cubicBezTo>
                  <a:pt x="58" y="110"/>
                  <a:pt x="20" y="190"/>
                  <a:pt x="0" y="21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48" name="Freeform 32"/>
          <p:cNvSpPr>
            <a:spLocks/>
          </p:cNvSpPr>
          <p:nvPr/>
        </p:nvSpPr>
        <p:spPr bwMode="auto">
          <a:xfrm>
            <a:off x="1647825" y="2609850"/>
            <a:ext cx="841375" cy="236538"/>
          </a:xfrm>
          <a:custGeom>
            <a:avLst/>
            <a:gdLst>
              <a:gd name="T0" fmla="*/ 0 w 530"/>
              <a:gd name="T1" fmla="*/ 149 h 149"/>
              <a:gd name="T2" fmla="*/ 142 w 530"/>
              <a:gd name="T3" fmla="*/ 11 h 149"/>
              <a:gd name="T4" fmla="*/ 448 w 530"/>
              <a:gd name="T5" fmla="*/ 80 h 149"/>
              <a:gd name="T6" fmla="*/ 530 w 530"/>
              <a:gd name="T7" fmla="*/ 38 h 149"/>
            </a:gdLst>
            <a:ahLst/>
            <a:cxnLst>
              <a:cxn ang="0">
                <a:pos x="T0" y="T1"/>
              </a:cxn>
              <a:cxn ang="0">
                <a:pos x="T2" y="T3"/>
              </a:cxn>
              <a:cxn ang="0">
                <a:pos x="T4" y="T5"/>
              </a:cxn>
              <a:cxn ang="0">
                <a:pos x="T6" y="T7"/>
              </a:cxn>
            </a:cxnLst>
            <a:rect l="0" t="0" r="r" b="b"/>
            <a:pathLst>
              <a:path w="530" h="149">
                <a:moveTo>
                  <a:pt x="0" y="149"/>
                </a:moveTo>
                <a:cubicBezTo>
                  <a:pt x="23" y="126"/>
                  <a:pt x="67" y="22"/>
                  <a:pt x="142" y="11"/>
                </a:cubicBezTo>
                <a:cubicBezTo>
                  <a:pt x="217" y="0"/>
                  <a:pt x="383" y="76"/>
                  <a:pt x="448" y="80"/>
                </a:cubicBezTo>
                <a:cubicBezTo>
                  <a:pt x="513" y="84"/>
                  <a:pt x="513" y="47"/>
                  <a:pt x="530" y="3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60435" name="Picture 19"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1803400" y="2593975"/>
            <a:ext cx="473075" cy="733425"/>
          </a:xfrm>
          <a:prstGeom prst="rect">
            <a:avLst/>
          </a:prstGeom>
          <a:noFill/>
          <a:extLst>
            <a:ext uri="{909E8E84-426E-40DD-AFC4-6F175D3DCCD1}">
              <a14:hiddenFill xmlns:a14="http://schemas.microsoft.com/office/drawing/2010/main" xmlns="">
                <a:solidFill>
                  <a:srgbClr val="FFFFFF"/>
                </a:solidFill>
              </a14:hiddenFill>
            </a:ext>
          </a:extLst>
        </p:spPr>
      </p:pic>
      <p:pic>
        <p:nvPicPr>
          <p:cNvPr id="60434" name="Picture 18"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1270000" y="2593975"/>
            <a:ext cx="473075" cy="733425"/>
          </a:xfrm>
          <a:prstGeom prst="rect">
            <a:avLst/>
          </a:prstGeom>
          <a:noFill/>
          <a:extLst>
            <a:ext uri="{909E8E84-426E-40DD-AFC4-6F175D3DCCD1}">
              <a14:hiddenFill xmlns:a14="http://schemas.microsoft.com/office/drawing/2010/main" xmlns="">
                <a:solidFill>
                  <a:srgbClr val="FFFFFF"/>
                </a:solidFill>
              </a14:hiddenFill>
            </a:ext>
          </a:extLst>
        </p:spPr>
      </p:pic>
      <p:sp>
        <p:nvSpPr>
          <p:cNvPr id="60449" name="Freeform 33"/>
          <p:cNvSpPr>
            <a:spLocks/>
          </p:cNvSpPr>
          <p:nvPr/>
        </p:nvSpPr>
        <p:spPr bwMode="auto">
          <a:xfrm>
            <a:off x="1536700" y="2212975"/>
            <a:ext cx="952500" cy="482600"/>
          </a:xfrm>
          <a:custGeom>
            <a:avLst/>
            <a:gdLst>
              <a:gd name="T0" fmla="*/ 600 w 600"/>
              <a:gd name="T1" fmla="*/ 288 h 304"/>
              <a:gd name="T2" fmla="*/ 504 w 600"/>
              <a:gd name="T3" fmla="*/ 288 h 304"/>
              <a:gd name="T4" fmla="*/ 456 w 600"/>
              <a:gd name="T5" fmla="*/ 192 h 304"/>
              <a:gd name="T6" fmla="*/ 120 w 600"/>
              <a:gd name="T7" fmla="*/ 192 h 304"/>
              <a:gd name="T8" fmla="*/ 168 w 600"/>
              <a:gd name="T9" fmla="*/ 144 h 304"/>
              <a:gd name="T10" fmla="*/ 24 w 600"/>
              <a:gd name="T11" fmla="*/ 144 h 304"/>
              <a:gd name="T12" fmla="*/ 24 w 600"/>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600" h="304">
                <a:moveTo>
                  <a:pt x="600" y="288"/>
                </a:moveTo>
                <a:cubicBezTo>
                  <a:pt x="564" y="296"/>
                  <a:pt x="528" y="304"/>
                  <a:pt x="504" y="288"/>
                </a:cubicBezTo>
                <a:cubicBezTo>
                  <a:pt x="480" y="272"/>
                  <a:pt x="520" y="208"/>
                  <a:pt x="456" y="192"/>
                </a:cubicBezTo>
                <a:cubicBezTo>
                  <a:pt x="392" y="176"/>
                  <a:pt x="168" y="200"/>
                  <a:pt x="120" y="192"/>
                </a:cubicBezTo>
                <a:cubicBezTo>
                  <a:pt x="72" y="184"/>
                  <a:pt x="184" y="152"/>
                  <a:pt x="168" y="144"/>
                </a:cubicBezTo>
                <a:cubicBezTo>
                  <a:pt x="152" y="136"/>
                  <a:pt x="48" y="168"/>
                  <a:pt x="24" y="144"/>
                </a:cubicBezTo>
                <a:cubicBezTo>
                  <a:pt x="0" y="120"/>
                  <a:pt x="12" y="60"/>
                  <a:pt x="2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60440"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22400" y="1755775"/>
            <a:ext cx="557213" cy="584200"/>
          </a:xfrm>
          <a:prstGeom prst="rect">
            <a:avLst/>
          </a:prstGeom>
          <a:noFill/>
          <a:extLst>
            <a:ext uri="{909E8E84-426E-40DD-AFC4-6F175D3DCCD1}">
              <a14:hiddenFill xmlns:a14="http://schemas.microsoft.com/office/drawing/2010/main" xmlns="">
                <a:solidFill>
                  <a:srgbClr val="FFFFFF"/>
                </a:solidFill>
              </a14:hiddenFill>
            </a:ext>
          </a:extLst>
        </p:spPr>
      </p:pic>
      <p:pic>
        <p:nvPicPr>
          <p:cNvPr id="60436" name="Picture 20"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3556000" y="2974975"/>
            <a:ext cx="473075" cy="733425"/>
          </a:xfrm>
          <a:prstGeom prst="rect">
            <a:avLst/>
          </a:prstGeom>
          <a:noFill/>
          <a:extLst>
            <a:ext uri="{909E8E84-426E-40DD-AFC4-6F175D3DCCD1}">
              <a14:hiddenFill xmlns:a14="http://schemas.microsoft.com/office/drawing/2010/main" xmlns="">
                <a:solidFill>
                  <a:srgbClr val="FFFFFF"/>
                </a:solidFill>
              </a14:hiddenFill>
            </a:ext>
          </a:extLst>
        </p:spPr>
      </p:pic>
      <p:sp>
        <p:nvSpPr>
          <p:cNvPr id="60451" name="Freeform 35"/>
          <p:cNvSpPr>
            <a:spLocks/>
          </p:cNvSpPr>
          <p:nvPr/>
        </p:nvSpPr>
        <p:spPr bwMode="auto">
          <a:xfrm>
            <a:off x="2781300" y="2670175"/>
            <a:ext cx="209550" cy="307975"/>
          </a:xfrm>
          <a:custGeom>
            <a:avLst/>
            <a:gdLst>
              <a:gd name="T0" fmla="*/ 132 w 132"/>
              <a:gd name="T1" fmla="*/ 194 h 194"/>
              <a:gd name="T2" fmla="*/ 56 w 132"/>
              <a:gd name="T3" fmla="*/ 144 h 194"/>
              <a:gd name="T4" fmla="*/ 104 w 132"/>
              <a:gd name="T5" fmla="*/ 96 h 194"/>
              <a:gd name="T6" fmla="*/ 8 w 132"/>
              <a:gd name="T7" fmla="*/ 48 h 194"/>
              <a:gd name="T8" fmla="*/ 56 w 132"/>
              <a:gd name="T9" fmla="*/ 0 h 194"/>
            </a:gdLst>
            <a:ahLst/>
            <a:cxnLst>
              <a:cxn ang="0">
                <a:pos x="T0" y="T1"/>
              </a:cxn>
              <a:cxn ang="0">
                <a:pos x="T2" y="T3"/>
              </a:cxn>
              <a:cxn ang="0">
                <a:pos x="T4" y="T5"/>
              </a:cxn>
              <a:cxn ang="0">
                <a:pos x="T6" y="T7"/>
              </a:cxn>
              <a:cxn ang="0">
                <a:pos x="T8" y="T9"/>
              </a:cxn>
            </a:cxnLst>
            <a:rect l="0" t="0" r="r" b="b"/>
            <a:pathLst>
              <a:path w="132" h="194">
                <a:moveTo>
                  <a:pt x="132" y="194"/>
                </a:moveTo>
                <a:cubicBezTo>
                  <a:pt x="119" y="186"/>
                  <a:pt x="61" y="160"/>
                  <a:pt x="56" y="144"/>
                </a:cubicBezTo>
                <a:cubicBezTo>
                  <a:pt x="51" y="128"/>
                  <a:pt x="112" y="112"/>
                  <a:pt x="104" y="96"/>
                </a:cubicBezTo>
                <a:cubicBezTo>
                  <a:pt x="96" y="80"/>
                  <a:pt x="16" y="64"/>
                  <a:pt x="8" y="48"/>
                </a:cubicBezTo>
                <a:cubicBezTo>
                  <a:pt x="0" y="32"/>
                  <a:pt x="28" y="16"/>
                  <a:pt x="5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60441" name="Picture 25" descr="CiscoSwitch"/>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413000" y="2441575"/>
            <a:ext cx="762000" cy="306388"/>
          </a:xfrm>
          <a:prstGeom prst="rect">
            <a:avLst/>
          </a:prstGeom>
          <a:noFill/>
          <a:extLst>
            <a:ext uri="{909E8E84-426E-40DD-AFC4-6F175D3DCCD1}">
              <a14:hiddenFill xmlns:a14="http://schemas.microsoft.com/office/drawing/2010/main" xmlns="">
                <a:solidFill>
                  <a:srgbClr val="FFFFFF"/>
                </a:solidFill>
              </a14:hiddenFill>
            </a:ext>
          </a:extLst>
        </p:spPr>
      </p:pic>
      <p:pic>
        <p:nvPicPr>
          <p:cNvPr id="60452" name="Picture 36" descr="Juniper Route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470400" y="2365375"/>
            <a:ext cx="965200" cy="271463"/>
          </a:xfrm>
          <a:prstGeom prst="rect">
            <a:avLst/>
          </a:prstGeom>
          <a:noFill/>
          <a:extLst>
            <a:ext uri="{909E8E84-426E-40DD-AFC4-6F175D3DCCD1}">
              <a14:hiddenFill xmlns:a14="http://schemas.microsoft.com/office/drawing/2010/main" xmlns="">
                <a:solidFill>
                  <a:srgbClr val="FFFFFF"/>
                </a:solidFill>
              </a14:hiddenFill>
            </a:ext>
          </a:extLst>
        </p:spPr>
      </p:pic>
      <p:sp>
        <p:nvSpPr>
          <p:cNvPr id="60454" name="Text Box 38"/>
          <p:cNvSpPr txBox="1">
            <a:spLocks noChangeArrowheads="1"/>
          </p:cNvSpPr>
          <p:nvPr/>
        </p:nvSpPr>
        <p:spPr bwMode="auto">
          <a:xfrm>
            <a:off x="4089400" y="3279775"/>
            <a:ext cx="990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Web servers</a:t>
            </a:r>
          </a:p>
        </p:txBody>
      </p:sp>
      <p:sp>
        <p:nvSpPr>
          <p:cNvPr id="60455" name="Freeform 39"/>
          <p:cNvSpPr>
            <a:spLocks/>
          </p:cNvSpPr>
          <p:nvPr/>
        </p:nvSpPr>
        <p:spPr bwMode="auto">
          <a:xfrm>
            <a:off x="3937000" y="3178175"/>
            <a:ext cx="457200" cy="203200"/>
          </a:xfrm>
          <a:custGeom>
            <a:avLst/>
            <a:gdLst>
              <a:gd name="T0" fmla="*/ 288 w 288"/>
              <a:gd name="T1" fmla="*/ 16 h 128"/>
              <a:gd name="T2" fmla="*/ 96 w 288"/>
              <a:gd name="T3" fmla="*/ 16 h 128"/>
              <a:gd name="T4" fmla="*/ 96 w 288"/>
              <a:gd name="T5" fmla="*/ 112 h 128"/>
              <a:gd name="T6" fmla="*/ 0 w 288"/>
              <a:gd name="T7" fmla="*/ 112 h 128"/>
            </a:gdLst>
            <a:ahLst/>
            <a:cxnLst>
              <a:cxn ang="0">
                <a:pos x="T0" y="T1"/>
              </a:cxn>
              <a:cxn ang="0">
                <a:pos x="T2" y="T3"/>
              </a:cxn>
              <a:cxn ang="0">
                <a:pos x="T4" y="T5"/>
              </a:cxn>
              <a:cxn ang="0">
                <a:pos x="T6" y="T7"/>
              </a:cxn>
            </a:cxnLst>
            <a:rect l="0" t="0" r="r" b="b"/>
            <a:pathLst>
              <a:path w="288" h="128">
                <a:moveTo>
                  <a:pt x="288" y="16"/>
                </a:moveTo>
                <a:cubicBezTo>
                  <a:pt x="208" y="8"/>
                  <a:pt x="128" y="0"/>
                  <a:pt x="96" y="16"/>
                </a:cubicBezTo>
                <a:cubicBezTo>
                  <a:pt x="64" y="32"/>
                  <a:pt x="112" y="96"/>
                  <a:pt x="96" y="112"/>
                </a:cubicBezTo>
                <a:cubicBezTo>
                  <a:pt x="80" y="128"/>
                  <a:pt x="40" y="120"/>
                  <a:pt x="0" y="11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60453" name="Picture 37" descr="BS01739_"/>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318000" y="3051175"/>
            <a:ext cx="685800" cy="241300"/>
          </a:xfrm>
          <a:prstGeom prst="rect">
            <a:avLst/>
          </a:prstGeom>
          <a:noFill/>
          <a:extLst>
            <a:ext uri="{909E8E84-426E-40DD-AFC4-6F175D3DCCD1}">
              <a14:hiddenFill xmlns:a14="http://schemas.microsoft.com/office/drawing/2010/main" xmlns="">
                <a:solidFill>
                  <a:srgbClr val="FFFFFF"/>
                </a:solidFill>
              </a14:hiddenFill>
            </a:ext>
          </a:extLst>
        </p:spPr>
      </p:pic>
      <p:sp>
        <p:nvSpPr>
          <p:cNvPr id="60456" name="Freeform 40"/>
          <p:cNvSpPr>
            <a:spLocks/>
          </p:cNvSpPr>
          <p:nvPr/>
        </p:nvSpPr>
        <p:spPr bwMode="auto">
          <a:xfrm>
            <a:off x="4102100" y="2593975"/>
            <a:ext cx="736600" cy="533400"/>
          </a:xfrm>
          <a:custGeom>
            <a:avLst/>
            <a:gdLst>
              <a:gd name="T0" fmla="*/ 184 w 464"/>
              <a:gd name="T1" fmla="*/ 336 h 336"/>
              <a:gd name="T2" fmla="*/ 40 w 464"/>
              <a:gd name="T3" fmla="*/ 240 h 336"/>
              <a:gd name="T4" fmla="*/ 424 w 464"/>
              <a:gd name="T5" fmla="*/ 192 h 336"/>
              <a:gd name="T6" fmla="*/ 280 w 464"/>
              <a:gd name="T7" fmla="*/ 96 h 336"/>
              <a:gd name="T8" fmla="*/ 424 w 464"/>
              <a:gd name="T9" fmla="*/ 0 h 336"/>
            </a:gdLst>
            <a:ahLst/>
            <a:cxnLst>
              <a:cxn ang="0">
                <a:pos x="T0" y="T1"/>
              </a:cxn>
              <a:cxn ang="0">
                <a:pos x="T2" y="T3"/>
              </a:cxn>
              <a:cxn ang="0">
                <a:pos x="T4" y="T5"/>
              </a:cxn>
              <a:cxn ang="0">
                <a:pos x="T6" y="T7"/>
              </a:cxn>
              <a:cxn ang="0">
                <a:pos x="T8" y="T9"/>
              </a:cxn>
            </a:cxnLst>
            <a:rect l="0" t="0" r="r" b="b"/>
            <a:pathLst>
              <a:path w="464" h="336">
                <a:moveTo>
                  <a:pt x="184" y="336"/>
                </a:moveTo>
                <a:cubicBezTo>
                  <a:pt x="92" y="300"/>
                  <a:pt x="0" y="264"/>
                  <a:pt x="40" y="240"/>
                </a:cubicBezTo>
                <a:cubicBezTo>
                  <a:pt x="80" y="216"/>
                  <a:pt x="384" y="216"/>
                  <a:pt x="424" y="192"/>
                </a:cubicBezTo>
                <a:cubicBezTo>
                  <a:pt x="464" y="168"/>
                  <a:pt x="280" y="128"/>
                  <a:pt x="280" y="96"/>
                </a:cubicBezTo>
                <a:cubicBezTo>
                  <a:pt x="280" y="64"/>
                  <a:pt x="352" y="32"/>
                  <a:pt x="42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57" name="Freeform 41"/>
          <p:cNvSpPr>
            <a:spLocks/>
          </p:cNvSpPr>
          <p:nvPr/>
        </p:nvSpPr>
        <p:spPr bwMode="auto">
          <a:xfrm>
            <a:off x="2990850" y="2593975"/>
            <a:ext cx="1784350" cy="392113"/>
          </a:xfrm>
          <a:custGeom>
            <a:avLst/>
            <a:gdLst>
              <a:gd name="T0" fmla="*/ 1124 w 1124"/>
              <a:gd name="T1" fmla="*/ 0 h 247"/>
              <a:gd name="T2" fmla="*/ 884 w 1124"/>
              <a:gd name="T3" fmla="*/ 48 h 247"/>
              <a:gd name="T4" fmla="*/ 884 w 1124"/>
              <a:gd name="T5" fmla="*/ 144 h 247"/>
              <a:gd name="T6" fmla="*/ 500 w 1124"/>
              <a:gd name="T7" fmla="*/ 96 h 247"/>
              <a:gd name="T8" fmla="*/ 260 w 1124"/>
              <a:gd name="T9" fmla="*/ 192 h 247"/>
              <a:gd name="T10" fmla="*/ 0 w 1124"/>
              <a:gd name="T11" fmla="*/ 247 h 247"/>
            </a:gdLst>
            <a:ahLst/>
            <a:cxnLst>
              <a:cxn ang="0">
                <a:pos x="T0" y="T1"/>
              </a:cxn>
              <a:cxn ang="0">
                <a:pos x="T2" y="T3"/>
              </a:cxn>
              <a:cxn ang="0">
                <a:pos x="T4" y="T5"/>
              </a:cxn>
              <a:cxn ang="0">
                <a:pos x="T6" y="T7"/>
              </a:cxn>
              <a:cxn ang="0">
                <a:pos x="T8" y="T9"/>
              </a:cxn>
              <a:cxn ang="0">
                <a:pos x="T10" y="T11"/>
              </a:cxn>
            </a:cxnLst>
            <a:rect l="0" t="0" r="r" b="b"/>
            <a:pathLst>
              <a:path w="1124" h="247">
                <a:moveTo>
                  <a:pt x="1124" y="0"/>
                </a:moveTo>
                <a:cubicBezTo>
                  <a:pt x="1024" y="12"/>
                  <a:pt x="924" y="24"/>
                  <a:pt x="884" y="48"/>
                </a:cubicBezTo>
                <a:cubicBezTo>
                  <a:pt x="844" y="72"/>
                  <a:pt x="948" y="136"/>
                  <a:pt x="884" y="144"/>
                </a:cubicBezTo>
                <a:cubicBezTo>
                  <a:pt x="820" y="152"/>
                  <a:pt x="604" y="88"/>
                  <a:pt x="500" y="96"/>
                </a:cubicBezTo>
                <a:cubicBezTo>
                  <a:pt x="396" y="104"/>
                  <a:pt x="343" y="167"/>
                  <a:pt x="260" y="192"/>
                </a:cubicBezTo>
                <a:cubicBezTo>
                  <a:pt x="177" y="217"/>
                  <a:pt x="54" y="236"/>
                  <a:pt x="0" y="247"/>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60438" name="Picture 22" descr="BS01739_"/>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65400" y="2974975"/>
            <a:ext cx="685800" cy="241300"/>
          </a:xfrm>
          <a:prstGeom prst="rect">
            <a:avLst/>
          </a:prstGeom>
          <a:noFill/>
          <a:extLst>
            <a:ext uri="{909E8E84-426E-40DD-AFC4-6F175D3DCCD1}">
              <a14:hiddenFill xmlns:a14="http://schemas.microsoft.com/office/drawing/2010/main" xmlns="">
                <a:solidFill>
                  <a:srgbClr val="FFFFFF"/>
                </a:solidFill>
              </a14:hiddenFill>
            </a:ext>
          </a:extLst>
        </p:spPr>
      </p:pic>
      <p:sp>
        <p:nvSpPr>
          <p:cNvPr id="60458" name="Text Box 42"/>
          <p:cNvSpPr txBox="1">
            <a:spLocks noChangeArrowheads="1"/>
          </p:cNvSpPr>
          <p:nvPr/>
        </p:nvSpPr>
        <p:spPr bwMode="auto">
          <a:xfrm>
            <a:off x="4394200" y="1679575"/>
            <a:ext cx="1066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Internet router</a:t>
            </a:r>
          </a:p>
        </p:txBody>
      </p:sp>
      <p:pic>
        <p:nvPicPr>
          <p:cNvPr id="60485" name="Picture 6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213600" y="3736975"/>
            <a:ext cx="148590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486" name="Picture 70" descr="MPj04117860000[1]"/>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604000" y="4803775"/>
            <a:ext cx="730250" cy="958850"/>
          </a:xfrm>
          <a:prstGeom prst="rect">
            <a:avLst/>
          </a:prstGeom>
          <a:noFill/>
          <a:extLst>
            <a:ext uri="{909E8E84-426E-40DD-AFC4-6F175D3DCCD1}">
              <a14:hiddenFill xmlns:a14="http://schemas.microsoft.com/office/drawing/2010/main" xmlns="">
                <a:solidFill>
                  <a:srgbClr val="FFFFFF"/>
                </a:solidFill>
              </a14:hiddenFill>
            </a:ext>
          </a:extLst>
        </p:spPr>
      </p:pic>
      <p:sp>
        <p:nvSpPr>
          <p:cNvPr id="60487" name="Line 71"/>
          <p:cNvSpPr>
            <a:spLocks noChangeShapeType="1"/>
          </p:cNvSpPr>
          <p:nvPr/>
        </p:nvSpPr>
        <p:spPr bwMode="auto">
          <a:xfrm flipH="1" flipV="1">
            <a:off x="3860800" y="3660775"/>
            <a:ext cx="838200" cy="609600"/>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488" name="Line 72"/>
          <p:cNvSpPr>
            <a:spLocks noChangeShapeType="1"/>
          </p:cNvSpPr>
          <p:nvPr/>
        </p:nvSpPr>
        <p:spPr bwMode="auto">
          <a:xfrm flipH="1" flipV="1">
            <a:off x="2032000" y="3508375"/>
            <a:ext cx="304800" cy="7620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19401584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Strategies: Newspaper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By the 2000s, most newspapers and magazines provided free access to online content. (Except the Wall Street Journal.)</a:t>
            </a:r>
          </a:p>
          <a:p>
            <a:r>
              <a:rPr lang="en-US" dirty="0" smtClean="0"/>
              <a:t>By 2010, most were losing print subscribers and print advertising revenue.</a:t>
            </a:r>
          </a:p>
          <a:p>
            <a:r>
              <a:rPr lang="en-US" dirty="0" smtClean="0"/>
              <a:t>Some decided to create a “pay wall” to offer some free content and charge for subscriptions</a:t>
            </a:r>
          </a:p>
          <a:p>
            <a:r>
              <a:rPr lang="en-US" dirty="0" smtClean="0"/>
              <a:t>Which is a big risk</a:t>
            </a:r>
          </a:p>
          <a:p>
            <a:pPr lvl="1"/>
            <a:r>
              <a:rPr lang="en-US" dirty="0" smtClean="0"/>
              <a:t>Fees might drive away readers, limiting subscription revenue</a:t>
            </a:r>
          </a:p>
          <a:p>
            <a:pPr lvl="1"/>
            <a:r>
              <a:rPr lang="en-US" dirty="0" smtClean="0"/>
              <a:t>And reducing the amount of money received through advertising</a:t>
            </a:r>
          </a:p>
          <a:p>
            <a:r>
              <a:rPr lang="en-US" dirty="0" smtClean="0"/>
              <a:t>But, can Web advertising support thousands or millions of Web sites?</a:t>
            </a:r>
            <a:endParaRPr lang="en-US" dirty="0"/>
          </a:p>
        </p:txBody>
      </p:sp>
    </p:spTree>
    <p:extLst>
      <p:ext uri="{BB962C8B-B14F-4D97-AF65-F5344CB8AC3E}">
        <p14:creationId xmlns:p14="http://schemas.microsoft.com/office/powerpoint/2010/main" xmlns="" val="1534453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title"/>
          </p:nvPr>
        </p:nvSpPr>
        <p:spPr/>
        <p:txBody>
          <a:bodyPr/>
          <a:lstStyle/>
          <a:p>
            <a:r>
              <a:rPr lang="en-US"/>
              <a:t>Sustainability</a:t>
            </a:r>
          </a:p>
        </p:txBody>
      </p:sp>
      <p:sp>
        <p:nvSpPr>
          <p:cNvPr id="160773" name="Line 5"/>
          <p:cNvSpPr>
            <a:spLocks noChangeShapeType="1"/>
          </p:cNvSpPr>
          <p:nvPr/>
        </p:nvSpPr>
        <p:spPr bwMode="auto">
          <a:xfrm>
            <a:off x="1600200" y="2568575"/>
            <a:ext cx="441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0774" name="Line 6"/>
          <p:cNvSpPr>
            <a:spLocks noChangeShapeType="1"/>
          </p:cNvSpPr>
          <p:nvPr/>
        </p:nvSpPr>
        <p:spPr bwMode="auto">
          <a:xfrm>
            <a:off x="1600200" y="1120775"/>
            <a:ext cx="0" cy="2590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0775" name="Text Box 7"/>
          <p:cNvSpPr txBox="1">
            <a:spLocks noChangeArrowheads="1"/>
          </p:cNvSpPr>
          <p:nvPr/>
        </p:nvSpPr>
        <p:spPr bwMode="auto">
          <a:xfrm>
            <a:off x="1127125" y="1131888"/>
            <a:ext cx="325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a:t>
            </a:r>
          </a:p>
        </p:txBody>
      </p:sp>
      <p:sp>
        <p:nvSpPr>
          <p:cNvPr id="160776" name="Text Box 8"/>
          <p:cNvSpPr txBox="1">
            <a:spLocks noChangeArrowheads="1"/>
          </p:cNvSpPr>
          <p:nvPr/>
        </p:nvSpPr>
        <p:spPr bwMode="auto">
          <a:xfrm>
            <a:off x="5486400" y="2644775"/>
            <a:ext cx="6635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t>time</a:t>
            </a:r>
          </a:p>
        </p:txBody>
      </p:sp>
      <p:sp>
        <p:nvSpPr>
          <p:cNvPr id="160777" name="Rectangle 9"/>
          <p:cNvSpPr>
            <a:spLocks noChangeArrowheads="1"/>
          </p:cNvSpPr>
          <p:nvPr/>
        </p:nvSpPr>
        <p:spPr bwMode="auto">
          <a:xfrm>
            <a:off x="1828800" y="2568575"/>
            <a:ext cx="228600" cy="1143000"/>
          </a:xfrm>
          <a:prstGeom prst="rect">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78" name="Rectangle 10"/>
          <p:cNvSpPr>
            <a:spLocks noChangeArrowheads="1"/>
          </p:cNvSpPr>
          <p:nvPr/>
        </p:nvSpPr>
        <p:spPr bwMode="auto">
          <a:xfrm>
            <a:off x="2438400"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79" name="Rectangle 11"/>
          <p:cNvSpPr>
            <a:spLocks noChangeArrowheads="1"/>
          </p:cNvSpPr>
          <p:nvPr/>
        </p:nvSpPr>
        <p:spPr bwMode="auto">
          <a:xfrm>
            <a:off x="2955925"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80" name="Rectangle 12"/>
          <p:cNvSpPr>
            <a:spLocks noChangeArrowheads="1"/>
          </p:cNvSpPr>
          <p:nvPr/>
        </p:nvSpPr>
        <p:spPr bwMode="auto">
          <a:xfrm>
            <a:off x="3473450"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81" name="Rectangle 13"/>
          <p:cNvSpPr>
            <a:spLocks noChangeArrowheads="1"/>
          </p:cNvSpPr>
          <p:nvPr/>
        </p:nvSpPr>
        <p:spPr bwMode="auto">
          <a:xfrm>
            <a:off x="3992563"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82" name="Rectangle 14"/>
          <p:cNvSpPr>
            <a:spLocks noChangeArrowheads="1"/>
          </p:cNvSpPr>
          <p:nvPr/>
        </p:nvSpPr>
        <p:spPr bwMode="auto">
          <a:xfrm>
            <a:off x="4510088"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83" name="Rectangle 15"/>
          <p:cNvSpPr>
            <a:spLocks noChangeArrowheads="1"/>
          </p:cNvSpPr>
          <p:nvPr/>
        </p:nvSpPr>
        <p:spPr bwMode="auto">
          <a:xfrm>
            <a:off x="5029200" y="19589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784" name="Text Box 16"/>
          <p:cNvSpPr txBox="1">
            <a:spLocks noChangeArrowheads="1"/>
          </p:cNvSpPr>
          <p:nvPr/>
        </p:nvSpPr>
        <p:spPr bwMode="auto">
          <a:xfrm>
            <a:off x="2193925" y="3367088"/>
            <a:ext cx="1847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Technology cost</a:t>
            </a:r>
          </a:p>
        </p:txBody>
      </p:sp>
      <p:sp>
        <p:nvSpPr>
          <p:cNvPr id="160785" name="Text Box 17"/>
          <p:cNvSpPr txBox="1">
            <a:spLocks noChangeArrowheads="1"/>
          </p:cNvSpPr>
          <p:nvPr/>
        </p:nvSpPr>
        <p:spPr bwMode="auto">
          <a:xfrm>
            <a:off x="3124200" y="1349375"/>
            <a:ext cx="1873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Additional profits</a:t>
            </a:r>
          </a:p>
        </p:txBody>
      </p:sp>
      <p:sp>
        <p:nvSpPr>
          <p:cNvPr id="160799" name="Line 31"/>
          <p:cNvSpPr>
            <a:spLocks noChangeShapeType="1"/>
          </p:cNvSpPr>
          <p:nvPr/>
        </p:nvSpPr>
        <p:spPr bwMode="auto">
          <a:xfrm>
            <a:off x="1600200" y="5464175"/>
            <a:ext cx="441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0800" name="Line 32"/>
          <p:cNvSpPr>
            <a:spLocks noChangeShapeType="1"/>
          </p:cNvSpPr>
          <p:nvPr/>
        </p:nvSpPr>
        <p:spPr bwMode="auto">
          <a:xfrm>
            <a:off x="1600200" y="4016375"/>
            <a:ext cx="0" cy="2590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0801" name="Text Box 33"/>
          <p:cNvSpPr txBox="1">
            <a:spLocks noChangeArrowheads="1"/>
          </p:cNvSpPr>
          <p:nvPr/>
        </p:nvSpPr>
        <p:spPr bwMode="auto">
          <a:xfrm>
            <a:off x="1127125" y="4027488"/>
            <a:ext cx="325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a:t>
            </a:r>
          </a:p>
        </p:txBody>
      </p:sp>
      <p:sp>
        <p:nvSpPr>
          <p:cNvPr id="160802" name="Text Box 34"/>
          <p:cNvSpPr txBox="1">
            <a:spLocks noChangeArrowheads="1"/>
          </p:cNvSpPr>
          <p:nvPr/>
        </p:nvSpPr>
        <p:spPr bwMode="auto">
          <a:xfrm>
            <a:off x="5486400" y="5540375"/>
            <a:ext cx="6635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t>time</a:t>
            </a:r>
          </a:p>
        </p:txBody>
      </p:sp>
      <p:sp>
        <p:nvSpPr>
          <p:cNvPr id="160803" name="Rectangle 35"/>
          <p:cNvSpPr>
            <a:spLocks noChangeArrowheads="1"/>
          </p:cNvSpPr>
          <p:nvPr/>
        </p:nvSpPr>
        <p:spPr bwMode="auto">
          <a:xfrm>
            <a:off x="1828800" y="5464175"/>
            <a:ext cx="228600" cy="1143000"/>
          </a:xfrm>
          <a:prstGeom prst="rect">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804" name="Rectangle 36"/>
          <p:cNvSpPr>
            <a:spLocks noChangeArrowheads="1"/>
          </p:cNvSpPr>
          <p:nvPr/>
        </p:nvSpPr>
        <p:spPr bwMode="auto">
          <a:xfrm>
            <a:off x="2438400" y="4854575"/>
            <a:ext cx="2286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806" name="Rectangle 38"/>
          <p:cNvSpPr>
            <a:spLocks noChangeArrowheads="1"/>
          </p:cNvSpPr>
          <p:nvPr/>
        </p:nvSpPr>
        <p:spPr bwMode="auto">
          <a:xfrm>
            <a:off x="3473450" y="5311775"/>
            <a:ext cx="26035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810" name="Text Box 42"/>
          <p:cNvSpPr txBox="1">
            <a:spLocks noChangeArrowheads="1"/>
          </p:cNvSpPr>
          <p:nvPr/>
        </p:nvSpPr>
        <p:spPr bwMode="auto">
          <a:xfrm>
            <a:off x="2193925" y="6262688"/>
            <a:ext cx="1847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Technology cost</a:t>
            </a:r>
          </a:p>
        </p:txBody>
      </p:sp>
      <p:sp>
        <p:nvSpPr>
          <p:cNvPr id="160811" name="Text Box 43"/>
          <p:cNvSpPr txBox="1">
            <a:spLocks noChangeArrowheads="1"/>
          </p:cNvSpPr>
          <p:nvPr/>
        </p:nvSpPr>
        <p:spPr bwMode="auto">
          <a:xfrm>
            <a:off x="3048000" y="4625975"/>
            <a:ext cx="1873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Additional profits</a:t>
            </a:r>
          </a:p>
        </p:txBody>
      </p:sp>
      <p:sp>
        <p:nvSpPr>
          <p:cNvPr id="160812" name="Rectangle 44"/>
          <p:cNvSpPr>
            <a:spLocks noChangeArrowheads="1"/>
          </p:cNvSpPr>
          <p:nvPr/>
        </p:nvSpPr>
        <p:spPr bwMode="auto">
          <a:xfrm>
            <a:off x="2895600" y="5311775"/>
            <a:ext cx="260350" cy="152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0813" name="Text Box 45"/>
          <p:cNvSpPr txBox="1">
            <a:spLocks noChangeArrowheads="1"/>
          </p:cNvSpPr>
          <p:nvPr/>
        </p:nvSpPr>
        <p:spPr bwMode="auto">
          <a:xfrm>
            <a:off x="6461125" y="1922463"/>
            <a:ext cx="23780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Technology creates barriers or switching costs so you gain profits.</a:t>
            </a:r>
          </a:p>
        </p:txBody>
      </p:sp>
      <p:sp>
        <p:nvSpPr>
          <p:cNvPr id="160814" name="Text Box 46"/>
          <p:cNvSpPr txBox="1">
            <a:spLocks noChangeArrowheads="1"/>
          </p:cNvSpPr>
          <p:nvPr/>
        </p:nvSpPr>
        <p:spPr bwMode="auto">
          <a:xfrm>
            <a:off x="6461125" y="4778375"/>
            <a:ext cx="2378075"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Anyone can copy your strategy and competitors attract customers.</a:t>
            </a:r>
          </a:p>
        </p:txBody>
      </p:sp>
    </p:spTree>
    <p:extLst>
      <p:ext uri="{BB962C8B-B14F-4D97-AF65-F5344CB8AC3E}">
        <p14:creationId xmlns:p14="http://schemas.microsoft.com/office/powerpoint/2010/main" xmlns="" val="91855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normAutofit/>
          </a:bodyPr>
          <a:lstStyle/>
          <a:p>
            <a:r>
              <a:rPr lang="en-US"/>
              <a:t>Leader or Follower</a:t>
            </a:r>
          </a:p>
        </p:txBody>
      </p:sp>
      <p:graphicFrame>
        <p:nvGraphicFramePr>
          <p:cNvPr id="162877" name="Group 61"/>
          <p:cNvGraphicFramePr>
            <a:graphicFrameLocks noGrp="1"/>
          </p:cNvGraphicFramePr>
          <p:nvPr>
            <p:ph idx="4294967295"/>
            <p:extLst>
              <p:ext uri="{D42A27DB-BD31-4B8C-83A1-F6EECF244321}">
                <p14:modId xmlns:p14="http://schemas.microsoft.com/office/powerpoint/2010/main" xmlns="" val="3122477034"/>
              </p:ext>
            </p:extLst>
          </p:nvPr>
        </p:nvGraphicFramePr>
        <p:xfrm>
          <a:off x="1973179" y="4495800"/>
          <a:ext cx="5016500" cy="2048256"/>
        </p:xfrm>
        <a:graphic>
          <a:graphicData uri="http://schemas.openxmlformats.org/drawingml/2006/table">
            <a:tbl>
              <a:tblPr/>
              <a:tblGrid>
                <a:gridCol w="2266950"/>
                <a:gridCol w="2749550"/>
              </a:tblGrid>
              <a:tr h="0">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Leader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DFEDA"/>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Follower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DFEDA"/>
                    </a:solidFill>
                  </a:tcPr>
                </a:tc>
              </a:tr>
              <a:tr h="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Lock in customers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Reputation</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Lock in technologies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Experience</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Lead for next step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Reduced risk—standards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Lower cost</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Supplier experience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2821" name="Freeform 5"/>
          <p:cNvSpPr>
            <a:spLocks/>
          </p:cNvSpPr>
          <p:nvPr/>
        </p:nvSpPr>
        <p:spPr bwMode="auto">
          <a:xfrm>
            <a:off x="2428875" y="1203233"/>
            <a:ext cx="3733800" cy="2819400"/>
          </a:xfrm>
          <a:custGeom>
            <a:avLst/>
            <a:gdLst>
              <a:gd name="T0" fmla="*/ 0 w 2352"/>
              <a:gd name="T1" fmla="*/ 0 h 1776"/>
              <a:gd name="T2" fmla="*/ 0 w 2352"/>
              <a:gd name="T3" fmla="*/ 1776 h 1776"/>
              <a:gd name="T4" fmla="*/ 2352 w 2352"/>
              <a:gd name="T5" fmla="*/ 1776 h 1776"/>
            </a:gdLst>
            <a:ahLst/>
            <a:cxnLst>
              <a:cxn ang="0">
                <a:pos x="T0" y="T1"/>
              </a:cxn>
              <a:cxn ang="0">
                <a:pos x="T2" y="T3"/>
              </a:cxn>
              <a:cxn ang="0">
                <a:pos x="T4" y="T5"/>
              </a:cxn>
            </a:cxnLst>
            <a:rect l="0" t="0" r="r" b="b"/>
            <a:pathLst>
              <a:path w="2352" h="1776">
                <a:moveTo>
                  <a:pt x="0" y="0"/>
                </a:moveTo>
                <a:lnTo>
                  <a:pt x="0" y="1776"/>
                </a:lnTo>
                <a:lnTo>
                  <a:pt x="2352" y="1776"/>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2822" name="Text Box 6"/>
          <p:cNvSpPr txBox="1">
            <a:spLocks noChangeArrowheads="1"/>
          </p:cNvSpPr>
          <p:nvPr/>
        </p:nvSpPr>
        <p:spPr bwMode="auto">
          <a:xfrm>
            <a:off x="5705475" y="3986120"/>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time</a:t>
            </a:r>
          </a:p>
        </p:txBody>
      </p:sp>
      <p:sp>
        <p:nvSpPr>
          <p:cNvPr id="162823" name="Text Box 7"/>
          <p:cNvSpPr txBox="1">
            <a:spLocks noChangeArrowheads="1"/>
          </p:cNvSpPr>
          <p:nvPr/>
        </p:nvSpPr>
        <p:spPr bwMode="auto">
          <a:xfrm>
            <a:off x="2047875" y="1090520"/>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a:t>
            </a:r>
          </a:p>
        </p:txBody>
      </p:sp>
      <p:sp>
        <p:nvSpPr>
          <p:cNvPr id="162824" name="Freeform 8"/>
          <p:cNvSpPr>
            <a:spLocks/>
          </p:cNvSpPr>
          <p:nvPr/>
        </p:nvSpPr>
        <p:spPr bwMode="auto">
          <a:xfrm>
            <a:off x="2809875" y="1355633"/>
            <a:ext cx="3048000" cy="2286000"/>
          </a:xfrm>
          <a:custGeom>
            <a:avLst/>
            <a:gdLst>
              <a:gd name="T0" fmla="*/ 0 w 1920"/>
              <a:gd name="T1" fmla="*/ 0 h 1440"/>
              <a:gd name="T2" fmla="*/ 528 w 1920"/>
              <a:gd name="T3" fmla="*/ 1164 h 1440"/>
              <a:gd name="T4" fmla="*/ 1920 w 1920"/>
              <a:gd name="T5" fmla="*/ 1440 h 1440"/>
            </a:gdLst>
            <a:ahLst/>
            <a:cxnLst>
              <a:cxn ang="0">
                <a:pos x="T0" y="T1"/>
              </a:cxn>
              <a:cxn ang="0">
                <a:pos x="T2" y="T3"/>
              </a:cxn>
              <a:cxn ang="0">
                <a:pos x="T4" y="T5"/>
              </a:cxn>
            </a:cxnLst>
            <a:rect l="0" t="0" r="r" b="b"/>
            <a:pathLst>
              <a:path w="1920" h="1440">
                <a:moveTo>
                  <a:pt x="0" y="0"/>
                </a:moveTo>
                <a:cubicBezTo>
                  <a:pt x="88" y="194"/>
                  <a:pt x="208" y="924"/>
                  <a:pt x="528" y="1164"/>
                </a:cubicBezTo>
                <a:cubicBezTo>
                  <a:pt x="848" y="1404"/>
                  <a:pt x="1630" y="1383"/>
                  <a:pt x="1920" y="144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2825" name="Text Box 9"/>
          <p:cNvSpPr txBox="1">
            <a:spLocks noChangeArrowheads="1"/>
          </p:cNvSpPr>
          <p:nvPr/>
        </p:nvSpPr>
        <p:spPr bwMode="auto">
          <a:xfrm>
            <a:off x="3114675" y="1203233"/>
            <a:ext cx="2012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Technology Costs</a:t>
            </a:r>
          </a:p>
        </p:txBody>
      </p:sp>
      <p:sp>
        <p:nvSpPr>
          <p:cNvPr id="162826" name="Freeform 10"/>
          <p:cNvSpPr>
            <a:spLocks/>
          </p:cNvSpPr>
          <p:nvPr/>
        </p:nvSpPr>
        <p:spPr bwMode="auto">
          <a:xfrm>
            <a:off x="2428875" y="1852520"/>
            <a:ext cx="533400" cy="2133600"/>
          </a:xfrm>
          <a:custGeom>
            <a:avLst/>
            <a:gdLst>
              <a:gd name="T0" fmla="*/ 336 w 336"/>
              <a:gd name="T1" fmla="*/ 1344 h 1344"/>
              <a:gd name="T2" fmla="*/ 336 w 336"/>
              <a:gd name="T3" fmla="*/ 0 h 1344"/>
              <a:gd name="T4" fmla="*/ 0 w 336"/>
              <a:gd name="T5" fmla="*/ 0 h 1344"/>
            </a:gdLst>
            <a:ahLst/>
            <a:cxnLst>
              <a:cxn ang="0">
                <a:pos x="T0" y="T1"/>
              </a:cxn>
              <a:cxn ang="0">
                <a:pos x="T2" y="T3"/>
              </a:cxn>
              <a:cxn ang="0">
                <a:pos x="T4" y="T5"/>
              </a:cxn>
            </a:cxnLst>
            <a:rect l="0" t="0" r="r" b="b"/>
            <a:pathLst>
              <a:path w="336" h="1344">
                <a:moveTo>
                  <a:pt x="336" y="1344"/>
                </a:moveTo>
                <a:lnTo>
                  <a:pt x="336" y="0"/>
                </a:lnTo>
                <a:lnTo>
                  <a:pt x="0" y="0"/>
                </a:lnTo>
              </a:path>
            </a:pathLst>
          </a:custGeom>
          <a:noFill/>
          <a:ln w="12700" cap="flat" cmpd="sng">
            <a:solidFill>
              <a:schemeClr val="tx2"/>
            </a:solidFill>
            <a:prstDash val="dash"/>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2827" name="Text Box 11"/>
          <p:cNvSpPr txBox="1">
            <a:spLocks noChangeArrowheads="1"/>
          </p:cNvSpPr>
          <p:nvPr/>
        </p:nvSpPr>
        <p:spPr bwMode="auto">
          <a:xfrm>
            <a:off x="2505075" y="4062320"/>
            <a:ext cx="895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solidFill>
                  <a:schemeClr val="tx2"/>
                </a:solidFill>
              </a:rPr>
              <a:t>Leader</a:t>
            </a:r>
          </a:p>
        </p:txBody>
      </p:sp>
      <p:sp>
        <p:nvSpPr>
          <p:cNvPr id="162828" name="Freeform 12"/>
          <p:cNvSpPr>
            <a:spLocks/>
          </p:cNvSpPr>
          <p:nvPr/>
        </p:nvSpPr>
        <p:spPr bwMode="auto">
          <a:xfrm>
            <a:off x="2428875" y="3528920"/>
            <a:ext cx="2057400" cy="457200"/>
          </a:xfrm>
          <a:custGeom>
            <a:avLst/>
            <a:gdLst>
              <a:gd name="T0" fmla="*/ 1296 w 1296"/>
              <a:gd name="T1" fmla="*/ 288 h 288"/>
              <a:gd name="T2" fmla="*/ 1296 w 1296"/>
              <a:gd name="T3" fmla="*/ 0 h 288"/>
              <a:gd name="T4" fmla="*/ 0 w 1296"/>
              <a:gd name="T5" fmla="*/ 0 h 288"/>
            </a:gdLst>
            <a:ahLst/>
            <a:cxnLst>
              <a:cxn ang="0">
                <a:pos x="T0" y="T1"/>
              </a:cxn>
              <a:cxn ang="0">
                <a:pos x="T2" y="T3"/>
              </a:cxn>
              <a:cxn ang="0">
                <a:pos x="T4" y="T5"/>
              </a:cxn>
            </a:cxnLst>
            <a:rect l="0" t="0" r="r" b="b"/>
            <a:pathLst>
              <a:path w="1296" h="288">
                <a:moveTo>
                  <a:pt x="1296" y="288"/>
                </a:moveTo>
                <a:lnTo>
                  <a:pt x="1296" y="0"/>
                </a:lnTo>
                <a:lnTo>
                  <a:pt x="0" y="0"/>
                </a:lnTo>
              </a:path>
            </a:pathLst>
          </a:custGeom>
          <a:noFill/>
          <a:ln w="12700" cap="flat" cmpd="sng">
            <a:solidFill>
              <a:schemeClr val="accent1"/>
            </a:solidFill>
            <a:prstDash val="dash"/>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2829" name="Text Box 13"/>
          <p:cNvSpPr txBox="1">
            <a:spLocks noChangeArrowheads="1"/>
          </p:cNvSpPr>
          <p:nvPr/>
        </p:nvSpPr>
        <p:spPr bwMode="auto">
          <a:xfrm>
            <a:off x="3952875" y="4062320"/>
            <a:ext cx="1047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solidFill>
                  <a:schemeClr val="accent1"/>
                </a:solidFill>
              </a:rPr>
              <a:t>Follower</a:t>
            </a:r>
          </a:p>
        </p:txBody>
      </p:sp>
    </p:spTree>
    <p:extLst>
      <p:ext uri="{BB962C8B-B14F-4D97-AF65-F5344CB8AC3E}">
        <p14:creationId xmlns:p14="http://schemas.microsoft.com/office/powerpoint/2010/main" xmlns="" val="406979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p:txBody>
          <a:bodyPr/>
          <a:lstStyle/>
          <a:p>
            <a:r>
              <a:rPr lang="en-US"/>
              <a:t>Change Agents</a:t>
            </a:r>
          </a:p>
        </p:txBody>
      </p:sp>
      <p:sp>
        <p:nvSpPr>
          <p:cNvPr id="164870" name="Text Box 6"/>
          <p:cNvSpPr txBox="1">
            <a:spLocks noChangeArrowheads="1"/>
          </p:cNvSpPr>
          <p:nvPr/>
        </p:nvSpPr>
        <p:spPr bwMode="auto">
          <a:xfrm>
            <a:off x="4953000" y="3070412"/>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time</a:t>
            </a:r>
          </a:p>
        </p:txBody>
      </p:sp>
      <p:sp>
        <p:nvSpPr>
          <p:cNvPr id="164871" name="Line 7"/>
          <p:cNvSpPr>
            <a:spLocks noChangeShapeType="1"/>
          </p:cNvSpPr>
          <p:nvPr/>
        </p:nvSpPr>
        <p:spPr bwMode="auto">
          <a:xfrm>
            <a:off x="1295400" y="2994212"/>
            <a:ext cx="434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872" name="Rectangle 8"/>
          <p:cNvSpPr>
            <a:spLocks noChangeArrowheads="1"/>
          </p:cNvSpPr>
          <p:nvPr/>
        </p:nvSpPr>
        <p:spPr bwMode="auto">
          <a:xfrm>
            <a:off x="1295400" y="2537012"/>
            <a:ext cx="12192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74" name="Rectangle 10"/>
          <p:cNvSpPr>
            <a:spLocks noChangeArrowheads="1"/>
          </p:cNvSpPr>
          <p:nvPr/>
        </p:nvSpPr>
        <p:spPr bwMode="auto">
          <a:xfrm>
            <a:off x="2514600" y="2079812"/>
            <a:ext cx="12192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75" name="Rectangle 11"/>
          <p:cNvSpPr>
            <a:spLocks noChangeArrowheads="1"/>
          </p:cNvSpPr>
          <p:nvPr/>
        </p:nvSpPr>
        <p:spPr bwMode="auto">
          <a:xfrm>
            <a:off x="3733800" y="1622612"/>
            <a:ext cx="12192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4877" name="Text Box 13"/>
          <p:cNvSpPr txBox="1">
            <a:spLocks noChangeArrowheads="1"/>
          </p:cNvSpPr>
          <p:nvPr/>
        </p:nvSpPr>
        <p:spPr bwMode="auto">
          <a:xfrm>
            <a:off x="4953000" y="6042212"/>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time</a:t>
            </a:r>
          </a:p>
        </p:txBody>
      </p:sp>
      <p:sp>
        <p:nvSpPr>
          <p:cNvPr id="164878" name="Line 14"/>
          <p:cNvSpPr>
            <a:spLocks noChangeShapeType="1"/>
          </p:cNvSpPr>
          <p:nvPr/>
        </p:nvSpPr>
        <p:spPr bwMode="auto">
          <a:xfrm>
            <a:off x="1295400" y="5966012"/>
            <a:ext cx="434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883" name="Freeform 19"/>
          <p:cNvSpPr>
            <a:spLocks/>
          </p:cNvSpPr>
          <p:nvPr/>
        </p:nvSpPr>
        <p:spPr bwMode="auto">
          <a:xfrm>
            <a:off x="1295400" y="4518212"/>
            <a:ext cx="3505200" cy="1066800"/>
          </a:xfrm>
          <a:custGeom>
            <a:avLst/>
            <a:gdLst>
              <a:gd name="T0" fmla="*/ 0 w 2208"/>
              <a:gd name="T1" fmla="*/ 672 h 672"/>
              <a:gd name="T2" fmla="*/ 1104 w 2208"/>
              <a:gd name="T3" fmla="*/ 432 h 672"/>
              <a:gd name="T4" fmla="*/ 2016 w 2208"/>
              <a:gd name="T5" fmla="*/ 96 h 672"/>
              <a:gd name="T6" fmla="*/ 2208 w 2208"/>
              <a:gd name="T7" fmla="*/ 0 h 672"/>
            </a:gdLst>
            <a:ahLst/>
            <a:cxnLst>
              <a:cxn ang="0">
                <a:pos x="T0" y="T1"/>
              </a:cxn>
              <a:cxn ang="0">
                <a:pos x="T2" y="T3"/>
              </a:cxn>
              <a:cxn ang="0">
                <a:pos x="T4" y="T5"/>
              </a:cxn>
              <a:cxn ang="0">
                <a:pos x="T6" y="T7"/>
              </a:cxn>
            </a:cxnLst>
            <a:rect l="0" t="0" r="r" b="b"/>
            <a:pathLst>
              <a:path w="2208" h="672">
                <a:moveTo>
                  <a:pt x="0" y="672"/>
                </a:moveTo>
                <a:cubicBezTo>
                  <a:pt x="384" y="600"/>
                  <a:pt x="768" y="528"/>
                  <a:pt x="1104" y="432"/>
                </a:cubicBezTo>
                <a:cubicBezTo>
                  <a:pt x="1440" y="336"/>
                  <a:pt x="1832" y="168"/>
                  <a:pt x="2016" y="96"/>
                </a:cubicBezTo>
                <a:cubicBezTo>
                  <a:pt x="2200" y="24"/>
                  <a:pt x="2204" y="12"/>
                  <a:pt x="2208" y="0"/>
                </a:cubicBezTo>
              </a:path>
            </a:pathLst>
          </a:custGeom>
          <a:noFill/>
          <a:ln w="76200" cap="flat" cmpd="sng">
            <a:solidFill>
              <a:schemeClr val="hlink"/>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884" name="Text Box 20"/>
          <p:cNvSpPr txBox="1">
            <a:spLocks noChangeArrowheads="1"/>
          </p:cNvSpPr>
          <p:nvPr/>
        </p:nvSpPr>
        <p:spPr bwMode="auto">
          <a:xfrm>
            <a:off x="1600200" y="3222812"/>
            <a:ext cx="2863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Change agent intervention</a:t>
            </a:r>
          </a:p>
        </p:txBody>
      </p:sp>
      <p:sp>
        <p:nvSpPr>
          <p:cNvPr id="164885" name="Line 21"/>
          <p:cNvSpPr>
            <a:spLocks noChangeShapeType="1"/>
          </p:cNvSpPr>
          <p:nvPr/>
        </p:nvSpPr>
        <p:spPr bwMode="auto">
          <a:xfrm flipH="1" flipV="1">
            <a:off x="2590800" y="2460812"/>
            <a:ext cx="762000" cy="685800"/>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886" name="Line 22"/>
          <p:cNvSpPr>
            <a:spLocks noChangeShapeType="1"/>
          </p:cNvSpPr>
          <p:nvPr/>
        </p:nvSpPr>
        <p:spPr bwMode="auto">
          <a:xfrm flipV="1">
            <a:off x="3352800" y="2460812"/>
            <a:ext cx="381000" cy="685800"/>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887" name="Text Box 23"/>
          <p:cNvSpPr txBox="1">
            <a:spLocks noChangeArrowheads="1"/>
          </p:cNvSpPr>
          <p:nvPr/>
        </p:nvSpPr>
        <p:spPr bwMode="auto">
          <a:xfrm>
            <a:off x="5943600" y="1546412"/>
            <a:ext cx="28956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Change agent can be person or event (economic) that convinces organization to change its policies.</a:t>
            </a:r>
          </a:p>
        </p:txBody>
      </p:sp>
      <p:sp>
        <p:nvSpPr>
          <p:cNvPr id="164888" name="Text Box 24"/>
          <p:cNvSpPr txBox="1">
            <a:spLocks noChangeArrowheads="1"/>
          </p:cNvSpPr>
          <p:nvPr/>
        </p:nvSpPr>
        <p:spPr bwMode="auto">
          <a:xfrm>
            <a:off x="5943600" y="4061012"/>
            <a:ext cx="28956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Continuous change where everyone is encouraged to contribute new ideas making many small changes over time.</a:t>
            </a:r>
          </a:p>
        </p:txBody>
      </p:sp>
    </p:spTree>
    <p:extLst>
      <p:ext uri="{BB962C8B-B14F-4D97-AF65-F5344CB8AC3E}">
        <p14:creationId xmlns:p14="http://schemas.microsoft.com/office/powerpoint/2010/main" xmlns="" val="2903456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Goals of cloud computing: reduce fixed costs and make similar technology available to even small firms.</a:t>
            </a:r>
          </a:p>
          <a:p>
            <a:r>
              <a:rPr lang="en-US" dirty="0" smtClean="0"/>
              <a:t>The presence of open, low-cost services makes it difficult to use technology strategically.</a:t>
            </a:r>
          </a:p>
          <a:p>
            <a:r>
              <a:rPr lang="en-US" dirty="0" smtClean="0"/>
              <a:t>But strategy depends on finding creative methods and ideas and using technology to implement them.</a:t>
            </a:r>
          </a:p>
          <a:p>
            <a:r>
              <a:rPr lang="en-US" dirty="0" smtClean="0"/>
              <a:t>If your managers are better than others, the presence of low-cost technology can make it easier to test and explore new ideas.</a:t>
            </a:r>
            <a:endParaRPr lang="en-US" dirty="0"/>
          </a:p>
        </p:txBody>
      </p:sp>
    </p:spTree>
    <p:extLst>
      <p:ext uri="{BB962C8B-B14F-4D97-AF65-F5344CB8AC3E}">
        <p14:creationId xmlns:p14="http://schemas.microsoft.com/office/powerpoint/2010/main" xmlns="" val="1219505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Airline Industry: Classic Case</a:t>
            </a:r>
            <a:endParaRPr lang="en-US" dirty="0"/>
          </a:p>
        </p:txBody>
      </p:sp>
      <p:sp>
        <p:nvSpPr>
          <p:cNvPr id="5" name="TextBox 4"/>
          <p:cNvSpPr txBox="1"/>
          <p:nvPr/>
        </p:nvSpPr>
        <p:spPr>
          <a:xfrm>
            <a:off x="1295400" y="1447800"/>
            <a:ext cx="7697941" cy="4893647"/>
          </a:xfrm>
          <a:prstGeom prst="rect">
            <a:avLst/>
          </a:prstGeom>
          <a:noFill/>
        </p:spPr>
        <p:txBody>
          <a:bodyPr wrap="none" rtlCol="0">
            <a:spAutoFit/>
          </a:bodyPr>
          <a:lstStyle/>
          <a:p>
            <a:r>
              <a:rPr lang="en-US" dirty="0" smtClean="0"/>
              <a:t>Before 1978: Highly regulated</a:t>
            </a:r>
          </a:p>
          <a:p>
            <a:r>
              <a:rPr lang="en-US" dirty="0"/>
              <a:t> </a:t>
            </a:r>
            <a:r>
              <a:rPr lang="en-US" dirty="0" smtClean="0"/>
              <a:t> Federal Aeronautics Administration (FAA): Safety</a:t>
            </a:r>
          </a:p>
          <a:p>
            <a:r>
              <a:rPr lang="en-US" dirty="0"/>
              <a:t> </a:t>
            </a:r>
            <a:r>
              <a:rPr lang="en-US" dirty="0" smtClean="0"/>
              <a:t> Civil Aeronautics Board (CAB): Business</a:t>
            </a:r>
          </a:p>
          <a:p>
            <a:r>
              <a:rPr lang="en-US" dirty="0"/>
              <a:t> </a:t>
            </a:r>
            <a:r>
              <a:rPr lang="en-US" dirty="0" smtClean="0"/>
              <a:t> Flight schedules, landing rights, gates, even fares</a:t>
            </a:r>
          </a:p>
          <a:p>
            <a:endParaRPr lang="en-US" dirty="0" smtClean="0"/>
          </a:p>
          <a:p>
            <a:r>
              <a:rPr lang="en-US" dirty="0" smtClean="0"/>
              <a:t>In 1978, the CAB was removed to increase competition</a:t>
            </a:r>
          </a:p>
          <a:p>
            <a:r>
              <a:rPr lang="en-US" dirty="0"/>
              <a:t> </a:t>
            </a:r>
            <a:r>
              <a:rPr lang="en-US" dirty="0" smtClean="0"/>
              <a:t> Landing times and gates are determined by auction.</a:t>
            </a:r>
          </a:p>
          <a:p>
            <a:r>
              <a:rPr lang="en-US" dirty="0"/>
              <a:t> </a:t>
            </a:r>
            <a:r>
              <a:rPr lang="en-US" dirty="0" smtClean="0"/>
              <a:t> Fares are set by airlines and the market.</a:t>
            </a:r>
          </a:p>
          <a:p>
            <a:endParaRPr lang="en-US" dirty="0"/>
          </a:p>
          <a:p>
            <a:r>
              <a:rPr lang="en-US" dirty="0" smtClean="0"/>
              <a:t>Initially, little changed in the industry</a:t>
            </a:r>
          </a:p>
          <a:p>
            <a:r>
              <a:rPr lang="en-US" dirty="0"/>
              <a:t> </a:t>
            </a:r>
            <a:r>
              <a:rPr lang="en-US" dirty="0" smtClean="0"/>
              <a:t> Firms had established practices and were profitable.</a:t>
            </a:r>
          </a:p>
          <a:p>
            <a:r>
              <a:rPr lang="en-US" dirty="0"/>
              <a:t> </a:t>
            </a:r>
            <a:r>
              <a:rPr lang="en-US" dirty="0" smtClean="0"/>
              <a:t> People Express was started, receiving huge press</a:t>
            </a:r>
          </a:p>
          <a:p>
            <a:r>
              <a:rPr lang="en-US" dirty="0"/>
              <a:t> </a:t>
            </a:r>
            <a:r>
              <a:rPr lang="en-US" dirty="0" smtClean="0"/>
              <a:t> Southwest Airlines began its slow expansion</a:t>
            </a:r>
            <a:endParaRPr lang="en-US" dirty="0"/>
          </a:p>
        </p:txBody>
      </p:sp>
    </p:spTree>
    <p:extLst>
      <p:ext uri="{BB962C8B-B14F-4D97-AF65-F5344CB8AC3E}">
        <p14:creationId xmlns:p14="http://schemas.microsoft.com/office/powerpoint/2010/main" xmlns="" val="1584545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Express</a:t>
            </a:r>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1447800"/>
            <a:ext cx="4724400" cy="2657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524000" y="4343400"/>
            <a:ext cx="6553200" cy="2308324"/>
          </a:xfrm>
          <a:prstGeom prst="rect">
            <a:avLst/>
          </a:prstGeom>
          <a:noFill/>
        </p:spPr>
        <p:txBody>
          <a:bodyPr wrap="square" rtlCol="0">
            <a:spAutoFit/>
          </a:bodyPr>
          <a:lstStyle/>
          <a:p>
            <a:r>
              <a:rPr lang="en-US" sz="1800" dirty="0" smtClean="0"/>
              <a:t>Very low costs.</a:t>
            </a:r>
          </a:p>
          <a:p>
            <a:r>
              <a:rPr lang="en-US" sz="1800" dirty="0" smtClean="0"/>
              <a:t>Main airport in Newark NJ and all flights return there.</a:t>
            </a:r>
          </a:p>
          <a:p>
            <a:r>
              <a:rPr lang="en-US" sz="1800" dirty="0" smtClean="0"/>
              <a:t>Initially East cost and New York to Florida.</a:t>
            </a:r>
          </a:p>
          <a:p>
            <a:r>
              <a:rPr lang="en-US" sz="1800" dirty="0" smtClean="0"/>
              <a:t>High unemployment, many workers available.</a:t>
            </a:r>
          </a:p>
          <a:p>
            <a:r>
              <a:rPr lang="en-US" sz="1800" dirty="0" smtClean="0"/>
              <a:t>No union workers—highly unusual for pilots.</a:t>
            </a:r>
          </a:p>
          <a:p>
            <a:r>
              <a:rPr lang="en-US" sz="1800" dirty="0" smtClean="0"/>
              <a:t>Flew single jet type (Boeing 727).</a:t>
            </a:r>
          </a:p>
          <a:p>
            <a:r>
              <a:rPr lang="en-US" sz="1800" dirty="0" smtClean="0"/>
              <a:t>Convinced FAA to allow two pilots instead of three.</a:t>
            </a:r>
          </a:p>
          <a:p>
            <a:r>
              <a:rPr lang="en-US" sz="1800" dirty="0" smtClean="0"/>
              <a:t>No reservation system, no meals, pay for bags.</a:t>
            </a:r>
            <a:endParaRPr lang="en-US" sz="1800" dirty="0"/>
          </a:p>
        </p:txBody>
      </p:sp>
      <p:sp>
        <p:nvSpPr>
          <p:cNvPr id="4" name="Freeform 3"/>
          <p:cNvSpPr/>
          <p:nvPr/>
        </p:nvSpPr>
        <p:spPr>
          <a:xfrm>
            <a:off x="5700045" y="2367185"/>
            <a:ext cx="360243" cy="1350236"/>
          </a:xfrm>
          <a:custGeom>
            <a:avLst/>
            <a:gdLst>
              <a:gd name="connsiteX0" fmla="*/ 316194 w 360243"/>
              <a:gd name="connsiteY0" fmla="*/ 0 h 1350236"/>
              <a:gd name="connsiteX1" fmla="*/ 333286 w 360243"/>
              <a:gd name="connsiteY1" fmla="*/ 658026 h 1350236"/>
              <a:gd name="connsiteX2" fmla="*/ 0 w 360243"/>
              <a:gd name="connsiteY2" fmla="*/ 1350236 h 1350236"/>
            </a:gdLst>
            <a:ahLst/>
            <a:cxnLst>
              <a:cxn ang="0">
                <a:pos x="connsiteX0" y="connsiteY0"/>
              </a:cxn>
              <a:cxn ang="0">
                <a:pos x="connsiteX1" y="connsiteY1"/>
              </a:cxn>
              <a:cxn ang="0">
                <a:pos x="connsiteX2" y="connsiteY2"/>
              </a:cxn>
            </a:cxnLst>
            <a:rect l="l" t="t" r="r" b="b"/>
            <a:pathLst>
              <a:path w="360243" h="1350236">
                <a:moveTo>
                  <a:pt x="316194" y="0"/>
                </a:moveTo>
                <a:cubicBezTo>
                  <a:pt x="351089" y="216493"/>
                  <a:pt x="385985" y="432987"/>
                  <a:pt x="333286" y="658026"/>
                </a:cubicBezTo>
                <a:cubicBezTo>
                  <a:pt x="280587" y="883065"/>
                  <a:pt x="140293" y="1116650"/>
                  <a:pt x="0" y="1350236"/>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5725682" y="2333002"/>
            <a:ext cx="563426" cy="1427148"/>
          </a:xfrm>
          <a:custGeom>
            <a:avLst/>
            <a:gdLst>
              <a:gd name="connsiteX0" fmla="*/ 0 w 563426"/>
              <a:gd name="connsiteY0" fmla="*/ 1427148 h 1427148"/>
              <a:gd name="connsiteX1" fmla="*/ 546931 w 563426"/>
              <a:gd name="connsiteY1" fmla="*/ 623843 h 1427148"/>
              <a:gd name="connsiteX2" fmla="*/ 367469 w 563426"/>
              <a:gd name="connsiteY2" fmla="*/ 0 h 1427148"/>
            </a:gdLst>
            <a:ahLst/>
            <a:cxnLst>
              <a:cxn ang="0">
                <a:pos x="connsiteX0" y="connsiteY0"/>
              </a:cxn>
              <a:cxn ang="0">
                <a:pos x="connsiteX1" y="connsiteY1"/>
              </a:cxn>
              <a:cxn ang="0">
                <a:pos x="connsiteX2" y="connsiteY2"/>
              </a:cxn>
            </a:cxnLst>
            <a:rect l="l" t="t" r="r" b="b"/>
            <a:pathLst>
              <a:path w="563426" h="1427148">
                <a:moveTo>
                  <a:pt x="0" y="1427148"/>
                </a:moveTo>
                <a:cubicBezTo>
                  <a:pt x="242843" y="1144424"/>
                  <a:pt x="485686" y="861701"/>
                  <a:pt x="546931" y="623843"/>
                </a:cubicBezTo>
                <a:cubicBezTo>
                  <a:pt x="608176" y="385985"/>
                  <a:pt x="487822" y="192992"/>
                  <a:pt x="367469" y="0"/>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118931" y="2136240"/>
            <a:ext cx="820396" cy="145487"/>
          </a:xfrm>
          <a:custGeom>
            <a:avLst/>
            <a:gdLst>
              <a:gd name="connsiteX0" fmla="*/ 820396 w 820396"/>
              <a:gd name="connsiteY0" fmla="*/ 145487 h 145487"/>
              <a:gd name="connsiteX1" fmla="*/ 487110 w 820396"/>
              <a:gd name="connsiteY1" fmla="*/ 209 h 145487"/>
              <a:gd name="connsiteX2" fmla="*/ 0 w 820396"/>
              <a:gd name="connsiteY2" fmla="*/ 119850 h 145487"/>
            </a:gdLst>
            <a:ahLst/>
            <a:cxnLst>
              <a:cxn ang="0">
                <a:pos x="connsiteX0" y="connsiteY0"/>
              </a:cxn>
              <a:cxn ang="0">
                <a:pos x="connsiteX1" y="connsiteY1"/>
              </a:cxn>
              <a:cxn ang="0">
                <a:pos x="connsiteX2" y="connsiteY2"/>
              </a:cxn>
            </a:cxnLst>
            <a:rect l="l" t="t" r="r" b="b"/>
            <a:pathLst>
              <a:path w="820396" h="145487">
                <a:moveTo>
                  <a:pt x="820396" y="145487"/>
                </a:moveTo>
                <a:cubicBezTo>
                  <a:pt x="722119" y="74984"/>
                  <a:pt x="623843" y="4482"/>
                  <a:pt x="487110" y="209"/>
                </a:cubicBezTo>
                <a:cubicBezTo>
                  <a:pt x="350377" y="-4064"/>
                  <a:pt x="175188" y="57893"/>
                  <a:pt x="0" y="119850"/>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5153114" y="2186998"/>
            <a:ext cx="769122" cy="180187"/>
          </a:xfrm>
          <a:custGeom>
            <a:avLst/>
            <a:gdLst>
              <a:gd name="connsiteX0" fmla="*/ 0 w 769122"/>
              <a:gd name="connsiteY0" fmla="*/ 128912 h 180187"/>
              <a:gd name="connsiteX1" fmla="*/ 470019 w 769122"/>
              <a:gd name="connsiteY1" fmla="*/ 725 h 180187"/>
              <a:gd name="connsiteX2" fmla="*/ 769122 w 769122"/>
              <a:gd name="connsiteY2" fmla="*/ 180187 h 180187"/>
            </a:gdLst>
            <a:ahLst/>
            <a:cxnLst>
              <a:cxn ang="0">
                <a:pos x="connsiteX0" y="connsiteY0"/>
              </a:cxn>
              <a:cxn ang="0">
                <a:pos x="connsiteX1" y="connsiteY1"/>
              </a:cxn>
              <a:cxn ang="0">
                <a:pos x="connsiteX2" y="connsiteY2"/>
              </a:cxn>
            </a:cxnLst>
            <a:rect l="l" t="t" r="r" b="b"/>
            <a:pathLst>
              <a:path w="769122" h="180187">
                <a:moveTo>
                  <a:pt x="0" y="128912"/>
                </a:moveTo>
                <a:cubicBezTo>
                  <a:pt x="170916" y="60545"/>
                  <a:pt x="341832" y="-7821"/>
                  <a:pt x="470019" y="725"/>
                </a:cubicBezTo>
                <a:cubicBezTo>
                  <a:pt x="598206" y="9271"/>
                  <a:pt x="683664" y="94729"/>
                  <a:pt x="769122" y="180187"/>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5947872" y="2057401"/>
            <a:ext cx="217537" cy="284148"/>
          </a:xfrm>
          <a:custGeom>
            <a:avLst/>
            <a:gdLst>
              <a:gd name="connsiteX0" fmla="*/ 0 w 162370"/>
              <a:gd name="connsiteY0" fmla="*/ 203517 h 203517"/>
              <a:gd name="connsiteX1" fmla="*/ 51275 w 162370"/>
              <a:gd name="connsiteY1" fmla="*/ 15509 h 203517"/>
              <a:gd name="connsiteX2" fmla="*/ 162370 w 162370"/>
              <a:gd name="connsiteY2" fmla="*/ 24055 h 203517"/>
            </a:gdLst>
            <a:ahLst/>
            <a:cxnLst>
              <a:cxn ang="0">
                <a:pos x="connsiteX0" y="connsiteY0"/>
              </a:cxn>
              <a:cxn ang="0">
                <a:pos x="connsiteX1" y="connsiteY1"/>
              </a:cxn>
              <a:cxn ang="0">
                <a:pos x="connsiteX2" y="connsiteY2"/>
              </a:cxn>
            </a:cxnLst>
            <a:rect l="l" t="t" r="r" b="b"/>
            <a:pathLst>
              <a:path w="162370" h="203517">
                <a:moveTo>
                  <a:pt x="0" y="203517"/>
                </a:moveTo>
                <a:cubicBezTo>
                  <a:pt x="12106" y="124468"/>
                  <a:pt x="24213" y="45419"/>
                  <a:pt x="51275" y="15509"/>
                </a:cubicBezTo>
                <a:cubicBezTo>
                  <a:pt x="78337" y="-14401"/>
                  <a:pt x="120353" y="4827"/>
                  <a:pt x="162370" y="24055"/>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Freeform 9"/>
          <p:cNvSpPr/>
          <p:nvPr/>
        </p:nvSpPr>
        <p:spPr>
          <a:xfrm>
            <a:off x="5970760" y="2132091"/>
            <a:ext cx="194650" cy="190123"/>
          </a:xfrm>
          <a:custGeom>
            <a:avLst/>
            <a:gdLst>
              <a:gd name="connsiteX0" fmla="*/ 194650 w 194650"/>
              <a:gd name="connsiteY0" fmla="*/ 0 h 190123"/>
              <a:gd name="connsiteX1" fmla="*/ 58848 w 194650"/>
              <a:gd name="connsiteY1" fmla="*/ 40741 h 190123"/>
              <a:gd name="connsiteX2" fmla="*/ 0 w 194650"/>
              <a:gd name="connsiteY2" fmla="*/ 190123 h 190123"/>
            </a:gdLst>
            <a:ahLst/>
            <a:cxnLst>
              <a:cxn ang="0">
                <a:pos x="connsiteX0" y="connsiteY0"/>
              </a:cxn>
              <a:cxn ang="0">
                <a:pos x="connsiteX1" y="connsiteY1"/>
              </a:cxn>
              <a:cxn ang="0">
                <a:pos x="connsiteX2" y="connsiteY2"/>
              </a:cxn>
            </a:cxnLst>
            <a:rect l="l" t="t" r="r" b="b"/>
            <a:pathLst>
              <a:path w="194650" h="190123">
                <a:moveTo>
                  <a:pt x="194650" y="0"/>
                </a:moveTo>
                <a:cubicBezTo>
                  <a:pt x="142970" y="4527"/>
                  <a:pt x="91290" y="9054"/>
                  <a:pt x="58848" y="40741"/>
                </a:cubicBezTo>
                <a:cubicBezTo>
                  <a:pt x="26406" y="72428"/>
                  <a:pt x="13203" y="131275"/>
                  <a:pt x="0" y="190123"/>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5083521" y="2331267"/>
            <a:ext cx="869132" cy="425513"/>
          </a:xfrm>
          <a:custGeom>
            <a:avLst/>
            <a:gdLst>
              <a:gd name="connsiteX0" fmla="*/ 869132 w 869132"/>
              <a:gd name="connsiteY0" fmla="*/ 0 h 425513"/>
              <a:gd name="connsiteX1" fmla="*/ 280657 w 869132"/>
              <a:gd name="connsiteY1" fmla="*/ 131276 h 425513"/>
              <a:gd name="connsiteX2" fmla="*/ 0 w 869132"/>
              <a:gd name="connsiteY2" fmla="*/ 425513 h 425513"/>
            </a:gdLst>
            <a:ahLst/>
            <a:cxnLst>
              <a:cxn ang="0">
                <a:pos x="connsiteX0" y="connsiteY0"/>
              </a:cxn>
              <a:cxn ang="0">
                <a:pos x="connsiteX1" y="connsiteY1"/>
              </a:cxn>
              <a:cxn ang="0">
                <a:pos x="connsiteX2" y="connsiteY2"/>
              </a:cxn>
            </a:cxnLst>
            <a:rect l="l" t="t" r="r" b="b"/>
            <a:pathLst>
              <a:path w="869132" h="425513">
                <a:moveTo>
                  <a:pt x="869132" y="0"/>
                </a:moveTo>
                <a:cubicBezTo>
                  <a:pt x="647322" y="30178"/>
                  <a:pt x="425512" y="60357"/>
                  <a:pt x="280657" y="131276"/>
                </a:cubicBezTo>
                <a:cubicBezTo>
                  <a:pt x="135802" y="202195"/>
                  <a:pt x="67901" y="313854"/>
                  <a:pt x="0" y="425513"/>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5124261" y="2381061"/>
            <a:ext cx="810286" cy="384773"/>
          </a:xfrm>
          <a:custGeom>
            <a:avLst/>
            <a:gdLst>
              <a:gd name="connsiteX0" fmla="*/ 0 w 810286"/>
              <a:gd name="connsiteY0" fmla="*/ 384773 h 384773"/>
              <a:gd name="connsiteX1" fmla="*/ 276131 w 810286"/>
              <a:gd name="connsiteY1" fmla="*/ 122222 h 384773"/>
              <a:gd name="connsiteX2" fmla="*/ 810286 w 810286"/>
              <a:gd name="connsiteY2" fmla="*/ 0 h 384773"/>
            </a:gdLst>
            <a:ahLst/>
            <a:cxnLst>
              <a:cxn ang="0">
                <a:pos x="connsiteX0" y="connsiteY0"/>
              </a:cxn>
              <a:cxn ang="0">
                <a:pos x="connsiteX1" y="connsiteY1"/>
              </a:cxn>
              <a:cxn ang="0">
                <a:pos x="connsiteX2" y="connsiteY2"/>
              </a:cxn>
            </a:cxnLst>
            <a:rect l="l" t="t" r="r" b="b"/>
            <a:pathLst>
              <a:path w="810286" h="384773">
                <a:moveTo>
                  <a:pt x="0" y="384773"/>
                </a:moveTo>
                <a:cubicBezTo>
                  <a:pt x="70541" y="285562"/>
                  <a:pt x="141083" y="186351"/>
                  <a:pt x="276131" y="122222"/>
                </a:cubicBezTo>
                <a:cubicBezTo>
                  <a:pt x="411179" y="58093"/>
                  <a:pt x="610732" y="29046"/>
                  <a:pt x="810286" y="0"/>
                </a:cubicBezTo>
              </a:path>
            </a:pathLst>
          </a:custGeom>
          <a:ln w="12700">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418615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Airlines (and others)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situation</a:t>
            </a:r>
          </a:p>
          <a:p>
            <a:pPr lvl="1"/>
            <a:r>
              <a:rPr lang="en-US" dirty="0" smtClean="0"/>
              <a:t>People Express could charge $70 for a round-trip flight.</a:t>
            </a:r>
          </a:p>
          <a:p>
            <a:pPr lvl="1"/>
            <a:r>
              <a:rPr lang="en-US" dirty="0" smtClean="0"/>
              <a:t>You charged $250. </a:t>
            </a:r>
            <a:endParaRPr lang="en-US" dirty="0"/>
          </a:p>
          <a:p>
            <a:r>
              <a:rPr lang="en-US" dirty="0" smtClean="0"/>
              <a:t>Possible options</a:t>
            </a:r>
          </a:p>
          <a:p>
            <a:pPr lvl="1"/>
            <a:r>
              <a:rPr lang="en-US" dirty="0" smtClean="0"/>
              <a:t>Cut prices—but then lose money on every flight.</a:t>
            </a:r>
          </a:p>
          <a:p>
            <a:pPr lvl="1"/>
            <a:r>
              <a:rPr lang="en-US" dirty="0" smtClean="0"/>
              <a:t>Emphasize service and marketing.</a:t>
            </a:r>
          </a:p>
          <a:p>
            <a:pPr lvl="2"/>
            <a:r>
              <a:rPr lang="en-US" dirty="0" smtClean="0"/>
              <a:t>Reservations (certainty)</a:t>
            </a:r>
          </a:p>
          <a:p>
            <a:pPr lvl="2"/>
            <a:r>
              <a:rPr lang="en-US" dirty="0" smtClean="0"/>
              <a:t>National and global routes</a:t>
            </a:r>
          </a:p>
          <a:p>
            <a:pPr lvl="2"/>
            <a:r>
              <a:rPr lang="en-US" dirty="0" smtClean="0"/>
              <a:t>Meals and baggage handling</a:t>
            </a:r>
          </a:p>
          <a:p>
            <a:pPr lvl="1"/>
            <a:r>
              <a:rPr lang="en-US" dirty="0" smtClean="0"/>
              <a:t>Negotiate with unions.</a:t>
            </a:r>
          </a:p>
          <a:p>
            <a:pPr lvl="1"/>
            <a:r>
              <a:rPr lang="en-US" dirty="0" smtClean="0"/>
              <a:t>Adopt hub system.</a:t>
            </a:r>
          </a:p>
          <a:p>
            <a:pPr lvl="1"/>
            <a:r>
              <a:rPr lang="en-US" dirty="0" smtClean="0"/>
              <a:t>Others?</a:t>
            </a:r>
          </a:p>
          <a:p>
            <a:r>
              <a:rPr lang="en-US" dirty="0" smtClean="0"/>
              <a:t>But, it will not be enough. Look at any major business magazine cover from 1982-1984.</a:t>
            </a:r>
            <a:endParaRPr lang="en-US" dirty="0"/>
          </a:p>
        </p:txBody>
      </p:sp>
    </p:spTree>
    <p:extLst>
      <p:ext uri="{BB962C8B-B14F-4D97-AF65-F5344CB8AC3E}">
        <p14:creationId xmlns:p14="http://schemas.microsoft.com/office/powerpoint/2010/main" xmlns="" val="339269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can AA Beat People Express?</a:t>
            </a:r>
            <a:endParaRPr lang="en-US" dirty="0"/>
          </a:p>
        </p:txBody>
      </p:sp>
      <p:sp>
        <p:nvSpPr>
          <p:cNvPr id="6" name="Content Placeholder 5"/>
          <p:cNvSpPr>
            <a:spLocks noGrp="1"/>
          </p:cNvSpPr>
          <p:nvPr>
            <p:ph idx="1"/>
          </p:nvPr>
        </p:nvSpPr>
        <p:spPr/>
        <p:txBody>
          <a:bodyPr>
            <a:normAutofit/>
          </a:bodyPr>
          <a:lstStyle/>
          <a:p>
            <a:r>
              <a:rPr lang="en-US" dirty="0"/>
              <a:t>Recognize that there are two groups of travelers:</a:t>
            </a:r>
          </a:p>
          <a:p>
            <a:pPr lvl="1"/>
            <a:r>
              <a:rPr lang="en-US" dirty="0" smtClean="0"/>
              <a:t>Those </a:t>
            </a:r>
            <a:r>
              <a:rPr lang="en-US" dirty="0"/>
              <a:t>who will fly People Express.</a:t>
            </a:r>
          </a:p>
          <a:p>
            <a:pPr lvl="1"/>
            <a:r>
              <a:rPr lang="en-US" dirty="0" smtClean="0"/>
              <a:t>Those </a:t>
            </a:r>
            <a:r>
              <a:rPr lang="en-US" dirty="0"/>
              <a:t>who will not fly People Express.</a:t>
            </a:r>
          </a:p>
          <a:p>
            <a:pPr lvl="1"/>
            <a:r>
              <a:rPr lang="en-US" dirty="0" smtClean="0"/>
              <a:t>Tourists </a:t>
            </a:r>
            <a:r>
              <a:rPr lang="en-US" dirty="0"/>
              <a:t>v. Business</a:t>
            </a:r>
          </a:p>
          <a:p>
            <a:r>
              <a:rPr lang="en-US" dirty="0"/>
              <a:t>Charge different prices to each group.</a:t>
            </a:r>
          </a:p>
          <a:p>
            <a:pPr lvl="1"/>
            <a:r>
              <a:rPr lang="en-US" dirty="0"/>
              <a:t>How do you identify and separate the groups</a:t>
            </a:r>
            <a:r>
              <a:rPr lang="en-US" dirty="0" smtClean="0"/>
              <a:t>?</a:t>
            </a:r>
          </a:p>
          <a:p>
            <a:pPr lvl="1"/>
            <a:r>
              <a:rPr lang="en-US" dirty="0" smtClean="0"/>
              <a:t>Tourists: Book flights in advance and willing to stay over Saturday night.</a:t>
            </a:r>
          </a:p>
        </p:txBody>
      </p:sp>
    </p:spTree>
    <p:extLst>
      <p:ext uri="{BB962C8B-B14F-4D97-AF65-F5344CB8AC3E}">
        <p14:creationId xmlns:p14="http://schemas.microsoft.com/office/powerpoint/2010/main" xmlns="" val="182415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2" name="Picture 12" descr="Tour de France 2005-07-15 Leaders 01 (good)"/>
          <p:cNvPicPr>
            <a:picLocks noChangeAspect="1" noChangeArrowheads="1"/>
          </p:cNvPicPr>
          <p:nvPr/>
        </p:nvPicPr>
        <p:blipFill>
          <a:blip r:embed="rId2" cstate="print">
            <a:extLst>
              <a:ext uri="{28A0092B-C50C-407E-A947-70E740481C1C}">
                <a14:useLocalDpi xmlns:a14="http://schemas.microsoft.com/office/drawing/2010/main" xmlns="" val="0"/>
              </a:ext>
            </a:extLst>
          </a:blip>
          <a:srcRect l="20438" t="11679" r="15329" b="20187"/>
          <a:stretch>
            <a:fillRect/>
          </a:stretch>
        </p:blipFill>
        <p:spPr bwMode="auto">
          <a:xfrm>
            <a:off x="1371600" y="152400"/>
            <a:ext cx="6248400" cy="4968875"/>
          </a:xfrm>
          <a:prstGeom prst="rect">
            <a:avLst/>
          </a:prstGeom>
          <a:noFill/>
          <a:extLst>
            <a:ext uri="{909E8E84-426E-40DD-AFC4-6F175D3DCCD1}">
              <a14:hiddenFill xmlns:a14="http://schemas.microsoft.com/office/drawing/2010/main" xmlns="">
                <a:solidFill>
                  <a:srgbClr val="FFFFFF"/>
                </a:solidFill>
              </a14:hiddenFill>
            </a:ext>
          </a:extLst>
        </p:spPr>
      </p:pic>
      <p:sp>
        <p:nvSpPr>
          <p:cNvPr id="10244" name="Rectangle 4"/>
          <p:cNvSpPr>
            <a:spLocks noChangeArrowheads="1"/>
          </p:cNvSpPr>
          <p:nvPr/>
        </p:nvSpPr>
        <p:spPr bwMode="auto">
          <a:xfrm>
            <a:off x="1371600" y="5105400"/>
            <a:ext cx="6248400" cy="105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1800"/>
              <a:t>How competitive is  your industry?</a:t>
            </a:r>
          </a:p>
          <a:p>
            <a:pPr>
              <a:spcBef>
                <a:spcPct val="50000"/>
              </a:spcBef>
            </a:pPr>
            <a:r>
              <a:rPr lang="en-US" sz="1800"/>
              <a:t>Even with one or two front-runners, you might have a pack of hungry competitors chasing you down.</a:t>
            </a:r>
          </a:p>
        </p:txBody>
      </p:sp>
      <p:sp>
        <p:nvSpPr>
          <p:cNvPr id="10245" name="Rectangle 5"/>
          <p:cNvSpPr>
            <a:spLocks noGrp="1" noChangeArrowheads="1"/>
          </p:cNvSpPr>
          <p:nvPr>
            <p:ph type="title"/>
          </p:nvPr>
        </p:nvSpPr>
        <p:spPr/>
        <p:txBody>
          <a:bodyPr/>
          <a:lstStyle/>
          <a:p>
            <a:r>
              <a:rPr lang="en-US"/>
              <a:t>Competition</a:t>
            </a:r>
          </a:p>
        </p:txBody>
      </p:sp>
      <p:sp>
        <p:nvSpPr>
          <p:cNvPr id="10253" name="Text Box 13"/>
          <p:cNvSpPr txBox="1">
            <a:spLocks noChangeArrowheads="1"/>
          </p:cNvSpPr>
          <p:nvPr/>
        </p:nvSpPr>
        <p:spPr bwMode="auto">
          <a:xfrm>
            <a:off x="3336925" y="6259513"/>
            <a:ext cx="28019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a:t>2005 Tour de France: Montpellier</a:t>
            </a:r>
          </a:p>
        </p:txBody>
      </p:sp>
    </p:spTree>
    <p:extLst>
      <p:ext uri="{BB962C8B-B14F-4D97-AF65-F5344CB8AC3E}">
        <p14:creationId xmlns:p14="http://schemas.microsoft.com/office/powerpoint/2010/main" xmlns="" val="3197101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Management</a:t>
            </a:r>
            <a:endParaRPr lang="en-US" dirty="0"/>
          </a:p>
        </p:txBody>
      </p:sp>
      <p:sp>
        <p:nvSpPr>
          <p:cNvPr id="4" name="TextBox 3"/>
          <p:cNvSpPr txBox="1"/>
          <p:nvPr/>
        </p:nvSpPr>
        <p:spPr>
          <a:xfrm>
            <a:off x="1295400" y="1371600"/>
            <a:ext cx="7391400" cy="646331"/>
          </a:xfrm>
          <a:prstGeom prst="rect">
            <a:avLst/>
          </a:prstGeom>
          <a:noFill/>
        </p:spPr>
        <p:txBody>
          <a:bodyPr wrap="square" rtlCol="0">
            <a:spAutoFit/>
          </a:bodyPr>
          <a:lstStyle/>
          <a:p>
            <a:r>
              <a:rPr lang="en-US" sz="1800" dirty="0" smtClean="0"/>
              <a:t>Problem: Need to sell cheap seats first and withhold enough to sell to expensive business tickets.</a:t>
            </a:r>
          </a:p>
        </p:txBody>
      </p:sp>
      <p:pic>
        <p:nvPicPr>
          <p:cNvPr id="4100" name="Picture 4" descr="C:\Users\JPost\AppData\Local\Microsoft\Windows\Temporary Internet Files\Content.IE5\BZR5PGSQ\MP90044249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4200" y="2209801"/>
            <a:ext cx="3352800" cy="225105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1307275" y="4642640"/>
            <a:ext cx="7391400" cy="2031325"/>
          </a:xfrm>
          <a:prstGeom prst="rect">
            <a:avLst/>
          </a:prstGeom>
        </p:spPr>
        <p:txBody>
          <a:bodyPr wrap="square">
            <a:spAutoFit/>
          </a:bodyPr>
          <a:lstStyle/>
          <a:p>
            <a:r>
              <a:rPr lang="en-US" sz="1800" dirty="0"/>
              <a:t>Every flight, every day, forecast number of business seats to hold</a:t>
            </a:r>
            <a:r>
              <a:rPr lang="en-US" sz="1800" dirty="0" smtClean="0"/>
              <a:t>.</a:t>
            </a:r>
          </a:p>
          <a:p>
            <a:r>
              <a:rPr lang="en-US" sz="1800" dirty="0" smtClean="0"/>
              <a:t>Despite high costs of technology in the 1970s, AA (Sabre) saved data on all flights. The company was able to reload the data tapes and build a method to forecast the number of seats to hold.</a:t>
            </a:r>
          </a:p>
          <a:p>
            <a:endParaRPr lang="en-US" sz="1800" dirty="0"/>
          </a:p>
          <a:p>
            <a:r>
              <a:rPr lang="en-US" sz="1800" dirty="0" smtClean="0"/>
              <a:t>People Express did not have the money to build a reservation system.</a:t>
            </a:r>
          </a:p>
          <a:p>
            <a:r>
              <a:rPr lang="en-US" sz="1800" dirty="0" smtClean="0"/>
              <a:t>Southwest Airlines used loopholes to book their own flights.</a:t>
            </a:r>
            <a:endParaRPr lang="en-US" sz="1800" dirty="0"/>
          </a:p>
        </p:txBody>
      </p:sp>
    </p:spTree>
    <p:extLst>
      <p:ext uri="{BB962C8B-B14F-4D97-AF65-F5344CB8AC3E}">
        <p14:creationId xmlns:p14="http://schemas.microsoft.com/office/powerpoint/2010/main" xmlns="" val="432478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a:t>
            </a:r>
            <a:endParaRPr lang="en-US" dirty="0"/>
          </a:p>
        </p:txBody>
      </p:sp>
      <p:sp>
        <p:nvSpPr>
          <p:cNvPr id="3" name="Content Placeholder 2"/>
          <p:cNvSpPr>
            <a:spLocks noGrp="1"/>
          </p:cNvSpPr>
          <p:nvPr>
            <p:ph idx="1"/>
          </p:nvPr>
        </p:nvSpPr>
        <p:spPr/>
        <p:txBody>
          <a:bodyPr>
            <a:noAutofit/>
          </a:bodyPr>
          <a:lstStyle/>
          <a:p>
            <a:r>
              <a:rPr lang="en-US" sz="2400" dirty="0" smtClean="0"/>
              <a:t>Yield management worked for two decades. </a:t>
            </a:r>
          </a:p>
          <a:p>
            <a:r>
              <a:rPr lang="en-US" sz="2400" dirty="0" smtClean="0"/>
              <a:t>But competition continued to increase—partly led by Southwest Airlines.</a:t>
            </a:r>
          </a:p>
          <a:p>
            <a:r>
              <a:rPr lang="en-US" sz="2400" dirty="0" smtClean="0"/>
              <a:t>Reservation systems were spun off and operating under constraint rules.</a:t>
            </a:r>
          </a:p>
          <a:p>
            <a:r>
              <a:rPr lang="en-US" sz="2400" dirty="0" smtClean="0"/>
              <a:t>Reservation systems powered the early Web sites (e.g., Travelocity=Sabre). But they collected a percentage fee for all bookings.</a:t>
            </a:r>
          </a:p>
          <a:p>
            <a:r>
              <a:rPr lang="en-US" sz="2400" dirty="0" smtClean="0"/>
              <a:t>In 2011, American Airlines followed Southwest Airlines by requiring customers to book all flights at their own Web sites, because technology costs are low.</a:t>
            </a:r>
          </a:p>
          <a:p>
            <a:endParaRPr lang="en-US" sz="2400" dirty="0" smtClean="0"/>
          </a:p>
        </p:txBody>
      </p:sp>
    </p:spTree>
    <p:extLst>
      <p:ext uri="{BB962C8B-B14F-4D97-AF65-F5344CB8AC3E}">
        <p14:creationId xmlns:p14="http://schemas.microsoft.com/office/powerpoint/2010/main" xmlns="" val="3374388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p:txBody>
          <a:bodyPr/>
          <a:lstStyle/>
          <a:p>
            <a:r>
              <a:rPr lang="en-US"/>
              <a:t>Technology Toolbox: GIS</a:t>
            </a:r>
          </a:p>
        </p:txBody>
      </p:sp>
      <p:pic>
        <p:nvPicPr>
          <p:cNvPr id="146438"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493042"/>
            <a:ext cx="5334000" cy="417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6439" name="Text Box 7"/>
          <p:cNvSpPr txBox="1">
            <a:spLocks noChangeArrowheads="1"/>
          </p:cNvSpPr>
          <p:nvPr/>
        </p:nvSpPr>
        <p:spPr bwMode="auto">
          <a:xfrm>
            <a:off x="1752600" y="5912642"/>
            <a:ext cx="5632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MapPoint File: IncomeVersusInternetAccess2002.ptm</a:t>
            </a:r>
          </a:p>
        </p:txBody>
      </p:sp>
      <p:sp>
        <p:nvSpPr>
          <p:cNvPr id="146440" name="Text Box 8"/>
          <p:cNvSpPr txBox="1">
            <a:spLocks noChangeArrowheads="1"/>
          </p:cNvSpPr>
          <p:nvPr/>
        </p:nvSpPr>
        <p:spPr bwMode="auto">
          <a:xfrm>
            <a:off x="6705600" y="1645442"/>
            <a:ext cx="2209800" cy="407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Microsoft MapPoint</a:t>
            </a:r>
          </a:p>
          <a:p>
            <a:pPr>
              <a:spcBef>
                <a:spcPct val="50000"/>
              </a:spcBef>
            </a:pPr>
            <a:r>
              <a:rPr lang="en-US" sz="1800"/>
              <a:t>Data Mapping Wizard</a:t>
            </a:r>
          </a:p>
          <a:p>
            <a:pPr>
              <a:spcBef>
                <a:spcPct val="50000"/>
              </a:spcBef>
            </a:pPr>
            <a:r>
              <a:rPr lang="en-US" sz="1800"/>
              <a:t>Shaded Area: Demographics, Population 2002 by County</a:t>
            </a:r>
          </a:p>
          <a:p>
            <a:pPr>
              <a:spcBef>
                <a:spcPct val="50000"/>
              </a:spcBef>
            </a:pPr>
            <a:r>
              <a:rPr lang="en-US" sz="1800"/>
              <a:t>Multiple Symbol</a:t>
            </a:r>
          </a:p>
          <a:p>
            <a:pPr>
              <a:spcBef>
                <a:spcPct val="50000"/>
              </a:spcBef>
            </a:pPr>
            <a:r>
              <a:rPr lang="en-US" sz="1800"/>
              <a:t>Households with Internet Access</a:t>
            </a:r>
          </a:p>
          <a:p>
            <a:pPr>
              <a:spcBef>
                <a:spcPct val="50000"/>
              </a:spcBef>
            </a:pPr>
            <a:r>
              <a:rPr lang="en-US" sz="1800"/>
              <a:t>Three levels, lowest uses Blank8x8.bmp</a:t>
            </a:r>
          </a:p>
        </p:txBody>
      </p:sp>
    </p:spTree>
    <p:extLst>
      <p:ext uri="{BB962C8B-B14F-4D97-AF65-F5344CB8AC3E}">
        <p14:creationId xmlns:p14="http://schemas.microsoft.com/office/powerpoint/2010/main" xmlns="" val="3627235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en-US"/>
              <a:t>Quick Quiz: GIS</a:t>
            </a:r>
          </a:p>
        </p:txBody>
      </p:sp>
      <p:sp>
        <p:nvSpPr>
          <p:cNvPr id="148485" name="Rectangle 5"/>
          <p:cNvSpPr>
            <a:spLocks noChangeArrowheads="1"/>
          </p:cNvSpPr>
          <p:nvPr/>
        </p:nvSpPr>
        <p:spPr bwMode="auto">
          <a:xfrm>
            <a:off x="1524000" y="1524000"/>
            <a:ext cx="7010400" cy="192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spcBef>
                <a:spcPct val="50000"/>
              </a:spcBef>
              <a:tabLst>
                <a:tab pos="457200" algn="l"/>
              </a:tabLst>
            </a:pPr>
            <a:r>
              <a:rPr lang="en-US" sz="2000"/>
              <a:t>1.	How often does the Census Bureau update its data?</a:t>
            </a:r>
          </a:p>
          <a:p>
            <a:pPr marL="457200" indent="-457200">
              <a:spcBef>
                <a:spcPct val="50000"/>
              </a:spcBef>
              <a:tabLst>
                <a:tab pos="457200" algn="l"/>
              </a:tabLst>
            </a:pPr>
            <a:r>
              <a:rPr lang="en-US" sz="2000"/>
              <a:t>2.	Why is location an important element in business decisions?</a:t>
            </a:r>
          </a:p>
          <a:p>
            <a:pPr marL="457200" indent="-457200">
              <a:spcBef>
                <a:spcPct val="50000"/>
              </a:spcBef>
              <a:tabLst>
                <a:tab pos="457200" algn="l"/>
              </a:tabLst>
            </a:pPr>
            <a:r>
              <a:rPr lang="en-US" sz="2000"/>
              <a:t>3.	How many location-based pie charts do you think could be placed on a map?</a:t>
            </a:r>
          </a:p>
        </p:txBody>
      </p:sp>
    </p:spTree>
    <p:extLst>
      <p:ext uri="{BB962C8B-B14F-4D97-AF65-F5344CB8AC3E}">
        <p14:creationId xmlns:p14="http://schemas.microsoft.com/office/powerpoint/2010/main" xmlns="" val="4091737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r>
              <a:rPr lang="en-US"/>
              <a:t>Technology Toolbox: Business Analysis</a:t>
            </a:r>
          </a:p>
        </p:txBody>
      </p:sp>
      <p:graphicFrame>
        <p:nvGraphicFramePr>
          <p:cNvPr id="167939" name="Group 3"/>
          <p:cNvGraphicFramePr>
            <a:graphicFrameLocks noGrp="1"/>
          </p:cNvGraphicFramePr>
          <p:nvPr>
            <p:ph idx="4294967295"/>
            <p:extLst>
              <p:ext uri="{D42A27DB-BD31-4B8C-83A1-F6EECF244321}">
                <p14:modId xmlns:p14="http://schemas.microsoft.com/office/powerpoint/2010/main" xmlns="" val="2830199562"/>
              </p:ext>
            </p:extLst>
          </p:nvPr>
        </p:nvGraphicFramePr>
        <p:xfrm>
          <a:off x="1214718" y="1295400"/>
          <a:ext cx="7924800" cy="5181600"/>
        </p:xfrm>
        <a:graphic>
          <a:graphicData uri="http://schemas.openxmlformats.org/drawingml/2006/table">
            <a:tbl>
              <a:tblPr/>
              <a:tblGrid>
                <a:gridCol w="2189163"/>
                <a:gridCol w="244475"/>
                <a:gridCol w="3057525"/>
                <a:gridCol w="244475"/>
                <a:gridCol w="2189162"/>
              </a:tblGrid>
              <a:tr h="5181600">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Times New Roman" pitchFamily="18" charset="0"/>
                        </a:rPr>
                        <a:t>Foundation</a:t>
                      </a: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Solve the right problem</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Choose the right tools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Divide the system</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Make a decision</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Consider the consequences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Detail the implementation</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Business Plan</a:t>
                      </a:r>
                      <a:endParaRPr kumimoji="0" lang="en-US" sz="1800" b="0" i="0" u="none" strike="noStrike" cap="none" normalizeH="0" baseline="0" smtClean="0">
                        <a:ln>
                          <a:noFill/>
                        </a:ln>
                        <a:solidFill>
                          <a:schemeClr val="tx1"/>
                        </a:solidFill>
                        <a:effectLst/>
                        <a:latin typeface="Arial" charset="0"/>
                        <a:cs typeface="Times New Roman" pitchFamily="18" charset="0"/>
                      </a:endParaRP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Problem description</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State facts and problems.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Identify most important problems and causes.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Plan</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Describe the new system.</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Detail how to implement the plan.</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Provide a contingency plan.</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Advantages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Show how your plan will solve the problems.</a:t>
                      </a: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	List additional advantages and strategic effects.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Times New Roman" pitchFamily="18" charset="0"/>
                        </a:rPr>
                        <a:t>Expectations</a:t>
                      </a: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Measurable goals</a:t>
                      </a: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Financial implications</a:t>
                      </a: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Effect on human resources</a:t>
                      </a: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Strategic effects</a:t>
                      </a: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Critical success factors</a:t>
                      </a:r>
                    </a:p>
                    <a:p>
                      <a:pPr marL="166688" marR="0" lvl="0" indent="-166688"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Potential risks</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22318890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Quick Quiz: Business Analysis</a:t>
            </a:r>
          </a:p>
        </p:txBody>
      </p:sp>
      <p:sp>
        <p:nvSpPr>
          <p:cNvPr id="168963" name="Rectangle 3"/>
          <p:cNvSpPr>
            <a:spLocks noChangeArrowheads="1"/>
          </p:cNvSpPr>
          <p:nvPr/>
        </p:nvSpPr>
        <p:spPr bwMode="auto">
          <a:xfrm>
            <a:off x="1227138" y="1447800"/>
            <a:ext cx="7439025"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spcBef>
                <a:spcPct val="50000"/>
              </a:spcBef>
              <a:tabLst>
                <a:tab pos="457200" algn="l"/>
              </a:tabLst>
            </a:pPr>
            <a:r>
              <a:rPr lang="en-US" sz="2000" dirty="0"/>
              <a:t>1.	Why is practice so important in learning to diagnose business problems? Where will you get this practice?</a:t>
            </a:r>
          </a:p>
          <a:p>
            <a:pPr marL="457200" indent="-457200">
              <a:spcBef>
                <a:spcPct val="50000"/>
              </a:spcBef>
              <a:tabLst>
                <a:tab pos="457200" algn="l"/>
              </a:tabLst>
            </a:pPr>
            <a:r>
              <a:rPr lang="en-US" sz="2000" dirty="0"/>
              <a:t>2.	Where do you place the expectation elements in the business plan?</a:t>
            </a:r>
          </a:p>
          <a:p>
            <a:pPr marL="457200" indent="-457200">
              <a:spcBef>
                <a:spcPct val="50000"/>
              </a:spcBef>
              <a:tabLst>
                <a:tab pos="457200" algn="l"/>
              </a:tabLst>
            </a:pPr>
            <a:r>
              <a:rPr lang="en-US" sz="2000" dirty="0"/>
              <a:t>3.	How is the problem description different for a business case compared to an actual business problem?</a:t>
            </a:r>
          </a:p>
        </p:txBody>
      </p:sp>
    </p:spTree>
    <p:extLst>
      <p:ext uri="{BB962C8B-B14F-4D97-AF65-F5344CB8AC3E}">
        <p14:creationId xmlns:p14="http://schemas.microsoft.com/office/powerpoint/2010/main" xmlns="" val="22257987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normAutofit/>
          </a:bodyPr>
          <a:lstStyle/>
          <a:p>
            <a:r>
              <a:rPr lang="en-US" sz="2400"/>
              <a:t>Cases: Airline Industry</a:t>
            </a:r>
          </a:p>
        </p:txBody>
      </p:sp>
      <p:graphicFrame>
        <p:nvGraphicFramePr>
          <p:cNvPr id="7" name="Chart 6"/>
          <p:cNvGraphicFramePr>
            <a:graphicFrameLocks/>
          </p:cNvGraphicFramePr>
          <p:nvPr>
            <p:extLst>
              <p:ext uri="{D42A27DB-BD31-4B8C-83A1-F6EECF244321}">
                <p14:modId xmlns:p14="http://schemas.microsoft.com/office/powerpoint/2010/main" xmlns="" val="3215831579"/>
              </p:ext>
            </p:extLst>
          </p:nvPr>
        </p:nvGraphicFramePr>
        <p:xfrm>
          <a:off x="1219200" y="1219200"/>
          <a:ext cx="7034213" cy="2466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xmlns="" val="3962429807"/>
              </p:ext>
            </p:extLst>
          </p:nvPr>
        </p:nvGraphicFramePr>
        <p:xfrm>
          <a:off x="1143000" y="3886200"/>
          <a:ext cx="7110413" cy="2514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09111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Mergers and consolidation</a:t>
            </a:r>
          </a:p>
          <a:p>
            <a:pPr lvl="1"/>
            <a:r>
              <a:rPr lang="en-US" dirty="0" smtClean="0"/>
              <a:t>Pick an industry and name the top firms.</a:t>
            </a:r>
          </a:p>
          <a:p>
            <a:pPr lvl="1"/>
            <a:r>
              <a:rPr lang="en-US" dirty="0" smtClean="0"/>
              <a:t>Most industries are dominated by five or fewer firms. (Look up concentration ratios.)</a:t>
            </a:r>
          </a:p>
          <a:p>
            <a:r>
              <a:rPr lang="en-US" dirty="0" smtClean="0"/>
              <a:t>International</a:t>
            </a:r>
          </a:p>
          <a:p>
            <a:pPr lvl="1"/>
            <a:r>
              <a:rPr lang="en-US" dirty="0" smtClean="0"/>
              <a:t>Firms: Many large firms around the world compete directly or indirectly.</a:t>
            </a:r>
          </a:p>
          <a:p>
            <a:pPr lvl="1"/>
            <a:r>
              <a:rPr lang="en-US" dirty="0" smtClean="0"/>
              <a:t>International markets enable firms to become larger—because of more customers.</a:t>
            </a:r>
          </a:p>
          <a:p>
            <a:pPr lvl="1"/>
            <a:r>
              <a:rPr lang="en-US" dirty="0" smtClean="0"/>
              <a:t>Costs: It is common to move production to locations with large labor pools and low wages.</a:t>
            </a:r>
          </a:p>
          <a:p>
            <a:r>
              <a:rPr lang="en-US" dirty="0" smtClean="0"/>
              <a:t>Large firms that compete on price continually squeeze suppliers to cut costs.</a:t>
            </a:r>
          </a:p>
          <a:p>
            <a:r>
              <a:rPr lang="en-US" dirty="0" smtClean="0"/>
              <a:t>Consumers have access to increasing amounts of price and comparison data for all products and services.</a:t>
            </a:r>
            <a:endParaRPr lang="en-US" dirty="0"/>
          </a:p>
        </p:txBody>
      </p:sp>
    </p:spTree>
    <p:extLst>
      <p:ext uri="{BB962C8B-B14F-4D97-AF65-F5344CB8AC3E}">
        <p14:creationId xmlns:p14="http://schemas.microsoft.com/office/powerpoint/2010/main" xmlns="" val="1719410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18"/>
          <p:cNvSpPr>
            <a:spLocks noChangeArrowheads="1"/>
          </p:cNvSpPr>
          <p:nvPr/>
        </p:nvSpPr>
        <p:spPr bwMode="auto">
          <a:xfrm>
            <a:off x="3902075" y="3421063"/>
            <a:ext cx="2239962" cy="78740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1" name="Freeform 19"/>
          <p:cNvSpPr>
            <a:spLocks/>
          </p:cNvSpPr>
          <p:nvPr/>
        </p:nvSpPr>
        <p:spPr bwMode="auto">
          <a:xfrm>
            <a:off x="3902075" y="3421063"/>
            <a:ext cx="2243137" cy="790575"/>
          </a:xfrm>
          <a:custGeom>
            <a:avLst/>
            <a:gdLst>
              <a:gd name="T0" fmla="*/ 0 w 1413"/>
              <a:gd name="T1" fmla="*/ 0 h 498"/>
              <a:gd name="T2" fmla="*/ 0 w 1413"/>
              <a:gd name="T3" fmla="*/ 497 h 498"/>
              <a:gd name="T4" fmla="*/ 1412 w 1413"/>
              <a:gd name="T5" fmla="*/ 497 h 498"/>
              <a:gd name="T6" fmla="*/ 1412 w 1413"/>
              <a:gd name="T7" fmla="*/ 0 h 498"/>
              <a:gd name="T8" fmla="*/ 0 w 1413"/>
              <a:gd name="T9" fmla="*/ 0 h 498"/>
            </a:gdLst>
            <a:ahLst/>
            <a:cxnLst>
              <a:cxn ang="0">
                <a:pos x="T0" y="T1"/>
              </a:cxn>
              <a:cxn ang="0">
                <a:pos x="T2" y="T3"/>
              </a:cxn>
              <a:cxn ang="0">
                <a:pos x="T4" y="T5"/>
              </a:cxn>
              <a:cxn ang="0">
                <a:pos x="T6" y="T7"/>
              </a:cxn>
              <a:cxn ang="0">
                <a:pos x="T8" y="T9"/>
              </a:cxn>
            </a:cxnLst>
            <a:rect l="0" t="0" r="r" b="b"/>
            <a:pathLst>
              <a:path w="1413" h="498">
                <a:moveTo>
                  <a:pt x="0" y="0"/>
                </a:moveTo>
                <a:lnTo>
                  <a:pt x="0" y="497"/>
                </a:lnTo>
                <a:lnTo>
                  <a:pt x="1412" y="497"/>
                </a:lnTo>
                <a:lnTo>
                  <a:pt x="1412" y="0"/>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2" name="Rectangle 20"/>
          <p:cNvSpPr>
            <a:spLocks noChangeArrowheads="1"/>
          </p:cNvSpPr>
          <p:nvPr/>
        </p:nvSpPr>
        <p:spPr bwMode="auto">
          <a:xfrm>
            <a:off x="4240212" y="3505200"/>
            <a:ext cx="1933575"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500">
                <a:solidFill>
                  <a:srgbClr val="000000"/>
                </a:solidFill>
              </a:rPr>
              <a:t>Rivalry Among</a:t>
            </a:r>
          </a:p>
          <a:p>
            <a:r>
              <a:rPr lang="en-US" sz="1500">
                <a:solidFill>
                  <a:srgbClr val="000000"/>
                </a:solidFill>
              </a:rPr>
              <a:t>Existing Competitors</a:t>
            </a:r>
          </a:p>
        </p:txBody>
      </p:sp>
      <p:sp>
        <p:nvSpPr>
          <p:cNvPr id="13333" name="Freeform 21"/>
          <p:cNvSpPr>
            <a:spLocks/>
          </p:cNvSpPr>
          <p:nvPr/>
        </p:nvSpPr>
        <p:spPr bwMode="auto">
          <a:xfrm>
            <a:off x="6345237" y="3378200"/>
            <a:ext cx="2687638" cy="876300"/>
          </a:xfrm>
          <a:custGeom>
            <a:avLst/>
            <a:gdLst>
              <a:gd name="T0" fmla="*/ 0 w 1693"/>
              <a:gd name="T1" fmla="*/ 275 h 552"/>
              <a:gd name="T2" fmla="*/ 278 w 1693"/>
              <a:gd name="T3" fmla="*/ 0 h 552"/>
              <a:gd name="T4" fmla="*/ 278 w 1693"/>
              <a:gd name="T5" fmla="*/ 151 h 552"/>
              <a:gd name="T6" fmla="*/ 504 w 1693"/>
              <a:gd name="T7" fmla="*/ 151 h 552"/>
              <a:gd name="T8" fmla="*/ 504 w 1693"/>
              <a:gd name="T9" fmla="*/ 0 h 552"/>
              <a:gd name="T10" fmla="*/ 1692 w 1693"/>
              <a:gd name="T11" fmla="*/ 0 h 552"/>
              <a:gd name="T12" fmla="*/ 1692 w 1693"/>
              <a:gd name="T13" fmla="*/ 551 h 552"/>
              <a:gd name="T14" fmla="*/ 504 w 1693"/>
              <a:gd name="T15" fmla="*/ 551 h 552"/>
              <a:gd name="T16" fmla="*/ 504 w 1693"/>
              <a:gd name="T17" fmla="*/ 417 h 552"/>
              <a:gd name="T18" fmla="*/ 269 w 1693"/>
              <a:gd name="T19" fmla="*/ 417 h 552"/>
              <a:gd name="T20" fmla="*/ 269 w 1693"/>
              <a:gd name="T21" fmla="*/ 551 h 552"/>
              <a:gd name="T22" fmla="*/ 0 w 1693"/>
              <a:gd name="T23"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3" h="552">
                <a:moveTo>
                  <a:pt x="0" y="275"/>
                </a:moveTo>
                <a:lnTo>
                  <a:pt x="278" y="0"/>
                </a:lnTo>
                <a:lnTo>
                  <a:pt x="278" y="151"/>
                </a:lnTo>
                <a:lnTo>
                  <a:pt x="504" y="151"/>
                </a:lnTo>
                <a:lnTo>
                  <a:pt x="504" y="0"/>
                </a:lnTo>
                <a:lnTo>
                  <a:pt x="1692" y="0"/>
                </a:lnTo>
                <a:lnTo>
                  <a:pt x="1692" y="551"/>
                </a:lnTo>
                <a:lnTo>
                  <a:pt x="504" y="551"/>
                </a:lnTo>
                <a:lnTo>
                  <a:pt x="504" y="417"/>
                </a:lnTo>
                <a:lnTo>
                  <a:pt x="269" y="417"/>
                </a:lnTo>
                <a:lnTo>
                  <a:pt x="269" y="551"/>
                </a:lnTo>
                <a:lnTo>
                  <a:pt x="0" y="275"/>
                </a:lnTo>
              </a:path>
            </a:pathLst>
          </a:custGeom>
          <a:solidFill>
            <a:srgbClr val="FFFFB6"/>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4" name="Freeform 22"/>
          <p:cNvSpPr>
            <a:spLocks/>
          </p:cNvSpPr>
          <p:nvPr/>
        </p:nvSpPr>
        <p:spPr bwMode="auto">
          <a:xfrm>
            <a:off x="6345237" y="3378200"/>
            <a:ext cx="2703513" cy="892175"/>
          </a:xfrm>
          <a:custGeom>
            <a:avLst/>
            <a:gdLst>
              <a:gd name="T0" fmla="*/ 0 w 1703"/>
              <a:gd name="T1" fmla="*/ 280 h 562"/>
              <a:gd name="T2" fmla="*/ 280 w 1703"/>
              <a:gd name="T3" fmla="*/ 0 h 562"/>
              <a:gd name="T4" fmla="*/ 280 w 1703"/>
              <a:gd name="T5" fmla="*/ 154 h 562"/>
              <a:gd name="T6" fmla="*/ 507 w 1703"/>
              <a:gd name="T7" fmla="*/ 154 h 562"/>
              <a:gd name="T8" fmla="*/ 507 w 1703"/>
              <a:gd name="T9" fmla="*/ 0 h 562"/>
              <a:gd name="T10" fmla="*/ 1702 w 1703"/>
              <a:gd name="T11" fmla="*/ 0 h 562"/>
              <a:gd name="T12" fmla="*/ 1702 w 1703"/>
              <a:gd name="T13" fmla="*/ 561 h 562"/>
              <a:gd name="T14" fmla="*/ 507 w 1703"/>
              <a:gd name="T15" fmla="*/ 561 h 562"/>
              <a:gd name="T16" fmla="*/ 507 w 1703"/>
              <a:gd name="T17" fmla="*/ 425 h 562"/>
              <a:gd name="T18" fmla="*/ 271 w 1703"/>
              <a:gd name="T19" fmla="*/ 425 h 562"/>
              <a:gd name="T20" fmla="*/ 271 w 1703"/>
              <a:gd name="T21" fmla="*/ 561 h 562"/>
              <a:gd name="T22" fmla="*/ 0 w 1703"/>
              <a:gd name="T23" fmla="*/ 28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3" h="562">
                <a:moveTo>
                  <a:pt x="0" y="280"/>
                </a:moveTo>
                <a:lnTo>
                  <a:pt x="280" y="0"/>
                </a:lnTo>
                <a:lnTo>
                  <a:pt x="280" y="154"/>
                </a:lnTo>
                <a:lnTo>
                  <a:pt x="507" y="154"/>
                </a:lnTo>
                <a:lnTo>
                  <a:pt x="507" y="0"/>
                </a:lnTo>
                <a:lnTo>
                  <a:pt x="1702" y="0"/>
                </a:lnTo>
                <a:lnTo>
                  <a:pt x="1702" y="561"/>
                </a:lnTo>
                <a:lnTo>
                  <a:pt x="507" y="561"/>
                </a:lnTo>
                <a:lnTo>
                  <a:pt x="507" y="425"/>
                </a:lnTo>
                <a:lnTo>
                  <a:pt x="271" y="425"/>
                </a:lnTo>
                <a:lnTo>
                  <a:pt x="271" y="561"/>
                </a:lnTo>
                <a:lnTo>
                  <a:pt x="0" y="28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5" name="Rectangle 23"/>
          <p:cNvSpPr>
            <a:spLocks noChangeArrowheads="1"/>
          </p:cNvSpPr>
          <p:nvPr/>
        </p:nvSpPr>
        <p:spPr bwMode="auto">
          <a:xfrm>
            <a:off x="7086600" y="3576638"/>
            <a:ext cx="1744662"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500">
                <a:solidFill>
                  <a:srgbClr val="000000"/>
                </a:solidFill>
              </a:rPr>
              <a:t> Bargaining Power</a:t>
            </a:r>
          </a:p>
          <a:p>
            <a:r>
              <a:rPr lang="en-US" sz="1500">
                <a:solidFill>
                  <a:srgbClr val="000000"/>
                </a:solidFill>
              </a:rPr>
              <a:t>of Buyers</a:t>
            </a:r>
          </a:p>
        </p:txBody>
      </p:sp>
      <p:sp>
        <p:nvSpPr>
          <p:cNvPr id="13336" name="Freeform 24"/>
          <p:cNvSpPr>
            <a:spLocks/>
          </p:cNvSpPr>
          <p:nvPr/>
        </p:nvSpPr>
        <p:spPr bwMode="auto">
          <a:xfrm>
            <a:off x="1098550" y="3406775"/>
            <a:ext cx="2587625" cy="876300"/>
          </a:xfrm>
          <a:custGeom>
            <a:avLst/>
            <a:gdLst>
              <a:gd name="T0" fmla="*/ 1629 w 1630"/>
              <a:gd name="T1" fmla="*/ 275 h 552"/>
              <a:gd name="T2" fmla="*/ 1350 w 1630"/>
              <a:gd name="T3" fmla="*/ 0 h 552"/>
              <a:gd name="T4" fmla="*/ 1350 w 1630"/>
              <a:gd name="T5" fmla="*/ 151 h 552"/>
              <a:gd name="T6" fmla="*/ 1125 w 1630"/>
              <a:gd name="T7" fmla="*/ 151 h 552"/>
              <a:gd name="T8" fmla="*/ 1125 w 1630"/>
              <a:gd name="T9" fmla="*/ 0 h 552"/>
              <a:gd name="T10" fmla="*/ 0 w 1630"/>
              <a:gd name="T11" fmla="*/ 0 h 552"/>
              <a:gd name="T12" fmla="*/ 0 w 1630"/>
              <a:gd name="T13" fmla="*/ 551 h 552"/>
              <a:gd name="T14" fmla="*/ 1125 w 1630"/>
              <a:gd name="T15" fmla="*/ 551 h 552"/>
              <a:gd name="T16" fmla="*/ 1125 w 1630"/>
              <a:gd name="T17" fmla="*/ 409 h 552"/>
              <a:gd name="T18" fmla="*/ 1359 w 1630"/>
              <a:gd name="T19" fmla="*/ 409 h 552"/>
              <a:gd name="T20" fmla="*/ 1359 w 1630"/>
              <a:gd name="T21" fmla="*/ 551 h 552"/>
              <a:gd name="T22" fmla="*/ 1629 w 1630"/>
              <a:gd name="T23"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0" h="552">
                <a:moveTo>
                  <a:pt x="1629" y="275"/>
                </a:moveTo>
                <a:lnTo>
                  <a:pt x="1350" y="0"/>
                </a:lnTo>
                <a:lnTo>
                  <a:pt x="1350" y="151"/>
                </a:lnTo>
                <a:lnTo>
                  <a:pt x="1125" y="151"/>
                </a:lnTo>
                <a:lnTo>
                  <a:pt x="1125" y="0"/>
                </a:lnTo>
                <a:lnTo>
                  <a:pt x="0" y="0"/>
                </a:lnTo>
                <a:lnTo>
                  <a:pt x="0" y="551"/>
                </a:lnTo>
                <a:lnTo>
                  <a:pt x="1125" y="551"/>
                </a:lnTo>
                <a:lnTo>
                  <a:pt x="1125" y="409"/>
                </a:lnTo>
                <a:lnTo>
                  <a:pt x="1359" y="409"/>
                </a:lnTo>
                <a:lnTo>
                  <a:pt x="1359" y="551"/>
                </a:lnTo>
                <a:lnTo>
                  <a:pt x="1629" y="275"/>
                </a:lnTo>
              </a:path>
            </a:pathLst>
          </a:custGeom>
          <a:solidFill>
            <a:srgbClr val="FFFFB6"/>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7" name="Freeform 25"/>
          <p:cNvSpPr>
            <a:spLocks/>
          </p:cNvSpPr>
          <p:nvPr/>
        </p:nvSpPr>
        <p:spPr bwMode="auto">
          <a:xfrm>
            <a:off x="1098550" y="3406775"/>
            <a:ext cx="2603500" cy="892175"/>
          </a:xfrm>
          <a:custGeom>
            <a:avLst/>
            <a:gdLst>
              <a:gd name="T0" fmla="*/ 1639 w 1640"/>
              <a:gd name="T1" fmla="*/ 280 h 562"/>
              <a:gd name="T2" fmla="*/ 1358 w 1640"/>
              <a:gd name="T3" fmla="*/ 0 h 562"/>
              <a:gd name="T4" fmla="*/ 1358 w 1640"/>
              <a:gd name="T5" fmla="*/ 154 h 562"/>
              <a:gd name="T6" fmla="*/ 1132 w 1640"/>
              <a:gd name="T7" fmla="*/ 154 h 562"/>
              <a:gd name="T8" fmla="*/ 1132 w 1640"/>
              <a:gd name="T9" fmla="*/ 0 h 562"/>
              <a:gd name="T10" fmla="*/ 0 w 1640"/>
              <a:gd name="T11" fmla="*/ 0 h 562"/>
              <a:gd name="T12" fmla="*/ 0 w 1640"/>
              <a:gd name="T13" fmla="*/ 561 h 562"/>
              <a:gd name="T14" fmla="*/ 1132 w 1640"/>
              <a:gd name="T15" fmla="*/ 561 h 562"/>
              <a:gd name="T16" fmla="*/ 1132 w 1640"/>
              <a:gd name="T17" fmla="*/ 416 h 562"/>
              <a:gd name="T18" fmla="*/ 1367 w 1640"/>
              <a:gd name="T19" fmla="*/ 416 h 562"/>
              <a:gd name="T20" fmla="*/ 1367 w 1640"/>
              <a:gd name="T21" fmla="*/ 561 h 562"/>
              <a:gd name="T22" fmla="*/ 1639 w 1640"/>
              <a:gd name="T23" fmla="*/ 28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0" h="562">
                <a:moveTo>
                  <a:pt x="1639" y="280"/>
                </a:moveTo>
                <a:lnTo>
                  <a:pt x="1358" y="0"/>
                </a:lnTo>
                <a:lnTo>
                  <a:pt x="1358" y="154"/>
                </a:lnTo>
                <a:lnTo>
                  <a:pt x="1132" y="154"/>
                </a:lnTo>
                <a:lnTo>
                  <a:pt x="1132" y="0"/>
                </a:lnTo>
                <a:lnTo>
                  <a:pt x="0" y="0"/>
                </a:lnTo>
                <a:lnTo>
                  <a:pt x="0" y="561"/>
                </a:lnTo>
                <a:lnTo>
                  <a:pt x="1132" y="561"/>
                </a:lnTo>
                <a:lnTo>
                  <a:pt x="1132" y="416"/>
                </a:lnTo>
                <a:lnTo>
                  <a:pt x="1367" y="416"/>
                </a:lnTo>
                <a:lnTo>
                  <a:pt x="1367" y="561"/>
                </a:lnTo>
                <a:lnTo>
                  <a:pt x="1639" y="28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8" name="Rectangle 26"/>
          <p:cNvSpPr>
            <a:spLocks noChangeArrowheads="1"/>
          </p:cNvSpPr>
          <p:nvPr/>
        </p:nvSpPr>
        <p:spPr bwMode="auto">
          <a:xfrm>
            <a:off x="1120775" y="3590925"/>
            <a:ext cx="1692275"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500">
                <a:solidFill>
                  <a:srgbClr val="000000"/>
                </a:solidFill>
              </a:rPr>
              <a:t>Bargaining Power</a:t>
            </a:r>
          </a:p>
          <a:p>
            <a:r>
              <a:rPr lang="en-US" sz="1500">
                <a:solidFill>
                  <a:srgbClr val="000000"/>
                </a:solidFill>
              </a:rPr>
              <a:t>of Suppliers</a:t>
            </a:r>
          </a:p>
        </p:txBody>
      </p:sp>
      <p:sp>
        <p:nvSpPr>
          <p:cNvPr id="13339" name="Freeform 27"/>
          <p:cNvSpPr>
            <a:spLocks/>
          </p:cNvSpPr>
          <p:nvPr/>
        </p:nvSpPr>
        <p:spPr bwMode="auto">
          <a:xfrm>
            <a:off x="3398837" y="1828800"/>
            <a:ext cx="3290888" cy="1392238"/>
          </a:xfrm>
          <a:custGeom>
            <a:avLst/>
            <a:gdLst>
              <a:gd name="T0" fmla="*/ 1036 w 2073"/>
              <a:gd name="T1" fmla="*/ 849 h 877"/>
              <a:gd name="T2" fmla="*/ 756 w 2073"/>
              <a:gd name="T3" fmla="*/ 571 h 877"/>
              <a:gd name="T4" fmla="*/ 919 w 2073"/>
              <a:gd name="T5" fmla="*/ 571 h 877"/>
              <a:gd name="T6" fmla="*/ 919 w 2073"/>
              <a:gd name="T7" fmla="*/ 447 h 877"/>
              <a:gd name="T8" fmla="*/ 0 w 2073"/>
              <a:gd name="T9" fmla="*/ 447 h 877"/>
              <a:gd name="T10" fmla="*/ 0 w 2073"/>
              <a:gd name="T11" fmla="*/ 0 h 877"/>
              <a:gd name="T12" fmla="*/ 2072 w 2073"/>
              <a:gd name="T13" fmla="*/ 0 h 877"/>
              <a:gd name="T14" fmla="*/ 2072 w 2073"/>
              <a:gd name="T15" fmla="*/ 438 h 877"/>
              <a:gd name="T16" fmla="*/ 1198 w 2073"/>
              <a:gd name="T17" fmla="*/ 438 h 877"/>
              <a:gd name="T18" fmla="*/ 1198 w 2073"/>
              <a:gd name="T19" fmla="*/ 581 h 877"/>
              <a:gd name="T20" fmla="*/ 1325 w 2073"/>
              <a:gd name="T21" fmla="*/ 581 h 877"/>
              <a:gd name="T22" fmla="*/ 1045 w 2073"/>
              <a:gd name="T23" fmla="*/ 867 h 877"/>
              <a:gd name="T24" fmla="*/ 1045 w 2073"/>
              <a:gd name="T25" fmla="*/ 876 h 877"/>
              <a:gd name="T26" fmla="*/ 1036 w 2073"/>
              <a:gd name="T27" fmla="*/ 84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877">
                <a:moveTo>
                  <a:pt x="1036" y="849"/>
                </a:moveTo>
                <a:lnTo>
                  <a:pt x="756" y="571"/>
                </a:lnTo>
                <a:lnTo>
                  <a:pt x="919" y="571"/>
                </a:lnTo>
                <a:lnTo>
                  <a:pt x="919" y="447"/>
                </a:lnTo>
                <a:lnTo>
                  <a:pt x="0" y="447"/>
                </a:lnTo>
                <a:lnTo>
                  <a:pt x="0" y="0"/>
                </a:lnTo>
                <a:lnTo>
                  <a:pt x="2072" y="0"/>
                </a:lnTo>
                <a:lnTo>
                  <a:pt x="2072" y="438"/>
                </a:lnTo>
                <a:lnTo>
                  <a:pt x="1198" y="438"/>
                </a:lnTo>
                <a:lnTo>
                  <a:pt x="1198" y="581"/>
                </a:lnTo>
                <a:lnTo>
                  <a:pt x="1325" y="581"/>
                </a:lnTo>
                <a:lnTo>
                  <a:pt x="1045" y="867"/>
                </a:lnTo>
                <a:lnTo>
                  <a:pt x="1045" y="876"/>
                </a:lnTo>
                <a:lnTo>
                  <a:pt x="1036" y="849"/>
                </a:lnTo>
              </a:path>
            </a:pathLst>
          </a:custGeom>
          <a:solidFill>
            <a:srgbClr val="FFFFB6"/>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0" name="Freeform 28"/>
          <p:cNvSpPr>
            <a:spLocks/>
          </p:cNvSpPr>
          <p:nvPr/>
        </p:nvSpPr>
        <p:spPr bwMode="auto">
          <a:xfrm>
            <a:off x="3398837" y="1828800"/>
            <a:ext cx="3306763" cy="1408113"/>
          </a:xfrm>
          <a:custGeom>
            <a:avLst/>
            <a:gdLst>
              <a:gd name="T0" fmla="*/ 1041 w 2083"/>
              <a:gd name="T1" fmla="*/ 859 h 887"/>
              <a:gd name="T2" fmla="*/ 760 w 2083"/>
              <a:gd name="T3" fmla="*/ 578 h 887"/>
              <a:gd name="T4" fmla="*/ 923 w 2083"/>
              <a:gd name="T5" fmla="*/ 578 h 887"/>
              <a:gd name="T6" fmla="*/ 923 w 2083"/>
              <a:gd name="T7" fmla="*/ 452 h 887"/>
              <a:gd name="T8" fmla="*/ 0 w 2083"/>
              <a:gd name="T9" fmla="*/ 452 h 887"/>
              <a:gd name="T10" fmla="*/ 0 w 2083"/>
              <a:gd name="T11" fmla="*/ 0 h 887"/>
              <a:gd name="T12" fmla="*/ 2082 w 2083"/>
              <a:gd name="T13" fmla="*/ 0 h 887"/>
              <a:gd name="T14" fmla="*/ 2082 w 2083"/>
              <a:gd name="T15" fmla="*/ 443 h 887"/>
              <a:gd name="T16" fmla="*/ 1204 w 2083"/>
              <a:gd name="T17" fmla="*/ 443 h 887"/>
              <a:gd name="T18" fmla="*/ 1204 w 2083"/>
              <a:gd name="T19" fmla="*/ 588 h 887"/>
              <a:gd name="T20" fmla="*/ 1331 w 2083"/>
              <a:gd name="T21" fmla="*/ 588 h 887"/>
              <a:gd name="T22" fmla="*/ 1050 w 2083"/>
              <a:gd name="T23" fmla="*/ 877 h 887"/>
              <a:gd name="T24" fmla="*/ 1050 w 2083"/>
              <a:gd name="T25" fmla="*/ 886 h 887"/>
              <a:gd name="T26" fmla="*/ 1041 w 2083"/>
              <a:gd name="T27" fmla="*/ 85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3" h="887">
                <a:moveTo>
                  <a:pt x="1041" y="859"/>
                </a:moveTo>
                <a:lnTo>
                  <a:pt x="760" y="578"/>
                </a:lnTo>
                <a:lnTo>
                  <a:pt x="923" y="578"/>
                </a:lnTo>
                <a:lnTo>
                  <a:pt x="923" y="452"/>
                </a:lnTo>
                <a:lnTo>
                  <a:pt x="0" y="452"/>
                </a:lnTo>
                <a:lnTo>
                  <a:pt x="0" y="0"/>
                </a:lnTo>
                <a:lnTo>
                  <a:pt x="2082" y="0"/>
                </a:lnTo>
                <a:lnTo>
                  <a:pt x="2082" y="443"/>
                </a:lnTo>
                <a:lnTo>
                  <a:pt x="1204" y="443"/>
                </a:lnTo>
                <a:lnTo>
                  <a:pt x="1204" y="588"/>
                </a:lnTo>
                <a:lnTo>
                  <a:pt x="1331" y="588"/>
                </a:lnTo>
                <a:lnTo>
                  <a:pt x="1050" y="877"/>
                </a:lnTo>
                <a:lnTo>
                  <a:pt x="1050" y="886"/>
                </a:lnTo>
                <a:lnTo>
                  <a:pt x="1041" y="859"/>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1" name="Freeform 29"/>
          <p:cNvSpPr>
            <a:spLocks/>
          </p:cNvSpPr>
          <p:nvPr/>
        </p:nvSpPr>
        <p:spPr bwMode="auto">
          <a:xfrm>
            <a:off x="3398837" y="4540250"/>
            <a:ext cx="3290888" cy="1377950"/>
          </a:xfrm>
          <a:custGeom>
            <a:avLst/>
            <a:gdLst>
              <a:gd name="T0" fmla="*/ 1036 w 2073"/>
              <a:gd name="T1" fmla="*/ 27 h 868"/>
              <a:gd name="T2" fmla="*/ 756 w 2073"/>
              <a:gd name="T3" fmla="*/ 295 h 868"/>
              <a:gd name="T4" fmla="*/ 919 w 2073"/>
              <a:gd name="T5" fmla="*/ 295 h 868"/>
              <a:gd name="T6" fmla="*/ 919 w 2073"/>
              <a:gd name="T7" fmla="*/ 429 h 868"/>
              <a:gd name="T8" fmla="*/ 0 w 2073"/>
              <a:gd name="T9" fmla="*/ 429 h 868"/>
              <a:gd name="T10" fmla="*/ 0 w 2073"/>
              <a:gd name="T11" fmla="*/ 867 h 868"/>
              <a:gd name="T12" fmla="*/ 2072 w 2073"/>
              <a:gd name="T13" fmla="*/ 867 h 868"/>
              <a:gd name="T14" fmla="*/ 2072 w 2073"/>
              <a:gd name="T15" fmla="*/ 438 h 868"/>
              <a:gd name="T16" fmla="*/ 1198 w 2073"/>
              <a:gd name="T17" fmla="*/ 438 h 868"/>
              <a:gd name="T18" fmla="*/ 1198 w 2073"/>
              <a:gd name="T19" fmla="*/ 295 h 868"/>
              <a:gd name="T20" fmla="*/ 1325 w 2073"/>
              <a:gd name="T21" fmla="*/ 295 h 868"/>
              <a:gd name="T22" fmla="*/ 1045 w 2073"/>
              <a:gd name="T23" fmla="*/ 9 h 868"/>
              <a:gd name="T24" fmla="*/ 1045 w 2073"/>
              <a:gd name="T25" fmla="*/ 0 h 868"/>
              <a:gd name="T26" fmla="*/ 1036 w 2073"/>
              <a:gd name="T27" fmla="*/ 2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868">
                <a:moveTo>
                  <a:pt x="1036" y="27"/>
                </a:moveTo>
                <a:lnTo>
                  <a:pt x="756" y="295"/>
                </a:lnTo>
                <a:lnTo>
                  <a:pt x="919" y="295"/>
                </a:lnTo>
                <a:lnTo>
                  <a:pt x="919" y="429"/>
                </a:lnTo>
                <a:lnTo>
                  <a:pt x="0" y="429"/>
                </a:lnTo>
                <a:lnTo>
                  <a:pt x="0" y="867"/>
                </a:lnTo>
                <a:lnTo>
                  <a:pt x="2072" y="867"/>
                </a:lnTo>
                <a:lnTo>
                  <a:pt x="2072" y="438"/>
                </a:lnTo>
                <a:lnTo>
                  <a:pt x="1198" y="438"/>
                </a:lnTo>
                <a:lnTo>
                  <a:pt x="1198" y="295"/>
                </a:lnTo>
                <a:lnTo>
                  <a:pt x="1325" y="295"/>
                </a:lnTo>
                <a:lnTo>
                  <a:pt x="1045" y="9"/>
                </a:lnTo>
                <a:lnTo>
                  <a:pt x="1045" y="0"/>
                </a:lnTo>
                <a:lnTo>
                  <a:pt x="1036" y="27"/>
                </a:lnTo>
              </a:path>
            </a:pathLst>
          </a:custGeom>
          <a:solidFill>
            <a:srgbClr val="FFFFB6"/>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2" name="Freeform 30"/>
          <p:cNvSpPr>
            <a:spLocks/>
          </p:cNvSpPr>
          <p:nvPr/>
        </p:nvSpPr>
        <p:spPr bwMode="auto">
          <a:xfrm>
            <a:off x="3398837" y="4540250"/>
            <a:ext cx="3306763" cy="1393825"/>
          </a:xfrm>
          <a:custGeom>
            <a:avLst/>
            <a:gdLst>
              <a:gd name="T0" fmla="*/ 1041 w 2083"/>
              <a:gd name="T1" fmla="*/ 27 h 878"/>
              <a:gd name="T2" fmla="*/ 760 w 2083"/>
              <a:gd name="T3" fmla="*/ 298 h 878"/>
              <a:gd name="T4" fmla="*/ 923 w 2083"/>
              <a:gd name="T5" fmla="*/ 298 h 878"/>
              <a:gd name="T6" fmla="*/ 923 w 2083"/>
              <a:gd name="T7" fmla="*/ 434 h 878"/>
              <a:gd name="T8" fmla="*/ 0 w 2083"/>
              <a:gd name="T9" fmla="*/ 434 h 878"/>
              <a:gd name="T10" fmla="*/ 0 w 2083"/>
              <a:gd name="T11" fmla="*/ 877 h 878"/>
              <a:gd name="T12" fmla="*/ 2082 w 2083"/>
              <a:gd name="T13" fmla="*/ 877 h 878"/>
              <a:gd name="T14" fmla="*/ 2082 w 2083"/>
              <a:gd name="T15" fmla="*/ 443 h 878"/>
              <a:gd name="T16" fmla="*/ 1204 w 2083"/>
              <a:gd name="T17" fmla="*/ 443 h 878"/>
              <a:gd name="T18" fmla="*/ 1204 w 2083"/>
              <a:gd name="T19" fmla="*/ 298 h 878"/>
              <a:gd name="T20" fmla="*/ 1331 w 2083"/>
              <a:gd name="T21" fmla="*/ 298 h 878"/>
              <a:gd name="T22" fmla="*/ 1050 w 2083"/>
              <a:gd name="T23" fmla="*/ 9 h 878"/>
              <a:gd name="T24" fmla="*/ 1050 w 2083"/>
              <a:gd name="T25" fmla="*/ 0 h 878"/>
              <a:gd name="T26" fmla="*/ 1041 w 2083"/>
              <a:gd name="T27" fmla="*/ 27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3" h="878">
                <a:moveTo>
                  <a:pt x="1041" y="27"/>
                </a:moveTo>
                <a:lnTo>
                  <a:pt x="760" y="298"/>
                </a:lnTo>
                <a:lnTo>
                  <a:pt x="923" y="298"/>
                </a:lnTo>
                <a:lnTo>
                  <a:pt x="923" y="434"/>
                </a:lnTo>
                <a:lnTo>
                  <a:pt x="0" y="434"/>
                </a:lnTo>
                <a:lnTo>
                  <a:pt x="0" y="877"/>
                </a:lnTo>
                <a:lnTo>
                  <a:pt x="2082" y="877"/>
                </a:lnTo>
                <a:lnTo>
                  <a:pt x="2082" y="443"/>
                </a:lnTo>
                <a:lnTo>
                  <a:pt x="1204" y="443"/>
                </a:lnTo>
                <a:lnTo>
                  <a:pt x="1204" y="298"/>
                </a:lnTo>
                <a:lnTo>
                  <a:pt x="1331" y="298"/>
                </a:lnTo>
                <a:lnTo>
                  <a:pt x="1050" y="9"/>
                </a:lnTo>
                <a:lnTo>
                  <a:pt x="1050" y="0"/>
                </a:lnTo>
                <a:lnTo>
                  <a:pt x="1041" y="2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3" name="Rectangle 31"/>
          <p:cNvSpPr>
            <a:spLocks noChangeArrowheads="1"/>
          </p:cNvSpPr>
          <p:nvPr/>
        </p:nvSpPr>
        <p:spPr bwMode="auto">
          <a:xfrm>
            <a:off x="4389437" y="1905000"/>
            <a:ext cx="1328738"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500">
                <a:solidFill>
                  <a:srgbClr val="000000"/>
                </a:solidFill>
              </a:rPr>
              <a:t>Threat of</a:t>
            </a:r>
          </a:p>
          <a:p>
            <a:r>
              <a:rPr lang="en-US" sz="1500">
                <a:solidFill>
                  <a:srgbClr val="000000"/>
                </a:solidFill>
              </a:rPr>
              <a:t>New Entrants</a:t>
            </a:r>
          </a:p>
        </p:txBody>
      </p:sp>
      <p:sp>
        <p:nvSpPr>
          <p:cNvPr id="13344" name="Rectangle 32"/>
          <p:cNvSpPr>
            <a:spLocks noChangeArrowheads="1"/>
          </p:cNvSpPr>
          <p:nvPr/>
        </p:nvSpPr>
        <p:spPr bwMode="auto">
          <a:xfrm>
            <a:off x="4068762" y="5341938"/>
            <a:ext cx="19431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500">
                <a:solidFill>
                  <a:srgbClr val="000000"/>
                </a:solidFill>
              </a:rPr>
              <a:t>Threat of Substitute</a:t>
            </a:r>
          </a:p>
          <a:p>
            <a:r>
              <a:rPr lang="en-US" sz="1500">
                <a:solidFill>
                  <a:srgbClr val="000000"/>
                </a:solidFill>
              </a:rPr>
              <a:t>Products or Services</a:t>
            </a:r>
          </a:p>
        </p:txBody>
      </p:sp>
      <p:sp>
        <p:nvSpPr>
          <p:cNvPr id="13346" name="Rectangle 34"/>
          <p:cNvSpPr>
            <a:spLocks noGrp="1" noChangeArrowheads="1"/>
          </p:cNvSpPr>
          <p:nvPr>
            <p:ph type="title"/>
          </p:nvPr>
        </p:nvSpPr>
        <p:spPr/>
        <p:txBody>
          <a:bodyPr/>
          <a:lstStyle/>
          <a:p>
            <a:r>
              <a:rPr lang="en-US"/>
              <a:t>Porter’s Five Forces Model</a:t>
            </a:r>
          </a:p>
        </p:txBody>
      </p:sp>
      <p:sp>
        <p:nvSpPr>
          <p:cNvPr id="2" name="TextBox 1"/>
          <p:cNvSpPr txBox="1"/>
          <p:nvPr/>
        </p:nvSpPr>
        <p:spPr>
          <a:xfrm>
            <a:off x="2184312" y="6248400"/>
            <a:ext cx="6045373" cy="369332"/>
          </a:xfrm>
          <a:prstGeom prst="rect">
            <a:avLst/>
          </a:prstGeom>
          <a:noFill/>
        </p:spPr>
        <p:txBody>
          <a:bodyPr wrap="none" rtlCol="0">
            <a:spAutoFit/>
          </a:bodyPr>
          <a:lstStyle/>
          <a:p>
            <a:r>
              <a:rPr lang="en-US" sz="1800" dirty="0" smtClean="0"/>
              <a:t>Government (not part of Porter’s model but critical today.)</a:t>
            </a:r>
            <a:endParaRPr lang="en-US" sz="1800" dirty="0"/>
          </a:p>
        </p:txBody>
      </p:sp>
    </p:spTree>
    <p:extLst>
      <p:ext uri="{BB962C8B-B14F-4D97-AF65-F5344CB8AC3E}">
        <p14:creationId xmlns:p14="http://schemas.microsoft.com/office/powerpoint/2010/main" xmlns="" val="12418634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3297238" y="6130925"/>
            <a:ext cx="106362" cy="119063"/>
          </a:xfrm>
          <a:custGeom>
            <a:avLst/>
            <a:gdLst>
              <a:gd name="T0" fmla="*/ 0 w 67"/>
              <a:gd name="T1" fmla="*/ 37 h 75"/>
              <a:gd name="T2" fmla="*/ 0 w 67"/>
              <a:gd name="T3" fmla="*/ 52 h 75"/>
              <a:gd name="T4" fmla="*/ 7 w 67"/>
              <a:gd name="T5" fmla="*/ 67 h 75"/>
              <a:gd name="T6" fmla="*/ 22 w 67"/>
              <a:gd name="T7" fmla="*/ 74 h 75"/>
              <a:gd name="T8" fmla="*/ 37 w 67"/>
              <a:gd name="T9" fmla="*/ 74 h 75"/>
              <a:gd name="T10" fmla="*/ 59 w 67"/>
              <a:gd name="T11" fmla="*/ 67 h 75"/>
              <a:gd name="T12" fmla="*/ 66 w 67"/>
              <a:gd name="T13" fmla="*/ 52 h 75"/>
              <a:gd name="T14" fmla="*/ 66 w 67"/>
              <a:gd name="T15" fmla="*/ 22 h 75"/>
              <a:gd name="T16" fmla="*/ 59 w 67"/>
              <a:gd name="T17" fmla="*/ 8 h 75"/>
              <a:gd name="T18" fmla="*/ 37 w 67"/>
              <a:gd name="T19" fmla="*/ 0 h 75"/>
              <a:gd name="T20" fmla="*/ 22 w 67"/>
              <a:gd name="T21" fmla="*/ 0 h 75"/>
              <a:gd name="T22" fmla="*/ 7 w 67"/>
              <a:gd name="T23" fmla="*/ 8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7" y="67"/>
                </a:lnTo>
                <a:lnTo>
                  <a:pt x="22" y="74"/>
                </a:lnTo>
                <a:lnTo>
                  <a:pt x="37" y="74"/>
                </a:lnTo>
                <a:lnTo>
                  <a:pt x="59" y="67"/>
                </a:lnTo>
                <a:lnTo>
                  <a:pt x="66" y="52"/>
                </a:lnTo>
                <a:lnTo>
                  <a:pt x="66" y="22"/>
                </a:lnTo>
                <a:lnTo>
                  <a:pt x="59" y="8"/>
                </a:lnTo>
                <a:lnTo>
                  <a:pt x="37" y="0"/>
                </a:lnTo>
                <a:lnTo>
                  <a:pt x="22" y="0"/>
                </a:lnTo>
                <a:lnTo>
                  <a:pt x="7"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4" name="Freeform 4"/>
          <p:cNvSpPr>
            <a:spLocks/>
          </p:cNvSpPr>
          <p:nvPr/>
        </p:nvSpPr>
        <p:spPr bwMode="auto">
          <a:xfrm>
            <a:off x="3624263" y="6015038"/>
            <a:ext cx="119062" cy="117475"/>
          </a:xfrm>
          <a:custGeom>
            <a:avLst/>
            <a:gdLst>
              <a:gd name="T0" fmla="*/ 0 w 75"/>
              <a:gd name="T1" fmla="*/ 36 h 74"/>
              <a:gd name="T2" fmla="*/ 0 w 75"/>
              <a:gd name="T3" fmla="*/ 51 h 74"/>
              <a:gd name="T4" fmla="*/ 7 w 75"/>
              <a:gd name="T5" fmla="*/ 66 h 74"/>
              <a:gd name="T6" fmla="*/ 22 w 75"/>
              <a:gd name="T7" fmla="*/ 73 h 74"/>
              <a:gd name="T8" fmla="*/ 37 w 75"/>
              <a:gd name="T9" fmla="*/ 73 h 74"/>
              <a:gd name="T10" fmla="*/ 59 w 75"/>
              <a:gd name="T11" fmla="*/ 66 h 74"/>
              <a:gd name="T12" fmla="*/ 74 w 75"/>
              <a:gd name="T13" fmla="*/ 51 h 74"/>
              <a:gd name="T14" fmla="*/ 74 w 75"/>
              <a:gd name="T15" fmla="*/ 36 h 74"/>
              <a:gd name="T16" fmla="*/ 59 w 75"/>
              <a:gd name="T17" fmla="*/ 14 h 74"/>
              <a:gd name="T18" fmla="*/ 37 w 75"/>
              <a:gd name="T19" fmla="*/ 0 h 74"/>
              <a:gd name="T20" fmla="*/ 7 w 75"/>
              <a:gd name="T21" fmla="*/ 14 h 74"/>
              <a:gd name="T22" fmla="*/ 0 w 75"/>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74">
                <a:moveTo>
                  <a:pt x="0" y="36"/>
                </a:moveTo>
                <a:lnTo>
                  <a:pt x="0" y="51"/>
                </a:lnTo>
                <a:lnTo>
                  <a:pt x="7" y="66"/>
                </a:lnTo>
                <a:lnTo>
                  <a:pt x="22" y="73"/>
                </a:lnTo>
                <a:lnTo>
                  <a:pt x="37" y="73"/>
                </a:lnTo>
                <a:lnTo>
                  <a:pt x="59" y="66"/>
                </a:lnTo>
                <a:lnTo>
                  <a:pt x="74" y="51"/>
                </a:lnTo>
                <a:lnTo>
                  <a:pt x="74" y="36"/>
                </a:lnTo>
                <a:lnTo>
                  <a:pt x="59" y="14"/>
                </a:lnTo>
                <a:lnTo>
                  <a:pt x="37" y="0"/>
                </a:lnTo>
                <a:lnTo>
                  <a:pt x="7"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5" name="Freeform 5"/>
          <p:cNvSpPr>
            <a:spLocks/>
          </p:cNvSpPr>
          <p:nvPr/>
        </p:nvSpPr>
        <p:spPr bwMode="auto">
          <a:xfrm>
            <a:off x="3927475" y="6143625"/>
            <a:ext cx="119063" cy="117475"/>
          </a:xfrm>
          <a:custGeom>
            <a:avLst/>
            <a:gdLst>
              <a:gd name="T0" fmla="*/ 0 w 75"/>
              <a:gd name="T1" fmla="*/ 37 h 74"/>
              <a:gd name="T2" fmla="*/ 0 w 75"/>
              <a:gd name="T3" fmla="*/ 51 h 74"/>
              <a:gd name="T4" fmla="*/ 8 w 75"/>
              <a:gd name="T5" fmla="*/ 66 h 74"/>
              <a:gd name="T6" fmla="*/ 22 w 75"/>
              <a:gd name="T7" fmla="*/ 73 h 74"/>
              <a:gd name="T8" fmla="*/ 52 w 75"/>
              <a:gd name="T9" fmla="*/ 73 h 74"/>
              <a:gd name="T10" fmla="*/ 67 w 75"/>
              <a:gd name="T11" fmla="*/ 66 h 74"/>
              <a:gd name="T12" fmla="*/ 74 w 75"/>
              <a:gd name="T13" fmla="*/ 51 h 74"/>
              <a:gd name="T14" fmla="*/ 74 w 75"/>
              <a:gd name="T15" fmla="*/ 22 h 74"/>
              <a:gd name="T16" fmla="*/ 67 w 75"/>
              <a:gd name="T17" fmla="*/ 7 h 74"/>
              <a:gd name="T18" fmla="*/ 52 w 75"/>
              <a:gd name="T19" fmla="*/ 0 h 74"/>
              <a:gd name="T20" fmla="*/ 22 w 75"/>
              <a:gd name="T21" fmla="*/ 0 h 74"/>
              <a:gd name="T22" fmla="*/ 8 w 75"/>
              <a:gd name="T23" fmla="*/ 7 h 74"/>
              <a:gd name="T24" fmla="*/ 0 w 75"/>
              <a:gd name="T25" fmla="*/ 22 h 74"/>
              <a:gd name="T26" fmla="*/ 0 w 75"/>
              <a:gd name="T27"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4">
                <a:moveTo>
                  <a:pt x="0" y="37"/>
                </a:moveTo>
                <a:lnTo>
                  <a:pt x="0" y="51"/>
                </a:lnTo>
                <a:lnTo>
                  <a:pt x="8" y="66"/>
                </a:lnTo>
                <a:lnTo>
                  <a:pt x="22" y="73"/>
                </a:lnTo>
                <a:lnTo>
                  <a:pt x="52" y="73"/>
                </a:lnTo>
                <a:lnTo>
                  <a:pt x="67" y="66"/>
                </a:lnTo>
                <a:lnTo>
                  <a:pt x="74" y="51"/>
                </a:lnTo>
                <a:lnTo>
                  <a:pt x="74" y="22"/>
                </a:lnTo>
                <a:lnTo>
                  <a:pt x="67" y="7"/>
                </a:lnTo>
                <a:lnTo>
                  <a:pt x="52" y="0"/>
                </a:lnTo>
                <a:lnTo>
                  <a:pt x="22"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6" name="Freeform 6"/>
          <p:cNvSpPr>
            <a:spLocks/>
          </p:cNvSpPr>
          <p:nvPr/>
        </p:nvSpPr>
        <p:spPr bwMode="auto">
          <a:xfrm>
            <a:off x="2922588" y="6037263"/>
            <a:ext cx="106362" cy="119062"/>
          </a:xfrm>
          <a:custGeom>
            <a:avLst/>
            <a:gdLst>
              <a:gd name="T0" fmla="*/ 0 w 67"/>
              <a:gd name="T1" fmla="*/ 37 h 75"/>
              <a:gd name="T2" fmla="*/ 0 w 67"/>
              <a:gd name="T3" fmla="*/ 52 h 75"/>
              <a:gd name="T4" fmla="*/ 8 w 67"/>
              <a:gd name="T5" fmla="*/ 67 h 75"/>
              <a:gd name="T6" fmla="*/ 22 w 67"/>
              <a:gd name="T7" fmla="*/ 74 h 75"/>
              <a:gd name="T8" fmla="*/ 37 w 67"/>
              <a:gd name="T9" fmla="*/ 74 h 75"/>
              <a:gd name="T10" fmla="*/ 59 w 67"/>
              <a:gd name="T11" fmla="*/ 67 h 75"/>
              <a:gd name="T12" fmla="*/ 66 w 67"/>
              <a:gd name="T13" fmla="*/ 52 h 75"/>
              <a:gd name="T14" fmla="*/ 66 w 67"/>
              <a:gd name="T15" fmla="*/ 22 h 75"/>
              <a:gd name="T16" fmla="*/ 59 w 67"/>
              <a:gd name="T17" fmla="*/ 8 h 75"/>
              <a:gd name="T18" fmla="*/ 37 w 67"/>
              <a:gd name="T19" fmla="*/ 0 h 75"/>
              <a:gd name="T20" fmla="*/ 22 w 67"/>
              <a:gd name="T21" fmla="*/ 0 h 75"/>
              <a:gd name="T22" fmla="*/ 8 w 67"/>
              <a:gd name="T23" fmla="*/ 8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8" y="67"/>
                </a:lnTo>
                <a:lnTo>
                  <a:pt x="22" y="74"/>
                </a:lnTo>
                <a:lnTo>
                  <a:pt x="37" y="74"/>
                </a:lnTo>
                <a:lnTo>
                  <a:pt x="59" y="67"/>
                </a:lnTo>
                <a:lnTo>
                  <a:pt x="66" y="52"/>
                </a:lnTo>
                <a:lnTo>
                  <a:pt x="66" y="22"/>
                </a:lnTo>
                <a:lnTo>
                  <a:pt x="59" y="8"/>
                </a:lnTo>
                <a:lnTo>
                  <a:pt x="37" y="0"/>
                </a:lnTo>
                <a:lnTo>
                  <a:pt x="22" y="0"/>
                </a:lnTo>
                <a:lnTo>
                  <a:pt x="8"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7" name="Freeform 7"/>
          <p:cNvSpPr>
            <a:spLocks/>
          </p:cNvSpPr>
          <p:nvPr/>
        </p:nvSpPr>
        <p:spPr bwMode="auto">
          <a:xfrm>
            <a:off x="4313238" y="5943600"/>
            <a:ext cx="119062" cy="119063"/>
          </a:xfrm>
          <a:custGeom>
            <a:avLst/>
            <a:gdLst>
              <a:gd name="T0" fmla="*/ 0 w 75"/>
              <a:gd name="T1" fmla="*/ 37 h 75"/>
              <a:gd name="T2" fmla="*/ 15 w 75"/>
              <a:gd name="T3" fmla="*/ 67 h 75"/>
              <a:gd name="T4" fmla="*/ 37 w 75"/>
              <a:gd name="T5" fmla="*/ 74 h 75"/>
              <a:gd name="T6" fmla="*/ 52 w 75"/>
              <a:gd name="T7" fmla="*/ 74 h 75"/>
              <a:gd name="T8" fmla="*/ 67 w 75"/>
              <a:gd name="T9" fmla="*/ 67 h 75"/>
              <a:gd name="T10" fmla="*/ 74 w 75"/>
              <a:gd name="T11" fmla="*/ 52 h 75"/>
              <a:gd name="T12" fmla="*/ 74 w 75"/>
              <a:gd name="T13" fmla="*/ 37 h 75"/>
              <a:gd name="T14" fmla="*/ 67 w 75"/>
              <a:gd name="T15" fmla="*/ 15 h 75"/>
              <a:gd name="T16" fmla="*/ 37 w 75"/>
              <a:gd name="T17" fmla="*/ 0 h 75"/>
              <a:gd name="T18" fmla="*/ 15 w 75"/>
              <a:gd name="T19" fmla="*/ 15 h 75"/>
              <a:gd name="T20" fmla="*/ 0 w 75"/>
              <a:gd name="T2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5">
                <a:moveTo>
                  <a:pt x="0" y="37"/>
                </a:moveTo>
                <a:lnTo>
                  <a:pt x="15" y="67"/>
                </a:lnTo>
                <a:lnTo>
                  <a:pt x="37" y="74"/>
                </a:lnTo>
                <a:lnTo>
                  <a:pt x="52" y="74"/>
                </a:lnTo>
                <a:lnTo>
                  <a:pt x="67" y="67"/>
                </a:lnTo>
                <a:lnTo>
                  <a:pt x="74" y="52"/>
                </a:lnTo>
                <a:lnTo>
                  <a:pt x="74" y="37"/>
                </a:lnTo>
                <a:lnTo>
                  <a:pt x="67" y="15"/>
                </a:lnTo>
                <a:lnTo>
                  <a:pt x="37" y="0"/>
                </a:lnTo>
                <a:lnTo>
                  <a:pt x="15"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8" name="Freeform 8"/>
          <p:cNvSpPr>
            <a:spLocks/>
          </p:cNvSpPr>
          <p:nvPr/>
        </p:nvSpPr>
        <p:spPr bwMode="auto">
          <a:xfrm>
            <a:off x="4664075" y="6061075"/>
            <a:ext cx="106363" cy="119063"/>
          </a:xfrm>
          <a:custGeom>
            <a:avLst/>
            <a:gdLst>
              <a:gd name="T0" fmla="*/ 0 w 67"/>
              <a:gd name="T1" fmla="*/ 37 h 75"/>
              <a:gd name="T2" fmla="*/ 0 w 67"/>
              <a:gd name="T3" fmla="*/ 52 h 75"/>
              <a:gd name="T4" fmla="*/ 8 w 67"/>
              <a:gd name="T5" fmla="*/ 66 h 75"/>
              <a:gd name="T6" fmla="*/ 30 w 67"/>
              <a:gd name="T7" fmla="*/ 74 h 75"/>
              <a:gd name="T8" fmla="*/ 44 w 67"/>
              <a:gd name="T9" fmla="*/ 74 h 75"/>
              <a:gd name="T10" fmla="*/ 59 w 67"/>
              <a:gd name="T11" fmla="*/ 66 h 75"/>
              <a:gd name="T12" fmla="*/ 66 w 67"/>
              <a:gd name="T13" fmla="*/ 52 h 75"/>
              <a:gd name="T14" fmla="*/ 66 w 67"/>
              <a:gd name="T15" fmla="*/ 22 h 75"/>
              <a:gd name="T16" fmla="*/ 59 w 67"/>
              <a:gd name="T17" fmla="*/ 7 h 75"/>
              <a:gd name="T18" fmla="*/ 44 w 67"/>
              <a:gd name="T19" fmla="*/ 0 h 75"/>
              <a:gd name="T20" fmla="*/ 30 w 67"/>
              <a:gd name="T21" fmla="*/ 0 h 75"/>
              <a:gd name="T22" fmla="*/ 8 w 67"/>
              <a:gd name="T23" fmla="*/ 7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8" y="66"/>
                </a:lnTo>
                <a:lnTo>
                  <a:pt x="30" y="74"/>
                </a:lnTo>
                <a:lnTo>
                  <a:pt x="44" y="74"/>
                </a:lnTo>
                <a:lnTo>
                  <a:pt x="59" y="66"/>
                </a:lnTo>
                <a:lnTo>
                  <a:pt x="66" y="52"/>
                </a:lnTo>
                <a:lnTo>
                  <a:pt x="66" y="22"/>
                </a:lnTo>
                <a:lnTo>
                  <a:pt x="59" y="7"/>
                </a:lnTo>
                <a:lnTo>
                  <a:pt x="44" y="0"/>
                </a:lnTo>
                <a:lnTo>
                  <a:pt x="30"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9" name="Freeform 9"/>
          <p:cNvSpPr>
            <a:spLocks/>
          </p:cNvSpPr>
          <p:nvPr/>
        </p:nvSpPr>
        <p:spPr bwMode="auto">
          <a:xfrm>
            <a:off x="5073650" y="5897563"/>
            <a:ext cx="106363" cy="119062"/>
          </a:xfrm>
          <a:custGeom>
            <a:avLst/>
            <a:gdLst>
              <a:gd name="T0" fmla="*/ 0 w 67"/>
              <a:gd name="T1" fmla="*/ 37 h 75"/>
              <a:gd name="T2" fmla="*/ 0 w 67"/>
              <a:gd name="T3" fmla="*/ 52 h 75"/>
              <a:gd name="T4" fmla="*/ 7 w 67"/>
              <a:gd name="T5" fmla="*/ 66 h 75"/>
              <a:gd name="T6" fmla="*/ 22 w 67"/>
              <a:gd name="T7" fmla="*/ 74 h 75"/>
              <a:gd name="T8" fmla="*/ 37 w 67"/>
              <a:gd name="T9" fmla="*/ 74 h 75"/>
              <a:gd name="T10" fmla="*/ 59 w 67"/>
              <a:gd name="T11" fmla="*/ 66 h 75"/>
              <a:gd name="T12" fmla="*/ 66 w 67"/>
              <a:gd name="T13" fmla="*/ 52 h 75"/>
              <a:gd name="T14" fmla="*/ 66 w 67"/>
              <a:gd name="T15" fmla="*/ 37 h 75"/>
              <a:gd name="T16" fmla="*/ 59 w 67"/>
              <a:gd name="T17" fmla="*/ 15 h 75"/>
              <a:gd name="T18" fmla="*/ 37 w 67"/>
              <a:gd name="T19" fmla="*/ 0 h 75"/>
              <a:gd name="T20" fmla="*/ 7 w 67"/>
              <a:gd name="T21" fmla="*/ 15 h 75"/>
              <a:gd name="T22" fmla="*/ 0 w 67"/>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75">
                <a:moveTo>
                  <a:pt x="0" y="37"/>
                </a:moveTo>
                <a:lnTo>
                  <a:pt x="0" y="52"/>
                </a:lnTo>
                <a:lnTo>
                  <a:pt x="7" y="66"/>
                </a:lnTo>
                <a:lnTo>
                  <a:pt x="22" y="74"/>
                </a:lnTo>
                <a:lnTo>
                  <a:pt x="37" y="74"/>
                </a:lnTo>
                <a:lnTo>
                  <a:pt x="59" y="66"/>
                </a:lnTo>
                <a:lnTo>
                  <a:pt x="66" y="52"/>
                </a:lnTo>
                <a:lnTo>
                  <a:pt x="66" y="37"/>
                </a:lnTo>
                <a:lnTo>
                  <a:pt x="59" y="15"/>
                </a:lnTo>
                <a:lnTo>
                  <a:pt x="37" y="0"/>
                </a:lnTo>
                <a:lnTo>
                  <a:pt x="7"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0" name="Freeform 10"/>
          <p:cNvSpPr>
            <a:spLocks/>
          </p:cNvSpPr>
          <p:nvPr/>
        </p:nvSpPr>
        <p:spPr bwMode="auto">
          <a:xfrm>
            <a:off x="5411788" y="6061075"/>
            <a:ext cx="119062" cy="119063"/>
          </a:xfrm>
          <a:custGeom>
            <a:avLst/>
            <a:gdLst>
              <a:gd name="T0" fmla="*/ 0 w 75"/>
              <a:gd name="T1" fmla="*/ 37 h 75"/>
              <a:gd name="T2" fmla="*/ 0 w 75"/>
              <a:gd name="T3" fmla="*/ 52 h 75"/>
              <a:gd name="T4" fmla="*/ 8 w 75"/>
              <a:gd name="T5" fmla="*/ 66 h 75"/>
              <a:gd name="T6" fmla="*/ 22 w 75"/>
              <a:gd name="T7" fmla="*/ 74 h 75"/>
              <a:gd name="T8" fmla="*/ 37 w 75"/>
              <a:gd name="T9" fmla="*/ 74 h 75"/>
              <a:gd name="T10" fmla="*/ 59 w 75"/>
              <a:gd name="T11" fmla="*/ 66 h 75"/>
              <a:gd name="T12" fmla="*/ 74 w 75"/>
              <a:gd name="T13" fmla="*/ 52 h 75"/>
              <a:gd name="T14" fmla="*/ 74 w 75"/>
              <a:gd name="T15" fmla="*/ 22 h 75"/>
              <a:gd name="T16" fmla="*/ 59 w 75"/>
              <a:gd name="T17" fmla="*/ 7 h 75"/>
              <a:gd name="T18" fmla="*/ 37 w 75"/>
              <a:gd name="T19" fmla="*/ 0 h 75"/>
              <a:gd name="T20" fmla="*/ 22 w 75"/>
              <a:gd name="T21" fmla="*/ 0 h 75"/>
              <a:gd name="T22" fmla="*/ 8 w 75"/>
              <a:gd name="T23" fmla="*/ 7 h 75"/>
              <a:gd name="T24" fmla="*/ 0 w 75"/>
              <a:gd name="T25" fmla="*/ 22 h 75"/>
              <a:gd name="T26" fmla="*/ 0 w 75"/>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5">
                <a:moveTo>
                  <a:pt x="0" y="37"/>
                </a:moveTo>
                <a:lnTo>
                  <a:pt x="0" y="52"/>
                </a:lnTo>
                <a:lnTo>
                  <a:pt x="8" y="66"/>
                </a:lnTo>
                <a:lnTo>
                  <a:pt x="22" y="74"/>
                </a:lnTo>
                <a:lnTo>
                  <a:pt x="37" y="74"/>
                </a:lnTo>
                <a:lnTo>
                  <a:pt x="59" y="66"/>
                </a:lnTo>
                <a:lnTo>
                  <a:pt x="74" y="52"/>
                </a:lnTo>
                <a:lnTo>
                  <a:pt x="74" y="22"/>
                </a:lnTo>
                <a:lnTo>
                  <a:pt x="59" y="7"/>
                </a:lnTo>
                <a:lnTo>
                  <a:pt x="37" y="0"/>
                </a:lnTo>
                <a:lnTo>
                  <a:pt x="22"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1" name="Freeform 11"/>
          <p:cNvSpPr>
            <a:spLocks/>
          </p:cNvSpPr>
          <p:nvPr/>
        </p:nvSpPr>
        <p:spPr bwMode="auto">
          <a:xfrm>
            <a:off x="5681663" y="5932488"/>
            <a:ext cx="117475" cy="119062"/>
          </a:xfrm>
          <a:custGeom>
            <a:avLst/>
            <a:gdLst>
              <a:gd name="T0" fmla="*/ 0 w 74"/>
              <a:gd name="T1" fmla="*/ 37 h 75"/>
              <a:gd name="T2" fmla="*/ 14 w 74"/>
              <a:gd name="T3" fmla="*/ 66 h 75"/>
              <a:gd name="T4" fmla="*/ 36 w 74"/>
              <a:gd name="T5" fmla="*/ 74 h 75"/>
              <a:gd name="T6" fmla="*/ 51 w 74"/>
              <a:gd name="T7" fmla="*/ 74 h 75"/>
              <a:gd name="T8" fmla="*/ 66 w 74"/>
              <a:gd name="T9" fmla="*/ 66 h 75"/>
              <a:gd name="T10" fmla="*/ 73 w 74"/>
              <a:gd name="T11" fmla="*/ 52 h 75"/>
              <a:gd name="T12" fmla="*/ 73 w 74"/>
              <a:gd name="T13" fmla="*/ 22 h 75"/>
              <a:gd name="T14" fmla="*/ 66 w 74"/>
              <a:gd name="T15" fmla="*/ 7 h 75"/>
              <a:gd name="T16" fmla="*/ 51 w 74"/>
              <a:gd name="T17" fmla="*/ 0 h 75"/>
              <a:gd name="T18" fmla="*/ 36 w 74"/>
              <a:gd name="T19" fmla="*/ 0 h 75"/>
              <a:gd name="T20" fmla="*/ 14 w 74"/>
              <a:gd name="T21" fmla="*/ 7 h 75"/>
              <a:gd name="T22" fmla="*/ 0 w 74"/>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5">
                <a:moveTo>
                  <a:pt x="0" y="37"/>
                </a:moveTo>
                <a:lnTo>
                  <a:pt x="14" y="66"/>
                </a:lnTo>
                <a:lnTo>
                  <a:pt x="36" y="74"/>
                </a:lnTo>
                <a:lnTo>
                  <a:pt x="51" y="74"/>
                </a:lnTo>
                <a:lnTo>
                  <a:pt x="66" y="66"/>
                </a:lnTo>
                <a:lnTo>
                  <a:pt x="73" y="52"/>
                </a:lnTo>
                <a:lnTo>
                  <a:pt x="73" y="22"/>
                </a:lnTo>
                <a:lnTo>
                  <a:pt x="66" y="7"/>
                </a:lnTo>
                <a:lnTo>
                  <a:pt x="51" y="0"/>
                </a:lnTo>
                <a:lnTo>
                  <a:pt x="36" y="0"/>
                </a:lnTo>
                <a:lnTo>
                  <a:pt x="14" y="7"/>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2" name="Freeform 12"/>
          <p:cNvSpPr>
            <a:spLocks/>
          </p:cNvSpPr>
          <p:nvPr/>
        </p:nvSpPr>
        <p:spPr bwMode="auto">
          <a:xfrm>
            <a:off x="5938838" y="6130925"/>
            <a:ext cx="117475" cy="107950"/>
          </a:xfrm>
          <a:custGeom>
            <a:avLst/>
            <a:gdLst>
              <a:gd name="T0" fmla="*/ 0 w 74"/>
              <a:gd name="T1" fmla="*/ 37 h 68"/>
              <a:gd name="T2" fmla="*/ 7 w 74"/>
              <a:gd name="T3" fmla="*/ 59 h 68"/>
              <a:gd name="T4" fmla="*/ 22 w 74"/>
              <a:gd name="T5" fmla="*/ 67 h 68"/>
              <a:gd name="T6" fmla="*/ 36 w 74"/>
              <a:gd name="T7" fmla="*/ 67 h 68"/>
              <a:gd name="T8" fmla="*/ 59 w 74"/>
              <a:gd name="T9" fmla="*/ 59 h 68"/>
              <a:gd name="T10" fmla="*/ 73 w 74"/>
              <a:gd name="T11" fmla="*/ 37 h 68"/>
              <a:gd name="T12" fmla="*/ 73 w 74"/>
              <a:gd name="T13" fmla="*/ 22 h 68"/>
              <a:gd name="T14" fmla="*/ 59 w 74"/>
              <a:gd name="T15" fmla="*/ 8 h 68"/>
              <a:gd name="T16" fmla="*/ 36 w 74"/>
              <a:gd name="T17" fmla="*/ 0 h 68"/>
              <a:gd name="T18" fmla="*/ 22 w 74"/>
              <a:gd name="T19" fmla="*/ 0 h 68"/>
              <a:gd name="T20" fmla="*/ 7 w 74"/>
              <a:gd name="T21" fmla="*/ 8 h 68"/>
              <a:gd name="T22" fmla="*/ 0 w 74"/>
              <a:gd name="T23" fmla="*/ 22 h 68"/>
              <a:gd name="T24" fmla="*/ 0 w 74"/>
              <a:gd name="T25"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68">
                <a:moveTo>
                  <a:pt x="0" y="37"/>
                </a:moveTo>
                <a:lnTo>
                  <a:pt x="7" y="59"/>
                </a:lnTo>
                <a:lnTo>
                  <a:pt x="22" y="67"/>
                </a:lnTo>
                <a:lnTo>
                  <a:pt x="36" y="67"/>
                </a:lnTo>
                <a:lnTo>
                  <a:pt x="59" y="59"/>
                </a:lnTo>
                <a:lnTo>
                  <a:pt x="73" y="37"/>
                </a:lnTo>
                <a:lnTo>
                  <a:pt x="73" y="22"/>
                </a:lnTo>
                <a:lnTo>
                  <a:pt x="59" y="8"/>
                </a:lnTo>
                <a:lnTo>
                  <a:pt x="36" y="0"/>
                </a:lnTo>
                <a:lnTo>
                  <a:pt x="22" y="0"/>
                </a:lnTo>
                <a:lnTo>
                  <a:pt x="7"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3" name="Freeform 13"/>
          <p:cNvSpPr>
            <a:spLocks/>
          </p:cNvSpPr>
          <p:nvPr/>
        </p:nvSpPr>
        <p:spPr bwMode="auto">
          <a:xfrm>
            <a:off x="6196013" y="5943600"/>
            <a:ext cx="117475" cy="119063"/>
          </a:xfrm>
          <a:custGeom>
            <a:avLst/>
            <a:gdLst>
              <a:gd name="T0" fmla="*/ 0 w 74"/>
              <a:gd name="T1" fmla="*/ 37 h 75"/>
              <a:gd name="T2" fmla="*/ 0 w 74"/>
              <a:gd name="T3" fmla="*/ 52 h 75"/>
              <a:gd name="T4" fmla="*/ 7 w 74"/>
              <a:gd name="T5" fmla="*/ 67 h 75"/>
              <a:gd name="T6" fmla="*/ 22 w 74"/>
              <a:gd name="T7" fmla="*/ 74 h 75"/>
              <a:gd name="T8" fmla="*/ 51 w 74"/>
              <a:gd name="T9" fmla="*/ 74 h 75"/>
              <a:gd name="T10" fmla="*/ 66 w 74"/>
              <a:gd name="T11" fmla="*/ 67 h 75"/>
              <a:gd name="T12" fmla="*/ 73 w 74"/>
              <a:gd name="T13" fmla="*/ 52 h 75"/>
              <a:gd name="T14" fmla="*/ 73 w 74"/>
              <a:gd name="T15" fmla="*/ 23 h 75"/>
              <a:gd name="T16" fmla="*/ 66 w 74"/>
              <a:gd name="T17" fmla="*/ 8 h 75"/>
              <a:gd name="T18" fmla="*/ 51 w 74"/>
              <a:gd name="T19" fmla="*/ 0 h 75"/>
              <a:gd name="T20" fmla="*/ 22 w 74"/>
              <a:gd name="T21" fmla="*/ 0 h 75"/>
              <a:gd name="T22" fmla="*/ 7 w 74"/>
              <a:gd name="T23" fmla="*/ 8 h 75"/>
              <a:gd name="T24" fmla="*/ 0 w 74"/>
              <a:gd name="T25" fmla="*/ 23 h 75"/>
              <a:gd name="T26" fmla="*/ 0 w 74"/>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5">
                <a:moveTo>
                  <a:pt x="0" y="37"/>
                </a:moveTo>
                <a:lnTo>
                  <a:pt x="0" y="52"/>
                </a:lnTo>
                <a:lnTo>
                  <a:pt x="7" y="67"/>
                </a:lnTo>
                <a:lnTo>
                  <a:pt x="22" y="74"/>
                </a:lnTo>
                <a:lnTo>
                  <a:pt x="51" y="74"/>
                </a:lnTo>
                <a:lnTo>
                  <a:pt x="66" y="67"/>
                </a:lnTo>
                <a:lnTo>
                  <a:pt x="73" y="52"/>
                </a:lnTo>
                <a:lnTo>
                  <a:pt x="73" y="23"/>
                </a:lnTo>
                <a:lnTo>
                  <a:pt x="66" y="8"/>
                </a:lnTo>
                <a:lnTo>
                  <a:pt x="51" y="0"/>
                </a:lnTo>
                <a:lnTo>
                  <a:pt x="22" y="0"/>
                </a:lnTo>
                <a:lnTo>
                  <a:pt x="7" y="8"/>
                </a:lnTo>
                <a:lnTo>
                  <a:pt x="0" y="23"/>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4" name="Freeform 14"/>
          <p:cNvSpPr>
            <a:spLocks/>
          </p:cNvSpPr>
          <p:nvPr/>
        </p:nvSpPr>
        <p:spPr bwMode="auto">
          <a:xfrm>
            <a:off x="6453188" y="6130925"/>
            <a:ext cx="106362" cy="107950"/>
          </a:xfrm>
          <a:custGeom>
            <a:avLst/>
            <a:gdLst>
              <a:gd name="T0" fmla="*/ 0 w 67"/>
              <a:gd name="T1" fmla="*/ 30 h 68"/>
              <a:gd name="T2" fmla="*/ 0 w 67"/>
              <a:gd name="T3" fmla="*/ 45 h 68"/>
              <a:gd name="T4" fmla="*/ 7 w 67"/>
              <a:gd name="T5" fmla="*/ 59 h 68"/>
              <a:gd name="T6" fmla="*/ 22 w 67"/>
              <a:gd name="T7" fmla="*/ 67 h 68"/>
              <a:gd name="T8" fmla="*/ 36 w 67"/>
              <a:gd name="T9" fmla="*/ 67 h 68"/>
              <a:gd name="T10" fmla="*/ 58 w 67"/>
              <a:gd name="T11" fmla="*/ 59 h 68"/>
              <a:gd name="T12" fmla="*/ 66 w 67"/>
              <a:gd name="T13" fmla="*/ 45 h 68"/>
              <a:gd name="T14" fmla="*/ 66 w 67"/>
              <a:gd name="T15" fmla="*/ 30 h 68"/>
              <a:gd name="T16" fmla="*/ 58 w 67"/>
              <a:gd name="T17" fmla="*/ 8 h 68"/>
              <a:gd name="T18" fmla="*/ 36 w 67"/>
              <a:gd name="T19" fmla="*/ 0 h 68"/>
              <a:gd name="T20" fmla="*/ 22 w 67"/>
              <a:gd name="T21" fmla="*/ 0 h 68"/>
              <a:gd name="T22" fmla="*/ 7 w 67"/>
              <a:gd name="T23" fmla="*/ 8 h 68"/>
              <a:gd name="T24" fmla="*/ 0 w 67"/>
              <a:gd name="T2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8">
                <a:moveTo>
                  <a:pt x="0" y="30"/>
                </a:moveTo>
                <a:lnTo>
                  <a:pt x="0" y="45"/>
                </a:lnTo>
                <a:lnTo>
                  <a:pt x="7" y="59"/>
                </a:lnTo>
                <a:lnTo>
                  <a:pt x="22" y="67"/>
                </a:lnTo>
                <a:lnTo>
                  <a:pt x="36" y="67"/>
                </a:lnTo>
                <a:lnTo>
                  <a:pt x="58" y="59"/>
                </a:lnTo>
                <a:lnTo>
                  <a:pt x="66" y="45"/>
                </a:lnTo>
                <a:lnTo>
                  <a:pt x="66" y="30"/>
                </a:lnTo>
                <a:lnTo>
                  <a:pt x="58" y="8"/>
                </a:lnTo>
                <a:lnTo>
                  <a:pt x="36" y="0"/>
                </a:lnTo>
                <a:lnTo>
                  <a:pt x="22" y="0"/>
                </a:lnTo>
                <a:lnTo>
                  <a:pt x="7" y="8"/>
                </a:lnTo>
                <a:lnTo>
                  <a:pt x="0" y="30"/>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5" name="Freeform 15"/>
          <p:cNvSpPr>
            <a:spLocks/>
          </p:cNvSpPr>
          <p:nvPr/>
        </p:nvSpPr>
        <p:spPr bwMode="auto">
          <a:xfrm>
            <a:off x="6581775" y="5886450"/>
            <a:ext cx="117475" cy="117475"/>
          </a:xfrm>
          <a:custGeom>
            <a:avLst/>
            <a:gdLst>
              <a:gd name="T0" fmla="*/ 0 w 74"/>
              <a:gd name="T1" fmla="*/ 36 h 74"/>
              <a:gd name="T2" fmla="*/ 14 w 74"/>
              <a:gd name="T3" fmla="*/ 66 h 74"/>
              <a:gd name="T4" fmla="*/ 36 w 74"/>
              <a:gd name="T5" fmla="*/ 73 h 74"/>
              <a:gd name="T6" fmla="*/ 51 w 74"/>
              <a:gd name="T7" fmla="*/ 73 h 74"/>
              <a:gd name="T8" fmla="*/ 66 w 74"/>
              <a:gd name="T9" fmla="*/ 66 h 74"/>
              <a:gd name="T10" fmla="*/ 73 w 74"/>
              <a:gd name="T11" fmla="*/ 51 h 74"/>
              <a:gd name="T12" fmla="*/ 73 w 74"/>
              <a:gd name="T13" fmla="*/ 22 h 74"/>
              <a:gd name="T14" fmla="*/ 66 w 74"/>
              <a:gd name="T15" fmla="*/ 7 h 74"/>
              <a:gd name="T16" fmla="*/ 51 w 74"/>
              <a:gd name="T17" fmla="*/ 0 h 74"/>
              <a:gd name="T18" fmla="*/ 36 w 74"/>
              <a:gd name="T19" fmla="*/ 0 h 74"/>
              <a:gd name="T20" fmla="*/ 14 w 74"/>
              <a:gd name="T21" fmla="*/ 7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14" y="66"/>
                </a:lnTo>
                <a:lnTo>
                  <a:pt x="36" y="73"/>
                </a:lnTo>
                <a:lnTo>
                  <a:pt x="51" y="73"/>
                </a:lnTo>
                <a:lnTo>
                  <a:pt x="66" y="66"/>
                </a:lnTo>
                <a:lnTo>
                  <a:pt x="73" y="51"/>
                </a:lnTo>
                <a:lnTo>
                  <a:pt x="73" y="22"/>
                </a:lnTo>
                <a:lnTo>
                  <a:pt x="66" y="7"/>
                </a:lnTo>
                <a:lnTo>
                  <a:pt x="51" y="0"/>
                </a:lnTo>
                <a:lnTo>
                  <a:pt x="36" y="0"/>
                </a:lnTo>
                <a:lnTo>
                  <a:pt x="14" y="7"/>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6" name="Freeform 16"/>
          <p:cNvSpPr>
            <a:spLocks/>
          </p:cNvSpPr>
          <p:nvPr/>
        </p:nvSpPr>
        <p:spPr bwMode="auto">
          <a:xfrm>
            <a:off x="6780213" y="6119813"/>
            <a:ext cx="117475" cy="119062"/>
          </a:xfrm>
          <a:custGeom>
            <a:avLst/>
            <a:gdLst>
              <a:gd name="T0" fmla="*/ 0 w 74"/>
              <a:gd name="T1" fmla="*/ 37 h 75"/>
              <a:gd name="T2" fmla="*/ 0 w 74"/>
              <a:gd name="T3" fmla="*/ 52 h 75"/>
              <a:gd name="T4" fmla="*/ 7 w 74"/>
              <a:gd name="T5" fmla="*/ 66 h 75"/>
              <a:gd name="T6" fmla="*/ 22 w 74"/>
              <a:gd name="T7" fmla="*/ 74 h 75"/>
              <a:gd name="T8" fmla="*/ 51 w 74"/>
              <a:gd name="T9" fmla="*/ 74 h 75"/>
              <a:gd name="T10" fmla="*/ 66 w 74"/>
              <a:gd name="T11" fmla="*/ 66 h 75"/>
              <a:gd name="T12" fmla="*/ 73 w 74"/>
              <a:gd name="T13" fmla="*/ 52 h 75"/>
              <a:gd name="T14" fmla="*/ 73 w 74"/>
              <a:gd name="T15" fmla="*/ 37 h 75"/>
              <a:gd name="T16" fmla="*/ 66 w 74"/>
              <a:gd name="T17" fmla="*/ 15 h 75"/>
              <a:gd name="T18" fmla="*/ 37 w 74"/>
              <a:gd name="T19" fmla="*/ 0 h 75"/>
              <a:gd name="T20" fmla="*/ 7 w 74"/>
              <a:gd name="T21" fmla="*/ 15 h 75"/>
              <a:gd name="T22" fmla="*/ 0 w 74"/>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5">
                <a:moveTo>
                  <a:pt x="0" y="37"/>
                </a:moveTo>
                <a:lnTo>
                  <a:pt x="0" y="52"/>
                </a:lnTo>
                <a:lnTo>
                  <a:pt x="7" y="66"/>
                </a:lnTo>
                <a:lnTo>
                  <a:pt x="22" y="74"/>
                </a:lnTo>
                <a:lnTo>
                  <a:pt x="51" y="74"/>
                </a:lnTo>
                <a:lnTo>
                  <a:pt x="66" y="66"/>
                </a:lnTo>
                <a:lnTo>
                  <a:pt x="73" y="52"/>
                </a:lnTo>
                <a:lnTo>
                  <a:pt x="73" y="37"/>
                </a:lnTo>
                <a:lnTo>
                  <a:pt x="66" y="15"/>
                </a:lnTo>
                <a:lnTo>
                  <a:pt x="37" y="0"/>
                </a:lnTo>
                <a:lnTo>
                  <a:pt x="7"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7" name="Freeform 17"/>
          <p:cNvSpPr>
            <a:spLocks/>
          </p:cNvSpPr>
          <p:nvPr/>
        </p:nvSpPr>
        <p:spPr bwMode="auto">
          <a:xfrm>
            <a:off x="7037388" y="5980113"/>
            <a:ext cx="117475" cy="117475"/>
          </a:xfrm>
          <a:custGeom>
            <a:avLst/>
            <a:gdLst>
              <a:gd name="T0" fmla="*/ 0 w 74"/>
              <a:gd name="T1" fmla="*/ 36 h 74"/>
              <a:gd name="T2" fmla="*/ 14 w 74"/>
              <a:gd name="T3" fmla="*/ 58 h 74"/>
              <a:gd name="T4" fmla="*/ 37 w 74"/>
              <a:gd name="T5" fmla="*/ 73 h 74"/>
              <a:gd name="T6" fmla="*/ 51 w 74"/>
              <a:gd name="T7" fmla="*/ 73 h 74"/>
              <a:gd name="T8" fmla="*/ 66 w 74"/>
              <a:gd name="T9" fmla="*/ 58 h 74"/>
              <a:gd name="T10" fmla="*/ 73 w 74"/>
              <a:gd name="T11" fmla="*/ 36 h 74"/>
              <a:gd name="T12" fmla="*/ 73 w 74"/>
              <a:gd name="T13" fmla="*/ 22 h 74"/>
              <a:gd name="T14" fmla="*/ 66 w 74"/>
              <a:gd name="T15" fmla="*/ 7 h 74"/>
              <a:gd name="T16" fmla="*/ 51 w 74"/>
              <a:gd name="T17" fmla="*/ 0 h 74"/>
              <a:gd name="T18" fmla="*/ 37 w 74"/>
              <a:gd name="T19" fmla="*/ 0 h 74"/>
              <a:gd name="T20" fmla="*/ 14 w 74"/>
              <a:gd name="T21" fmla="*/ 7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14" y="58"/>
                </a:lnTo>
                <a:lnTo>
                  <a:pt x="37" y="73"/>
                </a:lnTo>
                <a:lnTo>
                  <a:pt x="51" y="73"/>
                </a:lnTo>
                <a:lnTo>
                  <a:pt x="66" y="58"/>
                </a:lnTo>
                <a:lnTo>
                  <a:pt x="73" y="36"/>
                </a:lnTo>
                <a:lnTo>
                  <a:pt x="73" y="22"/>
                </a:lnTo>
                <a:lnTo>
                  <a:pt x="66" y="7"/>
                </a:lnTo>
                <a:lnTo>
                  <a:pt x="51" y="0"/>
                </a:lnTo>
                <a:lnTo>
                  <a:pt x="37" y="0"/>
                </a:lnTo>
                <a:lnTo>
                  <a:pt x="14" y="7"/>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8" name="Freeform 18"/>
          <p:cNvSpPr>
            <a:spLocks/>
          </p:cNvSpPr>
          <p:nvPr/>
        </p:nvSpPr>
        <p:spPr bwMode="auto">
          <a:xfrm>
            <a:off x="7235825" y="6108700"/>
            <a:ext cx="117475" cy="117475"/>
          </a:xfrm>
          <a:custGeom>
            <a:avLst/>
            <a:gdLst>
              <a:gd name="T0" fmla="*/ 0 w 74"/>
              <a:gd name="T1" fmla="*/ 36 h 74"/>
              <a:gd name="T2" fmla="*/ 0 w 74"/>
              <a:gd name="T3" fmla="*/ 51 h 74"/>
              <a:gd name="T4" fmla="*/ 7 w 74"/>
              <a:gd name="T5" fmla="*/ 66 h 74"/>
              <a:gd name="T6" fmla="*/ 22 w 74"/>
              <a:gd name="T7" fmla="*/ 73 h 74"/>
              <a:gd name="T8" fmla="*/ 51 w 74"/>
              <a:gd name="T9" fmla="*/ 73 h 74"/>
              <a:gd name="T10" fmla="*/ 66 w 74"/>
              <a:gd name="T11" fmla="*/ 66 h 74"/>
              <a:gd name="T12" fmla="*/ 73 w 74"/>
              <a:gd name="T13" fmla="*/ 51 h 74"/>
              <a:gd name="T14" fmla="*/ 73 w 74"/>
              <a:gd name="T15" fmla="*/ 36 h 74"/>
              <a:gd name="T16" fmla="*/ 66 w 74"/>
              <a:gd name="T17" fmla="*/ 14 h 74"/>
              <a:gd name="T18" fmla="*/ 37 w 74"/>
              <a:gd name="T19" fmla="*/ 0 h 74"/>
              <a:gd name="T20" fmla="*/ 7 w 74"/>
              <a:gd name="T21" fmla="*/ 14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0" y="51"/>
                </a:lnTo>
                <a:lnTo>
                  <a:pt x="7" y="66"/>
                </a:lnTo>
                <a:lnTo>
                  <a:pt x="22" y="73"/>
                </a:lnTo>
                <a:lnTo>
                  <a:pt x="51" y="73"/>
                </a:lnTo>
                <a:lnTo>
                  <a:pt x="66" y="66"/>
                </a:lnTo>
                <a:lnTo>
                  <a:pt x="73" y="51"/>
                </a:lnTo>
                <a:lnTo>
                  <a:pt x="73" y="36"/>
                </a:lnTo>
                <a:lnTo>
                  <a:pt x="66" y="14"/>
                </a:lnTo>
                <a:lnTo>
                  <a:pt x="37" y="0"/>
                </a:lnTo>
                <a:lnTo>
                  <a:pt x="7"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79" name="Freeform 19"/>
          <p:cNvSpPr>
            <a:spLocks/>
          </p:cNvSpPr>
          <p:nvPr/>
        </p:nvSpPr>
        <p:spPr bwMode="auto">
          <a:xfrm>
            <a:off x="2665413" y="6108700"/>
            <a:ext cx="119062" cy="117475"/>
          </a:xfrm>
          <a:custGeom>
            <a:avLst/>
            <a:gdLst>
              <a:gd name="T0" fmla="*/ 0 w 75"/>
              <a:gd name="T1" fmla="*/ 36 h 74"/>
              <a:gd name="T2" fmla="*/ 0 w 75"/>
              <a:gd name="T3" fmla="*/ 51 h 74"/>
              <a:gd name="T4" fmla="*/ 8 w 75"/>
              <a:gd name="T5" fmla="*/ 66 h 74"/>
              <a:gd name="T6" fmla="*/ 22 w 75"/>
              <a:gd name="T7" fmla="*/ 73 h 74"/>
              <a:gd name="T8" fmla="*/ 52 w 75"/>
              <a:gd name="T9" fmla="*/ 73 h 74"/>
              <a:gd name="T10" fmla="*/ 67 w 75"/>
              <a:gd name="T11" fmla="*/ 66 h 74"/>
              <a:gd name="T12" fmla="*/ 74 w 75"/>
              <a:gd name="T13" fmla="*/ 51 h 74"/>
              <a:gd name="T14" fmla="*/ 74 w 75"/>
              <a:gd name="T15" fmla="*/ 36 h 74"/>
              <a:gd name="T16" fmla="*/ 67 w 75"/>
              <a:gd name="T17" fmla="*/ 14 h 74"/>
              <a:gd name="T18" fmla="*/ 37 w 75"/>
              <a:gd name="T19" fmla="*/ 0 h 74"/>
              <a:gd name="T20" fmla="*/ 8 w 75"/>
              <a:gd name="T21" fmla="*/ 14 h 74"/>
              <a:gd name="T22" fmla="*/ 0 w 75"/>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74">
                <a:moveTo>
                  <a:pt x="0" y="36"/>
                </a:moveTo>
                <a:lnTo>
                  <a:pt x="0" y="51"/>
                </a:lnTo>
                <a:lnTo>
                  <a:pt x="8" y="66"/>
                </a:lnTo>
                <a:lnTo>
                  <a:pt x="22" y="73"/>
                </a:lnTo>
                <a:lnTo>
                  <a:pt x="52" y="73"/>
                </a:lnTo>
                <a:lnTo>
                  <a:pt x="67" y="66"/>
                </a:lnTo>
                <a:lnTo>
                  <a:pt x="74" y="51"/>
                </a:lnTo>
                <a:lnTo>
                  <a:pt x="74" y="36"/>
                </a:lnTo>
                <a:lnTo>
                  <a:pt x="67" y="14"/>
                </a:lnTo>
                <a:lnTo>
                  <a:pt x="37" y="0"/>
                </a:lnTo>
                <a:lnTo>
                  <a:pt x="8"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80" name="Oval 20"/>
          <p:cNvSpPr>
            <a:spLocks noChangeArrowheads="1"/>
          </p:cNvSpPr>
          <p:nvPr/>
        </p:nvSpPr>
        <p:spPr bwMode="auto">
          <a:xfrm>
            <a:off x="3429000" y="7302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5381" name="Oval 21"/>
          <p:cNvSpPr>
            <a:spLocks noChangeArrowheads="1"/>
          </p:cNvSpPr>
          <p:nvPr/>
        </p:nvSpPr>
        <p:spPr bwMode="auto">
          <a:xfrm>
            <a:off x="4800600" y="7302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5382" name="Oval 22"/>
          <p:cNvSpPr>
            <a:spLocks noChangeArrowheads="1"/>
          </p:cNvSpPr>
          <p:nvPr/>
        </p:nvSpPr>
        <p:spPr bwMode="auto">
          <a:xfrm>
            <a:off x="6172200" y="7302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5383" name="AutoShape 23"/>
          <p:cNvSpPr>
            <a:spLocks noChangeArrowheads="1"/>
          </p:cNvSpPr>
          <p:nvPr/>
        </p:nvSpPr>
        <p:spPr bwMode="auto">
          <a:xfrm>
            <a:off x="4038600" y="1797050"/>
            <a:ext cx="977900" cy="368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warehouse</a:t>
            </a:r>
          </a:p>
        </p:txBody>
      </p:sp>
      <p:sp>
        <p:nvSpPr>
          <p:cNvPr id="15384" name="AutoShape 24"/>
          <p:cNvSpPr>
            <a:spLocks noChangeArrowheads="1"/>
          </p:cNvSpPr>
          <p:nvPr/>
        </p:nvSpPr>
        <p:spPr bwMode="auto">
          <a:xfrm>
            <a:off x="5486400" y="1797050"/>
            <a:ext cx="977900" cy="368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warehouse</a:t>
            </a:r>
          </a:p>
        </p:txBody>
      </p:sp>
      <p:sp>
        <p:nvSpPr>
          <p:cNvPr id="15385" name="Oval 25"/>
          <p:cNvSpPr>
            <a:spLocks noChangeArrowheads="1"/>
          </p:cNvSpPr>
          <p:nvPr/>
        </p:nvSpPr>
        <p:spPr bwMode="auto">
          <a:xfrm>
            <a:off x="5943600" y="24066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supplier</a:t>
            </a:r>
          </a:p>
        </p:txBody>
      </p:sp>
      <p:sp>
        <p:nvSpPr>
          <p:cNvPr id="15386" name="Oval 26"/>
          <p:cNvSpPr>
            <a:spLocks noChangeArrowheads="1"/>
          </p:cNvSpPr>
          <p:nvPr/>
        </p:nvSpPr>
        <p:spPr bwMode="auto">
          <a:xfrm>
            <a:off x="4876800" y="24066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supplier</a:t>
            </a:r>
          </a:p>
        </p:txBody>
      </p:sp>
      <p:sp>
        <p:nvSpPr>
          <p:cNvPr id="15387" name="Oval 27"/>
          <p:cNvSpPr>
            <a:spLocks noChangeArrowheads="1"/>
          </p:cNvSpPr>
          <p:nvPr/>
        </p:nvSpPr>
        <p:spPr bwMode="auto">
          <a:xfrm>
            <a:off x="3733800" y="24066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supplier</a:t>
            </a:r>
          </a:p>
        </p:txBody>
      </p:sp>
      <p:sp>
        <p:nvSpPr>
          <p:cNvPr id="15388" name="Rectangle 28"/>
          <p:cNvSpPr>
            <a:spLocks noChangeArrowheads="1"/>
          </p:cNvSpPr>
          <p:nvPr/>
        </p:nvSpPr>
        <p:spPr bwMode="auto">
          <a:xfrm>
            <a:off x="7467600" y="2863850"/>
            <a:ext cx="1130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tool</a:t>
            </a:r>
          </a:p>
          <a:p>
            <a:pPr algn="ctr"/>
            <a:r>
              <a:rPr lang="en-US" sz="1400">
                <a:latin typeface="Times New Roman" pitchFamily="18" charset="0"/>
              </a:rPr>
              <a:t>manufacturer</a:t>
            </a:r>
          </a:p>
        </p:txBody>
      </p:sp>
      <p:sp>
        <p:nvSpPr>
          <p:cNvPr id="15389" name="Rectangle 29"/>
          <p:cNvSpPr>
            <a:spLocks noChangeArrowheads="1"/>
          </p:cNvSpPr>
          <p:nvPr/>
        </p:nvSpPr>
        <p:spPr bwMode="auto">
          <a:xfrm>
            <a:off x="4343400" y="3168650"/>
            <a:ext cx="1663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Manufacturer</a:t>
            </a:r>
          </a:p>
        </p:txBody>
      </p:sp>
      <p:sp>
        <p:nvSpPr>
          <p:cNvPr id="15390" name="Oval 30"/>
          <p:cNvSpPr>
            <a:spLocks noChangeArrowheads="1"/>
          </p:cNvSpPr>
          <p:nvPr/>
        </p:nvSpPr>
        <p:spPr bwMode="auto">
          <a:xfrm>
            <a:off x="2590800" y="3016250"/>
            <a:ext cx="901700" cy="5207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workers</a:t>
            </a:r>
          </a:p>
        </p:txBody>
      </p:sp>
      <p:sp>
        <p:nvSpPr>
          <p:cNvPr id="15391" name="Oval 31"/>
          <p:cNvSpPr>
            <a:spLocks noChangeArrowheads="1"/>
          </p:cNvSpPr>
          <p:nvPr/>
        </p:nvSpPr>
        <p:spPr bwMode="auto">
          <a:xfrm>
            <a:off x="5257800" y="4006850"/>
            <a:ext cx="901700" cy="444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wholesaler</a:t>
            </a:r>
          </a:p>
        </p:txBody>
      </p:sp>
      <p:sp>
        <p:nvSpPr>
          <p:cNvPr id="15392" name="Oval 32"/>
          <p:cNvSpPr>
            <a:spLocks noChangeArrowheads="1"/>
          </p:cNvSpPr>
          <p:nvPr/>
        </p:nvSpPr>
        <p:spPr bwMode="auto">
          <a:xfrm>
            <a:off x="3810000" y="4083050"/>
            <a:ext cx="901700" cy="444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wholesaler</a:t>
            </a:r>
          </a:p>
        </p:txBody>
      </p:sp>
      <p:sp>
        <p:nvSpPr>
          <p:cNvPr id="15393" name="AutoShape 33"/>
          <p:cNvSpPr>
            <a:spLocks noChangeArrowheads="1"/>
          </p:cNvSpPr>
          <p:nvPr/>
        </p:nvSpPr>
        <p:spPr bwMode="auto">
          <a:xfrm>
            <a:off x="5562600" y="47688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5394" name="AutoShape 34"/>
          <p:cNvSpPr>
            <a:spLocks noChangeArrowheads="1"/>
          </p:cNvSpPr>
          <p:nvPr/>
        </p:nvSpPr>
        <p:spPr bwMode="auto">
          <a:xfrm>
            <a:off x="4343400" y="47688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5395" name="AutoShape 35"/>
          <p:cNvSpPr>
            <a:spLocks noChangeArrowheads="1"/>
          </p:cNvSpPr>
          <p:nvPr/>
        </p:nvSpPr>
        <p:spPr bwMode="auto">
          <a:xfrm>
            <a:off x="3048000" y="46926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5396" name="Oval 36"/>
          <p:cNvSpPr>
            <a:spLocks noChangeArrowheads="1"/>
          </p:cNvSpPr>
          <p:nvPr/>
        </p:nvSpPr>
        <p:spPr bwMode="auto">
          <a:xfrm>
            <a:off x="6477000" y="54546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5397" name="Oval 37"/>
          <p:cNvSpPr>
            <a:spLocks noChangeArrowheads="1"/>
          </p:cNvSpPr>
          <p:nvPr/>
        </p:nvSpPr>
        <p:spPr bwMode="auto">
          <a:xfrm>
            <a:off x="5105400" y="53784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5398" name="Oval 38"/>
          <p:cNvSpPr>
            <a:spLocks noChangeArrowheads="1"/>
          </p:cNvSpPr>
          <p:nvPr/>
        </p:nvSpPr>
        <p:spPr bwMode="auto">
          <a:xfrm>
            <a:off x="3886200" y="53784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5399" name="Oval 39"/>
          <p:cNvSpPr>
            <a:spLocks noChangeArrowheads="1"/>
          </p:cNvSpPr>
          <p:nvPr/>
        </p:nvSpPr>
        <p:spPr bwMode="auto">
          <a:xfrm>
            <a:off x="2590800" y="53784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5400" name="Rectangle 40"/>
          <p:cNvSpPr>
            <a:spLocks noChangeArrowheads="1"/>
          </p:cNvSpPr>
          <p:nvPr/>
        </p:nvSpPr>
        <p:spPr bwMode="auto">
          <a:xfrm>
            <a:off x="4702175" y="6156325"/>
            <a:ext cx="9858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Consumers</a:t>
            </a:r>
          </a:p>
        </p:txBody>
      </p:sp>
      <p:sp>
        <p:nvSpPr>
          <p:cNvPr id="15410" name="Arc 50"/>
          <p:cNvSpPr>
            <a:spLocks/>
          </p:cNvSpPr>
          <p:nvPr/>
        </p:nvSpPr>
        <p:spPr bwMode="auto">
          <a:xfrm>
            <a:off x="4337050" y="2782888"/>
            <a:ext cx="534988" cy="381000"/>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11" name="Arc 51"/>
          <p:cNvSpPr>
            <a:spLocks/>
          </p:cNvSpPr>
          <p:nvPr/>
        </p:nvSpPr>
        <p:spPr bwMode="auto">
          <a:xfrm>
            <a:off x="5634038" y="2706688"/>
            <a:ext cx="381000" cy="457200"/>
          </a:xfrm>
          <a:custGeom>
            <a:avLst/>
            <a:gdLst>
              <a:gd name="G0" fmla="+- 21600 0 0"/>
              <a:gd name="G1" fmla="+- 21600 0 0"/>
              <a:gd name="G2" fmla="+- 21600 0 0"/>
              <a:gd name="T0" fmla="*/ 0 w 21600"/>
              <a:gd name="T1" fmla="*/ 21600 h 21600"/>
              <a:gd name="T2" fmla="*/ 2151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12" name="Line 52"/>
          <p:cNvSpPr>
            <a:spLocks noChangeShapeType="1"/>
          </p:cNvSpPr>
          <p:nvPr/>
        </p:nvSpPr>
        <p:spPr bwMode="auto">
          <a:xfrm>
            <a:off x="5251450" y="28575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18" name="Line 58"/>
          <p:cNvSpPr>
            <a:spLocks noChangeShapeType="1"/>
          </p:cNvSpPr>
          <p:nvPr/>
        </p:nvSpPr>
        <p:spPr bwMode="auto">
          <a:xfrm>
            <a:off x="5632450" y="4457700"/>
            <a:ext cx="457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19" name="Line 59"/>
          <p:cNvSpPr>
            <a:spLocks noChangeShapeType="1"/>
          </p:cNvSpPr>
          <p:nvPr/>
        </p:nvSpPr>
        <p:spPr bwMode="auto">
          <a:xfrm>
            <a:off x="4565650" y="4457700"/>
            <a:ext cx="304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0" name="Line 60"/>
          <p:cNvSpPr>
            <a:spLocks noChangeShapeType="1"/>
          </p:cNvSpPr>
          <p:nvPr/>
        </p:nvSpPr>
        <p:spPr bwMode="auto">
          <a:xfrm flipH="1">
            <a:off x="3727450" y="4533900"/>
            <a:ext cx="4572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1" name="Line 61"/>
          <p:cNvSpPr>
            <a:spLocks noChangeShapeType="1"/>
          </p:cNvSpPr>
          <p:nvPr/>
        </p:nvSpPr>
        <p:spPr bwMode="auto">
          <a:xfrm flipH="1">
            <a:off x="3270250" y="5067300"/>
            <a:ext cx="533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2" name="Line 62"/>
          <p:cNvSpPr>
            <a:spLocks noChangeShapeType="1"/>
          </p:cNvSpPr>
          <p:nvPr/>
        </p:nvSpPr>
        <p:spPr bwMode="auto">
          <a:xfrm>
            <a:off x="3879850" y="5067300"/>
            <a:ext cx="533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3" name="Line 63"/>
          <p:cNvSpPr>
            <a:spLocks noChangeShapeType="1"/>
          </p:cNvSpPr>
          <p:nvPr/>
        </p:nvSpPr>
        <p:spPr bwMode="auto">
          <a:xfrm>
            <a:off x="5022850" y="5143500"/>
            <a:ext cx="533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4" name="Line 64"/>
          <p:cNvSpPr>
            <a:spLocks noChangeShapeType="1"/>
          </p:cNvSpPr>
          <p:nvPr/>
        </p:nvSpPr>
        <p:spPr bwMode="auto">
          <a:xfrm>
            <a:off x="6165850" y="5143500"/>
            <a:ext cx="685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5" name="Line 65"/>
          <p:cNvSpPr>
            <a:spLocks noChangeShapeType="1"/>
          </p:cNvSpPr>
          <p:nvPr/>
        </p:nvSpPr>
        <p:spPr bwMode="auto">
          <a:xfrm flipH="1">
            <a:off x="4718050" y="5143500"/>
            <a:ext cx="152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26" name="Rectangle 66"/>
          <p:cNvSpPr>
            <a:spLocks noGrp="1" noChangeArrowheads="1"/>
          </p:cNvSpPr>
          <p:nvPr>
            <p:ph type="title"/>
          </p:nvPr>
        </p:nvSpPr>
        <p:spPr>
          <a:xfrm>
            <a:off x="1066800" y="381000"/>
            <a:ext cx="7772400" cy="990600"/>
          </a:xfrm>
        </p:spPr>
        <p:txBody>
          <a:bodyPr>
            <a:normAutofit fontScale="90000"/>
          </a:bodyPr>
          <a:lstStyle/>
          <a:p>
            <a:r>
              <a:rPr lang="en-US"/>
              <a:t>Production</a:t>
            </a:r>
            <a:br>
              <a:rPr lang="en-US"/>
            </a:br>
            <a:r>
              <a:rPr lang="en-US"/>
              <a:t>Chain</a:t>
            </a:r>
          </a:p>
        </p:txBody>
      </p:sp>
      <p:sp>
        <p:nvSpPr>
          <p:cNvPr id="15427" name="Freeform 67"/>
          <p:cNvSpPr>
            <a:spLocks/>
          </p:cNvSpPr>
          <p:nvPr/>
        </p:nvSpPr>
        <p:spPr bwMode="auto">
          <a:xfrm>
            <a:off x="3632200" y="1568450"/>
            <a:ext cx="406400" cy="304800"/>
          </a:xfrm>
          <a:custGeom>
            <a:avLst/>
            <a:gdLst>
              <a:gd name="T0" fmla="*/ 112 w 256"/>
              <a:gd name="T1" fmla="*/ 0 h 192"/>
              <a:gd name="T2" fmla="*/ 16 w 256"/>
              <a:gd name="T3" fmla="*/ 48 h 192"/>
              <a:gd name="T4" fmla="*/ 208 w 256"/>
              <a:gd name="T5" fmla="*/ 96 h 192"/>
              <a:gd name="T6" fmla="*/ 112 w 256"/>
              <a:gd name="T7" fmla="*/ 144 h 192"/>
              <a:gd name="T8" fmla="*/ 256 w 256"/>
              <a:gd name="T9" fmla="*/ 192 h 192"/>
            </a:gdLst>
            <a:ahLst/>
            <a:cxnLst>
              <a:cxn ang="0">
                <a:pos x="T0" y="T1"/>
              </a:cxn>
              <a:cxn ang="0">
                <a:pos x="T2" y="T3"/>
              </a:cxn>
              <a:cxn ang="0">
                <a:pos x="T4" y="T5"/>
              </a:cxn>
              <a:cxn ang="0">
                <a:pos x="T6" y="T7"/>
              </a:cxn>
              <a:cxn ang="0">
                <a:pos x="T8" y="T9"/>
              </a:cxn>
            </a:cxnLst>
            <a:rect l="0" t="0" r="r" b="b"/>
            <a:pathLst>
              <a:path w="256" h="192">
                <a:moveTo>
                  <a:pt x="112" y="0"/>
                </a:moveTo>
                <a:cubicBezTo>
                  <a:pt x="56" y="16"/>
                  <a:pt x="0" y="32"/>
                  <a:pt x="16" y="48"/>
                </a:cubicBezTo>
                <a:cubicBezTo>
                  <a:pt x="32" y="64"/>
                  <a:pt x="192" y="80"/>
                  <a:pt x="208" y="96"/>
                </a:cubicBezTo>
                <a:cubicBezTo>
                  <a:pt x="224" y="112"/>
                  <a:pt x="104" y="128"/>
                  <a:pt x="112" y="144"/>
                </a:cubicBezTo>
                <a:cubicBezTo>
                  <a:pt x="120" y="160"/>
                  <a:pt x="188" y="176"/>
                  <a:pt x="256"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28" name="Freeform 68"/>
          <p:cNvSpPr>
            <a:spLocks/>
          </p:cNvSpPr>
          <p:nvPr/>
        </p:nvSpPr>
        <p:spPr bwMode="auto">
          <a:xfrm>
            <a:off x="4267200" y="1492250"/>
            <a:ext cx="1219200" cy="406400"/>
          </a:xfrm>
          <a:custGeom>
            <a:avLst/>
            <a:gdLst>
              <a:gd name="T0" fmla="*/ 0 w 768"/>
              <a:gd name="T1" fmla="*/ 0 h 256"/>
              <a:gd name="T2" fmla="*/ 192 w 768"/>
              <a:gd name="T3" fmla="*/ 48 h 256"/>
              <a:gd name="T4" fmla="*/ 96 w 768"/>
              <a:gd name="T5" fmla="*/ 96 h 256"/>
              <a:gd name="T6" fmla="*/ 672 w 768"/>
              <a:gd name="T7" fmla="*/ 144 h 256"/>
              <a:gd name="T8" fmla="*/ 624 w 768"/>
              <a:gd name="T9" fmla="*/ 240 h 256"/>
              <a:gd name="T10" fmla="*/ 768 w 768"/>
              <a:gd name="T11" fmla="*/ 240 h 256"/>
            </a:gdLst>
            <a:ahLst/>
            <a:cxnLst>
              <a:cxn ang="0">
                <a:pos x="T0" y="T1"/>
              </a:cxn>
              <a:cxn ang="0">
                <a:pos x="T2" y="T3"/>
              </a:cxn>
              <a:cxn ang="0">
                <a:pos x="T4" y="T5"/>
              </a:cxn>
              <a:cxn ang="0">
                <a:pos x="T6" y="T7"/>
              </a:cxn>
              <a:cxn ang="0">
                <a:pos x="T8" y="T9"/>
              </a:cxn>
              <a:cxn ang="0">
                <a:pos x="T10" y="T11"/>
              </a:cxn>
            </a:cxnLst>
            <a:rect l="0" t="0" r="r" b="b"/>
            <a:pathLst>
              <a:path w="768" h="256">
                <a:moveTo>
                  <a:pt x="0" y="0"/>
                </a:moveTo>
                <a:cubicBezTo>
                  <a:pt x="88" y="16"/>
                  <a:pt x="176" y="32"/>
                  <a:pt x="192" y="48"/>
                </a:cubicBezTo>
                <a:cubicBezTo>
                  <a:pt x="208" y="64"/>
                  <a:pt x="16" y="80"/>
                  <a:pt x="96" y="96"/>
                </a:cubicBezTo>
                <a:cubicBezTo>
                  <a:pt x="176" y="112"/>
                  <a:pt x="584" y="120"/>
                  <a:pt x="672" y="144"/>
                </a:cubicBezTo>
                <a:cubicBezTo>
                  <a:pt x="760" y="168"/>
                  <a:pt x="608" y="224"/>
                  <a:pt x="624" y="240"/>
                </a:cubicBezTo>
                <a:cubicBezTo>
                  <a:pt x="640" y="256"/>
                  <a:pt x="704" y="248"/>
                  <a:pt x="768" y="24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29" name="Freeform 69"/>
          <p:cNvSpPr>
            <a:spLocks/>
          </p:cNvSpPr>
          <p:nvPr/>
        </p:nvSpPr>
        <p:spPr bwMode="auto">
          <a:xfrm>
            <a:off x="4648200" y="1416050"/>
            <a:ext cx="330200" cy="381000"/>
          </a:xfrm>
          <a:custGeom>
            <a:avLst/>
            <a:gdLst>
              <a:gd name="T0" fmla="*/ 192 w 208"/>
              <a:gd name="T1" fmla="*/ 0 h 240"/>
              <a:gd name="T2" fmla="*/ 96 w 208"/>
              <a:gd name="T3" fmla="*/ 48 h 240"/>
              <a:gd name="T4" fmla="*/ 192 w 208"/>
              <a:gd name="T5" fmla="*/ 96 h 240"/>
              <a:gd name="T6" fmla="*/ 0 w 208"/>
              <a:gd name="T7" fmla="*/ 240 h 240"/>
            </a:gdLst>
            <a:ahLst/>
            <a:cxnLst>
              <a:cxn ang="0">
                <a:pos x="T0" y="T1"/>
              </a:cxn>
              <a:cxn ang="0">
                <a:pos x="T2" y="T3"/>
              </a:cxn>
              <a:cxn ang="0">
                <a:pos x="T4" y="T5"/>
              </a:cxn>
              <a:cxn ang="0">
                <a:pos x="T6" y="T7"/>
              </a:cxn>
            </a:cxnLst>
            <a:rect l="0" t="0" r="r" b="b"/>
            <a:pathLst>
              <a:path w="208" h="240">
                <a:moveTo>
                  <a:pt x="192" y="0"/>
                </a:moveTo>
                <a:cubicBezTo>
                  <a:pt x="144" y="16"/>
                  <a:pt x="96" y="32"/>
                  <a:pt x="96" y="48"/>
                </a:cubicBezTo>
                <a:cubicBezTo>
                  <a:pt x="96" y="64"/>
                  <a:pt x="208" y="64"/>
                  <a:pt x="192" y="96"/>
                </a:cubicBezTo>
                <a:cubicBezTo>
                  <a:pt x="176" y="128"/>
                  <a:pt x="88" y="184"/>
                  <a:pt x="0" y="24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0" name="Freeform 70"/>
          <p:cNvSpPr>
            <a:spLocks/>
          </p:cNvSpPr>
          <p:nvPr/>
        </p:nvSpPr>
        <p:spPr bwMode="auto">
          <a:xfrm>
            <a:off x="6438900" y="1568450"/>
            <a:ext cx="419100" cy="381000"/>
          </a:xfrm>
          <a:custGeom>
            <a:avLst/>
            <a:gdLst>
              <a:gd name="T0" fmla="*/ 120 w 264"/>
              <a:gd name="T1" fmla="*/ 0 h 240"/>
              <a:gd name="T2" fmla="*/ 24 w 264"/>
              <a:gd name="T3" fmla="*/ 48 h 240"/>
              <a:gd name="T4" fmla="*/ 264 w 264"/>
              <a:gd name="T5" fmla="*/ 96 h 240"/>
              <a:gd name="T6" fmla="*/ 24 w 264"/>
              <a:gd name="T7" fmla="*/ 240 h 240"/>
            </a:gdLst>
            <a:ahLst/>
            <a:cxnLst>
              <a:cxn ang="0">
                <a:pos x="T0" y="T1"/>
              </a:cxn>
              <a:cxn ang="0">
                <a:pos x="T2" y="T3"/>
              </a:cxn>
              <a:cxn ang="0">
                <a:pos x="T4" y="T5"/>
              </a:cxn>
              <a:cxn ang="0">
                <a:pos x="T6" y="T7"/>
              </a:cxn>
            </a:cxnLst>
            <a:rect l="0" t="0" r="r" b="b"/>
            <a:pathLst>
              <a:path w="264" h="240">
                <a:moveTo>
                  <a:pt x="120" y="0"/>
                </a:moveTo>
                <a:cubicBezTo>
                  <a:pt x="60" y="16"/>
                  <a:pt x="0" y="32"/>
                  <a:pt x="24" y="48"/>
                </a:cubicBezTo>
                <a:cubicBezTo>
                  <a:pt x="48" y="64"/>
                  <a:pt x="264" y="64"/>
                  <a:pt x="264" y="96"/>
                </a:cubicBezTo>
                <a:cubicBezTo>
                  <a:pt x="264" y="128"/>
                  <a:pt x="144" y="184"/>
                  <a:pt x="24" y="24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1" name="Freeform 71"/>
          <p:cNvSpPr>
            <a:spLocks/>
          </p:cNvSpPr>
          <p:nvPr/>
        </p:nvSpPr>
        <p:spPr bwMode="auto">
          <a:xfrm>
            <a:off x="4165600" y="2178050"/>
            <a:ext cx="406400" cy="228600"/>
          </a:xfrm>
          <a:custGeom>
            <a:avLst/>
            <a:gdLst>
              <a:gd name="T0" fmla="*/ 256 w 256"/>
              <a:gd name="T1" fmla="*/ 0 h 144"/>
              <a:gd name="T2" fmla="*/ 16 w 256"/>
              <a:gd name="T3" fmla="*/ 48 h 144"/>
              <a:gd name="T4" fmla="*/ 160 w 256"/>
              <a:gd name="T5" fmla="*/ 96 h 144"/>
              <a:gd name="T6" fmla="*/ 64 w 256"/>
              <a:gd name="T7" fmla="*/ 144 h 144"/>
            </a:gdLst>
            <a:ahLst/>
            <a:cxnLst>
              <a:cxn ang="0">
                <a:pos x="T0" y="T1"/>
              </a:cxn>
              <a:cxn ang="0">
                <a:pos x="T2" y="T3"/>
              </a:cxn>
              <a:cxn ang="0">
                <a:pos x="T4" y="T5"/>
              </a:cxn>
              <a:cxn ang="0">
                <a:pos x="T6" y="T7"/>
              </a:cxn>
            </a:cxnLst>
            <a:rect l="0" t="0" r="r" b="b"/>
            <a:pathLst>
              <a:path w="256" h="144">
                <a:moveTo>
                  <a:pt x="256" y="0"/>
                </a:moveTo>
                <a:cubicBezTo>
                  <a:pt x="144" y="16"/>
                  <a:pt x="32" y="32"/>
                  <a:pt x="16" y="48"/>
                </a:cubicBezTo>
                <a:cubicBezTo>
                  <a:pt x="0" y="64"/>
                  <a:pt x="152" y="80"/>
                  <a:pt x="160" y="96"/>
                </a:cubicBezTo>
                <a:cubicBezTo>
                  <a:pt x="168" y="112"/>
                  <a:pt x="116" y="128"/>
                  <a:pt x="64" y="14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2" name="Freeform 72"/>
          <p:cNvSpPr>
            <a:spLocks/>
          </p:cNvSpPr>
          <p:nvPr/>
        </p:nvSpPr>
        <p:spPr bwMode="auto">
          <a:xfrm>
            <a:off x="4572000" y="2178050"/>
            <a:ext cx="584200" cy="254000"/>
          </a:xfrm>
          <a:custGeom>
            <a:avLst/>
            <a:gdLst>
              <a:gd name="T0" fmla="*/ 0 w 368"/>
              <a:gd name="T1" fmla="*/ 0 h 160"/>
              <a:gd name="T2" fmla="*/ 336 w 368"/>
              <a:gd name="T3" fmla="*/ 48 h 160"/>
              <a:gd name="T4" fmla="*/ 192 w 368"/>
              <a:gd name="T5" fmla="*/ 144 h 160"/>
              <a:gd name="T6" fmla="*/ 336 w 368"/>
              <a:gd name="T7" fmla="*/ 144 h 160"/>
            </a:gdLst>
            <a:ahLst/>
            <a:cxnLst>
              <a:cxn ang="0">
                <a:pos x="T0" y="T1"/>
              </a:cxn>
              <a:cxn ang="0">
                <a:pos x="T2" y="T3"/>
              </a:cxn>
              <a:cxn ang="0">
                <a:pos x="T4" y="T5"/>
              </a:cxn>
              <a:cxn ang="0">
                <a:pos x="T6" y="T7"/>
              </a:cxn>
            </a:cxnLst>
            <a:rect l="0" t="0" r="r" b="b"/>
            <a:pathLst>
              <a:path w="368" h="160">
                <a:moveTo>
                  <a:pt x="0" y="0"/>
                </a:moveTo>
                <a:cubicBezTo>
                  <a:pt x="152" y="12"/>
                  <a:pt x="304" y="24"/>
                  <a:pt x="336" y="48"/>
                </a:cubicBezTo>
                <a:cubicBezTo>
                  <a:pt x="368" y="72"/>
                  <a:pt x="192" y="128"/>
                  <a:pt x="192" y="144"/>
                </a:cubicBezTo>
                <a:cubicBezTo>
                  <a:pt x="192" y="160"/>
                  <a:pt x="264" y="152"/>
                  <a:pt x="336" y="14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3" name="Freeform 73"/>
          <p:cNvSpPr>
            <a:spLocks/>
          </p:cNvSpPr>
          <p:nvPr/>
        </p:nvSpPr>
        <p:spPr bwMode="auto">
          <a:xfrm>
            <a:off x="4356100" y="2178050"/>
            <a:ext cx="1663700" cy="304800"/>
          </a:xfrm>
          <a:custGeom>
            <a:avLst/>
            <a:gdLst>
              <a:gd name="T0" fmla="*/ 1048 w 1048"/>
              <a:gd name="T1" fmla="*/ 0 h 192"/>
              <a:gd name="T2" fmla="*/ 136 w 1048"/>
              <a:gd name="T3" fmla="*/ 96 h 192"/>
              <a:gd name="T4" fmla="*/ 232 w 1048"/>
              <a:gd name="T5" fmla="*/ 144 h 192"/>
              <a:gd name="T6" fmla="*/ 88 w 1048"/>
              <a:gd name="T7" fmla="*/ 192 h 192"/>
            </a:gdLst>
            <a:ahLst/>
            <a:cxnLst>
              <a:cxn ang="0">
                <a:pos x="T0" y="T1"/>
              </a:cxn>
              <a:cxn ang="0">
                <a:pos x="T2" y="T3"/>
              </a:cxn>
              <a:cxn ang="0">
                <a:pos x="T4" y="T5"/>
              </a:cxn>
              <a:cxn ang="0">
                <a:pos x="T6" y="T7"/>
              </a:cxn>
            </a:cxnLst>
            <a:rect l="0" t="0" r="r" b="b"/>
            <a:pathLst>
              <a:path w="1048" h="192">
                <a:moveTo>
                  <a:pt x="1048" y="0"/>
                </a:moveTo>
                <a:cubicBezTo>
                  <a:pt x="660" y="36"/>
                  <a:pt x="272" y="72"/>
                  <a:pt x="136" y="96"/>
                </a:cubicBezTo>
                <a:cubicBezTo>
                  <a:pt x="0" y="120"/>
                  <a:pt x="240" y="128"/>
                  <a:pt x="232" y="144"/>
                </a:cubicBezTo>
                <a:cubicBezTo>
                  <a:pt x="224" y="160"/>
                  <a:pt x="156" y="176"/>
                  <a:pt x="88"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4" name="Freeform 74"/>
          <p:cNvSpPr>
            <a:spLocks/>
          </p:cNvSpPr>
          <p:nvPr/>
        </p:nvSpPr>
        <p:spPr bwMode="auto">
          <a:xfrm>
            <a:off x="5524500" y="2178050"/>
            <a:ext cx="495300" cy="304800"/>
          </a:xfrm>
          <a:custGeom>
            <a:avLst/>
            <a:gdLst>
              <a:gd name="T0" fmla="*/ 312 w 312"/>
              <a:gd name="T1" fmla="*/ 0 h 192"/>
              <a:gd name="T2" fmla="*/ 24 w 312"/>
              <a:gd name="T3" fmla="*/ 48 h 192"/>
              <a:gd name="T4" fmla="*/ 168 w 312"/>
              <a:gd name="T5" fmla="*/ 144 h 192"/>
              <a:gd name="T6" fmla="*/ 72 w 312"/>
              <a:gd name="T7" fmla="*/ 192 h 192"/>
            </a:gdLst>
            <a:ahLst/>
            <a:cxnLst>
              <a:cxn ang="0">
                <a:pos x="T0" y="T1"/>
              </a:cxn>
              <a:cxn ang="0">
                <a:pos x="T2" y="T3"/>
              </a:cxn>
              <a:cxn ang="0">
                <a:pos x="T4" y="T5"/>
              </a:cxn>
              <a:cxn ang="0">
                <a:pos x="T6" y="T7"/>
              </a:cxn>
            </a:cxnLst>
            <a:rect l="0" t="0" r="r" b="b"/>
            <a:pathLst>
              <a:path w="312" h="192">
                <a:moveTo>
                  <a:pt x="312" y="0"/>
                </a:moveTo>
                <a:cubicBezTo>
                  <a:pt x="180" y="12"/>
                  <a:pt x="48" y="24"/>
                  <a:pt x="24" y="48"/>
                </a:cubicBezTo>
                <a:cubicBezTo>
                  <a:pt x="0" y="72"/>
                  <a:pt x="160" y="120"/>
                  <a:pt x="168" y="144"/>
                </a:cubicBezTo>
                <a:cubicBezTo>
                  <a:pt x="176" y="168"/>
                  <a:pt x="124" y="180"/>
                  <a:pt x="72"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5" name="Freeform 75"/>
          <p:cNvSpPr>
            <a:spLocks/>
          </p:cNvSpPr>
          <p:nvPr/>
        </p:nvSpPr>
        <p:spPr bwMode="auto">
          <a:xfrm>
            <a:off x="6019800" y="2178050"/>
            <a:ext cx="990600" cy="304800"/>
          </a:xfrm>
          <a:custGeom>
            <a:avLst/>
            <a:gdLst>
              <a:gd name="T0" fmla="*/ 0 w 624"/>
              <a:gd name="T1" fmla="*/ 0 h 192"/>
              <a:gd name="T2" fmla="*/ 336 w 624"/>
              <a:gd name="T3" fmla="*/ 48 h 192"/>
              <a:gd name="T4" fmla="*/ 144 w 624"/>
              <a:gd name="T5" fmla="*/ 96 h 192"/>
              <a:gd name="T6" fmla="*/ 576 w 624"/>
              <a:gd name="T7" fmla="*/ 144 h 192"/>
              <a:gd name="T8" fmla="*/ 432 w 624"/>
              <a:gd name="T9" fmla="*/ 192 h 192"/>
            </a:gdLst>
            <a:ahLst/>
            <a:cxnLst>
              <a:cxn ang="0">
                <a:pos x="T0" y="T1"/>
              </a:cxn>
              <a:cxn ang="0">
                <a:pos x="T2" y="T3"/>
              </a:cxn>
              <a:cxn ang="0">
                <a:pos x="T4" y="T5"/>
              </a:cxn>
              <a:cxn ang="0">
                <a:pos x="T6" y="T7"/>
              </a:cxn>
              <a:cxn ang="0">
                <a:pos x="T8" y="T9"/>
              </a:cxn>
            </a:cxnLst>
            <a:rect l="0" t="0" r="r" b="b"/>
            <a:pathLst>
              <a:path w="624" h="192">
                <a:moveTo>
                  <a:pt x="0" y="0"/>
                </a:moveTo>
                <a:cubicBezTo>
                  <a:pt x="156" y="16"/>
                  <a:pt x="312" y="32"/>
                  <a:pt x="336" y="48"/>
                </a:cubicBezTo>
                <a:cubicBezTo>
                  <a:pt x="360" y="64"/>
                  <a:pt x="104" y="80"/>
                  <a:pt x="144" y="96"/>
                </a:cubicBezTo>
                <a:cubicBezTo>
                  <a:pt x="184" y="112"/>
                  <a:pt x="528" y="128"/>
                  <a:pt x="576" y="144"/>
                </a:cubicBezTo>
                <a:cubicBezTo>
                  <a:pt x="624" y="160"/>
                  <a:pt x="528" y="176"/>
                  <a:pt x="432"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6" name="Freeform 76"/>
          <p:cNvSpPr>
            <a:spLocks/>
          </p:cNvSpPr>
          <p:nvPr/>
        </p:nvSpPr>
        <p:spPr bwMode="auto">
          <a:xfrm>
            <a:off x="3505200" y="3136900"/>
            <a:ext cx="838200" cy="300038"/>
          </a:xfrm>
          <a:custGeom>
            <a:avLst/>
            <a:gdLst>
              <a:gd name="T0" fmla="*/ 0 w 528"/>
              <a:gd name="T1" fmla="*/ 68 h 189"/>
              <a:gd name="T2" fmla="*/ 192 w 528"/>
              <a:gd name="T3" fmla="*/ 16 h 189"/>
              <a:gd name="T4" fmla="*/ 345 w 528"/>
              <a:gd name="T5" fmla="*/ 164 h 189"/>
              <a:gd name="T6" fmla="*/ 528 w 528"/>
              <a:gd name="T7" fmla="*/ 164 h 189"/>
            </a:gdLst>
            <a:ahLst/>
            <a:cxnLst>
              <a:cxn ang="0">
                <a:pos x="T0" y="T1"/>
              </a:cxn>
              <a:cxn ang="0">
                <a:pos x="T2" y="T3"/>
              </a:cxn>
              <a:cxn ang="0">
                <a:pos x="T4" y="T5"/>
              </a:cxn>
              <a:cxn ang="0">
                <a:pos x="T6" y="T7"/>
              </a:cxn>
            </a:cxnLst>
            <a:rect l="0" t="0" r="r" b="b"/>
            <a:pathLst>
              <a:path w="528" h="189">
                <a:moveTo>
                  <a:pt x="0" y="68"/>
                </a:moveTo>
                <a:cubicBezTo>
                  <a:pt x="32" y="59"/>
                  <a:pt x="135" y="0"/>
                  <a:pt x="192" y="16"/>
                </a:cubicBezTo>
                <a:cubicBezTo>
                  <a:pt x="249" y="32"/>
                  <a:pt x="289" y="139"/>
                  <a:pt x="345" y="164"/>
                </a:cubicBezTo>
                <a:cubicBezTo>
                  <a:pt x="401" y="189"/>
                  <a:pt x="490" y="164"/>
                  <a:pt x="528" y="164"/>
                </a:cubicBezTo>
              </a:path>
            </a:pathLst>
          </a:custGeom>
          <a:noFill/>
          <a:ln w="12700" cap="flat" cmpd="sng">
            <a:solidFill>
              <a:schemeClr val="tx1"/>
            </a:solidFill>
            <a:prstDash val="sysDot"/>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7" name="Freeform 77"/>
          <p:cNvSpPr>
            <a:spLocks/>
          </p:cNvSpPr>
          <p:nvPr/>
        </p:nvSpPr>
        <p:spPr bwMode="auto">
          <a:xfrm>
            <a:off x="6019800" y="3143250"/>
            <a:ext cx="1447800" cy="330200"/>
          </a:xfrm>
          <a:custGeom>
            <a:avLst/>
            <a:gdLst>
              <a:gd name="T0" fmla="*/ 912 w 912"/>
              <a:gd name="T1" fmla="*/ 64 h 208"/>
              <a:gd name="T2" fmla="*/ 624 w 912"/>
              <a:gd name="T3" fmla="*/ 16 h 208"/>
              <a:gd name="T4" fmla="*/ 624 w 912"/>
              <a:gd name="T5" fmla="*/ 160 h 208"/>
              <a:gd name="T6" fmla="*/ 0 w 912"/>
              <a:gd name="T7" fmla="*/ 208 h 208"/>
            </a:gdLst>
            <a:ahLst/>
            <a:cxnLst>
              <a:cxn ang="0">
                <a:pos x="T0" y="T1"/>
              </a:cxn>
              <a:cxn ang="0">
                <a:pos x="T2" y="T3"/>
              </a:cxn>
              <a:cxn ang="0">
                <a:pos x="T4" y="T5"/>
              </a:cxn>
              <a:cxn ang="0">
                <a:pos x="T6" y="T7"/>
              </a:cxn>
            </a:cxnLst>
            <a:rect l="0" t="0" r="r" b="b"/>
            <a:pathLst>
              <a:path w="912" h="208">
                <a:moveTo>
                  <a:pt x="912" y="64"/>
                </a:moveTo>
                <a:cubicBezTo>
                  <a:pt x="792" y="32"/>
                  <a:pt x="672" y="0"/>
                  <a:pt x="624" y="16"/>
                </a:cubicBezTo>
                <a:cubicBezTo>
                  <a:pt x="576" y="32"/>
                  <a:pt x="728" y="128"/>
                  <a:pt x="624" y="160"/>
                </a:cubicBezTo>
                <a:cubicBezTo>
                  <a:pt x="520" y="192"/>
                  <a:pt x="260" y="200"/>
                  <a:pt x="0" y="208"/>
                </a:cubicBezTo>
              </a:path>
            </a:pathLst>
          </a:custGeom>
          <a:noFill/>
          <a:ln w="12700" cap="flat" cmpd="sng">
            <a:solidFill>
              <a:schemeClr val="tx1"/>
            </a:solidFill>
            <a:prstDash val="sysDot"/>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8" name="Freeform 78"/>
          <p:cNvSpPr>
            <a:spLocks/>
          </p:cNvSpPr>
          <p:nvPr/>
        </p:nvSpPr>
        <p:spPr bwMode="auto">
          <a:xfrm>
            <a:off x="3086100" y="3625850"/>
            <a:ext cx="1790700" cy="1060450"/>
          </a:xfrm>
          <a:custGeom>
            <a:avLst/>
            <a:gdLst>
              <a:gd name="T0" fmla="*/ 1128 w 1128"/>
              <a:gd name="T1" fmla="*/ 0 h 668"/>
              <a:gd name="T2" fmla="*/ 264 w 1128"/>
              <a:gd name="T3" fmla="*/ 144 h 668"/>
              <a:gd name="T4" fmla="*/ 408 w 1128"/>
              <a:gd name="T5" fmla="*/ 240 h 668"/>
              <a:gd name="T6" fmla="*/ 24 w 1128"/>
              <a:gd name="T7" fmla="*/ 336 h 668"/>
              <a:gd name="T8" fmla="*/ 264 w 1128"/>
              <a:gd name="T9" fmla="*/ 432 h 668"/>
              <a:gd name="T10" fmla="*/ 205 w 1128"/>
              <a:gd name="T11" fmla="*/ 668 h 668"/>
            </a:gdLst>
            <a:ahLst/>
            <a:cxnLst>
              <a:cxn ang="0">
                <a:pos x="T0" y="T1"/>
              </a:cxn>
              <a:cxn ang="0">
                <a:pos x="T2" y="T3"/>
              </a:cxn>
              <a:cxn ang="0">
                <a:pos x="T4" y="T5"/>
              </a:cxn>
              <a:cxn ang="0">
                <a:pos x="T6" y="T7"/>
              </a:cxn>
              <a:cxn ang="0">
                <a:pos x="T8" y="T9"/>
              </a:cxn>
              <a:cxn ang="0">
                <a:pos x="T10" y="T11"/>
              </a:cxn>
            </a:cxnLst>
            <a:rect l="0" t="0" r="r" b="b"/>
            <a:pathLst>
              <a:path w="1128" h="668">
                <a:moveTo>
                  <a:pt x="1128" y="0"/>
                </a:moveTo>
                <a:cubicBezTo>
                  <a:pt x="756" y="52"/>
                  <a:pt x="384" y="104"/>
                  <a:pt x="264" y="144"/>
                </a:cubicBezTo>
                <a:cubicBezTo>
                  <a:pt x="144" y="184"/>
                  <a:pt x="448" y="208"/>
                  <a:pt x="408" y="240"/>
                </a:cubicBezTo>
                <a:cubicBezTo>
                  <a:pt x="368" y="272"/>
                  <a:pt x="48" y="304"/>
                  <a:pt x="24" y="336"/>
                </a:cubicBezTo>
                <a:cubicBezTo>
                  <a:pt x="0" y="368"/>
                  <a:pt x="234" y="377"/>
                  <a:pt x="264" y="432"/>
                </a:cubicBezTo>
                <a:cubicBezTo>
                  <a:pt x="294" y="487"/>
                  <a:pt x="217" y="619"/>
                  <a:pt x="205" y="668"/>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39" name="Freeform 79"/>
          <p:cNvSpPr>
            <a:spLocks/>
          </p:cNvSpPr>
          <p:nvPr/>
        </p:nvSpPr>
        <p:spPr bwMode="auto">
          <a:xfrm>
            <a:off x="4572000" y="3625850"/>
            <a:ext cx="635000" cy="533400"/>
          </a:xfrm>
          <a:custGeom>
            <a:avLst/>
            <a:gdLst>
              <a:gd name="T0" fmla="*/ 192 w 400"/>
              <a:gd name="T1" fmla="*/ 0 h 336"/>
              <a:gd name="T2" fmla="*/ 384 w 400"/>
              <a:gd name="T3" fmla="*/ 96 h 336"/>
              <a:gd name="T4" fmla="*/ 96 w 400"/>
              <a:gd name="T5" fmla="*/ 144 h 336"/>
              <a:gd name="T6" fmla="*/ 288 w 400"/>
              <a:gd name="T7" fmla="*/ 240 h 336"/>
              <a:gd name="T8" fmla="*/ 0 w 400"/>
              <a:gd name="T9" fmla="*/ 336 h 336"/>
            </a:gdLst>
            <a:ahLst/>
            <a:cxnLst>
              <a:cxn ang="0">
                <a:pos x="T0" y="T1"/>
              </a:cxn>
              <a:cxn ang="0">
                <a:pos x="T2" y="T3"/>
              </a:cxn>
              <a:cxn ang="0">
                <a:pos x="T4" y="T5"/>
              </a:cxn>
              <a:cxn ang="0">
                <a:pos x="T6" y="T7"/>
              </a:cxn>
              <a:cxn ang="0">
                <a:pos x="T8" y="T9"/>
              </a:cxn>
            </a:cxnLst>
            <a:rect l="0" t="0" r="r" b="b"/>
            <a:pathLst>
              <a:path w="400" h="336">
                <a:moveTo>
                  <a:pt x="192" y="0"/>
                </a:moveTo>
                <a:cubicBezTo>
                  <a:pt x="296" y="36"/>
                  <a:pt x="400" y="72"/>
                  <a:pt x="384" y="96"/>
                </a:cubicBezTo>
                <a:cubicBezTo>
                  <a:pt x="368" y="120"/>
                  <a:pt x="112" y="120"/>
                  <a:pt x="96" y="144"/>
                </a:cubicBezTo>
                <a:cubicBezTo>
                  <a:pt x="80" y="168"/>
                  <a:pt x="304" y="208"/>
                  <a:pt x="288" y="240"/>
                </a:cubicBezTo>
                <a:cubicBezTo>
                  <a:pt x="272" y="272"/>
                  <a:pt x="136" y="304"/>
                  <a:pt x="0" y="33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40" name="Freeform 80"/>
          <p:cNvSpPr>
            <a:spLocks/>
          </p:cNvSpPr>
          <p:nvPr/>
        </p:nvSpPr>
        <p:spPr bwMode="auto">
          <a:xfrm>
            <a:off x="5105400" y="3600450"/>
            <a:ext cx="1016000" cy="406400"/>
          </a:xfrm>
          <a:custGeom>
            <a:avLst/>
            <a:gdLst>
              <a:gd name="T0" fmla="*/ 48 w 640"/>
              <a:gd name="T1" fmla="*/ 16 h 256"/>
              <a:gd name="T2" fmla="*/ 96 w 640"/>
              <a:gd name="T3" fmla="*/ 16 h 256"/>
              <a:gd name="T4" fmla="*/ 624 w 640"/>
              <a:gd name="T5" fmla="*/ 112 h 256"/>
              <a:gd name="T6" fmla="*/ 192 w 640"/>
              <a:gd name="T7" fmla="*/ 208 h 256"/>
              <a:gd name="T8" fmla="*/ 336 w 640"/>
              <a:gd name="T9" fmla="*/ 256 h 256"/>
            </a:gdLst>
            <a:ahLst/>
            <a:cxnLst>
              <a:cxn ang="0">
                <a:pos x="T0" y="T1"/>
              </a:cxn>
              <a:cxn ang="0">
                <a:pos x="T2" y="T3"/>
              </a:cxn>
              <a:cxn ang="0">
                <a:pos x="T4" y="T5"/>
              </a:cxn>
              <a:cxn ang="0">
                <a:pos x="T6" y="T7"/>
              </a:cxn>
              <a:cxn ang="0">
                <a:pos x="T8" y="T9"/>
              </a:cxn>
            </a:cxnLst>
            <a:rect l="0" t="0" r="r" b="b"/>
            <a:pathLst>
              <a:path w="640" h="256">
                <a:moveTo>
                  <a:pt x="48" y="16"/>
                </a:moveTo>
                <a:cubicBezTo>
                  <a:pt x="24" y="8"/>
                  <a:pt x="0" y="0"/>
                  <a:pt x="96" y="16"/>
                </a:cubicBezTo>
                <a:cubicBezTo>
                  <a:pt x="192" y="32"/>
                  <a:pt x="608" y="80"/>
                  <a:pt x="624" y="112"/>
                </a:cubicBezTo>
                <a:cubicBezTo>
                  <a:pt x="640" y="144"/>
                  <a:pt x="240" y="184"/>
                  <a:pt x="192" y="208"/>
                </a:cubicBezTo>
                <a:cubicBezTo>
                  <a:pt x="144" y="232"/>
                  <a:pt x="240" y="244"/>
                  <a:pt x="336" y="25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2706969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and Service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Who are your customers?</a:t>
            </a:r>
          </a:p>
          <a:p>
            <a:pPr lvl="1"/>
            <a:r>
              <a:rPr lang="en-US" dirty="0" smtClean="0"/>
              <a:t>Short answer: everything between you and the final sale.</a:t>
            </a:r>
          </a:p>
          <a:p>
            <a:pPr lvl="1"/>
            <a:r>
              <a:rPr lang="en-US" dirty="0" smtClean="0"/>
              <a:t>Can you connect with the multiple levels of customers?</a:t>
            </a:r>
          </a:p>
          <a:p>
            <a:r>
              <a:rPr lang="en-US" dirty="0" smtClean="0"/>
              <a:t>Where are the profits and competition in the industry?</a:t>
            </a:r>
          </a:p>
          <a:p>
            <a:pPr lvl="1"/>
            <a:r>
              <a:rPr lang="en-US" dirty="0" smtClean="0"/>
              <a:t>Would you be better off by extending across multiple levels?</a:t>
            </a:r>
          </a:p>
          <a:p>
            <a:r>
              <a:rPr lang="en-US" dirty="0" smtClean="0"/>
              <a:t>How can you control quality?</a:t>
            </a:r>
          </a:p>
          <a:p>
            <a:pPr lvl="1"/>
            <a:r>
              <a:rPr lang="en-US" dirty="0" smtClean="0"/>
              <a:t>Quality begins at the lowest levels of suppliers and materials and must be tracked and monitored.</a:t>
            </a:r>
          </a:p>
          <a:p>
            <a:pPr lvl="1"/>
            <a:r>
              <a:rPr lang="en-US" dirty="0" smtClean="0"/>
              <a:t>Quality includes workers and tools.</a:t>
            </a:r>
          </a:p>
          <a:p>
            <a:pPr lvl="1"/>
            <a:r>
              <a:rPr lang="en-US" dirty="0" smtClean="0"/>
              <a:t>It also requires matching the product or service to the needs of the customers.</a:t>
            </a:r>
            <a:endParaRPr lang="en-US" dirty="0"/>
          </a:p>
        </p:txBody>
      </p:sp>
    </p:spTree>
    <p:extLst>
      <p:ext uri="{BB962C8B-B14F-4D97-AF65-F5344CB8AC3E}">
        <p14:creationId xmlns:p14="http://schemas.microsoft.com/office/powerpoint/2010/main" xmlns="" val="4281700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6" name="Freeform 48"/>
          <p:cNvSpPr>
            <a:spLocks/>
          </p:cNvSpPr>
          <p:nvPr/>
        </p:nvSpPr>
        <p:spPr bwMode="auto">
          <a:xfrm>
            <a:off x="5202129" y="3886200"/>
            <a:ext cx="1193800" cy="2362200"/>
          </a:xfrm>
          <a:custGeom>
            <a:avLst/>
            <a:gdLst>
              <a:gd name="T0" fmla="*/ 720 w 752"/>
              <a:gd name="T1" fmla="*/ 0 h 1488"/>
              <a:gd name="T2" fmla="*/ 480 w 752"/>
              <a:gd name="T3" fmla="*/ 144 h 1488"/>
              <a:gd name="T4" fmla="*/ 672 w 752"/>
              <a:gd name="T5" fmla="*/ 480 h 1488"/>
              <a:gd name="T6" fmla="*/ 0 w 752"/>
              <a:gd name="T7" fmla="*/ 1488 h 1488"/>
            </a:gdLst>
            <a:ahLst/>
            <a:cxnLst>
              <a:cxn ang="0">
                <a:pos x="T0" y="T1"/>
              </a:cxn>
              <a:cxn ang="0">
                <a:pos x="T2" y="T3"/>
              </a:cxn>
              <a:cxn ang="0">
                <a:pos x="T4" y="T5"/>
              </a:cxn>
              <a:cxn ang="0">
                <a:pos x="T6" y="T7"/>
              </a:cxn>
            </a:cxnLst>
            <a:rect l="0" t="0" r="r" b="b"/>
            <a:pathLst>
              <a:path w="752" h="1488">
                <a:moveTo>
                  <a:pt x="720" y="0"/>
                </a:moveTo>
                <a:cubicBezTo>
                  <a:pt x="604" y="32"/>
                  <a:pt x="488" y="64"/>
                  <a:pt x="480" y="144"/>
                </a:cubicBezTo>
                <a:cubicBezTo>
                  <a:pt x="472" y="224"/>
                  <a:pt x="752" y="256"/>
                  <a:pt x="672" y="480"/>
                </a:cubicBezTo>
                <a:cubicBezTo>
                  <a:pt x="592" y="704"/>
                  <a:pt x="296" y="1096"/>
                  <a:pt x="0" y="1488"/>
                </a:cubicBezTo>
              </a:path>
            </a:pathLst>
          </a:custGeom>
          <a:noFill/>
          <a:ln w="12700" cap="flat" cmpd="sng">
            <a:solidFill>
              <a:schemeClr val="accent1"/>
            </a:solidFill>
            <a:prstDash val="dashDot"/>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3" name="Freeform 45"/>
          <p:cNvSpPr>
            <a:spLocks/>
          </p:cNvSpPr>
          <p:nvPr/>
        </p:nvSpPr>
        <p:spPr bwMode="auto">
          <a:xfrm>
            <a:off x="3906729" y="3962400"/>
            <a:ext cx="774700" cy="1371600"/>
          </a:xfrm>
          <a:custGeom>
            <a:avLst/>
            <a:gdLst>
              <a:gd name="T0" fmla="*/ 48 w 488"/>
              <a:gd name="T1" fmla="*/ 0 h 864"/>
              <a:gd name="T2" fmla="*/ 480 w 488"/>
              <a:gd name="T3" fmla="*/ 432 h 864"/>
              <a:gd name="T4" fmla="*/ 0 w 488"/>
              <a:gd name="T5" fmla="*/ 864 h 864"/>
            </a:gdLst>
            <a:ahLst/>
            <a:cxnLst>
              <a:cxn ang="0">
                <a:pos x="T0" y="T1"/>
              </a:cxn>
              <a:cxn ang="0">
                <a:pos x="T2" y="T3"/>
              </a:cxn>
              <a:cxn ang="0">
                <a:pos x="T4" y="T5"/>
              </a:cxn>
            </a:cxnLst>
            <a:rect l="0" t="0" r="r" b="b"/>
            <a:pathLst>
              <a:path w="488" h="864">
                <a:moveTo>
                  <a:pt x="48" y="0"/>
                </a:moveTo>
                <a:cubicBezTo>
                  <a:pt x="268" y="144"/>
                  <a:pt x="488" y="288"/>
                  <a:pt x="480" y="432"/>
                </a:cubicBezTo>
                <a:cubicBezTo>
                  <a:pt x="472" y="576"/>
                  <a:pt x="236" y="720"/>
                  <a:pt x="0" y="864"/>
                </a:cubicBezTo>
              </a:path>
            </a:pathLst>
          </a:custGeom>
          <a:noFill/>
          <a:ln w="12700" cap="flat" cmpd="sng">
            <a:solidFill>
              <a:schemeClr val="accent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2" name="Freeform 44"/>
          <p:cNvSpPr>
            <a:spLocks/>
          </p:cNvSpPr>
          <p:nvPr/>
        </p:nvSpPr>
        <p:spPr bwMode="auto">
          <a:xfrm>
            <a:off x="2763729" y="3962400"/>
            <a:ext cx="1409700" cy="1981200"/>
          </a:xfrm>
          <a:custGeom>
            <a:avLst/>
            <a:gdLst>
              <a:gd name="T0" fmla="*/ 672 w 888"/>
              <a:gd name="T1" fmla="*/ 0 h 1248"/>
              <a:gd name="T2" fmla="*/ 432 w 888"/>
              <a:gd name="T3" fmla="*/ 144 h 1248"/>
              <a:gd name="T4" fmla="*/ 816 w 888"/>
              <a:gd name="T5" fmla="*/ 528 h 1248"/>
              <a:gd name="T6" fmla="*/ 0 w 888"/>
              <a:gd name="T7" fmla="*/ 1248 h 1248"/>
            </a:gdLst>
            <a:ahLst/>
            <a:cxnLst>
              <a:cxn ang="0">
                <a:pos x="T0" y="T1"/>
              </a:cxn>
              <a:cxn ang="0">
                <a:pos x="T2" y="T3"/>
              </a:cxn>
              <a:cxn ang="0">
                <a:pos x="T4" y="T5"/>
              </a:cxn>
              <a:cxn ang="0">
                <a:pos x="T6" y="T7"/>
              </a:cxn>
            </a:cxnLst>
            <a:rect l="0" t="0" r="r" b="b"/>
            <a:pathLst>
              <a:path w="888" h="1248">
                <a:moveTo>
                  <a:pt x="672" y="0"/>
                </a:moveTo>
                <a:cubicBezTo>
                  <a:pt x="540" y="28"/>
                  <a:pt x="408" y="56"/>
                  <a:pt x="432" y="144"/>
                </a:cubicBezTo>
                <a:cubicBezTo>
                  <a:pt x="456" y="232"/>
                  <a:pt x="888" y="344"/>
                  <a:pt x="816" y="528"/>
                </a:cubicBezTo>
                <a:cubicBezTo>
                  <a:pt x="744" y="712"/>
                  <a:pt x="372" y="980"/>
                  <a:pt x="0" y="1248"/>
                </a:cubicBezTo>
              </a:path>
            </a:pathLst>
          </a:custGeom>
          <a:noFill/>
          <a:ln w="12700" cap="flat" cmpd="sng">
            <a:solidFill>
              <a:schemeClr val="accent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11" name="Rectangle 3"/>
          <p:cNvSpPr>
            <a:spLocks noChangeArrowheads="1"/>
          </p:cNvSpPr>
          <p:nvPr/>
        </p:nvSpPr>
        <p:spPr bwMode="auto">
          <a:xfrm>
            <a:off x="3913079" y="12255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Barrier</a:t>
            </a:r>
          </a:p>
          <a:p>
            <a:pPr algn="ctr"/>
            <a:r>
              <a:rPr lang="en-US" sz="1400"/>
              <a:t>To Entry</a:t>
            </a:r>
          </a:p>
        </p:txBody>
      </p:sp>
      <p:sp>
        <p:nvSpPr>
          <p:cNvPr id="17412" name="AutoShape 4"/>
          <p:cNvSpPr>
            <a:spLocks noChangeArrowheads="1"/>
          </p:cNvSpPr>
          <p:nvPr/>
        </p:nvSpPr>
        <p:spPr bwMode="auto">
          <a:xfrm>
            <a:off x="3303479" y="3282950"/>
            <a:ext cx="1054100" cy="673100"/>
          </a:xfrm>
          <a:prstGeom prst="roundRect">
            <a:avLst>
              <a:gd name="adj" fmla="val 29394"/>
            </a:avLst>
          </a:prstGeom>
          <a:solidFill>
            <a:srgbClr val="FCFEB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a:t>Firm</a:t>
            </a:r>
          </a:p>
        </p:txBody>
      </p:sp>
      <p:sp>
        <p:nvSpPr>
          <p:cNvPr id="17413" name="AutoShape 5"/>
          <p:cNvSpPr>
            <a:spLocks noChangeArrowheads="1"/>
          </p:cNvSpPr>
          <p:nvPr/>
        </p:nvSpPr>
        <p:spPr bwMode="auto">
          <a:xfrm>
            <a:off x="6275279" y="3282950"/>
            <a:ext cx="1054100" cy="673100"/>
          </a:xfrm>
          <a:prstGeom prst="roundRect">
            <a:avLst>
              <a:gd name="adj" fmla="val 29394"/>
            </a:avLst>
          </a:prstGeom>
          <a:solidFill>
            <a:srgbClr val="FCFEB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a:t>Rival</a:t>
            </a:r>
          </a:p>
        </p:txBody>
      </p:sp>
      <p:sp>
        <p:nvSpPr>
          <p:cNvPr id="17414" name="Oval 6"/>
          <p:cNvSpPr>
            <a:spLocks noChangeArrowheads="1"/>
          </p:cNvSpPr>
          <p:nvPr/>
        </p:nvSpPr>
        <p:spPr bwMode="auto">
          <a:xfrm>
            <a:off x="2693879" y="2063750"/>
            <a:ext cx="977900" cy="4445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Supplier</a:t>
            </a:r>
          </a:p>
        </p:txBody>
      </p:sp>
      <p:sp>
        <p:nvSpPr>
          <p:cNvPr id="17415" name="Oval 7"/>
          <p:cNvSpPr>
            <a:spLocks noChangeArrowheads="1"/>
          </p:cNvSpPr>
          <p:nvPr/>
        </p:nvSpPr>
        <p:spPr bwMode="auto">
          <a:xfrm>
            <a:off x="4294079" y="2139950"/>
            <a:ext cx="977900" cy="4445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Supplier</a:t>
            </a:r>
          </a:p>
        </p:txBody>
      </p:sp>
      <p:sp>
        <p:nvSpPr>
          <p:cNvPr id="17416" name="Oval 8"/>
          <p:cNvSpPr>
            <a:spLocks noChangeArrowheads="1"/>
          </p:cNvSpPr>
          <p:nvPr/>
        </p:nvSpPr>
        <p:spPr bwMode="auto">
          <a:xfrm>
            <a:off x="5437079" y="2444750"/>
            <a:ext cx="977900" cy="444500"/>
          </a:xfrm>
          <a:prstGeom prst="ellipse">
            <a:avLst/>
          </a:prstGeom>
          <a:solidFill>
            <a:srgbClr val="EFF2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Supplier</a:t>
            </a:r>
          </a:p>
        </p:txBody>
      </p:sp>
      <p:sp>
        <p:nvSpPr>
          <p:cNvPr id="17417" name="Oval 9"/>
          <p:cNvSpPr>
            <a:spLocks noChangeArrowheads="1"/>
          </p:cNvSpPr>
          <p:nvPr/>
        </p:nvSpPr>
        <p:spPr bwMode="auto">
          <a:xfrm>
            <a:off x="1322279" y="51879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dirty="0"/>
              <a:t>Consumer</a:t>
            </a:r>
          </a:p>
        </p:txBody>
      </p:sp>
      <p:sp>
        <p:nvSpPr>
          <p:cNvPr id="17418" name="Oval 10"/>
          <p:cNvSpPr>
            <a:spLocks noChangeArrowheads="1"/>
          </p:cNvSpPr>
          <p:nvPr/>
        </p:nvSpPr>
        <p:spPr bwMode="auto">
          <a:xfrm>
            <a:off x="2160479" y="59499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19" name="Oval 11"/>
          <p:cNvSpPr>
            <a:spLocks noChangeArrowheads="1"/>
          </p:cNvSpPr>
          <p:nvPr/>
        </p:nvSpPr>
        <p:spPr bwMode="auto">
          <a:xfrm>
            <a:off x="3455879" y="53403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20" name="Oval 12"/>
          <p:cNvSpPr>
            <a:spLocks noChangeArrowheads="1"/>
          </p:cNvSpPr>
          <p:nvPr/>
        </p:nvSpPr>
        <p:spPr bwMode="auto">
          <a:xfrm>
            <a:off x="4370279" y="61785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21" name="Oval 13"/>
          <p:cNvSpPr>
            <a:spLocks noChangeArrowheads="1"/>
          </p:cNvSpPr>
          <p:nvPr/>
        </p:nvSpPr>
        <p:spPr bwMode="auto">
          <a:xfrm>
            <a:off x="7951679" y="61023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22" name="Oval 14"/>
          <p:cNvSpPr>
            <a:spLocks noChangeArrowheads="1"/>
          </p:cNvSpPr>
          <p:nvPr/>
        </p:nvSpPr>
        <p:spPr bwMode="auto">
          <a:xfrm>
            <a:off x="7113479" y="51879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23" name="Oval 15"/>
          <p:cNvSpPr>
            <a:spLocks noChangeArrowheads="1"/>
          </p:cNvSpPr>
          <p:nvPr/>
        </p:nvSpPr>
        <p:spPr bwMode="auto">
          <a:xfrm>
            <a:off x="6351479" y="6102350"/>
            <a:ext cx="1130300" cy="596900"/>
          </a:xfrm>
          <a:prstGeom prst="ellipse">
            <a:avLst/>
          </a:prstGeom>
          <a:solidFill>
            <a:srgbClr val="E7FFE7"/>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Consumer</a:t>
            </a:r>
          </a:p>
        </p:txBody>
      </p:sp>
      <p:sp>
        <p:nvSpPr>
          <p:cNvPr id="17434" name="Rectangle 26"/>
          <p:cNvSpPr>
            <a:spLocks noChangeArrowheads="1"/>
          </p:cNvSpPr>
          <p:nvPr/>
        </p:nvSpPr>
        <p:spPr bwMode="auto">
          <a:xfrm>
            <a:off x="2008079" y="31305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Decreased</a:t>
            </a:r>
          </a:p>
          <a:p>
            <a:pPr algn="ctr"/>
            <a:r>
              <a:rPr lang="en-US" sz="1400"/>
              <a:t>Costs</a:t>
            </a:r>
          </a:p>
        </p:txBody>
      </p:sp>
      <p:sp>
        <p:nvSpPr>
          <p:cNvPr id="17435" name="Rectangle 27"/>
          <p:cNvSpPr>
            <a:spLocks noChangeArrowheads="1"/>
          </p:cNvSpPr>
          <p:nvPr/>
        </p:nvSpPr>
        <p:spPr bwMode="auto">
          <a:xfrm>
            <a:off x="1855679" y="38163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Improved</a:t>
            </a:r>
          </a:p>
          <a:p>
            <a:pPr algn="ctr"/>
            <a:r>
              <a:rPr lang="en-US" sz="1400"/>
              <a:t>Quality</a:t>
            </a:r>
          </a:p>
        </p:txBody>
      </p:sp>
      <p:sp>
        <p:nvSpPr>
          <p:cNvPr id="17436" name="Rectangle 28"/>
          <p:cNvSpPr>
            <a:spLocks noChangeArrowheads="1"/>
          </p:cNvSpPr>
          <p:nvPr/>
        </p:nvSpPr>
        <p:spPr bwMode="auto">
          <a:xfrm>
            <a:off x="3455879" y="45783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Ties To</a:t>
            </a:r>
          </a:p>
          <a:p>
            <a:pPr algn="ctr"/>
            <a:r>
              <a:rPr lang="en-US" sz="1400"/>
              <a:t>Customers</a:t>
            </a:r>
          </a:p>
        </p:txBody>
      </p:sp>
      <p:sp>
        <p:nvSpPr>
          <p:cNvPr id="17437" name="Rectangle 29"/>
          <p:cNvSpPr>
            <a:spLocks noChangeArrowheads="1"/>
          </p:cNvSpPr>
          <p:nvPr/>
        </p:nvSpPr>
        <p:spPr bwMode="auto">
          <a:xfrm>
            <a:off x="5284679" y="5645150"/>
            <a:ext cx="12827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Increased</a:t>
            </a:r>
          </a:p>
          <a:p>
            <a:pPr algn="ctr"/>
            <a:r>
              <a:rPr lang="en-US" sz="1400"/>
              <a:t>Switching Costs</a:t>
            </a:r>
          </a:p>
        </p:txBody>
      </p:sp>
      <p:sp>
        <p:nvSpPr>
          <p:cNvPr id="17438" name="AutoShape 30"/>
          <p:cNvSpPr>
            <a:spLocks noChangeArrowheads="1"/>
          </p:cNvSpPr>
          <p:nvPr/>
        </p:nvSpPr>
        <p:spPr bwMode="auto">
          <a:xfrm>
            <a:off x="4903679" y="4273550"/>
            <a:ext cx="1130300" cy="520700"/>
          </a:xfrm>
          <a:prstGeom prst="roundRect">
            <a:avLst>
              <a:gd name="adj" fmla="val 12495"/>
            </a:avLst>
          </a:prstGeom>
          <a:solidFill>
            <a:srgbClr val="FCFEB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Wholesale</a:t>
            </a:r>
          </a:p>
        </p:txBody>
      </p:sp>
      <p:sp>
        <p:nvSpPr>
          <p:cNvPr id="17440" name="Rectangle 32"/>
          <p:cNvSpPr>
            <a:spLocks noChangeArrowheads="1"/>
          </p:cNvSpPr>
          <p:nvPr/>
        </p:nvSpPr>
        <p:spPr bwMode="auto">
          <a:xfrm>
            <a:off x="3684479" y="27495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Ties To</a:t>
            </a:r>
          </a:p>
          <a:p>
            <a:pPr algn="ctr"/>
            <a:r>
              <a:rPr lang="en-US" sz="1400"/>
              <a:t>Suppliers</a:t>
            </a:r>
          </a:p>
        </p:txBody>
      </p:sp>
      <p:sp>
        <p:nvSpPr>
          <p:cNvPr id="17441" name="Rectangle 33"/>
          <p:cNvSpPr>
            <a:spLocks noChangeArrowheads="1"/>
          </p:cNvSpPr>
          <p:nvPr/>
        </p:nvSpPr>
        <p:spPr bwMode="auto">
          <a:xfrm>
            <a:off x="4675079" y="3740150"/>
            <a:ext cx="9779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Control Of</a:t>
            </a:r>
          </a:p>
          <a:p>
            <a:pPr algn="ctr"/>
            <a:r>
              <a:rPr lang="en-US" sz="1400"/>
              <a:t>Distribution</a:t>
            </a:r>
          </a:p>
        </p:txBody>
      </p:sp>
      <p:sp>
        <p:nvSpPr>
          <p:cNvPr id="17444" name="Rectangle 36"/>
          <p:cNvSpPr>
            <a:spLocks noChangeArrowheads="1"/>
          </p:cNvSpPr>
          <p:nvPr/>
        </p:nvSpPr>
        <p:spPr bwMode="auto">
          <a:xfrm>
            <a:off x="5132279" y="4959350"/>
            <a:ext cx="1282700" cy="444500"/>
          </a:xfrm>
          <a:prstGeom prst="rect">
            <a:avLst/>
          </a:prstGeom>
          <a:solidFill>
            <a:srgbClr val="FBE1F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t>Innovation and</a:t>
            </a:r>
          </a:p>
          <a:p>
            <a:pPr algn="ctr"/>
            <a:r>
              <a:rPr lang="en-US" sz="1400"/>
              <a:t>Differentiation</a:t>
            </a:r>
          </a:p>
        </p:txBody>
      </p:sp>
      <p:sp>
        <p:nvSpPr>
          <p:cNvPr id="17445" name="Rectangle 37"/>
          <p:cNvSpPr>
            <a:spLocks noGrp="1" noChangeArrowheads="1"/>
          </p:cNvSpPr>
          <p:nvPr>
            <p:ph type="title"/>
          </p:nvPr>
        </p:nvSpPr>
        <p:spPr>
          <a:xfrm>
            <a:off x="1066800" y="381000"/>
            <a:ext cx="7772400" cy="1447800"/>
          </a:xfrm>
        </p:spPr>
        <p:txBody>
          <a:bodyPr>
            <a:normAutofit fontScale="90000"/>
          </a:bodyPr>
          <a:lstStyle/>
          <a:p>
            <a:r>
              <a:rPr lang="en-US"/>
              <a:t>Methods to Gain </a:t>
            </a:r>
            <a:br>
              <a:rPr lang="en-US"/>
            </a:br>
            <a:r>
              <a:rPr lang="en-US"/>
              <a:t>Competitive </a:t>
            </a:r>
            <a:br>
              <a:rPr lang="en-US"/>
            </a:br>
            <a:r>
              <a:rPr lang="en-US"/>
              <a:t>Advantage</a:t>
            </a:r>
          </a:p>
        </p:txBody>
      </p:sp>
      <p:sp>
        <p:nvSpPr>
          <p:cNvPr id="17446" name="Freeform 38"/>
          <p:cNvSpPr>
            <a:spLocks/>
          </p:cNvSpPr>
          <p:nvPr/>
        </p:nvSpPr>
        <p:spPr bwMode="auto">
          <a:xfrm>
            <a:off x="1392129" y="1765300"/>
            <a:ext cx="7086600" cy="2273300"/>
          </a:xfrm>
          <a:custGeom>
            <a:avLst/>
            <a:gdLst>
              <a:gd name="T0" fmla="*/ 0 w 4464"/>
              <a:gd name="T1" fmla="*/ 1432 h 1432"/>
              <a:gd name="T2" fmla="*/ 288 w 4464"/>
              <a:gd name="T3" fmla="*/ 568 h 1432"/>
              <a:gd name="T4" fmla="*/ 1008 w 4464"/>
              <a:gd name="T5" fmla="*/ 88 h 1432"/>
              <a:gd name="T6" fmla="*/ 2976 w 4464"/>
              <a:gd name="T7" fmla="*/ 184 h 1432"/>
              <a:gd name="T8" fmla="*/ 4464 w 4464"/>
              <a:gd name="T9" fmla="*/ 1192 h 1432"/>
            </a:gdLst>
            <a:ahLst/>
            <a:cxnLst>
              <a:cxn ang="0">
                <a:pos x="T0" y="T1"/>
              </a:cxn>
              <a:cxn ang="0">
                <a:pos x="T2" y="T3"/>
              </a:cxn>
              <a:cxn ang="0">
                <a:pos x="T4" y="T5"/>
              </a:cxn>
              <a:cxn ang="0">
                <a:pos x="T6" y="T7"/>
              </a:cxn>
              <a:cxn ang="0">
                <a:pos x="T8" y="T9"/>
              </a:cxn>
            </a:cxnLst>
            <a:rect l="0" t="0" r="r" b="b"/>
            <a:pathLst>
              <a:path w="4464" h="1432">
                <a:moveTo>
                  <a:pt x="0" y="1432"/>
                </a:moveTo>
                <a:cubicBezTo>
                  <a:pt x="60" y="1112"/>
                  <a:pt x="120" y="792"/>
                  <a:pt x="288" y="568"/>
                </a:cubicBezTo>
                <a:cubicBezTo>
                  <a:pt x="456" y="344"/>
                  <a:pt x="560" y="152"/>
                  <a:pt x="1008" y="88"/>
                </a:cubicBezTo>
                <a:cubicBezTo>
                  <a:pt x="1456" y="24"/>
                  <a:pt x="2400" y="0"/>
                  <a:pt x="2976" y="184"/>
                </a:cubicBezTo>
                <a:cubicBezTo>
                  <a:pt x="3552" y="368"/>
                  <a:pt x="4008" y="780"/>
                  <a:pt x="4464" y="1192"/>
                </a:cubicBezTo>
              </a:path>
            </a:pathLst>
          </a:custGeom>
          <a:noFill/>
          <a:ln w="28575" cap="flat" cmpd="sng">
            <a:solidFill>
              <a:schemeClr val="tx2"/>
            </a:solidFill>
            <a:prstDash val="sysDot"/>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47" name="Freeform 39"/>
          <p:cNvSpPr>
            <a:spLocks/>
          </p:cNvSpPr>
          <p:nvPr/>
        </p:nvSpPr>
        <p:spPr bwMode="auto">
          <a:xfrm>
            <a:off x="2854217" y="2511425"/>
            <a:ext cx="646112" cy="841375"/>
          </a:xfrm>
          <a:custGeom>
            <a:avLst/>
            <a:gdLst>
              <a:gd name="T0" fmla="*/ 139 w 407"/>
              <a:gd name="T1" fmla="*/ 0 h 530"/>
              <a:gd name="T2" fmla="*/ 39 w 407"/>
              <a:gd name="T3" fmla="*/ 146 h 530"/>
              <a:gd name="T4" fmla="*/ 375 w 407"/>
              <a:gd name="T5" fmla="*/ 290 h 530"/>
              <a:gd name="T6" fmla="*/ 231 w 407"/>
              <a:gd name="T7" fmla="*/ 434 h 530"/>
              <a:gd name="T8" fmla="*/ 327 w 407"/>
              <a:gd name="T9" fmla="*/ 530 h 530"/>
            </a:gdLst>
            <a:ahLst/>
            <a:cxnLst>
              <a:cxn ang="0">
                <a:pos x="T0" y="T1"/>
              </a:cxn>
              <a:cxn ang="0">
                <a:pos x="T2" y="T3"/>
              </a:cxn>
              <a:cxn ang="0">
                <a:pos x="T4" y="T5"/>
              </a:cxn>
              <a:cxn ang="0">
                <a:pos x="T6" y="T7"/>
              </a:cxn>
              <a:cxn ang="0">
                <a:pos x="T8" y="T9"/>
              </a:cxn>
            </a:cxnLst>
            <a:rect l="0" t="0" r="r" b="b"/>
            <a:pathLst>
              <a:path w="407" h="530">
                <a:moveTo>
                  <a:pt x="139" y="0"/>
                </a:moveTo>
                <a:cubicBezTo>
                  <a:pt x="122" y="24"/>
                  <a:pt x="0" y="98"/>
                  <a:pt x="39" y="146"/>
                </a:cubicBezTo>
                <a:cubicBezTo>
                  <a:pt x="78" y="194"/>
                  <a:pt x="343" y="242"/>
                  <a:pt x="375" y="290"/>
                </a:cubicBezTo>
                <a:cubicBezTo>
                  <a:pt x="407" y="338"/>
                  <a:pt x="239" y="394"/>
                  <a:pt x="231" y="434"/>
                </a:cubicBezTo>
                <a:cubicBezTo>
                  <a:pt x="223" y="474"/>
                  <a:pt x="275" y="502"/>
                  <a:pt x="327" y="530"/>
                </a:cubicBezTo>
              </a:path>
            </a:pathLst>
          </a:custGeom>
          <a:noFill/>
          <a:ln w="127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49" name="Freeform 41"/>
          <p:cNvSpPr>
            <a:spLocks/>
          </p:cNvSpPr>
          <p:nvPr/>
        </p:nvSpPr>
        <p:spPr bwMode="auto">
          <a:xfrm>
            <a:off x="4363929" y="2590800"/>
            <a:ext cx="774700" cy="990600"/>
          </a:xfrm>
          <a:custGeom>
            <a:avLst/>
            <a:gdLst>
              <a:gd name="T0" fmla="*/ 240 w 488"/>
              <a:gd name="T1" fmla="*/ 0 h 624"/>
              <a:gd name="T2" fmla="*/ 480 w 488"/>
              <a:gd name="T3" fmla="*/ 192 h 624"/>
              <a:gd name="T4" fmla="*/ 288 w 488"/>
              <a:gd name="T5" fmla="*/ 336 h 624"/>
              <a:gd name="T6" fmla="*/ 384 w 488"/>
              <a:gd name="T7" fmla="*/ 432 h 624"/>
              <a:gd name="T8" fmla="*/ 0 w 488"/>
              <a:gd name="T9" fmla="*/ 624 h 624"/>
            </a:gdLst>
            <a:ahLst/>
            <a:cxnLst>
              <a:cxn ang="0">
                <a:pos x="T0" y="T1"/>
              </a:cxn>
              <a:cxn ang="0">
                <a:pos x="T2" y="T3"/>
              </a:cxn>
              <a:cxn ang="0">
                <a:pos x="T4" y="T5"/>
              </a:cxn>
              <a:cxn ang="0">
                <a:pos x="T6" y="T7"/>
              </a:cxn>
              <a:cxn ang="0">
                <a:pos x="T8" y="T9"/>
              </a:cxn>
            </a:cxnLst>
            <a:rect l="0" t="0" r="r" b="b"/>
            <a:pathLst>
              <a:path w="488" h="624">
                <a:moveTo>
                  <a:pt x="240" y="0"/>
                </a:moveTo>
                <a:cubicBezTo>
                  <a:pt x="356" y="68"/>
                  <a:pt x="472" y="136"/>
                  <a:pt x="480" y="192"/>
                </a:cubicBezTo>
                <a:cubicBezTo>
                  <a:pt x="488" y="248"/>
                  <a:pt x="304" y="296"/>
                  <a:pt x="288" y="336"/>
                </a:cubicBezTo>
                <a:cubicBezTo>
                  <a:pt x="272" y="376"/>
                  <a:pt x="432" y="384"/>
                  <a:pt x="384" y="432"/>
                </a:cubicBezTo>
                <a:cubicBezTo>
                  <a:pt x="336" y="480"/>
                  <a:pt x="168" y="552"/>
                  <a:pt x="0" y="624"/>
                </a:cubicBezTo>
              </a:path>
            </a:pathLst>
          </a:custGeom>
          <a:noFill/>
          <a:ln w="127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0" name="Freeform 42"/>
          <p:cNvSpPr>
            <a:spLocks/>
          </p:cNvSpPr>
          <p:nvPr/>
        </p:nvSpPr>
        <p:spPr bwMode="auto">
          <a:xfrm>
            <a:off x="5799029" y="2895600"/>
            <a:ext cx="571500" cy="685800"/>
          </a:xfrm>
          <a:custGeom>
            <a:avLst/>
            <a:gdLst>
              <a:gd name="T0" fmla="*/ 104 w 360"/>
              <a:gd name="T1" fmla="*/ 0 h 432"/>
              <a:gd name="T2" fmla="*/ 344 w 360"/>
              <a:gd name="T3" fmla="*/ 96 h 432"/>
              <a:gd name="T4" fmla="*/ 8 w 360"/>
              <a:gd name="T5" fmla="*/ 288 h 432"/>
              <a:gd name="T6" fmla="*/ 296 w 360"/>
              <a:gd name="T7" fmla="*/ 432 h 432"/>
            </a:gdLst>
            <a:ahLst/>
            <a:cxnLst>
              <a:cxn ang="0">
                <a:pos x="T0" y="T1"/>
              </a:cxn>
              <a:cxn ang="0">
                <a:pos x="T2" y="T3"/>
              </a:cxn>
              <a:cxn ang="0">
                <a:pos x="T4" y="T5"/>
              </a:cxn>
              <a:cxn ang="0">
                <a:pos x="T6" y="T7"/>
              </a:cxn>
            </a:cxnLst>
            <a:rect l="0" t="0" r="r" b="b"/>
            <a:pathLst>
              <a:path w="360" h="432">
                <a:moveTo>
                  <a:pt x="104" y="0"/>
                </a:moveTo>
                <a:cubicBezTo>
                  <a:pt x="232" y="24"/>
                  <a:pt x="360" y="48"/>
                  <a:pt x="344" y="96"/>
                </a:cubicBezTo>
                <a:cubicBezTo>
                  <a:pt x="328" y="144"/>
                  <a:pt x="16" y="232"/>
                  <a:pt x="8" y="288"/>
                </a:cubicBezTo>
                <a:cubicBezTo>
                  <a:pt x="0" y="344"/>
                  <a:pt x="148" y="388"/>
                  <a:pt x="296" y="432"/>
                </a:cubicBezTo>
              </a:path>
            </a:pathLst>
          </a:custGeom>
          <a:noFill/>
          <a:ln w="12700" cap="flat" cmpd="sng">
            <a:solidFill>
              <a:schemeClr val="hlink"/>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1" name="Freeform 43"/>
          <p:cNvSpPr>
            <a:spLocks/>
          </p:cNvSpPr>
          <p:nvPr/>
        </p:nvSpPr>
        <p:spPr bwMode="auto">
          <a:xfrm>
            <a:off x="2306529" y="3962400"/>
            <a:ext cx="1143000" cy="1295400"/>
          </a:xfrm>
          <a:custGeom>
            <a:avLst/>
            <a:gdLst>
              <a:gd name="T0" fmla="*/ 720 w 720"/>
              <a:gd name="T1" fmla="*/ 0 h 816"/>
              <a:gd name="T2" fmla="*/ 480 w 720"/>
              <a:gd name="T3" fmla="*/ 192 h 816"/>
              <a:gd name="T4" fmla="*/ 576 w 720"/>
              <a:gd name="T5" fmla="*/ 384 h 816"/>
              <a:gd name="T6" fmla="*/ 0 w 720"/>
              <a:gd name="T7" fmla="*/ 816 h 816"/>
            </a:gdLst>
            <a:ahLst/>
            <a:cxnLst>
              <a:cxn ang="0">
                <a:pos x="T0" y="T1"/>
              </a:cxn>
              <a:cxn ang="0">
                <a:pos x="T2" y="T3"/>
              </a:cxn>
              <a:cxn ang="0">
                <a:pos x="T4" y="T5"/>
              </a:cxn>
              <a:cxn ang="0">
                <a:pos x="T6" y="T7"/>
              </a:cxn>
            </a:cxnLst>
            <a:rect l="0" t="0" r="r" b="b"/>
            <a:pathLst>
              <a:path w="720" h="816">
                <a:moveTo>
                  <a:pt x="720" y="0"/>
                </a:moveTo>
                <a:cubicBezTo>
                  <a:pt x="612" y="64"/>
                  <a:pt x="504" y="128"/>
                  <a:pt x="480" y="192"/>
                </a:cubicBezTo>
                <a:cubicBezTo>
                  <a:pt x="456" y="256"/>
                  <a:pt x="656" y="280"/>
                  <a:pt x="576" y="384"/>
                </a:cubicBezTo>
                <a:cubicBezTo>
                  <a:pt x="496" y="488"/>
                  <a:pt x="248" y="652"/>
                  <a:pt x="0" y="816"/>
                </a:cubicBezTo>
              </a:path>
            </a:pathLst>
          </a:custGeom>
          <a:noFill/>
          <a:ln w="12700" cap="flat" cmpd="sng">
            <a:solidFill>
              <a:schemeClr val="accent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4" name="Freeform 46"/>
          <p:cNvSpPr>
            <a:spLocks/>
          </p:cNvSpPr>
          <p:nvPr/>
        </p:nvSpPr>
        <p:spPr bwMode="auto">
          <a:xfrm>
            <a:off x="4135329" y="3962400"/>
            <a:ext cx="990600" cy="2209800"/>
          </a:xfrm>
          <a:custGeom>
            <a:avLst/>
            <a:gdLst>
              <a:gd name="T0" fmla="*/ 0 w 624"/>
              <a:gd name="T1" fmla="*/ 0 h 1392"/>
              <a:gd name="T2" fmla="*/ 400 w 624"/>
              <a:gd name="T3" fmla="*/ 400 h 1392"/>
              <a:gd name="T4" fmla="*/ 240 w 624"/>
              <a:gd name="T5" fmla="*/ 816 h 1392"/>
              <a:gd name="T6" fmla="*/ 624 w 624"/>
              <a:gd name="T7" fmla="*/ 1392 h 1392"/>
            </a:gdLst>
            <a:ahLst/>
            <a:cxnLst>
              <a:cxn ang="0">
                <a:pos x="T0" y="T1"/>
              </a:cxn>
              <a:cxn ang="0">
                <a:pos x="T2" y="T3"/>
              </a:cxn>
              <a:cxn ang="0">
                <a:pos x="T4" y="T5"/>
              </a:cxn>
              <a:cxn ang="0">
                <a:pos x="T6" y="T7"/>
              </a:cxn>
            </a:cxnLst>
            <a:rect l="0" t="0" r="r" b="b"/>
            <a:pathLst>
              <a:path w="624" h="1392">
                <a:moveTo>
                  <a:pt x="0" y="0"/>
                </a:moveTo>
                <a:cubicBezTo>
                  <a:pt x="67" y="67"/>
                  <a:pt x="360" y="264"/>
                  <a:pt x="400" y="400"/>
                </a:cubicBezTo>
                <a:cubicBezTo>
                  <a:pt x="440" y="536"/>
                  <a:pt x="203" y="651"/>
                  <a:pt x="240" y="816"/>
                </a:cubicBezTo>
                <a:cubicBezTo>
                  <a:pt x="277" y="981"/>
                  <a:pt x="448" y="1172"/>
                  <a:pt x="624" y="1392"/>
                </a:cubicBezTo>
              </a:path>
            </a:pathLst>
          </a:custGeom>
          <a:noFill/>
          <a:ln w="12700" cap="flat" cmpd="sng">
            <a:solidFill>
              <a:schemeClr val="accent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5" name="Freeform 47"/>
          <p:cNvSpPr>
            <a:spLocks/>
          </p:cNvSpPr>
          <p:nvPr/>
        </p:nvSpPr>
        <p:spPr bwMode="auto">
          <a:xfrm>
            <a:off x="4287729" y="3962400"/>
            <a:ext cx="609600" cy="457200"/>
          </a:xfrm>
          <a:custGeom>
            <a:avLst/>
            <a:gdLst>
              <a:gd name="T0" fmla="*/ 0 w 384"/>
              <a:gd name="T1" fmla="*/ 0 h 288"/>
              <a:gd name="T2" fmla="*/ 156 w 384"/>
              <a:gd name="T3" fmla="*/ 31 h 288"/>
              <a:gd name="T4" fmla="*/ 196 w 384"/>
              <a:gd name="T5" fmla="*/ 154 h 288"/>
              <a:gd name="T6" fmla="*/ 384 w 384"/>
              <a:gd name="T7" fmla="*/ 288 h 288"/>
            </a:gdLst>
            <a:ahLst/>
            <a:cxnLst>
              <a:cxn ang="0">
                <a:pos x="T0" y="T1"/>
              </a:cxn>
              <a:cxn ang="0">
                <a:pos x="T2" y="T3"/>
              </a:cxn>
              <a:cxn ang="0">
                <a:pos x="T4" y="T5"/>
              </a:cxn>
              <a:cxn ang="0">
                <a:pos x="T6" y="T7"/>
              </a:cxn>
            </a:cxnLst>
            <a:rect l="0" t="0" r="r" b="b"/>
            <a:pathLst>
              <a:path w="384" h="288">
                <a:moveTo>
                  <a:pt x="0" y="0"/>
                </a:moveTo>
                <a:cubicBezTo>
                  <a:pt x="26" y="5"/>
                  <a:pt x="123" y="5"/>
                  <a:pt x="156" y="31"/>
                </a:cubicBezTo>
                <a:cubicBezTo>
                  <a:pt x="189" y="57"/>
                  <a:pt x="158" y="111"/>
                  <a:pt x="196" y="154"/>
                </a:cubicBezTo>
                <a:cubicBezTo>
                  <a:pt x="234" y="197"/>
                  <a:pt x="345" y="260"/>
                  <a:pt x="384" y="288"/>
                </a:cubicBezTo>
              </a:path>
            </a:pathLst>
          </a:custGeom>
          <a:noFill/>
          <a:ln w="12700" cap="flat" cmpd="sng">
            <a:solidFill>
              <a:schemeClr val="accent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8" name="Freeform 50"/>
          <p:cNvSpPr>
            <a:spLocks/>
          </p:cNvSpPr>
          <p:nvPr/>
        </p:nvSpPr>
        <p:spPr bwMode="auto">
          <a:xfrm>
            <a:off x="6459429" y="3962400"/>
            <a:ext cx="685800" cy="2133600"/>
          </a:xfrm>
          <a:custGeom>
            <a:avLst/>
            <a:gdLst>
              <a:gd name="T0" fmla="*/ 264 w 432"/>
              <a:gd name="T1" fmla="*/ 0 h 1344"/>
              <a:gd name="T2" fmla="*/ 24 w 432"/>
              <a:gd name="T3" fmla="*/ 336 h 1344"/>
              <a:gd name="T4" fmla="*/ 408 w 432"/>
              <a:gd name="T5" fmla="*/ 576 h 1344"/>
              <a:gd name="T6" fmla="*/ 168 w 432"/>
              <a:gd name="T7" fmla="*/ 1344 h 1344"/>
            </a:gdLst>
            <a:ahLst/>
            <a:cxnLst>
              <a:cxn ang="0">
                <a:pos x="T0" y="T1"/>
              </a:cxn>
              <a:cxn ang="0">
                <a:pos x="T2" y="T3"/>
              </a:cxn>
              <a:cxn ang="0">
                <a:pos x="T4" y="T5"/>
              </a:cxn>
              <a:cxn ang="0">
                <a:pos x="T6" y="T7"/>
              </a:cxn>
            </a:cxnLst>
            <a:rect l="0" t="0" r="r" b="b"/>
            <a:pathLst>
              <a:path w="432" h="1344">
                <a:moveTo>
                  <a:pt x="264" y="0"/>
                </a:moveTo>
                <a:cubicBezTo>
                  <a:pt x="132" y="120"/>
                  <a:pt x="0" y="240"/>
                  <a:pt x="24" y="336"/>
                </a:cubicBezTo>
                <a:cubicBezTo>
                  <a:pt x="48" y="432"/>
                  <a:pt x="384" y="408"/>
                  <a:pt x="408" y="576"/>
                </a:cubicBezTo>
                <a:cubicBezTo>
                  <a:pt x="432" y="744"/>
                  <a:pt x="300" y="1044"/>
                  <a:pt x="168" y="1344"/>
                </a:cubicBezTo>
              </a:path>
            </a:pathLst>
          </a:custGeom>
          <a:noFill/>
          <a:ln w="12700" cap="flat" cmpd="sng">
            <a:solidFill>
              <a:schemeClr val="accent1"/>
            </a:solidFill>
            <a:prstDash val="dashDot"/>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59" name="Freeform 51"/>
          <p:cNvSpPr>
            <a:spLocks/>
          </p:cNvSpPr>
          <p:nvPr/>
        </p:nvSpPr>
        <p:spPr bwMode="auto">
          <a:xfrm>
            <a:off x="6776929" y="3962400"/>
            <a:ext cx="977900" cy="1219200"/>
          </a:xfrm>
          <a:custGeom>
            <a:avLst/>
            <a:gdLst>
              <a:gd name="T0" fmla="*/ 160 w 616"/>
              <a:gd name="T1" fmla="*/ 0 h 768"/>
              <a:gd name="T2" fmla="*/ 64 w 616"/>
              <a:gd name="T3" fmla="*/ 240 h 768"/>
              <a:gd name="T4" fmla="*/ 544 w 616"/>
              <a:gd name="T5" fmla="*/ 528 h 768"/>
              <a:gd name="T6" fmla="*/ 496 w 616"/>
              <a:gd name="T7" fmla="*/ 768 h 768"/>
            </a:gdLst>
            <a:ahLst/>
            <a:cxnLst>
              <a:cxn ang="0">
                <a:pos x="T0" y="T1"/>
              </a:cxn>
              <a:cxn ang="0">
                <a:pos x="T2" y="T3"/>
              </a:cxn>
              <a:cxn ang="0">
                <a:pos x="T4" y="T5"/>
              </a:cxn>
              <a:cxn ang="0">
                <a:pos x="T6" y="T7"/>
              </a:cxn>
            </a:cxnLst>
            <a:rect l="0" t="0" r="r" b="b"/>
            <a:pathLst>
              <a:path w="616" h="768">
                <a:moveTo>
                  <a:pt x="160" y="0"/>
                </a:moveTo>
                <a:cubicBezTo>
                  <a:pt x="80" y="76"/>
                  <a:pt x="0" y="152"/>
                  <a:pt x="64" y="240"/>
                </a:cubicBezTo>
                <a:cubicBezTo>
                  <a:pt x="128" y="328"/>
                  <a:pt x="472" y="440"/>
                  <a:pt x="544" y="528"/>
                </a:cubicBezTo>
                <a:cubicBezTo>
                  <a:pt x="616" y="616"/>
                  <a:pt x="556" y="692"/>
                  <a:pt x="496" y="768"/>
                </a:cubicBezTo>
              </a:path>
            </a:pathLst>
          </a:custGeom>
          <a:noFill/>
          <a:ln w="12700" cap="flat" cmpd="sng">
            <a:solidFill>
              <a:schemeClr val="accent1"/>
            </a:solidFill>
            <a:prstDash val="dashDot"/>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460" name="Freeform 52"/>
          <p:cNvSpPr>
            <a:spLocks/>
          </p:cNvSpPr>
          <p:nvPr/>
        </p:nvSpPr>
        <p:spPr bwMode="auto">
          <a:xfrm>
            <a:off x="6932504" y="3962400"/>
            <a:ext cx="1884363" cy="2133600"/>
          </a:xfrm>
          <a:custGeom>
            <a:avLst/>
            <a:gdLst>
              <a:gd name="T0" fmla="*/ 158 w 1187"/>
              <a:gd name="T1" fmla="*/ 0 h 1344"/>
              <a:gd name="T2" fmla="*/ 149 w 1187"/>
              <a:gd name="T3" fmla="*/ 267 h 1344"/>
              <a:gd name="T4" fmla="*/ 1050 w 1187"/>
              <a:gd name="T5" fmla="*/ 804 h 1344"/>
              <a:gd name="T6" fmla="*/ 974 w 1187"/>
              <a:gd name="T7" fmla="*/ 1344 h 1344"/>
            </a:gdLst>
            <a:ahLst/>
            <a:cxnLst>
              <a:cxn ang="0">
                <a:pos x="T0" y="T1"/>
              </a:cxn>
              <a:cxn ang="0">
                <a:pos x="T2" y="T3"/>
              </a:cxn>
              <a:cxn ang="0">
                <a:pos x="T4" y="T5"/>
              </a:cxn>
              <a:cxn ang="0">
                <a:pos x="T6" y="T7"/>
              </a:cxn>
            </a:cxnLst>
            <a:rect l="0" t="0" r="r" b="b"/>
            <a:pathLst>
              <a:path w="1187" h="1344">
                <a:moveTo>
                  <a:pt x="158" y="0"/>
                </a:moveTo>
                <a:cubicBezTo>
                  <a:pt x="157" y="44"/>
                  <a:pt x="0" y="133"/>
                  <a:pt x="149" y="267"/>
                </a:cubicBezTo>
                <a:cubicBezTo>
                  <a:pt x="298" y="401"/>
                  <a:pt x="913" y="625"/>
                  <a:pt x="1050" y="804"/>
                </a:cubicBezTo>
                <a:cubicBezTo>
                  <a:pt x="1187" y="983"/>
                  <a:pt x="990" y="1232"/>
                  <a:pt x="974" y="1344"/>
                </a:cubicBezTo>
              </a:path>
            </a:pathLst>
          </a:custGeom>
          <a:noFill/>
          <a:ln w="12700" cap="flat" cmpd="sng">
            <a:solidFill>
              <a:schemeClr val="accent1"/>
            </a:solidFill>
            <a:prstDash val="dashDot"/>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77872204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92650067</TotalTime>
  <Pages>25</Pages>
  <Words>2462</Words>
  <Application>Microsoft Office PowerPoint</Application>
  <PresentationFormat>On-screen Show (4:3)</PresentationFormat>
  <Paragraphs>531</Paragraphs>
  <Slides>46</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Solstice</vt:lpstr>
      <vt:lpstr>ClipArt</vt:lpstr>
      <vt:lpstr>Slide 1</vt:lpstr>
      <vt:lpstr>Outline</vt:lpstr>
      <vt:lpstr>Strategy</vt:lpstr>
      <vt:lpstr>Competition</vt:lpstr>
      <vt:lpstr>Competition</vt:lpstr>
      <vt:lpstr>Porter’s Five Forces Model</vt:lpstr>
      <vt:lpstr>Production Chain</vt:lpstr>
      <vt:lpstr>Production and Service</vt:lpstr>
      <vt:lpstr>Methods to Gain  Competitive  Advantage</vt:lpstr>
      <vt:lpstr>Barriers to Entry</vt:lpstr>
      <vt:lpstr>Competitive Advantage</vt:lpstr>
      <vt:lpstr>Value Chain</vt:lpstr>
      <vt:lpstr>Process Innovation</vt:lpstr>
      <vt:lpstr>Innovation is Not Enough</vt:lpstr>
      <vt:lpstr>Search for Innovation</vt:lpstr>
      <vt:lpstr>Search for Innovation</vt:lpstr>
      <vt:lpstr>Research</vt:lpstr>
      <vt:lpstr>Engineering and Design</vt:lpstr>
      <vt:lpstr>Manufacturing</vt:lpstr>
      <vt:lpstr>Logistics and Supply</vt:lpstr>
      <vt:lpstr>Marketing</vt:lpstr>
      <vt:lpstr>Sales and Orders</vt:lpstr>
      <vt:lpstr>Service</vt:lpstr>
      <vt:lpstr>Management</vt:lpstr>
      <vt:lpstr>Strategy Analysis</vt:lpstr>
      <vt:lpstr>Strategy Analysis</vt:lpstr>
      <vt:lpstr>Dangers: Capital Cost</vt:lpstr>
      <vt:lpstr>Competition Follows</vt:lpstr>
      <vt:lpstr>Changing Industry &amp;  Government Intervention</vt:lpstr>
      <vt:lpstr>Security</vt:lpstr>
      <vt:lpstr>Web Strategies: Newspaper Example</vt:lpstr>
      <vt:lpstr>Sustainability</vt:lpstr>
      <vt:lpstr>Leader or Follower</vt:lpstr>
      <vt:lpstr>Change Agents</vt:lpstr>
      <vt:lpstr>Cloud Computing</vt:lpstr>
      <vt:lpstr>Airline Industry: Classic Case</vt:lpstr>
      <vt:lpstr>People Express</vt:lpstr>
      <vt:lpstr>American Airlines (and others)</vt:lpstr>
      <vt:lpstr>How can AA Beat People Express?</vt:lpstr>
      <vt:lpstr>Yield Management</vt:lpstr>
      <vt:lpstr>The Web</vt:lpstr>
      <vt:lpstr>Technology Toolbox: GIS</vt:lpstr>
      <vt:lpstr>Quick Quiz: GIS</vt:lpstr>
      <vt:lpstr>Technology Toolbox: Business Analysis</vt:lpstr>
      <vt:lpstr>Quick Quiz: Business Analysis</vt:lpstr>
      <vt:lpstr>Cases: Airline Industry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Mr. Wasis</cp:lastModifiedBy>
  <cp:revision>156</cp:revision>
  <cp:lastPrinted>1996-08-02T15:11:44Z</cp:lastPrinted>
  <dcterms:created xsi:type="dcterms:W3CDTF">1994-08-11T09:03:52Z</dcterms:created>
  <dcterms:modified xsi:type="dcterms:W3CDTF">2016-02-21T15:00:01Z</dcterms:modified>
</cp:coreProperties>
</file>