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xls" ContentType="application/vnd.ms-exce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charts/chart3.xml" ContentType="application/vnd.openxmlformats-officedocument.drawingml.chart+xml"/>
  <Override PartName="/ppt/charts/chart4.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Default Extension="wdp" ContentType="image/vnd.ms-photo"/>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1"/>
  </p:sldMasterIdLst>
  <p:notesMasterIdLst>
    <p:notesMasterId r:id="rId38"/>
  </p:notesMasterIdLst>
  <p:handoutMasterIdLst>
    <p:handoutMasterId r:id="rId39"/>
  </p:handoutMasterIdLst>
  <p:sldIdLst>
    <p:sldId id="256" r:id="rId2"/>
    <p:sldId id="257" r:id="rId3"/>
    <p:sldId id="258" r:id="rId4"/>
    <p:sldId id="259" r:id="rId5"/>
    <p:sldId id="260" r:id="rId6"/>
    <p:sldId id="286" r:id="rId7"/>
    <p:sldId id="287" r:id="rId8"/>
    <p:sldId id="261" r:id="rId9"/>
    <p:sldId id="288" r:id="rId10"/>
    <p:sldId id="262" r:id="rId11"/>
    <p:sldId id="263" r:id="rId12"/>
    <p:sldId id="264" r:id="rId13"/>
    <p:sldId id="265" r:id="rId14"/>
    <p:sldId id="266" r:id="rId15"/>
    <p:sldId id="267" r:id="rId16"/>
    <p:sldId id="268" r:id="rId17"/>
    <p:sldId id="289" r:id="rId18"/>
    <p:sldId id="290" r:id="rId19"/>
    <p:sldId id="269" r:id="rId20"/>
    <p:sldId id="270" r:id="rId21"/>
    <p:sldId id="271" r:id="rId22"/>
    <p:sldId id="272" r:id="rId23"/>
    <p:sldId id="273" r:id="rId24"/>
    <p:sldId id="274" r:id="rId25"/>
    <p:sldId id="275" r:id="rId26"/>
    <p:sldId id="276" r:id="rId27"/>
    <p:sldId id="291" r:id="rId28"/>
    <p:sldId id="292" r:id="rId29"/>
    <p:sldId id="277" r:id="rId30"/>
    <p:sldId id="279" r:id="rId31"/>
    <p:sldId id="280" r:id="rId32"/>
    <p:sldId id="281" r:id="rId33"/>
    <p:sldId id="282" r:id="rId34"/>
    <p:sldId id="283" r:id="rId35"/>
    <p:sldId id="284" r:id="rId36"/>
    <p:sldId id="285" r:id="rId37"/>
  </p:sldIdLst>
  <p:sldSz cx="9144000" cy="6858000" type="screen4x3"/>
  <p:notesSz cx="6858000" cy="9174163"/>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DBFFB8"/>
    <a:srgbClr val="E6FFE6"/>
    <a:srgbClr val="00FF00"/>
    <a:srgbClr val="EF9100"/>
    <a:srgbClr val="AD6900"/>
    <a:srgbClr val="CECECE"/>
    <a:srgbClr val="FCFEB9"/>
    <a:srgbClr val="FEFFD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79" autoAdjust="0"/>
    <p:restoredTop sz="94752"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9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Books\MISBook\Data6e\SmallBusines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Books\MISBook\Data6e\SmallBusines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Books\MISBook\Data6e\CasesChart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Books\MISBook\Data6e\Cases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1200"/>
            </a:pPr>
            <a:r>
              <a:rPr lang="en-US" sz="1200"/>
              <a:t>Employees</a:t>
            </a:r>
          </a:p>
        </c:rich>
      </c:tx>
      <c:layout/>
    </c:title>
    <c:plotArea>
      <c:layout/>
      <c:lineChart>
        <c:grouping val="standard"/>
        <c:ser>
          <c:idx val="0"/>
          <c:order val="0"/>
          <c:tx>
            <c:strRef>
              <c:f>Percents!$Q$2</c:f>
              <c:strCache>
                <c:ptCount val="1"/>
                <c:pt idx="0">
                  <c:v>500+</c:v>
                </c:pt>
              </c:strCache>
            </c:strRef>
          </c:tx>
          <c:marker>
            <c:symbol val="none"/>
          </c:marker>
          <c:cat>
            <c:strRef>
              <c:f>Percents!$K$3:$K$22</c:f>
              <c:strCache>
                <c:ptCount val="20"/>
                <c:pt idx="0">
                  <c:v>1988</c:v>
                </c:pt>
                <c:pt idx="1">
                  <c:v>1989</c:v>
                </c:pt>
                <c:pt idx="2">
                  <c:v>1990</c:v>
                </c:pt>
                <c:pt idx="3">
                  <c:v>1991</c:v>
                </c:pt>
                <c:pt idx="4">
                  <c:v>1992</c:v>
                </c:pt>
                <c:pt idx="5">
                  <c:v>1993</c:v>
                </c:pt>
                <c:pt idx="6">
                  <c:v>1994</c:v>
                </c:pt>
                <c:pt idx="7">
                  <c:v>1995</c:v>
                </c:pt>
                <c:pt idx="8">
                  <c:v>1996</c:v>
                </c:pt>
                <c:pt idx="9">
                  <c:v>1997</c:v>
                </c:pt>
                <c:pt idx="10">
                  <c:v>1998</c:v>
                </c:pt>
                <c:pt idx="11">
                  <c:v>1999</c:v>
                </c:pt>
                <c:pt idx="12">
                  <c:v>2000</c:v>
                </c:pt>
                <c:pt idx="13">
                  <c:v>2001</c:v>
                </c:pt>
                <c:pt idx="14">
                  <c:v>2002</c:v>
                </c:pt>
                <c:pt idx="15">
                  <c:v>2003</c:v>
                </c:pt>
                <c:pt idx="16">
                  <c:v>2004</c:v>
                </c:pt>
                <c:pt idx="17">
                  <c:v>2005</c:v>
                </c:pt>
                <c:pt idx="18">
                  <c:v>2006</c:v>
                </c:pt>
                <c:pt idx="19">
                  <c:v>2007</c:v>
                </c:pt>
              </c:strCache>
            </c:strRef>
          </c:cat>
          <c:val>
            <c:numRef>
              <c:f>Percents!$Q$3:$Q$22</c:f>
              <c:numCache>
                <c:formatCode>General</c:formatCode>
                <c:ptCount val="20"/>
                <c:pt idx="0">
                  <c:v>39929580</c:v>
                </c:pt>
                <c:pt idx="1">
                  <c:v>42272234</c:v>
                </c:pt>
                <c:pt idx="2">
                  <c:v>43302478</c:v>
                </c:pt>
                <c:pt idx="3">
                  <c:v>43304946</c:v>
                </c:pt>
                <c:pt idx="4">
                  <c:v>43624956</c:v>
                </c:pt>
                <c:pt idx="5">
                  <c:v>44457850</c:v>
                </c:pt>
                <c:pt idx="6">
                  <c:v>45713906</c:v>
                </c:pt>
                <c:pt idx="7">
                  <c:v>47662436</c:v>
                </c:pt>
                <c:pt idx="8">
                  <c:v>49012795</c:v>
                </c:pt>
                <c:pt idx="9">
                  <c:v>50753753</c:v>
                </c:pt>
                <c:pt idx="10">
                  <c:v>53053322</c:v>
                </c:pt>
                <c:pt idx="11">
                  <c:v>54976569</c:v>
                </c:pt>
                <c:pt idx="12">
                  <c:v>56940932</c:v>
                </c:pt>
                <c:pt idx="13">
                  <c:v>57677735</c:v>
                </c:pt>
                <c:pt idx="14">
                  <c:v>56034362</c:v>
                </c:pt>
                <c:pt idx="15">
                  <c:v>55950473</c:v>
                </c:pt>
                <c:pt idx="16">
                  <c:v>56477472</c:v>
                </c:pt>
                <c:pt idx="17">
                  <c:v>59693425</c:v>
                </c:pt>
                <c:pt idx="18">
                  <c:v>60737341</c:v>
                </c:pt>
                <c:pt idx="19">
                  <c:v>61209560</c:v>
                </c:pt>
              </c:numCache>
            </c:numRef>
          </c:val>
        </c:ser>
        <c:ser>
          <c:idx val="1"/>
          <c:order val="1"/>
          <c:tx>
            <c:strRef>
              <c:f>Percents!$R$2</c:f>
              <c:strCache>
                <c:ptCount val="1"/>
                <c:pt idx="0">
                  <c:v>Small</c:v>
                </c:pt>
              </c:strCache>
            </c:strRef>
          </c:tx>
          <c:marker>
            <c:symbol val="none"/>
          </c:marker>
          <c:cat>
            <c:strRef>
              <c:f>Percents!$K$3:$K$22</c:f>
              <c:strCache>
                <c:ptCount val="20"/>
                <c:pt idx="0">
                  <c:v>1988</c:v>
                </c:pt>
                <c:pt idx="1">
                  <c:v>1989</c:v>
                </c:pt>
                <c:pt idx="2">
                  <c:v>1990</c:v>
                </c:pt>
                <c:pt idx="3">
                  <c:v>1991</c:v>
                </c:pt>
                <c:pt idx="4">
                  <c:v>1992</c:v>
                </c:pt>
                <c:pt idx="5">
                  <c:v>1993</c:v>
                </c:pt>
                <c:pt idx="6">
                  <c:v>1994</c:v>
                </c:pt>
                <c:pt idx="7">
                  <c:v>1995</c:v>
                </c:pt>
                <c:pt idx="8">
                  <c:v>1996</c:v>
                </c:pt>
                <c:pt idx="9">
                  <c:v>1997</c:v>
                </c:pt>
                <c:pt idx="10">
                  <c:v>1998</c:v>
                </c:pt>
                <c:pt idx="11">
                  <c:v>1999</c:v>
                </c:pt>
                <c:pt idx="12">
                  <c:v>2000</c:v>
                </c:pt>
                <c:pt idx="13">
                  <c:v>2001</c:v>
                </c:pt>
                <c:pt idx="14">
                  <c:v>2002</c:v>
                </c:pt>
                <c:pt idx="15">
                  <c:v>2003</c:v>
                </c:pt>
                <c:pt idx="16">
                  <c:v>2004</c:v>
                </c:pt>
                <c:pt idx="17">
                  <c:v>2005</c:v>
                </c:pt>
                <c:pt idx="18">
                  <c:v>2006</c:v>
                </c:pt>
                <c:pt idx="19">
                  <c:v>2007</c:v>
                </c:pt>
              </c:strCache>
            </c:strRef>
          </c:cat>
          <c:val>
            <c:numRef>
              <c:f>Percents!$R$3:$R$22</c:f>
              <c:numCache>
                <c:formatCode>General</c:formatCode>
                <c:ptCount val="20"/>
                <c:pt idx="0">
                  <c:v>47914723</c:v>
                </c:pt>
                <c:pt idx="1">
                  <c:v>49353860</c:v>
                </c:pt>
                <c:pt idx="2">
                  <c:v>50166797</c:v>
                </c:pt>
                <c:pt idx="3">
                  <c:v>49002613</c:v>
                </c:pt>
                <c:pt idx="4">
                  <c:v>49200841</c:v>
                </c:pt>
                <c:pt idx="5">
                  <c:v>50316063</c:v>
                </c:pt>
                <c:pt idx="6">
                  <c:v>51007688</c:v>
                </c:pt>
                <c:pt idx="7">
                  <c:v>52652510</c:v>
                </c:pt>
                <c:pt idx="8">
                  <c:v>53174502</c:v>
                </c:pt>
                <c:pt idx="9">
                  <c:v>54545370</c:v>
                </c:pt>
                <c:pt idx="10">
                  <c:v>55064409</c:v>
                </c:pt>
                <c:pt idx="11">
                  <c:v>55729092</c:v>
                </c:pt>
                <c:pt idx="12">
                  <c:v>57124044</c:v>
                </c:pt>
                <c:pt idx="13">
                  <c:v>57383449</c:v>
                </c:pt>
                <c:pt idx="14">
                  <c:v>56366292</c:v>
                </c:pt>
                <c:pt idx="15">
                  <c:v>57447570</c:v>
                </c:pt>
                <c:pt idx="16">
                  <c:v>58597452</c:v>
                </c:pt>
                <c:pt idx="17">
                  <c:v>60223740</c:v>
                </c:pt>
                <c:pt idx="18">
                  <c:v>59866924</c:v>
                </c:pt>
                <c:pt idx="19">
                  <c:v>59693991</c:v>
                </c:pt>
              </c:numCache>
            </c:numRef>
          </c:val>
        </c:ser>
        <c:dLbls/>
        <c:marker val="1"/>
        <c:axId val="55690368"/>
        <c:axId val="56939264"/>
      </c:lineChart>
      <c:catAx>
        <c:axId val="55690368"/>
        <c:scaling>
          <c:orientation val="minMax"/>
        </c:scaling>
        <c:axPos val="b"/>
        <c:tickLblPos val="nextTo"/>
        <c:crossAx val="56939264"/>
        <c:crosses val="autoZero"/>
        <c:auto val="1"/>
        <c:lblAlgn val="ctr"/>
        <c:lblOffset val="100"/>
      </c:catAx>
      <c:valAx>
        <c:axId val="56939264"/>
        <c:scaling>
          <c:orientation val="minMax"/>
        </c:scaling>
        <c:axPos val="l"/>
        <c:majorGridlines/>
        <c:numFmt formatCode="#,##0" sourceLinked="0"/>
        <c:tickLblPos val="nextTo"/>
        <c:crossAx val="55690368"/>
        <c:crosses val="autoZero"/>
        <c:crossBetween val="between"/>
      </c:valAx>
    </c:plotArea>
    <c:legend>
      <c:legendPos val="r"/>
      <c:layout/>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1200"/>
            </a:pPr>
            <a:r>
              <a:rPr lang="en-US" sz="1200"/>
              <a:t>Payroll (Billion$)</a:t>
            </a:r>
          </a:p>
        </c:rich>
      </c:tx>
      <c:layout/>
    </c:title>
    <c:plotArea>
      <c:layout/>
      <c:lineChart>
        <c:grouping val="standard"/>
        <c:ser>
          <c:idx val="0"/>
          <c:order val="0"/>
          <c:tx>
            <c:strRef>
              <c:f>Percents!$AC$2</c:f>
              <c:strCache>
                <c:ptCount val="1"/>
                <c:pt idx="0">
                  <c:v>500+</c:v>
                </c:pt>
              </c:strCache>
            </c:strRef>
          </c:tx>
          <c:marker>
            <c:symbol val="none"/>
          </c:marker>
          <c:cat>
            <c:strRef>
              <c:f>Percents!$T$3:$T$22</c:f>
              <c:strCache>
                <c:ptCount val="20"/>
                <c:pt idx="0">
                  <c:v>1988</c:v>
                </c:pt>
                <c:pt idx="1">
                  <c:v>1989</c:v>
                </c:pt>
                <c:pt idx="2">
                  <c:v>1990</c:v>
                </c:pt>
                <c:pt idx="3">
                  <c:v>1991</c:v>
                </c:pt>
                <c:pt idx="4">
                  <c:v>1992</c:v>
                </c:pt>
                <c:pt idx="5">
                  <c:v>1993</c:v>
                </c:pt>
                <c:pt idx="6">
                  <c:v>1994</c:v>
                </c:pt>
                <c:pt idx="7">
                  <c:v>1995</c:v>
                </c:pt>
                <c:pt idx="8">
                  <c:v>1996</c:v>
                </c:pt>
                <c:pt idx="9">
                  <c:v>1997</c:v>
                </c:pt>
                <c:pt idx="10">
                  <c:v>1998</c:v>
                </c:pt>
                <c:pt idx="11">
                  <c:v>1999</c:v>
                </c:pt>
                <c:pt idx="12">
                  <c:v>2000</c:v>
                </c:pt>
                <c:pt idx="13">
                  <c:v>2001</c:v>
                </c:pt>
                <c:pt idx="14">
                  <c:v>2002</c:v>
                </c:pt>
                <c:pt idx="15">
                  <c:v>2003</c:v>
                </c:pt>
                <c:pt idx="16">
                  <c:v>2004</c:v>
                </c:pt>
                <c:pt idx="17">
                  <c:v>2005</c:v>
                </c:pt>
                <c:pt idx="18">
                  <c:v>2006</c:v>
                </c:pt>
                <c:pt idx="19">
                  <c:v>2007</c:v>
                </c:pt>
              </c:strCache>
            </c:strRef>
          </c:cat>
          <c:val>
            <c:numRef>
              <c:f>Percents!$AC$3:$AC$22</c:f>
              <c:numCache>
                <c:formatCode>General</c:formatCode>
                <c:ptCount val="20"/>
                <c:pt idx="0">
                  <c:v>956.08530800000005</c:v>
                </c:pt>
                <c:pt idx="1">
                  <c:v>1035.8044439999996</c:v>
                </c:pt>
                <c:pt idx="2">
                  <c:v>1096.8147939999999</c:v>
                </c:pt>
                <c:pt idx="3">
                  <c:v>1132.001548</c:v>
                </c:pt>
                <c:pt idx="4">
                  <c:v>1205.4441019999999</c:v>
                </c:pt>
                <c:pt idx="5">
                  <c:v>1246.764666</c:v>
                </c:pt>
                <c:pt idx="6">
                  <c:v>1311.5410419999998</c:v>
                </c:pt>
                <c:pt idx="7">
                  <c:v>1413.7865800000002</c:v>
                </c:pt>
                <c:pt idx="8">
                  <c:v>1518.3647219999998</c:v>
                </c:pt>
                <c:pt idx="9">
                  <c:v>1631.7074580000001</c:v>
                </c:pt>
                <c:pt idx="10">
                  <c:v>1796.6363799999999</c:v>
                </c:pt>
                <c:pt idx="11">
                  <c:v>1953.563521</c:v>
                </c:pt>
                <c:pt idx="12">
                  <c:v>2152.3151110000008</c:v>
                </c:pt>
                <c:pt idx="13">
                  <c:v>2221.5396809999997</c:v>
                </c:pt>
                <c:pt idx="14">
                  <c:v>2166.1300320000005</c:v>
                </c:pt>
                <c:pt idx="15">
                  <c:v>2222.3949790000001</c:v>
                </c:pt>
                <c:pt idx="16">
                  <c:v>2336.6311270000006</c:v>
                </c:pt>
                <c:pt idx="17">
                  <c:v>2663.636814</c:v>
                </c:pt>
                <c:pt idx="18">
                  <c:v>2821.9405110000002</c:v>
                </c:pt>
                <c:pt idx="19">
                  <c:v>2901.3409790000001</c:v>
                </c:pt>
              </c:numCache>
            </c:numRef>
          </c:val>
        </c:ser>
        <c:ser>
          <c:idx val="1"/>
          <c:order val="1"/>
          <c:tx>
            <c:strRef>
              <c:f>Percents!$AD$2</c:f>
              <c:strCache>
                <c:ptCount val="1"/>
                <c:pt idx="0">
                  <c:v>Small</c:v>
                </c:pt>
              </c:strCache>
            </c:strRef>
          </c:tx>
          <c:marker>
            <c:symbol val="none"/>
          </c:marker>
          <c:cat>
            <c:strRef>
              <c:f>Percents!$T$3:$T$22</c:f>
              <c:strCache>
                <c:ptCount val="20"/>
                <c:pt idx="0">
                  <c:v>1988</c:v>
                </c:pt>
                <c:pt idx="1">
                  <c:v>1989</c:v>
                </c:pt>
                <c:pt idx="2">
                  <c:v>1990</c:v>
                </c:pt>
                <c:pt idx="3">
                  <c:v>1991</c:v>
                </c:pt>
                <c:pt idx="4">
                  <c:v>1992</c:v>
                </c:pt>
                <c:pt idx="5">
                  <c:v>1993</c:v>
                </c:pt>
                <c:pt idx="6">
                  <c:v>1994</c:v>
                </c:pt>
                <c:pt idx="7">
                  <c:v>1995</c:v>
                </c:pt>
                <c:pt idx="8">
                  <c:v>1996</c:v>
                </c:pt>
                <c:pt idx="9">
                  <c:v>1997</c:v>
                </c:pt>
                <c:pt idx="10">
                  <c:v>1998</c:v>
                </c:pt>
                <c:pt idx="11">
                  <c:v>1999</c:v>
                </c:pt>
                <c:pt idx="12">
                  <c:v>2000</c:v>
                </c:pt>
                <c:pt idx="13">
                  <c:v>2001</c:v>
                </c:pt>
                <c:pt idx="14">
                  <c:v>2002</c:v>
                </c:pt>
                <c:pt idx="15">
                  <c:v>2003</c:v>
                </c:pt>
                <c:pt idx="16">
                  <c:v>2004</c:v>
                </c:pt>
                <c:pt idx="17">
                  <c:v>2005</c:v>
                </c:pt>
                <c:pt idx="18">
                  <c:v>2006</c:v>
                </c:pt>
                <c:pt idx="19">
                  <c:v>2007</c:v>
                </c:pt>
              </c:strCache>
            </c:strRef>
          </c:cat>
          <c:val>
            <c:numRef>
              <c:f>Percents!$AD$3:$AD$22</c:f>
              <c:numCache>
                <c:formatCode>General</c:formatCode>
                <c:ptCount val="20"/>
                <c:pt idx="0">
                  <c:v>902.56683899999996</c:v>
                </c:pt>
                <c:pt idx="1">
                  <c:v>954.13710999999989</c:v>
                </c:pt>
                <c:pt idx="2">
                  <c:v>1007.156385</c:v>
                </c:pt>
                <c:pt idx="3">
                  <c:v>1013.014303</c:v>
                </c:pt>
                <c:pt idx="4">
                  <c:v>1066.948306</c:v>
                </c:pt>
                <c:pt idx="5">
                  <c:v>1116.4434399999998</c:v>
                </c:pt>
                <c:pt idx="6">
                  <c:v>1176.4186850000003</c:v>
                </c:pt>
                <c:pt idx="7">
                  <c:v>1252.1352439999998</c:v>
                </c:pt>
                <c:pt idx="8">
                  <c:v>1330.258327</c:v>
                </c:pt>
                <c:pt idx="9">
                  <c:v>1416.2000109999999</c:v>
                </c:pt>
                <c:pt idx="10">
                  <c:v>1512.7691530000002</c:v>
                </c:pt>
                <c:pt idx="11">
                  <c:v>1601.1293879999998</c:v>
                </c:pt>
                <c:pt idx="12">
                  <c:v>1727.1149409999998</c:v>
                </c:pt>
                <c:pt idx="13">
                  <c:v>1767.546642</c:v>
                </c:pt>
                <c:pt idx="14">
                  <c:v>1777.0495740000001</c:v>
                </c:pt>
                <c:pt idx="15">
                  <c:v>1818.493862</c:v>
                </c:pt>
                <c:pt idx="16">
                  <c:v>1917.364605</c:v>
                </c:pt>
                <c:pt idx="17">
                  <c:v>2128.7930970000002</c:v>
                </c:pt>
                <c:pt idx="18">
                  <c:v>2204.8377210000003</c:v>
                </c:pt>
                <c:pt idx="19">
                  <c:v>2229.1681989999997</c:v>
                </c:pt>
              </c:numCache>
            </c:numRef>
          </c:val>
        </c:ser>
        <c:dLbls/>
        <c:marker val="1"/>
        <c:axId val="57239808"/>
        <c:axId val="57245696"/>
      </c:lineChart>
      <c:catAx>
        <c:axId val="57239808"/>
        <c:scaling>
          <c:orientation val="minMax"/>
        </c:scaling>
        <c:axPos val="b"/>
        <c:tickLblPos val="nextTo"/>
        <c:crossAx val="57245696"/>
        <c:crosses val="autoZero"/>
        <c:auto val="1"/>
        <c:lblAlgn val="ctr"/>
        <c:lblOffset val="100"/>
      </c:catAx>
      <c:valAx>
        <c:axId val="57245696"/>
        <c:scaling>
          <c:orientation val="minMax"/>
        </c:scaling>
        <c:axPos val="l"/>
        <c:majorGridlines/>
        <c:numFmt formatCode="General" sourceLinked="1"/>
        <c:tickLblPos val="nextTo"/>
        <c:crossAx val="57239808"/>
        <c:crosses val="autoZero"/>
        <c:crossBetween val="between"/>
      </c:valAx>
    </c:plotArea>
    <c:legend>
      <c:legendPos val="r"/>
      <c:layout/>
    </c:legend>
    <c:plotVisOnly val="1"/>
    <c:dispBlanksAs val="gap"/>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1200"/>
            </a:pPr>
            <a:r>
              <a:rPr lang="en-US" sz="1200"/>
              <a:t>Annual Revenue</a:t>
            </a:r>
          </a:p>
        </c:rich>
      </c:tx>
      <c:layout/>
    </c:title>
    <c:plotArea>
      <c:layout/>
      <c:lineChart>
        <c:grouping val="standard"/>
        <c:ser>
          <c:idx val="0"/>
          <c:order val="0"/>
          <c:tx>
            <c:strRef>
              <c:f>'C11Small'!$B$3</c:f>
              <c:strCache>
                <c:ptCount val="1"/>
                <c:pt idx="0">
                  <c:v>PacWest</c:v>
                </c:pt>
              </c:strCache>
            </c:strRef>
          </c:tx>
          <c:marker>
            <c:symbol val="none"/>
          </c:marker>
          <c:cat>
            <c:strRef>
              <c:f>'C11Small'!$A$4:$A$20</c:f>
              <c:strCache>
                <c:ptCount val="17"/>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strCache>
            </c:strRef>
          </c:cat>
          <c:val>
            <c:numRef>
              <c:f>'C11Small'!$B$4:$B$20</c:f>
              <c:numCache>
                <c:formatCode>General</c:formatCode>
                <c:ptCount val="17"/>
                <c:pt idx="2">
                  <c:v>4.2320000000000005E-3</c:v>
                </c:pt>
                <c:pt idx="3">
                  <c:v>2.9551000000000001E-2</c:v>
                </c:pt>
                <c:pt idx="4">
                  <c:v>4.2211000000000005E-2</c:v>
                </c:pt>
                <c:pt idx="5">
                  <c:v>9.550500000000002E-2</c:v>
                </c:pt>
                <c:pt idx="6">
                  <c:v>0.13908999999999999</c:v>
                </c:pt>
                <c:pt idx="7">
                  <c:v>0.14999200000000001</c:v>
                </c:pt>
                <c:pt idx="8">
                  <c:v>0.16409799999999999</c:v>
                </c:pt>
                <c:pt idx="9">
                  <c:v>0.13464000000000001</c:v>
                </c:pt>
                <c:pt idx="10">
                  <c:v>0.12400600000000003</c:v>
                </c:pt>
                <c:pt idx="11">
                  <c:v>9.0933E-2</c:v>
                </c:pt>
              </c:numCache>
            </c:numRef>
          </c:val>
        </c:ser>
        <c:ser>
          <c:idx val="1"/>
          <c:order val="1"/>
          <c:tx>
            <c:strRef>
              <c:f>'C11Small'!$C$3</c:f>
              <c:strCache>
                <c:ptCount val="1"/>
                <c:pt idx="0">
                  <c:v>Facebook</c:v>
                </c:pt>
              </c:strCache>
            </c:strRef>
          </c:tx>
          <c:marker>
            <c:symbol val="none"/>
          </c:marker>
          <c:cat>
            <c:strRef>
              <c:f>'C11Small'!$A$4:$A$20</c:f>
              <c:strCache>
                <c:ptCount val="17"/>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strCache>
            </c:strRef>
          </c:cat>
          <c:val>
            <c:numRef>
              <c:f>'C11Small'!$C$4:$C$20</c:f>
              <c:numCache>
                <c:formatCode>General</c:formatCode>
                <c:ptCount val="17"/>
                <c:pt idx="12">
                  <c:v>5.1999999999999998E-2</c:v>
                </c:pt>
                <c:pt idx="13">
                  <c:v>0.15000000000000002</c:v>
                </c:pt>
                <c:pt idx="14">
                  <c:v>0.28000000000000008</c:v>
                </c:pt>
                <c:pt idx="15">
                  <c:v>0.77500000000000013</c:v>
                </c:pt>
                <c:pt idx="16">
                  <c:v>2</c:v>
                </c:pt>
              </c:numCache>
            </c:numRef>
          </c:val>
        </c:ser>
        <c:dLbls/>
        <c:marker val="1"/>
        <c:axId val="57349632"/>
        <c:axId val="57351168"/>
      </c:lineChart>
      <c:catAx>
        <c:axId val="57349632"/>
        <c:scaling>
          <c:orientation val="minMax"/>
        </c:scaling>
        <c:axPos val="b"/>
        <c:majorTickMark val="none"/>
        <c:tickLblPos val="nextTo"/>
        <c:crossAx val="57351168"/>
        <c:crosses val="autoZero"/>
        <c:auto val="1"/>
        <c:lblAlgn val="ctr"/>
        <c:lblOffset val="100"/>
      </c:catAx>
      <c:valAx>
        <c:axId val="57351168"/>
        <c:scaling>
          <c:orientation val="minMax"/>
        </c:scaling>
        <c:axPos val="l"/>
        <c:majorGridlines/>
        <c:title>
          <c:tx>
            <c:rich>
              <a:bodyPr/>
              <a:lstStyle/>
              <a:p>
                <a:pPr>
                  <a:defRPr/>
                </a:pPr>
                <a:r>
                  <a:rPr lang="en-US"/>
                  <a:t>$ Billion</a:t>
                </a:r>
              </a:p>
            </c:rich>
          </c:tx>
          <c:layout/>
        </c:title>
        <c:numFmt formatCode="General" sourceLinked="1"/>
        <c:majorTickMark val="none"/>
        <c:tickLblPos val="nextTo"/>
        <c:crossAx val="57349632"/>
        <c:crosses val="autoZero"/>
        <c:crossBetween val="between"/>
      </c:valAx>
    </c:plotArea>
    <c:legend>
      <c:legendPos val="r"/>
      <c:layout/>
    </c:legend>
    <c:plotVisOnly val="1"/>
    <c:dispBlanksAs val="gap"/>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1200"/>
            </a:pPr>
            <a:r>
              <a:rPr lang="en-US" sz="1200"/>
              <a:t>Net Income / Revenue</a:t>
            </a:r>
          </a:p>
        </c:rich>
      </c:tx>
      <c:layout/>
    </c:title>
    <c:plotArea>
      <c:layout/>
      <c:lineChart>
        <c:grouping val="standard"/>
        <c:ser>
          <c:idx val="0"/>
          <c:order val="0"/>
          <c:tx>
            <c:strRef>
              <c:f>'C11Small'!$N$3</c:f>
              <c:strCache>
                <c:ptCount val="1"/>
                <c:pt idx="0">
                  <c:v>PacWest</c:v>
                </c:pt>
              </c:strCache>
            </c:strRef>
          </c:tx>
          <c:marker>
            <c:symbol val="none"/>
          </c:marker>
          <c:cat>
            <c:strRef>
              <c:f>'C11Small'!$M$4:$M$20</c:f>
              <c:strCache>
                <c:ptCount val="17"/>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strCache>
            </c:strRef>
          </c:cat>
          <c:val>
            <c:numRef>
              <c:f>'C11Small'!$N$4:$N$20</c:f>
              <c:numCache>
                <c:formatCode>General</c:formatCode>
                <c:ptCount val="17"/>
                <c:pt idx="2">
                  <c:v>3.3081285444234401E-2</c:v>
                </c:pt>
                <c:pt idx="3">
                  <c:v>0.1521099116781158</c:v>
                </c:pt>
                <c:pt idx="4">
                  <c:v>-1.5801568311577557E-2</c:v>
                </c:pt>
                <c:pt idx="5">
                  <c:v>0.16654625412282084</c:v>
                </c:pt>
                <c:pt idx="6">
                  <c:v>2.6004745129053142E-2</c:v>
                </c:pt>
                <c:pt idx="7">
                  <c:v>-0.23195903781535021</c:v>
                </c:pt>
                <c:pt idx="8">
                  <c:v>1.2468159270679719E-2</c:v>
                </c:pt>
                <c:pt idx="9">
                  <c:v>-0.11326500297088535</c:v>
                </c:pt>
                <c:pt idx="10">
                  <c:v>-0.60507556085995839</c:v>
                </c:pt>
                <c:pt idx="11">
                  <c:v>9.4443161448539023E-2</c:v>
                </c:pt>
              </c:numCache>
            </c:numRef>
          </c:val>
        </c:ser>
        <c:ser>
          <c:idx val="1"/>
          <c:order val="1"/>
          <c:tx>
            <c:strRef>
              <c:f>'C11Small'!$O$3</c:f>
              <c:strCache>
                <c:ptCount val="1"/>
                <c:pt idx="0">
                  <c:v>Facebook</c:v>
                </c:pt>
              </c:strCache>
            </c:strRef>
          </c:tx>
          <c:marker>
            <c:symbol val="none"/>
          </c:marker>
          <c:cat>
            <c:strRef>
              <c:f>'C11Small'!$M$4:$M$20</c:f>
              <c:strCache>
                <c:ptCount val="17"/>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strCache>
            </c:strRef>
          </c:cat>
          <c:val>
            <c:numRef>
              <c:f>'C11Small'!$O$4:$O$20</c:f>
              <c:numCache>
                <c:formatCode>General</c:formatCode>
                <c:ptCount val="17"/>
              </c:numCache>
            </c:numRef>
          </c:val>
        </c:ser>
        <c:dLbls/>
        <c:marker val="1"/>
        <c:axId val="57389824"/>
        <c:axId val="57391360"/>
      </c:lineChart>
      <c:catAx>
        <c:axId val="57389824"/>
        <c:scaling>
          <c:orientation val="minMax"/>
        </c:scaling>
        <c:axPos val="b"/>
        <c:tickLblPos val="nextTo"/>
        <c:crossAx val="57391360"/>
        <c:crosses val="autoZero"/>
        <c:auto val="1"/>
        <c:lblAlgn val="ctr"/>
        <c:lblOffset val="100"/>
      </c:catAx>
      <c:valAx>
        <c:axId val="57391360"/>
        <c:scaling>
          <c:orientation val="minMax"/>
        </c:scaling>
        <c:axPos val="l"/>
        <c:majorGridlines/>
        <c:title>
          <c:tx>
            <c:rich>
              <a:bodyPr rot="-5400000" vert="horz"/>
              <a:lstStyle/>
              <a:p>
                <a:pPr>
                  <a:defRPr/>
                </a:pPr>
                <a:r>
                  <a:rPr lang="en-US"/>
                  <a:t>Ratio</a:t>
                </a:r>
              </a:p>
            </c:rich>
          </c:tx>
          <c:layout/>
        </c:title>
        <c:numFmt formatCode="General" sourceLinked="1"/>
        <c:tickLblPos val="nextTo"/>
        <c:crossAx val="57389824"/>
        <c:crosses val="autoZero"/>
        <c:crossBetween val="between"/>
      </c:valAx>
    </c:plotArea>
    <c:legend>
      <c:legendPos val="r"/>
      <c:layout/>
    </c:legend>
    <c:plotVisOnly val="1"/>
    <c:dispBlanksAs val="gap"/>
  </c:chart>
  <c:externalData r:id="rId1"/>
</c:chartSpace>
</file>

<file path=ppt/drawings/_rels/vmlDrawing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588"/>
            <a:ext cx="2971800" cy="45878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3075" name="Rectangle 3"/>
          <p:cNvSpPr>
            <a:spLocks noGrp="1" noChangeArrowheads="1"/>
          </p:cNvSpPr>
          <p:nvPr>
            <p:ph type="dt" sz="quarter" idx="1"/>
          </p:nvPr>
        </p:nvSpPr>
        <p:spPr bwMode="auto">
          <a:xfrm>
            <a:off x="3886200" y="-1588"/>
            <a:ext cx="2971800" cy="45878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3076" name="Rectangle 4"/>
          <p:cNvSpPr>
            <a:spLocks noGrp="1" noChangeArrowheads="1"/>
          </p:cNvSpPr>
          <p:nvPr>
            <p:ph type="ftr" sz="quarter" idx="2"/>
          </p:nvPr>
        </p:nvSpPr>
        <p:spPr bwMode="auto">
          <a:xfrm>
            <a:off x="0" y="8715375"/>
            <a:ext cx="2971800" cy="45878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pPr>
              <a:defRPr/>
            </a:pPr>
            <a:r>
              <a:rPr lang="en-US"/>
              <a:t>Chapter 1:  Introduction</a:t>
            </a:r>
          </a:p>
        </p:txBody>
      </p:sp>
      <p:sp>
        <p:nvSpPr>
          <p:cNvPr id="3077" name="Rectangle 5"/>
          <p:cNvSpPr>
            <a:spLocks noGrp="1" noChangeArrowheads="1"/>
          </p:cNvSpPr>
          <p:nvPr>
            <p:ph type="sldNum" sz="quarter" idx="3"/>
          </p:nvPr>
        </p:nvSpPr>
        <p:spPr bwMode="auto">
          <a:xfrm>
            <a:off x="3886200" y="8715375"/>
            <a:ext cx="2971800" cy="45878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200"/>
            </a:lvl1pPr>
          </a:lstStyle>
          <a:p>
            <a:pPr>
              <a:defRPr/>
            </a:pPr>
            <a:fld id="{8697D135-5270-4DCA-863C-F3BEF4F8C067}" type="slidenum">
              <a:rPr lang="en-US"/>
              <a:pPr>
                <a:defRPr/>
              </a:pPr>
              <a:t>‹#›</a:t>
            </a:fld>
            <a:endParaRPr lang="en-US"/>
          </a:p>
        </p:txBody>
      </p:sp>
      <p:sp>
        <p:nvSpPr>
          <p:cNvPr id="3078" name="Rectangle 6"/>
          <p:cNvSpPr>
            <a:spLocks noChangeArrowheads="1"/>
          </p:cNvSpPr>
          <p:nvPr/>
        </p:nvSpPr>
        <p:spPr bwMode="auto">
          <a:xfrm>
            <a:off x="68263" y="90488"/>
            <a:ext cx="1743075" cy="304800"/>
          </a:xfrm>
          <a:prstGeom prst="rect">
            <a:avLst/>
          </a:prstGeom>
          <a:noFill/>
          <a:ln w="9525">
            <a:noFill/>
            <a:miter lim="800000"/>
            <a:headEnd/>
            <a:tailEnd/>
          </a:ln>
          <a:effectLst/>
        </p:spPr>
        <p:txBody>
          <a:bodyPr wrap="none" lIns="92075" tIns="46038" rIns="92075" bIns="46038" anchor="ctr">
            <a:spAutoFit/>
          </a:bodyPr>
          <a:lstStyle/>
          <a:p>
            <a:pPr>
              <a:defRPr/>
            </a:pPr>
            <a:r>
              <a:rPr lang="en-US" sz="1400">
                <a:latin typeface="Book Antiqua" pitchFamily="18" charset="0"/>
              </a:rPr>
              <a:t>Introduction to MIS</a:t>
            </a:r>
          </a:p>
        </p:txBody>
      </p:sp>
      <p:sp>
        <p:nvSpPr>
          <p:cNvPr id="3079" name="Rectangle 7"/>
          <p:cNvSpPr>
            <a:spLocks noChangeArrowheads="1"/>
          </p:cNvSpPr>
          <p:nvPr/>
        </p:nvSpPr>
        <p:spPr bwMode="auto">
          <a:xfrm>
            <a:off x="6380163" y="8777288"/>
            <a:ext cx="409575" cy="304800"/>
          </a:xfrm>
          <a:prstGeom prst="rect">
            <a:avLst/>
          </a:prstGeom>
          <a:noFill/>
          <a:ln w="9525">
            <a:noFill/>
            <a:miter lim="800000"/>
            <a:headEnd/>
            <a:tailEnd/>
          </a:ln>
          <a:effectLst/>
        </p:spPr>
        <p:txBody>
          <a:bodyPr wrap="none" lIns="92075" tIns="46038" rIns="92075" bIns="46038" anchor="ctr">
            <a:spAutoFit/>
          </a:bodyPr>
          <a:lstStyle/>
          <a:p>
            <a:pPr algn="r">
              <a:defRPr/>
            </a:pPr>
            <a:fld id="{A04D6B28-4C12-4DB8-BC6A-7E8044F0FFFF}" type="slidenum">
              <a:rPr lang="en-US" sz="1400">
                <a:latin typeface="Book Antiqua" pitchFamily="18" charset="0"/>
              </a:rPr>
              <a:pPr algn="r">
                <a:defRPr/>
              </a:pPr>
              <a:t>‹#›</a:t>
            </a:fld>
            <a:endParaRPr lang="en-US" sz="1400">
              <a:latin typeface="Book Antiqua" pitchFamily="18" charset="0"/>
            </a:endParaRPr>
          </a:p>
        </p:txBody>
      </p:sp>
    </p:spTree>
    <p:extLst>
      <p:ext uri="{BB962C8B-B14F-4D97-AF65-F5344CB8AC3E}">
        <p14:creationId xmlns:p14="http://schemas.microsoft.com/office/powerpoint/2010/main" xmlns="" val="2800060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2467"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2469"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2470"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2471"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7470D68-DF5D-48E8-8D15-795AE7D18638}" type="slidenum">
              <a:rPr lang="en-US"/>
              <a:pPr>
                <a:defRPr/>
              </a:pPr>
              <a:t>‹#›</a:t>
            </a:fld>
            <a:endParaRPr lang="en-US"/>
          </a:p>
        </p:txBody>
      </p:sp>
    </p:spTree>
    <p:extLst>
      <p:ext uri="{BB962C8B-B14F-4D97-AF65-F5344CB8AC3E}">
        <p14:creationId xmlns:p14="http://schemas.microsoft.com/office/powerpoint/2010/main" xmlns="" val="1351999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DA858B59-FB20-4314-ACF4-0E8D4B071B52}" type="slidenum">
              <a:rPr lang="en-US" sz="1200" smtClean="0"/>
              <a:pPr/>
              <a:t>1</a:t>
            </a:fld>
            <a:endParaRPr lang="en-US" sz="1200" smtClean="0"/>
          </a:p>
        </p:txBody>
      </p:sp>
      <p:sp>
        <p:nvSpPr>
          <p:cNvPr id="46083" name="Rectangle 2"/>
          <p:cNvSpPr>
            <a:spLocks noGrp="1" noRot="1" noChangeAspect="1" noChangeArrowheads="1" noTextEdit="1"/>
          </p:cNvSpPr>
          <p:nvPr>
            <p:ph type="sldImg"/>
          </p:nvPr>
        </p:nvSpPr>
        <p:spPr>
          <a:xfrm>
            <a:off x="1144588" y="695325"/>
            <a:ext cx="4568825" cy="3425825"/>
          </a:xfrm>
          <a:ln w="12700" cap="flat">
            <a:solidFill>
              <a:schemeClr val="tx1"/>
            </a:solidFill>
          </a:ln>
        </p:spPr>
      </p:sp>
      <p:sp>
        <p:nvSpPr>
          <p:cNvPr id="46084" name="Rectangle 3"/>
          <p:cNvSpPr>
            <a:spLocks noGrp="1" noChangeArrowheads="1"/>
          </p:cNvSpPr>
          <p:nvPr>
            <p:ph type="body" idx="1"/>
          </p:nvPr>
        </p:nvSpPr>
        <p:spPr>
          <a:xfrm>
            <a:off x="914400" y="4357688"/>
            <a:ext cx="5029200" cy="412750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lIns="92075" tIns="46038" rIns="92075" bIns="46038"/>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F43D976-5ACD-4839-ABB6-010813FB1D5B}" type="slidenum">
              <a:rPr lang="en-US"/>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D971209-B45E-4EFD-90A2-67463C060717}" type="slidenum">
              <a:rPr lang="en-US"/>
              <a:pPr/>
              <a:t>13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326C3D3-8D37-4FB5-90D1-4400ECB9E3A0}" type="slidenum">
              <a:rPr lang="en-US"/>
              <a:pPr/>
              <a:t>14</a:t>
            </a:fld>
            <a:endParaRPr lang="en-US"/>
          </a:p>
        </p:txBody>
      </p:sp>
      <p:sp>
        <p:nvSpPr>
          <p:cNvPr id="2" name="Notes Placeholder 1"/>
          <p:cNvSpPr>
            <a:spLocks noGrp="1"/>
          </p:cNvSpPr>
          <p:nvPr>
            <p:ph type="body" idx="1"/>
          </p:nvPr>
        </p:nvSpPr>
        <p:spPr/>
        <p:txBody>
          <a:bodyPr/>
          <a:lstStyle/>
          <a:p>
            <a:r>
              <a:rPr lang="en-US" dirty="0" smtClean="0"/>
              <a:t>For radically</a:t>
            </a:r>
            <a:r>
              <a:rPr lang="en-US" baseline="0" dirty="0" smtClean="0"/>
              <a:t> new ideas, you might have to large portions of the production chain.</a:t>
            </a:r>
          </a:p>
          <a:p>
            <a:r>
              <a:rPr lang="en-US" baseline="0" dirty="0" smtClean="0"/>
              <a:t>In other cases, you will want to find </a:t>
            </a:r>
            <a:r>
              <a:rPr lang="en-US" dirty="0" smtClean="0"/>
              <a:t>the point in the production</a:t>
            </a:r>
            <a:r>
              <a:rPr lang="en-US" baseline="0" dirty="0" smtClean="0"/>
              <a:t> chain where the greatest profit can be made.</a:t>
            </a:r>
          </a:p>
          <a:p>
            <a:r>
              <a:rPr lang="en-US" baseline="0" dirty="0" smtClean="0"/>
              <a:t>Along the way, identify the main competitors at each stage.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dirty="0" smtClean="0"/>
              <a:t>Click to edit Master title style</a:t>
            </a:r>
            <a:endParaRPr kumimoji="0" lang="en-US" dirty="0"/>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20" name="Footer Placeholder 19"/>
          <p:cNvSpPr>
            <a:spLocks noGrp="1"/>
          </p:cNvSpPr>
          <p:nvPr>
            <p:ph type="ftr" sz="quarter" idx="11"/>
          </p:nvPr>
        </p:nvSpPr>
        <p:spPr/>
        <p:txBody>
          <a:bodyPr/>
          <a:lstStyle>
            <a:extLst/>
          </a:lstStyle>
          <a:p>
            <a:pPr>
              <a:defRPr/>
            </a:pPr>
            <a:endParaRPr lang="en-US"/>
          </a:p>
        </p:txBody>
      </p:sp>
      <p:sp>
        <p:nvSpPr>
          <p:cNvPr id="10" name="Slide Number Placeholder 9"/>
          <p:cNvSpPr>
            <a:spLocks noGrp="1"/>
          </p:cNvSpPr>
          <p:nvPr>
            <p:ph type="sldNum" sz="quarter" idx="12"/>
          </p:nvPr>
        </p:nvSpPr>
        <p:spPr/>
        <p:txBody>
          <a:bodyPr/>
          <a:lstStyle>
            <a:extLst/>
          </a:lstStyle>
          <a:p>
            <a:pPr>
              <a:defRPr/>
            </a:pPr>
            <a:fld id="{A2060396-C7FA-4ECE-B6F6-0F689FDB9146}"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dirty="0"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CC3A69C5-2A83-477C-A780-4F18D87F9F09}"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1342CF2A-B095-486D-A105-429D3D95EF74}"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7724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066800" y="914400"/>
            <a:ext cx="7924800" cy="5181600"/>
          </a:xfrm>
        </p:spPr>
        <p:txBody>
          <a:bodyPr/>
          <a:lstStyle/>
          <a:p>
            <a:endParaRPr lang="en-US"/>
          </a:p>
        </p:txBody>
      </p:sp>
      <p:sp>
        <p:nvSpPr>
          <p:cNvPr id="4" name="Date Placeholder 3"/>
          <p:cNvSpPr>
            <a:spLocks noGrp="1"/>
          </p:cNvSpPr>
          <p:nvPr>
            <p:ph type="dt" sz="half" idx="10"/>
          </p:nvPr>
        </p:nvSpPr>
        <p:spPr>
          <a:xfrm>
            <a:off x="0" y="6096000"/>
            <a:ext cx="9906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fld id="{9BABE21D-ED14-4715-9C38-239815FED2B6}" type="slidenum">
              <a:rPr lang="en-US"/>
              <a:pPr/>
              <a:t>‹#›</a:t>
            </a:fld>
            <a:endParaRPr lang="en-US"/>
          </a:p>
        </p:txBody>
      </p:sp>
    </p:spTree>
    <p:extLst>
      <p:ext uri="{BB962C8B-B14F-4D97-AF65-F5344CB8AC3E}">
        <p14:creationId xmlns:p14="http://schemas.microsoft.com/office/powerpoint/2010/main" xmlns="" val="325613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3700B0F6-E69A-4FCE-A425-7748BC30625F}"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B0AD1256-8F2D-4804-8EEE-F5DBFDDBE5FA}" type="slidenum">
              <a:rPr lang="en-US" smtClean="0"/>
              <a:pPr>
                <a:defRPr/>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dirty="0" smtClean="0"/>
              <a:t>Click to edit Master title style</a:t>
            </a:r>
            <a:endParaRPr kumimoji="0" lang="en-US" dirty="0"/>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EF43CA37-2DAB-44B2-912B-D29ED781524A}"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normAutofit/>
          </a:bodyPr>
          <a:lstStyle>
            <a:lvl1pPr algn="ctr">
              <a:defRPr sz="36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AAB70542-2792-4F72-847E-6723A2904CDF}"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dirty="0" smtClean="0"/>
              <a:t>Click to edit Master title style</a:t>
            </a:r>
            <a:endParaRPr kumimoji="0" lang="en-US" dirty="0"/>
          </a:p>
        </p:txBody>
      </p:sp>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4754E3EC-5CC4-4F08-AAAA-A65D3322F269}"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pPr>
              <a:defRPr/>
            </a:pPr>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13BE80BE-7517-443E-9104-C01B4D7242D6}" type="slidenum">
              <a:rPr lang="en-US" smtClean="0"/>
              <a:pPr>
                <a:defRPr/>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67263107-A34B-447F-A3E6-A9F94247BC7B}"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9A9D036E-66C4-4DDD-9E66-8383B7A60A72}" type="slidenum">
              <a:rPr lang="en-US" smtClean="0"/>
              <a:pPr>
                <a:defRPr/>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dirty="0" smtClean="0"/>
              <a:t>Click to edit Master title style</a:t>
            </a:r>
            <a:endParaRPr kumimoji="0"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8C0163F0-5193-4F82-9A62-0F6EC9ADA9B4}" type="slidenum">
              <a:rPr lang="en-US" smtClean="0"/>
              <a:pPr>
                <a:defRPr/>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latinLnBrk="0" hangingPunct="1">
        <a:spcBef>
          <a:spcPct val="0"/>
        </a:spcBef>
        <a:buNone/>
        <a:defRPr kumimoji="0" sz="36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5.wmf"/><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14.jpe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0.wmf"/><Relationship Id="rId5" Type="http://schemas.openxmlformats.org/officeDocument/2006/relationships/image" Target="../media/image19.jpeg"/><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2.xml"/><Relationship Id="rId5" Type="http://schemas.openxmlformats.org/officeDocument/2006/relationships/image" Target="../media/image24.wmf"/><Relationship Id="rId4" Type="http://schemas.openxmlformats.org/officeDocument/2006/relationships/image" Target="../media/image23.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google.com/trends" TargetMode="External"/><Relationship Id="rId2" Type="http://schemas.openxmlformats.org/officeDocument/2006/relationships/hyperlink" Target="http://www.google.com/insights/search/" TargetMode="External"/><Relationship Id="rId1" Type="http://schemas.openxmlformats.org/officeDocument/2006/relationships/slideLayout" Target="../slideLayouts/slideLayout6.xml"/><Relationship Id="rId5" Type="http://schemas.openxmlformats.org/officeDocument/2006/relationships/hyperlink" Target="https://adwords.google.com/o/Targeting/Explorer?__u=1000000000&amp;__c=1000000000&amp;ideaRequestType=KEYWORD_IDEAS" TargetMode="External"/><Relationship Id="rId4" Type="http://schemas.openxmlformats.org/officeDocument/2006/relationships/hyperlink" Target="http://www.google.com/zeitgeist" TargetMode="Externa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oleObject" Target="../embeddings/oleObject13.bin"/><Relationship Id="rId18" Type="http://schemas.openxmlformats.org/officeDocument/2006/relationships/image" Target="../media/image20.wmf"/><Relationship Id="rId3" Type="http://schemas.openxmlformats.org/officeDocument/2006/relationships/oleObject" Target="../embeddings/oleObject3.bin"/><Relationship Id="rId7" Type="http://schemas.openxmlformats.org/officeDocument/2006/relationships/oleObject" Target="../embeddings/oleObject7.bin"/><Relationship Id="rId12" Type="http://schemas.openxmlformats.org/officeDocument/2006/relationships/oleObject" Target="../embeddings/oleObject12.bin"/><Relationship Id="rId17" Type="http://schemas.openxmlformats.org/officeDocument/2006/relationships/oleObject" Target="../embeddings/oleObject17.bin"/><Relationship Id="rId2" Type="http://schemas.openxmlformats.org/officeDocument/2006/relationships/slideLayout" Target="../slideLayouts/slideLayout6.xml"/><Relationship Id="rId16" Type="http://schemas.openxmlformats.org/officeDocument/2006/relationships/oleObject" Target="../embeddings/oleObject16.bin"/><Relationship Id="rId20" Type="http://schemas.openxmlformats.org/officeDocument/2006/relationships/image" Target="../media/image26.png"/><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oleObject" Target="../embeddings/oleObject11.bin"/><Relationship Id="rId5" Type="http://schemas.openxmlformats.org/officeDocument/2006/relationships/oleObject" Target="../embeddings/oleObject5.bin"/><Relationship Id="rId15" Type="http://schemas.openxmlformats.org/officeDocument/2006/relationships/oleObject" Target="../embeddings/oleObject15.bin"/><Relationship Id="rId10" Type="http://schemas.openxmlformats.org/officeDocument/2006/relationships/oleObject" Target="../embeddings/oleObject10.bin"/><Relationship Id="rId19" Type="http://schemas.openxmlformats.org/officeDocument/2006/relationships/image" Target="../media/image25.png"/><Relationship Id="rId4" Type="http://schemas.openxmlformats.org/officeDocument/2006/relationships/oleObject" Target="../embeddings/oleObject4.bin"/><Relationship Id="rId9" Type="http://schemas.openxmlformats.org/officeDocument/2006/relationships/oleObject" Target="../embeddings/oleObject9.bin"/><Relationship Id="rId14" Type="http://schemas.openxmlformats.org/officeDocument/2006/relationships/oleObject" Target="../embeddings/oleObject1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image" Target="../media/image30.jpeg"/><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Microsoft_Office_Excel_Chart1.xls"/><Relationship Id="rId2" Type="http://schemas.openxmlformats.org/officeDocument/2006/relationships/slideLayout" Target="../slideLayouts/slideLayout6.xml"/><Relationship Id="rId1" Type="http://schemas.openxmlformats.org/officeDocument/2006/relationships/vmlDrawing" Target="../drawings/vmlDrawing4.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jpeg"/><Relationship Id="rId1" Type="http://schemas.openxmlformats.org/officeDocument/2006/relationships/slideLayout" Target="../slideLayouts/slideLayout6.xml"/><Relationship Id="rId4" Type="http://schemas.openxmlformats.org/officeDocument/2006/relationships/image" Target="../media/image34.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www.sba.gov/sites/default/files/sb_econ2010.pdf" TargetMode="External"/><Relationship Id="rId2" Type="http://schemas.openxmlformats.org/officeDocument/2006/relationships/hyperlink" Target="http://www.sba.gov/advo/research/sb_econ2006.pdf" TargetMode="Externa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Microsoft_Office_Excel_97-2003_Worksheet2.xls"/><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hyperlink" Target="RTBusinessPlan.xls" TargetMode="External"/></Relationships>
</file>

<file path=ppt/slides/_rels/slide31.xml.rels><?xml version="1.0" encoding="UTF-8" standalone="yes"?>
<Relationships xmlns="http://schemas.openxmlformats.org/package/2006/relationships"><Relationship Id="rId3" Type="http://schemas.openxmlformats.org/officeDocument/2006/relationships/oleObject" Target="../embeddings/Microsoft_Office_Excel_Chart3.xls"/><Relationship Id="rId2" Type="http://schemas.openxmlformats.org/officeDocument/2006/relationships/slideLayout" Target="../slideLayouts/slideLayout6.xml"/><Relationship Id="rId1" Type="http://schemas.openxmlformats.org/officeDocument/2006/relationships/vmlDrawing" Target="../drawings/vmlDrawing6.v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www.census.gov/econ/susb/historical_data.html" TargetMode="Externa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noFill/>
        </p:spPr>
        <p:txBody>
          <a:bodyPr/>
          <a:lstStyle/>
          <a:p>
            <a:endParaRPr lang="en-US" dirty="0" smtClean="0"/>
          </a:p>
        </p:txBody>
      </p:sp>
      <p:sp>
        <p:nvSpPr>
          <p:cNvPr id="14339" name="Rectangle 3"/>
          <p:cNvSpPr>
            <a:spLocks noGrp="1" noChangeArrowheads="1"/>
          </p:cNvSpPr>
          <p:nvPr>
            <p:ph type="subTitle" idx="1"/>
          </p:nvPr>
        </p:nvSpPr>
        <p:spPr>
          <a:xfrm>
            <a:off x="1432560" y="1850064"/>
            <a:ext cx="7406640" cy="2645736"/>
          </a:xfrm>
          <a:noFill/>
        </p:spPr>
        <p:txBody>
          <a:bodyPr>
            <a:normAutofit/>
          </a:bodyPr>
          <a:lstStyle/>
          <a:p>
            <a:pPr marL="342900" indent="-342900"/>
            <a:endParaRPr lang="en-US" dirty="0" smtClean="0"/>
          </a:p>
          <a:p>
            <a:pPr marL="342900" indent="-342900"/>
            <a:r>
              <a:rPr lang="en-US" dirty="0" smtClean="0"/>
              <a:t>Chapter 11</a:t>
            </a:r>
          </a:p>
          <a:p>
            <a:pPr marL="342900" indent="-342900"/>
            <a:endParaRPr lang="en-US" dirty="0"/>
          </a:p>
          <a:p>
            <a:pPr marL="342900" indent="-342900"/>
            <a:r>
              <a:rPr lang="en-US" dirty="0" smtClean="0"/>
              <a:t>Entrepreneurship</a:t>
            </a:r>
          </a:p>
          <a:p>
            <a:pPr marL="342900" indent="-342900"/>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6" name="Rectangle 4"/>
          <p:cNvSpPr>
            <a:spLocks noGrp="1" noChangeArrowheads="1"/>
          </p:cNvSpPr>
          <p:nvPr>
            <p:ph type="title"/>
          </p:nvPr>
        </p:nvSpPr>
        <p:spPr/>
        <p:txBody>
          <a:bodyPr/>
          <a:lstStyle/>
          <a:p>
            <a:r>
              <a:rPr lang="en-US"/>
              <a:t>Strategic Power</a:t>
            </a:r>
          </a:p>
        </p:txBody>
      </p:sp>
      <p:grpSp>
        <p:nvGrpSpPr>
          <p:cNvPr id="177157" name="Group 5"/>
          <p:cNvGrpSpPr>
            <a:grpSpLocks/>
          </p:cNvGrpSpPr>
          <p:nvPr/>
        </p:nvGrpSpPr>
        <p:grpSpPr bwMode="auto">
          <a:xfrm>
            <a:off x="1905000" y="3733800"/>
            <a:ext cx="395288" cy="596900"/>
            <a:chOff x="2256" y="1536"/>
            <a:chExt cx="566" cy="856"/>
          </a:xfrm>
        </p:grpSpPr>
        <p:sp>
          <p:nvSpPr>
            <p:cNvPr id="177158" name="Freeform 6"/>
            <p:cNvSpPr>
              <a:spLocks/>
            </p:cNvSpPr>
            <p:nvPr/>
          </p:nvSpPr>
          <p:spPr bwMode="auto">
            <a:xfrm>
              <a:off x="2570" y="1540"/>
              <a:ext cx="252" cy="844"/>
            </a:xfrm>
            <a:custGeom>
              <a:avLst/>
              <a:gdLst>
                <a:gd name="T0" fmla="*/ 222 w 252"/>
                <a:gd name="T1" fmla="*/ 82 h 844"/>
                <a:gd name="T2" fmla="*/ 252 w 252"/>
                <a:gd name="T3" fmla="*/ 746 h 844"/>
                <a:gd name="T4" fmla="*/ 6 w 252"/>
                <a:gd name="T5" fmla="*/ 844 h 844"/>
                <a:gd name="T6" fmla="*/ 4 w 252"/>
                <a:gd name="T7" fmla="*/ 0 h 844"/>
                <a:gd name="T8" fmla="*/ 98 w 252"/>
                <a:gd name="T9" fmla="*/ 40 h 844"/>
                <a:gd name="T10" fmla="*/ 144 w 252"/>
                <a:gd name="T11" fmla="*/ 44 h 844"/>
                <a:gd name="T12" fmla="*/ 162 w 252"/>
                <a:gd name="T13" fmla="*/ 64 h 844"/>
                <a:gd name="T14" fmla="*/ 222 w 252"/>
                <a:gd name="T15" fmla="*/ 82 h 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844">
                  <a:moveTo>
                    <a:pt x="222" y="82"/>
                  </a:moveTo>
                  <a:cubicBezTo>
                    <a:pt x="234" y="198"/>
                    <a:pt x="248" y="620"/>
                    <a:pt x="252" y="746"/>
                  </a:cubicBezTo>
                  <a:cubicBezTo>
                    <a:pt x="138" y="786"/>
                    <a:pt x="90" y="808"/>
                    <a:pt x="6" y="844"/>
                  </a:cubicBezTo>
                  <a:cubicBezTo>
                    <a:pt x="8" y="710"/>
                    <a:pt x="0" y="142"/>
                    <a:pt x="4" y="0"/>
                  </a:cubicBezTo>
                  <a:cubicBezTo>
                    <a:pt x="62" y="22"/>
                    <a:pt x="75" y="33"/>
                    <a:pt x="98" y="40"/>
                  </a:cubicBezTo>
                  <a:cubicBezTo>
                    <a:pt x="121" y="47"/>
                    <a:pt x="133" y="40"/>
                    <a:pt x="144" y="44"/>
                  </a:cubicBezTo>
                  <a:cubicBezTo>
                    <a:pt x="155" y="48"/>
                    <a:pt x="149" y="58"/>
                    <a:pt x="162" y="64"/>
                  </a:cubicBezTo>
                  <a:cubicBezTo>
                    <a:pt x="175" y="70"/>
                    <a:pt x="178" y="64"/>
                    <a:pt x="222" y="82"/>
                  </a:cubicBezTo>
                  <a:close/>
                </a:path>
              </a:pathLst>
            </a:custGeom>
            <a:gradFill rotWithShape="1">
              <a:gsLst>
                <a:gs pos="0">
                  <a:srgbClr val="000099"/>
                </a:gs>
                <a:gs pos="50000">
                  <a:srgbClr val="000099">
                    <a:gamma/>
                    <a:tint val="41176"/>
                    <a:invGamma/>
                  </a:srgbClr>
                </a:gs>
                <a:gs pos="100000">
                  <a:srgbClr val="000099"/>
                </a:gs>
              </a:gsLst>
              <a:lin ang="0" scaled="1"/>
            </a:gra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59" name="Freeform 7"/>
            <p:cNvSpPr>
              <a:spLocks/>
            </p:cNvSpPr>
            <p:nvPr/>
          </p:nvSpPr>
          <p:spPr bwMode="auto">
            <a:xfrm>
              <a:off x="2684" y="1582"/>
              <a:ext cx="60" cy="744"/>
            </a:xfrm>
            <a:custGeom>
              <a:avLst/>
              <a:gdLst>
                <a:gd name="T0" fmla="*/ 50 w 60"/>
                <a:gd name="T1" fmla="*/ 17 h 744"/>
                <a:gd name="T2" fmla="*/ 52 w 60"/>
                <a:gd name="T3" fmla="*/ 140 h 744"/>
                <a:gd name="T4" fmla="*/ 46 w 60"/>
                <a:gd name="T5" fmla="*/ 366 h 744"/>
                <a:gd name="T6" fmla="*/ 55 w 60"/>
                <a:gd name="T7" fmla="*/ 736 h 744"/>
                <a:gd name="T8" fmla="*/ 41 w 60"/>
                <a:gd name="T9" fmla="*/ 744 h 744"/>
                <a:gd name="T10" fmla="*/ 8 w 60"/>
                <a:gd name="T11" fmla="*/ 239 h 744"/>
                <a:gd name="T12" fmla="*/ 4 w 60"/>
                <a:gd name="T13" fmla="*/ 2 h 744"/>
                <a:gd name="T14" fmla="*/ 35 w 60"/>
                <a:gd name="T15" fmla="*/ 2 h 744"/>
                <a:gd name="T16" fmla="*/ 50 w 60"/>
                <a:gd name="T17" fmla="*/ 17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744">
                  <a:moveTo>
                    <a:pt x="50" y="17"/>
                  </a:moveTo>
                  <a:cubicBezTo>
                    <a:pt x="53" y="40"/>
                    <a:pt x="53" y="82"/>
                    <a:pt x="52" y="140"/>
                  </a:cubicBezTo>
                  <a:cubicBezTo>
                    <a:pt x="51" y="198"/>
                    <a:pt x="46" y="267"/>
                    <a:pt x="46" y="366"/>
                  </a:cubicBezTo>
                  <a:cubicBezTo>
                    <a:pt x="46" y="465"/>
                    <a:pt x="56" y="673"/>
                    <a:pt x="55" y="736"/>
                  </a:cubicBezTo>
                  <a:cubicBezTo>
                    <a:pt x="42" y="739"/>
                    <a:pt x="60" y="737"/>
                    <a:pt x="41" y="744"/>
                  </a:cubicBezTo>
                  <a:cubicBezTo>
                    <a:pt x="33" y="661"/>
                    <a:pt x="14" y="363"/>
                    <a:pt x="8" y="239"/>
                  </a:cubicBezTo>
                  <a:cubicBezTo>
                    <a:pt x="2" y="115"/>
                    <a:pt x="0" y="41"/>
                    <a:pt x="4" y="2"/>
                  </a:cubicBezTo>
                  <a:cubicBezTo>
                    <a:pt x="25" y="8"/>
                    <a:pt x="27" y="0"/>
                    <a:pt x="35" y="2"/>
                  </a:cubicBezTo>
                  <a:cubicBezTo>
                    <a:pt x="43" y="4"/>
                    <a:pt x="37" y="0"/>
                    <a:pt x="50" y="17"/>
                  </a:cubicBezTo>
                  <a:close/>
                </a:path>
              </a:pathLst>
            </a:custGeom>
            <a:gradFill rotWithShape="1">
              <a:gsLst>
                <a:gs pos="0">
                  <a:schemeClr val="accent2"/>
                </a:gs>
                <a:gs pos="100000">
                  <a:schemeClr val="accent2">
                    <a:gamma/>
                    <a:tint val="38039"/>
                    <a:invGamma/>
                  </a:schemeClr>
                </a:gs>
              </a:gsLst>
              <a:lin ang="5400000" scaled="1"/>
            </a:gradFill>
            <a:ln>
              <a:noFill/>
            </a:ln>
            <a:effectLst/>
            <a:extLst>
              <a:ext uri="{91240B29-F687-4F45-9708-019B960494DF}">
                <a14:hiddenLine xmlns:a14="http://schemas.microsoft.com/office/drawing/2010/main" xmlns="" w="12700" cap="flat" cmpd="sng">
                  <a:solidFill>
                    <a:schemeClr val="tx1"/>
                  </a:solidFill>
                  <a:prstDash val="solid"/>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60" name="Freeform 8"/>
            <p:cNvSpPr>
              <a:spLocks/>
            </p:cNvSpPr>
            <p:nvPr/>
          </p:nvSpPr>
          <p:spPr bwMode="auto">
            <a:xfrm>
              <a:off x="2256" y="1536"/>
              <a:ext cx="322" cy="856"/>
            </a:xfrm>
            <a:custGeom>
              <a:avLst/>
              <a:gdLst>
                <a:gd name="T0" fmla="*/ 322 w 322"/>
                <a:gd name="T1" fmla="*/ 850 h 856"/>
                <a:gd name="T2" fmla="*/ 220 w 322"/>
                <a:gd name="T3" fmla="*/ 842 h 856"/>
                <a:gd name="T4" fmla="*/ 170 w 322"/>
                <a:gd name="T5" fmla="*/ 796 h 856"/>
                <a:gd name="T6" fmla="*/ 142 w 322"/>
                <a:gd name="T7" fmla="*/ 788 h 856"/>
                <a:gd name="T8" fmla="*/ 48 w 322"/>
                <a:gd name="T9" fmla="*/ 768 h 856"/>
                <a:gd name="T10" fmla="*/ 0 w 322"/>
                <a:gd name="T11" fmla="*/ 722 h 856"/>
                <a:gd name="T12" fmla="*/ 36 w 322"/>
                <a:gd name="T13" fmla="*/ 84 h 856"/>
                <a:gd name="T14" fmla="*/ 94 w 322"/>
                <a:gd name="T15" fmla="*/ 60 h 856"/>
                <a:gd name="T16" fmla="*/ 168 w 322"/>
                <a:gd name="T17" fmla="*/ 42 h 856"/>
                <a:gd name="T18" fmla="*/ 202 w 322"/>
                <a:gd name="T19" fmla="*/ 32 h 856"/>
                <a:gd name="T20" fmla="*/ 252 w 322"/>
                <a:gd name="T21" fmla="*/ 10 h 856"/>
                <a:gd name="T22" fmla="*/ 320 w 322"/>
                <a:gd name="T23" fmla="*/ 4 h 856"/>
                <a:gd name="T24" fmla="*/ 322 w 322"/>
                <a:gd name="T25" fmla="*/ 85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2" h="856">
                  <a:moveTo>
                    <a:pt x="322" y="850"/>
                  </a:moveTo>
                  <a:cubicBezTo>
                    <a:pt x="284" y="856"/>
                    <a:pt x="245" y="851"/>
                    <a:pt x="220" y="842"/>
                  </a:cubicBezTo>
                  <a:cubicBezTo>
                    <a:pt x="195" y="833"/>
                    <a:pt x="183" y="805"/>
                    <a:pt x="170" y="796"/>
                  </a:cubicBezTo>
                  <a:cubicBezTo>
                    <a:pt x="157" y="787"/>
                    <a:pt x="162" y="793"/>
                    <a:pt x="142" y="788"/>
                  </a:cubicBezTo>
                  <a:cubicBezTo>
                    <a:pt x="122" y="783"/>
                    <a:pt x="72" y="779"/>
                    <a:pt x="48" y="768"/>
                  </a:cubicBezTo>
                  <a:cubicBezTo>
                    <a:pt x="24" y="757"/>
                    <a:pt x="32" y="756"/>
                    <a:pt x="0" y="722"/>
                  </a:cubicBezTo>
                  <a:cubicBezTo>
                    <a:pt x="8" y="610"/>
                    <a:pt x="22" y="194"/>
                    <a:pt x="36" y="84"/>
                  </a:cubicBezTo>
                  <a:cubicBezTo>
                    <a:pt x="80" y="56"/>
                    <a:pt x="72" y="67"/>
                    <a:pt x="94" y="60"/>
                  </a:cubicBezTo>
                  <a:cubicBezTo>
                    <a:pt x="116" y="53"/>
                    <a:pt x="150" y="47"/>
                    <a:pt x="168" y="42"/>
                  </a:cubicBezTo>
                  <a:cubicBezTo>
                    <a:pt x="186" y="37"/>
                    <a:pt x="188" y="37"/>
                    <a:pt x="202" y="32"/>
                  </a:cubicBezTo>
                  <a:cubicBezTo>
                    <a:pt x="216" y="27"/>
                    <a:pt x="232" y="15"/>
                    <a:pt x="252" y="10"/>
                  </a:cubicBezTo>
                  <a:cubicBezTo>
                    <a:pt x="272" y="5"/>
                    <a:pt x="276" y="0"/>
                    <a:pt x="320" y="4"/>
                  </a:cubicBezTo>
                  <a:cubicBezTo>
                    <a:pt x="320" y="156"/>
                    <a:pt x="322" y="706"/>
                    <a:pt x="322" y="850"/>
                  </a:cubicBezTo>
                  <a:close/>
                </a:path>
              </a:pathLst>
            </a:custGeom>
            <a:gradFill rotWithShape="1">
              <a:gsLst>
                <a:gs pos="0">
                  <a:srgbClr val="000099"/>
                </a:gs>
                <a:gs pos="50000">
                  <a:srgbClr val="000099">
                    <a:gamma/>
                    <a:shade val="98431"/>
                    <a:invGamma/>
                  </a:srgbClr>
                </a:gs>
                <a:gs pos="100000">
                  <a:srgbClr val="000099"/>
                </a:gs>
              </a:gsLst>
              <a:lin ang="0" scaled="1"/>
            </a:gra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61" name="Freeform 9"/>
            <p:cNvSpPr>
              <a:spLocks/>
            </p:cNvSpPr>
            <p:nvPr/>
          </p:nvSpPr>
          <p:spPr bwMode="auto">
            <a:xfrm>
              <a:off x="2402" y="1542"/>
              <a:ext cx="51" cy="839"/>
            </a:xfrm>
            <a:custGeom>
              <a:avLst/>
              <a:gdLst>
                <a:gd name="T0" fmla="*/ 34 w 51"/>
                <a:gd name="T1" fmla="*/ 32 h 839"/>
                <a:gd name="T2" fmla="*/ 19 w 51"/>
                <a:gd name="T3" fmla="*/ 116 h 839"/>
                <a:gd name="T4" fmla="*/ 4 w 51"/>
                <a:gd name="T5" fmla="*/ 728 h 839"/>
                <a:gd name="T6" fmla="*/ 1 w 51"/>
                <a:gd name="T7" fmla="*/ 785 h 839"/>
                <a:gd name="T8" fmla="*/ 3 w 51"/>
                <a:gd name="T9" fmla="*/ 783 h 839"/>
                <a:gd name="T10" fmla="*/ 18 w 51"/>
                <a:gd name="T11" fmla="*/ 791 h 839"/>
                <a:gd name="T12" fmla="*/ 34 w 51"/>
                <a:gd name="T13" fmla="*/ 801 h 839"/>
                <a:gd name="T14" fmla="*/ 46 w 51"/>
                <a:gd name="T15" fmla="*/ 372 h 839"/>
                <a:gd name="T16" fmla="*/ 49 w 51"/>
                <a:gd name="T17" fmla="*/ 27 h 839"/>
                <a:gd name="T18" fmla="*/ 34 w 51"/>
                <a:gd name="T19" fmla="*/ 32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39">
                  <a:moveTo>
                    <a:pt x="34" y="32"/>
                  </a:moveTo>
                  <a:cubicBezTo>
                    <a:pt x="29" y="43"/>
                    <a:pt x="24" y="0"/>
                    <a:pt x="19" y="116"/>
                  </a:cubicBezTo>
                  <a:cubicBezTo>
                    <a:pt x="14" y="232"/>
                    <a:pt x="7" y="617"/>
                    <a:pt x="4" y="728"/>
                  </a:cubicBezTo>
                  <a:cubicBezTo>
                    <a:pt x="1" y="839"/>
                    <a:pt x="1" y="750"/>
                    <a:pt x="1" y="785"/>
                  </a:cubicBezTo>
                  <a:cubicBezTo>
                    <a:pt x="24" y="789"/>
                    <a:pt x="0" y="782"/>
                    <a:pt x="3" y="783"/>
                  </a:cubicBezTo>
                  <a:cubicBezTo>
                    <a:pt x="6" y="784"/>
                    <a:pt x="13" y="788"/>
                    <a:pt x="18" y="791"/>
                  </a:cubicBezTo>
                  <a:cubicBezTo>
                    <a:pt x="23" y="794"/>
                    <a:pt x="15" y="794"/>
                    <a:pt x="34" y="801"/>
                  </a:cubicBezTo>
                  <a:cubicBezTo>
                    <a:pt x="38" y="733"/>
                    <a:pt x="44" y="501"/>
                    <a:pt x="46" y="372"/>
                  </a:cubicBezTo>
                  <a:cubicBezTo>
                    <a:pt x="48" y="243"/>
                    <a:pt x="51" y="84"/>
                    <a:pt x="49" y="27"/>
                  </a:cubicBezTo>
                  <a:cubicBezTo>
                    <a:pt x="24" y="32"/>
                    <a:pt x="37" y="31"/>
                    <a:pt x="34" y="32"/>
                  </a:cubicBezTo>
                  <a:close/>
                </a:path>
              </a:pathLst>
            </a:custGeom>
            <a:gradFill rotWithShape="1">
              <a:gsLst>
                <a:gs pos="0">
                  <a:schemeClr val="accent2"/>
                </a:gs>
                <a:gs pos="50000">
                  <a:schemeClr val="accent2">
                    <a:gamma/>
                    <a:tint val="54118"/>
                    <a:invGamma/>
                  </a:schemeClr>
                </a:gs>
                <a:gs pos="100000">
                  <a:schemeClr val="accent2"/>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62" name="Freeform 10"/>
            <p:cNvSpPr>
              <a:spLocks/>
            </p:cNvSpPr>
            <p:nvPr/>
          </p:nvSpPr>
          <p:spPr bwMode="auto">
            <a:xfrm>
              <a:off x="2678" y="1739"/>
              <a:ext cx="54" cy="15"/>
            </a:xfrm>
            <a:custGeom>
              <a:avLst/>
              <a:gdLst>
                <a:gd name="T0" fmla="*/ 0 w 54"/>
                <a:gd name="T1" fmla="*/ 7 h 15"/>
                <a:gd name="T2" fmla="*/ 36 w 54"/>
                <a:gd name="T3" fmla="*/ 1 h 15"/>
                <a:gd name="T4" fmla="*/ 54 w 54"/>
                <a:gd name="T5" fmla="*/ 15 h 15"/>
              </a:gdLst>
              <a:ahLst/>
              <a:cxnLst>
                <a:cxn ang="0">
                  <a:pos x="T0" y="T1"/>
                </a:cxn>
                <a:cxn ang="0">
                  <a:pos x="T2" y="T3"/>
                </a:cxn>
                <a:cxn ang="0">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63" name="Freeform 11"/>
            <p:cNvSpPr>
              <a:spLocks/>
            </p:cNvSpPr>
            <p:nvPr/>
          </p:nvSpPr>
          <p:spPr bwMode="auto">
            <a:xfrm>
              <a:off x="2678" y="1775"/>
              <a:ext cx="54" cy="15"/>
            </a:xfrm>
            <a:custGeom>
              <a:avLst/>
              <a:gdLst>
                <a:gd name="T0" fmla="*/ 0 w 54"/>
                <a:gd name="T1" fmla="*/ 7 h 15"/>
                <a:gd name="T2" fmla="*/ 36 w 54"/>
                <a:gd name="T3" fmla="*/ 1 h 15"/>
                <a:gd name="T4" fmla="*/ 54 w 54"/>
                <a:gd name="T5" fmla="*/ 15 h 15"/>
              </a:gdLst>
              <a:ahLst/>
              <a:cxnLst>
                <a:cxn ang="0">
                  <a:pos x="T0" y="T1"/>
                </a:cxn>
                <a:cxn ang="0">
                  <a:pos x="T2" y="T3"/>
                </a:cxn>
                <a:cxn ang="0">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64" name="Freeform 12"/>
            <p:cNvSpPr>
              <a:spLocks/>
            </p:cNvSpPr>
            <p:nvPr/>
          </p:nvSpPr>
          <p:spPr bwMode="auto">
            <a:xfrm>
              <a:off x="2678" y="1821"/>
              <a:ext cx="54" cy="15"/>
            </a:xfrm>
            <a:custGeom>
              <a:avLst/>
              <a:gdLst>
                <a:gd name="T0" fmla="*/ 0 w 54"/>
                <a:gd name="T1" fmla="*/ 7 h 15"/>
                <a:gd name="T2" fmla="*/ 36 w 54"/>
                <a:gd name="T3" fmla="*/ 1 h 15"/>
                <a:gd name="T4" fmla="*/ 54 w 54"/>
                <a:gd name="T5" fmla="*/ 15 h 15"/>
              </a:gdLst>
              <a:ahLst/>
              <a:cxnLst>
                <a:cxn ang="0">
                  <a:pos x="T0" y="T1"/>
                </a:cxn>
                <a:cxn ang="0">
                  <a:pos x="T2" y="T3"/>
                </a:cxn>
                <a:cxn ang="0">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65" name="Freeform 13"/>
            <p:cNvSpPr>
              <a:spLocks/>
            </p:cNvSpPr>
            <p:nvPr/>
          </p:nvSpPr>
          <p:spPr bwMode="auto">
            <a:xfrm>
              <a:off x="2678" y="1859"/>
              <a:ext cx="54" cy="15"/>
            </a:xfrm>
            <a:custGeom>
              <a:avLst/>
              <a:gdLst>
                <a:gd name="T0" fmla="*/ 0 w 54"/>
                <a:gd name="T1" fmla="*/ 7 h 15"/>
                <a:gd name="T2" fmla="*/ 36 w 54"/>
                <a:gd name="T3" fmla="*/ 1 h 15"/>
                <a:gd name="T4" fmla="*/ 54 w 54"/>
                <a:gd name="T5" fmla="*/ 15 h 15"/>
              </a:gdLst>
              <a:ahLst/>
              <a:cxnLst>
                <a:cxn ang="0">
                  <a:pos x="T0" y="T1"/>
                </a:cxn>
                <a:cxn ang="0">
                  <a:pos x="T2" y="T3"/>
                </a:cxn>
                <a:cxn ang="0">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66" name="Freeform 14"/>
            <p:cNvSpPr>
              <a:spLocks/>
            </p:cNvSpPr>
            <p:nvPr/>
          </p:nvSpPr>
          <p:spPr bwMode="auto">
            <a:xfrm>
              <a:off x="2678" y="1907"/>
              <a:ext cx="54" cy="15"/>
            </a:xfrm>
            <a:custGeom>
              <a:avLst/>
              <a:gdLst>
                <a:gd name="T0" fmla="*/ 0 w 54"/>
                <a:gd name="T1" fmla="*/ 7 h 15"/>
                <a:gd name="T2" fmla="*/ 36 w 54"/>
                <a:gd name="T3" fmla="*/ 1 h 15"/>
                <a:gd name="T4" fmla="*/ 54 w 54"/>
                <a:gd name="T5" fmla="*/ 15 h 15"/>
              </a:gdLst>
              <a:ahLst/>
              <a:cxnLst>
                <a:cxn ang="0">
                  <a:pos x="T0" y="T1"/>
                </a:cxn>
                <a:cxn ang="0">
                  <a:pos x="T2" y="T3"/>
                </a:cxn>
                <a:cxn ang="0">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67" name="Freeform 15"/>
            <p:cNvSpPr>
              <a:spLocks/>
            </p:cNvSpPr>
            <p:nvPr/>
          </p:nvSpPr>
          <p:spPr bwMode="auto">
            <a:xfrm>
              <a:off x="2372" y="1713"/>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Lst>
              <a:ahLst/>
              <a:cxnLst>
                <a:cxn ang="0">
                  <a:pos x="T0" y="T1"/>
                </a:cxn>
                <a:cxn ang="0">
                  <a:pos x="T2" y="T3"/>
                </a:cxn>
                <a:cxn ang="0">
                  <a:pos x="T4" y="T5"/>
                </a:cxn>
                <a:cxn ang="0">
                  <a:pos x="T6" y="T7"/>
                </a:cxn>
                <a:cxn ang="0">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7000"/>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68" name="Freeform 16"/>
            <p:cNvSpPr>
              <a:spLocks/>
            </p:cNvSpPr>
            <p:nvPr/>
          </p:nvSpPr>
          <p:spPr bwMode="auto">
            <a:xfrm>
              <a:off x="2372" y="1751"/>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Lst>
              <a:ahLst/>
              <a:cxnLst>
                <a:cxn ang="0">
                  <a:pos x="T0" y="T1"/>
                </a:cxn>
                <a:cxn ang="0">
                  <a:pos x="T2" y="T3"/>
                </a:cxn>
                <a:cxn ang="0">
                  <a:pos x="T4" y="T5"/>
                </a:cxn>
                <a:cxn ang="0">
                  <a:pos x="T6" y="T7"/>
                </a:cxn>
                <a:cxn ang="0">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7000"/>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69" name="Freeform 17"/>
            <p:cNvSpPr>
              <a:spLocks/>
            </p:cNvSpPr>
            <p:nvPr/>
          </p:nvSpPr>
          <p:spPr bwMode="auto">
            <a:xfrm>
              <a:off x="2372" y="1799"/>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Lst>
              <a:ahLst/>
              <a:cxnLst>
                <a:cxn ang="0">
                  <a:pos x="T0" y="T1"/>
                </a:cxn>
                <a:cxn ang="0">
                  <a:pos x="T2" y="T3"/>
                </a:cxn>
                <a:cxn ang="0">
                  <a:pos x="T4" y="T5"/>
                </a:cxn>
                <a:cxn ang="0">
                  <a:pos x="T6" y="T7"/>
                </a:cxn>
                <a:cxn ang="0">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7000"/>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70" name="Freeform 18"/>
            <p:cNvSpPr>
              <a:spLocks/>
            </p:cNvSpPr>
            <p:nvPr/>
          </p:nvSpPr>
          <p:spPr bwMode="auto">
            <a:xfrm>
              <a:off x="2372" y="1845"/>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Lst>
              <a:ahLst/>
              <a:cxnLst>
                <a:cxn ang="0">
                  <a:pos x="T0" y="T1"/>
                </a:cxn>
                <a:cxn ang="0">
                  <a:pos x="T2" y="T3"/>
                </a:cxn>
                <a:cxn ang="0">
                  <a:pos x="T4" y="T5"/>
                </a:cxn>
                <a:cxn ang="0">
                  <a:pos x="T6" y="T7"/>
                </a:cxn>
                <a:cxn ang="0">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7000"/>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71" name="Freeform 19"/>
            <p:cNvSpPr>
              <a:spLocks/>
            </p:cNvSpPr>
            <p:nvPr/>
          </p:nvSpPr>
          <p:spPr bwMode="auto">
            <a:xfrm>
              <a:off x="2372" y="1891"/>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Lst>
              <a:ahLst/>
              <a:cxnLst>
                <a:cxn ang="0">
                  <a:pos x="T0" y="T1"/>
                </a:cxn>
                <a:cxn ang="0">
                  <a:pos x="T2" y="T3"/>
                </a:cxn>
                <a:cxn ang="0">
                  <a:pos x="T4" y="T5"/>
                </a:cxn>
                <a:cxn ang="0">
                  <a:pos x="T6" y="T7"/>
                </a:cxn>
                <a:cxn ang="0">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7000"/>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72" name="Freeform 20"/>
            <p:cNvSpPr>
              <a:spLocks/>
            </p:cNvSpPr>
            <p:nvPr/>
          </p:nvSpPr>
          <p:spPr bwMode="auto">
            <a:xfrm>
              <a:off x="2581" y="1723"/>
              <a:ext cx="96" cy="21"/>
            </a:xfrm>
            <a:custGeom>
              <a:avLst/>
              <a:gdLst>
                <a:gd name="T0" fmla="*/ 96 w 96"/>
                <a:gd name="T1" fmla="*/ 21 h 21"/>
                <a:gd name="T2" fmla="*/ 0 w 96"/>
                <a:gd name="T3" fmla="*/ 0 h 21"/>
              </a:gdLst>
              <a:ahLst/>
              <a:cxnLst>
                <a:cxn ang="0">
                  <a:pos x="T0" y="T1"/>
                </a:cxn>
                <a:cxn ang="0">
                  <a:pos x="T2" y="T3"/>
                </a:cxn>
              </a:cxnLst>
              <a:rect l="0" t="0" r="r" b="b"/>
              <a:pathLst>
                <a:path w="96" h="21">
                  <a:moveTo>
                    <a:pt x="96" y="21"/>
                  </a:moveTo>
                  <a:lnTo>
                    <a:pt x="0" y="0"/>
                  </a:lnTo>
                </a:path>
              </a:pathLst>
            </a:custGeom>
            <a:noFill/>
            <a:ln w="28575" cap="flat" cmpd="sng">
              <a:solidFill>
                <a:srgbClr val="99CCFF">
                  <a:alpha val="71001"/>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73" name="Freeform 21"/>
            <p:cNvSpPr>
              <a:spLocks/>
            </p:cNvSpPr>
            <p:nvPr/>
          </p:nvSpPr>
          <p:spPr bwMode="auto">
            <a:xfrm>
              <a:off x="2581" y="1764"/>
              <a:ext cx="95" cy="18"/>
            </a:xfrm>
            <a:custGeom>
              <a:avLst/>
              <a:gdLst>
                <a:gd name="T0" fmla="*/ 95 w 95"/>
                <a:gd name="T1" fmla="*/ 18 h 18"/>
                <a:gd name="T2" fmla="*/ 0 w 95"/>
                <a:gd name="T3" fmla="*/ 0 h 18"/>
              </a:gdLst>
              <a:ahLst/>
              <a:cxnLst>
                <a:cxn ang="0">
                  <a:pos x="T0" y="T1"/>
                </a:cxn>
                <a:cxn ang="0">
                  <a:pos x="T2" y="T3"/>
                </a:cxn>
              </a:cxnLst>
              <a:rect l="0" t="0" r="r" b="b"/>
              <a:pathLst>
                <a:path w="95" h="18">
                  <a:moveTo>
                    <a:pt x="95" y="18"/>
                  </a:moveTo>
                  <a:lnTo>
                    <a:pt x="0" y="0"/>
                  </a:lnTo>
                </a:path>
              </a:pathLst>
            </a:custGeom>
            <a:noFill/>
            <a:ln w="28575" cap="flat" cmpd="sng">
              <a:solidFill>
                <a:srgbClr val="99CCFF">
                  <a:alpha val="71001"/>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74" name="Freeform 22"/>
            <p:cNvSpPr>
              <a:spLocks/>
            </p:cNvSpPr>
            <p:nvPr/>
          </p:nvSpPr>
          <p:spPr bwMode="auto">
            <a:xfrm>
              <a:off x="2576" y="1812"/>
              <a:ext cx="100" cy="14"/>
            </a:xfrm>
            <a:custGeom>
              <a:avLst/>
              <a:gdLst>
                <a:gd name="T0" fmla="*/ 100 w 100"/>
                <a:gd name="T1" fmla="*/ 14 h 14"/>
                <a:gd name="T2" fmla="*/ 0 w 100"/>
                <a:gd name="T3" fmla="*/ 0 h 14"/>
              </a:gdLst>
              <a:ahLst/>
              <a:cxnLst>
                <a:cxn ang="0">
                  <a:pos x="T0" y="T1"/>
                </a:cxn>
                <a:cxn ang="0">
                  <a:pos x="T2" y="T3"/>
                </a:cxn>
              </a:cxnLst>
              <a:rect l="0" t="0" r="r" b="b"/>
              <a:pathLst>
                <a:path w="100" h="14">
                  <a:moveTo>
                    <a:pt x="100" y="14"/>
                  </a:moveTo>
                  <a:lnTo>
                    <a:pt x="0" y="0"/>
                  </a:lnTo>
                </a:path>
              </a:pathLst>
            </a:custGeom>
            <a:noFill/>
            <a:ln w="28575" cap="flat" cmpd="sng">
              <a:solidFill>
                <a:srgbClr val="99CCFF">
                  <a:alpha val="71001"/>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75" name="Freeform 23"/>
            <p:cNvSpPr>
              <a:spLocks/>
            </p:cNvSpPr>
            <p:nvPr/>
          </p:nvSpPr>
          <p:spPr bwMode="auto">
            <a:xfrm>
              <a:off x="2574" y="1856"/>
              <a:ext cx="102" cy="10"/>
            </a:xfrm>
            <a:custGeom>
              <a:avLst/>
              <a:gdLst>
                <a:gd name="T0" fmla="*/ 102 w 102"/>
                <a:gd name="T1" fmla="*/ 10 h 10"/>
                <a:gd name="T2" fmla="*/ 0 w 102"/>
                <a:gd name="T3" fmla="*/ 0 h 10"/>
              </a:gdLst>
              <a:ahLst/>
              <a:cxnLst>
                <a:cxn ang="0">
                  <a:pos x="T0" y="T1"/>
                </a:cxn>
                <a:cxn ang="0">
                  <a:pos x="T2" y="T3"/>
                </a:cxn>
              </a:cxnLst>
              <a:rect l="0" t="0" r="r" b="b"/>
              <a:pathLst>
                <a:path w="102" h="10">
                  <a:moveTo>
                    <a:pt x="102" y="10"/>
                  </a:moveTo>
                  <a:lnTo>
                    <a:pt x="0" y="0"/>
                  </a:lnTo>
                </a:path>
              </a:pathLst>
            </a:custGeom>
            <a:noFill/>
            <a:ln w="28575" cap="flat" cmpd="sng">
              <a:solidFill>
                <a:srgbClr val="99CCFF">
                  <a:alpha val="71001"/>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76" name="Freeform 24"/>
            <p:cNvSpPr>
              <a:spLocks/>
            </p:cNvSpPr>
            <p:nvPr/>
          </p:nvSpPr>
          <p:spPr bwMode="auto">
            <a:xfrm>
              <a:off x="2574" y="1904"/>
              <a:ext cx="109" cy="8"/>
            </a:xfrm>
            <a:custGeom>
              <a:avLst/>
              <a:gdLst>
                <a:gd name="T0" fmla="*/ 109 w 109"/>
                <a:gd name="T1" fmla="*/ 8 h 8"/>
                <a:gd name="T2" fmla="*/ 0 w 109"/>
                <a:gd name="T3" fmla="*/ 0 h 8"/>
              </a:gdLst>
              <a:ahLst/>
              <a:cxnLst>
                <a:cxn ang="0">
                  <a:pos x="T0" y="T1"/>
                </a:cxn>
                <a:cxn ang="0">
                  <a:pos x="T2" y="T3"/>
                </a:cxn>
              </a:cxnLst>
              <a:rect l="0" t="0" r="r" b="b"/>
              <a:pathLst>
                <a:path w="109" h="8">
                  <a:moveTo>
                    <a:pt x="109" y="8"/>
                  </a:moveTo>
                  <a:lnTo>
                    <a:pt x="0" y="0"/>
                  </a:lnTo>
                </a:path>
              </a:pathLst>
            </a:custGeom>
            <a:noFill/>
            <a:ln w="28575" cap="flat" cmpd="sng">
              <a:solidFill>
                <a:srgbClr val="99CCFF">
                  <a:alpha val="71001"/>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77" name="Freeform 25"/>
            <p:cNvSpPr>
              <a:spLocks/>
            </p:cNvSpPr>
            <p:nvPr/>
          </p:nvSpPr>
          <p:spPr bwMode="auto">
            <a:xfrm>
              <a:off x="2731" y="1752"/>
              <a:ext cx="71" cy="12"/>
            </a:xfrm>
            <a:custGeom>
              <a:avLst/>
              <a:gdLst>
                <a:gd name="T0" fmla="*/ 0 w 71"/>
                <a:gd name="T1" fmla="*/ 0 h 12"/>
                <a:gd name="T2" fmla="*/ 71 w 71"/>
                <a:gd name="T3" fmla="*/ 12 h 12"/>
              </a:gdLst>
              <a:ahLst/>
              <a:cxnLst>
                <a:cxn ang="0">
                  <a:pos x="T0" y="T1"/>
                </a:cxn>
                <a:cxn ang="0">
                  <a:pos x="T2" y="T3"/>
                </a:cxn>
              </a:cxnLst>
              <a:rect l="0" t="0" r="r" b="b"/>
              <a:pathLst>
                <a:path w="71" h="12">
                  <a:moveTo>
                    <a:pt x="0" y="0"/>
                  </a:moveTo>
                  <a:lnTo>
                    <a:pt x="71" y="12"/>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78" name="Freeform 26"/>
            <p:cNvSpPr>
              <a:spLocks/>
            </p:cNvSpPr>
            <p:nvPr/>
          </p:nvSpPr>
          <p:spPr bwMode="auto">
            <a:xfrm>
              <a:off x="2733" y="1791"/>
              <a:ext cx="72" cy="9"/>
            </a:xfrm>
            <a:custGeom>
              <a:avLst/>
              <a:gdLst>
                <a:gd name="T0" fmla="*/ 0 w 72"/>
                <a:gd name="T1" fmla="*/ 0 h 9"/>
                <a:gd name="T2" fmla="*/ 72 w 72"/>
                <a:gd name="T3" fmla="*/ 9 h 9"/>
              </a:gdLst>
              <a:ahLst/>
              <a:cxnLst>
                <a:cxn ang="0">
                  <a:pos x="T0" y="T1"/>
                </a:cxn>
                <a:cxn ang="0">
                  <a:pos x="T2" y="T3"/>
                </a:cxn>
              </a:cxnLst>
              <a:rect l="0" t="0" r="r" b="b"/>
              <a:pathLst>
                <a:path w="72" h="9">
                  <a:moveTo>
                    <a:pt x="0" y="0"/>
                  </a:moveTo>
                  <a:lnTo>
                    <a:pt x="72" y="9"/>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79" name="Line 27"/>
            <p:cNvSpPr>
              <a:spLocks noChangeShapeType="1"/>
            </p:cNvSpPr>
            <p:nvPr/>
          </p:nvSpPr>
          <p:spPr bwMode="auto">
            <a:xfrm>
              <a:off x="2733" y="1834"/>
              <a:ext cx="75" cy="9"/>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80" name="Freeform 28"/>
            <p:cNvSpPr>
              <a:spLocks/>
            </p:cNvSpPr>
            <p:nvPr/>
          </p:nvSpPr>
          <p:spPr bwMode="auto">
            <a:xfrm>
              <a:off x="2730" y="1872"/>
              <a:ext cx="78" cy="7"/>
            </a:xfrm>
            <a:custGeom>
              <a:avLst/>
              <a:gdLst>
                <a:gd name="T0" fmla="*/ 0 w 78"/>
                <a:gd name="T1" fmla="*/ 0 h 7"/>
                <a:gd name="T2" fmla="*/ 78 w 78"/>
                <a:gd name="T3" fmla="*/ 7 h 7"/>
              </a:gdLst>
              <a:ahLst/>
              <a:cxnLst>
                <a:cxn ang="0">
                  <a:pos x="T0" y="T1"/>
                </a:cxn>
                <a:cxn ang="0">
                  <a:pos x="T2" y="T3"/>
                </a:cxn>
              </a:cxnLst>
              <a:rect l="0" t="0" r="r" b="b"/>
              <a:pathLst>
                <a:path w="78" h="7">
                  <a:moveTo>
                    <a:pt x="0" y="0"/>
                  </a:moveTo>
                  <a:lnTo>
                    <a:pt x="78" y="7"/>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81" name="Freeform 29"/>
            <p:cNvSpPr>
              <a:spLocks/>
            </p:cNvSpPr>
            <p:nvPr/>
          </p:nvSpPr>
          <p:spPr bwMode="auto">
            <a:xfrm>
              <a:off x="2733" y="1917"/>
              <a:ext cx="78" cy="7"/>
            </a:xfrm>
            <a:custGeom>
              <a:avLst/>
              <a:gdLst>
                <a:gd name="T0" fmla="*/ 0 w 78"/>
                <a:gd name="T1" fmla="*/ 0 h 7"/>
                <a:gd name="T2" fmla="*/ 78 w 78"/>
                <a:gd name="T3" fmla="*/ 7 h 7"/>
              </a:gdLst>
              <a:ahLst/>
              <a:cxnLst>
                <a:cxn ang="0">
                  <a:pos x="T0" y="T1"/>
                </a:cxn>
                <a:cxn ang="0">
                  <a:pos x="T2" y="T3"/>
                </a:cxn>
              </a:cxnLst>
              <a:rect l="0" t="0" r="r" b="b"/>
              <a:pathLst>
                <a:path w="78" h="7">
                  <a:moveTo>
                    <a:pt x="0" y="0"/>
                  </a:moveTo>
                  <a:lnTo>
                    <a:pt x="78" y="7"/>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pic>
        <p:nvPicPr>
          <p:cNvPr id="177182" name="Picture 30" descr="MPj04096850000[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114800" y="2971800"/>
            <a:ext cx="1905000" cy="1905000"/>
          </a:xfrm>
          <a:prstGeom prst="rect">
            <a:avLst/>
          </a:prstGeom>
          <a:noFill/>
          <a:extLst>
            <a:ext uri="{909E8E84-426E-40DD-AFC4-6F175D3DCCD1}">
              <a14:hiddenFill xmlns:a14="http://schemas.microsoft.com/office/drawing/2010/main" xmlns="">
                <a:solidFill>
                  <a:srgbClr val="FFFFFF"/>
                </a:solidFill>
              </a14:hiddenFill>
            </a:ext>
          </a:extLst>
        </p:spPr>
      </p:pic>
      <p:pic>
        <p:nvPicPr>
          <p:cNvPr id="177183" name="Picture 31" descr="j040208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9200" y="1676400"/>
            <a:ext cx="1319213" cy="1978025"/>
          </a:xfrm>
          <a:prstGeom prst="rect">
            <a:avLst/>
          </a:prstGeom>
          <a:noFill/>
          <a:extLst>
            <a:ext uri="{909E8E84-426E-40DD-AFC4-6F175D3DCCD1}">
              <a14:hiddenFill xmlns:a14="http://schemas.microsoft.com/office/drawing/2010/main" xmlns="">
                <a:solidFill>
                  <a:srgbClr val="FFFFFF"/>
                </a:solidFill>
              </a14:hiddenFill>
            </a:ext>
          </a:extLst>
        </p:spPr>
      </p:pic>
      <p:pic>
        <p:nvPicPr>
          <p:cNvPr id="177184" name="Picture 3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620000" y="1371600"/>
            <a:ext cx="1485900" cy="1981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177185" name="Group 33"/>
          <p:cNvGrpSpPr>
            <a:grpSpLocks/>
          </p:cNvGrpSpPr>
          <p:nvPr/>
        </p:nvGrpSpPr>
        <p:grpSpPr bwMode="auto">
          <a:xfrm>
            <a:off x="7772400" y="3733800"/>
            <a:ext cx="395288" cy="596900"/>
            <a:chOff x="2256" y="1536"/>
            <a:chExt cx="566" cy="856"/>
          </a:xfrm>
        </p:grpSpPr>
        <p:sp>
          <p:nvSpPr>
            <p:cNvPr id="177186" name="Freeform 34"/>
            <p:cNvSpPr>
              <a:spLocks/>
            </p:cNvSpPr>
            <p:nvPr/>
          </p:nvSpPr>
          <p:spPr bwMode="auto">
            <a:xfrm>
              <a:off x="2570" y="1540"/>
              <a:ext cx="252" cy="844"/>
            </a:xfrm>
            <a:custGeom>
              <a:avLst/>
              <a:gdLst>
                <a:gd name="T0" fmla="*/ 222 w 252"/>
                <a:gd name="T1" fmla="*/ 82 h 844"/>
                <a:gd name="T2" fmla="*/ 252 w 252"/>
                <a:gd name="T3" fmla="*/ 746 h 844"/>
                <a:gd name="T4" fmla="*/ 6 w 252"/>
                <a:gd name="T5" fmla="*/ 844 h 844"/>
                <a:gd name="T6" fmla="*/ 4 w 252"/>
                <a:gd name="T7" fmla="*/ 0 h 844"/>
                <a:gd name="T8" fmla="*/ 98 w 252"/>
                <a:gd name="T9" fmla="*/ 40 h 844"/>
                <a:gd name="T10" fmla="*/ 144 w 252"/>
                <a:gd name="T11" fmla="*/ 44 h 844"/>
                <a:gd name="T12" fmla="*/ 162 w 252"/>
                <a:gd name="T13" fmla="*/ 64 h 844"/>
                <a:gd name="T14" fmla="*/ 222 w 252"/>
                <a:gd name="T15" fmla="*/ 82 h 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844">
                  <a:moveTo>
                    <a:pt x="222" y="82"/>
                  </a:moveTo>
                  <a:cubicBezTo>
                    <a:pt x="234" y="198"/>
                    <a:pt x="248" y="620"/>
                    <a:pt x="252" y="746"/>
                  </a:cubicBezTo>
                  <a:cubicBezTo>
                    <a:pt x="138" y="786"/>
                    <a:pt x="90" y="808"/>
                    <a:pt x="6" y="844"/>
                  </a:cubicBezTo>
                  <a:cubicBezTo>
                    <a:pt x="8" y="710"/>
                    <a:pt x="0" y="142"/>
                    <a:pt x="4" y="0"/>
                  </a:cubicBezTo>
                  <a:cubicBezTo>
                    <a:pt x="62" y="22"/>
                    <a:pt x="75" y="33"/>
                    <a:pt x="98" y="40"/>
                  </a:cubicBezTo>
                  <a:cubicBezTo>
                    <a:pt x="121" y="47"/>
                    <a:pt x="133" y="40"/>
                    <a:pt x="144" y="44"/>
                  </a:cubicBezTo>
                  <a:cubicBezTo>
                    <a:pt x="155" y="48"/>
                    <a:pt x="149" y="58"/>
                    <a:pt x="162" y="64"/>
                  </a:cubicBezTo>
                  <a:cubicBezTo>
                    <a:pt x="175" y="70"/>
                    <a:pt x="178" y="64"/>
                    <a:pt x="222" y="82"/>
                  </a:cubicBezTo>
                  <a:close/>
                </a:path>
              </a:pathLst>
            </a:custGeom>
            <a:gradFill rotWithShape="1">
              <a:gsLst>
                <a:gs pos="0">
                  <a:srgbClr val="000099"/>
                </a:gs>
                <a:gs pos="50000">
                  <a:srgbClr val="000099">
                    <a:gamma/>
                    <a:tint val="41176"/>
                    <a:invGamma/>
                  </a:srgbClr>
                </a:gs>
                <a:gs pos="100000">
                  <a:srgbClr val="000099"/>
                </a:gs>
              </a:gsLst>
              <a:lin ang="0" scaled="1"/>
            </a:gra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87" name="Freeform 35"/>
            <p:cNvSpPr>
              <a:spLocks/>
            </p:cNvSpPr>
            <p:nvPr/>
          </p:nvSpPr>
          <p:spPr bwMode="auto">
            <a:xfrm>
              <a:off x="2684" y="1582"/>
              <a:ext cx="60" cy="744"/>
            </a:xfrm>
            <a:custGeom>
              <a:avLst/>
              <a:gdLst>
                <a:gd name="T0" fmla="*/ 50 w 60"/>
                <a:gd name="T1" fmla="*/ 17 h 744"/>
                <a:gd name="T2" fmla="*/ 52 w 60"/>
                <a:gd name="T3" fmla="*/ 140 h 744"/>
                <a:gd name="T4" fmla="*/ 46 w 60"/>
                <a:gd name="T5" fmla="*/ 366 h 744"/>
                <a:gd name="T6" fmla="*/ 55 w 60"/>
                <a:gd name="T7" fmla="*/ 736 h 744"/>
                <a:gd name="T8" fmla="*/ 41 w 60"/>
                <a:gd name="T9" fmla="*/ 744 h 744"/>
                <a:gd name="T10" fmla="*/ 8 w 60"/>
                <a:gd name="T11" fmla="*/ 239 h 744"/>
                <a:gd name="T12" fmla="*/ 4 w 60"/>
                <a:gd name="T13" fmla="*/ 2 h 744"/>
                <a:gd name="T14" fmla="*/ 35 w 60"/>
                <a:gd name="T15" fmla="*/ 2 h 744"/>
                <a:gd name="T16" fmla="*/ 50 w 60"/>
                <a:gd name="T17" fmla="*/ 17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744">
                  <a:moveTo>
                    <a:pt x="50" y="17"/>
                  </a:moveTo>
                  <a:cubicBezTo>
                    <a:pt x="53" y="40"/>
                    <a:pt x="53" y="82"/>
                    <a:pt x="52" y="140"/>
                  </a:cubicBezTo>
                  <a:cubicBezTo>
                    <a:pt x="51" y="198"/>
                    <a:pt x="46" y="267"/>
                    <a:pt x="46" y="366"/>
                  </a:cubicBezTo>
                  <a:cubicBezTo>
                    <a:pt x="46" y="465"/>
                    <a:pt x="56" y="673"/>
                    <a:pt x="55" y="736"/>
                  </a:cubicBezTo>
                  <a:cubicBezTo>
                    <a:pt x="42" y="739"/>
                    <a:pt x="60" y="737"/>
                    <a:pt x="41" y="744"/>
                  </a:cubicBezTo>
                  <a:cubicBezTo>
                    <a:pt x="33" y="661"/>
                    <a:pt x="14" y="363"/>
                    <a:pt x="8" y="239"/>
                  </a:cubicBezTo>
                  <a:cubicBezTo>
                    <a:pt x="2" y="115"/>
                    <a:pt x="0" y="41"/>
                    <a:pt x="4" y="2"/>
                  </a:cubicBezTo>
                  <a:cubicBezTo>
                    <a:pt x="25" y="8"/>
                    <a:pt x="27" y="0"/>
                    <a:pt x="35" y="2"/>
                  </a:cubicBezTo>
                  <a:cubicBezTo>
                    <a:pt x="43" y="4"/>
                    <a:pt x="37" y="0"/>
                    <a:pt x="50" y="17"/>
                  </a:cubicBezTo>
                  <a:close/>
                </a:path>
              </a:pathLst>
            </a:custGeom>
            <a:gradFill rotWithShape="1">
              <a:gsLst>
                <a:gs pos="0">
                  <a:schemeClr val="accent2"/>
                </a:gs>
                <a:gs pos="100000">
                  <a:schemeClr val="accent2">
                    <a:gamma/>
                    <a:tint val="38039"/>
                    <a:invGamma/>
                  </a:schemeClr>
                </a:gs>
              </a:gsLst>
              <a:lin ang="5400000" scaled="1"/>
            </a:gradFill>
            <a:ln>
              <a:noFill/>
            </a:ln>
            <a:effectLst/>
            <a:extLst>
              <a:ext uri="{91240B29-F687-4F45-9708-019B960494DF}">
                <a14:hiddenLine xmlns:a14="http://schemas.microsoft.com/office/drawing/2010/main" xmlns="" w="12700" cap="flat" cmpd="sng">
                  <a:solidFill>
                    <a:schemeClr val="tx1"/>
                  </a:solidFill>
                  <a:prstDash val="solid"/>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88" name="Freeform 36"/>
            <p:cNvSpPr>
              <a:spLocks/>
            </p:cNvSpPr>
            <p:nvPr/>
          </p:nvSpPr>
          <p:spPr bwMode="auto">
            <a:xfrm>
              <a:off x="2256" y="1536"/>
              <a:ext cx="322" cy="856"/>
            </a:xfrm>
            <a:custGeom>
              <a:avLst/>
              <a:gdLst>
                <a:gd name="T0" fmla="*/ 322 w 322"/>
                <a:gd name="T1" fmla="*/ 850 h 856"/>
                <a:gd name="T2" fmla="*/ 220 w 322"/>
                <a:gd name="T3" fmla="*/ 842 h 856"/>
                <a:gd name="T4" fmla="*/ 170 w 322"/>
                <a:gd name="T5" fmla="*/ 796 h 856"/>
                <a:gd name="T6" fmla="*/ 142 w 322"/>
                <a:gd name="T7" fmla="*/ 788 h 856"/>
                <a:gd name="T8" fmla="*/ 48 w 322"/>
                <a:gd name="T9" fmla="*/ 768 h 856"/>
                <a:gd name="T10" fmla="*/ 0 w 322"/>
                <a:gd name="T11" fmla="*/ 722 h 856"/>
                <a:gd name="T12" fmla="*/ 36 w 322"/>
                <a:gd name="T13" fmla="*/ 84 h 856"/>
                <a:gd name="T14" fmla="*/ 94 w 322"/>
                <a:gd name="T15" fmla="*/ 60 h 856"/>
                <a:gd name="T16" fmla="*/ 168 w 322"/>
                <a:gd name="T17" fmla="*/ 42 h 856"/>
                <a:gd name="T18" fmla="*/ 202 w 322"/>
                <a:gd name="T19" fmla="*/ 32 h 856"/>
                <a:gd name="T20" fmla="*/ 252 w 322"/>
                <a:gd name="T21" fmla="*/ 10 h 856"/>
                <a:gd name="T22" fmla="*/ 320 w 322"/>
                <a:gd name="T23" fmla="*/ 4 h 856"/>
                <a:gd name="T24" fmla="*/ 322 w 322"/>
                <a:gd name="T25" fmla="*/ 85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2" h="856">
                  <a:moveTo>
                    <a:pt x="322" y="850"/>
                  </a:moveTo>
                  <a:cubicBezTo>
                    <a:pt x="284" y="856"/>
                    <a:pt x="245" y="851"/>
                    <a:pt x="220" y="842"/>
                  </a:cubicBezTo>
                  <a:cubicBezTo>
                    <a:pt x="195" y="833"/>
                    <a:pt x="183" y="805"/>
                    <a:pt x="170" y="796"/>
                  </a:cubicBezTo>
                  <a:cubicBezTo>
                    <a:pt x="157" y="787"/>
                    <a:pt x="162" y="793"/>
                    <a:pt x="142" y="788"/>
                  </a:cubicBezTo>
                  <a:cubicBezTo>
                    <a:pt x="122" y="783"/>
                    <a:pt x="72" y="779"/>
                    <a:pt x="48" y="768"/>
                  </a:cubicBezTo>
                  <a:cubicBezTo>
                    <a:pt x="24" y="757"/>
                    <a:pt x="32" y="756"/>
                    <a:pt x="0" y="722"/>
                  </a:cubicBezTo>
                  <a:cubicBezTo>
                    <a:pt x="8" y="610"/>
                    <a:pt x="22" y="194"/>
                    <a:pt x="36" y="84"/>
                  </a:cubicBezTo>
                  <a:cubicBezTo>
                    <a:pt x="80" y="56"/>
                    <a:pt x="72" y="67"/>
                    <a:pt x="94" y="60"/>
                  </a:cubicBezTo>
                  <a:cubicBezTo>
                    <a:pt x="116" y="53"/>
                    <a:pt x="150" y="47"/>
                    <a:pt x="168" y="42"/>
                  </a:cubicBezTo>
                  <a:cubicBezTo>
                    <a:pt x="186" y="37"/>
                    <a:pt x="188" y="37"/>
                    <a:pt x="202" y="32"/>
                  </a:cubicBezTo>
                  <a:cubicBezTo>
                    <a:pt x="216" y="27"/>
                    <a:pt x="232" y="15"/>
                    <a:pt x="252" y="10"/>
                  </a:cubicBezTo>
                  <a:cubicBezTo>
                    <a:pt x="272" y="5"/>
                    <a:pt x="276" y="0"/>
                    <a:pt x="320" y="4"/>
                  </a:cubicBezTo>
                  <a:cubicBezTo>
                    <a:pt x="320" y="156"/>
                    <a:pt x="322" y="706"/>
                    <a:pt x="322" y="850"/>
                  </a:cubicBezTo>
                  <a:close/>
                </a:path>
              </a:pathLst>
            </a:custGeom>
            <a:gradFill rotWithShape="1">
              <a:gsLst>
                <a:gs pos="0">
                  <a:srgbClr val="000099"/>
                </a:gs>
                <a:gs pos="50000">
                  <a:srgbClr val="000099">
                    <a:gamma/>
                    <a:shade val="98431"/>
                    <a:invGamma/>
                  </a:srgbClr>
                </a:gs>
                <a:gs pos="100000">
                  <a:srgbClr val="000099"/>
                </a:gs>
              </a:gsLst>
              <a:lin ang="0" scaled="1"/>
            </a:gra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89" name="Freeform 37"/>
            <p:cNvSpPr>
              <a:spLocks/>
            </p:cNvSpPr>
            <p:nvPr/>
          </p:nvSpPr>
          <p:spPr bwMode="auto">
            <a:xfrm>
              <a:off x="2402" y="1542"/>
              <a:ext cx="51" cy="839"/>
            </a:xfrm>
            <a:custGeom>
              <a:avLst/>
              <a:gdLst>
                <a:gd name="T0" fmla="*/ 34 w 51"/>
                <a:gd name="T1" fmla="*/ 32 h 839"/>
                <a:gd name="T2" fmla="*/ 19 w 51"/>
                <a:gd name="T3" fmla="*/ 116 h 839"/>
                <a:gd name="T4" fmla="*/ 4 w 51"/>
                <a:gd name="T5" fmla="*/ 728 h 839"/>
                <a:gd name="T6" fmla="*/ 1 w 51"/>
                <a:gd name="T7" fmla="*/ 785 h 839"/>
                <a:gd name="T8" fmla="*/ 3 w 51"/>
                <a:gd name="T9" fmla="*/ 783 h 839"/>
                <a:gd name="T10" fmla="*/ 18 w 51"/>
                <a:gd name="T11" fmla="*/ 791 h 839"/>
                <a:gd name="T12" fmla="*/ 34 w 51"/>
                <a:gd name="T13" fmla="*/ 801 h 839"/>
                <a:gd name="T14" fmla="*/ 46 w 51"/>
                <a:gd name="T15" fmla="*/ 372 h 839"/>
                <a:gd name="T16" fmla="*/ 49 w 51"/>
                <a:gd name="T17" fmla="*/ 27 h 839"/>
                <a:gd name="T18" fmla="*/ 34 w 51"/>
                <a:gd name="T19" fmla="*/ 32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39">
                  <a:moveTo>
                    <a:pt x="34" y="32"/>
                  </a:moveTo>
                  <a:cubicBezTo>
                    <a:pt x="29" y="43"/>
                    <a:pt x="24" y="0"/>
                    <a:pt x="19" y="116"/>
                  </a:cubicBezTo>
                  <a:cubicBezTo>
                    <a:pt x="14" y="232"/>
                    <a:pt x="7" y="617"/>
                    <a:pt x="4" y="728"/>
                  </a:cubicBezTo>
                  <a:cubicBezTo>
                    <a:pt x="1" y="839"/>
                    <a:pt x="1" y="750"/>
                    <a:pt x="1" y="785"/>
                  </a:cubicBezTo>
                  <a:cubicBezTo>
                    <a:pt x="24" y="789"/>
                    <a:pt x="0" y="782"/>
                    <a:pt x="3" y="783"/>
                  </a:cubicBezTo>
                  <a:cubicBezTo>
                    <a:pt x="6" y="784"/>
                    <a:pt x="13" y="788"/>
                    <a:pt x="18" y="791"/>
                  </a:cubicBezTo>
                  <a:cubicBezTo>
                    <a:pt x="23" y="794"/>
                    <a:pt x="15" y="794"/>
                    <a:pt x="34" y="801"/>
                  </a:cubicBezTo>
                  <a:cubicBezTo>
                    <a:pt x="38" y="733"/>
                    <a:pt x="44" y="501"/>
                    <a:pt x="46" y="372"/>
                  </a:cubicBezTo>
                  <a:cubicBezTo>
                    <a:pt x="48" y="243"/>
                    <a:pt x="51" y="84"/>
                    <a:pt x="49" y="27"/>
                  </a:cubicBezTo>
                  <a:cubicBezTo>
                    <a:pt x="24" y="32"/>
                    <a:pt x="37" y="31"/>
                    <a:pt x="34" y="32"/>
                  </a:cubicBezTo>
                  <a:close/>
                </a:path>
              </a:pathLst>
            </a:custGeom>
            <a:gradFill rotWithShape="1">
              <a:gsLst>
                <a:gs pos="0">
                  <a:schemeClr val="accent2"/>
                </a:gs>
                <a:gs pos="50000">
                  <a:schemeClr val="accent2">
                    <a:gamma/>
                    <a:tint val="54118"/>
                    <a:invGamma/>
                  </a:schemeClr>
                </a:gs>
                <a:gs pos="100000">
                  <a:schemeClr val="accent2"/>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90" name="Freeform 38"/>
            <p:cNvSpPr>
              <a:spLocks/>
            </p:cNvSpPr>
            <p:nvPr/>
          </p:nvSpPr>
          <p:spPr bwMode="auto">
            <a:xfrm>
              <a:off x="2678" y="1739"/>
              <a:ext cx="54" cy="15"/>
            </a:xfrm>
            <a:custGeom>
              <a:avLst/>
              <a:gdLst>
                <a:gd name="T0" fmla="*/ 0 w 54"/>
                <a:gd name="T1" fmla="*/ 7 h 15"/>
                <a:gd name="T2" fmla="*/ 36 w 54"/>
                <a:gd name="T3" fmla="*/ 1 h 15"/>
                <a:gd name="T4" fmla="*/ 54 w 54"/>
                <a:gd name="T5" fmla="*/ 15 h 15"/>
              </a:gdLst>
              <a:ahLst/>
              <a:cxnLst>
                <a:cxn ang="0">
                  <a:pos x="T0" y="T1"/>
                </a:cxn>
                <a:cxn ang="0">
                  <a:pos x="T2" y="T3"/>
                </a:cxn>
                <a:cxn ang="0">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91" name="Freeform 39"/>
            <p:cNvSpPr>
              <a:spLocks/>
            </p:cNvSpPr>
            <p:nvPr/>
          </p:nvSpPr>
          <p:spPr bwMode="auto">
            <a:xfrm>
              <a:off x="2678" y="1775"/>
              <a:ext cx="54" cy="15"/>
            </a:xfrm>
            <a:custGeom>
              <a:avLst/>
              <a:gdLst>
                <a:gd name="T0" fmla="*/ 0 w 54"/>
                <a:gd name="T1" fmla="*/ 7 h 15"/>
                <a:gd name="T2" fmla="*/ 36 w 54"/>
                <a:gd name="T3" fmla="*/ 1 h 15"/>
                <a:gd name="T4" fmla="*/ 54 w 54"/>
                <a:gd name="T5" fmla="*/ 15 h 15"/>
              </a:gdLst>
              <a:ahLst/>
              <a:cxnLst>
                <a:cxn ang="0">
                  <a:pos x="T0" y="T1"/>
                </a:cxn>
                <a:cxn ang="0">
                  <a:pos x="T2" y="T3"/>
                </a:cxn>
                <a:cxn ang="0">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92" name="Freeform 40"/>
            <p:cNvSpPr>
              <a:spLocks/>
            </p:cNvSpPr>
            <p:nvPr/>
          </p:nvSpPr>
          <p:spPr bwMode="auto">
            <a:xfrm>
              <a:off x="2678" y="1821"/>
              <a:ext cx="54" cy="15"/>
            </a:xfrm>
            <a:custGeom>
              <a:avLst/>
              <a:gdLst>
                <a:gd name="T0" fmla="*/ 0 w 54"/>
                <a:gd name="T1" fmla="*/ 7 h 15"/>
                <a:gd name="T2" fmla="*/ 36 w 54"/>
                <a:gd name="T3" fmla="*/ 1 h 15"/>
                <a:gd name="T4" fmla="*/ 54 w 54"/>
                <a:gd name="T5" fmla="*/ 15 h 15"/>
              </a:gdLst>
              <a:ahLst/>
              <a:cxnLst>
                <a:cxn ang="0">
                  <a:pos x="T0" y="T1"/>
                </a:cxn>
                <a:cxn ang="0">
                  <a:pos x="T2" y="T3"/>
                </a:cxn>
                <a:cxn ang="0">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93" name="Freeform 41"/>
            <p:cNvSpPr>
              <a:spLocks/>
            </p:cNvSpPr>
            <p:nvPr/>
          </p:nvSpPr>
          <p:spPr bwMode="auto">
            <a:xfrm>
              <a:off x="2678" y="1859"/>
              <a:ext cx="54" cy="15"/>
            </a:xfrm>
            <a:custGeom>
              <a:avLst/>
              <a:gdLst>
                <a:gd name="T0" fmla="*/ 0 w 54"/>
                <a:gd name="T1" fmla="*/ 7 h 15"/>
                <a:gd name="T2" fmla="*/ 36 w 54"/>
                <a:gd name="T3" fmla="*/ 1 h 15"/>
                <a:gd name="T4" fmla="*/ 54 w 54"/>
                <a:gd name="T5" fmla="*/ 15 h 15"/>
              </a:gdLst>
              <a:ahLst/>
              <a:cxnLst>
                <a:cxn ang="0">
                  <a:pos x="T0" y="T1"/>
                </a:cxn>
                <a:cxn ang="0">
                  <a:pos x="T2" y="T3"/>
                </a:cxn>
                <a:cxn ang="0">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94" name="Freeform 42"/>
            <p:cNvSpPr>
              <a:spLocks/>
            </p:cNvSpPr>
            <p:nvPr/>
          </p:nvSpPr>
          <p:spPr bwMode="auto">
            <a:xfrm>
              <a:off x="2678" y="1907"/>
              <a:ext cx="54" cy="15"/>
            </a:xfrm>
            <a:custGeom>
              <a:avLst/>
              <a:gdLst>
                <a:gd name="T0" fmla="*/ 0 w 54"/>
                <a:gd name="T1" fmla="*/ 7 h 15"/>
                <a:gd name="T2" fmla="*/ 36 w 54"/>
                <a:gd name="T3" fmla="*/ 1 h 15"/>
                <a:gd name="T4" fmla="*/ 54 w 54"/>
                <a:gd name="T5" fmla="*/ 15 h 15"/>
              </a:gdLst>
              <a:ahLst/>
              <a:cxnLst>
                <a:cxn ang="0">
                  <a:pos x="T0" y="T1"/>
                </a:cxn>
                <a:cxn ang="0">
                  <a:pos x="T2" y="T3"/>
                </a:cxn>
                <a:cxn ang="0">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95" name="Freeform 43"/>
            <p:cNvSpPr>
              <a:spLocks/>
            </p:cNvSpPr>
            <p:nvPr/>
          </p:nvSpPr>
          <p:spPr bwMode="auto">
            <a:xfrm>
              <a:off x="2372" y="1713"/>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Lst>
              <a:ahLst/>
              <a:cxnLst>
                <a:cxn ang="0">
                  <a:pos x="T0" y="T1"/>
                </a:cxn>
                <a:cxn ang="0">
                  <a:pos x="T2" y="T3"/>
                </a:cxn>
                <a:cxn ang="0">
                  <a:pos x="T4" y="T5"/>
                </a:cxn>
                <a:cxn ang="0">
                  <a:pos x="T6" y="T7"/>
                </a:cxn>
                <a:cxn ang="0">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7000"/>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96" name="Freeform 44"/>
            <p:cNvSpPr>
              <a:spLocks/>
            </p:cNvSpPr>
            <p:nvPr/>
          </p:nvSpPr>
          <p:spPr bwMode="auto">
            <a:xfrm>
              <a:off x="2372" y="1751"/>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Lst>
              <a:ahLst/>
              <a:cxnLst>
                <a:cxn ang="0">
                  <a:pos x="T0" y="T1"/>
                </a:cxn>
                <a:cxn ang="0">
                  <a:pos x="T2" y="T3"/>
                </a:cxn>
                <a:cxn ang="0">
                  <a:pos x="T4" y="T5"/>
                </a:cxn>
                <a:cxn ang="0">
                  <a:pos x="T6" y="T7"/>
                </a:cxn>
                <a:cxn ang="0">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7000"/>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97" name="Freeform 45"/>
            <p:cNvSpPr>
              <a:spLocks/>
            </p:cNvSpPr>
            <p:nvPr/>
          </p:nvSpPr>
          <p:spPr bwMode="auto">
            <a:xfrm>
              <a:off x="2372" y="1799"/>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Lst>
              <a:ahLst/>
              <a:cxnLst>
                <a:cxn ang="0">
                  <a:pos x="T0" y="T1"/>
                </a:cxn>
                <a:cxn ang="0">
                  <a:pos x="T2" y="T3"/>
                </a:cxn>
                <a:cxn ang="0">
                  <a:pos x="T4" y="T5"/>
                </a:cxn>
                <a:cxn ang="0">
                  <a:pos x="T6" y="T7"/>
                </a:cxn>
                <a:cxn ang="0">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7000"/>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98" name="Freeform 46"/>
            <p:cNvSpPr>
              <a:spLocks/>
            </p:cNvSpPr>
            <p:nvPr/>
          </p:nvSpPr>
          <p:spPr bwMode="auto">
            <a:xfrm>
              <a:off x="2372" y="1845"/>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Lst>
              <a:ahLst/>
              <a:cxnLst>
                <a:cxn ang="0">
                  <a:pos x="T0" y="T1"/>
                </a:cxn>
                <a:cxn ang="0">
                  <a:pos x="T2" y="T3"/>
                </a:cxn>
                <a:cxn ang="0">
                  <a:pos x="T4" y="T5"/>
                </a:cxn>
                <a:cxn ang="0">
                  <a:pos x="T6" y="T7"/>
                </a:cxn>
                <a:cxn ang="0">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7000"/>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199" name="Freeform 47"/>
            <p:cNvSpPr>
              <a:spLocks/>
            </p:cNvSpPr>
            <p:nvPr/>
          </p:nvSpPr>
          <p:spPr bwMode="auto">
            <a:xfrm>
              <a:off x="2372" y="1891"/>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Lst>
              <a:ahLst/>
              <a:cxnLst>
                <a:cxn ang="0">
                  <a:pos x="T0" y="T1"/>
                </a:cxn>
                <a:cxn ang="0">
                  <a:pos x="T2" y="T3"/>
                </a:cxn>
                <a:cxn ang="0">
                  <a:pos x="T4" y="T5"/>
                </a:cxn>
                <a:cxn ang="0">
                  <a:pos x="T6" y="T7"/>
                </a:cxn>
                <a:cxn ang="0">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7000"/>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200" name="Freeform 48"/>
            <p:cNvSpPr>
              <a:spLocks/>
            </p:cNvSpPr>
            <p:nvPr/>
          </p:nvSpPr>
          <p:spPr bwMode="auto">
            <a:xfrm>
              <a:off x="2581" y="1723"/>
              <a:ext cx="96" cy="21"/>
            </a:xfrm>
            <a:custGeom>
              <a:avLst/>
              <a:gdLst>
                <a:gd name="T0" fmla="*/ 96 w 96"/>
                <a:gd name="T1" fmla="*/ 21 h 21"/>
                <a:gd name="T2" fmla="*/ 0 w 96"/>
                <a:gd name="T3" fmla="*/ 0 h 21"/>
              </a:gdLst>
              <a:ahLst/>
              <a:cxnLst>
                <a:cxn ang="0">
                  <a:pos x="T0" y="T1"/>
                </a:cxn>
                <a:cxn ang="0">
                  <a:pos x="T2" y="T3"/>
                </a:cxn>
              </a:cxnLst>
              <a:rect l="0" t="0" r="r" b="b"/>
              <a:pathLst>
                <a:path w="96" h="21">
                  <a:moveTo>
                    <a:pt x="96" y="21"/>
                  </a:moveTo>
                  <a:lnTo>
                    <a:pt x="0" y="0"/>
                  </a:lnTo>
                </a:path>
              </a:pathLst>
            </a:custGeom>
            <a:noFill/>
            <a:ln w="28575" cap="flat" cmpd="sng">
              <a:solidFill>
                <a:srgbClr val="99CCFF">
                  <a:alpha val="71001"/>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201" name="Freeform 49"/>
            <p:cNvSpPr>
              <a:spLocks/>
            </p:cNvSpPr>
            <p:nvPr/>
          </p:nvSpPr>
          <p:spPr bwMode="auto">
            <a:xfrm>
              <a:off x="2581" y="1764"/>
              <a:ext cx="95" cy="18"/>
            </a:xfrm>
            <a:custGeom>
              <a:avLst/>
              <a:gdLst>
                <a:gd name="T0" fmla="*/ 95 w 95"/>
                <a:gd name="T1" fmla="*/ 18 h 18"/>
                <a:gd name="T2" fmla="*/ 0 w 95"/>
                <a:gd name="T3" fmla="*/ 0 h 18"/>
              </a:gdLst>
              <a:ahLst/>
              <a:cxnLst>
                <a:cxn ang="0">
                  <a:pos x="T0" y="T1"/>
                </a:cxn>
                <a:cxn ang="0">
                  <a:pos x="T2" y="T3"/>
                </a:cxn>
              </a:cxnLst>
              <a:rect l="0" t="0" r="r" b="b"/>
              <a:pathLst>
                <a:path w="95" h="18">
                  <a:moveTo>
                    <a:pt x="95" y="18"/>
                  </a:moveTo>
                  <a:lnTo>
                    <a:pt x="0" y="0"/>
                  </a:lnTo>
                </a:path>
              </a:pathLst>
            </a:custGeom>
            <a:noFill/>
            <a:ln w="28575" cap="flat" cmpd="sng">
              <a:solidFill>
                <a:srgbClr val="99CCFF">
                  <a:alpha val="71001"/>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202" name="Freeform 50"/>
            <p:cNvSpPr>
              <a:spLocks/>
            </p:cNvSpPr>
            <p:nvPr/>
          </p:nvSpPr>
          <p:spPr bwMode="auto">
            <a:xfrm>
              <a:off x="2576" y="1812"/>
              <a:ext cx="100" cy="14"/>
            </a:xfrm>
            <a:custGeom>
              <a:avLst/>
              <a:gdLst>
                <a:gd name="T0" fmla="*/ 100 w 100"/>
                <a:gd name="T1" fmla="*/ 14 h 14"/>
                <a:gd name="T2" fmla="*/ 0 w 100"/>
                <a:gd name="T3" fmla="*/ 0 h 14"/>
              </a:gdLst>
              <a:ahLst/>
              <a:cxnLst>
                <a:cxn ang="0">
                  <a:pos x="T0" y="T1"/>
                </a:cxn>
                <a:cxn ang="0">
                  <a:pos x="T2" y="T3"/>
                </a:cxn>
              </a:cxnLst>
              <a:rect l="0" t="0" r="r" b="b"/>
              <a:pathLst>
                <a:path w="100" h="14">
                  <a:moveTo>
                    <a:pt x="100" y="14"/>
                  </a:moveTo>
                  <a:lnTo>
                    <a:pt x="0" y="0"/>
                  </a:lnTo>
                </a:path>
              </a:pathLst>
            </a:custGeom>
            <a:noFill/>
            <a:ln w="28575" cap="flat" cmpd="sng">
              <a:solidFill>
                <a:srgbClr val="99CCFF">
                  <a:alpha val="71001"/>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203" name="Freeform 51"/>
            <p:cNvSpPr>
              <a:spLocks/>
            </p:cNvSpPr>
            <p:nvPr/>
          </p:nvSpPr>
          <p:spPr bwMode="auto">
            <a:xfrm>
              <a:off x="2574" y="1856"/>
              <a:ext cx="102" cy="10"/>
            </a:xfrm>
            <a:custGeom>
              <a:avLst/>
              <a:gdLst>
                <a:gd name="T0" fmla="*/ 102 w 102"/>
                <a:gd name="T1" fmla="*/ 10 h 10"/>
                <a:gd name="T2" fmla="*/ 0 w 102"/>
                <a:gd name="T3" fmla="*/ 0 h 10"/>
              </a:gdLst>
              <a:ahLst/>
              <a:cxnLst>
                <a:cxn ang="0">
                  <a:pos x="T0" y="T1"/>
                </a:cxn>
                <a:cxn ang="0">
                  <a:pos x="T2" y="T3"/>
                </a:cxn>
              </a:cxnLst>
              <a:rect l="0" t="0" r="r" b="b"/>
              <a:pathLst>
                <a:path w="102" h="10">
                  <a:moveTo>
                    <a:pt x="102" y="10"/>
                  </a:moveTo>
                  <a:lnTo>
                    <a:pt x="0" y="0"/>
                  </a:lnTo>
                </a:path>
              </a:pathLst>
            </a:custGeom>
            <a:noFill/>
            <a:ln w="28575" cap="flat" cmpd="sng">
              <a:solidFill>
                <a:srgbClr val="99CCFF">
                  <a:alpha val="71001"/>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204" name="Freeform 52"/>
            <p:cNvSpPr>
              <a:spLocks/>
            </p:cNvSpPr>
            <p:nvPr/>
          </p:nvSpPr>
          <p:spPr bwMode="auto">
            <a:xfrm>
              <a:off x="2574" y="1904"/>
              <a:ext cx="109" cy="8"/>
            </a:xfrm>
            <a:custGeom>
              <a:avLst/>
              <a:gdLst>
                <a:gd name="T0" fmla="*/ 109 w 109"/>
                <a:gd name="T1" fmla="*/ 8 h 8"/>
                <a:gd name="T2" fmla="*/ 0 w 109"/>
                <a:gd name="T3" fmla="*/ 0 h 8"/>
              </a:gdLst>
              <a:ahLst/>
              <a:cxnLst>
                <a:cxn ang="0">
                  <a:pos x="T0" y="T1"/>
                </a:cxn>
                <a:cxn ang="0">
                  <a:pos x="T2" y="T3"/>
                </a:cxn>
              </a:cxnLst>
              <a:rect l="0" t="0" r="r" b="b"/>
              <a:pathLst>
                <a:path w="109" h="8">
                  <a:moveTo>
                    <a:pt x="109" y="8"/>
                  </a:moveTo>
                  <a:lnTo>
                    <a:pt x="0" y="0"/>
                  </a:lnTo>
                </a:path>
              </a:pathLst>
            </a:custGeom>
            <a:noFill/>
            <a:ln w="28575" cap="flat" cmpd="sng">
              <a:solidFill>
                <a:srgbClr val="99CCFF">
                  <a:alpha val="71001"/>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205" name="Freeform 53"/>
            <p:cNvSpPr>
              <a:spLocks/>
            </p:cNvSpPr>
            <p:nvPr/>
          </p:nvSpPr>
          <p:spPr bwMode="auto">
            <a:xfrm>
              <a:off x="2731" y="1752"/>
              <a:ext cx="71" cy="12"/>
            </a:xfrm>
            <a:custGeom>
              <a:avLst/>
              <a:gdLst>
                <a:gd name="T0" fmla="*/ 0 w 71"/>
                <a:gd name="T1" fmla="*/ 0 h 12"/>
                <a:gd name="T2" fmla="*/ 71 w 71"/>
                <a:gd name="T3" fmla="*/ 12 h 12"/>
              </a:gdLst>
              <a:ahLst/>
              <a:cxnLst>
                <a:cxn ang="0">
                  <a:pos x="T0" y="T1"/>
                </a:cxn>
                <a:cxn ang="0">
                  <a:pos x="T2" y="T3"/>
                </a:cxn>
              </a:cxnLst>
              <a:rect l="0" t="0" r="r" b="b"/>
              <a:pathLst>
                <a:path w="71" h="12">
                  <a:moveTo>
                    <a:pt x="0" y="0"/>
                  </a:moveTo>
                  <a:lnTo>
                    <a:pt x="71" y="12"/>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206" name="Freeform 54"/>
            <p:cNvSpPr>
              <a:spLocks/>
            </p:cNvSpPr>
            <p:nvPr/>
          </p:nvSpPr>
          <p:spPr bwMode="auto">
            <a:xfrm>
              <a:off x="2733" y="1791"/>
              <a:ext cx="72" cy="9"/>
            </a:xfrm>
            <a:custGeom>
              <a:avLst/>
              <a:gdLst>
                <a:gd name="T0" fmla="*/ 0 w 72"/>
                <a:gd name="T1" fmla="*/ 0 h 9"/>
                <a:gd name="T2" fmla="*/ 72 w 72"/>
                <a:gd name="T3" fmla="*/ 9 h 9"/>
              </a:gdLst>
              <a:ahLst/>
              <a:cxnLst>
                <a:cxn ang="0">
                  <a:pos x="T0" y="T1"/>
                </a:cxn>
                <a:cxn ang="0">
                  <a:pos x="T2" y="T3"/>
                </a:cxn>
              </a:cxnLst>
              <a:rect l="0" t="0" r="r" b="b"/>
              <a:pathLst>
                <a:path w="72" h="9">
                  <a:moveTo>
                    <a:pt x="0" y="0"/>
                  </a:moveTo>
                  <a:lnTo>
                    <a:pt x="72" y="9"/>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207" name="Line 55"/>
            <p:cNvSpPr>
              <a:spLocks noChangeShapeType="1"/>
            </p:cNvSpPr>
            <p:nvPr/>
          </p:nvSpPr>
          <p:spPr bwMode="auto">
            <a:xfrm>
              <a:off x="2733" y="1834"/>
              <a:ext cx="75" cy="9"/>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208" name="Freeform 56"/>
            <p:cNvSpPr>
              <a:spLocks/>
            </p:cNvSpPr>
            <p:nvPr/>
          </p:nvSpPr>
          <p:spPr bwMode="auto">
            <a:xfrm>
              <a:off x="2730" y="1872"/>
              <a:ext cx="78" cy="7"/>
            </a:xfrm>
            <a:custGeom>
              <a:avLst/>
              <a:gdLst>
                <a:gd name="T0" fmla="*/ 0 w 78"/>
                <a:gd name="T1" fmla="*/ 0 h 7"/>
                <a:gd name="T2" fmla="*/ 78 w 78"/>
                <a:gd name="T3" fmla="*/ 7 h 7"/>
              </a:gdLst>
              <a:ahLst/>
              <a:cxnLst>
                <a:cxn ang="0">
                  <a:pos x="T0" y="T1"/>
                </a:cxn>
                <a:cxn ang="0">
                  <a:pos x="T2" y="T3"/>
                </a:cxn>
              </a:cxnLst>
              <a:rect l="0" t="0" r="r" b="b"/>
              <a:pathLst>
                <a:path w="78" h="7">
                  <a:moveTo>
                    <a:pt x="0" y="0"/>
                  </a:moveTo>
                  <a:lnTo>
                    <a:pt x="78" y="7"/>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209" name="Freeform 57"/>
            <p:cNvSpPr>
              <a:spLocks/>
            </p:cNvSpPr>
            <p:nvPr/>
          </p:nvSpPr>
          <p:spPr bwMode="auto">
            <a:xfrm>
              <a:off x="2733" y="1917"/>
              <a:ext cx="78" cy="7"/>
            </a:xfrm>
            <a:custGeom>
              <a:avLst/>
              <a:gdLst>
                <a:gd name="T0" fmla="*/ 0 w 78"/>
                <a:gd name="T1" fmla="*/ 0 h 7"/>
                <a:gd name="T2" fmla="*/ 78 w 78"/>
                <a:gd name="T3" fmla="*/ 7 h 7"/>
              </a:gdLst>
              <a:ahLst/>
              <a:cxnLst>
                <a:cxn ang="0">
                  <a:pos x="T0" y="T1"/>
                </a:cxn>
                <a:cxn ang="0">
                  <a:pos x="T2" y="T3"/>
                </a:cxn>
              </a:cxnLst>
              <a:rect l="0" t="0" r="r" b="b"/>
              <a:pathLst>
                <a:path w="78" h="7">
                  <a:moveTo>
                    <a:pt x="0" y="0"/>
                  </a:moveTo>
                  <a:lnTo>
                    <a:pt x="78" y="7"/>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
        <p:nvSpPr>
          <p:cNvPr id="177210" name="Text Box 58"/>
          <p:cNvSpPr txBox="1">
            <a:spLocks noChangeArrowheads="1"/>
          </p:cNvSpPr>
          <p:nvPr/>
        </p:nvSpPr>
        <p:spPr bwMode="auto">
          <a:xfrm>
            <a:off x="1279525" y="4459288"/>
            <a:ext cx="18303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Big Supplier</a:t>
            </a:r>
          </a:p>
        </p:txBody>
      </p:sp>
      <p:sp>
        <p:nvSpPr>
          <p:cNvPr id="177211" name="Text Box 59"/>
          <p:cNvSpPr txBox="1">
            <a:spLocks noChangeArrowheads="1"/>
          </p:cNvSpPr>
          <p:nvPr/>
        </p:nvSpPr>
        <p:spPr bwMode="auto">
          <a:xfrm>
            <a:off x="7010400" y="4459288"/>
            <a:ext cx="203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Big Customer</a:t>
            </a:r>
          </a:p>
        </p:txBody>
      </p:sp>
      <p:sp>
        <p:nvSpPr>
          <p:cNvPr id="177212" name="Freeform 60"/>
          <p:cNvSpPr>
            <a:spLocks/>
          </p:cNvSpPr>
          <p:nvPr/>
        </p:nvSpPr>
        <p:spPr bwMode="auto">
          <a:xfrm>
            <a:off x="2341563" y="4138613"/>
            <a:ext cx="1773237" cy="661987"/>
          </a:xfrm>
          <a:custGeom>
            <a:avLst/>
            <a:gdLst>
              <a:gd name="T0" fmla="*/ 1117 w 1117"/>
              <a:gd name="T1" fmla="*/ 417 h 417"/>
              <a:gd name="T2" fmla="*/ 973 w 1117"/>
              <a:gd name="T3" fmla="*/ 225 h 417"/>
              <a:gd name="T4" fmla="*/ 637 w 1117"/>
              <a:gd name="T5" fmla="*/ 273 h 417"/>
              <a:gd name="T6" fmla="*/ 516 w 1117"/>
              <a:gd name="T7" fmla="*/ 51 h 417"/>
              <a:gd name="T8" fmla="*/ 0 w 1117"/>
              <a:gd name="T9" fmla="*/ 0 h 417"/>
            </a:gdLst>
            <a:ahLst/>
            <a:cxnLst>
              <a:cxn ang="0">
                <a:pos x="T0" y="T1"/>
              </a:cxn>
              <a:cxn ang="0">
                <a:pos x="T2" y="T3"/>
              </a:cxn>
              <a:cxn ang="0">
                <a:pos x="T4" y="T5"/>
              </a:cxn>
              <a:cxn ang="0">
                <a:pos x="T6" y="T7"/>
              </a:cxn>
              <a:cxn ang="0">
                <a:pos x="T8" y="T9"/>
              </a:cxn>
            </a:cxnLst>
            <a:rect l="0" t="0" r="r" b="b"/>
            <a:pathLst>
              <a:path w="1117" h="417">
                <a:moveTo>
                  <a:pt x="1117" y="417"/>
                </a:moveTo>
                <a:cubicBezTo>
                  <a:pt x="1085" y="333"/>
                  <a:pt x="1053" y="249"/>
                  <a:pt x="973" y="225"/>
                </a:cubicBezTo>
                <a:cubicBezTo>
                  <a:pt x="893" y="201"/>
                  <a:pt x="713" y="302"/>
                  <a:pt x="637" y="273"/>
                </a:cubicBezTo>
                <a:cubicBezTo>
                  <a:pt x="561" y="244"/>
                  <a:pt x="622" y="96"/>
                  <a:pt x="516" y="51"/>
                </a:cubicBezTo>
                <a:cubicBezTo>
                  <a:pt x="410" y="6"/>
                  <a:pt x="107" y="11"/>
                  <a:pt x="0"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7213" name="Freeform 61"/>
          <p:cNvSpPr>
            <a:spLocks/>
          </p:cNvSpPr>
          <p:nvPr/>
        </p:nvSpPr>
        <p:spPr bwMode="auto">
          <a:xfrm>
            <a:off x="3644900" y="4191000"/>
            <a:ext cx="4203700" cy="1130300"/>
          </a:xfrm>
          <a:custGeom>
            <a:avLst/>
            <a:gdLst>
              <a:gd name="T0" fmla="*/ 296 w 2648"/>
              <a:gd name="T1" fmla="*/ 384 h 712"/>
              <a:gd name="T2" fmla="*/ 56 w 2648"/>
              <a:gd name="T3" fmla="*/ 672 h 712"/>
              <a:gd name="T4" fmla="*/ 632 w 2648"/>
              <a:gd name="T5" fmla="*/ 624 h 712"/>
              <a:gd name="T6" fmla="*/ 1256 w 2648"/>
              <a:gd name="T7" fmla="*/ 480 h 712"/>
              <a:gd name="T8" fmla="*/ 1880 w 2648"/>
              <a:gd name="T9" fmla="*/ 624 h 712"/>
              <a:gd name="T10" fmla="*/ 2069 w 2648"/>
              <a:gd name="T11" fmla="*/ 129 h 712"/>
              <a:gd name="T12" fmla="*/ 2648 w 2648"/>
              <a:gd name="T13" fmla="*/ 0 h 712"/>
            </a:gdLst>
            <a:ahLst/>
            <a:cxnLst>
              <a:cxn ang="0">
                <a:pos x="T0" y="T1"/>
              </a:cxn>
              <a:cxn ang="0">
                <a:pos x="T2" y="T3"/>
              </a:cxn>
              <a:cxn ang="0">
                <a:pos x="T4" y="T5"/>
              </a:cxn>
              <a:cxn ang="0">
                <a:pos x="T6" y="T7"/>
              </a:cxn>
              <a:cxn ang="0">
                <a:pos x="T8" y="T9"/>
              </a:cxn>
              <a:cxn ang="0">
                <a:pos x="T10" y="T11"/>
              </a:cxn>
              <a:cxn ang="0">
                <a:pos x="T12" y="T13"/>
              </a:cxn>
            </a:cxnLst>
            <a:rect l="0" t="0" r="r" b="b"/>
            <a:pathLst>
              <a:path w="2648" h="712">
                <a:moveTo>
                  <a:pt x="296" y="384"/>
                </a:moveTo>
                <a:cubicBezTo>
                  <a:pt x="148" y="508"/>
                  <a:pt x="0" y="632"/>
                  <a:pt x="56" y="672"/>
                </a:cubicBezTo>
                <a:cubicBezTo>
                  <a:pt x="112" y="712"/>
                  <a:pt x="432" y="656"/>
                  <a:pt x="632" y="624"/>
                </a:cubicBezTo>
                <a:cubicBezTo>
                  <a:pt x="832" y="592"/>
                  <a:pt x="1048" y="480"/>
                  <a:pt x="1256" y="480"/>
                </a:cubicBezTo>
                <a:cubicBezTo>
                  <a:pt x="1464" y="480"/>
                  <a:pt x="1744" y="682"/>
                  <a:pt x="1880" y="624"/>
                </a:cubicBezTo>
                <a:cubicBezTo>
                  <a:pt x="2016" y="566"/>
                  <a:pt x="1941" y="233"/>
                  <a:pt x="2069" y="129"/>
                </a:cubicBezTo>
                <a:cubicBezTo>
                  <a:pt x="2197" y="25"/>
                  <a:pt x="2528" y="27"/>
                  <a:pt x="2648"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pic>
        <p:nvPicPr>
          <p:cNvPr id="177214" name="Picture 6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362200" y="2590800"/>
            <a:ext cx="1433513" cy="13446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7215" name="Picture 63"/>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400800" y="2590800"/>
            <a:ext cx="1524000" cy="1076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77216" name="Text Box 64"/>
          <p:cNvSpPr txBox="1">
            <a:spLocks noChangeArrowheads="1"/>
          </p:cNvSpPr>
          <p:nvPr/>
        </p:nvSpPr>
        <p:spPr bwMode="auto">
          <a:xfrm>
            <a:off x="3276600" y="1295400"/>
            <a:ext cx="3810000" cy="1190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1800"/>
              <a:t>Use supplier and customer ERP systems to track purchases and sales and reduce the need for your own system.</a:t>
            </a:r>
          </a:p>
        </p:txBody>
      </p:sp>
    </p:spTree>
    <p:extLst>
      <p:ext uri="{BB962C8B-B14F-4D97-AF65-F5344CB8AC3E}">
        <p14:creationId xmlns:p14="http://schemas.microsoft.com/office/powerpoint/2010/main" xmlns="" val="3660227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Tasks</a:t>
            </a:r>
            <a:endParaRPr lang="en-US" dirty="0"/>
          </a:p>
        </p:txBody>
      </p:sp>
      <p:graphicFrame>
        <p:nvGraphicFramePr>
          <p:cNvPr id="179256" name="Group 56"/>
          <p:cNvGraphicFramePr>
            <a:graphicFrameLocks noGrp="1"/>
          </p:cNvGraphicFramePr>
          <p:nvPr>
            <p:ph idx="1"/>
            <p:extLst>
              <p:ext uri="{D42A27DB-BD31-4B8C-83A1-F6EECF244321}">
                <p14:modId xmlns:p14="http://schemas.microsoft.com/office/powerpoint/2010/main" xmlns="" val="3912021484"/>
              </p:ext>
            </p:extLst>
          </p:nvPr>
        </p:nvGraphicFramePr>
        <p:xfrm>
          <a:off x="1219200" y="1219200"/>
          <a:ext cx="7570625" cy="4792663"/>
        </p:xfrm>
        <a:graphic>
          <a:graphicData uri="http://schemas.openxmlformats.org/drawingml/2006/table">
            <a:tbl>
              <a:tblPr/>
              <a:tblGrid>
                <a:gridCol w="1586156"/>
                <a:gridCol w="2708099"/>
                <a:gridCol w="3276370"/>
              </a:tblGrid>
              <a:tr h="1727200">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Operations</a:t>
                      </a:r>
                    </a:p>
                  </a:txBody>
                  <a:tcPr marL="88228" marR="8822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DD"/>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Tx/>
                        <a:buChar char="•"/>
                        <a:tabLst/>
                      </a:pPr>
                      <a:r>
                        <a:rPr kumimoji="0" lang="en-US" sz="1800" b="0" i="0" u="none" strike="noStrike" cap="none" normalizeH="0" baseline="0" dirty="0" smtClean="0">
                          <a:ln>
                            <a:noFill/>
                          </a:ln>
                          <a:solidFill>
                            <a:schemeClr val="tx1"/>
                          </a:solidFill>
                          <a:effectLst/>
                          <a:latin typeface="Arial" charset="0"/>
                        </a:rPr>
                        <a:t> Accounting</a:t>
                      </a:r>
                    </a:p>
                    <a:p>
                      <a:pPr marL="457200" marR="0" lvl="1" indent="0" algn="l" defTabSz="914400" rtl="0" eaLnBrk="0" fontAlgn="base" latinLnBrk="0" hangingPunct="0">
                        <a:lnSpc>
                          <a:spcPct val="100000"/>
                        </a:lnSpc>
                        <a:spcBef>
                          <a:spcPct val="0"/>
                        </a:spcBef>
                        <a:spcAft>
                          <a:spcPct val="0"/>
                        </a:spcAft>
                        <a:buClr>
                          <a:schemeClr val="tx2"/>
                        </a:buClr>
                        <a:buSzPct val="75000"/>
                        <a:buFontTx/>
                        <a:buChar char="•"/>
                        <a:tabLst/>
                      </a:pPr>
                      <a:r>
                        <a:rPr kumimoji="0" lang="en-US" sz="1600" b="0" i="0" u="none" strike="noStrike" cap="none" normalizeH="0" baseline="0" dirty="0" smtClean="0">
                          <a:ln>
                            <a:noFill/>
                          </a:ln>
                          <a:solidFill>
                            <a:schemeClr val="tx1"/>
                          </a:solidFill>
                          <a:effectLst/>
                          <a:latin typeface="Arial" charset="0"/>
                        </a:rPr>
                        <a:t> Sales</a:t>
                      </a:r>
                    </a:p>
                    <a:p>
                      <a:pPr marL="457200" marR="0" lvl="1" indent="0" algn="l" defTabSz="914400" rtl="0" eaLnBrk="0" fontAlgn="base" latinLnBrk="0" hangingPunct="0">
                        <a:lnSpc>
                          <a:spcPct val="100000"/>
                        </a:lnSpc>
                        <a:spcBef>
                          <a:spcPct val="0"/>
                        </a:spcBef>
                        <a:spcAft>
                          <a:spcPct val="0"/>
                        </a:spcAft>
                        <a:buClr>
                          <a:schemeClr val="tx2"/>
                        </a:buClr>
                        <a:buSzPct val="75000"/>
                        <a:buFontTx/>
                        <a:buChar char="•"/>
                        <a:tabLst/>
                      </a:pPr>
                      <a:r>
                        <a:rPr kumimoji="0" lang="en-US" sz="1600" b="0" i="0" u="none" strike="noStrike" cap="none" normalizeH="0" baseline="0" dirty="0" smtClean="0">
                          <a:ln>
                            <a:noFill/>
                          </a:ln>
                          <a:solidFill>
                            <a:schemeClr val="tx1"/>
                          </a:solidFill>
                          <a:effectLst/>
                          <a:latin typeface="Arial" charset="0"/>
                        </a:rPr>
                        <a:t> Purchases</a:t>
                      </a:r>
                    </a:p>
                    <a:p>
                      <a:pPr marL="457200" marR="0" lvl="1" indent="0" algn="l" defTabSz="914400" rtl="0" eaLnBrk="0" fontAlgn="base" latinLnBrk="0" hangingPunct="0">
                        <a:lnSpc>
                          <a:spcPct val="100000"/>
                        </a:lnSpc>
                        <a:spcBef>
                          <a:spcPct val="0"/>
                        </a:spcBef>
                        <a:spcAft>
                          <a:spcPct val="0"/>
                        </a:spcAft>
                        <a:buClr>
                          <a:schemeClr val="tx2"/>
                        </a:buClr>
                        <a:buSzPct val="75000"/>
                        <a:buFontTx/>
                        <a:buChar char="•"/>
                        <a:tabLst/>
                      </a:pPr>
                      <a:r>
                        <a:rPr kumimoji="0" lang="en-US" sz="1600" b="0" i="0" u="none" strike="noStrike" cap="none" normalizeH="0" baseline="0" dirty="0" smtClean="0">
                          <a:ln>
                            <a:noFill/>
                          </a:ln>
                          <a:solidFill>
                            <a:schemeClr val="tx1"/>
                          </a:solidFill>
                          <a:effectLst/>
                          <a:latin typeface="Arial" charset="0"/>
                        </a:rPr>
                        <a:t> Cash flow</a:t>
                      </a:r>
                    </a:p>
                    <a:p>
                      <a:pPr marL="0" marR="0" lvl="0" indent="0" algn="l" defTabSz="914400" rtl="0" eaLnBrk="0" fontAlgn="base" latinLnBrk="0" hangingPunct="0">
                        <a:lnSpc>
                          <a:spcPct val="100000"/>
                        </a:lnSpc>
                        <a:spcBef>
                          <a:spcPct val="0"/>
                        </a:spcBef>
                        <a:spcAft>
                          <a:spcPct val="0"/>
                        </a:spcAft>
                        <a:buClr>
                          <a:schemeClr val="tx2"/>
                        </a:buClr>
                        <a:buSzPct val="75000"/>
                        <a:buFontTx/>
                        <a:buChar char="•"/>
                        <a:tabLst/>
                      </a:pPr>
                      <a:r>
                        <a:rPr kumimoji="0" lang="en-US" sz="1800" b="0" i="0" u="none" strike="noStrike" cap="none" normalizeH="0" baseline="0" dirty="0" smtClean="0">
                          <a:ln>
                            <a:noFill/>
                          </a:ln>
                          <a:solidFill>
                            <a:schemeClr val="tx1"/>
                          </a:solidFill>
                          <a:effectLst/>
                          <a:latin typeface="Arial" charset="0"/>
                        </a:rPr>
                        <a:t> Production</a:t>
                      </a:r>
                    </a:p>
                    <a:p>
                      <a:pPr marL="0" marR="0" lvl="0" indent="0" algn="l" defTabSz="914400" rtl="0" eaLnBrk="0" fontAlgn="base" latinLnBrk="0" hangingPunct="0">
                        <a:lnSpc>
                          <a:spcPct val="100000"/>
                        </a:lnSpc>
                        <a:spcBef>
                          <a:spcPct val="0"/>
                        </a:spcBef>
                        <a:spcAft>
                          <a:spcPct val="0"/>
                        </a:spcAft>
                        <a:buClr>
                          <a:schemeClr val="tx2"/>
                        </a:buClr>
                        <a:buSzPct val="75000"/>
                        <a:buFontTx/>
                        <a:buChar char="•"/>
                        <a:tabLst/>
                      </a:pPr>
                      <a:r>
                        <a:rPr kumimoji="0" lang="en-US" sz="1800" b="0" i="0" u="none" strike="noStrike" cap="none" normalizeH="0" baseline="0" dirty="0" smtClean="0">
                          <a:ln>
                            <a:noFill/>
                          </a:ln>
                          <a:solidFill>
                            <a:schemeClr val="tx1"/>
                          </a:solidFill>
                          <a:effectLst/>
                          <a:latin typeface="Arial" charset="0"/>
                        </a:rPr>
                        <a:t> Shipping</a:t>
                      </a:r>
                    </a:p>
                    <a:p>
                      <a:pPr marL="0" marR="0" lvl="0" indent="0" algn="l" defTabSz="914400" rtl="0" eaLnBrk="0" fontAlgn="base" latinLnBrk="0" hangingPunct="0">
                        <a:lnSpc>
                          <a:spcPct val="100000"/>
                        </a:lnSpc>
                        <a:spcBef>
                          <a:spcPct val="0"/>
                        </a:spcBef>
                        <a:spcAft>
                          <a:spcPct val="0"/>
                        </a:spcAft>
                        <a:buClr>
                          <a:schemeClr val="tx2"/>
                        </a:buClr>
                        <a:buSzPct val="75000"/>
                        <a:buFontTx/>
                        <a:buChar char="•"/>
                        <a:tabLst/>
                      </a:pPr>
                      <a:r>
                        <a:rPr kumimoji="0" lang="en-US" sz="1800" b="0" i="0" u="none" strike="noStrike" cap="none" normalizeH="0" baseline="0" dirty="0" smtClean="0">
                          <a:ln>
                            <a:noFill/>
                          </a:ln>
                          <a:solidFill>
                            <a:schemeClr val="tx1"/>
                          </a:solidFill>
                          <a:effectLst/>
                          <a:latin typeface="Arial" charset="0"/>
                        </a:rPr>
                        <a:t> Payroll</a:t>
                      </a:r>
                    </a:p>
                  </a:txBody>
                  <a:tcPr marL="88228" marR="882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Tx/>
                        <a:buNone/>
                        <a:tabLst/>
                      </a:pPr>
                      <a:r>
                        <a:rPr kumimoji="0" lang="en-US" sz="1800" b="0" i="0" u="none" strike="noStrike" cap="none" normalizeH="0" baseline="0" smtClean="0">
                          <a:ln>
                            <a:noFill/>
                          </a:ln>
                          <a:solidFill>
                            <a:schemeClr val="tx1"/>
                          </a:solidFill>
                          <a:effectLst/>
                          <a:latin typeface="Arial" charset="0"/>
                        </a:rPr>
                        <a:t>Basic accounting software but it must use double-entry.</a:t>
                      </a:r>
                    </a:p>
                    <a:p>
                      <a:pPr marL="0" marR="0" lvl="0" indent="0" algn="l" defTabSz="914400" rtl="0" eaLnBrk="0" fontAlgn="base" latinLnBrk="0" hangingPunct="0">
                        <a:lnSpc>
                          <a:spcPct val="100000"/>
                        </a:lnSpc>
                        <a:spcBef>
                          <a:spcPct val="0"/>
                        </a:spcBef>
                        <a:spcAft>
                          <a:spcPct val="0"/>
                        </a:spcAft>
                        <a:buClr>
                          <a:schemeClr val="tx2"/>
                        </a:buClr>
                        <a:buSzPct val="75000"/>
                        <a:buFontTx/>
                        <a:buNone/>
                        <a:tabLst/>
                      </a:pPr>
                      <a:r>
                        <a:rPr kumimoji="0" lang="en-US" sz="1800" b="0" i="0" u="none" strike="noStrike" cap="none" normalizeH="0" baseline="0" smtClean="0">
                          <a:ln>
                            <a:noFill/>
                          </a:ln>
                          <a:solidFill>
                            <a:schemeClr val="tx1"/>
                          </a:solidFill>
                          <a:effectLst/>
                          <a:latin typeface="Arial" charset="0"/>
                        </a:rPr>
                        <a:t>Possibly online ERP service.</a:t>
                      </a:r>
                    </a:p>
                    <a:p>
                      <a:pPr marL="0" marR="0" lvl="0" indent="0" algn="l" defTabSz="914400" rtl="0" eaLnBrk="0" fontAlgn="base" latinLnBrk="0" hangingPunct="0">
                        <a:lnSpc>
                          <a:spcPct val="100000"/>
                        </a:lnSpc>
                        <a:spcBef>
                          <a:spcPct val="0"/>
                        </a:spcBef>
                        <a:spcAft>
                          <a:spcPct val="0"/>
                        </a:spcAft>
                        <a:buClr>
                          <a:schemeClr val="tx2"/>
                        </a:buClr>
                        <a:buSzPct val="75000"/>
                        <a:buFontTx/>
                        <a:buNone/>
                        <a:tabLst/>
                      </a:pPr>
                      <a:r>
                        <a:rPr kumimoji="0" lang="en-US" sz="1800" b="0" i="0" u="none" strike="noStrike" cap="none" normalizeH="0" baseline="0" smtClean="0">
                          <a:ln>
                            <a:noFill/>
                          </a:ln>
                          <a:solidFill>
                            <a:schemeClr val="tx1"/>
                          </a:solidFill>
                          <a:effectLst/>
                          <a:latin typeface="Arial" charset="0"/>
                        </a:rPr>
                        <a:t>Outsource payroll.</a:t>
                      </a:r>
                    </a:p>
                  </a:txBody>
                  <a:tcPr marL="88228" marR="8822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695450">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charset="0"/>
                        </a:rPr>
                        <a:t>Tactics</a:t>
                      </a:r>
                    </a:p>
                  </a:txBody>
                  <a:tcPr marL="88228" marR="8822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DD"/>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Tx/>
                        <a:buChar char="•"/>
                        <a:tabLst/>
                      </a:pPr>
                      <a:r>
                        <a:rPr kumimoji="0" lang="en-US" sz="1800" b="0" i="0" u="none" strike="noStrike" cap="none" normalizeH="0" baseline="0" smtClean="0">
                          <a:ln>
                            <a:noFill/>
                          </a:ln>
                          <a:solidFill>
                            <a:schemeClr val="tx1"/>
                          </a:solidFill>
                          <a:effectLst/>
                          <a:latin typeface="Arial" charset="0"/>
                        </a:rPr>
                        <a:t> Customer analyses</a:t>
                      </a:r>
                    </a:p>
                    <a:p>
                      <a:pPr marL="0" marR="0" lvl="0" indent="0" algn="l" defTabSz="914400" rtl="0" eaLnBrk="0" fontAlgn="base" latinLnBrk="0" hangingPunct="0">
                        <a:lnSpc>
                          <a:spcPct val="100000"/>
                        </a:lnSpc>
                        <a:spcBef>
                          <a:spcPct val="0"/>
                        </a:spcBef>
                        <a:spcAft>
                          <a:spcPct val="0"/>
                        </a:spcAft>
                        <a:buClr>
                          <a:schemeClr val="tx2"/>
                        </a:buClr>
                        <a:buSzPct val="75000"/>
                        <a:buFontTx/>
                        <a:buChar char="•"/>
                        <a:tabLst/>
                      </a:pPr>
                      <a:r>
                        <a:rPr kumimoji="0" lang="en-US" sz="1800" b="0" i="0" u="none" strike="noStrike" cap="none" normalizeH="0" baseline="0" smtClean="0">
                          <a:ln>
                            <a:noFill/>
                          </a:ln>
                          <a:solidFill>
                            <a:schemeClr val="tx1"/>
                          </a:solidFill>
                          <a:effectLst/>
                          <a:latin typeface="Arial" charset="0"/>
                        </a:rPr>
                        <a:t> Product analyses</a:t>
                      </a:r>
                    </a:p>
                    <a:p>
                      <a:pPr marL="0" marR="0" lvl="0" indent="0" algn="l" defTabSz="914400" rtl="0" eaLnBrk="0" fontAlgn="base" latinLnBrk="0" hangingPunct="0">
                        <a:lnSpc>
                          <a:spcPct val="100000"/>
                        </a:lnSpc>
                        <a:spcBef>
                          <a:spcPct val="0"/>
                        </a:spcBef>
                        <a:spcAft>
                          <a:spcPct val="0"/>
                        </a:spcAft>
                        <a:buClr>
                          <a:schemeClr val="tx2"/>
                        </a:buClr>
                        <a:buSzPct val="75000"/>
                        <a:buFontTx/>
                        <a:buChar char="•"/>
                        <a:tabLst/>
                      </a:pPr>
                      <a:r>
                        <a:rPr kumimoji="0" lang="en-US" sz="1800" b="0" i="0" u="none" strike="noStrike" cap="none" normalizeH="0" baseline="0" smtClean="0">
                          <a:ln>
                            <a:noFill/>
                          </a:ln>
                          <a:solidFill>
                            <a:schemeClr val="tx1"/>
                          </a:solidFill>
                          <a:effectLst/>
                          <a:latin typeface="Arial" charset="0"/>
                        </a:rPr>
                        <a:t> Employee evaluations</a:t>
                      </a:r>
                    </a:p>
                    <a:p>
                      <a:pPr marL="0" marR="0" lvl="0" indent="0" algn="l" defTabSz="914400" rtl="0" eaLnBrk="0" fontAlgn="base" latinLnBrk="0" hangingPunct="0">
                        <a:lnSpc>
                          <a:spcPct val="100000"/>
                        </a:lnSpc>
                        <a:spcBef>
                          <a:spcPct val="0"/>
                        </a:spcBef>
                        <a:spcAft>
                          <a:spcPct val="0"/>
                        </a:spcAft>
                        <a:buClr>
                          <a:schemeClr val="tx2"/>
                        </a:buClr>
                        <a:buSzPct val="75000"/>
                        <a:buFontTx/>
                        <a:buChar char="•"/>
                        <a:tabLst/>
                      </a:pPr>
                      <a:r>
                        <a:rPr kumimoji="0" lang="en-US" sz="1800" b="0" i="0" u="none" strike="noStrike" cap="none" normalizeH="0" baseline="0" smtClean="0">
                          <a:ln>
                            <a:noFill/>
                          </a:ln>
                          <a:solidFill>
                            <a:schemeClr val="tx1"/>
                          </a:solidFill>
                          <a:effectLst/>
                          <a:latin typeface="Arial" charset="0"/>
                        </a:rPr>
                        <a:t> Forecasting</a:t>
                      </a:r>
                    </a:p>
                    <a:p>
                      <a:pPr marL="0" marR="0" lvl="0" indent="0" algn="l" defTabSz="914400" rtl="0" eaLnBrk="0" fontAlgn="base" latinLnBrk="0" hangingPunct="0">
                        <a:lnSpc>
                          <a:spcPct val="100000"/>
                        </a:lnSpc>
                        <a:spcBef>
                          <a:spcPct val="0"/>
                        </a:spcBef>
                        <a:spcAft>
                          <a:spcPct val="0"/>
                        </a:spcAft>
                        <a:buClr>
                          <a:schemeClr val="tx2"/>
                        </a:buClr>
                        <a:buSzPct val="75000"/>
                        <a:buFontTx/>
                        <a:buChar char="•"/>
                        <a:tabLst/>
                      </a:pPr>
                      <a:r>
                        <a:rPr kumimoji="0" lang="en-US" sz="1800" b="0" i="0" u="none" strike="noStrike" cap="none" normalizeH="0" baseline="0" smtClean="0">
                          <a:ln>
                            <a:noFill/>
                          </a:ln>
                          <a:solidFill>
                            <a:schemeClr val="tx1"/>
                          </a:solidFill>
                          <a:effectLst/>
                          <a:latin typeface="Arial" charset="0"/>
                        </a:rPr>
                        <a:t> Growth</a:t>
                      </a:r>
                    </a:p>
                    <a:p>
                      <a:pPr marL="0" marR="0" lvl="0" indent="0" algn="l" defTabSz="914400" rtl="0" eaLnBrk="0" fontAlgn="base" latinLnBrk="0" hangingPunct="0">
                        <a:lnSpc>
                          <a:spcPct val="100000"/>
                        </a:lnSpc>
                        <a:spcBef>
                          <a:spcPct val="0"/>
                        </a:spcBef>
                        <a:spcAft>
                          <a:spcPct val="0"/>
                        </a:spcAft>
                        <a:buClr>
                          <a:schemeClr val="tx2"/>
                        </a:buClr>
                        <a:buSzPct val="75000"/>
                        <a:buFontTx/>
                        <a:buChar char="•"/>
                        <a:tabLst/>
                      </a:pPr>
                      <a:r>
                        <a:rPr kumimoji="0" lang="en-US" sz="1800" b="0" i="0" u="none" strike="noStrike" cap="none" normalizeH="0" baseline="0" smtClean="0">
                          <a:ln>
                            <a:noFill/>
                          </a:ln>
                          <a:solidFill>
                            <a:schemeClr val="tx1"/>
                          </a:solidFill>
                          <a:effectLst/>
                          <a:latin typeface="Arial" charset="0"/>
                        </a:rPr>
                        <a:t> Teamwork</a:t>
                      </a:r>
                    </a:p>
                  </a:txBody>
                  <a:tcPr marL="88228" marR="882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Often skipped because of lack of expertise.</a:t>
                      </a:r>
                    </a:p>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Possible with spreadsheets and SharePoint.</a:t>
                      </a:r>
                    </a:p>
                  </a:txBody>
                  <a:tcPr marL="88228" marR="8822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135063">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charset="0"/>
                        </a:rPr>
                        <a:t>Strategies</a:t>
                      </a:r>
                    </a:p>
                  </a:txBody>
                  <a:tcPr marL="88228" marR="8822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DD"/>
                    </a:solid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Tx/>
                        <a:buChar char="•"/>
                        <a:tabLst/>
                      </a:pPr>
                      <a:r>
                        <a:rPr kumimoji="0" lang="en-US" sz="1800" b="0" i="0" u="none" strike="noStrike" cap="none" normalizeH="0" baseline="0" dirty="0" smtClean="0">
                          <a:ln>
                            <a:noFill/>
                          </a:ln>
                          <a:solidFill>
                            <a:schemeClr val="tx1"/>
                          </a:solidFill>
                          <a:effectLst/>
                          <a:latin typeface="Arial" charset="0"/>
                        </a:rPr>
                        <a:t> Smallest firm</a:t>
                      </a:r>
                    </a:p>
                    <a:p>
                      <a:pPr marL="0" marR="0" lvl="0" indent="0" algn="l" defTabSz="914400" rtl="0" eaLnBrk="0" fontAlgn="base" latinLnBrk="0" hangingPunct="0">
                        <a:lnSpc>
                          <a:spcPct val="100000"/>
                        </a:lnSpc>
                        <a:spcBef>
                          <a:spcPct val="0"/>
                        </a:spcBef>
                        <a:spcAft>
                          <a:spcPct val="0"/>
                        </a:spcAft>
                        <a:buClr>
                          <a:schemeClr val="tx2"/>
                        </a:buClr>
                        <a:buSzPct val="75000"/>
                        <a:buFontTx/>
                        <a:buChar char="•"/>
                        <a:tabLst/>
                      </a:pPr>
                      <a:r>
                        <a:rPr kumimoji="0" lang="en-US" sz="1800" b="0" i="0" u="none" strike="noStrike" cap="none" normalizeH="0" baseline="0" dirty="0" smtClean="0">
                          <a:ln>
                            <a:noFill/>
                          </a:ln>
                          <a:solidFill>
                            <a:schemeClr val="tx1"/>
                          </a:solidFill>
                          <a:effectLst/>
                          <a:latin typeface="Arial" charset="0"/>
                        </a:rPr>
                        <a:t> Minimal power</a:t>
                      </a:r>
                    </a:p>
                    <a:p>
                      <a:pPr marL="0" marR="0" lvl="0" indent="0" algn="l" defTabSz="914400" rtl="0" eaLnBrk="0" fontAlgn="base" latinLnBrk="0" hangingPunct="0">
                        <a:lnSpc>
                          <a:spcPct val="100000"/>
                        </a:lnSpc>
                        <a:spcBef>
                          <a:spcPct val="0"/>
                        </a:spcBef>
                        <a:spcAft>
                          <a:spcPct val="0"/>
                        </a:spcAft>
                        <a:buClr>
                          <a:schemeClr val="tx2"/>
                        </a:buClr>
                        <a:buSzPct val="75000"/>
                        <a:buFontTx/>
                        <a:buChar char="•"/>
                        <a:tabLst/>
                      </a:pPr>
                      <a:r>
                        <a:rPr kumimoji="0" lang="en-US" sz="1800" b="0" i="0" u="none" strike="noStrike" cap="none" normalizeH="0" baseline="0" dirty="0" smtClean="0">
                          <a:ln>
                            <a:noFill/>
                          </a:ln>
                          <a:solidFill>
                            <a:schemeClr val="tx1"/>
                          </a:solidFill>
                          <a:effectLst/>
                          <a:latin typeface="Arial" charset="0"/>
                        </a:rPr>
                        <a:t> Limited funds</a:t>
                      </a:r>
                    </a:p>
                  </a:txBody>
                  <a:tcPr marL="88228" marR="882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Rely on larger customers and partners.</a:t>
                      </a:r>
                    </a:p>
                    <a:p>
                      <a:pPr marL="0" marR="0" lvl="0" indent="0" algn="l" defTabSz="914400" rtl="0" eaLnBrk="0" fontAlgn="base" latinLnBrk="0" hangingPunct="0">
                        <a:lnSpc>
                          <a:spcPct val="100000"/>
                        </a:lnSpc>
                        <a:spcBef>
                          <a:spcPct val="0"/>
                        </a:spcBef>
                        <a:spcAft>
                          <a:spcPct val="0"/>
                        </a:spcAft>
                        <a:buClr>
                          <a:schemeClr val="tx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Use online services.</a:t>
                      </a:r>
                    </a:p>
                  </a:txBody>
                  <a:tcPr marL="88228" marR="8822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xmlns="" val="2079572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6" name="Rectangle 4"/>
          <p:cNvSpPr>
            <a:spLocks noGrp="1" noChangeArrowheads="1"/>
          </p:cNvSpPr>
          <p:nvPr>
            <p:ph type="title"/>
          </p:nvPr>
        </p:nvSpPr>
        <p:spPr/>
        <p:txBody>
          <a:bodyPr>
            <a:normAutofit/>
          </a:bodyPr>
          <a:lstStyle/>
          <a:p>
            <a:r>
              <a:rPr lang="en-US"/>
              <a:t>Technology Levels</a:t>
            </a:r>
          </a:p>
        </p:txBody>
      </p:sp>
      <p:graphicFrame>
        <p:nvGraphicFramePr>
          <p:cNvPr id="182329" name="Group 57"/>
          <p:cNvGraphicFramePr>
            <a:graphicFrameLocks noGrp="1"/>
          </p:cNvGraphicFramePr>
          <p:nvPr>
            <p:ph idx="4294967295"/>
            <p:extLst>
              <p:ext uri="{D42A27DB-BD31-4B8C-83A1-F6EECF244321}">
                <p14:modId xmlns:p14="http://schemas.microsoft.com/office/powerpoint/2010/main" xmlns="" val="3812116614"/>
              </p:ext>
            </p:extLst>
          </p:nvPr>
        </p:nvGraphicFramePr>
        <p:xfrm>
          <a:off x="1066800" y="1676400"/>
          <a:ext cx="7924800" cy="4846320"/>
        </p:xfrm>
        <a:graphic>
          <a:graphicData uri="http://schemas.openxmlformats.org/drawingml/2006/table">
            <a:tbl>
              <a:tblPr/>
              <a:tblGrid>
                <a:gridCol w="2362200"/>
                <a:gridCol w="2590800"/>
                <a:gridCol w="2971800"/>
              </a:tblGrid>
              <a:tr h="2349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Level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DD"/>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Description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DD"/>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latin typeface="Arial" charset="0"/>
                        </a:rPr>
                        <a:t>Cost Perspective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DD"/>
                    </a:solidFill>
                  </a:tcPr>
                </a:tc>
              </a:tr>
              <a:tr h="94138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Build and manage technology yourself.</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Often necessary for leading edge ideas or to customize to your management.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Expensive, difficult to control costs. Requires considerable IT expertise.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6358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Buy commercial off-the-shelf hardware and software.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Relatively flexible today but still requires initial customization.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Mostly up-front costs and probably need consultants at the beginning.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4453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Online service providers.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More options today. Easy to share data. Less worry about security and backups.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Minimal up-front costs. Flexible pricing and growth.</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4453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Buy low-end tools and patch together.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Many small businesses survive with Microsoft Office and an accounting package.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Can be low-cost, even go with open source software.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xmlns="" val="26048325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t>Creating a Business</a:t>
            </a:r>
          </a:p>
        </p:txBody>
      </p:sp>
      <p:pic>
        <p:nvPicPr>
          <p:cNvPr id="134147" name="Picture 3" descr="j0145837"/>
          <p:cNvPicPr>
            <a:picLocks noChangeAspect="1" noChangeArrowheads="1"/>
          </p:cNvPicPr>
          <p:nvPr/>
        </p:nvPicPr>
        <p:blipFill>
          <a:blip r:embed="rId3">
            <a:extLst>
              <a:ext uri="{BEBA8EAE-BF5A-486C-A8C5-ECC9F3942E4B}">
                <a14:imgProps xmlns:a14="http://schemas.microsoft.com/office/drawing/2010/main" xmlns="">
                  <a14:imgLayer r:embed="rId4">
                    <a14:imgEffect>
                      <a14:brightnessContrast bright="40000" contrast="-40000"/>
                    </a14:imgEffect>
                  </a14:imgLayer>
                </a14:imgProps>
              </a:ext>
              <a:ext uri="{28A0092B-C50C-407E-A947-70E740481C1C}">
                <a14:useLocalDpi xmlns:a14="http://schemas.microsoft.com/office/drawing/2010/main" xmlns="" val="0"/>
              </a:ext>
            </a:extLst>
          </a:blip>
          <a:srcRect/>
          <a:stretch>
            <a:fillRect/>
          </a:stretch>
        </p:blipFill>
        <p:spPr bwMode="auto">
          <a:xfrm>
            <a:off x="1752600" y="4648200"/>
            <a:ext cx="2895600" cy="1911350"/>
          </a:xfrm>
          <a:prstGeom prst="rect">
            <a:avLst/>
          </a:prstGeom>
          <a:noFill/>
          <a:extLst>
            <a:ext uri="{909E8E84-426E-40DD-AFC4-6F175D3DCCD1}">
              <a14:hiddenFill xmlns:a14="http://schemas.microsoft.com/office/drawing/2010/main" xmlns="">
                <a:solidFill>
                  <a:srgbClr val="FFFFFF"/>
                </a:solidFill>
              </a14:hiddenFill>
            </a:ext>
          </a:extLst>
        </p:spPr>
      </p:pic>
      <p:sp>
        <p:nvSpPr>
          <p:cNvPr id="134148" name="Text Box 4"/>
          <p:cNvSpPr txBox="1">
            <a:spLocks noChangeArrowheads="1"/>
          </p:cNvSpPr>
          <p:nvPr/>
        </p:nvSpPr>
        <p:spPr bwMode="auto">
          <a:xfrm>
            <a:off x="5181600" y="1752600"/>
            <a:ext cx="3048000" cy="3743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en-US" dirty="0"/>
              <a:t>Idea</a:t>
            </a:r>
          </a:p>
          <a:p>
            <a:pPr>
              <a:spcBef>
                <a:spcPct val="50000"/>
              </a:spcBef>
              <a:buFont typeface="Wingdings" pitchFamily="2" charset="2"/>
              <a:buNone/>
            </a:pPr>
            <a:endParaRPr lang="en-US" dirty="0"/>
          </a:p>
          <a:p>
            <a:pPr>
              <a:spcBef>
                <a:spcPct val="50000"/>
              </a:spcBef>
              <a:buFont typeface="Wingdings" pitchFamily="2" charset="2"/>
              <a:buNone/>
            </a:pPr>
            <a:endParaRPr lang="en-US" dirty="0"/>
          </a:p>
          <a:p>
            <a:pPr>
              <a:spcBef>
                <a:spcPct val="50000"/>
              </a:spcBef>
              <a:buFont typeface="Wingdings" pitchFamily="2" charset="2"/>
              <a:buNone/>
            </a:pPr>
            <a:r>
              <a:rPr lang="en-US" dirty="0"/>
              <a:t>Plan</a:t>
            </a:r>
          </a:p>
          <a:p>
            <a:pPr>
              <a:spcBef>
                <a:spcPct val="50000"/>
              </a:spcBef>
              <a:buFont typeface="Wingdings" pitchFamily="2" charset="2"/>
              <a:buNone/>
            </a:pPr>
            <a:endParaRPr lang="en-US" dirty="0"/>
          </a:p>
          <a:p>
            <a:pPr>
              <a:spcBef>
                <a:spcPct val="50000"/>
              </a:spcBef>
              <a:buFont typeface="Wingdings" pitchFamily="2" charset="2"/>
              <a:buNone/>
            </a:pPr>
            <a:endParaRPr lang="en-US" dirty="0"/>
          </a:p>
          <a:p>
            <a:pPr>
              <a:spcBef>
                <a:spcPct val="50000"/>
              </a:spcBef>
              <a:buFont typeface="Wingdings" pitchFamily="2" charset="2"/>
              <a:buNone/>
            </a:pPr>
            <a:r>
              <a:rPr lang="en-US" dirty="0"/>
              <a:t>Implementation</a:t>
            </a:r>
          </a:p>
        </p:txBody>
      </p:sp>
      <p:pic>
        <p:nvPicPr>
          <p:cNvPr id="134149" name="Picture 5" descr="ph02929j"/>
          <p:cNvPicPr>
            <a:picLocks noChangeAspect="1" noChangeArrowheads="1"/>
          </p:cNvPicPr>
          <p:nvPr/>
        </p:nvPicPr>
        <p:blipFill>
          <a:blip r:embed="rId5">
            <a:extLst>
              <a:ext uri="{BEBA8EAE-BF5A-486C-A8C5-ECC9F3942E4B}">
                <a14:imgProps xmlns:a14="http://schemas.microsoft.com/office/drawing/2010/main" xmlns="">
                  <a14:imgLayer r:embed="rId6">
                    <a14:imgEffect>
                      <a14:brightnessContrast bright="20000" contrast="-40000"/>
                    </a14:imgEffect>
                  </a14:imgLayer>
                </a14:imgProps>
              </a:ext>
              <a:ext uri="{28A0092B-C50C-407E-A947-70E740481C1C}">
                <a14:useLocalDpi xmlns:a14="http://schemas.microsoft.com/office/drawing/2010/main" xmlns="" val="0"/>
              </a:ext>
            </a:extLst>
          </a:blip>
          <a:srcRect/>
          <a:stretch>
            <a:fillRect/>
          </a:stretch>
        </p:blipFill>
        <p:spPr bwMode="auto">
          <a:xfrm>
            <a:off x="1752600" y="2717800"/>
            <a:ext cx="2895600" cy="1930400"/>
          </a:xfrm>
          <a:prstGeom prst="rect">
            <a:avLst/>
          </a:prstGeom>
          <a:noFill/>
          <a:extLst>
            <a:ext uri="{909E8E84-426E-40DD-AFC4-6F175D3DCCD1}">
              <a14:hiddenFill xmlns:a14="http://schemas.microsoft.com/office/drawing/2010/main" xmlns="">
                <a:solidFill>
                  <a:srgbClr val="FFFFFF"/>
                </a:solidFill>
              </a14:hiddenFill>
            </a:ext>
          </a:extLst>
        </p:spPr>
      </p:pic>
      <p:pic>
        <p:nvPicPr>
          <p:cNvPr id="134150" name="Picture 6" descr="bs02059_"/>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590800" y="1106168"/>
            <a:ext cx="1219200" cy="156831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25806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Freeform 2"/>
          <p:cNvSpPr>
            <a:spLocks/>
          </p:cNvSpPr>
          <p:nvPr/>
        </p:nvSpPr>
        <p:spPr bwMode="auto">
          <a:xfrm>
            <a:off x="3011488" y="6410325"/>
            <a:ext cx="106362" cy="119063"/>
          </a:xfrm>
          <a:custGeom>
            <a:avLst/>
            <a:gdLst>
              <a:gd name="T0" fmla="*/ 0 w 67"/>
              <a:gd name="T1" fmla="*/ 37 h 75"/>
              <a:gd name="T2" fmla="*/ 0 w 67"/>
              <a:gd name="T3" fmla="*/ 52 h 75"/>
              <a:gd name="T4" fmla="*/ 7 w 67"/>
              <a:gd name="T5" fmla="*/ 67 h 75"/>
              <a:gd name="T6" fmla="*/ 22 w 67"/>
              <a:gd name="T7" fmla="*/ 74 h 75"/>
              <a:gd name="T8" fmla="*/ 37 w 67"/>
              <a:gd name="T9" fmla="*/ 74 h 75"/>
              <a:gd name="T10" fmla="*/ 59 w 67"/>
              <a:gd name="T11" fmla="*/ 67 h 75"/>
              <a:gd name="T12" fmla="*/ 66 w 67"/>
              <a:gd name="T13" fmla="*/ 52 h 75"/>
              <a:gd name="T14" fmla="*/ 66 w 67"/>
              <a:gd name="T15" fmla="*/ 22 h 75"/>
              <a:gd name="T16" fmla="*/ 59 w 67"/>
              <a:gd name="T17" fmla="*/ 8 h 75"/>
              <a:gd name="T18" fmla="*/ 37 w 67"/>
              <a:gd name="T19" fmla="*/ 0 h 75"/>
              <a:gd name="T20" fmla="*/ 22 w 67"/>
              <a:gd name="T21" fmla="*/ 0 h 75"/>
              <a:gd name="T22" fmla="*/ 7 w 67"/>
              <a:gd name="T23" fmla="*/ 8 h 75"/>
              <a:gd name="T24" fmla="*/ 0 w 67"/>
              <a:gd name="T25" fmla="*/ 22 h 75"/>
              <a:gd name="T26" fmla="*/ 0 w 67"/>
              <a:gd name="T27"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75">
                <a:moveTo>
                  <a:pt x="0" y="37"/>
                </a:moveTo>
                <a:lnTo>
                  <a:pt x="0" y="52"/>
                </a:lnTo>
                <a:lnTo>
                  <a:pt x="7" y="67"/>
                </a:lnTo>
                <a:lnTo>
                  <a:pt x="22" y="74"/>
                </a:lnTo>
                <a:lnTo>
                  <a:pt x="37" y="74"/>
                </a:lnTo>
                <a:lnTo>
                  <a:pt x="59" y="67"/>
                </a:lnTo>
                <a:lnTo>
                  <a:pt x="66" y="52"/>
                </a:lnTo>
                <a:lnTo>
                  <a:pt x="66" y="22"/>
                </a:lnTo>
                <a:lnTo>
                  <a:pt x="59" y="8"/>
                </a:lnTo>
                <a:lnTo>
                  <a:pt x="37" y="0"/>
                </a:lnTo>
                <a:lnTo>
                  <a:pt x="22" y="0"/>
                </a:lnTo>
                <a:lnTo>
                  <a:pt x="7" y="8"/>
                </a:lnTo>
                <a:lnTo>
                  <a:pt x="0" y="22"/>
                </a:lnTo>
                <a:lnTo>
                  <a:pt x="0" y="37"/>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6371" name="Freeform 3"/>
          <p:cNvSpPr>
            <a:spLocks/>
          </p:cNvSpPr>
          <p:nvPr/>
        </p:nvSpPr>
        <p:spPr bwMode="auto">
          <a:xfrm>
            <a:off x="3338513" y="6294438"/>
            <a:ext cx="119062" cy="117475"/>
          </a:xfrm>
          <a:custGeom>
            <a:avLst/>
            <a:gdLst>
              <a:gd name="T0" fmla="*/ 0 w 75"/>
              <a:gd name="T1" fmla="*/ 36 h 74"/>
              <a:gd name="T2" fmla="*/ 0 w 75"/>
              <a:gd name="T3" fmla="*/ 51 h 74"/>
              <a:gd name="T4" fmla="*/ 7 w 75"/>
              <a:gd name="T5" fmla="*/ 66 h 74"/>
              <a:gd name="T6" fmla="*/ 22 w 75"/>
              <a:gd name="T7" fmla="*/ 73 h 74"/>
              <a:gd name="T8" fmla="*/ 37 w 75"/>
              <a:gd name="T9" fmla="*/ 73 h 74"/>
              <a:gd name="T10" fmla="*/ 59 w 75"/>
              <a:gd name="T11" fmla="*/ 66 h 74"/>
              <a:gd name="T12" fmla="*/ 74 w 75"/>
              <a:gd name="T13" fmla="*/ 51 h 74"/>
              <a:gd name="T14" fmla="*/ 74 w 75"/>
              <a:gd name="T15" fmla="*/ 36 h 74"/>
              <a:gd name="T16" fmla="*/ 59 w 75"/>
              <a:gd name="T17" fmla="*/ 14 h 74"/>
              <a:gd name="T18" fmla="*/ 37 w 75"/>
              <a:gd name="T19" fmla="*/ 0 h 74"/>
              <a:gd name="T20" fmla="*/ 7 w 75"/>
              <a:gd name="T21" fmla="*/ 14 h 74"/>
              <a:gd name="T22" fmla="*/ 0 w 75"/>
              <a:gd name="T23" fmla="*/ 3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74">
                <a:moveTo>
                  <a:pt x="0" y="36"/>
                </a:moveTo>
                <a:lnTo>
                  <a:pt x="0" y="51"/>
                </a:lnTo>
                <a:lnTo>
                  <a:pt x="7" y="66"/>
                </a:lnTo>
                <a:lnTo>
                  <a:pt x="22" y="73"/>
                </a:lnTo>
                <a:lnTo>
                  <a:pt x="37" y="73"/>
                </a:lnTo>
                <a:lnTo>
                  <a:pt x="59" y="66"/>
                </a:lnTo>
                <a:lnTo>
                  <a:pt x="74" y="51"/>
                </a:lnTo>
                <a:lnTo>
                  <a:pt x="74" y="36"/>
                </a:lnTo>
                <a:lnTo>
                  <a:pt x="59" y="14"/>
                </a:lnTo>
                <a:lnTo>
                  <a:pt x="37" y="0"/>
                </a:lnTo>
                <a:lnTo>
                  <a:pt x="7" y="14"/>
                </a:lnTo>
                <a:lnTo>
                  <a:pt x="0" y="36"/>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6372" name="Freeform 4"/>
          <p:cNvSpPr>
            <a:spLocks/>
          </p:cNvSpPr>
          <p:nvPr/>
        </p:nvSpPr>
        <p:spPr bwMode="auto">
          <a:xfrm>
            <a:off x="3641725" y="6423025"/>
            <a:ext cx="119063" cy="117475"/>
          </a:xfrm>
          <a:custGeom>
            <a:avLst/>
            <a:gdLst>
              <a:gd name="T0" fmla="*/ 0 w 75"/>
              <a:gd name="T1" fmla="*/ 37 h 74"/>
              <a:gd name="T2" fmla="*/ 0 w 75"/>
              <a:gd name="T3" fmla="*/ 51 h 74"/>
              <a:gd name="T4" fmla="*/ 8 w 75"/>
              <a:gd name="T5" fmla="*/ 66 h 74"/>
              <a:gd name="T6" fmla="*/ 22 w 75"/>
              <a:gd name="T7" fmla="*/ 73 h 74"/>
              <a:gd name="T8" fmla="*/ 52 w 75"/>
              <a:gd name="T9" fmla="*/ 73 h 74"/>
              <a:gd name="T10" fmla="*/ 67 w 75"/>
              <a:gd name="T11" fmla="*/ 66 h 74"/>
              <a:gd name="T12" fmla="*/ 74 w 75"/>
              <a:gd name="T13" fmla="*/ 51 h 74"/>
              <a:gd name="T14" fmla="*/ 74 w 75"/>
              <a:gd name="T15" fmla="*/ 22 h 74"/>
              <a:gd name="T16" fmla="*/ 67 w 75"/>
              <a:gd name="T17" fmla="*/ 7 h 74"/>
              <a:gd name="T18" fmla="*/ 52 w 75"/>
              <a:gd name="T19" fmla="*/ 0 h 74"/>
              <a:gd name="T20" fmla="*/ 22 w 75"/>
              <a:gd name="T21" fmla="*/ 0 h 74"/>
              <a:gd name="T22" fmla="*/ 8 w 75"/>
              <a:gd name="T23" fmla="*/ 7 h 74"/>
              <a:gd name="T24" fmla="*/ 0 w 75"/>
              <a:gd name="T25" fmla="*/ 22 h 74"/>
              <a:gd name="T26" fmla="*/ 0 w 75"/>
              <a:gd name="T27" fmla="*/ 3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74">
                <a:moveTo>
                  <a:pt x="0" y="37"/>
                </a:moveTo>
                <a:lnTo>
                  <a:pt x="0" y="51"/>
                </a:lnTo>
                <a:lnTo>
                  <a:pt x="8" y="66"/>
                </a:lnTo>
                <a:lnTo>
                  <a:pt x="22" y="73"/>
                </a:lnTo>
                <a:lnTo>
                  <a:pt x="52" y="73"/>
                </a:lnTo>
                <a:lnTo>
                  <a:pt x="67" y="66"/>
                </a:lnTo>
                <a:lnTo>
                  <a:pt x="74" y="51"/>
                </a:lnTo>
                <a:lnTo>
                  <a:pt x="74" y="22"/>
                </a:lnTo>
                <a:lnTo>
                  <a:pt x="67" y="7"/>
                </a:lnTo>
                <a:lnTo>
                  <a:pt x="52" y="0"/>
                </a:lnTo>
                <a:lnTo>
                  <a:pt x="22" y="0"/>
                </a:lnTo>
                <a:lnTo>
                  <a:pt x="8" y="7"/>
                </a:lnTo>
                <a:lnTo>
                  <a:pt x="0" y="22"/>
                </a:lnTo>
                <a:lnTo>
                  <a:pt x="0" y="37"/>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6373" name="Freeform 5"/>
          <p:cNvSpPr>
            <a:spLocks/>
          </p:cNvSpPr>
          <p:nvPr/>
        </p:nvSpPr>
        <p:spPr bwMode="auto">
          <a:xfrm>
            <a:off x="2636838" y="6316663"/>
            <a:ext cx="106362" cy="119062"/>
          </a:xfrm>
          <a:custGeom>
            <a:avLst/>
            <a:gdLst>
              <a:gd name="T0" fmla="*/ 0 w 67"/>
              <a:gd name="T1" fmla="*/ 37 h 75"/>
              <a:gd name="T2" fmla="*/ 0 w 67"/>
              <a:gd name="T3" fmla="*/ 52 h 75"/>
              <a:gd name="T4" fmla="*/ 8 w 67"/>
              <a:gd name="T5" fmla="*/ 67 h 75"/>
              <a:gd name="T6" fmla="*/ 22 w 67"/>
              <a:gd name="T7" fmla="*/ 74 h 75"/>
              <a:gd name="T8" fmla="*/ 37 w 67"/>
              <a:gd name="T9" fmla="*/ 74 h 75"/>
              <a:gd name="T10" fmla="*/ 59 w 67"/>
              <a:gd name="T11" fmla="*/ 67 h 75"/>
              <a:gd name="T12" fmla="*/ 66 w 67"/>
              <a:gd name="T13" fmla="*/ 52 h 75"/>
              <a:gd name="T14" fmla="*/ 66 w 67"/>
              <a:gd name="T15" fmla="*/ 22 h 75"/>
              <a:gd name="T16" fmla="*/ 59 w 67"/>
              <a:gd name="T17" fmla="*/ 8 h 75"/>
              <a:gd name="T18" fmla="*/ 37 w 67"/>
              <a:gd name="T19" fmla="*/ 0 h 75"/>
              <a:gd name="T20" fmla="*/ 22 w 67"/>
              <a:gd name="T21" fmla="*/ 0 h 75"/>
              <a:gd name="T22" fmla="*/ 8 w 67"/>
              <a:gd name="T23" fmla="*/ 8 h 75"/>
              <a:gd name="T24" fmla="*/ 0 w 67"/>
              <a:gd name="T25" fmla="*/ 22 h 75"/>
              <a:gd name="T26" fmla="*/ 0 w 67"/>
              <a:gd name="T27"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75">
                <a:moveTo>
                  <a:pt x="0" y="37"/>
                </a:moveTo>
                <a:lnTo>
                  <a:pt x="0" y="52"/>
                </a:lnTo>
                <a:lnTo>
                  <a:pt x="8" y="67"/>
                </a:lnTo>
                <a:lnTo>
                  <a:pt x="22" y="74"/>
                </a:lnTo>
                <a:lnTo>
                  <a:pt x="37" y="74"/>
                </a:lnTo>
                <a:lnTo>
                  <a:pt x="59" y="67"/>
                </a:lnTo>
                <a:lnTo>
                  <a:pt x="66" y="52"/>
                </a:lnTo>
                <a:lnTo>
                  <a:pt x="66" y="22"/>
                </a:lnTo>
                <a:lnTo>
                  <a:pt x="59" y="8"/>
                </a:lnTo>
                <a:lnTo>
                  <a:pt x="37" y="0"/>
                </a:lnTo>
                <a:lnTo>
                  <a:pt x="22" y="0"/>
                </a:lnTo>
                <a:lnTo>
                  <a:pt x="8" y="8"/>
                </a:lnTo>
                <a:lnTo>
                  <a:pt x="0" y="22"/>
                </a:lnTo>
                <a:lnTo>
                  <a:pt x="0" y="37"/>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6374" name="Freeform 6"/>
          <p:cNvSpPr>
            <a:spLocks/>
          </p:cNvSpPr>
          <p:nvPr/>
        </p:nvSpPr>
        <p:spPr bwMode="auto">
          <a:xfrm>
            <a:off x="4027488" y="6223000"/>
            <a:ext cx="119062" cy="119063"/>
          </a:xfrm>
          <a:custGeom>
            <a:avLst/>
            <a:gdLst>
              <a:gd name="T0" fmla="*/ 0 w 75"/>
              <a:gd name="T1" fmla="*/ 37 h 75"/>
              <a:gd name="T2" fmla="*/ 15 w 75"/>
              <a:gd name="T3" fmla="*/ 67 h 75"/>
              <a:gd name="T4" fmla="*/ 37 w 75"/>
              <a:gd name="T5" fmla="*/ 74 h 75"/>
              <a:gd name="T6" fmla="*/ 52 w 75"/>
              <a:gd name="T7" fmla="*/ 74 h 75"/>
              <a:gd name="T8" fmla="*/ 67 w 75"/>
              <a:gd name="T9" fmla="*/ 67 h 75"/>
              <a:gd name="T10" fmla="*/ 74 w 75"/>
              <a:gd name="T11" fmla="*/ 52 h 75"/>
              <a:gd name="T12" fmla="*/ 74 w 75"/>
              <a:gd name="T13" fmla="*/ 37 h 75"/>
              <a:gd name="T14" fmla="*/ 67 w 75"/>
              <a:gd name="T15" fmla="*/ 15 h 75"/>
              <a:gd name="T16" fmla="*/ 37 w 75"/>
              <a:gd name="T17" fmla="*/ 0 h 75"/>
              <a:gd name="T18" fmla="*/ 15 w 75"/>
              <a:gd name="T19" fmla="*/ 15 h 75"/>
              <a:gd name="T20" fmla="*/ 0 w 75"/>
              <a:gd name="T21"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75">
                <a:moveTo>
                  <a:pt x="0" y="37"/>
                </a:moveTo>
                <a:lnTo>
                  <a:pt x="15" y="67"/>
                </a:lnTo>
                <a:lnTo>
                  <a:pt x="37" y="74"/>
                </a:lnTo>
                <a:lnTo>
                  <a:pt x="52" y="74"/>
                </a:lnTo>
                <a:lnTo>
                  <a:pt x="67" y="67"/>
                </a:lnTo>
                <a:lnTo>
                  <a:pt x="74" y="52"/>
                </a:lnTo>
                <a:lnTo>
                  <a:pt x="74" y="37"/>
                </a:lnTo>
                <a:lnTo>
                  <a:pt x="67" y="15"/>
                </a:lnTo>
                <a:lnTo>
                  <a:pt x="37" y="0"/>
                </a:lnTo>
                <a:lnTo>
                  <a:pt x="15" y="15"/>
                </a:lnTo>
                <a:lnTo>
                  <a:pt x="0" y="37"/>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6375" name="Freeform 7"/>
          <p:cNvSpPr>
            <a:spLocks/>
          </p:cNvSpPr>
          <p:nvPr/>
        </p:nvSpPr>
        <p:spPr bwMode="auto">
          <a:xfrm>
            <a:off x="4378325" y="6340475"/>
            <a:ext cx="106363" cy="119063"/>
          </a:xfrm>
          <a:custGeom>
            <a:avLst/>
            <a:gdLst>
              <a:gd name="T0" fmla="*/ 0 w 67"/>
              <a:gd name="T1" fmla="*/ 37 h 75"/>
              <a:gd name="T2" fmla="*/ 0 w 67"/>
              <a:gd name="T3" fmla="*/ 52 h 75"/>
              <a:gd name="T4" fmla="*/ 8 w 67"/>
              <a:gd name="T5" fmla="*/ 66 h 75"/>
              <a:gd name="T6" fmla="*/ 30 w 67"/>
              <a:gd name="T7" fmla="*/ 74 h 75"/>
              <a:gd name="T8" fmla="*/ 44 w 67"/>
              <a:gd name="T9" fmla="*/ 74 h 75"/>
              <a:gd name="T10" fmla="*/ 59 w 67"/>
              <a:gd name="T11" fmla="*/ 66 h 75"/>
              <a:gd name="T12" fmla="*/ 66 w 67"/>
              <a:gd name="T13" fmla="*/ 52 h 75"/>
              <a:gd name="T14" fmla="*/ 66 w 67"/>
              <a:gd name="T15" fmla="*/ 22 h 75"/>
              <a:gd name="T16" fmla="*/ 59 w 67"/>
              <a:gd name="T17" fmla="*/ 7 h 75"/>
              <a:gd name="T18" fmla="*/ 44 w 67"/>
              <a:gd name="T19" fmla="*/ 0 h 75"/>
              <a:gd name="T20" fmla="*/ 30 w 67"/>
              <a:gd name="T21" fmla="*/ 0 h 75"/>
              <a:gd name="T22" fmla="*/ 8 w 67"/>
              <a:gd name="T23" fmla="*/ 7 h 75"/>
              <a:gd name="T24" fmla="*/ 0 w 67"/>
              <a:gd name="T25" fmla="*/ 22 h 75"/>
              <a:gd name="T26" fmla="*/ 0 w 67"/>
              <a:gd name="T27"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75">
                <a:moveTo>
                  <a:pt x="0" y="37"/>
                </a:moveTo>
                <a:lnTo>
                  <a:pt x="0" y="52"/>
                </a:lnTo>
                <a:lnTo>
                  <a:pt x="8" y="66"/>
                </a:lnTo>
                <a:lnTo>
                  <a:pt x="30" y="74"/>
                </a:lnTo>
                <a:lnTo>
                  <a:pt x="44" y="74"/>
                </a:lnTo>
                <a:lnTo>
                  <a:pt x="59" y="66"/>
                </a:lnTo>
                <a:lnTo>
                  <a:pt x="66" y="52"/>
                </a:lnTo>
                <a:lnTo>
                  <a:pt x="66" y="22"/>
                </a:lnTo>
                <a:lnTo>
                  <a:pt x="59" y="7"/>
                </a:lnTo>
                <a:lnTo>
                  <a:pt x="44" y="0"/>
                </a:lnTo>
                <a:lnTo>
                  <a:pt x="30" y="0"/>
                </a:lnTo>
                <a:lnTo>
                  <a:pt x="8" y="7"/>
                </a:lnTo>
                <a:lnTo>
                  <a:pt x="0" y="22"/>
                </a:lnTo>
                <a:lnTo>
                  <a:pt x="0" y="37"/>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6376" name="Freeform 8"/>
          <p:cNvSpPr>
            <a:spLocks/>
          </p:cNvSpPr>
          <p:nvPr/>
        </p:nvSpPr>
        <p:spPr bwMode="auto">
          <a:xfrm>
            <a:off x="4787900" y="6176963"/>
            <a:ext cx="106363" cy="119062"/>
          </a:xfrm>
          <a:custGeom>
            <a:avLst/>
            <a:gdLst>
              <a:gd name="T0" fmla="*/ 0 w 67"/>
              <a:gd name="T1" fmla="*/ 37 h 75"/>
              <a:gd name="T2" fmla="*/ 0 w 67"/>
              <a:gd name="T3" fmla="*/ 52 h 75"/>
              <a:gd name="T4" fmla="*/ 7 w 67"/>
              <a:gd name="T5" fmla="*/ 66 h 75"/>
              <a:gd name="T6" fmla="*/ 22 w 67"/>
              <a:gd name="T7" fmla="*/ 74 h 75"/>
              <a:gd name="T8" fmla="*/ 37 w 67"/>
              <a:gd name="T9" fmla="*/ 74 h 75"/>
              <a:gd name="T10" fmla="*/ 59 w 67"/>
              <a:gd name="T11" fmla="*/ 66 h 75"/>
              <a:gd name="T12" fmla="*/ 66 w 67"/>
              <a:gd name="T13" fmla="*/ 52 h 75"/>
              <a:gd name="T14" fmla="*/ 66 w 67"/>
              <a:gd name="T15" fmla="*/ 37 h 75"/>
              <a:gd name="T16" fmla="*/ 59 w 67"/>
              <a:gd name="T17" fmla="*/ 15 h 75"/>
              <a:gd name="T18" fmla="*/ 37 w 67"/>
              <a:gd name="T19" fmla="*/ 0 h 75"/>
              <a:gd name="T20" fmla="*/ 7 w 67"/>
              <a:gd name="T21" fmla="*/ 15 h 75"/>
              <a:gd name="T22" fmla="*/ 0 w 67"/>
              <a:gd name="T23"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75">
                <a:moveTo>
                  <a:pt x="0" y="37"/>
                </a:moveTo>
                <a:lnTo>
                  <a:pt x="0" y="52"/>
                </a:lnTo>
                <a:lnTo>
                  <a:pt x="7" y="66"/>
                </a:lnTo>
                <a:lnTo>
                  <a:pt x="22" y="74"/>
                </a:lnTo>
                <a:lnTo>
                  <a:pt x="37" y="74"/>
                </a:lnTo>
                <a:lnTo>
                  <a:pt x="59" y="66"/>
                </a:lnTo>
                <a:lnTo>
                  <a:pt x="66" y="52"/>
                </a:lnTo>
                <a:lnTo>
                  <a:pt x="66" y="37"/>
                </a:lnTo>
                <a:lnTo>
                  <a:pt x="59" y="15"/>
                </a:lnTo>
                <a:lnTo>
                  <a:pt x="37" y="0"/>
                </a:lnTo>
                <a:lnTo>
                  <a:pt x="7" y="15"/>
                </a:lnTo>
                <a:lnTo>
                  <a:pt x="0" y="37"/>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6377" name="Freeform 9"/>
          <p:cNvSpPr>
            <a:spLocks/>
          </p:cNvSpPr>
          <p:nvPr/>
        </p:nvSpPr>
        <p:spPr bwMode="auto">
          <a:xfrm>
            <a:off x="5126038" y="6340475"/>
            <a:ext cx="119062" cy="119063"/>
          </a:xfrm>
          <a:custGeom>
            <a:avLst/>
            <a:gdLst>
              <a:gd name="T0" fmla="*/ 0 w 75"/>
              <a:gd name="T1" fmla="*/ 37 h 75"/>
              <a:gd name="T2" fmla="*/ 0 w 75"/>
              <a:gd name="T3" fmla="*/ 52 h 75"/>
              <a:gd name="T4" fmla="*/ 8 w 75"/>
              <a:gd name="T5" fmla="*/ 66 h 75"/>
              <a:gd name="T6" fmla="*/ 22 w 75"/>
              <a:gd name="T7" fmla="*/ 74 h 75"/>
              <a:gd name="T8" fmla="*/ 37 w 75"/>
              <a:gd name="T9" fmla="*/ 74 h 75"/>
              <a:gd name="T10" fmla="*/ 59 w 75"/>
              <a:gd name="T11" fmla="*/ 66 h 75"/>
              <a:gd name="T12" fmla="*/ 74 w 75"/>
              <a:gd name="T13" fmla="*/ 52 h 75"/>
              <a:gd name="T14" fmla="*/ 74 w 75"/>
              <a:gd name="T15" fmla="*/ 22 h 75"/>
              <a:gd name="T16" fmla="*/ 59 w 75"/>
              <a:gd name="T17" fmla="*/ 7 h 75"/>
              <a:gd name="T18" fmla="*/ 37 w 75"/>
              <a:gd name="T19" fmla="*/ 0 h 75"/>
              <a:gd name="T20" fmla="*/ 22 w 75"/>
              <a:gd name="T21" fmla="*/ 0 h 75"/>
              <a:gd name="T22" fmla="*/ 8 w 75"/>
              <a:gd name="T23" fmla="*/ 7 h 75"/>
              <a:gd name="T24" fmla="*/ 0 w 75"/>
              <a:gd name="T25" fmla="*/ 22 h 75"/>
              <a:gd name="T26" fmla="*/ 0 w 75"/>
              <a:gd name="T27"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75">
                <a:moveTo>
                  <a:pt x="0" y="37"/>
                </a:moveTo>
                <a:lnTo>
                  <a:pt x="0" y="52"/>
                </a:lnTo>
                <a:lnTo>
                  <a:pt x="8" y="66"/>
                </a:lnTo>
                <a:lnTo>
                  <a:pt x="22" y="74"/>
                </a:lnTo>
                <a:lnTo>
                  <a:pt x="37" y="74"/>
                </a:lnTo>
                <a:lnTo>
                  <a:pt x="59" y="66"/>
                </a:lnTo>
                <a:lnTo>
                  <a:pt x="74" y="52"/>
                </a:lnTo>
                <a:lnTo>
                  <a:pt x="74" y="22"/>
                </a:lnTo>
                <a:lnTo>
                  <a:pt x="59" y="7"/>
                </a:lnTo>
                <a:lnTo>
                  <a:pt x="37" y="0"/>
                </a:lnTo>
                <a:lnTo>
                  <a:pt x="22" y="0"/>
                </a:lnTo>
                <a:lnTo>
                  <a:pt x="8" y="7"/>
                </a:lnTo>
                <a:lnTo>
                  <a:pt x="0" y="22"/>
                </a:lnTo>
                <a:lnTo>
                  <a:pt x="0" y="37"/>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6378" name="Freeform 10"/>
          <p:cNvSpPr>
            <a:spLocks/>
          </p:cNvSpPr>
          <p:nvPr/>
        </p:nvSpPr>
        <p:spPr bwMode="auto">
          <a:xfrm>
            <a:off x="5395913" y="6211888"/>
            <a:ext cx="117475" cy="119062"/>
          </a:xfrm>
          <a:custGeom>
            <a:avLst/>
            <a:gdLst>
              <a:gd name="T0" fmla="*/ 0 w 74"/>
              <a:gd name="T1" fmla="*/ 37 h 75"/>
              <a:gd name="T2" fmla="*/ 14 w 74"/>
              <a:gd name="T3" fmla="*/ 66 h 75"/>
              <a:gd name="T4" fmla="*/ 36 w 74"/>
              <a:gd name="T5" fmla="*/ 74 h 75"/>
              <a:gd name="T6" fmla="*/ 51 w 74"/>
              <a:gd name="T7" fmla="*/ 74 h 75"/>
              <a:gd name="T8" fmla="*/ 66 w 74"/>
              <a:gd name="T9" fmla="*/ 66 h 75"/>
              <a:gd name="T10" fmla="*/ 73 w 74"/>
              <a:gd name="T11" fmla="*/ 52 h 75"/>
              <a:gd name="T12" fmla="*/ 73 w 74"/>
              <a:gd name="T13" fmla="*/ 22 h 75"/>
              <a:gd name="T14" fmla="*/ 66 w 74"/>
              <a:gd name="T15" fmla="*/ 7 h 75"/>
              <a:gd name="T16" fmla="*/ 51 w 74"/>
              <a:gd name="T17" fmla="*/ 0 h 75"/>
              <a:gd name="T18" fmla="*/ 36 w 74"/>
              <a:gd name="T19" fmla="*/ 0 h 75"/>
              <a:gd name="T20" fmla="*/ 14 w 74"/>
              <a:gd name="T21" fmla="*/ 7 h 75"/>
              <a:gd name="T22" fmla="*/ 0 w 74"/>
              <a:gd name="T23"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5">
                <a:moveTo>
                  <a:pt x="0" y="37"/>
                </a:moveTo>
                <a:lnTo>
                  <a:pt x="14" y="66"/>
                </a:lnTo>
                <a:lnTo>
                  <a:pt x="36" y="74"/>
                </a:lnTo>
                <a:lnTo>
                  <a:pt x="51" y="74"/>
                </a:lnTo>
                <a:lnTo>
                  <a:pt x="66" y="66"/>
                </a:lnTo>
                <a:lnTo>
                  <a:pt x="73" y="52"/>
                </a:lnTo>
                <a:lnTo>
                  <a:pt x="73" y="22"/>
                </a:lnTo>
                <a:lnTo>
                  <a:pt x="66" y="7"/>
                </a:lnTo>
                <a:lnTo>
                  <a:pt x="51" y="0"/>
                </a:lnTo>
                <a:lnTo>
                  <a:pt x="36" y="0"/>
                </a:lnTo>
                <a:lnTo>
                  <a:pt x="14" y="7"/>
                </a:lnTo>
                <a:lnTo>
                  <a:pt x="0" y="37"/>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6379" name="Freeform 11"/>
          <p:cNvSpPr>
            <a:spLocks/>
          </p:cNvSpPr>
          <p:nvPr/>
        </p:nvSpPr>
        <p:spPr bwMode="auto">
          <a:xfrm>
            <a:off x="5653088" y="6410325"/>
            <a:ext cx="117475" cy="107950"/>
          </a:xfrm>
          <a:custGeom>
            <a:avLst/>
            <a:gdLst>
              <a:gd name="T0" fmla="*/ 0 w 74"/>
              <a:gd name="T1" fmla="*/ 37 h 68"/>
              <a:gd name="T2" fmla="*/ 7 w 74"/>
              <a:gd name="T3" fmla="*/ 59 h 68"/>
              <a:gd name="T4" fmla="*/ 22 w 74"/>
              <a:gd name="T5" fmla="*/ 67 h 68"/>
              <a:gd name="T6" fmla="*/ 36 w 74"/>
              <a:gd name="T7" fmla="*/ 67 h 68"/>
              <a:gd name="T8" fmla="*/ 59 w 74"/>
              <a:gd name="T9" fmla="*/ 59 h 68"/>
              <a:gd name="T10" fmla="*/ 73 w 74"/>
              <a:gd name="T11" fmla="*/ 37 h 68"/>
              <a:gd name="T12" fmla="*/ 73 w 74"/>
              <a:gd name="T13" fmla="*/ 22 h 68"/>
              <a:gd name="T14" fmla="*/ 59 w 74"/>
              <a:gd name="T15" fmla="*/ 8 h 68"/>
              <a:gd name="T16" fmla="*/ 36 w 74"/>
              <a:gd name="T17" fmla="*/ 0 h 68"/>
              <a:gd name="T18" fmla="*/ 22 w 74"/>
              <a:gd name="T19" fmla="*/ 0 h 68"/>
              <a:gd name="T20" fmla="*/ 7 w 74"/>
              <a:gd name="T21" fmla="*/ 8 h 68"/>
              <a:gd name="T22" fmla="*/ 0 w 74"/>
              <a:gd name="T23" fmla="*/ 22 h 68"/>
              <a:gd name="T24" fmla="*/ 0 w 74"/>
              <a:gd name="T25" fmla="*/ 3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68">
                <a:moveTo>
                  <a:pt x="0" y="37"/>
                </a:moveTo>
                <a:lnTo>
                  <a:pt x="7" y="59"/>
                </a:lnTo>
                <a:lnTo>
                  <a:pt x="22" y="67"/>
                </a:lnTo>
                <a:lnTo>
                  <a:pt x="36" y="67"/>
                </a:lnTo>
                <a:lnTo>
                  <a:pt x="59" y="59"/>
                </a:lnTo>
                <a:lnTo>
                  <a:pt x="73" y="37"/>
                </a:lnTo>
                <a:lnTo>
                  <a:pt x="73" y="22"/>
                </a:lnTo>
                <a:lnTo>
                  <a:pt x="59" y="8"/>
                </a:lnTo>
                <a:lnTo>
                  <a:pt x="36" y="0"/>
                </a:lnTo>
                <a:lnTo>
                  <a:pt x="22" y="0"/>
                </a:lnTo>
                <a:lnTo>
                  <a:pt x="7" y="8"/>
                </a:lnTo>
                <a:lnTo>
                  <a:pt x="0" y="22"/>
                </a:lnTo>
                <a:lnTo>
                  <a:pt x="0" y="37"/>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6380" name="Freeform 12"/>
          <p:cNvSpPr>
            <a:spLocks/>
          </p:cNvSpPr>
          <p:nvPr/>
        </p:nvSpPr>
        <p:spPr bwMode="auto">
          <a:xfrm>
            <a:off x="5910263" y="6223000"/>
            <a:ext cx="117475" cy="119063"/>
          </a:xfrm>
          <a:custGeom>
            <a:avLst/>
            <a:gdLst>
              <a:gd name="T0" fmla="*/ 0 w 74"/>
              <a:gd name="T1" fmla="*/ 37 h 75"/>
              <a:gd name="T2" fmla="*/ 0 w 74"/>
              <a:gd name="T3" fmla="*/ 52 h 75"/>
              <a:gd name="T4" fmla="*/ 7 w 74"/>
              <a:gd name="T5" fmla="*/ 67 h 75"/>
              <a:gd name="T6" fmla="*/ 22 w 74"/>
              <a:gd name="T7" fmla="*/ 74 h 75"/>
              <a:gd name="T8" fmla="*/ 51 w 74"/>
              <a:gd name="T9" fmla="*/ 74 h 75"/>
              <a:gd name="T10" fmla="*/ 66 w 74"/>
              <a:gd name="T11" fmla="*/ 67 h 75"/>
              <a:gd name="T12" fmla="*/ 73 w 74"/>
              <a:gd name="T13" fmla="*/ 52 h 75"/>
              <a:gd name="T14" fmla="*/ 73 w 74"/>
              <a:gd name="T15" fmla="*/ 23 h 75"/>
              <a:gd name="T16" fmla="*/ 66 w 74"/>
              <a:gd name="T17" fmla="*/ 8 h 75"/>
              <a:gd name="T18" fmla="*/ 51 w 74"/>
              <a:gd name="T19" fmla="*/ 0 h 75"/>
              <a:gd name="T20" fmla="*/ 22 w 74"/>
              <a:gd name="T21" fmla="*/ 0 h 75"/>
              <a:gd name="T22" fmla="*/ 7 w 74"/>
              <a:gd name="T23" fmla="*/ 8 h 75"/>
              <a:gd name="T24" fmla="*/ 0 w 74"/>
              <a:gd name="T25" fmla="*/ 23 h 75"/>
              <a:gd name="T26" fmla="*/ 0 w 74"/>
              <a:gd name="T27"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75">
                <a:moveTo>
                  <a:pt x="0" y="37"/>
                </a:moveTo>
                <a:lnTo>
                  <a:pt x="0" y="52"/>
                </a:lnTo>
                <a:lnTo>
                  <a:pt x="7" y="67"/>
                </a:lnTo>
                <a:lnTo>
                  <a:pt x="22" y="74"/>
                </a:lnTo>
                <a:lnTo>
                  <a:pt x="51" y="74"/>
                </a:lnTo>
                <a:lnTo>
                  <a:pt x="66" y="67"/>
                </a:lnTo>
                <a:lnTo>
                  <a:pt x="73" y="52"/>
                </a:lnTo>
                <a:lnTo>
                  <a:pt x="73" y="23"/>
                </a:lnTo>
                <a:lnTo>
                  <a:pt x="66" y="8"/>
                </a:lnTo>
                <a:lnTo>
                  <a:pt x="51" y="0"/>
                </a:lnTo>
                <a:lnTo>
                  <a:pt x="22" y="0"/>
                </a:lnTo>
                <a:lnTo>
                  <a:pt x="7" y="8"/>
                </a:lnTo>
                <a:lnTo>
                  <a:pt x="0" y="23"/>
                </a:lnTo>
                <a:lnTo>
                  <a:pt x="0" y="37"/>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6381" name="Freeform 13"/>
          <p:cNvSpPr>
            <a:spLocks/>
          </p:cNvSpPr>
          <p:nvPr/>
        </p:nvSpPr>
        <p:spPr bwMode="auto">
          <a:xfrm>
            <a:off x="6167438" y="6410325"/>
            <a:ext cx="106362" cy="107950"/>
          </a:xfrm>
          <a:custGeom>
            <a:avLst/>
            <a:gdLst>
              <a:gd name="T0" fmla="*/ 0 w 67"/>
              <a:gd name="T1" fmla="*/ 30 h 68"/>
              <a:gd name="T2" fmla="*/ 0 w 67"/>
              <a:gd name="T3" fmla="*/ 45 h 68"/>
              <a:gd name="T4" fmla="*/ 7 w 67"/>
              <a:gd name="T5" fmla="*/ 59 h 68"/>
              <a:gd name="T6" fmla="*/ 22 w 67"/>
              <a:gd name="T7" fmla="*/ 67 h 68"/>
              <a:gd name="T8" fmla="*/ 36 w 67"/>
              <a:gd name="T9" fmla="*/ 67 h 68"/>
              <a:gd name="T10" fmla="*/ 58 w 67"/>
              <a:gd name="T11" fmla="*/ 59 h 68"/>
              <a:gd name="T12" fmla="*/ 66 w 67"/>
              <a:gd name="T13" fmla="*/ 45 h 68"/>
              <a:gd name="T14" fmla="*/ 66 w 67"/>
              <a:gd name="T15" fmla="*/ 30 h 68"/>
              <a:gd name="T16" fmla="*/ 58 w 67"/>
              <a:gd name="T17" fmla="*/ 8 h 68"/>
              <a:gd name="T18" fmla="*/ 36 w 67"/>
              <a:gd name="T19" fmla="*/ 0 h 68"/>
              <a:gd name="T20" fmla="*/ 22 w 67"/>
              <a:gd name="T21" fmla="*/ 0 h 68"/>
              <a:gd name="T22" fmla="*/ 7 w 67"/>
              <a:gd name="T23" fmla="*/ 8 h 68"/>
              <a:gd name="T24" fmla="*/ 0 w 67"/>
              <a:gd name="T25" fmla="*/ 3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68">
                <a:moveTo>
                  <a:pt x="0" y="30"/>
                </a:moveTo>
                <a:lnTo>
                  <a:pt x="0" y="45"/>
                </a:lnTo>
                <a:lnTo>
                  <a:pt x="7" y="59"/>
                </a:lnTo>
                <a:lnTo>
                  <a:pt x="22" y="67"/>
                </a:lnTo>
                <a:lnTo>
                  <a:pt x="36" y="67"/>
                </a:lnTo>
                <a:lnTo>
                  <a:pt x="58" y="59"/>
                </a:lnTo>
                <a:lnTo>
                  <a:pt x="66" y="45"/>
                </a:lnTo>
                <a:lnTo>
                  <a:pt x="66" y="30"/>
                </a:lnTo>
                <a:lnTo>
                  <a:pt x="58" y="8"/>
                </a:lnTo>
                <a:lnTo>
                  <a:pt x="36" y="0"/>
                </a:lnTo>
                <a:lnTo>
                  <a:pt x="22" y="0"/>
                </a:lnTo>
                <a:lnTo>
                  <a:pt x="7" y="8"/>
                </a:lnTo>
                <a:lnTo>
                  <a:pt x="0" y="30"/>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6382" name="Freeform 14"/>
          <p:cNvSpPr>
            <a:spLocks/>
          </p:cNvSpPr>
          <p:nvPr/>
        </p:nvSpPr>
        <p:spPr bwMode="auto">
          <a:xfrm>
            <a:off x="6296025" y="6165850"/>
            <a:ext cx="117475" cy="117475"/>
          </a:xfrm>
          <a:custGeom>
            <a:avLst/>
            <a:gdLst>
              <a:gd name="T0" fmla="*/ 0 w 74"/>
              <a:gd name="T1" fmla="*/ 36 h 74"/>
              <a:gd name="T2" fmla="*/ 14 w 74"/>
              <a:gd name="T3" fmla="*/ 66 h 74"/>
              <a:gd name="T4" fmla="*/ 36 w 74"/>
              <a:gd name="T5" fmla="*/ 73 h 74"/>
              <a:gd name="T6" fmla="*/ 51 w 74"/>
              <a:gd name="T7" fmla="*/ 73 h 74"/>
              <a:gd name="T8" fmla="*/ 66 w 74"/>
              <a:gd name="T9" fmla="*/ 66 h 74"/>
              <a:gd name="T10" fmla="*/ 73 w 74"/>
              <a:gd name="T11" fmla="*/ 51 h 74"/>
              <a:gd name="T12" fmla="*/ 73 w 74"/>
              <a:gd name="T13" fmla="*/ 22 h 74"/>
              <a:gd name="T14" fmla="*/ 66 w 74"/>
              <a:gd name="T15" fmla="*/ 7 h 74"/>
              <a:gd name="T16" fmla="*/ 51 w 74"/>
              <a:gd name="T17" fmla="*/ 0 h 74"/>
              <a:gd name="T18" fmla="*/ 36 w 74"/>
              <a:gd name="T19" fmla="*/ 0 h 74"/>
              <a:gd name="T20" fmla="*/ 14 w 74"/>
              <a:gd name="T21" fmla="*/ 7 h 74"/>
              <a:gd name="T22" fmla="*/ 0 w 74"/>
              <a:gd name="T23" fmla="*/ 3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4">
                <a:moveTo>
                  <a:pt x="0" y="36"/>
                </a:moveTo>
                <a:lnTo>
                  <a:pt x="14" y="66"/>
                </a:lnTo>
                <a:lnTo>
                  <a:pt x="36" y="73"/>
                </a:lnTo>
                <a:lnTo>
                  <a:pt x="51" y="73"/>
                </a:lnTo>
                <a:lnTo>
                  <a:pt x="66" y="66"/>
                </a:lnTo>
                <a:lnTo>
                  <a:pt x="73" y="51"/>
                </a:lnTo>
                <a:lnTo>
                  <a:pt x="73" y="22"/>
                </a:lnTo>
                <a:lnTo>
                  <a:pt x="66" y="7"/>
                </a:lnTo>
                <a:lnTo>
                  <a:pt x="51" y="0"/>
                </a:lnTo>
                <a:lnTo>
                  <a:pt x="36" y="0"/>
                </a:lnTo>
                <a:lnTo>
                  <a:pt x="14" y="7"/>
                </a:lnTo>
                <a:lnTo>
                  <a:pt x="0" y="36"/>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6383" name="Freeform 15"/>
          <p:cNvSpPr>
            <a:spLocks/>
          </p:cNvSpPr>
          <p:nvPr/>
        </p:nvSpPr>
        <p:spPr bwMode="auto">
          <a:xfrm>
            <a:off x="6494463" y="6399213"/>
            <a:ext cx="117475" cy="119062"/>
          </a:xfrm>
          <a:custGeom>
            <a:avLst/>
            <a:gdLst>
              <a:gd name="T0" fmla="*/ 0 w 74"/>
              <a:gd name="T1" fmla="*/ 37 h 75"/>
              <a:gd name="T2" fmla="*/ 0 w 74"/>
              <a:gd name="T3" fmla="*/ 52 h 75"/>
              <a:gd name="T4" fmla="*/ 7 w 74"/>
              <a:gd name="T5" fmla="*/ 66 h 75"/>
              <a:gd name="T6" fmla="*/ 22 w 74"/>
              <a:gd name="T7" fmla="*/ 74 h 75"/>
              <a:gd name="T8" fmla="*/ 51 w 74"/>
              <a:gd name="T9" fmla="*/ 74 h 75"/>
              <a:gd name="T10" fmla="*/ 66 w 74"/>
              <a:gd name="T11" fmla="*/ 66 h 75"/>
              <a:gd name="T12" fmla="*/ 73 w 74"/>
              <a:gd name="T13" fmla="*/ 52 h 75"/>
              <a:gd name="T14" fmla="*/ 73 w 74"/>
              <a:gd name="T15" fmla="*/ 37 h 75"/>
              <a:gd name="T16" fmla="*/ 66 w 74"/>
              <a:gd name="T17" fmla="*/ 15 h 75"/>
              <a:gd name="T18" fmla="*/ 37 w 74"/>
              <a:gd name="T19" fmla="*/ 0 h 75"/>
              <a:gd name="T20" fmla="*/ 7 w 74"/>
              <a:gd name="T21" fmla="*/ 15 h 75"/>
              <a:gd name="T22" fmla="*/ 0 w 74"/>
              <a:gd name="T23"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5">
                <a:moveTo>
                  <a:pt x="0" y="37"/>
                </a:moveTo>
                <a:lnTo>
                  <a:pt x="0" y="52"/>
                </a:lnTo>
                <a:lnTo>
                  <a:pt x="7" y="66"/>
                </a:lnTo>
                <a:lnTo>
                  <a:pt x="22" y="74"/>
                </a:lnTo>
                <a:lnTo>
                  <a:pt x="51" y="74"/>
                </a:lnTo>
                <a:lnTo>
                  <a:pt x="66" y="66"/>
                </a:lnTo>
                <a:lnTo>
                  <a:pt x="73" y="52"/>
                </a:lnTo>
                <a:lnTo>
                  <a:pt x="73" y="37"/>
                </a:lnTo>
                <a:lnTo>
                  <a:pt x="66" y="15"/>
                </a:lnTo>
                <a:lnTo>
                  <a:pt x="37" y="0"/>
                </a:lnTo>
                <a:lnTo>
                  <a:pt x="7" y="15"/>
                </a:lnTo>
                <a:lnTo>
                  <a:pt x="0" y="37"/>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6384" name="Freeform 16"/>
          <p:cNvSpPr>
            <a:spLocks/>
          </p:cNvSpPr>
          <p:nvPr/>
        </p:nvSpPr>
        <p:spPr bwMode="auto">
          <a:xfrm>
            <a:off x="6751638" y="6259513"/>
            <a:ext cx="117475" cy="117475"/>
          </a:xfrm>
          <a:custGeom>
            <a:avLst/>
            <a:gdLst>
              <a:gd name="T0" fmla="*/ 0 w 74"/>
              <a:gd name="T1" fmla="*/ 36 h 74"/>
              <a:gd name="T2" fmla="*/ 14 w 74"/>
              <a:gd name="T3" fmla="*/ 58 h 74"/>
              <a:gd name="T4" fmla="*/ 37 w 74"/>
              <a:gd name="T5" fmla="*/ 73 h 74"/>
              <a:gd name="T6" fmla="*/ 51 w 74"/>
              <a:gd name="T7" fmla="*/ 73 h 74"/>
              <a:gd name="T8" fmla="*/ 66 w 74"/>
              <a:gd name="T9" fmla="*/ 58 h 74"/>
              <a:gd name="T10" fmla="*/ 73 w 74"/>
              <a:gd name="T11" fmla="*/ 36 h 74"/>
              <a:gd name="T12" fmla="*/ 73 w 74"/>
              <a:gd name="T13" fmla="*/ 22 h 74"/>
              <a:gd name="T14" fmla="*/ 66 w 74"/>
              <a:gd name="T15" fmla="*/ 7 h 74"/>
              <a:gd name="T16" fmla="*/ 51 w 74"/>
              <a:gd name="T17" fmla="*/ 0 h 74"/>
              <a:gd name="T18" fmla="*/ 37 w 74"/>
              <a:gd name="T19" fmla="*/ 0 h 74"/>
              <a:gd name="T20" fmla="*/ 14 w 74"/>
              <a:gd name="T21" fmla="*/ 7 h 74"/>
              <a:gd name="T22" fmla="*/ 0 w 74"/>
              <a:gd name="T23" fmla="*/ 3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4">
                <a:moveTo>
                  <a:pt x="0" y="36"/>
                </a:moveTo>
                <a:lnTo>
                  <a:pt x="14" y="58"/>
                </a:lnTo>
                <a:lnTo>
                  <a:pt x="37" y="73"/>
                </a:lnTo>
                <a:lnTo>
                  <a:pt x="51" y="73"/>
                </a:lnTo>
                <a:lnTo>
                  <a:pt x="66" y="58"/>
                </a:lnTo>
                <a:lnTo>
                  <a:pt x="73" y="36"/>
                </a:lnTo>
                <a:lnTo>
                  <a:pt x="73" y="22"/>
                </a:lnTo>
                <a:lnTo>
                  <a:pt x="66" y="7"/>
                </a:lnTo>
                <a:lnTo>
                  <a:pt x="51" y="0"/>
                </a:lnTo>
                <a:lnTo>
                  <a:pt x="37" y="0"/>
                </a:lnTo>
                <a:lnTo>
                  <a:pt x="14" y="7"/>
                </a:lnTo>
                <a:lnTo>
                  <a:pt x="0" y="36"/>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6385" name="Freeform 17"/>
          <p:cNvSpPr>
            <a:spLocks/>
          </p:cNvSpPr>
          <p:nvPr/>
        </p:nvSpPr>
        <p:spPr bwMode="auto">
          <a:xfrm>
            <a:off x="6950075" y="6388100"/>
            <a:ext cx="117475" cy="117475"/>
          </a:xfrm>
          <a:custGeom>
            <a:avLst/>
            <a:gdLst>
              <a:gd name="T0" fmla="*/ 0 w 74"/>
              <a:gd name="T1" fmla="*/ 36 h 74"/>
              <a:gd name="T2" fmla="*/ 0 w 74"/>
              <a:gd name="T3" fmla="*/ 51 h 74"/>
              <a:gd name="T4" fmla="*/ 7 w 74"/>
              <a:gd name="T5" fmla="*/ 66 h 74"/>
              <a:gd name="T6" fmla="*/ 22 w 74"/>
              <a:gd name="T7" fmla="*/ 73 h 74"/>
              <a:gd name="T8" fmla="*/ 51 w 74"/>
              <a:gd name="T9" fmla="*/ 73 h 74"/>
              <a:gd name="T10" fmla="*/ 66 w 74"/>
              <a:gd name="T11" fmla="*/ 66 h 74"/>
              <a:gd name="T12" fmla="*/ 73 w 74"/>
              <a:gd name="T13" fmla="*/ 51 h 74"/>
              <a:gd name="T14" fmla="*/ 73 w 74"/>
              <a:gd name="T15" fmla="*/ 36 h 74"/>
              <a:gd name="T16" fmla="*/ 66 w 74"/>
              <a:gd name="T17" fmla="*/ 14 h 74"/>
              <a:gd name="T18" fmla="*/ 37 w 74"/>
              <a:gd name="T19" fmla="*/ 0 h 74"/>
              <a:gd name="T20" fmla="*/ 7 w 74"/>
              <a:gd name="T21" fmla="*/ 14 h 74"/>
              <a:gd name="T22" fmla="*/ 0 w 74"/>
              <a:gd name="T23" fmla="*/ 3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4">
                <a:moveTo>
                  <a:pt x="0" y="36"/>
                </a:moveTo>
                <a:lnTo>
                  <a:pt x="0" y="51"/>
                </a:lnTo>
                <a:lnTo>
                  <a:pt x="7" y="66"/>
                </a:lnTo>
                <a:lnTo>
                  <a:pt x="22" y="73"/>
                </a:lnTo>
                <a:lnTo>
                  <a:pt x="51" y="73"/>
                </a:lnTo>
                <a:lnTo>
                  <a:pt x="66" y="66"/>
                </a:lnTo>
                <a:lnTo>
                  <a:pt x="73" y="51"/>
                </a:lnTo>
                <a:lnTo>
                  <a:pt x="73" y="36"/>
                </a:lnTo>
                <a:lnTo>
                  <a:pt x="66" y="14"/>
                </a:lnTo>
                <a:lnTo>
                  <a:pt x="37" y="0"/>
                </a:lnTo>
                <a:lnTo>
                  <a:pt x="7" y="14"/>
                </a:lnTo>
                <a:lnTo>
                  <a:pt x="0" y="36"/>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6386" name="Freeform 18"/>
          <p:cNvSpPr>
            <a:spLocks/>
          </p:cNvSpPr>
          <p:nvPr/>
        </p:nvSpPr>
        <p:spPr bwMode="auto">
          <a:xfrm>
            <a:off x="2379663" y="6388100"/>
            <a:ext cx="119062" cy="117475"/>
          </a:xfrm>
          <a:custGeom>
            <a:avLst/>
            <a:gdLst>
              <a:gd name="T0" fmla="*/ 0 w 75"/>
              <a:gd name="T1" fmla="*/ 36 h 74"/>
              <a:gd name="T2" fmla="*/ 0 w 75"/>
              <a:gd name="T3" fmla="*/ 51 h 74"/>
              <a:gd name="T4" fmla="*/ 8 w 75"/>
              <a:gd name="T5" fmla="*/ 66 h 74"/>
              <a:gd name="T6" fmla="*/ 22 w 75"/>
              <a:gd name="T7" fmla="*/ 73 h 74"/>
              <a:gd name="T8" fmla="*/ 52 w 75"/>
              <a:gd name="T9" fmla="*/ 73 h 74"/>
              <a:gd name="T10" fmla="*/ 67 w 75"/>
              <a:gd name="T11" fmla="*/ 66 h 74"/>
              <a:gd name="T12" fmla="*/ 74 w 75"/>
              <a:gd name="T13" fmla="*/ 51 h 74"/>
              <a:gd name="T14" fmla="*/ 74 w 75"/>
              <a:gd name="T15" fmla="*/ 36 h 74"/>
              <a:gd name="T16" fmla="*/ 67 w 75"/>
              <a:gd name="T17" fmla="*/ 14 h 74"/>
              <a:gd name="T18" fmla="*/ 37 w 75"/>
              <a:gd name="T19" fmla="*/ 0 h 74"/>
              <a:gd name="T20" fmla="*/ 8 w 75"/>
              <a:gd name="T21" fmla="*/ 14 h 74"/>
              <a:gd name="T22" fmla="*/ 0 w 75"/>
              <a:gd name="T23" fmla="*/ 3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74">
                <a:moveTo>
                  <a:pt x="0" y="36"/>
                </a:moveTo>
                <a:lnTo>
                  <a:pt x="0" y="51"/>
                </a:lnTo>
                <a:lnTo>
                  <a:pt x="8" y="66"/>
                </a:lnTo>
                <a:lnTo>
                  <a:pt x="22" y="73"/>
                </a:lnTo>
                <a:lnTo>
                  <a:pt x="52" y="73"/>
                </a:lnTo>
                <a:lnTo>
                  <a:pt x="67" y="66"/>
                </a:lnTo>
                <a:lnTo>
                  <a:pt x="74" y="51"/>
                </a:lnTo>
                <a:lnTo>
                  <a:pt x="74" y="36"/>
                </a:lnTo>
                <a:lnTo>
                  <a:pt x="67" y="14"/>
                </a:lnTo>
                <a:lnTo>
                  <a:pt x="37" y="0"/>
                </a:lnTo>
                <a:lnTo>
                  <a:pt x="8" y="14"/>
                </a:lnTo>
                <a:lnTo>
                  <a:pt x="0" y="36"/>
                </a:lnTo>
              </a:path>
            </a:pathLst>
          </a:custGeom>
          <a:noFill/>
          <a:ln w="12700" cap="rnd"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6387" name="Oval 19"/>
          <p:cNvSpPr>
            <a:spLocks noChangeArrowheads="1"/>
          </p:cNvSpPr>
          <p:nvPr/>
        </p:nvSpPr>
        <p:spPr bwMode="auto">
          <a:xfrm>
            <a:off x="3143250" y="1009650"/>
            <a:ext cx="1054100" cy="8255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parts</a:t>
            </a:r>
          </a:p>
          <a:p>
            <a:pPr algn="ctr"/>
            <a:r>
              <a:rPr lang="en-US" sz="1400">
                <a:latin typeface="Times New Roman" pitchFamily="18" charset="0"/>
              </a:rPr>
              <a:t>supplier</a:t>
            </a:r>
          </a:p>
        </p:txBody>
      </p:sp>
      <p:sp>
        <p:nvSpPr>
          <p:cNvPr id="186388" name="Oval 20"/>
          <p:cNvSpPr>
            <a:spLocks noChangeArrowheads="1"/>
          </p:cNvSpPr>
          <p:nvPr/>
        </p:nvSpPr>
        <p:spPr bwMode="auto">
          <a:xfrm>
            <a:off x="4514850" y="1009650"/>
            <a:ext cx="1054100" cy="8255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parts</a:t>
            </a:r>
          </a:p>
          <a:p>
            <a:pPr algn="ctr"/>
            <a:r>
              <a:rPr lang="en-US" sz="1400">
                <a:latin typeface="Times New Roman" pitchFamily="18" charset="0"/>
              </a:rPr>
              <a:t>supplier</a:t>
            </a:r>
          </a:p>
        </p:txBody>
      </p:sp>
      <p:sp>
        <p:nvSpPr>
          <p:cNvPr id="186389" name="Oval 21"/>
          <p:cNvSpPr>
            <a:spLocks noChangeArrowheads="1"/>
          </p:cNvSpPr>
          <p:nvPr/>
        </p:nvSpPr>
        <p:spPr bwMode="auto">
          <a:xfrm>
            <a:off x="5886450" y="1009650"/>
            <a:ext cx="1054100" cy="8255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parts</a:t>
            </a:r>
          </a:p>
          <a:p>
            <a:pPr algn="ctr"/>
            <a:r>
              <a:rPr lang="en-US" sz="1400">
                <a:latin typeface="Times New Roman" pitchFamily="18" charset="0"/>
              </a:rPr>
              <a:t>supplier</a:t>
            </a:r>
          </a:p>
        </p:txBody>
      </p:sp>
      <p:sp>
        <p:nvSpPr>
          <p:cNvPr id="186390" name="AutoShape 22"/>
          <p:cNvSpPr>
            <a:spLocks noChangeArrowheads="1"/>
          </p:cNvSpPr>
          <p:nvPr/>
        </p:nvSpPr>
        <p:spPr bwMode="auto">
          <a:xfrm>
            <a:off x="3752850" y="2076450"/>
            <a:ext cx="977900" cy="368300"/>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warehouse</a:t>
            </a:r>
          </a:p>
        </p:txBody>
      </p:sp>
      <p:sp>
        <p:nvSpPr>
          <p:cNvPr id="186391" name="AutoShape 23"/>
          <p:cNvSpPr>
            <a:spLocks noChangeArrowheads="1"/>
          </p:cNvSpPr>
          <p:nvPr/>
        </p:nvSpPr>
        <p:spPr bwMode="auto">
          <a:xfrm>
            <a:off x="5200650" y="2076450"/>
            <a:ext cx="977900" cy="368300"/>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warehouse</a:t>
            </a:r>
          </a:p>
        </p:txBody>
      </p:sp>
      <p:sp>
        <p:nvSpPr>
          <p:cNvPr id="186392" name="Oval 24"/>
          <p:cNvSpPr>
            <a:spLocks noChangeArrowheads="1"/>
          </p:cNvSpPr>
          <p:nvPr/>
        </p:nvSpPr>
        <p:spPr bwMode="auto">
          <a:xfrm>
            <a:off x="5657850" y="2686050"/>
            <a:ext cx="825500" cy="3683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supplier</a:t>
            </a:r>
          </a:p>
        </p:txBody>
      </p:sp>
      <p:sp>
        <p:nvSpPr>
          <p:cNvPr id="186393" name="Oval 25"/>
          <p:cNvSpPr>
            <a:spLocks noChangeArrowheads="1"/>
          </p:cNvSpPr>
          <p:nvPr/>
        </p:nvSpPr>
        <p:spPr bwMode="auto">
          <a:xfrm>
            <a:off x="4591050" y="2686050"/>
            <a:ext cx="825500" cy="3683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dirty="0">
                <a:latin typeface="Times New Roman" pitchFamily="18" charset="0"/>
              </a:rPr>
              <a:t>supplier</a:t>
            </a:r>
          </a:p>
        </p:txBody>
      </p:sp>
      <p:sp>
        <p:nvSpPr>
          <p:cNvPr id="186394" name="Oval 26"/>
          <p:cNvSpPr>
            <a:spLocks noChangeArrowheads="1"/>
          </p:cNvSpPr>
          <p:nvPr/>
        </p:nvSpPr>
        <p:spPr bwMode="auto">
          <a:xfrm>
            <a:off x="3448050" y="2686050"/>
            <a:ext cx="825500" cy="3683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supplier</a:t>
            </a:r>
          </a:p>
        </p:txBody>
      </p:sp>
      <p:sp>
        <p:nvSpPr>
          <p:cNvPr id="186395" name="Rectangle 27"/>
          <p:cNvSpPr>
            <a:spLocks noChangeArrowheads="1"/>
          </p:cNvSpPr>
          <p:nvPr/>
        </p:nvSpPr>
        <p:spPr bwMode="auto">
          <a:xfrm>
            <a:off x="7181850" y="3143250"/>
            <a:ext cx="1130300" cy="5969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tool</a:t>
            </a:r>
          </a:p>
          <a:p>
            <a:pPr algn="ctr"/>
            <a:r>
              <a:rPr lang="en-US" sz="1400">
                <a:latin typeface="Times New Roman" pitchFamily="18" charset="0"/>
              </a:rPr>
              <a:t>manufacturer</a:t>
            </a:r>
          </a:p>
        </p:txBody>
      </p:sp>
      <p:sp>
        <p:nvSpPr>
          <p:cNvPr id="186396" name="Rectangle 28"/>
          <p:cNvSpPr>
            <a:spLocks noChangeArrowheads="1"/>
          </p:cNvSpPr>
          <p:nvPr/>
        </p:nvSpPr>
        <p:spPr bwMode="auto">
          <a:xfrm>
            <a:off x="4057650" y="3448050"/>
            <a:ext cx="1663700" cy="4445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Manufacturer</a:t>
            </a:r>
          </a:p>
        </p:txBody>
      </p:sp>
      <p:sp>
        <p:nvSpPr>
          <p:cNvPr id="186397" name="Oval 29"/>
          <p:cNvSpPr>
            <a:spLocks noChangeArrowheads="1"/>
          </p:cNvSpPr>
          <p:nvPr/>
        </p:nvSpPr>
        <p:spPr bwMode="auto">
          <a:xfrm>
            <a:off x="2305050" y="3295650"/>
            <a:ext cx="901700" cy="5207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workers</a:t>
            </a:r>
          </a:p>
        </p:txBody>
      </p:sp>
      <p:sp>
        <p:nvSpPr>
          <p:cNvPr id="186398" name="Oval 30"/>
          <p:cNvSpPr>
            <a:spLocks noChangeArrowheads="1"/>
          </p:cNvSpPr>
          <p:nvPr/>
        </p:nvSpPr>
        <p:spPr bwMode="auto">
          <a:xfrm>
            <a:off x="4972050" y="4286250"/>
            <a:ext cx="901700" cy="4445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wholesaler</a:t>
            </a:r>
          </a:p>
        </p:txBody>
      </p:sp>
      <p:sp>
        <p:nvSpPr>
          <p:cNvPr id="186399" name="Oval 31"/>
          <p:cNvSpPr>
            <a:spLocks noChangeArrowheads="1"/>
          </p:cNvSpPr>
          <p:nvPr/>
        </p:nvSpPr>
        <p:spPr bwMode="auto">
          <a:xfrm>
            <a:off x="3524250" y="4362450"/>
            <a:ext cx="901700" cy="4445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wholesaler</a:t>
            </a:r>
          </a:p>
        </p:txBody>
      </p:sp>
      <p:sp>
        <p:nvSpPr>
          <p:cNvPr id="186400" name="AutoShape 32"/>
          <p:cNvSpPr>
            <a:spLocks noChangeArrowheads="1"/>
          </p:cNvSpPr>
          <p:nvPr/>
        </p:nvSpPr>
        <p:spPr bwMode="auto">
          <a:xfrm>
            <a:off x="5276850" y="5048250"/>
            <a:ext cx="1054100" cy="368300"/>
          </a:xfrm>
          <a:prstGeom prst="roundRect">
            <a:avLst>
              <a:gd name="adj" fmla="val 32894"/>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distributor</a:t>
            </a:r>
          </a:p>
        </p:txBody>
      </p:sp>
      <p:sp>
        <p:nvSpPr>
          <p:cNvPr id="186401" name="AutoShape 33"/>
          <p:cNvSpPr>
            <a:spLocks noChangeArrowheads="1"/>
          </p:cNvSpPr>
          <p:nvPr/>
        </p:nvSpPr>
        <p:spPr bwMode="auto">
          <a:xfrm>
            <a:off x="4057650" y="5048250"/>
            <a:ext cx="1054100" cy="368300"/>
          </a:xfrm>
          <a:prstGeom prst="roundRect">
            <a:avLst>
              <a:gd name="adj" fmla="val 32894"/>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distributor</a:t>
            </a:r>
          </a:p>
        </p:txBody>
      </p:sp>
      <p:sp>
        <p:nvSpPr>
          <p:cNvPr id="186402" name="AutoShape 34"/>
          <p:cNvSpPr>
            <a:spLocks noChangeArrowheads="1"/>
          </p:cNvSpPr>
          <p:nvPr/>
        </p:nvSpPr>
        <p:spPr bwMode="auto">
          <a:xfrm>
            <a:off x="2762250" y="4972050"/>
            <a:ext cx="1054100" cy="368300"/>
          </a:xfrm>
          <a:prstGeom prst="roundRect">
            <a:avLst>
              <a:gd name="adj" fmla="val 32894"/>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distributor</a:t>
            </a:r>
          </a:p>
        </p:txBody>
      </p:sp>
      <p:sp>
        <p:nvSpPr>
          <p:cNvPr id="186403" name="Oval 35"/>
          <p:cNvSpPr>
            <a:spLocks noChangeArrowheads="1"/>
          </p:cNvSpPr>
          <p:nvPr/>
        </p:nvSpPr>
        <p:spPr bwMode="auto">
          <a:xfrm>
            <a:off x="6191250" y="5734050"/>
            <a:ext cx="1130300" cy="3683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retail store</a:t>
            </a:r>
          </a:p>
        </p:txBody>
      </p:sp>
      <p:sp>
        <p:nvSpPr>
          <p:cNvPr id="186404" name="Oval 36"/>
          <p:cNvSpPr>
            <a:spLocks noChangeArrowheads="1"/>
          </p:cNvSpPr>
          <p:nvPr/>
        </p:nvSpPr>
        <p:spPr bwMode="auto">
          <a:xfrm>
            <a:off x="4819650" y="5657850"/>
            <a:ext cx="1130300" cy="3683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retail store</a:t>
            </a:r>
          </a:p>
        </p:txBody>
      </p:sp>
      <p:sp>
        <p:nvSpPr>
          <p:cNvPr id="186405" name="Oval 37"/>
          <p:cNvSpPr>
            <a:spLocks noChangeArrowheads="1"/>
          </p:cNvSpPr>
          <p:nvPr/>
        </p:nvSpPr>
        <p:spPr bwMode="auto">
          <a:xfrm>
            <a:off x="3600450" y="5657850"/>
            <a:ext cx="1130300" cy="3683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retail store</a:t>
            </a:r>
          </a:p>
        </p:txBody>
      </p:sp>
      <p:sp>
        <p:nvSpPr>
          <p:cNvPr id="186406" name="Oval 38"/>
          <p:cNvSpPr>
            <a:spLocks noChangeArrowheads="1"/>
          </p:cNvSpPr>
          <p:nvPr/>
        </p:nvSpPr>
        <p:spPr bwMode="auto">
          <a:xfrm>
            <a:off x="2305050" y="5657850"/>
            <a:ext cx="1130300" cy="3683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400">
                <a:latin typeface="Times New Roman" pitchFamily="18" charset="0"/>
              </a:rPr>
              <a:t>retail store</a:t>
            </a:r>
          </a:p>
        </p:txBody>
      </p:sp>
      <p:sp>
        <p:nvSpPr>
          <p:cNvPr id="186407" name="Rectangle 39"/>
          <p:cNvSpPr>
            <a:spLocks noChangeArrowheads="1"/>
          </p:cNvSpPr>
          <p:nvPr/>
        </p:nvSpPr>
        <p:spPr bwMode="auto">
          <a:xfrm>
            <a:off x="4416425" y="6435725"/>
            <a:ext cx="9858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latin typeface="Times New Roman" pitchFamily="18" charset="0"/>
              </a:rPr>
              <a:t>Consumers</a:t>
            </a:r>
          </a:p>
        </p:txBody>
      </p:sp>
      <p:sp>
        <p:nvSpPr>
          <p:cNvPr id="186408" name="Arc 40"/>
          <p:cNvSpPr>
            <a:spLocks/>
          </p:cNvSpPr>
          <p:nvPr/>
        </p:nvSpPr>
        <p:spPr bwMode="auto">
          <a:xfrm>
            <a:off x="4051300" y="3062288"/>
            <a:ext cx="534988" cy="381000"/>
          </a:xfrm>
          <a:custGeom>
            <a:avLst/>
            <a:gdLst>
              <a:gd name="G0" fmla="+- 64 0 0"/>
              <a:gd name="G1" fmla="+- 21600 0 0"/>
              <a:gd name="G2" fmla="+- 21600 0 0"/>
              <a:gd name="T0" fmla="*/ 0 w 21664"/>
              <a:gd name="T1" fmla="*/ 0 h 21600"/>
              <a:gd name="T2" fmla="*/ 21664 w 21664"/>
              <a:gd name="T3" fmla="*/ 21600 h 21600"/>
              <a:gd name="T4" fmla="*/ 64 w 21664"/>
              <a:gd name="T5" fmla="*/ 21600 h 21600"/>
            </a:gdLst>
            <a:ahLst/>
            <a:cxnLst>
              <a:cxn ang="0">
                <a:pos x="T0" y="T1"/>
              </a:cxn>
              <a:cxn ang="0">
                <a:pos x="T2" y="T3"/>
              </a:cxn>
              <a:cxn ang="0">
                <a:pos x="T4" y="T5"/>
              </a:cxn>
            </a:cxnLst>
            <a:rect l="0" t="0" r="r" b="b"/>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409" name="Arc 41"/>
          <p:cNvSpPr>
            <a:spLocks/>
          </p:cNvSpPr>
          <p:nvPr/>
        </p:nvSpPr>
        <p:spPr bwMode="auto">
          <a:xfrm>
            <a:off x="5348288" y="2986088"/>
            <a:ext cx="381000" cy="457200"/>
          </a:xfrm>
          <a:custGeom>
            <a:avLst/>
            <a:gdLst>
              <a:gd name="G0" fmla="+- 21600 0 0"/>
              <a:gd name="G1" fmla="+- 21600 0 0"/>
              <a:gd name="G2" fmla="+- 21600 0 0"/>
              <a:gd name="T0" fmla="*/ 0 w 21600"/>
              <a:gd name="T1" fmla="*/ 21600 h 21600"/>
              <a:gd name="T2" fmla="*/ 2151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12700" cap="rnd">
            <a:solidFill>
              <a:schemeClr val="tx1"/>
            </a:solidFill>
            <a:round/>
            <a:headEnd type="stealth" w="med" len="lg"/>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410" name="Line 42"/>
          <p:cNvSpPr>
            <a:spLocks noChangeShapeType="1"/>
          </p:cNvSpPr>
          <p:nvPr/>
        </p:nvSpPr>
        <p:spPr bwMode="auto">
          <a:xfrm>
            <a:off x="4965700" y="3136900"/>
            <a:ext cx="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411" name="Line 43"/>
          <p:cNvSpPr>
            <a:spLocks noChangeShapeType="1"/>
          </p:cNvSpPr>
          <p:nvPr/>
        </p:nvSpPr>
        <p:spPr bwMode="auto">
          <a:xfrm>
            <a:off x="5346700" y="4737100"/>
            <a:ext cx="4572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412" name="Line 44"/>
          <p:cNvSpPr>
            <a:spLocks noChangeShapeType="1"/>
          </p:cNvSpPr>
          <p:nvPr/>
        </p:nvSpPr>
        <p:spPr bwMode="auto">
          <a:xfrm>
            <a:off x="4279900" y="4737100"/>
            <a:ext cx="3048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413" name="Line 45"/>
          <p:cNvSpPr>
            <a:spLocks noChangeShapeType="1"/>
          </p:cNvSpPr>
          <p:nvPr/>
        </p:nvSpPr>
        <p:spPr bwMode="auto">
          <a:xfrm flipH="1">
            <a:off x="3441700" y="4813300"/>
            <a:ext cx="457200" cy="1524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414" name="Line 46"/>
          <p:cNvSpPr>
            <a:spLocks noChangeShapeType="1"/>
          </p:cNvSpPr>
          <p:nvPr/>
        </p:nvSpPr>
        <p:spPr bwMode="auto">
          <a:xfrm flipH="1">
            <a:off x="2984500" y="5346700"/>
            <a:ext cx="5334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415" name="Line 47"/>
          <p:cNvSpPr>
            <a:spLocks noChangeShapeType="1"/>
          </p:cNvSpPr>
          <p:nvPr/>
        </p:nvSpPr>
        <p:spPr bwMode="auto">
          <a:xfrm>
            <a:off x="3594100" y="5346700"/>
            <a:ext cx="5334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416" name="Line 48"/>
          <p:cNvSpPr>
            <a:spLocks noChangeShapeType="1"/>
          </p:cNvSpPr>
          <p:nvPr/>
        </p:nvSpPr>
        <p:spPr bwMode="auto">
          <a:xfrm>
            <a:off x="4737100" y="5422900"/>
            <a:ext cx="53340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417" name="Line 49"/>
          <p:cNvSpPr>
            <a:spLocks noChangeShapeType="1"/>
          </p:cNvSpPr>
          <p:nvPr/>
        </p:nvSpPr>
        <p:spPr bwMode="auto">
          <a:xfrm>
            <a:off x="5880100" y="5422900"/>
            <a:ext cx="6858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418" name="Line 50"/>
          <p:cNvSpPr>
            <a:spLocks noChangeShapeType="1"/>
          </p:cNvSpPr>
          <p:nvPr/>
        </p:nvSpPr>
        <p:spPr bwMode="auto">
          <a:xfrm flipH="1">
            <a:off x="4432300" y="5422900"/>
            <a:ext cx="152400" cy="2286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6419" name="Rectangle 51"/>
          <p:cNvSpPr>
            <a:spLocks noGrp="1" noChangeArrowheads="1"/>
          </p:cNvSpPr>
          <p:nvPr>
            <p:ph type="title"/>
          </p:nvPr>
        </p:nvSpPr>
        <p:spPr>
          <a:xfrm>
            <a:off x="1436529" y="152400"/>
            <a:ext cx="7498080" cy="1143000"/>
          </a:xfrm>
        </p:spPr>
        <p:txBody>
          <a:bodyPr>
            <a:normAutofit/>
          </a:bodyPr>
          <a:lstStyle/>
          <a:p>
            <a:r>
              <a:rPr lang="en-US" dirty="0" smtClean="0"/>
              <a:t>Production Chain</a:t>
            </a:r>
            <a:endParaRPr lang="en-US" dirty="0"/>
          </a:p>
        </p:txBody>
      </p:sp>
      <p:sp>
        <p:nvSpPr>
          <p:cNvPr id="186420" name="Freeform 52"/>
          <p:cNvSpPr>
            <a:spLocks/>
          </p:cNvSpPr>
          <p:nvPr/>
        </p:nvSpPr>
        <p:spPr bwMode="auto">
          <a:xfrm>
            <a:off x="3346450" y="1847850"/>
            <a:ext cx="406400" cy="304800"/>
          </a:xfrm>
          <a:custGeom>
            <a:avLst/>
            <a:gdLst>
              <a:gd name="T0" fmla="*/ 112 w 256"/>
              <a:gd name="T1" fmla="*/ 0 h 192"/>
              <a:gd name="T2" fmla="*/ 16 w 256"/>
              <a:gd name="T3" fmla="*/ 48 h 192"/>
              <a:gd name="T4" fmla="*/ 208 w 256"/>
              <a:gd name="T5" fmla="*/ 96 h 192"/>
              <a:gd name="T6" fmla="*/ 112 w 256"/>
              <a:gd name="T7" fmla="*/ 144 h 192"/>
              <a:gd name="T8" fmla="*/ 256 w 256"/>
              <a:gd name="T9" fmla="*/ 192 h 192"/>
            </a:gdLst>
            <a:ahLst/>
            <a:cxnLst>
              <a:cxn ang="0">
                <a:pos x="T0" y="T1"/>
              </a:cxn>
              <a:cxn ang="0">
                <a:pos x="T2" y="T3"/>
              </a:cxn>
              <a:cxn ang="0">
                <a:pos x="T4" y="T5"/>
              </a:cxn>
              <a:cxn ang="0">
                <a:pos x="T6" y="T7"/>
              </a:cxn>
              <a:cxn ang="0">
                <a:pos x="T8" y="T9"/>
              </a:cxn>
            </a:cxnLst>
            <a:rect l="0" t="0" r="r" b="b"/>
            <a:pathLst>
              <a:path w="256" h="192">
                <a:moveTo>
                  <a:pt x="112" y="0"/>
                </a:moveTo>
                <a:cubicBezTo>
                  <a:pt x="56" y="16"/>
                  <a:pt x="0" y="32"/>
                  <a:pt x="16" y="48"/>
                </a:cubicBezTo>
                <a:cubicBezTo>
                  <a:pt x="32" y="64"/>
                  <a:pt x="192" y="80"/>
                  <a:pt x="208" y="96"/>
                </a:cubicBezTo>
                <a:cubicBezTo>
                  <a:pt x="224" y="112"/>
                  <a:pt x="104" y="128"/>
                  <a:pt x="112" y="144"/>
                </a:cubicBezTo>
                <a:cubicBezTo>
                  <a:pt x="120" y="160"/>
                  <a:pt x="188" y="176"/>
                  <a:pt x="256" y="192"/>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6421" name="Freeform 53"/>
          <p:cNvSpPr>
            <a:spLocks/>
          </p:cNvSpPr>
          <p:nvPr/>
        </p:nvSpPr>
        <p:spPr bwMode="auto">
          <a:xfrm>
            <a:off x="3981450" y="1771650"/>
            <a:ext cx="1219200" cy="406400"/>
          </a:xfrm>
          <a:custGeom>
            <a:avLst/>
            <a:gdLst>
              <a:gd name="T0" fmla="*/ 0 w 768"/>
              <a:gd name="T1" fmla="*/ 0 h 256"/>
              <a:gd name="T2" fmla="*/ 192 w 768"/>
              <a:gd name="T3" fmla="*/ 48 h 256"/>
              <a:gd name="T4" fmla="*/ 96 w 768"/>
              <a:gd name="T5" fmla="*/ 96 h 256"/>
              <a:gd name="T6" fmla="*/ 672 w 768"/>
              <a:gd name="T7" fmla="*/ 144 h 256"/>
              <a:gd name="T8" fmla="*/ 624 w 768"/>
              <a:gd name="T9" fmla="*/ 240 h 256"/>
              <a:gd name="T10" fmla="*/ 768 w 768"/>
              <a:gd name="T11" fmla="*/ 240 h 256"/>
            </a:gdLst>
            <a:ahLst/>
            <a:cxnLst>
              <a:cxn ang="0">
                <a:pos x="T0" y="T1"/>
              </a:cxn>
              <a:cxn ang="0">
                <a:pos x="T2" y="T3"/>
              </a:cxn>
              <a:cxn ang="0">
                <a:pos x="T4" y="T5"/>
              </a:cxn>
              <a:cxn ang="0">
                <a:pos x="T6" y="T7"/>
              </a:cxn>
              <a:cxn ang="0">
                <a:pos x="T8" y="T9"/>
              </a:cxn>
              <a:cxn ang="0">
                <a:pos x="T10" y="T11"/>
              </a:cxn>
            </a:cxnLst>
            <a:rect l="0" t="0" r="r" b="b"/>
            <a:pathLst>
              <a:path w="768" h="256">
                <a:moveTo>
                  <a:pt x="0" y="0"/>
                </a:moveTo>
                <a:cubicBezTo>
                  <a:pt x="88" y="16"/>
                  <a:pt x="176" y="32"/>
                  <a:pt x="192" y="48"/>
                </a:cubicBezTo>
                <a:cubicBezTo>
                  <a:pt x="208" y="64"/>
                  <a:pt x="16" y="80"/>
                  <a:pt x="96" y="96"/>
                </a:cubicBezTo>
                <a:cubicBezTo>
                  <a:pt x="176" y="112"/>
                  <a:pt x="584" y="120"/>
                  <a:pt x="672" y="144"/>
                </a:cubicBezTo>
                <a:cubicBezTo>
                  <a:pt x="760" y="168"/>
                  <a:pt x="608" y="224"/>
                  <a:pt x="624" y="240"/>
                </a:cubicBezTo>
                <a:cubicBezTo>
                  <a:pt x="640" y="256"/>
                  <a:pt x="704" y="248"/>
                  <a:pt x="768" y="240"/>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6422" name="Freeform 54"/>
          <p:cNvSpPr>
            <a:spLocks/>
          </p:cNvSpPr>
          <p:nvPr/>
        </p:nvSpPr>
        <p:spPr bwMode="auto">
          <a:xfrm>
            <a:off x="4362450" y="1695450"/>
            <a:ext cx="330200" cy="381000"/>
          </a:xfrm>
          <a:custGeom>
            <a:avLst/>
            <a:gdLst>
              <a:gd name="T0" fmla="*/ 192 w 208"/>
              <a:gd name="T1" fmla="*/ 0 h 240"/>
              <a:gd name="T2" fmla="*/ 96 w 208"/>
              <a:gd name="T3" fmla="*/ 48 h 240"/>
              <a:gd name="T4" fmla="*/ 192 w 208"/>
              <a:gd name="T5" fmla="*/ 96 h 240"/>
              <a:gd name="T6" fmla="*/ 0 w 208"/>
              <a:gd name="T7" fmla="*/ 240 h 240"/>
            </a:gdLst>
            <a:ahLst/>
            <a:cxnLst>
              <a:cxn ang="0">
                <a:pos x="T0" y="T1"/>
              </a:cxn>
              <a:cxn ang="0">
                <a:pos x="T2" y="T3"/>
              </a:cxn>
              <a:cxn ang="0">
                <a:pos x="T4" y="T5"/>
              </a:cxn>
              <a:cxn ang="0">
                <a:pos x="T6" y="T7"/>
              </a:cxn>
            </a:cxnLst>
            <a:rect l="0" t="0" r="r" b="b"/>
            <a:pathLst>
              <a:path w="208" h="240">
                <a:moveTo>
                  <a:pt x="192" y="0"/>
                </a:moveTo>
                <a:cubicBezTo>
                  <a:pt x="144" y="16"/>
                  <a:pt x="96" y="32"/>
                  <a:pt x="96" y="48"/>
                </a:cubicBezTo>
                <a:cubicBezTo>
                  <a:pt x="96" y="64"/>
                  <a:pt x="208" y="64"/>
                  <a:pt x="192" y="96"/>
                </a:cubicBezTo>
                <a:cubicBezTo>
                  <a:pt x="176" y="128"/>
                  <a:pt x="88" y="184"/>
                  <a:pt x="0" y="240"/>
                </a:cubicBez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6423" name="Freeform 55"/>
          <p:cNvSpPr>
            <a:spLocks/>
          </p:cNvSpPr>
          <p:nvPr/>
        </p:nvSpPr>
        <p:spPr bwMode="auto">
          <a:xfrm>
            <a:off x="6153150" y="1847850"/>
            <a:ext cx="419100" cy="381000"/>
          </a:xfrm>
          <a:custGeom>
            <a:avLst/>
            <a:gdLst>
              <a:gd name="T0" fmla="*/ 120 w 264"/>
              <a:gd name="T1" fmla="*/ 0 h 240"/>
              <a:gd name="T2" fmla="*/ 24 w 264"/>
              <a:gd name="T3" fmla="*/ 48 h 240"/>
              <a:gd name="T4" fmla="*/ 264 w 264"/>
              <a:gd name="T5" fmla="*/ 96 h 240"/>
              <a:gd name="T6" fmla="*/ 24 w 264"/>
              <a:gd name="T7" fmla="*/ 240 h 240"/>
            </a:gdLst>
            <a:ahLst/>
            <a:cxnLst>
              <a:cxn ang="0">
                <a:pos x="T0" y="T1"/>
              </a:cxn>
              <a:cxn ang="0">
                <a:pos x="T2" y="T3"/>
              </a:cxn>
              <a:cxn ang="0">
                <a:pos x="T4" y="T5"/>
              </a:cxn>
              <a:cxn ang="0">
                <a:pos x="T6" y="T7"/>
              </a:cxn>
            </a:cxnLst>
            <a:rect l="0" t="0" r="r" b="b"/>
            <a:pathLst>
              <a:path w="264" h="240">
                <a:moveTo>
                  <a:pt x="120" y="0"/>
                </a:moveTo>
                <a:cubicBezTo>
                  <a:pt x="60" y="16"/>
                  <a:pt x="0" y="32"/>
                  <a:pt x="24" y="48"/>
                </a:cubicBezTo>
                <a:cubicBezTo>
                  <a:pt x="48" y="64"/>
                  <a:pt x="264" y="64"/>
                  <a:pt x="264" y="96"/>
                </a:cubicBezTo>
                <a:cubicBezTo>
                  <a:pt x="264" y="128"/>
                  <a:pt x="144" y="184"/>
                  <a:pt x="24" y="240"/>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6424" name="Freeform 56"/>
          <p:cNvSpPr>
            <a:spLocks/>
          </p:cNvSpPr>
          <p:nvPr/>
        </p:nvSpPr>
        <p:spPr bwMode="auto">
          <a:xfrm>
            <a:off x="3879850" y="2457450"/>
            <a:ext cx="406400" cy="228600"/>
          </a:xfrm>
          <a:custGeom>
            <a:avLst/>
            <a:gdLst>
              <a:gd name="T0" fmla="*/ 256 w 256"/>
              <a:gd name="T1" fmla="*/ 0 h 144"/>
              <a:gd name="T2" fmla="*/ 16 w 256"/>
              <a:gd name="T3" fmla="*/ 48 h 144"/>
              <a:gd name="T4" fmla="*/ 160 w 256"/>
              <a:gd name="T5" fmla="*/ 96 h 144"/>
              <a:gd name="T6" fmla="*/ 64 w 256"/>
              <a:gd name="T7" fmla="*/ 144 h 144"/>
            </a:gdLst>
            <a:ahLst/>
            <a:cxnLst>
              <a:cxn ang="0">
                <a:pos x="T0" y="T1"/>
              </a:cxn>
              <a:cxn ang="0">
                <a:pos x="T2" y="T3"/>
              </a:cxn>
              <a:cxn ang="0">
                <a:pos x="T4" y="T5"/>
              </a:cxn>
              <a:cxn ang="0">
                <a:pos x="T6" y="T7"/>
              </a:cxn>
            </a:cxnLst>
            <a:rect l="0" t="0" r="r" b="b"/>
            <a:pathLst>
              <a:path w="256" h="144">
                <a:moveTo>
                  <a:pt x="256" y="0"/>
                </a:moveTo>
                <a:cubicBezTo>
                  <a:pt x="144" y="16"/>
                  <a:pt x="32" y="32"/>
                  <a:pt x="16" y="48"/>
                </a:cubicBezTo>
                <a:cubicBezTo>
                  <a:pt x="0" y="64"/>
                  <a:pt x="152" y="80"/>
                  <a:pt x="160" y="96"/>
                </a:cubicBezTo>
                <a:cubicBezTo>
                  <a:pt x="168" y="112"/>
                  <a:pt x="116" y="128"/>
                  <a:pt x="64" y="144"/>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6425" name="Freeform 57"/>
          <p:cNvSpPr>
            <a:spLocks/>
          </p:cNvSpPr>
          <p:nvPr/>
        </p:nvSpPr>
        <p:spPr bwMode="auto">
          <a:xfrm>
            <a:off x="4286250" y="2457450"/>
            <a:ext cx="584200" cy="254000"/>
          </a:xfrm>
          <a:custGeom>
            <a:avLst/>
            <a:gdLst>
              <a:gd name="T0" fmla="*/ 0 w 368"/>
              <a:gd name="T1" fmla="*/ 0 h 160"/>
              <a:gd name="T2" fmla="*/ 336 w 368"/>
              <a:gd name="T3" fmla="*/ 48 h 160"/>
              <a:gd name="T4" fmla="*/ 192 w 368"/>
              <a:gd name="T5" fmla="*/ 144 h 160"/>
              <a:gd name="T6" fmla="*/ 336 w 368"/>
              <a:gd name="T7" fmla="*/ 144 h 160"/>
            </a:gdLst>
            <a:ahLst/>
            <a:cxnLst>
              <a:cxn ang="0">
                <a:pos x="T0" y="T1"/>
              </a:cxn>
              <a:cxn ang="0">
                <a:pos x="T2" y="T3"/>
              </a:cxn>
              <a:cxn ang="0">
                <a:pos x="T4" y="T5"/>
              </a:cxn>
              <a:cxn ang="0">
                <a:pos x="T6" y="T7"/>
              </a:cxn>
            </a:cxnLst>
            <a:rect l="0" t="0" r="r" b="b"/>
            <a:pathLst>
              <a:path w="368" h="160">
                <a:moveTo>
                  <a:pt x="0" y="0"/>
                </a:moveTo>
                <a:cubicBezTo>
                  <a:pt x="152" y="12"/>
                  <a:pt x="304" y="24"/>
                  <a:pt x="336" y="48"/>
                </a:cubicBezTo>
                <a:cubicBezTo>
                  <a:pt x="368" y="72"/>
                  <a:pt x="192" y="128"/>
                  <a:pt x="192" y="144"/>
                </a:cubicBezTo>
                <a:cubicBezTo>
                  <a:pt x="192" y="160"/>
                  <a:pt x="264" y="152"/>
                  <a:pt x="336" y="144"/>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6426" name="Freeform 58"/>
          <p:cNvSpPr>
            <a:spLocks/>
          </p:cNvSpPr>
          <p:nvPr/>
        </p:nvSpPr>
        <p:spPr bwMode="auto">
          <a:xfrm>
            <a:off x="4070350" y="2457450"/>
            <a:ext cx="1663700" cy="304800"/>
          </a:xfrm>
          <a:custGeom>
            <a:avLst/>
            <a:gdLst>
              <a:gd name="T0" fmla="*/ 1048 w 1048"/>
              <a:gd name="T1" fmla="*/ 0 h 192"/>
              <a:gd name="T2" fmla="*/ 136 w 1048"/>
              <a:gd name="T3" fmla="*/ 96 h 192"/>
              <a:gd name="T4" fmla="*/ 232 w 1048"/>
              <a:gd name="T5" fmla="*/ 144 h 192"/>
              <a:gd name="T6" fmla="*/ 88 w 1048"/>
              <a:gd name="T7" fmla="*/ 192 h 192"/>
            </a:gdLst>
            <a:ahLst/>
            <a:cxnLst>
              <a:cxn ang="0">
                <a:pos x="T0" y="T1"/>
              </a:cxn>
              <a:cxn ang="0">
                <a:pos x="T2" y="T3"/>
              </a:cxn>
              <a:cxn ang="0">
                <a:pos x="T4" y="T5"/>
              </a:cxn>
              <a:cxn ang="0">
                <a:pos x="T6" y="T7"/>
              </a:cxn>
            </a:cxnLst>
            <a:rect l="0" t="0" r="r" b="b"/>
            <a:pathLst>
              <a:path w="1048" h="192">
                <a:moveTo>
                  <a:pt x="1048" y="0"/>
                </a:moveTo>
                <a:cubicBezTo>
                  <a:pt x="660" y="36"/>
                  <a:pt x="272" y="72"/>
                  <a:pt x="136" y="96"/>
                </a:cubicBezTo>
                <a:cubicBezTo>
                  <a:pt x="0" y="120"/>
                  <a:pt x="240" y="128"/>
                  <a:pt x="232" y="144"/>
                </a:cubicBezTo>
                <a:cubicBezTo>
                  <a:pt x="224" y="160"/>
                  <a:pt x="156" y="176"/>
                  <a:pt x="88" y="192"/>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6427" name="Freeform 59"/>
          <p:cNvSpPr>
            <a:spLocks/>
          </p:cNvSpPr>
          <p:nvPr/>
        </p:nvSpPr>
        <p:spPr bwMode="auto">
          <a:xfrm>
            <a:off x="5238750" y="2457450"/>
            <a:ext cx="495300" cy="304800"/>
          </a:xfrm>
          <a:custGeom>
            <a:avLst/>
            <a:gdLst>
              <a:gd name="T0" fmla="*/ 312 w 312"/>
              <a:gd name="T1" fmla="*/ 0 h 192"/>
              <a:gd name="T2" fmla="*/ 24 w 312"/>
              <a:gd name="T3" fmla="*/ 48 h 192"/>
              <a:gd name="T4" fmla="*/ 168 w 312"/>
              <a:gd name="T5" fmla="*/ 144 h 192"/>
              <a:gd name="T6" fmla="*/ 72 w 312"/>
              <a:gd name="T7" fmla="*/ 192 h 192"/>
            </a:gdLst>
            <a:ahLst/>
            <a:cxnLst>
              <a:cxn ang="0">
                <a:pos x="T0" y="T1"/>
              </a:cxn>
              <a:cxn ang="0">
                <a:pos x="T2" y="T3"/>
              </a:cxn>
              <a:cxn ang="0">
                <a:pos x="T4" y="T5"/>
              </a:cxn>
              <a:cxn ang="0">
                <a:pos x="T6" y="T7"/>
              </a:cxn>
            </a:cxnLst>
            <a:rect l="0" t="0" r="r" b="b"/>
            <a:pathLst>
              <a:path w="312" h="192">
                <a:moveTo>
                  <a:pt x="312" y="0"/>
                </a:moveTo>
                <a:cubicBezTo>
                  <a:pt x="180" y="12"/>
                  <a:pt x="48" y="24"/>
                  <a:pt x="24" y="48"/>
                </a:cubicBezTo>
                <a:cubicBezTo>
                  <a:pt x="0" y="72"/>
                  <a:pt x="160" y="120"/>
                  <a:pt x="168" y="144"/>
                </a:cubicBezTo>
                <a:cubicBezTo>
                  <a:pt x="176" y="168"/>
                  <a:pt x="124" y="180"/>
                  <a:pt x="72" y="192"/>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6428" name="Freeform 60"/>
          <p:cNvSpPr>
            <a:spLocks/>
          </p:cNvSpPr>
          <p:nvPr/>
        </p:nvSpPr>
        <p:spPr bwMode="auto">
          <a:xfrm>
            <a:off x="5734050" y="2457450"/>
            <a:ext cx="990600" cy="304800"/>
          </a:xfrm>
          <a:custGeom>
            <a:avLst/>
            <a:gdLst>
              <a:gd name="T0" fmla="*/ 0 w 624"/>
              <a:gd name="T1" fmla="*/ 0 h 192"/>
              <a:gd name="T2" fmla="*/ 336 w 624"/>
              <a:gd name="T3" fmla="*/ 48 h 192"/>
              <a:gd name="T4" fmla="*/ 144 w 624"/>
              <a:gd name="T5" fmla="*/ 96 h 192"/>
              <a:gd name="T6" fmla="*/ 576 w 624"/>
              <a:gd name="T7" fmla="*/ 144 h 192"/>
              <a:gd name="T8" fmla="*/ 432 w 624"/>
              <a:gd name="T9" fmla="*/ 192 h 192"/>
            </a:gdLst>
            <a:ahLst/>
            <a:cxnLst>
              <a:cxn ang="0">
                <a:pos x="T0" y="T1"/>
              </a:cxn>
              <a:cxn ang="0">
                <a:pos x="T2" y="T3"/>
              </a:cxn>
              <a:cxn ang="0">
                <a:pos x="T4" y="T5"/>
              </a:cxn>
              <a:cxn ang="0">
                <a:pos x="T6" y="T7"/>
              </a:cxn>
              <a:cxn ang="0">
                <a:pos x="T8" y="T9"/>
              </a:cxn>
            </a:cxnLst>
            <a:rect l="0" t="0" r="r" b="b"/>
            <a:pathLst>
              <a:path w="624" h="192">
                <a:moveTo>
                  <a:pt x="0" y="0"/>
                </a:moveTo>
                <a:cubicBezTo>
                  <a:pt x="156" y="16"/>
                  <a:pt x="312" y="32"/>
                  <a:pt x="336" y="48"/>
                </a:cubicBezTo>
                <a:cubicBezTo>
                  <a:pt x="360" y="64"/>
                  <a:pt x="104" y="80"/>
                  <a:pt x="144" y="96"/>
                </a:cubicBezTo>
                <a:cubicBezTo>
                  <a:pt x="184" y="112"/>
                  <a:pt x="528" y="128"/>
                  <a:pt x="576" y="144"/>
                </a:cubicBezTo>
                <a:cubicBezTo>
                  <a:pt x="624" y="160"/>
                  <a:pt x="528" y="176"/>
                  <a:pt x="432" y="192"/>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6429" name="Freeform 61"/>
          <p:cNvSpPr>
            <a:spLocks/>
          </p:cNvSpPr>
          <p:nvPr/>
        </p:nvSpPr>
        <p:spPr bwMode="auto">
          <a:xfrm>
            <a:off x="3219450" y="3416300"/>
            <a:ext cx="838200" cy="300038"/>
          </a:xfrm>
          <a:custGeom>
            <a:avLst/>
            <a:gdLst>
              <a:gd name="T0" fmla="*/ 0 w 528"/>
              <a:gd name="T1" fmla="*/ 68 h 189"/>
              <a:gd name="T2" fmla="*/ 192 w 528"/>
              <a:gd name="T3" fmla="*/ 16 h 189"/>
              <a:gd name="T4" fmla="*/ 345 w 528"/>
              <a:gd name="T5" fmla="*/ 164 h 189"/>
              <a:gd name="T6" fmla="*/ 528 w 528"/>
              <a:gd name="T7" fmla="*/ 164 h 189"/>
            </a:gdLst>
            <a:ahLst/>
            <a:cxnLst>
              <a:cxn ang="0">
                <a:pos x="T0" y="T1"/>
              </a:cxn>
              <a:cxn ang="0">
                <a:pos x="T2" y="T3"/>
              </a:cxn>
              <a:cxn ang="0">
                <a:pos x="T4" y="T5"/>
              </a:cxn>
              <a:cxn ang="0">
                <a:pos x="T6" y="T7"/>
              </a:cxn>
            </a:cxnLst>
            <a:rect l="0" t="0" r="r" b="b"/>
            <a:pathLst>
              <a:path w="528" h="189">
                <a:moveTo>
                  <a:pt x="0" y="68"/>
                </a:moveTo>
                <a:cubicBezTo>
                  <a:pt x="32" y="59"/>
                  <a:pt x="135" y="0"/>
                  <a:pt x="192" y="16"/>
                </a:cubicBezTo>
                <a:cubicBezTo>
                  <a:pt x="249" y="32"/>
                  <a:pt x="289" y="139"/>
                  <a:pt x="345" y="164"/>
                </a:cubicBezTo>
                <a:cubicBezTo>
                  <a:pt x="401" y="189"/>
                  <a:pt x="490" y="164"/>
                  <a:pt x="528" y="164"/>
                </a:cubicBezTo>
              </a:path>
            </a:pathLst>
          </a:custGeom>
          <a:noFill/>
          <a:ln w="12700" cap="flat" cmpd="sng">
            <a:solidFill>
              <a:schemeClr val="tx1"/>
            </a:solidFill>
            <a:prstDash val="sysDot"/>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6430" name="Freeform 62"/>
          <p:cNvSpPr>
            <a:spLocks/>
          </p:cNvSpPr>
          <p:nvPr/>
        </p:nvSpPr>
        <p:spPr bwMode="auto">
          <a:xfrm>
            <a:off x="5734050" y="3422650"/>
            <a:ext cx="1447800" cy="330200"/>
          </a:xfrm>
          <a:custGeom>
            <a:avLst/>
            <a:gdLst>
              <a:gd name="T0" fmla="*/ 912 w 912"/>
              <a:gd name="T1" fmla="*/ 64 h 208"/>
              <a:gd name="T2" fmla="*/ 624 w 912"/>
              <a:gd name="T3" fmla="*/ 16 h 208"/>
              <a:gd name="T4" fmla="*/ 624 w 912"/>
              <a:gd name="T5" fmla="*/ 160 h 208"/>
              <a:gd name="T6" fmla="*/ 0 w 912"/>
              <a:gd name="T7" fmla="*/ 208 h 208"/>
            </a:gdLst>
            <a:ahLst/>
            <a:cxnLst>
              <a:cxn ang="0">
                <a:pos x="T0" y="T1"/>
              </a:cxn>
              <a:cxn ang="0">
                <a:pos x="T2" y="T3"/>
              </a:cxn>
              <a:cxn ang="0">
                <a:pos x="T4" y="T5"/>
              </a:cxn>
              <a:cxn ang="0">
                <a:pos x="T6" y="T7"/>
              </a:cxn>
            </a:cxnLst>
            <a:rect l="0" t="0" r="r" b="b"/>
            <a:pathLst>
              <a:path w="912" h="208">
                <a:moveTo>
                  <a:pt x="912" y="64"/>
                </a:moveTo>
                <a:cubicBezTo>
                  <a:pt x="792" y="32"/>
                  <a:pt x="672" y="0"/>
                  <a:pt x="624" y="16"/>
                </a:cubicBezTo>
                <a:cubicBezTo>
                  <a:pt x="576" y="32"/>
                  <a:pt x="728" y="128"/>
                  <a:pt x="624" y="160"/>
                </a:cubicBezTo>
                <a:cubicBezTo>
                  <a:pt x="520" y="192"/>
                  <a:pt x="260" y="200"/>
                  <a:pt x="0" y="208"/>
                </a:cubicBezTo>
              </a:path>
            </a:pathLst>
          </a:custGeom>
          <a:noFill/>
          <a:ln w="12700" cap="flat" cmpd="sng">
            <a:solidFill>
              <a:schemeClr val="tx1"/>
            </a:solidFill>
            <a:prstDash val="sysDot"/>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6431" name="Freeform 63"/>
          <p:cNvSpPr>
            <a:spLocks/>
          </p:cNvSpPr>
          <p:nvPr/>
        </p:nvSpPr>
        <p:spPr bwMode="auto">
          <a:xfrm>
            <a:off x="2800350" y="3905250"/>
            <a:ext cx="1790700" cy="1060450"/>
          </a:xfrm>
          <a:custGeom>
            <a:avLst/>
            <a:gdLst>
              <a:gd name="T0" fmla="*/ 1128 w 1128"/>
              <a:gd name="T1" fmla="*/ 0 h 668"/>
              <a:gd name="T2" fmla="*/ 264 w 1128"/>
              <a:gd name="T3" fmla="*/ 144 h 668"/>
              <a:gd name="T4" fmla="*/ 408 w 1128"/>
              <a:gd name="T5" fmla="*/ 240 h 668"/>
              <a:gd name="T6" fmla="*/ 24 w 1128"/>
              <a:gd name="T7" fmla="*/ 336 h 668"/>
              <a:gd name="T8" fmla="*/ 264 w 1128"/>
              <a:gd name="T9" fmla="*/ 432 h 668"/>
              <a:gd name="T10" fmla="*/ 205 w 1128"/>
              <a:gd name="T11" fmla="*/ 668 h 668"/>
            </a:gdLst>
            <a:ahLst/>
            <a:cxnLst>
              <a:cxn ang="0">
                <a:pos x="T0" y="T1"/>
              </a:cxn>
              <a:cxn ang="0">
                <a:pos x="T2" y="T3"/>
              </a:cxn>
              <a:cxn ang="0">
                <a:pos x="T4" y="T5"/>
              </a:cxn>
              <a:cxn ang="0">
                <a:pos x="T6" y="T7"/>
              </a:cxn>
              <a:cxn ang="0">
                <a:pos x="T8" y="T9"/>
              </a:cxn>
              <a:cxn ang="0">
                <a:pos x="T10" y="T11"/>
              </a:cxn>
            </a:cxnLst>
            <a:rect l="0" t="0" r="r" b="b"/>
            <a:pathLst>
              <a:path w="1128" h="668">
                <a:moveTo>
                  <a:pt x="1128" y="0"/>
                </a:moveTo>
                <a:cubicBezTo>
                  <a:pt x="756" y="52"/>
                  <a:pt x="384" y="104"/>
                  <a:pt x="264" y="144"/>
                </a:cubicBezTo>
                <a:cubicBezTo>
                  <a:pt x="144" y="184"/>
                  <a:pt x="448" y="208"/>
                  <a:pt x="408" y="240"/>
                </a:cubicBezTo>
                <a:cubicBezTo>
                  <a:pt x="368" y="272"/>
                  <a:pt x="48" y="304"/>
                  <a:pt x="24" y="336"/>
                </a:cubicBezTo>
                <a:cubicBezTo>
                  <a:pt x="0" y="368"/>
                  <a:pt x="234" y="377"/>
                  <a:pt x="264" y="432"/>
                </a:cubicBezTo>
                <a:cubicBezTo>
                  <a:pt x="294" y="487"/>
                  <a:pt x="217" y="619"/>
                  <a:pt x="205" y="668"/>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6432" name="Freeform 64"/>
          <p:cNvSpPr>
            <a:spLocks/>
          </p:cNvSpPr>
          <p:nvPr/>
        </p:nvSpPr>
        <p:spPr bwMode="auto">
          <a:xfrm>
            <a:off x="4286250" y="3905250"/>
            <a:ext cx="635000" cy="533400"/>
          </a:xfrm>
          <a:custGeom>
            <a:avLst/>
            <a:gdLst>
              <a:gd name="T0" fmla="*/ 192 w 400"/>
              <a:gd name="T1" fmla="*/ 0 h 336"/>
              <a:gd name="T2" fmla="*/ 384 w 400"/>
              <a:gd name="T3" fmla="*/ 96 h 336"/>
              <a:gd name="T4" fmla="*/ 96 w 400"/>
              <a:gd name="T5" fmla="*/ 144 h 336"/>
              <a:gd name="T6" fmla="*/ 288 w 400"/>
              <a:gd name="T7" fmla="*/ 240 h 336"/>
              <a:gd name="T8" fmla="*/ 0 w 400"/>
              <a:gd name="T9" fmla="*/ 336 h 336"/>
            </a:gdLst>
            <a:ahLst/>
            <a:cxnLst>
              <a:cxn ang="0">
                <a:pos x="T0" y="T1"/>
              </a:cxn>
              <a:cxn ang="0">
                <a:pos x="T2" y="T3"/>
              </a:cxn>
              <a:cxn ang="0">
                <a:pos x="T4" y="T5"/>
              </a:cxn>
              <a:cxn ang="0">
                <a:pos x="T6" y="T7"/>
              </a:cxn>
              <a:cxn ang="0">
                <a:pos x="T8" y="T9"/>
              </a:cxn>
            </a:cxnLst>
            <a:rect l="0" t="0" r="r" b="b"/>
            <a:pathLst>
              <a:path w="400" h="336">
                <a:moveTo>
                  <a:pt x="192" y="0"/>
                </a:moveTo>
                <a:cubicBezTo>
                  <a:pt x="296" y="36"/>
                  <a:pt x="400" y="72"/>
                  <a:pt x="384" y="96"/>
                </a:cubicBezTo>
                <a:cubicBezTo>
                  <a:pt x="368" y="120"/>
                  <a:pt x="112" y="120"/>
                  <a:pt x="96" y="144"/>
                </a:cubicBezTo>
                <a:cubicBezTo>
                  <a:pt x="80" y="168"/>
                  <a:pt x="304" y="208"/>
                  <a:pt x="288" y="240"/>
                </a:cubicBezTo>
                <a:cubicBezTo>
                  <a:pt x="272" y="272"/>
                  <a:pt x="136" y="304"/>
                  <a:pt x="0" y="336"/>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6433" name="Freeform 65"/>
          <p:cNvSpPr>
            <a:spLocks/>
          </p:cNvSpPr>
          <p:nvPr/>
        </p:nvSpPr>
        <p:spPr bwMode="auto">
          <a:xfrm>
            <a:off x="4819650" y="3879850"/>
            <a:ext cx="1016000" cy="406400"/>
          </a:xfrm>
          <a:custGeom>
            <a:avLst/>
            <a:gdLst>
              <a:gd name="T0" fmla="*/ 48 w 640"/>
              <a:gd name="T1" fmla="*/ 16 h 256"/>
              <a:gd name="T2" fmla="*/ 96 w 640"/>
              <a:gd name="T3" fmla="*/ 16 h 256"/>
              <a:gd name="T4" fmla="*/ 624 w 640"/>
              <a:gd name="T5" fmla="*/ 112 h 256"/>
              <a:gd name="T6" fmla="*/ 192 w 640"/>
              <a:gd name="T7" fmla="*/ 208 h 256"/>
              <a:gd name="T8" fmla="*/ 336 w 640"/>
              <a:gd name="T9" fmla="*/ 256 h 256"/>
            </a:gdLst>
            <a:ahLst/>
            <a:cxnLst>
              <a:cxn ang="0">
                <a:pos x="T0" y="T1"/>
              </a:cxn>
              <a:cxn ang="0">
                <a:pos x="T2" y="T3"/>
              </a:cxn>
              <a:cxn ang="0">
                <a:pos x="T4" y="T5"/>
              </a:cxn>
              <a:cxn ang="0">
                <a:pos x="T6" y="T7"/>
              </a:cxn>
              <a:cxn ang="0">
                <a:pos x="T8" y="T9"/>
              </a:cxn>
            </a:cxnLst>
            <a:rect l="0" t="0" r="r" b="b"/>
            <a:pathLst>
              <a:path w="640" h="256">
                <a:moveTo>
                  <a:pt x="48" y="16"/>
                </a:moveTo>
                <a:cubicBezTo>
                  <a:pt x="24" y="8"/>
                  <a:pt x="0" y="0"/>
                  <a:pt x="96" y="16"/>
                </a:cubicBezTo>
                <a:cubicBezTo>
                  <a:pt x="192" y="32"/>
                  <a:pt x="608" y="80"/>
                  <a:pt x="624" y="112"/>
                </a:cubicBezTo>
                <a:cubicBezTo>
                  <a:pt x="640" y="144"/>
                  <a:pt x="240" y="184"/>
                  <a:pt x="192" y="208"/>
                </a:cubicBezTo>
                <a:cubicBezTo>
                  <a:pt x="144" y="232"/>
                  <a:pt x="240" y="244"/>
                  <a:pt x="336" y="256"/>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297680126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t>Expand Your Focus</a:t>
            </a:r>
          </a:p>
        </p:txBody>
      </p:sp>
      <p:graphicFrame>
        <p:nvGraphicFramePr>
          <p:cNvPr id="135171" name="Object 3"/>
          <p:cNvGraphicFramePr>
            <a:graphicFrameLocks/>
          </p:cNvGraphicFramePr>
          <p:nvPr>
            <p:extLst>
              <p:ext uri="{D42A27DB-BD31-4B8C-83A1-F6EECF244321}">
                <p14:modId xmlns:p14="http://schemas.microsoft.com/office/powerpoint/2010/main" xmlns="" val="2285073051"/>
              </p:ext>
            </p:extLst>
          </p:nvPr>
        </p:nvGraphicFramePr>
        <p:xfrm>
          <a:off x="1562100" y="5365750"/>
          <a:ext cx="293688" cy="990600"/>
        </p:xfrm>
        <a:graphic>
          <a:graphicData uri="http://schemas.openxmlformats.org/presentationml/2006/ole">
            <p:oleObj spid="_x0000_s3106" name="ClipArt" r:id="rId3" imgW="1090347" imgH="3657017" progId="">
              <p:embed/>
            </p:oleObj>
          </a:graphicData>
        </a:graphic>
      </p:graphicFrame>
      <p:pic>
        <p:nvPicPr>
          <p:cNvPr id="135172" name="Picture 4" descr="j0289517"/>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72100" y="1936750"/>
            <a:ext cx="2209800" cy="1470025"/>
          </a:xfrm>
          <a:prstGeom prst="rect">
            <a:avLst/>
          </a:prstGeom>
          <a:noFill/>
          <a:extLst>
            <a:ext uri="{909E8E84-426E-40DD-AFC4-6F175D3DCCD1}">
              <a14:hiddenFill xmlns:a14="http://schemas.microsoft.com/office/drawing/2010/main" xmlns="">
                <a:solidFill>
                  <a:srgbClr val="FFFFFF"/>
                </a:solidFill>
              </a14:hiddenFill>
            </a:ext>
          </a:extLst>
        </p:spPr>
      </p:pic>
      <p:sp>
        <p:nvSpPr>
          <p:cNvPr id="135173" name="Text Box 5"/>
          <p:cNvSpPr txBox="1">
            <a:spLocks noChangeArrowheads="1"/>
          </p:cNvSpPr>
          <p:nvPr/>
        </p:nvSpPr>
        <p:spPr bwMode="auto">
          <a:xfrm>
            <a:off x="1241425" y="6316663"/>
            <a:ext cx="12382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800"/>
              <a:t>customers</a:t>
            </a:r>
          </a:p>
        </p:txBody>
      </p:sp>
      <p:pic>
        <p:nvPicPr>
          <p:cNvPr id="135174" name="Picture 6" descr="ph02982j"/>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409700" y="1098550"/>
            <a:ext cx="1987550" cy="2667000"/>
          </a:xfrm>
          <a:prstGeom prst="rect">
            <a:avLst/>
          </a:prstGeom>
          <a:noFill/>
          <a:extLst>
            <a:ext uri="{909E8E84-426E-40DD-AFC4-6F175D3DCCD1}">
              <a14:hiddenFill xmlns:a14="http://schemas.microsoft.com/office/drawing/2010/main" xmlns="">
                <a:solidFill>
                  <a:srgbClr val="FFFFFF"/>
                </a:solidFill>
              </a14:hiddenFill>
            </a:ext>
          </a:extLst>
        </p:spPr>
      </p:pic>
      <p:sp>
        <p:nvSpPr>
          <p:cNvPr id="135175" name="Text Box 7"/>
          <p:cNvSpPr txBox="1">
            <a:spLocks noChangeArrowheads="1"/>
          </p:cNvSpPr>
          <p:nvPr/>
        </p:nvSpPr>
        <p:spPr bwMode="auto">
          <a:xfrm>
            <a:off x="1638300" y="3841750"/>
            <a:ext cx="16446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800"/>
              <a:t>Big competitor</a:t>
            </a:r>
          </a:p>
        </p:txBody>
      </p:sp>
      <p:sp>
        <p:nvSpPr>
          <p:cNvPr id="135176" name="Line 8"/>
          <p:cNvSpPr>
            <a:spLocks noChangeShapeType="1"/>
          </p:cNvSpPr>
          <p:nvPr/>
        </p:nvSpPr>
        <p:spPr bwMode="auto">
          <a:xfrm flipV="1">
            <a:off x="1866900" y="4298950"/>
            <a:ext cx="533400" cy="91440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pic>
        <p:nvPicPr>
          <p:cNvPr id="135177" name="Picture 9" descr="bd07068_"/>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848100" y="5670550"/>
            <a:ext cx="990600" cy="812800"/>
          </a:xfrm>
          <a:prstGeom prst="rect">
            <a:avLst/>
          </a:prstGeom>
          <a:noFill/>
          <a:extLst>
            <a:ext uri="{909E8E84-426E-40DD-AFC4-6F175D3DCCD1}">
              <a14:hiddenFill xmlns:a14="http://schemas.microsoft.com/office/drawing/2010/main" xmlns="">
                <a:solidFill>
                  <a:srgbClr val="FFFFFF"/>
                </a:solidFill>
              </a14:hiddenFill>
            </a:ext>
          </a:extLst>
        </p:spPr>
      </p:pic>
      <p:sp>
        <p:nvSpPr>
          <p:cNvPr id="135178" name="Line 10"/>
          <p:cNvSpPr>
            <a:spLocks noChangeShapeType="1"/>
          </p:cNvSpPr>
          <p:nvPr/>
        </p:nvSpPr>
        <p:spPr bwMode="auto">
          <a:xfrm>
            <a:off x="2247900" y="6051550"/>
            <a:ext cx="1447800" cy="762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5179" name="Text Box 11"/>
          <p:cNvSpPr txBox="1">
            <a:spLocks noChangeArrowheads="1"/>
          </p:cNvSpPr>
          <p:nvPr/>
        </p:nvSpPr>
        <p:spPr bwMode="auto">
          <a:xfrm>
            <a:off x="4991100" y="5594350"/>
            <a:ext cx="1828800" cy="91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800"/>
              <a:t>You might try to compete directly.</a:t>
            </a:r>
          </a:p>
        </p:txBody>
      </p:sp>
      <p:graphicFrame>
        <p:nvGraphicFramePr>
          <p:cNvPr id="135180" name="Object 12"/>
          <p:cNvGraphicFramePr>
            <a:graphicFrameLocks/>
          </p:cNvGraphicFramePr>
          <p:nvPr>
            <p:extLst>
              <p:ext uri="{D42A27DB-BD31-4B8C-83A1-F6EECF244321}">
                <p14:modId xmlns:p14="http://schemas.microsoft.com/office/powerpoint/2010/main" xmlns="" val="2311106409"/>
              </p:ext>
            </p:extLst>
          </p:nvPr>
        </p:nvGraphicFramePr>
        <p:xfrm>
          <a:off x="5524500" y="3536950"/>
          <a:ext cx="557213" cy="1157288"/>
        </p:xfrm>
        <a:graphic>
          <a:graphicData uri="http://schemas.openxmlformats.org/presentationml/2006/ole">
            <p:oleObj spid="_x0000_s3107" name="ClipArt" r:id="rId7" imgW="2083773" imgH="3657989" progId="">
              <p:embed/>
            </p:oleObj>
          </a:graphicData>
        </a:graphic>
      </p:graphicFrame>
      <p:sp>
        <p:nvSpPr>
          <p:cNvPr id="135181" name="Line 13"/>
          <p:cNvSpPr>
            <a:spLocks noChangeShapeType="1"/>
          </p:cNvSpPr>
          <p:nvPr/>
        </p:nvSpPr>
        <p:spPr bwMode="auto">
          <a:xfrm flipV="1">
            <a:off x="1943100" y="4375150"/>
            <a:ext cx="3429000" cy="1371600"/>
          </a:xfrm>
          <a:prstGeom prst="line">
            <a:avLst/>
          </a:prstGeom>
          <a:noFill/>
          <a:ln w="127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5182" name="Line 14"/>
          <p:cNvSpPr>
            <a:spLocks noChangeShapeType="1"/>
          </p:cNvSpPr>
          <p:nvPr/>
        </p:nvSpPr>
        <p:spPr bwMode="auto">
          <a:xfrm flipH="1" flipV="1">
            <a:off x="3543300" y="3460750"/>
            <a:ext cx="1752600" cy="762000"/>
          </a:xfrm>
          <a:prstGeom prst="line">
            <a:avLst/>
          </a:prstGeom>
          <a:noFill/>
          <a:ln w="12700">
            <a:solidFill>
              <a:schemeClr val="hlink"/>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5183" name="Text Box 15"/>
          <p:cNvSpPr txBox="1">
            <a:spLocks noChangeArrowheads="1"/>
          </p:cNvSpPr>
          <p:nvPr/>
        </p:nvSpPr>
        <p:spPr bwMode="auto">
          <a:xfrm>
            <a:off x="6438900" y="3460750"/>
            <a:ext cx="2438400" cy="173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800"/>
              <a:t>It might be better to sell your innovation as a service to the dominant firm or to be an intermediary for consumers.</a:t>
            </a:r>
          </a:p>
        </p:txBody>
      </p:sp>
    </p:spTree>
    <p:extLst>
      <p:ext uri="{BB962C8B-B14F-4D97-AF65-F5344CB8AC3E}">
        <p14:creationId xmlns:p14="http://schemas.microsoft.com/office/powerpoint/2010/main" xmlns="" val="4289367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t>Industry Research</a:t>
            </a:r>
          </a:p>
        </p:txBody>
      </p:sp>
      <p:sp>
        <p:nvSpPr>
          <p:cNvPr id="136195" name="Rectangle 3"/>
          <p:cNvSpPr>
            <a:spLocks noGrp="1" noChangeArrowheads="1"/>
          </p:cNvSpPr>
          <p:nvPr>
            <p:ph idx="1"/>
          </p:nvPr>
        </p:nvSpPr>
        <p:spPr/>
        <p:txBody>
          <a:bodyPr>
            <a:normAutofit fontScale="92500" lnSpcReduction="10000"/>
          </a:bodyPr>
          <a:lstStyle/>
          <a:p>
            <a:r>
              <a:rPr lang="en-US" sz="2000"/>
              <a:t>Competition</a:t>
            </a:r>
          </a:p>
          <a:p>
            <a:pPr lvl="1"/>
            <a:r>
              <a:rPr lang="en-US" sz="1800"/>
              <a:t>Number</a:t>
            </a:r>
          </a:p>
          <a:p>
            <a:pPr lvl="1"/>
            <a:r>
              <a:rPr lang="en-US" sz="1800"/>
              <a:t>Concentration ratios</a:t>
            </a:r>
          </a:p>
          <a:p>
            <a:pPr lvl="1"/>
            <a:r>
              <a:rPr lang="en-US" sz="1800"/>
              <a:t>Sales by firm</a:t>
            </a:r>
          </a:p>
          <a:p>
            <a:pPr lvl="1"/>
            <a:r>
              <a:rPr lang="en-US" sz="1800"/>
              <a:t>Technology plans</a:t>
            </a:r>
          </a:p>
          <a:p>
            <a:r>
              <a:rPr lang="en-US" sz="2000"/>
              <a:t>Size of the market</a:t>
            </a:r>
          </a:p>
          <a:p>
            <a:pPr lvl="1"/>
            <a:r>
              <a:rPr lang="en-US" sz="1800"/>
              <a:t>Number of customers</a:t>
            </a:r>
          </a:p>
          <a:p>
            <a:pPr lvl="1"/>
            <a:r>
              <a:rPr lang="en-US" sz="1800"/>
              <a:t>Amount of revenue</a:t>
            </a:r>
          </a:p>
          <a:p>
            <a:pPr lvl="1"/>
            <a:r>
              <a:rPr lang="en-US" sz="1800"/>
              <a:t>Growth rate</a:t>
            </a:r>
          </a:p>
          <a:p>
            <a:pPr lvl="1"/>
            <a:r>
              <a:rPr lang="en-US" sz="1800"/>
              <a:t>Market comparison for substitute products</a:t>
            </a:r>
          </a:p>
          <a:p>
            <a:pPr lvl="1"/>
            <a:r>
              <a:rPr lang="en-US" sz="1800"/>
              <a:t>Consumer focus group interviews</a:t>
            </a:r>
          </a:p>
          <a:p>
            <a:r>
              <a:rPr lang="en-US" sz="2000"/>
              <a:t>Production costs</a:t>
            </a:r>
          </a:p>
          <a:p>
            <a:pPr lvl="1"/>
            <a:r>
              <a:rPr lang="en-US" sz="1800"/>
              <a:t>Startup/fixed costs</a:t>
            </a:r>
          </a:p>
          <a:p>
            <a:pPr lvl="1"/>
            <a:r>
              <a:rPr lang="en-US" sz="1800"/>
              <a:t>Operating costs</a:t>
            </a:r>
          </a:p>
          <a:p>
            <a:r>
              <a:rPr lang="en-US" sz="2000"/>
              <a:t>Legal environment</a:t>
            </a:r>
          </a:p>
        </p:txBody>
      </p:sp>
      <p:pic>
        <p:nvPicPr>
          <p:cNvPr id="136196" name="Picture 4" descr="bs01993_"/>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10200" y="1611313"/>
            <a:ext cx="1066800" cy="522287"/>
          </a:xfrm>
          <a:prstGeom prst="rect">
            <a:avLst/>
          </a:prstGeom>
          <a:noFill/>
          <a:extLst>
            <a:ext uri="{909E8E84-426E-40DD-AFC4-6F175D3DCCD1}">
              <a14:hiddenFill xmlns:a14="http://schemas.microsoft.com/office/drawing/2010/main" xmlns="">
                <a:solidFill>
                  <a:srgbClr val="FFFFFF"/>
                </a:solidFill>
              </a14:hiddenFill>
            </a:ext>
          </a:extLst>
        </p:spPr>
      </p:pic>
      <p:pic>
        <p:nvPicPr>
          <p:cNvPr id="136197" name="Picture 5" descr="bd05374_"/>
          <p:cNvPicPr>
            <a:picLocks noChangeAspect="1" noChangeArrowheads="1"/>
          </p:cNvPicPr>
          <p:nvPr/>
        </p:nvPicPr>
        <p:blipFill>
          <a:blip r:embed="rId3" cstate="print">
            <a:extLst>
              <a:ext uri="{28A0092B-C50C-407E-A947-70E740481C1C}">
                <a14:useLocalDpi xmlns:a14="http://schemas.microsoft.com/office/drawing/2010/main" xmlns="" val="0"/>
              </a:ext>
            </a:extLst>
          </a:blip>
          <a:srcRect l="27867"/>
          <a:stretch>
            <a:fillRect/>
          </a:stretch>
        </p:blipFill>
        <p:spPr bwMode="auto">
          <a:xfrm>
            <a:off x="5562600" y="2667000"/>
            <a:ext cx="788988" cy="1135063"/>
          </a:xfrm>
          <a:prstGeom prst="rect">
            <a:avLst/>
          </a:prstGeom>
          <a:noFill/>
          <a:extLst>
            <a:ext uri="{909E8E84-426E-40DD-AFC4-6F175D3DCCD1}">
              <a14:hiddenFill xmlns:a14="http://schemas.microsoft.com/office/drawing/2010/main" xmlns="">
                <a:solidFill>
                  <a:srgbClr val="FFFFFF"/>
                </a:solidFill>
              </a14:hiddenFill>
            </a:ext>
          </a:extLst>
        </p:spPr>
      </p:pic>
      <p:pic>
        <p:nvPicPr>
          <p:cNvPr id="136198" name="Picture 6" descr="bs00578_"/>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724400" y="4953000"/>
            <a:ext cx="685800" cy="611188"/>
          </a:xfrm>
          <a:prstGeom prst="rect">
            <a:avLst/>
          </a:prstGeom>
          <a:noFill/>
          <a:extLst>
            <a:ext uri="{909E8E84-426E-40DD-AFC4-6F175D3DCCD1}">
              <a14:hiddenFill xmlns:a14="http://schemas.microsoft.com/office/drawing/2010/main" xmlns="">
                <a:solidFill>
                  <a:srgbClr val="FFFFFF"/>
                </a:solidFill>
              </a14:hiddenFill>
            </a:ext>
          </a:extLst>
        </p:spPr>
      </p:pic>
      <p:pic>
        <p:nvPicPr>
          <p:cNvPr id="136199" name="Picture 7" descr="bl00593_"/>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629400" y="5334000"/>
            <a:ext cx="609600" cy="5254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903477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Support for Research</a:t>
            </a:r>
            <a:endParaRPr lang="en-US" dirty="0"/>
          </a:p>
        </p:txBody>
      </p:sp>
      <p:sp>
        <p:nvSpPr>
          <p:cNvPr id="3" name="Content Placeholder 2"/>
          <p:cNvSpPr>
            <a:spLocks noGrp="1"/>
          </p:cNvSpPr>
          <p:nvPr>
            <p:ph idx="1"/>
          </p:nvPr>
        </p:nvSpPr>
        <p:spPr>
          <a:xfrm>
            <a:off x="1435608" y="1447800"/>
            <a:ext cx="7498080" cy="4953000"/>
          </a:xfrm>
        </p:spPr>
        <p:txBody>
          <a:bodyPr>
            <a:normAutofit fontScale="70000" lnSpcReduction="20000"/>
          </a:bodyPr>
          <a:lstStyle/>
          <a:p>
            <a:r>
              <a:rPr lang="en-US" dirty="0" smtClean="0"/>
              <a:t>Chapter 9: Many tools to analyze data.</a:t>
            </a:r>
          </a:p>
          <a:p>
            <a:r>
              <a:rPr lang="en-US" dirty="0" smtClean="0"/>
              <a:t>Problem: Finding data. Some sources</a:t>
            </a:r>
          </a:p>
          <a:p>
            <a:pPr lvl="1"/>
            <a:r>
              <a:rPr lang="en-US" dirty="0" smtClean="0"/>
              <a:t>Federal government</a:t>
            </a:r>
          </a:p>
          <a:p>
            <a:pPr lvl="2"/>
            <a:r>
              <a:rPr lang="en-US" dirty="0" smtClean="0"/>
              <a:t>Census Bureau (Concentration ratio)</a:t>
            </a:r>
          </a:p>
          <a:p>
            <a:pPr lvl="2"/>
            <a:r>
              <a:rPr lang="en-US" dirty="0" smtClean="0"/>
              <a:t>Bureau of Economic Analysis (Industry</a:t>
            </a:r>
            <a:r>
              <a:rPr lang="en-US" dirty="0"/>
              <a:t> </a:t>
            </a:r>
            <a:r>
              <a:rPr lang="en-US" dirty="0" smtClean="0"/>
              <a:t>accounts)</a:t>
            </a:r>
          </a:p>
          <a:p>
            <a:pPr lvl="2"/>
            <a:r>
              <a:rPr lang="en-US" dirty="0" smtClean="0"/>
              <a:t>Securities and Exchange Commission (EDGAR)</a:t>
            </a:r>
          </a:p>
          <a:p>
            <a:pPr lvl="1"/>
            <a:r>
              <a:rPr lang="en-US" dirty="0" smtClean="0"/>
              <a:t>Financial reports</a:t>
            </a:r>
          </a:p>
          <a:p>
            <a:pPr lvl="2"/>
            <a:r>
              <a:rPr lang="en-US" dirty="0" smtClean="0"/>
              <a:t>SEC and Individual</a:t>
            </a:r>
          </a:p>
          <a:p>
            <a:pPr lvl="2"/>
            <a:r>
              <a:rPr lang="en-US" dirty="0" smtClean="0"/>
              <a:t>Summaries: WSJ/Dow Jones, Yahoo, Magazines</a:t>
            </a:r>
          </a:p>
          <a:p>
            <a:pPr lvl="2"/>
            <a:r>
              <a:rPr lang="en-US" dirty="0" smtClean="0"/>
              <a:t>Commercial: D&amp;B, S&amp;P</a:t>
            </a:r>
          </a:p>
          <a:p>
            <a:pPr lvl="1"/>
            <a:r>
              <a:rPr lang="en-US" dirty="0" smtClean="0"/>
              <a:t>Marketing specialist firms</a:t>
            </a:r>
          </a:p>
          <a:p>
            <a:pPr lvl="1"/>
            <a:r>
              <a:rPr lang="en-US" dirty="0" smtClean="0"/>
              <a:t>Scanner data</a:t>
            </a:r>
          </a:p>
          <a:p>
            <a:r>
              <a:rPr lang="en-US" dirty="0" smtClean="0"/>
              <a:t>Custom research</a:t>
            </a:r>
          </a:p>
          <a:p>
            <a:pPr lvl="1"/>
            <a:r>
              <a:rPr lang="en-US" dirty="0" smtClean="0"/>
              <a:t>Online surveys</a:t>
            </a:r>
          </a:p>
          <a:p>
            <a:pPr lvl="1"/>
            <a:r>
              <a:rPr lang="en-US" dirty="0" smtClean="0"/>
              <a:t>Focus groups</a:t>
            </a:r>
          </a:p>
          <a:p>
            <a:pPr lvl="1"/>
            <a:r>
              <a:rPr lang="en-US" dirty="0" smtClean="0"/>
              <a:t>Searching Google searches</a:t>
            </a:r>
            <a:endParaRPr lang="en-US" dirty="0"/>
          </a:p>
        </p:txBody>
      </p:sp>
    </p:spTree>
    <p:extLst>
      <p:ext uri="{BB962C8B-B14F-4D97-AF65-F5344CB8AC3E}">
        <p14:creationId xmlns:p14="http://schemas.microsoft.com/office/powerpoint/2010/main" xmlns="" val="1267806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the Search Engines (Google)</a:t>
            </a:r>
            <a:endParaRPr lang="en-US" dirty="0"/>
          </a:p>
        </p:txBody>
      </p:sp>
      <p:sp>
        <p:nvSpPr>
          <p:cNvPr id="4" name="Rectangle 3"/>
          <p:cNvSpPr/>
          <p:nvPr/>
        </p:nvSpPr>
        <p:spPr>
          <a:xfrm>
            <a:off x="1447800" y="1371600"/>
            <a:ext cx="7239000" cy="923330"/>
          </a:xfrm>
          <a:prstGeom prst="rect">
            <a:avLst/>
          </a:prstGeom>
        </p:spPr>
        <p:txBody>
          <a:bodyPr wrap="square">
            <a:spAutoFit/>
          </a:bodyPr>
          <a:lstStyle/>
          <a:p>
            <a:r>
              <a:rPr lang="en-US" sz="1800" dirty="0" smtClean="0"/>
              <a:t>Insights	</a:t>
            </a:r>
            <a:r>
              <a:rPr lang="en-US" sz="1800" dirty="0" smtClean="0">
                <a:hlinkClick r:id="rId2"/>
              </a:rPr>
              <a:t>http</a:t>
            </a:r>
            <a:r>
              <a:rPr lang="en-US" sz="1800" dirty="0">
                <a:hlinkClick r:id="rId2"/>
              </a:rPr>
              <a:t>://www.google.com/insights/search</a:t>
            </a:r>
            <a:r>
              <a:rPr lang="en-US" sz="1800" dirty="0" smtClean="0">
                <a:hlinkClick r:id="rId2"/>
              </a:rPr>
              <a:t>/#</a:t>
            </a:r>
            <a:endParaRPr lang="en-US" sz="1800" dirty="0" smtClean="0"/>
          </a:p>
          <a:p>
            <a:r>
              <a:rPr lang="en-US" sz="1800" dirty="0"/>
              <a:t>Trends	</a:t>
            </a:r>
            <a:r>
              <a:rPr lang="en-US" sz="1800" dirty="0" smtClean="0">
                <a:hlinkClick r:id="rId3"/>
              </a:rPr>
              <a:t>http</a:t>
            </a:r>
            <a:r>
              <a:rPr lang="en-US" sz="1800" dirty="0">
                <a:hlinkClick r:id="rId3"/>
              </a:rPr>
              <a:t>://</a:t>
            </a:r>
            <a:r>
              <a:rPr lang="en-US" sz="1800" dirty="0" smtClean="0">
                <a:hlinkClick r:id="rId3"/>
              </a:rPr>
              <a:t>www.google.com/trends</a:t>
            </a:r>
            <a:r>
              <a:rPr lang="en-US" sz="1800" dirty="0" smtClean="0"/>
              <a:t> </a:t>
            </a:r>
          </a:p>
          <a:p>
            <a:r>
              <a:rPr lang="en-US" sz="1800" dirty="0"/>
              <a:t>Zeitgeist	</a:t>
            </a:r>
            <a:r>
              <a:rPr lang="en-US" sz="1800" dirty="0" smtClean="0">
                <a:hlinkClick r:id="rId4"/>
              </a:rPr>
              <a:t>http</a:t>
            </a:r>
            <a:r>
              <a:rPr lang="en-US" sz="1800" dirty="0">
                <a:hlinkClick r:id="rId4"/>
              </a:rPr>
              <a:t>://</a:t>
            </a:r>
            <a:r>
              <a:rPr lang="en-US" sz="1800" dirty="0" smtClean="0">
                <a:hlinkClick r:id="rId4"/>
              </a:rPr>
              <a:t>www.google.com/zeitgeist</a:t>
            </a:r>
            <a:r>
              <a:rPr lang="en-US" sz="1800" dirty="0" smtClean="0"/>
              <a:t> </a:t>
            </a:r>
          </a:p>
        </p:txBody>
      </p:sp>
      <p:sp>
        <p:nvSpPr>
          <p:cNvPr id="5" name="TextBox 4"/>
          <p:cNvSpPr txBox="1"/>
          <p:nvPr/>
        </p:nvSpPr>
        <p:spPr>
          <a:xfrm>
            <a:off x="1790700" y="2345589"/>
            <a:ext cx="3124200" cy="1631216"/>
          </a:xfrm>
          <a:prstGeom prst="rect">
            <a:avLst/>
          </a:prstGeom>
          <a:noFill/>
        </p:spPr>
        <p:txBody>
          <a:bodyPr wrap="square" rtlCol="0">
            <a:spAutoFit/>
          </a:bodyPr>
          <a:lstStyle/>
          <a:p>
            <a:r>
              <a:rPr lang="en-US" sz="2000" dirty="0" smtClean="0"/>
              <a:t>Categories</a:t>
            </a:r>
          </a:p>
          <a:p>
            <a:r>
              <a:rPr lang="en-US" sz="2000" dirty="0" smtClean="0"/>
              <a:t>Seasonality</a:t>
            </a:r>
          </a:p>
          <a:p>
            <a:r>
              <a:rPr lang="en-US" sz="2000" dirty="0" smtClean="0"/>
              <a:t>Geography</a:t>
            </a:r>
          </a:p>
          <a:p>
            <a:r>
              <a:rPr lang="en-US" sz="2000" dirty="0" smtClean="0"/>
              <a:t>Properties</a:t>
            </a:r>
          </a:p>
          <a:p>
            <a:r>
              <a:rPr lang="en-US" sz="2000" dirty="0" smtClean="0"/>
              <a:t>  build your own search</a:t>
            </a:r>
            <a:endParaRPr lang="en-US" sz="2000" dirty="0"/>
          </a:p>
        </p:txBody>
      </p:sp>
      <p:sp>
        <p:nvSpPr>
          <p:cNvPr id="6" name="TextBox 5"/>
          <p:cNvSpPr txBox="1"/>
          <p:nvPr/>
        </p:nvSpPr>
        <p:spPr>
          <a:xfrm>
            <a:off x="1447800" y="4011699"/>
            <a:ext cx="5156220" cy="646331"/>
          </a:xfrm>
          <a:prstGeom prst="rect">
            <a:avLst/>
          </a:prstGeom>
          <a:noFill/>
        </p:spPr>
        <p:txBody>
          <a:bodyPr wrap="none" rtlCol="0">
            <a:spAutoFit/>
          </a:bodyPr>
          <a:lstStyle/>
          <a:p>
            <a:r>
              <a:rPr lang="en-US" sz="1800" dirty="0" err="1" smtClean="0"/>
              <a:t>Adwords</a:t>
            </a:r>
            <a:r>
              <a:rPr lang="en-US" sz="1800" dirty="0" smtClean="0"/>
              <a:t>, keyword tool and traffic estimator (</a:t>
            </a:r>
            <a:r>
              <a:rPr lang="en-US" sz="1800" dirty="0" smtClean="0">
                <a:hlinkClick r:id="rId5"/>
              </a:rPr>
              <a:t>link</a:t>
            </a:r>
            <a:r>
              <a:rPr lang="en-US" sz="1800" dirty="0" smtClean="0"/>
              <a:t>)</a:t>
            </a:r>
          </a:p>
          <a:p>
            <a:r>
              <a:rPr lang="en-US" sz="1800" dirty="0" smtClean="0"/>
              <a:t>Twitter: top tweets</a:t>
            </a:r>
            <a:endParaRPr lang="en-US" sz="1800" dirty="0"/>
          </a:p>
        </p:txBody>
      </p:sp>
      <p:sp>
        <p:nvSpPr>
          <p:cNvPr id="7" name="TextBox 6"/>
          <p:cNvSpPr txBox="1"/>
          <p:nvPr/>
        </p:nvSpPr>
        <p:spPr>
          <a:xfrm>
            <a:off x="1447800" y="5029200"/>
            <a:ext cx="6934200" cy="1569660"/>
          </a:xfrm>
          <a:prstGeom prst="rect">
            <a:avLst/>
          </a:prstGeom>
          <a:noFill/>
        </p:spPr>
        <p:txBody>
          <a:bodyPr wrap="square" rtlCol="0">
            <a:spAutoFit/>
          </a:bodyPr>
          <a:lstStyle/>
          <a:p>
            <a:r>
              <a:rPr lang="en-US" dirty="0" smtClean="0"/>
              <a:t>The point: You can see what people (as a group) are searching for—at different points in time.</a:t>
            </a:r>
          </a:p>
          <a:p>
            <a:r>
              <a:rPr lang="en-US" dirty="0" err="1" smtClean="0"/>
              <a:t>Adwords</a:t>
            </a:r>
            <a:r>
              <a:rPr lang="en-US" dirty="0" smtClean="0"/>
              <a:t> can help you estimate the potential number of customers.</a:t>
            </a:r>
            <a:endParaRPr lang="en-US" dirty="0"/>
          </a:p>
        </p:txBody>
      </p:sp>
    </p:spTree>
    <p:extLst>
      <p:ext uri="{BB962C8B-B14F-4D97-AF65-F5344CB8AC3E}">
        <p14:creationId xmlns:p14="http://schemas.microsoft.com/office/powerpoint/2010/main" xmlns="" val="20861351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t>Business Plans</a:t>
            </a:r>
          </a:p>
        </p:txBody>
      </p:sp>
      <p:sp>
        <p:nvSpPr>
          <p:cNvPr id="137219" name="Text Box 3"/>
          <p:cNvSpPr txBox="1">
            <a:spLocks noChangeArrowheads="1"/>
          </p:cNvSpPr>
          <p:nvPr/>
        </p:nvSpPr>
        <p:spPr bwMode="auto">
          <a:xfrm>
            <a:off x="1426255" y="2276475"/>
            <a:ext cx="3200400" cy="2566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800"/>
              <a:t>Executive Summary</a:t>
            </a:r>
          </a:p>
          <a:p>
            <a:pPr>
              <a:spcBef>
                <a:spcPct val="50000"/>
              </a:spcBef>
            </a:pPr>
            <a:r>
              <a:rPr lang="en-US" sz="1800"/>
              <a:t>Strategy, Competition, and Market Analysis</a:t>
            </a:r>
          </a:p>
          <a:p>
            <a:pPr>
              <a:spcBef>
                <a:spcPct val="50000"/>
              </a:spcBef>
            </a:pPr>
            <a:r>
              <a:rPr lang="en-US" sz="1800"/>
              <a:t>Forecasts, Cash Flow, and Investment Budget</a:t>
            </a:r>
          </a:p>
          <a:p>
            <a:pPr>
              <a:spcBef>
                <a:spcPct val="50000"/>
              </a:spcBef>
            </a:pPr>
            <a:r>
              <a:rPr lang="en-US" sz="1800"/>
              <a:t>Marketing</a:t>
            </a:r>
          </a:p>
          <a:p>
            <a:pPr>
              <a:spcBef>
                <a:spcPct val="50000"/>
              </a:spcBef>
            </a:pPr>
            <a:r>
              <a:rPr lang="en-US" sz="1800"/>
              <a:t>Organization and Timetable</a:t>
            </a:r>
          </a:p>
        </p:txBody>
      </p:sp>
      <p:grpSp>
        <p:nvGrpSpPr>
          <p:cNvPr id="137249" name="Group 33"/>
          <p:cNvGrpSpPr>
            <a:grpSpLocks/>
          </p:cNvGrpSpPr>
          <p:nvPr/>
        </p:nvGrpSpPr>
        <p:grpSpPr bwMode="auto">
          <a:xfrm>
            <a:off x="4245655" y="1482725"/>
            <a:ext cx="2122488" cy="1608137"/>
            <a:chOff x="2688" y="667"/>
            <a:chExt cx="1337" cy="1013"/>
          </a:xfrm>
        </p:grpSpPr>
        <p:sp>
          <p:nvSpPr>
            <p:cNvPr id="137221" name="Freeform 5"/>
            <p:cNvSpPr>
              <a:spLocks/>
            </p:cNvSpPr>
            <p:nvPr/>
          </p:nvSpPr>
          <p:spPr bwMode="auto">
            <a:xfrm>
              <a:off x="2688" y="966"/>
              <a:ext cx="951" cy="714"/>
            </a:xfrm>
            <a:custGeom>
              <a:avLst/>
              <a:gdLst>
                <a:gd name="T0" fmla="*/ 47 w 1423"/>
                <a:gd name="T1" fmla="*/ 301 h 1069"/>
                <a:gd name="T2" fmla="*/ 27 w 1423"/>
                <a:gd name="T3" fmla="*/ 202 h 1069"/>
                <a:gd name="T4" fmla="*/ 77 w 1423"/>
                <a:gd name="T5" fmla="*/ 103 h 1069"/>
                <a:gd name="T6" fmla="*/ 266 w 1423"/>
                <a:gd name="T7" fmla="*/ 3 h 1069"/>
                <a:gd name="T8" fmla="*/ 544 w 1423"/>
                <a:gd name="T9" fmla="*/ 122 h 1069"/>
                <a:gd name="T10" fmla="*/ 693 w 1423"/>
                <a:gd name="T11" fmla="*/ 103 h 1069"/>
                <a:gd name="T12" fmla="*/ 742 w 1423"/>
                <a:gd name="T13" fmla="*/ 103 h 1069"/>
                <a:gd name="T14" fmla="*/ 862 w 1423"/>
                <a:gd name="T15" fmla="*/ 182 h 1069"/>
                <a:gd name="T16" fmla="*/ 961 w 1423"/>
                <a:gd name="T17" fmla="*/ 103 h 1069"/>
                <a:gd name="T18" fmla="*/ 1338 w 1423"/>
                <a:gd name="T19" fmla="*/ 480 h 1069"/>
                <a:gd name="T20" fmla="*/ 1418 w 1423"/>
                <a:gd name="T21" fmla="*/ 579 h 1069"/>
                <a:gd name="T22" fmla="*/ 1368 w 1423"/>
                <a:gd name="T23" fmla="*/ 996 h 1069"/>
                <a:gd name="T24" fmla="*/ 1120 w 1423"/>
                <a:gd name="T25" fmla="*/ 1016 h 1069"/>
                <a:gd name="T26" fmla="*/ 615 w 1423"/>
                <a:gd name="T27" fmla="*/ 801 h 1069"/>
                <a:gd name="T28" fmla="*/ 279 w 1423"/>
                <a:gd name="T29" fmla="*/ 705 h 1069"/>
                <a:gd name="T30" fmla="*/ 39 w 1423"/>
                <a:gd name="T31" fmla="*/ 321 h 1069"/>
                <a:gd name="T32" fmla="*/ 47 w 1423"/>
                <a:gd name="T33" fmla="*/ 251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23" h="1069">
                  <a:moveTo>
                    <a:pt x="47" y="301"/>
                  </a:moveTo>
                  <a:cubicBezTo>
                    <a:pt x="39" y="285"/>
                    <a:pt x="22" y="235"/>
                    <a:pt x="27" y="202"/>
                  </a:cubicBezTo>
                  <a:cubicBezTo>
                    <a:pt x="32" y="169"/>
                    <a:pt x="37" y="136"/>
                    <a:pt x="77" y="103"/>
                  </a:cubicBezTo>
                  <a:cubicBezTo>
                    <a:pt x="117" y="70"/>
                    <a:pt x="188" y="0"/>
                    <a:pt x="266" y="3"/>
                  </a:cubicBezTo>
                  <a:cubicBezTo>
                    <a:pt x="344" y="6"/>
                    <a:pt x="473" y="105"/>
                    <a:pt x="544" y="122"/>
                  </a:cubicBezTo>
                  <a:cubicBezTo>
                    <a:pt x="615" y="139"/>
                    <a:pt x="660" y="106"/>
                    <a:pt x="693" y="103"/>
                  </a:cubicBezTo>
                  <a:cubicBezTo>
                    <a:pt x="726" y="100"/>
                    <a:pt x="714" y="90"/>
                    <a:pt x="742" y="103"/>
                  </a:cubicBezTo>
                  <a:cubicBezTo>
                    <a:pt x="770" y="116"/>
                    <a:pt x="826" y="182"/>
                    <a:pt x="862" y="182"/>
                  </a:cubicBezTo>
                  <a:cubicBezTo>
                    <a:pt x="898" y="182"/>
                    <a:pt x="882" y="53"/>
                    <a:pt x="961" y="103"/>
                  </a:cubicBezTo>
                  <a:cubicBezTo>
                    <a:pt x="1040" y="153"/>
                    <a:pt x="1262" y="401"/>
                    <a:pt x="1338" y="480"/>
                  </a:cubicBezTo>
                  <a:cubicBezTo>
                    <a:pt x="1414" y="559"/>
                    <a:pt x="1413" y="493"/>
                    <a:pt x="1418" y="579"/>
                  </a:cubicBezTo>
                  <a:cubicBezTo>
                    <a:pt x="1423" y="665"/>
                    <a:pt x="1418" y="923"/>
                    <a:pt x="1368" y="996"/>
                  </a:cubicBezTo>
                  <a:cubicBezTo>
                    <a:pt x="1318" y="1069"/>
                    <a:pt x="1245" y="1048"/>
                    <a:pt x="1120" y="1016"/>
                  </a:cubicBezTo>
                  <a:cubicBezTo>
                    <a:pt x="995" y="984"/>
                    <a:pt x="755" y="853"/>
                    <a:pt x="615" y="801"/>
                  </a:cubicBezTo>
                  <a:cubicBezTo>
                    <a:pt x="475" y="749"/>
                    <a:pt x="375" y="785"/>
                    <a:pt x="279" y="705"/>
                  </a:cubicBezTo>
                  <a:cubicBezTo>
                    <a:pt x="183" y="625"/>
                    <a:pt x="78" y="397"/>
                    <a:pt x="39" y="321"/>
                  </a:cubicBezTo>
                  <a:cubicBezTo>
                    <a:pt x="0" y="245"/>
                    <a:pt x="45" y="266"/>
                    <a:pt x="47" y="251"/>
                  </a:cubicBezTo>
                </a:path>
              </a:pathLst>
            </a:custGeom>
            <a:solidFill>
              <a:srgbClr val="FCFEB9"/>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aphicFrame>
          <p:nvGraphicFramePr>
            <p:cNvPr id="137222" name="Object 6"/>
            <p:cNvGraphicFramePr>
              <a:graphicFrameLocks/>
            </p:cNvGraphicFramePr>
            <p:nvPr/>
          </p:nvGraphicFramePr>
          <p:xfrm>
            <a:off x="3869" y="667"/>
            <a:ext cx="124" cy="417"/>
          </p:xfrm>
          <a:graphic>
            <a:graphicData uri="http://schemas.openxmlformats.org/presentationml/2006/ole">
              <p:oleObj spid="_x0000_s4338" name="ClipArt" r:id="rId3" imgW="1090347" imgH="3657017" progId="">
                <p:embed/>
              </p:oleObj>
            </a:graphicData>
          </a:graphic>
        </p:graphicFrame>
        <p:graphicFrame>
          <p:nvGraphicFramePr>
            <p:cNvPr id="137223" name="Object 7"/>
            <p:cNvGraphicFramePr>
              <a:graphicFrameLocks/>
            </p:cNvGraphicFramePr>
            <p:nvPr/>
          </p:nvGraphicFramePr>
          <p:xfrm>
            <a:off x="3773" y="699"/>
            <a:ext cx="124" cy="417"/>
          </p:xfrm>
          <a:graphic>
            <a:graphicData uri="http://schemas.openxmlformats.org/presentationml/2006/ole">
              <p:oleObj spid="_x0000_s4339" name="Clip" r:id="rId4" imgW="1090347" imgH="3657017" progId="">
                <p:embed/>
              </p:oleObj>
            </a:graphicData>
          </a:graphic>
        </p:graphicFrame>
        <p:graphicFrame>
          <p:nvGraphicFramePr>
            <p:cNvPr id="137224" name="Object 8"/>
            <p:cNvGraphicFramePr>
              <a:graphicFrameLocks/>
            </p:cNvGraphicFramePr>
            <p:nvPr/>
          </p:nvGraphicFramePr>
          <p:xfrm>
            <a:off x="3901" y="763"/>
            <a:ext cx="124" cy="417"/>
          </p:xfrm>
          <a:graphic>
            <a:graphicData uri="http://schemas.openxmlformats.org/presentationml/2006/ole">
              <p:oleObj spid="_x0000_s4340" name="ClipArt" r:id="rId5" imgW="1090347" imgH="3657017" progId="">
                <p:embed/>
              </p:oleObj>
            </a:graphicData>
          </a:graphic>
        </p:graphicFrame>
        <p:graphicFrame>
          <p:nvGraphicFramePr>
            <p:cNvPr id="137225" name="Object 9"/>
            <p:cNvGraphicFramePr>
              <a:graphicFrameLocks/>
            </p:cNvGraphicFramePr>
            <p:nvPr/>
          </p:nvGraphicFramePr>
          <p:xfrm>
            <a:off x="3709" y="795"/>
            <a:ext cx="123" cy="417"/>
          </p:xfrm>
          <a:graphic>
            <a:graphicData uri="http://schemas.openxmlformats.org/presentationml/2006/ole">
              <p:oleObj spid="_x0000_s4341" name="ClipArt" r:id="rId6" imgW="1090347" imgH="3657017" progId="">
                <p:embed/>
              </p:oleObj>
            </a:graphicData>
          </a:graphic>
        </p:graphicFrame>
        <p:graphicFrame>
          <p:nvGraphicFramePr>
            <p:cNvPr id="137226" name="Object 10"/>
            <p:cNvGraphicFramePr>
              <a:graphicFrameLocks/>
            </p:cNvGraphicFramePr>
            <p:nvPr/>
          </p:nvGraphicFramePr>
          <p:xfrm>
            <a:off x="3613" y="827"/>
            <a:ext cx="123" cy="417"/>
          </p:xfrm>
          <a:graphic>
            <a:graphicData uri="http://schemas.openxmlformats.org/presentationml/2006/ole">
              <p:oleObj spid="_x0000_s4342" name="ClipArt" r:id="rId7" imgW="1090347" imgH="3657017" progId="">
                <p:embed/>
              </p:oleObj>
            </a:graphicData>
          </a:graphic>
        </p:graphicFrame>
        <p:graphicFrame>
          <p:nvGraphicFramePr>
            <p:cNvPr id="137227" name="Object 11"/>
            <p:cNvGraphicFramePr>
              <a:graphicFrameLocks/>
            </p:cNvGraphicFramePr>
            <p:nvPr/>
          </p:nvGraphicFramePr>
          <p:xfrm>
            <a:off x="3741" y="892"/>
            <a:ext cx="124" cy="416"/>
          </p:xfrm>
          <a:graphic>
            <a:graphicData uri="http://schemas.openxmlformats.org/presentationml/2006/ole">
              <p:oleObj spid="_x0000_s4343" name="ClipArt" r:id="rId8" imgW="1090347" imgH="3657017" progId="">
                <p:embed/>
              </p:oleObj>
            </a:graphicData>
          </a:graphic>
        </p:graphicFrame>
        <p:graphicFrame>
          <p:nvGraphicFramePr>
            <p:cNvPr id="137228" name="Object 12"/>
            <p:cNvGraphicFramePr>
              <a:graphicFrameLocks/>
            </p:cNvGraphicFramePr>
            <p:nvPr/>
          </p:nvGraphicFramePr>
          <p:xfrm>
            <a:off x="3837" y="859"/>
            <a:ext cx="124" cy="417"/>
          </p:xfrm>
          <a:graphic>
            <a:graphicData uri="http://schemas.openxmlformats.org/presentationml/2006/ole">
              <p:oleObj spid="_x0000_s4344" name="ClipArt" r:id="rId9" imgW="1090347" imgH="3657017" progId="">
                <p:embed/>
              </p:oleObj>
            </a:graphicData>
          </a:graphic>
        </p:graphicFrame>
        <p:graphicFrame>
          <p:nvGraphicFramePr>
            <p:cNvPr id="137229" name="Object 13"/>
            <p:cNvGraphicFramePr>
              <a:graphicFrameLocks/>
            </p:cNvGraphicFramePr>
            <p:nvPr/>
          </p:nvGraphicFramePr>
          <p:xfrm>
            <a:off x="3741" y="892"/>
            <a:ext cx="124" cy="416"/>
          </p:xfrm>
          <a:graphic>
            <a:graphicData uri="http://schemas.openxmlformats.org/presentationml/2006/ole">
              <p:oleObj spid="_x0000_s4345" name="ClipArt" r:id="rId10" imgW="1090347" imgH="3657017" progId="">
                <p:embed/>
              </p:oleObj>
            </a:graphicData>
          </a:graphic>
        </p:graphicFrame>
        <p:graphicFrame>
          <p:nvGraphicFramePr>
            <p:cNvPr id="137230" name="Object 14"/>
            <p:cNvGraphicFramePr>
              <a:graphicFrameLocks/>
            </p:cNvGraphicFramePr>
            <p:nvPr/>
          </p:nvGraphicFramePr>
          <p:xfrm>
            <a:off x="3869" y="956"/>
            <a:ext cx="124" cy="417"/>
          </p:xfrm>
          <a:graphic>
            <a:graphicData uri="http://schemas.openxmlformats.org/presentationml/2006/ole">
              <p:oleObj spid="_x0000_s4346" name="ClipArt" r:id="rId11" imgW="1090347" imgH="3657017" progId="">
                <p:embed/>
              </p:oleObj>
            </a:graphicData>
          </a:graphic>
        </p:graphicFrame>
        <p:graphicFrame>
          <p:nvGraphicFramePr>
            <p:cNvPr id="137231" name="Object 15"/>
            <p:cNvGraphicFramePr>
              <a:graphicFrameLocks/>
            </p:cNvGraphicFramePr>
            <p:nvPr/>
          </p:nvGraphicFramePr>
          <p:xfrm>
            <a:off x="3292" y="956"/>
            <a:ext cx="123" cy="417"/>
          </p:xfrm>
          <a:graphic>
            <a:graphicData uri="http://schemas.openxmlformats.org/presentationml/2006/ole">
              <p:oleObj spid="_x0000_s4347" name="ClipArt" r:id="rId12" imgW="1090347" imgH="3657017" progId="">
                <p:embed/>
              </p:oleObj>
            </a:graphicData>
          </a:graphic>
        </p:graphicFrame>
        <p:graphicFrame>
          <p:nvGraphicFramePr>
            <p:cNvPr id="137232" name="Object 16"/>
            <p:cNvGraphicFramePr>
              <a:graphicFrameLocks/>
            </p:cNvGraphicFramePr>
            <p:nvPr/>
          </p:nvGraphicFramePr>
          <p:xfrm>
            <a:off x="3195" y="988"/>
            <a:ext cx="124" cy="417"/>
          </p:xfrm>
          <a:graphic>
            <a:graphicData uri="http://schemas.openxmlformats.org/presentationml/2006/ole">
              <p:oleObj spid="_x0000_s4348" name="ClipArt" r:id="rId13" imgW="1090347" imgH="3657017" progId="">
                <p:embed/>
              </p:oleObj>
            </a:graphicData>
          </a:graphic>
        </p:graphicFrame>
        <p:graphicFrame>
          <p:nvGraphicFramePr>
            <p:cNvPr id="137233" name="Object 17"/>
            <p:cNvGraphicFramePr>
              <a:graphicFrameLocks/>
            </p:cNvGraphicFramePr>
            <p:nvPr/>
          </p:nvGraphicFramePr>
          <p:xfrm>
            <a:off x="3324" y="1052"/>
            <a:ext cx="123" cy="417"/>
          </p:xfrm>
          <a:graphic>
            <a:graphicData uri="http://schemas.openxmlformats.org/presentationml/2006/ole">
              <p:oleObj spid="_x0000_s4349" name="ClipArt" r:id="rId14" imgW="1090347" imgH="3657017" progId="">
                <p:embed/>
              </p:oleObj>
            </a:graphicData>
          </a:graphic>
        </p:graphicFrame>
        <p:graphicFrame>
          <p:nvGraphicFramePr>
            <p:cNvPr id="137234" name="Object 18"/>
            <p:cNvGraphicFramePr>
              <a:graphicFrameLocks/>
            </p:cNvGraphicFramePr>
            <p:nvPr/>
          </p:nvGraphicFramePr>
          <p:xfrm>
            <a:off x="3420" y="1020"/>
            <a:ext cx="124" cy="417"/>
          </p:xfrm>
          <a:graphic>
            <a:graphicData uri="http://schemas.openxmlformats.org/presentationml/2006/ole">
              <p:oleObj spid="_x0000_s4350" name="ClipArt" r:id="rId15" imgW="1090347" imgH="3657017" progId="">
                <p:embed/>
              </p:oleObj>
            </a:graphicData>
          </a:graphic>
        </p:graphicFrame>
        <p:graphicFrame>
          <p:nvGraphicFramePr>
            <p:cNvPr id="137235" name="Object 19"/>
            <p:cNvGraphicFramePr>
              <a:graphicFrameLocks/>
            </p:cNvGraphicFramePr>
            <p:nvPr/>
          </p:nvGraphicFramePr>
          <p:xfrm>
            <a:off x="3324" y="1052"/>
            <a:ext cx="123" cy="417"/>
          </p:xfrm>
          <a:graphic>
            <a:graphicData uri="http://schemas.openxmlformats.org/presentationml/2006/ole">
              <p:oleObj spid="_x0000_s4351" name="ClipArt" r:id="rId16" imgW="1090347" imgH="3657017" progId="">
                <p:embed/>
              </p:oleObj>
            </a:graphicData>
          </a:graphic>
        </p:graphicFrame>
        <p:graphicFrame>
          <p:nvGraphicFramePr>
            <p:cNvPr id="137236" name="Object 20"/>
            <p:cNvGraphicFramePr>
              <a:graphicFrameLocks/>
            </p:cNvGraphicFramePr>
            <p:nvPr/>
          </p:nvGraphicFramePr>
          <p:xfrm>
            <a:off x="3452" y="1116"/>
            <a:ext cx="124" cy="417"/>
          </p:xfrm>
          <a:graphic>
            <a:graphicData uri="http://schemas.openxmlformats.org/presentationml/2006/ole">
              <p:oleObj spid="_x0000_s4352" name="ClipArt" r:id="rId17" imgW="1090347" imgH="3657017" progId="">
                <p:embed/>
              </p:oleObj>
            </a:graphicData>
          </a:graphic>
        </p:graphicFrame>
        <p:pic>
          <p:nvPicPr>
            <p:cNvPr id="137237" name="Picture 21" descr="bd07068_"/>
            <p:cNvPicPr>
              <a:picLocks noChangeAspect="1" noChangeArrowheads="1"/>
            </p:cNvPicPr>
            <p:nvPr/>
          </p:nvPicPr>
          <p:blipFill>
            <a:blip r:embed="rId18" cstate="print">
              <a:extLst>
                <a:ext uri="{28A0092B-C50C-407E-A947-70E740481C1C}">
                  <a14:useLocalDpi xmlns:a14="http://schemas.microsoft.com/office/drawing/2010/main" xmlns="" val="0"/>
                </a:ext>
              </a:extLst>
            </a:blip>
            <a:srcRect/>
            <a:stretch>
              <a:fillRect/>
            </a:stretch>
          </p:blipFill>
          <p:spPr bwMode="auto">
            <a:xfrm>
              <a:off x="2746" y="924"/>
              <a:ext cx="417" cy="342"/>
            </a:xfrm>
            <a:prstGeom prst="rect">
              <a:avLst/>
            </a:prstGeom>
            <a:noFill/>
            <a:extLst>
              <a:ext uri="{909E8E84-426E-40DD-AFC4-6F175D3DCCD1}">
                <a14:hiddenFill xmlns:a14="http://schemas.microsoft.com/office/drawing/2010/main" xmlns="">
                  <a:solidFill>
                    <a:srgbClr val="FFFFFF"/>
                  </a:solidFill>
                </a14:hiddenFill>
              </a:ext>
            </a:extLst>
          </p:spPr>
        </p:pic>
      </p:grpSp>
      <p:pic>
        <p:nvPicPr>
          <p:cNvPr id="137238" name="Picture 22"/>
          <p:cNvPicPr>
            <a:picLocks noChangeAspect="1" noChangeArrowheads="1"/>
          </p:cNvPicPr>
          <p:nvPr/>
        </p:nvPicPr>
        <p:blipFill>
          <a:blip r:embed="rId19" cstate="print">
            <a:extLst>
              <a:ext uri="{28A0092B-C50C-407E-A947-70E740481C1C}">
                <a14:useLocalDpi xmlns:a14="http://schemas.microsoft.com/office/drawing/2010/main" xmlns="" val="0"/>
              </a:ext>
            </a:extLst>
          </a:blip>
          <a:srcRect/>
          <a:stretch>
            <a:fillRect/>
          </a:stretch>
        </p:blipFill>
        <p:spPr bwMode="auto">
          <a:xfrm>
            <a:off x="6607855" y="1871662"/>
            <a:ext cx="1241425" cy="1828800"/>
          </a:xfrm>
          <a:prstGeom prst="rect">
            <a:avLst/>
          </a:prstGeom>
          <a:noFill/>
          <a:ln w="3175">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7239" name="Picture 23"/>
          <p:cNvPicPr>
            <a:picLocks noChangeAspect="1" noChangeArrowheads="1"/>
          </p:cNvPicPr>
          <p:nvPr/>
        </p:nvPicPr>
        <p:blipFill>
          <a:blip r:embed="rId20" cstate="print">
            <a:extLst>
              <a:ext uri="{28A0092B-C50C-407E-A947-70E740481C1C}">
                <a14:useLocalDpi xmlns:a14="http://schemas.microsoft.com/office/drawing/2010/main" xmlns="" val="0"/>
              </a:ext>
            </a:extLst>
          </a:blip>
          <a:srcRect/>
          <a:stretch>
            <a:fillRect/>
          </a:stretch>
        </p:blipFill>
        <p:spPr bwMode="auto">
          <a:xfrm>
            <a:off x="7065055" y="2100262"/>
            <a:ext cx="1265238" cy="1981200"/>
          </a:xfrm>
          <a:prstGeom prst="rect">
            <a:avLst/>
          </a:prstGeom>
          <a:noFill/>
          <a:ln w="3175">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7240" name="Freeform 24"/>
          <p:cNvSpPr>
            <a:spLocks/>
          </p:cNvSpPr>
          <p:nvPr/>
        </p:nvSpPr>
        <p:spPr bwMode="auto">
          <a:xfrm>
            <a:off x="5522005" y="4675187"/>
            <a:ext cx="2514600" cy="1066800"/>
          </a:xfrm>
          <a:custGeom>
            <a:avLst/>
            <a:gdLst>
              <a:gd name="T0" fmla="*/ 0 w 1968"/>
              <a:gd name="T1" fmla="*/ 0 h 912"/>
              <a:gd name="T2" fmla="*/ 0 w 1968"/>
              <a:gd name="T3" fmla="*/ 912 h 912"/>
              <a:gd name="T4" fmla="*/ 1968 w 1968"/>
              <a:gd name="T5" fmla="*/ 912 h 912"/>
            </a:gdLst>
            <a:ahLst/>
            <a:cxnLst>
              <a:cxn ang="0">
                <a:pos x="T0" y="T1"/>
              </a:cxn>
              <a:cxn ang="0">
                <a:pos x="T2" y="T3"/>
              </a:cxn>
              <a:cxn ang="0">
                <a:pos x="T4" y="T5"/>
              </a:cxn>
            </a:cxnLst>
            <a:rect l="0" t="0" r="r" b="b"/>
            <a:pathLst>
              <a:path w="1968" h="912">
                <a:moveTo>
                  <a:pt x="0" y="0"/>
                </a:moveTo>
                <a:lnTo>
                  <a:pt x="0" y="912"/>
                </a:lnTo>
                <a:lnTo>
                  <a:pt x="1968" y="912"/>
                </a:ln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7241" name="Rectangle 25"/>
          <p:cNvSpPr>
            <a:spLocks noChangeArrowheads="1"/>
          </p:cNvSpPr>
          <p:nvPr/>
        </p:nvSpPr>
        <p:spPr bwMode="auto">
          <a:xfrm>
            <a:off x="5674405" y="4751387"/>
            <a:ext cx="685800" cy="762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37242" name="Rectangle 26"/>
          <p:cNvSpPr>
            <a:spLocks noChangeArrowheads="1"/>
          </p:cNvSpPr>
          <p:nvPr/>
        </p:nvSpPr>
        <p:spPr bwMode="auto">
          <a:xfrm>
            <a:off x="6360205" y="4903787"/>
            <a:ext cx="457200" cy="762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37243" name="Rectangle 27"/>
          <p:cNvSpPr>
            <a:spLocks noChangeArrowheads="1"/>
          </p:cNvSpPr>
          <p:nvPr/>
        </p:nvSpPr>
        <p:spPr bwMode="auto">
          <a:xfrm>
            <a:off x="6360205" y="5056187"/>
            <a:ext cx="838200" cy="762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37244" name="Rectangle 28"/>
          <p:cNvSpPr>
            <a:spLocks noChangeArrowheads="1"/>
          </p:cNvSpPr>
          <p:nvPr/>
        </p:nvSpPr>
        <p:spPr bwMode="auto">
          <a:xfrm>
            <a:off x="6893605" y="5208587"/>
            <a:ext cx="228600" cy="762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37245" name="Rectangle 29"/>
          <p:cNvSpPr>
            <a:spLocks noChangeArrowheads="1"/>
          </p:cNvSpPr>
          <p:nvPr/>
        </p:nvSpPr>
        <p:spPr bwMode="auto">
          <a:xfrm>
            <a:off x="7122205" y="5360987"/>
            <a:ext cx="685800" cy="762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37246" name="Rectangle 30"/>
          <p:cNvSpPr>
            <a:spLocks noChangeArrowheads="1"/>
          </p:cNvSpPr>
          <p:nvPr/>
        </p:nvSpPr>
        <p:spPr bwMode="auto">
          <a:xfrm>
            <a:off x="7198405" y="5513387"/>
            <a:ext cx="381000" cy="762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37247" name="Text Box 31"/>
          <p:cNvSpPr txBox="1">
            <a:spLocks noChangeArrowheads="1"/>
          </p:cNvSpPr>
          <p:nvPr/>
        </p:nvSpPr>
        <p:spPr bwMode="auto">
          <a:xfrm>
            <a:off x="4591730" y="4811712"/>
            <a:ext cx="65881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600"/>
              <a:t>tasks</a:t>
            </a:r>
          </a:p>
        </p:txBody>
      </p:sp>
      <p:sp>
        <p:nvSpPr>
          <p:cNvPr id="137248" name="Text Box 32"/>
          <p:cNvSpPr txBox="1">
            <a:spLocks noChangeArrowheads="1"/>
          </p:cNvSpPr>
          <p:nvPr/>
        </p:nvSpPr>
        <p:spPr bwMode="auto">
          <a:xfrm>
            <a:off x="7563530" y="5802312"/>
            <a:ext cx="5683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600"/>
              <a:t>time</a:t>
            </a:r>
          </a:p>
        </p:txBody>
      </p:sp>
    </p:spTree>
    <p:extLst>
      <p:ext uri="{BB962C8B-B14F-4D97-AF65-F5344CB8AC3E}">
        <p14:creationId xmlns:p14="http://schemas.microsoft.com/office/powerpoint/2010/main" xmlns="" val="2048226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p:txBody>
          <a:bodyPr/>
          <a:lstStyle/>
          <a:p>
            <a:r>
              <a:rPr lang="en-US"/>
              <a:t>Outline</a:t>
            </a:r>
          </a:p>
        </p:txBody>
      </p:sp>
      <p:sp>
        <p:nvSpPr>
          <p:cNvPr id="8197" name="Rectangle 5"/>
          <p:cNvSpPr>
            <a:spLocks noGrp="1" noChangeArrowheads="1"/>
          </p:cNvSpPr>
          <p:nvPr>
            <p:ph idx="1"/>
          </p:nvPr>
        </p:nvSpPr>
        <p:spPr/>
        <p:txBody>
          <a:bodyPr>
            <a:normAutofit fontScale="92500" lnSpcReduction="10000"/>
          </a:bodyPr>
          <a:lstStyle/>
          <a:p>
            <a:pPr>
              <a:lnSpc>
                <a:spcPct val="90000"/>
              </a:lnSpc>
            </a:pPr>
            <a:r>
              <a:rPr lang="en-US" sz="1800"/>
              <a:t>How can you use information technology to improve your organization and make it better than your competitors? </a:t>
            </a:r>
          </a:p>
          <a:p>
            <a:pPr>
              <a:lnSpc>
                <a:spcPct val="90000"/>
              </a:lnSpc>
            </a:pPr>
            <a:r>
              <a:rPr lang="en-US" sz="1800"/>
              <a:t>How competitive is your world? </a:t>
            </a:r>
          </a:p>
          <a:p>
            <a:pPr>
              <a:lnSpc>
                <a:spcPct val="90000"/>
              </a:lnSpc>
            </a:pPr>
            <a:r>
              <a:rPr lang="en-US" sz="1800"/>
              <a:t>What are the main factors affecting a firm’s competitive advantage? Where do you begin looking for an edge? </a:t>
            </a:r>
          </a:p>
          <a:p>
            <a:pPr>
              <a:lnSpc>
                <a:spcPct val="90000"/>
              </a:lnSpc>
            </a:pPr>
            <a:r>
              <a:rPr lang="en-US" sz="1800"/>
              <a:t>How can you use IT to gain a competitive advantage? Where do you begin your search? </a:t>
            </a:r>
          </a:p>
          <a:p>
            <a:pPr>
              <a:lnSpc>
                <a:spcPct val="90000"/>
              </a:lnSpc>
            </a:pPr>
            <a:r>
              <a:rPr lang="en-US" sz="1800"/>
              <a:t>How can IT support the operations of the firm to provide a competitive advantage? </a:t>
            </a:r>
          </a:p>
          <a:p>
            <a:pPr>
              <a:lnSpc>
                <a:spcPct val="90000"/>
              </a:lnSpc>
            </a:pPr>
            <a:r>
              <a:rPr lang="en-US" sz="1800"/>
              <a:t>Why is it so difficult to convince management to make strategic changes? What are the risks of strategic decisions? </a:t>
            </a:r>
          </a:p>
          <a:p>
            <a:pPr>
              <a:lnSpc>
                <a:spcPct val="90000"/>
              </a:lnSpc>
            </a:pPr>
            <a:r>
              <a:rPr lang="en-US" sz="1800"/>
              <a:t>Why did so many dot-com firms fail? Do their failures mean there is no viable Internet strategy? </a:t>
            </a:r>
          </a:p>
          <a:p>
            <a:pPr>
              <a:lnSpc>
                <a:spcPct val="90000"/>
              </a:lnSpc>
            </a:pPr>
            <a:r>
              <a:rPr lang="en-US" sz="1800"/>
              <a:t>How do you start a business? How do you start an online business? </a:t>
            </a:r>
          </a:p>
          <a:p>
            <a:pPr>
              <a:lnSpc>
                <a:spcPct val="90000"/>
              </a:lnSpc>
            </a:pPr>
            <a:r>
              <a:rPr lang="en-US" sz="1800"/>
              <a:t>How will your business be different from the existing firms? </a:t>
            </a:r>
          </a:p>
          <a:p>
            <a:pPr>
              <a:lnSpc>
                <a:spcPct val="90000"/>
              </a:lnSpc>
            </a:pPr>
            <a:r>
              <a:rPr lang="en-US" sz="1800"/>
              <a:t>How do you turn an idea into money? </a:t>
            </a:r>
          </a:p>
          <a:p>
            <a:pPr>
              <a:lnSpc>
                <a:spcPct val="90000"/>
              </a:lnSpc>
            </a:pPr>
            <a:r>
              <a:rPr lang="en-US" sz="1800"/>
              <a:t>Is it true that genius is 1 percent inspiration and 99 percent perspiration? </a:t>
            </a:r>
          </a:p>
          <a:p>
            <a:pPr>
              <a:lnSpc>
                <a:spcPct val="90000"/>
              </a:lnSpc>
            </a:pPr>
            <a:r>
              <a:rPr lang="en-US" sz="1800"/>
              <a:t>What additional steps are required to start and EC firm?</a:t>
            </a:r>
          </a:p>
        </p:txBody>
      </p:sp>
    </p:spTree>
    <p:extLst>
      <p:ext uri="{BB962C8B-B14F-4D97-AF65-F5344CB8AC3E}">
        <p14:creationId xmlns:p14="http://schemas.microsoft.com/office/powerpoint/2010/main" xmlns="" val="354480302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Forecasting Financial Data</a:t>
            </a:r>
          </a:p>
        </p:txBody>
      </p:sp>
      <p:graphicFrame>
        <p:nvGraphicFramePr>
          <p:cNvPr id="138243" name="Object 3"/>
          <p:cNvGraphicFramePr>
            <a:graphicFrameLocks/>
          </p:cNvGraphicFramePr>
          <p:nvPr/>
        </p:nvGraphicFramePr>
        <p:xfrm>
          <a:off x="381000" y="2514600"/>
          <a:ext cx="293688" cy="990600"/>
        </p:xfrm>
        <a:graphic>
          <a:graphicData uri="http://schemas.openxmlformats.org/presentationml/2006/ole">
            <p:oleObj spid="_x0000_s5138" name="ClipArt" r:id="rId3" imgW="1090347" imgH="3657017" progId="">
              <p:embed/>
            </p:oleObj>
          </a:graphicData>
        </a:graphic>
      </p:graphicFrame>
      <p:pic>
        <p:nvPicPr>
          <p:cNvPr id="138244" name="Picture 4" descr="SunServer3800"/>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360613" y="2590800"/>
            <a:ext cx="685800" cy="490538"/>
          </a:xfrm>
          <a:prstGeom prst="rect">
            <a:avLst/>
          </a:prstGeom>
          <a:noFill/>
          <a:extLst>
            <a:ext uri="{909E8E84-426E-40DD-AFC4-6F175D3DCCD1}">
              <a14:hiddenFill xmlns:a14="http://schemas.microsoft.com/office/drawing/2010/main" xmlns="">
                <a:solidFill>
                  <a:srgbClr val="FFFFFF"/>
                </a:solidFill>
              </a14:hiddenFill>
            </a:ext>
          </a:extLst>
        </p:spPr>
      </p:pic>
      <p:pic>
        <p:nvPicPr>
          <p:cNvPr id="138245" name="Picture 5" descr="SunServerUltra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360613" y="3208338"/>
            <a:ext cx="762000" cy="373062"/>
          </a:xfrm>
          <a:prstGeom prst="rect">
            <a:avLst/>
          </a:prstGeom>
          <a:noFill/>
          <a:extLst>
            <a:ext uri="{909E8E84-426E-40DD-AFC4-6F175D3DCCD1}">
              <a14:hiddenFill xmlns:a14="http://schemas.microsoft.com/office/drawing/2010/main" xmlns="">
                <a:solidFill>
                  <a:srgbClr val="FFFFFF"/>
                </a:solidFill>
              </a14:hiddenFill>
            </a:ext>
          </a:extLst>
        </p:spPr>
      </p:pic>
      <p:pic>
        <p:nvPicPr>
          <p:cNvPr id="138246" name="Picture 6" descr="SunServer10000"/>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2360613" y="1371600"/>
            <a:ext cx="763587" cy="1112838"/>
          </a:xfrm>
          <a:prstGeom prst="rect">
            <a:avLst/>
          </a:prstGeom>
          <a:noFill/>
          <a:extLst>
            <a:ext uri="{909E8E84-426E-40DD-AFC4-6F175D3DCCD1}">
              <a14:hiddenFill xmlns:a14="http://schemas.microsoft.com/office/drawing/2010/main" xmlns="">
                <a:solidFill>
                  <a:srgbClr val="FFFFFF"/>
                </a:solidFill>
              </a14:hiddenFill>
            </a:ext>
          </a:extLst>
        </p:spPr>
      </p:pic>
      <p:sp>
        <p:nvSpPr>
          <p:cNvPr id="138247" name="Text Box 7"/>
          <p:cNvSpPr txBox="1">
            <a:spLocks noChangeArrowheads="1"/>
          </p:cNvSpPr>
          <p:nvPr/>
        </p:nvSpPr>
        <p:spPr bwMode="auto">
          <a:xfrm>
            <a:off x="228600" y="3657600"/>
            <a:ext cx="1447800" cy="91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1800"/>
              <a:t>Customers and Sales estimate</a:t>
            </a:r>
            <a:endParaRPr lang="en-US"/>
          </a:p>
        </p:txBody>
      </p:sp>
      <p:sp>
        <p:nvSpPr>
          <p:cNvPr id="138248" name="Text Box 8"/>
          <p:cNvSpPr txBox="1">
            <a:spLocks noChangeArrowheads="1"/>
          </p:cNvSpPr>
          <p:nvPr/>
        </p:nvSpPr>
        <p:spPr bwMode="auto">
          <a:xfrm>
            <a:off x="2209800" y="3657600"/>
            <a:ext cx="16002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1800"/>
              <a:t>Infrastructure scale</a:t>
            </a:r>
            <a:endParaRPr lang="en-US"/>
          </a:p>
        </p:txBody>
      </p:sp>
      <p:pic>
        <p:nvPicPr>
          <p:cNvPr id="138249" name="Picture 9" descr="j0289517"/>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267200" y="2209800"/>
            <a:ext cx="1295400" cy="862013"/>
          </a:xfrm>
          <a:prstGeom prst="rect">
            <a:avLst/>
          </a:prstGeom>
          <a:noFill/>
          <a:extLst>
            <a:ext uri="{909E8E84-426E-40DD-AFC4-6F175D3DCCD1}">
              <a14:hiddenFill xmlns:a14="http://schemas.microsoft.com/office/drawing/2010/main" xmlns="">
                <a:solidFill>
                  <a:srgbClr val="FFFFFF"/>
                </a:solidFill>
              </a14:hiddenFill>
            </a:ext>
          </a:extLst>
        </p:spPr>
      </p:pic>
      <p:sp>
        <p:nvSpPr>
          <p:cNvPr id="138250" name="Text Box 10"/>
          <p:cNvSpPr txBox="1">
            <a:spLocks noChangeArrowheads="1"/>
          </p:cNvSpPr>
          <p:nvPr/>
        </p:nvSpPr>
        <p:spPr bwMode="auto">
          <a:xfrm>
            <a:off x="4191000" y="3657600"/>
            <a:ext cx="1600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1800"/>
              <a:t>Employees</a:t>
            </a:r>
            <a:endParaRPr lang="en-US"/>
          </a:p>
        </p:txBody>
      </p:sp>
      <p:sp>
        <p:nvSpPr>
          <p:cNvPr id="138251" name="Text Box 11"/>
          <p:cNvSpPr txBox="1">
            <a:spLocks noChangeArrowheads="1"/>
          </p:cNvSpPr>
          <p:nvPr/>
        </p:nvSpPr>
        <p:spPr bwMode="auto">
          <a:xfrm>
            <a:off x="152400" y="4800600"/>
            <a:ext cx="1981200" cy="779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800"/>
              <a:t>Sales revenue</a:t>
            </a:r>
          </a:p>
          <a:p>
            <a:pPr>
              <a:spcBef>
                <a:spcPct val="50000"/>
              </a:spcBef>
            </a:pPr>
            <a:r>
              <a:rPr lang="en-US" sz="1800"/>
              <a:t>Marketing costs</a:t>
            </a:r>
          </a:p>
        </p:txBody>
      </p:sp>
      <p:sp>
        <p:nvSpPr>
          <p:cNvPr id="138252" name="Text Box 12"/>
          <p:cNvSpPr txBox="1">
            <a:spLocks noChangeArrowheads="1"/>
          </p:cNvSpPr>
          <p:nvPr/>
        </p:nvSpPr>
        <p:spPr bwMode="auto">
          <a:xfrm>
            <a:off x="2209800" y="4800600"/>
            <a:ext cx="1295400" cy="91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800"/>
              <a:t>Operating and selling costs</a:t>
            </a:r>
          </a:p>
        </p:txBody>
      </p:sp>
      <p:sp>
        <p:nvSpPr>
          <p:cNvPr id="138253" name="Text Box 13"/>
          <p:cNvSpPr txBox="1">
            <a:spLocks noChangeArrowheads="1"/>
          </p:cNvSpPr>
          <p:nvPr/>
        </p:nvSpPr>
        <p:spPr bwMode="auto">
          <a:xfrm>
            <a:off x="4191000" y="4800600"/>
            <a:ext cx="129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800"/>
              <a:t>Salary costs</a:t>
            </a:r>
          </a:p>
        </p:txBody>
      </p:sp>
      <p:sp>
        <p:nvSpPr>
          <p:cNvPr id="138254" name="Rectangle 14"/>
          <p:cNvSpPr>
            <a:spLocks noChangeArrowheads="1"/>
          </p:cNvSpPr>
          <p:nvPr/>
        </p:nvSpPr>
        <p:spPr bwMode="auto">
          <a:xfrm>
            <a:off x="6477000" y="1371600"/>
            <a:ext cx="1752600" cy="1066800"/>
          </a:xfrm>
          <a:prstGeom prst="rect">
            <a:avLst/>
          </a:prstGeom>
          <a:solidFill>
            <a:srgbClr val="FCFEB9"/>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a:r>
              <a:rPr lang="en-US" sz="1600"/>
              <a:t>Balance Sheet</a:t>
            </a:r>
          </a:p>
        </p:txBody>
      </p:sp>
      <p:sp>
        <p:nvSpPr>
          <p:cNvPr id="138255" name="Rectangle 15"/>
          <p:cNvSpPr>
            <a:spLocks noChangeArrowheads="1"/>
          </p:cNvSpPr>
          <p:nvPr/>
        </p:nvSpPr>
        <p:spPr bwMode="auto">
          <a:xfrm>
            <a:off x="6629400" y="1676400"/>
            <a:ext cx="1752600" cy="1066800"/>
          </a:xfrm>
          <a:prstGeom prst="rect">
            <a:avLst/>
          </a:prstGeom>
          <a:solidFill>
            <a:srgbClr val="FCFEB9"/>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a:r>
              <a:rPr lang="en-US" sz="1600"/>
              <a:t>Income Statement</a:t>
            </a:r>
          </a:p>
        </p:txBody>
      </p:sp>
      <p:sp>
        <p:nvSpPr>
          <p:cNvPr id="138256" name="Rectangle 16"/>
          <p:cNvSpPr>
            <a:spLocks noChangeArrowheads="1"/>
          </p:cNvSpPr>
          <p:nvPr/>
        </p:nvSpPr>
        <p:spPr bwMode="auto">
          <a:xfrm>
            <a:off x="6781800" y="1981200"/>
            <a:ext cx="1752600" cy="1066800"/>
          </a:xfrm>
          <a:prstGeom prst="rect">
            <a:avLst/>
          </a:prstGeom>
          <a:solidFill>
            <a:srgbClr val="FCFEB9"/>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a:r>
              <a:rPr lang="en-US" sz="1600"/>
              <a:t>Profit and Loss</a:t>
            </a:r>
          </a:p>
        </p:txBody>
      </p:sp>
      <p:sp>
        <p:nvSpPr>
          <p:cNvPr id="138257" name="Rectangle 17"/>
          <p:cNvSpPr>
            <a:spLocks noChangeArrowheads="1"/>
          </p:cNvSpPr>
          <p:nvPr/>
        </p:nvSpPr>
        <p:spPr bwMode="auto">
          <a:xfrm>
            <a:off x="6934200" y="2286000"/>
            <a:ext cx="1752600" cy="1066800"/>
          </a:xfrm>
          <a:prstGeom prst="rect">
            <a:avLst/>
          </a:prstGeom>
          <a:solidFill>
            <a:srgbClr val="FCFEB9"/>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a:r>
              <a:rPr lang="en-US" sz="1600"/>
              <a:t>Cash Flow</a:t>
            </a:r>
          </a:p>
        </p:txBody>
      </p:sp>
      <p:sp>
        <p:nvSpPr>
          <p:cNvPr id="138258" name="Text Box 18"/>
          <p:cNvSpPr txBox="1">
            <a:spLocks noChangeArrowheads="1"/>
          </p:cNvSpPr>
          <p:nvPr/>
        </p:nvSpPr>
        <p:spPr bwMode="auto">
          <a:xfrm>
            <a:off x="6705600" y="3657600"/>
            <a:ext cx="1600200" cy="91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1800"/>
              <a:t>Financial statement estimates</a:t>
            </a:r>
            <a:endParaRPr lang="en-US"/>
          </a:p>
        </p:txBody>
      </p:sp>
      <p:sp>
        <p:nvSpPr>
          <p:cNvPr id="138259" name="Line 19"/>
          <p:cNvSpPr>
            <a:spLocks noChangeShapeType="1"/>
          </p:cNvSpPr>
          <p:nvPr/>
        </p:nvSpPr>
        <p:spPr bwMode="auto">
          <a:xfrm>
            <a:off x="914400" y="3200400"/>
            <a:ext cx="10668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8260" name="Line 20"/>
          <p:cNvSpPr>
            <a:spLocks noChangeShapeType="1"/>
          </p:cNvSpPr>
          <p:nvPr/>
        </p:nvSpPr>
        <p:spPr bwMode="auto">
          <a:xfrm>
            <a:off x="3352800" y="3200400"/>
            <a:ext cx="10668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8261" name="Line 21"/>
          <p:cNvSpPr>
            <a:spLocks noChangeShapeType="1"/>
          </p:cNvSpPr>
          <p:nvPr/>
        </p:nvSpPr>
        <p:spPr bwMode="auto">
          <a:xfrm>
            <a:off x="5638800" y="3200400"/>
            <a:ext cx="10668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8262" name="Text Box 22"/>
          <p:cNvSpPr txBox="1">
            <a:spLocks noChangeArrowheads="1"/>
          </p:cNvSpPr>
          <p:nvPr/>
        </p:nvSpPr>
        <p:spPr bwMode="auto">
          <a:xfrm>
            <a:off x="6781800" y="4800600"/>
            <a:ext cx="1905000" cy="91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800"/>
              <a:t>Financial statements and ratios</a:t>
            </a:r>
          </a:p>
        </p:txBody>
      </p:sp>
    </p:spTree>
    <p:extLst>
      <p:ext uri="{BB962C8B-B14F-4D97-AF65-F5344CB8AC3E}">
        <p14:creationId xmlns:p14="http://schemas.microsoft.com/office/powerpoint/2010/main" xmlns="" val="34891826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Breakeven Analysis</a:t>
            </a:r>
          </a:p>
        </p:txBody>
      </p:sp>
      <p:graphicFrame>
        <p:nvGraphicFramePr>
          <p:cNvPr id="139267" name="Object 3"/>
          <p:cNvGraphicFramePr>
            <a:graphicFrameLocks noChangeAspect="1"/>
          </p:cNvGraphicFramePr>
          <p:nvPr>
            <p:extLst>
              <p:ext uri="{D42A27DB-BD31-4B8C-83A1-F6EECF244321}">
                <p14:modId xmlns:p14="http://schemas.microsoft.com/office/powerpoint/2010/main" xmlns="" val="884929586"/>
              </p:ext>
            </p:extLst>
          </p:nvPr>
        </p:nvGraphicFramePr>
        <p:xfrm>
          <a:off x="1555750" y="1549400"/>
          <a:ext cx="6096000" cy="4268788"/>
        </p:xfrm>
        <a:graphic>
          <a:graphicData uri="http://schemas.openxmlformats.org/presentationml/2006/ole">
            <p:oleObj spid="_x0000_s6162" name="Chart" r:id="rId3" imgW="2937600" imgH="2057040" progId="Excel.Chart.8">
              <p:embed/>
            </p:oleObj>
          </a:graphicData>
        </a:graphic>
      </p:graphicFrame>
      <p:sp>
        <p:nvSpPr>
          <p:cNvPr id="139268" name="Line 4"/>
          <p:cNvSpPr>
            <a:spLocks noChangeShapeType="1"/>
          </p:cNvSpPr>
          <p:nvPr/>
        </p:nvSpPr>
        <p:spPr bwMode="auto">
          <a:xfrm>
            <a:off x="4222750" y="3987800"/>
            <a:ext cx="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9269" name="Text Box 5"/>
          <p:cNvSpPr txBox="1">
            <a:spLocks noChangeArrowheads="1"/>
          </p:cNvSpPr>
          <p:nvPr/>
        </p:nvSpPr>
        <p:spPr bwMode="auto">
          <a:xfrm>
            <a:off x="6508750" y="1930400"/>
            <a:ext cx="10985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800"/>
              <a:t>Revenue</a:t>
            </a:r>
          </a:p>
        </p:txBody>
      </p:sp>
      <p:sp>
        <p:nvSpPr>
          <p:cNvPr id="139270" name="Text Box 6"/>
          <p:cNvSpPr txBox="1">
            <a:spLocks noChangeArrowheads="1"/>
          </p:cNvSpPr>
          <p:nvPr/>
        </p:nvSpPr>
        <p:spPr bwMode="auto">
          <a:xfrm>
            <a:off x="6721475" y="2616200"/>
            <a:ext cx="6540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800"/>
              <a:t>Cost</a:t>
            </a:r>
          </a:p>
        </p:txBody>
      </p:sp>
      <p:sp>
        <p:nvSpPr>
          <p:cNvPr id="139271" name="Text Box 7"/>
          <p:cNvSpPr txBox="1">
            <a:spLocks noChangeArrowheads="1"/>
          </p:cNvSpPr>
          <p:nvPr/>
        </p:nvSpPr>
        <p:spPr bwMode="auto">
          <a:xfrm>
            <a:off x="1784350" y="5283200"/>
            <a:ext cx="1835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800">
                <a:solidFill>
                  <a:schemeClr val="tx2"/>
                </a:solidFill>
              </a:rPr>
              <a:t>Breakeven point</a:t>
            </a:r>
          </a:p>
        </p:txBody>
      </p:sp>
      <p:sp>
        <p:nvSpPr>
          <p:cNvPr id="139272" name="Line 8"/>
          <p:cNvSpPr>
            <a:spLocks noChangeShapeType="1"/>
          </p:cNvSpPr>
          <p:nvPr/>
        </p:nvSpPr>
        <p:spPr bwMode="auto">
          <a:xfrm flipV="1">
            <a:off x="3536950" y="4978400"/>
            <a:ext cx="609600" cy="457200"/>
          </a:xfrm>
          <a:prstGeom prst="line">
            <a:avLst/>
          </a:prstGeom>
          <a:noFill/>
          <a:ln w="12700">
            <a:solidFill>
              <a:schemeClr val="tx2"/>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23287993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Forming a Corporation</a:t>
            </a:r>
          </a:p>
        </p:txBody>
      </p:sp>
      <p:sp>
        <p:nvSpPr>
          <p:cNvPr id="140291" name="Rectangle 3"/>
          <p:cNvSpPr>
            <a:spLocks noGrp="1" noChangeArrowheads="1"/>
          </p:cNvSpPr>
          <p:nvPr>
            <p:ph type="body" sz="half" idx="1"/>
          </p:nvPr>
        </p:nvSpPr>
        <p:spPr/>
        <p:txBody>
          <a:bodyPr/>
          <a:lstStyle/>
          <a:p>
            <a:r>
              <a:rPr lang="en-US" sz="2000"/>
              <a:t>State Forms</a:t>
            </a:r>
          </a:p>
          <a:p>
            <a:pPr lvl="1"/>
            <a:r>
              <a:rPr lang="en-US" sz="1800"/>
              <a:t>Articles of Incorporation</a:t>
            </a:r>
          </a:p>
          <a:p>
            <a:pPr lvl="1"/>
            <a:r>
              <a:rPr lang="en-US" sz="1800"/>
              <a:t>Corporate Bylaws</a:t>
            </a:r>
          </a:p>
          <a:p>
            <a:pPr lvl="1"/>
            <a:r>
              <a:rPr lang="en-US" sz="1800"/>
              <a:t>Registered Agent (self)</a:t>
            </a:r>
          </a:p>
          <a:p>
            <a:pPr lvl="1"/>
            <a:r>
              <a:rPr lang="en-US" sz="1800"/>
              <a:t>Business Registration Form</a:t>
            </a:r>
          </a:p>
          <a:p>
            <a:pPr lvl="2"/>
            <a:r>
              <a:rPr lang="en-US" sz="1600"/>
              <a:t>State Employer Number</a:t>
            </a:r>
          </a:p>
          <a:p>
            <a:pPr lvl="2"/>
            <a:r>
              <a:rPr lang="en-US" sz="1600"/>
              <a:t>Withholding ID</a:t>
            </a:r>
          </a:p>
          <a:p>
            <a:pPr lvl="2"/>
            <a:r>
              <a:rPr lang="en-US" sz="1600"/>
              <a:t>Sales Tax ID</a:t>
            </a:r>
          </a:p>
          <a:p>
            <a:pPr lvl="1"/>
            <a:r>
              <a:rPr lang="en-US" sz="1800"/>
              <a:t>Additional licenses</a:t>
            </a:r>
          </a:p>
          <a:p>
            <a:r>
              <a:rPr lang="en-US" sz="2000"/>
              <a:t>Federal Forms</a:t>
            </a:r>
          </a:p>
          <a:p>
            <a:pPr lvl="1"/>
            <a:r>
              <a:rPr lang="en-US" sz="1800"/>
              <a:t>SS-4 Application for Employer Identification Number</a:t>
            </a:r>
          </a:p>
          <a:p>
            <a:pPr lvl="1"/>
            <a:r>
              <a:rPr lang="en-US" sz="1800"/>
              <a:t>2553 Election by a Small Business Corporation</a:t>
            </a:r>
          </a:p>
          <a:p>
            <a:endParaRPr lang="en-US" sz="2000"/>
          </a:p>
        </p:txBody>
      </p:sp>
      <p:sp>
        <p:nvSpPr>
          <p:cNvPr id="140292" name="Rectangle 4"/>
          <p:cNvSpPr>
            <a:spLocks noGrp="1" noChangeArrowheads="1"/>
          </p:cNvSpPr>
          <p:nvPr>
            <p:ph type="body" sz="half" idx="2"/>
          </p:nvPr>
        </p:nvSpPr>
        <p:spPr/>
        <p:txBody>
          <a:bodyPr/>
          <a:lstStyle/>
          <a:p>
            <a:r>
              <a:rPr lang="en-US" sz="2000"/>
              <a:t>Commercial</a:t>
            </a:r>
          </a:p>
          <a:p>
            <a:pPr lvl="1"/>
            <a:r>
              <a:rPr lang="en-US" sz="1800"/>
              <a:t>Bank Account</a:t>
            </a:r>
          </a:p>
          <a:p>
            <a:pPr lvl="1"/>
            <a:r>
              <a:rPr lang="en-US" sz="1800"/>
              <a:t>DUNS Number</a:t>
            </a:r>
          </a:p>
          <a:p>
            <a:r>
              <a:rPr lang="en-US" sz="2000"/>
              <a:t>Accounting System</a:t>
            </a:r>
          </a:p>
          <a:p>
            <a:pPr lvl="1"/>
            <a:r>
              <a:rPr lang="en-US" sz="1800"/>
              <a:t>Purchase software</a:t>
            </a:r>
          </a:p>
          <a:p>
            <a:pPr lvl="1"/>
            <a:r>
              <a:rPr lang="en-US" sz="1800"/>
              <a:t>Hire accountant</a:t>
            </a:r>
          </a:p>
          <a:p>
            <a:pPr lvl="1"/>
            <a:r>
              <a:rPr lang="en-US" sz="1800"/>
              <a:t>Define chart of accounts</a:t>
            </a:r>
          </a:p>
          <a:p>
            <a:pPr lvl="2"/>
            <a:r>
              <a:rPr lang="en-US" sz="1600"/>
              <a:t>Standards</a:t>
            </a:r>
          </a:p>
          <a:p>
            <a:pPr lvl="2"/>
            <a:r>
              <a:rPr lang="en-US" sz="1600"/>
              <a:t>Additional detail</a:t>
            </a:r>
          </a:p>
          <a:p>
            <a:pPr lvl="1"/>
            <a:r>
              <a:rPr lang="en-US" sz="1800"/>
              <a:t>Define processes</a:t>
            </a:r>
          </a:p>
        </p:txBody>
      </p:sp>
    </p:spTree>
    <p:extLst>
      <p:ext uri="{BB962C8B-B14F-4D97-AF65-F5344CB8AC3E}">
        <p14:creationId xmlns:p14="http://schemas.microsoft.com/office/powerpoint/2010/main" xmlns="" val="3607144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Financing a Startup</a:t>
            </a:r>
          </a:p>
        </p:txBody>
      </p:sp>
      <p:pic>
        <p:nvPicPr>
          <p:cNvPr id="141315" name="Picture 3" descr="ph01621j"/>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03600" y="4092575"/>
            <a:ext cx="2057400" cy="1362075"/>
          </a:xfrm>
          <a:prstGeom prst="rect">
            <a:avLst/>
          </a:prstGeom>
          <a:noFill/>
          <a:extLst>
            <a:ext uri="{909E8E84-426E-40DD-AFC4-6F175D3DCCD1}">
              <a14:hiddenFill xmlns:a14="http://schemas.microsoft.com/office/drawing/2010/main" xmlns="">
                <a:solidFill>
                  <a:srgbClr val="FFFFFF"/>
                </a:solidFill>
              </a14:hiddenFill>
            </a:ext>
          </a:extLst>
        </p:spPr>
      </p:pic>
      <p:pic>
        <p:nvPicPr>
          <p:cNvPr id="141316" name="Picture 4" descr="BD07038_"/>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75400" y="2517775"/>
            <a:ext cx="1804988" cy="1668463"/>
          </a:xfrm>
          <a:prstGeom prst="rect">
            <a:avLst/>
          </a:prstGeom>
          <a:noFill/>
          <a:extLst>
            <a:ext uri="{909E8E84-426E-40DD-AFC4-6F175D3DCCD1}">
              <a14:hiddenFill xmlns:a14="http://schemas.microsoft.com/office/drawing/2010/main" xmlns="">
                <a:solidFill>
                  <a:srgbClr val="FFFFFF"/>
                </a:solidFill>
              </a14:hiddenFill>
            </a:ext>
          </a:extLst>
        </p:spPr>
      </p:pic>
      <p:pic>
        <p:nvPicPr>
          <p:cNvPr id="141317" name="Picture 5" descr="bs02016_"/>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346200" y="1374775"/>
            <a:ext cx="739775" cy="1296988"/>
          </a:xfrm>
          <a:prstGeom prst="rect">
            <a:avLst/>
          </a:prstGeom>
          <a:noFill/>
          <a:extLst>
            <a:ext uri="{909E8E84-426E-40DD-AFC4-6F175D3DCCD1}">
              <a14:hiddenFill xmlns:a14="http://schemas.microsoft.com/office/drawing/2010/main" xmlns="">
                <a:solidFill>
                  <a:srgbClr val="FFFFFF"/>
                </a:solidFill>
              </a14:hiddenFill>
            </a:ext>
          </a:extLst>
        </p:spPr>
      </p:pic>
      <p:sp>
        <p:nvSpPr>
          <p:cNvPr id="141318" name="Text Box 6"/>
          <p:cNvSpPr txBox="1">
            <a:spLocks noChangeArrowheads="1"/>
          </p:cNvSpPr>
          <p:nvPr/>
        </p:nvSpPr>
        <p:spPr bwMode="auto">
          <a:xfrm>
            <a:off x="1117600" y="2670175"/>
            <a:ext cx="2438400"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t>Venture Capital</a:t>
            </a:r>
          </a:p>
          <a:p>
            <a:pPr>
              <a:spcBef>
                <a:spcPct val="50000"/>
              </a:spcBef>
            </a:pPr>
            <a:r>
              <a:rPr lang="en-US"/>
              <a:t>Angel Investor</a:t>
            </a:r>
          </a:p>
          <a:p>
            <a:pPr>
              <a:spcBef>
                <a:spcPct val="50000"/>
              </a:spcBef>
            </a:pPr>
            <a:r>
              <a:rPr lang="en-US"/>
              <a:t>Partners</a:t>
            </a:r>
          </a:p>
        </p:txBody>
      </p:sp>
      <p:sp>
        <p:nvSpPr>
          <p:cNvPr id="141319" name="Text Box 7"/>
          <p:cNvSpPr txBox="1">
            <a:spLocks noChangeArrowheads="1"/>
          </p:cNvSpPr>
          <p:nvPr/>
        </p:nvSpPr>
        <p:spPr bwMode="auto">
          <a:xfrm>
            <a:off x="3479800" y="2698750"/>
            <a:ext cx="1828800" cy="1190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800"/>
              <a:t>Become owners with some control over management.</a:t>
            </a:r>
          </a:p>
        </p:txBody>
      </p:sp>
      <p:sp>
        <p:nvSpPr>
          <p:cNvPr id="141320" name="Text Box 8"/>
          <p:cNvSpPr txBox="1">
            <a:spLocks noChangeArrowheads="1"/>
          </p:cNvSpPr>
          <p:nvPr/>
        </p:nvSpPr>
        <p:spPr bwMode="auto">
          <a:xfrm>
            <a:off x="1117600" y="4497388"/>
            <a:ext cx="1981200" cy="915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800"/>
              <a:t>Funding for development and operations.</a:t>
            </a:r>
          </a:p>
        </p:txBody>
      </p:sp>
      <p:sp>
        <p:nvSpPr>
          <p:cNvPr id="141321" name="Text Box 9"/>
          <p:cNvSpPr txBox="1">
            <a:spLocks noChangeArrowheads="1"/>
          </p:cNvSpPr>
          <p:nvPr/>
        </p:nvSpPr>
        <p:spPr bwMode="auto">
          <a:xfrm>
            <a:off x="6146800" y="4346575"/>
            <a:ext cx="2590800" cy="1616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2000"/>
              <a:t>Successful firm IPO:</a:t>
            </a:r>
          </a:p>
          <a:p>
            <a:pPr>
              <a:spcBef>
                <a:spcPct val="50000"/>
              </a:spcBef>
            </a:pPr>
            <a:r>
              <a:rPr lang="en-US" sz="2000"/>
              <a:t>Additional funds</a:t>
            </a:r>
          </a:p>
          <a:p>
            <a:pPr>
              <a:spcBef>
                <a:spcPct val="50000"/>
              </a:spcBef>
            </a:pPr>
            <a:r>
              <a:rPr lang="en-US" sz="2000"/>
              <a:t>Reward to original investors</a:t>
            </a:r>
          </a:p>
        </p:txBody>
      </p:sp>
    </p:spTree>
    <p:extLst>
      <p:ext uri="{BB962C8B-B14F-4D97-AF65-F5344CB8AC3E}">
        <p14:creationId xmlns:p14="http://schemas.microsoft.com/office/powerpoint/2010/main" xmlns="" val="1933803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normAutofit/>
          </a:bodyPr>
          <a:lstStyle/>
          <a:p>
            <a:r>
              <a:rPr lang="en-US" dirty="0" smtClean="0"/>
              <a:t>E-Business Setup: Pay Someone Else</a:t>
            </a:r>
            <a:endParaRPr lang="en-US" dirty="0"/>
          </a:p>
        </p:txBody>
      </p:sp>
      <p:sp>
        <p:nvSpPr>
          <p:cNvPr id="2" name="Content Placeholder 1"/>
          <p:cNvSpPr>
            <a:spLocks noGrp="1"/>
          </p:cNvSpPr>
          <p:nvPr>
            <p:ph sz="half" idx="1"/>
          </p:nvPr>
        </p:nvSpPr>
        <p:spPr/>
        <p:txBody>
          <a:bodyPr>
            <a:normAutofit fontScale="92500" lnSpcReduction="10000"/>
          </a:bodyPr>
          <a:lstStyle/>
          <a:p>
            <a:r>
              <a:rPr lang="en-US" dirty="0" smtClean="0"/>
              <a:t>Products</a:t>
            </a:r>
          </a:p>
          <a:p>
            <a:pPr lvl="1"/>
            <a:r>
              <a:rPr lang="en-US" dirty="0" smtClean="0"/>
              <a:t>Use simple HTML, Amazon, eBay, or Web commerce server.</a:t>
            </a:r>
          </a:p>
          <a:p>
            <a:pPr lvl="1"/>
            <a:r>
              <a:rPr lang="en-US" dirty="0" smtClean="0"/>
              <a:t>Process payments through PayPal, Google, or similar third party.</a:t>
            </a:r>
          </a:p>
          <a:p>
            <a:pPr lvl="1"/>
            <a:r>
              <a:rPr lang="en-US" dirty="0" smtClean="0"/>
              <a:t>Hosted server is inexpensive today.</a:t>
            </a:r>
          </a:p>
          <a:p>
            <a:pPr lvl="1"/>
            <a:r>
              <a:rPr lang="en-US" dirty="0" smtClean="0"/>
              <a:t>Build links to get picked up by search engines.</a:t>
            </a:r>
            <a:endParaRPr lang="en-US" dirty="0"/>
          </a:p>
        </p:txBody>
      </p:sp>
      <p:sp>
        <p:nvSpPr>
          <p:cNvPr id="3" name="Content Placeholder 2"/>
          <p:cNvSpPr>
            <a:spLocks noGrp="1"/>
          </p:cNvSpPr>
          <p:nvPr>
            <p:ph sz="half" idx="2"/>
          </p:nvPr>
        </p:nvSpPr>
        <p:spPr/>
        <p:txBody>
          <a:bodyPr>
            <a:normAutofit fontScale="92500" lnSpcReduction="10000"/>
          </a:bodyPr>
          <a:lstStyle/>
          <a:p>
            <a:r>
              <a:rPr lang="en-US" dirty="0" smtClean="0"/>
              <a:t>Services/Web 2.0+</a:t>
            </a:r>
          </a:p>
          <a:p>
            <a:pPr lvl="1"/>
            <a:r>
              <a:rPr lang="en-US" dirty="0" smtClean="0"/>
              <a:t>Hosting: Use a hosted server or cloud computing.</a:t>
            </a:r>
          </a:p>
          <a:p>
            <a:pPr lvl="1"/>
            <a:r>
              <a:rPr lang="en-US" dirty="0" smtClean="0"/>
              <a:t>Software Development</a:t>
            </a:r>
          </a:p>
          <a:p>
            <a:pPr lvl="2"/>
            <a:r>
              <a:rPr lang="en-US" dirty="0" smtClean="0"/>
              <a:t>Do you have the skills to hire, organize, and evaluate programmers?</a:t>
            </a:r>
          </a:p>
          <a:p>
            <a:pPr lvl="2"/>
            <a:r>
              <a:rPr lang="en-US" dirty="0" smtClean="0"/>
              <a:t>Will the code have to be updated and rewritten continually?</a:t>
            </a:r>
          </a:p>
          <a:p>
            <a:pPr lvl="2"/>
            <a:r>
              <a:rPr lang="en-US" dirty="0" smtClean="0"/>
              <a:t>Can the software be built using existing modules?</a:t>
            </a:r>
          </a:p>
          <a:p>
            <a:pPr lvl="1"/>
            <a:r>
              <a:rPr lang="en-US" dirty="0" smtClean="0"/>
              <a:t>Network effect.</a:t>
            </a:r>
            <a:endParaRPr lang="en-US" dirty="0"/>
          </a:p>
        </p:txBody>
      </p:sp>
    </p:spTree>
    <p:extLst>
      <p:ext uri="{BB962C8B-B14F-4D97-AF65-F5344CB8AC3E}">
        <p14:creationId xmlns:p14="http://schemas.microsoft.com/office/powerpoint/2010/main" xmlns="" val="1859013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t>E-Commerce Failures</a:t>
            </a:r>
          </a:p>
        </p:txBody>
      </p:sp>
      <p:sp>
        <p:nvSpPr>
          <p:cNvPr id="188419" name="Rectangle 3"/>
          <p:cNvSpPr>
            <a:spLocks noGrp="1" noChangeArrowheads="1"/>
          </p:cNvSpPr>
          <p:nvPr>
            <p:ph idx="1"/>
          </p:nvPr>
        </p:nvSpPr>
        <p:spPr/>
        <p:txBody>
          <a:bodyPr>
            <a:normAutofit fontScale="62500" lnSpcReduction="20000"/>
          </a:bodyPr>
          <a:lstStyle/>
          <a:p>
            <a:pPr>
              <a:lnSpc>
                <a:spcPct val="90000"/>
              </a:lnSpc>
            </a:pPr>
            <a:r>
              <a:rPr lang="en-US" dirty="0"/>
              <a:t>Hundreds of dot-com firms failed in 2001 and 2002</a:t>
            </a:r>
          </a:p>
          <a:p>
            <a:pPr>
              <a:lnSpc>
                <a:spcPct val="90000"/>
              </a:lnSpc>
            </a:pPr>
            <a:r>
              <a:rPr lang="en-US" dirty="0"/>
              <a:t>Most relied on pure Internet revenue. Outsourcing production and shipping.</a:t>
            </a:r>
          </a:p>
          <a:p>
            <a:pPr>
              <a:lnSpc>
                <a:spcPct val="90000"/>
              </a:lnSpc>
            </a:pPr>
            <a:r>
              <a:rPr lang="en-US" dirty="0"/>
              <a:t>Most relied on advertising revenue—often revenue from other dot-com firms.</a:t>
            </a:r>
          </a:p>
          <a:p>
            <a:pPr>
              <a:lnSpc>
                <a:spcPct val="90000"/>
              </a:lnSpc>
            </a:pPr>
            <a:r>
              <a:rPr lang="en-US" dirty="0"/>
              <a:t>Many believed in the importance of being first to market and becoming the biggest, best-known firm in a niche industry.</a:t>
            </a:r>
          </a:p>
          <a:p>
            <a:pPr>
              <a:lnSpc>
                <a:spcPct val="90000"/>
              </a:lnSpc>
            </a:pPr>
            <a:r>
              <a:rPr lang="en-US" dirty="0"/>
              <a:t>Many believed that it was not necessary to make a profit on sales. Money from advertising and stock sales would be sufficient to keep the firm alive until the world changed.</a:t>
            </a:r>
          </a:p>
          <a:p>
            <a:pPr>
              <a:lnSpc>
                <a:spcPct val="90000"/>
              </a:lnSpc>
            </a:pPr>
            <a:r>
              <a:rPr lang="en-US" dirty="0"/>
              <a:t>Most were wrong</a:t>
            </a:r>
            <a:r>
              <a:rPr lang="en-US" dirty="0" smtClean="0"/>
              <a:t>.</a:t>
            </a:r>
          </a:p>
          <a:p>
            <a:pPr>
              <a:lnSpc>
                <a:spcPct val="90000"/>
              </a:lnSpc>
            </a:pPr>
            <a:r>
              <a:rPr lang="en-US" dirty="0" smtClean="0"/>
              <a:t>Around mid-2000, several social networking sites were introduced and expanded for several years.  The WSJ reported that Facebook made a profit in 2009. Other companies, such as Twitter continued searching for ways to make money. Most were living off investor money, some advertising revenue, and some deals with search engines.</a:t>
            </a:r>
          </a:p>
          <a:p>
            <a:pPr>
              <a:lnSpc>
                <a:spcPct val="90000"/>
              </a:lnSpc>
            </a:pPr>
            <a:r>
              <a:rPr lang="en-US" dirty="0" smtClean="0"/>
              <a:t>Today, apply the same questions to newspaper sites. If they charge users, readership declines and ad revenue drops.</a:t>
            </a:r>
            <a:endParaRPr lang="en-US" dirty="0"/>
          </a:p>
        </p:txBody>
      </p:sp>
    </p:spTree>
    <p:extLst>
      <p:ext uri="{BB962C8B-B14F-4D97-AF65-F5344CB8AC3E}">
        <p14:creationId xmlns:p14="http://schemas.microsoft.com/office/powerpoint/2010/main" xmlns="" val="21056903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t>Dot-Com Advertising Crash</a:t>
            </a:r>
          </a:p>
        </p:txBody>
      </p:sp>
      <p:grpSp>
        <p:nvGrpSpPr>
          <p:cNvPr id="189443" name="Group 3"/>
          <p:cNvGrpSpPr>
            <a:grpSpLocks/>
          </p:cNvGrpSpPr>
          <p:nvPr/>
        </p:nvGrpSpPr>
        <p:grpSpPr bwMode="auto">
          <a:xfrm>
            <a:off x="1265584" y="1854585"/>
            <a:ext cx="2895600" cy="2984500"/>
            <a:chOff x="1056" y="1104"/>
            <a:chExt cx="2832" cy="2456"/>
          </a:xfrm>
        </p:grpSpPr>
        <p:grpSp>
          <p:nvGrpSpPr>
            <p:cNvPr id="189444" name="Group 4"/>
            <p:cNvGrpSpPr>
              <a:grpSpLocks/>
            </p:cNvGrpSpPr>
            <p:nvPr/>
          </p:nvGrpSpPr>
          <p:grpSpPr bwMode="auto">
            <a:xfrm>
              <a:off x="1488" y="1392"/>
              <a:ext cx="336" cy="680"/>
              <a:chOff x="2352" y="1484"/>
              <a:chExt cx="586" cy="876"/>
            </a:xfrm>
          </p:grpSpPr>
          <p:sp>
            <p:nvSpPr>
              <p:cNvPr id="189445" name="Freeform 5"/>
              <p:cNvSpPr>
                <a:spLocks/>
              </p:cNvSpPr>
              <p:nvPr/>
            </p:nvSpPr>
            <p:spPr bwMode="auto">
              <a:xfrm>
                <a:off x="2352" y="1488"/>
                <a:ext cx="240" cy="864"/>
              </a:xfrm>
              <a:custGeom>
                <a:avLst/>
                <a:gdLst>
                  <a:gd name="T0" fmla="*/ 240 w 240"/>
                  <a:gd name="T1" fmla="*/ 0 h 864"/>
                  <a:gd name="T2" fmla="*/ 0 w 240"/>
                  <a:gd name="T3" fmla="*/ 48 h 864"/>
                  <a:gd name="T4" fmla="*/ 0 w 240"/>
                  <a:gd name="T5" fmla="*/ 624 h 864"/>
                  <a:gd name="T6" fmla="*/ 240 w 240"/>
                  <a:gd name="T7" fmla="*/ 864 h 864"/>
                  <a:gd name="T8" fmla="*/ 240 w 240"/>
                  <a:gd name="T9" fmla="*/ 0 h 864"/>
                </a:gdLst>
                <a:ahLst/>
                <a:cxnLst>
                  <a:cxn ang="0">
                    <a:pos x="T0" y="T1"/>
                  </a:cxn>
                  <a:cxn ang="0">
                    <a:pos x="T2" y="T3"/>
                  </a:cxn>
                  <a:cxn ang="0">
                    <a:pos x="T4" y="T5"/>
                  </a:cxn>
                  <a:cxn ang="0">
                    <a:pos x="T6" y="T7"/>
                  </a:cxn>
                  <a:cxn ang="0">
                    <a:pos x="T8" y="T9"/>
                  </a:cxn>
                </a:cxnLst>
                <a:rect l="0" t="0" r="r" b="b"/>
                <a:pathLst>
                  <a:path w="240" h="864">
                    <a:moveTo>
                      <a:pt x="240" y="0"/>
                    </a:moveTo>
                    <a:lnTo>
                      <a:pt x="0" y="48"/>
                    </a:lnTo>
                    <a:lnTo>
                      <a:pt x="0" y="624"/>
                    </a:lnTo>
                    <a:lnTo>
                      <a:pt x="240" y="864"/>
                    </a:lnTo>
                    <a:lnTo>
                      <a:pt x="240" y="0"/>
                    </a:lnTo>
                    <a:close/>
                  </a:path>
                </a:pathLst>
              </a:custGeom>
              <a:solidFill>
                <a:schemeClr val="bg2"/>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446" name="Freeform 6"/>
              <p:cNvSpPr>
                <a:spLocks/>
              </p:cNvSpPr>
              <p:nvPr/>
            </p:nvSpPr>
            <p:spPr bwMode="auto">
              <a:xfrm>
                <a:off x="2602" y="1492"/>
                <a:ext cx="336" cy="864"/>
              </a:xfrm>
              <a:custGeom>
                <a:avLst/>
                <a:gdLst>
                  <a:gd name="T0" fmla="*/ 0 w 336"/>
                  <a:gd name="T1" fmla="*/ 0 h 864"/>
                  <a:gd name="T2" fmla="*/ 336 w 336"/>
                  <a:gd name="T3" fmla="*/ 0 h 864"/>
                  <a:gd name="T4" fmla="*/ 336 w 336"/>
                  <a:gd name="T5" fmla="*/ 816 h 864"/>
                  <a:gd name="T6" fmla="*/ 0 w 336"/>
                  <a:gd name="T7" fmla="*/ 864 h 864"/>
                  <a:gd name="T8" fmla="*/ 0 w 336"/>
                  <a:gd name="T9" fmla="*/ 0 h 864"/>
                </a:gdLst>
                <a:ahLst/>
                <a:cxnLst>
                  <a:cxn ang="0">
                    <a:pos x="T0" y="T1"/>
                  </a:cxn>
                  <a:cxn ang="0">
                    <a:pos x="T2" y="T3"/>
                  </a:cxn>
                  <a:cxn ang="0">
                    <a:pos x="T4" y="T5"/>
                  </a:cxn>
                  <a:cxn ang="0">
                    <a:pos x="T6" y="T7"/>
                  </a:cxn>
                  <a:cxn ang="0">
                    <a:pos x="T8" y="T9"/>
                  </a:cxn>
                </a:cxnLst>
                <a:rect l="0" t="0" r="r" b="b"/>
                <a:pathLst>
                  <a:path w="336" h="864">
                    <a:moveTo>
                      <a:pt x="0" y="0"/>
                    </a:moveTo>
                    <a:lnTo>
                      <a:pt x="336" y="0"/>
                    </a:lnTo>
                    <a:lnTo>
                      <a:pt x="336" y="816"/>
                    </a:lnTo>
                    <a:lnTo>
                      <a:pt x="0" y="864"/>
                    </a:lnTo>
                    <a:lnTo>
                      <a:pt x="0" y="0"/>
                    </a:lnTo>
                    <a:close/>
                  </a:path>
                </a:pathLst>
              </a:custGeom>
              <a:solidFill>
                <a:srgbClr val="271F6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447" name="Freeform 7"/>
              <p:cNvSpPr>
                <a:spLocks/>
              </p:cNvSpPr>
              <p:nvPr/>
            </p:nvSpPr>
            <p:spPr bwMode="auto">
              <a:xfrm>
                <a:off x="2592" y="1484"/>
                <a:ext cx="56" cy="876"/>
              </a:xfrm>
              <a:custGeom>
                <a:avLst/>
                <a:gdLst>
                  <a:gd name="T0" fmla="*/ 0 w 56"/>
                  <a:gd name="T1" fmla="*/ 0 h 876"/>
                  <a:gd name="T2" fmla="*/ 56 w 56"/>
                  <a:gd name="T3" fmla="*/ 0 h 876"/>
                  <a:gd name="T4" fmla="*/ 56 w 56"/>
                  <a:gd name="T5" fmla="*/ 876 h 876"/>
                  <a:gd name="T6" fmla="*/ 6 w 56"/>
                  <a:gd name="T7" fmla="*/ 857 h 876"/>
                  <a:gd name="T8" fmla="*/ 0 w 56"/>
                  <a:gd name="T9" fmla="*/ 0 h 876"/>
                </a:gdLst>
                <a:ahLst/>
                <a:cxnLst>
                  <a:cxn ang="0">
                    <a:pos x="T0" y="T1"/>
                  </a:cxn>
                  <a:cxn ang="0">
                    <a:pos x="T2" y="T3"/>
                  </a:cxn>
                  <a:cxn ang="0">
                    <a:pos x="T4" y="T5"/>
                  </a:cxn>
                  <a:cxn ang="0">
                    <a:pos x="T6" y="T7"/>
                  </a:cxn>
                  <a:cxn ang="0">
                    <a:pos x="T8" y="T9"/>
                  </a:cxn>
                </a:cxnLst>
                <a:rect l="0" t="0" r="r" b="b"/>
                <a:pathLst>
                  <a:path w="56" h="876">
                    <a:moveTo>
                      <a:pt x="0" y="0"/>
                    </a:moveTo>
                    <a:lnTo>
                      <a:pt x="56" y="0"/>
                    </a:lnTo>
                    <a:lnTo>
                      <a:pt x="56" y="876"/>
                    </a:lnTo>
                    <a:lnTo>
                      <a:pt x="6" y="857"/>
                    </a:lnTo>
                    <a:lnTo>
                      <a:pt x="0" y="0"/>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448" name="Freeform 8"/>
              <p:cNvSpPr>
                <a:spLocks/>
              </p:cNvSpPr>
              <p:nvPr/>
            </p:nvSpPr>
            <p:spPr bwMode="auto">
              <a:xfrm>
                <a:off x="2641" y="2135"/>
                <a:ext cx="169" cy="75"/>
              </a:xfrm>
              <a:custGeom>
                <a:avLst/>
                <a:gdLst>
                  <a:gd name="T0" fmla="*/ 7 w 169"/>
                  <a:gd name="T1" fmla="*/ 18 h 75"/>
                  <a:gd name="T2" fmla="*/ 163 w 169"/>
                  <a:gd name="T3" fmla="*/ 0 h 75"/>
                  <a:gd name="T4" fmla="*/ 169 w 169"/>
                  <a:gd name="T5" fmla="*/ 56 h 75"/>
                  <a:gd name="T6" fmla="*/ 0 w 169"/>
                  <a:gd name="T7" fmla="*/ 75 h 75"/>
                  <a:gd name="T8" fmla="*/ 7 w 169"/>
                  <a:gd name="T9" fmla="*/ 18 h 75"/>
                </a:gdLst>
                <a:ahLst/>
                <a:cxnLst>
                  <a:cxn ang="0">
                    <a:pos x="T0" y="T1"/>
                  </a:cxn>
                  <a:cxn ang="0">
                    <a:pos x="T2" y="T3"/>
                  </a:cxn>
                  <a:cxn ang="0">
                    <a:pos x="T4" y="T5"/>
                  </a:cxn>
                  <a:cxn ang="0">
                    <a:pos x="T6" y="T7"/>
                  </a:cxn>
                  <a:cxn ang="0">
                    <a:pos x="T8" y="T9"/>
                  </a:cxn>
                </a:cxnLst>
                <a:rect l="0" t="0" r="r" b="b"/>
                <a:pathLst>
                  <a:path w="169" h="75">
                    <a:moveTo>
                      <a:pt x="7" y="18"/>
                    </a:moveTo>
                    <a:lnTo>
                      <a:pt x="163" y="0"/>
                    </a:lnTo>
                    <a:lnTo>
                      <a:pt x="169" y="56"/>
                    </a:lnTo>
                    <a:lnTo>
                      <a:pt x="0" y="75"/>
                    </a:lnTo>
                    <a:lnTo>
                      <a:pt x="7" y="18"/>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449" name="Oval 9"/>
              <p:cNvSpPr>
                <a:spLocks noChangeArrowheads="1"/>
              </p:cNvSpPr>
              <p:nvPr/>
            </p:nvSpPr>
            <p:spPr bwMode="auto">
              <a:xfrm>
                <a:off x="2848" y="1521"/>
                <a:ext cx="56" cy="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450" name="Oval 10"/>
              <p:cNvSpPr>
                <a:spLocks noChangeArrowheads="1"/>
              </p:cNvSpPr>
              <p:nvPr/>
            </p:nvSpPr>
            <p:spPr bwMode="auto">
              <a:xfrm>
                <a:off x="2873" y="2129"/>
                <a:ext cx="56" cy="5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451" name="Freeform 11"/>
              <p:cNvSpPr>
                <a:spLocks/>
              </p:cNvSpPr>
              <p:nvPr/>
            </p:nvSpPr>
            <p:spPr bwMode="auto">
              <a:xfrm>
                <a:off x="2704" y="2241"/>
                <a:ext cx="175" cy="75"/>
              </a:xfrm>
              <a:custGeom>
                <a:avLst/>
                <a:gdLst>
                  <a:gd name="T0" fmla="*/ 0 w 175"/>
                  <a:gd name="T1" fmla="*/ 31 h 75"/>
                  <a:gd name="T2" fmla="*/ 0 w 175"/>
                  <a:gd name="T3" fmla="*/ 75 h 75"/>
                  <a:gd name="T4" fmla="*/ 175 w 175"/>
                  <a:gd name="T5" fmla="*/ 37 h 75"/>
                  <a:gd name="T6" fmla="*/ 175 w 175"/>
                  <a:gd name="T7" fmla="*/ 0 h 75"/>
                  <a:gd name="T8" fmla="*/ 0 w 175"/>
                  <a:gd name="T9" fmla="*/ 31 h 75"/>
                </a:gdLst>
                <a:ahLst/>
                <a:cxnLst>
                  <a:cxn ang="0">
                    <a:pos x="T0" y="T1"/>
                  </a:cxn>
                  <a:cxn ang="0">
                    <a:pos x="T2" y="T3"/>
                  </a:cxn>
                  <a:cxn ang="0">
                    <a:pos x="T4" y="T5"/>
                  </a:cxn>
                  <a:cxn ang="0">
                    <a:pos x="T6" y="T7"/>
                  </a:cxn>
                  <a:cxn ang="0">
                    <a:pos x="T8" y="T9"/>
                  </a:cxn>
                </a:cxnLst>
                <a:rect l="0" t="0" r="r" b="b"/>
                <a:pathLst>
                  <a:path w="175" h="75">
                    <a:moveTo>
                      <a:pt x="0" y="31"/>
                    </a:moveTo>
                    <a:lnTo>
                      <a:pt x="0" y="75"/>
                    </a:lnTo>
                    <a:lnTo>
                      <a:pt x="175" y="37"/>
                    </a:lnTo>
                    <a:lnTo>
                      <a:pt x="175" y="0"/>
                    </a:lnTo>
                    <a:lnTo>
                      <a:pt x="0" y="31"/>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189452" name="Group 12"/>
            <p:cNvGrpSpPr>
              <a:grpSpLocks/>
            </p:cNvGrpSpPr>
            <p:nvPr/>
          </p:nvGrpSpPr>
          <p:grpSpPr bwMode="auto">
            <a:xfrm>
              <a:off x="1056" y="2016"/>
              <a:ext cx="336" cy="680"/>
              <a:chOff x="2352" y="1484"/>
              <a:chExt cx="586" cy="876"/>
            </a:xfrm>
          </p:grpSpPr>
          <p:sp>
            <p:nvSpPr>
              <p:cNvPr id="189453" name="Freeform 13"/>
              <p:cNvSpPr>
                <a:spLocks/>
              </p:cNvSpPr>
              <p:nvPr/>
            </p:nvSpPr>
            <p:spPr bwMode="auto">
              <a:xfrm>
                <a:off x="2352" y="1488"/>
                <a:ext cx="240" cy="864"/>
              </a:xfrm>
              <a:custGeom>
                <a:avLst/>
                <a:gdLst>
                  <a:gd name="T0" fmla="*/ 240 w 240"/>
                  <a:gd name="T1" fmla="*/ 0 h 864"/>
                  <a:gd name="T2" fmla="*/ 0 w 240"/>
                  <a:gd name="T3" fmla="*/ 48 h 864"/>
                  <a:gd name="T4" fmla="*/ 0 w 240"/>
                  <a:gd name="T5" fmla="*/ 624 h 864"/>
                  <a:gd name="T6" fmla="*/ 240 w 240"/>
                  <a:gd name="T7" fmla="*/ 864 h 864"/>
                  <a:gd name="T8" fmla="*/ 240 w 240"/>
                  <a:gd name="T9" fmla="*/ 0 h 864"/>
                </a:gdLst>
                <a:ahLst/>
                <a:cxnLst>
                  <a:cxn ang="0">
                    <a:pos x="T0" y="T1"/>
                  </a:cxn>
                  <a:cxn ang="0">
                    <a:pos x="T2" y="T3"/>
                  </a:cxn>
                  <a:cxn ang="0">
                    <a:pos x="T4" y="T5"/>
                  </a:cxn>
                  <a:cxn ang="0">
                    <a:pos x="T6" y="T7"/>
                  </a:cxn>
                  <a:cxn ang="0">
                    <a:pos x="T8" y="T9"/>
                  </a:cxn>
                </a:cxnLst>
                <a:rect l="0" t="0" r="r" b="b"/>
                <a:pathLst>
                  <a:path w="240" h="864">
                    <a:moveTo>
                      <a:pt x="240" y="0"/>
                    </a:moveTo>
                    <a:lnTo>
                      <a:pt x="0" y="48"/>
                    </a:lnTo>
                    <a:lnTo>
                      <a:pt x="0" y="624"/>
                    </a:lnTo>
                    <a:lnTo>
                      <a:pt x="240" y="864"/>
                    </a:lnTo>
                    <a:lnTo>
                      <a:pt x="240" y="0"/>
                    </a:lnTo>
                    <a:close/>
                  </a:path>
                </a:pathLst>
              </a:custGeom>
              <a:solidFill>
                <a:schemeClr val="bg2"/>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454" name="Freeform 14"/>
              <p:cNvSpPr>
                <a:spLocks/>
              </p:cNvSpPr>
              <p:nvPr/>
            </p:nvSpPr>
            <p:spPr bwMode="auto">
              <a:xfrm>
                <a:off x="2602" y="1492"/>
                <a:ext cx="336" cy="864"/>
              </a:xfrm>
              <a:custGeom>
                <a:avLst/>
                <a:gdLst>
                  <a:gd name="T0" fmla="*/ 0 w 336"/>
                  <a:gd name="T1" fmla="*/ 0 h 864"/>
                  <a:gd name="T2" fmla="*/ 336 w 336"/>
                  <a:gd name="T3" fmla="*/ 0 h 864"/>
                  <a:gd name="T4" fmla="*/ 336 w 336"/>
                  <a:gd name="T5" fmla="*/ 816 h 864"/>
                  <a:gd name="T6" fmla="*/ 0 w 336"/>
                  <a:gd name="T7" fmla="*/ 864 h 864"/>
                  <a:gd name="T8" fmla="*/ 0 w 336"/>
                  <a:gd name="T9" fmla="*/ 0 h 864"/>
                </a:gdLst>
                <a:ahLst/>
                <a:cxnLst>
                  <a:cxn ang="0">
                    <a:pos x="T0" y="T1"/>
                  </a:cxn>
                  <a:cxn ang="0">
                    <a:pos x="T2" y="T3"/>
                  </a:cxn>
                  <a:cxn ang="0">
                    <a:pos x="T4" y="T5"/>
                  </a:cxn>
                  <a:cxn ang="0">
                    <a:pos x="T6" y="T7"/>
                  </a:cxn>
                  <a:cxn ang="0">
                    <a:pos x="T8" y="T9"/>
                  </a:cxn>
                </a:cxnLst>
                <a:rect l="0" t="0" r="r" b="b"/>
                <a:pathLst>
                  <a:path w="336" h="864">
                    <a:moveTo>
                      <a:pt x="0" y="0"/>
                    </a:moveTo>
                    <a:lnTo>
                      <a:pt x="336" y="0"/>
                    </a:lnTo>
                    <a:lnTo>
                      <a:pt x="336" y="816"/>
                    </a:lnTo>
                    <a:lnTo>
                      <a:pt x="0" y="864"/>
                    </a:lnTo>
                    <a:lnTo>
                      <a:pt x="0" y="0"/>
                    </a:lnTo>
                    <a:close/>
                  </a:path>
                </a:pathLst>
              </a:custGeom>
              <a:solidFill>
                <a:srgbClr val="271F6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455" name="Freeform 15"/>
              <p:cNvSpPr>
                <a:spLocks/>
              </p:cNvSpPr>
              <p:nvPr/>
            </p:nvSpPr>
            <p:spPr bwMode="auto">
              <a:xfrm>
                <a:off x="2592" y="1484"/>
                <a:ext cx="56" cy="876"/>
              </a:xfrm>
              <a:custGeom>
                <a:avLst/>
                <a:gdLst>
                  <a:gd name="T0" fmla="*/ 0 w 56"/>
                  <a:gd name="T1" fmla="*/ 0 h 876"/>
                  <a:gd name="T2" fmla="*/ 56 w 56"/>
                  <a:gd name="T3" fmla="*/ 0 h 876"/>
                  <a:gd name="T4" fmla="*/ 56 w 56"/>
                  <a:gd name="T5" fmla="*/ 876 h 876"/>
                  <a:gd name="T6" fmla="*/ 6 w 56"/>
                  <a:gd name="T7" fmla="*/ 857 h 876"/>
                  <a:gd name="T8" fmla="*/ 0 w 56"/>
                  <a:gd name="T9" fmla="*/ 0 h 876"/>
                </a:gdLst>
                <a:ahLst/>
                <a:cxnLst>
                  <a:cxn ang="0">
                    <a:pos x="T0" y="T1"/>
                  </a:cxn>
                  <a:cxn ang="0">
                    <a:pos x="T2" y="T3"/>
                  </a:cxn>
                  <a:cxn ang="0">
                    <a:pos x="T4" y="T5"/>
                  </a:cxn>
                  <a:cxn ang="0">
                    <a:pos x="T6" y="T7"/>
                  </a:cxn>
                  <a:cxn ang="0">
                    <a:pos x="T8" y="T9"/>
                  </a:cxn>
                </a:cxnLst>
                <a:rect l="0" t="0" r="r" b="b"/>
                <a:pathLst>
                  <a:path w="56" h="876">
                    <a:moveTo>
                      <a:pt x="0" y="0"/>
                    </a:moveTo>
                    <a:lnTo>
                      <a:pt x="56" y="0"/>
                    </a:lnTo>
                    <a:lnTo>
                      <a:pt x="56" y="876"/>
                    </a:lnTo>
                    <a:lnTo>
                      <a:pt x="6" y="857"/>
                    </a:lnTo>
                    <a:lnTo>
                      <a:pt x="0" y="0"/>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456" name="Freeform 16"/>
              <p:cNvSpPr>
                <a:spLocks/>
              </p:cNvSpPr>
              <p:nvPr/>
            </p:nvSpPr>
            <p:spPr bwMode="auto">
              <a:xfrm>
                <a:off x="2641" y="2135"/>
                <a:ext cx="169" cy="75"/>
              </a:xfrm>
              <a:custGeom>
                <a:avLst/>
                <a:gdLst>
                  <a:gd name="T0" fmla="*/ 7 w 169"/>
                  <a:gd name="T1" fmla="*/ 18 h 75"/>
                  <a:gd name="T2" fmla="*/ 163 w 169"/>
                  <a:gd name="T3" fmla="*/ 0 h 75"/>
                  <a:gd name="T4" fmla="*/ 169 w 169"/>
                  <a:gd name="T5" fmla="*/ 56 h 75"/>
                  <a:gd name="T6" fmla="*/ 0 w 169"/>
                  <a:gd name="T7" fmla="*/ 75 h 75"/>
                  <a:gd name="T8" fmla="*/ 7 w 169"/>
                  <a:gd name="T9" fmla="*/ 18 h 75"/>
                </a:gdLst>
                <a:ahLst/>
                <a:cxnLst>
                  <a:cxn ang="0">
                    <a:pos x="T0" y="T1"/>
                  </a:cxn>
                  <a:cxn ang="0">
                    <a:pos x="T2" y="T3"/>
                  </a:cxn>
                  <a:cxn ang="0">
                    <a:pos x="T4" y="T5"/>
                  </a:cxn>
                  <a:cxn ang="0">
                    <a:pos x="T6" y="T7"/>
                  </a:cxn>
                  <a:cxn ang="0">
                    <a:pos x="T8" y="T9"/>
                  </a:cxn>
                </a:cxnLst>
                <a:rect l="0" t="0" r="r" b="b"/>
                <a:pathLst>
                  <a:path w="169" h="75">
                    <a:moveTo>
                      <a:pt x="7" y="18"/>
                    </a:moveTo>
                    <a:lnTo>
                      <a:pt x="163" y="0"/>
                    </a:lnTo>
                    <a:lnTo>
                      <a:pt x="169" y="56"/>
                    </a:lnTo>
                    <a:lnTo>
                      <a:pt x="0" y="75"/>
                    </a:lnTo>
                    <a:lnTo>
                      <a:pt x="7" y="18"/>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457" name="Oval 17"/>
              <p:cNvSpPr>
                <a:spLocks noChangeArrowheads="1"/>
              </p:cNvSpPr>
              <p:nvPr/>
            </p:nvSpPr>
            <p:spPr bwMode="auto">
              <a:xfrm>
                <a:off x="2848" y="1521"/>
                <a:ext cx="56" cy="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458" name="Oval 18"/>
              <p:cNvSpPr>
                <a:spLocks noChangeArrowheads="1"/>
              </p:cNvSpPr>
              <p:nvPr/>
            </p:nvSpPr>
            <p:spPr bwMode="auto">
              <a:xfrm>
                <a:off x="2873" y="2129"/>
                <a:ext cx="56" cy="5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459" name="Freeform 19"/>
              <p:cNvSpPr>
                <a:spLocks/>
              </p:cNvSpPr>
              <p:nvPr/>
            </p:nvSpPr>
            <p:spPr bwMode="auto">
              <a:xfrm>
                <a:off x="2704" y="2241"/>
                <a:ext cx="175" cy="75"/>
              </a:xfrm>
              <a:custGeom>
                <a:avLst/>
                <a:gdLst>
                  <a:gd name="T0" fmla="*/ 0 w 175"/>
                  <a:gd name="T1" fmla="*/ 31 h 75"/>
                  <a:gd name="T2" fmla="*/ 0 w 175"/>
                  <a:gd name="T3" fmla="*/ 75 h 75"/>
                  <a:gd name="T4" fmla="*/ 175 w 175"/>
                  <a:gd name="T5" fmla="*/ 37 h 75"/>
                  <a:gd name="T6" fmla="*/ 175 w 175"/>
                  <a:gd name="T7" fmla="*/ 0 h 75"/>
                  <a:gd name="T8" fmla="*/ 0 w 175"/>
                  <a:gd name="T9" fmla="*/ 31 h 75"/>
                </a:gdLst>
                <a:ahLst/>
                <a:cxnLst>
                  <a:cxn ang="0">
                    <a:pos x="T0" y="T1"/>
                  </a:cxn>
                  <a:cxn ang="0">
                    <a:pos x="T2" y="T3"/>
                  </a:cxn>
                  <a:cxn ang="0">
                    <a:pos x="T4" y="T5"/>
                  </a:cxn>
                  <a:cxn ang="0">
                    <a:pos x="T6" y="T7"/>
                  </a:cxn>
                  <a:cxn ang="0">
                    <a:pos x="T8" y="T9"/>
                  </a:cxn>
                </a:cxnLst>
                <a:rect l="0" t="0" r="r" b="b"/>
                <a:pathLst>
                  <a:path w="175" h="75">
                    <a:moveTo>
                      <a:pt x="0" y="31"/>
                    </a:moveTo>
                    <a:lnTo>
                      <a:pt x="0" y="75"/>
                    </a:lnTo>
                    <a:lnTo>
                      <a:pt x="175" y="37"/>
                    </a:lnTo>
                    <a:lnTo>
                      <a:pt x="175" y="0"/>
                    </a:lnTo>
                    <a:lnTo>
                      <a:pt x="0" y="31"/>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189460" name="Group 20"/>
            <p:cNvGrpSpPr>
              <a:grpSpLocks/>
            </p:cNvGrpSpPr>
            <p:nvPr/>
          </p:nvGrpSpPr>
          <p:grpSpPr bwMode="auto">
            <a:xfrm>
              <a:off x="1440" y="2640"/>
              <a:ext cx="336" cy="680"/>
              <a:chOff x="2352" y="1484"/>
              <a:chExt cx="586" cy="876"/>
            </a:xfrm>
          </p:grpSpPr>
          <p:sp>
            <p:nvSpPr>
              <p:cNvPr id="189461" name="Freeform 21"/>
              <p:cNvSpPr>
                <a:spLocks/>
              </p:cNvSpPr>
              <p:nvPr/>
            </p:nvSpPr>
            <p:spPr bwMode="auto">
              <a:xfrm>
                <a:off x="2352" y="1488"/>
                <a:ext cx="240" cy="864"/>
              </a:xfrm>
              <a:custGeom>
                <a:avLst/>
                <a:gdLst>
                  <a:gd name="T0" fmla="*/ 240 w 240"/>
                  <a:gd name="T1" fmla="*/ 0 h 864"/>
                  <a:gd name="T2" fmla="*/ 0 w 240"/>
                  <a:gd name="T3" fmla="*/ 48 h 864"/>
                  <a:gd name="T4" fmla="*/ 0 w 240"/>
                  <a:gd name="T5" fmla="*/ 624 h 864"/>
                  <a:gd name="T6" fmla="*/ 240 w 240"/>
                  <a:gd name="T7" fmla="*/ 864 h 864"/>
                  <a:gd name="T8" fmla="*/ 240 w 240"/>
                  <a:gd name="T9" fmla="*/ 0 h 864"/>
                </a:gdLst>
                <a:ahLst/>
                <a:cxnLst>
                  <a:cxn ang="0">
                    <a:pos x="T0" y="T1"/>
                  </a:cxn>
                  <a:cxn ang="0">
                    <a:pos x="T2" y="T3"/>
                  </a:cxn>
                  <a:cxn ang="0">
                    <a:pos x="T4" y="T5"/>
                  </a:cxn>
                  <a:cxn ang="0">
                    <a:pos x="T6" y="T7"/>
                  </a:cxn>
                  <a:cxn ang="0">
                    <a:pos x="T8" y="T9"/>
                  </a:cxn>
                </a:cxnLst>
                <a:rect l="0" t="0" r="r" b="b"/>
                <a:pathLst>
                  <a:path w="240" h="864">
                    <a:moveTo>
                      <a:pt x="240" y="0"/>
                    </a:moveTo>
                    <a:lnTo>
                      <a:pt x="0" y="48"/>
                    </a:lnTo>
                    <a:lnTo>
                      <a:pt x="0" y="624"/>
                    </a:lnTo>
                    <a:lnTo>
                      <a:pt x="240" y="864"/>
                    </a:lnTo>
                    <a:lnTo>
                      <a:pt x="240" y="0"/>
                    </a:lnTo>
                    <a:close/>
                  </a:path>
                </a:pathLst>
              </a:custGeom>
              <a:solidFill>
                <a:schemeClr val="bg2"/>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462" name="Freeform 22"/>
              <p:cNvSpPr>
                <a:spLocks/>
              </p:cNvSpPr>
              <p:nvPr/>
            </p:nvSpPr>
            <p:spPr bwMode="auto">
              <a:xfrm>
                <a:off x="2602" y="1492"/>
                <a:ext cx="336" cy="864"/>
              </a:xfrm>
              <a:custGeom>
                <a:avLst/>
                <a:gdLst>
                  <a:gd name="T0" fmla="*/ 0 w 336"/>
                  <a:gd name="T1" fmla="*/ 0 h 864"/>
                  <a:gd name="T2" fmla="*/ 336 w 336"/>
                  <a:gd name="T3" fmla="*/ 0 h 864"/>
                  <a:gd name="T4" fmla="*/ 336 w 336"/>
                  <a:gd name="T5" fmla="*/ 816 h 864"/>
                  <a:gd name="T6" fmla="*/ 0 w 336"/>
                  <a:gd name="T7" fmla="*/ 864 h 864"/>
                  <a:gd name="T8" fmla="*/ 0 w 336"/>
                  <a:gd name="T9" fmla="*/ 0 h 864"/>
                </a:gdLst>
                <a:ahLst/>
                <a:cxnLst>
                  <a:cxn ang="0">
                    <a:pos x="T0" y="T1"/>
                  </a:cxn>
                  <a:cxn ang="0">
                    <a:pos x="T2" y="T3"/>
                  </a:cxn>
                  <a:cxn ang="0">
                    <a:pos x="T4" y="T5"/>
                  </a:cxn>
                  <a:cxn ang="0">
                    <a:pos x="T6" y="T7"/>
                  </a:cxn>
                  <a:cxn ang="0">
                    <a:pos x="T8" y="T9"/>
                  </a:cxn>
                </a:cxnLst>
                <a:rect l="0" t="0" r="r" b="b"/>
                <a:pathLst>
                  <a:path w="336" h="864">
                    <a:moveTo>
                      <a:pt x="0" y="0"/>
                    </a:moveTo>
                    <a:lnTo>
                      <a:pt x="336" y="0"/>
                    </a:lnTo>
                    <a:lnTo>
                      <a:pt x="336" y="816"/>
                    </a:lnTo>
                    <a:lnTo>
                      <a:pt x="0" y="864"/>
                    </a:lnTo>
                    <a:lnTo>
                      <a:pt x="0" y="0"/>
                    </a:lnTo>
                    <a:close/>
                  </a:path>
                </a:pathLst>
              </a:custGeom>
              <a:solidFill>
                <a:srgbClr val="271F6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463" name="Freeform 23"/>
              <p:cNvSpPr>
                <a:spLocks/>
              </p:cNvSpPr>
              <p:nvPr/>
            </p:nvSpPr>
            <p:spPr bwMode="auto">
              <a:xfrm>
                <a:off x="2592" y="1484"/>
                <a:ext cx="56" cy="876"/>
              </a:xfrm>
              <a:custGeom>
                <a:avLst/>
                <a:gdLst>
                  <a:gd name="T0" fmla="*/ 0 w 56"/>
                  <a:gd name="T1" fmla="*/ 0 h 876"/>
                  <a:gd name="T2" fmla="*/ 56 w 56"/>
                  <a:gd name="T3" fmla="*/ 0 h 876"/>
                  <a:gd name="T4" fmla="*/ 56 w 56"/>
                  <a:gd name="T5" fmla="*/ 876 h 876"/>
                  <a:gd name="T6" fmla="*/ 6 w 56"/>
                  <a:gd name="T7" fmla="*/ 857 h 876"/>
                  <a:gd name="T8" fmla="*/ 0 w 56"/>
                  <a:gd name="T9" fmla="*/ 0 h 876"/>
                </a:gdLst>
                <a:ahLst/>
                <a:cxnLst>
                  <a:cxn ang="0">
                    <a:pos x="T0" y="T1"/>
                  </a:cxn>
                  <a:cxn ang="0">
                    <a:pos x="T2" y="T3"/>
                  </a:cxn>
                  <a:cxn ang="0">
                    <a:pos x="T4" y="T5"/>
                  </a:cxn>
                  <a:cxn ang="0">
                    <a:pos x="T6" y="T7"/>
                  </a:cxn>
                  <a:cxn ang="0">
                    <a:pos x="T8" y="T9"/>
                  </a:cxn>
                </a:cxnLst>
                <a:rect l="0" t="0" r="r" b="b"/>
                <a:pathLst>
                  <a:path w="56" h="876">
                    <a:moveTo>
                      <a:pt x="0" y="0"/>
                    </a:moveTo>
                    <a:lnTo>
                      <a:pt x="56" y="0"/>
                    </a:lnTo>
                    <a:lnTo>
                      <a:pt x="56" y="876"/>
                    </a:lnTo>
                    <a:lnTo>
                      <a:pt x="6" y="857"/>
                    </a:lnTo>
                    <a:lnTo>
                      <a:pt x="0" y="0"/>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464" name="Freeform 24"/>
              <p:cNvSpPr>
                <a:spLocks/>
              </p:cNvSpPr>
              <p:nvPr/>
            </p:nvSpPr>
            <p:spPr bwMode="auto">
              <a:xfrm>
                <a:off x="2641" y="2135"/>
                <a:ext cx="169" cy="75"/>
              </a:xfrm>
              <a:custGeom>
                <a:avLst/>
                <a:gdLst>
                  <a:gd name="T0" fmla="*/ 7 w 169"/>
                  <a:gd name="T1" fmla="*/ 18 h 75"/>
                  <a:gd name="T2" fmla="*/ 163 w 169"/>
                  <a:gd name="T3" fmla="*/ 0 h 75"/>
                  <a:gd name="T4" fmla="*/ 169 w 169"/>
                  <a:gd name="T5" fmla="*/ 56 h 75"/>
                  <a:gd name="T6" fmla="*/ 0 w 169"/>
                  <a:gd name="T7" fmla="*/ 75 h 75"/>
                  <a:gd name="T8" fmla="*/ 7 w 169"/>
                  <a:gd name="T9" fmla="*/ 18 h 75"/>
                </a:gdLst>
                <a:ahLst/>
                <a:cxnLst>
                  <a:cxn ang="0">
                    <a:pos x="T0" y="T1"/>
                  </a:cxn>
                  <a:cxn ang="0">
                    <a:pos x="T2" y="T3"/>
                  </a:cxn>
                  <a:cxn ang="0">
                    <a:pos x="T4" y="T5"/>
                  </a:cxn>
                  <a:cxn ang="0">
                    <a:pos x="T6" y="T7"/>
                  </a:cxn>
                  <a:cxn ang="0">
                    <a:pos x="T8" y="T9"/>
                  </a:cxn>
                </a:cxnLst>
                <a:rect l="0" t="0" r="r" b="b"/>
                <a:pathLst>
                  <a:path w="169" h="75">
                    <a:moveTo>
                      <a:pt x="7" y="18"/>
                    </a:moveTo>
                    <a:lnTo>
                      <a:pt x="163" y="0"/>
                    </a:lnTo>
                    <a:lnTo>
                      <a:pt x="169" y="56"/>
                    </a:lnTo>
                    <a:lnTo>
                      <a:pt x="0" y="75"/>
                    </a:lnTo>
                    <a:lnTo>
                      <a:pt x="7" y="18"/>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465" name="Oval 25"/>
              <p:cNvSpPr>
                <a:spLocks noChangeArrowheads="1"/>
              </p:cNvSpPr>
              <p:nvPr/>
            </p:nvSpPr>
            <p:spPr bwMode="auto">
              <a:xfrm>
                <a:off x="2848" y="1521"/>
                <a:ext cx="56" cy="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466" name="Oval 26"/>
              <p:cNvSpPr>
                <a:spLocks noChangeArrowheads="1"/>
              </p:cNvSpPr>
              <p:nvPr/>
            </p:nvSpPr>
            <p:spPr bwMode="auto">
              <a:xfrm>
                <a:off x="2873" y="2129"/>
                <a:ext cx="56" cy="5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467" name="Freeform 27"/>
              <p:cNvSpPr>
                <a:spLocks/>
              </p:cNvSpPr>
              <p:nvPr/>
            </p:nvSpPr>
            <p:spPr bwMode="auto">
              <a:xfrm>
                <a:off x="2704" y="2241"/>
                <a:ext cx="175" cy="75"/>
              </a:xfrm>
              <a:custGeom>
                <a:avLst/>
                <a:gdLst>
                  <a:gd name="T0" fmla="*/ 0 w 175"/>
                  <a:gd name="T1" fmla="*/ 31 h 75"/>
                  <a:gd name="T2" fmla="*/ 0 w 175"/>
                  <a:gd name="T3" fmla="*/ 75 h 75"/>
                  <a:gd name="T4" fmla="*/ 175 w 175"/>
                  <a:gd name="T5" fmla="*/ 37 h 75"/>
                  <a:gd name="T6" fmla="*/ 175 w 175"/>
                  <a:gd name="T7" fmla="*/ 0 h 75"/>
                  <a:gd name="T8" fmla="*/ 0 w 175"/>
                  <a:gd name="T9" fmla="*/ 31 h 75"/>
                </a:gdLst>
                <a:ahLst/>
                <a:cxnLst>
                  <a:cxn ang="0">
                    <a:pos x="T0" y="T1"/>
                  </a:cxn>
                  <a:cxn ang="0">
                    <a:pos x="T2" y="T3"/>
                  </a:cxn>
                  <a:cxn ang="0">
                    <a:pos x="T4" y="T5"/>
                  </a:cxn>
                  <a:cxn ang="0">
                    <a:pos x="T6" y="T7"/>
                  </a:cxn>
                  <a:cxn ang="0">
                    <a:pos x="T8" y="T9"/>
                  </a:cxn>
                </a:cxnLst>
                <a:rect l="0" t="0" r="r" b="b"/>
                <a:pathLst>
                  <a:path w="175" h="75">
                    <a:moveTo>
                      <a:pt x="0" y="31"/>
                    </a:moveTo>
                    <a:lnTo>
                      <a:pt x="0" y="75"/>
                    </a:lnTo>
                    <a:lnTo>
                      <a:pt x="175" y="37"/>
                    </a:lnTo>
                    <a:lnTo>
                      <a:pt x="175" y="0"/>
                    </a:lnTo>
                    <a:lnTo>
                      <a:pt x="0" y="31"/>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189468" name="Group 28"/>
            <p:cNvGrpSpPr>
              <a:grpSpLocks/>
            </p:cNvGrpSpPr>
            <p:nvPr/>
          </p:nvGrpSpPr>
          <p:grpSpPr bwMode="auto">
            <a:xfrm>
              <a:off x="2016" y="2784"/>
              <a:ext cx="336" cy="680"/>
              <a:chOff x="2352" y="1484"/>
              <a:chExt cx="586" cy="876"/>
            </a:xfrm>
          </p:grpSpPr>
          <p:sp>
            <p:nvSpPr>
              <p:cNvPr id="189469" name="Freeform 29"/>
              <p:cNvSpPr>
                <a:spLocks/>
              </p:cNvSpPr>
              <p:nvPr/>
            </p:nvSpPr>
            <p:spPr bwMode="auto">
              <a:xfrm>
                <a:off x="2352" y="1488"/>
                <a:ext cx="240" cy="864"/>
              </a:xfrm>
              <a:custGeom>
                <a:avLst/>
                <a:gdLst>
                  <a:gd name="T0" fmla="*/ 240 w 240"/>
                  <a:gd name="T1" fmla="*/ 0 h 864"/>
                  <a:gd name="T2" fmla="*/ 0 w 240"/>
                  <a:gd name="T3" fmla="*/ 48 h 864"/>
                  <a:gd name="T4" fmla="*/ 0 w 240"/>
                  <a:gd name="T5" fmla="*/ 624 h 864"/>
                  <a:gd name="T6" fmla="*/ 240 w 240"/>
                  <a:gd name="T7" fmla="*/ 864 h 864"/>
                  <a:gd name="T8" fmla="*/ 240 w 240"/>
                  <a:gd name="T9" fmla="*/ 0 h 864"/>
                </a:gdLst>
                <a:ahLst/>
                <a:cxnLst>
                  <a:cxn ang="0">
                    <a:pos x="T0" y="T1"/>
                  </a:cxn>
                  <a:cxn ang="0">
                    <a:pos x="T2" y="T3"/>
                  </a:cxn>
                  <a:cxn ang="0">
                    <a:pos x="T4" y="T5"/>
                  </a:cxn>
                  <a:cxn ang="0">
                    <a:pos x="T6" y="T7"/>
                  </a:cxn>
                  <a:cxn ang="0">
                    <a:pos x="T8" y="T9"/>
                  </a:cxn>
                </a:cxnLst>
                <a:rect l="0" t="0" r="r" b="b"/>
                <a:pathLst>
                  <a:path w="240" h="864">
                    <a:moveTo>
                      <a:pt x="240" y="0"/>
                    </a:moveTo>
                    <a:lnTo>
                      <a:pt x="0" y="48"/>
                    </a:lnTo>
                    <a:lnTo>
                      <a:pt x="0" y="624"/>
                    </a:lnTo>
                    <a:lnTo>
                      <a:pt x="240" y="864"/>
                    </a:lnTo>
                    <a:lnTo>
                      <a:pt x="240" y="0"/>
                    </a:lnTo>
                    <a:close/>
                  </a:path>
                </a:pathLst>
              </a:custGeom>
              <a:solidFill>
                <a:schemeClr val="bg2"/>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470" name="Freeform 30"/>
              <p:cNvSpPr>
                <a:spLocks/>
              </p:cNvSpPr>
              <p:nvPr/>
            </p:nvSpPr>
            <p:spPr bwMode="auto">
              <a:xfrm>
                <a:off x="2602" y="1492"/>
                <a:ext cx="336" cy="864"/>
              </a:xfrm>
              <a:custGeom>
                <a:avLst/>
                <a:gdLst>
                  <a:gd name="T0" fmla="*/ 0 w 336"/>
                  <a:gd name="T1" fmla="*/ 0 h 864"/>
                  <a:gd name="T2" fmla="*/ 336 w 336"/>
                  <a:gd name="T3" fmla="*/ 0 h 864"/>
                  <a:gd name="T4" fmla="*/ 336 w 336"/>
                  <a:gd name="T5" fmla="*/ 816 h 864"/>
                  <a:gd name="T6" fmla="*/ 0 w 336"/>
                  <a:gd name="T7" fmla="*/ 864 h 864"/>
                  <a:gd name="T8" fmla="*/ 0 w 336"/>
                  <a:gd name="T9" fmla="*/ 0 h 864"/>
                </a:gdLst>
                <a:ahLst/>
                <a:cxnLst>
                  <a:cxn ang="0">
                    <a:pos x="T0" y="T1"/>
                  </a:cxn>
                  <a:cxn ang="0">
                    <a:pos x="T2" y="T3"/>
                  </a:cxn>
                  <a:cxn ang="0">
                    <a:pos x="T4" y="T5"/>
                  </a:cxn>
                  <a:cxn ang="0">
                    <a:pos x="T6" y="T7"/>
                  </a:cxn>
                  <a:cxn ang="0">
                    <a:pos x="T8" y="T9"/>
                  </a:cxn>
                </a:cxnLst>
                <a:rect l="0" t="0" r="r" b="b"/>
                <a:pathLst>
                  <a:path w="336" h="864">
                    <a:moveTo>
                      <a:pt x="0" y="0"/>
                    </a:moveTo>
                    <a:lnTo>
                      <a:pt x="336" y="0"/>
                    </a:lnTo>
                    <a:lnTo>
                      <a:pt x="336" y="816"/>
                    </a:lnTo>
                    <a:lnTo>
                      <a:pt x="0" y="864"/>
                    </a:lnTo>
                    <a:lnTo>
                      <a:pt x="0" y="0"/>
                    </a:lnTo>
                    <a:close/>
                  </a:path>
                </a:pathLst>
              </a:custGeom>
              <a:solidFill>
                <a:srgbClr val="271F6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471" name="Freeform 31"/>
              <p:cNvSpPr>
                <a:spLocks/>
              </p:cNvSpPr>
              <p:nvPr/>
            </p:nvSpPr>
            <p:spPr bwMode="auto">
              <a:xfrm>
                <a:off x="2592" y="1484"/>
                <a:ext cx="56" cy="876"/>
              </a:xfrm>
              <a:custGeom>
                <a:avLst/>
                <a:gdLst>
                  <a:gd name="T0" fmla="*/ 0 w 56"/>
                  <a:gd name="T1" fmla="*/ 0 h 876"/>
                  <a:gd name="T2" fmla="*/ 56 w 56"/>
                  <a:gd name="T3" fmla="*/ 0 h 876"/>
                  <a:gd name="T4" fmla="*/ 56 w 56"/>
                  <a:gd name="T5" fmla="*/ 876 h 876"/>
                  <a:gd name="T6" fmla="*/ 6 w 56"/>
                  <a:gd name="T7" fmla="*/ 857 h 876"/>
                  <a:gd name="T8" fmla="*/ 0 w 56"/>
                  <a:gd name="T9" fmla="*/ 0 h 876"/>
                </a:gdLst>
                <a:ahLst/>
                <a:cxnLst>
                  <a:cxn ang="0">
                    <a:pos x="T0" y="T1"/>
                  </a:cxn>
                  <a:cxn ang="0">
                    <a:pos x="T2" y="T3"/>
                  </a:cxn>
                  <a:cxn ang="0">
                    <a:pos x="T4" y="T5"/>
                  </a:cxn>
                  <a:cxn ang="0">
                    <a:pos x="T6" y="T7"/>
                  </a:cxn>
                  <a:cxn ang="0">
                    <a:pos x="T8" y="T9"/>
                  </a:cxn>
                </a:cxnLst>
                <a:rect l="0" t="0" r="r" b="b"/>
                <a:pathLst>
                  <a:path w="56" h="876">
                    <a:moveTo>
                      <a:pt x="0" y="0"/>
                    </a:moveTo>
                    <a:lnTo>
                      <a:pt x="56" y="0"/>
                    </a:lnTo>
                    <a:lnTo>
                      <a:pt x="56" y="876"/>
                    </a:lnTo>
                    <a:lnTo>
                      <a:pt x="6" y="857"/>
                    </a:lnTo>
                    <a:lnTo>
                      <a:pt x="0" y="0"/>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472" name="Freeform 32"/>
              <p:cNvSpPr>
                <a:spLocks/>
              </p:cNvSpPr>
              <p:nvPr/>
            </p:nvSpPr>
            <p:spPr bwMode="auto">
              <a:xfrm>
                <a:off x="2641" y="2135"/>
                <a:ext cx="169" cy="75"/>
              </a:xfrm>
              <a:custGeom>
                <a:avLst/>
                <a:gdLst>
                  <a:gd name="T0" fmla="*/ 7 w 169"/>
                  <a:gd name="T1" fmla="*/ 18 h 75"/>
                  <a:gd name="T2" fmla="*/ 163 w 169"/>
                  <a:gd name="T3" fmla="*/ 0 h 75"/>
                  <a:gd name="T4" fmla="*/ 169 w 169"/>
                  <a:gd name="T5" fmla="*/ 56 h 75"/>
                  <a:gd name="T6" fmla="*/ 0 w 169"/>
                  <a:gd name="T7" fmla="*/ 75 h 75"/>
                  <a:gd name="T8" fmla="*/ 7 w 169"/>
                  <a:gd name="T9" fmla="*/ 18 h 75"/>
                </a:gdLst>
                <a:ahLst/>
                <a:cxnLst>
                  <a:cxn ang="0">
                    <a:pos x="T0" y="T1"/>
                  </a:cxn>
                  <a:cxn ang="0">
                    <a:pos x="T2" y="T3"/>
                  </a:cxn>
                  <a:cxn ang="0">
                    <a:pos x="T4" y="T5"/>
                  </a:cxn>
                  <a:cxn ang="0">
                    <a:pos x="T6" y="T7"/>
                  </a:cxn>
                  <a:cxn ang="0">
                    <a:pos x="T8" y="T9"/>
                  </a:cxn>
                </a:cxnLst>
                <a:rect l="0" t="0" r="r" b="b"/>
                <a:pathLst>
                  <a:path w="169" h="75">
                    <a:moveTo>
                      <a:pt x="7" y="18"/>
                    </a:moveTo>
                    <a:lnTo>
                      <a:pt x="163" y="0"/>
                    </a:lnTo>
                    <a:lnTo>
                      <a:pt x="169" y="56"/>
                    </a:lnTo>
                    <a:lnTo>
                      <a:pt x="0" y="75"/>
                    </a:lnTo>
                    <a:lnTo>
                      <a:pt x="7" y="18"/>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473" name="Oval 33"/>
              <p:cNvSpPr>
                <a:spLocks noChangeArrowheads="1"/>
              </p:cNvSpPr>
              <p:nvPr/>
            </p:nvSpPr>
            <p:spPr bwMode="auto">
              <a:xfrm>
                <a:off x="2848" y="1521"/>
                <a:ext cx="56" cy="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474" name="Oval 34"/>
              <p:cNvSpPr>
                <a:spLocks noChangeArrowheads="1"/>
              </p:cNvSpPr>
              <p:nvPr/>
            </p:nvSpPr>
            <p:spPr bwMode="auto">
              <a:xfrm>
                <a:off x="2873" y="2129"/>
                <a:ext cx="56" cy="5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475" name="Freeform 35"/>
              <p:cNvSpPr>
                <a:spLocks/>
              </p:cNvSpPr>
              <p:nvPr/>
            </p:nvSpPr>
            <p:spPr bwMode="auto">
              <a:xfrm>
                <a:off x="2704" y="2241"/>
                <a:ext cx="175" cy="75"/>
              </a:xfrm>
              <a:custGeom>
                <a:avLst/>
                <a:gdLst>
                  <a:gd name="T0" fmla="*/ 0 w 175"/>
                  <a:gd name="T1" fmla="*/ 31 h 75"/>
                  <a:gd name="T2" fmla="*/ 0 w 175"/>
                  <a:gd name="T3" fmla="*/ 75 h 75"/>
                  <a:gd name="T4" fmla="*/ 175 w 175"/>
                  <a:gd name="T5" fmla="*/ 37 h 75"/>
                  <a:gd name="T6" fmla="*/ 175 w 175"/>
                  <a:gd name="T7" fmla="*/ 0 h 75"/>
                  <a:gd name="T8" fmla="*/ 0 w 175"/>
                  <a:gd name="T9" fmla="*/ 31 h 75"/>
                </a:gdLst>
                <a:ahLst/>
                <a:cxnLst>
                  <a:cxn ang="0">
                    <a:pos x="T0" y="T1"/>
                  </a:cxn>
                  <a:cxn ang="0">
                    <a:pos x="T2" y="T3"/>
                  </a:cxn>
                  <a:cxn ang="0">
                    <a:pos x="T4" y="T5"/>
                  </a:cxn>
                  <a:cxn ang="0">
                    <a:pos x="T6" y="T7"/>
                  </a:cxn>
                  <a:cxn ang="0">
                    <a:pos x="T8" y="T9"/>
                  </a:cxn>
                </a:cxnLst>
                <a:rect l="0" t="0" r="r" b="b"/>
                <a:pathLst>
                  <a:path w="175" h="75">
                    <a:moveTo>
                      <a:pt x="0" y="31"/>
                    </a:moveTo>
                    <a:lnTo>
                      <a:pt x="0" y="75"/>
                    </a:lnTo>
                    <a:lnTo>
                      <a:pt x="175" y="37"/>
                    </a:lnTo>
                    <a:lnTo>
                      <a:pt x="175" y="0"/>
                    </a:lnTo>
                    <a:lnTo>
                      <a:pt x="0" y="31"/>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189476" name="Group 36"/>
            <p:cNvGrpSpPr>
              <a:grpSpLocks/>
            </p:cNvGrpSpPr>
            <p:nvPr/>
          </p:nvGrpSpPr>
          <p:grpSpPr bwMode="auto">
            <a:xfrm>
              <a:off x="2640" y="2880"/>
              <a:ext cx="336" cy="680"/>
              <a:chOff x="2352" y="1484"/>
              <a:chExt cx="586" cy="876"/>
            </a:xfrm>
          </p:grpSpPr>
          <p:sp>
            <p:nvSpPr>
              <p:cNvPr id="189477" name="Freeform 37"/>
              <p:cNvSpPr>
                <a:spLocks/>
              </p:cNvSpPr>
              <p:nvPr/>
            </p:nvSpPr>
            <p:spPr bwMode="auto">
              <a:xfrm>
                <a:off x="2352" y="1488"/>
                <a:ext cx="240" cy="864"/>
              </a:xfrm>
              <a:custGeom>
                <a:avLst/>
                <a:gdLst>
                  <a:gd name="T0" fmla="*/ 240 w 240"/>
                  <a:gd name="T1" fmla="*/ 0 h 864"/>
                  <a:gd name="T2" fmla="*/ 0 w 240"/>
                  <a:gd name="T3" fmla="*/ 48 h 864"/>
                  <a:gd name="T4" fmla="*/ 0 w 240"/>
                  <a:gd name="T5" fmla="*/ 624 h 864"/>
                  <a:gd name="T6" fmla="*/ 240 w 240"/>
                  <a:gd name="T7" fmla="*/ 864 h 864"/>
                  <a:gd name="T8" fmla="*/ 240 w 240"/>
                  <a:gd name="T9" fmla="*/ 0 h 864"/>
                </a:gdLst>
                <a:ahLst/>
                <a:cxnLst>
                  <a:cxn ang="0">
                    <a:pos x="T0" y="T1"/>
                  </a:cxn>
                  <a:cxn ang="0">
                    <a:pos x="T2" y="T3"/>
                  </a:cxn>
                  <a:cxn ang="0">
                    <a:pos x="T4" y="T5"/>
                  </a:cxn>
                  <a:cxn ang="0">
                    <a:pos x="T6" y="T7"/>
                  </a:cxn>
                  <a:cxn ang="0">
                    <a:pos x="T8" y="T9"/>
                  </a:cxn>
                </a:cxnLst>
                <a:rect l="0" t="0" r="r" b="b"/>
                <a:pathLst>
                  <a:path w="240" h="864">
                    <a:moveTo>
                      <a:pt x="240" y="0"/>
                    </a:moveTo>
                    <a:lnTo>
                      <a:pt x="0" y="48"/>
                    </a:lnTo>
                    <a:lnTo>
                      <a:pt x="0" y="624"/>
                    </a:lnTo>
                    <a:lnTo>
                      <a:pt x="240" y="864"/>
                    </a:lnTo>
                    <a:lnTo>
                      <a:pt x="240" y="0"/>
                    </a:lnTo>
                    <a:close/>
                  </a:path>
                </a:pathLst>
              </a:custGeom>
              <a:solidFill>
                <a:schemeClr val="bg2"/>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478" name="Freeform 38"/>
              <p:cNvSpPr>
                <a:spLocks/>
              </p:cNvSpPr>
              <p:nvPr/>
            </p:nvSpPr>
            <p:spPr bwMode="auto">
              <a:xfrm>
                <a:off x="2602" y="1492"/>
                <a:ext cx="336" cy="864"/>
              </a:xfrm>
              <a:custGeom>
                <a:avLst/>
                <a:gdLst>
                  <a:gd name="T0" fmla="*/ 0 w 336"/>
                  <a:gd name="T1" fmla="*/ 0 h 864"/>
                  <a:gd name="T2" fmla="*/ 336 w 336"/>
                  <a:gd name="T3" fmla="*/ 0 h 864"/>
                  <a:gd name="T4" fmla="*/ 336 w 336"/>
                  <a:gd name="T5" fmla="*/ 816 h 864"/>
                  <a:gd name="T6" fmla="*/ 0 w 336"/>
                  <a:gd name="T7" fmla="*/ 864 h 864"/>
                  <a:gd name="T8" fmla="*/ 0 w 336"/>
                  <a:gd name="T9" fmla="*/ 0 h 864"/>
                </a:gdLst>
                <a:ahLst/>
                <a:cxnLst>
                  <a:cxn ang="0">
                    <a:pos x="T0" y="T1"/>
                  </a:cxn>
                  <a:cxn ang="0">
                    <a:pos x="T2" y="T3"/>
                  </a:cxn>
                  <a:cxn ang="0">
                    <a:pos x="T4" y="T5"/>
                  </a:cxn>
                  <a:cxn ang="0">
                    <a:pos x="T6" y="T7"/>
                  </a:cxn>
                  <a:cxn ang="0">
                    <a:pos x="T8" y="T9"/>
                  </a:cxn>
                </a:cxnLst>
                <a:rect l="0" t="0" r="r" b="b"/>
                <a:pathLst>
                  <a:path w="336" h="864">
                    <a:moveTo>
                      <a:pt x="0" y="0"/>
                    </a:moveTo>
                    <a:lnTo>
                      <a:pt x="336" y="0"/>
                    </a:lnTo>
                    <a:lnTo>
                      <a:pt x="336" y="816"/>
                    </a:lnTo>
                    <a:lnTo>
                      <a:pt x="0" y="864"/>
                    </a:lnTo>
                    <a:lnTo>
                      <a:pt x="0" y="0"/>
                    </a:lnTo>
                    <a:close/>
                  </a:path>
                </a:pathLst>
              </a:custGeom>
              <a:solidFill>
                <a:srgbClr val="271F6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479" name="Freeform 39"/>
              <p:cNvSpPr>
                <a:spLocks/>
              </p:cNvSpPr>
              <p:nvPr/>
            </p:nvSpPr>
            <p:spPr bwMode="auto">
              <a:xfrm>
                <a:off x="2592" y="1484"/>
                <a:ext cx="56" cy="876"/>
              </a:xfrm>
              <a:custGeom>
                <a:avLst/>
                <a:gdLst>
                  <a:gd name="T0" fmla="*/ 0 w 56"/>
                  <a:gd name="T1" fmla="*/ 0 h 876"/>
                  <a:gd name="T2" fmla="*/ 56 w 56"/>
                  <a:gd name="T3" fmla="*/ 0 h 876"/>
                  <a:gd name="T4" fmla="*/ 56 w 56"/>
                  <a:gd name="T5" fmla="*/ 876 h 876"/>
                  <a:gd name="T6" fmla="*/ 6 w 56"/>
                  <a:gd name="T7" fmla="*/ 857 h 876"/>
                  <a:gd name="T8" fmla="*/ 0 w 56"/>
                  <a:gd name="T9" fmla="*/ 0 h 876"/>
                </a:gdLst>
                <a:ahLst/>
                <a:cxnLst>
                  <a:cxn ang="0">
                    <a:pos x="T0" y="T1"/>
                  </a:cxn>
                  <a:cxn ang="0">
                    <a:pos x="T2" y="T3"/>
                  </a:cxn>
                  <a:cxn ang="0">
                    <a:pos x="T4" y="T5"/>
                  </a:cxn>
                  <a:cxn ang="0">
                    <a:pos x="T6" y="T7"/>
                  </a:cxn>
                  <a:cxn ang="0">
                    <a:pos x="T8" y="T9"/>
                  </a:cxn>
                </a:cxnLst>
                <a:rect l="0" t="0" r="r" b="b"/>
                <a:pathLst>
                  <a:path w="56" h="876">
                    <a:moveTo>
                      <a:pt x="0" y="0"/>
                    </a:moveTo>
                    <a:lnTo>
                      <a:pt x="56" y="0"/>
                    </a:lnTo>
                    <a:lnTo>
                      <a:pt x="56" y="876"/>
                    </a:lnTo>
                    <a:lnTo>
                      <a:pt x="6" y="857"/>
                    </a:lnTo>
                    <a:lnTo>
                      <a:pt x="0" y="0"/>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480" name="Freeform 40"/>
              <p:cNvSpPr>
                <a:spLocks/>
              </p:cNvSpPr>
              <p:nvPr/>
            </p:nvSpPr>
            <p:spPr bwMode="auto">
              <a:xfrm>
                <a:off x="2641" y="2135"/>
                <a:ext cx="169" cy="75"/>
              </a:xfrm>
              <a:custGeom>
                <a:avLst/>
                <a:gdLst>
                  <a:gd name="T0" fmla="*/ 7 w 169"/>
                  <a:gd name="T1" fmla="*/ 18 h 75"/>
                  <a:gd name="T2" fmla="*/ 163 w 169"/>
                  <a:gd name="T3" fmla="*/ 0 h 75"/>
                  <a:gd name="T4" fmla="*/ 169 w 169"/>
                  <a:gd name="T5" fmla="*/ 56 h 75"/>
                  <a:gd name="T6" fmla="*/ 0 w 169"/>
                  <a:gd name="T7" fmla="*/ 75 h 75"/>
                  <a:gd name="T8" fmla="*/ 7 w 169"/>
                  <a:gd name="T9" fmla="*/ 18 h 75"/>
                </a:gdLst>
                <a:ahLst/>
                <a:cxnLst>
                  <a:cxn ang="0">
                    <a:pos x="T0" y="T1"/>
                  </a:cxn>
                  <a:cxn ang="0">
                    <a:pos x="T2" y="T3"/>
                  </a:cxn>
                  <a:cxn ang="0">
                    <a:pos x="T4" y="T5"/>
                  </a:cxn>
                  <a:cxn ang="0">
                    <a:pos x="T6" y="T7"/>
                  </a:cxn>
                  <a:cxn ang="0">
                    <a:pos x="T8" y="T9"/>
                  </a:cxn>
                </a:cxnLst>
                <a:rect l="0" t="0" r="r" b="b"/>
                <a:pathLst>
                  <a:path w="169" h="75">
                    <a:moveTo>
                      <a:pt x="7" y="18"/>
                    </a:moveTo>
                    <a:lnTo>
                      <a:pt x="163" y="0"/>
                    </a:lnTo>
                    <a:lnTo>
                      <a:pt x="169" y="56"/>
                    </a:lnTo>
                    <a:lnTo>
                      <a:pt x="0" y="75"/>
                    </a:lnTo>
                    <a:lnTo>
                      <a:pt x="7" y="18"/>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481" name="Oval 41"/>
              <p:cNvSpPr>
                <a:spLocks noChangeArrowheads="1"/>
              </p:cNvSpPr>
              <p:nvPr/>
            </p:nvSpPr>
            <p:spPr bwMode="auto">
              <a:xfrm>
                <a:off x="2848" y="1521"/>
                <a:ext cx="56" cy="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482" name="Oval 42"/>
              <p:cNvSpPr>
                <a:spLocks noChangeArrowheads="1"/>
              </p:cNvSpPr>
              <p:nvPr/>
            </p:nvSpPr>
            <p:spPr bwMode="auto">
              <a:xfrm>
                <a:off x="2873" y="2129"/>
                <a:ext cx="56" cy="5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483" name="Freeform 43"/>
              <p:cNvSpPr>
                <a:spLocks/>
              </p:cNvSpPr>
              <p:nvPr/>
            </p:nvSpPr>
            <p:spPr bwMode="auto">
              <a:xfrm>
                <a:off x="2704" y="2241"/>
                <a:ext cx="175" cy="75"/>
              </a:xfrm>
              <a:custGeom>
                <a:avLst/>
                <a:gdLst>
                  <a:gd name="T0" fmla="*/ 0 w 175"/>
                  <a:gd name="T1" fmla="*/ 31 h 75"/>
                  <a:gd name="T2" fmla="*/ 0 w 175"/>
                  <a:gd name="T3" fmla="*/ 75 h 75"/>
                  <a:gd name="T4" fmla="*/ 175 w 175"/>
                  <a:gd name="T5" fmla="*/ 37 h 75"/>
                  <a:gd name="T6" fmla="*/ 175 w 175"/>
                  <a:gd name="T7" fmla="*/ 0 h 75"/>
                  <a:gd name="T8" fmla="*/ 0 w 175"/>
                  <a:gd name="T9" fmla="*/ 31 h 75"/>
                </a:gdLst>
                <a:ahLst/>
                <a:cxnLst>
                  <a:cxn ang="0">
                    <a:pos x="T0" y="T1"/>
                  </a:cxn>
                  <a:cxn ang="0">
                    <a:pos x="T2" y="T3"/>
                  </a:cxn>
                  <a:cxn ang="0">
                    <a:pos x="T4" y="T5"/>
                  </a:cxn>
                  <a:cxn ang="0">
                    <a:pos x="T6" y="T7"/>
                  </a:cxn>
                  <a:cxn ang="0">
                    <a:pos x="T8" y="T9"/>
                  </a:cxn>
                </a:cxnLst>
                <a:rect l="0" t="0" r="r" b="b"/>
                <a:pathLst>
                  <a:path w="175" h="75">
                    <a:moveTo>
                      <a:pt x="0" y="31"/>
                    </a:moveTo>
                    <a:lnTo>
                      <a:pt x="0" y="75"/>
                    </a:lnTo>
                    <a:lnTo>
                      <a:pt x="175" y="37"/>
                    </a:lnTo>
                    <a:lnTo>
                      <a:pt x="175" y="0"/>
                    </a:lnTo>
                    <a:lnTo>
                      <a:pt x="0" y="31"/>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189484" name="Group 44"/>
            <p:cNvGrpSpPr>
              <a:grpSpLocks/>
            </p:cNvGrpSpPr>
            <p:nvPr/>
          </p:nvGrpSpPr>
          <p:grpSpPr bwMode="auto">
            <a:xfrm>
              <a:off x="3168" y="2736"/>
              <a:ext cx="336" cy="680"/>
              <a:chOff x="2352" y="1484"/>
              <a:chExt cx="586" cy="876"/>
            </a:xfrm>
          </p:grpSpPr>
          <p:sp>
            <p:nvSpPr>
              <p:cNvPr id="189485" name="Freeform 45"/>
              <p:cNvSpPr>
                <a:spLocks/>
              </p:cNvSpPr>
              <p:nvPr/>
            </p:nvSpPr>
            <p:spPr bwMode="auto">
              <a:xfrm>
                <a:off x="2352" y="1488"/>
                <a:ext cx="240" cy="864"/>
              </a:xfrm>
              <a:custGeom>
                <a:avLst/>
                <a:gdLst>
                  <a:gd name="T0" fmla="*/ 240 w 240"/>
                  <a:gd name="T1" fmla="*/ 0 h 864"/>
                  <a:gd name="T2" fmla="*/ 0 w 240"/>
                  <a:gd name="T3" fmla="*/ 48 h 864"/>
                  <a:gd name="T4" fmla="*/ 0 w 240"/>
                  <a:gd name="T5" fmla="*/ 624 h 864"/>
                  <a:gd name="T6" fmla="*/ 240 w 240"/>
                  <a:gd name="T7" fmla="*/ 864 h 864"/>
                  <a:gd name="T8" fmla="*/ 240 w 240"/>
                  <a:gd name="T9" fmla="*/ 0 h 864"/>
                </a:gdLst>
                <a:ahLst/>
                <a:cxnLst>
                  <a:cxn ang="0">
                    <a:pos x="T0" y="T1"/>
                  </a:cxn>
                  <a:cxn ang="0">
                    <a:pos x="T2" y="T3"/>
                  </a:cxn>
                  <a:cxn ang="0">
                    <a:pos x="T4" y="T5"/>
                  </a:cxn>
                  <a:cxn ang="0">
                    <a:pos x="T6" y="T7"/>
                  </a:cxn>
                  <a:cxn ang="0">
                    <a:pos x="T8" y="T9"/>
                  </a:cxn>
                </a:cxnLst>
                <a:rect l="0" t="0" r="r" b="b"/>
                <a:pathLst>
                  <a:path w="240" h="864">
                    <a:moveTo>
                      <a:pt x="240" y="0"/>
                    </a:moveTo>
                    <a:lnTo>
                      <a:pt x="0" y="48"/>
                    </a:lnTo>
                    <a:lnTo>
                      <a:pt x="0" y="624"/>
                    </a:lnTo>
                    <a:lnTo>
                      <a:pt x="240" y="864"/>
                    </a:lnTo>
                    <a:lnTo>
                      <a:pt x="240" y="0"/>
                    </a:lnTo>
                    <a:close/>
                  </a:path>
                </a:pathLst>
              </a:custGeom>
              <a:solidFill>
                <a:schemeClr val="bg2"/>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486" name="Freeform 46"/>
              <p:cNvSpPr>
                <a:spLocks/>
              </p:cNvSpPr>
              <p:nvPr/>
            </p:nvSpPr>
            <p:spPr bwMode="auto">
              <a:xfrm>
                <a:off x="2602" y="1492"/>
                <a:ext cx="336" cy="864"/>
              </a:xfrm>
              <a:custGeom>
                <a:avLst/>
                <a:gdLst>
                  <a:gd name="T0" fmla="*/ 0 w 336"/>
                  <a:gd name="T1" fmla="*/ 0 h 864"/>
                  <a:gd name="T2" fmla="*/ 336 w 336"/>
                  <a:gd name="T3" fmla="*/ 0 h 864"/>
                  <a:gd name="T4" fmla="*/ 336 w 336"/>
                  <a:gd name="T5" fmla="*/ 816 h 864"/>
                  <a:gd name="T6" fmla="*/ 0 w 336"/>
                  <a:gd name="T7" fmla="*/ 864 h 864"/>
                  <a:gd name="T8" fmla="*/ 0 w 336"/>
                  <a:gd name="T9" fmla="*/ 0 h 864"/>
                </a:gdLst>
                <a:ahLst/>
                <a:cxnLst>
                  <a:cxn ang="0">
                    <a:pos x="T0" y="T1"/>
                  </a:cxn>
                  <a:cxn ang="0">
                    <a:pos x="T2" y="T3"/>
                  </a:cxn>
                  <a:cxn ang="0">
                    <a:pos x="T4" y="T5"/>
                  </a:cxn>
                  <a:cxn ang="0">
                    <a:pos x="T6" y="T7"/>
                  </a:cxn>
                  <a:cxn ang="0">
                    <a:pos x="T8" y="T9"/>
                  </a:cxn>
                </a:cxnLst>
                <a:rect l="0" t="0" r="r" b="b"/>
                <a:pathLst>
                  <a:path w="336" h="864">
                    <a:moveTo>
                      <a:pt x="0" y="0"/>
                    </a:moveTo>
                    <a:lnTo>
                      <a:pt x="336" y="0"/>
                    </a:lnTo>
                    <a:lnTo>
                      <a:pt x="336" y="816"/>
                    </a:lnTo>
                    <a:lnTo>
                      <a:pt x="0" y="864"/>
                    </a:lnTo>
                    <a:lnTo>
                      <a:pt x="0" y="0"/>
                    </a:lnTo>
                    <a:close/>
                  </a:path>
                </a:pathLst>
              </a:custGeom>
              <a:solidFill>
                <a:srgbClr val="271F6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487" name="Freeform 47"/>
              <p:cNvSpPr>
                <a:spLocks/>
              </p:cNvSpPr>
              <p:nvPr/>
            </p:nvSpPr>
            <p:spPr bwMode="auto">
              <a:xfrm>
                <a:off x="2592" y="1484"/>
                <a:ext cx="56" cy="876"/>
              </a:xfrm>
              <a:custGeom>
                <a:avLst/>
                <a:gdLst>
                  <a:gd name="T0" fmla="*/ 0 w 56"/>
                  <a:gd name="T1" fmla="*/ 0 h 876"/>
                  <a:gd name="T2" fmla="*/ 56 w 56"/>
                  <a:gd name="T3" fmla="*/ 0 h 876"/>
                  <a:gd name="T4" fmla="*/ 56 w 56"/>
                  <a:gd name="T5" fmla="*/ 876 h 876"/>
                  <a:gd name="T6" fmla="*/ 6 w 56"/>
                  <a:gd name="T7" fmla="*/ 857 h 876"/>
                  <a:gd name="T8" fmla="*/ 0 w 56"/>
                  <a:gd name="T9" fmla="*/ 0 h 876"/>
                </a:gdLst>
                <a:ahLst/>
                <a:cxnLst>
                  <a:cxn ang="0">
                    <a:pos x="T0" y="T1"/>
                  </a:cxn>
                  <a:cxn ang="0">
                    <a:pos x="T2" y="T3"/>
                  </a:cxn>
                  <a:cxn ang="0">
                    <a:pos x="T4" y="T5"/>
                  </a:cxn>
                  <a:cxn ang="0">
                    <a:pos x="T6" y="T7"/>
                  </a:cxn>
                  <a:cxn ang="0">
                    <a:pos x="T8" y="T9"/>
                  </a:cxn>
                </a:cxnLst>
                <a:rect l="0" t="0" r="r" b="b"/>
                <a:pathLst>
                  <a:path w="56" h="876">
                    <a:moveTo>
                      <a:pt x="0" y="0"/>
                    </a:moveTo>
                    <a:lnTo>
                      <a:pt x="56" y="0"/>
                    </a:lnTo>
                    <a:lnTo>
                      <a:pt x="56" y="876"/>
                    </a:lnTo>
                    <a:lnTo>
                      <a:pt x="6" y="857"/>
                    </a:lnTo>
                    <a:lnTo>
                      <a:pt x="0" y="0"/>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488" name="Freeform 48"/>
              <p:cNvSpPr>
                <a:spLocks/>
              </p:cNvSpPr>
              <p:nvPr/>
            </p:nvSpPr>
            <p:spPr bwMode="auto">
              <a:xfrm>
                <a:off x="2641" y="2135"/>
                <a:ext cx="169" cy="75"/>
              </a:xfrm>
              <a:custGeom>
                <a:avLst/>
                <a:gdLst>
                  <a:gd name="T0" fmla="*/ 7 w 169"/>
                  <a:gd name="T1" fmla="*/ 18 h 75"/>
                  <a:gd name="T2" fmla="*/ 163 w 169"/>
                  <a:gd name="T3" fmla="*/ 0 h 75"/>
                  <a:gd name="T4" fmla="*/ 169 w 169"/>
                  <a:gd name="T5" fmla="*/ 56 h 75"/>
                  <a:gd name="T6" fmla="*/ 0 w 169"/>
                  <a:gd name="T7" fmla="*/ 75 h 75"/>
                  <a:gd name="T8" fmla="*/ 7 w 169"/>
                  <a:gd name="T9" fmla="*/ 18 h 75"/>
                </a:gdLst>
                <a:ahLst/>
                <a:cxnLst>
                  <a:cxn ang="0">
                    <a:pos x="T0" y="T1"/>
                  </a:cxn>
                  <a:cxn ang="0">
                    <a:pos x="T2" y="T3"/>
                  </a:cxn>
                  <a:cxn ang="0">
                    <a:pos x="T4" y="T5"/>
                  </a:cxn>
                  <a:cxn ang="0">
                    <a:pos x="T6" y="T7"/>
                  </a:cxn>
                  <a:cxn ang="0">
                    <a:pos x="T8" y="T9"/>
                  </a:cxn>
                </a:cxnLst>
                <a:rect l="0" t="0" r="r" b="b"/>
                <a:pathLst>
                  <a:path w="169" h="75">
                    <a:moveTo>
                      <a:pt x="7" y="18"/>
                    </a:moveTo>
                    <a:lnTo>
                      <a:pt x="163" y="0"/>
                    </a:lnTo>
                    <a:lnTo>
                      <a:pt x="169" y="56"/>
                    </a:lnTo>
                    <a:lnTo>
                      <a:pt x="0" y="75"/>
                    </a:lnTo>
                    <a:lnTo>
                      <a:pt x="7" y="18"/>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489" name="Oval 49"/>
              <p:cNvSpPr>
                <a:spLocks noChangeArrowheads="1"/>
              </p:cNvSpPr>
              <p:nvPr/>
            </p:nvSpPr>
            <p:spPr bwMode="auto">
              <a:xfrm>
                <a:off x="2848" y="1521"/>
                <a:ext cx="56" cy="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490" name="Oval 50"/>
              <p:cNvSpPr>
                <a:spLocks noChangeArrowheads="1"/>
              </p:cNvSpPr>
              <p:nvPr/>
            </p:nvSpPr>
            <p:spPr bwMode="auto">
              <a:xfrm>
                <a:off x="2873" y="2129"/>
                <a:ext cx="56" cy="5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491" name="Freeform 51"/>
              <p:cNvSpPr>
                <a:spLocks/>
              </p:cNvSpPr>
              <p:nvPr/>
            </p:nvSpPr>
            <p:spPr bwMode="auto">
              <a:xfrm>
                <a:off x="2704" y="2241"/>
                <a:ext cx="175" cy="75"/>
              </a:xfrm>
              <a:custGeom>
                <a:avLst/>
                <a:gdLst>
                  <a:gd name="T0" fmla="*/ 0 w 175"/>
                  <a:gd name="T1" fmla="*/ 31 h 75"/>
                  <a:gd name="T2" fmla="*/ 0 w 175"/>
                  <a:gd name="T3" fmla="*/ 75 h 75"/>
                  <a:gd name="T4" fmla="*/ 175 w 175"/>
                  <a:gd name="T5" fmla="*/ 37 h 75"/>
                  <a:gd name="T6" fmla="*/ 175 w 175"/>
                  <a:gd name="T7" fmla="*/ 0 h 75"/>
                  <a:gd name="T8" fmla="*/ 0 w 175"/>
                  <a:gd name="T9" fmla="*/ 31 h 75"/>
                </a:gdLst>
                <a:ahLst/>
                <a:cxnLst>
                  <a:cxn ang="0">
                    <a:pos x="T0" y="T1"/>
                  </a:cxn>
                  <a:cxn ang="0">
                    <a:pos x="T2" y="T3"/>
                  </a:cxn>
                  <a:cxn ang="0">
                    <a:pos x="T4" y="T5"/>
                  </a:cxn>
                  <a:cxn ang="0">
                    <a:pos x="T6" y="T7"/>
                  </a:cxn>
                  <a:cxn ang="0">
                    <a:pos x="T8" y="T9"/>
                  </a:cxn>
                </a:cxnLst>
                <a:rect l="0" t="0" r="r" b="b"/>
                <a:pathLst>
                  <a:path w="175" h="75">
                    <a:moveTo>
                      <a:pt x="0" y="31"/>
                    </a:moveTo>
                    <a:lnTo>
                      <a:pt x="0" y="75"/>
                    </a:lnTo>
                    <a:lnTo>
                      <a:pt x="175" y="37"/>
                    </a:lnTo>
                    <a:lnTo>
                      <a:pt x="175" y="0"/>
                    </a:lnTo>
                    <a:lnTo>
                      <a:pt x="0" y="31"/>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189492" name="Group 52"/>
            <p:cNvGrpSpPr>
              <a:grpSpLocks/>
            </p:cNvGrpSpPr>
            <p:nvPr/>
          </p:nvGrpSpPr>
          <p:grpSpPr bwMode="auto">
            <a:xfrm>
              <a:off x="3552" y="2208"/>
              <a:ext cx="336" cy="680"/>
              <a:chOff x="2352" y="1484"/>
              <a:chExt cx="586" cy="876"/>
            </a:xfrm>
          </p:grpSpPr>
          <p:sp>
            <p:nvSpPr>
              <p:cNvPr id="189493" name="Freeform 53"/>
              <p:cNvSpPr>
                <a:spLocks/>
              </p:cNvSpPr>
              <p:nvPr/>
            </p:nvSpPr>
            <p:spPr bwMode="auto">
              <a:xfrm>
                <a:off x="2352" y="1488"/>
                <a:ext cx="240" cy="864"/>
              </a:xfrm>
              <a:custGeom>
                <a:avLst/>
                <a:gdLst>
                  <a:gd name="T0" fmla="*/ 240 w 240"/>
                  <a:gd name="T1" fmla="*/ 0 h 864"/>
                  <a:gd name="T2" fmla="*/ 0 w 240"/>
                  <a:gd name="T3" fmla="*/ 48 h 864"/>
                  <a:gd name="T4" fmla="*/ 0 w 240"/>
                  <a:gd name="T5" fmla="*/ 624 h 864"/>
                  <a:gd name="T6" fmla="*/ 240 w 240"/>
                  <a:gd name="T7" fmla="*/ 864 h 864"/>
                  <a:gd name="T8" fmla="*/ 240 w 240"/>
                  <a:gd name="T9" fmla="*/ 0 h 864"/>
                </a:gdLst>
                <a:ahLst/>
                <a:cxnLst>
                  <a:cxn ang="0">
                    <a:pos x="T0" y="T1"/>
                  </a:cxn>
                  <a:cxn ang="0">
                    <a:pos x="T2" y="T3"/>
                  </a:cxn>
                  <a:cxn ang="0">
                    <a:pos x="T4" y="T5"/>
                  </a:cxn>
                  <a:cxn ang="0">
                    <a:pos x="T6" y="T7"/>
                  </a:cxn>
                  <a:cxn ang="0">
                    <a:pos x="T8" y="T9"/>
                  </a:cxn>
                </a:cxnLst>
                <a:rect l="0" t="0" r="r" b="b"/>
                <a:pathLst>
                  <a:path w="240" h="864">
                    <a:moveTo>
                      <a:pt x="240" y="0"/>
                    </a:moveTo>
                    <a:lnTo>
                      <a:pt x="0" y="48"/>
                    </a:lnTo>
                    <a:lnTo>
                      <a:pt x="0" y="624"/>
                    </a:lnTo>
                    <a:lnTo>
                      <a:pt x="240" y="864"/>
                    </a:lnTo>
                    <a:lnTo>
                      <a:pt x="240" y="0"/>
                    </a:lnTo>
                    <a:close/>
                  </a:path>
                </a:pathLst>
              </a:custGeom>
              <a:solidFill>
                <a:schemeClr val="bg2"/>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494" name="Freeform 54"/>
              <p:cNvSpPr>
                <a:spLocks/>
              </p:cNvSpPr>
              <p:nvPr/>
            </p:nvSpPr>
            <p:spPr bwMode="auto">
              <a:xfrm>
                <a:off x="2602" y="1492"/>
                <a:ext cx="336" cy="864"/>
              </a:xfrm>
              <a:custGeom>
                <a:avLst/>
                <a:gdLst>
                  <a:gd name="T0" fmla="*/ 0 w 336"/>
                  <a:gd name="T1" fmla="*/ 0 h 864"/>
                  <a:gd name="T2" fmla="*/ 336 w 336"/>
                  <a:gd name="T3" fmla="*/ 0 h 864"/>
                  <a:gd name="T4" fmla="*/ 336 w 336"/>
                  <a:gd name="T5" fmla="*/ 816 h 864"/>
                  <a:gd name="T6" fmla="*/ 0 w 336"/>
                  <a:gd name="T7" fmla="*/ 864 h 864"/>
                  <a:gd name="T8" fmla="*/ 0 w 336"/>
                  <a:gd name="T9" fmla="*/ 0 h 864"/>
                </a:gdLst>
                <a:ahLst/>
                <a:cxnLst>
                  <a:cxn ang="0">
                    <a:pos x="T0" y="T1"/>
                  </a:cxn>
                  <a:cxn ang="0">
                    <a:pos x="T2" y="T3"/>
                  </a:cxn>
                  <a:cxn ang="0">
                    <a:pos x="T4" y="T5"/>
                  </a:cxn>
                  <a:cxn ang="0">
                    <a:pos x="T6" y="T7"/>
                  </a:cxn>
                  <a:cxn ang="0">
                    <a:pos x="T8" y="T9"/>
                  </a:cxn>
                </a:cxnLst>
                <a:rect l="0" t="0" r="r" b="b"/>
                <a:pathLst>
                  <a:path w="336" h="864">
                    <a:moveTo>
                      <a:pt x="0" y="0"/>
                    </a:moveTo>
                    <a:lnTo>
                      <a:pt x="336" y="0"/>
                    </a:lnTo>
                    <a:lnTo>
                      <a:pt x="336" y="816"/>
                    </a:lnTo>
                    <a:lnTo>
                      <a:pt x="0" y="864"/>
                    </a:lnTo>
                    <a:lnTo>
                      <a:pt x="0" y="0"/>
                    </a:lnTo>
                    <a:close/>
                  </a:path>
                </a:pathLst>
              </a:custGeom>
              <a:solidFill>
                <a:srgbClr val="271F6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495" name="Freeform 55"/>
              <p:cNvSpPr>
                <a:spLocks/>
              </p:cNvSpPr>
              <p:nvPr/>
            </p:nvSpPr>
            <p:spPr bwMode="auto">
              <a:xfrm>
                <a:off x="2592" y="1484"/>
                <a:ext cx="56" cy="876"/>
              </a:xfrm>
              <a:custGeom>
                <a:avLst/>
                <a:gdLst>
                  <a:gd name="T0" fmla="*/ 0 w 56"/>
                  <a:gd name="T1" fmla="*/ 0 h 876"/>
                  <a:gd name="T2" fmla="*/ 56 w 56"/>
                  <a:gd name="T3" fmla="*/ 0 h 876"/>
                  <a:gd name="T4" fmla="*/ 56 w 56"/>
                  <a:gd name="T5" fmla="*/ 876 h 876"/>
                  <a:gd name="T6" fmla="*/ 6 w 56"/>
                  <a:gd name="T7" fmla="*/ 857 h 876"/>
                  <a:gd name="T8" fmla="*/ 0 w 56"/>
                  <a:gd name="T9" fmla="*/ 0 h 876"/>
                </a:gdLst>
                <a:ahLst/>
                <a:cxnLst>
                  <a:cxn ang="0">
                    <a:pos x="T0" y="T1"/>
                  </a:cxn>
                  <a:cxn ang="0">
                    <a:pos x="T2" y="T3"/>
                  </a:cxn>
                  <a:cxn ang="0">
                    <a:pos x="T4" y="T5"/>
                  </a:cxn>
                  <a:cxn ang="0">
                    <a:pos x="T6" y="T7"/>
                  </a:cxn>
                  <a:cxn ang="0">
                    <a:pos x="T8" y="T9"/>
                  </a:cxn>
                </a:cxnLst>
                <a:rect l="0" t="0" r="r" b="b"/>
                <a:pathLst>
                  <a:path w="56" h="876">
                    <a:moveTo>
                      <a:pt x="0" y="0"/>
                    </a:moveTo>
                    <a:lnTo>
                      <a:pt x="56" y="0"/>
                    </a:lnTo>
                    <a:lnTo>
                      <a:pt x="56" y="876"/>
                    </a:lnTo>
                    <a:lnTo>
                      <a:pt x="6" y="857"/>
                    </a:lnTo>
                    <a:lnTo>
                      <a:pt x="0" y="0"/>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496" name="Freeform 56"/>
              <p:cNvSpPr>
                <a:spLocks/>
              </p:cNvSpPr>
              <p:nvPr/>
            </p:nvSpPr>
            <p:spPr bwMode="auto">
              <a:xfrm>
                <a:off x="2641" y="2135"/>
                <a:ext cx="169" cy="75"/>
              </a:xfrm>
              <a:custGeom>
                <a:avLst/>
                <a:gdLst>
                  <a:gd name="T0" fmla="*/ 7 w 169"/>
                  <a:gd name="T1" fmla="*/ 18 h 75"/>
                  <a:gd name="T2" fmla="*/ 163 w 169"/>
                  <a:gd name="T3" fmla="*/ 0 h 75"/>
                  <a:gd name="T4" fmla="*/ 169 w 169"/>
                  <a:gd name="T5" fmla="*/ 56 h 75"/>
                  <a:gd name="T6" fmla="*/ 0 w 169"/>
                  <a:gd name="T7" fmla="*/ 75 h 75"/>
                  <a:gd name="T8" fmla="*/ 7 w 169"/>
                  <a:gd name="T9" fmla="*/ 18 h 75"/>
                </a:gdLst>
                <a:ahLst/>
                <a:cxnLst>
                  <a:cxn ang="0">
                    <a:pos x="T0" y="T1"/>
                  </a:cxn>
                  <a:cxn ang="0">
                    <a:pos x="T2" y="T3"/>
                  </a:cxn>
                  <a:cxn ang="0">
                    <a:pos x="T4" y="T5"/>
                  </a:cxn>
                  <a:cxn ang="0">
                    <a:pos x="T6" y="T7"/>
                  </a:cxn>
                  <a:cxn ang="0">
                    <a:pos x="T8" y="T9"/>
                  </a:cxn>
                </a:cxnLst>
                <a:rect l="0" t="0" r="r" b="b"/>
                <a:pathLst>
                  <a:path w="169" h="75">
                    <a:moveTo>
                      <a:pt x="7" y="18"/>
                    </a:moveTo>
                    <a:lnTo>
                      <a:pt x="163" y="0"/>
                    </a:lnTo>
                    <a:lnTo>
                      <a:pt x="169" y="56"/>
                    </a:lnTo>
                    <a:lnTo>
                      <a:pt x="0" y="75"/>
                    </a:lnTo>
                    <a:lnTo>
                      <a:pt x="7" y="18"/>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497" name="Oval 57"/>
              <p:cNvSpPr>
                <a:spLocks noChangeArrowheads="1"/>
              </p:cNvSpPr>
              <p:nvPr/>
            </p:nvSpPr>
            <p:spPr bwMode="auto">
              <a:xfrm>
                <a:off x="2848" y="1521"/>
                <a:ext cx="56" cy="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498" name="Oval 58"/>
              <p:cNvSpPr>
                <a:spLocks noChangeArrowheads="1"/>
              </p:cNvSpPr>
              <p:nvPr/>
            </p:nvSpPr>
            <p:spPr bwMode="auto">
              <a:xfrm>
                <a:off x="2873" y="2129"/>
                <a:ext cx="56" cy="5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499" name="Freeform 59"/>
              <p:cNvSpPr>
                <a:spLocks/>
              </p:cNvSpPr>
              <p:nvPr/>
            </p:nvSpPr>
            <p:spPr bwMode="auto">
              <a:xfrm>
                <a:off x="2704" y="2241"/>
                <a:ext cx="175" cy="75"/>
              </a:xfrm>
              <a:custGeom>
                <a:avLst/>
                <a:gdLst>
                  <a:gd name="T0" fmla="*/ 0 w 175"/>
                  <a:gd name="T1" fmla="*/ 31 h 75"/>
                  <a:gd name="T2" fmla="*/ 0 w 175"/>
                  <a:gd name="T3" fmla="*/ 75 h 75"/>
                  <a:gd name="T4" fmla="*/ 175 w 175"/>
                  <a:gd name="T5" fmla="*/ 37 h 75"/>
                  <a:gd name="T6" fmla="*/ 175 w 175"/>
                  <a:gd name="T7" fmla="*/ 0 h 75"/>
                  <a:gd name="T8" fmla="*/ 0 w 175"/>
                  <a:gd name="T9" fmla="*/ 31 h 75"/>
                </a:gdLst>
                <a:ahLst/>
                <a:cxnLst>
                  <a:cxn ang="0">
                    <a:pos x="T0" y="T1"/>
                  </a:cxn>
                  <a:cxn ang="0">
                    <a:pos x="T2" y="T3"/>
                  </a:cxn>
                  <a:cxn ang="0">
                    <a:pos x="T4" y="T5"/>
                  </a:cxn>
                  <a:cxn ang="0">
                    <a:pos x="T6" y="T7"/>
                  </a:cxn>
                  <a:cxn ang="0">
                    <a:pos x="T8" y="T9"/>
                  </a:cxn>
                </a:cxnLst>
                <a:rect l="0" t="0" r="r" b="b"/>
                <a:pathLst>
                  <a:path w="175" h="75">
                    <a:moveTo>
                      <a:pt x="0" y="31"/>
                    </a:moveTo>
                    <a:lnTo>
                      <a:pt x="0" y="75"/>
                    </a:lnTo>
                    <a:lnTo>
                      <a:pt x="175" y="37"/>
                    </a:lnTo>
                    <a:lnTo>
                      <a:pt x="175" y="0"/>
                    </a:lnTo>
                    <a:lnTo>
                      <a:pt x="0" y="31"/>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189500" name="Group 60"/>
            <p:cNvGrpSpPr>
              <a:grpSpLocks/>
            </p:cNvGrpSpPr>
            <p:nvPr/>
          </p:nvGrpSpPr>
          <p:grpSpPr bwMode="auto">
            <a:xfrm>
              <a:off x="3216" y="1536"/>
              <a:ext cx="336" cy="680"/>
              <a:chOff x="2352" y="1484"/>
              <a:chExt cx="586" cy="876"/>
            </a:xfrm>
          </p:grpSpPr>
          <p:sp>
            <p:nvSpPr>
              <p:cNvPr id="189501" name="Freeform 61"/>
              <p:cNvSpPr>
                <a:spLocks/>
              </p:cNvSpPr>
              <p:nvPr/>
            </p:nvSpPr>
            <p:spPr bwMode="auto">
              <a:xfrm>
                <a:off x="2352" y="1488"/>
                <a:ext cx="240" cy="864"/>
              </a:xfrm>
              <a:custGeom>
                <a:avLst/>
                <a:gdLst>
                  <a:gd name="T0" fmla="*/ 240 w 240"/>
                  <a:gd name="T1" fmla="*/ 0 h 864"/>
                  <a:gd name="T2" fmla="*/ 0 w 240"/>
                  <a:gd name="T3" fmla="*/ 48 h 864"/>
                  <a:gd name="T4" fmla="*/ 0 w 240"/>
                  <a:gd name="T5" fmla="*/ 624 h 864"/>
                  <a:gd name="T6" fmla="*/ 240 w 240"/>
                  <a:gd name="T7" fmla="*/ 864 h 864"/>
                  <a:gd name="T8" fmla="*/ 240 w 240"/>
                  <a:gd name="T9" fmla="*/ 0 h 864"/>
                </a:gdLst>
                <a:ahLst/>
                <a:cxnLst>
                  <a:cxn ang="0">
                    <a:pos x="T0" y="T1"/>
                  </a:cxn>
                  <a:cxn ang="0">
                    <a:pos x="T2" y="T3"/>
                  </a:cxn>
                  <a:cxn ang="0">
                    <a:pos x="T4" y="T5"/>
                  </a:cxn>
                  <a:cxn ang="0">
                    <a:pos x="T6" y="T7"/>
                  </a:cxn>
                  <a:cxn ang="0">
                    <a:pos x="T8" y="T9"/>
                  </a:cxn>
                </a:cxnLst>
                <a:rect l="0" t="0" r="r" b="b"/>
                <a:pathLst>
                  <a:path w="240" h="864">
                    <a:moveTo>
                      <a:pt x="240" y="0"/>
                    </a:moveTo>
                    <a:lnTo>
                      <a:pt x="0" y="48"/>
                    </a:lnTo>
                    <a:lnTo>
                      <a:pt x="0" y="624"/>
                    </a:lnTo>
                    <a:lnTo>
                      <a:pt x="240" y="864"/>
                    </a:lnTo>
                    <a:lnTo>
                      <a:pt x="240" y="0"/>
                    </a:lnTo>
                    <a:close/>
                  </a:path>
                </a:pathLst>
              </a:custGeom>
              <a:solidFill>
                <a:schemeClr val="bg2"/>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02" name="Freeform 62"/>
              <p:cNvSpPr>
                <a:spLocks/>
              </p:cNvSpPr>
              <p:nvPr/>
            </p:nvSpPr>
            <p:spPr bwMode="auto">
              <a:xfrm>
                <a:off x="2602" y="1492"/>
                <a:ext cx="336" cy="864"/>
              </a:xfrm>
              <a:custGeom>
                <a:avLst/>
                <a:gdLst>
                  <a:gd name="T0" fmla="*/ 0 w 336"/>
                  <a:gd name="T1" fmla="*/ 0 h 864"/>
                  <a:gd name="T2" fmla="*/ 336 w 336"/>
                  <a:gd name="T3" fmla="*/ 0 h 864"/>
                  <a:gd name="T4" fmla="*/ 336 w 336"/>
                  <a:gd name="T5" fmla="*/ 816 h 864"/>
                  <a:gd name="T6" fmla="*/ 0 w 336"/>
                  <a:gd name="T7" fmla="*/ 864 h 864"/>
                  <a:gd name="T8" fmla="*/ 0 w 336"/>
                  <a:gd name="T9" fmla="*/ 0 h 864"/>
                </a:gdLst>
                <a:ahLst/>
                <a:cxnLst>
                  <a:cxn ang="0">
                    <a:pos x="T0" y="T1"/>
                  </a:cxn>
                  <a:cxn ang="0">
                    <a:pos x="T2" y="T3"/>
                  </a:cxn>
                  <a:cxn ang="0">
                    <a:pos x="T4" y="T5"/>
                  </a:cxn>
                  <a:cxn ang="0">
                    <a:pos x="T6" y="T7"/>
                  </a:cxn>
                  <a:cxn ang="0">
                    <a:pos x="T8" y="T9"/>
                  </a:cxn>
                </a:cxnLst>
                <a:rect l="0" t="0" r="r" b="b"/>
                <a:pathLst>
                  <a:path w="336" h="864">
                    <a:moveTo>
                      <a:pt x="0" y="0"/>
                    </a:moveTo>
                    <a:lnTo>
                      <a:pt x="336" y="0"/>
                    </a:lnTo>
                    <a:lnTo>
                      <a:pt x="336" y="816"/>
                    </a:lnTo>
                    <a:lnTo>
                      <a:pt x="0" y="864"/>
                    </a:lnTo>
                    <a:lnTo>
                      <a:pt x="0" y="0"/>
                    </a:lnTo>
                    <a:close/>
                  </a:path>
                </a:pathLst>
              </a:custGeom>
              <a:solidFill>
                <a:srgbClr val="271F6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03" name="Freeform 63"/>
              <p:cNvSpPr>
                <a:spLocks/>
              </p:cNvSpPr>
              <p:nvPr/>
            </p:nvSpPr>
            <p:spPr bwMode="auto">
              <a:xfrm>
                <a:off x="2592" y="1484"/>
                <a:ext cx="56" cy="876"/>
              </a:xfrm>
              <a:custGeom>
                <a:avLst/>
                <a:gdLst>
                  <a:gd name="T0" fmla="*/ 0 w 56"/>
                  <a:gd name="T1" fmla="*/ 0 h 876"/>
                  <a:gd name="T2" fmla="*/ 56 w 56"/>
                  <a:gd name="T3" fmla="*/ 0 h 876"/>
                  <a:gd name="T4" fmla="*/ 56 w 56"/>
                  <a:gd name="T5" fmla="*/ 876 h 876"/>
                  <a:gd name="T6" fmla="*/ 6 w 56"/>
                  <a:gd name="T7" fmla="*/ 857 h 876"/>
                  <a:gd name="T8" fmla="*/ 0 w 56"/>
                  <a:gd name="T9" fmla="*/ 0 h 876"/>
                </a:gdLst>
                <a:ahLst/>
                <a:cxnLst>
                  <a:cxn ang="0">
                    <a:pos x="T0" y="T1"/>
                  </a:cxn>
                  <a:cxn ang="0">
                    <a:pos x="T2" y="T3"/>
                  </a:cxn>
                  <a:cxn ang="0">
                    <a:pos x="T4" y="T5"/>
                  </a:cxn>
                  <a:cxn ang="0">
                    <a:pos x="T6" y="T7"/>
                  </a:cxn>
                  <a:cxn ang="0">
                    <a:pos x="T8" y="T9"/>
                  </a:cxn>
                </a:cxnLst>
                <a:rect l="0" t="0" r="r" b="b"/>
                <a:pathLst>
                  <a:path w="56" h="876">
                    <a:moveTo>
                      <a:pt x="0" y="0"/>
                    </a:moveTo>
                    <a:lnTo>
                      <a:pt x="56" y="0"/>
                    </a:lnTo>
                    <a:lnTo>
                      <a:pt x="56" y="876"/>
                    </a:lnTo>
                    <a:lnTo>
                      <a:pt x="6" y="857"/>
                    </a:lnTo>
                    <a:lnTo>
                      <a:pt x="0" y="0"/>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04" name="Freeform 64"/>
              <p:cNvSpPr>
                <a:spLocks/>
              </p:cNvSpPr>
              <p:nvPr/>
            </p:nvSpPr>
            <p:spPr bwMode="auto">
              <a:xfrm>
                <a:off x="2641" y="2135"/>
                <a:ext cx="169" cy="75"/>
              </a:xfrm>
              <a:custGeom>
                <a:avLst/>
                <a:gdLst>
                  <a:gd name="T0" fmla="*/ 7 w 169"/>
                  <a:gd name="T1" fmla="*/ 18 h 75"/>
                  <a:gd name="T2" fmla="*/ 163 w 169"/>
                  <a:gd name="T3" fmla="*/ 0 h 75"/>
                  <a:gd name="T4" fmla="*/ 169 w 169"/>
                  <a:gd name="T5" fmla="*/ 56 h 75"/>
                  <a:gd name="T6" fmla="*/ 0 w 169"/>
                  <a:gd name="T7" fmla="*/ 75 h 75"/>
                  <a:gd name="T8" fmla="*/ 7 w 169"/>
                  <a:gd name="T9" fmla="*/ 18 h 75"/>
                </a:gdLst>
                <a:ahLst/>
                <a:cxnLst>
                  <a:cxn ang="0">
                    <a:pos x="T0" y="T1"/>
                  </a:cxn>
                  <a:cxn ang="0">
                    <a:pos x="T2" y="T3"/>
                  </a:cxn>
                  <a:cxn ang="0">
                    <a:pos x="T4" y="T5"/>
                  </a:cxn>
                  <a:cxn ang="0">
                    <a:pos x="T6" y="T7"/>
                  </a:cxn>
                  <a:cxn ang="0">
                    <a:pos x="T8" y="T9"/>
                  </a:cxn>
                </a:cxnLst>
                <a:rect l="0" t="0" r="r" b="b"/>
                <a:pathLst>
                  <a:path w="169" h="75">
                    <a:moveTo>
                      <a:pt x="7" y="18"/>
                    </a:moveTo>
                    <a:lnTo>
                      <a:pt x="163" y="0"/>
                    </a:lnTo>
                    <a:lnTo>
                      <a:pt x="169" y="56"/>
                    </a:lnTo>
                    <a:lnTo>
                      <a:pt x="0" y="75"/>
                    </a:lnTo>
                    <a:lnTo>
                      <a:pt x="7" y="18"/>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05" name="Oval 65"/>
              <p:cNvSpPr>
                <a:spLocks noChangeArrowheads="1"/>
              </p:cNvSpPr>
              <p:nvPr/>
            </p:nvSpPr>
            <p:spPr bwMode="auto">
              <a:xfrm>
                <a:off x="2848" y="1521"/>
                <a:ext cx="56" cy="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506" name="Oval 66"/>
              <p:cNvSpPr>
                <a:spLocks noChangeArrowheads="1"/>
              </p:cNvSpPr>
              <p:nvPr/>
            </p:nvSpPr>
            <p:spPr bwMode="auto">
              <a:xfrm>
                <a:off x="2873" y="2129"/>
                <a:ext cx="56" cy="5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507" name="Freeform 67"/>
              <p:cNvSpPr>
                <a:spLocks/>
              </p:cNvSpPr>
              <p:nvPr/>
            </p:nvSpPr>
            <p:spPr bwMode="auto">
              <a:xfrm>
                <a:off x="2704" y="2241"/>
                <a:ext cx="175" cy="75"/>
              </a:xfrm>
              <a:custGeom>
                <a:avLst/>
                <a:gdLst>
                  <a:gd name="T0" fmla="*/ 0 w 175"/>
                  <a:gd name="T1" fmla="*/ 31 h 75"/>
                  <a:gd name="T2" fmla="*/ 0 w 175"/>
                  <a:gd name="T3" fmla="*/ 75 h 75"/>
                  <a:gd name="T4" fmla="*/ 175 w 175"/>
                  <a:gd name="T5" fmla="*/ 37 h 75"/>
                  <a:gd name="T6" fmla="*/ 175 w 175"/>
                  <a:gd name="T7" fmla="*/ 0 h 75"/>
                  <a:gd name="T8" fmla="*/ 0 w 175"/>
                  <a:gd name="T9" fmla="*/ 31 h 75"/>
                </a:gdLst>
                <a:ahLst/>
                <a:cxnLst>
                  <a:cxn ang="0">
                    <a:pos x="T0" y="T1"/>
                  </a:cxn>
                  <a:cxn ang="0">
                    <a:pos x="T2" y="T3"/>
                  </a:cxn>
                  <a:cxn ang="0">
                    <a:pos x="T4" y="T5"/>
                  </a:cxn>
                  <a:cxn ang="0">
                    <a:pos x="T6" y="T7"/>
                  </a:cxn>
                  <a:cxn ang="0">
                    <a:pos x="T8" y="T9"/>
                  </a:cxn>
                </a:cxnLst>
                <a:rect l="0" t="0" r="r" b="b"/>
                <a:pathLst>
                  <a:path w="175" h="75">
                    <a:moveTo>
                      <a:pt x="0" y="31"/>
                    </a:moveTo>
                    <a:lnTo>
                      <a:pt x="0" y="75"/>
                    </a:lnTo>
                    <a:lnTo>
                      <a:pt x="175" y="37"/>
                    </a:lnTo>
                    <a:lnTo>
                      <a:pt x="175" y="0"/>
                    </a:lnTo>
                    <a:lnTo>
                      <a:pt x="0" y="31"/>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189508" name="Group 68"/>
            <p:cNvGrpSpPr>
              <a:grpSpLocks/>
            </p:cNvGrpSpPr>
            <p:nvPr/>
          </p:nvGrpSpPr>
          <p:grpSpPr bwMode="auto">
            <a:xfrm>
              <a:off x="2736" y="1344"/>
              <a:ext cx="336" cy="680"/>
              <a:chOff x="2352" y="1484"/>
              <a:chExt cx="586" cy="876"/>
            </a:xfrm>
          </p:grpSpPr>
          <p:sp>
            <p:nvSpPr>
              <p:cNvPr id="189509" name="Freeform 69"/>
              <p:cNvSpPr>
                <a:spLocks/>
              </p:cNvSpPr>
              <p:nvPr/>
            </p:nvSpPr>
            <p:spPr bwMode="auto">
              <a:xfrm>
                <a:off x="2352" y="1488"/>
                <a:ext cx="240" cy="864"/>
              </a:xfrm>
              <a:custGeom>
                <a:avLst/>
                <a:gdLst>
                  <a:gd name="T0" fmla="*/ 240 w 240"/>
                  <a:gd name="T1" fmla="*/ 0 h 864"/>
                  <a:gd name="T2" fmla="*/ 0 w 240"/>
                  <a:gd name="T3" fmla="*/ 48 h 864"/>
                  <a:gd name="T4" fmla="*/ 0 w 240"/>
                  <a:gd name="T5" fmla="*/ 624 h 864"/>
                  <a:gd name="T6" fmla="*/ 240 w 240"/>
                  <a:gd name="T7" fmla="*/ 864 h 864"/>
                  <a:gd name="T8" fmla="*/ 240 w 240"/>
                  <a:gd name="T9" fmla="*/ 0 h 864"/>
                </a:gdLst>
                <a:ahLst/>
                <a:cxnLst>
                  <a:cxn ang="0">
                    <a:pos x="T0" y="T1"/>
                  </a:cxn>
                  <a:cxn ang="0">
                    <a:pos x="T2" y="T3"/>
                  </a:cxn>
                  <a:cxn ang="0">
                    <a:pos x="T4" y="T5"/>
                  </a:cxn>
                  <a:cxn ang="0">
                    <a:pos x="T6" y="T7"/>
                  </a:cxn>
                  <a:cxn ang="0">
                    <a:pos x="T8" y="T9"/>
                  </a:cxn>
                </a:cxnLst>
                <a:rect l="0" t="0" r="r" b="b"/>
                <a:pathLst>
                  <a:path w="240" h="864">
                    <a:moveTo>
                      <a:pt x="240" y="0"/>
                    </a:moveTo>
                    <a:lnTo>
                      <a:pt x="0" y="48"/>
                    </a:lnTo>
                    <a:lnTo>
                      <a:pt x="0" y="624"/>
                    </a:lnTo>
                    <a:lnTo>
                      <a:pt x="240" y="864"/>
                    </a:lnTo>
                    <a:lnTo>
                      <a:pt x="240" y="0"/>
                    </a:lnTo>
                    <a:close/>
                  </a:path>
                </a:pathLst>
              </a:custGeom>
              <a:solidFill>
                <a:schemeClr val="bg2"/>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10" name="Freeform 70"/>
              <p:cNvSpPr>
                <a:spLocks/>
              </p:cNvSpPr>
              <p:nvPr/>
            </p:nvSpPr>
            <p:spPr bwMode="auto">
              <a:xfrm>
                <a:off x="2602" y="1492"/>
                <a:ext cx="336" cy="864"/>
              </a:xfrm>
              <a:custGeom>
                <a:avLst/>
                <a:gdLst>
                  <a:gd name="T0" fmla="*/ 0 w 336"/>
                  <a:gd name="T1" fmla="*/ 0 h 864"/>
                  <a:gd name="T2" fmla="*/ 336 w 336"/>
                  <a:gd name="T3" fmla="*/ 0 h 864"/>
                  <a:gd name="T4" fmla="*/ 336 w 336"/>
                  <a:gd name="T5" fmla="*/ 816 h 864"/>
                  <a:gd name="T6" fmla="*/ 0 w 336"/>
                  <a:gd name="T7" fmla="*/ 864 h 864"/>
                  <a:gd name="T8" fmla="*/ 0 w 336"/>
                  <a:gd name="T9" fmla="*/ 0 h 864"/>
                </a:gdLst>
                <a:ahLst/>
                <a:cxnLst>
                  <a:cxn ang="0">
                    <a:pos x="T0" y="T1"/>
                  </a:cxn>
                  <a:cxn ang="0">
                    <a:pos x="T2" y="T3"/>
                  </a:cxn>
                  <a:cxn ang="0">
                    <a:pos x="T4" y="T5"/>
                  </a:cxn>
                  <a:cxn ang="0">
                    <a:pos x="T6" y="T7"/>
                  </a:cxn>
                  <a:cxn ang="0">
                    <a:pos x="T8" y="T9"/>
                  </a:cxn>
                </a:cxnLst>
                <a:rect l="0" t="0" r="r" b="b"/>
                <a:pathLst>
                  <a:path w="336" h="864">
                    <a:moveTo>
                      <a:pt x="0" y="0"/>
                    </a:moveTo>
                    <a:lnTo>
                      <a:pt x="336" y="0"/>
                    </a:lnTo>
                    <a:lnTo>
                      <a:pt x="336" y="816"/>
                    </a:lnTo>
                    <a:lnTo>
                      <a:pt x="0" y="864"/>
                    </a:lnTo>
                    <a:lnTo>
                      <a:pt x="0" y="0"/>
                    </a:lnTo>
                    <a:close/>
                  </a:path>
                </a:pathLst>
              </a:custGeom>
              <a:solidFill>
                <a:srgbClr val="271F6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11" name="Freeform 71"/>
              <p:cNvSpPr>
                <a:spLocks/>
              </p:cNvSpPr>
              <p:nvPr/>
            </p:nvSpPr>
            <p:spPr bwMode="auto">
              <a:xfrm>
                <a:off x="2592" y="1484"/>
                <a:ext cx="56" cy="876"/>
              </a:xfrm>
              <a:custGeom>
                <a:avLst/>
                <a:gdLst>
                  <a:gd name="T0" fmla="*/ 0 w 56"/>
                  <a:gd name="T1" fmla="*/ 0 h 876"/>
                  <a:gd name="T2" fmla="*/ 56 w 56"/>
                  <a:gd name="T3" fmla="*/ 0 h 876"/>
                  <a:gd name="T4" fmla="*/ 56 w 56"/>
                  <a:gd name="T5" fmla="*/ 876 h 876"/>
                  <a:gd name="T6" fmla="*/ 6 w 56"/>
                  <a:gd name="T7" fmla="*/ 857 h 876"/>
                  <a:gd name="T8" fmla="*/ 0 w 56"/>
                  <a:gd name="T9" fmla="*/ 0 h 876"/>
                </a:gdLst>
                <a:ahLst/>
                <a:cxnLst>
                  <a:cxn ang="0">
                    <a:pos x="T0" y="T1"/>
                  </a:cxn>
                  <a:cxn ang="0">
                    <a:pos x="T2" y="T3"/>
                  </a:cxn>
                  <a:cxn ang="0">
                    <a:pos x="T4" y="T5"/>
                  </a:cxn>
                  <a:cxn ang="0">
                    <a:pos x="T6" y="T7"/>
                  </a:cxn>
                  <a:cxn ang="0">
                    <a:pos x="T8" y="T9"/>
                  </a:cxn>
                </a:cxnLst>
                <a:rect l="0" t="0" r="r" b="b"/>
                <a:pathLst>
                  <a:path w="56" h="876">
                    <a:moveTo>
                      <a:pt x="0" y="0"/>
                    </a:moveTo>
                    <a:lnTo>
                      <a:pt x="56" y="0"/>
                    </a:lnTo>
                    <a:lnTo>
                      <a:pt x="56" y="876"/>
                    </a:lnTo>
                    <a:lnTo>
                      <a:pt x="6" y="857"/>
                    </a:lnTo>
                    <a:lnTo>
                      <a:pt x="0" y="0"/>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12" name="Freeform 72"/>
              <p:cNvSpPr>
                <a:spLocks/>
              </p:cNvSpPr>
              <p:nvPr/>
            </p:nvSpPr>
            <p:spPr bwMode="auto">
              <a:xfrm>
                <a:off x="2641" y="2135"/>
                <a:ext cx="169" cy="75"/>
              </a:xfrm>
              <a:custGeom>
                <a:avLst/>
                <a:gdLst>
                  <a:gd name="T0" fmla="*/ 7 w 169"/>
                  <a:gd name="T1" fmla="*/ 18 h 75"/>
                  <a:gd name="T2" fmla="*/ 163 w 169"/>
                  <a:gd name="T3" fmla="*/ 0 h 75"/>
                  <a:gd name="T4" fmla="*/ 169 w 169"/>
                  <a:gd name="T5" fmla="*/ 56 h 75"/>
                  <a:gd name="T6" fmla="*/ 0 w 169"/>
                  <a:gd name="T7" fmla="*/ 75 h 75"/>
                  <a:gd name="T8" fmla="*/ 7 w 169"/>
                  <a:gd name="T9" fmla="*/ 18 h 75"/>
                </a:gdLst>
                <a:ahLst/>
                <a:cxnLst>
                  <a:cxn ang="0">
                    <a:pos x="T0" y="T1"/>
                  </a:cxn>
                  <a:cxn ang="0">
                    <a:pos x="T2" y="T3"/>
                  </a:cxn>
                  <a:cxn ang="0">
                    <a:pos x="T4" y="T5"/>
                  </a:cxn>
                  <a:cxn ang="0">
                    <a:pos x="T6" y="T7"/>
                  </a:cxn>
                  <a:cxn ang="0">
                    <a:pos x="T8" y="T9"/>
                  </a:cxn>
                </a:cxnLst>
                <a:rect l="0" t="0" r="r" b="b"/>
                <a:pathLst>
                  <a:path w="169" h="75">
                    <a:moveTo>
                      <a:pt x="7" y="18"/>
                    </a:moveTo>
                    <a:lnTo>
                      <a:pt x="163" y="0"/>
                    </a:lnTo>
                    <a:lnTo>
                      <a:pt x="169" y="56"/>
                    </a:lnTo>
                    <a:lnTo>
                      <a:pt x="0" y="75"/>
                    </a:lnTo>
                    <a:lnTo>
                      <a:pt x="7" y="18"/>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13" name="Oval 73"/>
              <p:cNvSpPr>
                <a:spLocks noChangeArrowheads="1"/>
              </p:cNvSpPr>
              <p:nvPr/>
            </p:nvSpPr>
            <p:spPr bwMode="auto">
              <a:xfrm>
                <a:off x="2848" y="1521"/>
                <a:ext cx="56" cy="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514" name="Oval 74"/>
              <p:cNvSpPr>
                <a:spLocks noChangeArrowheads="1"/>
              </p:cNvSpPr>
              <p:nvPr/>
            </p:nvSpPr>
            <p:spPr bwMode="auto">
              <a:xfrm>
                <a:off x="2873" y="2129"/>
                <a:ext cx="56" cy="5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515" name="Freeform 75"/>
              <p:cNvSpPr>
                <a:spLocks/>
              </p:cNvSpPr>
              <p:nvPr/>
            </p:nvSpPr>
            <p:spPr bwMode="auto">
              <a:xfrm>
                <a:off x="2704" y="2241"/>
                <a:ext cx="175" cy="75"/>
              </a:xfrm>
              <a:custGeom>
                <a:avLst/>
                <a:gdLst>
                  <a:gd name="T0" fmla="*/ 0 w 175"/>
                  <a:gd name="T1" fmla="*/ 31 h 75"/>
                  <a:gd name="T2" fmla="*/ 0 w 175"/>
                  <a:gd name="T3" fmla="*/ 75 h 75"/>
                  <a:gd name="T4" fmla="*/ 175 w 175"/>
                  <a:gd name="T5" fmla="*/ 37 h 75"/>
                  <a:gd name="T6" fmla="*/ 175 w 175"/>
                  <a:gd name="T7" fmla="*/ 0 h 75"/>
                  <a:gd name="T8" fmla="*/ 0 w 175"/>
                  <a:gd name="T9" fmla="*/ 31 h 75"/>
                </a:gdLst>
                <a:ahLst/>
                <a:cxnLst>
                  <a:cxn ang="0">
                    <a:pos x="T0" y="T1"/>
                  </a:cxn>
                  <a:cxn ang="0">
                    <a:pos x="T2" y="T3"/>
                  </a:cxn>
                  <a:cxn ang="0">
                    <a:pos x="T4" y="T5"/>
                  </a:cxn>
                  <a:cxn ang="0">
                    <a:pos x="T6" y="T7"/>
                  </a:cxn>
                  <a:cxn ang="0">
                    <a:pos x="T8" y="T9"/>
                  </a:cxn>
                </a:cxnLst>
                <a:rect l="0" t="0" r="r" b="b"/>
                <a:pathLst>
                  <a:path w="175" h="75">
                    <a:moveTo>
                      <a:pt x="0" y="31"/>
                    </a:moveTo>
                    <a:lnTo>
                      <a:pt x="0" y="75"/>
                    </a:lnTo>
                    <a:lnTo>
                      <a:pt x="175" y="37"/>
                    </a:lnTo>
                    <a:lnTo>
                      <a:pt x="175" y="0"/>
                    </a:lnTo>
                    <a:lnTo>
                      <a:pt x="0" y="31"/>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189516" name="Group 76"/>
            <p:cNvGrpSpPr>
              <a:grpSpLocks/>
            </p:cNvGrpSpPr>
            <p:nvPr/>
          </p:nvGrpSpPr>
          <p:grpSpPr bwMode="auto">
            <a:xfrm>
              <a:off x="2112" y="1104"/>
              <a:ext cx="336" cy="680"/>
              <a:chOff x="2352" y="1484"/>
              <a:chExt cx="586" cy="876"/>
            </a:xfrm>
          </p:grpSpPr>
          <p:sp>
            <p:nvSpPr>
              <p:cNvPr id="189517" name="Freeform 77"/>
              <p:cNvSpPr>
                <a:spLocks/>
              </p:cNvSpPr>
              <p:nvPr/>
            </p:nvSpPr>
            <p:spPr bwMode="auto">
              <a:xfrm>
                <a:off x="2352" y="1488"/>
                <a:ext cx="240" cy="864"/>
              </a:xfrm>
              <a:custGeom>
                <a:avLst/>
                <a:gdLst>
                  <a:gd name="T0" fmla="*/ 240 w 240"/>
                  <a:gd name="T1" fmla="*/ 0 h 864"/>
                  <a:gd name="T2" fmla="*/ 0 w 240"/>
                  <a:gd name="T3" fmla="*/ 48 h 864"/>
                  <a:gd name="T4" fmla="*/ 0 w 240"/>
                  <a:gd name="T5" fmla="*/ 624 h 864"/>
                  <a:gd name="T6" fmla="*/ 240 w 240"/>
                  <a:gd name="T7" fmla="*/ 864 h 864"/>
                  <a:gd name="T8" fmla="*/ 240 w 240"/>
                  <a:gd name="T9" fmla="*/ 0 h 864"/>
                </a:gdLst>
                <a:ahLst/>
                <a:cxnLst>
                  <a:cxn ang="0">
                    <a:pos x="T0" y="T1"/>
                  </a:cxn>
                  <a:cxn ang="0">
                    <a:pos x="T2" y="T3"/>
                  </a:cxn>
                  <a:cxn ang="0">
                    <a:pos x="T4" y="T5"/>
                  </a:cxn>
                  <a:cxn ang="0">
                    <a:pos x="T6" y="T7"/>
                  </a:cxn>
                  <a:cxn ang="0">
                    <a:pos x="T8" y="T9"/>
                  </a:cxn>
                </a:cxnLst>
                <a:rect l="0" t="0" r="r" b="b"/>
                <a:pathLst>
                  <a:path w="240" h="864">
                    <a:moveTo>
                      <a:pt x="240" y="0"/>
                    </a:moveTo>
                    <a:lnTo>
                      <a:pt x="0" y="48"/>
                    </a:lnTo>
                    <a:lnTo>
                      <a:pt x="0" y="624"/>
                    </a:lnTo>
                    <a:lnTo>
                      <a:pt x="240" y="864"/>
                    </a:lnTo>
                    <a:lnTo>
                      <a:pt x="240" y="0"/>
                    </a:lnTo>
                    <a:close/>
                  </a:path>
                </a:pathLst>
              </a:custGeom>
              <a:solidFill>
                <a:schemeClr val="bg2"/>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18" name="Freeform 78"/>
              <p:cNvSpPr>
                <a:spLocks/>
              </p:cNvSpPr>
              <p:nvPr/>
            </p:nvSpPr>
            <p:spPr bwMode="auto">
              <a:xfrm>
                <a:off x="2602" y="1492"/>
                <a:ext cx="336" cy="864"/>
              </a:xfrm>
              <a:custGeom>
                <a:avLst/>
                <a:gdLst>
                  <a:gd name="T0" fmla="*/ 0 w 336"/>
                  <a:gd name="T1" fmla="*/ 0 h 864"/>
                  <a:gd name="T2" fmla="*/ 336 w 336"/>
                  <a:gd name="T3" fmla="*/ 0 h 864"/>
                  <a:gd name="T4" fmla="*/ 336 w 336"/>
                  <a:gd name="T5" fmla="*/ 816 h 864"/>
                  <a:gd name="T6" fmla="*/ 0 w 336"/>
                  <a:gd name="T7" fmla="*/ 864 h 864"/>
                  <a:gd name="T8" fmla="*/ 0 w 336"/>
                  <a:gd name="T9" fmla="*/ 0 h 864"/>
                </a:gdLst>
                <a:ahLst/>
                <a:cxnLst>
                  <a:cxn ang="0">
                    <a:pos x="T0" y="T1"/>
                  </a:cxn>
                  <a:cxn ang="0">
                    <a:pos x="T2" y="T3"/>
                  </a:cxn>
                  <a:cxn ang="0">
                    <a:pos x="T4" y="T5"/>
                  </a:cxn>
                  <a:cxn ang="0">
                    <a:pos x="T6" y="T7"/>
                  </a:cxn>
                  <a:cxn ang="0">
                    <a:pos x="T8" y="T9"/>
                  </a:cxn>
                </a:cxnLst>
                <a:rect l="0" t="0" r="r" b="b"/>
                <a:pathLst>
                  <a:path w="336" h="864">
                    <a:moveTo>
                      <a:pt x="0" y="0"/>
                    </a:moveTo>
                    <a:lnTo>
                      <a:pt x="336" y="0"/>
                    </a:lnTo>
                    <a:lnTo>
                      <a:pt x="336" y="816"/>
                    </a:lnTo>
                    <a:lnTo>
                      <a:pt x="0" y="864"/>
                    </a:lnTo>
                    <a:lnTo>
                      <a:pt x="0" y="0"/>
                    </a:lnTo>
                    <a:close/>
                  </a:path>
                </a:pathLst>
              </a:custGeom>
              <a:solidFill>
                <a:srgbClr val="271F6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19" name="Freeform 79"/>
              <p:cNvSpPr>
                <a:spLocks/>
              </p:cNvSpPr>
              <p:nvPr/>
            </p:nvSpPr>
            <p:spPr bwMode="auto">
              <a:xfrm>
                <a:off x="2592" y="1484"/>
                <a:ext cx="56" cy="876"/>
              </a:xfrm>
              <a:custGeom>
                <a:avLst/>
                <a:gdLst>
                  <a:gd name="T0" fmla="*/ 0 w 56"/>
                  <a:gd name="T1" fmla="*/ 0 h 876"/>
                  <a:gd name="T2" fmla="*/ 56 w 56"/>
                  <a:gd name="T3" fmla="*/ 0 h 876"/>
                  <a:gd name="T4" fmla="*/ 56 w 56"/>
                  <a:gd name="T5" fmla="*/ 876 h 876"/>
                  <a:gd name="T6" fmla="*/ 6 w 56"/>
                  <a:gd name="T7" fmla="*/ 857 h 876"/>
                  <a:gd name="T8" fmla="*/ 0 w 56"/>
                  <a:gd name="T9" fmla="*/ 0 h 876"/>
                </a:gdLst>
                <a:ahLst/>
                <a:cxnLst>
                  <a:cxn ang="0">
                    <a:pos x="T0" y="T1"/>
                  </a:cxn>
                  <a:cxn ang="0">
                    <a:pos x="T2" y="T3"/>
                  </a:cxn>
                  <a:cxn ang="0">
                    <a:pos x="T4" y="T5"/>
                  </a:cxn>
                  <a:cxn ang="0">
                    <a:pos x="T6" y="T7"/>
                  </a:cxn>
                  <a:cxn ang="0">
                    <a:pos x="T8" y="T9"/>
                  </a:cxn>
                </a:cxnLst>
                <a:rect l="0" t="0" r="r" b="b"/>
                <a:pathLst>
                  <a:path w="56" h="876">
                    <a:moveTo>
                      <a:pt x="0" y="0"/>
                    </a:moveTo>
                    <a:lnTo>
                      <a:pt x="56" y="0"/>
                    </a:lnTo>
                    <a:lnTo>
                      <a:pt x="56" y="876"/>
                    </a:lnTo>
                    <a:lnTo>
                      <a:pt x="6" y="857"/>
                    </a:lnTo>
                    <a:lnTo>
                      <a:pt x="0" y="0"/>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20" name="Freeform 80"/>
              <p:cNvSpPr>
                <a:spLocks/>
              </p:cNvSpPr>
              <p:nvPr/>
            </p:nvSpPr>
            <p:spPr bwMode="auto">
              <a:xfrm>
                <a:off x="2641" y="2135"/>
                <a:ext cx="169" cy="75"/>
              </a:xfrm>
              <a:custGeom>
                <a:avLst/>
                <a:gdLst>
                  <a:gd name="T0" fmla="*/ 7 w 169"/>
                  <a:gd name="T1" fmla="*/ 18 h 75"/>
                  <a:gd name="T2" fmla="*/ 163 w 169"/>
                  <a:gd name="T3" fmla="*/ 0 h 75"/>
                  <a:gd name="T4" fmla="*/ 169 w 169"/>
                  <a:gd name="T5" fmla="*/ 56 h 75"/>
                  <a:gd name="T6" fmla="*/ 0 w 169"/>
                  <a:gd name="T7" fmla="*/ 75 h 75"/>
                  <a:gd name="T8" fmla="*/ 7 w 169"/>
                  <a:gd name="T9" fmla="*/ 18 h 75"/>
                </a:gdLst>
                <a:ahLst/>
                <a:cxnLst>
                  <a:cxn ang="0">
                    <a:pos x="T0" y="T1"/>
                  </a:cxn>
                  <a:cxn ang="0">
                    <a:pos x="T2" y="T3"/>
                  </a:cxn>
                  <a:cxn ang="0">
                    <a:pos x="T4" y="T5"/>
                  </a:cxn>
                  <a:cxn ang="0">
                    <a:pos x="T6" y="T7"/>
                  </a:cxn>
                  <a:cxn ang="0">
                    <a:pos x="T8" y="T9"/>
                  </a:cxn>
                </a:cxnLst>
                <a:rect l="0" t="0" r="r" b="b"/>
                <a:pathLst>
                  <a:path w="169" h="75">
                    <a:moveTo>
                      <a:pt x="7" y="18"/>
                    </a:moveTo>
                    <a:lnTo>
                      <a:pt x="163" y="0"/>
                    </a:lnTo>
                    <a:lnTo>
                      <a:pt x="169" y="56"/>
                    </a:lnTo>
                    <a:lnTo>
                      <a:pt x="0" y="75"/>
                    </a:lnTo>
                    <a:lnTo>
                      <a:pt x="7" y="18"/>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21" name="Oval 81"/>
              <p:cNvSpPr>
                <a:spLocks noChangeArrowheads="1"/>
              </p:cNvSpPr>
              <p:nvPr/>
            </p:nvSpPr>
            <p:spPr bwMode="auto">
              <a:xfrm>
                <a:off x="2848" y="1521"/>
                <a:ext cx="56" cy="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522" name="Oval 82"/>
              <p:cNvSpPr>
                <a:spLocks noChangeArrowheads="1"/>
              </p:cNvSpPr>
              <p:nvPr/>
            </p:nvSpPr>
            <p:spPr bwMode="auto">
              <a:xfrm>
                <a:off x="2873" y="2129"/>
                <a:ext cx="56" cy="5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523" name="Freeform 83"/>
              <p:cNvSpPr>
                <a:spLocks/>
              </p:cNvSpPr>
              <p:nvPr/>
            </p:nvSpPr>
            <p:spPr bwMode="auto">
              <a:xfrm>
                <a:off x="2704" y="2241"/>
                <a:ext cx="175" cy="75"/>
              </a:xfrm>
              <a:custGeom>
                <a:avLst/>
                <a:gdLst>
                  <a:gd name="T0" fmla="*/ 0 w 175"/>
                  <a:gd name="T1" fmla="*/ 31 h 75"/>
                  <a:gd name="T2" fmla="*/ 0 w 175"/>
                  <a:gd name="T3" fmla="*/ 75 h 75"/>
                  <a:gd name="T4" fmla="*/ 175 w 175"/>
                  <a:gd name="T5" fmla="*/ 37 h 75"/>
                  <a:gd name="T6" fmla="*/ 175 w 175"/>
                  <a:gd name="T7" fmla="*/ 0 h 75"/>
                  <a:gd name="T8" fmla="*/ 0 w 175"/>
                  <a:gd name="T9" fmla="*/ 31 h 75"/>
                </a:gdLst>
                <a:ahLst/>
                <a:cxnLst>
                  <a:cxn ang="0">
                    <a:pos x="T0" y="T1"/>
                  </a:cxn>
                  <a:cxn ang="0">
                    <a:pos x="T2" y="T3"/>
                  </a:cxn>
                  <a:cxn ang="0">
                    <a:pos x="T4" y="T5"/>
                  </a:cxn>
                  <a:cxn ang="0">
                    <a:pos x="T6" y="T7"/>
                  </a:cxn>
                  <a:cxn ang="0">
                    <a:pos x="T8" y="T9"/>
                  </a:cxn>
                </a:cxnLst>
                <a:rect l="0" t="0" r="r" b="b"/>
                <a:pathLst>
                  <a:path w="175" h="75">
                    <a:moveTo>
                      <a:pt x="0" y="31"/>
                    </a:moveTo>
                    <a:lnTo>
                      <a:pt x="0" y="75"/>
                    </a:lnTo>
                    <a:lnTo>
                      <a:pt x="175" y="37"/>
                    </a:lnTo>
                    <a:lnTo>
                      <a:pt x="175" y="0"/>
                    </a:lnTo>
                    <a:lnTo>
                      <a:pt x="0" y="31"/>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sp>
        <p:nvSpPr>
          <p:cNvPr id="189524" name="Line 84"/>
          <p:cNvSpPr>
            <a:spLocks noChangeShapeType="1"/>
          </p:cNvSpPr>
          <p:nvPr/>
        </p:nvSpPr>
        <p:spPr bwMode="auto">
          <a:xfrm>
            <a:off x="1265584" y="1578360"/>
            <a:ext cx="381000" cy="657225"/>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25" name="Text Box 85"/>
          <p:cNvSpPr txBox="1">
            <a:spLocks noChangeArrowheads="1"/>
          </p:cNvSpPr>
          <p:nvPr/>
        </p:nvSpPr>
        <p:spPr bwMode="auto">
          <a:xfrm>
            <a:off x="122584" y="892560"/>
            <a:ext cx="1311275"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1800"/>
              <a:t>Outside advertising</a:t>
            </a:r>
          </a:p>
        </p:txBody>
      </p:sp>
      <p:sp>
        <p:nvSpPr>
          <p:cNvPr id="189526" name="Text Box 86"/>
          <p:cNvSpPr txBox="1">
            <a:spLocks noChangeArrowheads="1"/>
          </p:cNvSpPr>
          <p:nvPr/>
        </p:nvSpPr>
        <p:spPr bwMode="auto">
          <a:xfrm>
            <a:off x="1341784" y="1425960"/>
            <a:ext cx="3540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a:t>
            </a:r>
          </a:p>
        </p:txBody>
      </p:sp>
      <p:sp>
        <p:nvSpPr>
          <p:cNvPr id="189527" name="Text Box 87"/>
          <p:cNvSpPr txBox="1">
            <a:spLocks noChangeArrowheads="1"/>
          </p:cNvSpPr>
          <p:nvPr/>
        </p:nvSpPr>
        <p:spPr bwMode="auto">
          <a:xfrm>
            <a:off x="274984" y="4902585"/>
            <a:ext cx="1311275"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1800"/>
              <a:t>Outside advertising</a:t>
            </a:r>
          </a:p>
        </p:txBody>
      </p:sp>
      <p:sp>
        <p:nvSpPr>
          <p:cNvPr id="189528" name="Line 88"/>
          <p:cNvSpPr>
            <a:spLocks noChangeShapeType="1"/>
          </p:cNvSpPr>
          <p:nvPr/>
        </p:nvSpPr>
        <p:spPr bwMode="auto">
          <a:xfrm flipV="1">
            <a:off x="1036984" y="4064385"/>
            <a:ext cx="609600" cy="762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29" name="Text Box 89"/>
          <p:cNvSpPr txBox="1">
            <a:spLocks noChangeArrowheads="1"/>
          </p:cNvSpPr>
          <p:nvPr/>
        </p:nvSpPr>
        <p:spPr bwMode="auto">
          <a:xfrm>
            <a:off x="884584" y="4064385"/>
            <a:ext cx="3540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t>$</a:t>
            </a:r>
          </a:p>
        </p:txBody>
      </p:sp>
      <p:sp>
        <p:nvSpPr>
          <p:cNvPr id="189530" name="Freeform 90"/>
          <p:cNvSpPr>
            <a:spLocks/>
          </p:cNvSpPr>
          <p:nvPr/>
        </p:nvSpPr>
        <p:spPr bwMode="auto">
          <a:xfrm>
            <a:off x="2027584" y="3657985"/>
            <a:ext cx="457200" cy="177800"/>
          </a:xfrm>
          <a:custGeom>
            <a:avLst/>
            <a:gdLst>
              <a:gd name="T0" fmla="*/ 0 w 288"/>
              <a:gd name="T1" fmla="*/ 16 h 112"/>
              <a:gd name="T2" fmla="*/ 240 w 288"/>
              <a:gd name="T3" fmla="*/ 16 h 112"/>
              <a:gd name="T4" fmla="*/ 288 w 288"/>
              <a:gd name="T5" fmla="*/ 112 h 112"/>
            </a:gdLst>
            <a:ahLst/>
            <a:cxnLst>
              <a:cxn ang="0">
                <a:pos x="T0" y="T1"/>
              </a:cxn>
              <a:cxn ang="0">
                <a:pos x="T2" y="T3"/>
              </a:cxn>
              <a:cxn ang="0">
                <a:pos x="T4" y="T5"/>
              </a:cxn>
            </a:cxnLst>
            <a:rect l="0" t="0" r="r" b="b"/>
            <a:pathLst>
              <a:path w="288" h="112">
                <a:moveTo>
                  <a:pt x="0" y="16"/>
                </a:moveTo>
                <a:cubicBezTo>
                  <a:pt x="96" y="8"/>
                  <a:pt x="192" y="0"/>
                  <a:pt x="240" y="16"/>
                </a:cubicBezTo>
                <a:cubicBezTo>
                  <a:pt x="288" y="32"/>
                  <a:pt x="288" y="88"/>
                  <a:pt x="288" y="112"/>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31" name="Text Box 91"/>
          <p:cNvSpPr txBox="1">
            <a:spLocks noChangeArrowheads="1"/>
          </p:cNvSpPr>
          <p:nvPr/>
        </p:nvSpPr>
        <p:spPr bwMode="auto">
          <a:xfrm>
            <a:off x="2256184" y="2997585"/>
            <a:ext cx="13716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800"/>
              <a:t>Cross advertising</a:t>
            </a:r>
          </a:p>
        </p:txBody>
      </p:sp>
      <p:sp>
        <p:nvSpPr>
          <p:cNvPr id="189532" name="Freeform 92"/>
          <p:cNvSpPr>
            <a:spLocks/>
          </p:cNvSpPr>
          <p:nvPr/>
        </p:nvSpPr>
        <p:spPr bwMode="auto">
          <a:xfrm>
            <a:off x="2484784" y="3746885"/>
            <a:ext cx="609600" cy="241300"/>
          </a:xfrm>
          <a:custGeom>
            <a:avLst/>
            <a:gdLst>
              <a:gd name="T0" fmla="*/ 0 w 384"/>
              <a:gd name="T1" fmla="*/ 104 h 152"/>
              <a:gd name="T2" fmla="*/ 240 w 384"/>
              <a:gd name="T3" fmla="*/ 8 h 152"/>
              <a:gd name="T4" fmla="*/ 384 w 384"/>
              <a:gd name="T5" fmla="*/ 152 h 152"/>
            </a:gdLst>
            <a:ahLst/>
            <a:cxnLst>
              <a:cxn ang="0">
                <a:pos x="T0" y="T1"/>
              </a:cxn>
              <a:cxn ang="0">
                <a:pos x="T2" y="T3"/>
              </a:cxn>
              <a:cxn ang="0">
                <a:pos x="T4" y="T5"/>
              </a:cxn>
            </a:cxnLst>
            <a:rect l="0" t="0" r="r" b="b"/>
            <a:pathLst>
              <a:path w="384" h="152">
                <a:moveTo>
                  <a:pt x="0" y="104"/>
                </a:moveTo>
                <a:cubicBezTo>
                  <a:pt x="88" y="52"/>
                  <a:pt x="176" y="0"/>
                  <a:pt x="240" y="8"/>
                </a:cubicBezTo>
                <a:cubicBezTo>
                  <a:pt x="304" y="16"/>
                  <a:pt x="344" y="84"/>
                  <a:pt x="384" y="152"/>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33" name="Freeform 93"/>
          <p:cNvSpPr>
            <a:spLocks/>
          </p:cNvSpPr>
          <p:nvPr/>
        </p:nvSpPr>
        <p:spPr bwMode="auto">
          <a:xfrm>
            <a:off x="1646584" y="3073785"/>
            <a:ext cx="381000" cy="266700"/>
          </a:xfrm>
          <a:custGeom>
            <a:avLst/>
            <a:gdLst>
              <a:gd name="T0" fmla="*/ 240 w 240"/>
              <a:gd name="T1" fmla="*/ 0 h 168"/>
              <a:gd name="T2" fmla="*/ 192 w 240"/>
              <a:gd name="T3" fmla="*/ 144 h 168"/>
              <a:gd name="T4" fmla="*/ 0 w 240"/>
              <a:gd name="T5" fmla="*/ 144 h 168"/>
            </a:gdLst>
            <a:ahLst/>
            <a:cxnLst>
              <a:cxn ang="0">
                <a:pos x="T0" y="T1"/>
              </a:cxn>
              <a:cxn ang="0">
                <a:pos x="T2" y="T3"/>
              </a:cxn>
              <a:cxn ang="0">
                <a:pos x="T4" y="T5"/>
              </a:cxn>
            </a:cxnLst>
            <a:rect l="0" t="0" r="r" b="b"/>
            <a:pathLst>
              <a:path w="240" h="168">
                <a:moveTo>
                  <a:pt x="240" y="0"/>
                </a:moveTo>
                <a:cubicBezTo>
                  <a:pt x="236" y="60"/>
                  <a:pt x="232" y="120"/>
                  <a:pt x="192" y="144"/>
                </a:cubicBezTo>
                <a:cubicBezTo>
                  <a:pt x="152" y="168"/>
                  <a:pt x="76" y="156"/>
                  <a:pt x="0" y="144"/>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34" name="Freeform 94"/>
          <p:cNvSpPr>
            <a:spLocks/>
          </p:cNvSpPr>
          <p:nvPr/>
        </p:nvSpPr>
        <p:spPr bwMode="auto">
          <a:xfrm>
            <a:off x="1646584" y="3416685"/>
            <a:ext cx="266700" cy="266700"/>
          </a:xfrm>
          <a:custGeom>
            <a:avLst/>
            <a:gdLst>
              <a:gd name="T0" fmla="*/ 0 w 168"/>
              <a:gd name="T1" fmla="*/ 24 h 168"/>
              <a:gd name="T2" fmla="*/ 144 w 168"/>
              <a:gd name="T3" fmla="*/ 24 h 168"/>
              <a:gd name="T4" fmla="*/ 144 w 168"/>
              <a:gd name="T5" fmla="*/ 168 h 168"/>
            </a:gdLst>
            <a:ahLst/>
            <a:cxnLst>
              <a:cxn ang="0">
                <a:pos x="T0" y="T1"/>
              </a:cxn>
              <a:cxn ang="0">
                <a:pos x="T2" y="T3"/>
              </a:cxn>
              <a:cxn ang="0">
                <a:pos x="T4" y="T5"/>
              </a:cxn>
            </a:cxnLst>
            <a:rect l="0" t="0" r="r" b="b"/>
            <a:pathLst>
              <a:path w="168" h="168">
                <a:moveTo>
                  <a:pt x="0" y="24"/>
                </a:moveTo>
                <a:cubicBezTo>
                  <a:pt x="60" y="12"/>
                  <a:pt x="120" y="0"/>
                  <a:pt x="144" y="24"/>
                </a:cubicBezTo>
                <a:cubicBezTo>
                  <a:pt x="168" y="48"/>
                  <a:pt x="156" y="108"/>
                  <a:pt x="144" y="168"/>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35" name="Freeform 95"/>
          <p:cNvSpPr>
            <a:spLocks/>
          </p:cNvSpPr>
          <p:nvPr/>
        </p:nvSpPr>
        <p:spPr bwMode="auto">
          <a:xfrm>
            <a:off x="2027584" y="2692785"/>
            <a:ext cx="533400" cy="355600"/>
          </a:xfrm>
          <a:custGeom>
            <a:avLst/>
            <a:gdLst>
              <a:gd name="T0" fmla="*/ 0 w 336"/>
              <a:gd name="T1" fmla="*/ 192 h 224"/>
              <a:gd name="T2" fmla="*/ 48 w 336"/>
              <a:gd name="T3" fmla="*/ 192 h 224"/>
              <a:gd name="T4" fmla="*/ 240 w 336"/>
              <a:gd name="T5" fmla="*/ 192 h 224"/>
              <a:gd name="T6" fmla="*/ 336 w 336"/>
              <a:gd name="T7" fmla="*/ 0 h 224"/>
            </a:gdLst>
            <a:ahLst/>
            <a:cxnLst>
              <a:cxn ang="0">
                <a:pos x="T0" y="T1"/>
              </a:cxn>
              <a:cxn ang="0">
                <a:pos x="T2" y="T3"/>
              </a:cxn>
              <a:cxn ang="0">
                <a:pos x="T4" y="T5"/>
              </a:cxn>
              <a:cxn ang="0">
                <a:pos x="T6" y="T7"/>
              </a:cxn>
            </a:cxnLst>
            <a:rect l="0" t="0" r="r" b="b"/>
            <a:pathLst>
              <a:path w="336" h="224">
                <a:moveTo>
                  <a:pt x="0" y="192"/>
                </a:moveTo>
                <a:cubicBezTo>
                  <a:pt x="4" y="192"/>
                  <a:pt x="8" y="192"/>
                  <a:pt x="48" y="192"/>
                </a:cubicBezTo>
                <a:cubicBezTo>
                  <a:pt x="88" y="192"/>
                  <a:pt x="192" y="224"/>
                  <a:pt x="240" y="192"/>
                </a:cubicBezTo>
                <a:cubicBezTo>
                  <a:pt x="288" y="160"/>
                  <a:pt x="312" y="80"/>
                  <a:pt x="336" y="0"/>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36" name="Freeform 96"/>
          <p:cNvSpPr>
            <a:spLocks/>
          </p:cNvSpPr>
          <p:nvPr/>
        </p:nvSpPr>
        <p:spPr bwMode="auto">
          <a:xfrm>
            <a:off x="2637184" y="2692785"/>
            <a:ext cx="381000" cy="177800"/>
          </a:xfrm>
          <a:custGeom>
            <a:avLst/>
            <a:gdLst>
              <a:gd name="T0" fmla="*/ 0 w 240"/>
              <a:gd name="T1" fmla="*/ 0 h 112"/>
              <a:gd name="T2" fmla="*/ 96 w 240"/>
              <a:gd name="T3" fmla="*/ 96 h 112"/>
              <a:gd name="T4" fmla="*/ 240 w 240"/>
              <a:gd name="T5" fmla="*/ 96 h 112"/>
            </a:gdLst>
            <a:ahLst/>
            <a:cxnLst>
              <a:cxn ang="0">
                <a:pos x="T0" y="T1"/>
              </a:cxn>
              <a:cxn ang="0">
                <a:pos x="T2" y="T3"/>
              </a:cxn>
              <a:cxn ang="0">
                <a:pos x="T4" y="T5"/>
              </a:cxn>
            </a:cxnLst>
            <a:rect l="0" t="0" r="r" b="b"/>
            <a:pathLst>
              <a:path w="240" h="112">
                <a:moveTo>
                  <a:pt x="0" y="0"/>
                </a:moveTo>
                <a:cubicBezTo>
                  <a:pt x="28" y="40"/>
                  <a:pt x="56" y="80"/>
                  <a:pt x="96" y="96"/>
                </a:cubicBezTo>
                <a:cubicBezTo>
                  <a:pt x="136" y="112"/>
                  <a:pt x="188" y="104"/>
                  <a:pt x="240" y="96"/>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37" name="Freeform 97"/>
          <p:cNvSpPr>
            <a:spLocks/>
          </p:cNvSpPr>
          <p:nvPr/>
        </p:nvSpPr>
        <p:spPr bwMode="auto">
          <a:xfrm>
            <a:off x="3246784" y="2997585"/>
            <a:ext cx="304800" cy="177800"/>
          </a:xfrm>
          <a:custGeom>
            <a:avLst/>
            <a:gdLst>
              <a:gd name="T0" fmla="*/ 0 w 192"/>
              <a:gd name="T1" fmla="*/ 0 h 112"/>
              <a:gd name="T2" fmla="*/ 48 w 192"/>
              <a:gd name="T3" fmla="*/ 96 h 112"/>
              <a:gd name="T4" fmla="*/ 192 w 192"/>
              <a:gd name="T5" fmla="*/ 96 h 112"/>
            </a:gdLst>
            <a:ahLst/>
            <a:cxnLst>
              <a:cxn ang="0">
                <a:pos x="T0" y="T1"/>
              </a:cxn>
              <a:cxn ang="0">
                <a:pos x="T2" y="T3"/>
              </a:cxn>
              <a:cxn ang="0">
                <a:pos x="T4" y="T5"/>
              </a:cxn>
            </a:cxnLst>
            <a:rect l="0" t="0" r="r" b="b"/>
            <a:pathLst>
              <a:path w="192" h="112">
                <a:moveTo>
                  <a:pt x="0" y="0"/>
                </a:moveTo>
                <a:cubicBezTo>
                  <a:pt x="8" y="40"/>
                  <a:pt x="16" y="80"/>
                  <a:pt x="48" y="96"/>
                </a:cubicBezTo>
                <a:cubicBezTo>
                  <a:pt x="80" y="112"/>
                  <a:pt x="136" y="104"/>
                  <a:pt x="192" y="96"/>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38" name="Freeform 98"/>
          <p:cNvSpPr>
            <a:spLocks/>
          </p:cNvSpPr>
          <p:nvPr/>
        </p:nvSpPr>
        <p:spPr bwMode="auto">
          <a:xfrm>
            <a:off x="3170584" y="3734185"/>
            <a:ext cx="304800" cy="254000"/>
          </a:xfrm>
          <a:custGeom>
            <a:avLst/>
            <a:gdLst>
              <a:gd name="T0" fmla="*/ 0 w 192"/>
              <a:gd name="T1" fmla="*/ 160 h 160"/>
              <a:gd name="T2" fmla="*/ 144 w 192"/>
              <a:gd name="T3" fmla="*/ 16 h 160"/>
              <a:gd name="T4" fmla="*/ 192 w 192"/>
              <a:gd name="T5" fmla="*/ 64 h 160"/>
            </a:gdLst>
            <a:ahLst/>
            <a:cxnLst>
              <a:cxn ang="0">
                <a:pos x="T0" y="T1"/>
              </a:cxn>
              <a:cxn ang="0">
                <a:pos x="T2" y="T3"/>
              </a:cxn>
              <a:cxn ang="0">
                <a:pos x="T4" y="T5"/>
              </a:cxn>
            </a:cxnLst>
            <a:rect l="0" t="0" r="r" b="b"/>
            <a:pathLst>
              <a:path w="192" h="160">
                <a:moveTo>
                  <a:pt x="0" y="160"/>
                </a:moveTo>
                <a:cubicBezTo>
                  <a:pt x="56" y="96"/>
                  <a:pt x="112" y="32"/>
                  <a:pt x="144" y="16"/>
                </a:cubicBezTo>
                <a:cubicBezTo>
                  <a:pt x="176" y="0"/>
                  <a:pt x="184" y="32"/>
                  <a:pt x="192" y="64"/>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39" name="Freeform 99"/>
          <p:cNvSpPr>
            <a:spLocks/>
          </p:cNvSpPr>
          <p:nvPr/>
        </p:nvSpPr>
        <p:spPr bwMode="auto">
          <a:xfrm>
            <a:off x="3551584" y="3480185"/>
            <a:ext cx="228600" cy="355600"/>
          </a:xfrm>
          <a:custGeom>
            <a:avLst/>
            <a:gdLst>
              <a:gd name="T0" fmla="*/ 0 w 144"/>
              <a:gd name="T1" fmla="*/ 224 h 224"/>
              <a:gd name="T2" fmla="*/ 48 w 144"/>
              <a:gd name="T3" fmla="*/ 32 h 224"/>
              <a:gd name="T4" fmla="*/ 144 w 144"/>
              <a:gd name="T5" fmla="*/ 32 h 224"/>
            </a:gdLst>
            <a:ahLst/>
            <a:cxnLst>
              <a:cxn ang="0">
                <a:pos x="T0" y="T1"/>
              </a:cxn>
              <a:cxn ang="0">
                <a:pos x="T2" y="T3"/>
              </a:cxn>
              <a:cxn ang="0">
                <a:pos x="T4" y="T5"/>
              </a:cxn>
            </a:cxnLst>
            <a:rect l="0" t="0" r="r" b="b"/>
            <a:pathLst>
              <a:path w="144" h="224">
                <a:moveTo>
                  <a:pt x="0" y="224"/>
                </a:moveTo>
                <a:cubicBezTo>
                  <a:pt x="12" y="144"/>
                  <a:pt x="24" y="64"/>
                  <a:pt x="48" y="32"/>
                </a:cubicBezTo>
                <a:cubicBezTo>
                  <a:pt x="72" y="0"/>
                  <a:pt x="108" y="16"/>
                  <a:pt x="144" y="32"/>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40" name="Freeform 100"/>
          <p:cNvSpPr>
            <a:spLocks/>
          </p:cNvSpPr>
          <p:nvPr/>
        </p:nvSpPr>
        <p:spPr bwMode="auto">
          <a:xfrm>
            <a:off x="3437284" y="3226185"/>
            <a:ext cx="342900" cy="228600"/>
          </a:xfrm>
          <a:custGeom>
            <a:avLst/>
            <a:gdLst>
              <a:gd name="T0" fmla="*/ 216 w 216"/>
              <a:gd name="T1" fmla="*/ 144 h 144"/>
              <a:gd name="T2" fmla="*/ 24 w 216"/>
              <a:gd name="T3" fmla="*/ 96 h 144"/>
              <a:gd name="T4" fmla="*/ 72 w 216"/>
              <a:gd name="T5" fmla="*/ 0 h 144"/>
            </a:gdLst>
            <a:ahLst/>
            <a:cxnLst>
              <a:cxn ang="0">
                <a:pos x="T0" y="T1"/>
              </a:cxn>
              <a:cxn ang="0">
                <a:pos x="T2" y="T3"/>
              </a:cxn>
              <a:cxn ang="0">
                <a:pos x="T4" y="T5"/>
              </a:cxn>
            </a:cxnLst>
            <a:rect l="0" t="0" r="r" b="b"/>
            <a:pathLst>
              <a:path w="216" h="144">
                <a:moveTo>
                  <a:pt x="216" y="144"/>
                </a:moveTo>
                <a:cubicBezTo>
                  <a:pt x="132" y="132"/>
                  <a:pt x="48" y="120"/>
                  <a:pt x="24" y="96"/>
                </a:cubicBezTo>
                <a:cubicBezTo>
                  <a:pt x="0" y="72"/>
                  <a:pt x="36" y="36"/>
                  <a:pt x="72" y="0"/>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41" name="Text Box 101"/>
          <p:cNvSpPr txBox="1">
            <a:spLocks noChangeArrowheads="1"/>
          </p:cNvSpPr>
          <p:nvPr/>
        </p:nvSpPr>
        <p:spPr bwMode="auto">
          <a:xfrm>
            <a:off x="1646584" y="4978785"/>
            <a:ext cx="2819400" cy="1314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600"/>
              <a:t>Much of the cross advertising was not real money, simply agreements that were sometimes recorded as revenue.</a:t>
            </a:r>
          </a:p>
        </p:txBody>
      </p:sp>
      <p:grpSp>
        <p:nvGrpSpPr>
          <p:cNvPr id="189542" name="Group 102"/>
          <p:cNvGrpSpPr>
            <a:grpSpLocks/>
          </p:cNvGrpSpPr>
          <p:nvPr/>
        </p:nvGrpSpPr>
        <p:grpSpPr bwMode="auto">
          <a:xfrm>
            <a:off x="5456584" y="2962660"/>
            <a:ext cx="342900" cy="827088"/>
            <a:chOff x="2352" y="1484"/>
            <a:chExt cx="586" cy="876"/>
          </a:xfrm>
        </p:grpSpPr>
        <p:sp>
          <p:nvSpPr>
            <p:cNvPr id="189543" name="Freeform 103"/>
            <p:cNvSpPr>
              <a:spLocks/>
            </p:cNvSpPr>
            <p:nvPr/>
          </p:nvSpPr>
          <p:spPr bwMode="auto">
            <a:xfrm>
              <a:off x="2352" y="1488"/>
              <a:ext cx="240" cy="864"/>
            </a:xfrm>
            <a:custGeom>
              <a:avLst/>
              <a:gdLst>
                <a:gd name="T0" fmla="*/ 240 w 240"/>
                <a:gd name="T1" fmla="*/ 0 h 864"/>
                <a:gd name="T2" fmla="*/ 0 w 240"/>
                <a:gd name="T3" fmla="*/ 48 h 864"/>
                <a:gd name="T4" fmla="*/ 0 w 240"/>
                <a:gd name="T5" fmla="*/ 624 h 864"/>
                <a:gd name="T6" fmla="*/ 240 w 240"/>
                <a:gd name="T7" fmla="*/ 864 h 864"/>
                <a:gd name="T8" fmla="*/ 240 w 240"/>
                <a:gd name="T9" fmla="*/ 0 h 864"/>
              </a:gdLst>
              <a:ahLst/>
              <a:cxnLst>
                <a:cxn ang="0">
                  <a:pos x="T0" y="T1"/>
                </a:cxn>
                <a:cxn ang="0">
                  <a:pos x="T2" y="T3"/>
                </a:cxn>
                <a:cxn ang="0">
                  <a:pos x="T4" y="T5"/>
                </a:cxn>
                <a:cxn ang="0">
                  <a:pos x="T6" y="T7"/>
                </a:cxn>
                <a:cxn ang="0">
                  <a:pos x="T8" y="T9"/>
                </a:cxn>
              </a:cxnLst>
              <a:rect l="0" t="0" r="r" b="b"/>
              <a:pathLst>
                <a:path w="240" h="864">
                  <a:moveTo>
                    <a:pt x="240" y="0"/>
                  </a:moveTo>
                  <a:lnTo>
                    <a:pt x="0" y="48"/>
                  </a:lnTo>
                  <a:lnTo>
                    <a:pt x="0" y="624"/>
                  </a:lnTo>
                  <a:lnTo>
                    <a:pt x="240" y="864"/>
                  </a:lnTo>
                  <a:lnTo>
                    <a:pt x="240" y="0"/>
                  </a:lnTo>
                  <a:close/>
                </a:path>
              </a:pathLst>
            </a:custGeom>
            <a:solidFill>
              <a:schemeClr val="bg2"/>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44" name="Freeform 104"/>
            <p:cNvSpPr>
              <a:spLocks/>
            </p:cNvSpPr>
            <p:nvPr/>
          </p:nvSpPr>
          <p:spPr bwMode="auto">
            <a:xfrm>
              <a:off x="2602" y="1492"/>
              <a:ext cx="336" cy="864"/>
            </a:xfrm>
            <a:custGeom>
              <a:avLst/>
              <a:gdLst>
                <a:gd name="T0" fmla="*/ 0 w 336"/>
                <a:gd name="T1" fmla="*/ 0 h 864"/>
                <a:gd name="T2" fmla="*/ 336 w 336"/>
                <a:gd name="T3" fmla="*/ 0 h 864"/>
                <a:gd name="T4" fmla="*/ 336 w 336"/>
                <a:gd name="T5" fmla="*/ 816 h 864"/>
                <a:gd name="T6" fmla="*/ 0 w 336"/>
                <a:gd name="T7" fmla="*/ 864 h 864"/>
                <a:gd name="T8" fmla="*/ 0 w 336"/>
                <a:gd name="T9" fmla="*/ 0 h 864"/>
              </a:gdLst>
              <a:ahLst/>
              <a:cxnLst>
                <a:cxn ang="0">
                  <a:pos x="T0" y="T1"/>
                </a:cxn>
                <a:cxn ang="0">
                  <a:pos x="T2" y="T3"/>
                </a:cxn>
                <a:cxn ang="0">
                  <a:pos x="T4" y="T5"/>
                </a:cxn>
                <a:cxn ang="0">
                  <a:pos x="T6" y="T7"/>
                </a:cxn>
                <a:cxn ang="0">
                  <a:pos x="T8" y="T9"/>
                </a:cxn>
              </a:cxnLst>
              <a:rect l="0" t="0" r="r" b="b"/>
              <a:pathLst>
                <a:path w="336" h="864">
                  <a:moveTo>
                    <a:pt x="0" y="0"/>
                  </a:moveTo>
                  <a:lnTo>
                    <a:pt x="336" y="0"/>
                  </a:lnTo>
                  <a:lnTo>
                    <a:pt x="336" y="816"/>
                  </a:lnTo>
                  <a:lnTo>
                    <a:pt x="0" y="864"/>
                  </a:lnTo>
                  <a:lnTo>
                    <a:pt x="0" y="0"/>
                  </a:lnTo>
                  <a:close/>
                </a:path>
              </a:pathLst>
            </a:custGeom>
            <a:solidFill>
              <a:srgbClr val="271F6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45" name="Freeform 105"/>
            <p:cNvSpPr>
              <a:spLocks/>
            </p:cNvSpPr>
            <p:nvPr/>
          </p:nvSpPr>
          <p:spPr bwMode="auto">
            <a:xfrm>
              <a:off x="2592" y="1484"/>
              <a:ext cx="56" cy="876"/>
            </a:xfrm>
            <a:custGeom>
              <a:avLst/>
              <a:gdLst>
                <a:gd name="T0" fmla="*/ 0 w 56"/>
                <a:gd name="T1" fmla="*/ 0 h 876"/>
                <a:gd name="T2" fmla="*/ 56 w 56"/>
                <a:gd name="T3" fmla="*/ 0 h 876"/>
                <a:gd name="T4" fmla="*/ 56 w 56"/>
                <a:gd name="T5" fmla="*/ 876 h 876"/>
                <a:gd name="T6" fmla="*/ 6 w 56"/>
                <a:gd name="T7" fmla="*/ 857 h 876"/>
                <a:gd name="T8" fmla="*/ 0 w 56"/>
                <a:gd name="T9" fmla="*/ 0 h 876"/>
              </a:gdLst>
              <a:ahLst/>
              <a:cxnLst>
                <a:cxn ang="0">
                  <a:pos x="T0" y="T1"/>
                </a:cxn>
                <a:cxn ang="0">
                  <a:pos x="T2" y="T3"/>
                </a:cxn>
                <a:cxn ang="0">
                  <a:pos x="T4" y="T5"/>
                </a:cxn>
                <a:cxn ang="0">
                  <a:pos x="T6" y="T7"/>
                </a:cxn>
                <a:cxn ang="0">
                  <a:pos x="T8" y="T9"/>
                </a:cxn>
              </a:cxnLst>
              <a:rect l="0" t="0" r="r" b="b"/>
              <a:pathLst>
                <a:path w="56" h="876">
                  <a:moveTo>
                    <a:pt x="0" y="0"/>
                  </a:moveTo>
                  <a:lnTo>
                    <a:pt x="56" y="0"/>
                  </a:lnTo>
                  <a:lnTo>
                    <a:pt x="56" y="876"/>
                  </a:lnTo>
                  <a:lnTo>
                    <a:pt x="6" y="857"/>
                  </a:lnTo>
                  <a:lnTo>
                    <a:pt x="0" y="0"/>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46" name="Freeform 106"/>
            <p:cNvSpPr>
              <a:spLocks/>
            </p:cNvSpPr>
            <p:nvPr/>
          </p:nvSpPr>
          <p:spPr bwMode="auto">
            <a:xfrm>
              <a:off x="2641" y="2135"/>
              <a:ext cx="169" cy="75"/>
            </a:xfrm>
            <a:custGeom>
              <a:avLst/>
              <a:gdLst>
                <a:gd name="T0" fmla="*/ 7 w 169"/>
                <a:gd name="T1" fmla="*/ 18 h 75"/>
                <a:gd name="T2" fmla="*/ 163 w 169"/>
                <a:gd name="T3" fmla="*/ 0 h 75"/>
                <a:gd name="T4" fmla="*/ 169 w 169"/>
                <a:gd name="T5" fmla="*/ 56 h 75"/>
                <a:gd name="T6" fmla="*/ 0 w 169"/>
                <a:gd name="T7" fmla="*/ 75 h 75"/>
                <a:gd name="T8" fmla="*/ 7 w 169"/>
                <a:gd name="T9" fmla="*/ 18 h 75"/>
              </a:gdLst>
              <a:ahLst/>
              <a:cxnLst>
                <a:cxn ang="0">
                  <a:pos x="T0" y="T1"/>
                </a:cxn>
                <a:cxn ang="0">
                  <a:pos x="T2" y="T3"/>
                </a:cxn>
                <a:cxn ang="0">
                  <a:pos x="T4" y="T5"/>
                </a:cxn>
                <a:cxn ang="0">
                  <a:pos x="T6" y="T7"/>
                </a:cxn>
                <a:cxn ang="0">
                  <a:pos x="T8" y="T9"/>
                </a:cxn>
              </a:cxnLst>
              <a:rect l="0" t="0" r="r" b="b"/>
              <a:pathLst>
                <a:path w="169" h="75">
                  <a:moveTo>
                    <a:pt x="7" y="18"/>
                  </a:moveTo>
                  <a:lnTo>
                    <a:pt x="163" y="0"/>
                  </a:lnTo>
                  <a:lnTo>
                    <a:pt x="169" y="56"/>
                  </a:lnTo>
                  <a:lnTo>
                    <a:pt x="0" y="75"/>
                  </a:lnTo>
                  <a:lnTo>
                    <a:pt x="7" y="18"/>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47" name="Oval 107"/>
            <p:cNvSpPr>
              <a:spLocks noChangeArrowheads="1"/>
            </p:cNvSpPr>
            <p:nvPr/>
          </p:nvSpPr>
          <p:spPr bwMode="auto">
            <a:xfrm>
              <a:off x="2848" y="1521"/>
              <a:ext cx="56" cy="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548" name="Oval 108"/>
            <p:cNvSpPr>
              <a:spLocks noChangeArrowheads="1"/>
            </p:cNvSpPr>
            <p:nvPr/>
          </p:nvSpPr>
          <p:spPr bwMode="auto">
            <a:xfrm>
              <a:off x="2873" y="2129"/>
              <a:ext cx="56" cy="5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549" name="Freeform 109"/>
            <p:cNvSpPr>
              <a:spLocks/>
            </p:cNvSpPr>
            <p:nvPr/>
          </p:nvSpPr>
          <p:spPr bwMode="auto">
            <a:xfrm>
              <a:off x="2704" y="2241"/>
              <a:ext cx="175" cy="75"/>
            </a:xfrm>
            <a:custGeom>
              <a:avLst/>
              <a:gdLst>
                <a:gd name="T0" fmla="*/ 0 w 175"/>
                <a:gd name="T1" fmla="*/ 31 h 75"/>
                <a:gd name="T2" fmla="*/ 0 w 175"/>
                <a:gd name="T3" fmla="*/ 75 h 75"/>
                <a:gd name="T4" fmla="*/ 175 w 175"/>
                <a:gd name="T5" fmla="*/ 37 h 75"/>
                <a:gd name="T6" fmla="*/ 175 w 175"/>
                <a:gd name="T7" fmla="*/ 0 h 75"/>
                <a:gd name="T8" fmla="*/ 0 w 175"/>
                <a:gd name="T9" fmla="*/ 31 h 75"/>
              </a:gdLst>
              <a:ahLst/>
              <a:cxnLst>
                <a:cxn ang="0">
                  <a:pos x="T0" y="T1"/>
                </a:cxn>
                <a:cxn ang="0">
                  <a:pos x="T2" y="T3"/>
                </a:cxn>
                <a:cxn ang="0">
                  <a:pos x="T4" y="T5"/>
                </a:cxn>
                <a:cxn ang="0">
                  <a:pos x="T6" y="T7"/>
                </a:cxn>
                <a:cxn ang="0">
                  <a:pos x="T8" y="T9"/>
                </a:cxn>
              </a:cxnLst>
              <a:rect l="0" t="0" r="r" b="b"/>
              <a:pathLst>
                <a:path w="175" h="75">
                  <a:moveTo>
                    <a:pt x="0" y="31"/>
                  </a:moveTo>
                  <a:lnTo>
                    <a:pt x="0" y="75"/>
                  </a:lnTo>
                  <a:lnTo>
                    <a:pt x="175" y="37"/>
                  </a:lnTo>
                  <a:lnTo>
                    <a:pt x="175" y="0"/>
                  </a:lnTo>
                  <a:lnTo>
                    <a:pt x="0" y="31"/>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189550" name="Group 110"/>
          <p:cNvGrpSpPr>
            <a:grpSpLocks/>
          </p:cNvGrpSpPr>
          <p:nvPr/>
        </p:nvGrpSpPr>
        <p:grpSpPr bwMode="auto">
          <a:xfrm rot="2498058">
            <a:off x="5848697" y="3721485"/>
            <a:ext cx="344487" cy="825500"/>
            <a:chOff x="2352" y="1484"/>
            <a:chExt cx="586" cy="876"/>
          </a:xfrm>
        </p:grpSpPr>
        <p:sp>
          <p:nvSpPr>
            <p:cNvPr id="189551" name="Freeform 111"/>
            <p:cNvSpPr>
              <a:spLocks/>
            </p:cNvSpPr>
            <p:nvPr/>
          </p:nvSpPr>
          <p:spPr bwMode="auto">
            <a:xfrm>
              <a:off x="2352" y="1488"/>
              <a:ext cx="240" cy="864"/>
            </a:xfrm>
            <a:custGeom>
              <a:avLst/>
              <a:gdLst>
                <a:gd name="T0" fmla="*/ 240 w 240"/>
                <a:gd name="T1" fmla="*/ 0 h 864"/>
                <a:gd name="T2" fmla="*/ 0 w 240"/>
                <a:gd name="T3" fmla="*/ 48 h 864"/>
                <a:gd name="T4" fmla="*/ 0 w 240"/>
                <a:gd name="T5" fmla="*/ 624 h 864"/>
                <a:gd name="T6" fmla="*/ 240 w 240"/>
                <a:gd name="T7" fmla="*/ 864 h 864"/>
                <a:gd name="T8" fmla="*/ 240 w 240"/>
                <a:gd name="T9" fmla="*/ 0 h 864"/>
              </a:gdLst>
              <a:ahLst/>
              <a:cxnLst>
                <a:cxn ang="0">
                  <a:pos x="T0" y="T1"/>
                </a:cxn>
                <a:cxn ang="0">
                  <a:pos x="T2" y="T3"/>
                </a:cxn>
                <a:cxn ang="0">
                  <a:pos x="T4" y="T5"/>
                </a:cxn>
                <a:cxn ang="0">
                  <a:pos x="T6" y="T7"/>
                </a:cxn>
                <a:cxn ang="0">
                  <a:pos x="T8" y="T9"/>
                </a:cxn>
              </a:cxnLst>
              <a:rect l="0" t="0" r="r" b="b"/>
              <a:pathLst>
                <a:path w="240" h="864">
                  <a:moveTo>
                    <a:pt x="240" y="0"/>
                  </a:moveTo>
                  <a:lnTo>
                    <a:pt x="0" y="48"/>
                  </a:lnTo>
                  <a:lnTo>
                    <a:pt x="0" y="624"/>
                  </a:lnTo>
                  <a:lnTo>
                    <a:pt x="240" y="864"/>
                  </a:lnTo>
                  <a:lnTo>
                    <a:pt x="240" y="0"/>
                  </a:lnTo>
                  <a:close/>
                </a:path>
              </a:pathLst>
            </a:custGeom>
            <a:solidFill>
              <a:schemeClr val="bg2"/>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52" name="Freeform 112"/>
            <p:cNvSpPr>
              <a:spLocks/>
            </p:cNvSpPr>
            <p:nvPr/>
          </p:nvSpPr>
          <p:spPr bwMode="auto">
            <a:xfrm>
              <a:off x="2602" y="1492"/>
              <a:ext cx="336" cy="864"/>
            </a:xfrm>
            <a:custGeom>
              <a:avLst/>
              <a:gdLst>
                <a:gd name="T0" fmla="*/ 0 w 336"/>
                <a:gd name="T1" fmla="*/ 0 h 864"/>
                <a:gd name="T2" fmla="*/ 336 w 336"/>
                <a:gd name="T3" fmla="*/ 0 h 864"/>
                <a:gd name="T4" fmla="*/ 336 w 336"/>
                <a:gd name="T5" fmla="*/ 816 h 864"/>
                <a:gd name="T6" fmla="*/ 0 w 336"/>
                <a:gd name="T7" fmla="*/ 864 h 864"/>
                <a:gd name="T8" fmla="*/ 0 w 336"/>
                <a:gd name="T9" fmla="*/ 0 h 864"/>
              </a:gdLst>
              <a:ahLst/>
              <a:cxnLst>
                <a:cxn ang="0">
                  <a:pos x="T0" y="T1"/>
                </a:cxn>
                <a:cxn ang="0">
                  <a:pos x="T2" y="T3"/>
                </a:cxn>
                <a:cxn ang="0">
                  <a:pos x="T4" y="T5"/>
                </a:cxn>
                <a:cxn ang="0">
                  <a:pos x="T6" y="T7"/>
                </a:cxn>
                <a:cxn ang="0">
                  <a:pos x="T8" y="T9"/>
                </a:cxn>
              </a:cxnLst>
              <a:rect l="0" t="0" r="r" b="b"/>
              <a:pathLst>
                <a:path w="336" h="864">
                  <a:moveTo>
                    <a:pt x="0" y="0"/>
                  </a:moveTo>
                  <a:lnTo>
                    <a:pt x="336" y="0"/>
                  </a:lnTo>
                  <a:lnTo>
                    <a:pt x="336" y="816"/>
                  </a:lnTo>
                  <a:lnTo>
                    <a:pt x="0" y="864"/>
                  </a:lnTo>
                  <a:lnTo>
                    <a:pt x="0" y="0"/>
                  </a:lnTo>
                  <a:close/>
                </a:path>
              </a:pathLst>
            </a:custGeom>
            <a:solidFill>
              <a:srgbClr val="271F6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53" name="Freeform 113"/>
            <p:cNvSpPr>
              <a:spLocks/>
            </p:cNvSpPr>
            <p:nvPr/>
          </p:nvSpPr>
          <p:spPr bwMode="auto">
            <a:xfrm>
              <a:off x="2592" y="1484"/>
              <a:ext cx="56" cy="876"/>
            </a:xfrm>
            <a:custGeom>
              <a:avLst/>
              <a:gdLst>
                <a:gd name="T0" fmla="*/ 0 w 56"/>
                <a:gd name="T1" fmla="*/ 0 h 876"/>
                <a:gd name="T2" fmla="*/ 56 w 56"/>
                <a:gd name="T3" fmla="*/ 0 h 876"/>
                <a:gd name="T4" fmla="*/ 56 w 56"/>
                <a:gd name="T5" fmla="*/ 876 h 876"/>
                <a:gd name="T6" fmla="*/ 6 w 56"/>
                <a:gd name="T7" fmla="*/ 857 h 876"/>
                <a:gd name="T8" fmla="*/ 0 w 56"/>
                <a:gd name="T9" fmla="*/ 0 h 876"/>
              </a:gdLst>
              <a:ahLst/>
              <a:cxnLst>
                <a:cxn ang="0">
                  <a:pos x="T0" y="T1"/>
                </a:cxn>
                <a:cxn ang="0">
                  <a:pos x="T2" y="T3"/>
                </a:cxn>
                <a:cxn ang="0">
                  <a:pos x="T4" y="T5"/>
                </a:cxn>
                <a:cxn ang="0">
                  <a:pos x="T6" y="T7"/>
                </a:cxn>
                <a:cxn ang="0">
                  <a:pos x="T8" y="T9"/>
                </a:cxn>
              </a:cxnLst>
              <a:rect l="0" t="0" r="r" b="b"/>
              <a:pathLst>
                <a:path w="56" h="876">
                  <a:moveTo>
                    <a:pt x="0" y="0"/>
                  </a:moveTo>
                  <a:lnTo>
                    <a:pt x="56" y="0"/>
                  </a:lnTo>
                  <a:lnTo>
                    <a:pt x="56" y="876"/>
                  </a:lnTo>
                  <a:lnTo>
                    <a:pt x="6" y="857"/>
                  </a:lnTo>
                  <a:lnTo>
                    <a:pt x="0" y="0"/>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54" name="Freeform 114"/>
            <p:cNvSpPr>
              <a:spLocks/>
            </p:cNvSpPr>
            <p:nvPr/>
          </p:nvSpPr>
          <p:spPr bwMode="auto">
            <a:xfrm>
              <a:off x="2641" y="2135"/>
              <a:ext cx="169" cy="75"/>
            </a:xfrm>
            <a:custGeom>
              <a:avLst/>
              <a:gdLst>
                <a:gd name="T0" fmla="*/ 7 w 169"/>
                <a:gd name="T1" fmla="*/ 18 h 75"/>
                <a:gd name="T2" fmla="*/ 163 w 169"/>
                <a:gd name="T3" fmla="*/ 0 h 75"/>
                <a:gd name="T4" fmla="*/ 169 w 169"/>
                <a:gd name="T5" fmla="*/ 56 h 75"/>
                <a:gd name="T6" fmla="*/ 0 w 169"/>
                <a:gd name="T7" fmla="*/ 75 h 75"/>
                <a:gd name="T8" fmla="*/ 7 w 169"/>
                <a:gd name="T9" fmla="*/ 18 h 75"/>
              </a:gdLst>
              <a:ahLst/>
              <a:cxnLst>
                <a:cxn ang="0">
                  <a:pos x="T0" y="T1"/>
                </a:cxn>
                <a:cxn ang="0">
                  <a:pos x="T2" y="T3"/>
                </a:cxn>
                <a:cxn ang="0">
                  <a:pos x="T4" y="T5"/>
                </a:cxn>
                <a:cxn ang="0">
                  <a:pos x="T6" y="T7"/>
                </a:cxn>
                <a:cxn ang="0">
                  <a:pos x="T8" y="T9"/>
                </a:cxn>
              </a:cxnLst>
              <a:rect l="0" t="0" r="r" b="b"/>
              <a:pathLst>
                <a:path w="169" h="75">
                  <a:moveTo>
                    <a:pt x="7" y="18"/>
                  </a:moveTo>
                  <a:lnTo>
                    <a:pt x="163" y="0"/>
                  </a:lnTo>
                  <a:lnTo>
                    <a:pt x="169" y="56"/>
                  </a:lnTo>
                  <a:lnTo>
                    <a:pt x="0" y="75"/>
                  </a:lnTo>
                  <a:lnTo>
                    <a:pt x="7" y="18"/>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55" name="Oval 115"/>
            <p:cNvSpPr>
              <a:spLocks noChangeArrowheads="1"/>
            </p:cNvSpPr>
            <p:nvPr/>
          </p:nvSpPr>
          <p:spPr bwMode="auto">
            <a:xfrm>
              <a:off x="2848" y="1521"/>
              <a:ext cx="56" cy="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556" name="Oval 116"/>
            <p:cNvSpPr>
              <a:spLocks noChangeArrowheads="1"/>
            </p:cNvSpPr>
            <p:nvPr/>
          </p:nvSpPr>
          <p:spPr bwMode="auto">
            <a:xfrm>
              <a:off x="2873" y="2129"/>
              <a:ext cx="56" cy="5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557" name="Freeform 117"/>
            <p:cNvSpPr>
              <a:spLocks/>
            </p:cNvSpPr>
            <p:nvPr/>
          </p:nvSpPr>
          <p:spPr bwMode="auto">
            <a:xfrm>
              <a:off x="2704" y="2241"/>
              <a:ext cx="175" cy="75"/>
            </a:xfrm>
            <a:custGeom>
              <a:avLst/>
              <a:gdLst>
                <a:gd name="T0" fmla="*/ 0 w 175"/>
                <a:gd name="T1" fmla="*/ 31 h 75"/>
                <a:gd name="T2" fmla="*/ 0 w 175"/>
                <a:gd name="T3" fmla="*/ 75 h 75"/>
                <a:gd name="T4" fmla="*/ 175 w 175"/>
                <a:gd name="T5" fmla="*/ 37 h 75"/>
                <a:gd name="T6" fmla="*/ 175 w 175"/>
                <a:gd name="T7" fmla="*/ 0 h 75"/>
                <a:gd name="T8" fmla="*/ 0 w 175"/>
                <a:gd name="T9" fmla="*/ 31 h 75"/>
              </a:gdLst>
              <a:ahLst/>
              <a:cxnLst>
                <a:cxn ang="0">
                  <a:pos x="T0" y="T1"/>
                </a:cxn>
                <a:cxn ang="0">
                  <a:pos x="T2" y="T3"/>
                </a:cxn>
                <a:cxn ang="0">
                  <a:pos x="T4" y="T5"/>
                </a:cxn>
                <a:cxn ang="0">
                  <a:pos x="T6" y="T7"/>
                </a:cxn>
                <a:cxn ang="0">
                  <a:pos x="T8" y="T9"/>
                </a:cxn>
              </a:cxnLst>
              <a:rect l="0" t="0" r="r" b="b"/>
              <a:pathLst>
                <a:path w="175" h="75">
                  <a:moveTo>
                    <a:pt x="0" y="31"/>
                  </a:moveTo>
                  <a:lnTo>
                    <a:pt x="0" y="75"/>
                  </a:lnTo>
                  <a:lnTo>
                    <a:pt x="175" y="37"/>
                  </a:lnTo>
                  <a:lnTo>
                    <a:pt x="175" y="0"/>
                  </a:lnTo>
                  <a:lnTo>
                    <a:pt x="0" y="31"/>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189558" name="Group 118"/>
          <p:cNvGrpSpPr>
            <a:grpSpLocks/>
          </p:cNvGrpSpPr>
          <p:nvPr/>
        </p:nvGrpSpPr>
        <p:grpSpPr bwMode="auto">
          <a:xfrm rot="2367754">
            <a:off x="6437659" y="3896110"/>
            <a:ext cx="344488" cy="827088"/>
            <a:chOff x="2352" y="1484"/>
            <a:chExt cx="586" cy="876"/>
          </a:xfrm>
        </p:grpSpPr>
        <p:sp>
          <p:nvSpPr>
            <p:cNvPr id="189559" name="Freeform 119"/>
            <p:cNvSpPr>
              <a:spLocks/>
            </p:cNvSpPr>
            <p:nvPr/>
          </p:nvSpPr>
          <p:spPr bwMode="auto">
            <a:xfrm>
              <a:off x="2352" y="1488"/>
              <a:ext cx="240" cy="864"/>
            </a:xfrm>
            <a:custGeom>
              <a:avLst/>
              <a:gdLst>
                <a:gd name="T0" fmla="*/ 240 w 240"/>
                <a:gd name="T1" fmla="*/ 0 h 864"/>
                <a:gd name="T2" fmla="*/ 0 w 240"/>
                <a:gd name="T3" fmla="*/ 48 h 864"/>
                <a:gd name="T4" fmla="*/ 0 w 240"/>
                <a:gd name="T5" fmla="*/ 624 h 864"/>
                <a:gd name="T6" fmla="*/ 240 w 240"/>
                <a:gd name="T7" fmla="*/ 864 h 864"/>
                <a:gd name="T8" fmla="*/ 240 w 240"/>
                <a:gd name="T9" fmla="*/ 0 h 864"/>
              </a:gdLst>
              <a:ahLst/>
              <a:cxnLst>
                <a:cxn ang="0">
                  <a:pos x="T0" y="T1"/>
                </a:cxn>
                <a:cxn ang="0">
                  <a:pos x="T2" y="T3"/>
                </a:cxn>
                <a:cxn ang="0">
                  <a:pos x="T4" y="T5"/>
                </a:cxn>
                <a:cxn ang="0">
                  <a:pos x="T6" y="T7"/>
                </a:cxn>
                <a:cxn ang="0">
                  <a:pos x="T8" y="T9"/>
                </a:cxn>
              </a:cxnLst>
              <a:rect l="0" t="0" r="r" b="b"/>
              <a:pathLst>
                <a:path w="240" h="864">
                  <a:moveTo>
                    <a:pt x="240" y="0"/>
                  </a:moveTo>
                  <a:lnTo>
                    <a:pt x="0" y="48"/>
                  </a:lnTo>
                  <a:lnTo>
                    <a:pt x="0" y="624"/>
                  </a:lnTo>
                  <a:lnTo>
                    <a:pt x="240" y="864"/>
                  </a:lnTo>
                  <a:lnTo>
                    <a:pt x="240" y="0"/>
                  </a:lnTo>
                  <a:close/>
                </a:path>
              </a:pathLst>
            </a:custGeom>
            <a:solidFill>
              <a:schemeClr val="bg2"/>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60" name="Freeform 120"/>
            <p:cNvSpPr>
              <a:spLocks/>
            </p:cNvSpPr>
            <p:nvPr/>
          </p:nvSpPr>
          <p:spPr bwMode="auto">
            <a:xfrm>
              <a:off x="2602" y="1492"/>
              <a:ext cx="336" cy="864"/>
            </a:xfrm>
            <a:custGeom>
              <a:avLst/>
              <a:gdLst>
                <a:gd name="T0" fmla="*/ 0 w 336"/>
                <a:gd name="T1" fmla="*/ 0 h 864"/>
                <a:gd name="T2" fmla="*/ 336 w 336"/>
                <a:gd name="T3" fmla="*/ 0 h 864"/>
                <a:gd name="T4" fmla="*/ 336 w 336"/>
                <a:gd name="T5" fmla="*/ 816 h 864"/>
                <a:gd name="T6" fmla="*/ 0 w 336"/>
                <a:gd name="T7" fmla="*/ 864 h 864"/>
                <a:gd name="T8" fmla="*/ 0 w 336"/>
                <a:gd name="T9" fmla="*/ 0 h 864"/>
              </a:gdLst>
              <a:ahLst/>
              <a:cxnLst>
                <a:cxn ang="0">
                  <a:pos x="T0" y="T1"/>
                </a:cxn>
                <a:cxn ang="0">
                  <a:pos x="T2" y="T3"/>
                </a:cxn>
                <a:cxn ang="0">
                  <a:pos x="T4" y="T5"/>
                </a:cxn>
                <a:cxn ang="0">
                  <a:pos x="T6" y="T7"/>
                </a:cxn>
                <a:cxn ang="0">
                  <a:pos x="T8" y="T9"/>
                </a:cxn>
              </a:cxnLst>
              <a:rect l="0" t="0" r="r" b="b"/>
              <a:pathLst>
                <a:path w="336" h="864">
                  <a:moveTo>
                    <a:pt x="0" y="0"/>
                  </a:moveTo>
                  <a:lnTo>
                    <a:pt x="336" y="0"/>
                  </a:lnTo>
                  <a:lnTo>
                    <a:pt x="336" y="816"/>
                  </a:lnTo>
                  <a:lnTo>
                    <a:pt x="0" y="864"/>
                  </a:lnTo>
                  <a:lnTo>
                    <a:pt x="0" y="0"/>
                  </a:lnTo>
                  <a:close/>
                </a:path>
              </a:pathLst>
            </a:custGeom>
            <a:solidFill>
              <a:srgbClr val="271F6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61" name="Freeform 121"/>
            <p:cNvSpPr>
              <a:spLocks/>
            </p:cNvSpPr>
            <p:nvPr/>
          </p:nvSpPr>
          <p:spPr bwMode="auto">
            <a:xfrm>
              <a:off x="2592" y="1484"/>
              <a:ext cx="56" cy="876"/>
            </a:xfrm>
            <a:custGeom>
              <a:avLst/>
              <a:gdLst>
                <a:gd name="T0" fmla="*/ 0 w 56"/>
                <a:gd name="T1" fmla="*/ 0 h 876"/>
                <a:gd name="T2" fmla="*/ 56 w 56"/>
                <a:gd name="T3" fmla="*/ 0 h 876"/>
                <a:gd name="T4" fmla="*/ 56 w 56"/>
                <a:gd name="T5" fmla="*/ 876 h 876"/>
                <a:gd name="T6" fmla="*/ 6 w 56"/>
                <a:gd name="T7" fmla="*/ 857 h 876"/>
                <a:gd name="T8" fmla="*/ 0 w 56"/>
                <a:gd name="T9" fmla="*/ 0 h 876"/>
              </a:gdLst>
              <a:ahLst/>
              <a:cxnLst>
                <a:cxn ang="0">
                  <a:pos x="T0" y="T1"/>
                </a:cxn>
                <a:cxn ang="0">
                  <a:pos x="T2" y="T3"/>
                </a:cxn>
                <a:cxn ang="0">
                  <a:pos x="T4" y="T5"/>
                </a:cxn>
                <a:cxn ang="0">
                  <a:pos x="T6" y="T7"/>
                </a:cxn>
                <a:cxn ang="0">
                  <a:pos x="T8" y="T9"/>
                </a:cxn>
              </a:cxnLst>
              <a:rect l="0" t="0" r="r" b="b"/>
              <a:pathLst>
                <a:path w="56" h="876">
                  <a:moveTo>
                    <a:pt x="0" y="0"/>
                  </a:moveTo>
                  <a:lnTo>
                    <a:pt x="56" y="0"/>
                  </a:lnTo>
                  <a:lnTo>
                    <a:pt x="56" y="876"/>
                  </a:lnTo>
                  <a:lnTo>
                    <a:pt x="6" y="857"/>
                  </a:lnTo>
                  <a:lnTo>
                    <a:pt x="0" y="0"/>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62" name="Freeform 122"/>
            <p:cNvSpPr>
              <a:spLocks/>
            </p:cNvSpPr>
            <p:nvPr/>
          </p:nvSpPr>
          <p:spPr bwMode="auto">
            <a:xfrm>
              <a:off x="2641" y="2135"/>
              <a:ext cx="169" cy="75"/>
            </a:xfrm>
            <a:custGeom>
              <a:avLst/>
              <a:gdLst>
                <a:gd name="T0" fmla="*/ 7 w 169"/>
                <a:gd name="T1" fmla="*/ 18 h 75"/>
                <a:gd name="T2" fmla="*/ 163 w 169"/>
                <a:gd name="T3" fmla="*/ 0 h 75"/>
                <a:gd name="T4" fmla="*/ 169 w 169"/>
                <a:gd name="T5" fmla="*/ 56 h 75"/>
                <a:gd name="T6" fmla="*/ 0 w 169"/>
                <a:gd name="T7" fmla="*/ 75 h 75"/>
                <a:gd name="T8" fmla="*/ 7 w 169"/>
                <a:gd name="T9" fmla="*/ 18 h 75"/>
              </a:gdLst>
              <a:ahLst/>
              <a:cxnLst>
                <a:cxn ang="0">
                  <a:pos x="T0" y="T1"/>
                </a:cxn>
                <a:cxn ang="0">
                  <a:pos x="T2" y="T3"/>
                </a:cxn>
                <a:cxn ang="0">
                  <a:pos x="T4" y="T5"/>
                </a:cxn>
                <a:cxn ang="0">
                  <a:pos x="T6" y="T7"/>
                </a:cxn>
                <a:cxn ang="0">
                  <a:pos x="T8" y="T9"/>
                </a:cxn>
              </a:cxnLst>
              <a:rect l="0" t="0" r="r" b="b"/>
              <a:pathLst>
                <a:path w="169" h="75">
                  <a:moveTo>
                    <a:pt x="7" y="18"/>
                  </a:moveTo>
                  <a:lnTo>
                    <a:pt x="163" y="0"/>
                  </a:lnTo>
                  <a:lnTo>
                    <a:pt x="169" y="56"/>
                  </a:lnTo>
                  <a:lnTo>
                    <a:pt x="0" y="75"/>
                  </a:lnTo>
                  <a:lnTo>
                    <a:pt x="7" y="18"/>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63" name="Oval 123"/>
            <p:cNvSpPr>
              <a:spLocks noChangeArrowheads="1"/>
            </p:cNvSpPr>
            <p:nvPr/>
          </p:nvSpPr>
          <p:spPr bwMode="auto">
            <a:xfrm>
              <a:off x="2848" y="1521"/>
              <a:ext cx="56" cy="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564" name="Oval 124"/>
            <p:cNvSpPr>
              <a:spLocks noChangeArrowheads="1"/>
            </p:cNvSpPr>
            <p:nvPr/>
          </p:nvSpPr>
          <p:spPr bwMode="auto">
            <a:xfrm>
              <a:off x="2873" y="2129"/>
              <a:ext cx="56" cy="5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565" name="Freeform 125"/>
            <p:cNvSpPr>
              <a:spLocks/>
            </p:cNvSpPr>
            <p:nvPr/>
          </p:nvSpPr>
          <p:spPr bwMode="auto">
            <a:xfrm>
              <a:off x="2704" y="2241"/>
              <a:ext cx="175" cy="75"/>
            </a:xfrm>
            <a:custGeom>
              <a:avLst/>
              <a:gdLst>
                <a:gd name="T0" fmla="*/ 0 w 175"/>
                <a:gd name="T1" fmla="*/ 31 h 75"/>
                <a:gd name="T2" fmla="*/ 0 w 175"/>
                <a:gd name="T3" fmla="*/ 75 h 75"/>
                <a:gd name="T4" fmla="*/ 175 w 175"/>
                <a:gd name="T5" fmla="*/ 37 h 75"/>
                <a:gd name="T6" fmla="*/ 175 w 175"/>
                <a:gd name="T7" fmla="*/ 0 h 75"/>
                <a:gd name="T8" fmla="*/ 0 w 175"/>
                <a:gd name="T9" fmla="*/ 31 h 75"/>
              </a:gdLst>
              <a:ahLst/>
              <a:cxnLst>
                <a:cxn ang="0">
                  <a:pos x="T0" y="T1"/>
                </a:cxn>
                <a:cxn ang="0">
                  <a:pos x="T2" y="T3"/>
                </a:cxn>
                <a:cxn ang="0">
                  <a:pos x="T4" y="T5"/>
                </a:cxn>
                <a:cxn ang="0">
                  <a:pos x="T6" y="T7"/>
                </a:cxn>
                <a:cxn ang="0">
                  <a:pos x="T8" y="T9"/>
                </a:cxn>
              </a:cxnLst>
              <a:rect l="0" t="0" r="r" b="b"/>
              <a:pathLst>
                <a:path w="175" h="75">
                  <a:moveTo>
                    <a:pt x="0" y="31"/>
                  </a:moveTo>
                  <a:lnTo>
                    <a:pt x="0" y="75"/>
                  </a:lnTo>
                  <a:lnTo>
                    <a:pt x="175" y="37"/>
                  </a:lnTo>
                  <a:lnTo>
                    <a:pt x="175" y="0"/>
                  </a:lnTo>
                  <a:lnTo>
                    <a:pt x="0" y="31"/>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189566" name="Group 126"/>
          <p:cNvGrpSpPr>
            <a:grpSpLocks/>
          </p:cNvGrpSpPr>
          <p:nvPr/>
        </p:nvGrpSpPr>
        <p:grpSpPr bwMode="auto">
          <a:xfrm rot="2293743">
            <a:off x="7075834" y="4011998"/>
            <a:ext cx="344488" cy="827087"/>
            <a:chOff x="2352" y="1484"/>
            <a:chExt cx="586" cy="876"/>
          </a:xfrm>
        </p:grpSpPr>
        <p:sp>
          <p:nvSpPr>
            <p:cNvPr id="189567" name="Freeform 127"/>
            <p:cNvSpPr>
              <a:spLocks/>
            </p:cNvSpPr>
            <p:nvPr/>
          </p:nvSpPr>
          <p:spPr bwMode="auto">
            <a:xfrm>
              <a:off x="2352" y="1488"/>
              <a:ext cx="240" cy="864"/>
            </a:xfrm>
            <a:custGeom>
              <a:avLst/>
              <a:gdLst>
                <a:gd name="T0" fmla="*/ 240 w 240"/>
                <a:gd name="T1" fmla="*/ 0 h 864"/>
                <a:gd name="T2" fmla="*/ 0 w 240"/>
                <a:gd name="T3" fmla="*/ 48 h 864"/>
                <a:gd name="T4" fmla="*/ 0 w 240"/>
                <a:gd name="T5" fmla="*/ 624 h 864"/>
                <a:gd name="T6" fmla="*/ 240 w 240"/>
                <a:gd name="T7" fmla="*/ 864 h 864"/>
                <a:gd name="T8" fmla="*/ 240 w 240"/>
                <a:gd name="T9" fmla="*/ 0 h 864"/>
              </a:gdLst>
              <a:ahLst/>
              <a:cxnLst>
                <a:cxn ang="0">
                  <a:pos x="T0" y="T1"/>
                </a:cxn>
                <a:cxn ang="0">
                  <a:pos x="T2" y="T3"/>
                </a:cxn>
                <a:cxn ang="0">
                  <a:pos x="T4" y="T5"/>
                </a:cxn>
                <a:cxn ang="0">
                  <a:pos x="T6" y="T7"/>
                </a:cxn>
                <a:cxn ang="0">
                  <a:pos x="T8" y="T9"/>
                </a:cxn>
              </a:cxnLst>
              <a:rect l="0" t="0" r="r" b="b"/>
              <a:pathLst>
                <a:path w="240" h="864">
                  <a:moveTo>
                    <a:pt x="240" y="0"/>
                  </a:moveTo>
                  <a:lnTo>
                    <a:pt x="0" y="48"/>
                  </a:lnTo>
                  <a:lnTo>
                    <a:pt x="0" y="624"/>
                  </a:lnTo>
                  <a:lnTo>
                    <a:pt x="240" y="864"/>
                  </a:lnTo>
                  <a:lnTo>
                    <a:pt x="240" y="0"/>
                  </a:lnTo>
                  <a:close/>
                </a:path>
              </a:pathLst>
            </a:custGeom>
            <a:solidFill>
              <a:schemeClr val="bg2"/>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68" name="Freeform 128"/>
            <p:cNvSpPr>
              <a:spLocks/>
            </p:cNvSpPr>
            <p:nvPr/>
          </p:nvSpPr>
          <p:spPr bwMode="auto">
            <a:xfrm>
              <a:off x="2602" y="1492"/>
              <a:ext cx="336" cy="864"/>
            </a:xfrm>
            <a:custGeom>
              <a:avLst/>
              <a:gdLst>
                <a:gd name="T0" fmla="*/ 0 w 336"/>
                <a:gd name="T1" fmla="*/ 0 h 864"/>
                <a:gd name="T2" fmla="*/ 336 w 336"/>
                <a:gd name="T3" fmla="*/ 0 h 864"/>
                <a:gd name="T4" fmla="*/ 336 w 336"/>
                <a:gd name="T5" fmla="*/ 816 h 864"/>
                <a:gd name="T6" fmla="*/ 0 w 336"/>
                <a:gd name="T7" fmla="*/ 864 h 864"/>
                <a:gd name="T8" fmla="*/ 0 w 336"/>
                <a:gd name="T9" fmla="*/ 0 h 864"/>
              </a:gdLst>
              <a:ahLst/>
              <a:cxnLst>
                <a:cxn ang="0">
                  <a:pos x="T0" y="T1"/>
                </a:cxn>
                <a:cxn ang="0">
                  <a:pos x="T2" y="T3"/>
                </a:cxn>
                <a:cxn ang="0">
                  <a:pos x="T4" y="T5"/>
                </a:cxn>
                <a:cxn ang="0">
                  <a:pos x="T6" y="T7"/>
                </a:cxn>
                <a:cxn ang="0">
                  <a:pos x="T8" y="T9"/>
                </a:cxn>
              </a:cxnLst>
              <a:rect l="0" t="0" r="r" b="b"/>
              <a:pathLst>
                <a:path w="336" h="864">
                  <a:moveTo>
                    <a:pt x="0" y="0"/>
                  </a:moveTo>
                  <a:lnTo>
                    <a:pt x="336" y="0"/>
                  </a:lnTo>
                  <a:lnTo>
                    <a:pt x="336" y="816"/>
                  </a:lnTo>
                  <a:lnTo>
                    <a:pt x="0" y="864"/>
                  </a:lnTo>
                  <a:lnTo>
                    <a:pt x="0" y="0"/>
                  </a:lnTo>
                  <a:close/>
                </a:path>
              </a:pathLst>
            </a:custGeom>
            <a:solidFill>
              <a:srgbClr val="271F6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69" name="Freeform 129"/>
            <p:cNvSpPr>
              <a:spLocks/>
            </p:cNvSpPr>
            <p:nvPr/>
          </p:nvSpPr>
          <p:spPr bwMode="auto">
            <a:xfrm>
              <a:off x="2592" y="1484"/>
              <a:ext cx="56" cy="876"/>
            </a:xfrm>
            <a:custGeom>
              <a:avLst/>
              <a:gdLst>
                <a:gd name="T0" fmla="*/ 0 w 56"/>
                <a:gd name="T1" fmla="*/ 0 h 876"/>
                <a:gd name="T2" fmla="*/ 56 w 56"/>
                <a:gd name="T3" fmla="*/ 0 h 876"/>
                <a:gd name="T4" fmla="*/ 56 w 56"/>
                <a:gd name="T5" fmla="*/ 876 h 876"/>
                <a:gd name="T6" fmla="*/ 6 w 56"/>
                <a:gd name="T7" fmla="*/ 857 h 876"/>
                <a:gd name="T8" fmla="*/ 0 w 56"/>
                <a:gd name="T9" fmla="*/ 0 h 876"/>
              </a:gdLst>
              <a:ahLst/>
              <a:cxnLst>
                <a:cxn ang="0">
                  <a:pos x="T0" y="T1"/>
                </a:cxn>
                <a:cxn ang="0">
                  <a:pos x="T2" y="T3"/>
                </a:cxn>
                <a:cxn ang="0">
                  <a:pos x="T4" y="T5"/>
                </a:cxn>
                <a:cxn ang="0">
                  <a:pos x="T6" y="T7"/>
                </a:cxn>
                <a:cxn ang="0">
                  <a:pos x="T8" y="T9"/>
                </a:cxn>
              </a:cxnLst>
              <a:rect l="0" t="0" r="r" b="b"/>
              <a:pathLst>
                <a:path w="56" h="876">
                  <a:moveTo>
                    <a:pt x="0" y="0"/>
                  </a:moveTo>
                  <a:lnTo>
                    <a:pt x="56" y="0"/>
                  </a:lnTo>
                  <a:lnTo>
                    <a:pt x="56" y="876"/>
                  </a:lnTo>
                  <a:lnTo>
                    <a:pt x="6" y="857"/>
                  </a:lnTo>
                  <a:lnTo>
                    <a:pt x="0" y="0"/>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70" name="Freeform 130"/>
            <p:cNvSpPr>
              <a:spLocks/>
            </p:cNvSpPr>
            <p:nvPr/>
          </p:nvSpPr>
          <p:spPr bwMode="auto">
            <a:xfrm>
              <a:off x="2641" y="2135"/>
              <a:ext cx="169" cy="75"/>
            </a:xfrm>
            <a:custGeom>
              <a:avLst/>
              <a:gdLst>
                <a:gd name="T0" fmla="*/ 7 w 169"/>
                <a:gd name="T1" fmla="*/ 18 h 75"/>
                <a:gd name="T2" fmla="*/ 163 w 169"/>
                <a:gd name="T3" fmla="*/ 0 h 75"/>
                <a:gd name="T4" fmla="*/ 169 w 169"/>
                <a:gd name="T5" fmla="*/ 56 h 75"/>
                <a:gd name="T6" fmla="*/ 0 w 169"/>
                <a:gd name="T7" fmla="*/ 75 h 75"/>
                <a:gd name="T8" fmla="*/ 7 w 169"/>
                <a:gd name="T9" fmla="*/ 18 h 75"/>
              </a:gdLst>
              <a:ahLst/>
              <a:cxnLst>
                <a:cxn ang="0">
                  <a:pos x="T0" y="T1"/>
                </a:cxn>
                <a:cxn ang="0">
                  <a:pos x="T2" y="T3"/>
                </a:cxn>
                <a:cxn ang="0">
                  <a:pos x="T4" y="T5"/>
                </a:cxn>
                <a:cxn ang="0">
                  <a:pos x="T6" y="T7"/>
                </a:cxn>
                <a:cxn ang="0">
                  <a:pos x="T8" y="T9"/>
                </a:cxn>
              </a:cxnLst>
              <a:rect l="0" t="0" r="r" b="b"/>
              <a:pathLst>
                <a:path w="169" h="75">
                  <a:moveTo>
                    <a:pt x="7" y="18"/>
                  </a:moveTo>
                  <a:lnTo>
                    <a:pt x="163" y="0"/>
                  </a:lnTo>
                  <a:lnTo>
                    <a:pt x="169" y="56"/>
                  </a:lnTo>
                  <a:lnTo>
                    <a:pt x="0" y="75"/>
                  </a:lnTo>
                  <a:lnTo>
                    <a:pt x="7" y="18"/>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71" name="Oval 131"/>
            <p:cNvSpPr>
              <a:spLocks noChangeArrowheads="1"/>
            </p:cNvSpPr>
            <p:nvPr/>
          </p:nvSpPr>
          <p:spPr bwMode="auto">
            <a:xfrm>
              <a:off x="2848" y="1521"/>
              <a:ext cx="56" cy="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572" name="Oval 132"/>
            <p:cNvSpPr>
              <a:spLocks noChangeArrowheads="1"/>
            </p:cNvSpPr>
            <p:nvPr/>
          </p:nvSpPr>
          <p:spPr bwMode="auto">
            <a:xfrm>
              <a:off x="2873" y="2129"/>
              <a:ext cx="56" cy="5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573" name="Freeform 133"/>
            <p:cNvSpPr>
              <a:spLocks/>
            </p:cNvSpPr>
            <p:nvPr/>
          </p:nvSpPr>
          <p:spPr bwMode="auto">
            <a:xfrm>
              <a:off x="2704" y="2241"/>
              <a:ext cx="175" cy="75"/>
            </a:xfrm>
            <a:custGeom>
              <a:avLst/>
              <a:gdLst>
                <a:gd name="T0" fmla="*/ 0 w 175"/>
                <a:gd name="T1" fmla="*/ 31 h 75"/>
                <a:gd name="T2" fmla="*/ 0 w 175"/>
                <a:gd name="T3" fmla="*/ 75 h 75"/>
                <a:gd name="T4" fmla="*/ 175 w 175"/>
                <a:gd name="T5" fmla="*/ 37 h 75"/>
                <a:gd name="T6" fmla="*/ 175 w 175"/>
                <a:gd name="T7" fmla="*/ 0 h 75"/>
                <a:gd name="T8" fmla="*/ 0 w 175"/>
                <a:gd name="T9" fmla="*/ 31 h 75"/>
              </a:gdLst>
              <a:ahLst/>
              <a:cxnLst>
                <a:cxn ang="0">
                  <a:pos x="T0" y="T1"/>
                </a:cxn>
                <a:cxn ang="0">
                  <a:pos x="T2" y="T3"/>
                </a:cxn>
                <a:cxn ang="0">
                  <a:pos x="T4" y="T5"/>
                </a:cxn>
                <a:cxn ang="0">
                  <a:pos x="T6" y="T7"/>
                </a:cxn>
                <a:cxn ang="0">
                  <a:pos x="T8" y="T9"/>
                </a:cxn>
              </a:cxnLst>
              <a:rect l="0" t="0" r="r" b="b"/>
              <a:pathLst>
                <a:path w="175" h="75">
                  <a:moveTo>
                    <a:pt x="0" y="31"/>
                  </a:moveTo>
                  <a:lnTo>
                    <a:pt x="0" y="75"/>
                  </a:lnTo>
                  <a:lnTo>
                    <a:pt x="175" y="37"/>
                  </a:lnTo>
                  <a:lnTo>
                    <a:pt x="175" y="0"/>
                  </a:lnTo>
                  <a:lnTo>
                    <a:pt x="0" y="31"/>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189574" name="Group 134"/>
          <p:cNvGrpSpPr>
            <a:grpSpLocks/>
          </p:cNvGrpSpPr>
          <p:nvPr/>
        </p:nvGrpSpPr>
        <p:grpSpPr bwMode="auto">
          <a:xfrm>
            <a:off x="7615584" y="3837373"/>
            <a:ext cx="344488" cy="827087"/>
            <a:chOff x="2352" y="1484"/>
            <a:chExt cx="586" cy="876"/>
          </a:xfrm>
        </p:grpSpPr>
        <p:sp>
          <p:nvSpPr>
            <p:cNvPr id="189575" name="Freeform 135"/>
            <p:cNvSpPr>
              <a:spLocks/>
            </p:cNvSpPr>
            <p:nvPr/>
          </p:nvSpPr>
          <p:spPr bwMode="auto">
            <a:xfrm>
              <a:off x="2352" y="1488"/>
              <a:ext cx="240" cy="864"/>
            </a:xfrm>
            <a:custGeom>
              <a:avLst/>
              <a:gdLst>
                <a:gd name="T0" fmla="*/ 240 w 240"/>
                <a:gd name="T1" fmla="*/ 0 h 864"/>
                <a:gd name="T2" fmla="*/ 0 w 240"/>
                <a:gd name="T3" fmla="*/ 48 h 864"/>
                <a:gd name="T4" fmla="*/ 0 w 240"/>
                <a:gd name="T5" fmla="*/ 624 h 864"/>
                <a:gd name="T6" fmla="*/ 240 w 240"/>
                <a:gd name="T7" fmla="*/ 864 h 864"/>
                <a:gd name="T8" fmla="*/ 240 w 240"/>
                <a:gd name="T9" fmla="*/ 0 h 864"/>
              </a:gdLst>
              <a:ahLst/>
              <a:cxnLst>
                <a:cxn ang="0">
                  <a:pos x="T0" y="T1"/>
                </a:cxn>
                <a:cxn ang="0">
                  <a:pos x="T2" y="T3"/>
                </a:cxn>
                <a:cxn ang="0">
                  <a:pos x="T4" y="T5"/>
                </a:cxn>
                <a:cxn ang="0">
                  <a:pos x="T6" y="T7"/>
                </a:cxn>
                <a:cxn ang="0">
                  <a:pos x="T8" y="T9"/>
                </a:cxn>
              </a:cxnLst>
              <a:rect l="0" t="0" r="r" b="b"/>
              <a:pathLst>
                <a:path w="240" h="864">
                  <a:moveTo>
                    <a:pt x="240" y="0"/>
                  </a:moveTo>
                  <a:lnTo>
                    <a:pt x="0" y="48"/>
                  </a:lnTo>
                  <a:lnTo>
                    <a:pt x="0" y="624"/>
                  </a:lnTo>
                  <a:lnTo>
                    <a:pt x="240" y="864"/>
                  </a:lnTo>
                  <a:lnTo>
                    <a:pt x="240" y="0"/>
                  </a:lnTo>
                  <a:close/>
                </a:path>
              </a:pathLst>
            </a:custGeom>
            <a:solidFill>
              <a:schemeClr val="bg2"/>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76" name="Freeform 136"/>
            <p:cNvSpPr>
              <a:spLocks/>
            </p:cNvSpPr>
            <p:nvPr/>
          </p:nvSpPr>
          <p:spPr bwMode="auto">
            <a:xfrm>
              <a:off x="2602" y="1492"/>
              <a:ext cx="336" cy="864"/>
            </a:xfrm>
            <a:custGeom>
              <a:avLst/>
              <a:gdLst>
                <a:gd name="T0" fmla="*/ 0 w 336"/>
                <a:gd name="T1" fmla="*/ 0 h 864"/>
                <a:gd name="T2" fmla="*/ 336 w 336"/>
                <a:gd name="T3" fmla="*/ 0 h 864"/>
                <a:gd name="T4" fmla="*/ 336 w 336"/>
                <a:gd name="T5" fmla="*/ 816 h 864"/>
                <a:gd name="T6" fmla="*/ 0 w 336"/>
                <a:gd name="T7" fmla="*/ 864 h 864"/>
                <a:gd name="T8" fmla="*/ 0 w 336"/>
                <a:gd name="T9" fmla="*/ 0 h 864"/>
              </a:gdLst>
              <a:ahLst/>
              <a:cxnLst>
                <a:cxn ang="0">
                  <a:pos x="T0" y="T1"/>
                </a:cxn>
                <a:cxn ang="0">
                  <a:pos x="T2" y="T3"/>
                </a:cxn>
                <a:cxn ang="0">
                  <a:pos x="T4" y="T5"/>
                </a:cxn>
                <a:cxn ang="0">
                  <a:pos x="T6" y="T7"/>
                </a:cxn>
                <a:cxn ang="0">
                  <a:pos x="T8" y="T9"/>
                </a:cxn>
              </a:cxnLst>
              <a:rect l="0" t="0" r="r" b="b"/>
              <a:pathLst>
                <a:path w="336" h="864">
                  <a:moveTo>
                    <a:pt x="0" y="0"/>
                  </a:moveTo>
                  <a:lnTo>
                    <a:pt x="336" y="0"/>
                  </a:lnTo>
                  <a:lnTo>
                    <a:pt x="336" y="816"/>
                  </a:lnTo>
                  <a:lnTo>
                    <a:pt x="0" y="864"/>
                  </a:lnTo>
                  <a:lnTo>
                    <a:pt x="0" y="0"/>
                  </a:lnTo>
                  <a:close/>
                </a:path>
              </a:pathLst>
            </a:custGeom>
            <a:solidFill>
              <a:srgbClr val="271F6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77" name="Freeform 137"/>
            <p:cNvSpPr>
              <a:spLocks/>
            </p:cNvSpPr>
            <p:nvPr/>
          </p:nvSpPr>
          <p:spPr bwMode="auto">
            <a:xfrm>
              <a:off x="2592" y="1484"/>
              <a:ext cx="56" cy="876"/>
            </a:xfrm>
            <a:custGeom>
              <a:avLst/>
              <a:gdLst>
                <a:gd name="T0" fmla="*/ 0 w 56"/>
                <a:gd name="T1" fmla="*/ 0 h 876"/>
                <a:gd name="T2" fmla="*/ 56 w 56"/>
                <a:gd name="T3" fmla="*/ 0 h 876"/>
                <a:gd name="T4" fmla="*/ 56 w 56"/>
                <a:gd name="T5" fmla="*/ 876 h 876"/>
                <a:gd name="T6" fmla="*/ 6 w 56"/>
                <a:gd name="T7" fmla="*/ 857 h 876"/>
                <a:gd name="T8" fmla="*/ 0 w 56"/>
                <a:gd name="T9" fmla="*/ 0 h 876"/>
              </a:gdLst>
              <a:ahLst/>
              <a:cxnLst>
                <a:cxn ang="0">
                  <a:pos x="T0" y="T1"/>
                </a:cxn>
                <a:cxn ang="0">
                  <a:pos x="T2" y="T3"/>
                </a:cxn>
                <a:cxn ang="0">
                  <a:pos x="T4" y="T5"/>
                </a:cxn>
                <a:cxn ang="0">
                  <a:pos x="T6" y="T7"/>
                </a:cxn>
                <a:cxn ang="0">
                  <a:pos x="T8" y="T9"/>
                </a:cxn>
              </a:cxnLst>
              <a:rect l="0" t="0" r="r" b="b"/>
              <a:pathLst>
                <a:path w="56" h="876">
                  <a:moveTo>
                    <a:pt x="0" y="0"/>
                  </a:moveTo>
                  <a:lnTo>
                    <a:pt x="56" y="0"/>
                  </a:lnTo>
                  <a:lnTo>
                    <a:pt x="56" y="876"/>
                  </a:lnTo>
                  <a:lnTo>
                    <a:pt x="6" y="857"/>
                  </a:lnTo>
                  <a:lnTo>
                    <a:pt x="0" y="0"/>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78" name="Freeform 138"/>
            <p:cNvSpPr>
              <a:spLocks/>
            </p:cNvSpPr>
            <p:nvPr/>
          </p:nvSpPr>
          <p:spPr bwMode="auto">
            <a:xfrm>
              <a:off x="2641" y="2135"/>
              <a:ext cx="169" cy="75"/>
            </a:xfrm>
            <a:custGeom>
              <a:avLst/>
              <a:gdLst>
                <a:gd name="T0" fmla="*/ 7 w 169"/>
                <a:gd name="T1" fmla="*/ 18 h 75"/>
                <a:gd name="T2" fmla="*/ 163 w 169"/>
                <a:gd name="T3" fmla="*/ 0 h 75"/>
                <a:gd name="T4" fmla="*/ 169 w 169"/>
                <a:gd name="T5" fmla="*/ 56 h 75"/>
                <a:gd name="T6" fmla="*/ 0 w 169"/>
                <a:gd name="T7" fmla="*/ 75 h 75"/>
                <a:gd name="T8" fmla="*/ 7 w 169"/>
                <a:gd name="T9" fmla="*/ 18 h 75"/>
              </a:gdLst>
              <a:ahLst/>
              <a:cxnLst>
                <a:cxn ang="0">
                  <a:pos x="T0" y="T1"/>
                </a:cxn>
                <a:cxn ang="0">
                  <a:pos x="T2" y="T3"/>
                </a:cxn>
                <a:cxn ang="0">
                  <a:pos x="T4" y="T5"/>
                </a:cxn>
                <a:cxn ang="0">
                  <a:pos x="T6" y="T7"/>
                </a:cxn>
                <a:cxn ang="0">
                  <a:pos x="T8" y="T9"/>
                </a:cxn>
              </a:cxnLst>
              <a:rect l="0" t="0" r="r" b="b"/>
              <a:pathLst>
                <a:path w="169" h="75">
                  <a:moveTo>
                    <a:pt x="7" y="18"/>
                  </a:moveTo>
                  <a:lnTo>
                    <a:pt x="163" y="0"/>
                  </a:lnTo>
                  <a:lnTo>
                    <a:pt x="169" y="56"/>
                  </a:lnTo>
                  <a:lnTo>
                    <a:pt x="0" y="75"/>
                  </a:lnTo>
                  <a:lnTo>
                    <a:pt x="7" y="18"/>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79" name="Oval 139"/>
            <p:cNvSpPr>
              <a:spLocks noChangeArrowheads="1"/>
            </p:cNvSpPr>
            <p:nvPr/>
          </p:nvSpPr>
          <p:spPr bwMode="auto">
            <a:xfrm>
              <a:off x="2848" y="1521"/>
              <a:ext cx="56" cy="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580" name="Oval 140"/>
            <p:cNvSpPr>
              <a:spLocks noChangeArrowheads="1"/>
            </p:cNvSpPr>
            <p:nvPr/>
          </p:nvSpPr>
          <p:spPr bwMode="auto">
            <a:xfrm>
              <a:off x="2873" y="2129"/>
              <a:ext cx="56" cy="5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581" name="Freeform 141"/>
            <p:cNvSpPr>
              <a:spLocks/>
            </p:cNvSpPr>
            <p:nvPr/>
          </p:nvSpPr>
          <p:spPr bwMode="auto">
            <a:xfrm>
              <a:off x="2704" y="2241"/>
              <a:ext cx="175" cy="75"/>
            </a:xfrm>
            <a:custGeom>
              <a:avLst/>
              <a:gdLst>
                <a:gd name="T0" fmla="*/ 0 w 175"/>
                <a:gd name="T1" fmla="*/ 31 h 75"/>
                <a:gd name="T2" fmla="*/ 0 w 175"/>
                <a:gd name="T3" fmla="*/ 75 h 75"/>
                <a:gd name="T4" fmla="*/ 175 w 175"/>
                <a:gd name="T5" fmla="*/ 37 h 75"/>
                <a:gd name="T6" fmla="*/ 175 w 175"/>
                <a:gd name="T7" fmla="*/ 0 h 75"/>
                <a:gd name="T8" fmla="*/ 0 w 175"/>
                <a:gd name="T9" fmla="*/ 31 h 75"/>
              </a:gdLst>
              <a:ahLst/>
              <a:cxnLst>
                <a:cxn ang="0">
                  <a:pos x="T0" y="T1"/>
                </a:cxn>
                <a:cxn ang="0">
                  <a:pos x="T2" y="T3"/>
                </a:cxn>
                <a:cxn ang="0">
                  <a:pos x="T4" y="T5"/>
                </a:cxn>
                <a:cxn ang="0">
                  <a:pos x="T6" y="T7"/>
                </a:cxn>
                <a:cxn ang="0">
                  <a:pos x="T8" y="T9"/>
                </a:cxn>
              </a:cxnLst>
              <a:rect l="0" t="0" r="r" b="b"/>
              <a:pathLst>
                <a:path w="175" h="75">
                  <a:moveTo>
                    <a:pt x="0" y="31"/>
                  </a:moveTo>
                  <a:lnTo>
                    <a:pt x="0" y="75"/>
                  </a:lnTo>
                  <a:lnTo>
                    <a:pt x="175" y="37"/>
                  </a:lnTo>
                  <a:lnTo>
                    <a:pt x="175" y="0"/>
                  </a:lnTo>
                  <a:lnTo>
                    <a:pt x="0" y="31"/>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189582" name="Group 142"/>
          <p:cNvGrpSpPr>
            <a:grpSpLocks/>
          </p:cNvGrpSpPr>
          <p:nvPr/>
        </p:nvGrpSpPr>
        <p:grpSpPr bwMode="auto">
          <a:xfrm>
            <a:off x="8009284" y="3196023"/>
            <a:ext cx="342900" cy="827087"/>
            <a:chOff x="2352" y="1484"/>
            <a:chExt cx="586" cy="876"/>
          </a:xfrm>
        </p:grpSpPr>
        <p:sp>
          <p:nvSpPr>
            <p:cNvPr id="189583" name="Freeform 143"/>
            <p:cNvSpPr>
              <a:spLocks/>
            </p:cNvSpPr>
            <p:nvPr/>
          </p:nvSpPr>
          <p:spPr bwMode="auto">
            <a:xfrm>
              <a:off x="2352" y="1488"/>
              <a:ext cx="240" cy="864"/>
            </a:xfrm>
            <a:custGeom>
              <a:avLst/>
              <a:gdLst>
                <a:gd name="T0" fmla="*/ 240 w 240"/>
                <a:gd name="T1" fmla="*/ 0 h 864"/>
                <a:gd name="T2" fmla="*/ 0 w 240"/>
                <a:gd name="T3" fmla="*/ 48 h 864"/>
                <a:gd name="T4" fmla="*/ 0 w 240"/>
                <a:gd name="T5" fmla="*/ 624 h 864"/>
                <a:gd name="T6" fmla="*/ 240 w 240"/>
                <a:gd name="T7" fmla="*/ 864 h 864"/>
                <a:gd name="T8" fmla="*/ 240 w 240"/>
                <a:gd name="T9" fmla="*/ 0 h 864"/>
              </a:gdLst>
              <a:ahLst/>
              <a:cxnLst>
                <a:cxn ang="0">
                  <a:pos x="T0" y="T1"/>
                </a:cxn>
                <a:cxn ang="0">
                  <a:pos x="T2" y="T3"/>
                </a:cxn>
                <a:cxn ang="0">
                  <a:pos x="T4" y="T5"/>
                </a:cxn>
                <a:cxn ang="0">
                  <a:pos x="T6" y="T7"/>
                </a:cxn>
                <a:cxn ang="0">
                  <a:pos x="T8" y="T9"/>
                </a:cxn>
              </a:cxnLst>
              <a:rect l="0" t="0" r="r" b="b"/>
              <a:pathLst>
                <a:path w="240" h="864">
                  <a:moveTo>
                    <a:pt x="240" y="0"/>
                  </a:moveTo>
                  <a:lnTo>
                    <a:pt x="0" y="48"/>
                  </a:lnTo>
                  <a:lnTo>
                    <a:pt x="0" y="624"/>
                  </a:lnTo>
                  <a:lnTo>
                    <a:pt x="240" y="864"/>
                  </a:lnTo>
                  <a:lnTo>
                    <a:pt x="240" y="0"/>
                  </a:lnTo>
                  <a:close/>
                </a:path>
              </a:pathLst>
            </a:custGeom>
            <a:solidFill>
              <a:schemeClr val="bg2"/>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84" name="Freeform 144"/>
            <p:cNvSpPr>
              <a:spLocks/>
            </p:cNvSpPr>
            <p:nvPr/>
          </p:nvSpPr>
          <p:spPr bwMode="auto">
            <a:xfrm>
              <a:off x="2602" y="1492"/>
              <a:ext cx="336" cy="864"/>
            </a:xfrm>
            <a:custGeom>
              <a:avLst/>
              <a:gdLst>
                <a:gd name="T0" fmla="*/ 0 w 336"/>
                <a:gd name="T1" fmla="*/ 0 h 864"/>
                <a:gd name="T2" fmla="*/ 336 w 336"/>
                <a:gd name="T3" fmla="*/ 0 h 864"/>
                <a:gd name="T4" fmla="*/ 336 w 336"/>
                <a:gd name="T5" fmla="*/ 816 h 864"/>
                <a:gd name="T6" fmla="*/ 0 w 336"/>
                <a:gd name="T7" fmla="*/ 864 h 864"/>
                <a:gd name="T8" fmla="*/ 0 w 336"/>
                <a:gd name="T9" fmla="*/ 0 h 864"/>
              </a:gdLst>
              <a:ahLst/>
              <a:cxnLst>
                <a:cxn ang="0">
                  <a:pos x="T0" y="T1"/>
                </a:cxn>
                <a:cxn ang="0">
                  <a:pos x="T2" y="T3"/>
                </a:cxn>
                <a:cxn ang="0">
                  <a:pos x="T4" y="T5"/>
                </a:cxn>
                <a:cxn ang="0">
                  <a:pos x="T6" y="T7"/>
                </a:cxn>
                <a:cxn ang="0">
                  <a:pos x="T8" y="T9"/>
                </a:cxn>
              </a:cxnLst>
              <a:rect l="0" t="0" r="r" b="b"/>
              <a:pathLst>
                <a:path w="336" h="864">
                  <a:moveTo>
                    <a:pt x="0" y="0"/>
                  </a:moveTo>
                  <a:lnTo>
                    <a:pt x="336" y="0"/>
                  </a:lnTo>
                  <a:lnTo>
                    <a:pt x="336" y="816"/>
                  </a:lnTo>
                  <a:lnTo>
                    <a:pt x="0" y="864"/>
                  </a:lnTo>
                  <a:lnTo>
                    <a:pt x="0" y="0"/>
                  </a:lnTo>
                  <a:close/>
                </a:path>
              </a:pathLst>
            </a:custGeom>
            <a:solidFill>
              <a:srgbClr val="271F6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85" name="Freeform 145"/>
            <p:cNvSpPr>
              <a:spLocks/>
            </p:cNvSpPr>
            <p:nvPr/>
          </p:nvSpPr>
          <p:spPr bwMode="auto">
            <a:xfrm>
              <a:off x="2592" y="1484"/>
              <a:ext cx="56" cy="876"/>
            </a:xfrm>
            <a:custGeom>
              <a:avLst/>
              <a:gdLst>
                <a:gd name="T0" fmla="*/ 0 w 56"/>
                <a:gd name="T1" fmla="*/ 0 h 876"/>
                <a:gd name="T2" fmla="*/ 56 w 56"/>
                <a:gd name="T3" fmla="*/ 0 h 876"/>
                <a:gd name="T4" fmla="*/ 56 w 56"/>
                <a:gd name="T5" fmla="*/ 876 h 876"/>
                <a:gd name="T6" fmla="*/ 6 w 56"/>
                <a:gd name="T7" fmla="*/ 857 h 876"/>
                <a:gd name="T8" fmla="*/ 0 w 56"/>
                <a:gd name="T9" fmla="*/ 0 h 876"/>
              </a:gdLst>
              <a:ahLst/>
              <a:cxnLst>
                <a:cxn ang="0">
                  <a:pos x="T0" y="T1"/>
                </a:cxn>
                <a:cxn ang="0">
                  <a:pos x="T2" y="T3"/>
                </a:cxn>
                <a:cxn ang="0">
                  <a:pos x="T4" y="T5"/>
                </a:cxn>
                <a:cxn ang="0">
                  <a:pos x="T6" y="T7"/>
                </a:cxn>
                <a:cxn ang="0">
                  <a:pos x="T8" y="T9"/>
                </a:cxn>
              </a:cxnLst>
              <a:rect l="0" t="0" r="r" b="b"/>
              <a:pathLst>
                <a:path w="56" h="876">
                  <a:moveTo>
                    <a:pt x="0" y="0"/>
                  </a:moveTo>
                  <a:lnTo>
                    <a:pt x="56" y="0"/>
                  </a:lnTo>
                  <a:lnTo>
                    <a:pt x="56" y="876"/>
                  </a:lnTo>
                  <a:lnTo>
                    <a:pt x="6" y="857"/>
                  </a:lnTo>
                  <a:lnTo>
                    <a:pt x="0" y="0"/>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86" name="Freeform 146"/>
            <p:cNvSpPr>
              <a:spLocks/>
            </p:cNvSpPr>
            <p:nvPr/>
          </p:nvSpPr>
          <p:spPr bwMode="auto">
            <a:xfrm>
              <a:off x="2641" y="2135"/>
              <a:ext cx="169" cy="75"/>
            </a:xfrm>
            <a:custGeom>
              <a:avLst/>
              <a:gdLst>
                <a:gd name="T0" fmla="*/ 7 w 169"/>
                <a:gd name="T1" fmla="*/ 18 h 75"/>
                <a:gd name="T2" fmla="*/ 163 w 169"/>
                <a:gd name="T3" fmla="*/ 0 h 75"/>
                <a:gd name="T4" fmla="*/ 169 w 169"/>
                <a:gd name="T5" fmla="*/ 56 h 75"/>
                <a:gd name="T6" fmla="*/ 0 w 169"/>
                <a:gd name="T7" fmla="*/ 75 h 75"/>
                <a:gd name="T8" fmla="*/ 7 w 169"/>
                <a:gd name="T9" fmla="*/ 18 h 75"/>
              </a:gdLst>
              <a:ahLst/>
              <a:cxnLst>
                <a:cxn ang="0">
                  <a:pos x="T0" y="T1"/>
                </a:cxn>
                <a:cxn ang="0">
                  <a:pos x="T2" y="T3"/>
                </a:cxn>
                <a:cxn ang="0">
                  <a:pos x="T4" y="T5"/>
                </a:cxn>
                <a:cxn ang="0">
                  <a:pos x="T6" y="T7"/>
                </a:cxn>
                <a:cxn ang="0">
                  <a:pos x="T8" y="T9"/>
                </a:cxn>
              </a:cxnLst>
              <a:rect l="0" t="0" r="r" b="b"/>
              <a:pathLst>
                <a:path w="169" h="75">
                  <a:moveTo>
                    <a:pt x="7" y="18"/>
                  </a:moveTo>
                  <a:lnTo>
                    <a:pt x="163" y="0"/>
                  </a:lnTo>
                  <a:lnTo>
                    <a:pt x="169" y="56"/>
                  </a:lnTo>
                  <a:lnTo>
                    <a:pt x="0" y="75"/>
                  </a:lnTo>
                  <a:lnTo>
                    <a:pt x="7" y="18"/>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87" name="Oval 147"/>
            <p:cNvSpPr>
              <a:spLocks noChangeArrowheads="1"/>
            </p:cNvSpPr>
            <p:nvPr/>
          </p:nvSpPr>
          <p:spPr bwMode="auto">
            <a:xfrm>
              <a:off x="2848" y="1521"/>
              <a:ext cx="56" cy="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588" name="Oval 148"/>
            <p:cNvSpPr>
              <a:spLocks noChangeArrowheads="1"/>
            </p:cNvSpPr>
            <p:nvPr/>
          </p:nvSpPr>
          <p:spPr bwMode="auto">
            <a:xfrm>
              <a:off x="2873" y="2129"/>
              <a:ext cx="56" cy="5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589" name="Freeform 149"/>
            <p:cNvSpPr>
              <a:spLocks/>
            </p:cNvSpPr>
            <p:nvPr/>
          </p:nvSpPr>
          <p:spPr bwMode="auto">
            <a:xfrm>
              <a:off x="2704" y="2241"/>
              <a:ext cx="175" cy="75"/>
            </a:xfrm>
            <a:custGeom>
              <a:avLst/>
              <a:gdLst>
                <a:gd name="T0" fmla="*/ 0 w 175"/>
                <a:gd name="T1" fmla="*/ 31 h 75"/>
                <a:gd name="T2" fmla="*/ 0 w 175"/>
                <a:gd name="T3" fmla="*/ 75 h 75"/>
                <a:gd name="T4" fmla="*/ 175 w 175"/>
                <a:gd name="T5" fmla="*/ 37 h 75"/>
                <a:gd name="T6" fmla="*/ 175 w 175"/>
                <a:gd name="T7" fmla="*/ 0 h 75"/>
                <a:gd name="T8" fmla="*/ 0 w 175"/>
                <a:gd name="T9" fmla="*/ 31 h 75"/>
              </a:gdLst>
              <a:ahLst/>
              <a:cxnLst>
                <a:cxn ang="0">
                  <a:pos x="T0" y="T1"/>
                </a:cxn>
                <a:cxn ang="0">
                  <a:pos x="T2" y="T3"/>
                </a:cxn>
                <a:cxn ang="0">
                  <a:pos x="T4" y="T5"/>
                </a:cxn>
                <a:cxn ang="0">
                  <a:pos x="T6" y="T7"/>
                </a:cxn>
                <a:cxn ang="0">
                  <a:pos x="T8" y="T9"/>
                </a:cxn>
              </a:cxnLst>
              <a:rect l="0" t="0" r="r" b="b"/>
              <a:pathLst>
                <a:path w="175" h="75">
                  <a:moveTo>
                    <a:pt x="0" y="31"/>
                  </a:moveTo>
                  <a:lnTo>
                    <a:pt x="0" y="75"/>
                  </a:lnTo>
                  <a:lnTo>
                    <a:pt x="175" y="37"/>
                  </a:lnTo>
                  <a:lnTo>
                    <a:pt x="175" y="0"/>
                  </a:lnTo>
                  <a:lnTo>
                    <a:pt x="0" y="31"/>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189590" name="Group 150"/>
          <p:cNvGrpSpPr>
            <a:grpSpLocks/>
          </p:cNvGrpSpPr>
          <p:nvPr/>
        </p:nvGrpSpPr>
        <p:grpSpPr bwMode="auto">
          <a:xfrm rot="2694539">
            <a:off x="7664797" y="2380048"/>
            <a:ext cx="344487" cy="825500"/>
            <a:chOff x="2352" y="1484"/>
            <a:chExt cx="586" cy="876"/>
          </a:xfrm>
        </p:grpSpPr>
        <p:sp>
          <p:nvSpPr>
            <p:cNvPr id="189591" name="Freeform 151"/>
            <p:cNvSpPr>
              <a:spLocks/>
            </p:cNvSpPr>
            <p:nvPr/>
          </p:nvSpPr>
          <p:spPr bwMode="auto">
            <a:xfrm>
              <a:off x="2352" y="1488"/>
              <a:ext cx="240" cy="864"/>
            </a:xfrm>
            <a:custGeom>
              <a:avLst/>
              <a:gdLst>
                <a:gd name="T0" fmla="*/ 240 w 240"/>
                <a:gd name="T1" fmla="*/ 0 h 864"/>
                <a:gd name="T2" fmla="*/ 0 w 240"/>
                <a:gd name="T3" fmla="*/ 48 h 864"/>
                <a:gd name="T4" fmla="*/ 0 w 240"/>
                <a:gd name="T5" fmla="*/ 624 h 864"/>
                <a:gd name="T6" fmla="*/ 240 w 240"/>
                <a:gd name="T7" fmla="*/ 864 h 864"/>
                <a:gd name="T8" fmla="*/ 240 w 240"/>
                <a:gd name="T9" fmla="*/ 0 h 864"/>
              </a:gdLst>
              <a:ahLst/>
              <a:cxnLst>
                <a:cxn ang="0">
                  <a:pos x="T0" y="T1"/>
                </a:cxn>
                <a:cxn ang="0">
                  <a:pos x="T2" y="T3"/>
                </a:cxn>
                <a:cxn ang="0">
                  <a:pos x="T4" y="T5"/>
                </a:cxn>
                <a:cxn ang="0">
                  <a:pos x="T6" y="T7"/>
                </a:cxn>
                <a:cxn ang="0">
                  <a:pos x="T8" y="T9"/>
                </a:cxn>
              </a:cxnLst>
              <a:rect l="0" t="0" r="r" b="b"/>
              <a:pathLst>
                <a:path w="240" h="864">
                  <a:moveTo>
                    <a:pt x="240" y="0"/>
                  </a:moveTo>
                  <a:lnTo>
                    <a:pt x="0" y="48"/>
                  </a:lnTo>
                  <a:lnTo>
                    <a:pt x="0" y="624"/>
                  </a:lnTo>
                  <a:lnTo>
                    <a:pt x="240" y="864"/>
                  </a:lnTo>
                  <a:lnTo>
                    <a:pt x="240" y="0"/>
                  </a:lnTo>
                  <a:close/>
                </a:path>
              </a:pathLst>
            </a:custGeom>
            <a:solidFill>
              <a:schemeClr val="bg2"/>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92" name="Freeform 152"/>
            <p:cNvSpPr>
              <a:spLocks/>
            </p:cNvSpPr>
            <p:nvPr/>
          </p:nvSpPr>
          <p:spPr bwMode="auto">
            <a:xfrm>
              <a:off x="2602" y="1492"/>
              <a:ext cx="336" cy="864"/>
            </a:xfrm>
            <a:custGeom>
              <a:avLst/>
              <a:gdLst>
                <a:gd name="T0" fmla="*/ 0 w 336"/>
                <a:gd name="T1" fmla="*/ 0 h 864"/>
                <a:gd name="T2" fmla="*/ 336 w 336"/>
                <a:gd name="T3" fmla="*/ 0 h 864"/>
                <a:gd name="T4" fmla="*/ 336 w 336"/>
                <a:gd name="T5" fmla="*/ 816 h 864"/>
                <a:gd name="T6" fmla="*/ 0 w 336"/>
                <a:gd name="T7" fmla="*/ 864 h 864"/>
                <a:gd name="T8" fmla="*/ 0 w 336"/>
                <a:gd name="T9" fmla="*/ 0 h 864"/>
              </a:gdLst>
              <a:ahLst/>
              <a:cxnLst>
                <a:cxn ang="0">
                  <a:pos x="T0" y="T1"/>
                </a:cxn>
                <a:cxn ang="0">
                  <a:pos x="T2" y="T3"/>
                </a:cxn>
                <a:cxn ang="0">
                  <a:pos x="T4" y="T5"/>
                </a:cxn>
                <a:cxn ang="0">
                  <a:pos x="T6" y="T7"/>
                </a:cxn>
                <a:cxn ang="0">
                  <a:pos x="T8" y="T9"/>
                </a:cxn>
              </a:cxnLst>
              <a:rect l="0" t="0" r="r" b="b"/>
              <a:pathLst>
                <a:path w="336" h="864">
                  <a:moveTo>
                    <a:pt x="0" y="0"/>
                  </a:moveTo>
                  <a:lnTo>
                    <a:pt x="336" y="0"/>
                  </a:lnTo>
                  <a:lnTo>
                    <a:pt x="336" y="816"/>
                  </a:lnTo>
                  <a:lnTo>
                    <a:pt x="0" y="864"/>
                  </a:lnTo>
                  <a:lnTo>
                    <a:pt x="0" y="0"/>
                  </a:lnTo>
                  <a:close/>
                </a:path>
              </a:pathLst>
            </a:custGeom>
            <a:solidFill>
              <a:srgbClr val="271F6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93" name="Freeform 153"/>
            <p:cNvSpPr>
              <a:spLocks/>
            </p:cNvSpPr>
            <p:nvPr/>
          </p:nvSpPr>
          <p:spPr bwMode="auto">
            <a:xfrm>
              <a:off x="2592" y="1484"/>
              <a:ext cx="56" cy="876"/>
            </a:xfrm>
            <a:custGeom>
              <a:avLst/>
              <a:gdLst>
                <a:gd name="T0" fmla="*/ 0 w 56"/>
                <a:gd name="T1" fmla="*/ 0 h 876"/>
                <a:gd name="T2" fmla="*/ 56 w 56"/>
                <a:gd name="T3" fmla="*/ 0 h 876"/>
                <a:gd name="T4" fmla="*/ 56 w 56"/>
                <a:gd name="T5" fmla="*/ 876 h 876"/>
                <a:gd name="T6" fmla="*/ 6 w 56"/>
                <a:gd name="T7" fmla="*/ 857 h 876"/>
                <a:gd name="T8" fmla="*/ 0 w 56"/>
                <a:gd name="T9" fmla="*/ 0 h 876"/>
              </a:gdLst>
              <a:ahLst/>
              <a:cxnLst>
                <a:cxn ang="0">
                  <a:pos x="T0" y="T1"/>
                </a:cxn>
                <a:cxn ang="0">
                  <a:pos x="T2" y="T3"/>
                </a:cxn>
                <a:cxn ang="0">
                  <a:pos x="T4" y="T5"/>
                </a:cxn>
                <a:cxn ang="0">
                  <a:pos x="T6" y="T7"/>
                </a:cxn>
                <a:cxn ang="0">
                  <a:pos x="T8" y="T9"/>
                </a:cxn>
              </a:cxnLst>
              <a:rect l="0" t="0" r="r" b="b"/>
              <a:pathLst>
                <a:path w="56" h="876">
                  <a:moveTo>
                    <a:pt x="0" y="0"/>
                  </a:moveTo>
                  <a:lnTo>
                    <a:pt x="56" y="0"/>
                  </a:lnTo>
                  <a:lnTo>
                    <a:pt x="56" y="876"/>
                  </a:lnTo>
                  <a:lnTo>
                    <a:pt x="6" y="857"/>
                  </a:lnTo>
                  <a:lnTo>
                    <a:pt x="0" y="0"/>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94" name="Freeform 154"/>
            <p:cNvSpPr>
              <a:spLocks/>
            </p:cNvSpPr>
            <p:nvPr/>
          </p:nvSpPr>
          <p:spPr bwMode="auto">
            <a:xfrm>
              <a:off x="2641" y="2135"/>
              <a:ext cx="169" cy="75"/>
            </a:xfrm>
            <a:custGeom>
              <a:avLst/>
              <a:gdLst>
                <a:gd name="T0" fmla="*/ 7 w 169"/>
                <a:gd name="T1" fmla="*/ 18 h 75"/>
                <a:gd name="T2" fmla="*/ 163 w 169"/>
                <a:gd name="T3" fmla="*/ 0 h 75"/>
                <a:gd name="T4" fmla="*/ 169 w 169"/>
                <a:gd name="T5" fmla="*/ 56 h 75"/>
                <a:gd name="T6" fmla="*/ 0 w 169"/>
                <a:gd name="T7" fmla="*/ 75 h 75"/>
                <a:gd name="T8" fmla="*/ 7 w 169"/>
                <a:gd name="T9" fmla="*/ 18 h 75"/>
              </a:gdLst>
              <a:ahLst/>
              <a:cxnLst>
                <a:cxn ang="0">
                  <a:pos x="T0" y="T1"/>
                </a:cxn>
                <a:cxn ang="0">
                  <a:pos x="T2" y="T3"/>
                </a:cxn>
                <a:cxn ang="0">
                  <a:pos x="T4" y="T5"/>
                </a:cxn>
                <a:cxn ang="0">
                  <a:pos x="T6" y="T7"/>
                </a:cxn>
                <a:cxn ang="0">
                  <a:pos x="T8" y="T9"/>
                </a:cxn>
              </a:cxnLst>
              <a:rect l="0" t="0" r="r" b="b"/>
              <a:pathLst>
                <a:path w="169" h="75">
                  <a:moveTo>
                    <a:pt x="7" y="18"/>
                  </a:moveTo>
                  <a:lnTo>
                    <a:pt x="163" y="0"/>
                  </a:lnTo>
                  <a:lnTo>
                    <a:pt x="169" y="56"/>
                  </a:lnTo>
                  <a:lnTo>
                    <a:pt x="0" y="75"/>
                  </a:lnTo>
                  <a:lnTo>
                    <a:pt x="7" y="18"/>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595" name="Oval 155"/>
            <p:cNvSpPr>
              <a:spLocks noChangeArrowheads="1"/>
            </p:cNvSpPr>
            <p:nvPr/>
          </p:nvSpPr>
          <p:spPr bwMode="auto">
            <a:xfrm>
              <a:off x="2848" y="1521"/>
              <a:ext cx="56" cy="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596" name="Oval 156"/>
            <p:cNvSpPr>
              <a:spLocks noChangeArrowheads="1"/>
            </p:cNvSpPr>
            <p:nvPr/>
          </p:nvSpPr>
          <p:spPr bwMode="auto">
            <a:xfrm>
              <a:off x="2873" y="2129"/>
              <a:ext cx="56" cy="5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597" name="Freeform 157"/>
            <p:cNvSpPr>
              <a:spLocks/>
            </p:cNvSpPr>
            <p:nvPr/>
          </p:nvSpPr>
          <p:spPr bwMode="auto">
            <a:xfrm>
              <a:off x="2704" y="2241"/>
              <a:ext cx="175" cy="75"/>
            </a:xfrm>
            <a:custGeom>
              <a:avLst/>
              <a:gdLst>
                <a:gd name="T0" fmla="*/ 0 w 175"/>
                <a:gd name="T1" fmla="*/ 31 h 75"/>
                <a:gd name="T2" fmla="*/ 0 w 175"/>
                <a:gd name="T3" fmla="*/ 75 h 75"/>
                <a:gd name="T4" fmla="*/ 175 w 175"/>
                <a:gd name="T5" fmla="*/ 37 h 75"/>
                <a:gd name="T6" fmla="*/ 175 w 175"/>
                <a:gd name="T7" fmla="*/ 0 h 75"/>
                <a:gd name="T8" fmla="*/ 0 w 175"/>
                <a:gd name="T9" fmla="*/ 31 h 75"/>
              </a:gdLst>
              <a:ahLst/>
              <a:cxnLst>
                <a:cxn ang="0">
                  <a:pos x="T0" y="T1"/>
                </a:cxn>
                <a:cxn ang="0">
                  <a:pos x="T2" y="T3"/>
                </a:cxn>
                <a:cxn ang="0">
                  <a:pos x="T4" y="T5"/>
                </a:cxn>
                <a:cxn ang="0">
                  <a:pos x="T6" y="T7"/>
                </a:cxn>
                <a:cxn ang="0">
                  <a:pos x="T8" y="T9"/>
                </a:cxn>
              </a:cxnLst>
              <a:rect l="0" t="0" r="r" b="b"/>
              <a:pathLst>
                <a:path w="175" h="75">
                  <a:moveTo>
                    <a:pt x="0" y="31"/>
                  </a:moveTo>
                  <a:lnTo>
                    <a:pt x="0" y="75"/>
                  </a:lnTo>
                  <a:lnTo>
                    <a:pt x="175" y="37"/>
                  </a:lnTo>
                  <a:lnTo>
                    <a:pt x="175" y="0"/>
                  </a:lnTo>
                  <a:lnTo>
                    <a:pt x="0" y="31"/>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189598" name="Group 158"/>
          <p:cNvGrpSpPr>
            <a:grpSpLocks/>
          </p:cNvGrpSpPr>
          <p:nvPr/>
        </p:nvGrpSpPr>
        <p:grpSpPr bwMode="auto">
          <a:xfrm rot="2050755">
            <a:off x="7174259" y="2146685"/>
            <a:ext cx="342900" cy="825500"/>
            <a:chOff x="2352" y="1484"/>
            <a:chExt cx="586" cy="876"/>
          </a:xfrm>
        </p:grpSpPr>
        <p:sp>
          <p:nvSpPr>
            <p:cNvPr id="189599" name="Freeform 159"/>
            <p:cNvSpPr>
              <a:spLocks/>
            </p:cNvSpPr>
            <p:nvPr/>
          </p:nvSpPr>
          <p:spPr bwMode="auto">
            <a:xfrm>
              <a:off x="2352" y="1488"/>
              <a:ext cx="240" cy="864"/>
            </a:xfrm>
            <a:custGeom>
              <a:avLst/>
              <a:gdLst>
                <a:gd name="T0" fmla="*/ 240 w 240"/>
                <a:gd name="T1" fmla="*/ 0 h 864"/>
                <a:gd name="T2" fmla="*/ 0 w 240"/>
                <a:gd name="T3" fmla="*/ 48 h 864"/>
                <a:gd name="T4" fmla="*/ 0 w 240"/>
                <a:gd name="T5" fmla="*/ 624 h 864"/>
                <a:gd name="T6" fmla="*/ 240 w 240"/>
                <a:gd name="T7" fmla="*/ 864 h 864"/>
                <a:gd name="T8" fmla="*/ 240 w 240"/>
                <a:gd name="T9" fmla="*/ 0 h 864"/>
              </a:gdLst>
              <a:ahLst/>
              <a:cxnLst>
                <a:cxn ang="0">
                  <a:pos x="T0" y="T1"/>
                </a:cxn>
                <a:cxn ang="0">
                  <a:pos x="T2" y="T3"/>
                </a:cxn>
                <a:cxn ang="0">
                  <a:pos x="T4" y="T5"/>
                </a:cxn>
                <a:cxn ang="0">
                  <a:pos x="T6" y="T7"/>
                </a:cxn>
                <a:cxn ang="0">
                  <a:pos x="T8" y="T9"/>
                </a:cxn>
              </a:cxnLst>
              <a:rect l="0" t="0" r="r" b="b"/>
              <a:pathLst>
                <a:path w="240" h="864">
                  <a:moveTo>
                    <a:pt x="240" y="0"/>
                  </a:moveTo>
                  <a:lnTo>
                    <a:pt x="0" y="48"/>
                  </a:lnTo>
                  <a:lnTo>
                    <a:pt x="0" y="624"/>
                  </a:lnTo>
                  <a:lnTo>
                    <a:pt x="240" y="864"/>
                  </a:lnTo>
                  <a:lnTo>
                    <a:pt x="240" y="0"/>
                  </a:lnTo>
                  <a:close/>
                </a:path>
              </a:pathLst>
            </a:custGeom>
            <a:solidFill>
              <a:schemeClr val="bg2"/>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600" name="Freeform 160"/>
            <p:cNvSpPr>
              <a:spLocks/>
            </p:cNvSpPr>
            <p:nvPr/>
          </p:nvSpPr>
          <p:spPr bwMode="auto">
            <a:xfrm>
              <a:off x="2602" y="1492"/>
              <a:ext cx="336" cy="864"/>
            </a:xfrm>
            <a:custGeom>
              <a:avLst/>
              <a:gdLst>
                <a:gd name="T0" fmla="*/ 0 w 336"/>
                <a:gd name="T1" fmla="*/ 0 h 864"/>
                <a:gd name="T2" fmla="*/ 336 w 336"/>
                <a:gd name="T3" fmla="*/ 0 h 864"/>
                <a:gd name="T4" fmla="*/ 336 w 336"/>
                <a:gd name="T5" fmla="*/ 816 h 864"/>
                <a:gd name="T6" fmla="*/ 0 w 336"/>
                <a:gd name="T7" fmla="*/ 864 h 864"/>
                <a:gd name="T8" fmla="*/ 0 w 336"/>
                <a:gd name="T9" fmla="*/ 0 h 864"/>
              </a:gdLst>
              <a:ahLst/>
              <a:cxnLst>
                <a:cxn ang="0">
                  <a:pos x="T0" y="T1"/>
                </a:cxn>
                <a:cxn ang="0">
                  <a:pos x="T2" y="T3"/>
                </a:cxn>
                <a:cxn ang="0">
                  <a:pos x="T4" y="T5"/>
                </a:cxn>
                <a:cxn ang="0">
                  <a:pos x="T6" y="T7"/>
                </a:cxn>
                <a:cxn ang="0">
                  <a:pos x="T8" y="T9"/>
                </a:cxn>
              </a:cxnLst>
              <a:rect l="0" t="0" r="r" b="b"/>
              <a:pathLst>
                <a:path w="336" h="864">
                  <a:moveTo>
                    <a:pt x="0" y="0"/>
                  </a:moveTo>
                  <a:lnTo>
                    <a:pt x="336" y="0"/>
                  </a:lnTo>
                  <a:lnTo>
                    <a:pt x="336" y="816"/>
                  </a:lnTo>
                  <a:lnTo>
                    <a:pt x="0" y="864"/>
                  </a:lnTo>
                  <a:lnTo>
                    <a:pt x="0" y="0"/>
                  </a:lnTo>
                  <a:close/>
                </a:path>
              </a:pathLst>
            </a:custGeom>
            <a:solidFill>
              <a:srgbClr val="271F6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601" name="Freeform 161"/>
            <p:cNvSpPr>
              <a:spLocks/>
            </p:cNvSpPr>
            <p:nvPr/>
          </p:nvSpPr>
          <p:spPr bwMode="auto">
            <a:xfrm>
              <a:off x="2592" y="1484"/>
              <a:ext cx="56" cy="876"/>
            </a:xfrm>
            <a:custGeom>
              <a:avLst/>
              <a:gdLst>
                <a:gd name="T0" fmla="*/ 0 w 56"/>
                <a:gd name="T1" fmla="*/ 0 h 876"/>
                <a:gd name="T2" fmla="*/ 56 w 56"/>
                <a:gd name="T3" fmla="*/ 0 h 876"/>
                <a:gd name="T4" fmla="*/ 56 w 56"/>
                <a:gd name="T5" fmla="*/ 876 h 876"/>
                <a:gd name="T6" fmla="*/ 6 w 56"/>
                <a:gd name="T7" fmla="*/ 857 h 876"/>
                <a:gd name="T8" fmla="*/ 0 w 56"/>
                <a:gd name="T9" fmla="*/ 0 h 876"/>
              </a:gdLst>
              <a:ahLst/>
              <a:cxnLst>
                <a:cxn ang="0">
                  <a:pos x="T0" y="T1"/>
                </a:cxn>
                <a:cxn ang="0">
                  <a:pos x="T2" y="T3"/>
                </a:cxn>
                <a:cxn ang="0">
                  <a:pos x="T4" y="T5"/>
                </a:cxn>
                <a:cxn ang="0">
                  <a:pos x="T6" y="T7"/>
                </a:cxn>
                <a:cxn ang="0">
                  <a:pos x="T8" y="T9"/>
                </a:cxn>
              </a:cxnLst>
              <a:rect l="0" t="0" r="r" b="b"/>
              <a:pathLst>
                <a:path w="56" h="876">
                  <a:moveTo>
                    <a:pt x="0" y="0"/>
                  </a:moveTo>
                  <a:lnTo>
                    <a:pt x="56" y="0"/>
                  </a:lnTo>
                  <a:lnTo>
                    <a:pt x="56" y="876"/>
                  </a:lnTo>
                  <a:lnTo>
                    <a:pt x="6" y="857"/>
                  </a:lnTo>
                  <a:lnTo>
                    <a:pt x="0" y="0"/>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602" name="Freeform 162"/>
            <p:cNvSpPr>
              <a:spLocks/>
            </p:cNvSpPr>
            <p:nvPr/>
          </p:nvSpPr>
          <p:spPr bwMode="auto">
            <a:xfrm>
              <a:off x="2641" y="2135"/>
              <a:ext cx="169" cy="75"/>
            </a:xfrm>
            <a:custGeom>
              <a:avLst/>
              <a:gdLst>
                <a:gd name="T0" fmla="*/ 7 w 169"/>
                <a:gd name="T1" fmla="*/ 18 h 75"/>
                <a:gd name="T2" fmla="*/ 163 w 169"/>
                <a:gd name="T3" fmla="*/ 0 h 75"/>
                <a:gd name="T4" fmla="*/ 169 w 169"/>
                <a:gd name="T5" fmla="*/ 56 h 75"/>
                <a:gd name="T6" fmla="*/ 0 w 169"/>
                <a:gd name="T7" fmla="*/ 75 h 75"/>
                <a:gd name="T8" fmla="*/ 7 w 169"/>
                <a:gd name="T9" fmla="*/ 18 h 75"/>
              </a:gdLst>
              <a:ahLst/>
              <a:cxnLst>
                <a:cxn ang="0">
                  <a:pos x="T0" y="T1"/>
                </a:cxn>
                <a:cxn ang="0">
                  <a:pos x="T2" y="T3"/>
                </a:cxn>
                <a:cxn ang="0">
                  <a:pos x="T4" y="T5"/>
                </a:cxn>
                <a:cxn ang="0">
                  <a:pos x="T6" y="T7"/>
                </a:cxn>
                <a:cxn ang="0">
                  <a:pos x="T8" y="T9"/>
                </a:cxn>
              </a:cxnLst>
              <a:rect l="0" t="0" r="r" b="b"/>
              <a:pathLst>
                <a:path w="169" h="75">
                  <a:moveTo>
                    <a:pt x="7" y="18"/>
                  </a:moveTo>
                  <a:lnTo>
                    <a:pt x="163" y="0"/>
                  </a:lnTo>
                  <a:lnTo>
                    <a:pt x="169" y="56"/>
                  </a:lnTo>
                  <a:lnTo>
                    <a:pt x="0" y="75"/>
                  </a:lnTo>
                  <a:lnTo>
                    <a:pt x="7" y="18"/>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603" name="Oval 163"/>
            <p:cNvSpPr>
              <a:spLocks noChangeArrowheads="1"/>
            </p:cNvSpPr>
            <p:nvPr/>
          </p:nvSpPr>
          <p:spPr bwMode="auto">
            <a:xfrm>
              <a:off x="2848" y="1521"/>
              <a:ext cx="56" cy="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604" name="Oval 164"/>
            <p:cNvSpPr>
              <a:spLocks noChangeArrowheads="1"/>
            </p:cNvSpPr>
            <p:nvPr/>
          </p:nvSpPr>
          <p:spPr bwMode="auto">
            <a:xfrm>
              <a:off x="2873" y="2129"/>
              <a:ext cx="56" cy="5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605" name="Freeform 165"/>
            <p:cNvSpPr>
              <a:spLocks/>
            </p:cNvSpPr>
            <p:nvPr/>
          </p:nvSpPr>
          <p:spPr bwMode="auto">
            <a:xfrm>
              <a:off x="2704" y="2241"/>
              <a:ext cx="175" cy="75"/>
            </a:xfrm>
            <a:custGeom>
              <a:avLst/>
              <a:gdLst>
                <a:gd name="T0" fmla="*/ 0 w 175"/>
                <a:gd name="T1" fmla="*/ 31 h 75"/>
                <a:gd name="T2" fmla="*/ 0 w 175"/>
                <a:gd name="T3" fmla="*/ 75 h 75"/>
                <a:gd name="T4" fmla="*/ 175 w 175"/>
                <a:gd name="T5" fmla="*/ 37 h 75"/>
                <a:gd name="T6" fmla="*/ 175 w 175"/>
                <a:gd name="T7" fmla="*/ 0 h 75"/>
                <a:gd name="T8" fmla="*/ 0 w 175"/>
                <a:gd name="T9" fmla="*/ 31 h 75"/>
              </a:gdLst>
              <a:ahLst/>
              <a:cxnLst>
                <a:cxn ang="0">
                  <a:pos x="T0" y="T1"/>
                </a:cxn>
                <a:cxn ang="0">
                  <a:pos x="T2" y="T3"/>
                </a:cxn>
                <a:cxn ang="0">
                  <a:pos x="T4" y="T5"/>
                </a:cxn>
                <a:cxn ang="0">
                  <a:pos x="T6" y="T7"/>
                </a:cxn>
                <a:cxn ang="0">
                  <a:pos x="T8" y="T9"/>
                </a:cxn>
              </a:cxnLst>
              <a:rect l="0" t="0" r="r" b="b"/>
              <a:pathLst>
                <a:path w="175" h="75">
                  <a:moveTo>
                    <a:pt x="0" y="31"/>
                  </a:moveTo>
                  <a:lnTo>
                    <a:pt x="0" y="75"/>
                  </a:lnTo>
                  <a:lnTo>
                    <a:pt x="175" y="37"/>
                  </a:lnTo>
                  <a:lnTo>
                    <a:pt x="175" y="0"/>
                  </a:lnTo>
                  <a:lnTo>
                    <a:pt x="0" y="31"/>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189606" name="Group 166"/>
          <p:cNvGrpSpPr>
            <a:grpSpLocks/>
          </p:cNvGrpSpPr>
          <p:nvPr/>
        </p:nvGrpSpPr>
        <p:grpSpPr bwMode="auto">
          <a:xfrm rot="2154820">
            <a:off x="6536084" y="1854585"/>
            <a:ext cx="344488" cy="827088"/>
            <a:chOff x="2352" y="1484"/>
            <a:chExt cx="586" cy="876"/>
          </a:xfrm>
        </p:grpSpPr>
        <p:sp>
          <p:nvSpPr>
            <p:cNvPr id="189607" name="Freeform 167"/>
            <p:cNvSpPr>
              <a:spLocks/>
            </p:cNvSpPr>
            <p:nvPr/>
          </p:nvSpPr>
          <p:spPr bwMode="auto">
            <a:xfrm>
              <a:off x="2352" y="1488"/>
              <a:ext cx="240" cy="864"/>
            </a:xfrm>
            <a:custGeom>
              <a:avLst/>
              <a:gdLst>
                <a:gd name="T0" fmla="*/ 240 w 240"/>
                <a:gd name="T1" fmla="*/ 0 h 864"/>
                <a:gd name="T2" fmla="*/ 0 w 240"/>
                <a:gd name="T3" fmla="*/ 48 h 864"/>
                <a:gd name="T4" fmla="*/ 0 w 240"/>
                <a:gd name="T5" fmla="*/ 624 h 864"/>
                <a:gd name="T6" fmla="*/ 240 w 240"/>
                <a:gd name="T7" fmla="*/ 864 h 864"/>
                <a:gd name="T8" fmla="*/ 240 w 240"/>
                <a:gd name="T9" fmla="*/ 0 h 864"/>
              </a:gdLst>
              <a:ahLst/>
              <a:cxnLst>
                <a:cxn ang="0">
                  <a:pos x="T0" y="T1"/>
                </a:cxn>
                <a:cxn ang="0">
                  <a:pos x="T2" y="T3"/>
                </a:cxn>
                <a:cxn ang="0">
                  <a:pos x="T4" y="T5"/>
                </a:cxn>
                <a:cxn ang="0">
                  <a:pos x="T6" y="T7"/>
                </a:cxn>
                <a:cxn ang="0">
                  <a:pos x="T8" y="T9"/>
                </a:cxn>
              </a:cxnLst>
              <a:rect l="0" t="0" r="r" b="b"/>
              <a:pathLst>
                <a:path w="240" h="864">
                  <a:moveTo>
                    <a:pt x="240" y="0"/>
                  </a:moveTo>
                  <a:lnTo>
                    <a:pt x="0" y="48"/>
                  </a:lnTo>
                  <a:lnTo>
                    <a:pt x="0" y="624"/>
                  </a:lnTo>
                  <a:lnTo>
                    <a:pt x="240" y="864"/>
                  </a:lnTo>
                  <a:lnTo>
                    <a:pt x="240" y="0"/>
                  </a:lnTo>
                  <a:close/>
                </a:path>
              </a:pathLst>
            </a:custGeom>
            <a:solidFill>
              <a:schemeClr val="bg2"/>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608" name="Freeform 168"/>
            <p:cNvSpPr>
              <a:spLocks/>
            </p:cNvSpPr>
            <p:nvPr/>
          </p:nvSpPr>
          <p:spPr bwMode="auto">
            <a:xfrm>
              <a:off x="2602" y="1492"/>
              <a:ext cx="336" cy="864"/>
            </a:xfrm>
            <a:custGeom>
              <a:avLst/>
              <a:gdLst>
                <a:gd name="T0" fmla="*/ 0 w 336"/>
                <a:gd name="T1" fmla="*/ 0 h 864"/>
                <a:gd name="T2" fmla="*/ 336 w 336"/>
                <a:gd name="T3" fmla="*/ 0 h 864"/>
                <a:gd name="T4" fmla="*/ 336 w 336"/>
                <a:gd name="T5" fmla="*/ 816 h 864"/>
                <a:gd name="T6" fmla="*/ 0 w 336"/>
                <a:gd name="T7" fmla="*/ 864 h 864"/>
                <a:gd name="T8" fmla="*/ 0 w 336"/>
                <a:gd name="T9" fmla="*/ 0 h 864"/>
              </a:gdLst>
              <a:ahLst/>
              <a:cxnLst>
                <a:cxn ang="0">
                  <a:pos x="T0" y="T1"/>
                </a:cxn>
                <a:cxn ang="0">
                  <a:pos x="T2" y="T3"/>
                </a:cxn>
                <a:cxn ang="0">
                  <a:pos x="T4" y="T5"/>
                </a:cxn>
                <a:cxn ang="0">
                  <a:pos x="T6" y="T7"/>
                </a:cxn>
                <a:cxn ang="0">
                  <a:pos x="T8" y="T9"/>
                </a:cxn>
              </a:cxnLst>
              <a:rect l="0" t="0" r="r" b="b"/>
              <a:pathLst>
                <a:path w="336" h="864">
                  <a:moveTo>
                    <a:pt x="0" y="0"/>
                  </a:moveTo>
                  <a:lnTo>
                    <a:pt x="336" y="0"/>
                  </a:lnTo>
                  <a:lnTo>
                    <a:pt x="336" y="816"/>
                  </a:lnTo>
                  <a:lnTo>
                    <a:pt x="0" y="864"/>
                  </a:lnTo>
                  <a:lnTo>
                    <a:pt x="0" y="0"/>
                  </a:lnTo>
                  <a:close/>
                </a:path>
              </a:pathLst>
            </a:custGeom>
            <a:solidFill>
              <a:srgbClr val="271F6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609" name="Freeform 169"/>
            <p:cNvSpPr>
              <a:spLocks/>
            </p:cNvSpPr>
            <p:nvPr/>
          </p:nvSpPr>
          <p:spPr bwMode="auto">
            <a:xfrm>
              <a:off x="2592" y="1484"/>
              <a:ext cx="56" cy="876"/>
            </a:xfrm>
            <a:custGeom>
              <a:avLst/>
              <a:gdLst>
                <a:gd name="T0" fmla="*/ 0 w 56"/>
                <a:gd name="T1" fmla="*/ 0 h 876"/>
                <a:gd name="T2" fmla="*/ 56 w 56"/>
                <a:gd name="T3" fmla="*/ 0 h 876"/>
                <a:gd name="T4" fmla="*/ 56 w 56"/>
                <a:gd name="T5" fmla="*/ 876 h 876"/>
                <a:gd name="T6" fmla="*/ 6 w 56"/>
                <a:gd name="T7" fmla="*/ 857 h 876"/>
                <a:gd name="T8" fmla="*/ 0 w 56"/>
                <a:gd name="T9" fmla="*/ 0 h 876"/>
              </a:gdLst>
              <a:ahLst/>
              <a:cxnLst>
                <a:cxn ang="0">
                  <a:pos x="T0" y="T1"/>
                </a:cxn>
                <a:cxn ang="0">
                  <a:pos x="T2" y="T3"/>
                </a:cxn>
                <a:cxn ang="0">
                  <a:pos x="T4" y="T5"/>
                </a:cxn>
                <a:cxn ang="0">
                  <a:pos x="T6" y="T7"/>
                </a:cxn>
                <a:cxn ang="0">
                  <a:pos x="T8" y="T9"/>
                </a:cxn>
              </a:cxnLst>
              <a:rect l="0" t="0" r="r" b="b"/>
              <a:pathLst>
                <a:path w="56" h="876">
                  <a:moveTo>
                    <a:pt x="0" y="0"/>
                  </a:moveTo>
                  <a:lnTo>
                    <a:pt x="56" y="0"/>
                  </a:lnTo>
                  <a:lnTo>
                    <a:pt x="56" y="876"/>
                  </a:lnTo>
                  <a:lnTo>
                    <a:pt x="6" y="857"/>
                  </a:lnTo>
                  <a:lnTo>
                    <a:pt x="0" y="0"/>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610" name="Freeform 170"/>
            <p:cNvSpPr>
              <a:spLocks/>
            </p:cNvSpPr>
            <p:nvPr/>
          </p:nvSpPr>
          <p:spPr bwMode="auto">
            <a:xfrm>
              <a:off x="2641" y="2135"/>
              <a:ext cx="169" cy="75"/>
            </a:xfrm>
            <a:custGeom>
              <a:avLst/>
              <a:gdLst>
                <a:gd name="T0" fmla="*/ 7 w 169"/>
                <a:gd name="T1" fmla="*/ 18 h 75"/>
                <a:gd name="T2" fmla="*/ 163 w 169"/>
                <a:gd name="T3" fmla="*/ 0 h 75"/>
                <a:gd name="T4" fmla="*/ 169 w 169"/>
                <a:gd name="T5" fmla="*/ 56 h 75"/>
                <a:gd name="T6" fmla="*/ 0 w 169"/>
                <a:gd name="T7" fmla="*/ 75 h 75"/>
                <a:gd name="T8" fmla="*/ 7 w 169"/>
                <a:gd name="T9" fmla="*/ 18 h 75"/>
              </a:gdLst>
              <a:ahLst/>
              <a:cxnLst>
                <a:cxn ang="0">
                  <a:pos x="T0" y="T1"/>
                </a:cxn>
                <a:cxn ang="0">
                  <a:pos x="T2" y="T3"/>
                </a:cxn>
                <a:cxn ang="0">
                  <a:pos x="T4" y="T5"/>
                </a:cxn>
                <a:cxn ang="0">
                  <a:pos x="T6" y="T7"/>
                </a:cxn>
                <a:cxn ang="0">
                  <a:pos x="T8" y="T9"/>
                </a:cxn>
              </a:cxnLst>
              <a:rect l="0" t="0" r="r" b="b"/>
              <a:pathLst>
                <a:path w="169" h="75">
                  <a:moveTo>
                    <a:pt x="7" y="18"/>
                  </a:moveTo>
                  <a:lnTo>
                    <a:pt x="163" y="0"/>
                  </a:lnTo>
                  <a:lnTo>
                    <a:pt x="169" y="56"/>
                  </a:lnTo>
                  <a:lnTo>
                    <a:pt x="0" y="75"/>
                  </a:lnTo>
                  <a:lnTo>
                    <a:pt x="7" y="18"/>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611" name="Oval 171"/>
            <p:cNvSpPr>
              <a:spLocks noChangeArrowheads="1"/>
            </p:cNvSpPr>
            <p:nvPr/>
          </p:nvSpPr>
          <p:spPr bwMode="auto">
            <a:xfrm>
              <a:off x="2848" y="1521"/>
              <a:ext cx="56" cy="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612" name="Oval 172"/>
            <p:cNvSpPr>
              <a:spLocks noChangeArrowheads="1"/>
            </p:cNvSpPr>
            <p:nvPr/>
          </p:nvSpPr>
          <p:spPr bwMode="auto">
            <a:xfrm>
              <a:off x="2873" y="2129"/>
              <a:ext cx="56" cy="5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613" name="Freeform 173"/>
            <p:cNvSpPr>
              <a:spLocks/>
            </p:cNvSpPr>
            <p:nvPr/>
          </p:nvSpPr>
          <p:spPr bwMode="auto">
            <a:xfrm>
              <a:off x="2704" y="2241"/>
              <a:ext cx="175" cy="75"/>
            </a:xfrm>
            <a:custGeom>
              <a:avLst/>
              <a:gdLst>
                <a:gd name="T0" fmla="*/ 0 w 175"/>
                <a:gd name="T1" fmla="*/ 31 h 75"/>
                <a:gd name="T2" fmla="*/ 0 w 175"/>
                <a:gd name="T3" fmla="*/ 75 h 75"/>
                <a:gd name="T4" fmla="*/ 175 w 175"/>
                <a:gd name="T5" fmla="*/ 37 h 75"/>
                <a:gd name="T6" fmla="*/ 175 w 175"/>
                <a:gd name="T7" fmla="*/ 0 h 75"/>
                <a:gd name="T8" fmla="*/ 0 w 175"/>
                <a:gd name="T9" fmla="*/ 31 h 75"/>
              </a:gdLst>
              <a:ahLst/>
              <a:cxnLst>
                <a:cxn ang="0">
                  <a:pos x="T0" y="T1"/>
                </a:cxn>
                <a:cxn ang="0">
                  <a:pos x="T2" y="T3"/>
                </a:cxn>
                <a:cxn ang="0">
                  <a:pos x="T4" y="T5"/>
                </a:cxn>
                <a:cxn ang="0">
                  <a:pos x="T6" y="T7"/>
                </a:cxn>
                <a:cxn ang="0">
                  <a:pos x="T8" y="T9"/>
                </a:cxn>
              </a:cxnLst>
              <a:rect l="0" t="0" r="r" b="b"/>
              <a:pathLst>
                <a:path w="175" h="75">
                  <a:moveTo>
                    <a:pt x="0" y="31"/>
                  </a:moveTo>
                  <a:lnTo>
                    <a:pt x="0" y="75"/>
                  </a:lnTo>
                  <a:lnTo>
                    <a:pt x="175" y="37"/>
                  </a:lnTo>
                  <a:lnTo>
                    <a:pt x="175" y="0"/>
                  </a:lnTo>
                  <a:lnTo>
                    <a:pt x="0" y="31"/>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189614" name="Group 174"/>
          <p:cNvGrpSpPr>
            <a:grpSpLocks/>
          </p:cNvGrpSpPr>
          <p:nvPr/>
        </p:nvGrpSpPr>
        <p:grpSpPr bwMode="auto">
          <a:xfrm rot="2264878">
            <a:off x="6066184" y="2083185"/>
            <a:ext cx="344488" cy="827088"/>
            <a:chOff x="2352" y="1484"/>
            <a:chExt cx="586" cy="876"/>
          </a:xfrm>
        </p:grpSpPr>
        <p:sp>
          <p:nvSpPr>
            <p:cNvPr id="189615" name="Freeform 175"/>
            <p:cNvSpPr>
              <a:spLocks/>
            </p:cNvSpPr>
            <p:nvPr/>
          </p:nvSpPr>
          <p:spPr bwMode="auto">
            <a:xfrm>
              <a:off x="2352" y="1488"/>
              <a:ext cx="240" cy="864"/>
            </a:xfrm>
            <a:custGeom>
              <a:avLst/>
              <a:gdLst>
                <a:gd name="T0" fmla="*/ 240 w 240"/>
                <a:gd name="T1" fmla="*/ 0 h 864"/>
                <a:gd name="T2" fmla="*/ 0 w 240"/>
                <a:gd name="T3" fmla="*/ 48 h 864"/>
                <a:gd name="T4" fmla="*/ 0 w 240"/>
                <a:gd name="T5" fmla="*/ 624 h 864"/>
                <a:gd name="T6" fmla="*/ 240 w 240"/>
                <a:gd name="T7" fmla="*/ 864 h 864"/>
                <a:gd name="T8" fmla="*/ 240 w 240"/>
                <a:gd name="T9" fmla="*/ 0 h 864"/>
              </a:gdLst>
              <a:ahLst/>
              <a:cxnLst>
                <a:cxn ang="0">
                  <a:pos x="T0" y="T1"/>
                </a:cxn>
                <a:cxn ang="0">
                  <a:pos x="T2" y="T3"/>
                </a:cxn>
                <a:cxn ang="0">
                  <a:pos x="T4" y="T5"/>
                </a:cxn>
                <a:cxn ang="0">
                  <a:pos x="T6" y="T7"/>
                </a:cxn>
                <a:cxn ang="0">
                  <a:pos x="T8" y="T9"/>
                </a:cxn>
              </a:cxnLst>
              <a:rect l="0" t="0" r="r" b="b"/>
              <a:pathLst>
                <a:path w="240" h="864">
                  <a:moveTo>
                    <a:pt x="240" y="0"/>
                  </a:moveTo>
                  <a:lnTo>
                    <a:pt x="0" y="48"/>
                  </a:lnTo>
                  <a:lnTo>
                    <a:pt x="0" y="624"/>
                  </a:lnTo>
                  <a:lnTo>
                    <a:pt x="240" y="864"/>
                  </a:lnTo>
                  <a:lnTo>
                    <a:pt x="240" y="0"/>
                  </a:lnTo>
                  <a:close/>
                </a:path>
              </a:pathLst>
            </a:custGeom>
            <a:solidFill>
              <a:schemeClr val="bg2"/>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616" name="Freeform 176"/>
            <p:cNvSpPr>
              <a:spLocks/>
            </p:cNvSpPr>
            <p:nvPr/>
          </p:nvSpPr>
          <p:spPr bwMode="auto">
            <a:xfrm>
              <a:off x="2602" y="1492"/>
              <a:ext cx="336" cy="864"/>
            </a:xfrm>
            <a:custGeom>
              <a:avLst/>
              <a:gdLst>
                <a:gd name="T0" fmla="*/ 0 w 336"/>
                <a:gd name="T1" fmla="*/ 0 h 864"/>
                <a:gd name="T2" fmla="*/ 336 w 336"/>
                <a:gd name="T3" fmla="*/ 0 h 864"/>
                <a:gd name="T4" fmla="*/ 336 w 336"/>
                <a:gd name="T5" fmla="*/ 816 h 864"/>
                <a:gd name="T6" fmla="*/ 0 w 336"/>
                <a:gd name="T7" fmla="*/ 864 h 864"/>
                <a:gd name="T8" fmla="*/ 0 w 336"/>
                <a:gd name="T9" fmla="*/ 0 h 864"/>
              </a:gdLst>
              <a:ahLst/>
              <a:cxnLst>
                <a:cxn ang="0">
                  <a:pos x="T0" y="T1"/>
                </a:cxn>
                <a:cxn ang="0">
                  <a:pos x="T2" y="T3"/>
                </a:cxn>
                <a:cxn ang="0">
                  <a:pos x="T4" y="T5"/>
                </a:cxn>
                <a:cxn ang="0">
                  <a:pos x="T6" y="T7"/>
                </a:cxn>
                <a:cxn ang="0">
                  <a:pos x="T8" y="T9"/>
                </a:cxn>
              </a:cxnLst>
              <a:rect l="0" t="0" r="r" b="b"/>
              <a:pathLst>
                <a:path w="336" h="864">
                  <a:moveTo>
                    <a:pt x="0" y="0"/>
                  </a:moveTo>
                  <a:lnTo>
                    <a:pt x="336" y="0"/>
                  </a:lnTo>
                  <a:lnTo>
                    <a:pt x="336" y="816"/>
                  </a:lnTo>
                  <a:lnTo>
                    <a:pt x="0" y="864"/>
                  </a:lnTo>
                  <a:lnTo>
                    <a:pt x="0" y="0"/>
                  </a:lnTo>
                  <a:close/>
                </a:path>
              </a:pathLst>
            </a:custGeom>
            <a:solidFill>
              <a:srgbClr val="271F6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617" name="Freeform 177"/>
            <p:cNvSpPr>
              <a:spLocks/>
            </p:cNvSpPr>
            <p:nvPr/>
          </p:nvSpPr>
          <p:spPr bwMode="auto">
            <a:xfrm>
              <a:off x="2592" y="1484"/>
              <a:ext cx="56" cy="876"/>
            </a:xfrm>
            <a:custGeom>
              <a:avLst/>
              <a:gdLst>
                <a:gd name="T0" fmla="*/ 0 w 56"/>
                <a:gd name="T1" fmla="*/ 0 h 876"/>
                <a:gd name="T2" fmla="*/ 56 w 56"/>
                <a:gd name="T3" fmla="*/ 0 h 876"/>
                <a:gd name="T4" fmla="*/ 56 w 56"/>
                <a:gd name="T5" fmla="*/ 876 h 876"/>
                <a:gd name="T6" fmla="*/ 6 w 56"/>
                <a:gd name="T7" fmla="*/ 857 h 876"/>
                <a:gd name="T8" fmla="*/ 0 w 56"/>
                <a:gd name="T9" fmla="*/ 0 h 876"/>
              </a:gdLst>
              <a:ahLst/>
              <a:cxnLst>
                <a:cxn ang="0">
                  <a:pos x="T0" y="T1"/>
                </a:cxn>
                <a:cxn ang="0">
                  <a:pos x="T2" y="T3"/>
                </a:cxn>
                <a:cxn ang="0">
                  <a:pos x="T4" y="T5"/>
                </a:cxn>
                <a:cxn ang="0">
                  <a:pos x="T6" y="T7"/>
                </a:cxn>
                <a:cxn ang="0">
                  <a:pos x="T8" y="T9"/>
                </a:cxn>
              </a:cxnLst>
              <a:rect l="0" t="0" r="r" b="b"/>
              <a:pathLst>
                <a:path w="56" h="876">
                  <a:moveTo>
                    <a:pt x="0" y="0"/>
                  </a:moveTo>
                  <a:lnTo>
                    <a:pt x="56" y="0"/>
                  </a:lnTo>
                  <a:lnTo>
                    <a:pt x="56" y="876"/>
                  </a:lnTo>
                  <a:lnTo>
                    <a:pt x="6" y="857"/>
                  </a:lnTo>
                  <a:lnTo>
                    <a:pt x="0" y="0"/>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618" name="Freeform 178"/>
            <p:cNvSpPr>
              <a:spLocks/>
            </p:cNvSpPr>
            <p:nvPr/>
          </p:nvSpPr>
          <p:spPr bwMode="auto">
            <a:xfrm>
              <a:off x="2641" y="2135"/>
              <a:ext cx="169" cy="75"/>
            </a:xfrm>
            <a:custGeom>
              <a:avLst/>
              <a:gdLst>
                <a:gd name="T0" fmla="*/ 7 w 169"/>
                <a:gd name="T1" fmla="*/ 18 h 75"/>
                <a:gd name="T2" fmla="*/ 163 w 169"/>
                <a:gd name="T3" fmla="*/ 0 h 75"/>
                <a:gd name="T4" fmla="*/ 169 w 169"/>
                <a:gd name="T5" fmla="*/ 56 h 75"/>
                <a:gd name="T6" fmla="*/ 0 w 169"/>
                <a:gd name="T7" fmla="*/ 75 h 75"/>
                <a:gd name="T8" fmla="*/ 7 w 169"/>
                <a:gd name="T9" fmla="*/ 18 h 75"/>
              </a:gdLst>
              <a:ahLst/>
              <a:cxnLst>
                <a:cxn ang="0">
                  <a:pos x="T0" y="T1"/>
                </a:cxn>
                <a:cxn ang="0">
                  <a:pos x="T2" y="T3"/>
                </a:cxn>
                <a:cxn ang="0">
                  <a:pos x="T4" y="T5"/>
                </a:cxn>
                <a:cxn ang="0">
                  <a:pos x="T6" y="T7"/>
                </a:cxn>
                <a:cxn ang="0">
                  <a:pos x="T8" y="T9"/>
                </a:cxn>
              </a:cxnLst>
              <a:rect l="0" t="0" r="r" b="b"/>
              <a:pathLst>
                <a:path w="169" h="75">
                  <a:moveTo>
                    <a:pt x="7" y="18"/>
                  </a:moveTo>
                  <a:lnTo>
                    <a:pt x="163" y="0"/>
                  </a:lnTo>
                  <a:lnTo>
                    <a:pt x="169" y="56"/>
                  </a:lnTo>
                  <a:lnTo>
                    <a:pt x="0" y="75"/>
                  </a:lnTo>
                  <a:lnTo>
                    <a:pt x="7" y="18"/>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9619" name="Oval 179"/>
            <p:cNvSpPr>
              <a:spLocks noChangeArrowheads="1"/>
            </p:cNvSpPr>
            <p:nvPr/>
          </p:nvSpPr>
          <p:spPr bwMode="auto">
            <a:xfrm>
              <a:off x="2848" y="1521"/>
              <a:ext cx="56" cy="82"/>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620" name="Oval 180"/>
            <p:cNvSpPr>
              <a:spLocks noChangeArrowheads="1"/>
            </p:cNvSpPr>
            <p:nvPr/>
          </p:nvSpPr>
          <p:spPr bwMode="auto">
            <a:xfrm>
              <a:off x="2873" y="2129"/>
              <a:ext cx="56" cy="5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89621" name="Freeform 181"/>
            <p:cNvSpPr>
              <a:spLocks/>
            </p:cNvSpPr>
            <p:nvPr/>
          </p:nvSpPr>
          <p:spPr bwMode="auto">
            <a:xfrm>
              <a:off x="2704" y="2241"/>
              <a:ext cx="175" cy="75"/>
            </a:xfrm>
            <a:custGeom>
              <a:avLst/>
              <a:gdLst>
                <a:gd name="T0" fmla="*/ 0 w 175"/>
                <a:gd name="T1" fmla="*/ 31 h 75"/>
                <a:gd name="T2" fmla="*/ 0 w 175"/>
                <a:gd name="T3" fmla="*/ 75 h 75"/>
                <a:gd name="T4" fmla="*/ 175 w 175"/>
                <a:gd name="T5" fmla="*/ 37 h 75"/>
                <a:gd name="T6" fmla="*/ 175 w 175"/>
                <a:gd name="T7" fmla="*/ 0 h 75"/>
                <a:gd name="T8" fmla="*/ 0 w 175"/>
                <a:gd name="T9" fmla="*/ 31 h 75"/>
              </a:gdLst>
              <a:ahLst/>
              <a:cxnLst>
                <a:cxn ang="0">
                  <a:pos x="T0" y="T1"/>
                </a:cxn>
                <a:cxn ang="0">
                  <a:pos x="T2" y="T3"/>
                </a:cxn>
                <a:cxn ang="0">
                  <a:pos x="T4" y="T5"/>
                </a:cxn>
                <a:cxn ang="0">
                  <a:pos x="T6" y="T7"/>
                </a:cxn>
                <a:cxn ang="0">
                  <a:pos x="T8" y="T9"/>
                </a:cxn>
              </a:cxnLst>
              <a:rect l="0" t="0" r="r" b="b"/>
              <a:pathLst>
                <a:path w="175" h="75">
                  <a:moveTo>
                    <a:pt x="0" y="31"/>
                  </a:moveTo>
                  <a:lnTo>
                    <a:pt x="0" y="75"/>
                  </a:lnTo>
                  <a:lnTo>
                    <a:pt x="175" y="37"/>
                  </a:lnTo>
                  <a:lnTo>
                    <a:pt x="175" y="0"/>
                  </a:lnTo>
                  <a:lnTo>
                    <a:pt x="0" y="31"/>
                  </a:lnTo>
                  <a:close/>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
        <p:nvSpPr>
          <p:cNvPr id="189622" name="Text Box 182"/>
          <p:cNvSpPr txBox="1">
            <a:spLocks noChangeArrowheads="1"/>
          </p:cNvSpPr>
          <p:nvPr/>
        </p:nvSpPr>
        <p:spPr bwMode="auto">
          <a:xfrm>
            <a:off x="5151784" y="4902585"/>
            <a:ext cx="3657600" cy="1069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600"/>
              <a:t>When the outside money declined, and weak firms crashed; others crashed as well. Then they ran out of investor’s money.</a:t>
            </a:r>
          </a:p>
        </p:txBody>
      </p:sp>
    </p:spTree>
    <p:extLst>
      <p:ext uri="{BB962C8B-B14F-4D97-AF65-F5344CB8AC3E}">
        <p14:creationId xmlns:p14="http://schemas.microsoft.com/office/powerpoint/2010/main" xmlns="" val="36022123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Dot-Com 2.0?</a:t>
            </a:r>
            <a:endParaRPr lang="en-US" dirty="0"/>
          </a:p>
        </p:txBody>
      </p:sp>
      <p:sp>
        <p:nvSpPr>
          <p:cNvPr id="3" name="Content Placeholder 2"/>
          <p:cNvSpPr>
            <a:spLocks noGrp="1"/>
          </p:cNvSpPr>
          <p:nvPr>
            <p:ph idx="1"/>
          </p:nvPr>
        </p:nvSpPr>
        <p:spPr/>
        <p:txBody>
          <a:bodyPr/>
          <a:lstStyle/>
          <a:p>
            <a:r>
              <a:rPr lang="en-US" dirty="0" smtClean="0"/>
              <a:t>Internet-based companies</a:t>
            </a:r>
          </a:p>
          <a:p>
            <a:pPr lvl="1"/>
            <a:r>
              <a:rPr lang="en-US" dirty="0" smtClean="0"/>
              <a:t>Social network sites</a:t>
            </a:r>
          </a:p>
          <a:p>
            <a:pPr lvl="1"/>
            <a:r>
              <a:rPr lang="en-US" dirty="0" smtClean="0"/>
              <a:t>Online services</a:t>
            </a:r>
          </a:p>
          <a:p>
            <a:pPr lvl="1"/>
            <a:r>
              <a:rPr lang="en-US" dirty="0" smtClean="0"/>
              <a:t>Newspapers (similar as subscriptions decline)</a:t>
            </a:r>
          </a:p>
          <a:p>
            <a:r>
              <a:rPr lang="en-US" dirty="0" smtClean="0"/>
              <a:t>Revenue sources?</a:t>
            </a:r>
          </a:p>
          <a:p>
            <a:pPr lvl="1"/>
            <a:r>
              <a:rPr lang="en-US" dirty="0" smtClean="0"/>
              <a:t>Few fees on users</a:t>
            </a:r>
          </a:p>
          <a:p>
            <a:pPr lvl="1"/>
            <a:r>
              <a:rPr lang="en-US" dirty="0" smtClean="0"/>
              <a:t>Depend on advertising</a:t>
            </a:r>
          </a:p>
          <a:p>
            <a:pPr lvl="1"/>
            <a:r>
              <a:rPr lang="en-US" dirty="0" smtClean="0"/>
              <a:t>Some have huge numbers of users (costs)</a:t>
            </a:r>
          </a:p>
          <a:p>
            <a:r>
              <a:rPr lang="en-US" smtClean="0"/>
              <a:t>Investor hype</a:t>
            </a:r>
            <a:endParaRPr lang="en-US" dirty="0"/>
          </a:p>
        </p:txBody>
      </p:sp>
    </p:spTree>
    <p:extLst>
      <p:ext uri="{BB962C8B-B14F-4D97-AF65-F5344CB8AC3E}">
        <p14:creationId xmlns:p14="http://schemas.microsoft.com/office/powerpoint/2010/main" xmlns="" val="9512134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Marginal cost pricing for processing, storage, and bandwidth.</a:t>
            </a:r>
          </a:p>
          <a:p>
            <a:pPr lvl="1"/>
            <a:r>
              <a:rPr lang="en-US" dirty="0" smtClean="0"/>
              <a:t>Pay only for what you need</a:t>
            </a:r>
          </a:p>
          <a:p>
            <a:pPr lvl="1"/>
            <a:r>
              <a:rPr lang="en-US" dirty="0" smtClean="0"/>
              <a:t>Minimal fixed costs</a:t>
            </a:r>
          </a:p>
          <a:p>
            <a:pPr lvl="1"/>
            <a:r>
              <a:rPr lang="en-US" dirty="0" smtClean="0"/>
              <a:t>Minimal long-term commitments</a:t>
            </a:r>
          </a:p>
          <a:p>
            <a:r>
              <a:rPr lang="en-US" dirty="0" smtClean="0"/>
              <a:t>Ultimately,  at some scale, cloud marginal costs are higher than building your own.</a:t>
            </a:r>
          </a:p>
          <a:p>
            <a:pPr lvl="1"/>
            <a:r>
              <a:rPr lang="en-US" dirty="0" smtClean="0"/>
              <a:t>But startup costs are low.</a:t>
            </a:r>
          </a:p>
          <a:p>
            <a:pPr lvl="1"/>
            <a:r>
              <a:rPr lang="en-US" dirty="0" smtClean="0"/>
              <a:t>Scalability is built-in.</a:t>
            </a:r>
          </a:p>
          <a:p>
            <a:pPr lvl="1"/>
            <a:r>
              <a:rPr lang="en-US" dirty="0" smtClean="0"/>
              <a:t>When you grow enough you </a:t>
            </a:r>
            <a:r>
              <a:rPr lang="en-US" smtClean="0"/>
              <a:t>can build your own.</a:t>
            </a:r>
            <a:endParaRPr lang="en-US" dirty="0"/>
          </a:p>
        </p:txBody>
      </p:sp>
    </p:spTree>
    <p:extLst>
      <p:ext uri="{BB962C8B-B14F-4D97-AF65-F5344CB8AC3E}">
        <p14:creationId xmlns:p14="http://schemas.microsoft.com/office/powerpoint/2010/main" xmlns="" val="33783241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8" name="Rectangle 4"/>
          <p:cNvSpPr>
            <a:spLocks noGrp="1" noChangeArrowheads="1"/>
          </p:cNvSpPr>
          <p:nvPr>
            <p:ph type="title"/>
          </p:nvPr>
        </p:nvSpPr>
        <p:spPr/>
        <p:txBody>
          <a:bodyPr/>
          <a:lstStyle/>
          <a:p>
            <a:r>
              <a:rPr lang="en-US" dirty="0"/>
              <a:t>Technology Toolbox: CAN-SPAM Act</a:t>
            </a:r>
          </a:p>
        </p:txBody>
      </p:sp>
      <p:sp>
        <p:nvSpPr>
          <p:cNvPr id="190469" name="Rectangle 5"/>
          <p:cNvSpPr>
            <a:spLocks noChangeArrowheads="1"/>
          </p:cNvSpPr>
          <p:nvPr/>
        </p:nvSpPr>
        <p:spPr bwMode="auto">
          <a:xfrm>
            <a:off x="1143000" y="1158875"/>
            <a:ext cx="7239000" cy="4765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465138" indent="-465138">
              <a:spcBef>
                <a:spcPct val="50000"/>
              </a:spcBef>
              <a:buFontTx/>
              <a:buAutoNum type="arabicParenBoth"/>
              <a:tabLst>
                <a:tab pos="465138" algn="l"/>
              </a:tabLst>
            </a:pPr>
            <a:r>
              <a:rPr lang="en-US" sz="1800" dirty="0"/>
              <a:t>All header information to be accurate. </a:t>
            </a:r>
          </a:p>
          <a:p>
            <a:pPr marL="465138" indent="-465138">
              <a:spcBef>
                <a:spcPct val="50000"/>
              </a:spcBef>
              <a:buFontTx/>
              <a:buAutoNum type="arabicParenBoth"/>
              <a:tabLst>
                <a:tab pos="465138" algn="l"/>
              </a:tabLst>
            </a:pPr>
            <a:r>
              <a:rPr lang="en-US" sz="1800" dirty="0"/>
              <a:t>Subject headings must be accurate.</a:t>
            </a:r>
          </a:p>
          <a:p>
            <a:pPr marL="465138" indent="-465138">
              <a:spcBef>
                <a:spcPct val="50000"/>
              </a:spcBef>
              <a:tabLst>
                <a:tab pos="465138" algn="l"/>
              </a:tabLst>
            </a:pPr>
            <a:r>
              <a:rPr lang="en-US" sz="1800" dirty="0"/>
              <a:t>(3)	E-mail must contain an electronic opt-out mechanism.  It must be functional for at least 30 days. You must also include a valid physical (postal) address.</a:t>
            </a:r>
          </a:p>
          <a:p>
            <a:pPr marL="465138" indent="-465138">
              <a:spcBef>
                <a:spcPct val="50000"/>
              </a:spcBef>
              <a:tabLst>
                <a:tab pos="465138" algn="l"/>
              </a:tabLst>
            </a:pPr>
            <a:r>
              <a:rPr lang="en-US" sz="1800" dirty="0"/>
              <a:t>(4)	You must stop sending messages if a person opts out. You must stop sending messages within 10 business days. </a:t>
            </a:r>
          </a:p>
          <a:p>
            <a:pPr marL="465138" indent="-465138">
              <a:spcBef>
                <a:spcPct val="50000"/>
              </a:spcBef>
              <a:tabLst>
                <a:tab pos="465138" algn="l"/>
              </a:tabLst>
            </a:pPr>
            <a:r>
              <a:rPr lang="en-US" sz="1800" dirty="0"/>
              <a:t>(5)	No e-mail address harvesting. </a:t>
            </a:r>
          </a:p>
          <a:p>
            <a:pPr marL="465138" indent="-465138">
              <a:spcBef>
                <a:spcPct val="50000"/>
              </a:spcBef>
              <a:tabLst>
                <a:tab pos="465138" algn="l"/>
              </a:tabLst>
            </a:pPr>
            <a:r>
              <a:rPr lang="en-US" sz="1800" dirty="0"/>
              <a:t>(6)	Sexually explicit messages must be identified with “SEXUALLY-EXPLICIT” in the subject line.</a:t>
            </a:r>
          </a:p>
          <a:p>
            <a:pPr marL="465138" indent="-465138">
              <a:spcBef>
                <a:spcPct val="50000"/>
              </a:spcBef>
              <a:tabLst>
                <a:tab pos="465138" algn="l"/>
              </a:tabLst>
            </a:pPr>
            <a:r>
              <a:rPr lang="en-US" sz="1800" dirty="0"/>
              <a:t>(7)	The Act applies to the sender and the advertiser. Even if you hire someone who sends the message, as the company or Web site being advertised, you can be held responsible for violations of the Act.</a:t>
            </a:r>
          </a:p>
        </p:txBody>
      </p:sp>
      <p:sp>
        <p:nvSpPr>
          <p:cNvPr id="190470" name="Text Box 6"/>
          <p:cNvSpPr txBox="1">
            <a:spLocks noChangeArrowheads="1"/>
          </p:cNvSpPr>
          <p:nvPr/>
        </p:nvSpPr>
        <p:spPr bwMode="auto">
          <a:xfrm>
            <a:off x="4114800" y="6264275"/>
            <a:ext cx="23050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800"/>
              <a:t>15 USC Chapter 103</a:t>
            </a:r>
          </a:p>
        </p:txBody>
      </p:sp>
    </p:spTree>
    <p:extLst>
      <p:ext uri="{BB962C8B-B14F-4D97-AF65-F5344CB8AC3E}">
        <p14:creationId xmlns:p14="http://schemas.microsoft.com/office/powerpoint/2010/main" xmlns="" val="3135341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normAutofit fontScale="90000"/>
          </a:bodyPr>
          <a:lstStyle/>
          <a:p>
            <a:r>
              <a:rPr lang="en-US"/>
              <a:t>Entrepreneurship and Small Business</a:t>
            </a:r>
          </a:p>
        </p:txBody>
      </p:sp>
      <p:graphicFrame>
        <p:nvGraphicFramePr>
          <p:cNvPr id="162913" name="Group 97"/>
          <p:cNvGraphicFramePr>
            <a:graphicFrameLocks noGrp="1"/>
          </p:cNvGraphicFramePr>
          <p:nvPr>
            <p:ph idx="1"/>
            <p:extLst>
              <p:ext uri="{D42A27DB-BD31-4B8C-83A1-F6EECF244321}">
                <p14:modId xmlns:p14="http://schemas.microsoft.com/office/powerpoint/2010/main" xmlns="" val="329592305"/>
              </p:ext>
            </p:extLst>
          </p:nvPr>
        </p:nvGraphicFramePr>
        <p:xfrm>
          <a:off x="1209901" y="1295400"/>
          <a:ext cx="7367362" cy="3383280"/>
        </p:xfrm>
        <a:graphic>
          <a:graphicData uri="http://schemas.openxmlformats.org/drawingml/2006/table">
            <a:tbl>
              <a:tblPr/>
              <a:tblGrid>
                <a:gridCol w="3500804"/>
                <a:gridCol w="1933279"/>
                <a:gridCol w="1933279"/>
              </a:tblGrid>
              <a:tr h="38417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Unicode MS" pitchFamily="34" charset="-128"/>
                        </a:rPr>
                        <a:t>Estimates</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Times New Roman" pitchFamily="18" charset="0"/>
                        </a:rPr>
                        <a:t>2005</a:t>
                      </a:r>
                      <a:endParaRPr kumimoji="0" lang="en-US" sz="2000" b="0" i="0" u="none" strike="noStrike" cap="none" normalizeH="0" baseline="0" dirty="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rPr>
                        <a:t>2009</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540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Times New Roman" pitchFamily="18" charset="0"/>
                        </a:rPr>
                        <a:t>Employer firms (non-farm)</a:t>
                      </a:r>
                      <a:endParaRPr kumimoji="0" lang="en-US" sz="2000" b="0" i="0" u="none" strike="noStrike" cap="none" normalizeH="0" baseline="0" dirty="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Times New Roman" pitchFamily="18" charset="0"/>
                        </a:rPr>
                        <a:t>5,992,400</a:t>
                      </a:r>
                      <a:endParaRPr kumimoji="0" lang="en-US" sz="2000" b="0" i="0" u="none" strike="noStrike" cap="none" normalizeH="0" baseline="0" dirty="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rPr>
                        <a:t>5,815,800</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540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itchFamily="34" charset="-128"/>
                          <a:cs typeface="Times New Roman" pitchFamily="18" charset="0"/>
                        </a:rPr>
                        <a:t>Employer firm births</a:t>
                      </a:r>
                      <a:endParaRPr kumimoji="0" lang="en-US" sz="20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Times New Roman" pitchFamily="18" charset="0"/>
                        </a:rPr>
                        <a:t>671,800</a:t>
                      </a:r>
                      <a:endParaRPr kumimoji="0" lang="en-US" sz="2000" b="0" i="0" u="none" strike="noStrike" cap="none" normalizeH="0" baseline="0" dirty="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rPr>
                        <a:t>668,395*</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524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itchFamily="34" charset="-128"/>
                          <a:cs typeface="Times New Roman" pitchFamily="18" charset="0"/>
                        </a:rPr>
                        <a:t>Employer firm terminations</a:t>
                      </a:r>
                      <a:endParaRPr kumimoji="0" lang="en-US" sz="20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Times New Roman" pitchFamily="18" charset="0"/>
                        </a:rPr>
                        <a:t>544,800</a:t>
                      </a:r>
                      <a:endParaRPr kumimoji="0" lang="en-US" sz="2000" b="0" i="0" u="none" strike="noStrike" cap="none" normalizeH="0" baseline="0" dirty="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rPr>
                        <a:t>592,410*</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540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itchFamily="34" charset="-128"/>
                          <a:cs typeface="Times New Roman" pitchFamily="18" charset="0"/>
                        </a:rPr>
                        <a:t>Self-employment, non-incorporated</a:t>
                      </a:r>
                      <a:endParaRPr kumimoji="0" lang="en-US" sz="20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Times New Roman" pitchFamily="18" charset="0"/>
                        </a:rPr>
                        <a:t>10,500,000</a:t>
                      </a:r>
                      <a:endParaRPr kumimoji="0" lang="en-US" sz="2000" b="0" i="0" u="none" strike="noStrike" cap="none" normalizeH="0" baseline="0" dirty="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rPr>
                        <a:t>9,800,000</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524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itchFamily="34" charset="-128"/>
                          <a:cs typeface="Times New Roman" pitchFamily="18" charset="0"/>
                        </a:rPr>
                        <a:t>Self-employment, incorporated</a:t>
                      </a:r>
                      <a:endParaRPr kumimoji="0" lang="en-US" sz="20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Times New Roman" pitchFamily="18" charset="0"/>
                        </a:rPr>
                        <a:t>5,300,000</a:t>
                      </a:r>
                      <a:endParaRPr kumimoji="0" lang="en-US" sz="2000" b="0" i="0" u="none" strike="noStrike" cap="none" normalizeH="0" baseline="0" dirty="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rPr>
                        <a:t>5,500,000</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540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itchFamily="34" charset="-128"/>
                          <a:cs typeface="Times New Roman" pitchFamily="18" charset="0"/>
                        </a:rPr>
                        <a:t>Business bankruptcies</a:t>
                      </a:r>
                      <a:endParaRPr kumimoji="0" lang="en-US" sz="20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cs typeface="Times New Roman" pitchFamily="18" charset="0"/>
                        </a:rPr>
                        <a:t>39,201</a:t>
                      </a:r>
                      <a:endParaRPr kumimoji="0" lang="en-US" sz="2000" b="0" i="0" u="none" strike="noStrike" cap="none" normalizeH="0" baseline="0" dirty="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8"/>
                        </a:rPr>
                        <a:t>60,837</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
        <p:nvSpPr>
          <p:cNvPr id="162910" name="Text Box 94"/>
          <p:cNvSpPr txBox="1">
            <a:spLocks noChangeArrowheads="1"/>
          </p:cNvSpPr>
          <p:nvPr/>
        </p:nvSpPr>
        <p:spPr bwMode="auto">
          <a:xfrm>
            <a:off x="2193924" y="6172200"/>
            <a:ext cx="5112169"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600" dirty="0">
                <a:hlinkClick r:id="rId2"/>
              </a:rPr>
              <a:t>http://</a:t>
            </a:r>
            <a:r>
              <a:rPr lang="en-US" sz="1600" dirty="0" smtClean="0">
                <a:hlinkClick r:id="rId2"/>
              </a:rPr>
              <a:t>www.sba.gov/advo/research/sb_econ2006.pdf</a:t>
            </a:r>
            <a:endParaRPr lang="en-US" sz="1600" dirty="0" smtClean="0"/>
          </a:p>
          <a:p>
            <a:r>
              <a:rPr lang="en-US" sz="1600" dirty="0">
                <a:hlinkClick r:id="rId3"/>
              </a:rPr>
              <a:t>http://www.sba.gov/sites/default/files/sb_econ2010.pdf</a:t>
            </a:r>
            <a:endParaRPr lang="en-US" sz="1600" dirty="0"/>
          </a:p>
        </p:txBody>
      </p:sp>
      <p:sp>
        <p:nvSpPr>
          <p:cNvPr id="162911" name="Text Box 95"/>
          <p:cNvSpPr txBox="1">
            <a:spLocks noChangeArrowheads="1"/>
          </p:cNvSpPr>
          <p:nvPr/>
        </p:nvSpPr>
        <p:spPr bwMode="auto">
          <a:xfrm>
            <a:off x="1752600" y="5165725"/>
            <a:ext cx="6824663" cy="100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000" dirty="0"/>
              <a:t>A small firm has less than 500 employees.</a:t>
            </a:r>
          </a:p>
          <a:p>
            <a:r>
              <a:rPr lang="en-US" sz="2000" dirty="0"/>
              <a:t>Small firms in total employ 50.7 percent of all U.S. workers.</a:t>
            </a:r>
          </a:p>
          <a:p>
            <a:r>
              <a:rPr lang="en-US" sz="2000" dirty="0"/>
              <a:t>99.9 percent of the total U.S. firms are small.</a:t>
            </a:r>
          </a:p>
        </p:txBody>
      </p:sp>
      <p:sp>
        <p:nvSpPr>
          <p:cNvPr id="2" name="TextBox 1"/>
          <p:cNvSpPr txBox="1"/>
          <p:nvPr/>
        </p:nvSpPr>
        <p:spPr>
          <a:xfrm>
            <a:off x="4991025" y="4783723"/>
            <a:ext cx="3586238" cy="338554"/>
          </a:xfrm>
          <a:prstGeom prst="rect">
            <a:avLst/>
          </a:prstGeom>
          <a:noFill/>
        </p:spPr>
        <p:txBody>
          <a:bodyPr wrap="none" rtlCol="0">
            <a:spAutoFit/>
          </a:bodyPr>
          <a:lstStyle/>
          <a:p>
            <a:r>
              <a:rPr lang="en-US" sz="1600" i="1" dirty="0" smtClean="0"/>
              <a:t>* Births and terminations are for 2007</a:t>
            </a:r>
            <a:endParaRPr lang="en-US" sz="1600" i="1" dirty="0"/>
          </a:p>
        </p:txBody>
      </p:sp>
    </p:spTree>
    <p:extLst>
      <p:ext uri="{BB962C8B-B14F-4D97-AF65-F5344CB8AC3E}">
        <p14:creationId xmlns:p14="http://schemas.microsoft.com/office/powerpoint/2010/main" xmlns="" val="24371468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t>Technology Toolbox: Business Plan/RT</a:t>
            </a:r>
          </a:p>
        </p:txBody>
      </p:sp>
      <p:graphicFrame>
        <p:nvGraphicFramePr>
          <p:cNvPr id="152579" name="Object 3"/>
          <p:cNvGraphicFramePr>
            <a:graphicFrameLocks noChangeAspect="1"/>
          </p:cNvGraphicFramePr>
          <p:nvPr/>
        </p:nvGraphicFramePr>
        <p:xfrm>
          <a:off x="485775" y="1260475"/>
          <a:ext cx="8161338" cy="3484563"/>
        </p:xfrm>
        <a:graphic>
          <a:graphicData uri="http://schemas.openxmlformats.org/presentationml/2006/ole">
            <p:oleObj spid="_x0000_s7186" name="Worksheet" r:id="rId3" imgW="7229526" imgH="3086100" progId="Excel.Sheet.8">
              <p:embed/>
            </p:oleObj>
          </a:graphicData>
        </a:graphic>
      </p:graphicFrame>
      <p:sp>
        <p:nvSpPr>
          <p:cNvPr id="152580" name="Text Box 4"/>
          <p:cNvSpPr txBox="1">
            <a:spLocks noChangeArrowheads="1"/>
          </p:cNvSpPr>
          <p:nvPr/>
        </p:nvSpPr>
        <p:spPr bwMode="auto">
          <a:xfrm>
            <a:off x="1676400" y="5181600"/>
            <a:ext cx="6172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2000"/>
              <a:t>Sales estimated while the firm was being formed.</a:t>
            </a:r>
          </a:p>
        </p:txBody>
      </p:sp>
      <p:sp>
        <p:nvSpPr>
          <p:cNvPr id="152581" name="Text Box 5"/>
          <p:cNvSpPr txBox="1">
            <a:spLocks noChangeArrowheads="1"/>
          </p:cNvSpPr>
          <p:nvPr/>
        </p:nvSpPr>
        <p:spPr bwMode="auto">
          <a:xfrm>
            <a:off x="3489325" y="6132513"/>
            <a:ext cx="2216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800">
                <a:hlinkClick r:id="rId4" action="ppaction://hlinkfile"/>
              </a:rPr>
              <a:t>RTBusinessPlan.xls</a:t>
            </a:r>
            <a:endParaRPr lang="en-US" sz="1800"/>
          </a:p>
        </p:txBody>
      </p:sp>
    </p:spTree>
    <p:extLst>
      <p:ext uri="{BB962C8B-B14F-4D97-AF65-F5344CB8AC3E}">
        <p14:creationId xmlns:p14="http://schemas.microsoft.com/office/powerpoint/2010/main" xmlns="" val="13055298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normAutofit fontScale="90000"/>
          </a:bodyPr>
          <a:lstStyle/>
          <a:p>
            <a:r>
              <a:rPr lang="en-US"/>
              <a:t>Rolling Thunder Bicycles Estimated Sales</a:t>
            </a:r>
          </a:p>
        </p:txBody>
      </p:sp>
      <p:graphicFrame>
        <p:nvGraphicFramePr>
          <p:cNvPr id="153603" name="Object 3"/>
          <p:cNvGraphicFramePr>
            <a:graphicFrameLocks noChangeAspect="1"/>
          </p:cNvGraphicFramePr>
          <p:nvPr>
            <p:extLst>
              <p:ext uri="{D42A27DB-BD31-4B8C-83A1-F6EECF244321}">
                <p14:modId xmlns:p14="http://schemas.microsoft.com/office/powerpoint/2010/main" xmlns="" val="966314095"/>
              </p:ext>
            </p:extLst>
          </p:nvPr>
        </p:nvGraphicFramePr>
        <p:xfrm>
          <a:off x="3048000" y="1676400"/>
          <a:ext cx="4276725" cy="3419475"/>
        </p:xfrm>
        <a:graphic>
          <a:graphicData uri="http://schemas.openxmlformats.org/presentationml/2006/ole">
            <p:oleObj spid="_x0000_s8210" name="Chart" r:id="rId3" imgW="4276785" imgH="3419594" progId="Excel.Chart.8">
              <p:embed/>
            </p:oleObj>
          </a:graphicData>
        </a:graphic>
      </p:graphicFrame>
    </p:spTree>
    <p:extLst>
      <p:ext uri="{BB962C8B-B14F-4D97-AF65-F5344CB8AC3E}">
        <p14:creationId xmlns:p14="http://schemas.microsoft.com/office/powerpoint/2010/main" xmlns="" val="39311441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Projected Income Statement</a:t>
            </a:r>
          </a:p>
        </p:txBody>
      </p:sp>
      <p:sp>
        <p:nvSpPr>
          <p:cNvPr id="154627" name="Text Box 3"/>
          <p:cNvSpPr txBox="1">
            <a:spLocks noChangeArrowheads="1"/>
          </p:cNvSpPr>
          <p:nvPr/>
        </p:nvSpPr>
        <p:spPr bwMode="auto">
          <a:xfrm>
            <a:off x="1295400" y="5334000"/>
            <a:ext cx="7543800" cy="1190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1800">
                <a:solidFill>
                  <a:schemeClr val="hlink"/>
                </a:solidFill>
              </a:rPr>
              <a:t>Interest rate on borrow			8.00%</a:t>
            </a:r>
          </a:p>
          <a:p>
            <a:r>
              <a:rPr lang="en-US" sz="1800">
                <a:solidFill>
                  <a:schemeClr val="hlink"/>
                </a:solidFill>
              </a:rPr>
              <a:t>Interest rate on short term investments	3.00%</a:t>
            </a:r>
          </a:p>
          <a:p>
            <a:r>
              <a:rPr lang="en-US" sz="1800">
                <a:solidFill>
                  <a:schemeClr val="hlink"/>
                </a:solidFill>
              </a:rPr>
              <a:t>Depreciation, 5 years, straight line		0.2</a:t>
            </a:r>
          </a:p>
          <a:p>
            <a:r>
              <a:rPr lang="en-US" sz="1800">
                <a:solidFill>
                  <a:schemeClr val="hlink"/>
                </a:solidFill>
              </a:rPr>
              <a:t>Tools purchases		$250,000	$50,000		$50,000</a:t>
            </a:r>
          </a:p>
        </p:txBody>
      </p:sp>
      <p:pic>
        <p:nvPicPr>
          <p:cNvPr id="154628"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95400" y="1219200"/>
            <a:ext cx="6553200" cy="4122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275755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6959600" y="381000"/>
            <a:ext cx="1943100" cy="1828800"/>
          </a:xfrm>
        </p:spPr>
        <p:txBody>
          <a:bodyPr>
            <a:normAutofit/>
          </a:bodyPr>
          <a:lstStyle/>
          <a:p>
            <a:r>
              <a:rPr lang="en-US" sz="3200" dirty="0"/>
              <a:t>Projected Balance Sheet</a:t>
            </a:r>
          </a:p>
        </p:txBody>
      </p:sp>
      <p:sp>
        <p:nvSpPr>
          <p:cNvPr id="155651" name="Text Box 3"/>
          <p:cNvSpPr txBox="1">
            <a:spLocks noChangeArrowheads="1"/>
          </p:cNvSpPr>
          <p:nvPr/>
        </p:nvSpPr>
        <p:spPr bwMode="auto">
          <a:xfrm>
            <a:off x="6934200" y="2438400"/>
            <a:ext cx="1905000" cy="290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600">
                <a:solidFill>
                  <a:schemeClr val="hlink"/>
                </a:solidFill>
              </a:rPr>
              <a:t>Assumptions</a:t>
            </a:r>
          </a:p>
          <a:p>
            <a:pPr>
              <a:spcBef>
                <a:spcPct val="50000"/>
              </a:spcBef>
            </a:pPr>
            <a:r>
              <a:rPr lang="en-US" sz="1600">
                <a:solidFill>
                  <a:schemeClr val="hlink"/>
                </a:solidFill>
              </a:rPr>
              <a:t>Receivables as percent of sales: 10%</a:t>
            </a:r>
          </a:p>
          <a:p>
            <a:pPr>
              <a:spcBef>
                <a:spcPct val="50000"/>
              </a:spcBef>
            </a:pPr>
            <a:r>
              <a:rPr lang="en-US" sz="1600">
                <a:solidFill>
                  <a:schemeClr val="hlink"/>
                </a:solidFill>
              </a:rPr>
              <a:t>Payables as percent of material costs: 10%</a:t>
            </a:r>
          </a:p>
          <a:p>
            <a:pPr>
              <a:spcBef>
                <a:spcPct val="50000"/>
              </a:spcBef>
            </a:pPr>
            <a:r>
              <a:rPr lang="en-US" sz="1600">
                <a:solidFill>
                  <a:schemeClr val="hlink"/>
                </a:solidFill>
              </a:rPr>
              <a:t>Inventory as percent of material costs: 12%</a:t>
            </a:r>
          </a:p>
        </p:txBody>
      </p:sp>
      <p:pic>
        <p:nvPicPr>
          <p:cNvPr id="155652"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6800" y="228600"/>
            <a:ext cx="5770563"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08869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6934200" y="381000"/>
            <a:ext cx="2057400" cy="1524000"/>
          </a:xfrm>
        </p:spPr>
        <p:txBody>
          <a:bodyPr>
            <a:normAutofit fontScale="90000"/>
          </a:bodyPr>
          <a:lstStyle/>
          <a:p>
            <a:r>
              <a:rPr lang="en-US" dirty="0"/>
              <a:t>Projected</a:t>
            </a:r>
            <a:br>
              <a:rPr lang="en-US" dirty="0"/>
            </a:br>
            <a:r>
              <a:rPr lang="en-US" dirty="0"/>
              <a:t>Cash Flow</a:t>
            </a:r>
          </a:p>
        </p:txBody>
      </p:sp>
      <p:pic>
        <p:nvPicPr>
          <p:cNvPr id="156675"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6800" y="152400"/>
            <a:ext cx="5634038" cy="617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038431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Rectangle 4"/>
          <p:cNvSpPr>
            <a:spLocks noGrp="1" noChangeArrowheads="1"/>
          </p:cNvSpPr>
          <p:nvPr>
            <p:ph type="title"/>
          </p:nvPr>
        </p:nvSpPr>
        <p:spPr/>
        <p:txBody>
          <a:bodyPr/>
          <a:lstStyle/>
          <a:p>
            <a:r>
              <a:rPr lang="en-US"/>
              <a:t>Quick Quiz: Business Plan</a:t>
            </a:r>
          </a:p>
        </p:txBody>
      </p:sp>
      <p:sp>
        <p:nvSpPr>
          <p:cNvPr id="157701" name="Rectangle 5"/>
          <p:cNvSpPr>
            <a:spLocks noChangeArrowheads="1"/>
          </p:cNvSpPr>
          <p:nvPr/>
        </p:nvSpPr>
        <p:spPr bwMode="auto">
          <a:xfrm>
            <a:off x="1295400" y="1524000"/>
            <a:ext cx="7391400" cy="2225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457200" indent="-457200">
              <a:spcBef>
                <a:spcPct val="50000"/>
              </a:spcBef>
              <a:tabLst>
                <a:tab pos="457200" algn="l"/>
              </a:tabLst>
            </a:pPr>
            <a:r>
              <a:rPr lang="en-US" sz="2000" dirty="0"/>
              <a:t>1.	How can you forecast sales? What information would you want to collect?</a:t>
            </a:r>
          </a:p>
          <a:p>
            <a:pPr marL="457200" indent="-457200">
              <a:spcBef>
                <a:spcPct val="50000"/>
              </a:spcBef>
              <a:tabLst>
                <a:tab pos="457200" algn="l"/>
              </a:tabLst>
            </a:pPr>
            <a:r>
              <a:rPr lang="en-US" sz="2000" dirty="0"/>
              <a:t>2.	How would the financial statements be different for an EC firm (for example, a website that sells photographs)?</a:t>
            </a:r>
          </a:p>
          <a:p>
            <a:pPr marL="457200" indent="-457200">
              <a:spcBef>
                <a:spcPct val="50000"/>
              </a:spcBef>
              <a:tabLst>
                <a:tab pos="457200" algn="l"/>
              </a:tabLst>
            </a:pPr>
            <a:r>
              <a:rPr lang="en-US" sz="2000" dirty="0"/>
              <a:t>3.	What key element would you place in the marketing section for a service firm (e.g., dentist)?</a:t>
            </a:r>
          </a:p>
        </p:txBody>
      </p:sp>
    </p:spTree>
    <p:extLst>
      <p:ext uri="{BB962C8B-B14F-4D97-AF65-F5344CB8AC3E}">
        <p14:creationId xmlns:p14="http://schemas.microsoft.com/office/powerpoint/2010/main" xmlns="" val="30812868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Grp="1" noChangeArrowheads="1"/>
          </p:cNvSpPr>
          <p:nvPr>
            <p:ph type="title"/>
          </p:nvPr>
        </p:nvSpPr>
        <p:spPr/>
        <p:txBody>
          <a:bodyPr/>
          <a:lstStyle/>
          <a:p>
            <a:r>
              <a:rPr lang="en-US"/>
              <a:t>Cases: Small Business</a:t>
            </a:r>
          </a:p>
        </p:txBody>
      </p:sp>
      <p:graphicFrame>
        <p:nvGraphicFramePr>
          <p:cNvPr id="7" name="Chart 6"/>
          <p:cNvGraphicFramePr>
            <a:graphicFrameLocks/>
          </p:cNvGraphicFramePr>
          <p:nvPr>
            <p:extLst>
              <p:ext uri="{D42A27DB-BD31-4B8C-83A1-F6EECF244321}">
                <p14:modId xmlns:p14="http://schemas.microsoft.com/office/powerpoint/2010/main" xmlns="" val="2316106299"/>
              </p:ext>
            </p:extLst>
          </p:nvPr>
        </p:nvGraphicFramePr>
        <p:xfrm>
          <a:off x="1219200" y="1143000"/>
          <a:ext cx="7467600" cy="28955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xmlns="" val="2191886896"/>
              </p:ext>
            </p:extLst>
          </p:nvPr>
        </p:nvGraphicFramePr>
        <p:xfrm>
          <a:off x="1142999" y="4114800"/>
          <a:ext cx="7550881" cy="26482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157982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4" name="Rectangle 6"/>
          <p:cNvSpPr>
            <a:spLocks noGrp="1" noChangeArrowheads="1"/>
          </p:cNvSpPr>
          <p:nvPr>
            <p:ph type="title"/>
          </p:nvPr>
        </p:nvSpPr>
        <p:spPr/>
        <p:txBody>
          <a:bodyPr/>
          <a:lstStyle/>
          <a:p>
            <a:r>
              <a:rPr lang="en-US"/>
              <a:t>Small Business Employees</a:t>
            </a:r>
          </a:p>
        </p:txBody>
      </p:sp>
      <p:graphicFrame>
        <p:nvGraphicFramePr>
          <p:cNvPr id="6" name="Chart 5"/>
          <p:cNvGraphicFramePr>
            <a:graphicFrameLocks/>
          </p:cNvGraphicFramePr>
          <p:nvPr>
            <p:extLst>
              <p:ext uri="{D42A27DB-BD31-4B8C-83A1-F6EECF244321}">
                <p14:modId xmlns:p14="http://schemas.microsoft.com/office/powerpoint/2010/main" xmlns="" val="337864310"/>
              </p:ext>
            </p:extLst>
          </p:nvPr>
        </p:nvGraphicFramePr>
        <p:xfrm>
          <a:off x="1447800" y="1447800"/>
          <a:ext cx="7239000" cy="434340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2500086" y="6205954"/>
            <a:ext cx="5486400" cy="338554"/>
          </a:xfrm>
          <a:prstGeom prst="rect">
            <a:avLst/>
          </a:prstGeom>
        </p:spPr>
        <p:txBody>
          <a:bodyPr wrap="square">
            <a:spAutoFit/>
          </a:bodyPr>
          <a:lstStyle/>
          <a:p>
            <a:r>
              <a:rPr lang="en-US" sz="1600" dirty="0">
                <a:hlinkClick r:id="rId3"/>
              </a:rPr>
              <a:t>http://www.census.gov/econ/susb/historical_data.html</a:t>
            </a:r>
            <a:endParaRPr lang="en-US" sz="1600" dirty="0"/>
          </a:p>
        </p:txBody>
      </p:sp>
    </p:spTree>
    <p:extLst>
      <p:ext uri="{BB962C8B-B14F-4D97-AF65-F5344CB8AC3E}">
        <p14:creationId xmlns:p14="http://schemas.microsoft.com/office/powerpoint/2010/main" xmlns="" val="1385762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8" name="Rectangle 4"/>
          <p:cNvSpPr>
            <a:spLocks noGrp="1" noChangeArrowheads="1"/>
          </p:cNvSpPr>
          <p:nvPr>
            <p:ph type="title"/>
          </p:nvPr>
        </p:nvSpPr>
        <p:spPr/>
        <p:txBody>
          <a:bodyPr/>
          <a:lstStyle/>
          <a:p>
            <a:r>
              <a:rPr lang="en-US"/>
              <a:t>Small Business Payrolls</a:t>
            </a:r>
          </a:p>
        </p:txBody>
      </p:sp>
      <p:graphicFrame>
        <p:nvGraphicFramePr>
          <p:cNvPr id="7" name="Chart 6"/>
          <p:cNvGraphicFramePr>
            <a:graphicFrameLocks/>
          </p:cNvGraphicFramePr>
          <p:nvPr>
            <p:extLst>
              <p:ext uri="{D42A27DB-BD31-4B8C-83A1-F6EECF244321}">
                <p14:modId xmlns:p14="http://schemas.microsoft.com/office/powerpoint/2010/main" xmlns="" val="428829390"/>
              </p:ext>
            </p:extLst>
          </p:nvPr>
        </p:nvGraphicFramePr>
        <p:xfrm>
          <a:off x="1600200" y="1447800"/>
          <a:ext cx="6985000" cy="419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1270211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Receipts and Payroll</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xmlns="" val="2604527054"/>
              </p:ext>
            </p:extLst>
          </p:nvPr>
        </p:nvGraphicFramePr>
        <p:xfrm>
          <a:off x="1969198" y="1676400"/>
          <a:ext cx="4050602" cy="1827068"/>
        </p:xfrm>
        <a:graphic>
          <a:graphicData uri="http://schemas.openxmlformats.org/drawingml/2006/table">
            <a:tbl>
              <a:tblPr firstRow="1" bandRow="1">
                <a:tableStyleId>{5940675A-B579-460E-94D1-54222C63F5DA}</a:tableStyleId>
              </a:tblPr>
              <a:tblGrid>
                <a:gridCol w="896484"/>
                <a:gridCol w="1668295"/>
                <a:gridCol w="1485823"/>
              </a:tblGrid>
              <a:tr h="456767">
                <a:tc>
                  <a:txBody>
                    <a:bodyPr/>
                    <a:lstStyle/>
                    <a:p>
                      <a:r>
                        <a:rPr lang="en-US" sz="2000" dirty="0" smtClean="0"/>
                        <a:t>Year</a:t>
                      </a:r>
                      <a:endParaRPr lang="en-US" sz="2000" dirty="0"/>
                    </a:p>
                  </a:txBody>
                  <a:tcPr marL="112627" marR="112627" marT="56314" marB="56314"/>
                </a:tc>
                <a:tc>
                  <a:txBody>
                    <a:bodyPr/>
                    <a:lstStyle/>
                    <a:p>
                      <a:r>
                        <a:rPr lang="en-US" sz="2000" dirty="0" smtClean="0"/>
                        <a:t>Receipts/</a:t>
                      </a:r>
                      <a:r>
                        <a:rPr lang="en-US" sz="2000" dirty="0" err="1" smtClean="0"/>
                        <a:t>Emp</a:t>
                      </a:r>
                      <a:endParaRPr lang="en-US" sz="2000" dirty="0"/>
                    </a:p>
                  </a:txBody>
                  <a:tcPr marL="112627" marR="112627" marT="56314" marB="56314"/>
                </a:tc>
                <a:tc>
                  <a:txBody>
                    <a:bodyPr/>
                    <a:lstStyle/>
                    <a:p>
                      <a:r>
                        <a:rPr lang="en-US" sz="2000" dirty="0" smtClean="0"/>
                        <a:t>Payroll/</a:t>
                      </a:r>
                      <a:r>
                        <a:rPr lang="en-US" sz="2000" dirty="0" err="1" smtClean="0"/>
                        <a:t>Emp</a:t>
                      </a:r>
                      <a:endParaRPr lang="en-US" sz="2000" dirty="0"/>
                    </a:p>
                  </a:txBody>
                  <a:tcPr marL="112627" marR="112627" marT="56314" marB="56314"/>
                </a:tc>
              </a:tr>
              <a:tr h="456767">
                <a:tc>
                  <a:txBody>
                    <a:bodyPr/>
                    <a:lstStyle/>
                    <a:p>
                      <a:r>
                        <a:rPr lang="en-US" sz="2000" dirty="0" smtClean="0"/>
                        <a:t>1997</a:t>
                      </a:r>
                    </a:p>
                  </a:txBody>
                  <a:tcPr marL="112627" marR="112627" marT="56314" marB="56314"/>
                </a:tc>
                <a:tc>
                  <a:txBody>
                    <a:bodyPr/>
                    <a:lstStyle/>
                    <a:p>
                      <a:r>
                        <a:rPr lang="en-US" sz="2000" dirty="0" smtClean="0"/>
                        <a:t>64.4 %</a:t>
                      </a:r>
                      <a:endParaRPr lang="en-US" sz="2000" dirty="0"/>
                    </a:p>
                  </a:txBody>
                  <a:tcPr marL="112627" marR="112627" marT="56314" marB="56314"/>
                </a:tc>
                <a:tc>
                  <a:txBody>
                    <a:bodyPr/>
                    <a:lstStyle/>
                    <a:p>
                      <a:r>
                        <a:rPr lang="en-US" sz="2000" dirty="0" smtClean="0"/>
                        <a:t>80.8 %</a:t>
                      </a:r>
                      <a:endParaRPr lang="en-US" sz="2000" dirty="0"/>
                    </a:p>
                  </a:txBody>
                  <a:tcPr marL="112627" marR="112627" marT="56314" marB="56314"/>
                </a:tc>
              </a:tr>
              <a:tr h="456767">
                <a:tc>
                  <a:txBody>
                    <a:bodyPr/>
                    <a:lstStyle/>
                    <a:p>
                      <a:r>
                        <a:rPr lang="en-US" sz="2000" dirty="0" smtClean="0"/>
                        <a:t>2002</a:t>
                      </a:r>
                      <a:endParaRPr lang="en-US" sz="2000" dirty="0"/>
                    </a:p>
                  </a:txBody>
                  <a:tcPr marL="112627" marR="112627" marT="56314" marB="56314"/>
                </a:tc>
                <a:tc>
                  <a:txBody>
                    <a:bodyPr/>
                    <a:lstStyle/>
                    <a:p>
                      <a:r>
                        <a:rPr lang="en-US" sz="2000" dirty="0" smtClean="0"/>
                        <a:t>63.0 %</a:t>
                      </a:r>
                      <a:endParaRPr lang="en-US" sz="2000" dirty="0"/>
                    </a:p>
                  </a:txBody>
                  <a:tcPr marL="112627" marR="112627" marT="56314" marB="56314"/>
                </a:tc>
                <a:tc>
                  <a:txBody>
                    <a:bodyPr/>
                    <a:lstStyle/>
                    <a:p>
                      <a:r>
                        <a:rPr lang="en-US" sz="2000" dirty="0" smtClean="0"/>
                        <a:t>81.6 %</a:t>
                      </a:r>
                      <a:endParaRPr lang="en-US" sz="2000" dirty="0"/>
                    </a:p>
                  </a:txBody>
                  <a:tcPr marL="112627" marR="112627" marT="56314" marB="56314"/>
                </a:tc>
              </a:tr>
              <a:tr h="456767">
                <a:tc>
                  <a:txBody>
                    <a:bodyPr/>
                    <a:lstStyle/>
                    <a:p>
                      <a:r>
                        <a:rPr lang="en-US" sz="2000" dirty="0" smtClean="0"/>
                        <a:t>2007</a:t>
                      </a:r>
                      <a:endParaRPr lang="en-US" sz="2000" dirty="0"/>
                    </a:p>
                  </a:txBody>
                  <a:tcPr marL="112627" marR="112627" marT="56314" marB="56314"/>
                </a:tc>
                <a:tc>
                  <a:txBody>
                    <a:bodyPr/>
                    <a:lstStyle/>
                    <a:p>
                      <a:r>
                        <a:rPr lang="en-US" sz="2000" dirty="0" smtClean="0"/>
                        <a:t>62.9 %</a:t>
                      </a:r>
                      <a:endParaRPr lang="en-US" sz="2000" dirty="0"/>
                    </a:p>
                  </a:txBody>
                  <a:tcPr marL="112627" marR="112627" marT="56314" marB="56314"/>
                </a:tc>
                <a:tc>
                  <a:txBody>
                    <a:bodyPr/>
                    <a:lstStyle/>
                    <a:p>
                      <a:r>
                        <a:rPr lang="en-US" sz="2000" dirty="0" smtClean="0"/>
                        <a:t>79.3 %</a:t>
                      </a:r>
                      <a:endParaRPr lang="en-US" sz="2000" dirty="0"/>
                    </a:p>
                  </a:txBody>
                  <a:tcPr marL="112627" marR="112627" marT="56314" marB="56314"/>
                </a:tc>
              </a:tr>
            </a:tbl>
          </a:graphicData>
        </a:graphic>
      </p:graphicFrame>
      <p:sp>
        <p:nvSpPr>
          <p:cNvPr id="4" name="TextBox 3"/>
          <p:cNvSpPr txBox="1"/>
          <p:nvPr/>
        </p:nvSpPr>
        <p:spPr>
          <a:xfrm>
            <a:off x="1752600" y="4038600"/>
            <a:ext cx="5562600" cy="2031325"/>
          </a:xfrm>
          <a:prstGeom prst="rect">
            <a:avLst/>
          </a:prstGeom>
          <a:noFill/>
        </p:spPr>
        <p:txBody>
          <a:bodyPr wrap="square" rtlCol="0">
            <a:spAutoFit/>
          </a:bodyPr>
          <a:lstStyle/>
          <a:p>
            <a:r>
              <a:rPr lang="en-US" sz="1800" dirty="0" smtClean="0"/>
              <a:t>Computation: </a:t>
            </a:r>
          </a:p>
          <a:p>
            <a:r>
              <a:rPr lang="en-US" sz="1800" dirty="0" smtClean="0"/>
              <a:t>Total receipts / total employees</a:t>
            </a:r>
          </a:p>
          <a:p>
            <a:r>
              <a:rPr lang="en-US" sz="1800" dirty="0" smtClean="0"/>
              <a:t>Value for small firms / value for large firms</a:t>
            </a:r>
          </a:p>
          <a:p>
            <a:endParaRPr lang="en-US" sz="1800" dirty="0" smtClean="0"/>
          </a:p>
          <a:p>
            <a:r>
              <a:rPr lang="en-US" sz="1800" dirty="0" smtClean="0"/>
              <a:t>Small firms pay less per employee than large firms.</a:t>
            </a:r>
          </a:p>
          <a:p>
            <a:r>
              <a:rPr lang="en-US" sz="1800" dirty="0" smtClean="0"/>
              <a:t>But their receipts per employee are even less.</a:t>
            </a:r>
          </a:p>
          <a:p>
            <a:r>
              <a:rPr lang="en-US" sz="1800" dirty="0" smtClean="0"/>
              <a:t>So profitability is squeezed.</a:t>
            </a:r>
            <a:endParaRPr lang="en-US" sz="1800" dirty="0"/>
          </a:p>
        </p:txBody>
      </p:sp>
    </p:spTree>
    <p:extLst>
      <p:ext uri="{BB962C8B-B14F-4D97-AF65-F5344CB8AC3E}">
        <p14:creationId xmlns:p14="http://schemas.microsoft.com/office/powerpoint/2010/main" xmlns="" val="3492407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Turn-key Systems</a:t>
            </a:r>
            <a:endParaRPr lang="en-US" dirty="0"/>
          </a:p>
        </p:txBody>
      </p:sp>
      <p:sp>
        <p:nvSpPr>
          <p:cNvPr id="3" name="TextBox 2"/>
          <p:cNvSpPr txBox="1"/>
          <p:nvPr/>
        </p:nvSpPr>
        <p:spPr>
          <a:xfrm>
            <a:off x="1371600" y="1371600"/>
            <a:ext cx="6324600" cy="5262979"/>
          </a:xfrm>
          <a:prstGeom prst="rect">
            <a:avLst/>
          </a:prstGeom>
          <a:noFill/>
        </p:spPr>
        <p:txBody>
          <a:bodyPr wrap="square" rtlCol="0">
            <a:spAutoFit/>
          </a:bodyPr>
          <a:lstStyle/>
          <a:p>
            <a:r>
              <a:rPr lang="en-US" dirty="0" smtClean="0"/>
              <a:t>Vendors create standard systems for common types of business</a:t>
            </a:r>
          </a:p>
          <a:p>
            <a:pPr marL="342900" indent="-342900">
              <a:buFont typeface="Arial" charset="0"/>
              <a:buChar char="•"/>
            </a:pPr>
            <a:r>
              <a:rPr lang="en-US" dirty="0" smtClean="0"/>
              <a:t>Dentist</a:t>
            </a:r>
          </a:p>
          <a:p>
            <a:pPr marL="342900" indent="-342900">
              <a:buFont typeface="Arial" charset="0"/>
              <a:buChar char="•"/>
            </a:pPr>
            <a:r>
              <a:rPr lang="en-US" dirty="0" smtClean="0"/>
              <a:t>Physician</a:t>
            </a:r>
          </a:p>
          <a:p>
            <a:pPr marL="342900" indent="-342900">
              <a:buFont typeface="Arial" charset="0"/>
              <a:buChar char="•"/>
            </a:pPr>
            <a:r>
              <a:rPr lang="en-US" dirty="0" smtClean="0"/>
              <a:t>Veterinarian</a:t>
            </a:r>
          </a:p>
          <a:p>
            <a:pPr marL="342900" indent="-342900">
              <a:buFont typeface="Arial" charset="0"/>
              <a:buChar char="•"/>
            </a:pPr>
            <a:r>
              <a:rPr lang="en-US" dirty="0" smtClean="0"/>
              <a:t>Attorney</a:t>
            </a:r>
          </a:p>
          <a:p>
            <a:pPr marL="342900" indent="-342900">
              <a:buFont typeface="Arial" charset="0"/>
              <a:buChar char="•"/>
            </a:pPr>
            <a:r>
              <a:rPr lang="en-US" dirty="0" smtClean="0"/>
              <a:t>Accountant</a:t>
            </a:r>
          </a:p>
          <a:p>
            <a:pPr marL="342900" indent="-342900">
              <a:buFont typeface="Arial" charset="0"/>
              <a:buChar char="•"/>
            </a:pPr>
            <a:r>
              <a:rPr lang="en-US" dirty="0" smtClean="0"/>
              <a:t>Restaurant</a:t>
            </a:r>
          </a:p>
          <a:p>
            <a:pPr marL="342900" indent="-342900">
              <a:buFont typeface="Arial" charset="0"/>
              <a:buChar char="•"/>
            </a:pPr>
            <a:r>
              <a:rPr lang="en-US" dirty="0" smtClean="0"/>
              <a:t>Hotel</a:t>
            </a:r>
          </a:p>
          <a:p>
            <a:pPr marL="342900" indent="-342900">
              <a:buFont typeface="Arial" charset="0"/>
              <a:buChar char="•"/>
            </a:pPr>
            <a:r>
              <a:rPr lang="en-US" dirty="0" smtClean="0"/>
              <a:t>Theater</a:t>
            </a:r>
          </a:p>
          <a:p>
            <a:pPr marL="342900" indent="-342900">
              <a:buFont typeface="Arial" charset="0"/>
              <a:buChar char="•"/>
            </a:pPr>
            <a:r>
              <a:rPr lang="en-US" dirty="0" smtClean="0"/>
              <a:t>Many, many more</a:t>
            </a:r>
          </a:p>
          <a:p>
            <a:pPr marL="342900" indent="-342900">
              <a:buFont typeface="Arial" charset="0"/>
              <a:buChar char="•"/>
            </a:pPr>
            <a:endParaRPr lang="en-US" dirty="0"/>
          </a:p>
          <a:p>
            <a:r>
              <a:rPr lang="en-US" dirty="0" smtClean="0"/>
              <a:t>Includes: hardware, software, training, and updates.</a:t>
            </a:r>
            <a:endParaRPr lang="en-US" dirty="0"/>
          </a:p>
        </p:txBody>
      </p:sp>
    </p:spTree>
    <p:extLst>
      <p:ext uri="{BB962C8B-B14F-4D97-AF65-F5344CB8AC3E}">
        <p14:creationId xmlns:p14="http://schemas.microsoft.com/office/powerpoint/2010/main" xmlns="" val="903381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8" name="Rectangle 4"/>
          <p:cNvSpPr>
            <a:spLocks noGrp="1" noChangeArrowheads="1"/>
          </p:cNvSpPr>
          <p:nvPr>
            <p:ph type="title"/>
          </p:nvPr>
        </p:nvSpPr>
        <p:spPr/>
        <p:txBody>
          <a:bodyPr/>
          <a:lstStyle/>
          <a:p>
            <a:r>
              <a:rPr lang="en-US"/>
              <a:t>Information Technology Expertise</a:t>
            </a:r>
          </a:p>
        </p:txBody>
      </p:sp>
      <p:pic>
        <p:nvPicPr>
          <p:cNvPr id="175115" name="Picture 11" descr="Wireless Switch Front b"/>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81300" y="2012950"/>
            <a:ext cx="838200" cy="717550"/>
          </a:xfrm>
          <a:prstGeom prst="rect">
            <a:avLst/>
          </a:prstGeom>
          <a:noFill/>
          <a:extLst>
            <a:ext uri="{909E8E84-426E-40DD-AFC4-6F175D3DCCD1}">
              <a14:hiddenFill xmlns:a14="http://schemas.microsoft.com/office/drawing/2010/main" xmlns="">
                <a:solidFill>
                  <a:srgbClr val="FFFFFF"/>
                </a:solidFill>
              </a14:hiddenFill>
            </a:ext>
          </a:extLst>
        </p:spPr>
      </p:pic>
      <p:pic>
        <p:nvPicPr>
          <p:cNvPr id="175116" name="Picture 12" descr="Juniper Route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324100" y="2927350"/>
            <a:ext cx="1295400" cy="363538"/>
          </a:xfrm>
          <a:prstGeom prst="rect">
            <a:avLst/>
          </a:prstGeom>
          <a:noFill/>
          <a:extLst>
            <a:ext uri="{909E8E84-426E-40DD-AFC4-6F175D3DCCD1}">
              <a14:hiddenFill xmlns:a14="http://schemas.microsoft.com/office/drawing/2010/main" xmlns="">
                <a:solidFill>
                  <a:srgbClr val="FFFFFF"/>
                </a:solidFill>
              </a14:hiddenFill>
            </a:ext>
          </a:extLst>
        </p:spPr>
      </p:pic>
      <p:sp>
        <p:nvSpPr>
          <p:cNvPr id="175117" name="Freeform 13"/>
          <p:cNvSpPr>
            <a:spLocks/>
          </p:cNvSpPr>
          <p:nvPr/>
        </p:nvSpPr>
        <p:spPr bwMode="auto">
          <a:xfrm>
            <a:off x="1701800" y="2470150"/>
            <a:ext cx="1079500" cy="1003300"/>
          </a:xfrm>
          <a:custGeom>
            <a:avLst/>
            <a:gdLst>
              <a:gd name="T0" fmla="*/ 680 w 680"/>
              <a:gd name="T1" fmla="*/ 0 h 632"/>
              <a:gd name="T2" fmla="*/ 248 w 680"/>
              <a:gd name="T3" fmla="*/ 240 h 632"/>
              <a:gd name="T4" fmla="*/ 344 w 680"/>
              <a:gd name="T5" fmla="*/ 432 h 632"/>
              <a:gd name="T6" fmla="*/ 56 w 680"/>
              <a:gd name="T7" fmla="*/ 624 h 632"/>
              <a:gd name="T8" fmla="*/ 680 w 680"/>
              <a:gd name="T9" fmla="*/ 480 h 632"/>
            </a:gdLst>
            <a:ahLst/>
            <a:cxnLst>
              <a:cxn ang="0">
                <a:pos x="T0" y="T1"/>
              </a:cxn>
              <a:cxn ang="0">
                <a:pos x="T2" y="T3"/>
              </a:cxn>
              <a:cxn ang="0">
                <a:pos x="T4" y="T5"/>
              </a:cxn>
              <a:cxn ang="0">
                <a:pos x="T6" y="T7"/>
              </a:cxn>
              <a:cxn ang="0">
                <a:pos x="T8" y="T9"/>
              </a:cxn>
            </a:cxnLst>
            <a:rect l="0" t="0" r="r" b="b"/>
            <a:pathLst>
              <a:path w="680" h="632">
                <a:moveTo>
                  <a:pt x="680" y="0"/>
                </a:moveTo>
                <a:cubicBezTo>
                  <a:pt x="492" y="84"/>
                  <a:pt x="304" y="168"/>
                  <a:pt x="248" y="240"/>
                </a:cubicBezTo>
                <a:cubicBezTo>
                  <a:pt x="192" y="312"/>
                  <a:pt x="376" y="368"/>
                  <a:pt x="344" y="432"/>
                </a:cubicBezTo>
                <a:cubicBezTo>
                  <a:pt x="312" y="496"/>
                  <a:pt x="0" y="616"/>
                  <a:pt x="56" y="624"/>
                </a:cubicBezTo>
                <a:cubicBezTo>
                  <a:pt x="112" y="632"/>
                  <a:pt x="396" y="556"/>
                  <a:pt x="680" y="48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5118" name="Freeform 14"/>
          <p:cNvSpPr>
            <a:spLocks/>
          </p:cNvSpPr>
          <p:nvPr/>
        </p:nvSpPr>
        <p:spPr bwMode="auto">
          <a:xfrm>
            <a:off x="2019300" y="3155950"/>
            <a:ext cx="838200" cy="914400"/>
          </a:xfrm>
          <a:custGeom>
            <a:avLst/>
            <a:gdLst>
              <a:gd name="T0" fmla="*/ 528 w 528"/>
              <a:gd name="T1" fmla="*/ 0 h 576"/>
              <a:gd name="T2" fmla="*/ 144 w 528"/>
              <a:gd name="T3" fmla="*/ 240 h 576"/>
              <a:gd name="T4" fmla="*/ 336 w 528"/>
              <a:gd name="T5" fmla="*/ 384 h 576"/>
              <a:gd name="T6" fmla="*/ 0 w 528"/>
              <a:gd name="T7" fmla="*/ 576 h 576"/>
            </a:gdLst>
            <a:ahLst/>
            <a:cxnLst>
              <a:cxn ang="0">
                <a:pos x="T0" y="T1"/>
              </a:cxn>
              <a:cxn ang="0">
                <a:pos x="T2" y="T3"/>
              </a:cxn>
              <a:cxn ang="0">
                <a:pos x="T4" y="T5"/>
              </a:cxn>
              <a:cxn ang="0">
                <a:pos x="T6" y="T7"/>
              </a:cxn>
            </a:cxnLst>
            <a:rect l="0" t="0" r="r" b="b"/>
            <a:pathLst>
              <a:path w="528" h="576">
                <a:moveTo>
                  <a:pt x="528" y="0"/>
                </a:moveTo>
                <a:cubicBezTo>
                  <a:pt x="352" y="88"/>
                  <a:pt x="176" y="176"/>
                  <a:pt x="144" y="240"/>
                </a:cubicBezTo>
                <a:cubicBezTo>
                  <a:pt x="112" y="304"/>
                  <a:pt x="360" y="328"/>
                  <a:pt x="336" y="384"/>
                </a:cubicBezTo>
                <a:cubicBezTo>
                  <a:pt x="312" y="440"/>
                  <a:pt x="156" y="508"/>
                  <a:pt x="0" y="576"/>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pic>
        <p:nvPicPr>
          <p:cNvPr id="175111" name="Picture 7" descr="Printer Laser (Office Clip Art)"/>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04900" y="3841750"/>
            <a:ext cx="1057275" cy="787400"/>
          </a:xfrm>
          <a:prstGeom prst="rect">
            <a:avLst/>
          </a:prstGeom>
          <a:noFill/>
          <a:extLst>
            <a:ext uri="{909E8E84-426E-40DD-AFC4-6F175D3DCCD1}">
              <a14:hiddenFill xmlns:a14="http://schemas.microsoft.com/office/drawing/2010/main" xmlns="">
                <a:solidFill>
                  <a:srgbClr val="FFFFFF"/>
                </a:solidFill>
              </a14:hiddenFill>
            </a:ext>
          </a:extLst>
        </p:spPr>
      </p:pic>
      <p:sp>
        <p:nvSpPr>
          <p:cNvPr id="175119" name="Freeform 15"/>
          <p:cNvSpPr>
            <a:spLocks/>
          </p:cNvSpPr>
          <p:nvPr/>
        </p:nvSpPr>
        <p:spPr bwMode="auto">
          <a:xfrm>
            <a:off x="2717800" y="3232150"/>
            <a:ext cx="1371600" cy="990600"/>
          </a:xfrm>
          <a:custGeom>
            <a:avLst/>
            <a:gdLst>
              <a:gd name="T0" fmla="*/ 424 w 864"/>
              <a:gd name="T1" fmla="*/ 624 h 624"/>
              <a:gd name="T2" fmla="*/ 808 w 864"/>
              <a:gd name="T3" fmla="*/ 384 h 624"/>
              <a:gd name="T4" fmla="*/ 88 w 864"/>
              <a:gd name="T5" fmla="*/ 240 h 624"/>
              <a:gd name="T6" fmla="*/ 280 w 864"/>
              <a:gd name="T7" fmla="*/ 0 h 624"/>
            </a:gdLst>
            <a:ahLst/>
            <a:cxnLst>
              <a:cxn ang="0">
                <a:pos x="T0" y="T1"/>
              </a:cxn>
              <a:cxn ang="0">
                <a:pos x="T2" y="T3"/>
              </a:cxn>
              <a:cxn ang="0">
                <a:pos x="T4" y="T5"/>
              </a:cxn>
              <a:cxn ang="0">
                <a:pos x="T6" y="T7"/>
              </a:cxn>
            </a:cxnLst>
            <a:rect l="0" t="0" r="r" b="b"/>
            <a:pathLst>
              <a:path w="864" h="624">
                <a:moveTo>
                  <a:pt x="424" y="624"/>
                </a:moveTo>
                <a:cubicBezTo>
                  <a:pt x="644" y="536"/>
                  <a:pt x="864" y="448"/>
                  <a:pt x="808" y="384"/>
                </a:cubicBezTo>
                <a:cubicBezTo>
                  <a:pt x="752" y="320"/>
                  <a:pt x="176" y="304"/>
                  <a:pt x="88" y="240"/>
                </a:cubicBezTo>
                <a:cubicBezTo>
                  <a:pt x="0" y="176"/>
                  <a:pt x="140" y="88"/>
                  <a:pt x="280"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pic>
        <p:nvPicPr>
          <p:cNvPr id="175110" name="Picture 6" descr="Computer Box (Office Clip Art)"/>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rot="-169627">
            <a:off x="2628900" y="3689350"/>
            <a:ext cx="866775" cy="1343025"/>
          </a:xfrm>
          <a:prstGeom prst="rect">
            <a:avLst/>
          </a:prstGeom>
          <a:noFill/>
          <a:extLst>
            <a:ext uri="{909E8E84-426E-40DD-AFC4-6F175D3DCCD1}">
              <a14:hiddenFill xmlns:a14="http://schemas.microsoft.com/office/drawing/2010/main" xmlns="">
                <a:solidFill>
                  <a:srgbClr val="FFFFFF"/>
                </a:solidFill>
              </a14:hiddenFill>
            </a:ext>
          </a:extLst>
        </p:spPr>
      </p:pic>
      <p:pic>
        <p:nvPicPr>
          <p:cNvPr id="175120" name="Picture 16" descr="j0178415[1]"/>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896100" y="1936750"/>
            <a:ext cx="1752600" cy="1168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175121" name="Picture 17" descr="MPj04094900000[1]"/>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838700" y="1174750"/>
            <a:ext cx="1066800" cy="1604963"/>
          </a:xfrm>
          <a:prstGeom prst="rect">
            <a:avLst/>
          </a:prstGeom>
          <a:noFill/>
          <a:extLst>
            <a:ext uri="{909E8E84-426E-40DD-AFC4-6F175D3DCCD1}">
              <a14:hiddenFill xmlns:a14="http://schemas.microsoft.com/office/drawing/2010/main" xmlns="">
                <a:solidFill>
                  <a:srgbClr val="FFFFFF"/>
                </a:solidFill>
              </a14:hiddenFill>
            </a:ext>
          </a:extLst>
        </p:spPr>
      </p:pic>
      <p:pic>
        <p:nvPicPr>
          <p:cNvPr id="175122" name="Picture 18" descr="MPj04096850000[1]"/>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5600700" y="3308350"/>
            <a:ext cx="1905000" cy="1905000"/>
          </a:xfrm>
          <a:prstGeom prst="rect">
            <a:avLst/>
          </a:prstGeom>
          <a:noFill/>
          <a:extLst>
            <a:ext uri="{909E8E84-426E-40DD-AFC4-6F175D3DCCD1}">
              <a14:hiddenFill xmlns:a14="http://schemas.microsoft.com/office/drawing/2010/main" xmlns="">
                <a:solidFill>
                  <a:srgbClr val="FFFFFF"/>
                </a:solidFill>
              </a14:hiddenFill>
            </a:ext>
          </a:extLst>
        </p:spPr>
      </p:pic>
      <p:sp>
        <p:nvSpPr>
          <p:cNvPr id="175124" name="Freeform 20"/>
          <p:cNvSpPr>
            <a:spLocks/>
          </p:cNvSpPr>
          <p:nvPr/>
        </p:nvSpPr>
        <p:spPr bwMode="auto">
          <a:xfrm>
            <a:off x="3281363" y="2698750"/>
            <a:ext cx="2319337" cy="863600"/>
          </a:xfrm>
          <a:custGeom>
            <a:avLst/>
            <a:gdLst>
              <a:gd name="T0" fmla="*/ 69 w 1461"/>
              <a:gd name="T1" fmla="*/ 336 h 544"/>
              <a:gd name="T2" fmla="*/ 120 w 1461"/>
              <a:gd name="T3" fmla="*/ 437 h 544"/>
              <a:gd name="T4" fmla="*/ 789 w 1461"/>
              <a:gd name="T5" fmla="*/ 384 h 544"/>
              <a:gd name="T6" fmla="*/ 1173 w 1461"/>
              <a:gd name="T7" fmla="*/ 480 h 544"/>
              <a:gd name="T8" fmla="*/ 1461 w 1461"/>
              <a:gd name="T9" fmla="*/ 0 h 544"/>
            </a:gdLst>
            <a:ahLst/>
            <a:cxnLst>
              <a:cxn ang="0">
                <a:pos x="T0" y="T1"/>
              </a:cxn>
              <a:cxn ang="0">
                <a:pos x="T2" y="T3"/>
              </a:cxn>
              <a:cxn ang="0">
                <a:pos x="T4" y="T5"/>
              </a:cxn>
              <a:cxn ang="0">
                <a:pos x="T6" y="T7"/>
              </a:cxn>
              <a:cxn ang="0">
                <a:pos x="T8" y="T9"/>
              </a:cxn>
            </a:cxnLst>
            <a:rect l="0" t="0" r="r" b="b"/>
            <a:pathLst>
              <a:path w="1461" h="544">
                <a:moveTo>
                  <a:pt x="69" y="336"/>
                </a:moveTo>
                <a:cubicBezTo>
                  <a:pt x="77" y="353"/>
                  <a:pt x="0" y="429"/>
                  <a:pt x="120" y="437"/>
                </a:cubicBezTo>
                <a:cubicBezTo>
                  <a:pt x="240" y="445"/>
                  <a:pt x="614" y="377"/>
                  <a:pt x="789" y="384"/>
                </a:cubicBezTo>
                <a:cubicBezTo>
                  <a:pt x="964" y="391"/>
                  <a:pt x="1061" y="544"/>
                  <a:pt x="1173" y="480"/>
                </a:cubicBezTo>
                <a:cubicBezTo>
                  <a:pt x="1285" y="416"/>
                  <a:pt x="1373" y="208"/>
                  <a:pt x="1461"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5125" name="Freeform 21"/>
          <p:cNvSpPr>
            <a:spLocks/>
          </p:cNvSpPr>
          <p:nvPr/>
        </p:nvSpPr>
        <p:spPr bwMode="auto">
          <a:xfrm>
            <a:off x="3008313" y="3155950"/>
            <a:ext cx="2592387" cy="1905000"/>
          </a:xfrm>
          <a:custGeom>
            <a:avLst/>
            <a:gdLst>
              <a:gd name="T0" fmla="*/ 193 w 1633"/>
              <a:gd name="T1" fmla="*/ 0 h 1200"/>
              <a:gd name="T2" fmla="*/ 193 w 1633"/>
              <a:gd name="T3" fmla="*/ 192 h 1200"/>
              <a:gd name="T4" fmla="*/ 1353 w 1633"/>
              <a:gd name="T5" fmla="*/ 412 h 1200"/>
              <a:gd name="T6" fmla="*/ 1105 w 1633"/>
              <a:gd name="T7" fmla="*/ 912 h 1200"/>
              <a:gd name="T8" fmla="*/ 1633 w 1633"/>
              <a:gd name="T9" fmla="*/ 1200 h 1200"/>
            </a:gdLst>
            <a:ahLst/>
            <a:cxnLst>
              <a:cxn ang="0">
                <a:pos x="T0" y="T1"/>
              </a:cxn>
              <a:cxn ang="0">
                <a:pos x="T2" y="T3"/>
              </a:cxn>
              <a:cxn ang="0">
                <a:pos x="T4" y="T5"/>
              </a:cxn>
              <a:cxn ang="0">
                <a:pos x="T6" y="T7"/>
              </a:cxn>
              <a:cxn ang="0">
                <a:pos x="T8" y="T9"/>
              </a:cxn>
            </a:cxnLst>
            <a:rect l="0" t="0" r="r" b="b"/>
            <a:pathLst>
              <a:path w="1633" h="1200">
                <a:moveTo>
                  <a:pt x="193" y="0"/>
                </a:moveTo>
                <a:cubicBezTo>
                  <a:pt x="89" y="68"/>
                  <a:pt x="0" y="123"/>
                  <a:pt x="193" y="192"/>
                </a:cubicBezTo>
                <a:cubicBezTo>
                  <a:pt x="386" y="261"/>
                  <a:pt x="1201" y="292"/>
                  <a:pt x="1353" y="412"/>
                </a:cubicBezTo>
                <a:cubicBezTo>
                  <a:pt x="1505" y="532"/>
                  <a:pt x="1058" y="781"/>
                  <a:pt x="1105" y="912"/>
                </a:cubicBezTo>
                <a:cubicBezTo>
                  <a:pt x="1152" y="1043"/>
                  <a:pt x="1385" y="1128"/>
                  <a:pt x="1633" y="120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5126" name="Freeform 22"/>
          <p:cNvSpPr>
            <a:spLocks/>
          </p:cNvSpPr>
          <p:nvPr/>
        </p:nvSpPr>
        <p:spPr bwMode="auto">
          <a:xfrm>
            <a:off x="2959100" y="2546350"/>
            <a:ext cx="4013200" cy="1117600"/>
          </a:xfrm>
          <a:custGeom>
            <a:avLst/>
            <a:gdLst>
              <a:gd name="T0" fmla="*/ 176 w 2528"/>
              <a:gd name="T1" fmla="*/ 432 h 704"/>
              <a:gd name="T2" fmla="*/ 272 w 2528"/>
              <a:gd name="T3" fmla="*/ 576 h 704"/>
              <a:gd name="T4" fmla="*/ 1808 w 2528"/>
              <a:gd name="T5" fmla="*/ 624 h 704"/>
              <a:gd name="T6" fmla="*/ 2288 w 2528"/>
              <a:gd name="T7" fmla="*/ 96 h 704"/>
              <a:gd name="T8" fmla="*/ 2528 w 2528"/>
              <a:gd name="T9" fmla="*/ 48 h 704"/>
            </a:gdLst>
            <a:ahLst/>
            <a:cxnLst>
              <a:cxn ang="0">
                <a:pos x="T0" y="T1"/>
              </a:cxn>
              <a:cxn ang="0">
                <a:pos x="T2" y="T3"/>
              </a:cxn>
              <a:cxn ang="0">
                <a:pos x="T4" y="T5"/>
              </a:cxn>
              <a:cxn ang="0">
                <a:pos x="T6" y="T7"/>
              </a:cxn>
              <a:cxn ang="0">
                <a:pos x="T8" y="T9"/>
              </a:cxn>
            </a:cxnLst>
            <a:rect l="0" t="0" r="r" b="b"/>
            <a:pathLst>
              <a:path w="2528" h="704">
                <a:moveTo>
                  <a:pt x="176" y="432"/>
                </a:moveTo>
                <a:cubicBezTo>
                  <a:pt x="88" y="488"/>
                  <a:pt x="0" y="544"/>
                  <a:pt x="272" y="576"/>
                </a:cubicBezTo>
                <a:cubicBezTo>
                  <a:pt x="544" y="608"/>
                  <a:pt x="1472" y="704"/>
                  <a:pt x="1808" y="624"/>
                </a:cubicBezTo>
                <a:cubicBezTo>
                  <a:pt x="2144" y="544"/>
                  <a:pt x="2168" y="192"/>
                  <a:pt x="2288" y="96"/>
                </a:cubicBezTo>
                <a:cubicBezTo>
                  <a:pt x="2408" y="0"/>
                  <a:pt x="2468" y="24"/>
                  <a:pt x="2528" y="48"/>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5127" name="Text Box 23"/>
          <p:cNvSpPr txBox="1">
            <a:spLocks noChangeArrowheads="1"/>
          </p:cNvSpPr>
          <p:nvPr/>
        </p:nvSpPr>
        <p:spPr bwMode="auto">
          <a:xfrm>
            <a:off x="1104900" y="5257574"/>
            <a:ext cx="4860925" cy="1465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buFontTx/>
              <a:buChar char="•"/>
            </a:pPr>
            <a:r>
              <a:rPr lang="en-US" sz="1800" dirty="0"/>
              <a:t> Service contracts for hardware.</a:t>
            </a:r>
          </a:p>
          <a:p>
            <a:pPr>
              <a:buFontTx/>
              <a:buChar char="•"/>
            </a:pPr>
            <a:r>
              <a:rPr lang="en-US" sz="1800" dirty="0"/>
              <a:t> Consultants for network and troubleshooting.</a:t>
            </a:r>
          </a:p>
          <a:p>
            <a:pPr>
              <a:buFontTx/>
              <a:buChar char="•"/>
            </a:pPr>
            <a:r>
              <a:rPr lang="en-US" sz="1800" dirty="0"/>
              <a:t> Assign someone to do backup.</a:t>
            </a:r>
          </a:p>
          <a:p>
            <a:pPr>
              <a:buFontTx/>
              <a:buChar char="•"/>
            </a:pPr>
            <a:r>
              <a:rPr lang="en-US" sz="1800" dirty="0"/>
              <a:t> Security is usually forgotten.</a:t>
            </a:r>
          </a:p>
          <a:p>
            <a:pPr>
              <a:buFontTx/>
              <a:buChar char="•"/>
            </a:pPr>
            <a:r>
              <a:rPr lang="en-US" sz="1800" dirty="0"/>
              <a:t> Upgrades and decision software are rare.</a:t>
            </a:r>
          </a:p>
        </p:txBody>
      </p:sp>
      <p:sp>
        <p:nvSpPr>
          <p:cNvPr id="2" name="TextBox 1"/>
          <p:cNvSpPr txBox="1"/>
          <p:nvPr/>
        </p:nvSpPr>
        <p:spPr>
          <a:xfrm>
            <a:off x="6400800" y="5522507"/>
            <a:ext cx="2274176" cy="1200329"/>
          </a:xfrm>
          <a:prstGeom prst="rect">
            <a:avLst/>
          </a:prstGeom>
          <a:noFill/>
        </p:spPr>
        <p:txBody>
          <a:bodyPr wrap="square" rtlCol="0">
            <a:spAutoFit/>
          </a:bodyPr>
          <a:lstStyle/>
          <a:p>
            <a:r>
              <a:rPr lang="en-US" sz="1800" i="1" dirty="0" smtClean="0"/>
              <a:t>In 2001, Apple introduced a $500/year business support service.</a:t>
            </a:r>
            <a:endParaRPr lang="en-US" sz="1800" i="1" dirty="0"/>
          </a:p>
        </p:txBody>
      </p:sp>
    </p:spTree>
    <p:extLst>
      <p:ext uri="{BB962C8B-B14F-4D97-AF65-F5344CB8AC3E}">
        <p14:creationId xmlns:p14="http://schemas.microsoft.com/office/powerpoint/2010/main" xmlns="" val="1233400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Keeping up with Technology</a:t>
            </a:r>
            <a:endParaRPr lang="en-US" dirty="0"/>
          </a:p>
        </p:txBody>
      </p:sp>
      <p:cxnSp>
        <p:nvCxnSpPr>
          <p:cNvPr id="5" name="Straight Connector 4"/>
          <p:cNvCxnSpPr/>
          <p:nvPr/>
        </p:nvCxnSpPr>
        <p:spPr>
          <a:xfrm>
            <a:off x="1904255" y="2209800"/>
            <a:ext cx="5715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191000" y="1752600"/>
            <a:ext cx="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247735" y="2471824"/>
            <a:ext cx="774571" cy="369332"/>
          </a:xfrm>
          <a:prstGeom prst="rect">
            <a:avLst/>
          </a:prstGeom>
          <a:noFill/>
        </p:spPr>
        <p:txBody>
          <a:bodyPr wrap="none" rtlCol="0">
            <a:spAutoFit/>
          </a:bodyPr>
          <a:lstStyle/>
          <a:p>
            <a:r>
              <a:rPr lang="en-US" sz="1800" dirty="0" smtClean="0"/>
              <a:t>future</a:t>
            </a:r>
            <a:endParaRPr lang="en-US" sz="1800" dirty="0"/>
          </a:p>
        </p:txBody>
      </p:sp>
      <p:sp>
        <p:nvSpPr>
          <p:cNvPr id="10" name="TextBox 9"/>
          <p:cNvSpPr txBox="1"/>
          <p:nvPr/>
        </p:nvSpPr>
        <p:spPr>
          <a:xfrm>
            <a:off x="1516969" y="2471824"/>
            <a:ext cx="620683" cy="369332"/>
          </a:xfrm>
          <a:prstGeom prst="rect">
            <a:avLst/>
          </a:prstGeom>
          <a:noFill/>
        </p:spPr>
        <p:txBody>
          <a:bodyPr wrap="none" rtlCol="0">
            <a:spAutoFit/>
          </a:bodyPr>
          <a:lstStyle/>
          <a:p>
            <a:r>
              <a:rPr lang="en-US" sz="1800" dirty="0" smtClean="0"/>
              <a:t>past</a:t>
            </a:r>
            <a:endParaRPr lang="en-US" sz="1800" dirty="0"/>
          </a:p>
        </p:txBody>
      </p:sp>
      <p:graphicFrame>
        <p:nvGraphicFramePr>
          <p:cNvPr id="12" name="Table 11"/>
          <p:cNvGraphicFramePr>
            <a:graphicFrameLocks noGrp="1"/>
          </p:cNvGraphicFramePr>
          <p:nvPr>
            <p:extLst>
              <p:ext uri="{D42A27DB-BD31-4B8C-83A1-F6EECF244321}">
                <p14:modId xmlns:p14="http://schemas.microsoft.com/office/powerpoint/2010/main" xmlns="" val="643058038"/>
              </p:ext>
            </p:extLst>
          </p:nvPr>
        </p:nvGraphicFramePr>
        <p:xfrm>
          <a:off x="1559863" y="3276600"/>
          <a:ext cx="2250137" cy="2377440"/>
        </p:xfrm>
        <a:graphic>
          <a:graphicData uri="http://schemas.openxmlformats.org/drawingml/2006/table">
            <a:tbl>
              <a:tblPr firstRow="1" bandRow="1">
                <a:tableStyleId>{5940675A-B579-460E-94D1-54222C63F5DA}</a:tableStyleId>
              </a:tblPr>
              <a:tblGrid>
                <a:gridCol w="2250137"/>
              </a:tblGrid>
              <a:tr h="1125389">
                <a:tc>
                  <a:txBody>
                    <a:bodyPr/>
                    <a:lstStyle/>
                    <a:p>
                      <a:r>
                        <a:rPr lang="en-US" sz="1800" dirty="0" smtClean="0"/>
                        <a:t>Fixed cost/paid for.</a:t>
                      </a:r>
                    </a:p>
                    <a:p>
                      <a:r>
                        <a:rPr lang="en-US" sz="1800" dirty="0" smtClean="0"/>
                        <a:t>Know how to use.</a:t>
                      </a:r>
                    </a:p>
                    <a:p>
                      <a:r>
                        <a:rPr lang="en-US" sz="1800" dirty="0" smtClean="0"/>
                        <a:t>Mostly works.</a:t>
                      </a:r>
                    </a:p>
                    <a:p>
                      <a:endParaRPr lang="en-US" dirty="0"/>
                    </a:p>
                  </a:txBody>
                  <a:tcPr/>
                </a:tc>
              </a:tr>
              <a:tr h="1125389">
                <a:tc>
                  <a:txBody>
                    <a:bodyPr/>
                    <a:lstStyle/>
                    <a:p>
                      <a:r>
                        <a:rPr lang="en-US" sz="1800" dirty="0" smtClean="0"/>
                        <a:t>Hardware failures.</a:t>
                      </a:r>
                    </a:p>
                    <a:p>
                      <a:r>
                        <a:rPr lang="en-US" sz="1800" dirty="0" smtClean="0"/>
                        <a:t>Limited features.</a:t>
                      </a:r>
                    </a:p>
                    <a:p>
                      <a:r>
                        <a:rPr lang="en-US" sz="1800" dirty="0" smtClean="0"/>
                        <a:t>Hard to repair.</a:t>
                      </a:r>
                    </a:p>
                    <a:p>
                      <a:endParaRPr lang="en-US"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xmlns="" val="3805604444"/>
              </p:ext>
            </p:extLst>
          </p:nvPr>
        </p:nvGraphicFramePr>
        <p:xfrm>
          <a:off x="5369118" y="3276600"/>
          <a:ext cx="3317682" cy="2651760"/>
        </p:xfrm>
        <a:graphic>
          <a:graphicData uri="http://schemas.openxmlformats.org/drawingml/2006/table">
            <a:tbl>
              <a:tblPr firstRow="1" bandRow="1">
                <a:tableStyleId>{5940675A-B579-460E-94D1-54222C63F5DA}</a:tableStyleId>
              </a:tblPr>
              <a:tblGrid>
                <a:gridCol w="3317682"/>
              </a:tblGrid>
              <a:tr h="1125389">
                <a:tc>
                  <a:txBody>
                    <a:bodyPr/>
                    <a:lstStyle/>
                    <a:p>
                      <a:r>
                        <a:rPr lang="en-US" sz="1800" dirty="0" smtClean="0"/>
                        <a:t>New hardware features.</a:t>
                      </a:r>
                    </a:p>
                    <a:p>
                      <a:r>
                        <a:rPr lang="en-US" sz="1800" dirty="0" smtClean="0"/>
                        <a:t>New business</a:t>
                      </a:r>
                      <a:r>
                        <a:rPr lang="en-US" sz="1800" baseline="0" dirty="0" smtClean="0"/>
                        <a:t> methods.</a:t>
                      </a:r>
                    </a:p>
                    <a:p>
                      <a:r>
                        <a:rPr lang="en-US" sz="1800" dirty="0" smtClean="0"/>
                        <a:t>Improved</a:t>
                      </a:r>
                      <a:r>
                        <a:rPr lang="en-US" sz="1800" baseline="0" dirty="0" smtClean="0"/>
                        <a:t> security.</a:t>
                      </a:r>
                      <a:endParaRPr lang="en-US" sz="1800" dirty="0" smtClean="0"/>
                    </a:p>
                    <a:p>
                      <a:endParaRPr lang="en-US" dirty="0"/>
                    </a:p>
                  </a:txBody>
                  <a:tcPr/>
                </a:tc>
              </a:tr>
              <a:tr h="1125389">
                <a:tc>
                  <a:txBody>
                    <a:bodyPr/>
                    <a:lstStyle/>
                    <a:p>
                      <a:r>
                        <a:rPr lang="en-US" sz="1800" dirty="0" smtClean="0"/>
                        <a:t>High prices for</a:t>
                      </a:r>
                      <a:r>
                        <a:rPr lang="en-US" sz="1800" baseline="0" dirty="0" smtClean="0"/>
                        <a:t> new technology.</a:t>
                      </a:r>
                    </a:p>
                    <a:p>
                      <a:r>
                        <a:rPr lang="en-US" sz="1800" dirty="0" smtClean="0"/>
                        <a:t>Uncertain life,</a:t>
                      </a:r>
                      <a:r>
                        <a:rPr lang="en-US" sz="1800" baseline="0" dirty="0" smtClean="0"/>
                        <a:t> adoption rates.</a:t>
                      </a:r>
                      <a:endParaRPr lang="en-US" sz="1800" dirty="0" smtClean="0"/>
                    </a:p>
                    <a:p>
                      <a:r>
                        <a:rPr lang="en-US" dirty="0" smtClean="0"/>
                        <a:t>Difficult to</a:t>
                      </a:r>
                      <a:r>
                        <a:rPr lang="en-US" baseline="0" dirty="0" smtClean="0"/>
                        <a:t> follow tech industry.</a:t>
                      </a:r>
                    </a:p>
                    <a:p>
                      <a:r>
                        <a:rPr lang="en-US" baseline="0" dirty="0" smtClean="0"/>
                        <a:t>Harder to find support.</a:t>
                      </a:r>
                    </a:p>
                    <a:p>
                      <a:r>
                        <a:rPr lang="en-US" baseline="0" dirty="0" smtClean="0"/>
                        <a:t>Constant switching and costs.</a:t>
                      </a:r>
                      <a:endParaRPr lang="en-US" dirty="0"/>
                    </a:p>
                  </a:txBody>
                  <a:tcPr/>
                </a:tc>
              </a:tr>
            </a:tbl>
          </a:graphicData>
        </a:graphic>
      </p:graphicFrame>
    </p:spTree>
    <p:extLst>
      <p:ext uri="{BB962C8B-B14F-4D97-AF65-F5344CB8AC3E}">
        <p14:creationId xmlns:p14="http://schemas.microsoft.com/office/powerpoint/2010/main" xmlns="" val="18113807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ustom 3">
      <a:dk1>
        <a:sysClr val="windowText" lastClr="000000"/>
      </a:dk1>
      <a:lt1>
        <a:sysClr val="window" lastClr="FFFFFF"/>
      </a:lt1>
      <a:dk2>
        <a:srgbClr val="7F3F2D"/>
      </a:dk2>
      <a:lt2>
        <a:srgbClr val="E7DEC9"/>
      </a:lt2>
      <a:accent1>
        <a:srgbClr val="3891A7"/>
      </a:accent1>
      <a:accent2>
        <a:srgbClr val="FEB80A"/>
      </a:accent2>
      <a:accent3>
        <a:srgbClr val="C32D2E"/>
      </a:accent3>
      <a:accent4>
        <a:srgbClr val="84AA33"/>
      </a:accent4>
      <a:accent5>
        <a:srgbClr val="964305"/>
      </a:accent5>
      <a:accent6>
        <a:srgbClr val="475A8D"/>
      </a:accent6>
      <a:hlink>
        <a:srgbClr val="002060"/>
      </a:hlink>
      <a:folHlink>
        <a:srgbClr val="00206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92650413</TotalTime>
  <Pages>25</Pages>
  <Words>1724</Words>
  <Application>Microsoft Office PowerPoint</Application>
  <PresentationFormat>On-screen Show (4:3)</PresentationFormat>
  <Paragraphs>386</Paragraphs>
  <Slides>36</Slides>
  <Notes>4</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36</vt:i4>
      </vt:variant>
    </vt:vector>
  </HeadingPairs>
  <TitlesOfParts>
    <vt:vector size="41" baseType="lpstr">
      <vt:lpstr>Solstice</vt:lpstr>
      <vt:lpstr>ClipArt</vt:lpstr>
      <vt:lpstr>Clip</vt:lpstr>
      <vt:lpstr>Chart</vt:lpstr>
      <vt:lpstr>Worksheet</vt:lpstr>
      <vt:lpstr>Slide 1</vt:lpstr>
      <vt:lpstr>Outline</vt:lpstr>
      <vt:lpstr>Entrepreneurship and Small Business</vt:lpstr>
      <vt:lpstr>Small Business Employees</vt:lpstr>
      <vt:lpstr>Small Business Payrolls</vt:lpstr>
      <vt:lpstr>Receipts and Payroll</vt:lpstr>
      <vt:lpstr>Turn-key Systems</vt:lpstr>
      <vt:lpstr>Information Technology Expertise</vt:lpstr>
      <vt:lpstr>Keeping up with Technology</vt:lpstr>
      <vt:lpstr>Strategic Power</vt:lpstr>
      <vt:lpstr>Information Tasks</vt:lpstr>
      <vt:lpstr>Technology Levels</vt:lpstr>
      <vt:lpstr>Creating a Business</vt:lpstr>
      <vt:lpstr>Production Chain</vt:lpstr>
      <vt:lpstr>Expand Your Focus</vt:lpstr>
      <vt:lpstr>Industry Research</vt:lpstr>
      <vt:lpstr>IT Support for Research</vt:lpstr>
      <vt:lpstr>Check the Search Engines (Google)</vt:lpstr>
      <vt:lpstr>Business Plans</vt:lpstr>
      <vt:lpstr>Forecasting Financial Data</vt:lpstr>
      <vt:lpstr>Breakeven Analysis</vt:lpstr>
      <vt:lpstr>Forming a Corporation</vt:lpstr>
      <vt:lpstr>Financing a Startup</vt:lpstr>
      <vt:lpstr>E-Business Setup: Pay Someone Else</vt:lpstr>
      <vt:lpstr>E-Commerce Failures</vt:lpstr>
      <vt:lpstr>Dot-Com Advertising Crash</vt:lpstr>
      <vt:lpstr>Dot-Com 2.0?</vt:lpstr>
      <vt:lpstr>Cloud Computing</vt:lpstr>
      <vt:lpstr>Technology Toolbox: CAN-SPAM Act</vt:lpstr>
      <vt:lpstr>Technology Toolbox: Business Plan/RT</vt:lpstr>
      <vt:lpstr>Rolling Thunder Bicycles Estimated Sales</vt:lpstr>
      <vt:lpstr>Projected Income Statement</vt:lpstr>
      <vt:lpstr>Projected Balance Sheet</vt:lpstr>
      <vt:lpstr>Projected Cash Flow</vt:lpstr>
      <vt:lpstr>Quick Quiz: Business Plan</vt:lpstr>
      <vt:lpstr>Cases: Small Business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MIS  Chapter 1</dc:title>
  <dc:subject>Management Information Systems Introduction</dc:subject>
  <dc:creator>Jerry Post</dc:creator>
  <cp:keywords>Overheads</cp:keywords>
  <cp:lastModifiedBy>Mr. Wasis</cp:lastModifiedBy>
  <cp:revision>156</cp:revision>
  <cp:lastPrinted>1996-08-02T15:11:44Z</cp:lastPrinted>
  <dcterms:created xsi:type="dcterms:W3CDTF">1994-08-11T09:03:52Z</dcterms:created>
  <dcterms:modified xsi:type="dcterms:W3CDTF">2016-02-21T15:01:26Z</dcterms:modified>
</cp:coreProperties>
</file>