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59" r:id="rId9"/>
    <p:sldId id="317" r:id="rId10"/>
    <p:sldId id="318" r:id="rId11"/>
    <p:sldId id="319" r:id="rId12"/>
    <p:sldId id="261" r:id="rId13"/>
    <p:sldId id="262" r:id="rId14"/>
    <p:sldId id="326" r:id="rId15"/>
    <p:sldId id="263" r:id="rId16"/>
    <p:sldId id="264" r:id="rId17"/>
    <p:sldId id="265" r:id="rId18"/>
    <p:sldId id="266" r:id="rId19"/>
    <p:sldId id="267" r:id="rId20"/>
    <p:sldId id="320" r:id="rId21"/>
    <p:sldId id="325" r:id="rId22"/>
    <p:sldId id="271" r:id="rId23"/>
    <p:sldId id="272" r:id="rId24"/>
    <p:sldId id="321" r:id="rId25"/>
    <p:sldId id="322" r:id="rId26"/>
    <p:sldId id="323" r:id="rId27"/>
    <p:sldId id="274" r:id="rId28"/>
    <p:sldId id="275" r:id="rId29"/>
    <p:sldId id="273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24" r:id="rId40"/>
    <p:sldId id="285" r:id="rId41"/>
    <p:sldId id="286" r:id="rId42"/>
    <p:sldId id="287" r:id="rId43"/>
    <p:sldId id="288" r:id="rId44"/>
    <p:sldId id="289" r:id="rId45"/>
    <p:sldId id="292" r:id="rId46"/>
    <p:sldId id="290" r:id="rId47"/>
    <p:sldId id="291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1" r:id="rId66"/>
    <p:sldId id="312" r:id="rId67"/>
    <p:sldId id="313" r:id="rId68"/>
    <p:sldId id="314" r:id="rId69"/>
    <p:sldId id="315" r:id="rId70"/>
    <p:sldId id="316" r:id="rId71"/>
  </p:sldIdLst>
  <p:sldSz cx="9144000" cy="6858000" type="screen4x3"/>
  <p:notesSz cx="6858000" cy="9174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FFCC"/>
    <a:srgbClr val="DBFFB8"/>
    <a:srgbClr val="E6FFE6"/>
    <a:srgbClr val="00FF00"/>
    <a:srgbClr val="EF9100"/>
    <a:srgbClr val="AD6900"/>
    <a:srgbClr val="CECECE"/>
    <a:srgbClr val="FCFEB9"/>
    <a:srgbClr val="FEFF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9" autoAdjust="0"/>
    <p:restoredTop sz="9475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ases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Annual Budget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'C12Government'!$B$5</c:f>
              <c:strCache>
                <c:ptCount val="1"/>
                <c:pt idx="0">
                  <c:v>NASA</c:v>
                </c:pt>
              </c:strCache>
            </c:strRef>
          </c:tx>
          <c:marker>
            <c:symbol val="none"/>
          </c:marker>
          <c:cat>
            <c:strRef>
              <c:f>'C12Government'!$A$6:$A$22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'C12Government'!$B$6:$B$22</c:f>
              <c:numCache>
                <c:formatCode>General</c:formatCode>
                <c:ptCount val="17"/>
                <c:pt idx="0">
                  <c:v>13.7</c:v>
                </c:pt>
                <c:pt idx="1">
                  <c:v>13.4</c:v>
                </c:pt>
                <c:pt idx="2">
                  <c:v>13.9</c:v>
                </c:pt>
                <c:pt idx="3">
                  <c:v>14.4</c:v>
                </c:pt>
                <c:pt idx="4">
                  <c:v>14.2</c:v>
                </c:pt>
                <c:pt idx="5">
                  <c:v>13.7</c:v>
                </c:pt>
                <c:pt idx="6">
                  <c:v>13.4</c:v>
                </c:pt>
                <c:pt idx="7">
                  <c:v>14.1</c:v>
                </c:pt>
                <c:pt idx="8">
                  <c:v>14.4</c:v>
                </c:pt>
                <c:pt idx="9">
                  <c:v>14.6</c:v>
                </c:pt>
                <c:pt idx="10">
                  <c:v>16.070399999999996</c:v>
                </c:pt>
                <c:pt idx="11">
                  <c:v>16.623000000000001</c:v>
                </c:pt>
                <c:pt idx="12">
                  <c:v>17.634000000000004</c:v>
                </c:pt>
                <c:pt idx="13">
                  <c:v>16.284999999999997</c:v>
                </c:pt>
                <c:pt idx="14">
                  <c:v>17.401900000000001</c:v>
                </c:pt>
                <c:pt idx="15">
                  <c:v>17.782399999999992</c:v>
                </c:pt>
                <c:pt idx="16">
                  <c:v>18.724299999999996</c:v>
                </c:pt>
              </c:numCache>
            </c:numRef>
          </c:val>
        </c:ser>
        <c:ser>
          <c:idx val="1"/>
          <c:order val="1"/>
          <c:tx>
            <c:strRef>
              <c:f>'C12Government'!$C$5</c:f>
              <c:strCache>
                <c:ptCount val="1"/>
                <c:pt idx="0">
                  <c:v>FAA</c:v>
                </c:pt>
              </c:strCache>
            </c:strRef>
          </c:tx>
          <c:marker>
            <c:symbol val="none"/>
          </c:marker>
          <c:cat>
            <c:strRef>
              <c:f>'C12Government'!$A$6:$A$22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'C12Government'!$C$6:$C$22</c:f>
              <c:numCache>
                <c:formatCode>General</c:formatCode>
                <c:ptCount val="17"/>
                <c:pt idx="1">
                  <c:v>8.3140000000000001</c:v>
                </c:pt>
                <c:pt idx="2">
                  <c:v>8.1540000000000035</c:v>
                </c:pt>
                <c:pt idx="3">
                  <c:v>8.5590000000000011</c:v>
                </c:pt>
                <c:pt idx="4">
                  <c:v>9.11</c:v>
                </c:pt>
                <c:pt idx="5">
                  <c:v>9.7510000000000012</c:v>
                </c:pt>
                <c:pt idx="6">
                  <c:v>10.130999999999998</c:v>
                </c:pt>
                <c:pt idx="7">
                  <c:v>11.222</c:v>
                </c:pt>
                <c:pt idx="8">
                  <c:v>14.237999999999998</c:v>
                </c:pt>
                <c:pt idx="9">
                  <c:v>13.506</c:v>
                </c:pt>
                <c:pt idx="10">
                  <c:v>13.851000000000003</c:v>
                </c:pt>
                <c:pt idx="11">
                  <c:v>13.858000000000002</c:v>
                </c:pt>
                <c:pt idx="12">
                  <c:v>14.311</c:v>
                </c:pt>
                <c:pt idx="13">
                  <c:v>14.231391999999998</c:v>
                </c:pt>
                <c:pt idx="14">
                  <c:v>14.816736000000004</c:v>
                </c:pt>
                <c:pt idx="15">
                  <c:v>17.066061999999999</c:v>
                </c:pt>
                <c:pt idx="16">
                  <c:v>15.591214999999998</c:v>
                </c:pt>
              </c:numCache>
            </c:numRef>
          </c:val>
        </c:ser>
        <c:ser>
          <c:idx val="2"/>
          <c:order val="2"/>
          <c:tx>
            <c:strRef>
              <c:f>'C12Government'!$D$5</c:f>
              <c:strCache>
                <c:ptCount val="1"/>
                <c:pt idx="0">
                  <c:v>IRS</c:v>
                </c:pt>
              </c:strCache>
            </c:strRef>
          </c:tx>
          <c:marker>
            <c:symbol val="none"/>
          </c:marker>
          <c:cat>
            <c:strRef>
              <c:f>'C12Government'!$A$6:$A$22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'C12Government'!$D$6:$D$22</c:f>
              <c:numCache>
                <c:formatCode>General</c:formatCode>
                <c:ptCount val="17"/>
                <c:pt idx="0">
                  <c:v>7.3449999999999989</c:v>
                </c:pt>
                <c:pt idx="1">
                  <c:v>7.512999999999999</c:v>
                </c:pt>
                <c:pt idx="2">
                  <c:v>7.415</c:v>
                </c:pt>
                <c:pt idx="3">
                  <c:v>7.1310000000000002</c:v>
                </c:pt>
                <c:pt idx="4">
                  <c:v>7.4119999999999999</c:v>
                </c:pt>
                <c:pt idx="5">
                  <c:v>8.4890000000000008</c:v>
                </c:pt>
                <c:pt idx="6">
                  <c:v>8.3860000000000028</c:v>
                </c:pt>
                <c:pt idx="7">
                  <c:v>9.027000000000001</c:v>
                </c:pt>
                <c:pt idx="8">
                  <c:v>9.0030000000000001</c:v>
                </c:pt>
                <c:pt idx="9">
                  <c:v>9.8450000000000006</c:v>
                </c:pt>
                <c:pt idx="10">
                  <c:v>10.185</c:v>
                </c:pt>
                <c:pt idx="11">
                  <c:v>10.236000000000001</c:v>
                </c:pt>
                <c:pt idx="12">
                  <c:v>10.810816000000003</c:v>
                </c:pt>
                <c:pt idx="13">
                  <c:v>10.959560000000002</c:v>
                </c:pt>
                <c:pt idx="14">
                  <c:v>11.408997000000001</c:v>
                </c:pt>
                <c:pt idx="15">
                  <c:v>11.52</c:v>
                </c:pt>
                <c:pt idx="16">
                  <c:v>12.459410000000002</c:v>
                </c:pt>
              </c:numCache>
            </c:numRef>
          </c:val>
        </c:ser>
        <c:dLbls/>
        <c:marker val="1"/>
        <c:axId val="52610560"/>
        <c:axId val="52612096"/>
      </c:lineChart>
      <c:catAx>
        <c:axId val="52610560"/>
        <c:scaling>
          <c:orientation val="minMax"/>
        </c:scaling>
        <c:axPos val="b"/>
        <c:tickLblPos val="nextTo"/>
        <c:crossAx val="52612096"/>
        <c:crosses val="autoZero"/>
        <c:auto val="1"/>
        <c:lblAlgn val="ctr"/>
        <c:lblOffset val="100"/>
      </c:catAx>
      <c:valAx>
        <c:axId val="526120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Billion $</a:t>
                </a:r>
              </a:p>
            </c:rich>
          </c:tx>
          <c:layout/>
        </c:title>
        <c:numFmt formatCode="General" sourceLinked="1"/>
        <c:tickLblPos val="nextTo"/>
        <c:crossAx val="52610560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Chapter 1:  Introduction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97D135-5270-4DCA-863C-F3BEF4F8C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8263" y="90488"/>
            <a:ext cx="174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400">
                <a:latin typeface="Book Antiqua" pitchFamily="18" charset="0"/>
              </a:rPr>
              <a:t>Introduction to MIS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380163" y="87772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A04D6B28-4C12-4DB8-BC6A-7E8044F0FFFF}" type="slidenum">
              <a:rPr lang="en-US" sz="1400"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06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470D68-DF5D-48E8-8D15-795AE7D18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9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58B59-FB20-4314-ACF4-0E8D4B071B52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83D7F2-1D01-4BB5-BB97-52F70DAA2D24}" type="slidenum">
              <a:rPr lang="en-US" sz="120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524094-E44D-45DD-8962-9D5808DCB0C0}" type="slidenum">
              <a:rPr lang="en-US" sz="1200"/>
              <a:pPr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F852AE4-07F6-42E7-B897-03E3484AD463}" type="slidenum">
              <a:rPr lang="en-US" sz="1200"/>
              <a:pPr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4C7954-3B49-4620-ADF6-3675EEE3E175}" type="slidenum">
              <a:rPr lang="en-US" sz="1200"/>
              <a:pPr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732DF6-F4BB-4BA9-8C2C-D0C601FF895E}" type="slidenum">
              <a:rPr lang="en-US" sz="1200"/>
              <a:pPr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491357-3E28-41ED-BE83-B9DE39ACE1DA}" type="slidenum">
              <a:rPr lang="en-US" sz="1200"/>
              <a:pPr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AD72CB-E1D0-4336-96EA-54CA3B685D7A}" type="slidenum">
              <a:rPr lang="en-US" sz="1200"/>
              <a:pPr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49D4B5-688A-4963-8FC6-41977571DCBA}" type="slidenum">
              <a:rPr lang="en-US" sz="1200"/>
              <a:pPr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E6CC35E-5122-4B36-91CC-9C6775A94181}" type="slidenum">
              <a:rPr lang="en-US" sz="1200"/>
              <a:pPr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A62FB9-4FB9-4042-8E2F-5359B97BDAC1}" type="slidenum">
              <a:rPr lang="en-US" sz="1200"/>
              <a:pPr/>
              <a:t>41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2004F5-FB38-4587-A599-18FECD6349B9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4CEFE6-98F4-4950-B61F-B667F40A132A}" type="slidenum">
              <a:rPr lang="en-US" sz="1200"/>
              <a:pPr/>
              <a:t>42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F5B9FF-A677-494A-B05E-CE761AF7805A}" type="slidenum">
              <a:rPr lang="en-US" sz="1200"/>
              <a:pPr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2C3729-EF3A-4527-8D7B-88946E4B91F0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77A4F9-A36E-4D41-A7AE-2ADAAEA1AF26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6BEB99-F520-43A3-9C09-784C1C66FCED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EFCC9D-3A22-4FF8-97E1-73CAD2D54DC7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4E7A91-630A-43B8-AB18-8BAC6D8E0825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1A6B80-7D62-4A09-A95E-C511672CDB8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B4F32F-7A01-42C5-87A5-5270EE7F7F95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1BE3DA4-FAD6-4135-8E45-CC9BFDB30B24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7A2BEE-E542-46EE-83B5-0B1655D7805C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04CAB6-6E92-4A84-A8DB-F90ECCB5DB26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936645D-8676-4E5C-B009-DDB8BF92A55B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B676E4C-C921-47F1-8DE1-E02AF255F55D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AE6CD1-523D-4C27-B137-4FF5F7332275}" type="slidenum">
              <a:rPr lang="en-US" sz="1200"/>
              <a:pPr/>
              <a:t>57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F9D1C95-1311-4819-ADAE-F12DB1CD3A66}" type="slidenum">
              <a:rPr lang="en-US" sz="1200"/>
              <a:pPr/>
              <a:t>58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4538DF-964C-4105-8E6A-25C3C4DC2F14}" type="slidenum">
              <a:rPr lang="en-US" sz="1200"/>
              <a:pPr/>
              <a:t>59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4FD678-DAB2-4AB3-9585-47BB669F110B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7272F61-234A-4A26-B93F-BD20C14BBDC4}" type="slidenum">
              <a:rPr lang="en-US" sz="120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86FF45-713D-419D-BE7A-4B1EE35D9478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AFE00A-CBDD-4058-98F7-946631B9493A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AAD5EA-5909-4E5B-A08D-1225E8AC898F}" type="slidenum">
              <a:rPr lang="en-US" sz="1200"/>
              <a:pPr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F575A26-74D2-4A17-AA32-9C1CB0DBEE4E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2060396-C7FA-4ECE-B6F6-0F689FDB9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3A69C5-2A83-477C-A780-4F18D87F9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42CF2A-B095-486D-A105-429D3D95EF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914400"/>
            <a:ext cx="792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5407-B789-4D1E-9A78-C67A3F042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13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700B0F6-E69A-4FCE-A425-7748BC3062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AD1256-8F2D-4804-8EEE-F5DBFDDB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43CA37-2DAB-44B2-912B-D29ED7815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B70542-2792-4F72-847E-6723A2904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54E3EC-5CC4-4F08-AAAA-A65D3322F2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BE80BE-7517-443E-9104-C01B4D7242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263107-A34B-447F-A3E6-A9F9424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9D036E-66C4-4DDD-9E66-8383B7A60A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C0163F0-5193-4F82-9A62-0F6EC9ADA9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SampleJavaScrip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i.cmu.edu/cmmi" TargetMode="External"/><Relationship Id="rId2" Type="http://schemas.openxmlformats.org/officeDocument/2006/relationships/hyperlink" Target="http://www.sei.cmu.edu/cmm/cmm.sum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wmf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forge.net/" TargetMode="External"/><Relationship Id="rId2" Type="http://schemas.openxmlformats.org/officeDocument/2006/relationships/hyperlink" Target="http://www.gnu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2.xls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BlackScholesVB.xls" TargetMode="Externa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2417136"/>
          </a:xfrm>
          <a:noFill/>
        </p:spPr>
        <p:txBody>
          <a:bodyPr>
            <a:norm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Chapter 12</a:t>
            </a:r>
          </a:p>
          <a:p>
            <a:pPr marL="342900" indent="-342900"/>
            <a:r>
              <a:rPr lang="en-US" dirty="0" smtClean="0"/>
              <a:t>Systems Development</a:t>
            </a:r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Outsourcing and Contract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 time or task-oriented</a:t>
            </a:r>
          </a:p>
          <a:p>
            <a:r>
              <a:rPr lang="en-US" dirty="0" smtClean="0"/>
              <a:t>Negotiate time, price, outcome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Need to know exactly what system will do</a:t>
            </a:r>
          </a:p>
          <a:p>
            <a:pPr lvl="1"/>
            <a:r>
              <a:rPr lang="en-US" dirty="0" smtClean="0"/>
              <a:t>Need to communicate accurately</a:t>
            </a:r>
          </a:p>
          <a:p>
            <a:pPr lvl="1"/>
            <a:r>
              <a:rPr lang="en-US" dirty="0" smtClean="0"/>
              <a:t>Need to monitor progress</a:t>
            </a:r>
          </a:p>
          <a:p>
            <a:r>
              <a:rPr lang="en-US" dirty="0" smtClean="0"/>
              <a:t>In tight economy it can be hard to find good programmers</a:t>
            </a:r>
          </a:p>
          <a:p>
            <a:r>
              <a:rPr lang="en-US" dirty="0" smtClean="0"/>
              <a:t>Best if you can specific a fixed-price contract but the output has to be precisely defined</a:t>
            </a:r>
          </a:p>
          <a:p>
            <a:r>
              <a:rPr lang="en-US" dirty="0" smtClean="0"/>
              <a:t>(More detail in Chapter 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2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Commercial—buy elements</a:t>
            </a:r>
          </a:p>
          <a:p>
            <a:r>
              <a:rPr lang="en-US" dirty="0" smtClean="0"/>
              <a:t>Free/open source</a:t>
            </a:r>
          </a:p>
          <a:p>
            <a:pPr lvl="1"/>
            <a:r>
              <a:rPr lang="en-US" dirty="0" smtClean="0"/>
              <a:t>Some are good, some are weak: test</a:t>
            </a:r>
          </a:p>
          <a:p>
            <a:pPr lvl="1"/>
            <a:r>
              <a:rPr lang="en-US" dirty="0" smtClean="0"/>
              <a:t>Having access to code helps, in case you need to rewrite them</a:t>
            </a:r>
          </a:p>
          <a:p>
            <a:r>
              <a:rPr lang="en-US" dirty="0" smtClean="0"/>
              <a:t>Problems with upgrades</a:t>
            </a:r>
          </a:p>
          <a:p>
            <a:pPr lvl="1"/>
            <a:r>
              <a:rPr lang="en-US" dirty="0" smtClean="0"/>
              <a:t>Component upgrades, break compatibility</a:t>
            </a:r>
          </a:p>
          <a:p>
            <a:pPr lvl="1"/>
            <a:r>
              <a:rPr lang="en-US" dirty="0" smtClean="0"/>
              <a:t>Windows or system upgrades might mean need for new components—which might disappear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Consider how long the system will need to be 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6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Basics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77644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/>
              <a:t>Sequential execution</a:t>
            </a:r>
            <a:r>
              <a:rPr lang="en-US" sz="2000"/>
              <a:t>: Statements are executed in order.</a:t>
            </a:r>
          </a:p>
          <a:p>
            <a:r>
              <a:rPr lang="en-US" sz="2000" b="1"/>
              <a:t>Parallel execution</a:t>
            </a:r>
            <a:r>
              <a:rPr lang="en-US" sz="2000"/>
              <a:t>: Groups of code are executed at the same time.</a:t>
            </a:r>
          </a:p>
          <a:p>
            <a:r>
              <a:rPr lang="en-US" sz="2000" b="1"/>
              <a:t>Variables</a:t>
            </a:r>
            <a:r>
              <a:rPr lang="en-US" sz="2000"/>
              <a:t>: Containers to hold data</a:t>
            </a:r>
          </a:p>
          <a:p>
            <a:r>
              <a:rPr lang="en-US" sz="2000" b="1"/>
              <a:t>Computations</a:t>
            </a:r>
          </a:p>
          <a:p>
            <a:r>
              <a:rPr lang="en-US" sz="2000" b="1"/>
              <a:t>Conditions</a:t>
            </a:r>
            <a:r>
              <a:rPr lang="en-US" sz="2000"/>
              <a:t>: If – Then – Else </a:t>
            </a:r>
          </a:p>
          <a:p>
            <a:r>
              <a:rPr lang="en-US" sz="2000" b="1"/>
              <a:t>Loops</a:t>
            </a:r>
            <a:r>
              <a:rPr lang="en-US" sz="2000"/>
              <a:t>: While – End</a:t>
            </a:r>
          </a:p>
          <a:p>
            <a:r>
              <a:rPr lang="en-US" sz="2000" b="1"/>
              <a:t>Subroutines and Functions</a:t>
            </a:r>
            <a:r>
              <a:rPr lang="en-US" sz="2000"/>
              <a:t>: Break code into manageable pieces.</a:t>
            </a:r>
            <a:endParaRPr lang="en-US" sz="2000" b="1"/>
          </a:p>
          <a:p>
            <a:r>
              <a:rPr lang="en-US" sz="2000" b="1"/>
              <a:t>Input/Output</a:t>
            </a:r>
            <a:r>
              <a:rPr lang="en-US" sz="2000"/>
              <a:t>: Transferring data</a:t>
            </a:r>
          </a:p>
          <a:p>
            <a:endParaRPr lang="en-US" sz="2000"/>
          </a:p>
          <a:p>
            <a:r>
              <a:rPr lang="en-US" sz="2000" b="1"/>
              <a:t>Objects</a:t>
            </a:r>
            <a:r>
              <a:rPr lang="en-US" sz="2000"/>
              <a:t>: Code pieces purchased or created to do specific tasks.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xmlns="" val="2504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Code Structure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057275" y="1479550"/>
            <a:ext cx="4573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>
                <a:latin typeface="Courier New" pitchFamily="49" charset="0"/>
              </a:rPr>
              <a:t>Variable Total = 0</a:t>
            </a:r>
          </a:p>
          <a:p>
            <a:r>
              <a:rPr lang="en-US" sz="1800">
                <a:latin typeface="Courier New" pitchFamily="49" charset="0"/>
              </a:rPr>
              <a:t>Open Sales</a:t>
            </a:r>
          </a:p>
          <a:p>
            <a:r>
              <a:rPr lang="en-US" sz="1800">
                <a:latin typeface="Courier New" pitchFamily="49" charset="0"/>
              </a:rPr>
              <a:t>While NOT Sales.EOF</a:t>
            </a:r>
          </a:p>
          <a:p>
            <a:r>
              <a:rPr lang="en-US" sz="1800">
                <a:latin typeface="Courier New" pitchFamily="49" charset="0"/>
              </a:rPr>
              <a:t>	Total = Total + Sales.Value</a:t>
            </a:r>
          </a:p>
          <a:p>
            <a:r>
              <a:rPr lang="en-US" sz="1800">
                <a:latin typeface="Courier New" pitchFamily="49" charset="0"/>
              </a:rPr>
              <a:t>	Sales.MoveNext</a:t>
            </a:r>
          </a:p>
          <a:p>
            <a:r>
              <a:rPr lang="en-US" sz="1800">
                <a:latin typeface="Courier New" pitchFamily="49" charset="0"/>
              </a:rPr>
              <a:t>End</a:t>
            </a:r>
          </a:p>
          <a:p>
            <a:r>
              <a:rPr lang="en-US" sz="1800">
                <a:latin typeface="Courier New" pitchFamily="49" charset="0"/>
              </a:rPr>
              <a:t>Print Total</a:t>
            </a:r>
          </a:p>
          <a:p>
            <a:r>
              <a:rPr lang="en-US" sz="1800">
                <a:latin typeface="Courier New" pitchFamily="49" charset="0"/>
              </a:rPr>
              <a:t>Close Sales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422900" y="1460500"/>
            <a:ext cx="336708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Declare and initialize variable</a:t>
            </a:r>
          </a:p>
          <a:p>
            <a:endParaRPr lang="en-US" sz="1600"/>
          </a:p>
          <a:p>
            <a:r>
              <a:rPr lang="en-US" sz="1600"/>
              <a:t>Loop through file/query one row at a time until end of file</a:t>
            </a:r>
          </a:p>
          <a:p>
            <a:r>
              <a:rPr lang="en-US" sz="1600"/>
              <a:t>Retrieve value and accumulate in Total variable</a:t>
            </a:r>
          </a:p>
          <a:p>
            <a:endParaRPr lang="en-US" sz="1600"/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127125" y="4046538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Memory Space</a:t>
            </a:r>
          </a:p>
          <a:p>
            <a:r>
              <a:rPr lang="en-US" sz="1800"/>
              <a:t>Total: 0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6032500" y="3721100"/>
            <a:ext cx="202088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Sales Query/File</a:t>
            </a:r>
          </a:p>
          <a:p>
            <a:r>
              <a:rPr lang="en-US" sz="1800"/>
              <a:t>Value</a:t>
            </a:r>
          </a:p>
          <a:p>
            <a:r>
              <a:rPr lang="en-US" sz="1800"/>
              <a:t>13</a:t>
            </a:r>
          </a:p>
          <a:p>
            <a:r>
              <a:rPr lang="en-US" sz="1800"/>
              <a:t>22</a:t>
            </a:r>
          </a:p>
          <a:p>
            <a:r>
              <a:rPr lang="en-US" sz="1800"/>
              <a:t>18</a:t>
            </a:r>
          </a:p>
          <a:p>
            <a:r>
              <a:rPr lang="en-US" sz="1800"/>
              <a:t>17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5454650" y="4491038"/>
            <a:ext cx="577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4608513" y="403066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hlink"/>
                </a:solidFill>
              </a:rPr>
              <a:t>Open/start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1239838" y="4960938"/>
            <a:ext cx="294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Total = Total + Sales.Value</a:t>
            </a:r>
          </a:p>
        </p:txBody>
      </p:sp>
      <p:sp>
        <p:nvSpPr>
          <p:cNvPr id="13322" name="Freeform 12"/>
          <p:cNvSpPr>
            <a:spLocks/>
          </p:cNvSpPr>
          <p:nvPr/>
        </p:nvSpPr>
        <p:spPr bwMode="auto">
          <a:xfrm>
            <a:off x="3513138" y="4510088"/>
            <a:ext cx="1716087" cy="495300"/>
          </a:xfrm>
          <a:custGeom>
            <a:avLst/>
            <a:gdLst>
              <a:gd name="T0" fmla="*/ 1081 w 1081"/>
              <a:gd name="T1" fmla="*/ 19 h 312"/>
              <a:gd name="T2" fmla="*/ 303 w 1081"/>
              <a:gd name="T3" fmla="*/ 49 h 312"/>
              <a:gd name="T4" fmla="*/ 0 w 1081"/>
              <a:gd name="T5" fmla="*/ 312 h 312"/>
              <a:gd name="T6" fmla="*/ 0 60000 65536"/>
              <a:gd name="T7" fmla="*/ 0 60000 65536"/>
              <a:gd name="T8" fmla="*/ 0 60000 65536"/>
              <a:gd name="T9" fmla="*/ 0 w 1081"/>
              <a:gd name="T10" fmla="*/ 0 h 312"/>
              <a:gd name="T11" fmla="*/ 1081 w 108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1" h="312">
                <a:moveTo>
                  <a:pt x="1081" y="19"/>
                </a:moveTo>
                <a:cubicBezTo>
                  <a:pt x="950" y="24"/>
                  <a:pt x="483" y="0"/>
                  <a:pt x="303" y="49"/>
                </a:cubicBezTo>
                <a:cubicBezTo>
                  <a:pt x="123" y="98"/>
                  <a:pt x="14" y="205"/>
                  <a:pt x="0" y="31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Freeform 13"/>
          <p:cNvSpPr>
            <a:spLocks/>
          </p:cNvSpPr>
          <p:nvPr/>
        </p:nvSpPr>
        <p:spPr bwMode="auto">
          <a:xfrm>
            <a:off x="2036763" y="4433888"/>
            <a:ext cx="552450" cy="490537"/>
          </a:xfrm>
          <a:custGeom>
            <a:avLst/>
            <a:gdLst>
              <a:gd name="T0" fmla="*/ 0 w 348"/>
              <a:gd name="T1" fmla="*/ 26 h 309"/>
              <a:gd name="T2" fmla="*/ 304 w 348"/>
              <a:gd name="T3" fmla="*/ 47 h 309"/>
              <a:gd name="T4" fmla="*/ 263 w 348"/>
              <a:gd name="T5" fmla="*/ 309 h 309"/>
              <a:gd name="T6" fmla="*/ 0 60000 65536"/>
              <a:gd name="T7" fmla="*/ 0 60000 65536"/>
              <a:gd name="T8" fmla="*/ 0 60000 65536"/>
              <a:gd name="T9" fmla="*/ 0 w 348"/>
              <a:gd name="T10" fmla="*/ 0 h 309"/>
              <a:gd name="T11" fmla="*/ 348 w 348"/>
              <a:gd name="T12" fmla="*/ 309 h 3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" h="309">
                <a:moveTo>
                  <a:pt x="0" y="26"/>
                </a:moveTo>
                <a:cubicBezTo>
                  <a:pt x="130" y="13"/>
                  <a:pt x="260" y="0"/>
                  <a:pt x="304" y="47"/>
                </a:cubicBezTo>
                <a:cubicBezTo>
                  <a:pt x="348" y="94"/>
                  <a:pt x="305" y="201"/>
                  <a:pt x="263" y="30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1576388" y="5256213"/>
            <a:ext cx="191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13 =    0 + 13</a:t>
            </a:r>
          </a:p>
        </p:txBody>
      </p:sp>
      <p:sp>
        <p:nvSpPr>
          <p:cNvPr id="13325" name="Freeform 15"/>
          <p:cNvSpPr>
            <a:spLocks/>
          </p:cNvSpPr>
          <p:nvPr/>
        </p:nvSpPr>
        <p:spPr bwMode="auto">
          <a:xfrm>
            <a:off x="682625" y="4732338"/>
            <a:ext cx="1017588" cy="846137"/>
          </a:xfrm>
          <a:custGeom>
            <a:avLst/>
            <a:gdLst>
              <a:gd name="T0" fmla="*/ 641 w 641"/>
              <a:gd name="T1" fmla="*/ 526 h 533"/>
              <a:gd name="T2" fmla="*/ 15 w 641"/>
              <a:gd name="T3" fmla="*/ 445 h 533"/>
              <a:gd name="T4" fmla="*/ 550 w 641"/>
              <a:gd name="T5" fmla="*/ 0 h 533"/>
              <a:gd name="T6" fmla="*/ 0 60000 65536"/>
              <a:gd name="T7" fmla="*/ 0 60000 65536"/>
              <a:gd name="T8" fmla="*/ 0 60000 65536"/>
              <a:gd name="T9" fmla="*/ 0 w 641"/>
              <a:gd name="T10" fmla="*/ 0 h 533"/>
              <a:gd name="T11" fmla="*/ 641 w 641"/>
              <a:gd name="T12" fmla="*/ 533 h 5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" h="533">
                <a:moveTo>
                  <a:pt x="641" y="526"/>
                </a:moveTo>
                <a:cubicBezTo>
                  <a:pt x="335" y="529"/>
                  <a:pt x="30" y="533"/>
                  <a:pt x="15" y="445"/>
                </a:cubicBezTo>
                <a:cubicBezTo>
                  <a:pt x="0" y="357"/>
                  <a:pt x="275" y="178"/>
                  <a:pt x="55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639888" y="45450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xmlns="" val="38319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(small list)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1451874"/>
              </p:ext>
            </p:extLst>
          </p:nvPr>
        </p:nvGraphicFramePr>
        <p:xfrm>
          <a:off x="1219200" y="1397000"/>
          <a:ext cx="7772400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9641"/>
                <a:gridCol w="516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Language</a:t>
                      </a:r>
                      <a:endParaRPr lang="en-US" b="1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Main Purpose or Context</a:t>
                      </a:r>
                      <a:endParaRPr lang="en-US" b="1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General purpose.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Designed</a:t>
                      </a:r>
                      <a:r>
                        <a:rPr lang="en-US" baseline="0" dirty="0" smtClean="0"/>
                        <a:t> to run on servers and clients.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C#, VB, ASP</a:t>
                      </a:r>
                      <a:r>
                        <a:rPr lang="en-US" baseline="0" dirty="0" smtClean="0"/>
                        <a:t>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used for Web servers and applications. Managed code.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, 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language</a:t>
                      </a:r>
                      <a:r>
                        <a:rPr lang="en-US" baseline="0" dirty="0" smtClean="0"/>
                        <a:t> for Web page interactivity.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Compiled, powerful, lower-level languages often used for systems and tools</a:t>
                      </a:r>
                      <a:r>
                        <a:rPr lang="en-US" baseline="0" dirty="0" smtClean="0"/>
                        <a:t> or where speed is critical.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PHP, PERL, Python, 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r>
                        <a:rPr lang="en-US" baseline="0" dirty="0" smtClean="0"/>
                        <a:t> scripting/dynamic languages often used on Linux/UNIX or Apache Web servers.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Apple’s language for iPhone/</a:t>
                      </a:r>
                      <a:r>
                        <a:rPr lang="en-US" dirty="0" err="1" smtClean="0"/>
                        <a:t>iPad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applications.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Flash, (Adobe) </a:t>
                      </a:r>
                    </a:p>
                    <a:p>
                      <a:r>
                        <a:rPr lang="en-US" dirty="0" smtClean="0"/>
                        <a:t>Silverlight (Microsoft)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purpose Web add-ins</a:t>
                      </a:r>
                      <a:r>
                        <a:rPr lang="en-US" baseline="0" dirty="0" smtClean="0"/>
                        <a:t> with code to control interactivity.  Silverlight uses C# or VB.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Older business applications and SAP.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Older scientific programming applications. See F#.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00200" y="1524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www.tiobe.com/index.php/content/paperinfo/tpci/index.html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4776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242848" y="1295400"/>
            <a:ext cx="7013575" cy="504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u="sng">
                <a:solidFill>
                  <a:schemeClr val="tx2"/>
                </a:solidFill>
              </a:rPr>
              <a:t>Project Evaluation (given a discount factor)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/>
              <a:t>Get list of cost items from the user</a:t>
            </a:r>
          </a:p>
          <a:p>
            <a:r>
              <a:rPr lang="en-US" sz="1800"/>
              <a:t>   </a:t>
            </a:r>
            <a:r>
              <a:rPr lang="en-US" sz="1800" i="1"/>
              <a:t>(Description, value, time-incurred, probability-factor, category . . .)</a:t>
            </a:r>
            <a:endParaRPr lang="en-US" sz="1800"/>
          </a:p>
          <a:p>
            <a:r>
              <a:rPr lang="en-US" sz="1800"/>
              <a:t>Examine each item in the list:</a:t>
            </a:r>
          </a:p>
          <a:p>
            <a:r>
              <a:rPr lang="en-US" sz="1800"/>
              <a:t>	Compute the present value of the cost:</a:t>
            </a:r>
          </a:p>
          <a:p>
            <a:r>
              <a:rPr lang="en-US" sz="1800"/>
              <a:t>	   </a:t>
            </a:r>
            <a:r>
              <a:rPr lang="en-US" sz="1800" i="1"/>
              <a:t>PV = Cost / ( (1 + rate) ^ time)</a:t>
            </a:r>
            <a:endParaRPr lang="en-US" sz="1800"/>
          </a:p>
          <a:p>
            <a:r>
              <a:rPr lang="en-US" sz="1800"/>
              <a:t>	Multiply by the probability factor:</a:t>
            </a:r>
          </a:p>
          <a:p>
            <a:r>
              <a:rPr lang="en-US" sz="1800"/>
              <a:t>	   </a:t>
            </a:r>
            <a:r>
              <a:rPr lang="en-US" sz="1800" i="1"/>
              <a:t>EV = probability * PV</a:t>
            </a:r>
            <a:endParaRPr lang="en-US" sz="1800"/>
          </a:p>
          <a:p>
            <a:r>
              <a:rPr lang="en-US" sz="1800"/>
              <a:t>	</a:t>
            </a:r>
            <a:r>
              <a:rPr lang="en-US" sz="1800">
                <a:solidFill>
                  <a:srgbClr val="FC0128"/>
                </a:solidFill>
              </a:rPr>
              <a:t>If item is in a special category, </a:t>
            </a:r>
          </a:p>
          <a:p>
            <a:r>
              <a:rPr lang="en-US" sz="1800">
                <a:solidFill>
                  <a:srgbClr val="FC0128"/>
                </a:solidFill>
              </a:rPr>
              <a:t>	  Then add or subtract correction</a:t>
            </a:r>
            <a:r>
              <a:rPr lang="en-US" sz="1800"/>
              <a:t>:</a:t>
            </a:r>
          </a:p>
          <a:p>
            <a:r>
              <a:rPr lang="en-US" sz="1800"/>
              <a:t>		</a:t>
            </a:r>
            <a:r>
              <a:rPr lang="en-US" sz="1800" i="1"/>
              <a:t>category = Land		Add 10%</a:t>
            </a:r>
          </a:p>
          <a:p>
            <a:r>
              <a:rPr lang="en-US" sz="1800" i="1"/>
              <a:t>		category = Overhead	Subtract 5%</a:t>
            </a:r>
          </a:p>
          <a:p>
            <a:r>
              <a:rPr lang="en-US" sz="1800" i="1"/>
              <a:t>		category = Labor		Add 15%</a:t>
            </a:r>
            <a:endParaRPr lang="en-US" sz="1800"/>
          </a:p>
          <a:p>
            <a:r>
              <a:rPr lang="en-US" sz="1800"/>
              <a:t>	</a:t>
            </a:r>
            <a:r>
              <a:rPr lang="en-US" sz="1800">
                <a:solidFill>
                  <a:srgbClr val="FC0128"/>
                </a:solidFill>
              </a:rPr>
              <a:t>End If</a:t>
            </a:r>
          </a:p>
          <a:p>
            <a:r>
              <a:rPr lang="en-US" sz="1800"/>
              <a:t>	Accumulate the total value</a:t>
            </a:r>
          </a:p>
          <a:p>
            <a:r>
              <a:rPr lang="en-US" sz="1800"/>
              <a:t>End of list</a:t>
            </a:r>
          </a:p>
          <a:p>
            <a:r>
              <a:rPr lang="en-US" sz="1800"/>
              <a:t>Return the Total value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 Development: Pseudocode</a:t>
            </a:r>
          </a:p>
        </p:txBody>
      </p:sp>
    </p:spTree>
    <p:extLst>
      <p:ext uri="{BB962C8B-B14F-4D97-AF65-F5344CB8AC3E}">
        <p14:creationId xmlns:p14="http://schemas.microsoft.com/office/powerpoint/2010/main" xmlns="" val="1114057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Event-Driven Environments</a:t>
            </a:r>
          </a:p>
        </p:txBody>
      </p:sp>
      <p:graphicFrame>
        <p:nvGraphicFramePr>
          <p:cNvPr id="228380" name="Group 2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793776520"/>
              </p:ext>
            </p:extLst>
          </p:nvPr>
        </p:nvGraphicFramePr>
        <p:xfrm>
          <a:off x="3429000" y="1535340"/>
          <a:ext cx="5648325" cy="4913374"/>
        </p:xfrm>
        <a:graphic>
          <a:graphicData uri="http://schemas.openxmlformats.org/drawingml/2006/table">
            <a:tbl>
              <a:tblPr/>
              <a:tblGrid>
                <a:gridCol w="1882775"/>
                <a:gridCol w="1882775"/>
                <a:gridCol w="1882775"/>
              </a:tblGrid>
              <a:tr h="491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onactivate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onafterupdate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onbeforeupdate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onbeforecopy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onbeforecut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onbeforedeactivate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onbeforeeditfocus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onbeforepaste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onbeforeupdate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onblur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onclick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oncontextmenu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oncontrolselect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oncopy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oncut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ondatabinding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ondblclick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ondeactivate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ondisposed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ondrag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ondragend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ondragenter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ondragleave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ondragover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ondrop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onerrorupdate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onfilterchange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onfocus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onfocusin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onfocusout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onhelp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oninit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onkeydown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onkeyup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onload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onlosecapture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onmousedown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onmouseenter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onmouseleave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onmousemove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onmouseout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onmouseover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onmousewheel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onmoveend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onmovestart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onpaste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onprerender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onpropertychange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onreadystatechange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onresize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onresizeend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onresizestart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onselectstart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onserverclick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onunload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374" y="1704523"/>
            <a:ext cx="252571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1223736" y="4255636"/>
            <a:ext cx="19907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Events for the Submit button.</a:t>
            </a:r>
          </a:p>
          <a:p>
            <a:endParaRPr lang="en-US" sz="1800"/>
          </a:p>
          <a:p>
            <a:r>
              <a:rPr lang="en-US" sz="1800"/>
              <a:t>Check back tomorrow, there might be more.</a:t>
            </a:r>
          </a:p>
        </p:txBody>
      </p:sp>
      <p:sp>
        <p:nvSpPr>
          <p:cNvPr id="15376" name="Line 29"/>
          <p:cNvSpPr>
            <a:spLocks noChangeShapeType="1"/>
          </p:cNvSpPr>
          <p:nvPr/>
        </p:nvSpPr>
        <p:spPr bwMode="auto">
          <a:xfrm>
            <a:off x="1415824" y="2566536"/>
            <a:ext cx="1925637" cy="80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60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Javascript Web Event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173423" y="4405916"/>
            <a:ext cx="583773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&lt;input type="submit" value="Submit" name="submit" </a:t>
            </a:r>
            <a:r>
              <a:rPr lang="en-US" sz="1600" dirty="0" err="1"/>
              <a:t>onmouseover</a:t>
            </a:r>
            <a:r>
              <a:rPr lang="en-US" sz="1600" dirty="0"/>
              <a:t>="</a:t>
            </a:r>
            <a:r>
              <a:rPr lang="en-US" sz="1600" dirty="0" err="1"/>
              <a:t>ShowMessage</a:t>
            </a:r>
            <a:r>
              <a:rPr lang="en-US" sz="1600" dirty="0"/>
              <a:t>('Are you really done?');"  /&gt;</a:t>
            </a:r>
          </a:p>
          <a:p>
            <a:endParaRPr lang="en-US" sz="1600" dirty="0"/>
          </a:p>
          <a:p>
            <a:r>
              <a:rPr lang="en-US" sz="1600" noProof="1"/>
              <a:t>&lt;script language="javascript"&gt;</a:t>
            </a:r>
          </a:p>
          <a:p>
            <a:r>
              <a:rPr lang="en-US" sz="1600" noProof="1"/>
              <a:t>function ShowMessage(msg)</a:t>
            </a:r>
          </a:p>
          <a:p>
            <a:r>
              <a:rPr lang="en-US" sz="1600" noProof="1"/>
              <a:t>{</a:t>
            </a:r>
          </a:p>
          <a:p>
            <a:r>
              <a:rPr lang="en-US" sz="1600" noProof="1"/>
              <a:t>    alert(msg);</a:t>
            </a:r>
            <a:endParaRPr lang="en-US" sz="1600" dirty="0"/>
          </a:p>
          <a:p>
            <a:r>
              <a:rPr lang="en-US" sz="1600" noProof="1"/>
              <a:t>}</a:t>
            </a:r>
          </a:p>
          <a:p>
            <a:r>
              <a:rPr lang="en-US" sz="1600" noProof="1"/>
              <a:t>&lt;/script&gt;</a:t>
            </a:r>
            <a:endParaRPr lang="en-US" sz="1600" dirty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3005" y="1370615"/>
            <a:ext cx="3135313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2391" y="2877947"/>
            <a:ext cx="197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703106" y="1370616"/>
            <a:ext cx="3867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hlink"/>
                </a:solidFill>
              </a:rPr>
              <a:t>This simple code runs.</a:t>
            </a:r>
          </a:p>
          <a:p>
            <a:r>
              <a:rPr lang="en-US" sz="1800">
                <a:solidFill>
                  <a:schemeClr val="hlink"/>
                </a:solidFill>
              </a:rPr>
              <a:t>But it is a terrible user interface.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The art of programming revolves around building applications that solve problems and are easy to use.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4498318" y="6331553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>
                <a:hlinkClick r:id="rId4" action="ppaction://hlinkfile"/>
              </a:rPr>
              <a:t>SampleJavaScript.html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8433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790622" y="1641476"/>
            <a:ext cx="1089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Object name: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920672" y="2238376"/>
            <a:ext cx="2052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Object attributes/properties: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76247" y="2890838"/>
            <a:ext cx="1946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Object functions/methods: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952297" y="3754438"/>
            <a:ext cx="2667000" cy="4445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/>
              <a:t>Interest Rate</a:t>
            </a:r>
          </a:p>
          <a:p>
            <a:r>
              <a:rPr lang="en-US" sz="1200"/>
              <a:t>Monthly Fees</a:t>
            </a:r>
            <a:endParaRPr lang="en-US" sz="20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952297" y="4211638"/>
            <a:ext cx="2667000" cy="596900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/>
              <a:t>Pay Interest</a:t>
            </a:r>
          </a:p>
          <a:p>
            <a:r>
              <a:rPr lang="en-US" sz="1200"/>
              <a:t>Compute Charges</a:t>
            </a:r>
          </a:p>
          <a:p>
            <a:r>
              <a:rPr lang="en-US" sz="1200"/>
              <a:t>Print Quarterly Statement</a:t>
            </a:r>
            <a:endParaRPr lang="en-US" sz="20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152697" y="1849438"/>
            <a:ext cx="2667000" cy="9779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/>
              <a:t>Number	Beginning Balance</a:t>
            </a:r>
          </a:p>
          <a:p>
            <a:r>
              <a:rPr lang="en-US" sz="1200"/>
              <a:t>Name	Ending Balance</a:t>
            </a:r>
          </a:p>
          <a:p>
            <a:r>
              <a:rPr lang="en-US" sz="1200"/>
              <a:t>Client	Current Balance</a:t>
            </a:r>
          </a:p>
          <a:p>
            <a:r>
              <a:rPr lang="en-US" sz="1200"/>
              <a:t>Manager	Interest Rate</a:t>
            </a:r>
          </a:p>
          <a:p>
            <a:r>
              <a:rPr lang="en-US" sz="1200"/>
              <a:t>Date Opened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152697" y="2840038"/>
            <a:ext cx="2667000" cy="596900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/>
              <a:t>Open Acct	Accept Deposits</a:t>
            </a:r>
          </a:p>
          <a:p>
            <a:r>
              <a:rPr lang="en-US" sz="1200"/>
              <a:t>Close Acct	Withdrawal</a:t>
            </a:r>
          </a:p>
          <a:p>
            <a:r>
              <a:rPr lang="en-US" sz="1200"/>
              <a:t>	Pay Interest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295697" y="4059238"/>
            <a:ext cx="2660650" cy="6731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/>
              <a:t>Lowest Balance in Month</a:t>
            </a:r>
          </a:p>
          <a:p>
            <a:r>
              <a:rPr lang="en-US" sz="1200"/>
              <a:t>Bad Check Charges</a:t>
            </a:r>
          </a:p>
          <a:p>
            <a:r>
              <a:rPr lang="en-US" sz="1200"/>
              <a:t>Authorized Signature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295697" y="4745038"/>
            <a:ext cx="2660650" cy="596900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/>
              <a:t>Print Monthly Statement</a:t>
            </a:r>
          </a:p>
          <a:p>
            <a:r>
              <a:rPr lang="en-US" sz="1200"/>
              <a:t>Send Bad Check Notice</a:t>
            </a:r>
          </a:p>
          <a:p>
            <a:r>
              <a:rPr lang="en-US" sz="1200"/>
              <a:t>Pay Interest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730047" y="6192838"/>
            <a:ext cx="1130300" cy="139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723697" y="6186488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730047" y="6345238"/>
            <a:ext cx="1130300" cy="98425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120447" y="5278438"/>
            <a:ext cx="1130300" cy="139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114097" y="5272088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120447" y="5430838"/>
            <a:ext cx="1130300" cy="98425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3330247" y="6192838"/>
            <a:ext cx="1130300" cy="139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323897" y="6186488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330247" y="6345238"/>
            <a:ext cx="1130300" cy="98425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482647" y="5354638"/>
            <a:ext cx="1130300" cy="139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476297" y="5348288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482647" y="5507038"/>
            <a:ext cx="1130300" cy="98425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159047" y="6116638"/>
            <a:ext cx="1130300" cy="139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5152697" y="6110288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5159047" y="6269038"/>
            <a:ext cx="1130300" cy="98425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6606847" y="6345238"/>
            <a:ext cx="1130300" cy="139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6600497" y="6338888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6606847" y="6497638"/>
            <a:ext cx="1130300" cy="98425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7826047" y="5735638"/>
            <a:ext cx="1130300" cy="139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7819697" y="5729288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7826047" y="5888038"/>
            <a:ext cx="1130300" cy="98425"/>
          </a:xfrm>
          <a:prstGeom prst="rect">
            <a:avLst/>
          </a:prstGeom>
          <a:solidFill>
            <a:srgbClr val="F3F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H="1">
            <a:off x="4619297" y="3443288"/>
            <a:ext cx="1219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5762297" y="3443288"/>
            <a:ext cx="1752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2257097" y="4814888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2866697" y="4814888"/>
            <a:ext cx="1143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>
            <a:off x="2257097" y="4814888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2866697" y="4814888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H="1">
            <a:off x="5686097" y="5348288"/>
            <a:ext cx="1676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7057697" y="5348288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7286297" y="5348288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1114097" y="5043488"/>
            <a:ext cx="1143000" cy="2286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Budget Saver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1952297" y="3519488"/>
            <a:ext cx="2667000" cy="228600"/>
          </a:xfrm>
          <a:prstGeom prst="rect">
            <a:avLst/>
          </a:prstGeom>
          <a:solidFill>
            <a:srgbClr val="FCFEB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Savings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5152697" y="1614488"/>
            <a:ext cx="2667000" cy="228600"/>
          </a:xfrm>
          <a:prstGeom prst="rect">
            <a:avLst/>
          </a:prstGeom>
          <a:solidFill>
            <a:srgbClr val="FCFEB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Account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6295697" y="3824288"/>
            <a:ext cx="2667000" cy="228600"/>
          </a:xfrm>
          <a:prstGeom prst="rect">
            <a:avLst/>
          </a:prstGeom>
          <a:solidFill>
            <a:srgbClr val="FCFEB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Checking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3476297" y="5119688"/>
            <a:ext cx="1143000" cy="2286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Money Market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1723697" y="5957888"/>
            <a:ext cx="1143000" cy="228600"/>
          </a:xfrm>
          <a:prstGeom prst="rect">
            <a:avLst/>
          </a:prstGeom>
          <a:solidFill>
            <a:srgbClr val="FCFEB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Senior Citizen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3323897" y="5957888"/>
            <a:ext cx="1143000" cy="2286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CD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5152697" y="5881688"/>
            <a:ext cx="1143000" cy="2286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Fixed Fee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6600497" y="6110288"/>
            <a:ext cx="1143000" cy="2286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Student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7819697" y="5500688"/>
            <a:ext cx="1143000" cy="228600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b="1"/>
              <a:t>Volume</a:t>
            </a:r>
          </a:p>
        </p:txBody>
      </p:sp>
      <p:sp>
        <p:nvSpPr>
          <p:cNvPr id="1745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</a:p>
        </p:txBody>
      </p:sp>
      <p:sp>
        <p:nvSpPr>
          <p:cNvPr id="17460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923597" y="1081088"/>
            <a:ext cx="2743200" cy="1524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Encapsulation</a:t>
            </a:r>
          </a:p>
          <a:p>
            <a:r>
              <a:rPr lang="en-US" sz="2000" dirty="0" smtClean="0"/>
              <a:t>Object Hierarchies</a:t>
            </a:r>
          </a:p>
          <a:p>
            <a:r>
              <a:rPr lang="en-US" sz="2000" dirty="0" smtClean="0"/>
              <a:t>Inheritance</a:t>
            </a:r>
          </a:p>
          <a:p>
            <a:r>
              <a:rPr lang="en-US" sz="2000" dirty="0" smtClean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xmlns="" val="741710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4349750" y="1981200"/>
            <a:ext cx="1511300" cy="7493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Management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740150" y="2819400"/>
            <a:ext cx="1511300" cy="7493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Functions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02150" y="3657600"/>
            <a:ext cx="1511300" cy="7493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Operations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4578350" y="4495800"/>
            <a:ext cx="1435100" cy="596900"/>
          </a:xfrm>
          <a:prstGeom prst="ellipse">
            <a:avLst/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Databases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2901950" y="59436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39" name="AutoShape 8"/>
          <p:cNvSpPr>
            <a:spLocks noChangeArrowheads="1"/>
          </p:cNvSpPr>
          <p:nvPr/>
        </p:nvSpPr>
        <p:spPr bwMode="auto">
          <a:xfrm>
            <a:off x="4273550" y="59436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40" name="AutoShape 9"/>
          <p:cNvSpPr>
            <a:spLocks noChangeArrowheads="1"/>
          </p:cNvSpPr>
          <p:nvPr/>
        </p:nvSpPr>
        <p:spPr bwMode="auto">
          <a:xfrm>
            <a:off x="5797550" y="59436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5187950" y="2819400"/>
            <a:ext cx="1511300" cy="7493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Functions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2978150" y="3657600"/>
            <a:ext cx="1511300" cy="7493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Operations</a:t>
            </a: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6026150" y="3657600"/>
            <a:ext cx="1511300" cy="749300"/>
          </a:xfrm>
          <a:prstGeom prst="rect">
            <a:avLst/>
          </a:prstGeom>
          <a:solidFill>
            <a:srgbClr val="C8FEC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Operations</a:t>
            </a:r>
          </a:p>
        </p:txBody>
      </p:sp>
      <p:sp>
        <p:nvSpPr>
          <p:cNvPr id="18444" name="Oval 13"/>
          <p:cNvSpPr>
            <a:spLocks noChangeArrowheads="1"/>
          </p:cNvSpPr>
          <p:nvPr/>
        </p:nvSpPr>
        <p:spPr bwMode="auto">
          <a:xfrm>
            <a:off x="3206750" y="4495800"/>
            <a:ext cx="1435100" cy="596900"/>
          </a:xfrm>
          <a:prstGeom prst="ellipse">
            <a:avLst/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Databases</a:t>
            </a:r>
          </a:p>
        </p:txBody>
      </p:sp>
      <p:sp>
        <p:nvSpPr>
          <p:cNvPr id="18445" name="Oval 14"/>
          <p:cNvSpPr>
            <a:spLocks noChangeArrowheads="1"/>
          </p:cNvSpPr>
          <p:nvPr/>
        </p:nvSpPr>
        <p:spPr bwMode="auto">
          <a:xfrm>
            <a:off x="1911350" y="4495800"/>
            <a:ext cx="1435100" cy="596900"/>
          </a:xfrm>
          <a:prstGeom prst="ellipse">
            <a:avLst/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Databases</a:t>
            </a:r>
          </a:p>
        </p:txBody>
      </p:sp>
      <p:sp>
        <p:nvSpPr>
          <p:cNvPr id="18446" name="Oval 15"/>
          <p:cNvSpPr>
            <a:spLocks noChangeArrowheads="1"/>
          </p:cNvSpPr>
          <p:nvPr/>
        </p:nvSpPr>
        <p:spPr bwMode="auto">
          <a:xfrm>
            <a:off x="5873750" y="4495800"/>
            <a:ext cx="1435100" cy="596900"/>
          </a:xfrm>
          <a:prstGeom prst="ellipse">
            <a:avLst/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Databases</a:t>
            </a:r>
          </a:p>
        </p:txBody>
      </p:sp>
      <p:sp>
        <p:nvSpPr>
          <p:cNvPr id="18447" name="Oval 16"/>
          <p:cNvSpPr>
            <a:spLocks noChangeArrowheads="1"/>
          </p:cNvSpPr>
          <p:nvPr/>
        </p:nvSpPr>
        <p:spPr bwMode="auto">
          <a:xfrm>
            <a:off x="7169150" y="4495800"/>
            <a:ext cx="1435100" cy="596900"/>
          </a:xfrm>
          <a:prstGeom prst="ellipse">
            <a:avLst/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Databases</a:t>
            </a:r>
          </a:p>
        </p:txBody>
      </p:sp>
      <p:sp>
        <p:nvSpPr>
          <p:cNvPr id="18448" name="AutoShape 17"/>
          <p:cNvSpPr>
            <a:spLocks noChangeArrowheads="1"/>
          </p:cNvSpPr>
          <p:nvPr/>
        </p:nvSpPr>
        <p:spPr bwMode="auto">
          <a:xfrm>
            <a:off x="996950" y="59436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49" name="AutoShape 18"/>
          <p:cNvSpPr>
            <a:spLocks noChangeArrowheads="1"/>
          </p:cNvSpPr>
          <p:nvPr/>
        </p:nvSpPr>
        <p:spPr bwMode="auto">
          <a:xfrm>
            <a:off x="1835150" y="54864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50" name="AutoShape 19"/>
          <p:cNvSpPr>
            <a:spLocks noChangeArrowheads="1"/>
          </p:cNvSpPr>
          <p:nvPr/>
        </p:nvSpPr>
        <p:spPr bwMode="auto">
          <a:xfrm>
            <a:off x="7702550" y="59436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51" name="AutoShape 20"/>
          <p:cNvSpPr>
            <a:spLocks noChangeArrowheads="1"/>
          </p:cNvSpPr>
          <p:nvPr/>
        </p:nvSpPr>
        <p:spPr bwMode="auto">
          <a:xfrm>
            <a:off x="6864350" y="54864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52" name="AutoShape 21"/>
          <p:cNvSpPr>
            <a:spLocks noChangeArrowheads="1"/>
          </p:cNvSpPr>
          <p:nvPr/>
        </p:nvSpPr>
        <p:spPr bwMode="auto">
          <a:xfrm>
            <a:off x="3663950" y="54102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53" name="AutoShape 22"/>
          <p:cNvSpPr>
            <a:spLocks noChangeArrowheads="1"/>
          </p:cNvSpPr>
          <p:nvPr/>
        </p:nvSpPr>
        <p:spPr bwMode="auto">
          <a:xfrm>
            <a:off x="5187950" y="5334000"/>
            <a:ext cx="1206500" cy="596900"/>
          </a:xfrm>
          <a:prstGeom prst="octagon">
            <a:avLst>
              <a:gd name="adj" fmla="val 29282"/>
            </a:avLst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Programs</a:t>
            </a:r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990600" y="1898650"/>
            <a:ext cx="0" cy="3581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6"/>
          <p:cNvSpPr>
            <a:spLocks noChangeShapeType="1"/>
          </p:cNvSpPr>
          <p:nvPr/>
        </p:nvSpPr>
        <p:spPr bwMode="auto">
          <a:xfrm flipV="1">
            <a:off x="8839200" y="1898650"/>
            <a:ext cx="0" cy="3581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		and	Bottom-up</a:t>
            </a:r>
          </a:p>
        </p:txBody>
      </p:sp>
      <p:sp>
        <p:nvSpPr>
          <p:cNvPr id="18457" name="Rectangle 2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12850" y="1358900"/>
            <a:ext cx="2895600" cy="2908300"/>
          </a:xfrm>
        </p:spPr>
        <p:txBody>
          <a:bodyPr/>
          <a:lstStyle/>
          <a:p>
            <a:r>
              <a:rPr lang="en-US" sz="2000" dirty="0" smtClean="0"/>
              <a:t>Identify Management</a:t>
            </a:r>
          </a:p>
          <a:p>
            <a:pPr lvl="1"/>
            <a:r>
              <a:rPr lang="en-US" sz="1800" dirty="0" smtClean="0"/>
              <a:t>Functions and</a:t>
            </a:r>
          </a:p>
          <a:p>
            <a:pPr lvl="1"/>
            <a:r>
              <a:rPr lang="en-US" sz="1800" dirty="0" smtClean="0"/>
              <a:t>Operations</a:t>
            </a:r>
          </a:p>
          <a:p>
            <a:r>
              <a:rPr lang="en-US" sz="2000" dirty="0" smtClean="0"/>
              <a:t>Entire Organization</a:t>
            </a:r>
          </a:p>
          <a:p>
            <a:r>
              <a:rPr lang="en-US" sz="2000" dirty="0" smtClean="0"/>
              <a:t>Design Systems</a:t>
            </a:r>
          </a:p>
          <a:p>
            <a:pPr lvl="1"/>
            <a:r>
              <a:rPr lang="en-US" sz="1800" dirty="0" smtClean="0"/>
              <a:t>Data</a:t>
            </a:r>
          </a:p>
          <a:p>
            <a:pPr lvl="1"/>
            <a:r>
              <a:rPr lang="en-US" sz="1800" dirty="0" smtClean="0"/>
              <a:t>Programs</a:t>
            </a:r>
          </a:p>
        </p:txBody>
      </p:sp>
      <p:sp>
        <p:nvSpPr>
          <p:cNvPr id="18458" name="Rectangle 2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91300" y="1337129"/>
            <a:ext cx="2286000" cy="2695121"/>
          </a:xfrm>
        </p:spPr>
        <p:txBody>
          <a:bodyPr/>
          <a:lstStyle/>
          <a:p>
            <a:r>
              <a:rPr lang="en-US" sz="2000" dirty="0" smtClean="0"/>
              <a:t>Standards!</a:t>
            </a:r>
          </a:p>
          <a:p>
            <a:r>
              <a:rPr lang="en-US" sz="2000" dirty="0" smtClean="0"/>
              <a:t>Integrate</a:t>
            </a:r>
          </a:p>
          <a:p>
            <a:r>
              <a:rPr lang="en-US" sz="2000" dirty="0" smtClean="0"/>
              <a:t>Write code</a:t>
            </a:r>
          </a:p>
          <a:p>
            <a:r>
              <a:rPr lang="en-US" sz="2000" dirty="0" smtClean="0"/>
              <a:t>Build DB</a:t>
            </a:r>
          </a:p>
          <a:p>
            <a:r>
              <a:rPr lang="en-US" sz="2000" dirty="0" smtClean="0"/>
              <a:t>Find a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1093870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How do you create the software tools needed for your organization?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main options exist for building information systems?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How do you control a major development project? Why is control so important?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Is SDLC always the best approach? What other methodologies could be used?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How do you analyze and annotate a process-based system?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How is object-oriented design different from process design?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Can software be located in different places?</a:t>
            </a:r>
          </a:p>
        </p:txBody>
      </p:sp>
    </p:spTree>
    <p:extLst>
      <p:ext uri="{BB962C8B-B14F-4D97-AF65-F5344CB8AC3E}">
        <p14:creationId xmlns:p14="http://schemas.microsoft.com/office/powerpoint/2010/main" xmlns="" val="343360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on Large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Personnel shortfalls</a:t>
            </a:r>
          </a:p>
          <a:p>
            <a:r>
              <a:rPr lang="en-US" dirty="0"/>
              <a:t>Unrealistic schedules and budgets</a:t>
            </a:r>
          </a:p>
          <a:p>
            <a:r>
              <a:rPr lang="en-US" dirty="0"/>
              <a:t>Developing the wrong functions and properties</a:t>
            </a:r>
          </a:p>
          <a:p>
            <a:r>
              <a:rPr lang="en-US" dirty="0"/>
              <a:t>Developing the wrong user interface</a:t>
            </a:r>
          </a:p>
          <a:p>
            <a:r>
              <a:rPr lang="en-US" dirty="0"/>
              <a:t>Gold plating (adding more functionality/features than necessary)</a:t>
            </a:r>
          </a:p>
          <a:p>
            <a:r>
              <a:rPr lang="en-US" dirty="0"/>
              <a:t>Continuing stream of requirements changes (scope creep)</a:t>
            </a:r>
          </a:p>
          <a:p>
            <a:r>
              <a:rPr lang="en-US" dirty="0"/>
              <a:t>Shortfalls in externally furnished components</a:t>
            </a:r>
          </a:p>
          <a:p>
            <a:r>
              <a:rPr lang="en-US" dirty="0"/>
              <a:t>Shortfalls in externally performed tasks</a:t>
            </a:r>
          </a:p>
          <a:p>
            <a:r>
              <a:rPr lang="en-US" dirty="0"/>
              <a:t>Real-time performance shortfalls</a:t>
            </a:r>
          </a:p>
          <a:p>
            <a:r>
              <a:rPr lang="en-US" dirty="0"/>
              <a:t>Straining computer-science </a:t>
            </a:r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6169967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Boehm, 1991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0403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Communication: Adding 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4478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 smtClean="0"/>
              <a:t>Adding people helps only if independent tasks can be assigned to each person.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Adding people always increases communication needs.</a:t>
            </a:r>
            <a:endParaRPr lang="en-US" sz="1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33800" y="2819400"/>
            <a:ext cx="304800" cy="609600"/>
            <a:chOff x="2247900" y="3962400"/>
            <a:chExt cx="304800" cy="609600"/>
          </a:xfrm>
        </p:grpSpPr>
        <p:sp>
          <p:nvSpPr>
            <p:cNvPr id="6" name="Oval 5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876800" y="2819400"/>
            <a:ext cx="304800" cy="609600"/>
            <a:chOff x="2247900" y="3962400"/>
            <a:chExt cx="304800" cy="609600"/>
          </a:xfrm>
        </p:grpSpPr>
        <p:sp>
          <p:nvSpPr>
            <p:cNvPr id="28" name="Oval 27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4267200" y="3124200"/>
            <a:ext cx="457200" cy="0"/>
          </a:xfrm>
          <a:prstGeom prst="line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114800" y="4876800"/>
            <a:ext cx="190500" cy="381000"/>
            <a:chOff x="2247900" y="3962400"/>
            <a:chExt cx="304800" cy="609600"/>
          </a:xfrm>
        </p:grpSpPr>
        <p:sp>
          <p:nvSpPr>
            <p:cNvPr id="36" name="Oval 35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4419600" y="5105400"/>
            <a:ext cx="457200" cy="0"/>
          </a:xfrm>
          <a:prstGeom prst="line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953000" y="4876800"/>
            <a:ext cx="190500" cy="381000"/>
            <a:chOff x="2247900" y="3962400"/>
            <a:chExt cx="304800" cy="609600"/>
          </a:xfrm>
        </p:grpSpPr>
        <p:sp>
          <p:nvSpPr>
            <p:cNvPr id="49" name="Oval 48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495800" y="5638800"/>
            <a:ext cx="190500" cy="381000"/>
            <a:chOff x="2247900" y="3962400"/>
            <a:chExt cx="304800" cy="609600"/>
          </a:xfrm>
        </p:grpSpPr>
        <p:sp>
          <p:nvSpPr>
            <p:cNvPr id="55" name="Oval 54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105400" y="5562600"/>
            <a:ext cx="190500" cy="381000"/>
            <a:chOff x="2247900" y="3962400"/>
            <a:chExt cx="304800" cy="609600"/>
          </a:xfrm>
        </p:grpSpPr>
        <p:sp>
          <p:nvSpPr>
            <p:cNvPr id="61" name="Oval 60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886200" y="5486400"/>
            <a:ext cx="190500" cy="381000"/>
            <a:chOff x="2247900" y="3962400"/>
            <a:chExt cx="304800" cy="609600"/>
          </a:xfrm>
        </p:grpSpPr>
        <p:sp>
          <p:nvSpPr>
            <p:cNvPr id="67" name="Oval 66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495800" y="3962400"/>
            <a:ext cx="190500" cy="381000"/>
            <a:chOff x="2247900" y="3962400"/>
            <a:chExt cx="304800" cy="609600"/>
          </a:xfrm>
        </p:grpSpPr>
        <p:sp>
          <p:nvSpPr>
            <p:cNvPr id="73" name="Oval 72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105400" y="4267200"/>
            <a:ext cx="190500" cy="381000"/>
            <a:chOff x="2247900" y="3962400"/>
            <a:chExt cx="304800" cy="609600"/>
          </a:xfrm>
        </p:grpSpPr>
        <p:sp>
          <p:nvSpPr>
            <p:cNvPr id="79" name="Oval 78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886200" y="4267200"/>
            <a:ext cx="190500" cy="381000"/>
            <a:chOff x="2247900" y="3962400"/>
            <a:chExt cx="304800" cy="609600"/>
          </a:xfrm>
        </p:grpSpPr>
        <p:sp>
          <p:nvSpPr>
            <p:cNvPr id="85" name="Oval 84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352800" y="5181600"/>
            <a:ext cx="190500" cy="381000"/>
            <a:chOff x="2247900" y="3962400"/>
            <a:chExt cx="304800" cy="609600"/>
          </a:xfrm>
        </p:grpSpPr>
        <p:sp>
          <p:nvSpPr>
            <p:cNvPr id="91" name="Oval 90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715000" y="5181600"/>
            <a:ext cx="190500" cy="381000"/>
            <a:chOff x="2247900" y="3962400"/>
            <a:chExt cx="304800" cy="609600"/>
          </a:xfrm>
        </p:grpSpPr>
        <p:sp>
          <p:nvSpPr>
            <p:cNvPr id="97" name="Oval 96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3276600" y="4495800"/>
            <a:ext cx="190500" cy="381000"/>
            <a:chOff x="2247900" y="3962400"/>
            <a:chExt cx="304800" cy="609600"/>
          </a:xfrm>
        </p:grpSpPr>
        <p:sp>
          <p:nvSpPr>
            <p:cNvPr id="103" name="Oval 102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791200" y="4495800"/>
            <a:ext cx="190500" cy="381000"/>
            <a:chOff x="2247900" y="3962400"/>
            <a:chExt cx="304800" cy="609600"/>
          </a:xfrm>
        </p:grpSpPr>
        <p:sp>
          <p:nvSpPr>
            <p:cNvPr id="109" name="Oval 108"/>
            <p:cNvSpPr/>
            <p:nvPr/>
          </p:nvSpPr>
          <p:spPr>
            <a:xfrm>
              <a:off x="2286000" y="3962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2400300" y="4191000"/>
              <a:ext cx="0" cy="2286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22479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400300" y="4419600"/>
              <a:ext cx="152400" cy="152400"/>
            </a:xfrm>
            <a:prstGeom prst="line">
              <a:avLst/>
            </a:prstGeom>
            <a:ln w="285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266950" y="4314825"/>
              <a:ext cx="266700" cy="9525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>
            <a:off x="4800600" y="4191000"/>
            <a:ext cx="228600" cy="228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114800" y="4209393"/>
            <a:ext cx="270641" cy="210207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505200" y="4495800"/>
            <a:ext cx="2286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410200" y="4495800"/>
            <a:ext cx="304800" cy="76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657600" y="4800600"/>
            <a:ext cx="3048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352800" y="4876800"/>
            <a:ext cx="0" cy="228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581400" y="5410200"/>
            <a:ext cx="228600" cy="228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191000" y="5638800"/>
            <a:ext cx="2286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800600" y="5791200"/>
            <a:ext cx="228600" cy="76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410200" y="5486400"/>
            <a:ext cx="152400" cy="228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867400" y="4953000"/>
            <a:ext cx="1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257800" y="4800600"/>
            <a:ext cx="3048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257800" y="5181600"/>
            <a:ext cx="304800" cy="76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953000" y="4648200"/>
            <a:ext cx="762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038600" y="4724400"/>
            <a:ext cx="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105400" y="5334000"/>
            <a:ext cx="0" cy="76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724400" y="5410200"/>
            <a:ext cx="1524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267200" y="5334000"/>
            <a:ext cx="1524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3962400" y="5257800"/>
            <a:ext cx="762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3657600" y="5105400"/>
            <a:ext cx="304800" cy="228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876800" y="4038600"/>
            <a:ext cx="838200" cy="3048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505200" y="4038600"/>
            <a:ext cx="838200" cy="381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334000" y="4953000"/>
            <a:ext cx="304800" cy="533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4800600" y="5638800"/>
            <a:ext cx="914400" cy="381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61" idx="2"/>
          </p:cNvCxnSpPr>
          <p:nvPr/>
        </p:nvCxnSpPr>
        <p:spPr>
          <a:xfrm>
            <a:off x="4191000" y="5486400"/>
            <a:ext cx="938213" cy="147638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505200" y="4800600"/>
            <a:ext cx="381000" cy="609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657600" y="5638800"/>
            <a:ext cx="685800" cy="3048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3581400" y="4572000"/>
            <a:ext cx="228600" cy="533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800600" y="4419600"/>
            <a:ext cx="76200" cy="381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4343400" y="4343400"/>
            <a:ext cx="76200" cy="381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419600" y="5257800"/>
            <a:ext cx="609600" cy="228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4191000" y="5181600"/>
            <a:ext cx="609600" cy="381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334000" y="4724400"/>
            <a:ext cx="304800" cy="457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4419600" y="4572000"/>
            <a:ext cx="609600" cy="381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114800" y="4648200"/>
            <a:ext cx="685800" cy="3048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657600" y="4343400"/>
            <a:ext cx="685800" cy="762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572000" y="4419600"/>
            <a:ext cx="76200" cy="990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4114800" y="4572000"/>
            <a:ext cx="381000" cy="838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648200" y="4495800"/>
            <a:ext cx="457200" cy="914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724400" y="4343400"/>
            <a:ext cx="685800" cy="762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657600" y="5257800"/>
            <a:ext cx="1219200" cy="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3581400" y="4724400"/>
            <a:ext cx="1219200" cy="3048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343400" y="4648200"/>
            <a:ext cx="1295400" cy="457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419600" y="5105400"/>
            <a:ext cx="1219200" cy="3048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4191000" y="4495800"/>
            <a:ext cx="1447800" cy="7620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4191000" y="5410200"/>
            <a:ext cx="1371600" cy="152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3581400" y="5334000"/>
            <a:ext cx="1981200" cy="76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4267200" y="4495800"/>
            <a:ext cx="1447800" cy="76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3657600" y="4572000"/>
            <a:ext cx="2057400" cy="762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3657600" y="4572000"/>
            <a:ext cx="2057400" cy="6096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4191000" y="4724400"/>
            <a:ext cx="1524000" cy="914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4800600" y="4724400"/>
            <a:ext cx="914400" cy="914400"/>
          </a:xfrm>
          <a:prstGeom prst="line">
            <a:avLst/>
          </a:prstGeom>
          <a:ln>
            <a:solidFill>
              <a:schemeClr val="accent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12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966788" y="5476875"/>
            <a:ext cx="4211637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990600" y="5589588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i="1">
                <a:solidFill>
                  <a:schemeClr val="tx2"/>
                </a:solidFill>
              </a:rPr>
              <a:t>Existing System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740025" y="6102350"/>
            <a:ext cx="47561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Systems Maintenance:  Incremental changes</a:t>
            </a: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1509713" y="1773238"/>
            <a:ext cx="1473200" cy="6397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>
                <a:solidFill>
                  <a:schemeClr val="hlink"/>
                </a:solidFill>
              </a:rPr>
              <a:t>Feasibility &amp;</a:t>
            </a:r>
          </a:p>
          <a:p>
            <a:pPr algn="ctr"/>
            <a:r>
              <a:rPr lang="en-US" sz="1800">
                <a:solidFill>
                  <a:schemeClr val="hlink"/>
                </a:solidFill>
              </a:rPr>
              <a:t>Planning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5194300" y="5476875"/>
            <a:ext cx="3711575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8"/>
          <p:cNvSpPr>
            <a:spLocks noChangeArrowheads="1"/>
          </p:cNvSpPr>
          <p:nvPr/>
        </p:nvSpPr>
        <p:spPr bwMode="auto">
          <a:xfrm>
            <a:off x="2760663" y="2605088"/>
            <a:ext cx="1473200" cy="6397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>
                <a:solidFill>
                  <a:schemeClr val="hlink"/>
                </a:solidFill>
              </a:rPr>
              <a:t>Systems</a:t>
            </a:r>
          </a:p>
          <a:p>
            <a:pPr algn="ctr"/>
            <a:r>
              <a:rPr lang="en-US" sz="1800">
                <a:solidFill>
                  <a:schemeClr val="hlink"/>
                </a:solidFill>
              </a:rPr>
              <a:t>Analysis</a:t>
            </a:r>
          </a:p>
        </p:txBody>
      </p:sp>
      <p:sp>
        <p:nvSpPr>
          <p:cNvPr id="22536" name="AutoShape 9"/>
          <p:cNvSpPr>
            <a:spLocks noChangeArrowheads="1"/>
          </p:cNvSpPr>
          <p:nvPr/>
        </p:nvSpPr>
        <p:spPr bwMode="auto">
          <a:xfrm>
            <a:off x="4029075" y="3408363"/>
            <a:ext cx="1473200" cy="6397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>
                <a:solidFill>
                  <a:schemeClr val="hlink"/>
                </a:solidFill>
              </a:rPr>
              <a:t>Systems</a:t>
            </a:r>
          </a:p>
          <a:p>
            <a:pPr algn="ctr"/>
            <a:r>
              <a:rPr lang="en-US" sz="1800">
                <a:solidFill>
                  <a:schemeClr val="hlink"/>
                </a:solidFill>
              </a:rPr>
              <a:t>Design</a:t>
            </a:r>
          </a:p>
        </p:txBody>
      </p:sp>
      <p:sp>
        <p:nvSpPr>
          <p:cNvPr id="22537" name="AutoShape 10"/>
          <p:cNvSpPr>
            <a:spLocks noChangeArrowheads="1"/>
          </p:cNvSpPr>
          <p:nvPr/>
        </p:nvSpPr>
        <p:spPr bwMode="auto">
          <a:xfrm>
            <a:off x="5049838" y="4227513"/>
            <a:ext cx="1720850" cy="6397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>
                <a:solidFill>
                  <a:schemeClr val="hlink"/>
                </a:solidFill>
              </a:rPr>
              <a:t>Systems</a:t>
            </a:r>
          </a:p>
          <a:p>
            <a:pPr algn="ctr"/>
            <a:r>
              <a:rPr lang="en-US" sz="1800">
                <a:solidFill>
                  <a:schemeClr val="hlink"/>
                </a:solidFill>
              </a:rPr>
              <a:t>Implementation</a:t>
            </a:r>
          </a:p>
        </p:txBody>
      </p:sp>
      <p:sp>
        <p:nvSpPr>
          <p:cNvPr id="22538" name="Arc 11"/>
          <p:cNvSpPr>
            <a:spLocks/>
          </p:cNvSpPr>
          <p:nvPr/>
        </p:nvSpPr>
        <p:spPr bwMode="auto">
          <a:xfrm>
            <a:off x="4292600" y="2889250"/>
            <a:ext cx="619125" cy="366713"/>
          </a:xfrm>
          <a:custGeom>
            <a:avLst/>
            <a:gdLst>
              <a:gd name="T0" fmla="*/ 0 w 21600"/>
              <a:gd name="T1" fmla="*/ 0 h 21600"/>
              <a:gd name="T2" fmla="*/ 619125 w 21600"/>
              <a:gd name="T3" fmla="*/ 366713 h 21600"/>
              <a:gd name="T4" fmla="*/ 0 w 21600"/>
              <a:gd name="T5" fmla="*/ 3667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Arc 12"/>
          <p:cNvSpPr>
            <a:spLocks/>
          </p:cNvSpPr>
          <p:nvPr/>
        </p:nvSpPr>
        <p:spPr bwMode="auto">
          <a:xfrm>
            <a:off x="5511800" y="3657600"/>
            <a:ext cx="601663" cy="550863"/>
          </a:xfrm>
          <a:custGeom>
            <a:avLst/>
            <a:gdLst>
              <a:gd name="T0" fmla="*/ 0 w 21600"/>
              <a:gd name="T1" fmla="*/ 0 h 21600"/>
              <a:gd name="T2" fmla="*/ 601663 w 21600"/>
              <a:gd name="T3" fmla="*/ 550863 h 21600"/>
              <a:gd name="T4" fmla="*/ 0 w 21600"/>
              <a:gd name="T5" fmla="*/ 5508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Arc 13"/>
          <p:cNvSpPr>
            <a:spLocks/>
          </p:cNvSpPr>
          <p:nvPr/>
        </p:nvSpPr>
        <p:spPr bwMode="auto">
          <a:xfrm>
            <a:off x="2989263" y="2070100"/>
            <a:ext cx="584200" cy="434975"/>
          </a:xfrm>
          <a:custGeom>
            <a:avLst/>
            <a:gdLst>
              <a:gd name="T0" fmla="*/ 0 w 21600"/>
              <a:gd name="T1" fmla="*/ 0 h 21600"/>
              <a:gd name="T2" fmla="*/ 584200 w 21600"/>
              <a:gd name="T3" fmla="*/ 434975 h 21600"/>
              <a:gd name="T4" fmla="*/ 0 w 21600"/>
              <a:gd name="T5" fmla="*/ 4349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>
            <a:off x="5629275" y="4992688"/>
            <a:ext cx="350838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1573213" y="4400550"/>
            <a:ext cx="1644650" cy="6540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Problems &amp;</a:t>
            </a:r>
          </a:p>
          <a:p>
            <a:r>
              <a:rPr lang="en-US" sz="1800">
                <a:solidFill>
                  <a:schemeClr val="tx2"/>
                </a:solidFill>
              </a:rPr>
              <a:t>Improvements</a:t>
            </a: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H="1" flipV="1">
            <a:off x="3289300" y="5043488"/>
            <a:ext cx="719138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>
            <a:off x="3005138" y="5643563"/>
            <a:ext cx="400050" cy="217487"/>
          </a:xfrm>
          <a:prstGeom prst="line">
            <a:avLst/>
          </a:prstGeom>
          <a:noFill/>
          <a:ln w="12700">
            <a:solidFill>
              <a:srgbClr val="F00FC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3775075" y="5776913"/>
            <a:ext cx="384175" cy="217487"/>
          </a:xfrm>
          <a:prstGeom prst="line">
            <a:avLst/>
          </a:prstGeom>
          <a:noFill/>
          <a:ln w="12700">
            <a:solidFill>
              <a:srgbClr val="F00FC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>
            <a:off x="5462588" y="5627688"/>
            <a:ext cx="350837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5980113" y="5776913"/>
            <a:ext cx="333375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6321425" y="497205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i="1"/>
              <a:t>New System</a:t>
            </a: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1652588" y="2536825"/>
            <a:ext cx="366712" cy="1836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3"/>
          <p:cNvSpPr>
            <a:spLocks noChangeShapeType="1"/>
          </p:cNvSpPr>
          <p:nvPr/>
        </p:nvSpPr>
        <p:spPr bwMode="auto">
          <a:xfrm flipH="1" flipV="1">
            <a:off x="3289300" y="4741863"/>
            <a:ext cx="3409950" cy="6842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4"/>
          <p:cNvSpPr>
            <a:spLocks noChangeArrowheads="1"/>
          </p:cNvSpPr>
          <p:nvPr/>
        </p:nvSpPr>
        <p:spPr bwMode="auto">
          <a:xfrm>
            <a:off x="1895475" y="37036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Proposal</a:t>
            </a:r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3263900" y="18161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Goals &amp; plans</a:t>
            </a:r>
          </a:p>
        </p:txBody>
      </p:sp>
      <p:sp>
        <p:nvSpPr>
          <p:cNvPr id="22553" name="Rectangle 26"/>
          <p:cNvSpPr>
            <a:spLocks noChangeArrowheads="1"/>
          </p:cNvSpPr>
          <p:nvPr/>
        </p:nvSpPr>
        <p:spPr bwMode="auto">
          <a:xfrm>
            <a:off x="4719638" y="2617788"/>
            <a:ext cx="250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Business requirements</a:t>
            </a:r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6005513" y="3603625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Technical Design</a:t>
            </a: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2468563" y="5751513"/>
            <a:ext cx="10287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problems</a:t>
            </a:r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3611563" y="5522913"/>
            <a:ext cx="993775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revisions</a:t>
            </a:r>
          </a:p>
        </p:txBody>
      </p:sp>
      <p:sp>
        <p:nvSpPr>
          <p:cNvPr id="22557" name="Rectangle 30"/>
          <p:cNvSpPr>
            <a:spLocks noChangeArrowheads="1"/>
          </p:cNvSpPr>
          <p:nvPr/>
        </p:nvSpPr>
        <p:spPr bwMode="auto">
          <a:xfrm>
            <a:off x="4602163" y="5599113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problems</a:t>
            </a:r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5973763" y="5522913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revisions</a:t>
            </a:r>
          </a:p>
        </p:txBody>
      </p:sp>
      <p:sp>
        <p:nvSpPr>
          <p:cNvPr id="22559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Systems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xmlns="" val="430810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0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Controls</a:t>
            </a:r>
          </a:p>
        </p:txBody>
      </p:sp>
      <p:sp>
        <p:nvSpPr>
          <p:cNvPr id="23591" name="Rectangle 42"/>
          <p:cNvSpPr>
            <a:spLocks noGrp="1" noChangeArrowheads="1"/>
          </p:cNvSpPr>
          <p:nvPr>
            <p:ph type="body" idx="4294967295"/>
          </p:nvPr>
        </p:nvSpPr>
        <p:spPr>
          <a:xfrm>
            <a:off x="841376" y="1244025"/>
            <a:ext cx="3513137" cy="27935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Detailed work plan</a:t>
            </a:r>
          </a:p>
          <a:p>
            <a:r>
              <a:rPr lang="en-US" dirty="0" smtClean="0"/>
              <a:t>Performance targets</a:t>
            </a:r>
          </a:p>
          <a:p>
            <a:r>
              <a:rPr lang="en-US" dirty="0" smtClean="0"/>
              <a:t>Practices &amp; procedures</a:t>
            </a:r>
          </a:p>
          <a:p>
            <a:r>
              <a:rPr lang="en-US" dirty="0" smtClean="0"/>
              <a:t>User input &amp; control</a:t>
            </a:r>
          </a:p>
        </p:txBody>
      </p:sp>
      <p:pic>
        <p:nvPicPr>
          <p:cNvPr id="23592" name="Picture 1032" descr="j0227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505200"/>
            <a:ext cx="4538662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876800" y="1219200"/>
            <a:ext cx="3873500" cy="1663700"/>
            <a:chOff x="4876800" y="1219200"/>
            <a:chExt cx="3873500" cy="1663700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4876800" y="1219200"/>
              <a:ext cx="3873500" cy="16637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755633" y="2458079"/>
              <a:ext cx="20016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Blue Print/Planning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297672" y="2181577"/>
              <a:ext cx="2971610" cy="174054"/>
            </a:xfrm>
            <a:custGeom>
              <a:avLst/>
              <a:gdLst>
                <a:gd name="connsiteX0" fmla="*/ 24371 w 2971610"/>
                <a:gd name="connsiteY0" fmla="*/ 143826 h 174054"/>
                <a:gd name="connsiteX1" fmla="*/ 84827 w 2971610"/>
                <a:gd name="connsiteY1" fmla="*/ 136269 h 174054"/>
                <a:gd name="connsiteX2" fmla="*/ 1339293 w 2971610"/>
                <a:gd name="connsiteY2" fmla="*/ 242 h 174054"/>
                <a:gd name="connsiteX3" fmla="*/ 2971610 w 2971610"/>
                <a:gd name="connsiteY3" fmla="*/ 174054 h 17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610" h="174054">
                  <a:moveTo>
                    <a:pt x="24371" y="143826"/>
                  </a:moveTo>
                  <a:cubicBezTo>
                    <a:pt x="-54978" y="152013"/>
                    <a:pt x="84827" y="136269"/>
                    <a:pt x="84827" y="136269"/>
                  </a:cubicBezTo>
                  <a:cubicBezTo>
                    <a:pt x="303981" y="112338"/>
                    <a:pt x="858163" y="-6055"/>
                    <a:pt x="1339293" y="242"/>
                  </a:cubicBezTo>
                  <a:cubicBezTo>
                    <a:pt x="1820423" y="6539"/>
                    <a:pt x="2396016" y="90296"/>
                    <a:pt x="2971610" y="174054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352237" y="2045914"/>
              <a:ext cx="2971610" cy="174054"/>
            </a:xfrm>
            <a:custGeom>
              <a:avLst/>
              <a:gdLst>
                <a:gd name="connsiteX0" fmla="*/ 24371 w 2971610"/>
                <a:gd name="connsiteY0" fmla="*/ 143826 h 174054"/>
                <a:gd name="connsiteX1" fmla="*/ 84827 w 2971610"/>
                <a:gd name="connsiteY1" fmla="*/ 136269 h 174054"/>
                <a:gd name="connsiteX2" fmla="*/ 1339293 w 2971610"/>
                <a:gd name="connsiteY2" fmla="*/ 242 h 174054"/>
                <a:gd name="connsiteX3" fmla="*/ 2971610 w 2971610"/>
                <a:gd name="connsiteY3" fmla="*/ 174054 h 17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610" h="174054">
                  <a:moveTo>
                    <a:pt x="24371" y="143826"/>
                  </a:moveTo>
                  <a:cubicBezTo>
                    <a:pt x="-54978" y="152013"/>
                    <a:pt x="84827" y="136269"/>
                    <a:pt x="84827" y="136269"/>
                  </a:cubicBezTo>
                  <a:cubicBezTo>
                    <a:pt x="303981" y="112338"/>
                    <a:pt x="858163" y="-6055"/>
                    <a:pt x="1339293" y="242"/>
                  </a:cubicBezTo>
                  <a:cubicBezTo>
                    <a:pt x="1820423" y="6539"/>
                    <a:pt x="2396016" y="90296"/>
                    <a:pt x="2971610" y="174054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986424" y="1634056"/>
              <a:ext cx="1369238" cy="264580"/>
            </a:xfrm>
            <a:custGeom>
              <a:avLst/>
              <a:gdLst>
                <a:gd name="connsiteX0" fmla="*/ 0 w 1420720"/>
                <a:gd name="connsiteY0" fmla="*/ 0 h 264580"/>
                <a:gd name="connsiteX1" fmla="*/ 589448 w 1420720"/>
                <a:gd name="connsiteY1" fmla="*/ 264496 h 264580"/>
                <a:gd name="connsiteX2" fmla="*/ 1420720 w 1420720"/>
                <a:gd name="connsiteY2" fmla="*/ 22671 h 26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0720" h="264580">
                  <a:moveTo>
                    <a:pt x="0" y="0"/>
                  </a:moveTo>
                  <a:cubicBezTo>
                    <a:pt x="176330" y="130359"/>
                    <a:pt x="352661" y="260718"/>
                    <a:pt x="589448" y="264496"/>
                  </a:cubicBezTo>
                  <a:cubicBezTo>
                    <a:pt x="826235" y="268274"/>
                    <a:pt x="1123477" y="145472"/>
                    <a:pt x="1420720" y="22671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63222" y="1664914"/>
              <a:ext cx="270110" cy="762000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isometricOffAxis2Right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4914" y="1664914"/>
              <a:ext cx="270110" cy="762000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isometricOffAxis2Right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842840" y="1724740"/>
              <a:ext cx="1435835" cy="294732"/>
            </a:xfrm>
            <a:custGeom>
              <a:avLst/>
              <a:gdLst>
                <a:gd name="connsiteX0" fmla="*/ 0 w 1435835"/>
                <a:gd name="connsiteY0" fmla="*/ 0 h 294732"/>
                <a:gd name="connsiteX1" fmla="*/ 740589 w 1435835"/>
                <a:gd name="connsiteY1" fmla="*/ 294724 h 294732"/>
                <a:gd name="connsiteX2" fmla="*/ 1435835 w 1435835"/>
                <a:gd name="connsiteY2" fmla="*/ 7557 h 29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5835" h="294732">
                  <a:moveTo>
                    <a:pt x="0" y="0"/>
                  </a:moveTo>
                  <a:cubicBezTo>
                    <a:pt x="250641" y="146732"/>
                    <a:pt x="501283" y="293465"/>
                    <a:pt x="740589" y="294724"/>
                  </a:cubicBezTo>
                  <a:cubicBezTo>
                    <a:pt x="979895" y="295983"/>
                    <a:pt x="1207865" y="151770"/>
                    <a:pt x="1435835" y="7557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066612" y="1853345"/>
              <a:ext cx="0" cy="3666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147575" y="1892058"/>
              <a:ext cx="0" cy="321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28537" y="1938865"/>
              <a:ext cx="0" cy="267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99415" y="1965178"/>
              <a:ext cx="0" cy="236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381645" y="1991492"/>
              <a:ext cx="0" cy="190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467165" y="2017805"/>
              <a:ext cx="0" cy="1670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23041" y="1892816"/>
              <a:ext cx="0" cy="31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98693" y="1836899"/>
              <a:ext cx="0" cy="3651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80923" y="1800718"/>
              <a:ext cx="0" cy="4111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6944100" y="1925708"/>
              <a:ext cx="0" cy="273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858580" y="1965178"/>
              <a:ext cx="0" cy="2269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769772" y="1994781"/>
              <a:ext cx="0" cy="194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549395" y="2019472"/>
              <a:ext cx="0" cy="162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7939" y="2019472"/>
              <a:ext cx="0" cy="162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029700" y="1672439"/>
              <a:ext cx="0" cy="421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102062" y="1721777"/>
              <a:ext cx="0" cy="3651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184293" y="1784272"/>
              <a:ext cx="0" cy="2894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263234" y="1823742"/>
              <a:ext cx="0" cy="2466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345464" y="1859924"/>
              <a:ext cx="0" cy="200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27694" y="1882948"/>
              <a:ext cx="0" cy="1710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220393" y="1718488"/>
              <a:ext cx="0" cy="3618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131585" y="1744801"/>
              <a:ext cx="0" cy="32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049354" y="1780983"/>
              <a:ext cx="0" cy="2861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6980281" y="1810586"/>
              <a:ext cx="0" cy="2466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898051" y="1833610"/>
              <a:ext cx="0" cy="220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812531" y="1863213"/>
              <a:ext cx="0" cy="1907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11266" y="1886237"/>
              <a:ext cx="0" cy="1664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507337" y="1902684"/>
              <a:ext cx="0" cy="153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6606012" y="1905973"/>
              <a:ext cx="0" cy="136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56717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exactly is the project and is it worth doing?</a:t>
            </a:r>
          </a:p>
          <a:p>
            <a:r>
              <a:rPr lang="en-US" dirty="0" smtClean="0"/>
              <a:t>Scope and Goals</a:t>
            </a:r>
          </a:p>
          <a:p>
            <a:r>
              <a:rPr lang="en-US" dirty="0" smtClean="0"/>
              <a:t>People/Groups</a:t>
            </a:r>
          </a:p>
          <a:p>
            <a:r>
              <a:rPr lang="en-US" dirty="0" smtClean="0"/>
              <a:t>Benefits and Costs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xmlns="" val="33315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business/organization</a:t>
            </a:r>
          </a:p>
          <a:p>
            <a:r>
              <a:rPr lang="en-US" dirty="0" smtClean="0"/>
              <a:t>Determine specific business requirements</a:t>
            </a:r>
          </a:p>
          <a:p>
            <a:r>
              <a:rPr lang="en-US" dirty="0" smtClean="0"/>
              <a:t>Identify problems with existing systems</a:t>
            </a:r>
          </a:p>
          <a:p>
            <a:r>
              <a:rPr lang="en-US" dirty="0" smtClean="0"/>
              <a:t>Find specific goals</a:t>
            </a:r>
          </a:p>
          <a:p>
            <a:r>
              <a:rPr lang="en-US" dirty="0" smtClean="0"/>
              <a:t>Evaluate Alternatives (Buy v. Build)</a:t>
            </a:r>
          </a:p>
          <a:p>
            <a:r>
              <a:rPr lang="en-US" dirty="0" smtClean="0"/>
              <a:t>Collect test cases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2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databases</a:t>
            </a:r>
          </a:p>
          <a:p>
            <a:r>
              <a:rPr lang="en-US" dirty="0" smtClean="0"/>
              <a:t>Design user interface</a:t>
            </a:r>
          </a:p>
          <a:p>
            <a:r>
              <a:rPr lang="en-US" dirty="0" smtClean="0"/>
              <a:t>Buy components</a:t>
            </a:r>
          </a:p>
          <a:p>
            <a:r>
              <a:rPr lang="en-US" dirty="0" smtClean="0"/>
              <a:t>Design and write applications (15-30 percent of the total time)</a:t>
            </a:r>
          </a:p>
          <a:p>
            <a:r>
              <a:rPr lang="en-US" dirty="0" smtClean="0"/>
              <a:t>Initial testing and feedback</a:t>
            </a:r>
          </a:p>
          <a:p>
            <a:r>
              <a:rPr lang="en-US" dirty="0" smtClean="0"/>
              <a:t>Write documentation and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53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1560512" y="5067300"/>
            <a:ext cx="2514600" cy="1295400"/>
          </a:xfrm>
          <a:prstGeom prst="rect">
            <a:avLst/>
          </a:prstGeom>
          <a:solidFill>
            <a:srgbClr val="FCFEB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28689529"/>
              </p:ext>
            </p:extLst>
          </p:nvPr>
        </p:nvGraphicFramePr>
        <p:xfrm>
          <a:off x="5394325" y="2316163"/>
          <a:ext cx="1776412" cy="1263650"/>
        </p:xfrm>
        <a:graphic>
          <a:graphicData uri="http://schemas.openxmlformats.org/presentationml/2006/ole">
            <p:oleObj spid="_x0000_s1101" name="ClipArt" r:id="rId4" imgW="4006850" imgH="2857500" progId="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61026470"/>
              </p:ext>
            </p:extLst>
          </p:nvPr>
        </p:nvGraphicFramePr>
        <p:xfrm>
          <a:off x="1743075" y="5289550"/>
          <a:ext cx="2247900" cy="904875"/>
        </p:xfrm>
        <a:graphic>
          <a:graphicData uri="http://schemas.openxmlformats.org/presentationml/2006/ole">
            <p:oleObj spid="_x0000_s1102" name="ClipArt" r:id="rId5" imgW="7056438" imgH="2841625" progId="">
              <p:embed/>
            </p:oleObj>
          </a:graphicData>
        </a:graphic>
      </p:graphicFrame>
      <p:graphicFrame>
        <p:nvGraphicFramePr>
          <p:cNvPr id="102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23642119"/>
              </p:ext>
            </p:extLst>
          </p:nvPr>
        </p:nvGraphicFramePr>
        <p:xfrm>
          <a:off x="6437312" y="3924300"/>
          <a:ext cx="2503488" cy="2289175"/>
        </p:xfrm>
        <a:graphic>
          <a:graphicData uri="http://schemas.openxmlformats.org/presentationml/2006/ole">
            <p:oleObj spid="_x0000_s1103" name="ClipArt" r:id="rId6" imgW="6248400" imgH="4175125" progId="">
              <p:embed/>
            </p:oleObj>
          </a:graphicData>
        </a:graphic>
      </p:graphicFrame>
      <p:sp>
        <p:nvSpPr>
          <p:cNvPr id="1030" name="AutoShape 8"/>
          <p:cNvSpPr>
            <a:spLocks noChangeArrowheads="1"/>
          </p:cNvSpPr>
          <p:nvPr/>
        </p:nvSpPr>
        <p:spPr bwMode="auto">
          <a:xfrm>
            <a:off x="4159250" y="5684838"/>
            <a:ext cx="2505075" cy="406400"/>
          </a:xfrm>
          <a:prstGeom prst="rightArrow">
            <a:avLst>
              <a:gd name="adj1" fmla="val 50000"/>
              <a:gd name="adj2" fmla="val 308232"/>
            </a:avLst>
          </a:prstGeom>
          <a:gradFill rotWithShape="0">
            <a:gsLst>
              <a:gs pos="0">
                <a:srgbClr val="FCFEBA"/>
              </a:gs>
              <a:gs pos="100000">
                <a:schemeClr val="accent1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5430837" y="3595688"/>
            <a:ext cx="2459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Education and training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213225" y="5976938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Changing</a:t>
            </a:r>
          </a:p>
          <a:p>
            <a:r>
              <a:rPr lang="en-US" sz="1800"/>
              <a:t>Business operations</a:t>
            </a: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Systems Implementation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1050925" y="1264444"/>
            <a:ext cx="4343400" cy="37338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Final testing</a:t>
            </a:r>
          </a:p>
          <a:p>
            <a:pPr lvl="1"/>
            <a:r>
              <a:rPr lang="en-US" dirty="0" smtClean="0"/>
              <a:t>Involve users</a:t>
            </a:r>
          </a:p>
          <a:p>
            <a:pPr lvl="1"/>
            <a:r>
              <a:rPr lang="en-US" dirty="0" smtClean="0"/>
              <a:t>Education and training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Recognize how the system will affect the business</a:t>
            </a:r>
          </a:p>
          <a:p>
            <a:pPr lvl="1"/>
            <a:r>
              <a:rPr lang="en-US" dirty="0" smtClean="0"/>
              <a:t>Encourage users to change</a:t>
            </a:r>
          </a:p>
          <a:p>
            <a:pPr lvl="1"/>
            <a:r>
              <a:rPr lang="en-US" dirty="0" smtClean="0"/>
              <a:t>Implementation plans</a:t>
            </a:r>
          </a:p>
        </p:txBody>
      </p:sp>
    </p:spTree>
    <p:extLst>
      <p:ext uri="{BB962C8B-B14F-4D97-AF65-F5344CB8AC3E}">
        <p14:creationId xmlns:p14="http://schemas.microsoft.com/office/powerpoint/2010/main" xmlns="" val="91935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3"/>
          <p:cNvSpPr>
            <a:spLocks/>
          </p:cNvSpPr>
          <p:nvPr/>
        </p:nvSpPr>
        <p:spPr bwMode="auto">
          <a:xfrm>
            <a:off x="4737100" y="1600199"/>
            <a:ext cx="950913" cy="608451"/>
          </a:xfrm>
          <a:custGeom>
            <a:avLst/>
            <a:gdLst>
              <a:gd name="T0" fmla="*/ 598 w 599"/>
              <a:gd name="T1" fmla="*/ 202 h 384"/>
              <a:gd name="T2" fmla="*/ 477 w 599"/>
              <a:gd name="T3" fmla="*/ 383 h 384"/>
              <a:gd name="T4" fmla="*/ 477 w 599"/>
              <a:gd name="T5" fmla="*/ 289 h 384"/>
              <a:gd name="T6" fmla="*/ 0 w 599"/>
              <a:gd name="T7" fmla="*/ 289 h 384"/>
              <a:gd name="T8" fmla="*/ 0 w 599"/>
              <a:gd name="T9" fmla="*/ 101 h 384"/>
              <a:gd name="T10" fmla="*/ 477 w 599"/>
              <a:gd name="T11" fmla="*/ 101 h 384"/>
              <a:gd name="T12" fmla="*/ 477 w 599"/>
              <a:gd name="T13" fmla="*/ 0 h 384"/>
              <a:gd name="T14" fmla="*/ 598 w 599"/>
              <a:gd name="T15" fmla="*/ 202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99"/>
              <a:gd name="T25" fmla="*/ 0 h 384"/>
              <a:gd name="T26" fmla="*/ 599 w 599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99" h="384">
                <a:moveTo>
                  <a:pt x="598" y="202"/>
                </a:moveTo>
                <a:lnTo>
                  <a:pt x="477" y="383"/>
                </a:lnTo>
                <a:lnTo>
                  <a:pt x="477" y="289"/>
                </a:lnTo>
                <a:lnTo>
                  <a:pt x="0" y="289"/>
                </a:lnTo>
                <a:lnTo>
                  <a:pt x="0" y="101"/>
                </a:lnTo>
                <a:lnTo>
                  <a:pt x="477" y="101"/>
                </a:lnTo>
                <a:lnTo>
                  <a:pt x="477" y="0"/>
                </a:lnTo>
                <a:lnTo>
                  <a:pt x="598" y="202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Freeform 8"/>
          <p:cNvSpPr>
            <a:spLocks/>
          </p:cNvSpPr>
          <p:nvPr/>
        </p:nvSpPr>
        <p:spPr bwMode="auto">
          <a:xfrm>
            <a:off x="3838575" y="2527739"/>
            <a:ext cx="1238250" cy="265112"/>
          </a:xfrm>
          <a:custGeom>
            <a:avLst/>
            <a:gdLst>
              <a:gd name="T0" fmla="*/ 0 w 780"/>
              <a:gd name="T1" fmla="*/ 0 h 167"/>
              <a:gd name="T2" fmla="*/ 0 w 780"/>
              <a:gd name="T3" fmla="*/ 166 h 167"/>
              <a:gd name="T4" fmla="*/ 779 w 780"/>
              <a:gd name="T5" fmla="*/ 166 h 167"/>
              <a:gd name="T6" fmla="*/ 779 w 780"/>
              <a:gd name="T7" fmla="*/ 0 h 167"/>
              <a:gd name="T8" fmla="*/ 0 w 780"/>
              <a:gd name="T9" fmla="*/ 0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0"/>
              <a:gd name="T16" fmla="*/ 0 h 167"/>
              <a:gd name="T17" fmla="*/ 780 w 780"/>
              <a:gd name="T18" fmla="*/ 167 h 1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0" h="167">
                <a:moveTo>
                  <a:pt x="0" y="0"/>
                </a:moveTo>
                <a:lnTo>
                  <a:pt x="0" y="166"/>
                </a:lnTo>
                <a:lnTo>
                  <a:pt x="779" y="166"/>
                </a:lnTo>
                <a:lnTo>
                  <a:pt x="779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4924425" y="1727639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new</a:t>
            </a:r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3992563" y="2478526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old</a:t>
            </a:r>
          </a:p>
        </p:txBody>
      </p:sp>
      <p:sp>
        <p:nvSpPr>
          <p:cNvPr id="25606" name="Freeform 17"/>
          <p:cNvSpPr>
            <a:spLocks/>
          </p:cNvSpPr>
          <p:nvPr/>
        </p:nvSpPr>
        <p:spPr bwMode="auto">
          <a:xfrm>
            <a:off x="4541838" y="3643751"/>
            <a:ext cx="1217612" cy="304800"/>
          </a:xfrm>
          <a:custGeom>
            <a:avLst/>
            <a:gdLst>
              <a:gd name="T0" fmla="*/ 766 w 767"/>
              <a:gd name="T1" fmla="*/ 95 h 192"/>
              <a:gd name="T2" fmla="*/ 612 w 767"/>
              <a:gd name="T3" fmla="*/ 191 h 192"/>
              <a:gd name="T4" fmla="*/ 612 w 767"/>
              <a:gd name="T5" fmla="*/ 144 h 192"/>
              <a:gd name="T6" fmla="*/ 0 w 767"/>
              <a:gd name="T7" fmla="*/ 144 h 192"/>
              <a:gd name="T8" fmla="*/ 0 w 767"/>
              <a:gd name="T9" fmla="*/ 47 h 192"/>
              <a:gd name="T10" fmla="*/ 612 w 767"/>
              <a:gd name="T11" fmla="*/ 47 h 192"/>
              <a:gd name="T12" fmla="*/ 612 w 767"/>
              <a:gd name="T13" fmla="*/ 0 h 192"/>
              <a:gd name="T14" fmla="*/ 766 w 767"/>
              <a:gd name="T15" fmla="*/ 95 h 1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7"/>
              <a:gd name="T25" fmla="*/ 0 h 192"/>
              <a:gd name="T26" fmla="*/ 767 w 767"/>
              <a:gd name="T27" fmla="*/ 192 h 1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7" h="192">
                <a:moveTo>
                  <a:pt x="766" y="95"/>
                </a:moveTo>
                <a:lnTo>
                  <a:pt x="612" y="191"/>
                </a:lnTo>
                <a:lnTo>
                  <a:pt x="612" y="144"/>
                </a:lnTo>
                <a:lnTo>
                  <a:pt x="0" y="144"/>
                </a:lnTo>
                <a:lnTo>
                  <a:pt x="0" y="47"/>
                </a:lnTo>
                <a:lnTo>
                  <a:pt x="612" y="47"/>
                </a:lnTo>
                <a:lnTo>
                  <a:pt x="612" y="0"/>
                </a:lnTo>
                <a:lnTo>
                  <a:pt x="766" y="95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Rectangle 18"/>
          <p:cNvSpPr>
            <a:spLocks noChangeArrowheads="1"/>
          </p:cNvSpPr>
          <p:nvPr/>
        </p:nvSpPr>
        <p:spPr bwMode="auto">
          <a:xfrm>
            <a:off x="4930775" y="3621526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new</a:t>
            </a:r>
          </a:p>
        </p:txBody>
      </p:sp>
      <p:sp>
        <p:nvSpPr>
          <p:cNvPr id="25608" name="Freeform 19"/>
          <p:cNvSpPr>
            <a:spLocks/>
          </p:cNvSpPr>
          <p:nvPr/>
        </p:nvSpPr>
        <p:spPr bwMode="auto">
          <a:xfrm>
            <a:off x="4819650" y="3969189"/>
            <a:ext cx="962025" cy="268287"/>
          </a:xfrm>
          <a:custGeom>
            <a:avLst/>
            <a:gdLst>
              <a:gd name="T0" fmla="*/ 605 w 606"/>
              <a:gd name="T1" fmla="*/ 87 h 169"/>
              <a:gd name="T2" fmla="*/ 484 w 606"/>
              <a:gd name="T3" fmla="*/ 168 h 169"/>
              <a:gd name="T4" fmla="*/ 484 w 606"/>
              <a:gd name="T5" fmla="*/ 127 h 169"/>
              <a:gd name="T6" fmla="*/ 7 w 606"/>
              <a:gd name="T7" fmla="*/ 127 h 169"/>
              <a:gd name="T8" fmla="*/ 0 w 606"/>
              <a:gd name="T9" fmla="*/ 80 h 169"/>
              <a:gd name="T10" fmla="*/ 0 w 606"/>
              <a:gd name="T11" fmla="*/ 60 h 169"/>
              <a:gd name="T12" fmla="*/ 7 w 606"/>
              <a:gd name="T13" fmla="*/ 40 h 169"/>
              <a:gd name="T14" fmla="*/ 484 w 606"/>
              <a:gd name="T15" fmla="*/ 40 h 169"/>
              <a:gd name="T16" fmla="*/ 484 w 606"/>
              <a:gd name="T17" fmla="*/ 0 h 169"/>
              <a:gd name="T18" fmla="*/ 605 w 606"/>
              <a:gd name="T19" fmla="*/ 87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6"/>
              <a:gd name="T31" fmla="*/ 0 h 169"/>
              <a:gd name="T32" fmla="*/ 606 w 606"/>
              <a:gd name="T33" fmla="*/ 169 h 1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6" h="169">
                <a:moveTo>
                  <a:pt x="605" y="87"/>
                </a:moveTo>
                <a:lnTo>
                  <a:pt x="484" y="168"/>
                </a:lnTo>
                <a:lnTo>
                  <a:pt x="484" y="127"/>
                </a:lnTo>
                <a:lnTo>
                  <a:pt x="7" y="127"/>
                </a:lnTo>
                <a:lnTo>
                  <a:pt x="0" y="80"/>
                </a:lnTo>
                <a:lnTo>
                  <a:pt x="0" y="60"/>
                </a:lnTo>
                <a:lnTo>
                  <a:pt x="7" y="40"/>
                </a:lnTo>
                <a:lnTo>
                  <a:pt x="484" y="40"/>
                </a:lnTo>
                <a:lnTo>
                  <a:pt x="484" y="0"/>
                </a:lnTo>
                <a:lnTo>
                  <a:pt x="605" y="87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Rectangle 20"/>
          <p:cNvSpPr>
            <a:spLocks noChangeArrowheads="1"/>
          </p:cNvSpPr>
          <p:nvPr/>
        </p:nvSpPr>
        <p:spPr bwMode="auto">
          <a:xfrm>
            <a:off x="4951413" y="3916801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new</a:t>
            </a:r>
          </a:p>
        </p:txBody>
      </p:sp>
      <p:sp>
        <p:nvSpPr>
          <p:cNvPr id="25610" name="Rectangle 25"/>
          <p:cNvSpPr>
            <a:spLocks noChangeArrowheads="1"/>
          </p:cNvSpPr>
          <p:nvPr/>
        </p:nvSpPr>
        <p:spPr bwMode="auto">
          <a:xfrm>
            <a:off x="1655763" y="1741926"/>
            <a:ext cx="1438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Direct cutover</a:t>
            </a:r>
          </a:p>
        </p:txBody>
      </p:sp>
      <p:sp>
        <p:nvSpPr>
          <p:cNvPr id="25611" name="Rectangle 26"/>
          <p:cNvSpPr>
            <a:spLocks noChangeArrowheads="1"/>
          </p:cNvSpPr>
          <p:nvPr/>
        </p:nvSpPr>
        <p:spPr bwMode="auto">
          <a:xfrm>
            <a:off x="1655763" y="2627751"/>
            <a:ext cx="858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Parallel</a:t>
            </a:r>
          </a:p>
        </p:txBody>
      </p:sp>
      <p:sp>
        <p:nvSpPr>
          <p:cNvPr id="25612" name="Rectangle 27"/>
          <p:cNvSpPr>
            <a:spLocks noChangeArrowheads="1"/>
          </p:cNvSpPr>
          <p:nvPr/>
        </p:nvSpPr>
        <p:spPr bwMode="auto">
          <a:xfrm>
            <a:off x="1655763" y="3877114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Pilot</a:t>
            </a: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1747838" y="2356289"/>
            <a:ext cx="55784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1747838" y="3551676"/>
            <a:ext cx="55784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30"/>
          <p:cNvSpPr>
            <a:spLocks noChangeShapeType="1"/>
          </p:cNvSpPr>
          <p:nvPr/>
        </p:nvSpPr>
        <p:spPr bwMode="auto">
          <a:xfrm>
            <a:off x="1747838" y="4950264"/>
            <a:ext cx="55784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Freeform 31"/>
          <p:cNvSpPr>
            <a:spLocks/>
          </p:cNvSpPr>
          <p:nvPr/>
        </p:nvSpPr>
        <p:spPr bwMode="auto">
          <a:xfrm>
            <a:off x="5284788" y="5216964"/>
            <a:ext cx="1217612" cy="268287"/>
          </a:xfrm>
          <a:custGeom>
            <a:avLst/>
            <a:gdLst>
              <a:gd name="T0" fmla="*/ 766 w 767"/>
              <a:gd name="T1" fmla="*/ 88 h 169"/>
              <a:gd name="T2" fmla="*/ 618 w 767"/>
              <a:gd name="T3" fmla="*/ 168 h 169"/>
              <a:gd name="T4" fmla="*/ 618 w 767"/>
              <a:gd name="T5" fmla="*/ 128 h 169"/>
              <a:gd name="T6" fmla="*/ 7 w 767"/>
              <a:gd name="T7" fmla="*/ 128 h 169"/>
              <a:gd name="T8" fmla="*/ 0 w 767"/>
              <a:gd name="T9" fmla="*/ 81 h 169"/>
              <a:gd name="T10" fmla="*/ 0 w 767"/>
              <a:gd name="T11" fmla="*/ 61 h 169"/>
              <a:gd name="T12" fmla="*/ 7 w 767"/>
              <a:gd name="T13" fmla="*/ 41 h 169"/>
              <a:gd name="T14" fmla="*/ 618 w 767"/>
              <a:gd name="T15" fmla="*/ 41 h 169"/>
              <a:gd name="T16" fmla="*/ 618 w 767"/>
              <a:gd name="T17" fmla="*/ 0 h 169"/>
              <a:gd name="T18" fmla="*/ 766 w 767"/>
              <a:gd name="T19" fmla="*/ 88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7"/>
              <a:gd name="T31" fmla="*/ 0 h 169"/>
              <a:gd name="T32" fmla="*/ 767 w 767"/>
              <a:gd name="T33" fmla="*/ 169 h 1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7" h="169">
                <a:moveTo>
                  <a:pt x="766" y="88"/>
                </a:moveTo>
                <a:lnTo>
                  <a:pt x="618" y="168"/>
                </a:lnTo>
                <a:lnTo>
                  <a:pt x="618" y="128"/>
                </a:lnTo>
                <a:lnTo>
                  <a:pt x="7" y="128"/>
                </a:lnTo>
                <a:lnTo>
                  <a:pt x="0" y="81"/>
                </a:lnTo>
                <a:lnTo>
                  <a:pt x="0" y="61"/>
                </a:lnTo>
                <a:lnTo>
                  <a:pt x="7" y="41"/>
                </a:lnTo>
                <a:lnTo>
                  <a:pt x="618" y="41"/>
                </a:lnTo>
                <a:lnTo>
                  <a:pt x="618" y="0"/>
                </a:lnTo>
                <a:lnTo>
                  <a:pt x="766" y="88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Rectangle 32"/>
          <p:cNvSpPr>
            <a:spLocks noChangeArrowheads="1"/>
          </p:cNvSpPr>
          <p:nvPr/>
        </p:nvSpPr>
        <p:spPr bwMode="auto">
          <a:xfrm>
            <a:off x="5619750" y="4934389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new</a:t>
            </a:r>
          </a:p>
        </p:txBody>
      </p:sp>
      <p:sp>
        <p:nvSpPr>
          <p:cNvPr id="25618" name="Freeform 33"/>
          <p:cNvSpPr>
            <a:spLocks/>
          </p:cNvSpPr>
          <p:nvPr/>
        </p:nvSpPr>
        <p:spPr bwMode="auto">
          <a:xfrm>
            <a:off x="5572125" y="5505889"/>
            <a:ext cx="962025" cy="257175"/>
          </a:xfrm>
          <a:custGeom>
            <a:avLst/>
            <a:gdLst>
              <a:gd name="T0" fmla="*/ 605 w 606"/>
              <a:gd name="T1" fmla="*/ 87 h 162"/>
              <a:gd name="T2" fmla="*/ 484 w 606"/>
              <a:gd name="T3" fmla="*/ 161 h 162"/>
              <a:gd name="T4" fmla="*/ 484 w 606"/>
              <a:gd name="T5" fmla="*/ 121 h 162"/>
              <a:gd name="T6" fmla="*/ 0 w 606"/>
              <a:gd name="T7" fmla="*/ 121 h 162"/>
              <a:gd name="T8" fmla="*/ 0 w 606"/>
              <a:gd name="T9" fmla="*/ 40 h 162"/>
              <a:gd name="T10" fmla="*/ 484 w 606"/>
              <a:gd name="T11" fmla="*/ 40 h 162"/>
              <a:gd name="T12" fmla="*/ 484 w 606"/>
              <a:gd name="T13" fmla="*/ 0 h 162"/>
              <a:gd name="T14" fmla="*/ 605 w 606"/>
              <a:gd name="T15" fmla="*/ 87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6"/>
              <a:gd name="T25" fmla="*/ 0 h 162"/>
              <a:gd name="T26" fmla="*/ 606 w 606"/>
              <a:gd name="T27" fmla="*/ 162 h 1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6" h="162">
                <a:moveTo>
                  <a:pt x="605" y="87"/>
                </a:moveTo>
                <a:lnTo>
                  <a:pt x="484" y="161"/>
                </a:lnTo>
                <a:lnTo>
                  <a:pt x="484" y="121"/>
                </a:lnTo>
                <a:lnTo>
                  <a:pt x="0" y="121"/>
                </a:lnTo>
                <a:lnTo>
                  <a:pt x="0" y="40"/>
                </a:lnTo>
                <a:lnTo>
                  <a:pt x="484" y="40"/>
                </a:lnTo>
                <a:lnTo>
                  <a:pt x="484" y="0"/>
                </a:lnTo>
                <a:lnTo>
                  <a:pt x="605" y="87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Freeform 34"/>
          <p:cNvSpPr>
            <a:spLocks/>
          </p:cNvSpPr>
          <p:nvPr/>
        </p:nvSpPr>
        <p:spPr bwMode="auto">
          <a:xfrm>
            <a:off x="5572125" y="5815451"/>
            <a:ext cx="962025" cy="257175"/>
          </a:xfrm>
          <a:custGeom>
            <a:avLst/>
            <a:gdLst>
              <a:gd name="T0" fmla="*/ 605 w 606"/>
              <a:gd name="T1" fmla="*/ 80 h 162"/>
              <a:gd name="T2" fmla="*/ 484 w 606"/>
              <a:gd name="T3" fmla="*/ 161 h 162"/>
              <a:gd name="T4" fmla="*/ 484 w 606"/>
              <a:gd name="T5" fmla="*/ 121 h 162"/>
              <a:gd name="T6" fmla="*/ 0 w 606"/>
              <a:gd name="T7" fmla="*/ 121 h 162"/>
              <a:gd name="T8" fmla="*/ 0 w 606"/>
              <a:gd name="T9" fmla="*/ 40 h 162"/>
              <a:gd name="T10" fmla="*/ 484 w 606"/>
              <a:gd name="T11" fmla="*/ 40 h 162"/>
              <a:gd name="T12" fmla="*/ 484 w 606"/>
              <a:gd name="T13" fmla="*/ 0 h 162"/>
              <a:gd name="T14" fmla="*/ 605 w 606"/>
              <a:gd name="T15" fmla="*/ 80 h 1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6"/>
              <a:gd name="T25" fmla="*/ 0 h 162"/>
              <a:gd name="T26" fmla="*/ 606 w 606"/>
              <a:gd name="T27" fmla="*/ 162 h 1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6" h="162">
                <a:moveTo>
                  <a:pt x="605" y="80"/>
                </a:moveTo>
                <a:lnTo>
                  <a:pt x="484" y="161"/>
                </a:lnTo>
                <a:lnTo>
                  <a:pt x="484" y="121"/>
                </a:lnTo>
                <a:lnTo>
                  <a:pt x="0" y="121"/>
                </a:lnTo>
                <a:lnTo>
                  <a:pt x="0" y="40"/>
                </a:lnTo>
                <a:lnTo>
                  <a:pt x="484" y="40"/>
                </a:lnTo>
                <a:lnTo>
                  <a:pt x="484" y="0"/>
                </a:lnTo>
                <a:lnTo>
                  <a:pt x="605" y="80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Freeform 35"/>
          <p:cNvSpPr>
            <a:spLocks/>
          </p:cNvSpPr>
          <p:nvPr/>
        </p:nvSpPr>
        <p:spPr bwMode="auto">
          <a:xfrm>
            <a:off x="5583238" y="6102789"/>
            <a:ext cx="962025" cy="268287"/>
          </a:xfrm>
          <a:custGeom>
            <a:avLst/>
            <a:gdLst>
              <a:gd name="T0" fmla="*/ 605 w 606"/>
              <a:gd name="T1" fmla="*/ 88 h 169"/>
              <a:gd name="T2" fmla="*/ 484 w 606"/>
              <a:gd name="T3" fmla="*/ 168 h 169"/>
              <a:gd name="T4" fmla="*/ 484 w 606"/>
              <a:gd name="T5" fmla="*/ 128 h 169"/>
              <a:gd name="T6" fmla="*/ 7 w 606"/>
              <a:gd name="T7" fmla="*/ 128 h 169"/>
              <a:gd name="T8" fmla="*/ 0 w 606"/>
              <a:gd name="T9" fmla="*/ 108 h 169"/>
              <a:gd name="T10" fmla="*/ 0 w 606"/>
              <a:gd name="T11" fmla="*/ 61 h 169"/>
              <a:gd name="T12" fmla="*/ 7 w 606"/>
              <a:gd name="T13" fmla="*/ 41 h 169"/>
              <a:gd name="T14" fmla="*/ 484 w 606"/>
              <a:gd name="T15" fmla="*/ 41 h 169"/>
              <a:gd name="T16" fmla="*/ 484 w 606"/>
              <a:gd name="T17" fmla="*/ 0 h 169"/>
              <a:gd name="T18" fmla="*/ 605 w 606"/>
              <a:gd name="T19" fmla="*/ 88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6"/>
              <a:gd name="T31" fmla="*/ 0 h 169"/>
              <a:gd name="T32" fmla="*/ 606 w 606"/>
              <a:gd name="T33" fmla="*/ 169 h 1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6" h="169">
                <a:moveTo>
                  <a:pt x="605" y="88"/>
                </a:moveTo>
                <a:lnTo>
                  <a:pt x="484" y="168"/>
                </a:lnTo>
                <a:lnTo>
                  <a:pt x="484" y="128"/>
                </a:lnTo>
                <a:lnTo>
                  <a:pt x="7" y="128"/>
                </a:lnTo>
                <a:lnTo>
                  <a:pt x="0" y="108"/>
                </a:lnTo>
                <a:lnTo>
                  <a:pt x="0" y="61"/>
                </a:lnTo>
                <a:lnTo>
                  <a:pt x="7" y="41"/>
                </a:lnTo>
                <a:lnTo>
                  <a:pt x="484" y="41"/>
                </a:lnTo>
                <a:lnTo>
                  <a:pt x="484" y="0"/>
                </a:lnTo>
                <a:lnTo>
                  <a:pt x="605" y="88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36"/>
          <p:cNvSpPr>
            <a:spLocks noChangeArrowheads="1"/>
          </p:cNvSpPr>
          <p:nvPr/>
        </p:nvSpPr>
        <p:spPr bwMode="auto">
          <a:xfrm>
            <a:off x="1655763" y="5691626"/>
            <a:ext cx="871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Phased</a:t>
            </a:r>
          </a:p>
        </p:txBody>
      </p:sp>
      <p:sp>
        <p:nvSpPr>
          <p:cNvPr id="25622" name="Rectangle 37"/>
          <p:cNvSpPr>
            <a:spLocks noChangeArrowheads="1"/>
          </p:cNvSpPr>
          <p:nvPr/>
        </p:nvSpPr>
        <p:spPr bwMode="auto">
          <a:xfrm>
            <a:off x="4797425" y="4923276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old</a:t>
            </a:r>
          </a:p>
        </p:txBody>
      </p:sp>
      <p:sp>
        <p:nvSpPr>
          <p:cNvPr id="25623" name="Rectangle 38"/>
          <p:cNvSpPr>
            <a:spLocks noChangeArrowheads="1"/>
          </p:cNvSpPr>
          <p:nvPr/>
        </p:nvSpPr>
        <p:spPr bwMode="auto">
          <a:xfrm>
            <a:off x="2636838" y="5158226"/>
            <a:ext cx="2049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dept or component 1</a:t>
            </a:r>
          </a:p>
        </p:txBody>
      </p:sp>
      <p:sp>
        <p:nvSpPr>
          <p:cNvPr id="25624" name="Rectangle 39"/>
          <p:cNvSpPr>
            <a:spLocks noChangeArrowheads="1"/>
          </p:cNvSpPr>
          <p:nvPr/>
        </p:nvSpPr>
        <p:spPr bwMode="auto">
          <a:xfrm>
            <a:off x="2636838" y="5445564"/>
            <a:ext cx="2049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dept or component 2</a:t>
            </a:r>
          </a:p>
        </p:txBody>
      </p:sp>
      <p:sp>
        <p:nvSpPr>
          <p:cNvPr id="25625" name="Rectangle 40"/>
          <p:cNvSpPr>
            <a:spLocks noChangeArrowheads="1"/>
          </p:cNvSpPr>
          <p:nvPr/>
        </p:nvSpPr>
        <p:spPr bwMode="auto">
          <a:xfrm>
            <a:off x="2636838" y="5745601"/>
            <a:ext cx="2049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dept or component 3</a:t>
            </a:r>
          </a:p>
        </p:txBody>
      </p:sp>
      <p:sp>
        <p:nvSpPr>
          <p:cNvPr id="25626" name="Rectangle 41"/>
          <p:cNvSpPr>
            <a:spLocks noChangeArrowheads="1"/>
          </p:cNvSpPr>
          <p:nvPr/>
        </p:nvSpPr>
        <p:spPr bwMode="auto">
          <a:xfrm>
            <a:off x="2636838" y="6044051"/>
            <a:ext cx="2049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dept or component 4</a:t>
            </a:r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3127375" y="3610414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store 1</a:t>
            </a:r>
          </a:p>
        </p:txBody>
      </p:sp>
      <p:sp>
        <p:nvSpPr>
          <p:cNvPr id="25628" name="Rectangle 43"/>
          <p:cNvSpPr>
            <a:spLocks noChangeArrowheads="1"/>
          </p:cNvSpPr>
          <p:nvPr/>
        </p:nvSpPr>
        <p:spPr bwMode="auto">
          <a:xfrm>
            <a:off x="3127375" y="3908864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store 2</a:t>
            </a:r>
          </a:p>
        </p:txBody>
      </p:sp>
      <p:sp>
        <p:nvSpPr>
          <p:cNvPr id="25629" name="Rectangle 44"/>
          <p:cNvSpPr>
            <a:spLocks noChangeArrowheads="1"/>
          </p:cNvSpPr>
          <p:nvPr/>
        </p:nvSpPr>
        <p:spPr bwMode="auto">
          <a:xfrm>
            <a:off x="3127375" y="4186676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store 3</a:t>
            </a:r>
          </a:p>
        </p:txBody>
      </p:sp>
      <p:sp>
        <p:nvSpPr>
          <p:cNvPr id="25630" name="Rectangle 45"/>
          <p:cNvSpPr>
            <a:spLocks noChangeArrowheads="1"/>
          </p:cNvSpPr>
          <p:nvPr/>
        </p:nvSpPr>
        <p:spPr bwMode="auto">
          <a:xfrm>
            <a:off x="3127375" y="4507351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store 4</a:t>
            </a:r>
          </a:p>
        </p:txBody>
      </p:sp>
      <p:sp>
        <p:nvSpPr>
          <p:cNvPr id="25631" name="Rectangle 46"/>
          <p:cNvSpPr>
            <a:spLocks noChangeArrowheads="1"/>
          </p:cNvSpPr>
          <p:nvPr/>
        </p:nvSpPr>
        <p:spPr bwMode="auto">
          <a:xfrm>
            <a:off x="4816475" y="5282051"/>
            <a:ext cx="473075" cy="138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Rectangle 47"/>
          <p:cNvSpPr>
            <a:spLocks noChangeArrowheads="1"/>
          </p:cNvSpPr>
          <p:nvPr/>
        </p:nvSpPr>
        <p:spPr bwMode="auto">
          <a:xfrm>
            <a:off x="4816475" y="5569389"/>
            <a:ext cx="755650" cy="130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Rectangle 48"/>
          <p:cNvSpPr>
            <a:spLocks noChangeArrowheads="1"/>
          </p:cNvSpPr>
          <p:nvPr/>
        </p:nvSpPr>
        <p:spPr bwMode="auto">
          <a:xfrm>
            <a:off x="4816475" y="5877363"/>
            <a:ext cx="1208088" cy="133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Rectangle 49"/>
          <p:cNvSpPr>
            <a:spLocks noChangeArrowheads="1"/>
          </p:cNvSpPr>
          <p:nvPr/>
        </p:nvSpPr>
        <p:spPr bwMode="auto">
          <a:xfrm>
            <a:off x="4816475" y="6166288"/>
            <a:ext cx="1441450" cy="1412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Options</a:t>
            </a:r>
          </a:p>
        </p:txBody>
      </p:sp>
      <p:sp>
        <p:nvSpPr>
          <p:cNvPr id="25636" name="Rectangle 52"/>
          <p:cNvSpPr>
            <a:spLocks noChangeArrowheads="1"/>
          </p:cNvSpPr>
          <p:nvPr/>
        </p:nvSpPr>
        <p:spPr bwMode="auto">
          <a:xfrm>
            <a:off x="3892550" y="1758120"/>
            <a:ext cx="838200" cy="30175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old</a:t>
            </a:r>
          </a:p>
        </p:txBody>
      </p:sp>
      <p:sp>
        <p:nvSpPr>
          <p:cNvPr id="25637" name="Rectangle 53"/>
          <p:cNvSpPr>
            <a:spLocks noChangeArrowheads="1"/>
          </p:cNvSpPr>
          <p:nvPr/>
        </p:nvSpPr>
        <p:spPr bwMode="auto">
          <a:xfrm>
            <a:off x="3892550" y="2502339"/>
            <a:ext cx="1214438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old</a:t>
            </a:r>
          </a:p>
        </p:txBody>
      </p:sp>
      <p:sp>
        <p:nvSpPr>
          <p:cNvPr id="25638" name="Freeform 54"/>
          <p:cNvSpPr>
            <a:spLocks/>
          </p:cNvSpPr>
          <p:nvPr/>
        </p:nvSpPr>
        <p:spPr bwMode="auto">
          <a:xfrm>
            <a:off x="4737100" y="2786501"/>
            <a:ext cx="950913" cy="609600"/>
          </a:xfrm>
          <a:custGeom>
            <a:avLst/>
            <a:gdLst>
              <a:gd name="T0" fmla="*/ 598 w 599"/>
              <a:gd name="T1" fmla="*/ 202 h 384"/>
              <a:gd name="T2" fmla="*/ 477 w 599"/>
              <a:gd name="T3" fmla="*/ 383 h 384"/>
              <a:gd name="T4" fmla="*/ 477 w 599"/>
              <a:gd name="T5" fmla="*/ 289 h 384"/>
              <a:gd name="T6" fmla="*/ 0 w 599"/>
              <a:gd name="T7" fmla="*/ 289 h 384"/>
              <a:gd name="T8" fmla="*/ 0 w 599"/>
              <a:gd name="T9" fmla="*/ 101 h 384"/>
              <a:gd name="T10" fmla="*/ 477 w 599"/>
              <a:gd name="T11" fmla="*/ 101 h 384"/>
              <a:gd name="T12" fmla="*/ 477 w 599"/>
              <a:gd name="T13" fmla="*/ 0 h 384"/>
              <a:gd name="T14" fmla="*/ 598 w 599"/>
              <a:gd name="T15" fmla="*/ 202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99"/>
              <a:gd name="T25" fmla="*/ 0 h 384"/>
              <a:gd name="T26" fmla="*/ 599 w 599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99" h="384">
                <a:moveTo>
                  <a:pt x="598" y="202"/>
                </a:moveTo>
                <a:lnTo>
                  <a:pt x="477" y="383"/>
                </a:lnTo>
                <a:lnTo>
                  <a:pt x="477" y="289"/>
                </a:lnTo>
                <a:lnTo>
                  <a:pt x="0" y="289"/>
                </a:lnTo>
                <a:lnTo>
                  <a:pt x="0" y="101"/>
                </a:lnTo>
                <a:lnTo>
                  <a:pt x="477" y="101"/>
                </a:lnTo>
                <a:lnTo>
                  <a:pt x="477" y="0"/>
                </a:lnTo>
                <a:lnTo>
                  <a:pt x="598" y="202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55"/>
          <p:cNvSpPr>
            <a:spLocks noChangeArrowheads="1"/>
          </p:cNvSpPr>
          <p:nvPr/>
        </p:nvSpPr>
        <p:spPr bwMode="auto">
          <a:xfrm>
            <a:off x="4924425" y="2915089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new</a:t>
            </a:r>
          </a:p>
        </p:txBody>
      </p:sp>
      <p:sp>
        <p:nvSpPr>
          <p:cNvPr id="25640" name="Rectangle 56"/>
          <p:cNvSpPr>
            <a:spLocks noChangeArrowheads="1"/>
          </p:cNvSpPr>
          <p:nvPr/>
        </p:nvSpPr>
        <p:spPr bwMode="auto">
          <a:xfrm>
            <a:off x="3890963" y="3715983"/>
            <a:ext cx="649287" cy="160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41" name="Rectangle 57"/>
          <p:cNvSpPr>
            <a:spLocks noChangeArrowheads="1"/>
          </p:cNvSpPr>
          <p:nvPr/>
        </p:nvSpPr>
        <p:spPr bwMode="auto">
          <a:xfrm>
            <a:off x="3890963" y="4027926"/>
            <a:ext cx="931862" cy="150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42" name="Freeform 58"/>
          <p:cNvSpPr>
            <a:spLocks/>
          </p:cNvSpPr>
          <p:nvPr/>
        </p:nvSpPr>
        <p:spPr bwMode="auto">
          <a:xfrm>
            <a:off x="4819650" y="4243826"/>
            <a:ext cx="962025" cy="268288"/>
          </a:xfrm>
          <a:custGeom>
            <a:avLst/>
            <a:gdLst>
              <a:gd name="T0" fmla="*/ 605 w 606"/>
              <a:gd name="T1" fmla="*/ 87 h 169"/>
              <a:gd name="T2" fmla="*/ 484 w 606"/>
              <a:gd name="T3" fmla="*/ 168 h 169"/>
              <a:gd name="T4" fmla="*/ 484 w 606"/>
              <a:gd name="T5" fmla="*/ 127 h 169"/>
              <a:gd name="T6" fmla="*/ 7 w 606"/>
              <a:gd name="T7" fmla="*/ 127 h 169"/>
              <a:gd name="T8" fmla="*/ 0 w 606"/>
              <a:gd name="T9" fmla="*/ 80 h 169"/>
              <a:gd name="T10" fmla="*/ 0 w 606"/>
              <a:gd name="T11" fmla="*/ 60 h 169"/>
              <a:gd name="T12" fmla="*/ 7 w 606"/>
              <a:gd name="T13" fmla="*/ 40 h 169"/>
              <a:gd name="T14" fmla="*/ 484 w 606"/>
              <a:gd name="T15" fmla="*/ 40 h 169"/>
              <a:gd name="T16" fmla="*/ 484 w 606"/>
              <a:gd name="T17" fmla="*/ 0 h 169"/>
              <a:gd name="T18" fmla="*/ 605 w 606"/>
              <a:gd name="T19" fmla="*/ 87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6"/>
              <a:gd name="T31" fmla="*/ 0 h 169"/>
              <a:gd name="T32" fmla="*/ 606 w 606"/>
              <a:gd name="T33" fmla="*/ 169 h 1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6" h="169">
                <a:moveTo>
                  <a:pt x="605" y="87"/>
                </a:moveTo>
                <a:lnTo>
                  <a:pt x="484" y="168"/>
                </a:lnTo>
                <a:lnTo>
                  <a:pt x="484" y="127"/>
                </a:lnTo>
                <a:lnTo>
                  <a:pt x="7" y="127"/>
                </a:lnTo>
                <a:lnTo>
                  <a:pt x="0" y="80"/>
                </a:lnTo>
                <a:lnTo>
                  <a:pt x="0" y="60"/>
                </a:lnTo>
                <a:lnTo>
                  <a:pt x="7" y="40"/>
                </a:lnTo>
                <a:lnTo>
                  <a:pt x="484" y="40"/>
                </a:lnTo>
                <a:lnTo>
                  <a:pt x="484" y="0"/>
                </a:lnTo>
                <a:lnTo>
                  <a:pt x="605" y="87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Rectangle 59"/>
          <p:cNvSpPr>
            <a:spLocks noChangeArrowheads="1"/>
          </p:cNvSpPr>
          <p:nvPr/>
        </p:nvSpPr>
        <p:spPr bwMode="auto">
          <a:xfrm>
            <a:off x="4951413" y="4191439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new</a:t>
            </a:r>
          </a:p>
        </p:txBody>
      </p:sp>
      <p:sp>
        <p:nvSpPr>
          <p:cNvPr id="25644" name="Rectangle 60"/>
          <p:cNvSpPr>
            <a:spLocks noChangeArrowheads="1"/>
          </p:cNvSpPr>
          <p:nvPr/>
        </p:nvSpPr>
        <p:spPr bwMode="auto">
          <a:xfrm>
            <a:off x="3890963" y="4302564"/>
            <a:ext cx="931862" cy="150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45" name="Freeform 61"/>
          <p:cNvSpPr>
            <a:spLocks/>
          </p:cNvSpPr>
          <p:nvPr/>
        </p:nvSpPr>
        <p:spPr bwMode="auto">
          <a:xfrm>
            <a:off x="4819650" y="4562914"/>
            <a:ext cx="962025" cy="268287"/>
          </a:xfrm>
          <a:custGeom>
            <a:avLst/>
            <a:gdLst>
              <a:gd name="T0" fmla="*/ 605 w 606"/>
              <a:gd name="T1" fmla="*/ 87 h 169"/>
              <a:gd name="T2" fmla="*/ 484 w 606"/>
              <a:gd name="T3" fmla="*/ 168 h 169"/>
              <a:gd name="T4" fmla="*/ 484 w 606"/>
              <a:gd name="T5" fmla="*/ 127 h 169"/>
              <a:gd name="T6" fmla="*/ 7 w 606"/>
              <a:gd name="T7" fmla="*/ 127 h 169"/>
              <a:gd name="T8" fmla="*/ 0 w 606"/>
              <a:gd name="T9" fmla="*/ 80 h 169"/>
              <a:gd name="T10" fmla="*/ 0 w 606"/>
              <a:gd name="T11" fmla="*/ 60 h 169"/>
              <a:gd name="T12" fmla="*/ 7 w 606"/>
              <a:gd name="T13" fmla="*/ 40 h 169"/>
              <a:gd name="T14" fmla="*/ 484 w 606"/>
              <a:gd name="T15" fmla="*/ 40 h 169"/>
              <a:gd name="T16" fmla="*/ 484 w 606"/>
              <a:gd name="T17" fmla="*/ 0 h 169"/>
              <a:gd name="T18" fmla="*/ 605 w 606"/>
              <a:gd name="T19" fmla="*/ 87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6"/>
              <a:gd name="T31" fmla="*/ 0 h 169"/>
              <a:gd name="T32" fmla="*/ 606 w 606"/>
              <a:gd name="T33" fmla="*/ 169 h 1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6" h="169">
                <a:moveTo>
                  <a:pt x="605" y="87"/>
                </a:moveTo>
                <a:lnTo>
                  <a:pt x="484" y="168"/>
                </a:lnTo>
                <a:lnTo>
                  <a:pt x="484" y="127"/>
                </a:lnTo>
                <a:lnTo>
                  <a:pt x="7" y="127"/>
                </a:lnTo>
                <a:lnTo>
                  <a:pt x="0" y="80"/>
                </a:lnTo>
                <a:lnTo>
                  <a:pt x="0" y="60"/>
                </a:lnTo>
                <a:lnTo>
                  <a:pt x="7" y="40"/>
                </a:lnTo>
                <a:lnTo>
                  <a:pt x="484" y="40"/>
                </a:lnTo>
                <a:lnTo>
                  <a:pt x="484" y="0"/>
                </a:lnTo>
                <a:lnTo>
                  <a:pt x="605" y="87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Rectangle 62"/>
          <p:cNvSpPr>
            <a:spLocks noChangeArrowheads="1"/>
          </p:cNvSpPr>
          <p:nvPr/>
        </p:nvSpPr>
        <p:spPr bwMode="auto">
          <a:xfrm>
            <a:off x="4951413" y="4510526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new</a:t>
            </a:r>
          </a:p>
        </p:txBody>
      </p:sp>
      <p:sp>
        <p:nvSpPr>
          <p:cNvPr id="25647" name="Rectangle 63"/>
          <p:cNvSpPr>
            <a:spLocks noChangeArrowheads="1"/>
          </p:cNvSpPr>
          <p:nvPr/>
        </p:nvSpPr>
        <p:spPr bwMode="auto">
          <a:xfrm>
            <a:off x="3890963" y="4621651"/>
            <a:ext cx="931862" cy="150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902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Diagrams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Data Flow Diagram</a:t>
            </a:r>
          </a:p>
          <a:p>
            <a:pPr lvl="1"/>
            <a:r>
              <a:rPr lang="en-US" sz="1800" dirty="0" smtClean="0"/>
              <a:t>Show process and flow of data.</a:t>
            </a:r>
          </a:p>
          <a:p>
            <a:pPr lvl="1"/>
            <a:r>
              <a:rPr lang="en-US" sz="1800" dirty="0" smtClean="0"/>
              <a:t>Focus on process</a:t>
            </a:r>
          </a:p>
          <a:p>
            <a:pPr lvl="1"/>
            <a:r>
              <a:rPr lang="en-US" sz="1800" dirty="0" smtClean="0"/>
              <a:t>Split by showing increasingly detailed levels of process.</a:t>
            </a:r>
          </a:p>
        </p:txBody>
      </p:sp>
      <p:sp>
        <p:nvSpPr>
          <p:cNvPr id="24581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Entity Relationship or Class Diagram</a:t>
            </a:r>
          </a:p>
          <a:p>
            <a:pPr lvl="1"/>
            <a:r>
              <a:rPr lang="en-US" sz="1800" dirty="0" smtClean="0"/>
              <a:t>Describe business data objects.</a:t>
            </a:r>
          </a:p>
          <a:p>
            <a:pPr lvl="1"/>
            <a:r>
              <a:rPr lang="en-US" sz="1800" dirty="0" smtClean="0"/>
              <a:t>Focus on data and relationships.</a:t>
            </a:r>
          </a:p>
          <a:p>
            <a:pPr lvl="1"/>
            <a:r>
              <a:rPr lang="en-US" sz="1800" dirty="0" smtClean="0"/>
              <a:t>Split by entities or object inheritance.</a:t>
            </a:r>
          </a:p>
        </p:txBody>
      </p:sp>
    </p:spTree>
    <p:extLst>
      <p:ext uri="{BB962C8B-B14F-4D97-AF65-F5344CB8AC3E}">
        <p14:creationId xmlns:p14="http://schemas.microsoft.com/office/powerpoint/2010/main" xmlns="" val="642044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j0399309"/>
          <p:cNvPicPr>
            <a:picLocks noChangeAspect="1" noChangeArrowheads="1"/>
          </p:cNvPicPr>
          <p:nvPr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493837"/>
            <a:ext cx="6992937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Systems Development</a:t>
            </a:r>
          </a:p>
        </p:txBody>
      </p:sp>
      <p:pic>
        <p:nvPicPr>
          <p:cNvPr id="9221" name="Picture 48" descr="j04026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9650" y="4325937"/>
            <a:ext cx="136366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6650" y="3667125"/>
            <a:ext cx="11239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23" name="Picture 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7163" y="4524375"/>
            <a:ext cx="1038225" cy="113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51" descr="Computer Laptop (Office Clip Art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38362"/>
            <a:ext cx="9540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52" descr="Computer Screen (Office Clip Art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2313" y="2263775"/>
            <a:ext cx="7747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53" descr="MPj03143400000[1]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6138" y="4616450"/>
            <a:ext cx="10620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3952623" y="3175140"/>
            <a:ext cx="973087" cy="724488"/>
            <a:chOff x="939760" y="666908"/>
            <a:chExt cx="5623170" cy="4186592"/>
          </a:xfrm>
        </p:grpSpPr>
        <p:sp>
          <p:nvSpPr>
            <p:cNvPr id="36" name="Freeform 35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26" name="Freeform 12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112" name="Freeform 11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98" name="Freeform 9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6358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/>
              <a:t>System Evaluation</a:t>
            </a:r>
          </a:p>
        </p:txBody>
      </p:sp>
      <p:graphicFrame>
        <p:nvGraphicFramePr>
          <p:cNvPr id="32846" name="Group 7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741055876"/>
              </p:ext>
            </p:extLst>
          </p:nvPr>
        </p:nvGraphicFramePr>
        <p:xfrm>
          <a:off x="1219200" y="1371600"/>
          <a:ext cx="7735887" cy="5121271"/>
        </p:xfrm>
        <a:graphic>
          <a:graphicData uri="http://schemas.openxmlformats.org/drawingml/2006/table">
            <a:tbl>
              <a:tblPr/>
              <a:tblGrid>
                <a:gridCol w="2582862"/>
                <a:gridCol w="5153025"/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Feasibility Comparison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88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Cost and Budget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 actual costs to budget estimates.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88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Time Estimates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Was project completed on time?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88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Revenue Effects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Does system produce additional revenue?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88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Maintenance Costs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How much money and time are spent on changes?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Project Goals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Does system meet the initial goals of the project?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Satisfaction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How do users (and management) evaluate the system?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 Performance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88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System Reliability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 the results accurate and on time?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88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System Availability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the system available on a continuous basis?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288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System Security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Does the system provide access only to authorized users?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26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SDLC Advantages &amp; Disadvantages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Advantages</a:t>
            </a:r>
          </a:p>
          <a:p>
            <a:pPr lvl="1"/>
            <a:r>
              <a:rPr lang="en-US" sz="1800" smtClean="0"/>
              <a:t>Control &amp; targets</a:t>
            </a:r>
          </a:p>
          <a:p>
            <a:pPr lvl="1"/>
            <a:r>
              <a:rPr lang="en-US" sz="1800" smtClean="0"/>
              <a:t>Formality</a:t>
            </a:r>
          </a:p>
          <a:p>
            <a:pPr lvl="1"/>
            <a:r>
              <a:rPr lang="en-US" sz="1800" smtClean="0"/>
              <a:t>Financial controls</a:t>
            </a:r>
          </a:p>
          <a:p>
            <a:pPr lvl="1"/>
            <a:r>
              <a:rPr lang="en-US" sz="1800" smtClean="0"/>
              <a:t>User input</a:t>
            </a:r>
          </a:p>
          <a:p>
            <a:pPr lvl="1"/>
            <a:r>
              <a:rPr lang="en-US" sz="1800" smtClean="0"/>
              <a:t>Documentation</a:t>
            </a:r>
          </a:p>
          <a:p>
            <a:pPr lvl="1"/>
            <a:r>
              <a:rPr lang="en-US" sz="1800" smtClean="0"/>
              <a:t>Testing</a:t>
            </a:r>
          </a:p>
          <a:p>
            <a:pPr lvl="1"/>
            <a:r>
              <a:rPr lang="en-US" sz="1800" smtClean="0"/>
              <a:t>Ease of maintenance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Disadvantages</a:t>
            </a:r>
          </a:p>
          <a:p>
            <a:pPr lvl="1"/>
            <a:r>
              <a:rPr lang="en-US" sz="1800" smtClean="0"/>
              <a:t>Increased costs</a:t>
            </a:r>
          </a:p>
          <a:p>
            <a:pPr lvl="1"/>
            <a:r>
              <a:rPr lang="en-US" sz="1800" smtClean="0"/>
              <a:t>Increased time</a:t>
            </a:r>
          </a:p>
          <a:p>
            <a:pPr lvl="1"/>
            <a:r>
              <a:rPr lang="en-US" sz="1800" smtClean="0"/>
              <a:t>Hard for DSS</a:t>
            </a:r>
          </a:p>
          <a:p>
            <a:pPr lvl="1"/>
            <a:r>
              <a:rPr lang="en-US" sz="1800" smtClean="0"/>
              <a:t>Requires definitions up front</a:t>
            </a:r>
          </a:p>
          <a:p>
            <a:pPr lvl="1"/>
            <a:r>
              <a:rPr lang="en-US" sz="1800" smtClean="0"/>
              <a:t>Rigid</a:t>
            </a:r>
          </a:p>
        </p:txBody>
      </p:sp>
    </p:spTree>
    <p:extLst>
      <p:ext uri="{BB962C8B-B14F-4D97-AF65-F5344CB8AC3E}">
        <p14:creationId xmlns:p14="http://schemas.microsoft.com/office/powerpoint/2010/main" xmlns="" val="341260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Capability Maturity Model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241425" y="1306513"/>
            <a:ext cx="7446963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Initial</a:t>
            </a:r>
            <a:r>
              <a:rPr lang="en-US" sz="2000"/>
              <a:t>. Ad hoc development with undefined processes. Often  driven by individual programmers.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Managed</a:t>
            </a:r>
            <a:r>
              <a:rPr lang="en-US" sz="2000"/>
              <a:t>. Standard project management tools to track costs and schedules. Basic processes to ensure development is repeatable.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Defined</a:t>
            </a:r>
            <a:r>
              <a:rPr lang="en-US" sz="2000"/>
              <a:t>. Management and development is defined and standardized. Processes are documented and followed.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Quantitatively Managed</a:t>
            </a:r>
            <a:r>
              <a:rPr lang="en-US" sz="2000"/>
              <a:t>. Detailed measures are collected and evaluated.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000" b="1"/>
              <a:t>Optimizing</a:t>
            </a:r>
            <a:r>
              <a:rPr lang="en-US" sz="2000"/>
              <a:t>. Continuous improvement methods are applied to fine tune and improve the development process</a:t>
            </a:r>
          </a:p>
        </p:txBody>
      </p:sp>
      <p:sp>
        <p:nvSpPr>
          <p:cNvPr id="28676" name="Text Box 6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620963" y="5605463"/>
            <a:ext cx="431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hlinkClick r:id="rId3"/>
              </a:rPr>
              <a:t>http://www.sei.cmu.edu/cmmi/ 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05000" y="6096000"/>
            <a:ext cx="5848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Evaluating an organization’s ability to develop software.</a:t>
            </a:r>
          </a:p>
          <a:p>
            <a:r>
              <a:rPr lang="en-US" sz="1800" dirty="0" smtClean="0"/>
              <a:t>Process improvement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0778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2777331" y="2561431"/>
            <a:ext cx="2090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Build Initial Prototype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645818" y="3256756"/>
            <a:ext cx="1471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Use Prototype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464593" y="4094956"/>
            <a:ext cx="170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Modify Prototype</a:t>
            </a:r>
          </a:p>
        </p:txBody>
      </p:sp>
      <p:sp>
        <p:nvSpPr>
          <p:cNvPr id="29701" name="Freeform 6"/>
          <p:cNvSpPr>
            <a:spLocks/>
          </p:cNvSpPr>
          <p:nvPr/>
        </p:nvSpPr>
        <p:spPr bwMode="auto">
          <a:xfrm>
            <a:off x="4275931" y="3575844"/>
            <a:ext cx="884237" cy="695325"/>
          </a:xfrm>
          <a:custGeom>
            <a:avLst/>
            <a:gdLst>
              <a:gd name="T0" fmla="*/ 524 w 557"/>
              <a:gd name="T1" fmla="*/ 9 h 438"/>
              <a:gd name="T2" fmla="*/ 540 w 557"/>
              <a:gd name="T3" fmla="*/ 0 h 438"/>
              <a:gd name="T4" fmla="*/ 547 w 557"/>
              <a:gd name="T5" fmla="*/ 9 h 438"/>
              <a:gd name="T6" fmla="*/ 556 w 557"/>
              <a:gd name="T7" fmla="*/ 26 h 438"/>
              <a:gd name="T8" fmla="*/ 556 w 557"/>
              <a:gd name="T9" fmla="*/ 114 h 438"/>
              <a:gd name="T10" fmla="*/ 556 w 557"/>
              <a:gd name="T11" fmla="*/ 123 h 438"/>
              <a:gd name="T12" fmla="*/ 532 w 557"/>
              <a:gd name="T13" fmla="*/ 201 h 438"/>
              <a:gd name="T14" fmla="*/ 492 w 557"/>
              <a:gd name="T15" fmla="*/ 262 h 438"/>
              <a:gd name="T16" fmla="*/ 484 w 557"/>
              <a:gd name="T17" fmla="*/ 271 h 438"/>
              <a:gd name="T18" fmla="*/ 421 w 557"/>
              <a:gd name="T19" fmla="*/ 324 h 438"/>
              <a:gd name="T20" fmla="*/ 349 w 557"/>
              <a:gd name="T21" fmla="*/ 367 h 438"/>
              <a:gd name="T22" fmla="*/ 254 w 557"/>
              <a:gd name="T23" fmla="*/ 401 h 438"/>
              <a:gd name="T24" fmla="*/ 246 w 557"/>
              <a:gd name="T25" fmla="*/ 401 h 438"/>
              <a:gd name="T26" fmla="*/ 134 w 557"/>
              <a:gd name="T27" fmla="*/ 428 h 438"/>
              <a:gd name="T28" fmla="*/ 0 w 557"/>
              <a:gd name="T29" fmla="*/ 437 h 438"/>
              <a:gd name="T30" fmla="*/ 0 w 557"/>
              <a:gd name="T31" fmla="*/ 393 h 438"/>
              <a:gd name="T32" fmla="*/ 134 w 557"/>
              <a:gd name="T33" fmla="*/ 385 h 438"/>
              <a:gd name="T34" fmla="*/ 222 w 557"/>
              <a:gd name="T35" fmla="*/ 367 h 438"/>
              <a:gd name="T36" fmla="*/ 365 w 557"/>
              <a:gd name="T37" fmla="*/ 314 h 438"/>
              <a:gd name="T38" fmla="*/ 373 w 557"/>
              <a:gd name="T39" fmla="*/ 306 h 438"/>
              <a:gd name="T40" fmla="*/ 460 w 557"/>
              <a:gd name="T41" fmla="*/ 236 h 438"/>
              <a:gd name="T42" fmla="*/ 492 w 557"/>
              <a:gd name="T43" fmla="*/ 193 h 438"/>
              <a:gd name="T44" fmla="*/ 516 w 557"/>
              <a:gd name="T45" fmla="*/ 105 h 438"/>
              <a:gd name="T46" fmla="*/ 516 w 557"/>
              <a:gd name="T47" fmla="*/ 26 h 438"/>
              <a:gd name="T48" fmla="*/ 524 w 557"/>
              <a:gd name="T49" fmla="*/ 9 h 4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57"/>
              <a:gd name="T76" fmla="*/ 0 h 438"/>
              <a:gd name="T77" fmla="*/ 557 w 557"/>
              <a:gd name="T78" fmla="*/ 438 h 43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57" h="438">
                <a:moveTo>
                  <a:pt x="524" y="9"/>
                </a:moveTo>
                <a:lnTo>
                  <a:pt x="540" y="0"/>
                </a:lnTo>
                <a:lnTo>
                  <a:pt x="547" y="9"/>
                </a:lnTo>
                <a:lnTo>
                  <a:pt x="556" y="26"/>
                </a:lnTo>
                <a:lnTo>
                  <a:pt x="556" y="114"/>
                </a:lnTo>
                <a:lnTo>
                  <a:pt x="556" y="123"/>
                </a:lnTo>
                <a:lnTo>
                  <a:pt x="532" y="201"/>
                </a:lnTo>
                <a:lnTo>
                  <a:pt x="492" y="262"/>
                </a:lnTo>
                <a:lnTo>
                  <a:pt x="484" y="271"/>
                </a:lnTo>
                <a:lnTo>
                  <a:pt x="421" y="324"/>
                </a:lnTo>
                <a:lnTo>
                  <a:pt x="349" y="367"/>
                </a:lnTo>
                <a:lnTo>
                  <a:pt x="254" y="401"/>
                </a:lnTo>
                <a:lnTo>
                  <a:pt x="246" y="401"/>
                </a:lnTo>
                <a:lnTo>
                  <a:pt x="134" y="428"/>
                </a:lnTo>
                <a:lnTo>
                  <a:pt x="0" y="437"/>
                </a:lnTo>
                <a:lnTo>
                  <a:pt x="0" y="393"/>
                </a:lnTo>
                <a:lnTo>
                  <a:pt x="134" y="385"/>
                </a:lnTo>
                <a:lnTo>
                  <a:pt x="222" y="367"/>
                </a:lnTo>
                <a:lnTo>
                  <a:pt x="365" y="314"/>
                </a:lnTo>
                <a:lnTo>
                  <a:pt x="373" y="306"/>
                </a:lnTo>
                <a:lnTo>
                  <a:pt x="460" y="236"/>
                </a:lnTo>
                <a:lnTo>
                  <a:pt x="492" y="193"/>
                </a:lnTo>
                <a:lnTo>
                  <a:pt x="516" y="105"/>
                </a:lnTo>
                <a:lnTo>
                  <a:pt x="516" y="26"/>
                </a:lnTo>
                <a:lnTo>
                  <a:pt x="524" y="9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Freeform 7"/>
          <p:cNvSpPr>
            <a:spLocks/>
          </p:cNvSpPr>
          <p:nvPr/>
        </p:nvSpPr>
        <p:spPr bwMode="auto">
          <a:xfrm>
            <a:off x="4129881" y="4153694"/>
            <a:ext cx="331787" cy="228600"/>
          </a:xfrm>
          <a:custGeom>
            <a:avLst/>
            <a:gdLst>
              <a:gd name="T0" fmla="*/ 0 w 209"/>
              <a:gd name="T1" fmla="*/ 81 h 144"/>
              <a:gd name="T2" fmla="*/ 208 w 209"/>
              <a:gd name="T3" fmla="*/ 143 h 144"/>
              <a:gd name="T4" fmla="*/ 163 w 209"/>
              <a:gd name="T5" fmla="*/ 72 h 144"/>
              <a:gd name="T6" fmla="*/ 208 w 209"/>
              <a:gd name="T7" fmla="*/ 0 h 144"/>
              <a:gd name="T8" fmla="*/ 0 w 209"/>
              <a:gd name="T9" fmla="*/ 81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"/>
              <a:gd name="T16" fmla="*/ 0 h 144"/>
              <a:gd name="T17" fmla="*/ 209 w 209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" h="144">
                <a:moveTo>
                  <a:pt x="0" y="81"/>
                </a:moveTo>
                <a:lnTo>
                  <a:pt x="208" y="143"/>
                </a:lnTo>
                <a:lnTo>
                  <a:pt x="163" y="72"/>
                </a:lnTo>
                <a:lnTo>
                  <a:pt x="208" y="0"/>
                </a:lnTo>
                <a:lnTo>
                  <a:pt x="0" y="81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Freeform 8"/>
          <p:cNvSpPr>
            <a:spLocks/>
          </p:cNvSpPr>
          <p:nvPr/>
        </p:nvSpPr>
        <p:spPr bwMode="auto">
          <a:xfrm>
            <a:off x="3194843" y="3417094"/>
            <a:ext cx="1166813" cy="684212"/>
          </a:xfrm>
          <a:custGeom>
            <a:avLst/>
            <a:gdLst>
              <a:gd name="T0" fmla="*/ 33 w 735"/>
              <a:gd name="T1" fmla="*/ 421 h 431"/>
              <a:gd name="T2" fmla="*/ 25 w 735"/>
              <a:gd name="T3" fmla="*/ 430 h 431"/>
              <a:gd name="T4" fmla="*/ 8 w 735"/>
              <a:gd name="T5" fmla="*/ 421 h 431"/>
              <a:gd name="T6" fmla="*/ 0 w 735"/>
              <a:gd name="T7" fmla="*/ 403 h 431"/>
              <a:gd name="T8" fmla="*/ 17 w 735"/>
              <a:gd name="T9" fmla="*/ 311 h 431"/>
              <a:gd name="T10" fmla="*/ 17 w 735"/>
              <a:gd name="T11" fmla="*/ 302 h 431"/>
              <a:gd name="T12" fmla="*/ 33 w 735"/>
              <a:gd name="T13" fmla="*/ 256 h 431"/>
              <a:gd name="T14" fmla="*/ 84 w 735"/>
              <a:gd name="T15" fmla="*/ 183 h 431"/>
              <a:gd name="T16" fmla="*/ 84 w 735"/>
              <a:gd name="T17" fmla="*/ 174 h 431"/>
              <a:gd name="T18" fmla="*/ 118 w 735"/>
              <a:gd name="T19" fmla="*/ 137 h 431"/>
              <a:gd name="T20" fmla="*/ 126 w 735"/>
              <a:gd name="T21" fmla="*/ 137 h 431"/>
              <a:gd name="T22" fmla="*/ 211 w 735"/>
              <a:gd name="T23" fmla="*/ 82 h 431"/>
              <a:gd name="T24" fmla="*/ 312 w 735"/>
              <a:gd name="T25" fmla="*/ 45 h 431"/>
              <a:gd name="T26" fmla="*/ 321 w 735"/>
              <a:gd name="T27" fmla="*/ 45 h 431"/>
              <a:gd name="T28" fmla="*/ 439 w 735"/>
              <a:gd name="T29" fmla="*/ 18 h 431"/>
              <a:gd name="T30" fmla="*/ 573 w 735"/>
              <a:gd name="T31" fmla="*/ 0 h 431"/>
              <a:gd name="T32" fmla="*/ 734 w 735"/>
              <a:gd name="T33" fmla="*/ 0 h 431"/>
              <a:gd name="T34" fmla="*/ 734 w 735"/>
              <a:gd name="T35" fmla="*/ 45 h 431"/>
              <a:gd name="T36" fmla="*/ 573 w 735"/>
              <a:gd name="T37" fmla="*/ 45 h 431"/>
              <a:gd name="T38" fmla="*/ 439 w 735"/>
              <a:gd name="T39" fmla="*/ 64 h 431"/>
              <a:gd name="T40" fmla="*/ 346 w 735"/>
              <a:gd name="T41" fmla="*/ 82 h 431"/>
              <a:gd name="T42" fmla="*/ 219 w 735"/>
              <a:gd name="T43" fmla="*/ 128 h 431"/>
              <a:gd name="T44" fmla="*/ 152 w 735"/>
              <a:gd name="T45" fmla="*/ 174 h 431"/>
              <a:gd name="T46" fmla="*/ 118 w 735"/>
              <a:gd name="T47" fmla="*/ 210 h 431"/>
              <a:gd name="T48" fmla="*/ 76 w 735"/>
              <a:gd name="T49" fmla="*/ 265 h 431"/>
              <a:gd name="T50" fmla="*/ 59 w 735"/>
              <a:gd name="T51" fmla="*/ 330 h 431"/>
              <a:gd name="T52" fmla="*/ 42 w 735"/>
              <a:gd name="T53" fmla="*/ 403 h 431"/>
              <a:gd name="T54" fmla="*/ 33 w 735"/>
              <a:gd name="T55" fmla="*/ 421 h 43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735"/>
              <a:gd name="T85" fmla="*/ 0 h 431"/>
              <a:gd name="T86" fmla="*/ 735 w 735"/>
              <a:gd name="T87" fmla="*/ 431 h 43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735" h="431">
                <a:moveTo>
                  <a:pt x="33" y="421"/>
                </a:moveTo>
                <a:lnTo>
                  <a:pt x="25" y="430"/>
                </a:lnTo>
                <a:lnTo>
                  <a:pt x="8" y="421"/>
                </a:lnTo>
                <a:lnTo>
                  <a:pt x="0" y="403"/>
                </a:lnTo>
                <a:lnTo>
                  <a:pt x="17" y="311"/>
                </a:lnTo>
                <a:lnTo>
                  <a:pt x="17" y="302"/>
                </a:lnTo>
                <a:lnTo>
                  <a:pt x="33" y="256"/>
                </a:lnTo>
                <a:lnTo>
                  <a:pt x="84" y="183"/>
                </a:lnTo>
                <a:lnTo>
                  <a:pt x="84" y="174"/>
                </a:lnTo>
                <a:lnTo>
                  <a:pt x="118" y="137"/>
                </a:lnTo>
                <a:lnTo>
                  <a:pt x="126" y="137"/>
                </a:lnTo>
                <a:lnTo>
                  <a:pt x="211" y="82"/>
                </a:lnTo>
                <a:lnTo>
                  <a:pt x="312" y="45"/>
                </a:lnTo>
                <a:lnTo>
                  <a:pt x="321" y="45"/>
                </a:lnTo>
                <a:lnTo>
                  <a:pt x="439" y="18"/>
                </a:lnTo>
                <a:lnTo>
                  <a:pt x="573" y="0"/>
                </a:lnTo>
                <a:lnTo>
                  <a:pt x="734" y="0"/>
                </a:lnTo>
                <a:lnTo>
                  <a:pt x="734" y="45"/>
                </a:lnTo>
                <a:lnTo>
                  <a:pt x="573" y="45"/>
                </a:lnTo>
                <a:lnTo>
                  <a:pt x="439" y="64"/>
                </a:lnTo>
                <a:lnTo>
                  <a:pt x="346" y="82"/>
                </a:lnTo>
                <a:lnTo>
                  <a:pt x="219" y="128"/>
                </a:lnTo>
                <a:lnTo>
                  <a:pt x="152" y="174"/>
                </a:lnTo>
                <a:lnTo>
                  <a:pt x="118" y="210"/>
                </a:lnTo>
                <a:lnTo>
                  <a:pt x="76" y="265"/>
                </a:lnTo>
                <a:lnTo>
                  <a:pt x="59" y="330"/>
                </a:lnTo>
                <a:lnTo>
                  <a:pt x="42" y="403"/>
                </a:lnTo>
                <a:lnTo>
                  <a:pt x="33" y="421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Freeform 9"/>
          <p:cNvSpPr>
            <a:spLocks/>
          </p:cNvSpPr>
          <p:nvPr/>
        </p:nvSpPr>
        <p:spPr bwMode="auto">
          <a:xfrm>
            <a:off x="4129881" y="3325019"/>
            <a:ext cx="347662" cy="214312"/>
          </a:xfrm>
          <a:custGeom>
            <a:avLst/>
            <a:gdLst>
              <a:gd name="T0" fmla="*/ 218 w 219"/>
              <a:gd name="T1" fmla="*/ 71 h 135"/>
              <a:gd name="T2" fmla="*/ 9 w 219"/>
              <a:gd name="T3" fmla="*/ 0 h 135"/>
              <a:gd name="T4" fmla="*/ 55 w 219"/>
              <a:gd name="T5" fmla="*/ 71 h 135"/>
              <a:gd name="T6" fmla="*/ 0 w 219"/>
              <a:gd name="T7" fmla="*/ 134 h 135"/>
              <a:gd name="T8" fmla="*/ 218 w 219"/>
              <a:gd name="T9" fmla="*/ 71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135"/>
              <a:gd name="T17" fmla="*/ 219 w 219"/>
              <a:gd name="T18" fmla="*/ 135 h 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135">
                <a:moveTo>
                  <a:pt x="218" y="71"/>
                </a:moveTo>
                <a:lnTo>
                  <a:pt x="9" y="0"/>
                </a:lnTo>
                <a:lnTo>
                  <a:pt x="55" y="71"/>
                </a:lnTo>
                <a:lnTo>
                  <a:pt x="0" y="134"/>
                </a:lnTo>
                <a:lnTo>
                  <a:pt x="218" y="71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5104606" y="3864769"/>
            <a:ext cx="1763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Request changes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2850356" y="3212306"/>
            <a:ext cx="1333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New Version</a:t>
            </a:r>
          </a:p>
        </p:txBody>
      </p:sp>
      <p:sp>
        <p:nvSpPr>
          <p:cNvPr id="29707" name="Freeform 12"/>
          <p:cNvSpPr>
            <a:spLocks/>
          </p:cNvSpPr>
          <p:nvPr/>
        </p:nvSpPr>
        <p:spPr bwMode="auto">
          <a:xfrm>
            <a:off x="3950493" y="2836069"/>
            <a:ext cx="828675" cy="415925"/>
          </a:xfrm>
          <a:custGeom>
            <a:avLst/>
            <a:gdLst>
              <a:gd name="T0" fmla="*/ 0 w 522"/>
              <a:gd name="T1" fmla="*/ 30 h 262"/>
              <a:gd name="T2" fmla="*/ 0 w 522"/>
              <a:gd name="T3" fmla="*/ 15 h 262"/>
              <a:gd name="T4" fmla="*/ 16 w 522"/>
              <a:gd name="T5" fmla="*/ 0 h 262"/>
              <a:gd name="T6" fmla="*/ 33 w 522"/>
              <a:gd name="T7" fmla="*/ 0 h 262"/>
              <a:gd name="T8" fmla="*/ 521 w 522"/>
              <a:gd name="T9" fmla="*/ 222 h 262"/>
              <a:gd name="T10" fmla="*/ 505 w 522"/>
              <a:gd name="T11" fmla="*/ 261 h 262"/>
              <a:gd name="T12" fmla="*/ 16 w 522"/>
              <a:gd name="T13" fmla="*/ 38 h 262"/>
              <a:gd name="T14" fmla="*/ 0 w 522"/>
              <a:gd name="T15" fmla="*/ 30 h 2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"/>
              <a:gd name="T25" fmla="*/ 0 h 262"/>
              <a:gd name="T26" fmla="*/ 522 w 522"/>
              <a:gd name="T27" fmla="*/ 262 h 2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" h="262">
                <a:moveTo>
                  <a:pt x="0" y="30"/>
                </a:moveTo>
                <a:lnTo>
                  <a:pt x="0" y="15"/>
                </a:lnTo>
                <a:lnTo>
                  <a:pt x="16" y="0"/>
                </a:lnTo>
                <a:lnTo>
                  <a:pt x="33" y="0"/>
                </a:lnTo>
                <a:lnTo>
                  <a:pt x="521" y="222"/>
                </a:lnTo>
                <a:lnTo>
                  <a:pt x="505" y="261"/>
                </a:lnTo>
                <a:lnTo>
                  <a:pt x="16" y="38"/>
                </a:lnTo>
                <a:lnTo>
                  <a:pt x="0" y="30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Freeform 13"/>
          <p:cNvSpPr>
            <a:spLocks/>
          </p:cNvSpPr>
          <p:nvPr/>
        </p:nvSpPr>
        <p:spPr bwMode="auto">
          <a:xfrm>
            <a:off x="4544218" y="3042444"/>
            <a:ext cx="347663" cy="244475"/>
          </a:xfrm>
          <a:custGeom>
            <a:avLst/>
            <a:gdLst>
              <a:gd name="T0" fmla="*/ 218 w 219"/>
              <a:gd name="T1" fmla="*/ 153 h 154"/>
              <a:gd name="T2" fmla="*/ 55 w 219"/>
              <a:gd name="T3" fmla="*/ 0 h 154"/>
              <a:gd name="T4" fmla="*/ 64 w 219"/>
              <a:gd name="T5" fmla="*/ 81 h 154"/>
              <a:gd name="T6" fmla="*/ 0 w 219"/>
              <a:gd name="T7" fmla="*/ 126 h 154"/>
              <a:gd name="T8" fmla="*/ 218 w 219"/>
              <a:gd name="T9" fmla="*/ 153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154"/>
              <a:gd name="T17" fmla="*/ 219 w 219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154">
                <a:moveTo>
                  <a:pt x="218" y="153"/>
                </a:moveTo>
                <a:lnTo>
                  <a:pt x="55" y="0"/>
                </a:lnTo>
                <a:lnTo>
                  <a:pt x="64" y="81"/>
                </a:lnTo>
                <a:lnTo>
                  <a:pt x="0" y="126"/>
                </a:lnTo>
                <a:lnTo>
                  <a:pt x="218" y="153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2850356" y="1483519"/>
            <a:ext cx="14239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MIS Designer</a:t>
            </a:r>
          </a:p>
        </p:txBody>
      </p:sp>
      <p:sp>
        <p:nvSpPr>
          <p:cNvPr id="29710" name="Freeform 16"/>
          <p:cNvSpPr>
            <a:spLocks/>
          </p:cNvSpPr>
          <p:nvPr/>
        </p:nvSpPr>
        <p:spPr bwMode="auto">
          <a:xfrm>
            <a:off x="2764631" y="1443831"/>
            <a:ext cx="1479550" cy="401638"/>
          </a:xfrm>
          <a:custGeom>
            <a:avLst/>
            <a:gdLst>
              <a:gd name="T0" fmla="*/ 0 w 932"/>
              <a:gd name="T1" fmla="*/ 0 h 253"/>
              <a:gd name="T2" fmla="*/ 0 w 932"/>
              <a:gd name="T3" fmla="*/ 252 h 253"/>
              <a:gd name="T4" fmla="*/ 931 w 932"/>
              <a:gd name="T5" fmla="*/ 252 h 253"/>
              <a:gd name="T6" fmla="*/ 931 w 932"/>
              <a:gd name="T7" fmla="*/ 0 h 253"/>
              <a:gd name="T8" fmla="*/ 0 w 932"/>
              <a:gd name="T9" fmla="*/ 0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2"/>
              <a:gd name="T16" fmla="*/ 0 h 253"/>
              <a:gd name="T17" fmla="*/ 932 w 932"/>
              <a:gd name="T18" fmla="*/ 253 h 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2" h="253">
                <a:moveTo>
                  <a:pt x="0" y="0"/>
                </a:moveTo>
                <a:lnTo>
                  <a:pt x="0" y="252"/>
                </a:lnTo>
                <a:lnTo>
                  <a:pt x="931" y="252"/>
                </a:lnTo>
                <a:lnTo>
                  <a:pt x="931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Rectangle 18"/>
          <p:cNvSpPr>
            <a:spLocks noChangeArrowheads="1"/>
          </p:cNvSpPr>
          <p:nvPr/>
        </p:nvSpPr>
        <p:spPr bwMode="auto">
          <a:xfrm>
            <a:off x="3666331" y="1983581"/>
            <a:ext cx="152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Initial Interview</a:t>
            </a:r>
          </a:p>
        </p:txBody>
      </p:sp>
      <p:sp>
        <p:nvSpPr>
          <p:cNvPr id="29712" name="Freeform 19"/>
          <p:cNvSpPr>
            <a:spLocks/>
          </p:cNvSpPr>
          <p:nvPr/>
        </p:nvSpPr>
        <p:spPr bwMode="auto">
          <a:xfrm>
            <a:off x="3640931" y="2258219"/>
            <a:ext cx="584200" cy="342900"/>
          </a:xfrm>
          <a:custGeom>
            <a:avLst/>
            <a:gdLst>
              <a:gd name="T0" fmla="*/ 350 w 368"/>
              <a:gd name="T1" fmla="*/ 0 h 216"/>
              <a:gd name="T2" fmla="*/ 367 w 368"/>
              <a:gd name="T3" fmla="*/ 7 h 216"/>
              <a:gd name="T4" fmla="*/ 367 w 368"/>
              <a:gd name="T5" fmla="*/ 16 h 216"/>
              <a:gd name="T6" fmla="*/ 359 w 368"/>
              <a:gd name="T7" fmla="*/ 30 h 216"/>
              <a:gd name="T8" fmla="*/ 24 w 368"/>
              <a:gd name="T9" fmla="*/ 215 h 216"/>
              <a:gd name="T10" fmla="*/ 0 w 368"/>
              <a:gd name="T11" fmla="*/ 185 h 216"/>
              <a:gd name="T12" fmla="*/ 335 w 368"/>
              <a:gd name="T13" fmla="*/ 0 h 216"/>
              <a:gd name="T14" fmla="*/ 350 w 368"/>
              <a:gd name="T15" fmla="*/ 0 h 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8"/>
              <a:gd name="T25" fmla="*/ 0 h 216"/>
              <a:gd name="T26" fmla="*/ 368 w 368"/>
              <a:gd name="T27" fmla="*/ 216 h 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8" h="216">
                <a:moveTo>
                  <a:pt x="350" y="0"/>
                </a:moveTo>
                <a:lnTo>
                  <a:pt x="367" y="7"/>
                </a:lnTo>
                <a:lnTo>
                  <a:pt x="367" y="16"/>
                </a:lnTo>
                <a:lnTo>
                  <a:pt x="359" y="30"/>
                </a:lnTo>
                <a:lnTo>
                  <a:pt x="24" y="215"/>
                </a:lnTo>
                <a:lnTo>
                  <a:pt x="0" y="185"/>
                </a:lnTo>
                <a:lnTo>
                  <a:pt x="335" y="0"/>
                </a:lnTo>
                <a:lnTo>
                  <a:pt x="350" y="0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Freeform 20"/>
          <p:cNvSpPr>
            <a:spLocks/>
          </p:cNvSpPr>
          <p:nvPr/>
        </p:nvSpPr>
        <p:spPr bwMode="auto">
          <a:xfrm>
            <a:off x="3594893" y="2391569"/>
            <a:ext cx="319088" cy="244475"/>
          </a:xfrm>
          <a:custGeom>
            <a:avLst/>
            <a:gdLst>
              <a:gd name="T0" fmla="*/ 0 w 201"/>
              <a:gd name="T1" fmla="*/ 153 h 154"/>
              <a:gd name="T2" fmla="*/ 200 w 201"/>
              <a:gd name="T3" fmla="*/ 108 h 154"/>
              <a:gd name="T4" fmla="*/ 136 w 201"/>
              <a:gd name="T5" fmla="*/ 81 h 154"/>
              <a:gd name="T6" fmla="*/ 136 w 201"/>
              <a:gd name="T7" fmla="*/ 0 h 154"/>
              <a:gd name="T8" fmla="*/ 0 w 201"/>
              <a:gd name="T9" fmla="*/ 153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54"/>
              <a:gd name="T17" fmla="*/ 201 w 201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54">
                <a:moveTo>
                  <a:pt x="0" y="153"/>
                </a:moveTo>
                <a:lnTo>
                  <a:pt x="200" y="108"/>
                </a:lnTo>
                <a:lnTo>
                  <a:pt x="136" y="81"/>
                </a:lnTo>
                <a:lnTo>
                  <a:pt x="136" y="0"/>
                </a:lnTo>
                <a:lnTo>
                  <a:pt x="0" y="153"/>
                </a:lnTo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Freeform 21"/>
          <p:cNvSpPr>
            <a:spLocks/>
          </p:cNvSpPr>
          <p:nvPr/>
        </p:nvSpPr>
        <p:spPr bwMode="auto">
          <a:xfrm>
            <a:off x="2142331" y="2932906"/>
            <a:ext cx="4808537" cy="1873250"/>
          </a:xfrm>
          <a:custGeom>
            <a:avLst/>
            <a:gdLst>
              <a:gd name="T0" fmla="*/ 0 w 3029"/>
              <a:gd name="T1" fmla="*/ 590 h 1180"/>
              <a:gd name="T2" fmla="*/ 10 w 3029"/>
              <a:gd name="T3" fmla="*/ 650 h 1180"/>
              <a:gd name="T4" fmla="*/ 31 w 3029"/>
              <a:gd name="T5" fmla="*/ 711 h 1180"/>
              <a:gd name="T6" fmla="*/ 73 w 3029"/>
              <a:gd name="T7" fmla="*/ 763 h 1180"/>
              <a:gd name="T8" fmla="*/ 125 w 3029"/>
              <a:gd name="T9" fmla="*/ 815 h 1180"/>
              <a:gd name="T10" fmla="*/ 188 w 3029"/>
              <a:gd name="T11" fmla="*/ 867 h 1180"/>
              <a:gd name="T12" fmla="*/ 260 w 3029"/>
              <a:gd name="T13" fmla="*/ 919 h 1180"/>
              <a:gd name="T14" fmla="*/ 344 w 3029"/>
              <a:gd name="T15" fmla="*/ 963 h 1180"/>
              <a:gd name="T16" fmla="*/ 448 w 3029"/>
              <a:gd name="T17" fmla="*/ 1005 h 1180"/>
              <a:gd name="T18" fmla="*/ 553 w 3029"/>
              <a:gd name="T19" fmla="*/ 1041 h 1180"/>
              <a:gd name="T20" fmla="*/ 668 w 3029"/>
              <a:gd name="T21" fmla="*/ 1075 h 1180"/>
              <a:gd name="T22" fmla="*/ 794 w 3029"/>
              <a:gd name="T23" fmla="*/ 1109 h 1180"/>
              <a:gd name="T24" fmla="*/ 929 w 3029"/>
              <a:gd name="T25" fmla="*/ 1135 h 1180"/>
              <a:gd name="T26" fmla="*/ 1065 w 3029"/>
              <a:gd name="T27" fmla="*/ 1153 h 1180"/>
              <a:gd name="T28" fmla="*/ 1211 w 3029"/>
              <a:gd name="T29" fmla="*/ 1171 h 1180"/>
              <a:gd name="T30" fmla="*/ 1357 w 3029"/>
              <a:gd name="T31" fmla="*/ 1179 h 1180"/>
              <a:gd name="T32" fmla="*/ 1670 w 3029"/>
              <a:gd name="T33" fmla="*/ 1179 h 1180"/>
              <a:gd name="T34" fmla="*/ 1816 w 3029"/>
              <a:gd name="T35" fmla="*/ 1171 h 1180"/>
              <a:gd name="T36" fmla="*/ 1963 w 3029"/>
              <a:gd name="T37" fmla="*/ 1153 h 1180"/>
              <a:gd name="T38" fmla="*/ 2099 w 3029"/>
              <a:gd name="T39" fmla="*/ 1135 h 1180"/>
              <a:gd name="T40" fmla="*/ 2234 w 3029"/>
              <a:gd name="T41" fmla="*/ 1109 h 1180"/>
              <a:gd name="T42" fmla="*/ 2360 w 3029"/>
              <a:gd name="T43" fmla="*/ 1075 h 1180"/>
              <a:gd name="T44" fmla="*/ 2475 w 3029"/>
              <a:gd name="T45" fmla="*/ 1041 h 1180"/>
              <a:gd name="T46" fmla="*/ 2579 w 3029"/>
              <a:gd name="T47" fmla="*/ 1005 h 1180"/>
              <a:gd name="T48" fmla="*/ 2684 w 3029"/>
              <a:gd name="T49" fmla="*/ 963 h 1180"/>
              <a:gd name="T50" fmla="*/ 2766 w 3029"/>
              <a:gd name="T51" fmla="*/ 919 h 1180"/>
              <a:gd name="T52" fmla="*/ 2840 w 3029"/>
              <a:gd name="T53" fmla="*/ 867 h 1180"/>
              <a:gd name="T54" fmla="*/ 2903 w 3029"/>
              <a:gd name="T55" fmla="*/ 815 h 1180"/>
              <a:gd name="T56" fmla="*/ 2955 w 3029"/>
              <a:gd name="T57" fmla="*/ 763 h 1180"/>
              <a:gd name="T58" fmla="*/ 2997 w 3029"/>
              <a:gd name="T59" fmla="*/ 711 h 1180"/>
              <a:gd name="T60" fmla="*/ 3018 w 3029"/>
              <a:gd name="T61" fmla="*/ 650 h 1180"/>
              <a:gd name="T62" fmla="*/ 3028 w 3029"/>
              <a:gd name="T63" fmla="*/ 590 h 1180"/>
              <a:gd name="T64" fmla="*/ 3018 w 3029"/>
              <a:gd name="T65" fmla="*/ 529 h 1180"/>
              <a:gd name="T66" fmla="*/ 2997 w 3029"/>
              <a:gd name="T67" fmla="*/ 468 h 1180"/>
              <a:gd name="T68" fmla="*/ 2955 w 3029"/>
              <a:gd name="T69" fmla="*/ 416 h 1180"/>
              <a:gd name="T70" fmla="*/ 2903 w 3029"/>
              <a:gd name="T71" fmla="*/ 364 h 1180"/>
              <a:gd name="T72" fmla="*/ 2840 w 3029"/>
              <a:gd name="T73" fmla="*/ 312 h 1180"/>
              <a:gd name="T74" fmla="*/ 2766 w 3029"/>
              <a:gd name="T75" fmla="*/ 260 h 1180"/>
              <a:gd name="T76" fmla="*/ 2684 w 3029"/>
              <a:gd name="T77" fmla="*/ 216 h 1180"/>
              <a:gd name="T78" fmla="*/ 2579 w 3029"/>
              <a:gd name="T79" fmla="*/ 174 h 1180"/>
              <a:gd name="T80" fmla="*/ 2475 w 3029"/>
              <a:gd name="T81" fmla="*/ 138 h 1180"/>
              <a:gd name="T82" fmla="*/ 2360 w 3029"/>
              <a:gd name="T83" fmla="*/ 104 h 1180"/>
              <a:gd name="T84" fmla="*/ 2234 w 3029"/>
              <a:gd name="T85" fmla="*/ 70 h 1180"/>
              <a:gd name="T86" fmla="*/ 2099 w 3029"/>
              <a:gd name="T87" fmla="*/ 44 h 1180"/>
              <a:gd name="T88" fmla="*/ 1963 w 3029"/>
              <a:gd name="T89" fmla="*/ 26 h 1180"/>
              <a:gd name="T90" fmla="*/ 1816 w 3029"/>
              <a:gd name="T91" fmla="*/ 8 h 1180"/>
              <a:gd name="T92" fmla="*/ 1670 w 3029"/>
              <a:gd name="T93" fmla="*/ 0 h 1180"/>
              <a:gd name="T94" fmla="*/ 1357 w 3029"/>
              <a:gd name="T95" fmla="*/ 0 h 1180"/>
              <a:gd name="T96" fmla="*/ 1211 w 3029"/>
              <a:gd name="T97" fmla="*/ 8 h 1180"/>
              <a:gd name="T98" fmla="*/ 1065 w 3029"/>
              <a:gd name="T99" fmla="*/ 26 h 1180"/>
              <a:gd name="T100" fmla="*/ 929 w 3029"/>
              <a:gd name="T101" fmla="*/ 44 h 1180"/>
              <a:gd name="T102" fmla="*/ 794 w 3029"/>
              <a:gd name="T103" fmla="*/ 70 h 1180"/>
              <a:gd name="T104" fmla="*/ 668 w 3029"/>
              <a:gd name="T105" fmla="*/ 104 h 1180"/>
              <a:gd name="T106" fmla="*/ 553 w 3029"/>
              <a:gd name="T107" fmla="*/ 138 h 1180"/>
              <a:gd name="T108" fmla="*/ 448 w 3029"/>
              <a:gd name="T109" fmla="*/ 174 h 1180"/>
              <a:gd name="T110" fmla="*/ 344 w 3029"/>
              <a:gd name="T111" fmla="*/ 216 h 1180"/>
              <a:gd name="T112" fmla="*/ 260 w 3029"/>
              <a:gd name="T113" fmla="*/ 260 h 1180"/>
              <a:gd name="T114" fmla="*/ 188 w 3029"/>
              <a:gd name="T115" fmla="*/ 312 h 1180"/>
              <a:gd name="T116" fmla="*/ 125 w 3029"/>
              <a:gd name="T117" fmla="*/ 364 h 1180"/>
              <a:gd name="T118" fmla="*/ 73 w 3029"/>
              <a:gd name="T119" fmla="*/ 416 h 1180"/>
              <a:gd name="T120" fmla="*/ 31 w 3029"/>
              <a:gd name="T121" fmla="*/ 468 h 1180"/>
              <a:gd name="T122" fmla="*/ 10 w 3029"/>
              <a:gd name="T123" fmla="*/ 529 h 1180"/>
              <a:gd name="T124" fmla="*/ 0 w 3029"/>
              <a:gd name="T125" fmla="*/ 590 h 11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29"/>
              <a:gd name="T190" fmla="*/ 0 h 1180"/>
              <a:gd name="T191" fmla="*/ 3029 w 3029"/>
              <a:gd name="T192" fmla="*/ 1180 h 118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29" h="1180">
                <a:moveTo>
                  <a:pt x="0" y="590"/>
                </a:moveTo>
                <a:lnTo>
                  <a:pt x="10" y="650"/>
                </a:lnTo>
                <a:lnTo>
                  <a:pt x="31" y="711"/>
                </a:lnTo>
                <a:lnTo>
                  <a:pt x="73" y="763"/>
                </a:lnTo>
                <a:lnTo>
                  <a:pt x="125" y="815"/>
                </a:lnTo>
                <a:lnTo>
                  <a:pt x="188" y="867"/>
                </a:lnTo>
                <a:lnTo>
                  <a:pt x="260" y="919"/>
                </a:lnTo>
                <a:lnTo>
                  <a:pt x="344" y="963"/>
                </a:lnTo>
                <a:lnTo>
                  <a:pt x="448" y="1005"/>
                </a:lnTo>
                <a:lnTo>
                  <a:pt x="553" y="1041"/>
                </a:lnTo>
                <a:lnTo>
                  <a:pt x="668" y="1075"/>
                </a:lnTo>
                <a:lnTo>
                  <a:pt x="794" y="1109"/>
                </a:lnTo>
                <a:lnTo>
                  <a:pt x="929" y="1135"/>
                </a:lnTo>
                <a:lnTo>
                  <a:pt x="1065" y="1153"/>
                </a:lnTo>
                <a:lnTo>
                  <a:pt x="1211" y="1171"/>
                </a:lnTo>
                <a:lnTo>
                  <a:pt x="1357" y="1179"/>
                </a:lnTo>
                <a:lnTo>
                  <a:pt x="1670" y="1179"/>
                </a:lnTo>
                <a:lnTo>
                  <a:pt x="1816" y="1171"/>
                </a:lnTo>
                <a:lnTo>
                  <a:pt x="1963" y="1153"/>
                </a:lnTo>
                <a:lnTo>
                  <a:pt x="2099" y="1135"/>
                </a:lnTo>
                <a:lnTo>
                  <a:pt x="2234" y="1109"/>
                </a:lnTo>
                <a:lnTo>
                  <a:pt x="2360" y="1075"/>
                </a:lnTo>
                <a:lnTo>
                  <a:pt x="2475" y="1041"/>
                </a:lnTo>
                <a:lnTo>
                  <a:pt x="2579" y="1005"/>
                </a:lnTo>
                <a:lnTo>
                  <a:pt x="2684" y="963"/>
                </a:lnTo>
                <a:lnTo>
                  <a:pt x="2766" y="919"/>
                </a:lnTo>
                <a:lnTo>
                  <a:pt x="2840" y="867"/>
                </a:lnTo>
                <a:lnTo>
                  <a:pt x="2903" y="815"/>
                </a:lnTo>
                <a:lnTo>
                  <a:pt x="2955" y="763"/>
                </a:lnTo>
                <a:lnTo>
                  <a:pt x="2997" y="711"/>
                </a:lnTo>
                <a:lnTo>
                  <a:pt x="3018" y="650"/>
                </a:lnTo>
                <a:lnTo>
                  <a:pt x="3028" y="590"/>
                </a:lnTo>
                <a:lnTo>
                  <a:pt x="3018" y="529"/>
                </a:lnTo>
                <a:lnTo>
                  <a:pt x="2997" y="468"/>
                </a:lnTo>
                <a:lnTo>
                  <a:pt x="2955" y="416"/>
                </a:lnTo>
                <a:lnTo>
                  <a:pt x="2903" y="364"/>
                </a:lnTo>
                <a:lnTo>
                  <a:pt x="2840" y="312"/>
                </a:lnTo>
                <a:lnTo>
                  <a:pt x="2766" y="260"/>
                </a:lnTo>
                <a:lnTo>
                  <a:pt x="2684" y="216"/>
                </a:lnTo>
                <a:lnTo>
                  <a:pt x="2579" y="174"/>
                </a:lnTo>
                <a:lnTo>
                  <a:pt x="2475" y="138"/>
                </a:lnTo>
                <a:lnTo>
                  <a:pt x="2360" y="104"/>
                </a:lnTo>
                <a:lnTo>
                  <a:pt x="2234" y="70"/>
                </a:lnTo>
                <a:lnTo>
                  <a:pt x="2099" y="44"/>
                </a:lnTo>
                <a:lnTo>
                  <a:pt x="1963" y="26"/>
                </a:lnTo>
                <a:lnTo>
                  <a:pt x="1816" y="8"/>
                </a:lnTo>
                <a:lnTo>
                  <a:pt x="1670" y="0"/>
                </a:lnTo>
                <a:lnTo>
                  <a:pt x="1357" y="0"/>
                </a:lnTo>
                <a:lnTo>
                  <a:pt x="1211" y="8"/>
                </a:lnTo>
                <a:lnTo>
                  <a:pt x="1065" y="26"/>
                </a:lnTo>
                <a:lnTo>
                  <a:pt x="929" y="44"/>
                </a:lnTo>
                <a:lnTo>
                  <a:pt x="794" y="70"/>
                </a:lnTo>
                <a:lnTo>
                  <a:pt x="668" y="104"/>
                </a:lnTo>
                <a:lnTo>
                  <a:pt x="553" y="138"/>
                </a:lnTo>
                <a:lnTo>
                  <a:pt x="448" y="174"/>
                </a:lnTo>
                <a:lnTo>
                  <a:pt x="344" y="216"/>
                </a:lnTo>
                <a:lnTo>
                  <a:pt x="260" y="260"/>
                </a:lnTo>
                <a:lnTo>
                  <a:pt x="188" y="312"/>
                </a:lnTo>
                <a:lnTo>
                  <a:pt x="125" y="364"/>
                </a:lnTo>
                <a:lnTo>
                  <a:pt x="73" y="416"/>
                </a:lnTo>
                <a:lnTo>
                  <a:pt x="31" y="468"/>
                </a:lnTo>
                <a:lnTo>
                  <a:pt x="10" y="529"/>
                </a:lnTo>
                <a:lnTo>
                  <a:pt x="0" y="59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Rectangle 22"/>
          <p:cNvSpPr>
            <a:spLocks noChangeArrowheads="1"/>
          </p:cNvSpPr>
          <p:nvPr/>
        </p:nvSpPr>
        <p:spPr bwMode="auto">
          <a:xfrm>
            <a:off x="1386681" y="5322094"/>
            <a:ext cx="2138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Process repeats until:</a:t>
            </a:r>
          </a:p>
        </p:txBody>
      </p:sp>
      <p:sp>
        <p:nvSpPr>
          <p:cNvPr id="29716" name="Rectangle 23"/>
          <p:cNvSpPr>
            <a:spLocks noChangeArrowheads="1"/>
          </p:cNvSpPr>
          <p:nvPr/>
        </p:nvSpPr>
        <p:spPr bwMode="auto">
          <a:xfrm>
            <a:off x="3718718" y="4933156"/>
            <a:ext cx="4106863" cy="132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1)  User is satisfied</a:t>
            </a:r>
          </a:p>
          <a:p>
            <a:r>
              <a:rPr lang="en-US" sz="1600">
                <a:solidFill>
                  <a:schemeClr val="hlink"/>
                </a:solidFill>
              </a:rPr>
              <a:t>2)  User and designer give up</a:t>
            </a:r>
          </a:p>
          <a:p>
            <a:r>
              <a:rPr lang="en-US" sz="1600">
                <a:solidFill>
                  <a:schemeClr val="hlink"/>
                </a:solidFill>
              </a:rPr>
              <a:t>3)  Formal system is built from prototype</a:t>
            </a:r>
          </a:p>
          <a:p>
            <a:r>
              <a:rPr lang="en-US" sz="1600">
                <a:solidFill>
                  <a:schemeClr val="hlink"/>
                </a:solidFill>
              </a:rPr>
              <a:t>4)  Need for application is removed</a:t>
            </a:r>
          </a:p>
          <a:p>
            <a:r>
              <a:rPr lang="en-US" sz="1600">
                <a:solidFill>
                  <a:schemeClr val="hlink"/>
                </a:solidFill>
              </a:rPr>
              <a:t>5)  Process never ends</a:t>
            </a:r>
          </a:p>
        </p:txBody>
      </p:sp>
      <p:sp>
        <p:nvSpPr>
          <p:cNvPr id="2971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Prototyping</a:t>
            </a:r>
          </a:p>
        </p:txBody>
      </p:sp>
      <p:sp>
        <p:nvSpPr>
          <p:cNvPr id="29718" name="Rectangle 26"/>
          <p:cNvSpPr>
            <a:spLocks noChangeArrowheads="1"/>
          </p:cNvSpPr>
          <p:nvPr/>
        </p:nvSpPr>
        <p:spPr bwMode="auto">
          <a:xfrm>
            <a:off x="4556918" y="1483519"/>
            <a:ext cx="6223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xmlns="" val="325689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Prototyping Evaluation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Advantages</a:t>
            </a:r>
          </a:p>
          <a:p>
            <a:pPr lvl="1"/>
            <a:r>
              <a:rPr lang="en-US" sz="1800" smtClean="0"/>
              <a:t>Get a working system earlier</a:t>
            </a:r>
          </a:p>
          <a:p>
            <a:pPr lvl="1"/>
            <a:r>
              <a:rPr lang="en-US" sz="1800" smtClean="0"/>
              <a:t>User has more input</a:t>
            </a:r>
          </a:p>
          <a:p>
            <a:pPr lvl="1"/>
            <a:r>
              <a:rPr lang="en-US" sz="1800" smtClean="0"/>
              <a:t>Designed to be modified</a:t>
            </a:r>
          </a:p>
          <a:p>
            <a:endParaRPr lang="en-US" sz="2000" smtClean="0"/>
          </a:p>
          <a:p>
            <a:r>
              <a:rPr lang="en-US" sz="2000" smtClean="0"/>
              <a:t>Problems</a:t>
            </a:r>
          </a:p>
          <a:p>
            <a:pPr lvl="1"/>
            <a:r>
              <a:rPr lang="en-US" sz="1800" smtClean="0"/>
              <a:t>Need 4GL trained MIS staff</a:t>
            </a:r>
          </a:p>
          <a:p>
            <a:pPr lvl="1"/>
            <a:r>
              <a:rPr lang="en-US" sz="1800" smtClean="0"/>
              <a:t>Too many users</a:t>
            </a:r>
          </a:p>
          <a:p>
            <a:pPr lvl="1"/>
            <a:r>
              <a:rPr lang="en-US" sz="1800" smtClean="0"/>
              <a:t>Too many analysts</a:t>
            </a:r>
          </a:p>
          <a:p>
            <a:pPr lvl="1"/>
            <a:r>
              <a:rPr lang="en-US" sz="1800" smtClean="0"/>
              <a:t>Never finish</a:t>
            </a:r>
          </a:p>
          <a:p>
            <a:pPr lvl="1"/>
            <a:r>
              <a:rPr lang="en-US" sz="1800" smtClean="0"/>
              <a:t>"Loss" of management control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Best uses</a:t>
            </a:r>
          </a:p>
          <a:p>
            <a:pPr lvl="1"/>
            <a:r>
              <a:rPr lang="en-US" sz="1800" smtClean="0"/>
              <a:t>Single user</a:t>
            </a:r>
          </a:p>
          <a:p>
            <a:pPr lvl="1"/>
            <a:r>
              <a:rPr lang="en-US" sz="1800" smtClean="0"/>
              <a:t>Reports</a:t>
            </a:r>
          </a:p>
          <a:p>
            <a:pPr lvl="1"/>
            <a:r>
              <a:rPr lang="en-US" sz="1800" smtClean="0"/>
              <a:t>Input screens</a:t>
            </a:r>
          </a:p>
          <a:p>
            <a:pPr lvl="1"/>
            <a:r>
              <a:rPr lang="en-US" sz="1800" smtClean="0"/>
              <a:t>Self-contained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4915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Extreme Programming and Agile Development</a:t>
            </a:r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1453438" y="2396331"/>
            <a:ext cx="6865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035213" y="2416969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102600" y="5814219"/>
            <a:ext cx="1749425" cy="715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/>
              <a:t>Inputs: 16, 7, 19</a:t>
            </a:r>
          </a:p>
          <a:p>
            <a:pPr>
              <a:spcBef>
                <a:spcPct val="50000"/>
              </a:spcBef>
            </a:pPr>
            <a:r>
              <a:rPr lang="en-US" sz="1600" i="1"/>
              <a:t>Output: 91</a:t>
            </a:r>
          </a:p>
        </p:txBody>
      </p:sp>
      <p:pic>
        <p:nvPicPr>
          <p:cNvPr id="31750" name="Picture 7" descr="j02849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89" t="16467"/>
          <a:stretch>
            <a:fillRect/>
          </a:stretch>
        </p:blipFill>
        <p:spPr bwMode="auto">
          <a:xfrm>
            <a:off x="2091613" y="3505994"/>
            <a:ext cx="24193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1137525" y="5385594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Test cases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147175" y="5001419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Paired programming</a:t>
            </a: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0238" y="2756694"/>
            <a:ext cx="1328737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3620375" y="1980406"/>
            <a:ext cx="0" cy="817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6892213" y="1980406"/>
            <a:ext cx="0" cy="817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2823450" y="161528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Release 1.0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6081000" y="161528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Release 1.1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5241213" y="4114006"/>
            <a:ext cx="3560762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Target release dates.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Build test cases.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Write code and test it.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Release product.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Add features for next release.</a:t>
            </a:r>
          </a:p>
        </p:txBody>
      </p:sp>
    </p:spTree>
    <p:extLst>
      <p:ext uri="{BB962C8B-B14F-4D97-AF65-F5344CB8AC3E}">
        <p14:creationId xmlns:p14="http://schemas.microsoft.com/office/powerpoint/2010/main" xmlns="" val="14352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110"/>
          <a:stretch>
            <a:fillRect/>
          </a:stretch>
        </p:blipFill>
        <p:spPr bwMode="auto">
          <a:xfrm>
            <a:off x="1385888" y="2386013"/>
            <a:ext cx="2957512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494213" y="2514600"/>
            <a:ext cx="4267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Developing systems is generally a team effort among MIS developers and business users. Groupware, CASE, and development tools are often used to facilitate communication and coordination.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Systems with Teams</a:t>
            </a:r>
          </a:p>
        </p:txBody>
      </p:sp>
    </p:spTree>
    <p:extLst>
      <p:ext uri="{BB962C8B-B14F-4D97-AF65-F5344CB8AC3E}">
        <p14:creationId xmlns:p14="http://schemas.microsoft.com/office/powerpoint/2010/main" xmlns="" val="1532693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Joint Application Design</a:t>
            </a:r>
          </a:p>
        </p:txBody>
      </p:sp>
      <p:pic>
        <p:nvPicPr>
          <p:cNvPr id="33795" name="Picture 4" descr="j0395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413000"/>
            <a:ext cx="32004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6" descr="j03961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5663" y="5175250"/>
            <a:ext cx="23415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j03961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0226" y="2301875"/>
            <a:ext cx="2932112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1" descr="j039615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1176" y="4856163"/>
            <a:ext cx="12287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9" name="Group 14"/>
          <p:cNvGrpSpPr>
            <a:grpSpLocks/>
          </p:cNvGrpSpPr>
          <p:nvPr/>
        </p:nvGrpSpPr>
        <p:grpSpPr bwMode="auto">
          <a:xfrm>
            <a:off x="4284663" y="2374900"/>
            <a:ext cx="1338263" cy="2363788"/>
            <a:chOff x="3611" y="2368"/>
            <a:chExt cx="843" cy="1489"/>
          </a:xfrm>
        </p:grpSpPr>
        <p:pic>
          <p:nvPicPr>
            <p:cNvPr id="33801" name="Picture 13" descr="kkae0rnd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" y="2368"/>
              <a:ext cx="843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2" name="Rectangle 12"/>
            <p:cNvSpPr>
              <a:spLocks noChangeArrowheads="1"/>
            </p:cNvSpPr>
            <p:nvPr/>
          </p:nvSpPr>
          <p:spPr bwMode="auto">
            <a:xfrm>
              <a:off x="3632" y="2400"/>
              <a:ext cx="78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sz="1400"/>
                <a:t>Goals</a:t>
              </a:r>
            </a:p>
            <a:p>
              <a:pPr algn="ctr"/>
              <a:r>
                <a:rPr lang="en-US" sz="1400"/>
                <a:t>Primary Needs</a:t>
              </a:r>
            </a:p>
            <a:p>
              <a:pPr algn="ctr"/>
              <a:r>
                <a:rPr lang="en-US" sz="1400"/>
                <a:t>Computations</a:t>
              </a:r>
            </a:p>
            <a:p>
              <a:pPr algn="ctr"/>
              <a:r>
                <a:rPr lang="en-US" sz="1400"/>
                <a:t>Forms</a:t>
              </a:r>
            </a:p>
            <a:p>
              <a:pPr algn="ctr"/>
              <a:r>
                <a:rPr lang="en-US" sz="1400"/>
                <a:t>Database</a:t>
              </a:r>
            </a:p>
          </p:txBody>
        </p:sp>
      </p:grpSp>
      <p:sp>
        <p:nvSpPr>
          <p:cNvPr id="33800" name="Text Box 15"/>
          <p:cNvSpPr txBox="1">
            <a:spLocks noChangeArrowheads="1"/>
          </p:cNvSpPr>
          <p:nvPr/>
        </p:nvSpPr>
        <p:spPr bwMode="auto">
          <a:xfrm>
            <a:off x="1100138" y="1292225"/>
            <a:ext cx="29606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chemeClr val="hlink"/>
                </a:solidFill>
              </a:rPr>
              <a:t>Get everyone together to identify the primary elements of the design with no distractions.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4922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4084638" y="1862138"/>
            <a:ext cx="16637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Coordination</a:t>
            </a:r>
          </a:p>
          <a:p>
            <a:pPr algn="ctr"/>
            <a:r>
              <a:rPr lang="en-US" sz="1800"/>
              <a:t>Technology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039813" y="3030538"/>
            <a:ext cx="16637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Control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779838" y="2928938"/>
            <a:ext cx="16637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Information</a:t>
            </a:r>
          </a:p>
          <a:p>
            <a:pPr algn="ctr"/>
            <a:r>
              <a:rPr lang="en-US" sz="1800"/>
              <a:t>Sharing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6675438" y="2928938"/>
            <a:ext cx="16637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Change</a:t>
            </a:r>
          </a:p>
          <a:p>
            <a:pPr algn="ctr"/>
            <a:r>
              <a:rPr lang="en-US" sz="1800"/>
              <a:t>Monitoring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1130300" y="4262438"/>
            <a:ext cx="1108075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Access</a:t>
            </a:r>
          </a:p>
          <a:p>
            <a:pPr algn="ctr"/>
            <a:r>
              <a:rPr lang="en-US" sz="1800"/>
              <a:t>Control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2713038" y="4224338"/>
            <a:ext cx="9779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Data</a:t>
            </a:r>
          </a:p>
          <a:p>
            <a:pPr algn="ctr"/>
            <a:r>
              <a:rPr lang="en-US" sz="1800"/>
              <a:t>Sharing</a:t>
            </a: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5410200" y="4224338"/>
            <a:ext cx="1414463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Consistency</a:t>
            </a:r>
          </a:p>
          <a:p>
            <a:pPr algn="ctr"/>
            <a:r>
              <a:rPr lang="en-US" sz="1800"/>
              <a:t>Enforcement</a:t>
            </a:r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3932238" y="4224338"/>
            <a:ext cx="1368425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Concurrency</a:t>
            </a:r>
          </a:p>
          <a:p>
            <a:pPr algn="ctr"/>
            <a:r>
              <a:rPr lang="en-US" sz="1800"/>
              <a:t>Control</a:t>
            </a: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7056438" y="4224338"/>
            <a:ext cx="9017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Product</a:t>
            </a: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8275638" y="4224338"/>
            <a:ext cx="78105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User</a:t>
            </a:r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 flipH="1">
            <a:off x="1411288" y="3608388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3240088" y="3532188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5"/>
          <p:cNvSpPr>
            <a:spLocks noChangeShapeType="1"/>
          </p:cNvSpPr>
          <p:nvPr/>
        </p:nvSpPr>
        <p:spPr bwMode="auto">
          <a:xfrm>
            <a:off x="4611688" y="3532188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6"/>
          <p:cNvSpPr>
            <a:spLocks noChangeShapeType="1"/>
          </p:cNvSpPr>
          <p:nvPr/>
        </p:nvSpPr>
        <p:spPr bwMode="auto">
          <a:xfrm>
            <a:off x="4611688" y="3532188"/>
            <a:ext cx="1219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7"/>
          <p:cNvSpPr>
            <a:spLocks noChangeShapeType="1"/>
          </p:cNvSpPr>
          <p:nvPr/>
        </p:nvSpPr>
        <p:spPr bwMode="auto">
          <a:xfrm flipH="1">
            <a:off x="7354888" y="3532188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8"/>
          <p:cNvSpPr>
            <a:spLocks noChangeShapeType="1"/>
          </p:cNvSpPr>
          <p:nvPr/>
        </p:nvSpPr>
        <p:spPr bwMode="auto">
          <a:xfrm>
            <a:off x="7659688" y="3532188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9"/>
          <p:cNvSpPr>
            <a:spLocks noChangeShapeType="1"/>
          </p:cNvSpPr>
          <p:nvPr/>
        </p:nvSpPr>
        <p:spPr bwMode="auto">
          <a:xfrm flipH="1">
            <a:off x="2478088" y="2465388"/>
            <a:ext cx="2133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4611688" y="246538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21"/>
          <p:cNvSpPr>
            <a:spLocks noChangeShapeType="1"/>
          </p:cNvSpPr>
          <p:nvPr/>
        </p:nvSpPr>
        <p:spPr bwMode="auto">
          <a:xfrm>
            <a:off x="4611688" y="2465388"/>
            <a:ext cx="2667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Teamwork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304255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developer</a:t>
            </a:r>
          </a:p>
          <a:p>
            <a:r>
              <a:rPr lang="en-US" dirty="0" smtClean="0"/>
              <a:t>Multiple programmers</a:t>
            </a:r>
          </a:p>
          <a:p>
            <a:r>
              <a:rPr lang="en-US" dirty="0" smtClean="0"/>
              <a:t>Everyone can see and modify the source code</a:t>
            </a:r>
          </a:p>
          <a:p>
            <a:r>
              <a:rPr lang="en-US" dirty="0" smtClean="0"/>
              <a:t>Typically, user companies pay for support—sometimes to the lead developer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GNU </a:t>
            </a:r>
            <a:r>
              <a:rPr lang="en-US" dirty="0" smtClean="0"/>
              <a:t>(Richard Stallman) and </a:t>
            </a:r>
            <a:r>
              <a:rPr lang="en-US" dirty="0" smtClean="0">
                <a:hlinkClick r:id="rId3"/>
              </a:rPr>
              <a:t>http://www.sourceforge.net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8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 descr="Large grid"/>
          <p:cNvSpPr>
            <a:spLocks noChangeArrowheads="1"/>
          </p:cNvSpPr>
          <p:nvPr/>
        </p:nvSpPr>
        <p:spPr bwMode="auto">
          <a:xfrm>
            <a:off x="5645150" y="1377950"/>
            <a:ext cx="2959100" cy="11303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DEFFFC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5089525" y="12033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$</a:t>
            </a:r>
          </a:p>
        </p:txBody>
      </p:sp>
      <p:sp>
        <p:nvSpPr>
          <p:cNvPr id="19460" name="Freeform 8"/>
          <p:cNvSpPr>
            <a:spLocks/>
          </p:cNvSpPr>
          <p:nvPr/>
        </p:nvSpPr>
        <p:spPr bwMode="auto">
          <a:xfrm>
            <a:off x="6637338" y="4032250"/>
            <a:ext cx="419100" cy="336550"/>
          </a:xfrm>
          <a:custGeom>
            <a:avLst/>
            <a:gdLst>
              <a:gd name="T0" fmla="*/ 200 w 264"/>
              <a:gd name="T1" fmla="*/ 9 h 212"/>
              <a:gd name="T2" fmla="*/ 168 w 264"/>
              <a:gd name="T3" fmla="*/ 0 h 212"/>
              <a:gd name="T4" fmla="*/ 136 w 264"/>
              <a:gd name="T5" fmla="*/ 0 h 212"/>
              <a:gd name="T6" fmla="*/ 84 w 264"/>
              <a:gd name="T7" fmla="*/ 11 h 212"/>
              <a:gd name="T8" fmla="*/ 52 w 264"/>
              <a:gd name="T9" fmla="*/ 11 h 212"/>
              <a:gd name="T10" fmla="*/ 21 w 264"/>
              <a:gd name="T11" fmla="*/ 53 h 212"/>
              <a:gd name="T12" fmla="*/ 0 w 264"/>
              <a:gd name="T13" fmla="*/ 95 h 212"/>
              <a:gd name="T14" fmla="*/ 0 w 264"/>
              <a:gd name="T15" fmla="*/ 137 h 212"/>
              <a:gd name="T16" fmla="*/ 21 w 264"/>
              <a:gd name="T17" fmla="*/ 169 h 212"/>
              <a:gd name="T18" fmla="*/ 63 w 264"/>
              <a:gd name="T19" fmla="*/ 190 h 212"/>
              <a:gd name="T20" fmla="*/ 105 w 264"/>
              <a:gd name="T21" fmla="*/ 200 h 212"/>
              <a:gd name="T22" fmla="*/ 147 w 264"/>
              <a:gd name="T23" fmla="*/ 211 h 212"/>
              <a:gd name="T24" fmla="*/ 179 w 264"/>
              <a:gd name="T25" fmla="*/ 211 h 212"/>
              <a:gd name="T26" fmla="*/ 231 w 264"/>
              <a:gd name="T27" fmla="*/ 211 h 212"/>
              <a:gd name="T28" fmla="*/ 252 w 264"/>
              <a:gd name="T29" fmla="*/ 179 h 212"/>
              <a:gd name="T30" fmla="*/ 263 w 264"/>
              <a:gd name="T31" fmla="*/ 137 h 212"/>
              <a:gd name="T32" fmla="*/ 263 w 264"/>
              <a:gd name="T33" fmla="*/ 105 h 212"/>
              <a:gd name="T34" fmla="*/ 252 w 264"/>
              <a:gd name="T35" fmla="*/ 63 h 212"/>
              <a:gd name="T36" fmla="*/ 210 w 264"/>
              <a:gd name="T37" fmla="*/ 32 h 212"/>
              <a:gd name="T38" fmla="*/ 168 w 264"/>
              <a:gd name="T39" fmla="*/ 11 h 212"/>
              <a:gd name="T40" fmla="*/ 136 w 264"/>
              <a:gd name="T41" fmla="*/ 11 h 212"/>
              <a:gd name="T42" fmla="*/ 94 w 264"/>
              <a:gd name="T43" fmla="*/ 21 h 2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64"/>
              <a:gd name="T67" fmla="*/ 0 h 212"/>
              <a:gd name="T68" fmla="*/ 264 w 264"/>
              <a:gd name="T69" fmla="*/ 212 h 21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64" h="212">
                <a:moveTo>
                  <a:pt x="200" y="9"/>
                </a:moveTo>
                <a:lnTo>
                  <a:pt x="168" y="0"/>
                </a:lnTo>
                <a:lnTo>
                  <a:pt x="136" y="0"/>
                </a:lnTo>
                <a:lnTo>
                  <a:pt x="84" y="11"/>
                </a:lnTo>
                <a:lnTo>
                  <a:pt x="52" y="11"/>
                </a:lnTo>
                <a:lnTo>
                  <a:pt x="21" y="53"/>
                </a:lnTo>
                <a:lnTo>
                  <a:pt x="0" y="95"/>
                </a:lnTo>
                <a:lnTo>
                  <a:pt x="0" y="137"/>
                </a:lnTo>
                <a:lnTo>
                  <a:pt x="21" y="169"/>
                </a:lnTo>
                <a:lnTo>
                  <a:pt x="63" y="190"/>
                </a:lnTo>
                <a:lnTo>
                  <a:pt x="105" y="200"/>
                </a:lnTo>
                <a:lnTo>
                  <a:pt x="147" y="211"/>
                </a:lnTo>
                <a:lnTo>
                  <a:pt x="179" y="211"/>
                </a:lnTo>
                <a:lnTo>
                  <a:pt x="231" y="211"/>
                </a:lnTo>
                <a:lnTo>
                  <a:pt x="252" y="179"/>
                </a:lnTo>
                <a:lnTo>
                  <a:pt x="263" y="137"/>
                </a:lnTo>
                <a:lnTo>
                  <a:pt x="263" y="105"/>
                </a:lnTo>
                <a:lnTo>
                  <a:pt x="252" y="63"/>
                </a:lnTo>
                <a:lnTo>
                  <a:pt x="210" y="32"/>
                </a:lnTo>
                <a:lnTo>
                  <a:pt x="168" y="11"/>
                </a:lnTo>
                <a:lnTo>
                  <a:pt x="136" y="11"/>
                </a:lnTo>
                <a:lnTo>
                  <a:pt x="94" y="21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7175500" y="3024188"/>
            <a:ext cx="69890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 smtClean="0"/>
              <a:t>2012</a:t>
            </a:r>
            <a:endParaRPr lang="en-US" sz="1800" dirty="0"/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8013700" y="3032125"/>
            <a:ext cx="87203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9463" name="Line 14"/>
          <p:cNvSpPr>
            <a:spLocks noChangeShapeType="1"/>
          </p:cNvSpPr>
          <p:nvPr/>
        </p:nvSpPr>
        <p:spPr bwMode="auto">
          <a:xfrm>
            <a:off x="7038975" y="2895600"/>
            <a:ext cx="9144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7724775" y="2895600"/>
            <a:ext cx="12192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Freeform 17"/>
          <p:cNvSpPr>
            <a:spLocks/>
          </p:cNvSpPr>
          <p:nvPr/>
        </p:nvSpPr>
        <p:spPr bwMode="auto">
          <a:xfrm>
            <a:off x="5715000" y="1295400"/>
            <a:ext cx="2668588" cy="1068388"/>
          </a:xfrm>
          <a:custGeom>
            <a:avLst/>
            <a:gdLst>
              <a:gd name="T0" fmla="*/ 0 w 1681"/>
              <a:gd name="T1" fmla="*/ 672 h 673"/>
              <a:gd name="T2" fmla="*/ 288 w 1681"/>
              <a:gd name="T3" fmla="*/ 624 h 673"/>
              <a:gd name="T4" fmla="*/ 576 w 1681"/>
              <a:gd name="T5" fmla="*/ 576 h 673"/>
              <a:gd name="T6" fmla="*/ 720 w 1681"/>
              <a:gd name="T7" fmla="*/ 480 h 673"/>
              <a:gd name="T8" fmla="*/ 748 w 1681"/>
              <a:gd name="T9" fmla="*/ 476 h 673"/>
              <a:gd name="T10" fmla="*/ 960 w 1681"/>
              <a:gd name="T11" fmla="*/ 480 h 673"/>
              <a:gd name="T12" fmla="*/ 1152 w 1681"/>
              <a:gd name="T13" fmla="*/ 336 h 673"/>
              <a:gd name="T14" fmla="*/ 1182 w 1681"/>
              <a:gd name="T15" fmla="*/ 334 h 673"/>
              <a:gd name="T16" fmla="*/ 1440 w 1681"/>
              <a:gd name="T17" fmla="*/ 288 h 673"/>
              <a:gd name="T18" fmla="*/ 1680 w 1681"/>
              <a:gd name="T19" fmla="*/ 0 h 6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1"/>
              <a:gd name="T31" fmla="*/ 0 h 673"/>
              <a:gd name="T32" fmla="*/ 1681 w 1681"/>
              <a:gd name="T33" fmla="*/ 673 h 6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1" h="673">
                <a:moveTo>
                  <a:pt x="0" y="672"/>
                </a:moveTo>
                <a:lnTo>
                  <a:pt x="288" y="624"/>
                </a:lnTo>
                <a:lnTo>
                  <a:pt x="576" y="576"/>
                </a:lnTo>
                <a:lnTo>
                  <a:pt x="720" y="480"/>
                </a:lnTo>
                <a:lnTo>
                  <a:pt x="748" y="476"/>
                </a:lnTo>
                <a:lnTo>
                  <a:pt x="960" y="480"/>
                </a:lnTo>
                <a:lnTo>
                  <a:pt x="1152" y="336"/>
                </a:lnTo>
                <a:lnTo>
                  <a:pt x="1182" y="334"/>
                </a:lnTo>
                <a:lnTo>
                  <a:pt x="1440" y="288"/>
                </a:lnTo>
                <a:lnTo>
                  <a:pt x="1680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Runaway Projects</a:t>
            </a:r>
          </a:p>
        </p:txBody>
      </p:sp>
      <p:sp>
        <p:nvSpPr>
          <p:cNvPr id="19467" name="Rectangle 19"/>
          <p:cNvSpPr>
            <a:spLocks noGrp="1" noChangeArrowheads="1"/>
          </p:cNvSpPr>
          <p:nvPr>
            <p:ph idx="4294967295"/>
          </p:nvPr>
        </p:nvSpPr>
        <p:spPr>
          <a:xfrm>
            <a:off x="1082675" y="1303337"/>
            <a:ext cx="4006850" cy="30654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Technical measures</a:t>
            </a:r>
          </a:p>
          <a:p>
            <a:pPr lvl="1"/>
            <a:r>
              <a:rPr lang="en-US" dirty="0" smtClean="0"/>
              <a:t>2 - 5 times over budget</a:t>
            </a:r>
          </a:p>
          <a:p>
            <a:pPr lvl="1"/>
            <a:r>
              <a:rPr lang="en-US" dirty="0" smtClean="0"/>
              <a:t>2 - 5 times behind schedule</a:t>
            </a:r>
          </a:p>
          <a:p>
            <a:pPr lvl="1"/>
            <a:r>
              <a:rPr lang="en-US" dirty="0" smtClean="0"/>
              <a:t>Missing technical objectives</a:t>
            </a:r>
          </a:p>
          <a:p>
            <a:r>
              <a:rPr lang="en-US" dirty="0" smtClean="0"/>
              <a:t>Design problems</a:t>
            </a:r>
          </a:p>
          <a:p>
            <a:pPr lvl="1"/>
            <a:r>
              <a:rPr lang="en-US" dirty="0" smtClean="0"/>
              <a:t>Duplication of efforts</a:t>
            </a:r>
          </a:p>
          <a:p>
            <a:pPr lvl="1"/>
            <a:r>
              <a:rPr lang="en-US" dirty="0" smtClean="0"/>
              <a:t>Incompatibilities</a:t>
            </a:r>
          </a:p>
          <a:p>
            <a:pPr lvl="1"/>
            <a:r>
              <a:rPr lang="en-US" dirty="0" smtClean="0"/>
              <a:t>User/designer conflicts</a:t>
            </a:r>
          </a:p>
        </p:txBody>
      </p:sp>
      <p:pic>
        <p:nvPicPr>
          <p:cNvPr id="19468" name="Picture 1034" descr="j03167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68800"/>
            <a:ext cx="25796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Rectangle 1035"/>
          <p:cNvSpPr>
            <a:spLocks noChangeArrowheads="1"/>
          </p:cNvSpPr>
          <p:nvPr/>
        </p:nvSpPr>
        <p:spPr bwMode="auto">
          <a:xfrm>
            <a:off x="5651500" y="3636963"/>
            <a:ext cx="2667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1036"/>
          <p:cNvSpPr>
            <a:spLocks noChangeArrowheads="1"/>
          </p:cNvSpPr>
          <p:nvPr/>
        </p:nvSpPr>
        <p:spPr bwMode="auto">
          <a:xfrm>
            <a:off x="5575300" y="3560763"/>
            <a:ext cx="2667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037"/>
          <p:cNvSpPr>
            <a:spLocks noChangeArrowheads="1"/>
          </p:cNvSpPr>
          <p:nvPr/>
        </p:nvSpPr>
        <p:spPr bwMode="auto">
          <a:xfrm>
            <a:off x="5499100" y="3484563"/>
            <a:ext cx="2667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66" name="Group 10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0049242"/>
              </p:ext>
            </p:extLst>
          </p:nvPr>
        </p:nvGraphicFramePr>
        <p:xfrm>
          <a:off x="5422900" y="3433763"/>
          <a:ext cx="2667000" cy="2003510"/>
        </p:xfrm>
        <a:graphic>
          <a:graphicData uri="http://schemas.openxmlformats.org/drawingml/2006/table">
            <a:tbl>
              <a:tblPr/>
              <a:tblGrid>
                <a:gridCol w="382588"/>
                <a:gridCol w="379412"/>
                <a:gridCol w="381000"/>
                <a:gridCol w="381000"/>
                <a:gridCol w="382588"/>
                <a:gridCol w="379412"/>
                <a:gridCol w="381000"/>
              </a:tblGrid>
              <a:tr h="365644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9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29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29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29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29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29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32" name="Line 10"/>
          <p:cNvSpPr>
            <a:spLocks noChangeShapeType="1"/>
          </p:cNvSpPr>
          <p:nvPr/>
        </p:nvSpPr>
        <p:spPr bwMode="auto">
          <a:xfrm flipH="1">
            <a:off x="6581775" y="3276600"/>
            <a:ext cx="5334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3" name="Line 9"/>
          <p:cNvSpPr>
            <a:spLocks noChangeShapeType="1"/>
          </p:cNvSpPr>
          <p:nvPr/>
        </p:nvSpPr>
        <p:spPr bwMode="auto">
          <a:xfrm>
            <a:off x="6505575" y="3352800"/>
            <a:ext cx="457200" cy="609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4" name="Rectangle 13"/>
          <p:cNvSpPr>
            <a:spLocks noChangeArrowheads="1"/>
          </p:cNvSpPr>
          <p:nvPr/>
        </p:nvSpPr>
        <p:spPr bwMode="auto">
          <a:xfrm>
            <a:off x="8229600" y="3503613"/>
            <a:ext cx="87203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204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End-user Development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Faster</a:t>
            </a:r>
          </a:p>
          <a:p>
            <a:pPr lvl="1"/>
            <a:r>
              <a:rPr lang="en-US" smtClean="0"/>
              <a:t>Cheaper</a:t>
            </a:r>
          </a:p>
          <a:p>
            <a:pPr lvl="1"/>
            <a:r>
              <a:rPr lang="en-US" smtClean="0"/>
              <a:t>Get what you want</a:t>
            </a:r>
          </a:p>
          <a:p>
            <a:endParaRPr lang="en-US" smtClean="0"/>
          </a:p>
          <a:p>
            <a:r>
              <a:rPr lang="en-US" smtClean="0"/>
              <a:t>Disadvantages/Problems</a:t>
            </a:r>
          </a:p>
          <a:p>
            <a:pPr lvl="1"/>
            <a:r>
              <a:rPr lang="en-US" smtClean="0"/>
              <a:t>Lack of documentation</a:t>
            </a:r>
          </a:p>
          <a:p>
            <a:pPr lvl="1"/>
            <a:r>
              <a:rPr lang="en-US" smtClean="0"/>
              <a:t>Individual/personal differences</a:t>
            </a:r>
          </a:p>
          <a:p>
            <a:pPr lvl="1"/>
            <a:r>
              <a:rPr lang="en-US" smtClean="0"/>
              <a:t>Pre-packaged software limitations</a:t>
            </a:r>
          </a:p>
          <a:p>
            <a:pPr lvl="1"/>
            <a:r>
              <a:rPr lang="en-US" smtClean="0"/>
              <a:t>Takes User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85650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End-user Development</a:t>
            </a:r>
            <a:br>
              <a:rPr lang="en-US" smtClean="0"/>
            </a:br>
            <a:r>
              <a:rPr lang="en-US" smtClean="0"/>
              <a:t>When to Call for Help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Many people use the system</a:t>
            </a:r>
          </a:p>
          <a:p>
            <a:pPr lvl="1"/>
            <a:r>
              <a:rPr lang="en-US" sz="1800" smtClean="0"/>
              <a:t>PC versus central computer</a:t>
            </a:r>
          </a:p>
          <a:p>
            <a:pPr lvl="1"/>
            <a:r>
              <a:rPr lang="en-US" sz="1800" smtClean="0"/>
              <a:t>Need documentation</a:t>
            </a:r>
          </a:p>
          <a:p>
            <a:pPr lvl="1"/>
            <a:r>
              <a:rPr lang="en-US" sz="1800" smtClean="0"/>
              <a:t>Individual user differences</a:t>
            </a:r>
          </a:p>
          <a:p>
            <a:pPr lvl="1"/>
            <a:r>
              <a:rPr lang="en-US" sz="1800" smtClean="0"/>
              <a:t>Need to train users</a:t>
            </a:r>
          </a:p>
          <a:p>
            <a:r>
              <a:rPr lang="en-US" sz="2000" smtClean="0"/>
              <a:t>Commercial software limits</a:t>
            </a:r>
          </a:p>
          <a:p>
            <a:r>
              <a:rPr lang="en-US" sz="2000" smtClean="0"/>
              <a:t>User time is expensive</a:t>
            </a:r>
          </a:p>
          <a:p>
            <a:r>
              <a:rPr lang="en-US" sz="2000" smtClean="0"/>
              <a:t>Mission critical application</a:t>
            </a:r>
          </a:p>
          <a:p>
            <a:pPr lvl="1"/>
            <a:r>
              <a:rPr lang="en-US" sz="1800" smtClean="0"/>
              <a:t>Additional testing</a:t>
            </a:r>
          </a:p>
          <a:p>
            <a:pPr lvl="1"/>
            <a:r>
              <a:rPr lang="en-US" sz="1800" smtClean="0"/>
              <a:t>Many modifications</a:t>
            </a:r>
          </a:p>
          <a:p>
            <a:pPr lvl="1"/>
            <a:r>
              <a:rPr lang="en-US" sz="1800" smtClean="0"/>
              <a:t>Need security &amp; control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Need to integrate</a:t>
            </a:r>
          </a:p>
          <a:p>
            <a:pPr lvl="1"/>
            <a:r>
              <a:rPr lang="en-US" sz="1800" smtClean="0"/>
              <a:t>Use corporate data</a:t>
            </a:r>
          </a:p>
          <a:p>
            <a:pPr lvl="1"/>
            <a:r>
              <a:rPr lang="en-US" sz="1800" smtClean="0"/>
              <a:t>Tie to existing software</a:t>
            </a:r>
          </a:p>
          <a:p>
            <a:pPr lvl="1"/>
            <a:r>
              <a:rPr lang="en-US" sz="1800" smtClean="0"/>
              <a:t>Connect to network</a:t>
            </a:r>
          </a:p>
          <a:p>
            <a:r>
              <a:rPr lang="en-US" sz="2000" smtClean="0"/>
              <a:t>Database Integrity</a:t>
            </a:r>
          </a:p>
          <a:p>
            <a:pPr lvl="1"/>
            <a:r>
              <a:rPr lang="en-US" sz="1800" smtClean="0"/>
              <a:t>Avoid duplicate data</a:t>
            </a:r>
          </a:p>
          <a:p>
            <a:pPr lvl="1"/>
            <a:r>
              <a:rPr lang="en-US" sz="1800" smtClean="0"/>
              <a:t>Changes to corporate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589287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Should Develop Systems?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/>
              <a:t>MIS</a:t>
            </a:r>
          </a:p>
          <a:p>
            <a:pPr lvl="1"/>
            <a:r>
              <a:rPr lang="en-US" sz="1800" smtClean="0"/>
              <a:t>Size:  Many users</a:t>
            </a:r>
          </a:p>
          <a:p>
            <a:pPr lvl="1"/>
            <a:r>
              <a:rPr lang="en-US" sz="1800" smtClean="0"/>
              <a:t>Complexity:  Different departments</a:t>
            </a:r>
          </a:p>
          <a:p>
            <a:pPr lvl="1"/>
            <a:r>
              <a:rPr lang="en-US" sz="1800" smtClean="0"/>
              <a:t>Long development time</a:t>
            </a:r>
          </a:p>
          <a:p>
            <a:pPr lvl="2"/>
            <a:r>
              <a:rPr lang="en-US" sz="1600" smtClean="0"/>
              <a:t>SDLC large project controls</a:t>
            </a:r>
          </a:p>
          <a:p>
            <a:pPr lvl="2"/>
            <a:r>
              <a:rPr lang="en-US" sz="1600" smtClean="0"/>
              <a:t>Cost of user time</a:t>
            </a:r>
          </a:p>
          <a:p>
            <a:pPr lvl="1"/>
            <a:r>
              <a:rPr lang="en-US" sz="1800" smtClean="0"/>
              <a:t>Critical Information</a:t>
            </a:r>
          </a:p>
          <a:p>
            <a:pPr lvl="2"/>
            <a:r>
              <a:rPr lang="en-US" sz="1600" smtClean="0"/>
              <a:t>Major changes to central data base</a:t>
            </a:r>
          </a:p>
          <a:p>
            <a:pPr lvl="2"/>
            <a:r>
              <a:rPr lang="en-US" sz="1600" smtClean="0"/>
              <a:t>Formal testing</a:t>
            </a:r>
          </a:p>
          <a:p>
            <a:pPr lvl="1"/>
            <a:r>
              <a:rPr lang="en-US" sz="1800" smtClean="0"/>
              <a:t>Expensive hardware</a:t>
            </a:r>
          </a:p>
          <a:p>
            <a:pPr lvl="2"/>
            <a:r>
              <a:rPr lang="en-US" sz="1600" smtClean="0"/>
              <a:t>Formal feasibility</a:t>
            </a:r>
          </a:p>
          <a:p>
            <a:pPr lvl="2"/>
            <a:r>
              <a:rPr lang="en-US" sz="1600" smtClean="0"/>
              <a:t>Compatibility</a:t>
            </a:r>
          </a:p>
          <a:p>
            <a:pPr lvl="1"/>
            <a:r>
              <a:rPr lang="en-US" sz="1800" smtClean="0"/>
              <a:t>Specialized knowledge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End User</a:t>
            </a:r>
          </a:p>
          <a:p>
            <a:pPr lvl="1"/>
            <a:r>
              <a:rPr lang="en-US" sz="1800" smtClean="0"/>
              <a:t>One-time code</a:t>
            </a:r>
          </a:p>
          <a:p>
            <a:pPr lvl="1"/>
            <a:r>
              <a:rPr lang="en-US" sz="1800" smtClean="0"/>
              <a:t>Can purchase pre-packaged solutions</a:t>
            </a:r>
          </a:p>
          <a:p>
            <a:pPr lvl="1"/>
            <a:r>
              <a:rPr lang="en-US" sz="1800" smtClean="0"/>
              <a:t>Highly trained users</a:t>
            </a:r>
          </a:p>
          <a:p>
            <a:endParaRPr lang="en-US" sz="2000" smtClean="0"/>
          </a:p>
          <a:p>
            <a:r>
              <a:rPr lang="en-US" sz="2000" smtClean="0"/>
              <a:t>How Can MIS Help?</a:t>
            </a:r>
          </a:p>
          <a:p>
            <a:pPr lvl="1"/>
            <a:r>
              <a:rPr lang="en-US" sz="1800" smtClean="0"/>
              <a:t>Easy access to data/database</a:t>
            </a:r>
          </a:p>
          <a:p>
            <a:pPr lvl="1"/>
            <a:r>
              <a:rPr lang="en-US" sz="1800" smtClean="0"/>
              <a:t>Advice and help</a:t>
            </a:r>
          </a:p>
          <a:p>
            <a:pPr lvl="1"/>
            <a:r>
              <a:rPr lang="en-US" sz="1800" smtClean="0"/>
              <a:t>Testing &amp; quality control</a:t>
            </a:r>
          </a:p>
          <a:p>
            <a:pPr lvl="1"/>
            <a:r>
              <a:rPr lang="en-US" sz="1800" smtClean="0"/>
              <a:t>Training &amp; tutorials</a:t>
            </a:r>
          </a:p>
          <a:p>
            <a:pPr lvl="1"/>
            <a:r>
              <a:rPr lang="en-US" sz="1800" smtClean="0"/>
              <a:t>Support/Help Center</a:t>
            </a:r>
          </a:p>
        </p:txBody>
      </p:sp>
    </p:spTree>
    <p:extLst>
      <p:ext uri="{BB962C8B-B14F-4D97-AF65-F5344CB8AC3E}">
        <p14:creationId xmlns:p14="http://schemas.microsoft.com/office/powerpoint/2010/main" xmlns="" val="341914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Choosing Methodologies</a:t>
            </a:r>
          </a:p>
        </p:txBody>
      </p:sp>
      <p:graphicFrame>
        <p:nvGraphicFramePr>
          <p:cNvPr id="105481" name="Group 103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314928866"/>
              </p:ext>
            </p:extLst>
          </p:nvPr>
        </p:nvGraphicFramePr>
        <p:xfrm>
          <a:off x="457200" y="1371600"/>
          <a:ext cx="8488362" cy="4100514"/>
        </p:xfrm>
        <a:graphic>
          <a:graphicData uri="http://schemas.openxmlformats.org/drawingml/2006/table">
            <a:tbl>
              <a:tblPr/>
              <a:tblGrid>
                <a:gridCol w="1257300"/>
                <a:gridCol w="901700"/>
                <a:gridCol w="900112"/>
                <a:gridCol w="1404938"/>
                <a:gridCol w="1738312"/>
                <a:gridCol w="1235075"/>
                <a:gridCol w="1050925"/>
              </a:tblGrid>
              <a:tr h="579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SDLC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Extreme Programming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Prototyping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 User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frame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or two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 staff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or two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Trans/DSS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Both/DSS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minimal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Minimal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Crucial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Crucial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Crucial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Document. &amp; Training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 &amp; Security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Re-usability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09800" y="586740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Methods can be combined in a project.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314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161881" y="1858197"/>
            <a:ext cx="1798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/>
              <a:t>Basic Systems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5166218" y="1359393"/>
            <a:ext cx="3721100" cy="273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Rectangle 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Systems Approach to Process Analysis</a:t>
            </a:r>
          </a:p>
        </p:txBody>
      </p:sp>
      <p:sp>
        <p:nvSpPr>
          <p:cNvPr id="39959" name="Rectangle 23"/>
          <p:cNvSpPr>
            <a:spLocks noGrp="1" noChangeArrowheads="1"/>
          </p:cNvSpPr>
          <p:nvPr>
            <p:ph idx="1"/>
          </p:nvPr>
        </p:nvSpPr>
        <p:spPr>
          <a:xfrm>
            <a:off x="1205280" y="13970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Systems</a:t>
            </a:r>
          </a:p>
          <a:p>
            <a:pPr lvl="1"/>
            <a:r>
              <a:rPr lang="en-US" sz="2400" dirty="0" smtClean="0"/>
              <a:t>Input, Process, Output</a:t>
            </a:r>
          </a:p>
          <a:p>
            <a:pPr lvl="1"/>
            <a:r>
              <a:rPr lang="en-US" sz="2400" dirty="0" smtClean="0"/>
              <a:t>Divide and Conquer</a:t>
            </a:r>
          </a:p>
          <a:p>
            <a:pPr lvl="1"/>
            <a:r>
              <a:rPr lang="en-US" sz="2400" dirty="0" smtClean="0"/>
              <a:t>Goals and Objectives</a:t>
            </a:r>
          </a:p>
          <a:p>
            <a:pPr lvl="1"/>
            <a:r>
              <a:rPr lang="en-US" sz="2400" dirty="0" smtClean="0"/>
              <a:t>Control and Feedback</a:t>
            </a:r>
          </a:p>
          <a:p>
            <a:pPr lvl="1"/>
            <a:r>
              <a:rPr lang="en-US" sz="2400" dirty="0" smtClean="0"/>
              <a:t>Diagramming Systems</a:t>
            </a:r>
          </a:p>
          <a:p>
            <a:pPr lvl="1"/>
            <a:r>
              <a:rPr lang="en-US" sz="2400" dirty="0" smtClean="0"/>
              <a:t>Common Systems Problems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324600" y="2514600"/>
            <a:ext cx="1143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Process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5334000" y="2933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7467600" y="293370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1635" y="249604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90064" y="249604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41934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Goals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9741" y="224072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134807" y="1983581"/>
            <a:ext cx="14478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Process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1763207" y="2745581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47738" y="2298891"/>
            <a:ext cx="14478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Goal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3"/>
            <a:endCxn id="12" idx="2"/>
          </p:cNvCxnSpPr>
          <p:nvPr/>
        </p:nvCxnSpPr>
        <p:spPr>
          <a:xfrm>
            <a:off x="4582607" y="2745581"/>
            <a:ext cx="2165131" cy="10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99491" y="224072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4999491" y="4050506"/>
            <a:ext cx="1143000" cy="1362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Analyze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4"/>
            <a:endCxn id="16" idx="3"/>
          </p:cNvCxnSpPr>
          <p:nvPr/>
        </p:nvCxnSpPr>
        <p:spPr>
          <a:xfrm flipH="1">
            <a:off x="6142491" y="3213291"/>
            <a:ext cx="1329147" cy="15182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47738" y="423145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Feedback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16" idx="1"/>
            <a:endCxn id="7" idx="2"/>
          </p:cNvCxnSpPr>
          <p:nvPr/>
        </p:nvCxnSpPr>
        <p:spPr>
          <a:xfrm flipH="1" flipV="1">
            <a:off x="3858707" y="3507581"/>
            <a:ext cx="1140784" cy="12239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30007" y="411956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31696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System boundary:  The Zoo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225550" y="1682750"/>
            <a:ext cx="20447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Members</a:t>
            </a:r>
          </a:p>
          <a:p>
            <a:pPr algn="ctr"/>
            <a:r>
              <a:rPr lang="en-US" sz="1800"/>
              <a:t>Donors</a:t>
            </a:r>
          </a:p>
          <a:p>
            <a:pPr algn="ctr"/>
            <a:r>
              <a:rPr lang="en-US" sz="1800"/>
              <a:t>Visitors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69150" y="4806950"/>
            <a:ext cx="1663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Other Zoos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965325" y="4167188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Education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736725" y="4471988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Visitor Counts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879725" y="5310188"/>
            <a:ext cx="1379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Educational</a:t>
            </a:r>
          </a:p>
          <a:p>
            <a:r>
              <a:rPr lang="en-US" sz="1800"/>
              <a:t>Materials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080125" y="4243388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Baby</a:t>
            </a:r>
          </a:p>
          <a:p>
            <a:r>
              <a:rPr lang="en-US" sz="1800"/>
              <a:t>Animals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546725" y="4929188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Registration </a:t>
            </a:r>
          </a:p>
          <a:p>
            <a:r>
              <a:rPr lang="en-US" sz="1800"/>
              <a:t>Papers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6918325" y="33289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Health Data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4425950" y="2978150"/>
            <a:ext cx="1816100" cy="1206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The</a:t>
            </a:r>
          </a:p>
          <a:p>
            <a:pPr algn="ctr"/>
            <a:r>
              <a:rPr lang="en-US" sz="1800"/>
              <a:t>Zoo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336925" y="21859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Money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7169150" y="1606550"/>
            <a:ext cx="1435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/>
              <a:t>Suppliers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022725" y="1576388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Requests</a:t>
            </a:r>
          </a:p>
          <a:p>
            <a:r>
              <a:rPr lang="en-US" sz="1800"/>
              <a:t>&amp; Comments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6689725" y="2262188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Animal Feed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7299325" y="25669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Invoices</a:t>
            </a:r>
          </a:p>
        </p:txBody>
      </p:sp>
      <p:sp>
        <p:nvSpPr>
          <p:cNvPr id="40977" name="Arc 17"/>
          <p:cNvSpPr>
            <a:spLocks/>
          </p:cNvSpPr>
          <p:nvPr/>
        </p:nvSpPr>
        <p:spPr bwMode="auto">
          <a:xfrm>
            <a:off x="3276600" y="2058988"/>
            <a:ext cx="1828800" cy="914400"/>
          </a:xfrm>
          <a:custGeom>
            <a:avLst/>
            <a:gdLst>
              <a:gd name="T0" fmla="*/ 0 w 21600"/>
              <a:gd name="T1" fmla="*/ 0 h 21600"/>
              <a:gd name="T2" fmla="*/ 1828800 w 21600"/>
              <a:gd name="T3" fmla="*/ 914400 h 21600"/>
              <a:gd name="T4" fmla="*/ 0 w 21600"/>
              <a:gd name="T5" fmla="*/ 914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Arc 18"/>
          <p:cNvSpPr>
            <a:spLocks/>
          </p:cNvSpPr>
          <p:nvPr/>
        </p:nvSpPr>
        <p:spPr bwMode="auto">
          <a:xfrm>
            <a:off x="5564188" y="2135188"/>
            <a:ext cx="1524000" cy="762000"/>
          </a:xfrm>
          <a:custGeom>
            <a:avLst/>
            <a:gdLst>
              <a:gd name="T0" fmla="*/ 0 w 21600"/>
              <a:gd name="T1" fmla="*/ 762000 h 21600"/>
              <a:gd name="T2" fmla="*/ 1522448 w 21600"/>
              <a:gd name="T3" fmla="*/ 0 h 21600"/>
              <a:gd name="T4" fmla="*/ 1524000 w 21600"/>
              <a:gd name="T5" fmla="*/ 762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9"/>
                  <a:pt x="9657" y="12"/>
                  <a:pt x="2157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9"/>
                  <a:pt x="9657" y="12"/>
                  <a:pt x="2157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Arc 19"/>
          <p:cNvSpPr>
            <a:spLocks/>
          </p:cNvSpPr>
          <p:nvPr/>
        </p:nvSpPr>
        <p:spPr bwMode="auto">
          <a:xfrm>
            <a:off x="6248400" y="3582988"/>
            <a:ext cx="2057400" cy="1143000"/>
          </a:xfrm>
          <a:custGeom>
            <a:avLst/>
            <a:gdLst>
              <a:gd name="T0" fmla="*/ 0 w 21600"/>
              <a:gd name="T1" fmla="*/ 0 h 21600"/>
              <a:gd name="T2" fmla="*/ 2057400 w 21600"/>
              <a:gd name="T3" fmla="*/ 1143000 h 21600"/>
              <a:gd name="T4" fmla="*/ 0 w 21600"/>
              <a:gd name="T5" fmla="*/ 1143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Arc 20"/>
          <p:cNvSpPr>
            <a:spLocks/>
          </p:cNvSpPr>
          <p:nvPr/>
        </p:nvSpPr>
        <p:spPr bwMode="auto">
          <a:xfrm>
            <a:off x="6248400" y="4116388"/>
            <a:ext cx="1219200" cy="685800"/>
          </a:xfrm>
          <a:custGeom>
            <a:avLst/>
            <a:gdLst>
              <a:gd name="T0" fmla="*/ 0 w 21600"/>
              <a:gd name="T1" fmla="*/ 0 h 21600"/>
              <a:gd name="T2" fmla="*/ 121920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Arc 21"/>
          <p:cNvSpPr>
            <a:spLocks/>
          </p:cNvSpPr>
          <p:nvPr/>
        </p:nvSpPr>
        <p:spPr bwMode="auto">
          <a:xfrm>
            <a:off x="4268788" y="4192588"/>
            <a:ext cx="609600" cy="1219200"/>
          </a:xfrm>
          <a:custGeom>
            <a:avLst/>
            <a:gdLst>
              <a:gd name="T0" fmla="*/ 0 w 21600"/>
              <a:gd name="T1" fmla="*/ 1219200 h 21600"/>
              <a:gd name="T2" fmla="*/ 608020 w 21600"/>
              <a:gd name="T3" fmla="*/ 0 h 21600"/>
              <a:gd name="T4" fmla="*/ 609600 w 21600"/>
              <a:gd name="T5" fmla="*/ 1219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Arc 22"/>
          <p:cNvSpPr>
            <a:spLocks/>
          </p:cNvSpPr>
          <p:nvPr/>
        </p:nvSpPr>
        <p:spPr bwMode="auto">
          <a:xfrm>
            <a:off x="3354388" y="3659188"/>
            <a:ext cx="1066800" cy="990600"/>
          </a:xfrm>
          <a:custGeom>
            <a:avLst/>
            <a:gdLst>
              <a:gd name="T0" fmla="*/ 0 w 21600"/>
              <a:gd name="T1" fmla="*/ 990600 h 21600"/>
              <a:gd name="T2" fmla="*/ 1065220 w 21600"/>
              <a:gd name="T3" fmla="*/ 0 h 21600"/>
              <a:gd name="T4" fmla="*/ 1066800 w 21600"/>
              <a:gd name="T5" fmla="*/ 990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1" y="17"/>
                  <a:pt x="2156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1" y="17"/>
                  <a:pt x="2156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540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Subsystems:  The Zoo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6788150" y="2673350"/>
            <a:ext cx="1663700" cy="1130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Animal</a:t>
            </a:r>
          </a:p>
          <a:p>
            <a:pPr algn="ctr"/>
            <a:r>
              <a:rPr lang="en-US" sz="2000"/>
              <a:t>Care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4044950" y="1835150"/>
            <a:ext cx="1816100" cy="1054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Donor &amp;</a:t>
            </a:r>
          </a:p>
          <a:p>
            <a:pPr algn="ctr"/>
            <a:r>
              <a:rPr lang="en-US" sz="2000"/>
              <a:t>Public</a:t>
            </a:r>
          </a:p>
          <a:p>
            <a:pPr algn="ctr"/>
            <a:r>
              <a:rPr lang="en-US" sz="2000"/>
              <a:t>Relations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6788150" y="4654550"/>
            <a:ext cx="1816100" cy="1054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Manage</a:t>
            </a:r>
          </a:p>
          <a:p>
            <a:pPr algn="ctr"/>
            <a:r>
              <a:rPr lang="en-US" sz="2000"/>
              <a:t>Facilities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1530350" y="4349750"/>
            <a:ext cx="1739900" cy="1130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Produce</a:t>
            </a:r>
          </a:p>
          <a:p>
            <a:pPr algn="ctr"/>
            <a:r>
              <a:rPr lang="en-US" sz="2000"/>
              <a:t>Management</a:t>
            </a:r>
          </a:p>
          <a:p>
            <a:pPr algn="ctr"/>
            <a:r>
              <a:rPr lang="en-US" sz="2000"/>
              <a:t>Reports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4502150" y="3435350"/>
            <a:ext cx="1739900" cy="1130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Manage</a:t>
            </a:r>
          </a:p>
          <a:p>
            <a:pPr algn="ctr"/>
            <a:r>
              <a:rPr lang="en-US" sz="2000"/>
              <a:t>Human</a:t>
            </a:r>
          </a:p>
          <a:p>
            <a:pPr algn="ctr"/>
            <a:r>
              <a:rPr lang="en-US" sz="2000"/>
              <a:t>Resources</a:t>
            </a:r>
          </a:p>
        </p:txBody>
      </p:sp>
      <p:pic>
        <p:nvPicPr>
          <p:cNvPr id="41992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23988"/>
            <a:ext cx="2957512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2916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Data Flow Diagram Objects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572000" y="22987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External Entity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572000" y="44704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Data Flow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572000" y="4991100"/>
            <a:ext cx="297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Feedback and Control Data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572000" y="22987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External Entity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72000" y="31369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Process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572000" y="39116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Data Store (file)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572000" y="44704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Data Flow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72000" y="4991100"/>
            <a:ext cx="297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Feedback and Control Data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955925" y="2019300"/>
            <a:ext cx="15113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2955925" y="3009900"/>
            <a:ext cx="1435100" cy="596900"/>
          </a:xfrm>
          <a:prstGeom prst="roundRect">
            <a:avLst>
              <a:gd name="adj" fmla="val 3354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Arc 13"/>
          <p:cNvSpPr>
            <a:spLocks/>
          </p:cNvSpPr>
          <p:nvPr/>
        </p:nvSpPr>
        <p:spPr bwMode="auto">
          <a:xfrm>
            <a:off x="2874963" y="4529138"/>
            <a:ext cx="1600200" cy="381000"/>
          </a:xfrm>
          <a:custGeom>
            <a:avLst/>
            <a:gdLst>
              <a:gd name="T0" fmla="*/ 0 w 21600"/>
              <a:gd name="T1" fmla="*/ 381000 h 21600"/>
              <a:gd name="T2" fmla="*/ 1598644 w 21600"/>
              <a:gd name="T3" fmla="*/ 0 h 21600"/>
              <a:gd name="T4" fmla="*/ 1600200 w 21600"/>
              <a:gd name="T5" fmla="*/ 381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8"/>
                  <a:pt x="9657" y="11"/>
                  <a:pt x="2157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8"/>
                  <a:pt x="9657" y="11"/>
                  <a:pt x="2157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Arc 14"/>
          <p:cNvSpPr>
            <a:spLocks/>
          </p:cNvSpPr>
          <p:nvPr/>
        </p:nvSpPr>
        <p:spPr bwMode="auto">
          <a:xfrm>
            <a:off x="3027363" y="5138738"/>
            <a:ext cx="1524000" cy="457200"/>
          </a:xfrm>
          <a:custGeom>
            <a:avLst/>
            <a:gdLst>
              <a:gd name="T0" fmla="*/ 0 w 21600"/>
              <a:gd name="T1" fmla="*/ 457200 h 21600"/>
              <a:gd name="T2" fmla="*/ 1522448 w 21600"/>
              <a:gd name="T3" fmla="*/ 0 h 21600"/>
              <a:gd name="T4" fmla="*/ 1524000 w 21600"/>
              <a:gd name="T5" fmla="*/ 457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9"/>
                  <a:pt x="9657" y="12"/>
                  <a:pt x="2157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9"/>
                  <a:pt x="9657" y="12"/>
                  <a:pt x="2157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Freeform 15"/>
          <p:cNvSpPr>
            <a:spLocks/>
          </p:cNvSpPr>
          <p:nvPr/>
        </p:nvSpPr>
        <p:spPr bwMode="auto">
          <a:xfrm>
            <a:off x="3025775" y="3841750"/>
            <a:ext cx="1449388" cy="458788"/>
          </a:xfrm>
          <a:custGeom>
            <a:avLst/>
            <a:gdLst>
              <a:gd name="T0" fmla="*/ 912 w 913"/>
              <a:gd name="T1" fmla="*/ 0 h 289"/>
              <a:gd name="T2" fmla="*/ 0 w 913"/>
              <a:gd name="T3" fmla="*/ 0 h 289"/>
              <a:gd name="T4" fmla="*/ 0 w 913"/>
              <a:gd name="T5" fmla="*/ 288 h 289"/>
              <a:gd name="T6" fmla="*/ 912 w 913"/>
              <a:gd name="T7" fmla="*/ 288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913"/>
              <a:gd name="T13" fmla="*/ 0 h 289"/>
              <a:gd name="T14" fmla="*/ 913 w 91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3" h="289">
                <a:moveTo>
                  <a:pt x="912" y="0"/>
                </a:moveTo>
                <a:lnTo>
                  <a:pt x="0" y="0"/>
                </a:lnTo>
                <a:lnTo>
                  <a:pt x="0" y="288"/>
                </a:lnTo>
                <a:lnTo>
                  <a:pt x="912" y="28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26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The Zoo:  Level 0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964779" y="1349375"/>
            <a:ext cx="1122363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public/</a:t>
            </a:r>
          </a:p>
          <a:p>
            <a:pPr algn="ctr"/>
            <a:r>
              <a:rPr lang="en-US" sz="1400"/>
              <a:t>zoo visitors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099842" y="1543050"/>
            <a:ext cx="1120775" cy="442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donors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871367" y="1023937"/>
            <a:ext cx="1122362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zoo booster</a:t>
            </a:r>
          </a:p>
          <a:p>
            <a:pPr algn="ctr"/>
            <a:r>
              <a:rPr lang="en-US" sz="1400"/>
              <a:t>members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2899817" y="2517775"/>
            <a:ext cx="1320800" cy="896937"/>
          </a:xfrm>
          <a:prstGeom prst="roundRect">
            <a:avLst>
              <a:gd name="adj" fmla="val 24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  <a:p>
            <a:pPr algn="ctr"/>
            <a:r>
              <a:rPr lang="en-US" sz="1400"/>
              <a:t>donor and</a:t>
            </a:r>
          </a:p>
          <a:p>
            <a:pPr algn="ctr"/>
            <a:r>
              <a:rPr lang="en-US" sz="1400"/>
              <a:t>public relations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897979" y="3427412"/>
            <a:ext cx="1322388" cy="1025525"/>
          </a:xfrm>
          <a:prstGeom prst="roundRect">
            <a:avLst>
              <a:gd name="adj" fmla="val 24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  <a:p>
            <a:pPr algn="ctr"/>
            <a:r>
              <a:rPr lang="en-US" sz="1400"/>
              <a:t>produce</a:t>
            </a:r>
          </a:p>
          <a:p>
            <a:pPr algn="ctr"/>
            <a:r>
              <a:rPr lang="en-US" sz="1400"/>
              <a:t>mgt. reports</a:t>
            </a: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3299867" y="4206875"/>
            <a:ext cx="1320800" cy="1025525"/>
          </a:xfrm>
          <a:prstGeom prst="roundRect">
            <a:avLst>
              <a:gd name="adj" fmla="val 24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  <a:p>
            <a:pPr algn="ctr"/>
            <a:r>
              <a:rPr lang="en-US" sz="1400"/>
              <a:t>manage</a:t>
            </a:r>
          </a:p>
          <a:p>
            <a:pPr algn="ctr"/>
            <a:r>
              <a:rPr lang="en-US" sz="1400"/>
              <a:t>human</a:t>
            </a:r>
          </a:p>
          <a:p>
            <a:pPr algn="ctr"/>
            <a:r>
              <a:rPr lang="en-US" sz="1400"/>
              <a:t>resources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6101804" y="2452687"/>
            <a:ext cx="1322388" cy="1027113"/>
          </a:xfrm>
          <a:prstGeom prst="roundRect">
            <a:avLst>
              <a:gd name="adj" fmla="val 24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  <a:p>
            <a:pPr algn="ctr"/>
            <a:r>
              <a:rPr lang="en-US" sz="1400"/>
              <a:t>animal</a:t>
            </a:r>
          </a:p>
          <a:p>
            <a:pPr algn="ctr"/>
            <a:r>
              <a:rPr lang="en-US" sz="1400"/>
              <a:t>care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5568404" y="5310187"/>
            <a:ext cx="1320800" cy="1027113"/>
          </a:xfrm>
          <a:prstGeom prst="roundRect">
            <a:avLst>
              <a:gd name="adj" fmla="val 24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  <a:p>
            <a:pPr algn="ctr"/>
            <a:r>
              <a:rPr lang="en-US" sz="1400"/>
              <a:t>manage</a:t>
            </a:r>
          </a:p>
          <a:p>
            <a:pPr algn="ctr"/>
            <a:r>
              <a:rPr lang="en-US" sz="1400"/>
              <a:t>facilities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797254" y="2057400"/>
            <a:ext cx="1255713" cy="636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other zoos</a:t>
            </a:r>
          </a:p>
          <a:p>
            <a:pPr algn="ctr"/>
            <a:r>
              <a:rPr lang="en-US" sz="1400"/>
              <a:t>&amp; breeders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966492" y="6088062"/>
            <a:ext cx="1254125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certification</a:t>
            </a:r>
          </a:p>
          <a:p>
            <a:pPr algn="ctr"/>
            <a:r>
              <a:rPr lang="en-US" sz="1400"/>
              <a:t>agencies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364704" y="6154737"/>
            <a:ext cx="1255713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management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012654" y="2079625"/>
            <a:ext cx="885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money &amp;</a:t>
            </a:r>
          </a:p>
          <a:p>
            <a:r>
              <a:rPr lang="en-US" sz="1400"/>
              <a:t>requests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412454" y="2014537"/>
            <a:ext cx="8270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PR data</a:t>
            </a:r>
          </a:p>
          <a:p>
            <a:r>
              <a:rPr lang="en-US" sz="1400"/>
              <a:t>receipts</a:t>
            </a:r>
          </a:p>
          <a:p>
            <a:r>
              <a:rPr lang="en-US" sz="1400"/>
              <a:t>etc.</a:t>
            </a:r>
          </a:p>
        </p:txBody>
      </p:sp>
      <p:sp>
        <p:nvSpPr>
          <p:cNvPr id="45072" name="Arc 16"/>
          <p:cNvSpPr>
            <a:spLocks/>
          </p:cNvSpPr>
          <p:nvPr/>
        </p:nvSpPr>
        <p:spPr bwMode="auto">
          <a:xfrm>
            <a:off x="4228554" y="2901950"/>
            <a:ext cx="1868488" cy="260350"/>
          </a:xfrm>
          <a:custGeom>
            <a:avLst/>
            <a:gdLst>
              <a:gd name="T0" fmla="*/ 1868488 w 21618"/>
              <a:gd name="T1" fmla="*/ 0 h 21732"/>
              <a:gd name="T2" fmla="*/ 0 w 21618"/>
              <a:gd name="T3" fmla="*/ 260350 h 21732"/>
              <a:gd name="T4" fmla="*/ 1556 w 21618"/>
              <a:gd name="T5" fmla="*/ 1581 h 21732"/>
              <a:gd name="T6" fmla="*/ 0 60000 65536"/>
              <a:gd name="T7" fmla="*/ 0 60000 65536"/>
              <a:gd name="T8" fmla="*/ 0 60000 65536"/>
              <a:gd name="T9" fmla="*/ 0 w 21618"/>
              <a:gd name="T10" fmla="*/ 0 h 21732"/>
              <a:gd name="T11" fmla="*/ 21618 w 21618"/>
              <a:gd name="T12" fmla="*/ 21732 h 217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8" h="21732" fill="none" extrusionOk="0">
                <a:moveTo>
                  <a:pt x="21617" y="0"/>
                </a:moveTo>
                <a:cubicBezTo>
                  <a:pt x="21617" y="44"/>
                  <a:pt x="21618" y="88"/>
                  <a:pt x="21618" y="132"/>
                </a:cubicBezTo>
                <a:cubicBezTo>
                  <a:pt x="21618" y="12061"/>
                  <a:pt x="11947" y="21732"/>
                  <a:pt x="18" y="21732"/>
                </a:cubicBezTo>
                <a:cubicBezTo>
                  <a:pt x="12" y="21732"/>
                  <a:pt x="6" y="21731"/>
                  <a:pt x="0" y="21731"/>
                </a:cubicBezTo>
              </a:path>
              <a:path w="21618" h="21732" stroke="0" extrusionOk="0">
                <a:moveTo>
                  <a:pt x="21617" y="0"/>
                </a:moveTo>
                <a:cubicBezTo>
                  <a:pt x="21617" y="44"/>
                  <a:pt x="21618" y="88"/>
                  <a:pt x="21618" y="132"/>
                </a:cubicBezTo>
                <a:cubicBezTo>
                  <a:pt x="21618" y="12061"/>
                  <a:pt x="11947" y="21732"/>
                  <a:pt x="18" y="21732"/>
                </a:cubicBezTo>
                <a:cubicBezTo>
                  <a:pt x="12" y="21732"/>
                  <a:pt x="6" y="21731"/>
                  <a:pt x="0" y="21731"/>
                </a:cubicBezTo>
                <a:lnTo>
                  <a:pt x="18" y="132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014367" y="2273300"/>
            <a:ext cx="1379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public requests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4547642" y="2794000"/>
            <a:ext cx="1519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needs &amp; budgets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6418758" y="1920875"/>
            <a:ext cx="143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animal requests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7528967" y="3227387"/>
            <a:ext cx="140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health research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7216229" y="4481512"/>
            <a:ext cx="1201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maintenance</a:t>
            </a:r>
          </a:p>
          <a:p>
            <a:r>
              <a:rPr lang="en-US" sz="1400"/>
              <a:t>schedule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6147842" y="4157662"/>
            <a:ext cx="8366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maint. &amp;</a:t>
            </a:r>
          </a:p>
          <a:p>
            <a:r>
              <a:rPr lang="en-US" sz="1400"/>
              <a:t>building</a:t>
            </a:r>
          </a:p>
          <a:p>
            <a:r>
              <a:rPr lang="en-US" sz="1400"/>
              <a:t>request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814342" y="4416425"/>
            <a:ext cx="122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specialist</a:t>
            </a:r>
          </a:p>
          <a:p>
            <a:r>
              <a:rPr lang="en-US" sz="1400"/>
              <a:t>         request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4614317" y="5002212"/>
            <a:ext cx="955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employee</a:t>
            </a:r>
          </a:p>
          <a:p>
            <a:r>
              <a:rPr lang="en-US" sz="1400"/>
              <a:t>schedule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 rot="-1680000">
            <a:off x="4495254" y="3563937"/>
            <a:ext cx="155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specialist request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 rot="-1560000">
            <a:off x="4760367" y="3887787"/>
            <a:ext cx="133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emp. schedule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2145754" y="4027487"/>
            <a:ext cx="1182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emp. reports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2098129" y="4984750"/>
            <a:ext cx="989013" cy="312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employees</a:t>
            </a: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H="1">
            <a:off x="2293392" y="3160712"/>
            <a:ext cx="3735387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 rot="-480000">
            <a:off x="3014117" y="3571875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animal status</a:t>
            </a: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2145754" y="4352925"/>
            <a:ext cx="8556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hours,</a:t>
            </a:r>
          </a:p>
          <a:p>
            <a:r>
              <a:rPr lang="en-US" sz="1400"/>
              <a:t>benefits,</a:t>
            </a:r>
          </a:p>
          <a:p>
            <a:r>
              <a:rPr lang="en-US" sz="1400"/>
              <a:t>etc.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2679154" y="5391150"/>
            <a:ext cx="1646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pay data, requests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1813967" y="2732087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receipts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4549229" y="5970587"/>
            <a:ext cx="7350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Usage</a:t>
            </a:r>
          </a:p>
          <a:p>
            <a:r>
              <a:rPr lang="en-US" sz="1400"/>
              <a:t>reports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1280567" y="5476875"/>
            <a:ext cx="122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Management</a:t>
            </a:r>
          </a:p>
          <a:p>
            <a:r>
              <a:rPr lang="en-US" sz="1400"/>
              <a:t>reports</a:t>
            </a:r>
          </a:p>
        </p:txBody>
      </p:sp>
      <p:sp>
        <p:nvSpPr>
          <p:cNvPr id="45092" name="Freeform 36"/>
          <p:cNvSpPr>
            <a:spLocks/>
          </p:cNvSpPr>
          <p:nvPr/>
        </p:nvSpPr>
        <p:spPr bwMode="auto">
          <a:xfrm>
            <a:off x="7292429" y="2236787"/>
            <a:ext cx="533400" cy="228600"/>
          </a:xfrm>
          <a:custGeom>
            <a:avLst/>
            <a:gdLst>
              <a:gd name="T0" fmla="*/ 336 w 336"/>
              <a:gd name="T1" fmla="*/ 0 h 192"/>
              <a:gd name="T2" fmla="*/ 96 w 336"/>
              <a:gd name="T3" fmla="*/ 48 h 192"/>
              <a:gd name="T4" fmla="*/ 0 w 336"/>
              <a:gd name="T5" fmla="*/ 192 h 192"/>
              <a:gd name="T6" fmla="*/ 0 60000 65536"/>
              <a:gd name="T7" fmla="*/ 0 60000 65536"/>
              <a:gd name="T8" fmla="*/ 0 60000 65536"/>
              <a:gd name="T9" fmla="*/ 0 w 336"/>
              <a:gd name="T10" fmla="*/ 0 h 192"/>
              <a:gd name="T11" fmla="*/ 336 w 33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92">
                <a:moveTo>
                  <a:pt x="336" y="0"/>
                </a:moveTo>
                <a:cubicBezTo>
                  <a:pt x="244" y="8"/>
                  <a:pt x="152" y="16"/>
                  <a:pt x="96" y="48"/>
                </a:cubicBezTo>
                <a:cubicBezTo>
                  <a:pt x="40" y="80"/>
                  <a:pt x="20" y="136"/>
                  <a:pt x="0" y="19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Freeform 37"/>
          <p:cNvSpPr>
            <a:spLocks/>
          </p:cNvSpPr>
          <p:nvPr/>
        </p:nvSpPr>
        <p:spPr bwMode="auto">
          <a:xfrm>
            <a:off x="7317829" y="2693987"/>
            <a:ext cx="1701800" cy="469900"/>
          </a:xfrm>
          <a:custGeom>
            <a:avLst/>
            <a:gdLst>
              <a:gd name="T0" fmla="*/ 80 w 1072"/>
              <a:gd name="T1" fmla="*/ 288 h 296"/>
              <a:gd name="T2" fmla="*/ 128 w 1072"/>
              <a:gd name="T3" fmla="*/ 288 h 296"/>
              <a:gd name="T4" fmla="*/ 848 w 1072"/>
              <a:gd name="T5" fmla="*/ 240 h 296"/>
              <a:gd name="T6" fmla="*/ 1040 w 1072"/>
              <a:gd name="T7" fmla="*/ 144 h 296"/>
              <a:gd name="T8" fmla="*/ 1040 w 1072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2"/>
              <a:gd name="T16" fmla="*/ 0 h 296"/>
              <a:gd name="T17" fmla="*/ 1072 w 107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2" h="296">
                <a:moveTo>
                  <a:pt x="80" y="288"/>
                </a:moveTo>
                <a:cubicBezTo>
                  <a:pt x="40" y="292"/>
                  <a:pt x="0" y="296"/>
                  <a:pt x="128" y="288"/>
                </a:cubicBezTo>
                <a:cubicBezTo>
                  <a:pt x="256" y="280"/>
                  <a:pt x="696" y="264"/>
                  <a:pt x="848" y="240"/>
                </a:cubicBezTo>
                <a:cubicBezTo>
                  <a:pt x="1000" y="216"/>
                  <a:pt x="1008" y="184"/>
                  <a:pt x="1040" y="144"/>
                </a:cubicBezTo>
                <a:cubicBezTo>
                  <a:pt x="1072" y="104"/>
                  <a:pt x="1056" y="52"/>
                  <a:pt x="104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>
            <a:off x="4244429" y="2605087"/>
            <a:ext cx="1905000" cy="317500"/>
          </a:xfrm>
          <a:custGeom>
            <a:avLst/>
            <a:gdLst>
              <a:gd name="T0" fmla="*/ 0 w 1200"/>
              <a:gd name="T1" fmla="*/ 200 h 200"/>
              <a:gd name="T2" fmla="*/ 384 w 1200"/>
              <a:gd name="T3" fmla="*/ 56 h 200"/>
              <a:gd name="T4" fmla="*/ 1056 w 1200"/>
              <a:gd name="T5" fmla="*/ 8 h 200"/>
              <a:gd name="T6" fmla="*/ 1200 w 1200"/>
              <a:gd name="T7" fmla="*/ 8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00"/>
              <a:gd name="T14" fmla="*/ 1200 w 1200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00">
                <a:moveTo>
                  <a:pt x="0" y="200"/>
                </a:moveTo>
                <a:cubicBezTo>
                  <a:pt x="104" y="144"/>
                  <a:pt x="208" y="88"/>
                  <a:pt x="384" y="56"/>
                </a:cubicBezTo>
                <a:cubicBezTo>
                  <a:pt x="560" y="24"/>
                  <a:pt x="920" y="16"/>
                  <a:pt x="1056" y="8"/>
                </a:cubicBezTo>
                <a:cubicBezTo>
                  <a:pt x="1192" y="0"/>
                  <a:pt x="1196" y="4"/>
                  <a:pt x="1200" y="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Freeform 39"/>
          <p:cNvSpPr>
            <a:spLocks/>
          </p:cNvSpPr>
          <p:nvPr/>
        </p:nvSpPr>
        <p:spPr bwMode="auto">
          <a:xfrm>
            <a:off x="3241129" y="2008187"/>
            <a:ext cx="88900" cy="533400"/>
          </a:xfrm>
          <a:custGeom>
            <a:avLst/>
            <a:gdLst>
              <a:gd name="T0" fmla="*/ 8 w 56"/>
              <a:gd name="T1" fmla="*/ 336 h 336"/>
              <a:gd name="T2" fmla="*/ 8 w 56"/>
              <a:gd name="T3" fmla="*/ 288 h 336"/>
              <a:gd name="T4" fmla="*/ 8 w 56"/>
              <a:gd name="T5" fmla="*/ 192 h 336"/>
              <a:gd name="T6" fmla="*/ 56 w 5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336"/>
              <a:gd name="T14" fmla="*/ 56 w 5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336">
                <a:moveTo>
                  <a:pt x="8" y="336"/>
                </a:moveTo>
                <a:cubicBezTo>
                  <a:pt x="8" y="324"/>
                  <a:pt x="8" y="312"/>
                  <a:pt x="8" y="288"/>
                </a:cubicBezTo>
                <a:cubicBezTo>
                  <a:pt x="8" y="264"/>
                  <a:pt x="0" y="240"/>
                  <a:pt x="8" y="192"/>
                </a:cubicBezTo>
                <a:cubicBezTo>
                  <a:pt x="16" y="144"/>
                  <a:pt x="36" y="72"/>
                  <a:pt x="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Freeform 40"/>
          <p:cNvSpPr>
            <a:spLocks/>
          </p:cNvSpPr>
          <p:nvPr/>
        </p:nvSpPr>
        <p:spPr bwMode="auto">
          <a:xfrm>
            <a:off x="3787229" y="2008187"/>
            <a:ext cx="88900" cy="457200"/>
          </a:xfrm>
          <a:custGeom>
            <a:avLst/>
            <a:gdLst>
              <a:gd name="T0" fmla="*/ 0 w 56"/>
              <a:gd name="T1" fmla="*/ 0 h 288"/>
              <a:gd name="T2" fmla="*/ 48 w 56"/>
              <a:gd name="T3" fmla="*/ 240 h 288"/>
              <a:gd name="T4" fmla="*/ 48 w 56"/>
              <a:gd name="T5" fmla="*/ 288 h 288"/>
              <a:gd name="T6" fmla="*/ 0 60000 65536"/>
              <a:gd name="T7" fmla="*/ 0 60000 65536"/>
              <a:gd name="T8" fmla="*/ 0 60000 65536"/>
              <a:gd name="T9" fmla="*/ 0 w 56"/>
              <a:gd name="T10" fmla="*/ 0 h 288"/>
              <a:gd name="T11" fmla="*/ 56 w 5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288">
                <a:moveTo>
                  <a:pt x="0" y="0"/>
                </a:moveTo>
                <a:cubicBezTo>
                  <a:pt x="20" y="96"/>
                  <a:pt x="40" y="192"/>
                  <a:pt x="48" y="240"/>
                </a:cubicBezTo>
                <a:cubicBezTo>
                  <a:pt x="56" y="288"/>
                  <a:pt x="52" y="288"/>
                  <a:pt x="48" y="2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Freeform 41"/>
          <p:cNvSpPr>
            <a:spLocks/>
          </p:cNvSpPr>
          <p:nvPr/>
        </p:nvSpPr>
        <p:spPr bwMode="auto">
          <a:xfrm>
            <a:off x="1653629" y="2998787"/>
            <a:ext cx="1219200" cy="381000"/>
          </a:xfrm>
          <a:custGeom>
            <a:avLst/>
            <a:gdLst>
              <a:gd name="T0" fmla="*/ 768 w 768"/>
              <a:gd name="T1" fmla="*/ 0 h 240"/>
              <a:gd name="T2" fmla="*/ 240 w 768"/>
              <a:gd name="T3" fmla="*/ 48 h 240"/>
              <a:gd name="T4" fmla="*/ 0 w 768"/>
              <a:gd name="T5" fmla="*/ 24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768" y="0"/>
                </a:moveTo>
                <a:cubicBezTo>
                  <a:pt x="568" y="4"/>
                  <a:pt x="368" y="8"/>
                  <a:pt x="240" y="48"/>
                </a:cubicBezTo>
                <a:cubicBezTo>
                  <a:pt x="112" y="88"/>
                  <a:pt x="56" y="164"/>
                  <a:pt x="0" y="2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Freeform 42"/>
          <p:cNvSpPr>
            <a:spLocks/>
          </p:cNvSpPr>
          <p:nvPr/>
        </p:nvSpPr>
        <p:spPr bwMode="auto">
          <a:xfrm>
            <a:off x="2187029" y="3951287"/>
            <a:ext cx="1524000" cy="266700"/>
          </a:xfrm>
          <a:custGeom>
            <a:avLst/>
            <a:gdLst>
              <a:gd name="T0" fmla="*/ 960 w 960"/>
              <a:gd name="T1" fmla="*/ 168 h 168"/>
              <a:gd name="T2" fmla="*/ 336 w 960"/>
              <a:gd name="T3" fmla="*/ 24 h 168"/>
              <a:gd name="T4" fmla="*/ 0 w 960"/>
              <a:gd name="T5" fmla="*/ 24 h 168"/>
              <a:gd name="T6" fmla="*/ 0 60000 65536"/>
              <a:gd name="T7" fmla="*/ 0 60000 65536"/>
              <a:gd name="T8" fmla="*/ 0 60000 65536"/>
              <a:gd name="T9" fmla="*/ 0 w 960"/>
              <a:gd name="T10" fmla="*/ 0 h 168"/>
              <a:gd name="T11" fmla="*/ 960 w 960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68">
                <a:moveTo>
                  <a:pt x="960" y="168"/>
                </a:moveTo>
                <a:cubicBezTo>
                  <a:pt x="728" y="108"/>
                  <a:pt x="496" y="48"/>
                  <a:pt x="336" y="24"/>
                </a:cubicBezTo>
                <a:cubicBezTo>
                  <a:pt x="176" y="0"/>
                  <a:pt x="88" y="12"/>
                  <a:pt x="0" y="2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Freeform 43"/>
          <p:cNvSpPr>
            <a:spLocks/>
          </p:cNvSpPr>
          <p:nvPr/>
        </p:nvSpPr>
        <p:spPr bwMode="auto">
          <a:xfrm>
            <a:off x="4320629" y="3227387"/>
            <a:ext cx="1752600" cy="990600"/>
          </a:xfrm>
          <a:custGeom>
            <a:avLst/>
            <a:gdLst>
              <a:gd name="T0" fmla="*/ 1104 w 1104"/>
              <a:gd name="T1" fmla="*/ 0 h 624"/>
              <a:gd name="T2" fmla="*/ 288 w 1104"/>
              <a:gd name="T3" fmla="*/ 240 h 624"/>
              <a:gd name="T4" fmla="*/ 0 w 1104"/>
              <a:gd name="T5" fmla="*/ 624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1104" y="0"/>
                </a:moveTo>
                <a:cubicBezTo>
                  <a:pt x="788" y="68"/>
                  <a:pt x="472" y="136"/>
                  <a:pt x="288" y="240"/>
                </a:cubicBezTo>
                <a:cubicBezTo>
                  <a:pt x="104" y="344"/>
                  <a:pt x="52" y="484"/>
                  <a:pt x="0" y="62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Freeform 44"/>
          <p:cNvSpPr>
            <a:spLocks/>
          </p:cNvSpPr>
          <p:nvPr/>
        </p:nvSpPr>
        <p:spPr bwMode="auto">
          <a:xfrm>
            <a:off x="4625429" y="3455987"/>
            <a:ext cx="1739900" cy="1066800"/>
          </a:xfrm>
          <a:custGeom>
            <a:avLst/>
            <a:gdLst>
              <a:gd name="T0" fmla="*/ 0 w 1096"/>
              <a:gd name="T1" fmla="*/ 672 h 672"/>
              <a:gd name="T2" fmla="*/ 528 w 1096"/>
              <a:gd name="T3" fmla="*/ 528 h 672"/>
              <a:gd name="T4" fmla="*/ 1008 w 1096"/>
              <a:gd name="T5" fmla="*/ 96 h 672"/>
              <a:gd name="T6" fmla="*/ 1056 w 109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096"/>
              <a:gd name="T13" fmla="*/ 0 h 672"/>
              <a:gd name="T14" fmla="*/ 1096 w 109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6" h="672">
                <a:moveTo>
                  <a:pt x="0" y="672"/>
                </a:moveTo>
                <a:cubicBezTo>
                  <a:pt x="180" y="648"/>
                  <a:pt x="360" y="624"/>
                  <a:pt x="528" y="528"/>
                </a:cubicBezTo>
                <a:cubicBezTo>
                  <a:pt x="696" y="432"/>
                  <a:pt x="920" y="184"/>
                  <a:pt x="1008" y="96"/>
                </a:cubicBezTo>
                <a:cubicBezTo>
                  <a:pt x="1096" y="8"/>
                  <a:pt x="1076" y="4"/>
                  <a:pt x="10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Freeform 45"/>
          <p:cNvSpPr>
            <a:spLocks/>
          </p:cNvSpPr>
          <p:nvPr/>
        </p:nvSpPr>
        <p:spPr bwMode="auto">
          <a:xfrm>
            <a:off x="6530429" y="3455987"/>
            <a:ext cx="711200" cy="1828800"/>
          </a:xfrm>
          <a:custGeom>
            <a:avLst/>
            <a:gdLst>
              <a:gd name="T0" fmla="*/ 0 w 448"/>
              <a:gd name="T1" fmla="*/ 1152 h 1152"/>
              <a:gd name="T2" fmla="*/ 384 w 448"/>
              <a:gd name="T3" fmla="*/ 816 h 1152"/>
              <a:gd name="T4" fmla="*/ 384 w 448"/>
              <a:gd name="T5" fmla="*/ 0 h 1152"/>
              <a:gd name="T6" fmla="*/ 0 60000 65536"/>
              <a:gd name="T7" fmla="*/ 0 60000 65536"/>
              <a:gd name="T8" fmla="*/ 0 60000 65536"/>
              <a:gd name="T9" fmla="*/ 0 w 448"/>
              <a:gd name="T10" fmla="*/ 0 h 1152"/>
              <a:gd name="T11" fmla="*/ 448 w 448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1152">
                <a:moveTo>
                  <a:pt x="0" y="1152"/>
                </a:moveTo>
                <a:cubicBezTo>
                  <a:pt x="160" y="1080"/>
                  <a:pt x="320" y="1008"/>
                  <a:pt x="384" y="816"/>
                </a:cubicBezTo>
                <a:cubicBezTo>
                  <a:pt x="448" y="624"/>
                  <a:pt x="416" y="312"/>
                  <a:pt x="38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Freeform 46"/>
          <p:cNvSpPr>
            <a:spLocks/>
          </p:cNvSpPr>
          <p:nvPr/>
        </p:nvSpPr>
        <p:spPr bwMode="auto">
          <a:xfrm>
            <a:off x="6124029" y="3532187"/>
            <a:ext cx="635000" cy="1752600"/>
          </a:xfrm>
          <a:custGeom>
            <a:avLst/>
            <a:gdLst>
              <a:gd name="T0" fmla="*/ 400 w 400"/>
              <a:gd name="T1" fmla="*/ 0 h 1104"/>
              <a:gd name="T2" fmla="*/ 64 w 400"/>
              <a:gd name="T3" fmla="*/ 336 h 1104"/>
              <a:gd name="T4" fmla="*/ 16 w 400"/>
              <a:gd name="T5" fmla="*/ 1104 h 1104"/>
              <a:gd name="T6" fmla="*/ 0 60000 65536"/>
              <a:gd name="T7" fmla="*/ 0 60000 65536"/>
              <a:gd name="T8" fmla="*/ 0 60000 65536"/>
              <a:gd name="T9" fmla="*/ 0 w 400"/>
              <a:gd name="T10" fmla="*/ 0 h 1104"/>
              <a:gd name="T11" fmla="*/ 400 w 40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" h="1104">
                <a:moveTo>
                  <a:pt x="400" y="0"/>
                </a:moveTo>
                <a:cubicBezTo>
                  <a:pt x="264" y="76"/>
                  <a:pt x="128" y="152"/>
                  <a:pt x="64" y="336"/>
                </a:cubicBezTo>
                <a:cubicBezTo>
                  <a:pt x="0" y="520"/>
                  <a:pt x="8" y="812"/>
                  <a:pt x="16" y="1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Freeform 47"/>
          <p:cNvSpPr>
            <a:spLocks/>
          </p:cNvSpPr>
          <p:nvPr/>
        </p:nvSpPr>
        <p:spPr bwMode="auto">
          <a:xfrm>
            <a:off x="4625429" y="4751387"/>
            <a:ext cx="1066800" cy="609600"/>
          </a:xfrm>
          <a:custGeom>
            <a:avLst/>
            <a:gdLst>
              <a:gd name="T0" fmla="*/ 672 w 672"/>
              <a:gd name="T1" fmla="*/ 384 h 384"/>
              <a:gd name="T2" fmla="*/ 480 w 672"/>
              <a:gd name="T3" fmla="*/ 96 h 384"/>
              <a:gd name="T4" fmla="*/ 0 w 672"/>
              <a:gd name="T5" fmla="*/ 0 h 384"/>
              <a:gd name="T6" fmla="*/ 0 60000 65536"/>
              <a:gd name="T7" fmla="*/ 0 60000 65536"/>
              <a:gd name="T8" fmla="*/ 0 60000 65536"/>
              <a:gd name="T9" fmla="*/ 0 w 672"/>
              <a:gd name="T10" fmla="*/ 0 h 384"/>
              <a:gd name="T11" fmla="*/ 672 w 67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84">
                <a:moveTo>
                  <a:pt x="672" y="384"/>
                </a:moveTo>
                <a:cubicBezTo>
                  <a:pt x="632" y="272"/>
                  <a:pt x="592" y="160"/>
                  <a:pt x="480" y="96"/>
                </a:cubicBezTo>
                <a:cubicBezTo>
                  <a:pt x="368" y="32"/>
                  <a:pt x="184" y="1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Freeform 48"/>
          <p:cNvSpPr>
            <a:spLocks/>
          </p:cNvSpPr>
          <p:nvPr/>
        </p:nvSpPr>
        <p:spPr bwMode="auto">
          <a:xfrm>
            <a:off x="4473029" y="5208587"/>
            <a:ext cx="1066800" cy="457200"/>
          </a:xfrm>
          <a:custGeom>
            <a:avLst/>
            <a:gdLst>
              <a:gd name="T0" fmla="*/ 0 w 672"/>
              <a:gd name="T1" fmla="*/ 0 h 288"/>
              <a:gd name="T2" fmla="*/ 288 w 672"/>
              <a:gd name="T3" fmla="*/ 240 h 288"/>
              <a:gd name="T4" fmla="*/ 672 w 672"/>
              <a:gd name="T5" fmla="*/ 288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0" y="0"/>
                </a:moveTo>
                <a:cubicBezTo>
                  <a:pt x="88" y="96"/>
                  <a:pt x="176" y="192"/>
                  <a:pt x="288" y="240"/>
                </a:cubicBezTo>
                <a:cubicBezTo>
                  <a:pt x="400" y="288"/>
                  <a:pt x="536" y="288"/>
                  <a:pt x="672" y="2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5" name="Freeform 49"/>
          <p:cNvSpPr>
            <a:spLocks/>
          </p:cNvSpPr>
          <p:nvPr/>
        </p:nvSpPr>
        <p:spPr bwMode="auto">
          <a:xfrm>
            <a:off x="2644229" y="5208587"/>
            <a:ext cx="1295400" cy="266700"/>
          </a:xfrm>
          <a:custGeom>
            <a:avLst/>
            <a:gdLst>
              <a:gd name="T0" fmla="*/ 0 w 816"/>
              <a:gd name="T1" fmla="*/ 48 h 168"/>
              <a:gd name="T2" fmla="*/ 144 w 816"/>
              <a:gd name="T3" fmla="*/ 144 h 168"/>
              <a:gd name="T4" fmla="*/ 672 w 816"/>
              <a:gd name="T5" fmla="*/ 144 h 168"/>
              <a:gd name="T6" fmla="*/ 816 w 81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68"/>
              <a:gd name="T14" fmla="*/ 816 w 81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68">
                <a:moveTo>
                  <a:pt x="0" y="48"/>
                </a:moveTo>
                <a:cubicBezTo>
                  <a:pt x="16" y="88"/>
                  <a:pt x="32" y="128"/>
                  <a:pt x="144" y="144"/>
                </a:cubicBezTo>
                <a:cubicBezTo>
                  <a:pt x="256" y="160"/>
                  <a:pt x="560" y="168"/>
                  <a:pt x="672" y="144"/>
                </a:cubicBezTo>
                <a:cubicBezTo>
                  <a:pt x="784" y="120"/>
                  <a:pt x="800" y="60"/>
                  <a:pt x="81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6" name="Freeform 50"/>
          <p:cNvSpPr>
            <a:spLocks/>
          </p:cNvSpPr>
          <p:nvPr/>
        </p:nvSpPr>
        <p:spPr bwMode="auto">
          <a:xfrm>
            <a:off x="2707729" y="4751387"/>
            <a:ext cx="546100" cy="228600"/>
          </a:xfrm>
          <a:custGeom>
            <a:avLst/>
            <a:gdLst>
              <a:gd name="T0" fmla="*/ 344 w 344"/>
              <a:gd name="T1" fmla="*/ 0 h 144"/>
              <a:gd name="T2" fmla="*/ 56 w 344"/>
              <a:gd name="T3" fmla="*/ 48 h 144"/>
              <a:gd name="T4" fmla="*/ 8 w 344"/>
              <a:gd name="T5" fmla="*/ 144 h 144"/>
              <a:gd name="T6" fmla="*/ 0 60000 65536"/>
              <a:gd name="T7" fmla="*/ 0 60000 65536"/>
              <a:gd name="T8" fmla="*/ 0 60000 65536"/>
              <a:gd name="T9" fmla="*/ 0 w 344"/>
              <a:gd name="T10" fmla="*/ 0 h 144"/>
              <a:gd name="T11" fmla="*/ 344 w 3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144">
                <a:moveTo>
                  <a:pt x="344" y="0"/>
                </a:moveTo>
                <a:cubicBezTo>
                  <a:pt x="228" y="12"/>
                  <a:pt x="112" y="24"/>
                  <a:pt x="56" y="48"/>
                </a:cubicBezTo>
                <a:cubicBezTo>
                  <a:pt x="0" y="72"/>
                  <a:pt x="4" y="108"/>
                  <a:pt x="8" y="14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Freeform 51"/>
          <p:cNvSpPr>
            <a:spLocks/>
          </p:cNvSpPr>
          <p:nvPr/>
        </p:nvSpPr>
        <p:spPr bwMode="auto">
          <a:xfrm>
            <a:off x="1704429" y="4446587"/>
            <a:ext cx="3987800" cy="1625600"/>
          </a:xfrm>
          <a:custGeom>
            <a:avLst/>
            <a:gdLst>
              <a:gd name="T0" fmla="*/ 2416 w 2512"/>
              <a:gd name="T1" fmla="*/ 1008 h 1024"/>
              <a:gd name="T2" fmla="*/ 2272 w 2512"/>
              <a:gd name="T3" fmla="*/ 1008 h 1024"/>
              <a:gd name="T4" fmla="*/ 976 w 2512"/>
              <a:gd name="T5" fmla="*/ 912 h 1024"/>
              <a:gd name="T6" fmla="*/ 160 w 2512"/>
              <a:gd name="T7" fmla="*/ 576 h 1024"/>
              <a:gd name="T8" fmla="*/ 16 w 2512"/>
              <a:gd name="T9" fmla="*/ 0 h 10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2"/>
              <a:gd name="T16" fmla="*/ 0 h 1024"/>
              <a:gd name="T17" fmla="*/ 2512 w 2512"/>
              <a:gd name="T18" fmla="*/ 1024 h 10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2" h="1024">
                <a:moveTo>
                  <a:pt x="2416" y="1008"/>
                </a:moveTo>
                <a:cubicBezTo>
                  <a:pt x="2464" y="1016"/>
                  <a:pt x="2512" y="1024"/>
                  <a:pt x="2272" y="1008"/>
                </a:cubicBezTo>
                <a:cubicBezTo>
                  <a:pt x="2032" y="992"/>
                  <a:pt x="1328" y="984"/>
                  <a:pt x="976" y="912"/>
                </a:cubicBezTo>
                <a:cubicBezTo>
                  <a:pt x="624" y="840"/>
                  <a:pt x="320" y="728"/>
                  <a:pt x="160" y="576"/>
                </a:cubicBezTo>
                <a:cubicBezTo>
                  <a:pt x="0" y="424"/>
                  <a:pt x="8" y="212"/>
                  <a:pt x="1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8" name="Freeform 52"/>
          <p:cNvSpPr>
            <a:spLocks/>
          </p:cNvSpPr>
          <p:nvPr/>
        </p:nvSpPr>
        <p:spPr bwMode="auto">
          <a:xfrm>
            <a:off x="1425029" y="4446587"/>
            <a:ext cx="1524000" cy="1752600"/>
          </a:xfrm>
          <a:custGeom>
            <a:avLst/>
            <a:gdLst>
              <a:gd name="T0" fmla="*/ 0 w 960"/>
              <a:gd name="T1" fmla="*/ 0 h 1104"/>
              <a:gd name="T2" fmla="*/ 192 w 960"/>
              <a:gd name="T3" fmla="*/ 624 h 1104"/>
              <a:gd name="T4" fmla="*/ 960 w 960"/>
              <a:gd name="T5" fmla="*/ 1104 h 1104"/>
              <a:gd name="T6" fmla="*/ 0 60000 65536"/>
              <a:gd name="T7" fmla="*/ 0 60000 65536"/>
              <a:gd name="T8" fmla="*/ 0 60000 65536"/>
              <a:gd name="T9" fmla="*/ 0 w 960"/>
              <a:gd name="T10" fmla="*/ 0 h 1104"/>
              <a:gd name="T11" fmla="*/ 960 w 96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104">
                <a:moveTo>
                  <a:pt x="0" y="0"/>
                </a:moveTo>
                <a:cubicBezTo>
                  <a:pt x="16" y="220"/>
                  <a:pt x="32" y="440"/>
                  <a:pt x="192" y="624"/>
                </a:cubicBezTo>
                <a:cubicBezTo>
                  <a:pt x="352" y="808"/>
                  <a:pt x="656" y="956"/>
                  <a:pt x="960" y="1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Freeform 53"/>
          <p:cNvSpPr>
            <a:spLocks/>
          </p:cNvSpPr>
          <p:nvPr/>
        </p:nvSpPr>
        <p:spPr bwMode="auto">
          <a:xfrm>
            <a:off x="1120229" y="4446587"/>
            <a:ext cx="304800" cy="1676400"/>
          </a:xfrm>
          <a:custGeom>
            <a:avLst/>
            <a:gdLst>
              <a:gd name="T0" fmla="*/ 0 w 192"/>
              <a:gd name="T1" fmla="*/ 0 h 1056"/>
              <a:gd name="T2" fmla="*/ 48 w 192"/>
              <a:gd name="T3" fmla="*/ 672 h 1056"/>
              <a:gd name="T4" fmla="*/ 192 w 192"/>
              <a:gd name="T5" fmla="*/ 1056 h 1056"/>
              <a:gd name="T6" fmla="*/ 0 60000 65536"/>
              <a:gd name="T7" fmla="*/ 0 60000 65536"/>
              <a:gd name="T8" fmla="*/ 0 60000 65536"/>
              <a:gd name="T9" fmla="*/ 0 w 192"/>
              <a:gd name="T10" fmla="*/ 0 h 1056"/>
              <a:gd name="T11" fmla="*/ 192 w 192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056">
                <a:moveTo>
                  <a:pt x="0" y="0"/>
                </a:moveTo>
                <a:cubicBezTo>
                  <a:pt x="8" y="248"/>
                  <a:pt x="16" y="496"/>
                  <a:pt x="48" y="672"/>
                </a:cubicBezTo>
                <a:cubicBezTo>
                  <a:pt x="80" y="848"/>
                  <a:pt x="136" y="952"/>
                  <a:pt x="19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5197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Problems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Confusion over who is working on each part.</a:t>
            </a:r>
          </a:p>
          <a:p>
            <a:r>
              <a:rPr lang="en-US" smtClean="0"/>
              <a:t>Program portions do not work together.</a:t>
            </a:r>
          </a:p>
          <a:p>
            <a:r>
              <a:rPr lang="en-US" smtClean="0"/>
              <a:t>Users have minimal and conflicting input.</a:t>
            </a:r>
          </a:p>
          <a:p>
            <a:r>
              <a:rPr lang="en-US" smtClean="0"/>
              <a:t>Programmers and developers leave.</a:t>
            </a:r>
          </a:p>
          <a:p>
            <a:r>
              <a:rPr lang="en-US" smtClean="0"/>
              <a:t>Work is duplicated or discarded.</a:t>
            </a:r>
          </a:p>
          <a:p>
            <a:r>
              <a:rPr lang="en-US" smtClean="0"/>
              <a:t>Goals are uncertain or changing.</a:t>
            </a:r>
          </a:p>
        </p:txBody>
      </p:sp>
    </p:spTree>
    <p:extLst>
      <p:ext uri="{BB962C8B-B14F-4D97-AF65-F5344CB8AC3E}">
        <p14:creationId xmlns:p14="http://schemas.microsoft.com/office/powerpoint/2010/main" xmlns="" val="753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The Zoo:  Level 1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331686" y="1054101"/>
            <a:ext cx="1349375" cy="48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public/</a:t>
            </a:r>
          </a:p>
          <a:p>
            <a:pPr algn="ctr"/>
            <a:r>
              <a:rPr lang="en-US" sz="1600"/>
              <a:t>zoo visitors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566886" y="1741488"/>
            <a:ext cx="1347788" cy="48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donors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883174" y="1741488"/>
            <a:ext cx="1349375" cy="48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zoo booster</a:t>
            </a:r>
          </a:p>
          <a:p>
            <a:pPr algn="ctr"/>
            <a:r>
              <a:rPr lang="en-US" sz="1600"/>
              <a:t>members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701824" y="2773363"/>
            <a:ext cx="1196975" cy="1047750"/>
          </a:xfrm>
          <a:prstGeom prst="roundRect">
            <a:avLst>
              <a:gd name="adj" fmla="val 266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1.2</a:t>
            </a:r>
          </a:p>
          <a:p>
            <a:pPr algn="ctr"/>
            <a:r>
              <a:rPr lang="en-US" sz="1600"/>
              <a:t>handle</a:t>
            </a:r>
          </a:p>
          <a:p>
            <a:pPr algn="ctr"/>
            <a:r>
              <a:rPr lang="en-US" sz="1600"/>
              <a:t>donor</a:t>
            </a:r>
          </a:p>
          <a:p>
            <a:pPr algn="ctr"/>
            <a:r>
              <a:rPr lang="en-US" sz="1600"/>
              <a:t>requests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1265011" y="2841626"/>
            <a:ext cx="1196975" cy="1047750"/>
          </a:xfrm>
          <a:prstGeom prst="roundRect">
            <a:avLst>
              <a:gd name="adj" fmla="val 266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1.1</a:t>
            </a:r>
          </a:p>
          <a:p>
            <a:pPr algn="ctr"/>
            <a:r>
              <a:rPr lang="en-US" sz="1600"/>
              <a:t>produce PR</a:t>
            </a:r>
          </a:p>
          <a:p>
            <a:pPr algn="ctr"/>
            <a:r>
              <a:rPr lang="en-US" sz="1600"/>
              <a:t> &amp; outreach</a:t>
            </a:r>
          </a:p>
          <a:p>
            <a:pPr algn="ctr"/>
            <a:r>
              <a:rPr lang="en-US" sz="1600"/>
              <a:t>programs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6003699" y="2841626"/>
            <a:ext cx="1196975" cy="1047750"/>
          </a:xfrm>
          <a:prstGeom prst="roundRect">
            <a:avLst>
              <a:gd name="adj" fmla="val 266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1.3</a:t>
            </a:r>
          </a:p>
          <a:p>
            <a:pPr algn="ctr"/>
            <a:r>
              <a:rPr lang="en-US" sz="1600"/>
              <a:t>org. booster</a:t>
            </a:r>
          </a:p>
          <a:p>
            <a:pPr algn="ctr"/>
            <a:r>
              <a:rPr lang="en-US" sz="1600"/>
              <a:t>services &amp;</a:t>
            </a:r>
          </a:p>
          <a:p>
            <a:pPr algn="ctr"/>
            <a:r>
              <a:rPr lang="en-US" sz="1600"/>
              <a:t>meetings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6003699" y="4492626"/>
            <a:ext cx="1196975" cy="1047750"/>
          </a:xfrm>
          <a:prstGeom prst="roundRect">
            <a:avLst>
              <a:gd name="adj" fmla="val 266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1.4</a:t>
            </a:r>
          </a:p>
          <a:p>
            <a:pPr algn="ctr"/>
            <a:r>
              <a:rPr lang="en-US" sz="1600"/>
              <a:t>track needs</a:t>
            </a:r>
          </a:p>
          <a:p>
            <a:pPr algn="ctr"/>
            <a:r>
              <a:rPr lang="en-US" sz="1600"/>
              <a:t>and donor</a:t>
            </a:r>
          </a:p>
          <a:p>
            <a:pPr algn="ctr"/>
            <a:r>
              <a:rPr lang="en-US" sz="1600"/>
              <a:t>programs</a:t>
            </a:r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>
            <a:off x="2820761" y="4905376"/>
            <a:ext cx="1198563" cy="1047750"/>
          </a:xfrm>
          <a:prstGeom prst="roundRect">
            <a:avLst>
              <a:gd name="adj" fmla="val 266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1.5</a:t>
            </a:r>
          </a:p>
          <a:p>
            <a:pPr algn="ctr"/>
            <a:r>
              <a:rPr lang="en-US" sz="1600"/>
              <a:t>produce</a:t>
            </a:r>
          </a:p>
          <a:p>
            <a:pPr algn="ctr"/>
            <a:r>
              <a:rPr lang="en-US" sz="1600"/>
              <a:t>accounting</a:t>
            </a:r>
          </a:p>
          <a:p>
            <a:pPr algn="ctr"/>
            <a:r>
              <a:rPr lang="en-US" sz="1600"/>
              <a:t>&amp; reports</a:t>
            </a:r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6278336" y="6135688"/>
            <a:ext cx="1628775" cy="581025"/>
            <a:chOff x="4227" y="3637"/>
            <a:chExt cx="1026" cy="366"/>
          </a:xfrm>
        </p:grpSpPr>
        <p:sp>
          <p:nvSpPr>
            <p:cNvPr id="46128" name="Freeform 12"/>
            <p:cNvSpPr>
              <a:spLocks/>
            </p:cNvSpPr>
            <p:nvPr/>
          </p:nvSpPr>
          <p:spPr bwMode="auto">
            <a:xfrm>
              <a:off x="4237" y="3637"/>
              <a:ext cx="907" cy="339"/>
            </a:xfrm>
            <a:custGeom>
              <a:avLst/>
              <a:gdLst>
                <a:gd name="T0" fmla="*/ 906 w 907"/>
                <a:gd name="T1" fmla="*/ 0 h 339"/>
                <a:gd name="T2" fmla="*/ 0 w 907"/>
                <a:gd name="T3" fmla="*/ 0 h 339"/>
                <a:gd name="T4" fmla="*/ 0 w 907"/>
                <a:gd name="T5" fmla="*/ 338 h 339"/>
                <a:gd name="T6" fmla="*/ 906 w 907"/>
                <a:gd name="T7" fmla="*/ 338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339"/>
                <a:gd name="T14" fmla="*/ 907 w 907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339">
                  <a:moveTo>
                    <a:pt x="906" y="0"/>
                  </a:moveTo>
                  <a:lnTo>
                    <a:pt x="0" y="0"/>
                  </a:lnTo>
                  <a:lnTo>
                    <a:pt x="0" y="338"/>
                  </a:lnTo>
                  <a:lnTo>
                    <a:pt x="906" y="33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Rectangle 13"/>
            <p:cNvSpPr>
              <a:spLocks noChangeArrowheads="1"/>
            </p:cNvSpPr>
            <p:nvPr/>
          </p:nvSpPr>
          <p:spPr bwMode="auto">
            <a:xfrm>
              <a:off x="4227" y="3637"/>
              <a:ext cx="102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adopt an animal</a:t>
              </a:r>
            </a:p>
            <a:p>
              <a:r>
                <a:rPr lang="en-US" sz="1600"/>
                <a:t>files</a:t>
              </a:r>
            </a:p>
          </p:txBody>
        </p:sp>
      </p:grpSp>
      <p:sp>
        <p:nvSpPr>
          <p:cNvPr id="46092" name="Rectangle 14"/>
          <p:cNvSpPr>
            <a:spLocks noChangeArrowheads="1"/>
          </p:cNvSpPr>
          <p:nvPr/>
        </p:nvSpPr>
        <p:spPr bwMode="auto">
          <a:xfrm>
            <a:off x="634774" y="1939926"/>
            <a:ext cx="1000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receipts</a:t>
            </a:r>
          </a:p>
        </p:txBody>
      </p:sp>
      <p:sp>
        <p:nvSpPr>
          <p:cNvPr id="46093" name="Rectangle 15"/>
          <p:cNvSpPr>
            <a:spLocks noChangeArrowheads="1"/>
          </p:cNvSpPr>
          <p:nvPr/>
        </p:nvSpPr>
        <p:spPr bwMode="auto">
          <a:xfrm>
            <a:off x="2123849" y="1597026"/>
            <a:ext cx="1252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money &amp;</a:t>
            </a:r>
          </a:p>
          <a:p>
            <a:r>
              <a:rPr lang="en-US" sz="1600"/>
              <a:t>comments</a:t>
            </a:r>
          </a:p>
        </p:txBody>
      </p:sp>
      <p:sp>
        <p:nvSpPr>
          <p:cNvPr id="46094" name="Rectangle 16"/>
          <p:cNvSpPr>
            <a:spLocks noChangeArrowheads="1"/>
          </p:cNvSpPr>
          <p:nvPr/>
        </p:nvSpPr>
        <p:spPr bwMode="auto">
          <a:xfrm>
            <a:off x="2936649" y="2284413"/>
            <a:ext cx="10271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PR data</a:t>
            </a:r>
          </a:p>
          <a:p>
            <a:r>
              <a:rPr lang="en-US" sz="1600"/>
              <a:t>receipts</a:t>
            </a:r>
          </a:p>
          <a:p>
            <a:r>
              <a:rPr lang="en-US" sz="1600"/>
              <a:t>etc.</a:t>
            </a:r>
          </a:p>
        </p:txBody>
      </p:sp>
      <p:sp>
        <p:nvSpPr>
          <p:cNvPr id="46095" name="Rectangle 17"/>
          <p:cNvSpPr>
            <a:spLocks noChangeArrowheads="1"/>
          </p:cNvSpPr>
          <p:nvPr/>
        </p:nvSpPr>
        <p:spPr bwMode="auto">
          <a:xfrm>
            <a:off x="4560661" y="2284413"/>
            <a:ext cx="1101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money &amp;</a:t>
            </a:r>
          </a:p>
          <a:p>
            <a:r>
              <a:rPr lang="en-US" sz="1600"/>
              <a:t>requests</a:t>
            </a:r>
          </a:p>
        </p:txBody>
      </p:sp>
      <p:sp>
        <p:nvSpPr>
          <p:cNvPr id="46096" name="Rectangle 18"/>
          <p:cNvSpPr>
            <a:spLocks noChangeArrowheads="1"/>
          </p:cNvSpPr>
          <p:nvPr/>
        </p:nvSpPr>
        <p:spPr bwMode="auto">
          <a:xfrm>
            <a:off x="5848124" y="2009776"/>
            <a:ext cx="1417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newsletter</a:t>
            </a:r>
          </a:p>
          <a:p>
            <a:r>
              <a:rPr lang="en-US" sz="1600"/>
              <a:t>notices, etc.</a:t>
            </a:r>
          </a:p>
        </p:txBody>
      </p:sp>
      <p:sp>
        <p:nvSpPr>
          <p:cNvPr id="46097" name="Rectangle 19"/>
          <p:cNvSpPr>
            <a:spLocks noChangeArrowheads="1"/>
          </p:cNvSpPr>
          <p:nvPr/>
        </p:nvSpPr>
        <p:spPr bwMode="auto">
          <a:xfrm>
            <a:off x="7403874" y="2490788"/>
            <a:ext cx="1417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money &amp;</a:t>
            </a:r>
          </a:p>
          <a:p>
            <a:r>
              <a:rPr lang="en-US" sz="1600"/>
              <a:t>suggestions</a:t>
            </a:r>
          </a:p>
        </p:txBody>
      </p:sp>
      <p:sp>
        <p:nvSpPr>
          <p:cNvPr id="46098" name="Rectangle 20"/>
          <p:cNvSpPr>
            <a:spLocks noChangeArrowheads="1"/>
          </p:cNvSpPr>
          <p:nvPr/>
        </p:nvSpPr>
        <p:spPr bwMode="auto">
          <a:xfrm>
            <a:off x="6795861" y="3865563"/>
            <a:ext cx="1076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booster</a:t>
            </a:r>
          </a:p>
          <a:p>
            <a:r>
              <a:rPr lang="en-US" sz="1600"/>
              <a:t>requests</a:t>
            </a:r>
          </a:p>
        </p:txBody>
      </p:sp>
      <p:sp>
        <p:nvSpPr>
          <p:cNvPr id="46099" name="Rectangle 21"/>
          <p:cNvSpPr>
            <a:spLocks noChangeArrowheads="1"/>
          </p:cNvSpPr>
          <p:nvPr/>
        </p:nvSpPr>
        <p:spPr bwMode="auto">
          <a:xfrm>
            <a:off x="5576661" y="3933826"/>
            <a:ext cx="1039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needs &amp;</a:t>
            </a:r>
          </a:p>
          <a:p>
            <a:r>
              <a:rPr lang="en-US" sz="1600"/>
              <a:t>plans</a:t>
            </a:r>
          </a:p>
        </p:txBody>
      </p:sp>
      <p:sp>
        <p:nvSpPr>
          <p:cNvPr id="46100" name="Rectangle 22"/>
          <p:cNvSpPr>
            <a:spLocks noChangeArrowheads="1"/>
          </p:cNvSpPr>
          <p:nvPr/>
        </p:nvSpPr>
        <p:spPr bwMode="auto">
          <a:xfrm>
            <a:off x="7268936" y="4346576"/>
            <a:ext cx="1731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public requests</a:t>
            </a:r>
          </a:p>
        </p:txBody>
      </p:sp>
      <p:sp>
        <p:nvSpPr>
          <p:cNvPr id="46101" name="Rectangle 23"/>
          <p:cNvSpPr>
            <a:spLocks noChangeArrowheads="1"/>
          </p:cNvSpPr>
          <p:nvPr/>
        </p:nvSpPr>
        <p:spPr bwMode="auto">
          <a:xfrm>
            <a:off x="7067324" y="5378451"/>
            <a:ext cx="1909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needs &amp; budgets</a:t>
            </a:r>
          </a:p>
        </p:txBody>
      </p:sp>
      <p:sp>
        <p:nvSpPr>
          <p:cNvPr id="46102" name="Rectangle 24"/>
          <p:cNvSpPr>
            <a:spLocks noChangeArrowheads="1"/>
          </p:cNvSpPr>
          <p:nvPr/>
        </p:nvSpPr>
        <p:spPr bwMode="auto">
          <a:xfrm>
            <a:off x="4444774" y="4552951"/>
            <a:ext cx="1063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needs &amp;</a:t>
            </a:r>
          </a:p>
          <a:p>
            <a:r>
              <a:rPr lang="en-US" sz="1600"/>
              <a:t>     plans</a:t>
            </a:r>
          </a:p>
        </p:txBody>
      </p:sp>
      <p:sp>
        <p:nvSpPr>
          <p:cNvPr id="46103" name="Rectangle 25"/>
          <p:cNvSpPr>
            <a:spLocks noChangeArrowheads="1"/>
          </p:cNvSpPr>
          <p:nvPr/>
        </p:nvSpPr>
        <p:spPr bwMode="auto">
          <a:xfrm>
            <a:off x="4628924" y="3797301"/>
            <a:ext cx="1076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donor</a:t>
            </a:r>
          </a:p>
          <a:p>
            <a:r>
              <a:rPr lang="en-US" sz="1600"/>
              <a:t>requests</a:t>
            </a:r>
          </a:p>
        </p:txBody>
      </p:sp>
      <p:sp>
        <p:nvSpPr>
          <p:cNvPr id="46104" name="Rectangle 26"/>
          <p:cNvSpPr>
            <a:spLocks noChangeArrowheads="1"/>
          </p:cNvSpPr>
          <p:nvPr/>
        </p:nvSpPr>
        <p:spPr bwMode="auto">
          <a:xfrm>
            <a:off x="3477986" y="4071938"/>
            <a:ext cx="785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donor</a:t>
            </a:r>
          </a:p>
          <a:p>
            <a:r>
              <a:rPr lang="en-US" sz="1600"/>
              <a:t>lists</a:t>
            </a:r>
          </a:p>
        </p:txBody>
      </p:sp>
      <p:sp>
        <p:nvSpPr>
          <p:cNvPr id="46105" name="Rectangle 27"/>
          <p:cNvSpPr>
            <a:spLocks noChangeArrowheads="1"/>
          </p:cNvSpPr>
          <p:nvPr/>
        </p:nvSpPr>
        <p:spPr bwMode="auto">
          <a:xfrm>
            <a:off x="4087586" y="5378451"/>
            <a:ext cx="2149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expenses &amp; budget</a:t>
            </a:r>
          </a:p>
        </p:txBody>
      </p:sp>
      <p:sp>
        <p:nvSpPr>
          <p:cNvPr id="46106" name="Rectangle 28"/>
          <p:cNvSpPr>
            <a:spLocks noChangeArrowheads="1"/>
          </p:cNvSpPr>
          <p:nvPr/>
        </p:nvSpPr>
        <p:spPr bwMode="auto">
          <a:xfrm>
            <a:off x="1853974" y="4071938"/>
            <a:ext cx="1731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money, data,</a:t>
            </a:r>
          </a:p>
          <a:p>
            <a:r>
              <a:rPr lang="en-US" sz="1600"/>
              <a:t>visitor statistics</a:t>
            </a:r>
          </a:p>
        </p:txBody>
      </p:sp>
      <p:sp>
        <p:nvSpPr>
          <p:cNvPr id="46107" name="Rectangle 29"/>
          <p:cNvSpPr>
            <a:spLocks noChangeArrowheads="1"/>
          </p:cNvSpPr>
          <p:nvPr/>
        </p:nvSpPr>
        <p:spPr bwMode="auto">
          <a:xfrm>
            <a:off x="1920649" y="5791201"/>
            <a:ext cx="1303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accounting</a:t>
            </a:r>
          </a:p>
          <a:p>
            <a:r>
              <a:rPr lang="en-US" sz="1600"/>
              <a:t>reports</a:t>
            </a:r>
          </a:p>
        </p:txBody>
      </p:sp>
      <p:sp>
        <p:nvSpPr>
          <p:cNvPr id="46108" name="Rectangle 30"/>
          <p:cNvSpPr>
            <a:spLocks noChangeArrowheads="1"/>
          </p:cNvSpPr>
          <p:nvPr/>
        </p:nvSpPr>
        <p:spPr bwMode="auto">
          <a:xfrm>
            <a:off x="7067324" y="5683251"/>
            <a:ext cx="1909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public requests</a:t>
            </a:r>
          </a:p>
        </p:txBody>
      </p:sp>
      <p:sp>
        <p:nvSpPr>
          <p:cNvPr id="46109" name="Rectangle 31"/>
          <p:cNvSpPr>
            <a:spLocks noChangeArrowheads="1"/>
          </p:cNvSpPr>
          <p:nvPr/>
        </p:nvSpPr>
        <p:spPr bwMode="auto">
          <a:xfrm>
            <a:off x="5576661" y="5610226"/>
            <a:ext cx="1039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animal</a:t>
            </a:r>
          </a:p>
          <a:p>
            <a:r>
              <a:rPr lang="en-US" sz="1600"/>
              <a:t>needs</a:t>
            </a:r>
          </a:p>
        </p:txBody>
      </p:sp>
      <p:sp>
        <p:nvSpPr>
          <p:cNvPr id="46110" name="Freeform 32"/>
          <p:cNvSpPr>
            <a:spLocks/>
          </p:cNvSpPr>
          <p:nvPr/>
        </p:nvSpPr>
        <p:spPr bwMode="auto">
          <a:xfrm>
            <a:off x="1523774" y="1581151"/>
            <a:ext cx="254000" cy="1295400"/>
          </a:xfrm>
          <a:custGeom>
            <a:avLst/>
            <a:gdLst>
              <a:gd name="T0" fmla="*/ 160 w 160"/>
              <a:gd name="T1" fmla="*/ 816 h 816"/>
              <a:gd name="T2" fmla="*/ 16 w 160"/>
              <a:gd name="T3" fmla="*/ 384 h 816"/>
              <a:gd name="T4" fmla="*/ 64 w 160"/>
              <a:gd name="T5" fmla="*/ 0 h 816"/>
              <a:gd name="T6" fmla="*/ 0 60000 65536"/>
              <a:gd name="T7" fmla="*/ 0 60000 65536"/>
              <a:gd name="T8" fmla="*/ 0 60000 65536"/>
              <a:gd name="T9" fmla="*/ 0 w 160"/>
              <a:gd name="T10" fmla="*/ 0 h 816"/>
              <a:gd name="T11" fmla="*/ 160 w 16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816">
                <a:moveTo>
                  <a:pt x="160" y="816"/>
                </a:moveTo>
                <a:cubicBezTo>
                  <a:pt x="96" y="668"/>
                  <a:pt x="32" y="520"/>
                  <a:pt x="16" y="384"/>
                </a:cubicBezTo>
                <a:cubicBezTo>
                  <a:pt x="0" y="248"/>
                  <a:pt x="32" y="124"/>
                  <a:pt x="6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Freeform 33"/>
          <p:cNvSpPr>
            <a:spLocks/>
          </p:cNvSpPr>
          <p:nvPr/>
        </p:nvSpPr>
        <p:spPr bwMode="auto">
          <a:xfrm>
            <a:off x="2082574" y="1581151"/>
            <a:ext cx="76200" cy="1219200"/>
          </a:xfrm>
          <a:custGeom>
            <a:avLst/>
            <a:gdLst>
              <a:gd name="T0" fmla="*/ 0 w 48"/>
              <a:gd name="T1" fmla="*/ 0 h 768"/>
              <a:gd name="T2" fmla="*/ 48 w 48"/>
              <a:gd name="T3" fmla="*/ 480 h 768"/>
              <a:gd name="T4" fmla="*/ 0 w 48"/>
              <a:gd name="T5" fmla="*/ 768 h 768"/>
              <a:gd name="T6" fmla="*/ 0 60000 65536"/>
              <a:gd name="T7" fmla="*/ 0 60000 65536"/>
              <a:gd name="T8" fmla="*/ 0 60000 65536"/>
              <a:gd name="T9" fmla="*/ 0 w 48"/>
              <a:gd name="T10" fmla="*/ 0 h 768"/>
              <a:gd name="T11" fmla="*/ 48 w 48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68">
                <a:moveTo>
                  <a:pt x="0" y="0"/>
                </a:moveTo>
                <a:cubicBezTo>
                  <a:pt x="24" y="176"/>
                  <a:pt x="48" y="352"/>
                  <a:pt x="48" y="480"/>
                </a:cubicBezTo>
                <a:cubicBezTo>
                  <a:pt x="48" y="608"/>
                  <a:pt x="24" y="688"/>
                  <a:pt x="0" y="76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Freeform 34"/>
          <p:cNvSpPr>
            <a:spLocks/>
          </p:cNvSpPr>
          <p:nvPr/>
        </p:nvSpPr>
        <p:spPr bwMode="auto">
          <a:xfrm>
            <a:off x="3873274" y="2266951"/>
            <a:ext cx="266700" cy="533400"/>
          </a:xfrm>
          <a:custGeom>
            <a:avLst/>
            <a:gdLst>
              <a:gd name="T0" fmla="*/ 168 w 168"/>
              <a:gd name="T1" fmla="*/ 336 h 336"/>
              <a:gd name="T2" fmla="*/ 24 w 168"/>
              <a:gd name="T3" fmla="*/ 144 h 336"/>
              <a:gd name="T4" fmla="*/ 24 w 168"/>
              <a:gd name="T5" fmla="*/ 0 h 336"/>
              <a:gd name="T6" fmla="*/ 0 60000 65536"/>
              <a:gd name="T7" fmla="*/ 0 60000 65536"/>
              <a:gd name="T8" fmla="*/ 0 60000 65536"/>
              <a:gd name="T9" fmla="*/ 0 w 168"/>
              <a:gd name="T10" fmla="*/ 0 h 336"/>
              <a:gd name="T11" fmla="*/ 168 w 16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36">
                <a:moveTo>
                  <a:pt x="168" y="336"/>
                </a:moveTo>
                <a:cubicBezTo>
                  <a:pt x="108" y="268"/>
                  <a:pt x="48" y="200"/>
                  <a:pt x="24" y="144"/>
                </a:cubicBezTo>
                <a:cubicBezTo>
                  <a:pt x="0" y="88"/>
                  <a:pt x="12" y="44"/>
                  <a:pt x="2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Freeform 35"/>
          <p:cNvSpPr>
            <a:spLocks/>
          </p:cNvSpPr>
          <p:nvPr/>
        </p:nvSpPr>
        <p:spPr bwMode="auto">
          <a:xfrm>
            <a:off x="4292374" y="2266951"/>
            <a:ext cx="88900" cy="533400"/>
          </a:xfrm>
          <a:custGeom>
            <a:avLst/>
            <a:gdLst>
              <a:gd name="T0" fmla="*/ 0 w 56"/>
              <a:gd name="T1" fmla="*/ 0 h 336"/>
              <a:gd name="T2" fmla="*/ 48 w 56"/>
              <a:gd name="T3" fmla="*/ 192 h 336"/>
              <a:gd name="T4" fmla="*/ 48 w 56"/>
              <a:gd name="T5" fmla="*/ 336 h 336"/>
              <a:gd name="T6" fmla="*/ 0 60000 65536"/>
              <a:gd name="T7" fmla="*/ 0 60000 65536"/>
              <a:gd name="T8" fmla="*/ 0 60000 65536"/>
              <a:gd name="T9" fmla="*/ 0 w 56"/>
              <a:gd name="T10" fmla="*/ 0 h 336"/>
              <a:gd name="T11" fmla="*/ 56 w 5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36">
                <a:moveTo>
                  <a:pt x="0" y="0"/>
                </a:moveTo>
                <a:cubicBezTo>
                  <a:pt x="20" y="68"/>
                  <a:pt x="40" y="136"/>
                  <a:pt x="48" y="192"/>
                </a:cubicBezTo>
                <a:cubicBezTo>
                  <a:pt x="56" y="248"/>
                  <a:pt x="52" y="292"/>
                  <a:pt x="48" y="3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Freeform 36"/>
          <p:cNvSpPr>
            <a:spLocks/>
          </p:cNvSpPr>
          <p:nvPr/>
        </p:nvSpPr>
        <p:spPr bwMode="auto">
          <a:xfrm>
            <a:off x="6806974" y="2266951"/>
            <a:ext cx="381000" cy="609600"/>
          </a:xfrm>
          <a:custGeom>
            <a:avLst/>
            <a:gdLst>
              <a:gd name="T0" fmla="*/ 0 w 240"/>
              <a:gd name="T1" fmla="*/ 384 h 384"/>
              <a:gd name="T2" fmla="*/ 96 w 240"/>
              <a:gd name="T3" fmla="*/ 144 h 384"/>
              <a:gd name="T4" fmla="*/ 240 w 240"/>
              <a:gd name="T5" fmla="*/ 0 h 384"/>
              <a:gd name="T6" fmla="*/ 0 60000 65536"/>
              <a:gd name="T7" fmla="*/ 0 60000 65536"/>
              <a:gd name="T8" fmla="*/ 0 60000 65536"/>
              <a:gd name="T9" fmla="*/ 0 w 240"/>
              <a:gd name="T10" fmla="*/ 0 h 384"/>
              <a:gd name="T11" fmla="*/ 240 w 24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384">
                <a:moveTo>
                  <a:pt x="0" y="384"/>
                </a:moveTo>
                <a:cubicBezTo>
                  <a:pt x="28" y="296"/>
                  <a:pt x="56" y="208"/>
                  <a:pt x="96" y="144"/>
                </a:cubicBezTo>
                <a:cubicBezTo>
                  <a:pt x="136" y="80"/>
                  <a:pt x="188" y="40"/>
                  <a:pt x="24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Freeform 37"/>
          <p:cNvSpPr>
            <a:spLocks/>
          </p:cNvSpPr>
          <p:nvPr/>
        </p:nvSpPr>
        <p:spPr bwMode="auto">
          <a:xfrm>
            <a:off x="7187974" y="2266951"/>
            <a:ext cx="304800" cy="685800"/>
          </a:xfrm>
          <a:custGeom>
            <a:avLst/>
            <a:gdLst>
              <a:gd name="T0" fmla="*/ 192 w 192"/>
              <a:gd name="T1" fmla="*/ 0 h 432"/>
              <a:gd name="T2" fmla="*/ 144 w 192"/>
              <a:gd name="T3" fmla="*/ 288 h 432"/>
              <a:gd name="T4" fmla="*/ 0 w 192"/>
              <a:gd name="T5" fmla="*/ 432 h 432"/>
              <a:gd name="T6" fmla="*/ 0 60000 65536"/>
              <a:gd name="T7" fmla="*/ 0 60000 65536"/>
              <a:gd name="T8" fmla="*/ 0 60000 65536"/>
              <a:gd name="T9" fmla="*/ 0 w 192"/>
              <a:gd name="T10" fmla="*/ 0 h 432"/>
              <a:gd name="T11" fmla="*/ 192 w 19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32">
                <a:moveTo>
                  <a:pt x="192" y="0"/>
                </a:moveTo>
                <a:cubicBezTo>
                  <a:pt x="184" y="108"/>
                  <a:pt x="176" y="216"/>
                  <a:pt x="144" y="288"/>
                </a:cubicBezTo>
                <a:cubicBezTo>
                  <a:pt x="112" y="360"/>
                  <a:pt x="56" y="396"/>
                  <a:pt x="0" y="4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Freeform 38"/>
          <p:cNvSpPr>
            <a:spLocks/>
          </p:cNvSpPr>
          <p:nvPr/>
        </p:nvSpPr>
        <p:spPr bwMode="auto">
          <a:xfrm>
            <a:off x="1663474" y="3778251"/>
            <a:ext cx="1181100" cy="1460500"/>
          </a:xfrm>
          <a:custGeom>
            <a:avLst/>
            <a:gdLst>
              <a:gd name="T0" fmla="*/ 24 w 744"/>
              <a:gd name="T1" fmla="*/ 56 h 920"/>
              <a:gd name="T2" fmla="*/ 24 w 744"/>
              <a:gd name="T3" fmla="*/ 104 h 920"/>
              <a:gd name="T4" fmla="*/ 168 w 744"/>
              <a:gd name="T5" fmla="*/ 680 h 920"/>
              <a:gd name="T6" fmla="*/ 744 w 744"/>
              <a:gd name="T7" fmla="*/ 920 h 920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920"/>
              <a:gd name="T14" fmla="*/ 744 w 744"/>
              <a:gd name="T15" fmla="*/ 920 h 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920">
                <a:moveTo>
                  <a:pt x="24" y="56"/>
                </a:moveTo>
                <a:cubicBezTo>
                  <a:pt x="12" y="28"/>
                  <a:pt x="0" y="0"/>
                  <a:pt x="24" y="104"/>
                </a:cubicBezTo>
                <a:cubicBezTo>
                  <a:pt x="48" y="208"/>
                  <a:pt x="48" y="544"/>
                  <a:pt x="168" y="680"/>
                </a:cubicBezTo>
                <a:cubicBezTo>
                  <a:pt x="288" y="816"/>
                  <a:pt x="516" y="868"/>
                  <a:pt x="744" y="92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Freeform 39"/>
          <p:cNvSpPr>
            <a:spLocks/>
          </p:cNvSpPr>
          <p:nvPr/>
        </p:nvSpPr>
        <p:spPr bwMode="auto">
          <a:xfrm>
            <a:off x="3911374" y="3790951"/>
            <a:ext cx="266700" cy="1143000"/>
          </a:xfrm>
          <a:custGeom>
            <a:avLst/>
            <a:gdLst>
              <a:gd name="T0" fmla="*/ 144 w 168"/>
              <a:gd name="T1" fmla="*/ 0 h 720"/>
              <a:gd name="T2" fmla="*/ 144 w 168"/>
              <a:gd name="T3" fmla="*/ 432 h 720"/>
              <a:gd name="T4" fmla="*/ 0 w 168"/>
              <a:gd name="T5" fmla="*/ 720 h 720"/>
              <a:gd name="T6" fmla="*/ 0 60000 65536"/>
              <a:gd name="T7" fmla="*/ 0 60000 65536"/>
              <a:gd name="T8" fmla="*/ 0 60000 65536"/>
              <a:gd name="T9" fmla="*/ 0 w 168"/>
              <a:gd name="T10" fmla="*/ 0 h 720"/>
              <a:gd name="T11" fmla="*/ 168 w 16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720">
                <a:moveTo>
                  <a:pt x="144" y="0"/>
                </a:moveTo>
                <a:cubicBezTo>
                  <a:pt x="156" y="156"/>
                  <a:pt x="168" y="312"/>
                  <a:pt x="144" y="432"/>
                </a:cubicBezTo>
                <a:cubicBezTo>
                  <a:pt x="120" y="552"/>
                  <a:pt x="60" y="636"/>
                  <a:pt x="0" y="72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Freeform 40"/>
          <p:cNvSpPr>
            <a:spLocks/>
          </p:cNvSpPr>
          <p:nvPr/>
        </p:nvSpPr>
        <p:spPr bwMode="auto">
          <a:xfrm>
            <a:off x="1625374" y="5695951"/>
            <a:ext cx="1219200" cy="533400"/>
          </a:xfrm>
          <a:custGeom>
            <a:avLst/>
            <a:gdLst>
              <a:gd name="T0" fmla="*/ 768 w 768"/>
              <a:gd name="T1" fmla="*/ 48 h 336"/>
              <a:gd name="T2" fmla="*/ 240 w 768"/>
              <a:gd name="T3" fmla="*/ 48 h 336"/>
              <a:gd name="T4" fmla="*/ 0 w 768"/>
              <a:gd name="T5" fmla="*/ 336 h 336"/>
              <a:gd name="T6" fmla="*/ 0 60000 65536"/>
              <a:gd name="T7" fmla="*/ 0 60000 65536"/>
              <a:gd name="T8" fmla="*/ 0 60000 65536"/>
              <a:gd name="T9" fmla="*/ 0 w 768"/>
              <a:gd name="T10" fmla="*/ 0 h 336"/>
              <a:gd name="T11" fmla="*/ 768 w 76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336">
                <a:moveTo>
                  <a:pt x="768" y="48"/>
                </a:moveTo>
                <a:cubicBezTo>
                  <a:pt x="568" y="24"/>
                  <a:pt x="368" y="0"/>
                  <a:pt x="240" y="48"/>
                </a:cubicBezTo>
                <a:cubicBezTo>
                  <a:pt x="112" y="96"/>
                  <a:pt x="56" y="216"/>
                  <a:pt x="0" y="3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Freeform 41"/>
          <p:cNvSpPr>
            <a:spLocks/>
          </p:cNvSpPr>
          <p:nvPr/>
        </p:nvSpPr>
        <p:spPr bwMode="auto">
          <a:xfrm>
            <a:off x="3987574" y="5302251"/>
            <a:ext cx="2057400" cy="165100"/>
          </a:xfrm>
          <a:custGeom>
            <a:avLst/>
            <a:gdLst>
              <a:gd name="T0" fmla="*/ 1296 w 1296"/>
              <a:gd name="T1" fmla="*/ 8 h 104"/>
              <a:gd name="T2" fmla="*/ 1152 w 1296"/>
              <a:gd name="T3" fmla="*/ 8 h 104"/>
              <a:gd name="T4" fmla="*/ 480 w 1296"/>
              <a:gd name="T5" fmla="*/ 56 h 104"/>
              <a:gd name="T6" fmla="*/ 0 w 1296"/>
              <a:gd name="T7" fmla="*/ 104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4"/>
              <a:gd name="T14" fmla="*/ 1296 w 129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4">
                <a:moveTo>
                  <a:pt x="1296" y="8"/>
                </a:moveTo>
                <a:cubicBezTo>
                  <a:pt x="1292" y="4"/>
                  <a:pt x="1288" y="0"/>
                  <a:pt x="1152" y="8"/>
                </a:cubicBezTo>
                <a:cubicBezTo>
                  <a:pt x="1016" y="16"/>
                  <a:pt x="672" y="40"/>
                  <a:pt x="480" y="56"/>
                </a:cubicBezTo>
                <a:cubicBezTo>
                  <a:pt x="288" y="72"/>
                  <a:pt x="144" y="88"/>
                  <a:pt x="0" y="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Freeform 42"/>
          <p:cNvSpPr>
            <a:spLocks/>
          </p:cNvSpPr>
          <p:nvPr/>
        </p:nvSpPr>
        <p:spPr bwMode="auto">
          <a:xfrm>
            <a:off x="4292374" y="3790951"/>
            <a:ext cx="1676400" cy="1371600"/>
          </a:xfrm>
          <a:custGeom>
            <a:avLst/>
            <a:gdLst>
              <a:gd name="T0" fmla="*/ 1056 w 1056"/>
              <a:gd name="T1" fmla="*/ 864 h 864"/>
              <a:gd name="T2" fmla="*/ 192 w 1056"/>
              <a:gd name="T3" fmla="*/ 720 h 864"/>
              <a:gd name="T4" fmla="*/ 0 w 1056"/>
              <a:gd name="T5" fmla="*/ 0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1056" y="864"/>
                </a:moveTo>
                <a:cubicBezTo>
                  <a:pt x="712" y="864"/>
                  <a:pt x="368" y="864"/>
                  <a:pt x="192" y="720"/>
                </a:cubicBezTo>
                <a:cubicBezTo>
                  <a:pt x="16" y="576"/>
                  <a:pt x="8" y="288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Freeform 43"/>
          <p:cNvSpPr>
            <a:spLocks/>
          </p:cNvSpPr>
          <p:nvPr/>
        </p:nvSpPr>
        <p:spPr bwMode="auto">
          <a:xfrm>
            <a:off x="4432074" y="3790951"/>
            <a:ext cx="1536700" cy="990600"/>
          </a:xfrm>
          <a:custGeom>
            <a:avLst/>
            <a:gdLst>
              <a:gd name="T0" fmla="*/ 56 w 968"/>
              <a:gd name="T1" fmla="*/ 0 h 624"/>
              <a:gd name="T2" fmla="*/ 152 w 968"/>
              <a:gd name="T3" fmla="*/ 336 h 624"/>
              <a:gd name="T4" fmla="*/ 968 w 968"/>
              <a:gd name="T5" fmla="*/ 624 h 624"/>
              <a:gd name="T6" fmla="*/ 0 60000 65536"/>
              <a:gd name="T7" fmla="*/ 0 60000 65536"/>
              <a:gd name="T8" fmla="*/ 0 60000 65536"/>
              <a:gd name="T9" fmla="*/ 0 w 968"/>
              <a:gd name="T10" fmla="*/ 0 h 624"/>
              <a:gd name="T11" fmla="*/ 968 w 96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8" h="624">
                <a:moveTo>
                  <a:pt x="56" y="0"/>
                </a:moveTo>
                <a:cubicBezTo>
                  <a:pt x="28" y="116"/>
                  <a:pt x="0" y="232"/>
                  <a:pt x="152" y="336"/>
                </a:cubicBezTo>
                <a:cubicBezTo>
                  <a:pt x="304" y="440"/>
                  <a:pt x="636" y="532"/>
                  <a:pt x="968" y="62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Freeform 44"/>
          <p:cNvSpPr>
            <a:spLocks/>
          </p:cNvSpPr>
          <p:nvPr/>
        </p:nvSpPr>
        <p:spPr bwMode="auto">
          <a:xfrm>
            <a:off x="6464074" y="5543551"/>
            <a:ext cx="266700" cy="609600"/>
          </a:xfrm>
          <a:custGeom>
            <a:avLst/>
            <a:gdLst>
              <a:gd name="T0" fmla="*/ 168 w 168"/>
              <a:gd name="T1" fmla="*/ 384 h 384"/>
              <a:gd name="T2" fmla="*/ 24 w 168"/>
              <a:gd name="T3" fmla="*/ 192 h 384"/>
              <a:gd name="T4" fmla="*/ 24 w 168"/>
              <a:gd name="T5" fmla="*/ 0 h 384"/>
              <a:gd name="T6" fmla="*/ 0 60000 65536"/>
              <a:gd name="T7" fmla="*/ 0 60000 65536"/>
              <a:gd name="T8" fmla="*/ 0 60000 65536"/>
              <a:gd name="T9" fmla="*/ 0 w 168"/>
              <a:gd name="T10" fmla="*/ 0 h 384"/>
              <a:gd name="T11" fmla="*/ 168 w 16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84">
                <a:moveTo>
                  <a:pt x="168" y="384"/>
                </a:moveTo>
                <a:cubicBezTo>
                  <a:pt x="108" y="320"/>
                  <a:pt x="48" y="256"/>
                  <a:pt x="24" y="192"/>
                </a:cubicBezTo>
                <a:cubicBezTo>
                  <a:pt x="0" y="128"/>
                  <a:pt x="12" y="64"/>
                  <a:pt x="2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Freeform 45"/>
          <p:cNvSpPr>
            <a:spLocks/>
          </p:cNvSpPr>
          <p:nvPr/>
        </p:nvSpPr>
        <p:spPr bwMode="auto">
          <a:xfrm>
            <a:off x="6857774" y="5543551"/>
            <a:ext cx="203200" cy="609600"/>
          </a:xfrm>
          <a:custGeom>
            <a:avLst/>
            <a:gdLst>
              <a:gd name="T0" fmla="*/ 16 w 128"/>
              <a:gd name="T1" fmla="*/ 0 h 384"/>
              <a:gd name="T2" fmla="*/ 16 w 128"/>
              <a:gd name="T3" fmla="*/ 48 h 384"/>
              <a:gd name="T4" fmla="*/ 112 w 128"/>
              <a:gd name="T5" fmla="*/ 192 h 384"/>
              <a:gd name="T6" fmla="*/ 112 w 128"/>
              <a:gd name="T7" fmla="*/ 384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384"/>
              <a:gd name="T14" fmla="*/ 128 w 12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384">
                <a:moveTo>
                  <a:pt x="16" y="0"/>
                </a:moveTo>
                <a:cubicBezTo>
                  <a:pt x="8" y="8"/>
                  <a:pt x="0" y="16"/>
                  <a:pt x="16" y="48"/>
                </a:cubicBezTo>
                <a:cubicBezTo>
                  <a:pt x="32" y="80"/>
                  <a:pt x="96" y="136"/>
                  <a:pt x="112" y="192"/>
                </a:cubicBezTo>
                <a:cubicBezTo>
                  <a:pt x="128" y="248"/>
                  <a:pt x="120" y="316"/>
                  <a:pt x="112" y="38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Freeform 46"/>
          <p:cNvSpPr>
            <a:spLocks/>
          </p:cNvSpPr>
          <p:nvPr/>
        </p:nvSpPr>
        <p:spPr bwMode="auto">
          <a:xfrm>
            <a:off x="6349774" y="3867151"/>
            <a:ext cx="228600" cy="609600"/>
          </a:xfrm>
          <a:custGeom>
            <a:avLst/>
            <a:gdLst>
              <a:gd name="T0" fmla="*/ 144 w 144"/>
              <a:gd name="T1" fmla="*/ 384 h 384"/>
              <a:gd name="T2" fmla="*/ 48 w 144"/>
              <a:gd name="T3" fmla="*/ 192 h 384"/>
              <a:gd name="T4" fmla="*/ 0 w 144"/>
              <a:gd name="T5" fmla="*/ 0 h 384"/>
              <a:gd name="T6" fmla="*/ 0 60000 65536"/>
              <a:gd name="T7" fmla="*/ 0 60000 65536"/>
              <a:gd name="T8" fmla="*/ 0 60000 65536"/>
              <a:gd name="T9" fmla="*/ 0 w 144"/>
              <a:gd name="T10" fmla="*/ 0 h 384"/>
              <a:gd name="T11" fmla="*/ 144 w 1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384">
                <a:moveTo>
                  <a:pt x="144" y="384"/>
                </a:moveTo>
                <a:cubicBezTo>
                  <a:pt x="108" y="320"/>
                  <a:pt x="72" y="256"/>
                  <a:pt x="48" y="192"/>
                </a:cubicBezTo>
                <a:cubicBezTo>
                  <a:pt x="24" y="128"/>
                  <a:pt x="12" y="6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Freeform 47"/>
          <p:cNvSpPr>
            <a:spLocks/>
          </p:cNvSpPr>
          <p:nvPr/>
        </p:nvSpPr>
        <p:spPr bwMode="auto">
          <a:xfrm>
            <a:off x="6654574" y="3867151"/>
            <a:ext cx="177800" cy="609600"/>
          </a:xfrm>
          <a:custGeom>
            <a:avLst/>
            <a:gdLst>
              <a:gd name="T0" fmla="*/ 0 w 112"/>
              <a:gd name="T1" fmla="*/ 0 h 384"/>
              <a:gd name="T2" fmla="*/ 96 w 112"/>
              <a:gd name="T3" fmla="*/ 192 h 384"/>
              <a:gd name="T4" fmla="*/ 96 w 112"/>
              <a:gd name="T5" fmla="*/ 384 h 384"/>
              <a:gd name="T6" fmla="*/ 0 60000 65536"/>
              <a:gd name="T7" fmla="*/ 0 60000 65536"/>
              <a:gd name="T8" fmla="*/ 0 60000 65536"/>
              <a:gd name="T9" fmla="*/ 0 w 112"/>
              <a:gd name="T10" fmla="*/ 0 h 384"/>
              <a:gd name="T11" fmla="*/ 112 w 1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384">
                <a:moveTo>
                  <a:pt x="0" y="0"/>
                </a:moveTo>
                <a:cubicBezTo>
                  <a:pt x="40" y="64"/>
                  <a:pt x="80" y="128"/>
                  <a:pt x="96" y="192"/>
                </a:cubicBezTo>
                <a:cubicBezTo>
                  <a:pt x="112" y="256"/>
                  <a:pt x="104" y="320"/>
                  <a:pt x="96" y="38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Freeform 48"/>
          <p:cNvSpPr>
            <a:spLocks/>
          </p:cNvSpPr>
          <p:nvPr/>
        </p:nvSpPr>
        <p:spPr bwMode="auto">
          <a:xfrm>
            <a:off x="7187974" y="4616451"/>
            <a:ext cx="1447800" cy="165100"/>
          </a:xfrm>
          <a:custGeom>
            <a:avLst/>
            <a:gdLst>
              <a:gd name="T0" fmla="*/ 912 w 912"/>
              <a:gd name="T1" fmla="*/ 56 h 104"/>
              <a:gd name="T2" fmla="*/ 480 w 912"/>
              <a:gd name="T3" fmla="*/ 8 h 104"/>
              <a:gd name="T4" fmla="*/ 0 w 912"/>
              <a:gd name="T5" fmla="*/ 104 h 104"/>
              <a:gd name="T6" fmla="*/ 0 60000 65536"/>
              <a:gd name="T7" fmla="*/ 0 60000 65536"/>
              <a:gd name="T8" fmla="*/ 0 60000 65536"/>
              <a:gd name="T9" fmla="*/ 0 w 912"/>
              <a:gd name="T10" fmla="*/ 0 h 104"/>
              <a:gd name="T11" fmla="*/ 912 w 912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04">
                <a:moveTo>
                  <a:pt x="912" y="56"/>
                </a:moveTo>
                <a:cubicBezTo>
                  <a:pt x="772" y="28"/>
                  <a:pt x="632" y="0"/>
                  <a:pt x="480" y="8"/>
                </a:cubicBezTo>
                <a:cubicBezTo>
                  <a:pt x="328" y="16"/>
                  <a:pt x="164" y="60"/>
                  <a:pt x="0" y="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Freeform 49"/>
          <p:cNvSpPr>
            <a:spLocks/>
          </p:cNvSpPr>
          <p:nvPr/>
        </p:nvSpPr>
        <p:spPr bwMode="auto">
          <a:xfrm>
            <a:off x="7187974" y="5162551"/>
            <a:ext cx="1447800" cy="165100"/>
          </a:xfrm>
          <a:custGeom>
            <a:avLst/>
            <a:gdLst>
              <a:gd name="T0" fmla="*/ 0 w 912"/>
              <a:gd name="T1" fmla="*/ 0 h 104"/>
              <a:gd name="T2" fmla="*/ 480 w 912"/>
              <a:gd name="T3" fmla="*/ 96 h 104"/>
              <a:gd name="T4" fmla="*/ 912 w 912"/>
              <a:gd name="T5" fmla="*/ 48 h 104"/>
              <a:gd name="T6" fmla="*/ 0 60000 65536"/>
              <a:gd name="T7" fmla="*/ 0 60000 65536"/>
              <a:gd name="T8" fmla="*/ 0 60000 65536"/>
              <a:gd name="T9" fmla="*/ 0 w 912"/>
              <a:gd name="T10" fmla="*/ 0 h 104"/>
              <a:gd name="T11" fmla="*/ 912 w 912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04">
                <a:moveTo>
                  <a:pt x="0" y="0"/>
                </a:moveTo>
                <a:cubicBezTo>
                  <a:pt x="164" y="44"/>
                  <a:pt x="328" y="88"/>
                  <a:pt x="480" y="96"/>
                </a:cubicBezTo>
                <a:cubicBezTo>
                  <a:pt x="632" y="104"/>
                  <a:pt x="772" y="76"/>
                  <a:pt x="91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027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Systems:  Data Dictionary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mtClean="0"/>
              <a:t>Processes</a:t>
            </a:r>
          </a:p>
          <a:p>
            <a:pPr lvl="1"/>
            <a:r>
              <a:rPr lang="en-US" smtClean="0"/>
              <a:t>Animal Care			Description</a:t>
            </a:r>
          </a:p>
          <a:p>
            <a:pPr lvl="1"/>
            <a:r>
              <a:rPr lang="en-US" smtClean="0"/>
              <a:t>Donor &amp; Public Relations		. . .</a:t>
            </a:r>
          </a:p>
          <a:p>
            <a:pPr lvl="1"/>
            <a:r>
              <a:rPr lang="en-US" smtClean="0"/>
              <a:t>Employee Relations		. . .</a:t>
            </a:r>
          </a:p>
          <a:p>
            <a:r>
              <a:rPr lang="en-US" smtClean="0"/>
              <a:t>Entities</a:t>
            </a:r>
          </a:p>
          <a:p>
            <a:pPr lvl="1"/>
            <a:r>
              <a:rPr lang="en-US" smtClean="0"/>
              <a:t>Certification Agencies		. . .</a:t>
            </a:r>
          </a:p>
          <a:p>
            <a:pPr lvl="1"/>
            <a:r>
              <a:rPr lang="en-US" smtClean="0"/>
              <a:t>Donors				. . .</a:t>
            </a:r>
          </a:p>
          <a:p>
            <a:r>
              <a:rPr lang="en-US" smtClean="0"/>
              <a:t>Data</a:t>
            </a:r>
          </a:p>
          <a:p>
            <a:pPr lvl="1"/>
            <a:r>
              <a:rPr lang="en-US" smtClean="0"/>
              <a:t>Accounting Reports		. . .</a:t>
            </a:r>
          </a:p>
          <a:p>
            <a:pPr lvl="1"/>
            <a:r>
              <a:rPr lang="en-US" smtClean="0"/>
              <a:t>Certification Reports		. . .</a:t>
            </a:r>
          </a:p>
        </p:txBody>
      </p:sp>
    </p:spTree>
    <p:extLst>
      <p:ext uri="{BB962C8B-B14F-4D97-AF65-F5344CB8AC3E}">
        <p14:creationId xmlns:p14="http://schemas.microsoft.com/office/powerpoint/2010/main" xmlns="" val="253396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7004240"/>
              </p:ext>
            </p:extLst>
          </p:nvPr>
        </p:nvGraphicFramePr>
        <p:xfrm>
          <a:off x="990600" y="1219200"/>
          <a:ext cx="7848600" cy="5305425"/>
        </p:xfrm>
        <a:graphic>
          <a:graphicData uri="http://schemas.openxmlformats.org/presentationml/2006/ole">
            <p:oleObj spid="_x0000_s2076" name="Document" r:id="rId3" imgW="5647944" imgH="3761232" progId="Word.Document.8">
              <p:embed/>
            </p:oleObj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xmlns="" val="23408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System Problems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210425" y="1671638"/>
            <a:ext cx="1566863" cy="159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Do not include data flows between external entities.  Drop the line or make one of the entities internal.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697038" y="4024313"/>
            <a:ext cx="1562100" cy="116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 process cannot invent data.  It must have a data flow coming in to it.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550150" y="3860800"/>
            <a:ext cx="1497013" cy="159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 process cannot be a black hole--data must flow out of the process.  Maybe it should be a file instead.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366838" y="2219325"/>
            <a:ext cx="1300162" cy="479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Manufacturer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702300" y="2219325"/>
            <a:ext cx="1301750" cy="479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Customer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733800" y="3040063"/>
            <a:ext cx="1497013" cy="423862"/>
          </a:xfrm>
          <a:prstGeom prst="roundRect">
            <a:avLst>
              <a:gd name="adj" fmla="val 2679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Sell Products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2070100" y="31432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Invoices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5880100" y="3143250"/>
            <a:ext cx="1325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sales receipt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4829175" y="2430463"/>
            <a:ext cx="76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orders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3187700" y="2540000"/>
            <a:ext cx="1652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purchase orders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581400" y="1884363"/>
            <a:ext cx="202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warranty registration</a:t>
            </a:r>
          </a:p>
        </p:txBody>
      </p:sp>
      <p:sp>
        <p:nvSpPr>
          <p:cNvPr id="48142" name="AutoShape 14"/>
          <p:cNvSpPr>
            <a:spLocks noChangeArrowheads="1"/>
          </p:cNvSpPr>
          <p:nvPr/>
        </p:nvSpPr>
        <p:spPr bwMode="auto">
          <a:xfrm>
            <a:off x="1758950" y="5281613"/>
            <a:ext cx="1566863" cy="425450"/>
          </a:xfrm>
          <a:prstGeom prst="roundRect">
            <a:avLst>
              <a:gd name="adj" fmla="val 2679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Modify Reports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352800" y="4953000"/>
            <a:ext cx="1392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weekly report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3711575" y="5548313"/>
            <a:ext cx="1133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daily sales</a:t>
            </a:r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6002338" y="5062538"/>
            <a:ext cx="1301750" cy="425450"/>
          </a:xfrm>
          <a:prstGeom prst="roundRect">
            <a:avLst>
              <a:gd name="adj" fmla="val 2679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Save Reports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5062538" y="4781550"/>
            <a:ext cx="1358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Store reports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5257800" y="5638800"/>
            <a:ext cx="1325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Inventory list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1301750" y="1454150"/>
            <a:ext cx="7607300" cy="2119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366838" y="3751263"/>
            <a:ext cx="3403600" cy="2392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4992688" y="3751263"/>
            <a:ext cx="4068762" cy="2392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Freeform 23"/>
          <p:cNvSpPr>
            <a:spLocks/>
          </p:cNvSpPr>
          <p:nvPr/>
        </p:nvSpPr>
        <p:spPr bwMode="auto">
          <a:xfrm>
            <a:off x="2667000" y="2197100"/>
            <a:ext cx="3048000" cy="241300"/>
          </a:xfrm>
          <a:custGeom>
            <a:avLst/>
            <a:gdLst>
              <a:gd name="T0" fmla="*/ 1920 w 1920"/>
              <a:gd name="T1" fmla="*/ 152 h 152"/>
              <a:gd name="T2" fmla="*/ 1152 w 1920"/>
              <a:gd name="T3" fmla="*/ 8 h 152"/>
              <a:gd name="T4" fmla="*/ 0 w 1920"/>
              <a:gd name="T5" fmla="*/ 104 h 152"/>
              <a:gd name="T6" fmla="*/ 0 60000 65536"/>
              <a:gd name="T7" fmla="*/ 0 60000 65536"/>
              <a:gd name="T8" fmla="*/ 0 60000 65536"/>
              <a:gd name="T9" fmla="*/ 0 w 1920"/>
              <a:gd name="T10" fmla="*/ 0 h 152"/>
              <a:gd name="T11" fmla="*/ 1920 w 192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52">
                <a:moveTo>
                  <a:pt x="1920" y="152"/>
                </a:moveTo>
                <a:cubicBezTo>
                  <a:pt x="1696" y="84"/>
                  <a:pt x="1472" y="16"/>
                  <a:pt x="1152" y="8"/>
                </a:cubicBezTo>
                <a:cubicBezTo>
                  <a:pt x="832" y="0"/>
                  <a:pt x="416" y="52"/>
                  <a:pt x="0" y="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Freeform 24"/>
          <p:cNvSpPr>
            <a:spLocks/>
          </p:cNvSpPr>
          <p:nvPr/>
        </p:nvSpPr>
        <p:spPr bwMode="auto">
          <a:xfrm>
            <a:off x="2095500" y="2667000"/>
            <a:ext cx="1638300" cy="533400"/>
          </a:xfrm>
          <a:custGeom>
            <a:avLst/>
            <a:gdLst>
              <a:gd name="T0" fmla="*/ 24 w 1032"/>
              <a:gd name="T1" fmla="*/ 0 h 336"/>
              <a:gd name="T2" fmla="*/ 24 w 1032"/>
              <a:gd name="T3" fmla="*/ 48 h 336"/>
              <a:gd name="T4" fmla="*/ 168 w 1032"/>
              <a:gd name="T5" fmla="*/ 288 h 336"/>
              <a:gd name="T6" fmla="*/ 1032 w 1032"/>
              <a:gd name="T7" fmla="*/ 336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336"/>
              <a:gd name="T14" fmla="*/ 1032 w 103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336">
                <a:moveTo>
                  <a:pt x="24" y="0"/>
                </a:moveTo>
                <a:cubicBezTo>
                  <a:pt x="12" y="0"/>
                  <a:pt x="0" y="0"/>
                  <a:pt x="24" y="48"/>
                </a:cubicBezTo>
                <a:cubicBezTo>
                  <a:pt x="48" y="96"/>
                  <a:pt x="0" y="240"/>
                  <a:pt x="168" y="288"/>
                </a:cubicBezTo>
                <a:cubicBezTo>
                  <a:pt x="336" y="336"/>
                  <a:pt x="684" y="336"/>
                  <a:pt x="1032" y="3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Freeform 25"/>
          <p:cNvSpPr>
            <a:spLocks/>
          </p:cNvSpPr>
          <p:nvPr/>
        </p:nvSpPr>
        <p:spPr bwMode="auto">
          <a:xfrm>
            <a:off x="2667000" y="2667000"/>
            <a:ext cx="1066800" cy="457200"/>
          </a:xfrm>
          <a:custGeom>
            <a:avLst/>
            <a:gdLst>
              <a:gd name="T0" fmla="*/ 672 w 672"/>
              <a:gd name="T1" fmla="*/ 288 h 288"/>
              <a:gd name="T2" fmla="*/ 432 w 672"/>
              <a:gd name="T3" fmla="*/ 144 h 288"/>
              <a:gd name="T4" fmla="*/ 0 w 672"/>
              <a:gd name="T5" fmla="*/ 0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672" y="288"/>
                </a:moveTo>
                <a:cubicBezTo>
                  <a:pt x="608" y="240"/>
                  <a:pt x="544" y="192"/>
                  <a:pt x="432" y="144"/>
                </a:cubicBezTo>
                <a:cubicBezTo>
                  <a:pt x="320" y="96"/>
                  <a:pt x="160" y="48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Freeform 26"/>
          <p:cNvSpPr>
            <a:spLocks/>
          </p:cNvSpPr>
          <p:nvPr/>
        </p:nvSpPr>
        <p:spPr bwMode="auto">
          <a:xfrm>
            <a:off x="4953000" y="2667000"/>
            <a:ext cx="762000" cy="381000"/>
          </a:xfrm>
          <a:custGeom>
            <a:avLst/>
            <a:gdLst>
              <a:gd name="T0" fmla="*/ 480 w 480"/>
              <a:gd name="T1" fmla="*/ 0 h 240"/>
              <a:gd name="T2" fmla="*/ 96 w 480"/>
              <a:gd name="T3" fmla="*/ 48 h 240"/>
              <a:gd name="T4" fmla="*/ 0 w 480"/>
              <a:gd name="T5" fmla="*/ 240 h 240"/>
              <a:gd name="T6" fmla="*/ 0 60000 65536"/>
              <a:gd name="T7" fmla="*/ 0 60000 65536"/>
              <a:gd name="T8" fmla="*/ 0 60000 65536"/>
              <a:gd name="T9" fmla="*/ 0 w 480"/>
              <a:gd name="T10" fmla="*/ 0 h 240"/>
              <a:gd name="T11" fmla="*/ 480 w 4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40">
                <a:moveTo>
                  <a:pt x="480" y="0"/>
                </a:moveTo>
                <a:cubicBezTo>
                  <a:pt x="328" y="4"/>
                  <a:pt x="176" y="8"/>
                  <a:pt x="96" y="48"/>
                </a:cubicBezTo>
                <a:cubicBezTo>
                  <a:pt x="16" y="88"/>
                  <a:pt x="8" y="164"/>
                  <a:pt x="0" y="2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Freeform 27"/>
          <p:cNvSpPr>
            <a:spLocks/>
          </p:cNvSpPr>
          <p:nvPr/>
        </p:nvSpPr>
        <p:spPr bwMode="auto">
          <a:xfrm>
            <a:off x="5257800" y="2667000"/>
            <a:ext cx="1600200" cy="609600"/>
          </a:xfrm>
          <a:custGeom>
            <a:avLst/>
            <a:gdLst>
              <a:gd name="T0" fmla="*/ 0 w 1008"/>
              <a:gd name="T1" fmla="*/ 384 h 384"/>
              <a:gd name="T2" fmla="*/ 768 w 1008"/>
              <a:gd name="T3" fmla="*/ 288 h 384"/>
              <a:gd name="T4" fmla="*/ 1008 w 1008"/>
              <a:gd name="T5" fmla="*/ 0 h 384"/>
              <a:gd name="T6" fmla="*/ 0 60000 65536"/>
              <a:gd name="T7" fmla="*/ 0 60000 65536"/>
              <a:gd name="T8" fmla="*/ 0 60000 65536"/>
              <a:gd name="T9" fmla="*/ 0 w 1008"/>
              <a:gd name="T10" fmla="*/ 0 h 384"/>
              <a:gd name="T11" fmla="*/ 1008 w 100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84">
                <a:moveTo>
                  <a:pt x="0" y="384"/>
                </a:moveTo>
                <a:cubicBezTo>
                  <a:pt x="300" y="368"/>
                  <a:pt x="600" y="352"/>
                  <a:pt x="768" y="288"/>
                </a:cubicBezTo>
                <a:cubicBezTo>
                  <a:pt x="936" y="224"/>
                  <a:pt x="972" y="112"/>
                  <a:pt x="1008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Freeform 28"/>
          <p:cNvSpPr>
            <a:spLocks/>
          </p:cNvSpPr>
          <p:nvPr/>
        </p:nvSpPr>
        <p:spPr bwMode="auto">
          <a:xfrm>
            <a:off x="3276600" y="5638800"/>
            <a:ext cx="546100" cy="381000"/>
          </a:xfrm>
          <a:custGeom>
            <a:avLst/>
            <a:gdLst>
              <a:gd name="T0" fmla="*/ 0 w 344"/>
              <a:gd name="T1" fmla="*/ 0 h 240"/>
              <a:gd name="T2" fmla="*/ 288 w 344"/>
              <a:gd name="T3" fmla="*/ 96 h 240"/>
              <a:gd name="T4" fmla="*/ 336 w 344"/>
              <a:gd name="T5" fmla="*/ 240 h 240"/>
              <a:gd name="T6" fmla="*/ 0 60000 65536"/>
              <a:gd name="T7" fmla="*/ 0 60000 65536"/>
              <a:gd name="T8" fmla="*/ 0 60000 65536"/>
              <a:gd name="T9" fmla="*/ 0 w 344"/>
              <a:gd name="T10" fmla="*/ 0 h 240"/>
              <a:gd name="T11" fmla="*/ 344 w 3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240">
                <a:moveTo>
                  <a:pt x="0" y="0"/>
                </a:moveTo>
                <a:cubicBezTo>
                  <a:pt x="116" y="28"/>
                  <a:pt x="232" y="56"/>
                  <a:pt x="288" y="96"/>
                </a:cubicBezTo>
                <a:cubicBezTo>
                  <a:pt x="344" y="136"/>
                  <a:pt x="340" y="188"/>
                  <a:pt x="336" y="2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Freeform 29"/>
          <p:cNvSpPr>
            <a:spLocks/>
          </p:cNvSpPr>
          <p:nvPr/>
        </p:nvSpPr>
        <p:spPr bwMode="auto">
          <a:xfrm>
            <a:off x="3352800" y="5308600"/>
            <a:ext cx="1143000" cy="177800"/>
          </a:xfrm>
          <a:custGeom>
            <a:avLst/>
            <a:gdLst>
              <a:gd name="T0" fmla="*/ 0 w 720"/>
              <a:gd name="T1" fmla="*/ 112 h 112"/>
              <a:gd name="T2" fmla="*/ 384 w 720"/>
              <a:gd name="T3" fmla="*/ 16 h 112"/>
              <a:gd name="T4" fmla="*/ 720 w 720"/>
              <a:gd name="T5" fmla="*/ 16 h 112"/>
              <a:gd name="T6" fmla="*/ 0 60000 65536"/>
              <a:gd name="T7" fmla="*/ 0 60000 65536"/>
              <a:gd name="T8" fmla="*/ 0 60000 65536"/>
              <a:gd name="T9" fmla="*/ 0 w 720"/>
              <a:gd name="T10" fmla="*/ 0 h 112"/>
              <a:gd name="T11" fmla="*/ 720 w 72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12">
                <a:moveTo>
                  <a:pt x="0" y="112"/>
                </a:moveTo>
                <a:cubicBezTo>
                  <a:pt x="132" y="72"/>
                  <a:pt x="264" y="32"/>
                  <a:pt x="384" y="16"/>
                </a:cubicBezTo>
                <a:cubicBezTo>
                  <a:pt x="504" y="0"/>
                  <a:pt x="612" y="8"/>
                  <a:pt x="720" y="1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Freeform 30"/>
          <p:cNvSpPr>
            <a:spLocks/>
          </p:cNvSpPr>
          <p:nvPr/>
        </p:nvSpPr>
        <p:spPr bwMode="auto">
          <a:xfrm>
            <a:off x="5029200" y="5029200"/>
            <a:ext cx="990600" cy="228600"/>
          </a:xfrm>
          <a:custGeom>
            <a:avLst/>
            <a:gdLst>
              <a:gd name="T0" fmla="*/ 0 w 624"/>
              <a:gd name="T1" fmla="*/ 0 h 144"/>
              <a:gd name="T2" fmla="*/ 288 w 624"/>
              <a:gd name="T3" fmla="*/ 96 h 144"/>
              <a:gd name="T4" fmla="*/ 624 w 624"/>
              <a:gd name="T5" fmla="*/ 144 h 144"/>
              <a:gd name="T6" fmla="*/ 0 60000 65536"/>
              <a:gd name="T7" fmla="*/ 0 60000 65536"/>
              <a:gd name="T8" fmla="*/ 0 60000 65536"/>
              <a:gd name="T9" fmla="*/ 0 w 624"/>
              <a:gd name="T10" fmla="*/ 0 h 144"/>
              <a:gd name="T11" fmla="*/ 624 w 62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44">
                <a:moveTo>
                  <a:pt x="0" y="0"/>
                </a:moveTo>
                <a:cubicBezTo>
                  <a:pt x="92" y="36"/>
                  <a:pt x="184" y="72"/>
                  <a:pt x="288" y="96"/>
                </a:cubicBezTo>
                <a:cubicBezTo>
                  <a:pt x="392" y="120"/>
                  <a:pt x="508" y="132"/>
                  <a:pt x="624" y="14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Freeform 31"/>
          <p:cNvSpPr>
            <a:spLocks/>
          </p:cNvSpPr>
          <p:nvPr/>
        </p:nvSpPr>
        <p:spPr bwMode="auto">
          <a:xfrm>
            <a:off x="5041900" y="5410200"/>
            <a:ext cx="977900" cy="457200"/>
          </a:xfrm>
          <a:custGeom>
            <a:avLst/>
            <a:gdLst>
              <a:gd name="T0" fmla="*/ 40 w 616"/>
              <a:gd name="T1" fmla="*/ 288 h 288"/>
              <a:gd name="T2" fmla="*/ 40 w 616"/>
              <a:gd name="T3" fmla="*/ 240 h 288"/>
              <a:gd name="T4" fmla="*/ 280 w 616"/>
              <a:gd name="T5" fmla="*/ 48 h 288"/>
              <a:gd name="T6" fmla="*/ 616 w 61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16"/>
              <a:gd name="T13" fmla="*/ 0 h 288"/>
              <a:gd name="T14" fmla="*/ 616 w 61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6" h="288">
                <a:moveTo>
                  <a:pt x="40" y="288"/>
                </a:moveTo>
                <a:cubicBezTo>
                  <a:pt x="20" y="284"/>
                  <a:pt x="0" y="280"/>
                  <a:pt x="40" y="240"/>
                </a:cubicBezTo>
                <a:cubicBezTo>
                  <a:pt x="80" y="200"/>
                  <a:pt x="184" y="88"/>
                  <a:pt x="280" y="48"/>
                </a:cubicBezTo>
                <a:cubicBezTo>
                  <a:pt x="376" y="8"/>
                  <a:pt x="496" y="4"/>
                  <a:pt x="61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6957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Boundaries</a:t>
            </a: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2527109" y="2161382"/>
            <a:ext cx="1816100" cy="1054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chemeClr val="accent3"/>
                </a:solidFill>
              </a:rPr>
              <a:t>Distribute</a:t>
            </a:r>
          </a:p>
          <a:p>
            <a:pPr algn="ctr"/>
            <a:r>
              <a:rPr lang="en-US" sz="2000">
                <a:solidFill>
                  <a:schemeClr val="accent3"/>
                </a:solidFill>
              </a:rPr>
              <a:t>Educational</a:t>
            </a:r>
          </a:p>
          <a:p>
            <a:pPr algn="ctr"/>
            <a:r>
              <a:rPr lang="en-US" sz="2000">
                <a:solidFill>
                  <a:schemeClr val="accent3"/>
                </a:solidFill>
              </a:rPr>
              <a:t>Materials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2603309" y="3837782"/>
            <a:ext cx="1816100" cy="1054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chemeClr val="accent3"/>
                </a:solidFill>
              </a:rPr>
              <a:t>Create</a:t>
            </a:r>
          </a:p>
          <a:p>
            <a:pPr algn="ctr"/>
            <a:r>
              <a:rPr lang="en-US" sz="2000">
                <a:solidFill>
                  <a:schemeClr val="accent3"/>
                </a:solidFill>
              </a:rPr>
              <a:t>Educational</a:t>
            </a:r>
          </a:p>
          <a:p>
            <a:pPr algn="ctr"/>
            <a:r>
              <a:rPr lang="en-US" sz="2000">
                <a:solidFill>
                  <a:schemeClr val="accent3"/>
                </a:solidFill>
              </a:rPr>
              <a:t>Materials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5956109" y="2389982"/>
            <a:ext cx="977900" cy="673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879909" y="3685382"/>
            <a:ext cx="1054100" cy="5969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79309" y="1170782"/>
            <a:ext cx="1282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Visitors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800284" y="5233194"/>
            <a:ext cx="230992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Problem Boundary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047684" y="6147594"/>
            <a:ext cx="565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Problem:  Shortages of Educational Materials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 flipV="1">
            <a:off x="3130359" y="3298032"/>
            <a:ext cx="76200" cy="533400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 flipV="1">
            <a:off x="1834959" y="1926432"/>
            <a:ext cx="762000" cy="304800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6178359" y="3145632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>
            <a:off x="4501959" y="4136232"/>
            <a:ext cx="1371600" cy="457200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6864159" y="3069432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 flipH="1">
            <a:off x="7016559" y="2078832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Freeform 16"/>
          <p:cNvSpPr>
            <a:spLocks/>
          </p:cNvSpPr>
          <p:nvPr/>
        </p:nvSpPr>
        <p:spPr bwMode="auto">
          <a:xfrm>
            <a:off x="1696847" y="1588294"/>
            <a:ext cx="5816600" cy="4535488"/>
          </a:xfrm>
          <a:custGeom>
            <a:avLst/>
            <a:gdLst>
              <a:gd name="T0" fmla="*/ 817 w 3664"/>
              <a:gd name="T1" fmla="*/ 18 h 2857"/>
              <a:gd name="T2" fmla="*/ 640 w 3664"/>
              <a:gd name="T3" fmla="*/ 93 h 2857"/>
              <a:gd name="T4" fmla="*/ 556 w 3664"/>
              <a:gd name="T5" fmla="*/ 177 h 2857"/>
              <a:gd name="T6" fmla="*/ 423 w 3664"/>
              <a:gd name="T7" fmla="*/ 309 h 2857"/>
              <a:gd name="T8" fmla="*/ 375 w 3664"/>
              <a:gd name="T9" fmla="*/ 405 h 2857"/>
              <a:gd name="T10" fmla="*/ 252 w 3664"/>
              <a:gd name="T11" fmla="*/ 607 h 2857"/>
              <a:gd name="T12" fmla="*/ 177 w 3664"/>
              <a:gd name="T13" fmla="*/ 776 h 2857"/>
              <a:gd name="T14" fmla="*/ 101 w 3664"/>
              <a:gd name="T15" fmla="*/ 986 h 2857"/>
              <a:gd name="T16" fmla="*/ 59 w 3664"/>
              <a:gd name="T17" fmla="*/ 1163 h 2857"/>
              <a:gd name="T18" fmla="*/ 8 w 3664"/>
              <a:gd name="T19" fmla="*/ 1314 h 2857"/>
              <a:gd name="T20" fmla="*/ 0 w 3664"/>
              <a:gd name="T21" fmla="*/ 1416 h 2857"/>
              <a:gd name="T22" fmla="*/ 0 w 3664"/>
              <a:gd name="T23" fmla="*/ 1609 h 2857"/>
              <a:gd name="T24" fmla="*/ 0 w 3664"/>
              <a:gd name="T25" fmla="*/ 1786 h 2857"/>
              <a:gd name="T26" fmla="*/ 26 w 3664"/>
              <a:gd name="T27" fmla="*/ 1946 h 2857"/>
              <a:gd name="T28" fmla="*/ 101 w 3664"/>
              <a:gd name="T29" fmla="*/ 2190 h 2857"/>
              <a:gd name="T30" fmla="*/ 321 w 3664"/>
              <a:gd name="T31" fmla="*/ 2325 h 2857"/>
              <a:gd name="T32" fmla="*/ 531 w 3664"/>
              <a:gd name="T33" fmla="*/ 2426 h 2857"/>
              <a:gd name="T34" fmla="*/ 657 w 3664"/>
              <a:gd name="T35" fmla="*/ 2526 h 2857"/>
              <a:gd name="T36" fmla="*/ 784 w 3664"/>
              <a:gd name="T37" fmla="*/ 2595 h 2857"/>
              <a:gd name="T38" fmla="*/ 986 w 3664"/>
              <a:gd name="T39" fmla="*/ 2704 h 2857"/>
              <a:gd name="T40" fmla="*/ 1205 w 3664"/>
              <a:gd name="T41" fmla="*/ 2805 h 2857"/>
              <a:gd name="T42" fmla="*/ 1407 w 3664"/>
              <a:gd name="T43" fmla="*/ 2847 h 2857"/>
              <a:gd name="T44" fmla="*/ 1659 w 3664"/>
              <a:gd name="T45" fmla="*/ 2847 h 2857"/>
              <a:gd name="T46" fmla="*/ 1845 w 3664"/>
              <a:gd name="T47" fmla="*/ 2847 h 2857"/>
              <a:gd name="T48" fmla="*/ 2080 w 3664"/>
              <a:gd name="T49" fmla="*/ 2847 h 2857"/>
              <a:gd name="T50" fmla="*/ 2257 w 3664"/>
              <a:gd name="T51" fmla="*/ 2856 h 2857"/>
              <a:gd name="T52" fmla="*/ 2484 w 3664"/>
              <a:gd name="T53" fmla="*/ 2856 h 2857"/>
              <a:gd name="T54" fmla="*/ 2771 w 3664"/>
              <a:gd name="T55" fmla="*/ 2830 h 2857"/>
              <a:gd name="T56" fmla="*/ 3007 w 3664"/>
              <a:gd name="T57" fmla="*/ 2814 h 2857"/>
              <a:gd name="T58" fmla="*/ 3208 w 3664"/>
              <a:gd name="T59" fmla="*/ 2788 h 2857"/>
              <a:gd name="T60" fmla="*/ 3419 w 3664"/>
              <a:gd name="T61" fmla="*/ 2730 h 2857"/>
              <a:gd name="T62" fmla="*/ 3536 w 3664"/>
              <a:gd name="T63" fmla="*/ 2628 h 2857"/>
              <a:gd name="T64" fmla="*/ 3614 w 3664"/>
              <a:gd name="T65" fmla="*/ 2484 h 2857"/>
              <a:gd name="T66" fmla="*/ 3621 w 3664"/>
              <a:gd name="T67" fmla="*/ 2283 h 2857"/>
              <a:gd name="T68" fmla="*/ 3621 w 3664"/>
              <a:gd name="T69" fmla="*/ 2072 h 2857"/>
              <a:gd name="T70" fmla="*/ 3647 w 3664"/>
              <a:gd name="T71" fmla="*/ 1879 h 2857"/>
              <a:gd name="T72" fmla="*/ 3663 w 3664"/>
              <a:gd name="T73" fmla="*/ 1677 h 2857"/>
              <a:gd name="T74" fmla="*/ 3663 w 3664"/>
              <a:gd name="T75" fmla="*/ 1474 h 2857"/>
              <a:gd name="T76" fmla="*/ 3663 w 3664"/>
              <a:gd name="T77" fmla="*/ 1272 h 2857"/>
              <a:gd name="T78" fmla="*/ 3663 w 3664"/>
              <a:gd name="T79" fmla="*/ 1061 h 2857"/>
              <a:gd name="T80" fmla="*/ 3663 w 3664"/>
              <a:gd name="T81" fmla="*/ 884 h 2857"/>
              <a:gd name="T82" fmla="*/ 3663 w 3664"/>
              <a:gd name="T83" fmla="*/ 742 h 2857"/>
              <a:gd name="T84" fmla="*/ 3663 w 3664"/>
              <a:gd name="T85" fmla="*/ 590 h 2857"/>
              <a:gd name="T86" fmla="*/ 3621 w 3664"/>
              <a:gd name="T87" fmla="*/ 463 h 2857"/>
              <a:gd name="T88" fmla="*/ 3503 w 3664"/>
              <a:gd name="T89" fmla="*/ 363 h 2857"/>
              <a:gd name="T90" fmla="*/ 3293 w 3664"/>
              <a:gd name="T91" fmla="*/ 312 h 2857"/>
              <a:gd name="T92" fmla="*/ 3091 w 3664"/>
              <a:gd name="T93" fmla="*/ 288 h 2857"/>
              <a:gd name="T94" fmla="*/ 2838 w 3664"/>
              <a:gd name="T95" fmla="*/ 253 h 2857"/>
              <a:gd name="T96" fmla="*/ 2619 w 3664"/>
              <a:gd name="T97" fmla="*/ 228 h 2857"/>
              <a:gd name="T98" fmla="*/ 2350 w 3664"/>
              <a:gd name="T99" fmla="*/ 186 h 2857"/>
              <a:gd name="T100" fmla="*/ 2063 w 3664"/>
              <a:gd name="T101" fmla="*/ 161 h 2857"/>
              <a:gd name="T102" fmla="*/ 1861 w 3664"/>
              <a:gd name="T103" fmla="*/ 135 h 2857"/>
              <a:gd name="T104" fmla="*/ 1650 w 3664"/>
              <a:gd name="T105" fmla="*/ 102 h 2857"/>
              <a:gd name="T106" fmla="*/ 1449 w 3664"/>
              <a:gd name="T107" fmla="*/ 77 h 2857"/>
              <a:gd name="T108" fmla="*/ 1280 w 3664"/>
              <a:gd name="T109" fmla="*/ 51 h 2857"/>
              <a:gd name="T110" fmla="*/ 1070 w 3664"/>
              <a:gd name="T111" fmla="*/ 9 h 2857"/>
              <a:gd name="T112" fmla="*/ 968 w 3664"/>
              <a:gd name="T113" fmla="*/ 0 h 285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664"/>
              <a:gd name="T172" fmla="*/ 0 h 2857"/>
              <a:gd name="T173" fmla="*/ 3664 w 3664"/>
              <a:gd name="T174" fmla="*/ 2857 h 285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664" h="2857">
                <a:moveTo>
                  <a:pt x="999" y="21"/>
                </a:moveTo>
                <a:lnTo>
                  <a:pt x="935" y="9"/>
                </a:lnTo>
                <a:lnTo>
                  <a:pt x="884" y="18"/>
                </a:lnTo>
                <a:lnTo>
                  <a:pt x="817" y="18"/>
                </a:lnTo>
                <a:lnTo>
                  <a:pt x="742" y="42"/>
                </a:lnTo>
                <a:lnTo>
                  <a:pt x="715" y="69"/>
                </a:lnTo>
                <a:lnTo>
                  <a:pt x="666" y="69"/>
                </a:lnTo>
                <a:lnTo>
                  <a:pt x="640" y="93"/>
                </a:lnTo>
                <a:lnTo>
                  <a:pt x="615" y="119"/>
                </a:lnTo>
                <a:lnTo>
                  <a:pt x="589" y="144"/>
                </a:lnTo>
                <a:lnTo>
                  <a:pt x="582" y="169"/>
                </a:lnTo>
                <a:lnTo>
                  <a:pt x="556" y="177"/>
                </a:lnTo>
                <a:lnTo>
                  <a:pt x="540" y="228"/>
                </a:lnTo>
                <a:lnTo>
                  <a:pt x="514" y="253"/>
                </a:lnTo>
                <a:lnTo>
                  <a:pt x="471" y="261"/>
                </a:lnTo>
                <a:lnTo>
                  <a:pt x="423" y="309"/>
                </a:lnTo>
                <a:lnTo>
                  <a:pt x="375" y="357"/>
                </a:lnTo>
                <a:lnTo>
                  <a:pt x="375" y="405"/>
                </a:lnTo>
                <a:lnTo>
                  <a:pt x="327" y="501"/>
                </a:lnTo>
                <a:lnTo>
                  <a:pt x="329" y="498"/>
                </a:lnTo>
                <a:lnTo>
                  <a:pt x="303" y="556"/>
                </a:lnTo>
                <a:lnTo>
                  <a:pt x="252" y="607"/>
                </a:lnTo>
                <a:lnTo>
                  <a:pt x="228" y="632"/>
                </a:lnTo>
                <a:lnTo>
                  <a:pt x="210" y="658"/>
                </a:lnTo>
                <a:lnTo>
                  <a:pt x="203" y="709"/>
                </a:lnTo>
                <a:lnTo>
                  <a:pt x="177" y="776"/>
                </a:lnTo>
                <a:lnTo>
                  <a:pt x="161" y="826"/>
                </a:lnTo>
                <a:lnTo>
                  <a:pt x="152" y="884"/>
                </a:lnTo>
                <a:lnTo>
                  <a:pt x="126" y="953"/>
                </a:lnTo>
                <a:lnTo>
                  <a:pt x="101" y="986"/>
                </a:lnTo>
                <a:lnTo>
                  <a:pt x="101" y="1037"/>
                </a:lnTo>
                <a:lnTo>
                  <a:pt x="84" y="1104"/>
                </a:lnTo>
                <a:lnTo>
                  <a:pt x="77" y="1130"/>
                </a:lnTo>
                <a:lnTo>
                  <a:pt x="59" y="1163"/>
                </a:lnTo>
                <a:lnTo>
                  <a:pt x="50" y="1188"/>
                </a:lnTo>
                <a:lnTo>
                  <a:pt x="35" y="1239"/>
                </a:lnTo>
                <a:lnTo>
                  <a:pt x="26" y="1281"/>
                </a:lnTo>
                <a:lnTo>
                  <a:pt x="8" y="1314"/>
                </a:lnTo>
                <a:lnTo>
                  <a:pt x="0" y="1340"/>
                </a:lnTo>
                <a:lnTo>
                  <a:pt x="0" y="1365"/>
                </a:lnTo>
                <a:lnTo>
                  <a:pt x="0" y="1390"/>
                </a:lnTo>
                <a:lnTo>
                  <a:pt x="0" y="1416"/>
                </a:lnTo>
                <a:lnTo>
                  <a:pt x="0" y="1458"/>
                </a:lnTo>
                <a:lnTo>
                  <a:pt x="0" y="1516"/>
                </a:lnTo>
                <a:lnTo>
                  <a:pt x="0" y="1542"/>
                </a:lnTo>
                <a:lnTo>
                  <a:pt x="0" y="1609"/>
                </a:lnTo>
                <a:lnTo>
                  <a:pt x="0" y="1635"/>
                </a:lnTo>
                <a:lnTo>
                  <a:pt x="0" y="1684"/>
                </a:lnTo>
                <a:lnTo>
                  <a:pt x="0" y="1735"/>
                </a:lnTo>
                <a:lnTo>
                  <a:pt x="0" y="1786"/>
                </a:lnTo>
                <a:lnTo>
                  <a:pt x="0" y="1811"/>
                </a:lnTo>
                <a:lnTo>
                  <a:pt x="0" y="1861"/>
                </a:lnTo>
                <a:lnTo>
                  <a:pt x="17" y="1921"/>
                </a:lnTo>
                <a:lnTo>
                  <a:pt x="26" y="1946"/>
                </a:lnTo>
                <a:lnTo>
                  <a:pt x="42" y="1997"/>
                </a:lnTo>
                <a:lnTo>
                  <a:pt x="68" y="2072"/>
                </a:lnTo>
                <a:lnTo>
                  <a:pt x="93" y="2140"/>
                </a:lnTo>
                <a:lnTo>
                  <a:pt x="101" y="2190"/>
                </a:lnTo>
                <a:lnTo>
                  <a:pt x="168" y="2216"/>
                </a:lnTo>
                <a:lnTo>
                  <a:pt x="219" y="2267"/>
                </a:lnTo>
                <a:lnTo>
                  <a:pt x="270" y="2274"/>
                </a:lnTo>
                <a:lnTo>
                  <a:pt x="321" y="2325"/>
                </a:lnTo>
                <a:lnTo>
                  <a:pt x="379" y="2351"/>
                </a:lnTo>
                <a:lnTo>
                  <a:pt x="429" y="2400"/>
                </a:lnTo>
                <a:lnTo>
                  <a:pt x="480" y="2418"/>
                </a:lnTo>
                <a:lnTo>
                  <a:pt x="531" y="2426"/>
                </a:lnTo>
                <a:lnTo>
                  <a:pt x="556" y="2451"/>
                </a:lnTo>
                <a:lnTo>
                  <a:pt x="582" y="2469"/>
                </a:lnTo>
                <a:lnTo>
                  <a:pt x="607" y="2477"/>
                </a:lnTo>
                <a:lnTo>
                  <a:pt x="657" y="2526"/>
                </a:lnTo>
                <a:lnTo>
                  <a:pt x="682" y="2544"/>
                </a:lnTo>
                <a:lnTo>
                  <a:pt x="708" y="2569"/>
                </a:lnTo>
                <a:lnTo>
                  <a:pt x="757" y="2577"/>
                </a:lnTo>
                <a:lnTo>
                  <a:pt x="784" y="2595"/>
                </a:lnTo>
                <a:lnTo>
                  <a:pt x="826" y="2628"/>
                </a:lnTo>
                <a:lnTo>
                  <a:pt x="884" y="2646"/>
                </a:lnTo>
                <a:lnTo>
                  <a:pt x="935" y="2695"/>
                </a:lnTo>
                <a:lnTo>
                  <a:pt x="986" y="2704"/>
                </a:lnTo>
                <a:lnTo>
                  <a:pt x="1036" y="2721"/>
                </a:lnTo>
                <a:lnTo>
                  <a:pt x="1103" y="2779"/>
                </a:lnTo>
                <a:lnTo>
                  <a:pt x="1154" y="2797"/>
                </a:lnTo>
                <a:lnTo>
                  <a:pt x="1205" y="2805"/>
                </a:lnTo>
                <a:lnTo>
                  <a:pt x="1256" y="2805"/>
                </a:lnTo>
                <a:lnTo>
                  <a:pt x="1289" y="2830"/>
                </a:lnTo>
                <a:lnTo>
                  <a:pt x="1356" y="2830"/>
                </a:lnTo>
                <a:lnTo>
                  <a:pt x="1407" y="2847"/>
                </a:lnTo>
                <a:lnTo>
                  <a:pt x="1473" y="2847"/>
                </a:lnTo>
                <a:lnTo>
                  <a:pt x="1557" y="2847"/>
                </a:lnTo>
                <a:lnTo>
                  <a:pt x="1608" y="2847"/>
                </a:lnTo>
                <a:lnTo>
                  <a:pt x="1659" y="2847"/>
                </a:lnTo>
                <a:lnTo>
                  <a:pt x="1710" y="2847"/>
                </a:lnTo>
                <a:lnTo>
                  <a:pt x="1761" y="2847"/>
                </a:lnTo>
                <a:lnTo>
                  <a:pt x="1819" y="2847"/>
                </a:lnTo>
                <a:lnTo>
                  <a:pt x="1845" y="2847"/>
                </a:lnTo>
                <a:lnTo>
                  <a:pt x="1912" y="2847"/>
                </a:lnTo>
                <a:lnTo>
                  <a:pt x="1963" y="2847"/>
                </a:lnTo>
                <a:lnTo>
                  <a:pt x="2014" y="2847"/>
                </a:lnTo>
                <a:lnTo>
                  <a:pt x="2080" y="2847"/>
                </a:lnTo>
                <a:lnTo>
                  <a:pt x="2131" y="2856"/>
                </a:lnTo>
                <a:lnTo>
                  <a:pt x="2182" y="2856"/>
                </a:lnTo>
                <a:lnTo>
                  <a:pt x="2231" y="2856"/>
                </a:lnTo>
                <a:lnTo>
                  <a:pt x="2257" y="2856"/>
                </a:lnTo>
                <a:lnTo>
                  <a:pt x="2308" y="2856"/>
                </a:lnTo>
                <a:lnTo>
                  <a:pt x="2375" y="2856"/>
                </a:lnTo>
                <a:lnTo>
                  <a:pt x="2426" y="2856"/>
                </a:lnTo>
                <a:lnTo>
                  <a:pt x="2484" y="2856"/>
                </a:lnTo>
                <a:lnTo>
                  <a:pt x="2568" y="2839"/>
                </a:lnTo>
                <a:lnTo>
                  <a:pt x="2636" y="2839"/>
                </a:lnTo>
                <a:lnTo>
                  <a:pt x="2721" y="2830"/>
                </a:lnTo>
                <a:lnTo>
                  <a:pt x="2771" y="2830"/>
                </a:lnTo>
                <a:lnTo>
                  <a:pt x="2856" y="2814"/>
                </a:lnTo>
                <a:lnTo>
                  <a:pt x="2905" y="2814"/>
                </a:lnTo>
                <a:lnTo>
                  <a:pt x="2956" y="2814"/>
                </a:lnTo>
                <a:lnTo>
                  <a:pt x="3007" y="2814"/>
                </a:lnTo>
                <a:lnTo>
                  <a:pt x="3057" y="2805"/>
                </a:lnTo>
                <a:lnTo>
                  <a:pt x="3108" y="2805"/>
                </a:lnTo>
                <a:lnTo>
                  <a:pt x="3157" y="2788"/>
                </a:lnTo>
                <a:lnTo>
                  <a:pt x="3208" y="2788"/>
                </a:lnTo>
                <a:lnTo>
                  <a:pt x="3259" y="2779"/>
                </a:lnTo>
                <a:lnTo>
                  <a:pt x="3319" y="2763"/>
                </a:lnTo>
                <a:lnTo>
                  <a:pt x="3394" y="2737"/>
                </a:lnTo>
                <a:lnTo>
                  <a:pt x="3419" y="2730"/>
                </a:lnTo>
                <a:lnTo>
                  <a:pt x="3445" y="2704"/>
                </a:lnTo>
                <a:lnTo>
                  <a:pt x="3470" y="2679"/>
                </a:lnTo>
                <a:lnTo>
                  <a:pt x="3512" y="2653"/>
                </a:lnTo>
                <a:lnTo>
                  <a:pt x="3536" y="2628"/>
                </a:lnTo>
                <a:lnTo>
                  <a:pt x="3563" y="2611"/>
                </a:lnTo>
                <a:lnTo>
                  <a:pt x="3571" y="2553"/>
                </a:lnTo>
                <a:lnTo>
                  <a:pt x="3596" y="2526"/>
                </a:lnTo>
                <a:lnTo>
                  <a:pt x="3614" y="2484"/>
                </a:lnTo>
                <a:lnTo>
                  <a:pt x="3614" y="2435"/>
                </a:lnTo>
                <a:lnTo>
                  <a:pt x="3621" y="2384"/>
                </a:lnTo>
                <a:lnTo>
                  <a:pt x="3621" y="2333"/>
                </a:lnTo>
                <a:lnTo>
                  <a:pt x="3621" y="2283"/>
                </a:lnTo>
                <a:lnTo>
                  <a:pt x="3621" y="2225"/>
                </a:lnTo>
                <a:lnTo>
                  <a:pt x="3621" y="2198"/>
                </a:lnTo>
                <a:lnTo>
                  <a:pt x="3621" y="2147"/>
                </a:lnTo>
                <a:lnTo>
                  <a:pt x="3621" y="2072"/>
                </a:lnTo>
                <a:lnTo>
                  <a:pt x="3638" y="2047"/>
                </a:lnTo>
                <a:lnTo>
                  <a:pt x="3638" y="1997"/>
                </a:lnTo>
                <a:lnTo>
                  <a:pt x="3647" y="1930"/>
                </a:lnTo>
                <a:lnTo>
                  <a:pt x="3647" y="1879"/>
                </a:lnTo>
                <a:lnTo>
                  <a:pt x="3647" y="1828"/>
                </a:lnTo>
                <a:lnTo>
                  <a:pt x="3663" y="1777"/>
                </a:lnTo>
                <a:lnTo>
                  <a:pt x="3663" y="1726"/>
                </a:lnTo>
                <a:lnTo>
                  <a:pt x="3663" y="1677"/>
                </a:lnTo>
                <a:lnTo>
                  <a:pt x="3663" y="1626"/>
                </a:lnTo>
                <a:lnTo>
                  <a:pt x="3663" y="1576"/>
                </a:lnTo>
                <a:lnTo>
                  <a:pt x="3663" y="1525"/>
                </a:lnTo>
                <a:lnTo>
                  <a:pt x="3663" y="1474"/>
                </a:lnTo>
                <a:lnTo>
                  <a:pt x="3663" y="1425"/>
                </a:lnTo>
                <a:lnTo>
                  <a:pt x="3663" y="1374"/>
                </a:lnTo>
                <a:lnTo>
                  <a:pt x="3663" y="1323"/>
                </a:lnTo>
                <a:lnTo>
                  <a:pt x="3663" y="1272"/>
                </a:lnTo>
                <a:lnTo>
                  <a:pt x="3663" y="1214"/>
                </a:lnTo>
                <a:lnTo>
                  <a:pt x="3663" y="1146"/>
                </a:lnTo>
                <a:lnTo>
                  <a:pt x="3663" y="1121"/>
                </a:lnTo>
                <a:lnTo>
                  <a:pt x="3663" y="1061"/>
                </a:lnTo>
                <a:lnTo>
                  <a:pt x="3663" y="986"/>
                </a:lnTo>
                <a:lnTo>
                  <a:pt x="3663" y="961"/>
                </a:lnTo>
                <a:lnTo>
                  <a:pt x="3663" y="911"/>
                </a:lnTo>
                <a:lnTo>
                  <a:pt x="3663" y="884"/>
                </a:lnTo>
                <a:lnTo>
                  <a:pt x="3663" y="818"/>
                </a:lnTo>
                <a:lnTo>
                  <a:pt x="3663" y="793"/>
                </a:lnTo>
                <a:lnTo>
                  <a:pt x="3663" y="767"/>
                </a:lnTo>
                <a:lnTo>
                  <a:pt x="3663" y="742"/>
                </a:lnTo>
                <a:lnTo>
                  <a:pt x="3663" y="716"/>
                </a:lnTo>
                <a:lnTo>
                  <a:pt x="3663" y="691"/>
                </a:lnTo>
                <a:lnTo>
                  <a:pt x="3663" y="640"/>
                </a:lnTo>
                <a:lnTo>
                  <a:pt x="3663" y="590"/>
                </a:lnTo>
                <a:lnTo>
                  <a:pt x="3656" y="540"/>
                </a:lnTo>
                <a:lnTo>
                  <a:pt x="3656" y="514"/>
                </a:lnTo>
                <a:lnTo>
                  <a:pt x="3647" y="481"/>
                </a:lnTo>
                <a:lnTo>
                  <a:pt x="3621" y="463"/>
                </a:lnTo>
                <a:lnTo>
                  <a:pt x="3605" y="414"/>
                </a:lnTo>
                <a:lnTo>
                  <a:pt x="3579" y="388"/>
                </a:lnTo>
                <a:lnTo>
                  <a:pt x="3529" y="379"/>
                </a:lnTo>
                <a:lnTo>
                  <a:pt x="3503" y="363"/>
                </a:lnTo>
                <a:lnTo>
                  <a:pt x="3445" y="354"/>
                </a:lnTo>
                <a:lnTo>
                  <a:pt x="3394" y="337"/>
                </a:lnTo>
                <a:lnTo>
                  <a:pt x="3343" y="330"/>
                </a:lnTo>
                <a:lnTo>
                  <a:pt x="3293" y="312"/>
                </a:lnTo>
                <a:lnTo>
                  <a:pt x="3242" y="312"/>
                </a:lnTo>
                <a:lnTo>
                  <a:pt x="3193" y="304"/>
                </a:lnTo>
                <a:lnTo>
                  <a:pt x="3142" y="304"/>
                </a:lnTo>
                <a:lnTo>
                  <a:pt x="3091" y="288"/>
                </a:lnTo>
                <a:lnTo>
                  <a:pt x="3040" y="279"/>
                </a:lnTo>
                <a:lnTo>
                  <a:pt x="2956" y="261"/>
                </a:lnTo>
                <a:lnTo>
                  <a:pt x="2889" y="261"/>
                </a:lnTo>
                <a:lnTo>
                  <a:pt x="2838" y="253"/>
                </a:lnTo>
                <a:lnTo>
                  <a:pt x="2787" y="253"/>
                </a:lnTo>
                <a:lnTo>
                  <a:pt x="2736" y="237"/>
                </a:lnTo>
                <a:lnTo>
                  <a:pt x="2670" y="228"/>
                </a:lnTo>
                <a:lnTo>
                  <a:pt x="2619" y="228"/>
                </a:lnTo>
                <a:lnTo>
                  <a:pt x="2568" y="211"/>
                </a:lnTo>
                <a:lnTo>
                  <a:pt x="2501" y="211"/>
                </a:lnTo>
                <a:lnTo>
                  <a:pt x="2417" y="204"/>
                </a:lnTo>
                <a:lnTo>
                  <a:pt x="2350" y="186"/>
                </a:lnTo>
                <a:lnTo>
                  <a:pt x="2266" y="177"/>
                </a:lnTo>
                <a:lnTo>
                  <a:pt x="2215" y="177"/>
                </a:lnTo>
                <a:lnTo>
                  <a:pt x="2147" y="161"/>
                </a:lnTo>
                <a:lnTo>
                  <a:pt x="2063" y="161"/>
                </a:lnTo>
                <a:lnTo>
                  <a:pt x="2014" y="153"/>
                </a:lnTo>
                <a:lnTo>
                  <a:pt x="1963" y="153"/>
                </a:lnTo>
                <a:lnTo>
                  <a:pt x="1912" y="135"/>
                </a:lnTo>
                <a:lnTo>
                  <a:pt x="1861" y="135"/>
                </a:lnTo>
                <a:lnTo>
                  <a:pt x="1810" y="126"/>
                </a:lnTo>
                <a:lnTo>
                  <a:pt x="1761" y="111"/>
                </a:lnTo>
                <a:lnTo>
                  <a:pt x="1710" y="111"/>
                </a:lnTo>
                <a:lnTo>
                  <a:pt x="1650" y="102"/>
                </a:lnTo>
                <a:lnTo>
                  <a:pt x="1600" y="102"/>
                </a:lnTo>
                <a:lnTo>
                  <a:pt x="1550" y="84"/>
                </a:lnTo>
                <a:lnTo>
                  <a:pt x="1500" y="84"/>
                </a:lnTo>
                <a:lnTo>
                  <a:pt x="1449" y="77"/>
                </a:lnTo>
                <a:lnTo>
                  <a:pt x="1398" y="60"/>
                </a:lnTo>
                <a:lnTo>
                  <a:pt x="1331" y="60"/>
                </a:lnTo>
                <a:lnTo>
                  <a:pt x="1305" y="51"/>
                </a:lnTo>
                <a:lnTo>
                  <a:pt x="1280" y="51"/>
                </a:lnTo>
                <a:lnTo>
                  <a:pt x="1229" y="35"/>
                </a:lnTo>
                <a:lnTo>
                  <a:pt x="1154" y="26"/>
                </a:lnTo>
                <a:lnTo>
                  <a:pt x="1103" y="9"/>
                </a:lnTo>
                <a:lnTo>
                  <a:pt x="1070" y="9"/>
                </a:lnTo>
                <a:lnTo>
                  <a:pt x="1045" y="0"/>
                </a:lnTo>
                <a:lnTo>
                  <a:pt x="1019" y="0"/>
                </a:lnTo>
                <a:lnTo>
                  <a:pt x="994" y="0"/>
                </a:lnTo>
                <a:lnTo>
                  <a:pt x="968" y="0"/>
                </a:lnTo>
                <a:lnTo>
                  <a:pt x="999" y="2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Freeform 17"/>
          <p:cNvSpPr>
            <a:spLocks/>
          </p:cNvSpPr>
          <p:nvPr/>
        </p:nvSpPr>
        <p:spPr bwMode="auto">
          <a:xfrm>
            <a:off x="2365184" y="1950244"/>
            <a:ext cx="2741613" cy="3224213"/>
          </a:xfrm>
          <a:custGeom>
            <a:avLst/>
            <a:gdLst>
              <a:gd name="T0" fmla="*/ 505 w 1727"/>
              <a:gd name="T1" fmla="*/ 42 h 2031"/>
              <a:gd name="T2" fmla="*/ 421 w 1727"/>
              <a:gd name="T3" fmla="*/ 42 h 2031"/>
              <a:gd name="T4" fmla="*/ 329 w 1727"/>
              <a:gd name="T5" fmla="*/ 42 h 2031"/>
              <a:gd name="T6" fmla="*/ 245 w 1727"/>
              <a:gd name="T7" fmla="*/ 42 h 2031"/>
              <a:gd name="T8" fmla="*/ 168 w 1727"/>
              <a:gd name="T9" fmla="*/ 84 h 2031"/>
              <a:gd name="T10" fmla="*/ 93 w 1727"/>
              <a:gd name="T11" fmla="*/ 135 h 2031"/>
              <a:gd name="T12" fmla="*/ 42 w 1727"/>
              <a:gd name="T13" fmla="*/ 211 h 2031"/>
              <a:gd name="T14" fmla="*/ 26 w 1727"/>
              <a:gd name="T15" fmla="*/ 319 h 2031"/>
              <a:gd name="T16" fmla="*/ 17 w 1727"/>
              <a:gd name="T17" fmla="*/ 439 h 2031"/>
              <a:gd name="T18" fmla="*/ 0 w 1727"/>
              <a:gd name="T19" fmla="*/ 590 h 2031"/>
              <a:gd name="T20" fmla="*/ 0 w 1727"/>
              <a:gd name="T21" fmla="*/ 776 h 2031"/>
              <a:gd name="T22" fmla="*/ 0 w 1727"/>
              <a:gd name="T23" fmla="*/ 960 h 2031"/>
              <a:gd name="T24" fmla="*/ 0 w 1727"/>
              <a:gd name="T25" fmla="*/ 1197 h 2031"/>
              <a:gd name="T26" fmla="*/ 0 w 1727"/>
              <a:gd name="T27" fmla="*/ 1297 h 2031"/>
              <a:gd name="T28" fmla="*/ 0 w 1727"/>
              <a:gd name="T29" fmla="*/ 1483 h 2031"/>
              <a:gd name="T30" fmla="*/ 8 w 1727"/>
              <a:gd name="T31" fmla="*/ 1651 h 2031"/>
              <a:gd name="T32" fmla="*/ 17 w 1727"/>
              <a:gd name="T33" fmla="*/ 1735 h 2031"/>
              <a:gd name="T34" fmla="*/ 59 w 1727"/>
              <a:gd name="T35" fmla="*/ 1811 h 2031"/>
              <a:gd name="T36" fmla="*/ 135 w 1727"/>
              <a:gd name="T37" fmla="*/ 1886 h 2031"/>
              <a:gd name="T38" fmla="*/ 245 w 1727"/>
              <a:gd name="T39" fmla="*/ 1912 h 2031"/>
              <a:gd name="T40" fmla="*/ 345 w 1727"/>
              <a:gd name="T41" fmla="*/ 1962 h 2031"/>
              <a:gd name="T42" fmla="*/ 514 w 1727"/>
              <a:gd name="T43" fmla="*/ 2004 h 2031"/>
              <a:gd name="T44" fmla="*/ 615 w 1727"/>
              <a:gd name="T45" fmla="*/ 2012 h 2031"/>
              <a:gd name="T46" fmla="*/ 775 w 1727"/>
              <a:gd name="T47" fmla="*/ 2030 h 2031"/>
              <a:gd name="T48" fmla="*/ 901 w 1727"/>
              <a:gd name="T49" fmla="*/ 2030 h 2031"/>
              <a:gd name="T50" fmla="*/ 1019 w 1727"/>
              <a:gd name="T51" fmla="*/ 2030 h 2031"/>
              <a:gd name="T52" fmla="*/ 1129 w 1727"/>
              <a:gd name="T53" fmla="*/ 2030 h 2031"/>
              <a:gd name="T54" fmla="*/ 1205 w 1727"/>
              <a:gd name="T55" fmla="*/ 2030 h 2031"/>
              <a:gd name="T56" fmla="*/ 1298 w 1727"/>
              <a:gd name="T57" fmla="*/ 2030 h 2031"/>
              <a:gd name="T58" fmla="*/ 1424 w 1727"/>
              <a:gd name="T59" fmla="*/ 2021 h 2031"/>
              <a:gd name="T60" fmla="*/ 1575 w 1727"/>
              <a:gd name="T61" fmla="*/ 2021 h 2031"/>
              <a:gd name="T62" fmla="*/ 1677 w 1727"/>
              <a:gd name="T63" fmla="*/ 1970 h 2031"/>
              <a:gd name="T64" fmla="*/ 1710 w 1727"/>
              <a:gd name="T65" fmla="*/ 1811 h 2031"/>
              <a:gd name="T66" fmla="*/ 1726 w 1727"/>
              <a:gd name="T67" fmla="*/ 1633 h 2031"/>
              <a:gd name="T68" fmla="*/ 1726 w 1727"/>
              <a:gd name="T69" fmla="*/ 1491 h 2031"/>
              <a:gd name="T70" fmla="*/ 1726 w 1727"/>
              <a:gd name="T71" fmla="*/ 1365 h 2031"/>
              <a:gd name="T72" fmla="*/ 1726 w 1727"/>
              <a:gd name="T73" fmla="*/ 1239 h 2031"/>
              <a:gd name="T74" fmla="*/ 1726 w 1727"/>
              <a:gd name="T75" fmla="*/ 1035 h 2031"/>
              <a:gd name="T76" fmla="*/ 1726 w 1727"/>
              <a:gd name="T77" fmla="*/ 842 h 2031"/>
              <a:gd name="T78" fmla="*/ 1726 w 1727"/>
              <a:gd name="T79" fmla="*/ 691 h 2031"/>
              <a:gd name="T80" fmla="*/ 1726 w 1727"/>
              <a:gd name="T81" fmla="*/ 556 h 2031"/>
              <a:gd name="T82" fmla="*/ 1719 w 1727"/>
              <a:gd name="T83" fmla="*/ 430 h 2031"/>
              <a:gd name="T84" fmla="*/ 1668 w 1727"/>
              <a:gd name="T85" fmla="*/ 286 h 2031"/>
              <a:gd name="T86" fmla="*/ 1608 w 1727"/>
              <a:gd name="T87" fmla="*/ 186 h 2031"/>
              <a:gd name="T88" fmla="*/ 1542 w 1727"/>
              <a:gd name="T89" fmla="*/ 84 h 2031"/>
              <a:gd name="T90" fmla="*/ 1365 w 1727"/>
              <a:gd name="T91" fmla="*/ 51 h 2031"/>
              <a:gd name="T92" fmla="*/ 1214 w 1727"/>
              <a:gd name="T93" fmla="*/ 33 h 2031"/>
              <a:gd name="T94" fmla="*/ 1079 w 1727"/>
              <a:gd name="T95" fmla="*/ 9 h 2031"/>
              <a:gd name="T96" fmla="*/ 952 w 1727"/>
              <a:gd name="T97" fmla="*/ 9 h 2031"/>
              <a:gd name="T98" fmla="*/ 826 w 1727"/>
              <a:gd name="T99" fmla="*/ 0 h 2031"/>
              <a:gd name="T100" fmla="*/ 700 w 1727"/>
              <a:gd name="T101" fmla="*/ 0 h 2031"/>
              <a:gd name="T102" fmla="*/ 598 w 1727"/>
              <a:gd name="T103" fmla="*/ 0 h 2031"/>
              <a:gd name="T104" fmla="*/ 578 w 1727"/>
              <a:gd name="T105" fmla="*/ 33 h 203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727"/>
              <a:gd name="T160" fmla="*/ 0 h 2031"/>
              <a:gd name="T161" fmla="*/ 1727 w 1727"/>
              <a:gd name="T162" fmla="*/ 2031 h 203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727" h="2031">
                <a:moveTo>
                  <a:pt x="578" y="33"/>
                </a:moveTo>
                <a:lnTo>
                  <a:pt x="531" y="42"/>
                </a:lnTo>
                <a:lnTo>
                  <a:pt x="505" y="42"/>
                </a:lnTo>
                <a:lnTo>
                  <a:pt x="480" y="42"/>
                </a:lnTo>
                <a:lnTo>
                  <a:pt x="447" y="42"/>
                </a:lnTo>
                <a:lnTo>
                  <a:pt x="421" y="42"/>
                </a:lnTo>
                <a:lnTo>
                  <a:pt x="396" y="42"/>
                </a:lnTo>
                <a:lnTo>
                  <a:pt x="354" y="42"/>
                </a:lnTo>
                <a:lnTo>
                  <a:pt x="329" y="42"/>
                </a:lnTo>
                <a:lnTo>
                  <a:pt x="303" y="42"/>
                </a:lnTo>
                <a:lnTo>
                  <a:pt x="270" y="42"/>
                </a:lnTo>
                <a:lnTo>
                  <a:pt x="245" y="42"/>
                </a:lnTo>
                <a:lnTo>
                  <a:pt x="219" y="60"/>
                </a:lnTo>
                <a:lnTo>
                  <a:pt x="194" y="60"/>
                </a:lnTo>
                <a:lnTo>
                  <a:pt x="168" y="84"/>
                </a:lnTo>
                <a:lnTo>
                  <a:pt x="143" y="93"/>
                </a:lnTo>
                <a:lnTo>
                  <a:pt x="119" y="118"/>
                </a:lnTo>
                <a:lnTo>
                  <a:pt x="93" y="135"/>
                </a:lnTo>
                <a:lnTo>
                  <a:pt x="77" y="160"/>
                </a:lnTo>
                <a:lnTo>
                  <a:pt x="50" y="169"/>
                </a:lnTo>
                <a:lnTo>
                  <a:pt x="42" y="211"/>
                </a:lnTo>
                <a:lnTo>
                  <a:pt x="26" y="244"/>
                </a:lnTo>
                <a:lnTo>
                  <a:pt x="26" y="270"/>
                </a:lnTo>
                <a:lnTo>
                  <a:pt x="26" y="319"/>
                </a:lnTo>
                <a:lnTo>
                  <a:pt x="17" y="346"/>
                </a:lnTo>
                <a:lnTo>
                  <a:pt x="17" y="412"/>
                </a:lnTo>
                <a:lnTo>
                  <a:pt x="17" y="439"/>
                </a:lnTo>
                <a:lnTo>
                  <a:pt x="0" y="472"/>
                </a:lnTo>
                <a:lnTo>
                  <a:pt x="0" y="523"/>
                </a:lnTo>
                <a:lnTo>
                  <a:pt x="0" y="590"/>
                </a:lnTo>
                <a:lnTo>
                  <a:pt x="0" y="665"/>
                </a:lnTo>
                <a:lnTo>
                  <a:pt x="0" y="725"/>
                </a:lnTo>
                <a:lnTo>
                  <a:pt x="0" y="776"/>
                </a:lnTo>
                <a:lnTo>
                  <a:pt x="0" y="825"/>
                </a:lnTo>
                <a:lnTo>
                  <a:pt x="0" y="893"/>
                </a:lnTo>
                <a:lnTo>
                  <a:pt x="0" y="960"/>
                </a:lnTo>
                <a:lnTo>
                  <a:pt x="0" y="1044"/>
                </a:lnTo>
                <a:lnTo>
                  <a:pt x="0" y="1112"/>
                </a:lnTo>
                <a:lnTo>
                  <a:pt x="0" y="1197"/>
                </a:lnTo>
                <a:lnTo>
                  <a:pt x="0" y="1246"/>
                </a:lnTo>
                <a:lnTo>
                  <a:pt x="0" y="1272"/>
                </a:lnTo>
                <a:lnTo>
                  <a:pt x="0" y="1297"/>
                </a:lnTo>
                <a:lnTo>
                  <a:pt x="0" y="1348"/>
                </a:lnTo>
                <a:lnTo>
                  <a:pt x="0" y="1423"/>
                </a:lnTo>
                <a:lnTo>
                  <a:pt x="0" y="1483"/>
                </a:lnTo>
                <a:lnTo>
                  <a:pt x="0" y="1558"/>
                </a:lnTo>
                <a:lnTo>
                  <a:pt x="0" y="1625"/>
                </a:lnTo>
                <a:lnTo>
                  <a:pt x="8" y="1651"/>
                </a:lnTo>
                <a:lnTo>
                  <a:pt x="8" y="1676"/>
                </a:lnTo>
                <a:lnTo>
                  <a:pt x="17" y="1702"/>
                </a:lnTo>
                <a:lnTo>
                  <a:pt x="17" y="1735"/>
                </a:lnTo>
                <a:lnTo>
                  <a:pt x="35" y="1760"/>
                </a:lnTo>
                <a:lnTo>
                  <a:pt x="42" y="1786"/>
                </a:lnTo>
                <a:lnTo>
                  <a:pt x="59" y="1811"/>
                </a:lnTo>
                <a:lnTo>
                  <a:pt x="84" y="1835"/>
                </a:lnTo>
                <a:lnTo>
                  <a:pt x="110" y="1862"/>
                </a:lnTo>
                <a:lnTo>
                  <a:pt x="135" y="1886"/>
                </a:lnTo>
                <a:lnTo>
                  <a:pt x="186" y="1904"/>
                </a:lnTo>
                <a:lnTo>
                  <a:pt x="219" y="1912"/>
                </a:lnTo>
                <a:lnTo>
                  <a:pt x="245" y="1912"/>
                </a:lnTo>
                <a:lnTo>
                  <a:pt x="270" y="1928"/>
                </a:lnTo>
                <a:lnTo>
                  <a:pt x="312" y="1937"/>
                </a:lnTo>
                <a:lnTo>
                  <a:pt x="345" y="1962"/>
                </a:lnTo>
                <a:lnTo>
                  <a:pt x="414" y="1979"/>
                </a:lnTo>
                <a:lnTo>
                  <a:pt x="463" y="1988"/>
                </a:lnTo>
                <a:lnTo>
                  <a:pt x="514" y="2004"/>
                </a:lnTo>
                <a:lnTo>
                  <a:pt x="540" y="2004"/>
                </a:lnTo>
                <a:lnTo>
                  <a:pt x="565" y="2012"/>
                </a:lnTo>
                <a:lnTo>
                  <a:pt x="615" y="2012"/>
                </a:lnTo>
                <a:lnTo>
                  <a:pt x="673" y="2030"/>
                </a:lnTo>
                <a:lnTo>
                  <a:pt x="724" y="2030"/>
                </a:lnTo>
                <a:lnTo>
                  <a:pt x="775" y="2030"/>
                </a:lnTo>
                <a:lnTo>
                  <a:pt x="800" y="2030"/>
                </a:lnTo>
                <a:lnTo>
                  <a:pt x="850" y="2030"/>
                </a:lnTo>
                <a:lnTo>
                  <a:pt x="901" y="2030"/>
                </a:lnTo>
                <a:lnTo>
                  <a:pt x="968" y="2030"/>
                </a:lnTo>
                <a:lnTo>
                  <a:pt x="994" y="2030"/>
                </a:lnTo>
                <a:lnTo>
                  <a:pt x="1019" y="2030"/>
                </a:lnTo>
                <a:lnTo>
                  <a:pt x="1070" y="2030"/>
                </a:lnTo>
                <a:lnTo>
                  <a:pt x="1103" y="2030"/>
                </a:lnTo>
                <a:lnTo>
                  <a:pt x="1129" y="2030"/>
                </a:lnTo>
                <a:lnTo>
                  <a:pt x="1154" y="2030"/>
                </a:lnTo>
                <a:lnTo>
                  <a:pt x="1179" y="2030"/>
                </a:lnTo>
                <a:lnTo>
                  <a:pt x="1205" y="2030"/>
                </a:lnTo>
                <a:lnTo>
                  <a:pt x="1247" y="2030"/>
                </a:lnTo>
                <a:lnTo>
                  <a:pt x="1272" y="2030"/>
                </a:lnTo>
                <a:lnTo>
                  <a:pt x="1298" y="2030"/>
                </a:lnTo>
                <a:lnTo>
                  <a:pt x="1331" y="2030"/>
                </a:lnTo>
                <a:lnTo>
                  <a:pt x="1356" y="2030"/>
                </a:lnTo>
                <a:lnTo>
                  <a:pt x="1424" y="2021"/>
                </a:lnTo>
                <a:lnTo>
                  <a:pt x="1473" y="2021"/>
                </a:lnTo>
                <a:lnTo>
                  <a:pt x="1524" y="2021"/>
                </a:lnTo>
                <a:lnTo>
                  <a:pt x="1575" y="2021"/>
                </a:lnTo>
                <a:lnTo>
                  <a:pt x="1600" y="2012"/>
                </a:lnTo>
                <a:lnTo>
                  <a:pt x="1626" y="1988"/>
                </a:lnTo>
                <a:lnTo>
                  <a:pt x="1677" y="1970"/>
                </a:lnTo>
                <a:lnTo>
                  <a:pt x="1684" y="1919"/>
                </a:lnTo>
                <a:lnTo>
                  <a:pt x="1701" y="1870"/>
                </a:lnTo>
                <a:lnTo>
                  <a:pt x="1710" y="1811"/>
                </a:lnTo>
                <a:lnTo>
                  <a:pt x="1710" y="1744"/>
                </a:lnTo>
                <a:lnTo>
                  <a:pt x="1710" y="1693"/>
                </a:lnTo>
                <a:lnTo>
                  <a:pt x="1726" y="1633"/>
                </a:lnTo>
                <a:lnTo>
                  <a:pt x="1726" y="1567"/>
                </a:lnTo>
                <a:lnTo>
                  <a:pt x="1726" y="1516"/>
                </a:lnTo>
                <a:lnTo>
                  <a:pt x="1726" y="1491"/>
                </a:lnTo>
                <a:lnTo>
                  <a:pt x="1726" y="1465"/>
                </a:lnTo>
                <a:lnTo>
                  <a:pt x="1726" y="1414"/>
                </a:lnTo>
                <a:lnTo>
                  <a:pt x="1726" y="1365"/>
                </a:lnTo>
                <a:lnTo>
                  <a:pt x="1726" y="1339"/>
                </a:lnTo>
                <a:lnTo>
                  <a:pt x="1726" y="1288"/>
                </a:lnTo>
                <a:lnTo>
                  <a:pt x="1726" y="1239"/>
                </a:lnTo>
                <a:lnTo>
                  <a:pt x="1726" y="1188"/>
                </a:lnTo>
                <a:lnTo>
                  <a:pt x="1726" y="1095"/>
                </a:lnTo>
                <a:lnTo>
                  <a:pt x="1726" y="1035"/>
                </a:lnTo>
                <a:lnTo>
                  <a:pt x="1726" y="960"/>
                </a:lnTo>
                <a:lnTo>
                  <a:pt x="1726" y="893"/>
                </a:lnTo>
                <a:lnTo>
                  <a:pt x="1726" y="842"/>
                </a:lnTo>
                <a:lnTo>
                  <a:pt x="1726" y="767"/>
                </a:lnTo>
                <a:lnTo>
                  <a:pt x="1726" y="716"/>
                </a:lnTo>
                <a:lnTo>
                  <a:pt x="1726" y="691"/>
                </a:lnTo>
                <a:lnTo>
                  <a:pt x="1726" y="632"/>
                </a:lnTo>
                <a:lnTo>
                  <a:pt x="1726" y="581"/>
                </a:lnTo>
                <a:lnTo>
                  <a:pt x="1726" y="556"/>
                </a:lnTo>
                <a:lnTo>
                  <a:pt x="1726" y="530"/>
                </a:lnTo>
                <a:lnTo>
                  <a:pt x="1719" y="481"/>
                </a:lnTo>
                <a:lnTo>
                  <a:pt x="1719" y="430"/>
                </a:lnTo>
                <a:lnTo>
                  <a:pt x="1710" y="404"/>
                </a:lnTo>
                <a:lnTo>
                  <a:pt x="1684" y="337"/>
                </a:lnTo>
                <a:lnTo>
                  <a:pt x="1668" y="286"/>
                </a:lnTo>
                <a:lnTo>
                  <a:pt x="1642" y="262"/>
                </a:lnTo>
                <a:lnTo>
                  <a:pt x="1635" y="211"/>
                </a:lnTo>
                <a:lnTo>
                  <a:pt x="1608" y="186"/>
                </a:lnTo>
                <a:lnTo>
                  <a:pt x="1593" y="135"/>
                </a:lnTo>
                <a:lnTo>
                  <a:pt x="1566" y="126"/>
                </a:lnTo>
                <a:lnTo>
                  <a:pt x="1542" y="84"/>
                </a:lnTo>
                <a:lnTo>
                  <a:pt x="1482" y="76"/>
                </a:lnTo>
                <a:lnTo>
                  <a:pt x="1415" y="60"/>
                </a:lnTo>
                <a:lnTo>
                  <a:pt x="1365" y="51"/>
                </a:lnTo>
                <a:lnTo>
                  <a:pt x="1314" y="33"/>
                </a:lnTo>
                <a:lnTo>
                  <a:pt x="1263" y="33"/>
                </a:lnTo>
                <a:lnTo>
                  <a:pt x="1214" y="33"/>
                </a:lnTo>
                <a:lnTo>
                  <a:pt x="1154" y="25"/>
                </a:lnTo>
                <a:lnTo>
                  <a:pt x="1129" y="25"/>
                </a:lnTo>
                <a:lnTo>
                  <a:pt x="1079" y="9"/>
                </a:lnTo>
                <a:lnTo>
                  <a:pt x="1028" y="9"/>
                </a:lnTo>
                <a:lnTo>
                  <a:pt x="1003" y="9"/>
                </a:lnTo>
                <a:lnTo>
                  <a:pt x="952" y="9"/>
                </a:lnTo>
                <a:lnTo>
                  <a:pt x="884" y="0"/>
                </a:lnTo>
                <a:lnTo>
                  <a:pt x="859" y="0"/>
                </a:lnTo>
                <a:lnTo>
                  <a:pt x="826" y="0"/>
                </a:lnTo>
                <a:lnTo>
                  <a:pt x="775" y="0"/>
                </a:lnTo>
                <a:lnTo>
                  <a:pt x="750" y="0"/>
                </a:lnTo>
                <a:lnTo>
                  <a:pt x="700" y="0"/>
                </a:lnTo>
                <a:lnTo>
                  <a:pt x="673" y="0"/>
                </a:lnTo>
                <a:lnTo>
                  <a:pt x="631" y="0"/>
                </a:lnTo>
                <a:lnTo>
                  <a:pt x="598" y="0"/>
                </a:lnTo>
                <a:lnTo>
                  <a:pt x="573" y="18"/>
                </a:lnTo>
                <a:lnTo>
                  <a:pt x="547" y="51"/>
                </a:lnTo>
                <a:lnTo>
                  <a:pt x="578" y="33"/>
                </a:lnTo>
              </a:path>
            </a:pathLst>
          </a:custGeom>
          <a:noFill/>
          <a:ln w="12700" cap="rnd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2657284" y="1118394"/>
            <a:ext cx="262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Zoo system boundary</a:t>
            </a:r>
          </a:p>
        </p:txBody>
      </p:sp>
    </p:spTree>
    <p:extLst>
      <p:ext uri="{BB962C8B-B14F-4D97-AF65-F5344CB8AC3E}">
        <p14:creationId xmlns:p14="http://schemas.microsoft.com/office/powerpoint/2010/main" xmlns="" val="1470724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Common Systems Problems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9274" y="1686144"/>
            <a:ext cx="4038600" cy="4114800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Defective subsystems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Wrong Data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Errors in Data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Missing feedback and control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Not responding to environment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6330950" y="2063750"/>
            <a:ext cx="977900" cy="9779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Receive</a:t>
            </a:r>
          </a:p>
          <a:p>
            <a:pPr algn="ctr"/>
            <a:r>
              <a:rPr lang="en-US" sz="2000"/>
              <a:t>Orders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7397750" y="3511550"/>
            <a:ext cx="1282700" cy="1054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chemeClr val="accent1"/>
                </a:solidFill>
              </a:rPr>
              <a:t>Check</a:t>
            </a:r>
          </a:p>
          <a:p>
            <a:pPr algn="ctr"/>
            <a:r>
              <a:rPr lang="en-US" sz="200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sz="2000">
                <a:solidFill>
                  <a:schemeClr val="accent1"/>
                </a:solidFill>
              </a:rPr>
              <a:t>Credit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5187950" y="4654550"/>
            <a:ext cx="1206500" cy="9779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2000"/>
              <a:t>Check</a:t>
            </a:r>
          </a:p>
          <a:p>
            <a:pPr algn="ctr"/>
            <a:r>
              <a:rPr lang="en-US" sz="2000"/>
              <a:t>Orders</a:t>
            </a:r>
          </a:p>
          <a:p>
            <a:pPr algn="ctr"/>
            <a:r>
              <a:rPr lang="en-US" sz="2000"/>
              <a:t>for Errors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324600" y="2133600"/>
            <a:ext cx="990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162800" y="35814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410200" y="46482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5092700" y="1676400"/>
            <a:ext cx="1231900" cy="914400"/>
          </a:xfrm>
          <a:custGeom>
            <a:avLst/>
            <a:gdLst>
              <a:gd name="T0" fmla="*/ 8 w 776"/>
              <a:gd name="T1" fmla="*/ 0 h 576"/>
              <a:gd name="T2" fmla="*/ 56 w 776"/>
              <a:gd name="T3" fmla="*/ 96 h 576"/>
              <a:gd name="T4" fmla="*/ 344 w 776"/>
              <a:gd name="T5" fmla="*/ 384 h 576"/>
              <a:gd name="T6" fmla="*/ 776 w 776"/>
              <a:gd name="T7" fmla="*/ 57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576"/>
              <a:gd name="T14" fmla="*/ 776 w 77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576">
                <a:moveTo>
                  <a:pt x="8" y="0"/>
                </a:moveTo>
                <a:cubicBezTo>
                  <a:pt x="4" y="16"/>
                  <a:pt x="0" y="32"/>
                  <a:pt x="56" y="96"/>
                </a:cubicBezTo>
                <a:cubicBezTo>
                  <a:pt x="112" y="160"/>
                  <a:pt x="224" y="304"/>
                  <a:pt x="344" y="384"/>
                </a:cubicBezTo>
                <a:cubicBezTo>
                  <a:pt x="464" y="464"/>
                  <a:pt x="620" y="520"/>
                  <a:pt x="776" y="576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Freeform 11"/>
          <p:cNvSpPr>
            <a:spLocks/>
          </p:cNvSpPr>
          <p:nvPr/>
        </p:nvSpPr>
        <p:spPr bwMode="auto">
          <a:xfrm>
            <a:off x="7315200" y="2362200"/>
            <a:ext cx="914400" cy="1143000"/>
          </a:xfrm>
          <a:custGeom>
            <a:avLst/>
            <a:gdLst>
              <a:gd name="T0" fmla="*/ 0 w 576"/>
              <a:gd name="T1" fmla="*/ 0 h 720"/>
              <a:gd name="T2" fmla="*/ 480 w 576"/>
              <a:gd name="T3" fmla="*/ 240 h 720"/>
              <a:gd name="T4" fmla="*/ 576 w 576"/>
              <a:gd name="T5" fmla="*/ 720 h 720"/>
              <a:gd name="T6" fmla="*/ 0 60000 65536"/>
              <a:gd name="T7" fmla="*/ 0 60000 65536"/>
              <a:gd name="T8" fmla="*/ 0 60000 65536"/>
              <a:gd name="T9" fmla="*/ 0 w 576"/>
              <a:gd name="T10" fmla="*/ 0 h 720"/>
              <a:gd name="T11" fmla="*/ 576 w 57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720">
                <a:moveTo>
                  <a:pt x="0" y="0"/>
                </a:moveTo>
                <a:cubicBezTo>
                  <a:pt x="192" y="60"/>
                  <a:pt x="384" y="120"/>
                  <a:pt x="480" y="240"/>
                </a:cubicBezTo>
                <a:cubicBezTo>
                  <a:pt x="576" y="360"/>
                  <a:pt x="576" y="540"/>
                  <a:pt x="576" y="72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6400800" y="4572000"/>
            <a:ext cx="1536700" cy="838200"/>
          </a:xfrm>
          <a:custGeom>
            <a:avLst/>
            <a:gdLst>
              <a:gd name="T0" fmla="*/ 912 w 968"/>
              <a:gd name="T1" fmla="*/ 0 h 528"/>
              <a:gd name="T2" fmla="*/ 816 w 968"/>
              <a:gd name="T3" fmla="*/ 384 h 528"/>
              <a:gd name="T4" fmla="*/ 0 w 968"/>
              <a:gd name="T5" fmla="*/ 528 h 528"/>
              <a:gd name="T6" fmla="*/ 0 60000 65536"/>
              <a:gd name="T7" fmla="*/ 0 60000 65536"/>
              <a:gd name="T8" fmla="*/ 0 60000 65536"/>
              <a:gd name="T9" fmla="*/ 0 w 968"/>
              <a:gd name="T10" fmla="*/ 0 h 528"/>
              <a:gd name="T11" fmla="*/ 968 w 96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8" h="528">
                <a:moveTo>
                  <a:pt x="912" y="0"/>
                </a:moveTo>
                <a:cubicBezTo>
                  <a:pt x="940" y="148"/>
                  <a:pt x="968" y="296"/>
                  <a:pt x="816" y="384"/>
                </a:cubicBezTo>
                <a:cubicBezTo>
                  <a:pt x="664" y="472"/>
                  <a:pt x="332" y="500"/>
                  <a:pt x="0" y="528"/>
                </a:cubicBezTo>
              </a:path>
            </a:pathLst>
          </a:custGeom>
          <a:noFill/>
          <a:ln w="12700">
            <a:solidFill>
              <a:schemeClr val="accent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Freeform 13"/>
          <p:cNvSpPr>
            <a:spLocks/>
          </p:cNvSpPr>
          <p:nvPr/>
        </p:nvSpPr>
        <p:spPr bwMode="auto">
          <a:xfrm>
            <a:off x="6400800" y="3048000"/>
            <a:ext cx="622300" cy="2209800"/>
          </a:xfrm>
          <a:custGeom>
            <a:avLst/>
            <a:gdLst>
              <a:gd name="T0" fmla="*/ 336 w 392"/>
              <a:gd name="T1" fmla="*/ 0 h 1392"/>
              <a:gd name="T2" fmla="*/ 336 w 392"/>
              <a:gd name="T3" fmla="*/ 144 h 1392"/>
              <a:gd name="T4" fmla="*/ 336 w 392"/>
              <a:gd name="T5" fmla="*/ 768 h 1392"/>
              <a:gd name="T6" fmla="*/ 0 w 392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1392"/>
              <a:gd name="T14" fmla="*/ 392 w 392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1392">
                <a:moveTo>
                  <a:pt x="336" y="0"/>
                </a:moveTo>
                <a:cubicBezTo>
                  <a:pt x="336" y="8"/>
                  <a:pt x="336" y="16"/>
                  <a:pt x="336" y="144"/>
                </a:cubicBezTo>
                <a:cubicBezTo>
                  <a:pt x="336" y="272"/>
                  <a:pt x="392" y="560"/>
                  <a:pt x="336" y="768"/>
                </a:cubicBezTo>
                <a:cubicBezTo>
                  <a:pt x="280" y="976"/>
                  <a:pt x="140" y="1184"/>
                  <a:pt x="0" y="1392"/>
                </a:cubicBezTo>
              </a:path>
            </a:pathLst>
          </a:custGeom>
          <a:noFill/>
          <a:ln w="12700">
            <a:solidFill>
              <a:schemeClr val="accent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>
            <a:off x="5753100" y="5638800"/>
            <a:ext cx="1181100" cy="254000"/>
          </a:xfrm>
          <a:custGeom>
            <a:avLst/>
            <a:gdLst>
              <a:gd name="T0" fmla="*/ 24 w 744"/>
              <a:gd name="T1" fmla="*/ 0 h 160"/>
              <a:gd name="T2" fmla="*/ 24 w 744"/>
              <a:gd name="T3" fmla="*/ 48 h 160"/>
              <a:gd name="T4" fmla="*/ 120 w 744"/>
              <a:gd name="T5" fmla="*/ 144 h 160"/>
              <a:gd name="T6" fmla="*/ 744 w 744"/>
              <a:gd name="T7" fmla="*/ 144 h 160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60"/>
              <a:gd name="T14" fmla="*/ 744 w 744"/>
              <a:gd name="T15" fmla="*/ 160 h 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60">
                <a:moveTo>
                  <a:pt x="24" y="0"/>
                </a:moveTo>
                <a:cubicBezTo>
                  <a:pt x="16" y="12"/>
                  <a:pt x="8" y="24"/>
                  <a:pt x="24" y="48"/>
                </a:cubicBezTo>
                <a:cubicBezTo>
                  <a:pt x="40" y="72"/>
                  <a:pt x="0" y="128"/>
                  <a:pt x="120" y="144"/>
                </a:cubicBezTo>
                <a:cubicBezTo>
                  <a:pt x="240" y="160"/>
                  <a:pt x="492" y="152"/>
                  <a:pt x="744" y="14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6083300" y="3048000"/>
            <a:ext cx="546100" cy="1600200"/>
          </a:xfrm>
          <a:custGeom>
            <a:avLst/>
            <a:gdLst>
              <a:gd name="T0" fmla="*/ 8 w 344"/>
              <a:gd name="T1" fmla="*/ 1008 h 1008"/>
              <a:gd name="T2" fmla="*/ 56 w 344"/>
              <a:gd name="T3" fmla="*/ 480 h 1008"/>
              <a:gd name="T4" fmla="*/ 344 w 344"/>
              <a:gd name="T5" fmla="*/ 0 h 1008"/>
              <a:gd name="T6" fmla="*/ 0 60000 65536"/>
              <a:gd name="T7" fmla="*/ 0 60000 65536"/>
              <a:gd name="T8" fmla="*/ 0 60000 65536"/>
              <a:gd name="T9" fmla="*/ 0 w 344"/>
              <a:gd name="T10" fmla="*/ 0 h 1008"/>
              <a:gd name="T11" fmla="*/ 344 w 34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1008">
                <a:moveTo>
                  <a:pt x="8" y="1008"/>
                </a:moveTo>
                <a:cubicBezTo>
                  <a:pt x="4" y="828"/>
                  <a:pt x="0" y="648"/>
                  <a:pt x="56" y="480"/>
                </a:cubicBezTo>
                <a:cubicBezTo>
                  <a:pt x="112" y="312"/>
                  <a:pt x="228" y="156"/>
                  <a:pt x="344" y="0"/>
                </a:cubicBezTo>
              </a:path>
            </a:pathLst>
          </a:custGeom>
          <a:noFill/>
          <a:ln w="12700">
            <a:solidFill>
              <a:schemeClr val="hlink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863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Identifying Cause &amp; Effect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743200" y="1335580"/>
            <a:ext cx="83978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  donors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105400" y="1097455"/>
            <a:ext cx="1125538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zoo booster</a:t>
            </a:r>
          </a:p>
          <a:p>
            <a:r>
              <a:rPr lang="en-US" sz="1400"/>
              <a:t>members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6124575" y="3923205"/>
            <a:ext cx="2311400" cy="365125"/>
          </a:xfrm>
          <a:custGeom>
            <a:avLst/>
            <a:gdLst>
              <a:gd name="T0" fmla="*/ 0 w 1456"/>
              <a:gd name="T1" fmla="*/ 175 h 230"/>
              <a:gd name="T2" fmla="*/ 71 w 1456"/>
              <a:gd name="T3" fmla="*/ 131 h 230"/>
              <a:gd name="T4" fmla="*/ 143 w 1456"/>
              <a:gd name="T5" fmla="*/ 97 h 230"/>
              <a:gd name="T6" fmla="*/ 225 w 1456"/>
              <a:gd name="T7" fmla="*/ 61 h 230"/>
              <a:gd name="T8" fmla="*/ 297 w 1456"/>
              <a:gd name="T9" fmla="*/ 35 h 230"/>
              <a:gd name="T10" fmla="*/ 388 w 1456"/>
              <a:gd name="T11" fmla="*/ 17 h 230"/>
              <a:gd name="T12" fmla="*/ 469 w 1456"/>
              <a:gd name="T13" fmla="*/ 8 h 230"/>
              <a:gd name="T14" fmla="*/ 560 w 1456"/>
              <a:gd name="T15" fmla="*/ 0 h 230"/>
              <a:gd name="T16" fmla="*/ 650 w 1456"/>
              <a:gd name="T17" fmla="*/ 0 h 230"/>
              <a:gd name="T18" fmla="*/ 740 w 1456"/>
              <a:gd name="T19" fmla="*/ 8 h 230"/>
              <a:gd name="T20" fmla="*/ 840 w 1456"/>
              <a:gd name="T21" fmla="*/ 17 h 230"/>
              <a:gd name="T22" fmla="*/ 939 w 1456"/>
              <a:gd name="T23" fmla="*/ 35 h 230"/>
              <a:gd name="T24" fmla="*/ 1038 w 1456"/>
              <a:gd name="T25" fmla="*/ 61 h 230"/>
              <a:gd name="T26" fmla="*/ 1138 w 1456"/>
              <a:gd name="T27" fmla="*/ 97 h 230"/>
              <a:gd name="T28" fmla="*/ 1246 w 1456"/>
              <a:gd name="T29" fmla="*/ 131 h 230"/>
              <a:gd name="T30" fmla="*/ 1346 w 1456"/>
              <a:gd name="T31" fmla="*/ 175 h 230"/>
              <a:gd name="T32" fmla="*/ 1455 w 1456"/>
              <a:gd name="T33" fmla="*/ 229 h 2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56"/>
              <a:gd name="T52" fmla="*/ 0 h 230"/>
              <a:gd name="T53" fmla="*/ 1456 w 1456"/>
              <a:gd name="T54" fmla="*/ 230 h 2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56" h="230">
                <a:moveTo>
                  <a:pt x="0" y="175"/>
                </a:moveTo>
                <a:lnTo>
                  <a:pt x="71" y="131"/>
                </a:lnTo>
                <a:lnTo>
                  <a:pt x="143" y="97"/>
                </a:lnTo>
                <a:lnTo>
                  <a:pt x="225" y="61"/>
                </a:lnTo>
                <a:lnTo>
                  <a:pt x="297" y="35"/>
                </a:lnTo>
                <a:lnTo>
                  <a:pt x="388" y="17"/>
                </a:lnTo>
                <a:lnTo>
                  <a:pt x="469" y="8"/>
                </a:lnTo>
                <a:lnTo>
                  <a:pt x="560" y="0"/>
                </a:lnTo>
                <a:lnTo>
                  <a:pt x="650" y="0"/>
                </a:lnTo>
                <a:lnTo>
                  <a:pt x="740" y="8"/>
                </a:lnTo>
                <a:lnTo>
                  <a:pt x="840" y="17"/>
                </a:lnTo>
                <a:lnTo>
                  <a:pt x="939" y="35"/>
                </a:lnTo>
                <a:lnTo>
                  <a:pt x="1038" y="61"/>
                </a:lnTo>
                <a:lnTo>
                  <a:pt x="1138" y="97"/>
                </a:lnTo>
                <a:lnTo>
                  <a:pt x="1246" y="131"/>
                </a:lnTo>
                <a:lnTo>
                  <a:pt x="1346" y="175"/>
                </a:lnTo>
                <a:lnTo>
                  <a:pt x="1455" y="22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6069013" y="4731243"/>
            <a:ext cx="2247900" cy="73025"/>
          </a:xfrm>
          <a:custGeom>
            <a:avLst/>
            <a:gdLst>
              <a:gd name="T0" fmla="*/ 1415 w 1416"/>
              <a:gd name="T1" fmla="*/ 0 h 46"/>
              <a:gd name="T2" fmla="*/ 1368 w 1416"/>
              <a:gd name="T3" fmla="*/ 9 h 46"/>
              <a:gd name="T4" fmla="*/ 1320 w 1416"/>
              <a:gd name="T5" fmla="*/ 18 h 46"/>
              <a:gd name="T6" fmla="*/ 1263 w 1416"/>
              <a:gd name="T7" fmla="*/ 27 h 46"/>
              <a:gd name="T8" fmla="*/ 1207 w 1416"/>
              <a:gd name="T9" fmla="*/ 36 h 46"/>
              <a:gd name="T10" fmla="*/ 1141 w 1416"/>
              <a:gd name="T11" fmla="*/ 36 h 46"/>
              <a:gd name="T12" fmla="*/ 1065 w 1416"/>
              <a:gd name="T13" fmla="*/ 36 h 46"/>
              <a:gd name="T14" fmla="*/ 990 w 1416"/>
              <a:gd name="T15" fmla="*/ 45 h 46"/>
              <a:gd name="T16" fmla="*/ 811 w 1416"/>
              <a:gd name="T17" fmla="*/ 45 h 46"/>
              <a:gd name="T18" fmla="*/ 716 w 1416"/>
              <a:gd name="T19" fmla="*/ 36 h 46"/>
              <a:gd name="T20" fmla="*/ 613 w 1416"/>
              <a:gd name="T21" fmla="*/ 36 h 46"/>
              <a:gd name="T22" fmla="*/ 500 w 1416"/>
              <a:gd name="T23" fmla="*/ 36 h 46"/>
              <a:gd name="T24" fmla="*/ 386 w 1416"/>
              <a:gd name="T25" fmla="*/ 27 h 46"/>
              <a:gd name="T26" fmla="*/ 264 w 1416"/>
              <a:gd name="T27" fmla="*/ 18 h 46"/>
              <a:gd name="T28" fmla="*/ 132 w 1416"/>
              <a:gd name="T29" fmla="*/ 9 h 46"/>
              <a:gd name="T30" fmla="*/ 0 w 1416"/>
              <a:gd name="T31" fmla="*/ 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6"/>
              <a:gd name="T49" fmla="*/ 0 h 46"/>
              <a:gd name="T50" fmla="*/ 1416 w 1416"/>
              <a:gd name="T51" fmla="*/ 46 h 4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6" h="46">
                <a:moveTo>
                  <a:pt x="1415" y="0"/>
                </a:moveTo>
                <a:lnTo>
                  <a:pt x="1368" y="9"/>
                </a:lnTo>
                <a:lnTo>
                  <a:pt x="1320" y="18"/>
                </a:lnTo>
                <a:lnTo>
                  <a:pt x="1263" y="27"/>
                </a:lnTo>
                <a:lnTo>
                  <a:pt x="1207" y="36"/>
                </a:lnTo>
                <a:lnTo>
                  <a:pt x="1141" y="36"/>
                </a:lnTo>
                <a:lnTo>
                  <a:pt x="1065" y="36"/>
                </a:lnTo>
                <a:lnTo>
                  <a:pt x="990" y="45"/>
                </a:lnTo>
                <a:lnTo>
                  <a:pt x="811" y="45"/>
                </a:lnTo>
                <a:lnTo>
                  <a:pt x="716" y="36"/>
                </a:lnTo>
                <a:lnTo>
                  <a:pt x="613" y="36"/>
                </a:lnTo>
                <a:lnTo>
                  <a:pt x="500" y="36"/>
                </a:lnTo>
                <a:lnTo>
                  <a:pt x="386" y="27"/>
                </a:lnTo>
                <a:lnTo>
                  <a:pt x="264" y="18"/>
                </a:lnTo>
                <a:lnTo>
                  <a:pt x="132" y="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257550" y="1967405"/>
            <a:ext cx="885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money &amp;</a:t>
            </a:r>
          </a:p>
          <a:p>
            <a:r>
              <a:rPr lang="en-US" sz="1400"/>
              <a:t>requests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519863" y="3599355"/>
            <a:ext cx="1379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public requests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489700" y="4493118"/>
            <a:ext cx="1519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needs &amp; budgets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5156200" y="1565768"/>
            <a:ext cx="134938" cy="811212"/>
          </a:xfrm>
          <a:custGeom>
            <a:avLst/>
            <a:gdLst>
              <a:gd name="T0" fmla="*/ 84 w 85"/>
              <a:gd name="T1" fmla="*/ 0 h 511"/>
              <a:gd name="T2" fmla="*/ 56 w 85"/>
              <a:gd name="T3" fmla="*/ 61 h 511"/>
              <a:gd name="T4" fmla="*/ 37 w 85"/>
              <a:gd name="T5" fmla="*/ 123 h 511"/>
              <a:gd name="T6" fmla="*/ 9 w 85"/>
              <a:gd name="T7" fmla="*/ 255 h 511"/>
              <a:gd name="T8" fmla="*/ 0 w 85"/>
              <a:gd name="T9" fmla="*/ 316 h 511"/>
              <a:gd name="T10" fmla="*/ 0 w 85"/>
              <a:gd name="T11" fmla="*/ 378 h 511"/>
              <a:gd name="T12" fmla="*/ 27 w 85"/>
              <a:gd name="T13" fmla="*/ 510 h 5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"/>
              <a:gd name="T22" fmla="*/ 0 h 511"/>
              <a:gd name="T23" fmla="*/ 85 w 85"/>
              <a:gd name="T24" fmla="*/ 511 h 5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" h="511">
                <a:moveTo>
                  <a:pt x="84" y="0"/>
                </a:moveTo>
                <a:lnTo>
                  <a:pt x="56" y="61"/>
                </a:lnTo>
                <a:lnTo>
                  <a:pt x="37" y="123"/>
                </a:lnTo>
                <a:lnTo>
                  <a:pt x="9" y="255"/>
                </a:lnTo>
                <a:lnTo>
                  <a:pt x="0" y="316"/>
                </a:lnTo>
                <a:lnTo>
                  <a:pt x="0" y="378"/>
                </a:lnTo>
                <a:lnTo>
                  <a:pt x="27" y="51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5619750" y="1580055"/>
            <a:ext cx="301625" cy="809625"/>
          </a:xfrm>
          <a:custGeom>
            <a:avLst/>
            <a:gdLst>
              <a:gd name="T0" fmla="*/ 0 w 190"/>
              <a:gd name="T1" fmla="*/ 509 h 510"/>
              <a:gd name="T2" fmla="*/ 57 w 190"/>
              <a:gd name="T3" fmla="*/ 473 h 510"/>
              <a:gd name="T4" fmla="*/ 104 w 190"/>
              <a:gd name="T5" fmla="*/ 429 h 510"/>
              <a:gd name="T6" fmla="*/ 131 w 190"/>
              <a:gd name="T7" fmla="*/ 386 h 510"/>
              <a:gd name="T8" fmla="*/ 160 w 190"/>
              <a:gd name="T9" fmla="*/ 315 h 510"/>
              <a:gd name="T10" fmla="*/ 179 w 190"/>
              <a:gd name="T11" fmla="*/ 254 h 510"/>
              <a:gd name="T12" fmla="*/ 189 w 190"/>
              <a:gd name="T13" fmla="*/ 175 h 510"/>
              <a:gd name="T14" fmla="*/ 189 w 190"/>
              <a:gd name="T15" fmla="*/ 87 h 510"/>
              <a:gd name="T16" fmla="*/ 179 w 190"/>
              <a:gd name="T17" fmla="*/ 0 h 5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0"/>
              <a:gd name="T28" fmla="*/ 0 h 510"/>
              <a:gd name="T29" fmla="*/ 190 w 190"/>
              <a:gd name="T30" fmla="*/ 510 h 5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0" h="510">
                <a:moveTo>
                  <a:pt x="0" y="509"/>
                </a:moveTo>
                <a:lnTo>
                  <a:pt x="57" y="473"/>
                </a:lnTo>
                <a:lnTo>
                  <a:pt x="104" y="429"/>
                </a:lnTo>
                <a:lnTo>
                  <a:pt x="131" y="386"/>
                </a:lnTo>
                <a:lnTo>
                  <a:pt x="160" y="315"/>
                </a:lnTo>
                <a:lnTo>
                  <a:pt x="179" y="254"/>
                </a:lnTo>
                <a:lnTo>
                  <a:pt x="189" y="175"/>
                </a:lnTo>
                <a:lnTo>
                  <a:pt x="189" y="87"/>
                </a:lnTo>
                <a:lnTo>
                  <a:pt x="179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268663" y="3477118"/>
            <a:ext cx="1546225" cy="1154112"/>
          </a:xfrm>
          <a:custGeom>
            <a:avLst/>
            <a:gdLst>
              <a:gd name="T0" fmla="*/ 0 w 974"/>
              <a:gd name="T1" fmla="*/ 0 h 727"/>
              <a:gd name="T2" fmla="*/ 17 w 974"/>
              <a:gd name="T3" fmla="*/ 52 h 727"/>
              <a:gd name="T4" fmla="*/ 34 w 974"/>
              <a:gd name="T5" fmla="*/ 112 h 727"/>
              <a:gd name="T6" fmla="*/ 59 w 974"/>
              <a:gd name="T7" fmla="*/ 164 h 727"/>
              <a:gd name="T8" fmla="*/ 93 w 974"/>
              <a:gd name="T9" fmla="*/ 216 h 727"/>
              <a:gd name="T10" fmla="*/ 135 w 974"/>
              <a:gd name="T11" fmla="*/ 267 h 727"/>
              <a:gd name="T12" fmla="*/ 177 w 974"/>
              <a:gd name="T13" fmla="*/ 319 h 727"/>
              <a:gd name="T14" fmla="*/ 237 w 974"/>
              <a:gd name="T15" fmla="*/ 363 h 727"/>
              <a:gd name="T16" fmla="*/ 288 w 974"/>
              <a:gd name="T17" fmla="*/ 406 h 727"/>
              <a:gd name="T18" fmla="*/ 347 w 974"/>
              <a:gd name="T19" fmla="*/ 458 h 727"/>
              <a:gd name="T20" fmla="*/ 423 w 974"/>
              <a:gd name="T21" fmla="*/ 501 h 727"/>
              <a:gd name="T22" fmla="*/ 499 w 974"/>
              <a:gd name="T23" fmla="*/ 544 h 727"/>
              <a:gd name="T24" fmla="*/ 575 w 974"/>
              <a:gd name="T25" fmla="*/ 578 h 727"/>
              <a:gd name="T26" fmla="*/ 668 w 974"/>
              <a:gd name="T27" fmla="*/ 613 h 727"/>
              <a:gd name="T28" fmla="*/ 761 w 974"/>
              <a:gd name="T29" fmla="*/ 656 h 727"/>
              <a:gd name="T30" fmla="*/ 863 w 974"/>
              <a:gd name="T31" fmla="*/ 691 h 727"/>
              <a:gd name="T32" fmla="*/ 973 w 974"/>
              <a:gd name="T33" fmla="*/ 726 h 7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4"/>
              <a:gd name="T52" fmla="*/ 0 h 727"/>
              <a:gd name="T53" fmla="*/ 974 w 974"/>
              <a:gd name="T54" fmla="*/ 727 h 72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4" h="727">
                <a:moveTo>
                  <a:pt x="0" y="0"/>
                </a:moveTo>
                <a:lnTo>
                  <a:pt x="17" y="52"/>
                </a:lnTo>
                <a:lnTo>
                  <a:pt x="34" y="112"/>
                </a:lnTo>
                <a:lnTo>
                  <a:pt x="59" y="164"/>
                </a:lnTo>
                <a:lnTo>
                  <a:pt x="93" y="216"/>
                </a:lnTo>
                <a:lnTo>
                  <a:pt x="135" y="267"/>
                </a:lnTo>
                <a:lnTo>
                  <a:pt x="177" y="319"/>
                </a:lnTo>
                <a:lnTo>
                  <a:pt x="237" y="363"/>
                </a:lnTo>
                <a:lnTo>
                  <a:pt x="288" y="406"/>
                </a:lnTo>
                <a:lnTo>
                  <a:pt x="347" y="458"/>
                </a:lnTo>
                <a:lnTo>
                  <a:pt x="423" y="501"/>
                </a:lnTo>
                <a:lnTo>
                  <a:pt x="499" y="544"/>
                </a:lnTo>
                <a:lnTo>
                  <a:pt x="575" y="578"/>
                </a:lnTo>
                <a:lnTo>
                  <a:pt x="668" y="613"/>
                </a:lnTo>
                <a:lnTo>
                  <a:pt x="761" y="656"/>
                </a:lnTo>
                <a:lnTo>
                  <a:pt x="863" y="691"/>
                </a:lnTo>
                <a:lnTo>
                  <a:pt x="973" y="72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Freeform 13"/>
          <p:cNvSpPr>
            <a:spLocks/>
          </p:cNvSpPr>
          <p:nvPr/>
        </p:nvSpPr>
        <p:spPr bwMode="auto">
          <a:xfrm>
            <a:off x="3613150" y="3435843"/>
            <a:ext cx="1201738" cy="787400"/>
          </a:xfrm>
          <a:custGeom>
            <a:avLst/>
            <a:gdLst>
              <a:gd name="T0" fmla="*/ 756 w 757"/>
              <a:gd name="T1" fmla="*/ 495 h 496"/>
              <a:gd name="T2" fmla="*/ 618 w 757"/>
              <a:gd name="T3" fmla="*/ 415 h 496"/>
              <a:gd name="T4" fmla="*/ 553 w 757"/>
              <a:gd name="T5" fmla="*/ 375 h 496"/>
              <a:gd name="T6" fmla="*/ 488 w 757"/>
              <a:gd name="T7" fmla="*/ 335 h 496"/>
              <a:gd name="T8" fmla="*/ 374 w 757"/>
              <a:gd name="T9" fmla="*/ 263 h 496"/>
              <a:gd name="T10" fmla="*/ 317 w 757"/>
              <a:gd name="T11" fmla="*/ 239 h 496"/>
              <a:gd name="T12" fmla="*/ 268 w 757"/>
              <a:gd name="T13" fmla="*/ 207 h 496"/>
              <a:gd name="T14" fmla="*/ 178 w 757"/>
              <a:gd name="T15" fmla="*/ 143 h 496"/>
              <a:gd name="T16" fmla="*/ 73 w 757"/>
              <a:gd name="T17" fmla="*/ 64 h 496"/>
              <a:gd name="T18" fmla="*/ 0 w 757"/>
              <a:gd name="T19" fmla="*/ 0 h 4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7"/>
              <a:gd name="T31" fmla="*/ 0 h 496"/>
              <a:gd name="T32" fmla="*/ 757 w 757"/>
              <a:gd name="T33" fmla="*/ 496 h 4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7" h="496">
                <a:moveTo>
                  <a:pt x="756" y="495"/>
                </a:moveTo>
                <a:lnTo>
                  <a:pt x="618" y="415"/>
                </a:lnTo>
                <a:lnTo>
                  <a:pt x="553" y="375"/>
                </a:lnTo>
                <a:lnTo>
                  <a:pt x="488" y="335"/>
                </a:lnTo>
                <a:lnTo>
                  <a:pt x="374" y="263"/>
                </a:lnTo>
                <a:lnTo>
                  <a:pt x="317" y="239"/>
                </a:lnTo>
                <a:lnTo>
                  <a:pt x="268" y="207"/>
                </a:lnTo>
                <a:lnTo>
                  <a:pt x="178" y="143"/>
                </a:lnTo>
                <a:lnTo>
                  <a:pt x="73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>
            <a:off x="4916488" y="3086593"/>
            <a:ext cx="117475" cy="931862"/>
          </a:xfrm>
          <a:custGeom>
            <a:avLst/>
            <a:gdLst>
              <a:gd name="T0" fmla="*/ 73 w 74"/>
              <a:gd name="T1" fmla="*/ 586 h 587"/>
              <a:gd name="T2" fmla="*/ 60 w 74"/>
              <a:gd name="T3" fmla="*/ 562 h 587"/>
              <a:gd name="T4" fmla="*/ 46 w 74"/>
              <a:gd name="T5" fmla="*/ 545 h 587"/>
              <a:gd name="T6" fmla="*/ 33 w 74"/>
              <a:gd name="T7" fmla="*/ 513 h 587"/>
              <a:gd name="T8" fmla="*/ 26 w 74"/>
              <a:gd name="T9" fmla="*/ 488 h 587"/>
              <a:gd name="T10" fmla="*/ 13 w 74"/>
              <a:gd name="T11" fmla="*/ 423 h 587"/>
              <a:gd name="T12" fmla="*/ 0 w 74"/>
              <a:gd name="T13" fmla="*/ 358 h 587"/>
              <a:gd name="T14" fmla="*/ 0 w 74"/>
              <a:gd name="T15" fmla="*/ 317 h 587"/>
              <a:gd name="T16" fmla="*/ 13 w 74"/>
              <a:gd name="T17" fmla="*/ 236 h 587"/>
              <a:gd name="T18" fmla="*/ 20 w 74"/>
              <a:gd name="T19" fmla="*/ 195 h 587"/>
              <a:gd name="T20" fmla="*/ 26 w 74"/>
              <a:gd name="T21" fmla="*/ 146 h 587"/>
              <a:gd name="T22" fmla="*/ 39 w 74"/>
              <a:gd name="T23" fmla="*/ 98 h 587"/>
              <a:gd name="T24" fmla="*/ 73 w 74"/>
              <a:gd name="T25" fmla="*/ 0 h 5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587"/>
              <a:gd name="T41" fmla="*/ 74 w 74"/>
              <a:gd name="T42" fmla="*/ 587 h 58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587">
                <a:moveTo>
                  <a:pt x="73" y="586"/>
                </a:moveTo>
                <a:lnTo>
                  <a:pt x="60" y="562"/>
                </a:lnTo>
                <a:lnTo>
                  <a:pt x="46" y="545"/>
                </a:lnTo>
                <a:lnTo>
                  <a:pt x="33" y="513"/>
                </a:lnTo>
                <a:lnTo>
                  <a:pt x="26" y="488"/>
                </a:lnTo>
                <a:lnTo>
                  <a:pt x="13" y="423"/>
                </a:lnTo>
                <a:lnTo>
                  <a:pt x="0" y="358"/>
                </a:lnTo>
                <a:lnTo>
                  <a:pt x="0" y="317"/>
                </a:lnTo>
                <a:lnTo>
                  <a:pt x="13" y="236"/>
                </a:lnTo>
                <a:lnTo>
                  <a:pt x="20" y="195"/>
                </a:lnTo>
                <a:lnTo>
                  <a:pt x="26" y="146"/>
                </a:lnTo>
                <a:lnTo>
                  <a:pt x="39" y="98"/>
                </a:lnTo>
                <a:lnTo>
                  <a:pt x="7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5680075" y="3267568"/>
            <a:ext cx="26988" cy="684212"/>
          </a:xfrm>
          <a:custGeom>
            <a:avLst/>
            <a:gdLst>
              <a:gd name="T0" fmla="*/ 16 w 17"/>
              <a:gd name="T1" fmla="*/ 0 h 431"/>
              <a:gd name="T2" fmla="*/ 16 w 17"/>
              <a:gd name="T3" fmla="*/ 76 h 431"/>
              <a:gd name="T4" fmla="*/ 11 w 17"/>
              <a:gd name="T5" fmla="*/ 153 h 431"/>
              <a:gd name="T6" fmla="*/ 11 w 17"/>
              <a:gd name="T7" fmla="*/ 215 h 431"/>
              <a:gd name="T8" fmla="*/ 11 w 17"/>
              <a:gd name="T9" fmla="*/ 276 h 431"/>
              <a:gd name="T10" fmla="*/ 8 w 17"/>
              <a:gd name="T11" fmla="*/ 330 h 431"/>
              <a:gd name="T12" fmla="*/ 0 w 17"/>
              <a:gd name="T13" fmla="*/ 430 h 4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431"/>
              <a:gd name="T23" fmla="*/ 17 w 17"/>
              <a:gd name="T24" fmla="*/ 431 h 4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431">
                <a:moveTo>
                  <a:pt x="16" y="0"/>
                </a:moveTo>
                <a:lnTo>
                  <a:pt x="16" y="76"/>
                </a:lnTo>
                <a:lnTo>
                  <a:pt x="11" y="153"/>
                </a:lnTo>
                <a:lnTo>
                  <a:pt x="11" y="215"/>
                </a:lnTo>
                <a:lnTo>
                  <a:pt x="11" y="276"/>
                </a:lnTo>
                <a:lnTo>
                  <a:pt x="8" y="330"/>
                </a:lnTo>
                <a:lnTo>
                  <a:pt x="0" y="43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2968625" y="3435843"/>
            <a:ext cx="184150" cy="2093912"/>
          </a:xfrm>
          <a:custGeom>
            <a:avLst/>
            <a:gdLst>
              <a:gd name="T0" fmla="*/ 66 w 116"/>
              <a:gd name="T1" fmla="*/ 0 h 1319"/>
              <a:gd name="T2" fmla="*/ 86 w 116"/>
              <a:gd name="T3" fmla="*/ 122 h 1319"/>
              <a:gd name="T4" fmla="*/ 95 w 116"/>
              <a:gd name="T5" fmla="*/ 236 h 1319"/>
              <a:gd name="T6" fmla="*/ 105 w 116"/>
              <a:gd name="T7" fmla="*/ 350 h 1319"/>
              <a:gd name="T8" fmla="*/ 105 w 116"/>
              <a:gd name="T9" fmla="*/ 456 h 1319"/>
              <a:gd name="T10" fmla="*/ 115 w 116"/>
              <a:gd name="T11" fmla="*/ 650 h 1319"/>
              <a:gd name="T12" fmla="*/ 115 w 116"/>
              <a:gd name="T13" fmla="*/ 738 h 1319"/>
              <a:gd name="T14" fmla="*/ 115 w 116"/>
              <a:gd name="T15" fmla="*/ 825 h 1319"/>
              <a:gd name="T16" fmla="*/ 105 w 116"/>
              <a:gd name="T17" fmla="*/ 904 h 1319"/>
              <a:gd name="T18" fmla="*/ 95 w 116"/>
              <a:gd name="T19" fmla="*/ 984 h 1319"/>
              <a:gd name="T20" fmla="*/ 76 w 116"/>
              <a:gd name="T21" fmla="*/ 1054 h 1319"/>
              <a:gd name="T22" fmla="*/ 57 w 116"/>
              <a:gd name="T23" fmla="*/ 1124 h 1319"/>
              <a:gd name="T24" fmla="*/ 48 w 116"/>
              <a:gd name="T25" fmla="*/ 1177 h 1319"/>
              <a:gd name="T26" fmla="*/ 28 w 116"/>
              <a:gd name="T27" fmla="*/ 1229 h 1319"/>
              <a:gd name="T28" fmla="*/ 0 w 116"/>
              <a:gd name="T29" fmla="*/ 1318 h 13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6"/>
              <a:gd name="T46" fmla="*/ 0 h 1319"/>
              <a:gd name="T47" fmla="*/ 116 w 116"/>
              <a:gd name="T48" fmla="*/ 1319 h 13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6" h="1319">
                <a:moveTo>
                  <a:pt x="66" y="0"/>
                </a:moveTo>
                <a:lnTo>
                  <a:pt x="86" y="122"/>
                </a:lnTo>
                <a:lnTo>
                  <a:pt x="95" y="236"/>
                </a:lnTo>
                <a:lnTo>
                  <a:pt x="105" y="350"/>
                </a:lnTo>
                <a:lnTo>
                  <a:pt x="105" y="456"/>
                </a:lnTo>
                <a:lnTo>
                  <a:pt x="115" y="650"/>
                </a:lnTo>
                <a:lnTo>
                  <a:pt x="115" y="738"/>
                </a:lnTo>
                <a:lnTo>
                  <a:pt x="115" y="825"/>
                </a:lnTo>
                <a:lnTo>
                  <a:pt x="105" y="904"/>
                </a:lnTo>
                <a:lnTo>
                  <a:pt x="95" y="984"/>
                </a:lnTo>
                <a:lnTo>
                  <a:pt x="76" y="1054"/>
                </a:lnTo>
                <a:lnTo>
                  <a:pt x="57" y="1124"/>
                </a:lnTo>
                <a:lnTo>
                  <a:pt x="48" y="1177"/>
                </a:lnTo>
                <a:lnTo>
                  <a:pt x="28" y="1229"/>
                </a:lnTo>
                <a:lnTo>
                  <a:pt x="0" y="131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3059113" y="4901105"/>
            <a:ext cx="1827212" cy="655638"/>
          </a:xfrm>
          <a:custGeom>
            <a:avLst/>
            <a:gdLst>
              <a:gd name="T0" fmla="*/ 1150 w 1151"/>
              <a:gd name="T1" fmla="*/ 0 h 413"/>
              <a:gd name="T2" fmla="*/ 1036 w 1151"/>
              <a:gd name="T3" fmla="*/ 32 h 413"/>
              <a:gd name="T4" fmla="*/ 923 w 1151"/>
              <a:gd name="T5" fmla="*/ 55 h 413"/>
              <a:gd name="T6" fmla="*/ 827 w 1151"/>
              <a:gd name="T7" fmla="*/ 87 h 413"/>
              <a:gd name="T8" fmla="*/ 732 w 1151"/>
              <a:gd name="T9" fmla="*/ 111 h 413"/>
              <a:gd name="T10" fmla="*/ 635 w 1151"/>
              <a:gd name="T11" fmla="*/ 142 h 413"/>
              <a:gd name="T12" fmla="*/ 557 w 1151"/>
              <a:gd name="T13" fmla="*/ 167 h 413"/>
              <a:gd name="T14" fmla="*/ 400 w 1151"/>
              <a:gd name="T15" fmla="*/ 222 h 413"/>
              <a:gd name="T16" fmla="*/ 331 w 1151"/>
              <a:gd name="T17" fmla="*/ 245 h 413"/>
              <a:gd name="T18" fmla="*/ 270 w 1151"/>
              <a:gd name="T19" fmla="*/ 277 h 413"/>
              <a:gd name="T20" fmla="*/ 148 w 1151"/>
              <a:gd name="T21" fmla="*/ 325 h 413"/>
              <a:gd name="T22" fmla="*/ 105 w 1151"/>
              <a:gd name="T23" fmla="*/ 356 h 413"/>
              <a:gd name="T24" fmla="*/ 60 w 1151"/>
              <a:gd name="T25" fmla="*/ 372 h 413"/>
              <a:gd name="T26" fmla="*/ 0 w 1151"/>
              <a:gd name="T27" fmla="*/ 412 h 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51"/>
              <a:gd name="T43" fmla="*/ 0 h 413"/>
              <a:gd name="T44" fmla="*/ 1151 w 1151"/>
              <a:gd name="T45" fmla="*/ 413 h 4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51" h="413">
                <a:moveTo>
                  <a:pt x="1150" y="0"/>
                </a:moveTo>
                <a:lnTo>
                  <a:pt x="1036" y="32"/>
                </a:lnTo>
                <a:lnTo>
                  <a:pt x="923" y="55"/>
                </a:lnTo>
                <a:lnTo>
                  <a:pt x="827" y="87"/>
                </a:lnTo>
                <a:lnTo>
                  <a:pt x="732" y="111"/>
                </a:lnTo>
                <a:lnTo>
                  <a:pt x="635" y="142"/>
                </a:lnTo>
                <a:lnTo>
                  <a:pt x="557" y="167"/>
                </a:lnTo>
                <a:lnTo>
                  <a:pt x="400" y="222"/>
                </a:lnTo>
                <a:lnTo>
                  <a:pt x="331" y="245"/>
                </a:lnTo>
                <a:lnTo>
                  <a:pt x="270" y="277"/>
                </a:lnTo>
                <a:lnTo>
                  <a:pt x="148" y="325"/>
                </a:lnTo>
                <a:lnTo>
                  <a:pt x="105" y="356"/>
                </a:lnTo>
                <a:lnTo>
                  <a:pt x="60" y="372"/>
                </a:lnTo>
                <a:lnTo>
                  <a:pt x="0" y="4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5037138" y="5709143"/>
            <a:ext cx="1257300" cy="392112"/>
          </a:xfrm>
          <a:custGeom>
            <a:avLst/>
            <a:gdLst>
              <a:gd name="T0" fmla="*/ 771 w 792"/>
              <a:gd name="T1" fmla="*/ 0 h 247"/>
              <a:gd name="T2" fmla="*/ 0 w 792"/>
              <a:gd name="T3" fmla="*/ 0 h 247"/>
              <a:gd name="T4" fmla="*/ 0 w 792"/>
              <a:gd name="T5" fmla="*/ 246 h 247"/>
              <a:gd name="T6" fmla="*/ 791 w 792"/>
              <a:gd name="T7" fmla="*/ 246 h 247"/>
              <a:gd name="T8" fmla="*/ 0 60000 65536"/>
              <a:gd name="T9" fmla="*/ 0 60000 65536"/>
              <a:gd name="T10" fmla="*/ 0 60000 65536"/>
              <a:gd name="T11" fmla="*/ 0 60000 65536"/>
              <a:gd name="T12" fmla="*/ 0 w 792"/>
              <a:gd name="T13" fmla="*/ 0 h 247"/>
              <a:gd name="T14" fmla="*/ 792 w 792"/>
              <a:gd name="T15" fmla="*/ 247 h 2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2" h="247">
                <a:moveTo>
                  <a:pt x="771" y="0"/>
                </a:moveTo>
                <a:lnTo>
                  <a:pt x="0" y="0"/>
                </a:lnTo>
                <a:lnTo>
                  <a:pt x="0" y="246"/>
                </a:lnTo>
                <a:lnTo>
                  <a:pt x="791" y="24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5068888" y="5705968"/>
            <a:ext cx="14493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adopt an animal</a:t>
            </a:r>
          </a:p>
          <a:p>
            <a:r>
              <a:rPr lang="en-US" sz="1400"/>
              <a:t>files</a:t>
            </a:r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5649913" y="4928093"/>
            <a:ext cx="241300" cy="754062"/>
          </a:xfrm>
          <a:custGeom>
            <a:avLst/>
            <a:gdLst>
              <a:gd name="T0" fmla="*/ 0 w 152"/>
              <a:gd name="T1" fmla="*/ 0 h 475"/>
              <a:gd name="T2" fmla="*/ 46 w 152"/>
              <a:gd name="T3" fmla="*/ 70 h 475"/>
              <a:gd name="T4" fmla="*/ 85 w 152"/>
              <a:gd name="T5" fmla="*/ 140 h 475"/>
              <a:gd name="T6" fmla="*/ 112 w 152"/>
              <a:gd name="T7" fmla="*/ 201 h 475"/>
              <a:gd name="T8" fmla="*/ 131 w 152"/>
              <a:gd name="T9" fmla="*/ 255 h 475"/>
              <a:gd name="T10" fmla="*/ 151 w 152"/>
              <a:gd name="T11" fmla="*/ 316 h 475"/>
              <a:gd name="T12" fmla="*/ 151 w 152"/>
              <a:gd name="T13" fmla="*/ 369 h 475"/>
              <a:gd name="T14" fmla="*/ 131 w 152"/>
              <a:gd name="T15" fmla="*/ 474 h 4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2"/>
              <a:gd name="T25" fmla="*/ 0 h 475"/>
              <a:gd name="T26" fmla="*/ 152 w 152"/>
              <a:gd name="T27" fmla="*/ 475 h 4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2" h="475">
                <a:moveTo>
                  <a:pt x="0" y="0"/>
                </a:moveTo>
                <a:lnTo>
                  <a:pt x="46" y="70"/>
                </a:lnTo>
                <a:lnTo>
                  <a:pt x="85" y="140"/>
                </a:lnTo>
                <a:lnTo>
                  <a:pt x="112" y="201"/>
                </a:lnTo>
                <a:lnTo>
                  <a:pt x="131" y="255"/>
                </a:lnTo>
                <a:lnTo>
                  <a:pt x="151" y="316"/>
                </a:lnTo>
                <a:lnTo>
                  <a:pt x="151" y="369"/>
                </a:lnTo>
                <a:lnTo>
                  <a:pt x="131" y="47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Freeform 21"/>
          <p:cNvSpPr>
            <a:spLocks/>
          </p:cNvSpPr>
          <p:nvPr/>
        </p:nvSpPr>
        <p:spPr bwMode="auto">
          <a:xfrm>
            <a:off x="5094288" y="4928093"/>
            <a:ext cx="196850" cy="796925"/>
          </a:xfrm>
          <a:custGeom>
            <a:avLst/>
            <a:gdLst>
              <a:gd name="T0" fmla="*/ 123 w 124"/>
              <a:gd name="T1" fmla="*/ 501 h 502"/>
              <a:gd name="T2" fmla="*/ 75 w 124"/>
              <a:gd name="T3" fmla="*/ 465 h 502"/>
              <a:gd name="T4" fmla="*/ 38 w 124"/>
              <a:gd name="T5" fmla="*/ 430 h 502"/>
              <a:gd name="T6" fmla="*/ 19 w 124"/>
              <a:gd name="T7" fmla="*/ 378 h 502"/>
              <a:gd name="T8" fmla="*/ 9 w 124"/>
              <a:gd name="T9" fmla="*/ 351 h 502"/>
              <a:gd name="T10" fmla="*/ 9 w 124"/>
              <a:gd name="T11" fmla="*/ 325 h 502"/>
              <a:gd name="T12" fmla="*/ 0 w 124"/>
              <a:gd name="T13" fmla="*/ 255 h 502"/>
              <a:gd name="T14" fmla="*/ 9 w 124"/>
              <a:gd name="T15" fmla="*/ 219 h 502"/>
              <a:gd name="T16" fmla="*/ 9 w 124"/>
              <a:gd name="T17" fmla="*/ 185 h 502"/>
              <a:gd name="T18" fmla="*/ 28 w 124"/>
              <a:gd name="T19" fmla="*/ 96 h 502"/>
              <a:gd name="T20" fmla="*/ 66 w 124"/>
              <a:gd name="T21" fmla="*/ 0 h 5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4"/>
              <a:gd name="T34" fmla="*/ 0 h 502"/>
              <a:gd name="T35" fmla="*/ 124 w 124"/>
              <a:gd name="T36" fmla="*/ 502 h 5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4" h="502">
                <a:moveTo>
                  <a:pt x="123" y="501"/>
                </a:moveTo>
                <a:lnTo>
                  <a:pt x="75" y="465"/>
                </a:lnTo>
                <a:lnTo>
                  <a:pt x="38" y="430"/>
                </a:lnTo>
                <a:lnTo>
                  <a:pt x="19" y="378"/>
                </a:lnTo>
                <a:lnTo>
                  <a:pt x="9" y="351"/>
                </a:lnTo>
                <a:lnTo>
                  <a:pt x="9" y="325"/>
                </a:lnTo>
                <a:lnTo>
                  <a:pt x="0" y="255"/>
                </a:lnTo>
                <a:lnTo>
                  <a:pt x="9" y="219"/>
                </a:lnTo>
                <a:lnTo>
                  <a:pt x="9" y="185"/>
                </a:lnTo>
                <a:lnTo>
                  <a:pt x="28" y="96"/>
                </a:lnTo>
                <a:lnTo>
                  <a:pt x="66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076700" y="1592755"/>
            <a:ext cx="1133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money &amp;</a:t>
            </a:r>
          </a:p>
          <a:p>
            <a:r>
              <a:rPr lang="en-US" sz="1400"/>
              <a:t>suggestions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900738" y="1773730"/>
            <a:ext cx="1044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newsletter,</a:t>
            </a:r>
          </a:p>
          <a:p>
            <a:r>
              <a:rPr lang="en-US" sz="1400"/>
              <a:t>notices,</a:t>
            </a:r>
          </a:p>
          <a:p>
            <a:r>
              <a:rPr lang="en-US" sz="1400"/>
              <a:t>etc.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2657475" y="4061318"/>
            <a:ext cx="993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donor lists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3481388" y="4270868"/>
            <a:ext cx="1370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donor requests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570288" y="3489818"/>
            <a:ext cx="8366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needs &amp;</a:t>
            </a:r>
          </a:p>
          <a:p>
            <a:r>
              <a:rPr lang="en-US" sz="1400"/>
              <a:t>plans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4305300" y="3253280"/>
            <a:ext cx="8366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needs &amp;</a:t>
            </a:r>
          </a:p>
          <a:p>
            <a:r>
              <a:rPr lang="en-US" sz="1400"/>
              <a:t>plans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5141913" y="3334243"/>
            <a:ext cx="150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booster requests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3257550" y="4994768"/>
            <a:ext cx="1706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expenses &amp; budget</a:t>
            </a:r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5900738" y="5064618"/>
            <a:ext cx="1241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donor list &amp;</a:t>
            </a:r>
          </a:p>
          <a:p>
            <a:r>
              <a:rPr lang="en-US" sz="1400"/>
              <a:t>animal needs</a:t>
            </a: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4454525" y="5193205"/>
            <a:ext cx="1241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animal needs</a:t>
            </a:r>
          </a:p>
          <a:p>
            <a:r>
              <a:rPr lang="en-US" sz="1400"/>
              <a:t>&amp; plans</a:t>
            </a:r>
          </a:p>
        </p:txBody>
      </p:sp>
      <p:sp>
        <p:nvSpPr>
          <p:cNvPr id="51232" name="Freeform 32"/>
          <p:cNvSpPr>
            <a:spLocks/>
          </p:cNvSpPr>
          <p:nvPr/>
        </p:nvSpPr>
        <p:spPr bwMode="auto">
          <a:xfrm>
            <a:off x="4632325" y="5444030"/>
            <a:ext cx="1947863" cy="796925"/>
          </a:xfrm>
          <a:custGeom>
            <a:avLst/>
            <a:gdLst>
              <a:gd name="T0" fmla="*/ 188 w 1227"/>
              <a:gd name="T1" fmla="*/ 457 h 502"/>
              <a:gd name="T2" fmla="*/ 924 w 1227"/>
              <a:gd name="T3" fmla="*/ 465 h 502"/>
              <a:gd name="T4" fmla="*/ 1093 w 1227"/>
              <a:gd name="T5" fmla="*/ 439 h 502"/>
              <a:gd name="T6" fmla="*/ 1169 w 1227"/>
              <a:gd name="T7" fmla="*/ 412 h 502"/>
              <a:gd name="T8" fmla="*/ 1188 w 1227"/>
              <a:gd name="T9" fmla="*/ 325 h 502"/>
              <a:gd name="T10" fmla="*/ 1169 w 1227"/>
              <a:gd name="T11" fmla="*/ 246 h 502"/>
              <a:gd name="T12" fmla="*/ 1093 w 1227"/>
              <a:gd name="T13" fmla="*/ 114 h 502"/>
              <a:gd name="T14" fmla="*/ 1009 w 1227"/>
              <a:gd name="T15" fmla="*/ 78 h 502"/>
              <a:gd name="T16" fmla="*/ 735 w 1227"/>
              <a:gd name="T17" fmla="*/ 34 h 502"/>
              <a:gd name="T18" fmla="*/ 509 w 1227"/>
              <a:gd name="T19" fmla="*/ 43 h 502"/>
              <a:gd name="T20" fmla="*/ 339 w 1227"/>
              <a:gd name="T21" fmla="*/ 105 h 502"/>
              <a:gd name="T22" fmla="*/ 254 w 1227"/>
              <a:gd name="T23" fmla="*/ 175 h 502"/>
              <a:gd name="T24" fmla="*/ 188 w 1227"/>
              <a:gd name="T25" fmla="*/ 307 h 502"/>
              <a:gd name="T26" fmla="*/ 178 w 1227"/>
              <a:gd name="T27" fmla="*/ 421 h 502"/>
              <a:gd name="T28" fmla="*/ 141 w 1227"/>
              <a:gd name="T29" fmla="*/ 448 h 502"/>
              <a:gd name="T30" fmla="*/ 103 w 1227"/>
              <a:gd name="T31" fmla="*/ 457 h 502"/>
              <a:gd name="T32" fmla="*/ 37 w 1227"/>
              <a:gd name="T33" fmla="*/ 457 h 502"/>
              <a:gd name="T34" fmla="*/ 0 w 1227"/>
              <a:gd name="T35" fmla="*/ 448 h 502"/>
              <a:gd name="T36" fmla="*/ 9 w 1227"/>
              <a:gd name="T37" fmla="*/ 412 h 502"/>
              <a:gd name="T38" fmla="*/ 37 w 1227"/>
              <a:gd name="T39" fmla="*/ 421 h 502"/>
              <a:gd name="T40" fmla="*/ 122 w 1227"/>
              <a:gd name="T41" fmla="*/ 412 h 502"/>
              <a:gd name="T42" fmla="*/ 150 w 1227"/>
              <a:gd name="T43" fmla="*/ 307 h 502"/>
              <a:gd name="T44" fmla="*/ 169 w 1227"/>
              <a:gd name="T45" fmla="*/ 246 h 502"/>
              <a:gd name="T46" fmla="*/ 198 w 1227"/>
              <a:gd name="T47" fmla="*/ 184 h 502"/>
              <a:gd name="T48" fmla="*/ 245 w 1227"/>
              <a:gd name="T49" fmla="*/ 123 h 502"/>
              <a:gd name="T50" fmla="*/ 320 w 1227"/>
              <a:gd name="T51" fmla="*/ 78 h 502"/>
              <a:gd name="T52" fmla="*/ 405 w 1227"/>
              <a:gd name="T53" fmla="*/ 34 h 502"/>
              <a:gd name="T54" fmla="*/ 509 w 1227"/>
              <a:gd name="T55" fmla="*/ 8 h 502"/>
              <a:gd name="T56" fmla="*/ 613 w 1227"/>
              <a:gd name="T57" fmla="*/ 0 h 502"/>
              <a:gd name="T58" fmla="*/ 735 w 1227"/>
              <a:gd name="T59" fmla="*/ 0 h 502"/>
              <a:gd name="T60" fmla="*/ 877 w 1227"/>
              <a:gd name="T61" fmla="*/ 16 h 502"/>
              <a:gd name="T62" fmla="*/ 1009 w 1227"/>
              <a:gd name="T63" fmla="*/ 43 h 502"/>
              <a:gd name="T64" fmla="*/ 1056 w 1227"/>
              <a:gd name="T65" fmla="*/ 61 h 502"/>
              <a:gd name="T66" fmla="*/ 1113 w 1227"/>
              <a:gd name="T67" fmla="*/ 87 h 502"/>
              <a:gd name="T68" fmla="*/ 1179 w 1227"/>
              <a:gd name="T69" fmla="*/ 166 h 502"/>
              <a:gd name="T70" fmla="*/ 1207 w 1227"/>
              <a:gd name="T71" fmla="*/ 219 h 502"/>
              <a:gd name="T72" fmla="*/ 1217 w 1227"/>
              <a:gd name="T73" fmla="*/ 271 h 502"/>
              <a:gd name="T74" fmla="*/ 1226 w 1227"/>
              <a:gd name="T75" fmla="*/ 325 h 502"/>
              <a:gd name="T76" fmla="*/ 1226 w 1227"/>
              <a:gd name="T77" fmla="*/ 369 h 502"/>
              <a:gd name="T78" fmla="*/ 1207 w 1227"/>
              <a:gd name="T79" fmla="*/ 412 h 502"/>
              <a:gd name="T80" fmla="*/ 1159 w 1227"/>
              <a:gd name="T81" fmla="*/ 457 h 502"/>
              <a:gd name="T82" fmla="*/ 1093 w 1227"/>
              <a:gd name="T83" fmla="*/ 474 h 502"/>
              <a:gd name="T84" fmla="*/ 1018 w 1227"/>
              <a:gd name="T85" fmla="*/ 492 h 502"/>
              <a:gd name="T86" fmla="*/ 924 w 1227"/>
              <a:gd name="T87" fmla="*/ 501 h 502"/>
              <a:gd name="T88" fmla="*/ 301 w 1227"/>
              <a:gd name="T89" fmla="*/ 501 h 502"/>
              <a:gd name="T90" fmla="*/ 188 w 1227"/>
              <a:gd name="T91" fmla="*/ 492 h 502"/>
              <a:gd name="T92" fmla="*/ 93 w 1227"/>
              <a:gd name="T93" fmla="*/ 474 h 502"/>
              <a:gd name="T94" fmla="*/ 93 w 1227"/>
              <a:gd name="T95" fmla="*/ 439 h 5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27"/>
              <a:gd name="T145" fmla="*/ 0 h 502"/>
              <a:gd name="T146" fmla="*/ 1227 w 1227"/>
              <a:gd name="T147" fmla="*/ 502 h 50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27" h="502">
                <a:moveTo>
                  <a:pt x="93" y="439"/>
                </a:moveTo>
                <a:lnTo>
                  <a:pt x="188" y="457"/>
                </a:lnTo>
                <a:lnTo>
                  <a:pt x="301" y="465"/>
                </a:lnTo>
                <a:lnTo>
                  <a:pt x="924" y="465"/>
                </a:lnTo>
                <a:lnTo>
                  <a:pt x="1018" y="457"/>
                </a:lnTo>
                <a:lnTo>
                  <a:pt x="1093" y="439"/>
                </a:lnTo>
                <a:lnTo>
                  <a:pt x="1159" y="421"/>
                </a:lnTo>
                <a:lnTo>
                  <a:pt x="1169" y="412"/>
                </a:lnTo>
                <a:lnTo>
                  <a:pt x="1188" y="369"/>
                </a:lnTo>
                <a:lnTo>
                  <a:pt x="1188" y="325"/>
                </a:lnTo>
                <a:lnTo>
                  <a:pt x="1179" y="271"/>
                </a:lnTo>
                <a:lnTo>
                  <a:pt x="1169" y="246"/>
                </a:lnTo>
                <a:lnTo>
                  <a:pt x="1122" y="148"/>
                </a:lnTo>
                <a:lnTo>
                  <a:pt x="1093" y="114"/>
                </a:lnTo>
                <a:lnTo>
                  <a:pt x="1075" y="105"/>
                </a:lnTo>
                <a:lnTo>
                  <a:pt x="1009" y="78"/>
                </a:lnTo>
                <a:lnTo>
                  <a:pt x="877" y="52"/>
                </a:lnTo>
                <a:lnTo>
                  <a:pt x="735" y="34"/>
                </a:lnTo>
                <a:lnTo>
                  <a:pt x="613" y="34"/>
                </a:lnTo>
                <a:lnTo>
                  <a:pt x="509" y="43"/>
                </a:lnTo>
                <a:lnTo>
                  <a:pt x="396" y="78"/>
                </a:lnTo>
                <a:lnTo>
                  <a:pt x="339" y="105"/>
                </a:lnTo>
                <a:lnTo>
                  <a:pt x="273" y="148"/>
                </a:lnTo>
                <a:lnTo>
                  <a:pt x="254" y="175"/>
                </a:lnTo>
                <a:lnTo>
                  <a:pt x="198" y="263"/>
                </a:lnTo>
                <a:lnTo>
                  <a:pt x="188" y="307"/>
                </a:lnTo>
                <a:lnTo>
                  <a:pt x="188" y="412"/>
                </a:lnTo>
                <a:lnTo>
                  <a:pt x="178" y="421"/>
                </a:lnTo>
                <a:lnTo>
                  <a:pt x="150" y="439"/>
                </a:lnTo>
                <a:lnTo>
                  <a:pt x="141" y="448"/>
                </a:lnTo>
                <a:lnTo>
                  <a:pt x="103" y="457"/>
                </a:lnTo>
                <a:lnTo>
                  <a:pt x="37" y="457"/>
                </a:lnTo>
                <a:lnTo>
                  <a:pt x="9" y="448"/>
                </a:lnTo>
                <a:lnTo>
                  <a:pt x="0" y="448"/>
                </a:lnTo>
                <a:lnTo>
                  <a:pt x="0" y="412"/>
                </a:lnTo>
                <a:lnTo>
                  <a:pt x="9" y="412"/>
                </a:lnTo>
                <a:lnTo>
                  <a:pt x="37" y="421"/>
                </a:lnTo>
                <a:lnTo>
                  <a:pt x="103" y="421"/>
                </a:lnTo>
                <a:lnTo>
                  <a:pt x="122" y="412"/>
                </a:lnTo>
                <a:lnTo>
                  <a:pt x="150" y="403"/>
                </a:lnTo>
                <a:lnTo>
                  <a:pt x="150" y="307"/>
                </a:lnTo>
                <a:lnTo>
                  <a:pt x="169" y="246"/>
                </a:lnTo>
                <a:lnTo>
                  <a:pt x="169" y="237"/>
                </a:lnTo>
                <a:lnTo>
                  <a:pt x="198" y="184"/>
                </a:lnTo>
                <a:lnTo>
                  <a:pt x="198" y="175"/>
                </a:lnTo>
                <a:lnTo>
                  <a:pt x="245" y="123"/>
                </a:lnTo>
                <a:lnTo>
                  <a:pt x="254" y="123"/>
                </a:lnTo>
                <a:lnTo>
                  <a:pt x="320" y="78"/>
                </a:lnTo>
                <a:lnTo>
                  <a:pt x="405" y="34"/>
                </a:lnTo>
                <a:lnTo>
                  <a:pt x="414" y="34"/>
                </a:lnTo>
                <a:lnTo>
                  <a:pt x="509" y="8"/>
                </a:lnTo>
                <a:lnTo>
                  <a:pt x="613" y="0"/>
                </a:lnTo>
                <a:lnTo>
                  <a:pt x="735" y="0"/>
                </a:lnTo>
                <a:lnTo>
                  <a:pt x="877" y="16"/>
                </a:lnTo>
                <a:lnTo>
                  <a:pt x="1009" y="43"/>
                </a:lnTo>
                <a:lnTo>
                  <a:pt x="1056" y="61"/>
                </a:lnTo>
                <a:lnTo>
                  <a:pt x="1066" y="61"/>
                </a:lnTo>
                <a:lnTo>
                  <a:pt x="1113" y="87"/>
                </a:lnTo>
                <a:lnTo>
                  <a:pt x="1122" y="96"/>
                </a:lnTo>
                <a:lnTo>
                  <a:pt x="1179" y="166"/>
                </a:lnTo>
                <a:lnTo>
                  <a:pt x="1207" y="219"/>
                </a:lnTo>
                <a:lnTo>
                  <a:pt x="1207" y="228"/>
                </a:lnTo>
                <a:lnTo>
                  <a:pt x="1217" y="271"/>
                </a:lnTo>
                <a:lnTo>
                  <a:pt x="1226" y="325"/>
                </a:lnTo>
                <a:lnTo>
                  <a:pt x="1226" y="369"/>
                </a:lnTo>
                <a:lnTo>
                  <a:pt x="1207" y="412"/>
                </a:lnTo>
                <a:lnTo>
                  <a:pt x="1198" y="430"/>
                </a:lnTo>
                <a:lnTo>
                  <a:pt x="1159" y="457"/>
                </a:lnTo>
                <a:lnTo>
                  <a:pt x="1151" y="457"/>
                </a:lnTo>
                <a:lnTo>
                  <a:pt x="1093" y="474"/>
                </a:lnTo>
                <a:lnTo>
                  <a:pt x="1018" y="492"/>
                </a:lnTo>
                <a:lnTo>
                  <a:pt x="924" y="501"/>
                </a:lnTo>
                <a:lnTo>
                  <a:pt x="301" y="501"/>
                </a:lnTo>
                <a:lnTo>
                  <a:pt x="188" y="492"/>
                </a:lnTo>
                <a:lnTo>
                  <a:pt x="93" y="474"/>
                </a:lnTo>
                <a:lnTo>
                  <a:pt x="93" y="439"/>
                </a:lnTo>
              </a:path>
            </a:pathLst>
          </a:custGeom>
          <a:solidFill>
            <a:srgbClr val="FF0000"/>
          </a:solidFill>
          <a:ln w="12700" cap="rnd">
            <a:solidFill>
              <a:schemeClr val="accent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4618038" y="6099668"/>
            <a:ext cx="60325" cy="73025"/>
          </a:xfrm>
          <a:custGeom>
            <a:avLst/>
            <a:gdLst>
              <a:gd name="T0" fmla="*/ 18 w 38"/>
              <a:gd name="T1" fmla="*/ 0 h 46"/>
              <a:gd name="T2" fmla="*/ 37 w 38"/>
              <a:gd name="T3" fmla="*/ 9 h 46"/>
              <a:gd name="T4" fmla="*/ 18 w 38"/>
              <a:gd name="T5" fmla="*/ 45 h 46"/>
              <a:gd name="T6" fmla="*/ 0 w 38"/>
              <a:gd name="T7" fmla="*/ 36 h 46"/>
              <a:gd name="T8" fmla="*/ 9 w 38"/>
              <a:gd name="T9" fmla="*/ 0 h 46"/>
              <a:gd name="T10" fmla="*/ 18 w 38"/>
              <a:gd name="T11" fmla="*/ 0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"/>
              <a:gd name="T19" fmla="*/ 0 h 46"/>
              <a:gd name="T20" fmla="*/ 38 w 38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" h="46">
                <a:moveTo>
                  <a:pt x="18" y="0"/>
                </a:moveTo>
                <a:lnTo>
                  <a:pt x="37" y="9"/>
                </a:lnTo>
                <a:lnTo>
                  <a:pt x="18" y="45"/>
                </a:lnTo>
                <a:lnTo>
                  <a:pt x="0" y="36"/>
                </a:lnTo>
                <a:lnTo>
                  <a:pt x="9" y="0"/>
                </a:lnTo>
                <a:lnTo>
                  <a:pt x="18" y="0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Freeform 34"/>
          <p:cNvSpPr>
            <a:spLocks/>
          </p:cNvSpPr>
          <p:nvPr/>
        </p:nvSpPr>
        <p:spPr bwMode="auto">
          <a:xfrm>
            <a:off x="4648200" y="6113955"/>
            <a:ext cx="134938" cy="85725"/>
          </a:xfrm>
          <a:custGeom>
            <a:avLst/>
            <a:gdLst>
              <a:gd name="T0" fmla="*/ 8 w 85"/>
              <a:gd name="T1" fmla="*/ 0 h 54"/>
              <a:gd name="T2" fmla="*/ 84 w 85"/>
              <a:gd name="T3" fmla="*/ 17 h 54"/>
              <a:gd name="T4" fmla="*/ 84 w 85"/>
              <a:gd name="T5" fmla="*/ 53 h 54"/>
              <a:gd name="T6" fmla="*/ 8 w 85"/>
              <a:gd name="T7" fmla="*/ 35 h 54"/>
              <a:gd name="T8" fmla="*/ 0 w 85"/>
              <a:gd name="T9" fmla="*/ 35 h 54"/>
              <a:gd name="T10" fmla="*/ 8 w 85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"/>
              <a:gd name="T19" fmla="*/ 0 h 54"/>
              <a:gd name="T20" fmla="*/ 85 w 85"/>
              <a:gd name="T21" fmla="*/ 54 h 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" h="54">
                <a:moveTo>
                  <a:pt x="8" y="0"/>
                </a:moveTo>
                <a:lnTo>
                  <a:pt x="84" y="17"/>
                </a:lnTo>
                <a:lnTo>
                  <a:pt x="84" y="53"/>
                </a:lnTo>
                <a:lnTo>
                  <a:pt x="8" y="35"/>
                </a:lnTo>
                <a:lnTo>
                  <a:pt x="0" y="35"/>
                </a:lnTo>
                <a:lnTo>
                  <a:pt x="8" y="0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Rectangle 35"/>
          <p:cNvSpPr>
            <a:spLocks noChangeArrowheads="1"/>
          </p:cNvSpPr>
          <p:nvPr/>
        </p:nvSpPr>
        <p:spPr bwMode="auto">
          <a:xfrm>
            <a:off x="1452563" y="5815505"/>
            <a:ext cx="3209925" cy="781050"/>
          </a:xfrm>
          <a:prstGeom prst="rect">
            <a:avLst/>
          </a:prstGeom>
          <a:noFill/>
          <a:ln w="5080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400"/>
              <a:t>Problems</a:t>
            </a:r>
          </a:p>
          <a:p>
            <a:pPr algn="ctr"/>
            <a:r>
              <a:rPr lang="en-US" sz="1400"/>
              <a:t>Some animal budgets have excess $</a:t>
            </a:r>
          </a:p>
          <a:p>
            <a:pPr algn="ctr"/>
            <a:r>
              <a:rPr lang="en-US" sz="1400"/>
              <a:t>Some animal budgets have no money</a:t>
            </a:r>
          </a:p>
        </p:txBody>
      </p:sp>
      <p:sp>
        <p:nvSpPr>
          <p:cNvPr id="51236" name="AutoShape 36"/>
          <p:cNvSpPr>
            <a:spLocks noChangeArrowheads="1"/>
          </p:cNvSpPr>
          <p:nvPr/>
        </p:nvSpPr>
        <p:spPr bwMode="auto">
          <a:xfrm>
            <a:off x="2560638" y="2532555"/>
            <a:ext cx="1154112" cy="996950"/>
          </a:xfrm>
          <a:prstGeom prst="roundRect">
            <a:avLst>
              <a:gd name="adj" fmla="val 21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1.2</a:t>
            </a:r>
          </a:p>
          <a:p>
            <a:pPr algn="ctr"/>
            <a:r>
              <a:rPr lang="en-US" sz="1600"/>
              <a:t>Handle</a:t>
            </a:r>
          </a:p>
          <a:p>
            <a:pPr algn="ctr"/>
            <a:r>
              <a:rPr lang="en-US" sz="1600"/>
              <a:t>donor</a:t>
            </a:r>
          </a:p>
          <a:p>
            <a:pPr algn="ctr"/>
            <a:r>
              <a:rPr lang="en-US" sz="1600"/>
              <a:t>requests</a:t>
            </a:r>
          </a:p>
        </p:txBody>
      </p:sp>
      <p:sp>
        <p:nvSpPr>
          <p:cNvPr id="51237" name="AutoShape 37"/>
          <p:cNvSpPr>
            <a:spLocks noChangeArrowheads="1"/>
          </p:cNvSpPr>
          <p:nvPr/>
        </p:nvSpPr>
        <p:spPr bwMode="auto">
          <a:xfrm>
            <a:off x="5038725" y="2394443"/>
            <a:ext cx="1154113" cy="982662"/>
          </a:xfrm>
          <a:prstGeom prst="roundRect">
            <a:avLst>
              <a:gd name="adj" fmla="val 21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1.3</a:t>
            </a:r>
          </a:p>
          <a:p>
            <a:pPr algn="ctr"/>
            <a:r>
              <a:rPr lang="en-US" sz="1600"/>
              <a:t>Booster</a:t>
            </a:r>
          </a:p>
          <a:p>
            <a:pPr algn="ctr"/>
            <a:r>
              <a:rPr lang="en-US" sz="1600"/>
              <a:t>services &amp;</a:t>
            </a:r>
          </a:p>
          <a:p>
            <a:pPr algn="ctr"/>
            <a:r>
              <a:rPr lang="en-US" sz="1600"/>
              <a:t>meetings</a:t>
            </a:r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2027238" y="1662605"/>
            <a:ext cx="8270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PR data</a:t>
            </a:r>
          </a:p>
          <a:p>
            <a:r>
              <a:rPr lang="en-US" sz="1400"/>
              <a:t>receipts</a:t>
            </a:r>
          </a:p>
          <a:p>
            <a:r>
              <a:rPr lang="en-US" sz="1400"/>
              <a:t>etc.</a:t>
            </a:r>
          </a:p>
        </p:txBody>
      </p:sp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4891088" y="4023218"/>
            <a:ext cx="1154112" cy="954087"/>
          </a:xfrm>
          <a:prstGeom prst="roundRect">
            <a:avLst>
              <a:gd name="adj" fmla="val 21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1.4</a:t>
            </a:r>
          </a:p>
          <a:p>
            <a:pPr algn="ctr"/>
            <a:r>
              <a:rPr lang="en-US" sz="1600"/>
              <a:t>Track needs</a:t>
            </a:r>
          </a:p>
          <a:p>
            <a:pPr algn="ctr"/>
            <a:r>
              <a:rPr lang="en-US" sz="1600"/>
              <a:t>&amp; donor</a:t>
            </a:r>
          </a:p>
          <a:p>
            <a:pPr algn="ctr"/>
            <a:r>
              <a:rPr lang="en-US" sz="1600"/>
              <a:t>programs</a:t>
            </a:r>
          </a:p>
        </p:txBody>
      </p:sp>
      <p:sp>
        <p:nvSpPr>
          <p:cNvPr id="51240" name="Freeform 40"/>
          <p:cNvSpPr>
            <a:spLocks/>
          </p:cNvSpPr>
          <p:nvPr/>
        </p:nvSpPr>
        <p:spPr bwMode="auto">
          <a:xfrm>
            <a:off x="2882900" y="1624505"/>
            <a:ext cx="88900" cy="939800"/>
          </a:xfrm>
          <a:custGeom>
            <a:avLst/>
            <a:gdLst>
              <a:gd name="T0" fmla="*/ 8 w 56"/>
              <a:gd name="T1" fmla="*/ 576 h 592"/>
              <a:gd name="T2" fmla="*/ 8 w 56"/>
              <a:gd name="T3" fmla="*/ 528 h 592"/>
              <a:gd name="T4" fmla="*/ 8 w 56"/>
              <a:gd name="T5" fmla="*/ 192 h 592"/>
              <a:gd name="T6" fmla="*/ 56 w 56"/>
              <a:gd name="T7" fmla="*/ 0 h 592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92"/>
              <a:gd name="T14" fmla="*/ 56 w 56"/>
              <a:gd name="T15" fmla="*/ 592 h 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92">
                <a:moveTo>
                  <a:pt x="8" y="576"/>
                </a:moveTo>
                <a:cubicBezTo>
                  <a:pt x="8" y="584"/>
                  <a:pt x="8" y="592"/>
                  <a:pt x="8" y="528"/>
                </a:cubicBezTo>
                <a:cubicBezTo>
                  <a:pt x="8" y="464"/>
                  <a:pt x="0" y="280"/>
                  <a:pt x="8" y="192"/>
                </a:cubicBezTo>
                <a:cubicBezTo>
                  <a:pt x="16" y="104"/>
                  <a:pt x="36" y="52"/>
                  <a:pt x="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Freeform 41"/>
          <p:cNvSpPr>
            <a:spLocks/>
          </p:cNvSpPr>
          <p:nvPr/>
        </p:nvSpPr>
        <p:spPr bwMode="auto">
          <a:xfrm>
            <a:off x="3124200" y="1700705"/>
            <a:ext cx="76200" cy="838200"/>
          </a:xfrm>
          <a:custGeom>
            <a:avLst/>
            <a:gdLst>
              <a:gd name="T0" fmla="*/ 0 w 48"/>
              <a:gd name="T1" fmla="*/ 0 h 528"/>
              <a:gd name="T2" fmla="*/ 48 w 48"/>
              <a:gd name="T3" fmla="*/ 192 h 528"/>
              <a:gd name="T4" fmla="*/ 0 w 48"/>
              <a:gd name="T5" fmla="*/ 528 h 528"/>
              <a:gd name="T6" fmla="*/ 0 60000 65536"/>
              <a:gd name="T7" fmla="*/ 0 60000 65536"/>
              <a:gd name="T8" fmla="*/ 0 60000 65536"/>
              <a:gd name="T9" fmla="*/ 0 w 48"/>
              <a:gd name="T10" fmla="*/ 0 h 528"/>
              <a:gd name="T11" fmla="*/ 48 w 4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528">
                <a:moveTo>
                  <a:pt x="0" y="0"/>
                </a:moveTo>
                <a:cubicBezTo>
                  <a:pt x="24" y="52"/>
                  <a:pt x="48" y="104"/>
                  <a:pt x="48" y="192"/>
                </a:cubicBezTo>
                <a:cubicBezTo>
                  <a:pt x="48" y="280"/>
                  <a:pt x="24" y="404"/>
                  <a:pt x="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7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 dirty="0"/>
              <a:t>Object Orientation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Properties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Methods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Inheritance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Polymorphism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 dirty="0"/>
              <a:t>Business Objects and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82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13034"/>
            <a:ext cx="74676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SDLC v. Object Oriented</a:t>
            </a:r>
          </a:p>
        </p:txBody>
      </p:sp>
    </p:spTree>
    <p:extLst>
      <p:ext uri="{BB962C8B-B14F-4D97-AF65-F5344CB8AC3E}">
        <p14:creationId xmlns:p14="http://schemas.microsoft.com/office/powerpoint/2010/main" xmlns="" val="243992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385888" y="1484313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u="sng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90876" y="1484313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u="sng">
                <a:solidFill>
                  <a:schemeClr val="hlink"/>
                </a:solidFill>
              </a:rPr>
              <a:t>Methods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6115051" y="148431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u="sng">
                <a:solidFill>
                  <a:schemeClr val="tx2"/>
                </a:solidFill>
              </a:rPr>
              <a:t>Objects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338263" y="2171701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Sale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3157538" y="2036763"/>
            <a:ext cx="2330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Record Sale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Update Inventory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Notify Customer Service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856288" y="2036763"/>
            <a:ext cx="30575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Transaction Log</a:t>
            </a:r>
          </a:p>
          <a:p>
            <a:r>
              <a:rPr lang="en-US" sz="1800">
                <a:solidFill>
                  <a:schemeClr val="tx2"/>
                </a:solidFill>
              </a:rPr>
              <a:t>Accounts &amp; Ledgers</a:t>
            </a:r>
          </a:p>
          <a:p>
            <a:r>
              <a:rPr lang="en-US" sz="1800">
                <a:solidFill>
                  <a:schemeClr val="tx2"/>
                </a:solidFill>
              </a:rPr>
              <a:t>Inventory</a:t>
            </a:r>
          </a:p>
          <a:p>
            <a:r>
              <a:rPr lang="en-US" sz="1800">
                <a:solidFill>
                  <a:schemeClr val="tx2"/>
                </a:solidFill>
              </a:rPr>
              <a:t>Customers</a:t>
            </a:r>
          </a:p>
          <a:p>
            <a:r>
              <a:rPr lang="en-US" sz="1800">
                <a:solidFill>
                  <a:schemeClr val="tx2"/>
                </a:solidFill>
              </a:rPr>
              <a:t>Employees (commissions)</a:t>
            </a:r>
          </a:p>
        </p:txBody>
      </p:sp>
      <p:sp>
        <p:nvSpPr>
          <p:cNvPr id="54280" name="Freeform 9"/>
          <p:cNvSpPr>
            <a:spLocks/>
          </p:cNvSpPr>
          <p:nvPr/>
        </p:nvSpPr>
        <p:spPr bwMode="auto">
          <a:xfrm>
            <a:off x="2914651" y="1989138"/>
            <a:ext cx="319087" cy="1822450"/>
          </a:xfrm>
          <a:custGeom>
            <a:avLst/>
            <a:gdLst>
              <a:gd name="T0" fmla="*/ 179 w 201"/>
              <a:gd name="T1" fmla="*/ 0 h 1148"/>
              <a:gd name="T2" fmla="*/ 0 w 201"/>
              <a:gd name="T3" fmla="*/ 0 h 1148"/>
              <a:gd name="T4" fmla="*/ 0 w 201"/>
              <a:gd name="T5" fmla="*/ 1147 h 1148"/>
              <a:gd name="T6" fmla="*/ 200 w 201"/>
              <a:gd name="T7" fmla="*/ 1147 h 1148"/>
              <a:gd name="T8" fmla="*/ 0 60000 65536"/>
              <a:gd name="T9" fmla="*/ 0 60000 65536"/>
              <a:gd name="T10" fmla="*/ 0 60000 65536"/>
              <a:gd name="T11" fmla="*/ 0 60000 65536"/>
              <a:gd name="T12" fmla="*/ 0 w 201"/>
              <a:gd name="T13" fmla="*/ 0 h 1148"/>
              <a:gd name="T14" fmla="*/ 201 w 201"/>
              <a:gd name="T15" fmla="*/ 1148 h 11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" h="1148">
                <a:moveTo>
                  <a:pt x="179" y="0"/>
                </a:moveTo>
                <a:lnTo>
                  <a:pt x="0" y="0"/>
                </a:lnTo>
                <a:lnTo>
                  <a:pt x="0" y="1147"/>
                </a:lnTo>
                <a:lnTo>
                  <a:pt x="200" y="1147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1879601" y="2624138"/>
            <a:ext cx="968375" cy="20002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11"/>
          <p:cNvSpPr>
            <a:spLocks/>
          </p:cNvSpPr>
          <p:nvPr/>
        </p:nvSpPr>
        <p:spPr bwMode="auto">
          <a:xfrm>
            <a:off x="5689601" y="1955801"/>
            <a:ext cx="368300" cy="1571625"/>
          </a:xfrm>
          <a:custGeom>
            <a:avLst/>
            <a:gdLst>
              <a:gd name="T0" fmla="*/ 210 w 232"/>
              <a:gd name="T1" fmla="*/ 0 h 990"/>
              <a:gd name="T2" fmla="*/ 0 w 232"/>
              <a:gd name="T3" fmla="*/ 0 h 990"/>
              <a:gd name="T4" fmla="*/ 0 w 232"/>
              <a:gd name="T5" fmla="*/ 989 h 990"/>
              <a:gd name="T6" fmla="*/ 231 w 232"/>
              <a:gd name="T7" fmla="*/ 989 h 99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990"/>
              <a:gd name="T14" fmla="*/ 232 w 232"/>
              <a:gd name="T15" fmla="*/ 990 h 9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990">
                <a:moveTo>
                  <a:pt x="210" y="0"/>
                </a:moveTo>
                <a:lnTo>
                  <a:pt x="0" y="0"/>
                </a:lnTo>
                <a:lnTo>
                  <a:pt x="0" y="989"/>
                </a:lnTo>
                <a:lnTo>
                  <a:pt x="231" y="989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 flipV="1">
            <a:off x="5054601" y="2824163"/>
            <a:ext cx="568325" cy="2000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238251" y="4159251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Inventory</a:t>
            </a:r>
          </a:p>
          <a:p>
            <a:r>
              <a:rPr lang="en-US" sz="1800">
                <a:solidFill>
                  <a:schemeClr val="accent1"/>
                </a:solidFill>
              </a:rPr>
              <a:t>Order/JIT</a:t>
            </a:r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 flipH="1">
            <a:off x="2197101" y="2857501"/>
            <a:ext cx="1019175" cy="12033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3157538" y="4224338"/>
            <a:ext cx="2330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Notify Suppliers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Schedule Payment</a:t>
            </a:r>
          </a:p>
        </p:txBody>
      </p:sp>
      <p:sp>
        <p:nvSpPr>
          <p:cNvPr id="54287" name="Freeform 16"/>
          <p:cNvSpPr>
            <a:spLocks/>
          </p:cNvSpPr>
          <p:nvPr/>
        </p:nvSpPr>
        <p:spPr bwMode="auto">
          <a:xfrm>
            <a:off x="2998788" y="4178301"/>
            <a:ext cx="334963" cy="987425"/>
          </a:xfrm>
          <a:custGeom>
            <a:avLst/>
            <a:gdLst>
              <a:gd name="T0" fmla="*/ 200 w 211"/>
              <a:gd name="T1" fmla="*/ 0 h 622"/>
              <a:gd name="T2" fmla="*/ 0 w 211"/>
              <a:gd name="T3" fmla="*/ 0 h 622"/>
              <a:gd name="T4" fmla="*/ 0 w 211"/>
              <a:gd name="T5" fmla="*/ 621 h 622"/>
              <a:gd name="T6" fmla="*/ 210 w 211"/>
              <a:gd name="T7" fmla="*/ 621 h 622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622"/>
              <a:gd name="T14" fmla="*/ 211 w 211"/>
              <a:gd name="T15" fmla="*/ 622 h 6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622">
                <a:moveTo>
                  <a:pt x="200" y="0"/>
                </a:moveTo>
                <a:lnTo>
                  <a:pt x="0" y="0"/>
                </a:lnTo>
                <a:lnTo>
                  <a:pt x="0" y="621"/>
                </a:lnTo>
                <a:lnTo>
                  <a:pt x="210" y="621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2312988" y="4545013"/>
            <a:ext cx="635000" cy="1333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5856288" y="4125913"/>
            <a:ext cx="30575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Accounts &amp; Ledgers</a:t>
            </a:r>
          </a:p>
          <a:p>
            <a:r>
              <a:rPr lang="en-US" sz="1800">
                <a:solidFill>
                  <a:schemeClr val="tx2"/>
                </a:solidFill>
              </a:rPr>
              <a:t>Suppliers</a:t>
            </a:r>
          </a:p>
          <a:p>
            <a:r>
              <a:rPr lang="en-US" sz="1800">
                <a:solidFill>
                  <a:schemeClr val="tx2"/>
                </a:solidFill>
              </a:rPr>
              <a:t>Shipping/Receiving</a:t>
            </a:r>
          </a:p>
        </p:txBody>
      </p:sp>
      <p:sp>
        <p:nvSpPr>
          <p:cNvPr id="54290" name="Freeform 19"/>
          <p:cNvSpPr>
            <a:spLocks/>
          </p:cNvSpPr>
          <p:nvPr/>
        </p:nvSpPr>
        <p:spPr bwMode="auto">
          <a:xfrm>
            <a:off x="5738813" y="4060826"/>
            <a:ext cx="436563" cy="1004887"/>
          </a:xfrm>
          <a:custGeom>
            <a:avLst/>
            <a:gdLst>
              <a:gd name="T0" fmla="*/ 274 w 275"/>
              <a:gd name="T1" fmla="*/ 0 h 633"/>
              <a:gd name="T2" fmla="*/ 0 w 275"/>
              <a:gd name="T3" fmla="*/ 0 h 633"/>
              <a:gd name="T4" fmla="*/ 0 w 275"/>
              <a:gd name="T5" fmla="*/ 632 h 633"/>
              <a:gd name="T6" fmla="*/ 274 w 275"/>
              <a:gd name="T7" fmla="*/ 632 h 633"/>
              <a:gd name="T8" fmla="*/ 0 60000 65536"/>
              <a:gd name="T9" fmla="*/ 0 60000 65536"/>
              <a:gd name="T10" fmla="*/ 0 60000 65536"/>
              <a:gd name="T11" fmla="*/ 0 60000 65536"/>
              <a:gd name="T12" fmla="*/ 0 w 275"/>
              <a:gd name="T13" fmla="*/ 0 h 633"/>
              <a:gd name="T14" fmla="*/ 275 w 275"/>
              <a:gd name="T15" fmla="*/ 633 h 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" h="633">
                <a:moveTo>
                  <a:pt x="274" y="0"/>
                </a:moveTo>
                <a:lnTo>
                  <a:pt x="0" y="0"/>
                </a:lnTo>
                <a:lnTo>
                  <a:pt x="0" y="632"/>
                </a:lnTo>
                <a:lnTo>
                  <a:pt x="274" y="632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 flipV="1">
            <a:off x="4903788" y="4562476"/>
            <a:ext cx="785813" cy="666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 flipH="1">
            <a:off x="2212976" y="3543301"/>
            <a:ext cx="903287" cy="1854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238251" y="5413376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Installation</a:t>
            </a:r>
          </a:p>
          <a:p>
            <a:r>
              <a:rPr lang="en-US" sz="1800">
                <a:solidFill>
                  <a:schemeClr val="accent1"/>
                </a:solidFill>
              </a:rPr>
              <a:t>&amp; Maintenance</a:t>
            </a:r>
          </a:p>
        </p:txBody>
      </p:sp>
      <p:sp>
        <p:nvSpPr>
          <p:cNvPr id="54294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Objects &amp;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64184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4398963" y="5195888"/>
            <a:ext cx="1595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Cafasso 1994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 &amp; Failure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Reasons for Success</a:t>
            </a:r>
          </a:p>
          <a:p>
            <a:pPr lvl="1"/>
            <a:r>
              <a:rPr lang="en-US" sz="1800" smtClean="0"/>
              <a:t>User Involvement</a:t>
            </a:r>
          </a:p>
          <a:p>
            <a:pPr lvl="1"/>
            <a:r>
              <a:rPr lang="en-US" sz="1800" smtClean="0"/>
              <a:t>Executive management support</a:t>
            </a:r>
          </a:p>
          <a:p>
            <a:pPr lvl="1"/>
            <a:r>
              <a:rPr lang="en-US" sz="1800" smtClean="0"/>
              <a:t>Clear requirements</a:t>
            </a:r>
          </a:p>
          <a:p>
            <a:pPr lvl="1"/>
            <a:r>
              <a:rPr lang="en-US" sz="1800" smtClean="0"/>
              <a:t>Proper planning</a:t>
            </a:r>
          </a:p>
          <a:p>
            <a:pPr lvl="1"/>
            <a:r>
              <a:rPr lang="en-US" sz="1800" smtClean="0"/>
              <a:t>Realistic expectations</a:t>
            </a:r>
          </a:p>
        </p:txBody>
      </p:sp>
      <p:sp>
        <p:nvSpPr>
          <p:cNvPr id="21509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Reasons for Failure</a:t>
            </a:r>
          </a:p>
          <a:p>
            <a:pPr lvl="1"/>
            <a:r>
              <a:rPr lang="en-US" sz="1800" smtClean="0"/>
              <a:t>Lack of user input</a:t>
            </a:r>
          </a:p>
          <a:p>
            <a:pPr lvl="1"/>
            <a:r>
              <a:rPr lang="en-US" sz="1800" smtClean="0"/>
              <a:t>Incomplete requirements</a:t>
            </a:r>
          </a:p>
          <a:p>
            <a:pPr lvl="1"/>
            <a:r>
              <a:rPr lang="en-US" sz="1800" smtClean="0"/>
              <a:t>Changing requirements and specifications</a:t>
            </a:r>
          </a:p>
          <a:p>
            <a:pPr lvl="1"/>
            <a:r>
              <a:rPr lang="en-US" sz="1800" smtClean="0"/>
              <a:t>Lack of executive support</a:t>
            </a:r>
          </a:p>
          <a:p>
            <a:pPr lvl="1"/>
            <a:r>
              <a:rPr lang="en-US" sz="1800" smtClean="0"/>
              <a:t>Lack of technical skills</a:t>
            </a:r>
          </a:p>
        </p:txBody>
      </p:sp>
    </p:spTree>
    <p:extLst>
      <p:ext uri="{BB962C8B-B14F-4D97-AF65-F5344CB8AC3E}">
        <p14:creationId xmlns:p14="http://schemas.microsoft.com/office/powerpoint/2010/main" xmlns="" val="1285346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Rolling Thunder Order Entry Process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125538" y="4006850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1184275" y="41402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H="1">
            <a:off x="1074738" y="4370388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H="1" flipV="1">
            <a:off x="1185863" y="4370388"/>
            <a:ext cx="112712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1081088" y="4264025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1050925" y="1449388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109663" y="158273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1000125" y="1812925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 flipV="1">
            <a:off x="1111250" y="1812925"/>
            <a:ext cx="11271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006475" y="1706563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667000" y="2209800"/>
            <a:ext cx="1177925" cy="1779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Bicycle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803775" y="4595813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BikeParts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4803775" y="302895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BikeTubes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7373938" y="4595813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Components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03200" y="2020888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Order Entry</a:t>
            </a:r>
          </a:p>
          <a:p>
            <a:r>
              <a:rPr lang="en-US" sz="1800"/>
              <a:t>Clerk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62000" y="45227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Customer</a:t>
            </a:r>
          </a:p>
        </p:txBody>
      </p:sp>
      <p:sp>
        <p:nvSpPr>
          <p:cNvPr id="55315" name="Oval 19"/>
          <p:cNvSpPr>
            <a:spLocks noChangeArrowheads="1"/>
          </p:cNvSpPr>
          <p:nvPr/>
        </p:nvSpPr>
        <p:spPr bwMode="auto">
          <a:xfrm>
            <a:off x="1219200" y="2617788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1277938" y="275113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1168400" y="2981325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 flipV="1">
            <a:off x="1279525" y="2981325"/>
            <a:ext cx="11271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1174750" y="2874963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33400" y="307498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Retail Store</a:t>
            </a: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1600200" y="284638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 flipV="1">
            <a:off x="1524000" y="3379788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 rot="1633190">
            <a:off x="1447800" y="2693988"/>
            <a:ext cx="1154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Retail data</a:t>
            </a:r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2438400" y="3151188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 rot="-2243778">
            <a:off x="1185863" y="3521075"/>
            <a:ext cx="1065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Customer</a:t>
            </a:r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V="1">
            <a:off x="2152650" y="3289300"/>
            <a:ext cx="176213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 rot="-2243778">
            <a:off x="1355725" y="3703638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Choices</a:t>
            </a: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2144713" y="3506788"/>
            <a:ext cx="176212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4803775" y="1573213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BikeSizes</a:t>
            </a:r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3854450" y="1982788"/>
            <a:ext cx="9652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 rot="-2450687">
            <a:off x="3667125" y="2065338"/>
            <a:ext cx="1054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Est. sizes</a:t>
            </a:r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3867150" y="34401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3867150" y="3765550"/>
            <a:ext cx="938213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6167438" y="5113338"/>
            <a:ext cx="121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6265863" y="4732338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Pricing</a:t>
            </a:r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3857625" y="3114675"/>
            <a:ext cx="747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Select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 rot="3340667">
            <a:off x="3899693" y="3942557"/>
            <a:ext cx="747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Select</a:t>
            </a:r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flipV="1">
            <a:off x="4575175" y="1806575"/>
            <a:ext cx="149225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4560888" y="3289300"/>
            <a:ext cx="163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4411663" y="4365625"/>
            <a:ext cx="1079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7024688" y="4908550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1363663" y="1766888"/>
            <a:ext cx="1304925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 rot="2541246">
            <a:off x="1311275" y="1847850"/>
            <a:ext cx="112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New order</a:t>
            </a:r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>
            <a:off x="2220913" y="2392363"/>
            <a:ext cx="1905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7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Rolling Thunder Manufacturing Process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3948113" y="1711325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4006850" y="184467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H="1">
            <a:off x="3897313" y="2074863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 flipV="1">
            <a:off x="4008438" y="2074863"/>
            <a:ext cx="112712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903663" y="19685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795588" y="3138488"/>
            <a:ext cx="1219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Bicycle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32363" y="4625975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BikeParts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932363" y="22987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BikeTubes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7502525" y="4625975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Components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3078163" y="1698625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136900" y="183197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3027363" y="2062163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 flipV="1">
            <a:off x="3138488" y="2062163"/>
            <a:ext cx="112712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3033713" y="19558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3400425" y="5195888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459163" y="532923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3349625" y="5559425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 flipV="1">
            <a:off x="3460750" y="5559425"/>
            <a:ext cx="11271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3355975" y="5453063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7489825" y="22987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TubeMaterial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4010025" y="2722563"/>
            <a:ext cx="92551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6310313" y="2736850"/>
            <a:ext cx="1182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H="1">
            <a:off x="6323013" y="5118100"/>
            <a:ext cx="118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4037013" y="3865563"/>
            <a:ext cx="898525" cy="123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448425" y="477837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QOH</a:t>
            </a:r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7072313" y="4954588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2447925" y="1133475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Frame</a:t>
            </a:r>
          </a:p>
          <a:p>
            <a:r>
              <a:rPr lang="en-US" sz="1800"/>
              <a:t>Assembler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3714750" y="132556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Painter</a:t>
            </a:r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3125788" y="2165350"/>
            <a:ext cx="2444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>
            <a:off x="3492500" y="2192338"/>
            <a:ext cx="50482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3128963" y="5707063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Installer</a:t>
            </a: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3697288" y="5091113"/>
            <a:ext cx="123825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 rot="-842452">
            <a:off x="3795713" y="5037138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Install</a:t>
            </a:r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 flipV="1">
            <a:off x="4473575" y="5008563"/>
            <a:ext cx="29845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 rot="4609960">
            <a:off x="2763043" y="2396332"/>
            <a:ext cx="633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Build</a:t>
            </a:r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>
            <a:off x="3140075" y="2805113"/>
            <a:ext cx="666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 rot="-3724520">
            <a:off x="3374232" y="2274094"/>
            <a:ext cx="646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Paint</a:t>
            </a:r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 flipH="1">
            <a:off x="3533775" y="2695575"/>
            <a:ext cx="9525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 rot="-2863343">
            <a:off x="3998912" y="2913063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Install</a:t>
            </a:r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V="1">
            <a:off x="4622800" y="2641600"/>
            <a:ext cx="19050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6475413" y="240982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QOH</a:t>
            </a:r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7099300" y="2586038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5" name="Oval 45"/>
          <p:cNvSpPr>
            <a:spLocks noChangeArrowheads="1"/>
          </p:cNvSpPr>
          <p:nvPr/>
        </p:nvSpPr>
        <p:spPr bwMode="auto">
          <a:xfrm>
            <a:off x="884238" y="4175125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>
            <a:off x="942975" y="430847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 flipH="1">
            <a:off x="833438" y="4538663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H="1" flipV="1">
            <a:off x="944563" y="4538663"/>
            <a:ext cx="112712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>
            <a:off x="839788" y="44323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0" name="Text Box 50"/>
          <p:cNvSpPr txBox="1">
            <a:spLocks noChangeArrowheads="1"/>
          </p:cNvSpPr>
          <p:nvPr/>
        </p:nvSpPr>
        <p:spPr bwMode="auto">
          <a:xfrm>
            <a:off x="920750" y="384175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Customer</a:t>
            </a:r>
          </a:p>
        </p:txBody>
      </p:sp>
      <p:sp>
        <p:nvSpPr>
          <p:cNvPr id="56371" name="Rectangle 51"/>
          <p:cNvSpPr>
            <a:spLocks noChangeArrowheads="1"/>
          </p:cNvSpPr>
          <p:nvPr/>
        </p:nvSpPr>
        <p:spPr bwMode="auto">
          <a:xfrm>
            <a:off x="1027113" y="5253038"/>
            <a:ext cx="1306512" cy="106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Customer</a:t>
            </a:r>
          </a:p>
          <a:p>
            <a:pPr algn="ctr"/>
            <a:r>
              <a:rPr lang="en-US" sz="1800"/>
              <a:t>Transaction</a:t>
            </a:r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>
            <a:off x="1258888" y="4532313"/>
            <a:ext cx="422275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 flipH="1">
            <a:off x="2346325" y="5457825"/>
            <a:ext cx="87153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4" name="Text Box 54"/>
          <p:cNvSpPr txBox="1">
            <a:spLocks noChangeArrowheads="1"/>
          </p:cNvSpPr>
          <p:nvPr/>
        </p:nvSpPr>
        <p:spPr bwMode="auto">
          <a:xfrm rot="-1545500">
            <a:off x="2584450" y="5268913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Ship</a:t>
            </a:r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 flipH="1">
            <a:off x="2471738" y="5553075"/>
            <a:ext cx="20320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2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Rolling Thunder Purchasing Process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001713" y="2151063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060450" y="22844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H="1">
            <a:off x="950913" y="2514600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 flipV="1">
            <a:off x="1062038" y="2514600"/>
            <a:ext cx="112712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957263" y="2408238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514600" y="1752600"/>
            <a:ext cx="1219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Purchase</a:t>
            </a:r>
          </a:p>
          <a:p>
            <a:pPr algn="ctr"/>
            <a:r>
              <a:rPr lang="en-US" sz="1800"/>
              <a:t>Order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438775" y="1752600"/>
            <a:ext cx="1219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Purchase</a:t>
            </a:r>
          </a:p>
          <a:p>
            <a:pPr algn="ctr"/>
            <a:r>
              <a:rPr lang="en-US" sz="1800"/>
              <a:t>Items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403350" y="2452688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227138" y="2085975"/>
            <a:ext cx="104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Purchase</a:t>
            </a: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2244725" y="2274888"/>
            <a:ext cx="20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895725" y="205898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Order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4530725" y="223520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47688" y="27416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Employee</a:t>
            </a:r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6321425" y="4056063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380163" y="41894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>
            <a:off x="6270625" y="4419600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 flipV="1">
            <a:off x="6381750" y="4419600"/>
            <a:ext cx="112713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6276975" y="4313238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6394450" y="3119438"/>
            <a:ext cx="0" cy="842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 rot="-5400000">
            <a:off x="6152356" y="3663157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Receive</a:t>
            </a: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6626225" y="314642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7519988" y="1943100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sz="1800"/>
              <a:t>Components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6642100" y="2044700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QOH</a:t>
            </a: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7251700" y="220821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2674938" y="4056063"/>
            <a:ext cx="146050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733675" y="41894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>
            <a:off x="2624138" y="4419600"/>
            <a:ext cx="111125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 flipV="1">
            <a:off x="2735263" y="4419600"/>
            <a:ext cx="112712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2630488" y="4313238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5580063" y="460692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Dock employee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2152650" y="46069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Manufacturer</a:t>
            </a:r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V="1">
            <a:off x="2735263" y="3105150"/>
            <a:ext cx="0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379" name="AutoShape 35"/>
          <p:cNvCxnSpPr>
            <a:cxnSpLocks noChangeShapeType="1"/>
            <a:stCxn id="57352" idx="3"/>
            <a:endCxn id="57353" idx="1"/>
          </p:cNvCxnSpPr>
          <p:nvPr/>
        </p:nvCxnSpPr>
        <p:spPr bwMode="auto">
          <a:xfrm>
            <a:off x="3733800" y="2438400"/>
            <a:ext cx="1704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0" name="AutoShape 36"/>
          <p:cNvCxnSpPr>
            <a:cxnSpLocks noChangeShapeType="1"/>
            <a:stCxn id="57353" idx="3"/>
            <a:endCxn id="57368" idx="1"/>
          </p:cNvCxnSpPr>
          <p:nvPr/>
        </p:nvCxnSpPr>
        <p:spPr bwMode="auto">
          <a:xfrm>
            <a:off x="6657975" y="2438400"/>
            <a:ext cx="862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81" name="Rectangle 37"/>
          <p:cNvSpPr>
            <a:spLocks noChangeArrowheads="1"/>
          </p:cNvSpPr>
          <p:nvPr/>
        </p:nvSpPr>
        <p:spPr bwMode="auto">
          <a:xfrm>
            <a:off x="3892550" y="3705225"/>
            <a:ext cx="14287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Manufacturer</a:t>
            </a:r>
          </a:p>
          <a:p>
            <a:pPr algn="ctr"/>
            <a:r>
              <a:rPr lang="en-US" sz="1800"/>
              <a:t>Transaction</a:t>
            </a: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>
            <a:off x="2967038" y="41671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Freeform 39"/>
          <p:cNvSpPr>
            <a:spLocks/>
          </p:cNvSpPr>
          <p:nvPr/>
        </p:nvSpPr>
        <p:spPr bwMode="auto">
          <a:xfrm>
            <a:off x="3319463" y="3105150"/>
            <a:ext cx="546100" cy="788988"/>
          </a:xfrm>
          <a:custGeom>
            <a:avLst/>
            <a:gdLst>
              <a:gd name="T0" fmla="*/ 0 w 378"/>
              <a:gd name="T1" fmla="*/ 0 h 497"/>
              <a:gd name="T2" fmla="*/ 0 w 378"/>
              <a:gd name="T3" fmla="*/ 497 h 497"/>
              <a:gd name="T4" fmla="*/ 378 w 378"/>
              <a:gd name="T5" fmla="*/ 497 h 497"/>
              <a:gd name="T6" fmla="*/ 0 60000 65536"/>
              <a:gd name="T7" fmla="*/ 0 60000 65536"/>
              <a:gd name="T8" fmla="*/ 0 60000 65536"/>
              <a:gd name="T9" fmla="*/ 0 w 378"/>
              <a:gd name="T10" fmla="*/ 0 h 497"/>
              <a:gd name="T11" fmla="*/ 378 w 378"/>
              <a:gd name="T12" fmla="*/ 497 h 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" h="497">
                <a:moveTo>
                  <a:pt x="0" y="0"/>
                </a:moveTo>
                <a:lnTo>
                  <a:pt x="0" y="497"/>
                </a:lnTo>
                <a:lnTo>
                  <a:pt x="378" y="4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flipH="1">
            <a:off x="5334000" y="3119438"/>
            <a:ext cx="1062038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 rot="-2318279">
            <a:off x="5364163" y="321627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Payable</a:t>
            </a:r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H="1">
            <a:off x="5402263" y="3636963"/>
            <a:ext cx="149225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8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Classes for Rolling Thunder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393157" y="2270125"/>
            <a:ext cx="4762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393157" y="2270125"/>
            <a:ext cx="4762" cy="4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393157" y="2274887"/>
            <a:ext cx="4762" cy="2863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2393157" y="5138737"/>
            <a:ext cx="4762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393157" y="5138737"/>
            <a:ext cx="4762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397919" y="5138737"/>
            <a:ext cx="402431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6422232" y="5138737"/>
            <a:ext cx="4762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6422232" y="5138737"/>
            <a:ext cx="4762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64294" y="1265237"/>
            <a:ext cx="15240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Customer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4294" y="1570037"/>
            <a:ext cx="1524000" cy="2362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 b="1"/>
              <a:t>CustomerID</a:t>
            </a:r>
            <a:endParaRPr lang="en-US" sz="1800"/>
          </a:p>
          <a:p>
            <a:r>
              <a:rPr lang="en-US" sz="1800"/>
              <a:t>Phone</a:t>
            </a:r>
          </a:p>
          <a:p>
            <a:r>
              <a:rPr lang="en-US" sz="1800"/>
              <a:t>FirstName</a:t>
            </a:r>
          </a:p>
          <a:p>
            <a:r>
              <a:rPr lang="en-US" sz="1800"/>
              <a:t>LastName</a:t>
            </a:r>
          </a:p>
          <a:p>
            <a:r>
              <a:rPr lang="en-US" sz="1800"/>
              <a:t>Address</a:t>
            </a:r>
          </a:p>
          <a:p>
            <a:r>
              <a:rPr lang="en-US" sz="1800"/>
              <a:t>ZIPCode</a:t>
            </a:r>
          </a:p>
          <a:p>
            <a:r>
              <a:rPr lang="en-US" sz="1800"/>
              <a:t>CityID</a:t>
            </a:r>
          </a:p>
          <a:p>
            <a:r>
              <a:rPr lang="en-US" sz="1800"/>
              <a:t>BalanceDue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2197894" y="1189037"/>
            <a:ext cx="15240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Customer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2197894" y="1189037"/>
            <a:ext cx="19050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Bicycle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2197894" y="1493837"/>
            <a:ext cx="1905000" cy="502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 b="1"/>
              <a:t>SerialNumber</a:t>
            </a:r>
            <a:endParaRPr lang="en-US" sz="1800"/>
          </a:p>
          <a:p>
            <a:r>
              <a:rPr lang="en-US" sz="1800"/>
              <a:t>CustomerID</a:t>
            </a:r>
          </a:p>
          <a:p>
            <a:r>
              <a:rPr lang="en-US" sz="1800"/>
              <a:t>ModelType</a:t>
            </a:r>
          </a:p>
          <a:p>
            <a:r>
              <a:rPr lang="en-US" sz="1800"/>
              <a:t>PaintID</a:t>
            </a:r>
          </a:p>
          <a:p>
            <a:r>
              <a:rPr lang="en-US" sz="1800"/>
              <a:t>FrameSize</a:t>
            </a:r>
          </a:p>
          <a:p>
            <a:r>
              <a:rPr lang="en-US" sz="1800"/>
              <a:t>OrderDate</a:t>
            </a:r>
          </a:p>
          <a:p>
            <a:r>
              <a:rPr lang="en-US" sz="1800"/>
              <a:t>StartDate</a:t>
            </a:r>
          </a:p>
          <a:p>
            <a:r>
              <a:rPr lang="en-US" sz="1800"/>
              <a:t>ShipDate</a:t>
            </a:r>
          </a:p>
          <a:p>
            <a:r>
              <a:rPr lang="en-US" sz="1800"/>
              <a:t>ShipEmployee</a:t>
            </a:r>
          </a:p>
          <a:p>
            <a:r>
              <a:rPr lang="en-US" sz="1800"/>
              <a:t>FrameAssembler</a:t>
            </a:r>
          </a:p>
          <a:p>
            <a:r>
              <a:rPr lang="en-US" sz="1800"/>
              <a:t>Painter</a:t>
            </a:r>
          </a:p>
          <a:p>
            <a:r>
              <a:rPr lang="en-US" sz="1800"/>
              <a:t>Construction</a:t>
            </a:r>
          </a:p>
          <a:p>
            <a:r>
              <a:rPr lang="en-US" sz="1800"/>
              <a:t>WaterBottle…</a:t>
            </a:r>
          </a:p>
          <a:p>
            <a:r>
              <a:rPr lang="en-US" sz="1800"/>
              <a:t>CustomName</a:t>
            </a:r>
          </a:p>
          <a:p>
            <a:r>
              <a:rPr lang="en-US" sz="1800"/>
              <a:t>LetterStyleID</a:t>
            </a:r>
          </a:p>
          <a:p>
            <a:r>
              <a:rPr lang="en-US" sz="1800"/>
              <a:t>StoreID</a:t>
            </a:r>
          </a:p>
          <a:p>
            <a:r>
              <a:rPr lang="en-US" sz="1800"/>
              <a:t>EmployeeID</a:t>
            </a:r>
          </a:p>
          <a:p>
            <a:r>
              <a:rPr lang="en-US" sz="1800"/>
              <a:t>…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4636294" y="1189037"/>
            <a:ext cx="15240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Customer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4636294" y="1189037"/>
            <a:ext cx="16002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BikeTubes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4636294" y="1493837"/>
            <a:ext cx="16002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 b="1"/>
              <a:t>SerialNumber</a:t>
            </a:r>
            <a:endParaRPr lang="en-US" sz="1800"/>
          </a:p>
          <a:p>
            <a:r>
              <a:rPr lang="en-US" sz="1800"/>
              <a:t>TubeName</a:t>
            </a:r>
          </a:p>
          <a:p>
            <a:r>
              <a:rPr lang="en-US" sz="1800"/>
              <a:t>TubeID</a:t>
            </a:r>
          </a:p>
          <a:p>
            <a:r>
              <a:rPr lang="en-US" sz="1800"/>
              <a:t>Length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4636294" y="2865437"/>
            <a:ext cx="16002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BikeParts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4636294" y="3170237"/>
            <a:ext cx="16002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 b="1"/>
              <a:t>SerialNumber</a:t>
            </a:r>
            <a:endParaRPr lang="en-US" sz="1800"/>
          </a:p>
          <a:p>
            <a:r>
              <a:rPr lang="en-US" sz="1800"/>
              <a:t>ComponentID</a:t>
            </a:r>
          </a:p>
          <a:p>
            <a:r>
              <a:rPr lang="en-US" sz="1800"/>
              <a:t>SubstituteID</a:t>
            </a:r>
          </a:p>
          <a:p>
            <a:r>
              <a:rPr lang="en-US" sz="1800"/>
              <a:t>Location</a:t>
            </a:r>
          </a:p>
          <a:p>
            <a:r>
              <a:rPr lang="en-US" sz="1800"/>
              <a:t>Quantity</a:t>
            </a:r>
          </a:p>
          <a:p>
            <a:r>
              <a:rPr lang="en-US" sz="1800"/>
              <a:t>… </a:t>
            </a:r>
          </a:p>
        </p:txBody>
      </p:sp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4636294" y="4999037"/>
            <a:ext cx="20574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Manufacturer</a:t>
            </a: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4636294" y="5303837"/>
            <a:ext cx="2057400" cy="1447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 b="1"/>
              <a:t>ManufacturerID</a:t>
            </a:r>
            <a:endParaRPr lang="en-US" sz="1800"/>
          </a:p>
          <a:p>
            <a:r>
              <a:rPr lang="en-US" sz="1800"/>
              <a:t>ManufacturerName</a:t>
            </a:r>
          </a:p>
          <a:p>
            <a:r>
              <a:rPr lang="en-US" sz="1800"/>
              <a:t>ContactName</a:t>
            </a:r>
          </a:p>
          <a:p>
            <a:r>
              <a:rPr lang="en-US" sz="1800"/>
              <a:t>Phone</a:t>
            </a:r>
          </a:p>
          <a:p>
            <a:r>
              <a:rPr lang="en-US" sz="1800"/>
              <a:t>… 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7150894" y="2408237"/>
            <a:ext cx="1828800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Components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7150894" y="2713037"/>
            <a:ext cx="1828800" cy="3581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sz="1800" b="1"/>
              <a:t>ComponentID</a:t>
            </a:r>
            <a:endParaRPr lang="en-US" sz="1800"/>
          </a:p>
          <a:p>
            <a:r>
              <a:rPr lang="en-US" sz="1800"/>
              <a:t>ManufacturerID</a:t>
            </a:r>
          </a:p>
          <a:p>
            <a:r>
              <a:rPr lang="en-US" sz="1800"/>
              <a:t>ProductNumber</a:t>
            </a:r>
          </a:p>
          <a:p>
            <a:r>
              <a:rPr lang="en-US" sz="1800"/>
              <a:t>Road</a:t>
            </a:r>
          </a:p>
          <a:p>
            <a:r>
              <a:rPr lang="en-US" sz="1800"/>
              <a:t>Category</a:t>
            </a:r>
          </a:p>
          <a:p>
            <a:r>
              <a:rPr lang="en-US" sz="1800"/>
              <a:t>Length</a:t>
            </a:r>
          </a:p>
          <a:p>
            <a:r>
              <a:rPr lang="en-US" sz="1800"/>
              <a:t>Height</a:t>
            </a:r>
          </a:p>
          <a:p>
            <a:r>
              <a:rPr lang="en-US" sz="1800"/>
              <a:t>Width</a:t>
            </a:r>
          </a:p>
          <a:p>
            <a:r>
              <a:rPr lang="en-US" sz="1800"/>
              <a:t>Weight</a:t>
            </a:r>
          </a:p>
          <a:p>
            <a:r>
              <a:rPr lang="en-US" sz="1800"/>
              <a:t>Description</a:t>
            </a:r>
          </a:p>
          <a:p>
            <a:r>
              <a:rPr lang="en-US" sz="1800"/>
              <a:t>ListPrice</a:t>
            </a:r>
          </a:p>
          <a:p>
            <a:r>
              <a:rPr lang="en-US" sz="1800"/>
              <a:t>EstimatedCost</a:t>
            </a:r>
          </a:p>
          <a:p>
            <a:r>
              <a:rPr lang="en-US" sz="1800"/>
              <a:t>QuantityOnHand</a:t>
            </a:r>
          </a:p>
        </p:txBody>
      </p:sp>
      <p:sp>
        <p:nvSpPr>
          <p:cNvPr id="58393" name="Freeform 25"/>
          <p:cNvSpPr>
            <a:spLocks/>
          </p:cNvSpPr>
          <p:nvPr/>
        </p:nvSpPr>
        <p:spPr bwMode="auto">
          <a:xfrm>
            <a:off x="1588294" y="1798637"/>
            <a:ext cx="609600" cy="152400"/>
          </a:xfrm>
          <a:custGeom>
            <a:avLst/>
            <a:gdLst>
              <a:gd name="T0" fmla="*/ 0 w 384"/>
              <a:gd name="T1" fmla="*/ 0 h 96"/>
              <a:gd name="T2" fmla="*/ 144 w 384"/>
              <a:gd name="T3" fmla="*/ 0 h 96"/>
              <a:gd name="T4" fmla="*/ 144 w 384"/>
              <a:gd name="T5" fmla="*/ 96 h 96"/>
              <a:gd name="T6" fmla="*/ 384 w 384"/>
              <a:gd name="T7" fmla="*/ 96 h 9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96"/>
              <a:gd name="T14" fmla="*/ 384 w 38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96">
                <a:moveTo>
                  <a:pt x="0" y="0"/>
                </a:moveTo>
                <a:lnTo>
                  <a:pt x="144" y="0"/>
                </a:lnTo>
                <a:lnTo>
                  <a:pt x="144" y="96"/>
                </a:lnTo>
                <a:lnTo>
                  <a:pt x="384" y="9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4102894" y="172243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Freeform 27"/>
          <p:cNvSpPr>
            <a:spLocks/>
          </p:cNvSpPr>
          <p:nvPr/>
        </p:nvSpPr>
        <p:spPr bwMode="auto">
          <a:xfrm>
            <a:off x="4102894" y="1874837"/>
            <a:ext cx="533400" cy="1524000"/>
          </a:xfrm>
          <a:custGeom>
            <a:avLst/>
            <a:gdLst>
              <a:gd name="T0" fmla="*/ 0 w 336"/>
              <a:gd name="T1" fmla="*/ 0 h 960"/>
              <a:gd name="T2" fmla="*/ 144 w 336"/>
              <a:gd name="T3" fmla="*/ 0 h 960"/>
              <a:gd name="T4" fmla="*/ 144 w 336"/>
              <a:gd name="T5" fmla="*/ 960 h 960"/>
              <a:gd name="T6" fmla="*/ 336 w 336"/>
              <a:gd name="T7" fmla="*/ 96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960"/>
              <a:gd name="T14" fmla="*/ 336 w 33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960">
                <a:moveTo>
                  <a:pt x="0" y="0"/>
                </a:moveTo>
                <a:lnTo>
                  <a:pt x="144" y="0"/>
                </a:lnTo>
                <a:lnTo>
                  <a:pt x="144" y="960"/>
                </a:lnTo>
                <a:lnTo>
                  <a:pt x="336" y="96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Freeform 28"/>
          <p:cNvSpPr>
            <a:spLocks/>
          </p:cNvSpPr>
          <p:nvPr/>
        </p:nvSpPr>
        <p:spPr bwMode="auto">
          <a:xfrm>
            <a:off x="6236494" y="2941637"/>
            <a:ext cx="914400" cy="685800"/>
          </a:xfrm>
          <a:custGeom>
            <a:avLst/>
            <a:gdLst>
              <a:gd name="T0" fmla="*/ 576 w 576"/>
              <a:gd name="T1" fmla="*/ 0 h 432"/>
              <a:gd name="T2" fmla="*/ 288 w 576"/>
              <a:gd name="T3" fmla="*/ 0 h 432"/>
              <a:gd name="T4" fmla="*/ 288 w 576"/>
              <a:gd name="T5" fmla="*/ 432 h 432"/>
              <a:gd name="T6" fmla="*/ 0 w 576"/>
              <a:gd name="T7" fmla="*/ 432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32"/>
              <a:gd name="T14" fmla="*/ 576 w 57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32">
                <a:moveTo>
                  <a:pt x="576" y="0"/>
                </a:moveTo>
                <a:lnTo>
                  <a:pt x="288" y="0"/>
                </a:lnTo>
                <a:lnTo>
                  <a:pt x="288" y="432"/>
                </a:lnTo>
                <a:lnTo>
                  <a:pt x="0" y="43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Freeform 29"/>
          <p:cNvSpPr>
            <a:spLocks/>
          </p:cNvSpPr>
          <p:nvPr/>
        </p:nvSpPr>
        <p:spPr bwMode="auto">
          <a:xfrm>
            <a:off x="6693694" y="3246437"/>
            <a:ext cx="457200" cy="2209800"/>
          </a:xfrm>
          <a:custGeom>
            <a:avLst/>
            <a:gdLst>
              <a:gd name="T0" fmla="*/ 288 w 288"/>
              <a:gd name="T1" fmla="*/ 0 h 1392"/>
              <a:gd name="T2" fmla="*/ 144 w 288"/>
              <a:gd name="T3" fmla="*/ 0 h 1392"/>
              <a:gd name="T4" fmla="*/ 144 w 288"/>
              <a:gd name="T5" fmla="*/ 1392 h 1392"/>
              <a:gd name="T6" fmla="*/ 0 w 28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92"/>
              <a:gd name="T14" fmla="*/ 288 w 28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92">
                <a:moveTo>
                  <a:pt x="288" y="0"/>
                </a:moveTo>
                <a:lnTo>
                  <a:pt x="144" y="0"/>
                </a:lnTo>
                <a:lnTo>
                  <a:pt x="144" y="1392"/>
                </a:lnTo>
                <a:lnTo>
                  <a:pt x="0" y="139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830219" y="2571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6922294" y="3246437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*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236494" y="3246437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*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6693694" y="5532437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4331494" y="3398837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*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4407694" y="1341437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*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102894" y="1341437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4026694" y="1951037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1512094" y="1417637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1893094" y="1570037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778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Rolling Thunder Bicycle Class Diagram</a:t>
            </a:r>
          </a:p>
        </p:txBody>
      </p:sp>
      <p:pic>
        <p:nvPicPr>
          <p:cNvPr id="4" name="Object 1"/>
          <p:cNvPicPr>
            <a:picLocks noChangeArrowheads="1"/>
          </p:cNvPicPr>
          <p:nvPr/>
        </p:nvPicPr>
        <p:blipFill>
          <a:blip r:embed="rId2" cstate="print"/>
          <a:srcRect b="-146"/>
          <a:stretch>
            <a:fillRect/>
          </a:stretch>
        </p:blipFill>
        <p:spPr bwMode="auto">
          <a:xfrm>
            <a:off x="1195552" y="11430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79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Object Access Protocol</a:t>
            </a:r>
          </a:p>
        </p:txBody>
      </p:sp>
      <p:pic>
        <p:nvPicPr>
          <p:cNvPr id="3078" name="Picture 5" descr="bd055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41800"/>
            <a:ext cx="1684338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239000" y="2717800"/>
            <a:ext cx="158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Bank Server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381000" y="1270000"/>
            <a:ext cx="269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Your Company Server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4267200" y="5842000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Manager or Client</a:t>
            </a:r>
          </a:p>
        </p:txBody>
      </p:sp>
      <p:sp>
        <p:nvSpPr>
          <p:cNvPr id="3082" name="Freeform 9"/>
          <p:cNvSpPr>
            <a:spLocks/>
          </p:cNvSpPr>
          <p:nvPr/>
        </p:nvSpPr>
        <p:spPr bwMode="auto">
          <a:xfrm>
            <a:off x="3213100" y="2070100"/>
            <a:ext cx="3505200" cy="1346200"/>
          </a:xfrm>
          <a:custGeom>
            <a:avLst/>
            <a:gdLst>
              <a:gd name="T0" fmla="*/ 856 w 2208"/>
              <a:gd name="T1" fmla="*/ 840 h 848"/>
              <a:gd name="T2" fmla="*/ 1240 w 2208"/>
              <a:gd name="T3" fmla="*/ 696 h 848"/>
              <a:gd name="T4" fmla="*/ 1672 w 2208"/>
              <a:gd name="T5" fmla="*/ 696 h 848"/>
              <a:gd name="T6" fmla="*/ 2152 w 2208"/>
              <a:gd name="T7" fmla="*/ 600 h 848"/>
              <a:gd name="T8" fmla="*/ 2008 w 2208"/>
              <a:gd name="T9" fmla="*/ 72 h 848"/>
              <a:gd name="T10" fmla="*/ 1432 w 2208"/>
              <a:gd name="T11" fmla="*/ 168 h 848"/>
              <a:gd name="T12" fmla="*/ 952 w 2208"/>
              <a:gd name="T13" fmla="*/ 216 h 848"/>
              <a:gd name="T14" fmla="*/ 424 w 2208"/>
              <a:gd name="T15" fmla="*/ 72 h 848"/>
              <a:gd name="T16" fmla="*/ 40 w 2208"/>
              <a:gd name="T17" fmla="*/ 216 h 848"/>
              <a:gd name="T18" fmla="*/ 184 w 2208"/>
              <a:gd name="T19" fmla="*/ 744 h 848"/>
              <a:gd name="T20" fmla="*/ 856 w 2208"/>
              <a:gd name="T21" fmla="*/ 840 h 8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08"/>
              <a:gd name="T34" fmla="*/ 0 h 848"/>
              <a:gd name="T35" fmla="*/ 2208 w 2208"/>
              <a:gd name="T36" fmla="*/ 848 h 84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08" h="848">
                <a:moveTo>
                  <a:pt x="856" y="840"/>
                </a:moveTo>
                <a:cubicBezTo>
                  <a:pt x="1032" y="832"/>
                  <a:pt x="1104" y="720"/>
                  <a:pt x="1240" y="696"/>
                </a:cubicBezTo>
                <a:cubicBezTo>
                  <a:pt x="1376" y="672"/>
                  <a:pt x="1520" y="712"/>
                  <a:pt x="1672" y="696"/>
                </a:cubicBezTo>
                <a:cubicBezTo>
                  <a:pt x="1824" y="680"/>
                  <a:pt x="2096" y="704"/>
                  <a:pt x="2152" y="600"/>
                </a:cubicBezTo>
                <a:cubicBezTo>
                  <a:pt x="2208" y="496"/>
                  <a:pt x="2128" y="144"/>
                  <a:pt x="2008" y="72"/>
                </a:cubicBezTo>
                <a:cubicBezTo>
                  <a:pt x="1888" y="0"/>
                  <a:pt x="1608" y="144"/>
                  <a:pt x="1432" y="168"/>
                </a:cubicBezTo>
                <a:cubicBezTo>
                  <a:pt x="1256" y="192"/>
                  <a:pt x="1120" y="232"/>
                  <a:pt x="952" y="216"/>
                </a:cubicBezTo>
                <a:cubicBezTo>
                  <a:pt x="784" y="200"/>
                  <a:pt x="576" y="72"/>
                  <a:pt x="424" y="72"/>
                </a:cubicBezTo>
                <a:cubicBezTo>
                  <a:pt x="272" y="72"/>
                  <a:pt x="80" y="104"/>
                  <a:pt x="40" y="216"/>
                </a:cubicBezTo>
                <a:cubicBezTo>
                  <a:pt x="0" y="328"/>
                  <a:pt x="48" y="640"/>
                  <a:pt x="184" y="744"/>
                </a:cubicBezTo>
                <a:cubicBezTo>
                  <a:pt x="320" y="848"/>
                  <a:pt x="680" y="848"/>
                  <a:pt x="856" y="84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4114800" y="25654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The Internet</a:t>
            </a:r>
          </a:p>
        </p:txBody>
      </p:sp>
      <p:sp>
        <p:nvSpPr>
          <p:cNvPr id="3084" name="Freeform 11"/>
          <p:cNvSpPr>
            <a:spLocks/>
          </p:cNvSpPr>
          <p:nvPr/>
        </p:nvSpPr>
        <p:spPr bwMode="auto">
          <a:xfrm>
            <a:off x="5638800" y="1701800"/>
            <a:ext cx="1828800" cy="635000"/>
          </a:xfrm>
          <a:custGeom>
            <a:avLst/>
            <a:gdLst>
              <a:gd name="T0" fmla="*/ 1152 w 1152"/>
              <a:gd name="T1" fmla="*/ 208 h 400"/>
              <a:gd name="T2" fmla="*/ 768 w 1152"/>
              <a:gd name="T3" fmla="*/ 16 h 400"/>
              <a:gd name="T4" fmla="*/ 336 w 1152"/>
              <a:gd name="T5" fmla="*/ 112 h 400"/>
              <a:gd name="T6" fmla="*/ 0 w 1152"/>
              <a:gd name="T7" fmla="*/ 400 h 400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400"/>
              <a:gd name="T14" fmla="*/ 1152 w 1152"/>
              <a:gd name="T15" fmla="*/ 400 h 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400">
                <a:moveTo>
                  <a:pt x="1152" y="208"/>
                </a:moveTo>
                <a:cubicBezTo>
                  <a:pt x="1028" y="120"/>
                  <a:pt x="904" y="32"/>
                  <a:pt x="768" y="16"/>
                </a:cubicBezTo>
                <a:cubicBezTo>
                  <a:pt x="632" y="0"/>
                  <a:pt x="464" y="48"/>
                  <a:pt x="336" y="112"/>
                </a:cubicBezTo>
                <a:cubicBezTo>
                  <a:pt x="208" y="176"/>
                  <a:pt x="104" y="288"/>
                  <a:pt x="0" y="40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Freeform 12"/>
          <p:cNvSpPr>
            <a:spLocks/>
          </p:cNvSpPr>
          <p:nvPr/>
        </p:nvSpPr>
        <p:spPr bwMode="auto">
          <a:xfrm>
            <a:off x="2438400" y="1790700"/>
            <a:ext cx="1981200" cy="901700"/>
          </a:xfrm>
          <a:custGeom>
            <a:avLst/>
            <a:gdLst>
              <a:gd name="T0" fmla="*/ 0 w 1248"/>
              <a:gd name="T1" fmla="*/ 536 h 568"/>
              <a:gd name="T2" fmla="*/ 288 w 1248"/>
              <a:gd name="T3" fmla="*/ 488 h 568"/>
              <a:gd name="T4" fmla="*/ 336 w 1248"/>
              <a:gd name="T5" fmla="*/ 56 h 568"/>
              <a:gd name="T6" fmla="*/ 864 w 1248"/>
              <a:gd name="T7" fmla="*/ 152 h 568"/>
              <a:gd name="T8" fmla="*/ 1248 w 1248"/>
              <a:gd name="T9" fmla="*/ 344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568"/>
              <a:gd name="T17" fmla="*/ 1248 w 1248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568">
                <a:moveTo>
                  <a:pt x="0" y="536"/>
                </a:moveTo>
                <a:cubicBezTo>
                  <a:pt x="116" y="552"/>
                  <a:pt x="232" y="568"/>
                  <a:pt x="288" y="488"/>
                </a:cubicBezTo>
                <a:cubicBezTo>
                  <a:pt x="344" y="408"/>
                  <a:pt x="240" y="112"/>
                  <a:pt x="336" y="56"/>
                </a:cubicBezTo>
                <a:cubicBezTo>
                  <a:pt x="432" y="0"/>
                  <a:pt x="712" y="104"/>
                  <a:pt x="864" y="152"/>
                </a:cubicBezTo>
                <a:cubicBezTo>
                  <a:pt x="1016" y="200"/>
                  <a:pt x="1132" y="272"/>
                  <a:pt x="1248" y="34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Freeform 13"/>
          <p:cNvSpPr>
            <a:spLocks/>
          </p:cNvSpPr>
          <p:nvPr/>
        </p:nvSpPr>
        <p:spPr bwMode="auto">
          <a:xfrm>
            <a:off x="4953000" y="3251200"/>
            <a:ext cx="2451100" cy="2578100"/>
          </a:xfrm>
          <a:custGeom>
            <a:avLst/>
            <a:gdLst>
              <a:gd name="T0" fmla="*/ 528 w 1544"/>
              <a:gd name="T1" fmla="*/ 1488 h 1624"/>
              <a:gd name="T2" fmla="*/ 672 w 1544"/>
              <a:gd name="T3" fmla="*/ 1584 h 1624"/>
              <a:gd name="T4" fmla="*/ 960 w 1544"/>
              <a:gd name="T5" fmla="*/ 1584 h 1624"/>
              <a:gd name="T6" fmla="*/ 912 w 1544"/>
              <a:gd name="T7" fmla="*/ 1344 h 1624"/>
              <a:gd name="T8" fmla="*/ 1248 w 1544"/>
              <a:gd name="T9" fmla="*/ 1248 h 1624"/>
              <a:gd name="T10" fmla="*/ 1200 w 1544"/>
              <a:gd name="T11" fmla="*/ 1008 h 1624"/>
              <a:gd name="T12" fmla="*/ 1344 w 1544"/>
              <a:gd name="T13" fmla="*/ 768 h 1624"/>
              <a:gd name="T14" fmla="*/ 0 w 1544"/>
              <a:gd name="T15" fmla="*/ 0 h 16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44"/>
              <a:gd name="T25" fmla="*/ 0 h 1624"/>
              <a:gd name="T26" fmla="*/ 1544 w 1544"/>
              <a:gd name="T27" fmla="*/ 1624 h 16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44" h="1624">
                <a:moveTo>
                  <a:pt x="528" y="1488"/>
                </a:moveTo>
                <a:cubicBezTo>
                  <a:pt x="564" y="1528"/>
                  <a:pt x="600" y="1568"/>
                  <a:pt x="672" y="1584"/>
                </a:cubicBezTo>
                <a:cubicBezTo>
                  <a:pt x="744" y="1600"/>
                  <a:pt x="920" y="1624"/>
                  <a:pt x="960" y="1584"/>
                </a:cubicBezTo>
                <a:cubicBezTo>
                  <a:pt x="1000" y="1544"/>
                  <a:pt x="864" y="1400"/>
                  <a:pt x="912" y="1344"/>
                </a:cubicBezTo>
                <a:cubicBezTo>
                  <a:pt x="960" y="1288"/>
                  <a:pt x="1200" y="1304"/>
                  <a:pt x="1248" y="1248"/>
                </a:cubicBezTo>
                <a:cubicBezTo>
                  <a:pt x="1296" y="1192"/>
                  <a:pt x="1184" y="1088"/>
                  <a:pt x="1200" y="1008"/>
                </a:cubicBezTo>
                <a:cubicBezTo>
                  <a:pt x="1216" y="928"/>
                  <a:pt x="1544" y="936"/>
                  <a:pt x="1344" y="768"/>
                </a:cubicBezTo>
                <a:cubicBezTo>
                  <a:pt x="1144" y="600"/>
                  <a:pt x="572" y="30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533400" y="3327400"/>
            <a:ext cx="3505200" cy="3276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sz="1800"/>
              <a:t>Your Financial Application</a:t>
            </a:r>
          </a:p>
        </p:txBody>
      </p:sp>
      <p:graphicFrame>
        <p:nvGraphicFramePr>
          <p:cNvPr id="307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5836907"/>
              </p:ext>
            </p:extLst>
          </p:nvPr>
        </p:nvGraphicFramePr>
        <p:xfrm>
          <a:off x="609600" y="3632200"/>
          <a:ext cx="3276600" cy="2924175"/>
        </p:xfrm>
        <a:graphic>
          <a:graphicData uri="http://schemas.openxmlformats.org/presentationml/2006/ole">
            <p:oleObj spid="_x0000_s3132" name="Worksheet" r:id="rId4" imgW="2830680" imgH="2526120" progId="Excel.Sheet.8">
              <p:embed/>
            </p:oleObj>
          </a:graphicData>
        </a:graphic>
      </p:graphicFrame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7239000" y="3098800"/>
            <a:ext cx="16764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sz="1800"/>
              <a:t>Bank Service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315200" y="3479800"/>
            <a:ext cx="1524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Currency converter: Date, InCurrency, Outcurrency</a:t>
            </a: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2824163" y="3479800"/>
            <a:ext cx="4795837" cy="268288"/>
          </a:xfrm>
          <a:custGeom>
            <a:avLst/>
            <a:gdLst>
              <a:gd name="T0" fmla="*/ 0 w 3021"/>
              <a:gd name="T1" fmla="*/ 169 h 169"/>
              <a:gd name="T2" fmla="*/ 765 w 3021"/>
              <a:gd name="T3" fmla="*/ 48 h 169"/>
              <a:gd name="T4" fmla="*/ 2013 w 3021"/>
              <a:gd name="T5" fmla="*/ 96 h 169"/>
              <a:gd name="T6" fmla="*/ 3021 w 3021"/>
              <a:gd name="T7" fmla="*/ 0 h 169"/>
              <a:gd name="T8" fmla="*/ 0 60000 65536"/>
              <a:gd name="T9" fmla="*/ 0 60000 65536"/>
              <a:gd name="T10" fmla="*/ 0 60000 65536"/>
              <a:gd name="T11" fmla="*/ 0 60000 65536"/>
              <a:gd name="T12" fmla="*/ 0 w 3021"/>
              <a:gd name="T13" fmla="*/ 0 h 169"/>
              <a:gd name="T14" fmla="*/ 3021 w 3021"/>
              <a:gd name="T15" fmla="*/ 169 h 1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1" h="169">
                <a:moveTo>
                  <a:pt x="0" y="169"/>
                </a:moveTo>
                <a:cubicBezTo>
                  <a:pt x="127" y="153"/>
                  <a:pt x="430" y="60"/>
                  <a:pt x="765" y="48"/>
                </a:cubicBezTo>
                <a:cubicBezTo>
                  <a:pt x="1100" y="36"/>
                  <a:pt x="1637" y="104"/>
                  <a:pt x="2013" y="96"/>
                </a:cubicBezTo>
                <a:cubicBezTo>
                  <a:pt x="2389" y="88"/>
                  <a:pt x="2705" y="44"/>
                  <a:pt x="3021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419600" y="3556000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</a:rPr>
              <a:t>SOAP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24000" y="2209800"/>
            <a:ext cx="1107606" cy="824641"/>
            <a:chOff x="939760" y="666908"/>
            <a:chExt cx="5623170" cy="4186592"/>
          </a:xfrm>
        </p:grpSpPr>
        <p:sp>
          <p:nvSpPr>
            <p:cNvPr id="21" name="Freeform 20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11" name="Freeform 110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97" name="Freeform 96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69" name="Freeform 68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Freeform 30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315200" y="1905000"/>
            <a:ext cx="698218" cy="519841"/>
            <a:chOff x="939760" y="666908"/>
            <a:chExt cx="5623170" cy="4186592"/>
          </a:xfrm>
        </p:grpSpPr>
        <p:sp>
          <p:nvSpPr>
            <p:cNvPr id="126" name="Freeform 125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21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 22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202" name="Freeform 20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188" name="Freeform 18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0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160" name="Freeform 15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Freeform 135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047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Technology Toolbox: InfoPath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6853" y="1681163"/>
            <a:ext cx="2944813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003" y="1749425"/>
            <a:ext cx="2417763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4"/>
          <p:cNvSpPr txBox="1">
            <a:spLocks noChangeArrowheads="1"/>
          </p:cNvSpPr>
          <p:nvPr/>
        </p:nvSpPr>
        <p:spPr bwMode="auto">
          <a:xfrm>
            <a:off x="2004466" y="5310188"/>
            <a:ext cx="5805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Use the sample Expense Report to create a form.</a:t>
            </a:r>
          </a:p>
          <a:p>
            <a:r>
              <a:rPr lang="en-US" sz="2000"/>
              <a:t>Use the designer to verify or alter the design.</a:t>
            </a:r>
          </a:p>
          <a:p>
            <a:r>
              <a:rPr lang="en-US" sz="2000"/>
              <a:t>Publish it and e-mail to test it.</a:t>
            </a:r>
          </a:p>
        </p:txBody>
      </p:sp>
    </p:spTree>
    <p:extLst>
      <p:ext uri="{BB962C8B-B14F-4D97-AF65-F5344CB8AC3E}">
        <p14:creationId xmlns:p14="http://schemas.microsoft.com/office/powerpoint/2010/main" xmlns="" val="20845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Quick Quiz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1266825" y="1557338"/>
            <a:ext cx="7170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/>
              <a:t>What standard business forms would you want to create electronically? </a:t>
            </a:r>
          </a:p>
          <a:p>
            <a:pPr marL="457200" indent="-457200">
              <a:buFontTx/>
              <a:buAutoNum type="arabicPeriod"/>
            </a:pP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en-US" sz="2000"/>
              <a:t>What security conditions would you impose when installing expense report forms on a SharePoint server?</a:t>
            </a:r>
          </a:p>
          <a:p>
            <a:pPr marL="457200" indent="-457200">
              <a:buFontTx/>
              <a:buAutoNum type="arabicPeriod"/>
            </a:pP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en-US" sz="2000"/>
              <a:t>What are the benefits of using digital forms instead of paper forms?</a:t>
            </a:r>
          </a:p>
        </p:txBody>
      </p:sp>
    </p:spTree>
    <p:extLst>
      <p:ext uri="{BB962C8B-B14F-4D97-AF65-F5344CB8AC3E}">
        <p14:creationId xmlns:p14="http://schemas.microsoft.com/office/powerpoint/2010/main" xmlns="" val="6939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0" y="1004888"/>
            <a:ext cx="9144000" cy="375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Function </a:t>
            </a:r>
            <a:r>
              <a:rPr lang="en-US" sz="1600" dirty="0" err="1"/>
              <a:t>BlackScholes</a:t>
            </a:r>
            <a:r>
              <a:rPr lang="en-US" sz="1600" dirty="0"/>
              <a:t>(</a:t>
            </a:r>
            <a:r>
              <a:rPr lang="en-US" sz="1600" dirty="0" err="1"/>
              <a:t>CallPut</a:t>
            </a:r>
            <a:r>
              <a:rPr lang="en-US" sz="1600" dirty="0"/>
              <a:t> As String, </a:t>
            </a:r>
            <a:r>
              <a:rPr lang="en-US" sz="1600" dirty="0" err="1"/>
              <a:t>StockPrice</a:t>
            </a:r>
            <a:r>
              <a:rPr lang="en-US" sz="1600" dirty="0"/>
              <a:t> As Double, </a:t>
            </a:r>
            <a:r>
              <a:rPr lang="en-US" sz="1600" dirty="0" err="1"/>
              <a:t>ExercisePrice</a:t>
            </a:r>
            <a:r>
              <a:rPr lang="en-US" sz="1600" dirty="0"/>
              <a:t> As Double, _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TimeLeft</a:t>
            </a:r>
            <a:r>
              <a:rPr lang="en-US" sz="1600" dirty="0"/>
              <a:t> As Double, rate As Double, volatility As Double) As Double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Dim d1 As Double, d2 As Double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d1 = (</a:t>
            </a:r>
            <a:r>
              <a:rPr lang="en-US" sz="1600" dirty="0" err="1"/>
              <a:t>Math.Log</a:t>
            </a:r>
            <a:r>
              <a:rPr lang="en-US" sz="1600" dirty="0"/>
              <a:t>(</a:t>
            </a:r>
            <a:r>
              <a:rPr lang="en-US" sz="1600" dirty="0" err="1"/>
              <a:t>StockPrice</a:t>
            </a:r>
            <a:r>
              <a:rPr lang="en-US" sz="1600" dirty="0"/>
              <a:t> / </a:t>
            </a:r>
            <a:r>
              <a:rPr lang="en-US" sz="1600" dirty="0" err="1"/>
              <a:t>ExercisePrice</a:t>
            </a:r>
            <a:r>
              <a:rPr lang="en-US" sz="1600" dirty="0"/>
              <a:t>) + (rate + volatility ^ 2 / 2) * </a:t>
            </a:r>
            <a:r>
              <a:rPr lang="en-US" sz="1600" dirty="0" err="1"/>
              <a:t>TimeLeft</a:t>
            </a:r>
            <a:r>
              <a:rPr lang="en-US" sz="1600" dirty="0"/>
              <a:t>) /  _ 				(volatility * </a:t>
            </a:r>
            <a:r>
              <a:rPr lang="en-US" sz="1600" dirty="0" err="1"/>
              <a:t>Math.Sqr</a:t>
            </a:r>
            <a:r>
              <a:rPr lang="en-US" sz="1600" dirty="0"/>
              <a:t>(</a:t>
            </a:r>
            <a:r>
              <a:rPr lang="en-US" sz="1600" dirty="0" err="1"/>
              <a:t>TimeLeft</a:t>
            </a:r>
            <a:r>
              <a:rPr lang="en-US" sz="1600" dirty="0"/>
              <a:t>))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d2 = d1 - volatility * </a:t>
            </a:r>
            <a:r>
              <a:rPr lang="en-US" sz="1600" dirty="0" err="1"/>
              <a:t>Math.Sqr</a:t>
            </a:r>
            <a:r>
              <a:rPr lang="en-US" sz="1600" dirty="0"/>
              <a:t>(</a:t>
            </a:r>
            <a:r>
              <a:rPr lang="en-US" sz="1600" dirty="0" err="1"/>
              <a:t>TimeLeft</a:t>
            </a:r>
            <a:r>
              <a:rPr lang="en-US" sz="1600" dirty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If (Left(</a:t>
            </a:r>
            <a:r>
              <a:rPr lang="en-US" sz="1600" dirty="0" err="1"/>
              <a:t>CallPut</a:t>
            </a:r>
            <a:r>
              <a:rPr lang="en-US" sz="1600" dirty="0"/>
              <a:t>, 1) = "c") Then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BlackScholes</a:t>
            </a:r>
            <a:r>
              <a:rPr lang="en-US" sz="1600" dirty="0"/>
              <a:t> = </a:t>
            </a:r>
            <a:r>
              <a:rPr lang="en-US" sz="1600" dirty="0" err="1"/>
              <a:t>StockPrice</a:t>
            </a:r>
            <a:r>
              <a:rPr lang="en-US" sz="1600" dirty="0"/>
              <a:t> * </a:t>
            </a:r>
            <a:r>
              <a:rPr lang="en-US" sz="1600" dirty="0" err="1"/>
              <a:t>Application.WorksheetFunction.NormSDist</a:t>
            </a:r>
            <a:r>
              <a:rPr lang="en-US" sz="1600" dirty="0"/>
              <a:t>(d1)  _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	- </a:t>
            </a:r>
            <a:r>
              <a:rPr lang="en-US" sz="1600" dirty="0" err="1"/>
              <a:t>ExercisePrice</a:t>
            </a:r>
            <a:r>
              <a:rPr lang="en-US" sz="1600" dirty="0"/>
              <a:t> * </a:t>
            </a:r>
            <a:r>
              <a:rPr lang="en-US" sz="1600" dirty="0" err="1"/>
              <a:t>Exp</a:t>
            </a:r>
            <a:r>
              <a:rPr lang="en-US" sz="1600" dirty="0"/>
              <a:t>(-rate * </a:t>
            </a:r>
            <a:r>
              <a:rPr lang="en-US" sz="1600" dirty="0" err="1"/>
              <a:t>TimeLeft</a:t>
            </a:r>
            <a:r>
              <a:rPr lang="en-US" sz="1600" dirty="0"/>
              <a:t>) * </a:t>
            </a:r>
            <a:r>
              <a:rPr lang="en-US" sz="1600" dirty="0" err="1"/>
              <a:t>Application.WorksheetFunction.NormSDist</a:t>
            </a:r>
            <a:r>
              <a:rPr lang="en-US" sz="1600" dirty="0"/>
              <a:t>(d2)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Else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BlackScholes</a:t>
            </a:r>
            <a:r>
              <a:rPr lang="en-US" sz="1600" dirty="0"/>
              <a:t> = </a:t>
            </a:r>
            <a:r>
              <a:rPr lang="en-US" sz="1600" dirty="0" err="1"/>
              <a:t>ExercisePrice</a:t>
            </a:r>
            <a:r>
              <a:rPr lang="en-US" sz="1600" dirty="0"/>
              <a:t> * </a:t>
            </a:r>
            <a:r>
              <a:rPr lang="en-US" sz="1600" dirty="0" err="1"/>
              <a:t>Exp</a:t>
            </a:r>
            <a:r>
              <a:rPr lang="en-US" sz="1600" dirty="0"/>
              <a:t>(-rate * </a:t>
            </a:r>
            <a:r>
              <a:rPr lang="en-US" sz="1600" dirty="0" err="1"/>
              <a:t>TimeLeft</a:t>
            </a:r>
            <a:r>
              <a:rPr lang="en-US" sz="1600" dirty="0"/>
              <a:t>) * _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Application.WorksheetFunction.NormSDist</a:t>
            </a:r>
            <a:r>
              <a:rPr lang="en-US" sz="1600" dirty="0"/>
              <a:t>(-d2) - </a:t>
            </a:r>
            <a:r>
              <a:rPr lang="en-US" sz="1600" dirty="0" err="1"/>
              <a:t>StockPrice</a:t>
            </a:r>
            <a:r>
              <a:rPr lang="en-US" sz="1600" dirty="0"/>
              <a:t> * _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Application.WorksheetFunction.NormSDist</a:t>
            </a:r>
            <a:r>
              <a:rPr lang="en-US" sz="1600" dirty="0"/>
              <a:t>(-d1)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    End If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/>
              <a:t>End Function</a:t>
            </a:r>
          </a:p>
        </p:txBody>
      </p:sp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Technology Toolbox: Programming Excel</a:t>
            </a:r>
          </a:p>
        </p:txBody>
      </p:sp>
      <p:sp>
        <p:nvSpPr>
          <p:cNvPr id="63530" name="Rectangle 123"/>
          <p:cNvSpPr>
            <a:spLocks noChangeArrowheads="1"/>
          </p:cNvSpPr>
          <p:nvPr/>
        </p:nvSpPr>
        <p:spPr bwMode="auto">
          <a:xfrm>
            <a:off x="3946525" y="6387306"/>
            <a:ext cx="425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=</a:t>
            </a:r>
            <a:r>
              <a:rPr lang="en-US" sz="1800" dirty="0" err="1"/>
              <a:t>BlackSholes</a:t>
            </a:r>
            <a:r>
              <a:rPr lang="en-US" sz="1800" dirty="0"/>
              <a:t>(“call”, B2, B3, B4, B5, B6)</a:t>
            </a:r>
          </a:p>
        </p:txBody>
      </p:sp>
      <p:sp>
        <p:nvSpPr>
          <p:cNvPr id="63531" name="Freeform 124"/>
          <p:cNvSpPr>
            <a:spLocks/>
          </p:cNvSpPr>
          <p:nvPr/>
        </p:nvSpPr>
        <p:spPr bwMode="auto">
          <a:xfrm>
            <a:off x="7253288" y="4551363"/>
            <a:ext cx="1728787" cy="1849437"/>
          </a:xfrm>
          <a:custGeom>
            <a:avLst/>
            <a:gdLst>
              <a:gd name="T0" fmla="*/ 563 w 1089"/>
              <a:gd name="T1" fmla="*/ 1165 h 1165"/>
              <a:gd name="T2" fmla="*/ 995 w 1089"/>
              <a:gd name="T3" fmla="*/ 668 h 1165"/>
              <a:gd name="T4" fmla="*/ 0 w 1089"/>
              <a:gd name="T5" fmla="*/ 0 h 1165"/>
              <a:gd name="T6" fmla="*/ 0 60000 65536"/>
              <a:gd name="T7" fmla="*/ 0 60000 65536"/>
              <a:gd name="T8" fmla="*/ 0 60000 65536"/>
              <a:gd name="T9" fmla="*/ 0 w 1089"/>
              <a:gd name="T10" fmla="*/ 0 h 1165"/>
              <a:gd name="T11" fmla="*/ 1089 w 1089"/>
              <a:gd name="T12" fmla="*/ 1165 h 1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9" h="1165">
                <a:moveTo>
                  <a:pt x="563" y="1165"/>
                </a:moveTo>
                <a:cubicBezTo>
                  <a:pt x="826" y="1013"/>
                  <a:pt x="1089" y="862"/>
                  <a:pt x="995" y="668"/>
                </a:cubicBezTo>
                <a:cubicBezTo>
                  <a:pt x="901" y="474"/>
                  <a:pt x="450" y="237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2" name="Text Box 125"/>
          <p:cNvSpPr txBox="1">
            <a:spLocks noChangeArrowheads="1"/>
          </p:cNvSpPr>
          <p:nvPr/>
        </p:nvSpPr>
        <p:spPr bwMode="auto">
          <a:xfrm>
            <a:off x="5705475" y="-1905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>
                <a:hlinkClick r:id="rId2" action="ppaction://hlinkfile"/>
              </a:rPr>
              <a:t>BlackScholesVB.xls</a:t>
            </a:r>
            <a:endParaRPr lang="en-US" sz="1800"/>
          </a:p>
        </p:txBody>
      </p:sp>
      <p:graphicFrame>
        <p:nvGraphicFramePr>
          <p:cNvPr id="186490" name="Group 12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067544293"/>
              </p:ext>
            </p:extLst>
          </p:nvPr>
        </p:nvGraphicFramePr>
        <p:xfrm>
          <a:off x="1760538" y="4483429"/>
          <a:ext cx="5492750" cy="1676400"/>
        </p:xfrm>
        <a:graphic>
          <a:graphicData uri="http://schemas.openxmlformats.org/drawingml/2006/table">
            <a:tbl>
              <a:tblPr/>
              <a:tblGrid>
                <a:gridCol w="1533525"/>
                <a:gridCol w="938212"/>
                <a:gridCol w="939800"/>
                <a:gridCol w="939800"/>
                <a:gridCol w="1141413"/>
              </a:tblGrid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stock price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call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2.133368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exercise price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5.846282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time left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rate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volatility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39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Quiz: Programming in Excel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1266825" y="1557338"/>
            <a:ext cx="71707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tabLst>
                <a:tab pos="457200" algn="l"/>
              </a:tabLst>
            </a:pPr>
            <a:r>
              <a:rPr lang="en-US" sz="2000"/>
              <a:t>1.	What does the statement “If (ILeft(CallPut, 1) = “c”) do in the code?</a:t>
            </a:r>
          </a:p>
          <a:p>
            <a:pPr marL="457200" indent="-457200">
              <a:spcBef>
                <a:spcPct val="50000"/>
              </a:spcBef>
              <a:tabLst>
                <a:tab pos="457200" algn="l"/>
              </a:tabLst>
            </a:pPr>
            <a:r>
              <a:rPr lang="en-US" sz="2000"/>
              <a:t>2.	What security setting do you need for this function to work?</a:t>
            </a:r>
          </a:p>
          <a:p>
            <a:pPr marL="457200" indent="-457200">
              <a:spcBef>
                <a:spcPct val="50000"/>
              </a:spcBef>
              <a:tabLst>
                <a:tab pos="457200" algn="l"/>
              </a:tabLst>
            </a:pPr>
            <a:r>
              <a:rPr lang="en-US" sz="2000"/>
              <a:t>3.	How can a function directly alter several cells in a spreadsheet?</a:t>
            </a:r>
          </a:p>
        </p:txBody>
      </p:sp>
    </p:spTree>
    <p:extLst>
      <p:ext uri="{BB962C8B-B14F-4D97-AF65-F5344CB8AC3E}">
        <p14:creationId xmlns:p14="http://schemas.microsoft.com/office/powerpoint/2010/main" xmlns="" val="6514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or Buy Options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1524000" y="3127375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74725" y="1873250"/>
            <a:ext cx="16922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Purchase complete solution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036888" y="1873250"/>
            <a:ext cx="16922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Assemble from components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5099050" y="1873250"/>
            <a:ext cx="16922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Outsource or contract programmers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7162800" y="2147888"/>
            <a:ext cx="169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Custom programming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7162800" y="33210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Development time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133600" y="4114800"/>
            <a:ext cx="5791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hlink"/>
                </a:solidFill>
              </a:rPr>
              <a:t>Longer development time means more risk, possibly higher costs. But it also enables you to create a more customized solution.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909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Cases: Government Agencies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38726806"/>
              </p:ext>
            </p:extLst>
          </p:nvPr>
        </p:nvGraphicFramePr>
        <p:xfrm>
          <a:off x="1295400" y="1371600"/>
          <a:ext cx="7540684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045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544638"/>
            <a:ext cx="19208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Methodology Choices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439692" y="5170487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Prototyping</a:t>
            </a:r>
          </a:p>
        </p:txBody>
      </p:sp>
      <p:pic>
        <p:nvPicPr>
          <p:cNvPr id="10245" name="Picture 6" descr="j02849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98" t="15608"/>
          <a:stretch>
            <a:fillRect/>
          </a:stretch>
        </p:blipFill>
        <p:spPr bwMode="auto">
          <a:xfrm>
            <a:off x="6153942" y="3740150"/>
            <a:ext cx="198596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144716" y="59690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End user development</a:t>
            </a:r>
          </a:p>
        </p:txBody>
      </p:sp>
      <p:pic>
        <p:nvPicPr>
          <p:cNvPr id="10247" name="Picture 8" descr="j03143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254" y="4757738"/>
            <a:ext cx="954087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129088" y="3194051"/>
            <a:ext cx="337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Systems development life cycle</a:t>
            </a:r>
          </a:p>
        </p:txBody>
      </p:sp>
      <p:pic>
        <p:nvPicPr>
          <p:cNvPr id="10249" name="Picture 10" descr="MPj040949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9488" y="1547813"/>
            <a:ext cx="1066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MPj0409685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677988"/>
            <a:ext cx="13430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2" descr="PH02929J"/>
          <p:cNvPicPr>
            <a:picLocks noChangeAspect="1" noChangeArrowheads="1"/>
          </p:cNvPicPr>
          <p:nvPr/>
        </p:nvPicPr>
        <p:blipFill>
          <a:blip r:embed="rId7">
            <a:lum bright="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9775" y="1649413"/>
            <a:ext cx="1752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7"/>
          <p:cNvSpPr txBox="1">
            <a:spLocks noChangeArrowheads="1"/>
          </p:cNvSpPr>
          <p:nvPr/>
        </p:nvSpPr>
        <p:spPr bwMode="auto">
          <a:xfrm>
            <a:off x="1319213" y="1960563"/>
            <a:ext cx="2112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Large projects, formal control</a:t>
            </a:r>
          </a:p>
        </p:txBody>
      </p: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1319213" y="5345113"/>
            <a:ext cx="21129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Single user, reports and one-time computations</a:t>
            </a:r>
          </a:p>
        </p:txBody>
      </p:sp>
      <p:sp>
        <p:nvSpPr>
          <p:cNvPr id="10254" name="Text Box 19"/>
          <p:cNvSpPr txBox="1">
            <a:spLocks noChangeArrowheads="1"/>
          </p:cNvSpPr>
          <p:nvPr/>
        </p:nvSpPr>
        <p:spPr bwMode="auto">
          <a:xfrm>
            <a:off x="1319213" y="4029076"/>
            <a:ext cx="21129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Decision support, analyses, and reports</a:t>
            </a:r>
          </a:p>
        </p:txBody>
      </p:sp>
    </p:spTree>
    <p:extLst>
      <p:ext uri="{BB962C8B-B14F-4D97-AF65-F5344CB8AC3E}">
        <p14:creationId xmlns:p14="http://schemas.microsoft.com/office/powerpoint/2010/main" xmlns="" val="8898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custom/unique code</a:t>
            </a:r>
          </a:p>
          <a:p>
            <a:pPr lvl="1"/>
            <a:r>
              <a:rPr lang="en-US" dirty="0"/>
              <a:t>Special features</a:t>
            </a:r>
          </a:p>
          <a:p>
            <a:pPr lvl="1"/>
            <a:r>
              <a:rPr lang="en-US" dirty="0"/>
              <a:t>Integrate with existing systems</a:t>
            </a:r>
          </a:p>
          <a:p>
            <a:r>
              <a:rPr lang="en-US" dirty="0" smtClean="0"/>
              <a:t>Need programmers</a:t>
            </a:r>
          </a:p>
          <a:p>
            <a:pPr lvl="1"/>
            <a:r>
              <a:rPr lang="en-US" dirty="0" smtClean="0"/>
              <a:t>Hire or outsource</a:t>
            </a:r>
          </a:p>
          <a:p>
            <a:pPr lvl="1"/>
            <a:r>
              <a:rPr lang="en-US" dirty="0" smtClean="0"/>
              <a:t>Manage them</a:t>
            </a:r>
          </a:p>
          <a:p>
            <a:r>
              <a:rPr lang="en-US" dirty="0" smtClean="0"/>
              <a:t>Need to maintain the code</a:t>
            </a:r>
          </a:p>
          <a:p>
            <a:pPr lvl="1"/>
            <a:r>
              <a:rPr lang="en-US" dirty="0" smtClean="0"/>
              <a:t>Your upgrades</a:t>
            </a:r>
          </a:p>
          <a:p>
            <a:pPr lvl="1"/>
            <a:r>
              <a:rPr lang="en-US" dirty="0" smtClean="0"/>
              <a:t>System upgrades (Windows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3">
      <a:dk1>
        <a:sysClr val="windowText" lastClr="000000"/>
      </a:dk1>
      <a:lt1>
        <a:sysClr val="window" lastClr="FFFFFF"/>
      </a:lt1>
      <a:dk2>
        <a:srgbClr val="7F3F2D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2060"/>
      </a:hlink>
      <a:folHlink>
        <a:srgbClr val="00206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92650368</TotalTime>
  <Pages>25</Pages>
  <Words>3033</Words>
  <Application>Microsoft Office PowerPoint</Application>
  <PresentationFormat>On-screen Show (4:3)</PresentationFormat>
  <Paragraphs>1241</Paragraphs>
  <Slides>70</Slides>
  <Notes>35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Solstice</vt:lpstr>
      <vt:lpstr>ClipArt</vt:lpstr>
      <vt:lpstr>Document</vt:lpstr>
      <vt:lpstr>Worksheet</vt:lpstr>
      <vt:lpstr>Slide 1</vt:lpstr>
      <vt:lpstr>Outline</vt:lpstr>
      <vt:lpstr>Systems Development</vt:lpstr>
      <vt:lpstr>Runaway Projects</vt:lpstr>
      <vt:lpstr>Common Problems</vt:lpstr>
      <vt:lpstr>Success &amp; Failure</vt:lpstr>
      <vt:lpstr>Build or Buy Options</vt:lpstr>
      <vt:lpstr>Primary Methodology Choices</vt:lpstr>
      <vt:lpstr>Custom Code</vt:lpstr>
      <vt:lpstr>Outsourcing and Contract Programmers</vt:lpstr>
      <vt:lpstr>Components</vt:lpstr>
      <vt:lpstr>Programming Basics</vt:lpstr>
      <vt:lpstr>Sample Code Structure</vt:lpstr>
      <vt:lpstr>Programming Languages (small list)</vt:lpstr>
      <vt:lpstr>Individual Development: Pseudocode</vt:lpstr>
      <vt:lpstr>Event-Driven Environments</vt:lpstr>
      <vt:lpstr>Sample Javascript Web Event</vt:lpstr>
      <vt:lpstr>Object-Oriented Programming</vt:lpstr>
      <vt:lpstr>Top-down  and Bottom-up</vt:lpstr>
      <vt:lpstr>Risks on Large Projects</vt:lpstr>
      <vt:lpstr>Communication: Adding People</vt:lpstr>
      <vt:lpstr>Systems Development Life Cycle</vt:lpstr>
      <vt:lpstr>Development Controls</vt:lpstr>
      <vt:lpstr>Feasibility</vt:lpstr>
      <vt:lpstr>Systems Analysis</vt:lpstr>
      <vt:lpstr>Systems Development</vt:lpstr>
      <vt:lpstr>Systems Implementation</vt:lpstr>
      <vt:lpstr>Implementation Options</vt:lpstr>
      <vt:lpstr>Comparison of Diagrams</vt:lpstr>
      <vt:lpstr>System Evaluation</vt:lpstr>
      <vt:lpstr>SDLC Advantages &amp; Disadvantages</vt:lpstr>
      <vt:lpstr>Capability Maturity Model</vt:lpstr>
      <vt:lpstr>Prototyping</vt:lpstr>
      <vt:lpstr>Prototyping Evaluation</vt:lpstr>
      <vt:lpstr>Extreme Programming and Agile Development</vt:lpstr>
      <vt:lpstr>Developing Systems with Teams</vt:lpstr>
      <vt:lpstr>Joint Application Design</vt:lpstr>
      <vt:lpstr>Teamwork Development</vt:lpstr>
      <vt:lpstr>Open Source Development</vt:lpstr>
      <vt:lpstr>End-user Development</vt:lpstr>
      <vt:lpstr>End-user Development When to Call for Help</vt:lpstr>
      <vt:lpstr>Who Should Develop Systems?</vt:lpstr>
      <vt:lpstr>Choosing Methodologies</vt:lpstr>
      <vt:lpstr>A Systems Approach to Process Analysis</vt:lpstr>
      <vt:lpstr>Goals and Feedback</vt:lpstr>
      <vt:lpstr>System boundary:  The Zoo</vt:lpstr>
      <vt:lpstr>Subsystems:  The Zoo</vt:lpstr>
      <vt:lpstr>Data Flow Diagram Objects</vt:lpstr>
      <vt:lpstr>The Zoo:  Level 0</vt:lpstr>
      <vt:lpstr>The Zoo:  Level 1</vt:lpstr>
      <vt:lpstr>Systems:  Data Dictionary</vt:lpstr>
      <vt:lpstr>Data Dictionary</vt:lpstr>
      <vt:lpstr>System Problems</vt:lpstr>
      <vt:lpstr>Boundaries</vt:lpstr>
      <vt:lpstr>Common Systems Problems</vt:lpstr>
      <vt:lpstr>Identifying Cause &amp; Effect</vt:lpstr>
      <vt:lpstr>Object Orientation</vt:lpstr>
      <vt:lpstr>SDLC v. Object Oriented</vt:lpstr>
      <vt:lpstr> Objects &amp; Events</vt:lpstr>
      <vt:lpstr>Rolling Thunder Order Entry Process</vt:lpstr>
      <vt:lpstr>Rolling Thunder Manufacturing Process</vt:lpstr>
      <vt:lpstr>Rolling Thunder Purchasing Process</vt:lpstr>
      <vt:lpstr>Some Classes for Rolling Thunder</vt:lpstr>
      <vt:lpstr>Rolling Thunder Bicycle Class Diagram</vt:lpstr>
      <vt:lpstr>Simple Object Access Protocol</vt:lpstr>
      <vt:lpstr>Technology Toolbox: InfoPath</vt:lpstr>
      <vt:lpstr>Quick Quiz</vt:lpstr>
      <vt:lpstr>Technology Toolbox: Programming Excel</vt:lpstr>
      <vt:lpstr>Quick Quiz: Programming in Excel</vt:lpstr>
      <vt:lpstr>Cases: Government Agencies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MIS  Chapter 1</dc:title>
  <dc:subject>Management Information Systems Introduction</dc:subject>
  <dc:creator>Jerry Post</dc:creator>
  <cp:keywords>Overheads</cp:keywords>
  <cp:lastModifiedBy>Mr. Wasis</cp:lastModifiedBy>
  <cp:revision>164</cp:revision>
  <cp:lastPrinted>1996-08-02T15:11:44Z</cp:lastPrinted>
  <dcterms:created xsi:type="dcterms:W3CDTF">1994-08-11T09:03:52Z</dcterms:created>
  <dcterms:modified xsi:type="dcterms:W3CDTF">2016-02-21T15:03:44Z</dcterms:modified>
</cp:coreProperties>
</file>