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7" r:id="rId18"/>
    <p:sldId id="276" r:id="rId19"/>
    <p:sldId id="277" r:id="rId20"/>
    <p:sldId id="278" r:id="rId21"/>
    <p:sldId id="272" r:id="rId22"/>
    <p:sldId id="273" r:id="rId23"/>
    <p:sldId id="274" r:id="rId24"/>
    <p:sldId id="275" r:id="rId25"/>
    <p:sldId id="308" r:id="rId26"/>
    <p:sldId id="279" r:id="rId27"/>
    <p:sldId id="280" r:id="rId28"/>
    <p:sldId id="281" r:id="rId29"/>
    <p:sldId id="283" r:id="rId30"/>
    <p:sldId id="284" r:id="rId31"/>
    <p:sldId id="309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6858000" type="screen4x3"/>
  <p:notesSz cx="6858000" cy="9174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CC"/>
    <a:srgbClr val="FCFEB9"/>
    <a:srgbClr val="DBFFB8"/>
    <a:srgbClr val="E6FFE6"/>
    <a:srgbClr val="00FF00"/>
    <a:srgbClr val="EF9100"/>
    <a:srgbClr val="AD6900"/>
    <a:srgbClr val="CECECE"/>
    <a:srgbClr val="FEFF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 autoAdjust="0"/>
    <p:restoredTop sz="9475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13Outsourc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13%20PC%20Sa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13%20PC%20Sa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s\MISBook\Data6e\Cases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Pr>
        <a:bodyPr/>
        <a:lstStyle/>
        <a:p>
          <a:pPr>
            <a:defRPr sz="1200"/>
          </a:pPr>
          <a:endParaRPr lang="en-US"/>
        </a:p>
      </c:txPr>
    </c:title>
    <c:plotArea>
      <c:layout/>
      <c:lineChart>
        <c:grouping val="standard"/>
        <c:ser>
          <c:idx val="1"/>
          <c:order val="0"/>
          <c:tx>
            <c:strRef>
              <c:f>Sheet1!$M$4</c:f>
              <c:strCache>
                <c:ptCount val="1"/>
                <c:pt idx="0">
                  <c:v>Revenue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Sheet1!$L$5:$L$24</c:f>
              <c:numCache>
                <c:formatCode>General</c:formatCode>
                <c:ptCount val="20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</c:numCache>
            </c:numRef>
          </c:cat>
          <c:val>
            <c:numRef>
              <c:f>Sheet1!$M$5:$M$24</c:f>
              <c:numCache>
                <c:formatCode>General</c:formatCode>
                <c:ptCount val="20"/>
                <c:pt idx="0">
                  <c:v>3.4</c:v>
                </c:pt>
                <c:pt idx="4">
                  <c:v>43.2</c:v>
                </c:pt>
                <c:pt idx="6">
                  <c:v>60.7</c:v>
                </c:pt>
                <c:pt idx="9">
                  <c:v>88.9</c:v>
                </c:pt>
                <c:pt idx="12">
                  <c:v>105.4</c:v>
                </c:pt>
                <c:pt idx="15">
                  <c:v>134.6</c:v>
                </c:pt>
                <c:pt idx="19">
                  <c:v>188.5</c:v>
                </c:pt>
              </c:numCache>
            </c:numRef>
          </c:val>
        </c:ser>
        <c:dLbls/>
        <c:marker val="1"/>
        <c:axId val="56042240"/>
        <c:axId val="56169216"/>
      </c:lineChart>
      <c:catAx>
        <c:axId val="5604224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56169216"/>
        <c:crosses val="autoZero"/>
        <c:auto val="1"/>
        <c:lblAlgn val="ctr"/>
        <c:lblOffset val="100"/>
      </c:catAx>
      <c:valAx>
        <c:axId val="56169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$ billion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042240"/>
        <c:crosses val="autoZero"/>
        <c:crossBetween val="between"/>
      </c:valAx>
    </c:plotArea>
    <c:plotVisOnly val="1"/>
    <c:dispBlanksAs val="span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Worldwide</a:t>
            </a:r>
            <a:r>
              <a:rPr lang="en-US" sz="1400" baseline="0"/>
              <a:t> Computer Sales</a:t>
            </a:r>
            <a:endParaRPr lang="en-US" sz="1400"/>
          </a:p>
        </c:rich>
      </c:tx>
      <c:layout/>
    </c:title>
    <c:plotArea>
      <c:layout/>
      <c:barChart>
        <c:barDir val="col"/>
        <c:grouping val="percentStacked"/>
        <c:ser>
          <c:idx val="0"/>
          <c:order val="0"/>
          <c:tx>
            <c:strRef>
              <c:f>Sheet1!$G$17</c:f>
              <c:strCache>
                <c:ptCount val="1"/>
                <c:pt idx="0">
                  <c:v>Personal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cat>
            <c:numRef>
              <c:f>Sheet1!$F$18:$F$24</c:f>
              <c:numCache>
                <c:formatCode>General</c:formatCode>
                <c:ptCount val="7"/>
                <c:pt idx="0">
                  <c:v>1970</c:v>
                </c:pt>
                <c:pt idx="1">
                  <c:v>1980</c:v>
                </c:pt>
                <c:pt idx="2">
                  <c:v>1990</c:v>
                </c:pt>
                <c:pt idx="3">
                  <c:v>1995</c:v>
                </c:pt>
                <c:pt idx="4">
                  <c:v>2000</c:v>
                </c:pt>
                <c:pt idx="5">
                  <c:v>2005</c:v>
                </c:pt>
                <c:pt idx="6">
                  <c:v>2010</c:v>
                </c:pt>
              </c:numCache>
            </c:numRef>
          </c:cat>
          <c:val>
            <c:numRef>
              <c:f>Sheet1!$G$18:$G$24</c:f>
              <c:numCache>
                <c:formatCode>General</c:formatCode>
                <c:ptCount val="7"/>
                <c:pt idx="0">
                  <c:v>0</c:v>
                </c:pt>
                <c:pt idx="1">
                  <c:v>8.1632653061224497E-2</c:v>
                </c:pt>
                <c:pt idx="2">
                  <c:v>0.44827586206896552</c:v>
                </c:pt>
                <c:pt idx="3">
                  <c:v>0.65869106263194954</c:v>
                </c:pt>
                <c:pt idx="4">
                  <c:v>0.90710382513661192</c:v>
                </c:pt>
                <c:pt idx="5">
                  <c:v>0.76146788990825676</c:v>
                </c:pt>
                <c:pt idx="6">
                  <c:v>0.83613163196776352</c:v>
                </c:pt>
              </c:numCache>
            </c:numRef>
          </c:val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Midrange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cat>
            <c:numRef>
              <c:f>Sheet1!$F$18:$F$24</c:f>
              <c:numCache>
                <c:formatCode>General</c:formatCode>
                <c:ptCount val="7"/>
                <c:pt idx="0">
                  <c:v>1970</c:v>
                </c:pt>
                <c:pt idx="1">
                  <c:v>1980</c:v>
                </c:pt>
                <c:pt idx="2">
                  <c:v>1990</c:v>
                </c:pt>
                <c:pt idx="3">
                  <c:v>1995</c:v>
                </c:pt>
                <c:pt idx="4">
                  <c:v>2000</c:v>
                </c:pt>
                <c:pt idx="5">
                  <c:v>2005</c:v>
                </c:pt>
                <c:pt idx="6">
                  <c:v>2010</c:v>
                </c:pt>
              </c:numCache>
            </c:numRef>
          </c:cat>
          <c:val>
            <c:numRef>
              <c:f>Sheet1!$H$18:$H$24</c:f>
              <c:numCache>
                <c:formatCode>General</c:formatCode>
                <c:ptCount val="7"/>
                <c:pt idx="0">
                  <c:v>6.0000000000000005E-2</c:v>
                </c:pt>
                <c:pt idx="1">
                  <c:v>0.44897959183673475</c:v>
                </c:pt>
                <c:pt idx="2">
                  <c:v>0.27586206896551735</c:v>
                </c:pt>
                <c:pt idx="3">
                  <c:v>0.18930330752990854</c:v>
                </c:pt>
                <c:pt idx="4">
                  <c:v>7.1038251366120214E-2</c:v>
                </c:pt>
              </c:numCache>
            </c:numRef>
          </c:val>
        </c:ser>
        <c:ser>
          <c:idx val="2"/>
          <c:order val="2"/>
          <c:tx>
            <c:strRef>
              <c:f>Sheet1!$I$17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accent1"/>
              </a:solidFill>
            </a:ln>
          </c:spPr>
          <c:cat>
            <c:numRef>
              <c:f>Sheet1!$F$18:$F$24</c:f>
              <c:numCache>
                <c:formatCode>General</c:formatCode>
                <c:ptCount val="7"/>
                <c:pt idx="0">
                  <c:v>1970</c:v>
                </c:pt>
                <c:pt idx="1">
                  <c:v>1980</c:v>
                </c:pt>
                <c:pt idx="2">
                  <c:v>1990</c:v>
                </c:pt>
                <c:pt idx="3">
                  <c:v>1995</c:v>
                </c:pt>
                <c:pt idx="4">
                  <c:v>2000</c:v>
                </c:pt>
                <c:pt idx="5">
                  <c:v>2005</c:v>
                </c:pt>
                <c:pt idx="6">
                  <c:v>2010</c:v>
                </c:pt>
              </c:numCache>
            </c:numRef>
          </c:cat>
          <c:val>
            <c:numRef>
              <c:f>Sheet1!$I$18:$I$24</c:f>
              <c:numCache>
                <c:formatCode>General</c:formatCode>
                <c:ptCount val="7"/>
                <c:pt idx="0">
                  <c:v>0.94000000000000006</c:v>
                </c:pt>
                <c:pt idx="1">
                  <c:v>0.46938775510204095</c:v>
                </c:pt>
                <c:pt idx="2">
                  <c:v>0.27586206896551735</c:v>
                </c:pt>
                <c:pt idx="3">
                  <c:v>0.1520056298381422</c:v>
                </c:pt>
                <c:pt idx="4">
                  <c:v>2.185792349726777E-2</c:v>
                </c:pt>
                <c:pt idx="5">
                  <c:v>0.23669724770642209</c:v>
                </c:pt>
                <c:pt idx="6">
                  <c:v>0.16386836803223642</c:v>
                </c:pt>
              </c:numCache>
            </c:numRef>
          </c:val>
        </c:ser>
        <c:dLbls/>
        <c:overlap val="100"/>
        <c:axId val="56188288"/>
        <c:axId val="56202368"/>
      </c:barChart>
      <c:catAx>
        <c:axId val="5618828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202368"/>
        <c:crosses val="autoZero"/>
        <c:auto val="1"/>
        <c:lblAlgn val="ctr"/>
        <c:lblOffset val="100"/>
      </c:catAx>
      <c:valAx>
        <c:axId val="56202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Share of Market Value</a:t>
                </a:r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1882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Percent Laptop Shipments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A!$P$41</c:f>
              <c:strCache>
                <c:ptCount val="1"/>
                <c:pt idx="0">
                  <c:v>Laptop Pct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A!$N$42:$N$53</c:f>
              <c:numCache>
                <c:formatCode>General</c:formatCode>
                <c:ptCount val="12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</c:numCache>
            </c:numRef>
          </c:cat>
          <c:val>
            <c:numRef>
              <c:f>A!$P$42:$P$53</c:f>
              <c:numCache>
                <c:formatCode>General</c:formatCode>
                <c:ptCount val="12"/>
                <c:pt idx="0">
                  <c:v>17</c:v>
                </c:pt>
                <c:pt idx="1">
                  <c:v>18.7</c:v>
                </c:pt>
                <c:pt idx="2">
                  <c:v>21.85</c:v>
                </c:pt>
                <c:pt idx="3">
                  <c:v>25</c:v>
                </c:pt>
                <c:pt idx="4">
                  <c:v>27.75</c:v>
                </c:pt>
                <c:pt idx="5">
                  <c:v>30.5</c:v>
                </c:pt>
                <c:pt idx="6">
                  <c:v>33.25</c:v>
                </c:pt>
                <c:pt idx="7">
                  <c:v>36</c:v>
                </c:pt>
                <c:pt idx="8">
                  <c:v>38</c:v>
                </c:pt>
                <c:pt idx="9">
                  <c:v>45</c:v>
                </c:pt>
                <c:pt idx="10">
                  <c:v>53</c:v>
                </c:pt>
                <c:pt idx="11">
                  <c:v>54</c:v>
                </c:pt>
              </c:numCache>
            </c:numRef>
          </c:val>
        </c:ser>
        <c:dLbls/>
        <c:marker val="1"/>
        <c:axId val="57526144"/>
        <c:axId val="57527680"/>
      </c:lineChart>
      <c:catAx>
        <c:axId val="575261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527680"/>
        <c:crosses val="autoZero"/>
        <c:auto val="1"/>
        <c:lblAlgn val="ctr"/>
        <c:lblOffset val="100"/>
      </c:catAx>
      <c:valAx>
        <c:axId val="57527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526144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Annual Revenue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'C13Energy'!$B$3</c:f>
              <c:strCache>
                <c:ptCount val="1"/>
                <c:pt idx="0">
                  <c:v>ExxonMobil</c:v>
                </c:pt>
              </c:strCache>
            </c:strRef>
          </c:tx>
          <c:marker>
            <c:symbol val="none"/>
          </c:marker>
          <c:cat>
            <c:strRef>
              <c:f>'C13Energy'!$A$4:$A$20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'C13Energy'!$B$4:$B$20</c:f>
              <c:numCache>
                <c:formatCode>General</c:formatCode>
                <c:ptCount val="17"/>
                <c:pt idx="0">
                  <c:v>113.90400000000001</c:v>
                </c:pt>
                <c:pt idx="1">
                  <c:v>123.92</c:v>
                </c:pt>
                <c:pt idx="2">
                  <c:v>134.24899999999997</c:v>
                </c:pt>
                <c:pt idx="3">
                  <c:v>197.73499999999999</c:v>
                </c:pt>
                <c:pt idx="4">
                  <c:v>165.62700000000001</c:v>
                </c:pt>
                <c:pt idx="5">
                  <c:v>182.529</c:v>
                </c:pt>
                <c:pt idx="6">
                  <c:v>228.43900000000002</c:v>
                </c:pt>
                <c:pt idx="7">
                  <c:v>209.417</c:v>
                </c:pt>
                <c:pt idx="8">
                  <c:v>200.94899999999998</c:v>
                </c:pt>
                <c:pt idx="9">
                  <c:v>237.054</c:v>
                </c:pt>
                <c:pt idx="10">
                  <c:v>291.25200000000001</c:v>
                </c:pt>
                <c:pt idx="11">
                  <c:v>358.95499999999993</c:v>
                </c:pt>
                <c:pt idx="12">
                  <c:v>377.63499999999999</c:v>
                </c:pt>
                <c:pt idx="13">
                  <c:v>404.55200000000002</c:v>
                </c:pt>
                <c:pt idx="14">
                  <c:v>477.35899999999992</c:v>
                </c:pt>
                <c:pt idx="15">
                  <c:v>310.58599999999996</c:v>
                </c:pt>
                <c:pt idx="16">
                  <c:v>383.22099999999995</c:v>
                </c:pt>
              </c:numCache>
            </c:numRef>
          </c:val>
        </c:ser>
        <c:ser>
          <c:idx val="1"/>
          <c:order val="1"/>
          <c:tx>
            <c:strRef>
              <c:f>'C13Energy'!$C$3</c:f>
              <c:strCache>
                <c:ptCount val="1"/>
                <c:pt idx="0">
                  <c:v>Royal Dutch Petroleum</c:v>
                </c:pt>
              </c:strCache>
            </c:strRef>
          </c:tx>
          <c:marker>
            <c:symbol val="none"/>
          </c:marker>
          <c:cat>
            <c:strRef>
              <c:f>'C13Energy'!$A$4:$A$20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'C13Energy'!$C$4:$C$20</c:f>
              <c:numCache>
                <c:formatCode>General</c:formatCode>
                <c:ptCount val="17"/>
                <c:pt idx="0">
                  <c:v>56.898000000000003</c:v>
                </c:pt>
                <c:pt idx="1">
                  <c:v>117.1</c:v>
                </c:pt>
                <c:pt idx="2">
                  <c:v>138.1</c:v>
                </c:pt>
                <c:pt idx="3">
                  <c:v>128.155</c:v>
                </c:pt>
                <c:pt idx="4">
                  <c:v>93.691999999999993</c:v>
                </c:pt>
                <c:pt idx="5">
                  <c:v>105.366</c:v>
                </c:pt>
                <c:pt idx="6">
                  <c:v>149.14599999999999</c:v>
                </c:pt>
                <c:pt idx="7">
                  <c:v>135.21099999999998</c:v>
                </c:pt>
                <c:pt idx="8">
                  <c:v>163.453</c:v>
                </c:pt>
                <c:pt idx="9">
                  <c:v>198.36200000000002</c:v>
                </c:pt>
                <c:pt idx="10">
                  <c:v>266.38599999999997</c:v>
                </c:pt>
                <c:pt idx="11">
                  <c:v>306.73099999999994</c:v>
                </c:pt>
                <c:pt idx="12">
                  <c:v>318.84500000000008</c:v>
                </c:pt>
                <c:pt idx="13">
                  <c:v>355.78199999999987</c:v>
                </c:pt>
                <c:pt idx="14">
                  <c:v>458.36099999999999</c:v>
                </c:pt>
                <c:pt idx="15">
                  <c:v>278.18799999999999</c:v>
                </c:pt>
                <c:pt idx="16">
                  <c:v>368.05599999999993</c:v>
                </c:pt>
              </c:numCache>
            </c:numRef>
          </c:val>
        </c:ser>
        <c:ser>
          <c:idx val="2"/>
          <c:order val="2"/>
          <c:tx>
            <c:strRef>
              <c:f>'C13Energy'!$D$3</c:f>
              <c:strCache>
                <c:ptCount val="1"/>
                <c:pt idx="0">
                  <c:v>ChevronTexaco</c:v>
                </c:pt>
              </c:strCache>
            </c:strRef>
          </c:tx>
          <c:marker>
            <c:symbol val="none"/>
          </c:marker>
          <c:cat>
            <c:strRef>
              <c:f>'C13Energy'!$A$4:$A$20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'C13Energy'!$D$4:$D$20</c:f>
              <c:numCache>
                <c:formatCode>General</c:formatCode>
                <c:ptCount val="17"/>
                <c:pt idx="0">
                  <c:v>35.853999999999999</c:v>
                </c:pt>
                <c:pt idx="1">
                  <c:v>37.082000000000001</c:v>
                </c:pt>
                <c:pt idx="2">
                  <c:v>43.893000000000001</c:v>
                </c:pt>
                <c:pt idx="3">
                  <c:v>41.963000000000001</c:v>
                </c:pt>
                <c:pt idx="4">
                  <c:v>30.556999999999999</c:v>
                </c:pt>
                <c:pt idx="5">
                  <c:v>36.586000000000006</c:v>
                </c:pt>
                <c:pt idx="6">
                  <c:v>52.129000000000012</c:v>
                </c:pt>
                <c:pt idx="7">
                  <c:v>106.245</c:v>
                </c:pt>
                <c:pt idx="8">
                  <c:v>98.912999999999997</c:v>
                </c:pt>
                <c:pt idx="9">
                  <c:v>121.76100000000001</c:v>
                </c:pt>
                <c:pt idx="10">
                  <c:v>155.30000000000001</c:v>
                </c:pt>
                <c:pt idx="11">
                  <c:v>198.2</c:v>
                </c:pt>
                <c:pt idx="12">
                  <c:v>210.11799999999999</c:v>
                </c:pt>
                <c:pt idx="13">
                  <c:v>220.904</c:v>
                </c:pt>
                <c:pt idx="14">
                  <c:v>273.005</c:v>
                </c:pt>
                <c:pt idx="15">
                  <c:v>171.636</c:v>
                </c:pt>
                <c:pt idx="16">
                  <c:v>204.92800000000003</c:v>
                </c:pt>
              </c:numCache>
            </c:numRef>
          </c:val>
        </c:ser>
        <c:dLbls/>
        <c:marker val="1"/>
        <c:axId val="57455360"/>
        <c:axId val="57456896"/>
      </c:lineChart>
      <c:catAx>
        <c:axId val="57455360"/>
        <c:scaling>
          <c:orientation val="minMax"/>
        </c:scaling>
        <c:axPos val="b"/>
        <c:tickLblPos val="nextTo"/>
        <c:crossAx val="57456896"/>
        <c:crosses val="autoZero"/>
        <c:auto val="1"/>
        <c:lblAlgn val="ctr"/>
        <c:lblOffset val="100"/>
      </c:catAx>
      <c:valAx>
        <c:axId val="574568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Billion $</a:t>
                </a:r>
              </a:p>
            </c:rich>
          </c:tx>
          <c:layout/>
        </c:title>
        <c:numFmt formatCode="General" sourceLinked="1"/>
        <c:tickLblPos val="nextTo"/>
        <c:crossAx val="5745536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Net Income / Revenue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'C13Energy'!$P$3</c:f>
              <c:strCache>
                <c:ptCount val="1"/>
                <c:pt idx="0">
                  <c:v>ExxonMobil</c:v>
                </c:pt>
              </c:strCache>
            </c:strRef>
          </c:tx>
          <c:marker>
            <c:symbol val="none"/>
          </c:marker>
          <c:cat>
            <c:strRef>
              <c:f>'C13Energy'!$O$4:$O$20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'C13Energy'!$P$4:$P$20</c:f>
              <c:numCache>
                <c:formatCode>General</c:formatCode>
                <c:ptCount val="17"/>
                <c:pt idx="0">
                  <c:v>4.4774546986936378E-2</c:v>
                </c:pt>
                <c:pt idx="1">
                  <c:v>5.2211103938024528E-2</c:v>
                </c:pt>
                <c:pt idx="2">
                  <c:v>5.5940826374870571E-2</c:v>
                </c:pt>
                <c:pt idx="3">
                  <c:v>5.9331934154297432E-2</c:v>
                </c:pt>
                <c:pt idx="4">
                  <c:v>4.8748090589094767E-2</c:v>
                </c:pt>
                <c:pt idx="5">
                  <c:v>4.333557955174247E-2</c:v>
                </c:pt>
                <c:pt idx="6">
                  <c:v>7.7569942085195603E-2</c:v>
                </c:pt>
                <c:pt idx="7">
                  <c:v>7.3155474483924426E-2</c:v>
                </c:pt>
                <c:pt idx="8">
                  <c:v>5.7029395518265823E-2</c:v>
                </c:pt>
                <c:pt idx="9">
                  <c:v>9.0738819003265095E-2</c:v>
                </c:pt>
                <c:pt idx="10">
                  <c:v>8.6969359867056714E-2</c:v>
                </c:pt>
                <c:pt idx="11">
                  <c:v>0.10065328523073926</c:v>
                </c:pt>
                <c:pt idx="12">
                  <c:v>0.10459835555496709</c:v>
                </c:pt>
                <c:pt idx="13">
                  <c:v>0.10286687496292198</c:v>
                </c:pt>
                <c:pt idx="14">
                  <c:v>9.8179776646088165E-2</c:v>
                </c:pt>
                <c:pt idx="15">
                  <c:v>6.3293258549966841E-2</c:v>
                </c:pt>
                <c:pt idx="16">
                  <c:v>8.1931835677063636E-2</c:v>
                </c:pt>
              </c:numCache>
            </c:numRef>
          </c:val>
        </c:ser>
        <c:ser>
          <c:idx val="1"/>
          <c:order val="1"/>
          <c:tx>
            <c:strRef>
              <c:f>'C13Energy'!$Q$3</c:f>
              <c:strCache>
                <c:ptCount val="1"/>
                <c:pt idx="0">
                  <c:v>Royal Dutch Petroleum</c:v>
                </c:pt>
              </c:strCache>
            </c:strRef>
          </c:tx>
          <c:marker>
            <c:symbol val="none"/>
          </c:marker>
          <c:cat>
            <c:strRef>
              <c:f>'C13Energy'!$O$4:$O$20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'C13Energy'!$Q$4:$Q$20</c:f>
              <c:numCache>
                <c:formatCode>General</c:formatCode>
                <c:ptCount val="17"/>
                <c:pt idx="1">
                  <c:v>6.2852263023057242E-2</c:v>
                </c:pt>
                <c:pt idx="2">
                  <c:v>6.9370021723388867E-2</c:v>
                </c:pt>
                <c:pt idx="3">
                  <c:v>6.049705434825018E-2</c:v>
                </c:pt>
                <c:pt idx="4">
                  <c:v>3.7356444520343255E-3</c:v>
                </c:pt>
                <c:pt idx="5">
                  <c:v>8.1468405367955507E-2</c:v>
                </c:pt>
                <c:pt idx="6">
                  <c:v>8.527885427701716E-2</c:v>
                </c:pt>
                <c:pt idx="7">
                  <c:v>8.0259742180739738E-2</c:v>
                </c:pt>
                <c:pt idx="8">
                  <c:v>5.9075085804482022E-2</c:v>
                </c:pt>
                <c:pt idx="9">
                  <c:v>6.2073380990310664E-2</c:v>
                </c:pt>
                <c:pt idx="10">
                  <c:v>6.9598252160398819E-2</c:v>
                </c:pt>
                <c:pt idx="11">
                  <c:v>8.2518558606727049E-2</c:v>
                </c:pt>
                <c:pt idx="12">
                  <c:v>8.2519719612978062E-2</c:v>
                </c:pt>
                <c:pt idx="13">
                  <c:v>8.9734725196890269E-2</c:v>
                </c:pt>
                <c:pt idx="14">
                  <c:v>5.77623314374478E-2</c:v>
                </c:pt>
                <c:pt idx="15">
                  <c:v>4.5717284713934478E-2</c:v>
                </c:pt>
                <c:pt idx="16">
                  <c:v>5.562740452539832E-2</c:v>
                </c:pt>
              </c:numCache>
            </c:numRef>
          </c:val>
        </c:ser>
        <c:ser>
          <c:idx val="2"/>
          <c:order val="2"/>
          <c:tx>
            <c:strRef>
              <c:f>'C13Energy'!$R$3</c:f>
              <c:strCache>
                <c:ptCount val="1"/>
                <c:pt idx="0">
                  <c:v>ChevronTexaco</c:v>
                </c:pt>
              </c:strCache>
            </c:strRef>
          </c:tx>
          <c:marker>
            <c:symbol val="none"/>
          </c:marker>
          <c:cat>
            <c:strRef>
              <c:f>'C13Energy'!$O$4:$O$20</c:f>
              <c:strCache>
                <c:ptCount val="17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</c:strCache>
            </c:strRef>
          </c:cat>
          <c:val>
            <c:numRef>
              <c:f>'C13Energy'!$R$4:$R$20</c:f>
              <c:numCache>
                <c:formatCode>General</c:formatCode>
                <c:ptCount val="17"/>
                <c:pt idx="0">
                  <c:v>4.7219278183745189E-2</c:v>
                </c:pt>
                <c:pt idx="1">
                  <c:v>2.5079553422145524E-2</c:v>
                </c:pt>
                <c:pt idx="2">
                  <c:v>5.9394436470507843E-2</c:v>
                </c:pt>
                <c:pt idx="3">
                  <c:v>7.7592164525891863E-2</c:v>
                </c:pt>
                <c:pt idx="4">
                  <c:v>4.381974670288314E-2</c:v>
                </c:pt>
                <c:pt idx="5">
                  <c:v>5.6579019296998843E-2</c:v>
                </c:pt>
                <c:pt idx="6">
                  <c:v>9.9464789272765627E-2</c:v>
                </c:pt>
                <c:pt idx="7">
                  <c:v>3.0947338698291686E-2</c:v>
                </c:pt>
                <c:pt idx="8">
                  <c:v>1.144440063490138E-2</c:v>
                </c:pt>
                <c:pt idx="9">
                  <c:v>5.9378618769556767E-2</c:v>
                </c:pt>
                <c:pt idx="10">
                  <c:v>8.5820991629104948E-2</c:v>
                </c:pt>
                <c:pt idx="11">
                  <c:v>7.1135216952573174E-2</c:v>
                </c:pt>
                <c:pt idx="12">
                  <c:v>8.1563692782151018E-2</c:v>
                </c:pt>
                <c:pt idx="13">
                  <c:v>8.5082207655814285E-2</c:v>
                </c:pt>
                <c:pt idx="14">
                  <c:v>8.8024028863940243E-2</c:v>
                </c:pt>
                <c:pt idx="15">
                  <c:v>6.1543032930154513E-2</c:v>
                </c:pt>
                <c:pt idx="16">
                  <c:v>9.3379138038725787E-2</c:v>
                </c:pt>
              </c:numCache>
            </c:numRef>
          </c:val>
        </c:ser>
        <c:dLbls/>
        <c:marker val="1"/>
        <c:axId val="57689216"/>
        <c:axId val="57690752"/>
      </c:lineChart>
      <c:catAx>
        <c:axId val="57689216"/>
        <c:scaling>
          <c:orientation val="minMax"/>
        </c:scaling>
        <c:axPos val="b"/>
        <c:tickLblPos val="nextTo"/>
        <c:crossAx val="57690752"/>
        <c:crosses val="autoZero"/>
        <c:auto val="1"/>
        <c:lblAlgn val="ctr"/>
        <c:lblOffset val="100"/>
      </c:catAx>
      <c:valAx>
        <c:axId val="57690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Ratio</a:t>
                </a:r>
              </a:p>
            </c:rich>
          </c:tx>
          <c:layout/>
        </c:title>
        <c:numFmt formatCode="#,##0.00" sourceLinked="0"/>
        <c:tickLblPos val="nextTo"/>
        <c:crossAx val="5768921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Chapter 1: 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153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7D135-5270-4DCA-863C-F3BEF4F8C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263" y="90488"/>
            <a:ext cx="174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400">
                <a:latin typeface="Book Antiqua" pitchFamily="18" charset="0"/>
              </a:rPr>
              <a:t>Introduction to MIS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380163" y="87772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A04D6B28-4C12-4DB8-BC6A-7E8044F0FFFF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06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470D68-DF5D-48E8-8D15-795AE7D18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99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58B59-FB20-4314-ACF4-0E8D4B071B52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582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275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6C6BE3-D6D5-40FD-8C8C-97CCF107F366}" type="slidenum">
              <a:rPr lang="en-US" sz="1200" smtClean="0"/>
              <a:pPr/>
              <a:t>33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1256F7-F2F5-47A0-A91C-4C44E6C46612}" type="slidenum">
              <a:rPr lang="en-US" sz="1200" smtClean="0"/>
              <a:pPr/>
              <a:t>34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D76CE4-978B-4AFB-8003-B4ADDE357A8D}" type="slidenum">
              <a:rPr lang="en-US" sz="1200" smtClean="0"/>
              <a:pPr/>
              <a:t>35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95F813-67FE-403E-820F-4E73E64F9F96}" type="slidenum">
              <a:rPr lang="en-US" sz="1200" smtClean="0"/>
              <a:pPr/>
              <a:t>36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2001A0-4828-488C-A83B-655CA88B8DA5}" type="slidenum">
              <a:rPr lang="en-US" sz="1200" smtClean="0"/>
              <a:pPr/>
              <a:t>37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A742A-BA51-46C3-9956-BEE07F2C6EDF}" type="slidenum">
              <a:rPr lang="en-US" sz="1200" smtClean="0"/>
              <a:pPr/>
              <a:t>40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9DC9AD-7DD0-47C1-880B-1B785F115470}" type="slidenum">
              <a:rPr lang="en-US" sz="1200" smtClean="0"/>
              <a:pPr/>
              <a:t>41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969BF2-C780-4A67-AD16-3E1336050FBB}" type="slidenum">
              <a:rPr lang="en-US" sz="1200" smtClean="0"/>
              <a:pPr/>
              <a:t>42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5FFBFA-4709-4DA7-826A-AAC251815F7A}" type="slidenum">
              <a:rPr lang="en-US" sz="1200" smtClean="0"/>
              <a:pPr/>
              <a:t>43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39B032-7B71-4C7B-9732-BB32AE29F4AE}" type="slidenum">
              <a:rPr lang="en-US" sz="1200" smtClean="0"/>
              <a:pPr/>
              <a:t>44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D7D535-1FE5-4613-8B2A-838F910F4E91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0EB58-A563-4063-BA17-26D136987F03}" type="slidenum">
              <a:rPr lang="en-US" sz="1200" smtClean="0"/>
              <a:pPr/>
              <a:t>47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C2411C-99AE-4361-B1DB-C7A48EFF83F9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AEB2669-DD13-4704-BD60-4FA30D0F8768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E2CAAE-F70B-46B8-9949-08DF88769865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0030BE-A4C2-4FB6-858D-AEABD2A8025A}" type="slidenum">
              <a:rPr lang="en-US" sz="1200" smtClean="0"/>
              <a:pPr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10A053-63C9-4CCA-9022-1020B601C09A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9B1A12-AFCC-4CE2-B69F-83821A46B16E}" type="slidenum">
              <a:rPr lang="en-US" sz="1200" smtClean="0"/>
              <a:pPr/>
              <a:t>26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Computers began as large servers in a single location, with everything in the same room—hardware, software,</a:t>
            </a:r>
            <a:r>
              <a:rPr lang="en-US" baseline="0" dirty="0" smtClean="0"/>
              <a:t> data, personnel.</a:t>
            </a:r>
          </a:p>
          <a:p>
            <a:r>
              <a:rPr lang="en-US" dirty="0" smtClean="0"/>
              <a:t>Mid-range</a:t>
            </a:r>
            <a:r>
              <a:rPr lang="en-US" baseline="0" dirty="0" smtClean="0"/>
              <a:t> computers arrived (DEC, IBM, HP, etc.) but they largely extended the mainframe or replaced it in mid-sized companies.</a:t>
            </a:r>
          </a:p>
          <a:p>
            <a:r>
              <a:rPr lang="en-US" baseline="0" dirty="0" smtClean="0"/>
              <a:t>Personal computers arrived and computing spread into the organization.</a:t>
            </a:r>
          </a:p>
          <a:p>
            <a:r>
              <a:rPr lang="en-US" baseline="0" dirty="0" smtClean="0"/>
              <a:t>Networks evolved to support data sharing and communication.</a:t>
            </a:r>
          </a:p>
          <a:p>
            <a:r>
              <a:rPr lang="en-US" baseline="0" dirty="0" smtClean="0"/>
              <a:t>Possibly, Web servers and cloud computing provide the ability to re-centralize MIS services and use tablets and cell phones as clients.</a:t>
            </a:r>
          </a:p>
          <a:p>
            <a:r>
              <a:rPr lang="en-US" baseline="0" dirty="0" smtClean="0"/>
              <a:t>In the 1990s, companies began outsourcing development, largely moved to purchasing software (ERP), and might or might not run their own servers.</a:t>
            </a:r>
          </a:p>
          <a:p>
            <a:r>
              <a:rPr lang="en-US" baseline="0" dirty="0" smtClean="0"/>
              <a:t>Network management and other tasks were contracted out.</a:t>
            </a:r>
          </a:p>
          <a:p>
            <a:r>
              <a:rPr lang="en-US" baseline="0" dirty="0" smtClean="0"/>
              <a:t>Around 2010, the ability to move to software as a service through cloud computing increased.</a:t>
            </a:r>
          </a:p>
          <a:p>
            <a:r>
              <a:rPr lang="en-US" baseline="0" dirty="0" smtClean="0"/>
              <a:t>Which shifts even more of the technology outside the firm.</a:t>
            </a:r>
          </a:p>
          <a:p>
            <a:r>
              <a:rPr lang="en-US" baseline="0" dirty="0" smtClean="0"/>
              <a:t>It is not yet clear if public clouds or private clouds will be the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70D68-DF5D-48E8-8D15-795AE7D1863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1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060396-C7FA-4ECE-B6F6-0F689FDB9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3A69C5-2A83-477C-A780-4F18D87F9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42CF2A-B095-486D-A105-429D3D95EF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914400"/>
            <a:ext cx="792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78DB-3A41-4AAD-8837-35757EE3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86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700B0F6-E69A-4FCE-A425-7748BC3062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AD1256-8F2D-4804-8EEE-F5DBFDDB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43CA37-2DAB-44B2-912B-D29ED7815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B70542-2792-4F72-847E-6723A2904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54E3EC-5CC4-4F08-AAAA-A65D3322F2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BE80BE-7517-443E-9104-C01B4D724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263107-A34B-447F-A3E6-A9F9424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9D036E-66C4-4DDD-9E66-8383B7A60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C0163F0-5193-4F82-9A62-0F6EC9ADA9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" TargetMode="External"/><Relationship Id="rId2" Type="http://schemas.openxmlformats.org/officeDocument/2006/relationships/hyperlink" Target="http://careers.wsj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areers.wsj.com/" TargetMode="External"/><Relationship Id="rId4" Type="http://schemas.openxmlformats.org/officeDocument/2006/relationships/hyperlink" Target="http://www.computerworld.com/careertopics/careers/story/0,,86413,00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careertopics/careers/report/0,11188,10242005,00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action/article.do?command=viewArticleBasic&amp;taxonomyName=careers&amp;articleId=269951&amp;taxonomyId=10&amp;intsrc=kc_to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action/usertools.do?command=getSalaryInformation&amp;yr=200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sj.salary.com/" TargetMode="Externa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action/article.do?command=viewArticleBasic&amp;articleId=9119020&amp;intsrc=hm_ts_hea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sj.salary.com/" TargetMode="Externa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s/article/9139190/Salary_Survey_200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story/0,10801,75467,00.html" TargetMode="External"/><Relationship Id="rId2" Type="http://schemas.openxmlformats.org/officeDocument/2006/relationships/hyperlink" Target="http://www.computerworld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sj.salary.com/" TargetMode="External"/><Relationship Id="rId5" Type="http://schemas.openxmlformats.org/officeDocument/2006/relationships/hyperlink" Target="http://www.careerjournal.com/" TargetMode="External"/><Relationship Id="rId4" Type="http://schemas.openxmlformats.org/officeDocument/2006/relationships/hyperlink" Target="http://www.computerworld.com/spring/salary-survey/2011/job_level/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io.com/research/surveyreport.cfm?id=6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o.com/article/101314" TargetMode="External"/><Relationship Id="rId2" Type="http://schemas.openxmlformats.org/officeDocument/2006/relationships/hyperlink" Target="http://www.networkworld.com/news/2011/022511-it-graduates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jobsite.co.uk/" TargetMode="External"/><Relationship Id="rId2" Type="http://schemas.openxmlformats.org/officeDocument/2006/relationships/hyperlink" Target="http://www.placementindia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careertopics/careers/exclusive/salarysurvey2003/entry" TargetMode="External"/><Relationship Id="rId2" Type="http://schemas.openxmlformats.org/officeDocument/2006/relationships/hyperlink" Target="http://www.statistics.gov.uk/cci/nscl.asp?ID=669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io.com/offshoremap/" TargetMode="External"/><Relationship Id="rId5" Type="http://schemas.openxmlformats.org/officeDocument/2006/relationships/hyperlink" Target="http://news.com.com/2100-1022_3-5180589.html" TargetMode="External"/><Relationship Id="rId4" Type="http://schemas.openxmlformats.org/officeDocument/2006/relationships/hyperlink" Target="http://www.payscale.com/salary-survey/vid-18644/fid-11570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ji.co.il/cji07sal.txt" TargetMode="External"/><Relationship Id="rId3" Type="http://schemas.openxmlformats.org/officeDocument/2006/relationships/hyperlink" Target="http://www.computerworld.com/careertopics/careers/exclusive/salarysurvey2003/entry" TargetMode="External"/><Relationship Id="rId7" Type="http://schemas.openxmlformats.org/officeDocument/2006/relationships/hyperlink" Target="http://vault.com.hk/companies/localesurveylists.jsp?country=China&amp;acount=1" TargetMode="External"/><Relationship Id="rId2" Type="http://schemas.openxmlformats.org/officeDocument/2006/relationships/hyperlink" Target="http://www.computingcareers.co.uk/it-salary-checke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io.com/offshoremap/" TargetMode="External"/><Relationship Id="rId5" Type="http://schemas.openxmlformats.org/officeDocument/2006/relationships/hyperlink" Target="http://news.com.com/2100-1022_3-5180589.html" TargetMode="External"/><Relationship Id="rId4" Type="http://schemas.openxmlformats.org/officeDocument/2006/relationships/hyperlink" Target="http://www.payscale.com/salary-survey/vid-18644/fid-1157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arymap.com/salary-survey-comparison/india-salary-list.cfm" TargetMode="External"/><Relationship Id="rId2" Type="http://schemas.openxmlformats.org/officeDocument/2006/relationships/hyperlink" Target="http://www.payscale.com/research/RU/Jo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o.com/archive/030103/hom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10" Type="http://schemas.openxmlformats.org/officeDocument/2006/relationships/image" Target="../media/image7.pn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jpe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5.jpeg"/><Relationship Id="rId4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19.jpe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" TargetMode="External"/><Relationship Id="rId2" Type="http://schemas.openxmlformats.org/officeDocument/2006/relationships/hyperlink" Target="http://careers.wsj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" TargetMode="External"/><Relationship Id="rId2" Type="http://schemas.openxmlformats.org/officeDocument/2006/relationships/hyperlink" Target="http://careers.wsj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2569536"/>
          </a:xfrm>
          <a:noFill/>
        </p:spPr>
        <p:txBody>
          <a:bodyPr>
            <a:norm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Chapter 13</a:t>
            </a:r>
          </a:p>
          <a:p>
            <a:pPr marL="342900" indent="-342900"/>
            <a:r>
              <a:rPr lang="en-US" dirty="0" smtClean="0"/>
              <a:t>Organizing the MIS Resources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2001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41148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971800" y="1476375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6172200" y="30480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4724400" y="6124575"/>
            <a:ext cx="2771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>
                <a:latin typeface="Times New Roman" pitchFamily="18" charset="0"/>
                <a:hlinkClick r:id="rId2"/>
              </a:rPr>
              <a:t>http://careers.wsj.com</a:t>
            </a:r>
            <a:endParaRPr lang="en-US" sz="1600" i="1">
              <a:latin typeface="Times New Roman" pitchFamily="18" charset="0"/>
            </a:endParaRPr>
          </a:p>
          <a:p>
            <a:r>
              <a:rPr lang="en-US" sz="1600" i="1">
                <a:latin typeface="Times New Roman" pitchFamily="18" charset="0"/>
                <a:hlinkClick r:id="rId3"/>
              </a:rPr>
              <a:t>http://www.computerworld.com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41148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$165,000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6172200" y="4953000"/>
            <a:ext cx="2590800" cy="990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$106,000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74,000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2971800" y="1920875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Director	$106,000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83,000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60,000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analyst	40,000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34,000</a:t>
            </a: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6172200" y="3505200"/>
            <a:ext cx="2590800" cy="762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$69,000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40,000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$123,000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85,000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79,000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55,000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45,000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$94,000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Administrator	89,000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Database analyst	67,000</a:t>
            </a:r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228600" y="39624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228600" y="4330700"/>
            <a:ext cx="2514600" cy="1143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$94,000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Webmaster	72,000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70,000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74,000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3048000" y="39751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1524" name="Rectangle 22"/>
          <p:cNvSpPr>
            <a:spLocks noChangeArrowheads="1"/>
          </p:cNvSpPr>
          <p:nvPr/>
        </p:nvSpPr>
        <p:spPr bwMode="auto">
          <a:xfrm>
            <a:off x="3048000" y="44196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$86,000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Administrator	72,000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64,000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81,000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</p:spTree>
    <p:extLst>
      <p:ext uri="{BB962C8B-B14F-4D97-AF65-F5344CB8AC3E}">
        <p14:creationId xmlns:p14="http://schemas.microsoft.com/office/powerpoint/2010/main" xmlns="" val="2770207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2003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41148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28600" y="5638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i="1">
                <a:latin typeface="Times New Roman" pitchFamily="18" charset="0"/>
                <a:hlinkClick r:id="rId2"/>
              </a:rPr>
              <a:t>http://www.computerworld.com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41148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$154,000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$104,500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40,500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$67,000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54,000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70,600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34,000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$88,300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55,000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45,800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$127,000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92,000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68,000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76,800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65,000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45,000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$91,000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67,900</a:t>
            </a: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2546" name="Rectangle 20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$112,000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96,500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56,000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70,100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$111,000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85,000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75,000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95,000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  <p:sp>
        <p:nvSpPr>
          <p:cNvPr id="22549" name="Text Box 23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28600" y="6196013"/>
            <a:ext cx="6989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hlinkClick r:id="rId4"/>
              </a:rPr>
              <a:t>http://www.computerworld.com/careertopics/careers/story/0,,86413,00.html</a:t>
            </a:r>
            <a:r>
              <a:rPr lang="en-US" sz="1600"/>
              <a:t> </a:t>
            </a:r>
          </a:p>
        </p:txBody>
      </p:sp>
      <p:sp>
        <p:nvSpPr>
          <p:cNvPr id="22550" name="Rectangle 24"/>
          <p:cNvSpPr>
            <a:spLocks noChangeArrowheads="1"/>
          </p:cNvSpPr>
          <p:nvPr/>
        </p:nvSpPr>
        <p:spPr bwMode="auto">
          <a:xfrm>
            <a:off x="76200" y="1011238"/>
            <a:ext cx="2163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hlinkClick r:id="rId5"/>
              </a:rPr>
              <a:t>http://careers.wsj.com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xmlns="" val="295213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2005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1148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2057400" y="60960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hlinkClick r:id="rId2"/>
              </a:rPr>
              <a:t>http://www.computerworld.com</a:t>
            </a:r>
            <a:endParaRPr lang="en-US" sz="1600"/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41148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$164,000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$108,000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40,500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$69,000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54,000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70,400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34,000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$68,300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54,000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47,800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$101,000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74,000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76,800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71,000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45,000</a:t>
            </a:r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3567" name="Rectangle 17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$88,000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DBA	81,000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65,000</a:t>
            </a:r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$112,000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96,500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56,000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71,000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$113,000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97,000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81,000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91,000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  <p:sp>
        <p:nvSpPr>
          <p:cNvPr id="23573" name="Text Box 23">
            <a:hlinkClick r:id="rId3"/>
          </p:cNvPr>
          <p:cNvSpPr txBox="1">
            <a:spLocks noChangeArrowheads="1"/>
          </p:cNvSpPr>
          <p:nvPr/>
        </p:nvSpPr>
        <p:spPr bwMode="auto">
          <a:xfrm>
            <a:off x="609600" y="652145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4"/>
              </a:rPr>
              <a:t>http://www.computerworld.com/careertopics/careers/report/0,11188,10242005,00.html</a:t>
            </a:r>
            <a:endParaRPr lang="en-US" sz="1600">
              <a:cs typeface="Arial" charset="0"/>
            </a:endParaRPr>
          </a:p>
        </p:txBody>
      </p:sp>
      <p:sp>
        <p:nvSpPr>
          <p:cNvPr id="23574" name="Text Box 24"/>
          <p:cNvSpPr txBox="1">
            <a:spLocks noChangeArrowheads="1"/>
          </p:cNvSpPr>
          <p:nvPr/>
        </p:nvSpPr>
        <p:spPr bwMode="auto">
          <a:xfrm>
            <a:off x="2057400" y="57912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5"/>
              </a:rPr>
              <a:t>http://www.careerjournal.com/</a:t>
            </a:r>
            <a:r>
              <a:rPr lang="en-US" sz="160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7356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2006</a:t>
            </a:r>
          </a:p>
        </p:txBody>
      </p:sp>
      <p:sp>
        <p:nvSpPr>
          <p:cNvPr id="24579" name="Rectangle 46"/>
          <p:cNvSpPr>
            <a:spLocks noChangeArrowheads="1"/>
          </p:cNvSpPr>
          <p:nvPr/>
        </p:nvSpPr>
        <p:spPr bwMode="auto">
          <a:xfrm>
            <a:off x="42672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4580" name="Rectangle 47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4581" name="Rectangle 48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4582" name="Rectangle 49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4583" name="Rectangle 50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4584" name="Rectangle 51"/>
          <p:cNvSpPr>
            <a:spLocks noChangeArrowheads="1"/>
          </p:cNvSpPr>
          <p:nvPr/>
        </p:nvSpPr>
        <p:spPr bwMode="auto">
          <a:xfrm>
            <a:off x="3048000" y="56388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hlinkClick r:id="rId2"/>
              </a:rPr>
              <a:t>http://www.computerworld.com</a:t>
            </a:r>
            <a:endParaRPr lang="en-US" sz="1600"/>
          </a:p>
        </p:txBody>
      </p:sp>
      <p:sp>
        <p:nvSpPr>
          <p:cNvPr id="24585" name="Rectangle 52"/>
          <p:cNvSpPr>
            <a:spLocks noChangeArrowheads="1"/>
          </p:cNvSpPr>
          <p:nvPr/>
        </p:nvSpPr>
        <p:spPr bwMode="auto">
          <a:xfrm>
            <a:off x="42672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$175,000</a:t>
            </a:r>
          </a:p>
        </p:txBody>
      </p:sp>
      <p:sp>
        <p:nvSpPr>
          <p:cNvPr id="24586" name="Rectangle 53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$113,000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40,500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4587" name="Rectangle 54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$78,000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55,000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74,000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34,000</a:t>
            </a:r>
          </a:p>
        </p:txBody>
      </p:sp>
      <p:sp>
        <p:nvSpPr>
          <p:cNvPr id="24588" name="Rectangle 55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$77,000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54,000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48,000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4589" name="Rectangle 56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$120,000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97,000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74,000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76,800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76,000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47,000</a:t>
            </a:r>
          </a:p>
        </p:txBody>
      </p:sp>
      <p:sp>
        <p:nvSpPr>
          <p:cNvPr id="24590" name="Text Box 57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4591" name="Rectangle 58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4592" name="Rectangle 59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$88,000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DBA	83,500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65,000</a:t>
            </a:r>
          </a:p>
        </p:txBody>
      </p:sp>
      <p:sp>
        <p:nvSpPr>
          <p:cNvPr id="24593" name="Rectangle 60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4594" name="Rectangle 61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$116,000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96,500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56,000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4595" name="Rectangle 62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4596" name="Rectangle 63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$153,000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97,000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82,000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104,000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  <p:sp>
        <p:nvSpPr>
          <p:cNvPr id="24597" name="Text Box 6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379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hlinkClick r:id="rId4"/>
              </a:rPr>
              <a:t>Computerworld 2006 Salary Survey</a:t>
            </a:r>
            <a:endParaRPr lang="en-US" sz="1800"/>
          </a:p>
        </p:txBody>
      </p:sp>
      <p:sp>
        <p:nvSpPr>
          <p:cNvPr id="24598" name="Text Box 65"/>
          <p:cNvSpPr txBox="1">
            <a:spLocks noChangeArrowheads="1"/>
          </p:cNvSpPr>
          <p:nvPr/>
        </p:nvSpPr>
        <p:spPr bwMode="auto">
          <a:xfrm>
            <a:off x="3048000" y="53340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5"/>
              </a:rPr>
              <a:t>http://www.careerjournal.com/</a:t>
            </a:r>
            <a:r>
              <a:rPr lang="en-US" sz="160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4258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2007</a:t>
            </a:r>
          </a:p>
        </p:txBody>
      </p:sp>
      <p:sp>
        <p:nvSpPr>
          <p:cNvPr id="25603" name="Rectangle 46"/>
          <p:cNvSpPr>
            <a:spLocks noChangeArrowheads="1"/>
          </p:cNvSpPr>
          <p:nvPr/>
        </p:nvSpPr>
        <p:spPr bwMode="auto">
          <a:xfrm>
            <a:off x="41910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5604" name="Rectangle 47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5605" name="Rectangle 48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5606" name="Rectangle 49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5607" name="Rectangle 50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5608" name="Rectangle 51"/>
          <p:cNvSpPr>
            <a:spLocks noChangeArrowheads="1"/>
          </p:cNvSpPr>
          <p:nvPr/>
        </p:nvSpPr>
        <p:spPr bwMode="auto">
          <a:xfrm>
            <a:off x="3048000" y="56388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hlinkClick r:id="rId2"/>
              </a:rPr>
              <a:t>http://www.computerworld.com</a:t>
            </a:r>
            <a:endParaRPr lang="en-US" sz="1600"/>
          </a:p>
        </p:txBody>
      </p:sp>
      <p:sp>
        <p:nvSpPr>
          <p:cNvPr id="25609" name="Rectangle 52"/>
          <p:cNvSpPr>
            <a:spLocks noChangeArrowheads="1"/>
          </p:cNvSpPr>
          <p:nvPr/>
        </p:nvSpPr>
        <p:spPr bwMode="auto">
          <a:xfrm>
            <a:off x="41910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$179,000</a:t>
            </a:r>
          </a:p>
        </p:txBody>
      </p:sp>
      <p:sp>
        <p:nvSpPr>
          <p:cNvPr id="25610" name="Rectangle 53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$113,000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40,500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5611" name="Rectangle 54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$80,000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57,700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74,000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34,000</a:t>
            </a:r>
          </a:p>
        </p:txBody>
      </p:sp>
      <p:sp>
        <p:nvSpPr>
          <p:cNvPr id="25612" name="Rectangle 55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$77,000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54,000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48,000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5613" name="Rectangle 56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$120,000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105,000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74,000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76,800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90,800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47,000</a:t>
            </a:r>
          </a:p>
        </p:txBody>
      </p:sp>
      <p:sp>
        <p:nvSpPr>
          <p:cNvPr id="25614" name="Text Box 57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5615" name="Rectangle 58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5616" name="Rectangle 59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$88,000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DBA	83,700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65,000</a:t>
            </a:r>
          </a:p>
        </p:txBody>
      </p:sp>
      <p:sp>
        <p:nvSpPr>
          <p:cNvPr id="25617" name="Rectangle 60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5618" name="Rectangle 61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$116,000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96,500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56,000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5619" name="Rectangle 62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5620" name="Rectangle 63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$153,000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103,000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82,300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104,000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  <p:sp>
        <p:nvSpPr>
          <p:cNvPr id="25621" name="Text Box 6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379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hlinkClick r:id="rId4"/>
              </a:rPr>
              <a:t>Computerworld 2007 Salary Survey</a:t>
            </a:r>
            <a:endParaRPr lang="en-US" sz="1800"/>
          </a:p>
        </p:txBody>
      </p:sp>
      <p:sp>
        <p:nvSpPr>
          <p:cNvPr id="25622" name="Text Box 65"/>
          <p:cNvSpPr txBox="1">
            <a:spLocks noChangeArrowheads="1"/>
          </p:cNvSpPr>
          <p:nvPr/>
        </p:nvSpPr>
        <p:spPr bwMode="auto">
          <a:xfrm>
            <a:off x="3048000" y="53340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5"/>
              </a:rPr>
              <a:t>http://www.careerjournal.com/</a:t>
            </a:r>
            <a:r>
              <a:rPr lang="en-US" sz="160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9142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Salaries 2008</a:t>
            </a:r>
          </a:p>
        </p:txBody>
      </p:sp>
      <p:sp>
        <p:nvSpPr>
          <p:cNvPr id="26627" name="Rectangle 46"/>
          <p:cNvSpPr>
            <a:spLocks noChangeArrowheads="1"/>
          </p:cNvSpPr>
          <p:nvPr/>
        </p:nvSpPr>
        <p:spPr bwMode="auto">
          <a:xfrm>
            <a:off x="42672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6628" name="Rectangle 47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6629" name="Rectangle 48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6630" name="Rectangle 49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6631" name="Rectangle 50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6632" name="Rectangle 51"/>
          <p:cNvSpPr>
            <a:spLocks noChangeArrowheads="1"/>
          </p:cNvSpPr>
          <p:nvPr/>
        </p:nvSpPr>
        <p:spPr bwMode="auto">
          <a:xfrm>
            <a:off x="3048000" y="56388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hlinkClick r:id="rId2"/>
              </a:rPr>
              <a:t>http://www.computerworld.com</a:t>
            </a:r>
            <a:endParaRPr lang="en-US" sz="1600"/>
          </a:p>
        </p:txBody>
      </p:sp>
      <p:sp>
        <p:nvSpPr>
          <p:cNvPr id="26633" name="Rectangle 52"/>
          <p:cNvSpPr>
            <a:spLocks noChangeArrowheads="1"/>
          </p:cNvSpPr>
          <p:nvPr/>
        </p:nvSpPr>
        <p:spPr bwMode="auto">
          <a:xfrm>
            <a:off x="42672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$179,000</a:t>
            </a:r>
          </a:p>
        </p:txBody>
      </p:sp>
      <p:sp>
        <p:nvSpPr>
          <p:cNvPr id="26634" name="Rectangle 53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$113,000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40,500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6635" name="Rectangle 54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$83,500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59,000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79,000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44,000</a:t>
            </a:r>
          </a:p>
        </p:txBody>
      </p:sp>
      <p:sp>
        <p:nvSpPr>
          <p:cNvPr id="26636" name="Rectangle 55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$87,000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65,000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48,000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6637" name="Rectangle 56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$120,000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90,000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81,000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76,800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69,000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47,000</a:t>
            </a:r>
          </a:p>
        </p:txBody>
      </p:sp>
      <p:sp>
        <p:nvSpPr>
          <p:cNvPr id="26638" name="Text Box 57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6639" name="Rectangle 58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6640" name="Rectangle 59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$103,000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DBA	86,000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76,000</a:t>
            </a:r>
          </a:p>
        </p:txBody>
      </p:sp>
      <p:sp>
        <p:nvSpPr>
          <p:cNvPr id="26641" name="Rectangle 60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6642" name="Rectangle 61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$116,000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89,500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66,000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75,000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66,000</a:t>
            </a:r>
          </a:p>
        </p:txBody>
      </p:sp>
      <p:sp>
        <p:nvSpPr>
          <p:cNvPr id="26643" name="Rectangle 62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6644" name="Rectangle 63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$170,000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103,000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87,000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109,000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53,000</a:t>
            </a:r>
          </a:p>
        </p:txBody>
      </p:sp>
      <p:sp>
        <p:nvSpPr>
          <p:cNvPr id="26645" name="Text Box 6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379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hlinkClick r:id="rId4"/>
              </a:rPr>
              <a:t>Computerworld 2008 Salary Survey</a:t>
            </a:r>
            <a:endParaRPr lang="en-US" sz="1800"/>
          </a:p>
        </p:txBody>
      </p:sp>
      <p:sp>
        <p:nvSpPr>
          <p:cNvPr id="26646" name="Text Box 65"/>
          <p:cNvSpPr txBox="1">
            <a:spLocks noChangeArrowheads="1"/>
          </p:cNvSpPr>
          <p:nvPr/>
        </p:nvSpPr>
        <p:spPr bwMode="auto">
          <a:xfrm>
            <a:off x="3048000" y="53340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5"/>
              </a:rPr>
              <a:t>http://www.careerjournal.com/</a:t>
            </a:r>
            <a:r>
              <a:rPr lang="en-US" sz="1600">
                <a:cs typeface="Arial" charset="0"/>
              </a:rPr>
              <a:t> </a:t>
            </a:r>
          </a:p>
        </p:txBody>
      </p:sp>
      <p:sp>
        <p:nvSpPr>
          <p:cNvPr id="26647" name="TextBox 22"/>
          <p:cNvSpPr txBox="1">
            <a:spLocks noChangeArrowheads="1"/>
          </p:cNvSpPr>
          <p:nvPr/>
        </p:nvSpPr>
        <p:spPr bwMode="auto">
          <a:xfrm>
            <a:off x="762000" y="5638800"/>
            <a:ext cx="225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hlinkClick r:id="rId6"/>
              </a:rPr>
              <a:t>http://wsj.salary.com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5186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Salaries 2009</a:t>
            </a:r>
          </a:p>
        </p:txBody>
      </p:sp>
      <p:sp>
        <p:nvSpPr>
          <p:cNvPr id="27651" name="Rectangle 46"/>
          <p:cNvSpPr>
            <a:spLocks noChangeArrowheads="1"/>
          </p:cNvSpPr>
          <p:nvPr/>
        </p:nvSpPr>
        <p:spPr bwMode="auto">
          <a:xfrm>
            <a:off x="40386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7652" name="Rectangle 47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7653" name="Rectangle 48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7654" name="Rectangle 49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7655" name="Rectangle 50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7656" name="Rectangle 51"/>
          <p:cNvSpPr>
            <a:spLocks noChangeArrowheads="1"/>
          </p:cNvSpPr>
          <p:nvPr/>
        </p:nvSpPr>
        <p:spPr bwMode="auto">
          <a:xfrm>
            <a:off x="3048000" y="56388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hlinkClick r:id="rId2"/>
              </a:rPr>
              <a:t>http://www.computerworld.com</a:t>
            </a:r>
            <a:endParaRPr lang="en-US" sz="1600"/>
          </a:p>
        </p:txBody>
      </p:sp>
      <p:sp>
        <p:nvSpPr>
          <p:cNvPr id="27657" name="Rectangle 52"/>
          <p:cNvSpPr>
            <a:spLocks noChangeArrowheads="1"/>
          </p:cNvSpPr>
          <p:nvPr/>
        </p:nvSpPr>
        <p:spPr bwMode="auto">
          <a:xfrm>
            <a:off x="40386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>
                <a:latin typeface="Times New Roman" pitchFamily="18" charset="0"/>
              </a:rPr>
              <a:t>CIO/VP IS/CTO	$171,000</a:t>
            </a:r>
          </a:p>
        </p:txBody>
      </p:sp>
      <p:sp>
        <p:nvSpPr>
          <p:cNvPr id="27658" name="Rectangle 53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$101,000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80,000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Systems Admin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Lead operator	52,600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Computer operator	35,000</a:t>
            </a:r>
          </a:p>
        </p:txBody>
      </p:sp>
      <p:sp>
        <p:nvSpPr>
          <p:cNvPr id="27659" name="Rectangle 54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Manager	$78,000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Administrator	62,800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Network engineer	78,200</a:t>
            </a:r>
          </a:p>
          <a:p>
            <a:pPr>
              <a:tabLst>
                <a:tab pos="2000250" algn="dec"/>
              </a:tabLst>
            </a:pPr>
            <a:r>
              <a:rPr lang="en-US" sz="1400">
                <a:latin typeface="Times New Roman" pitchFamily="18" charset="0"/>
              </a:rPr>
              <a:t>Junior analyst	44,000</a:t>
            </a:r>
          </a:p>
        </p:txBody>
      </p:sp>
      <p:sp>
        <p:nvSpPr>
          <p:cNvPr id="27660" name="Rectangle 55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Manager	$71,700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Technical trainer	68,000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Help desk operator	39,200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latin typeface="Times New Roman" pitchFamily="18" charset="0"/>
              </a:rPr>
              <a:t>PC technical support	43,000</a:t>
            </a:r>
          </a:p>
        </p:txBody>
      </p:sp>
      <p:sp>
        <p:nvSpPr>
          <p:cNvPr id="27661" name="Rectangle 56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Director	$160,000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Project manager	105,000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System analyst	78,300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Senior developer	85,600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Programmer/analyst	76,000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Junior programmer	54,800</a:t>
            </a:r>
          </a:p>
        </p:txBody>
      </p:sp>
      <p:sp>
        <p:nvSpPr>
          <p:cNvPr id="27662" name="Text Box 57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7663" name="Rectangle 58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7664" name="Rectangle 59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Manager	$99,400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Architect	95,000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DBA	88,700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latin typeface="Times New Roman" pitchFamily="18" charset="0"/>
              </a:rPr>
              <a:t>Analyst	79,000</a:t>
            </a:r>
          </a:p>
        </p:txBody>
      </p:sp>
      <p:sp>
        <p:nvSpPr>
          <p:cNvPr id="27665" name="Rectangle 60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Internet</a:t>
            </a:r>
          </a:p>
        </p:txBody>
      </p:sp>
      <p:sp>
        <p:nvSpPr>
          <p:cNvPr id="27666" name="Rectangle 61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Director/strategy	$143,000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Manager	82,500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Application developer	66,000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EC specialist	71,700</a:t>
            </a:r>
          </a:p>
          <a:p>
            <a:pPr>
              <a:tabLst>
                <a:tab pos="2230438" algn="dec"/>
              </a:tabLst>
            </a:pPr>
            <a:r>
              <a:rPr lang="en-US" sz="1400">
                <a:latin typeface="Times New Roman" pitchFamily="18" charset="0"/>
              </a:rPr>
              <a:t>EDI specialist	67,000</a:t>
            </a:r>
          </a:p>
        </p:txBody>
      </p:sp>
      <p:sp>
        <p:nvSpPr>
          <p:cNvPr id="27667" name="Rectangle 62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Security</a:t>
            </a:r>
          </a:p>
        </p:txBody>
      </p:sp>
      <p:sp>
        <p:nvSpPr>
          <p:cNvPr id="27668" name="Rectangle 63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Chief Security	$170,000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Manager	111,500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Specialist	83,600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manager	109,000</a:t>
            </a:r>
          </a:p>
          <a:p>
            <a:pPr>
              <a:tabLst>
                <a:tab pos="1943100" algn="dec"/>
              </a:tabLst>
            </a:pPr>
            <a:r>
              <a:rPr lang="en-US" sz="1400">
                <a:latin typeface="Times New Roman" pitchFamily="18" charset="0"/>
              </a:rPr>
              <a:t>IS audit staff	65,700</a:t>
            </a:r>
          </a:p>
        </p:txBody>
      </p:sp>
      <p:sp>
        <p:nvSpPr>
          <p:cNvPr id="27669" name="Text Box 6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3954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hlinkClick r:id="rId4"/>
              </a:rPr>
              <a:t>Computerworld 2009 Salary Survey</a:t>
            </a:r>
            <a:endParaRPr lang="en-US" sz="1800"/>
          </a:p>
        </p:txBody>
      </p:sp>
      <p:sp>
        <p:nvSpPr>
          <p:cNvPr id="27670" name="Text Box 65"/>
          <p:cNvSpPr txBox="1">
            <a:spLocks noChangeArrowheads="1"/>
          </p:cNvSpPr>
          <p:nvPr/>
        </p:nvSpPr>
        <p:spPr bwMode="auto">
          <a:xfrm>
            <a:off x="3048000" y="53340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cs typeface="Arial" charset="0"/>
                <a:hlinkClick r:id="rId5"/>
              </a:rPr>
              <a:t>http://www.careerjournal.com/</a:t>
            </a:r>
            <a:r>
              <a:rPr lang="en-US" sz="1600">
                <a:cs typeface="Arial" charset="0"/>
              </a:rPr>
              <a:t> </a:t>
            </a:r>
          </a:p>
        </p:txBody>
      </p:sp>
      <p:sp>
        <p:nvSpPr>
          <p:cNvPr id="27671" name="TextBox 22"/>
          <p:cNvSpPr txBox="1">
            <a:spLocks noChangeArrowheads="1"/>
          </p:cNvSpPr>
          <p:nvPr/>
        </p:nvSpPr>
        <p:spPr bwMode="auto">
          <a:xfrm>
            <a:off x="762000" y="5638800"/>
            <a:ext cx="225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>
                <a:hlinkClick r:id="rId6"/>
              </a:rPr>
              <a:t>http://wsj.salary.com</a:t>
            </a:r>
            <a:endParaRPr lang="en-US" sz="1800"/>
          </a:p>
        </p:txBody>
      </p:sp>
      <p:sp>
        <p:nvSpPr>
          <p:cNvPr id="27672" name="TextBox 23"/>
          <p:cNvSpPr txBox="1">
            <a:spLocks noChangeArrowheads="1"/>
          </p:cNvSpPr>
          <p:nvPr/>
        </p:nvSpPr>
        <p:spPr bwMode="auto">
          <a:xfrm>
            <a:off x="3048000" y="6443663"/>
            <a:ext cx="3857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/>
              <a:t>Salary drop 2.8-5.6% eweek/Robert Half</a:t>
            </a:r>
          </a:p>
        </p:txBody>
      </p:sp>
      <p:sp>
        <p:nvSpPr>
          <p:cNvPr id="27673" name="TextBox 24"/>
          <p:cNvSpPr txBox="1">
            <a:spLocks noChangeArrowheads="1"/>
          </p:cNvSpPr>
          <p:nvPr/>
        </p:nvSpPr>
        <p:spPr bwMode="auto">
          <a:xfrm>
            <a:off x="1066800" y="76200"/>
            <a:ext cx="19843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Note: High variance</a:t>
            </a:r>
          </a:p>
        </p:txBody>
      </p:sp>
    </p:spTree>
    <p:extLst>
      <p:ext uri="{BB962C8B-B14F-4D97-AF65-F5344CB8AC3E}">
        <p14:creationId xmlns:p14="http://schemas.microsoft.com/office/powerpoint/2010/main" xmlns="" val="197176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Salaries 2011</a:t>
            </a:r>
          </a:p>
        </p:txBody>
      </p:sp>
      <p:sp>
        <p:nvSpPr>
          <p:cNvPr id="27651" name="Rectangle 46"/>
          <p:cNvSpPr>
            <a:spLocks noChangeArrowheads="1"/>
          </p:cNvSpPr>
          <p:nvPr/>
        </p:nvSpPr>
        <p:spPr bwMode="auto">
          <a:xfrm>
            <a:off x="4038600" y="469900"/>
            <a:ext cx="2895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IS Management</a:t>
            </a:r>
          </a:p>
        </p:txBody>
      </p:sp>
      <p:sp>
        <p:nvSpPr>
          <p:cNvPr id="27652" name="Rectangle 47"/>
          <p:cNvSpPr>
            <a:spLocks noChangeArrowheads="1"/>
          </p:cNvSpPr>
          <p:nvPr/>
        </p:nvSpPr>
        <p:spPr bwMode="auto">
          <a:xfrm>
            <a:off x="6172200" y="4495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Operations</a:t>
            </a:r>
          </a:p>
        </p:txBody>
      </p:sp>
      <p:sp>
        <p:nvSpPr>
          <p:cNvPr id="27653" name="Rectangle 48"/>
          <p:cNvSpPr>
            <a:spLocks noChangeArrowheads="1"/>
          </p:cNvSpPr>
          <p:nvPr/>
        </p:nvSpPr>
        <p:spPr bwMode="auto">
          <a:xfrm>
            <a:off x="2971800" y="16129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Networks</a:t>
            </a:r>
          </a:p>
        </p:txBody>
      </p:sp>
      <p:sp>
        <p:nvSpPr>
          <p:cNvPr id="27654" name="Rectangle 49"/>
          <p:cNvSpPr>
            <a:spLocks noChangeArrowheads="1"/>
          </p:cNvSpPr>
          <p:nvPr/>
        </p:nvSpPr>
        <p:spPr bwMode="auto">
          <a:xfrm>
            <a:off x="228600" y="1476375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Systems Development</a:t>
            </a:r>
          </a:p>
        </p:txBody>
      </p:sp>
      <p:sp>
        <p:nvSpPr>
          <p:cNvPr id="27655" name="Rectangle 50"/>
          <p:cNvSpPr>
            <a:spLocks noChangeArrowheads="1"/>
          </p:cNvSpPr>
          <p:nvPr/>
        </p:nvSpPr>
        <p:spPr bwMode="auto">
          <a:xfrm>
            <a:off x="6172200" y="2971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User Support</a:t>
            </a:r>
          </a:p>
        </p:txBody>
      </p:sp>
      <p:sp>
        <p:nvSpPr>
          <p:cNvPr id="27656" name="Rectangle 51"/>
          <p:cNvSpPr>
            <a:spLocks noChangeArrowheads="1"/>
          </p:cNvSpPr>
          <p:nvPr/>
        </p:nvSpPr>
        <p:spPr bwMode="auto">
          <a:xfrm>
            <a:off x="3048000" y="56388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hlinkClick r:id="rId2"/>
              </a:rPr>
              <a:t>http://www.computerworld.com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657" name="Rectangle 52"/>
          <p:cNvSpPr>
            <a:spLocks noChangeArrowheads="1"/>
          </p:cNvSpPr>
          <p:nvPr/>
        </p:nvSpPr>
        <p:spPr bwMode="auto">
          <a:xfrm>
            <a:off x="4038600" y="914400"/>
            <a:ext cx="2895600" cy="3810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571750" algn="dec"/>
              </a:tabLst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</a:rPr>
              <a:t>CIO/VP IS/CTO	$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</a:rPr>
              <a:t>191,000</a:t>
            </a:r>
            <a:endParaRPr lang="en-US" sz="18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8" name="Rectangle 53"/>
          <p:cNvSpPr>
            <a:spLocks noChangeArrowheads="1"/>
          </p:cNvSpPr>
          <p:nvPr/>
        </p:nvSpPr>
        <p:spPr bwMode="auto">
          <a:xfrm>
            <a:off x="6172200" y="4953000"/>
            <a:ext cx="2590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Director	$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104,600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80,000</a:t>
            </a: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Systems Admin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70,300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Lead operator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53,800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Computer operator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37,400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9" name="Rectangle 54"/>
          <p:cNvSpPr>
            <a:spLocks noChangeArrowheads="1"/>
          </p:cNvSpPr>
          <p:nvPr/>
        </p:nvSpPr>
        <p:spPr bwMode="auto">
          <a:xfrm>
            <a:off x="2971800" y="2057400"/>
            <a:ext cx="22098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0025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$90,500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00025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Administrator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64,100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00025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Network engineer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77,300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00025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Junior analyst	44,000</a:t>
            </a:r>
          </a:p>
        </p:txBody>
      </p:sp>
      <p:sp>
        <p:nvSpPr>
          <p:cNvPr id="27660" name="Rectangle 55"/>
          <p:cNvSpPr>
            <a:spLocks noChangeArrowheads="1"/>
          </p:cNvSpPr>
          <p:nvPr/>
        </p:nvSpPr>
        <p:spPr bwMode="auto">
          <a:xfrm>
            <a:off x="6172200" y="34290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$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75,300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33838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Technical trainer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64,600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33838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Help desk operator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56,200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33838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PC technical support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51,600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61" name="Rectangle 56"/>
          <p:cNvSpPr>
            <a:spLocks noChangeArrowheads="1"/>
          </p:cNvSpPr>
          <p:nvPr/>
        </p:nvSpPr>
        <p:spPr bwMode="auto">
          <a:xfrm>
            <a:off x="228600" y="1920875"/>
            <a:ext cx="2500313" cy="1600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Director	$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175,000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Project manager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102,300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System analyst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79,200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Senior developer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92,300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Programmer/analyst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77,000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Junior programmer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56,800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62" name="Text Box 57"/>
          <p:cNvSpPr txBox="1">
            <a:spLocks noChangeArrowheads="1"/>
          </p:cNvSpPr>
          <p:nvPr/>
        </p:nvSpPr>
        <p:spPr bwMode="auto">
          <a:xfrm>
            <a:off x="7086600" y="914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>
                <a:solidFill>
                  <a:prstClr val="black"/>
                </a:solidFill>
              </a:rPr>
              <a:t>Includes bonus</a:t>
            </a:r>
          </a:p>
        </p:txBody>
      </p:sp>
      <p:sp>
        <p:nvSpPr>
          <p:cNvPr id="27663" name="Rectangle 58"/>
          <p:cNvSpPr>
            <a:spLocks noChangeArrowheads="1"/>
          </p:cNvSpPr>
          <p:nvPr/>
        </p:nvSpPr>
        <p:spPr bwMode="auto">
          <a:xfrm>
            <a:off x="6172200" y="14478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Database</a:t>
            </a:r>
          </a:p>
        </p:txBody>
      </p:sp>
      <p:sp>
        <p:nvSpPr>
          <p:cNvPr id="27664" name="Rectangle 59"/>
          <p:cNvSpPr>
            <a:spLocks noChangeArrowheads="1"/>
          </p:cNvSpPr>
          <p:nvPr/>
        </p:nvSpPr>
        <p:spPr bwMode="auto">
          <a:xfrm>
            <a:off x="6172200" y="1892300"/>
            <a:ext cx="2590800" cy="914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$110,800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Architect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117,000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DBA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89,300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860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Analyst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75,800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65" name="Rectangle 60"/>
          <p:cNvSpPr>
            <a:spLocks noChangeArrowheads="1"/>
          </p:cNvSpPr>
          <p:nvPr/>
        </p:nvSpPr>
        <p:spPr bwMode="auto">
          <a:xfrm>
            <a:off x="228600" y="3733800"/>
            <a:ext cx="2514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27666" name="Rectangle 61"/>
          <p:cNvSpPr>
            <a:spLocks noChangeArrowheads="1"/>
          </p:cNvSpPr>
          <p:nvPr/>
        </p:nvSpPr>
        <p:spPr bwMode="auto">
          <a:xfrm>
            <a:off x="228600" y="4102100"/>
            <a:ext cx="2514600" cy="15367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043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Director/strategy	$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156,400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3043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88,500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3043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Application developer	66,000</a:t>
            </a:r>
          </a:p>
          <a:p>
            <a:pPr>
              <a:tabLst>
                <a:tab pos="223043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EC specialist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72,700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2230438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EDI specialist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68,000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67" name="Rectangle 62"/>
          <p:cNvSpPr>
            <a:spLocks noChangeArrowheads="1"/>
          </p:cNvSpPr>
          <p:nvPr/>
        </p:nvSpPr>
        <p:spPr bwMode="auto">
          <a:xfrm>
            <a:off x="3200400" y="3505200"/>
            <a:ext cx="2209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solidFill>
                  <a:prstClr val="black"/>
                </a:solidFill>
                <a:latin typeface="Times New Roman" pitchFamily="18" charset="0"/>
              </a:rPr>
              <a:t>Security</a:t>
            </a:r>
          </a:p>
        </p:txBody>
      </p:sp>
      <p:sp>
        <p:nvSpPr>
          <p:cNvPr id="27668" name="Rectangle 63"/>
          <p:cNvSpPr>
            <a:spLocks noChangeArrowheads="1"/>
          </p:cNvSpPr>
          <p:nvPr/>
        </p:nvSpPr>
        <p:spPr bwMode="auto">
          <a:xfrm>
            <a:off x="3200400" y="3949700"/>
            <a:ext cx="2209800" cy="12954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9431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Chief Security	$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162,000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19431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Manager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99,000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19431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Specialist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89,000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tabLst>
                <a:tab pos="19431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IS audit manager	109,000</a:t>
            </a:r>
          </a:p>
          <a:p>
            <a:pPr>
              <a:tabLst>
                <a:tab pos="1943100" algn="dec"/>
              </a:tabLs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IS audit staff	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</a:rPr>
              <a:t>70,400</a:t>
            </a:r>
            <a:endParaRPr lang="en-US" sz="1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69" name="Text Box 6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3809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prstClr val="black"/>
                </a:solidFill>
                <a:hlinkClick r:id="rId4"/>
              </a:rPr>
              <a:t>Computerworld </a:t>
            </a:r>
            <a:r>
              <a:rPr lang="en-US" sz="1800" dirty="0" smtClean="0">
                <a:solidFill>
                  <a:prstClr val="black"/>
                </a:solidFill>
                <a:hlinkClick r:id="rId4"/>
              </a:rPr>
              <a:t>2011 </a:t>
            </a:r>
            <a:r>
              <a:rPr lang="en-US" sz="1800" dirty="0">
                <a:solidFill>
                  <a:prstClr val="black"/>
                </a:solidFill>
                <a:hlinkClick r:id="rId4"/>
              </a:rPr>
              <a:t>Salary Survey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670" name="Text Box 65"/>
          <p:cNvSpPr txBox="1">
            <a:spLocks noChangeArrowheads="1"/>
          </p:cNvSpPr>
          <p:nvPr/>
        </p:nvSpPr>
        <p:spPr bwMode="auto">
          <a:xfrm>
            <a:off x="3048000" y="5334000"/>
            <a:ext cx="293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prstClr val="black"/>
                </a:solidFill>
                <a:cs typeface="Arial" charset="0"/>
                <a:hlinkClick r:id="rId5"/>
              </a:rPr>
              <a:t>http://www.careerjournal.com/</a:t>
            </a:r>
            <a:r>
              <a:rPr lang="en-US" sz="160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  <p:sp>
        <p:nvSpPr>
          <p:cNvPr id="27671" name="TextBox 22"/>
          <p:cNvSpPr txBox="1">
            <a:spLocks noChangeArrowheads="1"/>
          </p:cNvSpPr>
          <p:nvPr/>
        </p:nvSpPr>
        <p:spPr bwMode="auto">
          <a:xfrm>
            <a:off x="990600" y="5943600"/>
            <a:ext cx="225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hlinkClick r:id="rId6"/>
              </a:rPr>
              <a:t>http://wsj.salary.com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673" name="TextBox 24"/>
          <p:cNvSpPr txBox="1">
            <a:spLocks noChangeArrowheads="1"/>
          </p:cNvSpPr>
          <p:nvPr/>
        </p:nvSpPr>
        <p:spPr bwMode="auto">
          <a:xfrm>
            <a:off x="1066800" y="76200"/>
            <a:ext cx="19843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</a:rPr>
              <a:t>Note: High variance</a:t>
            </a:r>
          </a:p>
        </p:txBody>
      </p:sp>
    </p:spTree>
    <p:extLst>
      <p:ext uri="{BB962C8B-B14F-4D97-AF65-F5344CB8AC3E}">
        <p14:creationId xmlns:p14="http://schemas.microsoft.com/office/powerpoint/2010/main" xmlns="" val="30396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781800" y="5105400"/>
            <a:ext cx="212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Garamond" pitchFamily="18" charset="0"/>
              </a:rPr>
              <a:t>Arnett and Litecky, 1994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 Job Skills Needed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143000" y="1371600"/>
          <a:ext cx="7772400" cy="3552825"/>
        </p:xfrm>
        <a:graphic>
          <a:graphicData uri="http://schemas.openxmlformats.org/presentationml/2006/ole">
            <p:oleObj spid="_x0000_s2086" name="Document" r:id="rId4" imgW="5632704" imgH="2324100" progId="Word.Document.8">
              <p:embed/>
            </p:oleObj>
          </a:graphicData>
        </a:graphic>
      </p:graphicFrame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3962400" y="5105400"/>
            <a:ext cx="191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Garamond" pitchFamily="18" charset="0"/>
              </a:rPr>
              <a:t>Computerworld, 1998</a:t>
            </a:r>
          </a:p>
        </p:txBody>
      </p:sp>
    </p:spTree>
    <p:extLst>
      <p:ext uri="{BB962C8B-B14F-4D97-AF65-F5344CB8AC3E}">
        <p14:creationId xmlns:p14="http://schemas.microsoft.com/office/powerpoint/2010/main" xmlns="" val="414036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Skills in Demand</a:t>
            </a:r>
          </a:p>
        </p:txBody>
      </p:sp>
      <p:graphicFrame>
        <p:nvGraphicFramePr>
          <p:cNvPr id="149703" name="Group 199"/>
          <p:cNvGraphicFramePr>
            <a:graphicFrameLocks noGrp="1"/>
          </p:cNvGraphicFramePr>
          <p:nvPr/>
        </p:nvGraphicFramePr>
        <p:xfrm>
          <a:off x="1219200" y="1447800"/>
          <a:ext cx="7772400" cy="3516315"/>
        </p:xfrm>
        <a:graphic>
          <a:graphicData uri="http://schemas.openxmlformats.org/drawingml/2006/table">
            <a:tbl>
              <a:tblPr/>
              <a:tblGrid>
                <a:gridCol w="757238"/>
                <a:gridCol w="1681162"/>
                <a:gridCol w="2362200"/>
                <a:gridCol w="1600200"/>
                <a:gridCol w="1371600"/>
              </a:tblGrid>
              <a:tr h="4414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Rank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Application development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ERP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ERP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Networking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Project management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Object engineering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Groupware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Database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9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Database management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 warehouse and data visualization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Database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UNIX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Networking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Groupware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Networking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Visual Basic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Security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Wireless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COBOL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COBOL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5" name="Rectangle 176"/>
          <p:cNvSpPr>
            <a:spLocks noChangeArrowheads="1"/>
          </p:cNvSpPr>
          <p:nvPr/>
        </p:nvSpPr>
        <p:spPr bwMode="auto">
          <a:xfrm>
            <a:off x="1219200" y="5410200"/>
            <a:ext cx="566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2004: </a:t>
            </a:r>
            <a:r>
              <a:rPr lang="en-US" sz="1600">
                <a:hlinkClick r:id="rId2"/>
              </a:rPr>
              <a:t>http://www2.cio.com/research/surveyreport.cfm?id=69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04082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is an MIS department managed?</a:t>
            </a:r>
            <a:endParaRPr lang="en-US" sz="2000" dirty="0" smtClean="0"/>
          </a:p>
          <a:p>
            <a:r>
              <a:rPr lang="en-US" sz="2000" dirty="0" smtClean="0"/>
              <a:t>Is the MIS department doing a good job?</a:t>
            </a:r>
          </a:p>
          <a:p>
            <a:r>
              <a:rPr lang="en-US" sz="2000" dirty="0" smtClean="0"/>
              <a:t>What roles and tasks does the MIS department perform?</a:t>
            </a:r>
          </a:p>
          <a:p>
            <a:r>
              <a:rPr lang="en-US" sz="2000" dirty="0" smtClean="0"/>
              <a:t>What MIS jobs are available, and how much will it cost to hire IT employees?</a:t>
            </a:r>
          </a:p>
          <a:p>
            <a:r>
              <a:rPr lang="en-US" sz="2000" dirty="0" smtClean="0"/>
              <a:t>Do you really need to run all of the MIS operations yourself?</a:t>
            </a:r>
          </a:p>
          <a:p>
            <a:r>
              <a:rPr lang="en-US" sz="2000" dirty="0" smtClean="0"/>
              <a:t>Who should control IT resources?</a:t>
            </a:r>
          </a:p>
          <a:p>
            <a:r>
              <a:rPr lang="en-US" sz="2000" dirty="0" smtClean="0"/>
              <a:t>How can Internet technologies be used internally to centralize data but still support decentralized user access?</a:t>
            </a:r>
          </a:p>
          <a:p>
            <a:r>
              <a:rPr lang="en-US" sz="2000" dirty="0" smtClean="0"/>
              <a:t>Why is the MIS department involved in so many conflicts? How do you solve them?</a:t>
            </a:r>
          </a:p>
        </p:txBody>
      </p:sp>
    </p:spTree>
    <p:extLst>
      <p:ext uri="{BB962C8B-B14F-4D97-AF65-F5344CB8AC3E}">
        <p14:creationId xmlns:p14="http://schemas.microsoft.com/office/powerpoint/2010/main" xmlns="" val="398929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Skills in Demand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524000" y="5791200"/>
            <a:ext cx="6769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2010: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www.networkworld.com/news/2011/022511-it-graduates.html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2007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http://www.cio.com/article/101314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1134311"/>
              </p:ext>
            </p:extLst>
          </p:nvPr>
        </p:nvGraphicFramePr>
        <p:xfrm>
          <a:off x="990600" y="1524000"/>
          <a:ext cx="7924800" cy="3817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102"/>
                <a:gridCol w="1308100"/>
                <a:gridCol w="1359598"/>
                <a:gridCol w="1600200"/>
                <a:gridCol w="12192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Year/Rank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63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Java/J2EE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Developer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SAP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 Management</a:t>
                      </a:r>
                      <a:endParaRPr lang="en-US" sz="16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3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Business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Administrator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Offshore</a:t>
                      </a:r>
                      <a:r>
                        <a:rPr lang="en-US" sz="1600" baseline="0" dirty="0" smtClean="0"/>
                        <a:t> Project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Vendor</a:t>
                      </a:r>
                      <a:r>
                        <a:rPr lang="en-US" sz="1600" baseline="0" dirty="0" smtClean="0"/>
                        <a:t> Manager</a:t>
                      </a:r>
                      <a:endParaRPr lang="en-US" sz="1600" dirty="0"/>
                    </a:p>
                  </a:txBody>
                  <a:tcPr/>
                </a:tc>
              </a:tr>
              <a:tr h="63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Networking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</a:t>
                      </a:r>
                      <a:endParaRPr lang="en-US" sz="1600" dirty="0"/>
                    </a:p>
                  </a:txBody>
                  <a:tcPr/>
                </a:tc>
              </a:tr>
              <a:tr h="63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Engineering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Warehouse and Visualization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Wireless</a:t>
                      </a:r>
                      <a:endParaRPr lang="en-US" sz="1600" dirty="0"/>
                    </a:p>
                  </a:txBody>
                  <a:tcPr/>
                </a:tc>
              </a:tr>
              <a:tr h="634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Networking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COBOL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55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810000" y="6477000"/>
            <a:ext cx="304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>
                <a:latin typeface="Book Antiqua" pitchFamily="18" charset="0"/>
              </a:rPr>
              <a:t>The Economist:  July 30, 1994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International Salaries 1994</a:t>
            </a:r>
          </a:p>
        </p:txBody>
      </p:sp>
      <p:graphicFrame>
        <p:nvGraphicFramePr>
          <p:cNvPr id="15929" name="Group 56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196618779"/>
              </p:ext>
            </p:extLst>
          </p:nvPr>
        </p:nvGraphicFramePr>
        <p:xfrm>
          <a:off x="14143" y="1143000"/>
          <a:ext cx="9109075" cy="5241923"/>
        </p:xfrm>
        <a:graphic>
          <a:graphicData uri="http://schemas.openxmlformats.org/drawingml/2006/table">
            <a:tbl>
              <a:tblPr/>
              <a:tblGrid>
                <a:gridCol w="1403350"/>
                <a:gridCol w="1282700"/>
                <a:gridCol w="1285875"/>
                <a:gridCol w="1282700"/>
                <a:gridCol w="1692275"/>
                <a:gridCol w="876300"/>
                <a:gridCol w="1285875"/>
              </a:tblGrid>
              <a:tr h="517556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Systems Analyst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Programmer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Textile Worker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Non-Salary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Non-Salary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 hour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Non-Salary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States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46,757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14,443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36,022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10,578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8.74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Japan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51,938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12,581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42,316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9,415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Germany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49,286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15,821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40,124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13,951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7.38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44,050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27,113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26,311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19,210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9.73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6.76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Britain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41,808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9,680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25,529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5,718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2,248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3,196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1,769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2,206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Mexico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20,794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15,057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14,917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11,161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Hong Kong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51,277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12,185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28,211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6,404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957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International Salaries: 2001</a:t>
            </a:r>
          </a:p>
        </p:txBody>
      </p:sp>
      <p:graphicFrame>
        <p:nvGraphicFramePr>
          <p:cNvPr id="156699" name="Group 2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046491383"/>
              </p:ext>
            </p:extLst>
          </p:nvPr>
        </p:nvGraphicFramePr>
        <p:xfrm>
          <a:off x="1600200" y="1676400"/>
          <a:ext cx="5141913" cy="2133601"/>
        </p:xfrm>
        <a:graphic>
          <a:graphicData uri="http://schemas.openxmlformats.org/drawingml/2006/table">
            <a:tbl>
              <a:tblPr/>
              <a:tblGrid>
                <a:gridCol w="1784350"/>
                <a:gridCol w="3357563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Programmer/Analyst  Salary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United States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55,000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Britain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57,000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Russia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10,800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2,508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9" name="Rectangle 28"/>
          <p:cNvSpPr>
            <a:spLocks noChangeArrowheads="1"/>
          </p:cNvSpPr>
          <p:nvPr/>
        </p:nvSpPr>
        <p:spPr bwMode="auto">
          <a:xfrm>
            <a:off x="1828800" y="4495800"/>
            <a:ext cx="3660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hlinkClick r:id="rId2"/>
              </a:rPr>
              <a:t>www.placementIndia.com</a:t>
            </a:r>
            <a:endParaRPr lang="en-US"/>
          </a:p>
          <a:p>
            <a:r>
              <a:rPr lang="en-US">
                <a:hlinkClick r:id="rId3"/>
              </a:rPr>
              <a:t>www.gojobsite.co.uk</a:t>
            </a:r>
            <a:endParaRPr lang="en-US"/>
          </a:p>
          <a:p>
            <a:r>
              <a:rPr lang="en-US"/>
              <a:t>www.auriga.com  </a:t>
            </a:r>
          </a:p>
        </p:txBody>
      </p:sp>
    </p:spTree>
    <p:extLst>
      <p:ext uri="{BB962C8B-B14F-4D97-AF65-F5344CB8AC3E}">
        <p14:creationId xmlns:p14="http://schemas.microsoft.com/office/powerpoint/2010/main" xmlns="" val="2615554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International Salaries 2003/2004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8934911"/>
              </p:ext>
            </p:extLst>
          </p:nvPr>
        </p:nvGraphicFramePr>
        <p:xfrm>
          <a:off x="2286000" y="1219200"/>
          <a:ext cx="5503863" cy="3383224"/>
        </p:xfrm>
        <a:graphic>
          <a:graphicData uri="http://schemas.openxmlformats.org/drawingml/2006/table">
            <a:tbl>
              <a:tblPr/>
              <a:tblGrid>
                <a:gridCol w="1963738"/>
                <a:gridCol w="3540125"/>
              </a:tblGrid>
              <a:tr h="7009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Programmer/Analyst  Salary (USD/year)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United States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61,500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Britain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59,600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Russia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10,000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Romania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6,500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9,000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India/Bangalore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6,104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10,000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85800" y="5097463"/>
            <a:ext cx="507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UK: </a:t>
            </a:r>
            <a:r>
              <a:rPr lang="en-US" sz="1600">
                <a:hlinkClick r:id="rId2"/>
              </a:rPr>
              <a:t>http://www.statistics.gov.uk/cci/nscl.asp?ID=6697</a:t>
            </a:r>
            <a:r>
              <a:rPr lang="en-US" sz="1600"/>
              <a:t> 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85800" y="4668838"/>
            <a:ext cx="836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US: </a:t>
            </a:r>
            <a:r>
              <a:rPr lang="en-US" sz="1600">
                <a:hlinkClick r:id="rId3"/>
              </a:rPr>
              <a:t>http://www.computerworld.com/careertopics/careers/exclusive/salarysurvey2003/entry</a:t>
            </a:r>
            <a:r>
              <a:rPr lang="en-US" sz="1600"/>
              <a:t> 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85800" y="5526088"/>
            <a:ext cx="615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India: </a:t>
            </a:r>
            <a:r>
              <a:rPr lang="en-US" sz="1600">
                <a:hlinkClick r:id="rId4"/>
              </a:rPr>
              <a:t>http://www.payscale.com/salary-survey/vid-18644/fid-11570</a:t>
            </a:r>
            <a:r>
              <a:rPr lang="en-US" sz="1600"/>
              <a:t> 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85800" y="5954713"/>
            <a:ext cx="564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Summary: </a:t>
            </a:r>
            <a:r>
              <a:rPr lang="en-US" sz="1600">
                <a:hlinkClick r:id="rId5"/>
              </a:rPr>
              <a:t>http://news.com.com/2100-1022_3-5180589.html</a:t>
            </a:r>
            <a:r>
              <a:rPr lang="en-US" sz="1600"/>
              <a:t> 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85800" y="6383338"/>
            <a:ext cx="446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Many in 2002: </a:t>
            </a:r>
            <a:r>
              <a:rPr lang="en-US" sz="1600">
                <a:hlinkClick r:id="rId6"/>
              </a:rPr>
              <a:t>http://www.cio.com/offshoremap/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121336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International Salaries 2006/2007</a:t>
            </a:r>
          </a:p>
        </p:txBody>
      </p:sp>
      <p:graphicFrame>
        <p:nvGraphicFramePr>
          <p:cNvPr id="13527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7143116"/>
              </p:ext>
            </p:extLst>
          </p:nvPr>
        </p:nvGraphicFramePr>
        <p:xfrm>
          <a:off x="1905000" y="1343457"/>
          <a:ext cx="6661150" cy="3170240"/>
        </p:xfrm>
        <a:graphic>
          <a:graphicData uri="http://schemas.openxmlformats.org/drawingml/2006/table">
            <a:tbl>
              <a:tblPr/>
              <a:tblGrid>
                <a:gridCol w="1963738"/>
                <a:gridCol w="4697412"/>
              </a:tblGrid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Programmer/Analyst  Salary (USD/year)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United States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61,500-100,000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Britain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60,000-80,000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Russia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12,000-18,000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Romania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6,500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9,000-18,000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Israel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50,000-60,000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India/Bangalore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10,000-30,000?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6" name="Rectangle 69"/>
          <p:cNvSpPr>
            <a:spLocks noChangeArrowheads="1"/>
          </p:cNvSpPr>
          <p:nvPr/>
        </p:nvSpPr>
        <p:spPr bwMode="auto">
          <a:xfrm>
            <a:off x="685800" y="4876800"/>
            <a:ext cx="534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UK: </a:t>
            </a:r>
            <a:r>
              <a:rPr lang="en-US" sz="1600" dirty="0">
                <a:hlinkClick r:id="rId2"/>
              </a:rPr>
              <a:t>http://www.computingcareers.co.uk/it-salary-checker/</a:t>
            </a:r>
            <a:endParaRPr lang="en-US" sz="1600" dirty="0"/>
          </a:p>
        </p:txBody>
      </p:sp>
      <p:sp>
        <p:nvSpPr>
          <p:cNvPr id="31777" name="Rectangle 70"/>
          <p:cNvSpPr>
            <a:spLocks noChangeArrowheads="1"/>
          </p:cNvSpPr>
          <p:nvPr/>
        </p:nvSpPr>
        <p:spPr bwMode="auto">
          <a:xfrm>
            <a:off x="685800" y="4543857"/>
            <a:ext cx="836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US: </a:t>
            </a:r>
            <a:r>
              <a:rPr lang="en-US" sz="1600">
                <a:hlinkClick r:id="rId3"/>
              </a:rPr>
              <a:t>http://www.computerworld.com/careertopics/careers/exclusive/salarysurvey2003/entry</a:t>
            </a:r>
            <a:r>
              <a:rPr lang="en-US" sz="1600"/>
              <a:t> </a:t>
            </a:r>
          </a:p>
        </p:txBody>
      </p:sp>
      <p:sp>
        <p:nvSpPr>
          <p:cNvPr id="31778" name="Rectangle 71"/>
          <p:cNvSpPr>
            <a:spLocks noChangeArrowheads="1"/>
          </p:cNvSpPr>
          <p:nvPr/>
        </p:nvSpPr>
        <p:spPr bwMode="auto">
          <a:xfrm>
            <a:off x="685800" y="5181600"/>
            <a:ext cx="615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India: </a:t>
            </a:r>
            <a:r>
              <a:rPr lang="en-US" sz="1600" dirty="0">
                <a:hlinkClick r:id="rId4"/>
              </a:rPr>
              <a:t>http://www.payscale.com/salary-survey/vid-18644/fid-11570</a:t>
            </a:r>
            <a:r>
              <a:rPr lang="en-US" sz="1600" dirty="0"/>
              <a:t> </a:t>
            </a:r>
          </a:p>
        </p:txBody>
      </p:sp>
      <p:sp>
        <p:nvSpPr>
          <p:cNvPr id="31779" name="Rectangle 72"/>
          <p:cNvSpPr>
            <a:spLocks noChangeArrowheads="1"/>
          </p:cNvSpPr>
          <p:nvPr/>
        </p:nvSpPr>
        <p:spPr bwMode="auto">
          <a:xfrm>
            <a:off x="685800" y="5486400"/>
            <a:ext cx="564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Summary: </a:t>
            </a:r>
            <a:r>
              <a:rPr lang="en-US" sz="1600" dirty="0">
                <a:hlinkClick r:id="rId5"/>
              </a:rPr>
              <a:t>http://news.com.com/2100-1022_3-5180589.html</a:t>
            </a:r>
            <a:r>
              <a:rPr lang="en-US" sz="1600" dirty="0"/>
              <a:t> </a:t>
            </a:r>
          </a:p>
        </p:txBody>
      </p:sp>
      <p:sp>
        <p:nvSpPr>
          <p:cNvPr id="31780" name="Rectangle 89"/>
          <p:cNvSpPr>
            <a:spLocks noChangeArrowheads="1"/>
          </p:cNvSpPr>
          <p:nvPr/>
        </p:nvSpPr>
        <p:spPr bwMode="auto">
          <a:xfrm>
            <a:off x="762000" y="6172200"/>
            <a:ext cx="446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Many in 2002: </a:t>
            </a:r>
            <a:r>
              <a:rPr lang="en-US" sz="1600" dirty="0">
                <a:hlinkClick r:id="rId6"/>
              </a:rPr>
              <a:t>http://www.cio.com/offshoremap/</a:t>
            </a:r>
            <a:endParaRPr lang="en-US" sz="1600" dirty="0"/>
          </a:p>
        </p:txBody>
      </p:sp>
      <p:sp>
        <p:nvSpPr>
          <p:cNvPr id="31781" name="Text Box 102"/>
          <p:cNvSpPr txBox="1">
            <a:spLocks noChangeArrowheads="1"/>
          </p:cNvSpPr>
          <p:nvPr/>
        </p:nvSpPr>
        <p:spPr bwMode="auto">
          <a:xfrm>
            <a:off x="685800" y="5791200"/>
            <a:ext cx="7770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China: </a:t>
            </a:r>
            <a:r>
              <a:rPr lang="en-US" sz="1600" dirty="0">
                <a:hlinkClick r:id="rId7"/>
              </a:rPr>
              <a:t>http://vault.com.hk/companies/localesurveylists.jsp?country=China&amp;acount=1</a:t>
            </a:r>
            <a:endParaRPr lang="en-US" sz="1600" dirty="0"/>
          </a:p>
        </p:txBody>
      </p:sp>
      <p:sp>
        <p:nvSpPr>
          <p:cNvPr id="31782" name="Rectangle 103"/>
          <p:cNvSpPr>
            <a:spLocks noChangeArrowheads="1"/>
          </p:cNvSpPr>
          <p:nvPr/>
        </p:nvSpPr>
        <p:spPr bwMode="auto">
          <a:xfrm>
            <a:off x="838200" y="6521450"/>
            <a:ext cx="3414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Israel: </a:t>
            </a:r>
            <a:r>
              <a:rPr lang="en-US" sz="1600" dirty="0">
                <a:hlinkClick r:id="rId8"/>
              </a:rPr>
              <a:t>http://www.cji.co.il/cji07sal.txt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0889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Salaries 2010/2011</a:t>
            </a:r>
          </a:p>
        </p:txBody>
      </p:sp>
      <p:graphicFrame>
        <p:nvGraphicFramePr>
          <p:cNvPr id="13527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5189771"/>
              </p:ext>
            </p:extLst>
          </p:nvPr>
        </p:nvGraphicFramePr>
        <p:xfrm>
          <a:off x="1600200" y="1447800"/>
          <a:ext cx="6661150" cy="2773960"/>
        </p:xfrm>
        <a:graphic>
          <a:graphicData uri="http://schemas.openxmlformats.org/drawingml/2006/table">
            <a:tbl>
              <a:tblPr/>
              <a:tblGrid>
                <a:gridCol w="1963738"/>
                <a:gridCol w="4697412"/>
              </a:tblGrid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Programmer/Analyst  Salary (USD/year)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United States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52,100-90,000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Britain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45,000-80,000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Russia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19,000-34,000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14,000-25,000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Israel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35,000-67,000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India/Bangalore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dec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	6,000-12,000-30,000?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9" name="Rectangle 72"/>
          <p:cNvSpPr>
            <a:spLocks noChangeArrowheads="1"/>
          </p:cNvSpPr>
          <p:nvPr/>
        </p:nvSpPr>
        <p:spPr bwMode="auto">
          <a:xfrm>
            <a:off x="1447800" y="4724400"/>
            <a:ext cx="6861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Summary: </a:t>
            </a:r>
            <a:r>
              <a:rPr lang="en-US" sz="1600" dirty="0">
                <a:hlinkClick r:id="rId2"/>
              </a:rPr>
              <a:t>http://www.payscale.com/research/RU/Job</a:t>
            </a:r>
            <a:r>
              <a:rPr lang="en-US" sz="1600" dirty="0" smtClean="0"/>
              <a:t>=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Software_Engineer</a:t>
            </a:r>
            <a:r>
              <a:rPr lang="en-US" sz="1600" dirty="0"/>
              <a:t>_%2F_Developer_%2F_Programmer/Salary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3"/>
              </a:rPr>
              <a:t>http://www.salarymap.com/salary-survey-comparison/india-salary-list.cfm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61722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Remember: Productivity also varies enormously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187070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989013" y="1236663"/>
          <a:ext cx="8093075" cy="4581525"/>
        </p:xfrm>
        <a:graphic>
          <a:graphicData uri="http://schemas.openxmlformats.org/presentationml/2006/ole">
            <p:oleObj spid="_x0000_s3110" name="Document" r:id="rId4" imgW="10180440" imgH="5651640" progId="Word.Document.8">
              <p:embed/>
            </p:oleObj>
          </a:graphicData>
        </a:graphic>
      </p:graphicFrame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5775325" y="5789613"/>
            <a:ext cx="321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/>
              <a:t>Forecast for 1999:  $42.6 billion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</a:t>
            </a:r>
          </a:p>
        </p:txBody>
      </p:sp>
    </p:spTree>
    <p:extLst>
      <p:ext uri="{BB962C8B-B14F-4D97-AF65-F5344CB8AC3E}">
        <p14:creationId xmlns:p14="http://schemas.microsoft.com/office/powerpoint/2010/main" xmlns="" val="271534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</a:t>
            </a:r>
          </a:p>
        </p:txBody>
      </p:sp>
      <p:sp>
        <p:nvSpPr>
          <p:cNvPr id="34819" name="Text Box 709"/>
          <p:cNvSpPr txBox="1">
            <a:spLocks noChangeArrowheads="1"/>
          </p:cNvSpPr>
          <p:nvPr/>
        </p:nvSpPr>
        <p:spPr bwMode="auto">
          <a:xfrm>
            <a:off x="3962400" y="5867400"/>
            <a:ext cx="2350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Source: Annual </a:t>
            </a:r>
            <a:r>
              <a:rPr lang="en-US" sz="1600" dirty="0" smtClean="0"/>
              <a:t>Reports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8584566"/>
              </p:ext>
            </p:extLst>
          </p:nvPr>
        </p:nvGraphicFramePr>
        <p:xfrm>
          <a:off x="1058254" y="1752608"/>
          <a:ext cx="7830252" cy="3748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139"/>
                <a:gridCol w="878159"/>
                <a:gridCol w="878159"/>
                <a:gridCol w="878159"/>
                <a:gridCol w="878159"/>
                <a:gridCol w="878159"/>
                <a:gridCol w="878159"/>
                <a:gridCol w="878159"/>
              </a:tblGrid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Company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IBM Global Services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EDS/HP Services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Accenture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CSC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ADP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Affiliated/Xerox Serv.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Fiserv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Perot/Dell Services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Tata/TCS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Wipro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InfoSys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Cognizant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Satyam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HCL Tech.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  <a:tr h="23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(billion dollars)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43.2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60.7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88.9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105.4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134.6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188.5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3721" marR="13721" marT="13721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29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Outsourcing Total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6572299"/>
              </p:ext>
            </p:extLst>
          </p:nvPr>
        </p:nvGraphicFramePr>
        <p:xfrm>
          <a:off x="1600200" y="1524000"/>
          <a:ext cx="670560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227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Outsourcing Evaluation</a:t>
            </a:r>
          </a:p>
        </p:txBody>
      </p:sp>
      <p:graphicFrame>
        <p:nvGraphicFramePr>
          <p:cNvPr id="196777" name="Group 16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116602852"/>
              </p:ext>
            </p:extLst>
          </p:nvPr>
        </p:nvGraphicFramePr>
        <p:xfrm>
          <a:off x="152400" y="1295400"/>
          <a:ext cx="8763000" cy="4846638"/>
        </p:xfrm>
        <a:graphic>
          <a:graphicData uri="http://schemas.openxmlformats.org/drawingml/2006/table">
            <a:tbl>
              <a:tblPr/>
              <a:tblGrid>
                <a:gridCol w="2286000"/>
                <a:gridCol w="3048000"/>
                <a:gridCol w="3429000"/>
              </a:tblGrid>
              <a:tr h="365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Outsource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In-House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8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Specialized talent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fixed costs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Level of technology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 workers, hardware, and software are readily available at fixed fees.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you need expensive workers or technology, you can save the mark-up profits and keep control over selection.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4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Security and control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Providers can afford specialists and provide solid basic security.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that requires absolute secrecy needs to be kept in-house.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Strategic use of IT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Providers can handle standard technology.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applications and new ideas come from in-house.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7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Company size/resources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 companies get access to specialists and shared resources. You can purchase the level of technology you need and expand as you grow.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 companies can afford IT staff and specialists, but might choose to convert fixed costs to monthly costs.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47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7627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Organizing IS Resources</a:t>
            </a:r>
          </a:p>
        </p:txBody>
      </p:sp>
      <p:pic>
        <p:nvPicPr>
          <p:cNvPr id="15365" name="Picture 1070" descr="Computer Laptop (Office Clip Ar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533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71" descr="Computer Screen (Office Clip Ar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72" descr="MPj04094900000[1]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587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73" descr="MPj04096850000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75" descr="Printer Laser (Office Clip Art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685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76" descr="Juniper Rout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5788"/>
            <a:ext cx="533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077" descr="CiscoSwitc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81400"/>
            <a:ext cx="533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082" descr="Computer Laptop (Office Clip Ar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533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083" descr="Printer Laser (Office Clip Art)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971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1085" descr="Computer Laptop (Office Clip Art)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457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1087" descr="Computer Box (Office Clip Art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3124200" y="2743200"/>
            <a:ext cx="39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088" descr="Computer Box (Office Clip Art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6172200" y="4038600"/>
            <a:ext cx="39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1089" descr="Computer Box (Office Clip Art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5105400" y="2436813"/>
            <a:ext cx="33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090" descr="Printer Laser (Office Clip Art)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91" descr="Printer Laser (Office Clip Art)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457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096" descr="CiscoSwitc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533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4114800" y="2590800"/>
            <a:ext cx="698216" cy="519840"/>
            <a:chOff x="939760" y="666908"/>
            <a:chExt cx="5623170" cy="4186592"/>
          </a:xfrm>
        </p:grpSpPr>
        <p:sp>
          <p:nvSpPr>
            <p:cNvPr id="46" name="Freeform 45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55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324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 and Contracting Problems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November 2002 study by </a:t>
            </a:r>
            <a:r>
              <a:rPr lang="en-US" dirty="0" err="1" smtClean="0"/>
              <a:t>DiamondCluster</a:t>
            </a:r>
            <a:r>
              <a:rPr lang="en-US" dirty="0" smtClean="0"/>
              <a:t>: </a:t>
            </a:r>
            <a:r>
              <a:rPr lang="en-US" b="1" dirty="0" smtClean="0"/>
              <a:t>78%</a:t>
            </a:r>
            <a:r>
              <a:rPr lang="en-US" dirty="0" smtClean="0"/>
              <a:t> of IT executives who outsourced an IT function had to terminate the contract early (</a:t>
            </a:r>
            <a:r>
              <a:rPr lang="en-US" dirty="0" smtClean="0">
                <a:hlinkClick r:id="rId2"/>
              </a:rPr>
              <a:t>http://www.cio.com/archive/030103/home.html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you control service levels?</a:t>
            </a:r>
          </a:p>
          <a:p>
            <a:r>
              <a:rPr lang="en-US" dirty="0" smtClean="0"/>
              <a:t>How do you control costs?</a:t>
            </a:r>
          </a:p>
          <a:p>
            <a:r>
              <a:rPr lang="en-US" dirty="0" smtClean="0"/>
              <a:t>What happens when you change strategies?</a:t>
            </a:r>
          </a:p>
          <a:p>
            <a:r>
              <a:rPr lang="en-US" dirty="0" smtClean="0"/>
              <a:t>Define exactly what you want—do not assume workers understand your business.</a:t>
            </a:r>
          </a:p>
          <a:p>
            <a:r>
              <a:rPr lang="en-US" dirty="0" smtClean="0"/>
              <a:t>Monitor progress and set deadlines.</a:t>
            </a:r>
          </a:p>
          <a:p>
            <a:r>
              <a:rPr lang="en-US" dirty="0" smtClean="0"/>
              <a:t>Do not expect creativity or insight into your business.</a:t>
            </a:r>
          </a:p>
        </p:txBody>
      </p:sp>
    </p:spTree>
    <p:extLst>
      <p:ext uri="{BB962C8B-B14F-4D97-AF65-F5344CB8AC3E}">
        <p14:creationId xmlns:p14="http://schemas.microsoft.com/office/powerpoint/2010/main" xmlns="" val="33327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 Organization Timeline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964668"/>
            <a:ext cx="693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1950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33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1960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74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1970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5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1980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56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1990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97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2000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51170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2010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2831068"/>
            <a:ext cx="1981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55" descr="Computer Screen (Office Clip Ar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40668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67000" y="3135868"/>
            <a:ext cx="698216" cy="519840"/>
            <a:chOff x="939760" y="666908"/>
            <a:chExt cx="5623170" cy="4186592"/>
          </a:xfrm>
        </p:grpSpPr>
        <p:sp>
          <p:nvSpPr>
            <p:cNvPr id="18" name="Freeform 17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286000" y="3745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Central Server</a:t>
            </a:r>
            <a:endParaRPr lang="en-US" sz="1800" dirty="0"/>
          </a:p>
        </p:txBody>
      </p:sp>
      <p:pic>
        <p:nvPicPr>
          <p:cNvPr id="123" name="Picture 1055" descr="Computer Screen (Office Clip Ar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78868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055" descr="Computer Screen (Office Clip Ar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5468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600200" y="58028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Servers</a:t>
            </a:r>
            <a:endParaRPr lang="en-US" sz="1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00400" y="58028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Mid-range</a:t>
            </a:r>
            <a:endParaRPr lang="en-US" sz="1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724400" y="58028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91200" y="58028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Networks</a:t>
            </a:r>
            <a:endParaRPr lang="en-US" sz="1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086600" y="5802868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Web/Clients</a:t>
            </a:r>
            <a:endParaRPr lang="en-US" sz="18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7391400" y="1752600"/>
            <a:ext cx="698216" cy="519840"/>
            <a:chOff x="939760" y="666908"/>
            <a:chExt cx="5623170" cy="4186592"/>
          </a:xfrm>
        </p:grpSpPr>
        <p:sp>
          <p:nvSpPr>
            <p:cNvPr id="132" name="Freeform 131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22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208" name="Freeform 20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166" name="Freeform 16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Freeform 141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http://images.apple.com/ipad/from-the-app-store/images/numbers_hero_2011030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97868"/>
            <a:ext cx="457200" cy="6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Freeform 235"/>
          <p:cNvSpPr/>
          <p:nvPr/>
        </p:nvSpPr>
        <p:spPr>
          <a:xfrm>
            <a:off x="3380574" y="3403636"/>
            <a:ext cx="2768837" cy="745029"/>
          </a:xfrm>
          <a:custGeom>
            <a:avLst/>
            <a:gdLst>
              <a:gd name="connsiteX0" fmla="*/ 2768837 w 2768837"/>
              <a:gd name="connsiteY0" fmla="*/ 709301 h 745029"/>
              <a:gd name="connsiteX1" fmla="*/ 1777525 w 2768837"/>
              <a:gd name="connsiteY1" fmla="*/ 692210 h 745029"/>
              <a:gd name="connsiteX2" fmla="*/ 1529697 w 2768837"/>
              <a:gd name="connsiteY2" fmla="*/ 205099 h 745029"/>
              <a:gd name="connsiteX3" fmla="*/ 0 w 2768837"/>
              <a:gd name="connsiteY3" fmla="*/ 0 h 7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8837" h="745029">
                <a:moveTo>
                  <a:pt x="2768837" y="709301"/>
                </a:moveTo>
                <a:cubicBezTo>
                  <a:pt x="2376442" y="742772"/>
                  <a:pt x="1984048" y="776244"/>
                  <a:pt x="1777525" y="692210"/>
                </a:cubicBezTo>
                <a:cubicBezTo>
                  <a:pt x="1571002" y="608176"/>
                  <a:pt x="1825951" y="320467"/>
                  <a:pt x="1529697" y="205099"/>
                </a:cubicBezTo>
                <a:cubicBezTo>
                  <a:pt x="1233443" y="89731"/>
                  <a:pt x="616721" y="44865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3363482" y="3400535"/>
            <a:ext cx="2050991" cy="456187"/>
          </a:xfrm>
          <a:custGeom>
            <a:avLst/>
            <a:gdLst>
              <a:gd name="connsiteX0" fmla="*/ 2050991 w 2050991"/>
              <a:gd name="connsiteY0" fmla="*/ 396208 h 456187"/>
              <a:gd name="connsiteX1" fmla="*/ 1615155 w 2050991"/>
              <a:gd name="connsiteY1" fmla="*/ 430391 h 456187"/>
              <a:gd name="connsiteX2" fmla="*/ 1136591 w 2050991"/>
              <a:gd name="connsiteY2" fmla="*/ 62922 h 456187"/>
              <a:gd name="connsiteX3" fmla="*/ 0 w 2050991"/>
              <a:gd name="connsiteY3" fmla="*/ 3101 h 4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991" h="456187">
                <a:moveTo>
                  <a:pt x="2050991" y="396208"/>
                </a:moveTo>
                <a:cubicBezTo>
                  <a:pt x="1909273" y="441073"/>
                  <a:pt x="1767555" y="485939"/>
                  <a:pt x="1615155" y="430391"/>
                </a:cubicBezTo>
                <a:cubicBezTo>
                  <a:pt x="1462755" y="374843"/>
                  <a:pt x="1405783" y="134137"/>
                  <a:pt x="1136591" y="62922"/>
                </a:cubicBezTo>
                <a:cubicBezTo>
                  <a:pt x="867399" y="-8293"/>
                  <a:pt x="433699" y="-2596"/>
                  <a:pt x="0" y="31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/>
          <p:cNvSpPr/>
          <p:nvPr/>
        </p:nvSpPr>
        <p:spPr>
          <a:xfrm>
            <a:off x="3372028" y="3336071"/>
            <a:ext cx="2213361" cy="1317507"/>
          </a:xfrm>
          <a:custGeom>
            <a:avLst/>
            <a:gdLst>
              <a:gd name="connsiteX0" fmla="*/ 2213361 w 2213361"/>
              <a:gd name="connsiteY0" fmla="*/ 1315251 h 1317507"/>
              <a:gd name="connsiteX1" fmla="*/ 1777525 w 2213361"/>
              <a:gd name="connsiteY1" fmla="*/ 1187064 h 1317507"/>
              <a:gd name="connsiteX2" fmla="*/ 1683522 w 2213361"/>
              <a:gd name="connsiteY2" fmla="*/ 477763 h 1317507"/>
              <a:gd name="connsiteX3" fmla="*/ 803305 w 2213361"/>
              <a:gd name="connsiteY3" fmla="*/ 50474 h 1317507"/>
              <a:gd name="connsiteX4" fmla="*/ 0 w 2213361"/>
              <a:gd name="connsiteY4" fmla="*/ 24836 h 131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361" h="1317507">
                <a:moveTo>
                  <a:pt x="2213361" y="1315251"/>
                </a:moveTo>
                <a:cubicBezTo>
                  <a:pt x="2039596" y="1320948"/>
                  <a:pt x="1865832" y="1326645"/>
                  <a:pt x="1777525" y="1187064"/>
                </a:cubicBezTo>
                <a:cubicBezTo>
                  <a:pt x="1689218" y="1047483"/>
                  <a:pt x="1845892" y="667195"/>
                  <a:pt x="1683522" y="477763"/>
                </a:cubicBezTo>
                <a:cubicBezTo>
                  <a:pt x="1521152" y="288331"/>
                  <a:pt x="1083892" y="125962"/>
                  <a:pt x="803305" y="50474"/>
                </a:cubicBezTo>
                <a:cubicBezTo>
                  <a:pt x="522718" y="-25014"/>
                  <a:pt x="261359" y="-89"/>
                  <a:pt x="0" y="248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7086600" y="3516868"/>
            <a:ext cx="1206927" cy="1408082"/>
            <a:chOff x="7175073" y="3391588"/>
            <a:chExt cx="1371600" cy="1600201"/>
          </a:xfrm>
        </p:grpSpPr>
        <p:sp>
          <p:nvSpPr>
            <p:cNvPr id="239" name="Arc 238"/>
            <p:cNvSpPr/>
            <p:nvPr/>
          </p:nvSpPr>
          <p:spPr>
            <a:xfrm rot="19644833">
              <a:off x="7175073" y="3620188"/>
              <a:ext cx="1371600" cy="1295400"/>
            </a:xfrm>
            <a:prstGeom prst="arc">
              <a:avLst>
                <a:gd name="adj1" fmla="val 16068894"/>
                <a:gd name="adj2" fmla="val 210180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Arc 240"/>
            <p:cNvSpPr/>
            <p:nvPr/>
          </p:nvSpPr>
          <p:spPr>
            <a:xfrm rot="19644833">
              <a:off x="7175073" y="3467789"/>
              <a:ext cx="1371600" cy="1295400"/>
            </a:xfrm>
            <a:prstGeom prst="arc">
              <a:avLst>
                <a:gd name="adj1" fmla="val 15356401"/>
                <a:gd name="adj2" fmla="val 211539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Arc 241"/>
            <p:cNvSpPr/>
            <p:nvPr/>
          </p:nvSpPr>
          <p:spPr>
            <a:xfrm rot="19644833">
              <a:off x="7175073" y="3543988"/>
              <a:ext cx="1371600" cy="1295400"/>
            </a:xfrm>
            <a:prstGeom prst="arc">
              <a:avLst>
                <a:gd name="adj1" fmla="val 15516589"/>
                <a:gd name="adj2" fmla="val 211061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Arc 242"/>
            <p:cNvSpPr/>
            <p:nvPr/>
          </p:nvSpPr>
          <p:spPr>
            <a:xfrm rot="19644833">
              <a:off x="7175073" y="3391588"/>
              <a:ext cx="1371600" cy="1295400"/>
            </a:xfrm>
            <a:prstGeom prst="arc">
              <a:avLst>
                <a:gd name="adj1" fmla="val 14748743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Arc 243"/>
            <p:cNvSpPr/>
            <p:nvPr/>
          </p:nvSpPr>
          <p:spPr>
            <a:xfrm rot="19644833">
              <a:off x="7175073" y="3696389"/>
              <a:ext cx="1371600" cy="1295400"/>
            </a:xfrm>
            <a:prstGeom prst="arc">
              <a:avLst>
                <a:gd name="adj1" fmla="val 16410522"/>
                <a:gd name="adj2" fmla="val 204832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5" name="Picture 44" descr="MPj04094900000[1]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381000" cy="57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245" idx="2"/>
            <a:endCxn id="19" idx="1"/>
          </p:cNvCxnSpPr>
          <p:nvPr/>
        </p:nvCxnSpPr>
        <p:spPr>
          <a:xfrm flipH="1">
            <a:off x="3365216" y="2250133"/>
            <a:ext cx="2311684" cy="91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1676400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Software,</a:t>
            </a:r>
          </a:p>
          <a:p>
            <a:r>
              <a:rPr lang="en-US" sz="1800" dirty="0" smtClean="0"/>
              <a:t>Development,</a:t>
            </a:r>
          </a:p>
          <a:p>
            <a:r>
              <a:rPr lang="en-US" sz="1800" dirty="0" smtClean="0"/>
              <a:t>Consulting</a:t>
            </a:r>
            <a:endParaRPr lang="en-US" sz="1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315200" y="2286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Servers + Software</a:t>
            </a:r>
            <a:endParaRPr lang="en-US" sz="1800" dirty="0"/>
          </a:p>
        </p:txBody>
      </p:sp>
      <p:cxnSp>
        <p:nvCxnSpPr>
          <p:cNvPr id="247" name="Straight Arrow Connector 246"/>
          <p:cNvCxnSpPr>
            <a:stCxn id="245" idx="2"/>
            <a:endCxn id="16" idx="3"/>
          </p:cNvCxnSpPr>
          <p:nvPr/>
        </p:nvCxnSpPr>
        <p:spPr>
          <a:xfrm>
            <a:off x="5676900" y="2250133"/>
            <a:ext cx="141288" cy="1444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5715000" y="2438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Network management</a:t>
            </a:r>
            <a:endParaRPr lang="en-US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295400" y="1828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Outsource/purchase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8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17310031"/>
              </p:ext>
            </p:extLst>
          </p:nvPr>
        </p:nvGraphicFramePr>
        <p:xfrm>
          <a:off x="1219200" y="1447800"/>
          <a:ext cx="7391400" cy="4725987"/>
        </p:xfrm>
        <a:graphic>
          <a:graphicData uri="http://schemas.openxmlformats.org/presentationml/2006/ole">
            <p:oleObj spid="_x0000_s6182" name="Document" r:id="rId3" imgW="5853684" imgH="3776472" progId="Word.Document.8">
              <p:embed/>
            </p:oleObj>
          </a:graphicData>
        </a:graphic>
      </p:graphicFrame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MIS Organization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55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ChangeArrowheads="1"/>
          </p:cNvSpPr>
          <p:nvPr/>
        </p:nvSpPr>
        <p:spPr bwMode="auto">
          <a:xfrm>
            <a:off x="2044700" y="2971800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Data and</a:t>
            </a:r>
          </a:p>
          <a:p>
            <a:r>
              <a:rPr lang="en-US" sz="1600"/>
              <a:t>software</a:t>
            </a:r>
          </a:p>
        </p:txBody>
      </p:sp>
      <p:sp>
        <p:nvSpPr>
          <p:cNvPr id="37891" name="Rectangle 12"/>
          <p:cNvSpPr>
            <a:spLocks noChangeArrowheads="1"/>
          </p:cNvSpPr>
          <p:nvPr/>
        </p:nvSpPr>
        <p:spPr bwMode="auto">
          <a:xfrm>
            <a:off x="3111500" y="4876800"/>
            <a:ext cx="1493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MIS personnel</a:t>
            </a:r>
          </a:p>
        </p:txBody>
      </p:sp>
      <p:sp>
        <p:nvSpPr>
          <p:cNvPr id="37892" name="Rectangle 13"/>
          <p:cNvSpPr>
            <a:spLocks noChangeArrowheads="1"/>
          </p:cNvSpPr>
          <p:nvPr/>
        </p:nvSpPr>
        <p:spPr bwMode="auto">
          <a:xfrm>
            <a:off x="3644900" y="1828800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Hardware</a:t>
            </a:r>
          </a:p>
        </p:txBody>
      </p:sp>
      <p:sp>
        <p:nvSpPr>
          <p:cNvPr id="37893" name="Rectangle 14"/>
          <p:cNvSpPr>
            <a:spLocks noChangeArrowheads="1"/>
          </p:cNvSpPr>
          <p:nvPr/>
        </p:nvSpPr>
        <p:spPr bwMode="auto">
          <a:xfrm>
            <a:off x="6464300" y="5867400"/>
            <a:ext cx="180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User departments</a:t>
            </a:r>
          </a:p>
        </p:txBody>
      </p:sp>
      <p:sp>
        <p:nvSpPr>
          <p:cNvPr id="3789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Centralization</a:t>
            </a:r>
          </a:p>
        </p:txBody>
      </p:sp>
      <p:pic>
        <p:nvPicPr>
          <p:cNvPr id="37896" name="Picture 43" descr="Computer Screen (Office Clip Art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2100" y="2286000"/>
            <a:ext cx="774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44" descr="MPj04094900000[1]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505200"/>
            <a:ext cx="812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45" descr="MPj04096850000[1]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419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46" descr="Juniper Rou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500" y="3659188"/>
            <a:ext cx="1143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47" descr="Computer Box (Office Clip Ar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3419475" y="2206625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Picture 48" descr="CiscoSwitc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429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49" descr="j0078616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0100" y="4800600"/>
            <a:ext cx="152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50" descr="Printer Laser (Office Clip Art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905000"/>
            <a:ext cx="685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52" descr="Printer Laser (Office Clip Art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514600"/>
            <a:ext cx="685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5" name="Freeform 53"/>
          <p:cNvSpPr>
            <a:spLocks/>
          </p:cNvSpPr>
          <p:nvPr/>
        </p:nvSpPr>
        <p:spPr bwMode="auto">
          <a:xfrm>
            <a:off x="1219200" y="1219200"/>
            <a:ext cx="7289800" cy="4686300"/>
          </a:xfrm>
          <a:custGeom>
            <a:avLst/>
            <a:gdLst>
              <a:gd name="T0" fmla="*/ 2147483647 w 4592"/>
              <a:gd name="T1" fmla="*/ 2147483647 h 2952"/>
              <a:gd name="T2" fmla="*/ 2147483647 w 4592"/>
              <a:gd name="T3" fmla="*/ 2147483647 h 2952"/>
              <a:gd name="T4" fmla="*/ 2147483647 w 4592"/>
              <a:gd name="T5" fmla="*/ 2147483647 h 2952"/>
              <a:gd name="T6" fmla="*/ 2147483647 w 4592"/>
              <a:gd name="T7" fmla="*/ 2147483647 h 2952"/>
              <a:gd name="T8" fmla="*/ 2147483647 w 4592"/>
              <a:gd name="T9" fmla="*/ 2147483647 h 2952"/>
              <a:gd name="T10" fmla="*/ 2147483647 w 4592"/>
              <a:gd name="T11" fmla="*/ 2147483647 h 2952"/>
              <a:gd name="T12" fmla="*/ 2147483647 w 4592"/>
              <a:gd name="T13" fmla="*/ 2147483647 h 2952"/>
              <a:gd name="T14" fmla="*/ 2147483647 w 4592"/>
              <a:gd name="T15" fmla="*/ 2147483647 h 2952"/>
              <a:gd name="T16" fmla="*/ 2147483647 w 4592"/>
              <a:gd name="T17" fmla="*/ 2147483647 h 2952"/>
              <a:gd name="T18" fmla="*/ 2147483647 w 4592"/>
              <a:gd name="T19" fmla="*/ 2147483647 h 2952"/>
              <a:gd name="T20" fmla="*/ 2147483647 w 4592"/>
              <a:gd name="T21" fmla="*/ 2147483647 h 2952"/>
              <a:gd name="T22" fmla="*/ 2147483647 w 4592"/>
              <a:gd name="T23" fmla="*/ 2147483647 h 29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92"/>
              <a:gd name="T37" fmla="*/ 0 h 2952"/>
              <a:gd name="T38" fmla="*/ 4592 w 4592"/>
              <a:gd name="T39" fmla="*/ 2952 h 29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92" h="2952">
                <a:moveTo>
                  <a:pt x="3304" y="528"/>
                </a:moveTo>
                <a:cubicBezTo>
                  <a:pt x="3064" y="400"/>
                  <a:pt x="3016" y="280"/>
                  <a:pt x="2824" y="240"/>
                </a:cubicBezTo>
                <a:cubicBezTo>
                  <a:pt x="2632" y="200"/>
                  <a:pt x="2440" y="312"/>
                  <a:pt x="2152" y="288"/>
                </a:cubicBezTo>
                <a:cubicBezTo>
                  <a:pt x="1864" y="264"/>
                  <a:pt x="1408" y="0"/>
                  <a:pt x="1096" y="96"/>
                </a:cubicBezTo>
                <a:cubicBezTo>
                  <a:pt x="784" y="192"/>
                  <a:pt x="336" y="560"/>
                  <a:pt x="280" y="864"/>
                </a:cubicBezTo>
                <a:cubicBezTo>
                  <a:pt x="224" y="1168"/>
                  <a:pt x="744" y="1648"/>
                  <a:pt x="760" y="1920"/>
                </a:cubicBezTo>
                <a:cubicBezTo>
                  <a:pt x="776" y="2192"/>
                  <a:pt x="0" y="2336"/>
                  <a:pt x="376" y="2496"/>
                </a:cubicBezTo>
                <a:cubicBezTo>
                  <a:pt x="752" y="2656"/>
                  <a:pt x="2600" y="2952"/>
                  <a:pt x="3016" y="2880"/>
                </a:cubicBezTo>
                <a:cubicBezTo>
                  <a:pt x="3432" y="2808"/>
                  <a:pt x="2648" y="2272"/>
                  <a:pt x="2872" y="2064"/>
                </a:cubicBezTo>
                <a:cubicBezTo>
                  <a:pt x="3096" y="1856"/>
                  <a:pt x="4128" y="1808"/>
                  <a:pt x="4360" y="1632"/>
                </a:cubicBezTo>
                <a:cubicBezTo>
                  <a:pt x="4592" y="1456"/>
                  <a:pt x="4440" y="1192"/>
                  <a:pt x="4264" y="1008"/>
                </a:cubicBezTo>
                <a:cubicBezTo>
                  <a:pt x="4088" y="824"/>
                  <a:pt x="3544" y="656"/>
                  <a:pt x="3304" y="52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54"/>
          <p:cNvSpPr>
            <a:spLocks/>
          </p:cNvSpPr>
          <p:nvPr/>
        </p:nvSpPr>
        <p:spPr bwMode="auto">
          <a:xfrm>
            <a:off x="5448300" y="3124200"/>
            <a:ext cx="1701800" cy="2057400"/>
          </a:xfrm>
          <a:custGeom>
            <a:avLst/>
            <a:gdLst>
              <a:gd name="T0" fmla="*/ 2147483647 w 1072"/>
              <a:gd name="T1" fmla="*/ 0 h 1296"/>
              <a:gd name="T2" fmla="*/ 2147483647 w 1072"/>
              <a:gd name="T3" fmla="*/ 2147483647 h 1296"/>
              <a:gd name="T4" fmla="*/ 2147483647 w 1072"/>
              <a:gd name="T5" fmla="*/ 2147483647 h 1296"/>
              <a:gd name="T6" fmla="*/ 2147483647 w 1072"/>
              <a:gd name="T7" fmla="*/ 2147483647 h 1296"/>
              <a:gd name="T8" fmla="*/ 2147483647 w 1072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2"/>
              <a:gd name="T16" fmla="*/ 0 h 1296"/>
              <a:gd name="T17" fmla="*/ 1072 w 1072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2" h="1296">
                <a:moveTo>
                  <a:pt x="112" y="0"/>
                </a:moveTo>
                <a:cubicBezTo>
                  <a:pt x="56" y="36"/>
                  <a:pt x="0" y="72"/>
                  <a:pt x="64" y="144"/>
                </a:cubicBezTo>
                <a:cubicBezTo>
                  <a:pt x="128" y="216"/>
                  <a:pt x="448" y="288"/>
                  <a:pt x="496" y="432"/>
                </a:cubicBezTo>
                <a:cubicBezTo>
                  <a:pt x="544" y="576"/>
                  <a:pt x="256" y="864"/>
                  <a:pt x="352" y="1008"/>
                </a:cubicBezTo>
                <a:cubicBezTo>
                  <a:pt x="448" y="1152"/>
                  <a:pt x="760" y="1224"/>
                  <a:pt x="1072" y="1296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2362200"/>
            <a:ext cx="1107606" cy="824641"/>
            <a:chOff x="939760" y="666908"/>
            <a:chExt cx="5623170" cy="4186592"/>
          </a:xfrm>
        </p:grpSpPr>
        <p:sp>
          <p:nvSpPr>
            <p:cNvPr id="44" name="Freeform 43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34" name="Freeform 13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7560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Centralization Advantages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Easier to share</a:t>
            </a:r>
          </a:p>
          <a:p>
            <a:pPr lvl="1"/>
            <a:r>
              <a:rPr lang="en-US" smtClean="0"/>
              <a:t>Data</a:t>
            </a:r>
          </a:p>
          <a:p>
            <a:pPr lvl="1"/>
            <a:r>
              <a:rPr lang="en-US" smtClean="0"/>
              <a:t>Expensive hardware (printers)</a:t>
            </a:r>
          </a:p>
          <a:p>
            <a:r>
              <a:rPr lang="en-US" smtClean="0"/>
              <a:t>Easier to control</a:t>
            </a:r>
          </a:p>
          <a:p>
            <a:pPr lvl="1"/>
            <a:r>
              <a:rPr lang="en-US" smtClean="0"/>
              <a:t>Purchases</a:t>
            </a:r>
          </a:p>
          <a:p>
            <a:pPr lvl="1"/>
            <a:r>
              <a:rPr lang="en-US" smtClean="0"/>
              <a:t>Usage</a:t>
            </a:r>
          </a:p>
          <a:p>
            <a:r>
              <a:rPr lang="en-US" smtClean="0"/>
              <a:t>Less duplication</a:t>
            </a:r>
          </a:p>
          <a:p>
            <a:r>
              <a:rPr lang="en-US" smtClean="0"/>
              <a:t>Efficiency — less unused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129239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Centralization Advantages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Compatibility</a:t>
            </a:r>
          </a:p>
          <a:p>
            <a:r>
              <a:rPr lang="en-US" smtClean="0"/>
              <a:t>Bulk buying discounts</a:t>
            </a:r>
          </a:p>
          <a:p>
            <a:r>
              <a:rPr lang="en-US" smtClean="0"/>
              <a:t>Easier training</a:t>
            </a:r>
          </a:p>
          <a:p>
            <a:r>
              <a:rPr lang="en-US" smtClean="0"/>
              <a:t>Ease of maintenance &amp; upgrades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877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Centralization Advantages</a:t>
            </a:r>
          </a:p>
        </p:txBody>
      </p:sp>
      <p:sp>
        <p:nvSpPr>
          <p:cNvPr id="40963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Easy backup</a:t>
            </a:r>
          </a:p>
          <a:p>
            <a:r>
              <a:rPr lang="en-US" smtClean="0"/>
              <a:t>Easier to Share</a:t>
            </a:r>
          </a:p>
          <a:p>
            <a:r>
              <a:rPr lang="en-US" smtClean="0"/>
              <a:t>Less duplication</a:t>
            </a:r>
          </a:p>
          <a:p>
            <a:r>
              <a:rPr lang="en-US" smtClean="0"/>
              <a:t>Security control\monitoring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337509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Personnel Centralization Advantages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Workers with similar backgrounds</a:t>
            </a:r>
          </a:p>
          <a:p>
            <a:r>
              <a:rPr lang="en-US" smtClean="0"/>
              <a:t>Easier training</a:t>
            </a:r>
          </a:p>
          <a:p>
            <a:r>
              <a:rPr lang="en-US" smtClean="0"/>
              <a:t>Straightforward growth path</a:t>
            </a:r>
          </a:p>
          <a:p>
            <a:r>
              <a:rPr lang="en-US" smtClean="0"/>
              <a:t>Specialized staff</a:t>
            </a:r>
          </a:p>
          <a:p>
            <a:r>
              <a:rPr lang="en-US" smtClean="0"/>
              <a:t>Easier to see/control costs</a:t>
            </a:r>
          </a:p>
        </p:txBody>
      </p:sp>
    </p:spTree>
    <p:extLst>
      <p:ext uri="{BB962C8B-B14F-4D97-AF65-F5344CB8AC3E}">
        <p14:creationId xmlns:p14="http://schemas.microsoft.com/office/powerpoint/2010/main" xmlns="" val="278608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of PCs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00433323"/>
              </p:ext>
            </p:extLst>
          </p:nvPr>
        </p:nvGraphicFramePr>
        <p:xfrm>
          <a:off x="1447800" y="1447800"/>
          <a:ext cx="711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25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Mobile Computing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05000" y="5486400"/>
            <a:ext cx="53527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/>
              <a:t>By value, more money is spent on </a:t>
            </a:r>
            <a:r>
              <a:rPr lang="en-US" sz="1800" dirty="0" smtClean="0"/>
              <a:t>laptops in 2006.</a:t>
            </a:r>
          </a:p>
          <a:p>
            <a:r>
              <a:rPr lang="en-US" sz="1800" dirty="0" smtClean="0"/>
              <a:t>By 2009, by count more laptops were shipped.</a:t>
            </a:r>
            <a:endParaRPr lang="en-US" sz="1800" dirty="0"/>
          </a:p>
          <a:p>
            <a:r>
              <a:rPr lang="en-US" sz="1800" dirty="0" smtClean="0"/>
              <a:t>Throw </a:t>
            </a:r>
            <a:r>
              <a:rPr lang="en-US" sz="1800" dirty="0"/>
              <a:t>in </a:t>
            </a:r>
            <a:r>
              <a:rPr lang="en-US" sz="1800" dirty="0" smtClean="0"/>
              <a:t>Web-based </a:t>
            </a:r>
            <a:r>
              <a:rPr lang="en-US" sz="1800" dirty="0"/>
              <a:t>cell </a:t>
            </a:r>
            <a:r>
              <a:rPr lang="en-US" sz="1800" dirty="0" smtClean="0"/>
              <a:t>phones and tablets… </a:t>
            </a:r>
            <a:endParaRPr lang="en-US" sz="18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8703610"/>
              </p:ext>
            </p:extLst>
          </p:nvPr>
        </p:nvGraphicFramePr>
        <p:xfrm>
          <a:off x="1371600" y="1524000"/>
          <a:ext cx="6604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851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743200" y="4360863"/>
            <a:ext cx="1700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dirty="0"/>
              <a:t>Hardware administration and operations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54088" y="4167188"/>
            <a:ext cx="134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Software</a:t>
            </a:r>
          </a:p>
          <a:p>
            <a:r>
              <a:rPr lang="en-US" sz="1600"/>
              <a:t>development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07175" y="5634038"/>
            <a:ext cx="1743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Support end user</a:t>
            </a:r>
          </a:p>
          <a:p>
            <a:r>
              <a:rPr lang="en-US" sz="1600"/>
              <a:t>development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92550" y="2646363"/>
            <a:ext cx="1449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Database</a:t>
            </a:r>
          </a:p>
          <a:p>
            <a:r>
              <a:rPr lang="en-US" sz="1600"/>
              <a:t>administration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52650" y="1976438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Advocacy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3962400"/>
            <a:ext cx="1525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dirty="0"/>
              <a:t>Network management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486275" y="5845175"/>
            <a:ext cx="1709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Software training</a:t>
            </a:r>
          </a:p>
          <a:p>
            <a:r>
              <a:rPr lang="en-US" sz="1600" dirty="0"/>
              <a:t>and support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096000" y="4267200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600" dirty="0"/>
              <a:t>Internet and e-business</a:t>
            </a:r>
          </a:p>
        </p:txBody>
      </p:sp>
      <p:grpSp>
        <p:nvGrpSpPr>
          <p:cNvPr id="1036" name="Group 48"/>
          <p:cNvGrpSpPr>
            <a:grpSpLocks/>
          </p:cNvGrpSpPr>
          <p:nvPr/>
        </p:nvGrpSpPr>
        <p:grpSpPr bwMode="auto">
          <a:xfrm>
            <a:off x="3575050" y="3149600"/>
            <a:ext cx="928688" cy="579438"/>
            <a:chOff x="2588" y="1973"/>
            <a:chExt cx="585" cy="365"/>
          </a:xfrm>
        </p:grpSpPr>
        <p:sp>
          <p:nvSpPr>
            <p:cNvPr id="1075" name="Freeform 12"/>
            <p:cNvSpPr>
              <a:spLocks/>
            </p:cNvSpPr>
            <p:nvPr/>
          </p:nvSpPr>
          <p:spPr bwMode="auto">
            <a:xfrm>
              <a:off x="2633" y="2133"/>
              <a:ext cx="136" cy="30"/>
            </a:xfrm>
            <a:custGeom>
              <a:avLst/>
              <a:gdLst>
                <a:gd name="T0" fmla="*/ 0 w 136"/>
                <a:gd name="T1" fmla="*/ 14 h 30"/>
                <a:gd name="T2" fmla="*/ 8 w 136"/>
                <a:gd name="T3" fmla="*/ 7 h 30"/>
                <a:gd name="T4" fmla="*/ 25 w 136"/>
                <a:gd name="T5" fmla="*/ 7 h 30"/>
                <a:gd name="T6" fmla="*/ 67 w 136"/>
                <a:gd name="T7" fmla="*/ 0 h 30"/>
                <a:gd name="T8" fmla="*/ 118 w 136"/>
                <a:gd name="T9" fmla="*/ 7 h 30"/>
                <a:gd name="T10" fmla="*/ 126 w 136"/>
                <a:gd name="T11" fmla="*/ 7 h 30"/>
                <a:gd name="T12" fmla="*/ 135 w 136"/>
                <a:gd name="T13" fmla="*/ 14 h 30"/>
                <a:gd name="T14" fmla="*/ 126 w 136"/>
                <a:gd name="T15" fmla="*/ 22 h 30"/>
                <a:gd name="T16" fmla="*/ 118 w 136"/>
                <a:gd name="T17" fmla="*/ 22 h 30"/>
                <a:gd name="T18" fmla="*/ 67 w 136"/>
                <a:gd name="T19" fmla="*/ 29 h 30"/>
                <a:gd name="T20" fmla="*/ 25 w 136"/>
                <a:gd name="T21" fmla="*/ 22 h 30"/>
                <a:gd name="T22" fmla="*/ 8 w 136"/>
                <a:gd name="T23" fmla="*/ 22 h 30"/>
                <a:gd name="T24" fmla="*/ 0 w 136"/>
                <a:gd name="T25" fmla="*/ 14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30"/>
                <a:gd name="T41" fmla="*/ 136 w 136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30">
                  <a:moveTo>
                    <a:pt x="0" y="14"/>
                  </a:moveTo>
                  <a:lnTo>
                    <a:pt x="8" y="7"/>
                  </a:lnTo>
                  <a:lnTo>
                    <a:pt x="25" y="7"/>
                  </a:lnTo>
                  <a:lnTo>
                    <a:pt x="67" y="0"/>
                  </a:lnTo>
                  <a:lnTo>
                    <a:pt x="118" y="7"/>
                  </a:lnTo>
                  <a:lnTo>
                    <a:pt x="126" y="7"/>
                  </a:lnTo>
                  <a:lnTo>
                    <a:pt x="135" y="14"/>
                  </a:lnTo>
                  <a:lnTo>
                    <a:pt x="126" y="22"/>
                  </a:lnTo>
                  <a:lnTo>
                    <a:pt x="118" y="22"/>
                  </a:lnTo>
                  <a:lnTo>
                    <a:pt x="67" y="29"/>
                  </a:lnTo>
                  <a:lnTo>
                    <a:pt x="25" y="22"/>
                  </a:lnTo>
                  <a:lnTo>
                    <a:pt x="8" y="22"/>
                  </a:lnTo>
                  <a:lnTo>
                    <a:pt x="0" y="14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13"/>
            <p:cNvSpPr>
              <a:spLocks/>
            </p:cNvSpPr>
            <p:nvPr/>
          </p:nvSpPr>
          <p:spPr bwMode="auto">
            <a:xfrm>
              <a:off x="2633" y="2133"/>
              <a:ext cx="142" cy="36"/>
            </a:xfrm>
            <a:custGeom>
              <a:avLst/>
              <a:gdLst>
                <a:gd name="T0" fmla="*/ 0 w 142"/>
                <a:gd name="T1" fmla="*/ 17 h 36"/>
                <a:gd name="T2" fmla="*/ 8 w 142"/>
                <a:gd name="T3" fmla="*/ 9 h 36"/>
                <a:gd name="T4" fmla="*/ 26 w 142"/>
                <a:gd name="T5" fmla="*/ 9 h 36"/>
                <a:gd name="T6" fmla="*/ 70 w 142"/>
                <a:gd name="T7" fmla="*/ 0 h 36"/>
                <a:gd name="T8" fmla="*/ 123 w 142"/>
                <a:gd name="T9" fmla="*/ 9 h 36"/>
                <a:gd name="T10" fmla="*/ 132 w 142"/>
                <a:gd name="T11" fmla="*/ 9 h 36"/>
                <a:gd name="T12" fmla="*/ 141 w 142"/>
                <a:gd name="T13" fmla="*/ 17 h 36"/>
                <a:gd name="T14" fmla="*/ 132 w 142"/>
                <a:gd name="T15" fmla="*/ 26 h 36"/>
                <a:gd name="T16" fmla="*/ 123 w 142"/>
                <a:gd name="T17" fmla="*/ 26 h 36"/>
                <a:gd name="T18" fmla="*/ 70 w 142"/>
                <a:gd name="T19" fmla="*/ 35 h 36"/>
                <a:gd name="T20" fmla="*/ 26 w 142"/>
                <a:gd name="T21" fmla="*/ 26 h 36"/>
                <a:gd name="T22" fmla="*/ 8 w 142"/>
                <a:gd name="T23" fmla="*/ 26 h 36"/>
                <a:gd name="T24" fmla="*/ 0 w 142"/>
                <a:gd name="T25" fmla="*/ 17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"/>
                <a:gd name="T40" fmla="*/ 0 h 36"/>
                <a:gd name="T41" fmla="*/ 142 w 142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" h="36">
                  <a:moveTo>
                    <a:pt x="0" y="17"/>
                  </a:moveTo>
                  <a:lnTo>
                    <a:pt x="8" y="9"/>
                  </a:lnTo>
                  <a:lnTo>
                    <a:pt x="26" y="9"/>
                  </a:lnTo>
                  <a:lnTo>
                    <a:pt x="70" y="0"/>
                  </a:lnTo>
                  <a:lnTo>
                    <a:pt x="123" y="9"/>
                  </a:lnTo>
                  <a:lnTo>
                    <a:pt x="132" y="9"/>
                  </a:lnTo>
                  <a:lnTo>
                    <a:pt x="141" y="17"/>
                  </a:lnTo>
                  <a:lnTo>
                    <a:pt x="132" y="26"/>
                  </a:lnTo>
                  <a:lnTo>
                    <a:pt x="123" y="26"/>
                  </a:lnTo>
                  <a:lnTo>
                    <a:pt x="70" y="35"/>
                  </a:lnTo>
                  <a:lnTo>
                    <a:pt x="26" y="26"/>
                  </a:lnTo>
                  <a:lnTo>
                    <a:pt x="8" y="26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14"/>
            <p:cNvSpPr>
              <a:spLocks/>
            </p:cNvSpPr>
            <p:nvPr/>
          </p:nvSpPr>
          <p:spPr bwMode="auto">
            <a:xfrm>
              <a:off x="2633" y="2115"/>
              <a:ext cx="136" cy="30"/>
            </a:xfrm>
            <a:custGeom>
              <a:avLst/>
              <a:gdLst>
                <a:gd name="T0" fmla="*/ 67 w 136"/>
                <a:gd name="T1" fmla="*/ 0 h 30"/>
                <a:gd name="T2" fmla="*/ 25 w 136"/>
                <a:gd name="T3" fmla="*/ 7 h 30"/>
                <a:gd name="T4" fmla="*/ 8 w 136"/>
                <a:gd name="T5" fmla="*/ 7 h 30"/>
                <a:gd name="T6" fmla="*/ 0 w 136"/>
                <a:gd name="T7" fmla="*/ 15 h 30"/>
                <a:gd name="T8" fmla="*/ 8 w 136"/>
                <a:gd name="T9" fmla="*/ 22 h 30"/>
                <a:gd name="T10" fmla="*/ 25 w 136"/>
                <a:gd name="T11" fmla="*/ 22 h 30"/>
                <a:gd name="T12" fmla="*/ 67 w 136"/>
                <a:gd name="T13" fmla="*/ 29 h 30"/>
                <a:gd name="T14" fmla="*/ 118 w 136"/>
                <a:gd name="T15" fmla="*/ 22 h 30"/>
                <a:gd name="T16" fmla="*/ 126 w 136"/>
                <a:gd name="T17" fmla="*/ 22 h 30"/>
                <a:gd name="T18" fmla="*/ 135 w 136"/>
                <a:gd name="T19" fmla="*/ 15 h 30"/>
                <a:gd name="T20" fmla="*/ 126 w 136"/>
                <a:gd name="T21" fmla="*/ 7 h 30"/>
                <a:gd name="T22" fmla="*/ 118 w 136"/>
                <a:gd name="T23" fmla="*/ 7 h 30"/>
                <a:gd name="T24" fmla="*/ 67 w 136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30"/>
                <a:gd name="T41" fmla="*/ 136 w 136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30">
                  <a:moveTo>
                    <a:pt x="67" y="0"/>
                  </a:moveTo>
                  <a:lnTo>
                    <a:pt x="25" y="7"/>
                  </a:lnTo>
                  <a:lnTo>
                    <a:pt x="8" y="7"/>
                  </a:lnTo>
                  <a:lnTo>
                    <a:pt x="0" y="15"/>
                  </a:lnTo>
                  <a:lnTo>
                    <a:pt x="8" y="22"/>
                  </a:lnTo>
                  <a:lnTo>
                    <a:pt x="25" y="22"/>
                  </a:lnTo>
                  <a:lnTo>
                    <a:pt x="67" y="29"/>
                  </a:lnTo>
                  <a:lnTo>
                    <a:pt x="118" y="22"/>
                  </a:lnTo>
                  <a:lnTo>
                    <a:pt x="126" y="22"/>
                  </a:lnTo>
                  <a:lnTo>
                    <a:pt x="135" y="15"/>
                  </a:lnTo>
                  <a:lnTo>
                    <a:pt x="126" y="7"/>
                  </a:lnTo>
                  <a:lnTo>
                    <a:pt x="118" y="7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15"/>
            <p:cNvSpPr>
              <a:spLocks/>
            </p:cNvSpPr>
            <p:nvPr/>
          </p:nvSpPr>
          <p:spPr bwMode="auto">
            <a:xfrm>
              <a:off x="2633" y="2115"/>
              <a:ext cx="142" cy="36"/>
            </a:xfrm>
            <a:custGeom>
              <a:avLst/>
              <a:gdLst>
                <a:gd name="T0" fmla="*/ 70 w 142"/>
                <a:gd name="T1" fmla="*/ 0 h 36"/>
                <a:gd name="T2" fmla="*/ 26 w 142"/>
                <a:gd name="T3" fmla="*/ 9 h 36"/>
                <a:gd name="T4" fmla="*/ 8 w 142"/>
                <a:gd name="T5" fmla="*/ 9 h 36"/>
                <a:gd name="T6" fmla="*/ 0 w 142"/>
                <a:gd name="T7" fmla="*/ 18 h 36"/>
                <a:gd name="T8" fmla="*/ 8 w 142"/>
                <a:gd name="T9" fmla="*/ 27 h 36"/>
                <a:gd name="T10" fmla="*/ 26 w 142"/>
                <a:gd name="T11" fmla="*/ 27 h 36"/>
                <a:gd name="T12" fmla="*/ 70 w 142"/>
                <a:gd name="T13" fmla="*/ 35 h 36"/>
                <a:gd name="T14" fmla="*/ 123 w 142"/>
                <a:gd name="T15" fmla="*/ 27 h 36"/>
                <a:gd name="T16" fmla="*/ 132 w 142"/>
                <a:gd name="T17" fmla="*/ 27 h 36"/>
                <a:gd name="T18" fmla="*/ 141 w 142"/>
                <a:gd name="T19" fmla="*/ 18 h 36"/>
                <a:gd name="T20" fmla="*/ 132 w 142"/>
                <a:gd name="T21" fmla="*/ 9 h 36"/>
                <a:gd name="T22" fmla="*/ 123 w 142"/>
                <a:gd name="T23" fmla="*/ 9 h 36"/>
                <a:gd name="T24" fmla="*/ 70 w 142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"/>
                <a:gd name="T40" fmla="*/ 0 h 36"/>
                <a:gd name="T41" fmla="*/ 142 w 142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" h="36">
                  <a:moveTo>
                    <a:pt x="70" y="0"/>
                  </a:moveTo>
                  <a:lnTo>
                    <a:pt x="26" y="9"/>
                  </a:lnTo>
                  <a:lnTo>
                    <a:pt x="8" y="9"/>
                  </a:lnTo>
                  <a:lnTo>
                    <a:pt x="0" y="18"/>
                  </a:lnTo>
                  <a:lnTo>
                    <a:pt x="8" y="27"/>
                  </a:lnTo>
                  <a:lnTo>
                    <a:pt x="26" y="27"/>
                  </a:lnTo>
                  <a:lnTo>
                    <a:pt x="70" y="35"/>
                  </a:lnTo>
                  <a:lnTo>
                    <a:pt x="123" y="27"/>
                  </a:lnTo>
                  <a:lnTo>
                    <a:pt x="132" y="27"/>
                  </a:lnTo>
                  <a:lnTo>
                    <a:pt x="141" y="18"/>
                  </a:lnTo>
                  <a:lnTo>
                    <a:pt x="132" y="9"/>
                  </a:lnTo>
                  <a:lnTo>
                    <a:pt x="123" y="9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16"/>
            <p:cNvSpPr>
              <a:spLocks/>
            </p:cNvSpPr>
            <p:nvPr/>
          </p:nvSpPr>
          <p:spPr bwMode="auto">
            <a:xfrm>
              <a:off x="2633" y="2106"/>
              <a:ext cx="136" cy="22"/>
            </a:xfrm>
            <a:custGeom>
              <a:avLst/>
              <a:gdLst>
                <a:gd name="T0" fmla="*/ 67 w 136"/>
                <a:gd name="T1" fmla="*/ 0 h 22"/>
                <a:gd name="T2" fmla="*/ 8 w 136"/>
                <a:gd name="T3" fmla="*/ 0 h 22"/>
                <a:gd name="T4" fmla="*/ 0 w 136"/>
                <a:gd name="T5" fmla="*/ 7 h 22"/>
                <a:gd name="T6" fmla="*/ 8 w 136"/>
                <a:gd name="T7" fmla="*/ 14 h 22"/>
                <a:gd name="T8" fmla="*/ 25 w 136"/>
                <a:gd name="T9" fmla="*/ 14 h 22"/>
                <a:gd name="T10" fmla="*/ 67 w 136"/>
                <a:gd name="T11" fmla="*/ 21 h 22"/>
                <a:gd name="T12" fmla="*/ 118 w 136"/>
                <a:gd name="T13" fmla="*/ 14 h 22"/>
                <a:gd name="T14" fmla="*/ 126 w 136"/>
                <a:gd name="T15" fmla="*/ 14 h 22"/>
                <a:gd name="T16" fmla="*/ 135 w 136"/>
                <a:gd name="T17" fmla="*/ 7 h 22"/>
                <a:gd name="T18" fmla="*/ 126 w 136"/>
                <a:gd name="T19" fmla="*/ 0 h 22"/>
                <a:gd name="T20" fmla="*/ 67 w 136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22"/>
                <a:gd name="T35" fmla="*/ 136 w 136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22">
                  <a:moveTo>
                    <a:pt x="67" y="0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8" y="14"/>
                  </a:lnTo>
                  <a:lnTo>
                    <a:pt x="25" y="14"/>
                  </a:lnTo>
                  <a:lnTo>
                    <a:pt x="67" y="21"/>
                  </a:lnTo>
                  <a:lnTo>
                    <a:pt x="118" y="14"/>
                  </a:lnTo>
                  <a:lnTo>
                    <a:pt x="126" y="14"/>
                  </a:lnTo>
                  <a:lnTo>
                    <a:pt x="135" y="7"/>
                  </a:lnTo>
                  <a:lnTo>
                    <a:pt x="126" y="0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17"/>
            <p:cNvSpPr>
              <a:spLocks/>
            </p:cNvSpPr>
            <p:nvPr/>
          </p:nvSpPr>
          <p:spPr bwMode="auto">
            <a:xfrm>
              <a:off x="2633" y="2106"/>
              <a:ext cx="142" cy="28"/>
            </a:xfrm>
            <a:custGeom>
              <a:avLst/>
              <a:gdLst>
                <a:gd name="T0" fmla="*/ 70 w 142"/>
                <a:gd name="T1" fmla="*/ 0 h 28"/>
                <a:gd name="T2" fmla="*/ 8 w 142"/>
                <a:gd name="T3" fmla="*/ 0 h 28"/>
                <a:gd name="T4" fmla="*/ 0 w 142"/>
                <a:gd name="T5" fmla="*/ 9 h 28"/>
                <a:gd name="T6" fmla="*/ 8 w 142"/>
                <a:gd name="T7" fmla="*/ 18 h 28"/>
                <a:gd name="T8" fmla="*/ 26 w 142"/>
                <a:gd name="T9" fmla="*/ 18 h 28"/>
                <a:gd name="T10" fmla="*/ 70 w 142"/>
                <a:gd name="T11" fmla="*/ 27 h 28"/>
                <a:gd name="T12" fmla="*/ 123 w 142"/>
                <a:gd name="T13" fmla="*/ 18 h 28"/>
                <a:gd name="T14" fmla="*/ 132 w 142"/>
                <a:gd name="T15" fmla="*/ 18 h 28"/>
                <a:gd name="T16" fmla="*/ 141 w 142"/>
                <a:gd name="T17" fmla="*/ 9 h 28"/>
                <a:gd name="T18" fmla="*/ 132 w 142"/>
                <a:gd name="T19" fmla="*/ 0 h 28"/>
                <a:gd name="T20" fmla="*/ 70 w 142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"/>
                <a:gd name="T35" fmla="*/ 142 w 142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">
                  <a:moveTo>
                    <a:pt x="70" y="0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" y="18"/>
                  </a:lnTo>
                  <a:lnTo>
                    <a:pt x="26" y="18"/>
                  </a:lnTo>
                  <a:lnTo>
                    <a:pt x="70" y="27"/>
                  </a:lnTo>
                  <a:lnTo>
                    <a:pt x="123" y="18"/>
                  </a:lnTo>
                  <a:lnTo>
                    <a:pt x="132" y="18"/>
                  </a:lnTo>
                  <a:lnTo>
                    <a:pt x="141" y="9"/>
                  </a:lnTo>
                  <a:lnTo>
                    <a:pt x="132" y="0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18"/>
            <p:cNvSpPr>
              <a:spLocks/>
            </p:cNvSpPr>
            <p:nvPr/>
          </p:nvSpPr>
          <p:spPr bwMode="auto">
            <a:xfrm>
              <a:off x="2633" y="2088"/>
              <a:ext cx="136" cy="22"/>
            </a:xfrm>
            <a:custGeom>
              <a:avLst/>
              <a:gdLst>
                <a:gd name="T0" fmla="*/ 67 w 136"/>
                <a:gd name="T1" fmla="*/ 0 h 22"/>
                <a:gd name="T2" fmla="*/ 25 w 136"/>
                <a:gd name="T3" fmla="*/ 7 h 22"/>
                <a:gd name="T4" fmla="*/ 0 w 136"/>
                <a:gd name="T5" fmla="*/ 7 h 22"/>
                <a:gd name="T6" fmla="*/ 8 w 136"/>
                <a:gd name="T7" fmla="*/ 14 h 22"/>
                <a:gd name="T8" fmla="*/ 25 w 136"/>
                <a:gd name="T9" fmla="*/ 14 h 22"/>
                <a:gd name="T10" fmla="*/ 67 w 136"/>
                <a:gd name="T11" fmla="*/ 21 h 22"/>
                <a:gd name="T12" fmla="*/ 118 w 136"/>
                <a:gd name="T13" fmla="*/ 14 h 22"/>
                <a:gd name="T14" fmla="*/ 126 w 136"/>
                <a:gd name="T15" fmla="*/ 14 h 22"/>
                <a:gd name="T16" fmla="*/ 135 w 136"/>
                <a:gd name="T17" fmla="*/ 7 h 22"/>
                <a:gd name="T18" fmla="*/ 118 w 136"/>
                <a:gd name="T19" fmla="*/ 7 h 22"/>
                <a:gd name="T20" fmla="*/ 67 w 136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22"/>
                <a:gd name="T35" fmla="*/ 136 w 136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22">
                  <a:moveTo>
                    <a:pt x="67" y="0"/>
                  </a:moveTo>
                  <a:lnTo>
                    <a:pt x="25" y="7"/>
                  </a:lnTo>
                  <a:lnTo>
                    <a:pt x="0" y="7"/>
                  </a:lnTo>
                  <a:lnTo>
                    <a:pt x="8" y="14"/>
                  </a:lnTo>
                  <a:lnTo>
                    <a:pt x="25" y="14"/>
                  </a:lnTo>
                  <a:lnTo>
                    <a:pt x="67" y="21"/>
                  </a:lnTo>
                  <a:lnTo>
                    <a:pt x="118" y="14"/>
                  </a:lnTo>
                  <a:lnTo>
                    <a:pt x="126" y="14"/>
                  </a:lnTo>
                  <a:lnTo>
                    <a:pt x="135" y="7"/>
                  </a:lnTo>
                  <a:lnTo>
                    <a:pt x="118" y="7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19"/>
            <p:cNvSpPr>
              <a:spLocks/>
            </p:cNvSpPr>
            <p:nvPr/>
          </p:nvSpPr>
          <p:spPr bwMode="auto">
            <a:xfrm>
              <a:off x="2633" y="2088"/>
              <a:ext cx="142" cy="28"/>
            </a:xfrm>
            <a:custGeom>
              <a:avLst/>
              <a:gdLst>
                <a:gd name="T0" fmla="*/ 70 w 142"/>
                <a:gd name="T1" fmla="*/ 0 h 28"/>
                <a:gd name="T2" fmla="*/ 26 w 142"/>
                <a:gd name="T3" fmla="*/ 9 h 28"/>
                <a:gd name="T4" fmla="*/ 0 w 142"/>
                <a:gd name="T5" fmla="*/ 9 h 28"/>
                <a:gd name="T6" fmla="*/ 8 w 142"/>
                <a:gd name="T7" fmla="*/ 18 h 28"/>
                <a:gd name="T8" fmla="*/ 26 w 142"/>
                <a:gd name="T9" fmla="*/ 18 h 28"/>
                <a:gd name="T10" fmla="*/ 70 w 142"/>
                <a:gd name="T11" fmla="*/ 27 h 28"/>
                <a:gd name="T12" fmla="*/ 123 w 142"/>
                <a:gd name="T13" fmla="*/ 18 h 28"/>
                <a:gd name="T14" fmla="*/ 132 w 142"/>
                <a:gd name="T15" fmla="*/ 18 h 28"/>
                <a:gd name="T16" fmla="*/ 141 w 142"/>
                <a:gd name="T17" fmla="*/ 9 h 28"/>
                <a:gd name="T18" fmla="*/ 123 w 142"/>
                <a:gd name="T19" fmla="*/ 9 h 28"/>
                <a:gd name="T20" fmla="*/ 70 w 142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"/>
                <a:gd name="T35" fmla="*/ 142 w 142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">
                  <a:moveTo>
                    <a:pt x="70" y="0"/>
                  </a:moveTo>
                  <a:lnTo>
                    <a:pt x="26" y="9"/>
                  </a:lnTo>
                  <a:lnTo>
                    <a:pt x="0" y="9"/>
                  </a:lnTo>
                  <a:lnTo>
                    <a:pt x="8" y="18"/>
                  </a:lnTo>
                  <a:lnTo>
                    <a:pt x="26" y="18"/>
                  </a:lnTo>
                  <a:lnTo>
                    <a:pt x="70" y="27"/>
                  </a:lnTo>
                  <a:lnTo>
                    <a:pt x="123" y="18"/>
                  </a:lnTo>
                  <a:lnTo>
                    <a:pt x="132" y="18"/>
                  </a:lnTo>
                  <a:lnTo>
                    <a:pt x="141" y="9"/>
                  </a:lnTo>
                  <a:lnTo>
                    <a:pt x="123" y="9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20"/>
            <p:cNvSpPr>
              <a:spLocks/>
            </p:cNvSpPr>
            <p:nvPr/>
          </p:nvSpPr>
          <p:spPr bwMode="auto">
            <a:xfrm>
              <a:off x="2633" y="2071"/>
              <a:ext cx="136" cy="21"/>
            </a:xfrm>
            <a:custGeom>
              <a:avLst/>
              <a:gdLst>
                <a:gd name="T0" fmla="*/ 67 w 136"/>
                <a:gd name="T1" fmla="*/ 0 h 21"/>
                <a:gd name="T2" fmla="*/ 25 w 136"/>
                <a:gd name="T3" fmla="*/ 7 h 21"/>
                <a:gd name="T4" fmla="*/ 8 w 136"/>
                <a:gd name="T5" fmla="*/ 7 h 21"/>
                <a:gd name="T6" fmla="*/ 0 w 136"/>
                <a:gd name="T7" fmla="*/ 13 h 21"/>
                <a:gd name="T8" fmla="*/ 8 w 136"/>
                <a:gd name="T9" fmla="*/ 13 h 21"/>
                <a:gd name="T10" fmla="*/ 25 w 136"/>
                <a:gd name="T11" fmla="*/ 20 h 21"/>
                <a:gd name="T12" fmla="*/ 118 w 136"/>
                <a:gd name="T13" fmla="*/ 20 h 21"/>
                <a:gd name="T14" fmla="*/ 126 w 136"/>
                <a:gd name="T15" fmla="*/ 13 h 21"/>
                <a:gd name="T16" fmla="*/ 135 w 136"/>
                <a:gd name="T17" fmla="*/ 13 h 21"/>
                <a:gd name="T18" fmla="*/ 126 w 136"/>
                <a:gd name="T19" fmla="*/ 7 h 21"/>
                <a:gd name="T20" fmla="*/ 118 w 136"/>
                <a:gd name="T21" fmla="*/ 7 h 21"/>
                <a:gd name="T22" fmla="*/ 67 w 136"/>
                <a:gd name="T23" fmla="*/ 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6"/>
                <a:gd name="T37" fmla="*/ 0 h 21"/>
                <a:gd name="T38" fmla="*/ 136 w 136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6" h="21">
                  <a:moveTo>
                    <a:pt x="67" y="0"/>
                  </a:moveTo>
                  <a:lnTo>
                    <a:pt x="25" y="7"/>
                  </a:lnTo>
                  <a:lnTo>
                    <a:pt x="8" y="7"/>
                  </a:lnTo>
                  <a:lnTo>
                    <a:pt x="0" y="13"/>
                  </a:lnTo>
                  <a:lnTo>
                    <a:pt x="8" y="13"/>
                  </a:lnTo>
                  <a:lnTo>
                    <a:pt x="25" y="20"/>
                  </a:lnTo>
                  <a:lnTo>
                    <a:pt x="118" y="20"/>
                  </a:lnTo>
                  <a:lnTo>
                    <a:pt x="126" y="13"/>
                  </a:lnTo>
                  <a:lnTo>
                    <a:pt x="135" y="13"/>
                  </a:lnTo>
                  <a:lnTo>
                    <a:pt x="126" y="7"/>
                  </a:lnTo>
                  <a:lnTo>
                    <a:pt x="118" y="7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21"/>
            <p:cNvSpPr>
              <a:spLocks/>
            </p:cNvSpPr>
            <p:nvPr/>
          </p:nvSpPr>
          <p:spPr bwMode="auto">
            <a:xfrm>
              <a:off x="2633" y="2071"/>
              <a:ext cx="142" cy="27"/>
            </a:xfrm>
            <a:custGeom>
              <a:avLst/>
              <a:gdLst>
                <a:gd name="T0" fmla="*/ 70 w 142"/>
                <a:gd name="T1" fmla="*/ 0 h 27"/>
                <a:gd name="T2" fmla="*/ 26 w 142"/>
                <a:gd name="T3" fmla="*/ 9 h 27"/>
                <a:gd name="T4" fmla="*/ 8 w 142"/>
                <a:gd name="T5" fmla="*/ 9 h 27"/>
                <a:gd name="T6" fmla="*/ 0 w 142"/>
                <a:gd name="T7" fmla="*/ 17 h 27"/>
                <a:gd name="T8" fmla="*/ 8 w 142"/>
                <a:gd name="T9" fmla="*/ 17 h 27"/>
                <a:gd name="T10" fmla="*/ 26 w 142"/>
                <a:gd name="T11" fmla="*/ 26 h 27"/>
                <a:gd name="T12" fmla="*/ 123 w 142"/>
                <a:gd name="T13" fmla="*/ 26 h 27"/>
                <a:gd name="T14" fmla="*/ 132 w 142"/>
                <a:gd name="T15" fmla="*/ 17 h 27"/>
                <a:gd name="T16" fmla="*/ 141 w 142"/>
                <a:gd name="T17" fmla="*/ 17 h 27"/>
                <a:gd name="T18" fmla="*/ 132 w 142"/>
                <a:gd name="T19" fmla="*/ 9 h 27"/>
                <a:gd name="T20" fmla="*/ 123 w 142"/>
                <a:gd name="T21" fmla="*/ 9 h 27"/>
                <a:gd name="T22" fmla="*/ 70 w 142"/>
                <a:gd name="T23" fmla="*/ 0 h 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2"/>
                <a:gd name="T37" fmla="*/ 0 h 27"/>
                <a:gd name="T38" fmla="*/ 142 w 142"/>
                <a:gd name="T39" fmla="*/ 27 h 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2" h="27">
                  <a:moveTo>
                    <a:pt x="70" y="0"/>
                  </a:moveTo>
                  <a:lnTo>
                    <a:pt x="26" y="9"/>
                  </a:lnTo>
                  <a:lnTo>
                    <a:pt x="8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26" y="26"/>
                  </a:lnTo>
                  <a:lnTo>
                    <a:pt x="123" y="26"/>
                  </a:lnTo>
                  <a:lnTo>
                    <a:pt x="132" y="17"/>
                  </a:lnTo>
                  <a:lnTo>
                    <a:pt x="141" y="17"/>
                  </a:lnTo>
                  <a:lnTo>
                    <a:pt x="132" y="9"/>
                  </a:lnTo>
                  <a:lnTo>
                    <a:pt x="123" y="9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22"/>
            <p:cNvSpPr>
              <a:spLocks/>
            </p:cNvSpPr>
            <p:nvPr/>
          </p:nvSpPr>
          <p:spPr bwMode="auto">
            <a:xfrm>
              <a:off x="2633" y="2053"/>
              <a:ext cx="136" cy="22"/>
            </a:xfrm>
            <a:custGeom>
              <a:avLst/>
              <a:gdLst>
                <a:gd name="T0" fmla="*/ 67 w 136"/>
                <a:gd name="T1" fmla="*/ 0 h 22"/>
                <a:gd name="T2" fmla="*/ 25 w 136"/>
                <a:gd name="T3" fmla="*/ 7 h 22"/>
                <a:gd name="T4" fmla="*/ 8 w 136"/>
                <a:gd name="T5" fmla="*/ 7 h 22"/>
                <a:gd name="T6" fmla="*/ 0 w 136"/>
                <a:gd name="T7" fmla="*/ 14 h 22"/>
                <a:gd name="T8" fmla="*/ 8 w 136"/>
                <a:gd name="T9" fmla="*/ 21 h 22"/>
                <a:gd name="T10" fmla="*/ 126 w 136"/>
                <a:gd name="T11" fmla="*/ 21 h 22"/>
                <a:gd name="T12" fmla="*/ 135 w 136"/>
                <a:gd name="T13" fmla="*/ 14 h 22"/>
                <a:gd name="T14" fmla="*/ 126 w 136"/>
                <a:gd name="T15" fmla="*/ 7 h 22"/>
                <a:gd name="T16" fmla="*/ 118 w 136"/>
                <a:gd name="T17" fmla="*/ 7 h 22"/>
                <a:gd name="T18" fmla="*/ 67 w 136"/>
                <a:gd name="T19" fmla="*/ 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6"/>
                <a:gd name="T31" fmla="*/ 0 h 22"/>
                <a:gd name="T32" fmla="*/ 136 w 136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6" h="22">
                  <a:moveTo>
                    <a:pt x="67" y="0"/>
                  </a:moveTo>
                  <a:lnTo>
                    <a:pt x="25" y="7"/>
                  </a:lnTo>
                  <a:lnTo>
                    <a:pt x="8" y="7"/>
                  </a:lnTo>
                  <a:lnTo>
                    <a:pt x="0" y="14"/>
                  </a:lnTo>
                  <a:lnTo>
                    <a:pt x="8" y="21"/>
                  </a:lnTo>
                  <a:lnTo>
                    <a:pt x="126" y="21"/>
                  </a:lnTo>
                  <a:lnTo>
                    <a:pt x="135" y="14"/>
                  </a:lnTo>
                  <a:lnTo>
                    <a:pt x="126" y="7"/>
                  </a:lnTo>
                  <a:lnTo>
                    <a:pt x="118" y="7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23"/>
            <p:cNvSpPr>
              <a:spLocks/>
            </p:cNvSpPr>
            <p:nvPr/>
          </p:nvSpPr>
          <p:spPr bwMode="auto">
            <a:xfrm>
              <a:off x="2633" y="2053"/>
              <a:ext cx="142" cy="28"/>
            </a:xfrm>
            <a:custGeom>
              <a:avLst/>
              <a:gdLst>
                <a:gd name="T0" fmla="*/ 70 w 142"/>
                <a:gd name="T1" fmla="*/ 0 h 28"/>
                <a:gd name="T2" fmla="*/ 26 w 142"/>
                <a:gd name="T3" fmla="*/ 9 h 28"/>
                <a:gd name="T4" fmla="*/ 8 w 142"/>
                <a:gd name="T5" fmla="*/ 9 h 28"/>
                <a:gd name="T6" fmla="*/ 0 w 142"/>
                <a:gd name="T7" fmla="*/ 18 h 28"/>
                <a:gd name="T8" fmla="*/ 8 w 142"/>
                <a:gd name="T9" fmla="*/ 27 h 28"/>
                <a:gd name="T10" fmla="*/ 132 w 142"/>
                <a:gd name="T11" fmla="*/ 27 h 28"/>
                <a:gd name="T12" fmla="*/ 141 w 142"/>
                <a:gd name="T13" fmla="*/ 18 h 28"/>
                <a:gd name="T14" fmla="*/ 132 w 142"/>
                <a:gd name="T15" fmla="*/ 9 h 28"/>
                <a:gd name="T16" fmla="*/ 123 w 142"/>
                <a:gd name="T17" fmla="*/ 9 h 28"/>
                <a:gd name="T18" fmla="*/ 70 w 142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"/>
                <a:gd name="T31" fmla="*/ 0 h 28"/>
                <a:gd name="T32" fmla="*/ 142 w 142"/>
                <a:gd name="T33" fmla="*/ 28 h 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" h="28">
                  <a:moveTo>
                    <a:pt x="70" y="0"/>
                  </a:moveTo>
                  <a:lnTo>
                    <a:pt x="26" y="9"/>
                  </a:lnTo>
                  <a:lnTo>
                    <a:pt x="8" y="9"/>
                  </a:lnTo>
                  <a:lnTo>
                    <a:pt x="0" y="18"/>
                  </a:lnTo>
                  <a:lnTo>
                    <a:pt x="8" y="27"/>
                  </a:lnTo>
                  <a:lnTo>
                    <a:pt x="132" y="27"/>
                  </a:lnTo>
                  <a:lnTo>
                    <a:pt x="141" y="18"/>
                  </a:lnTo>
                  <a:lnTo>
                    <a:pt x="132" y="9"/>
                  </a:lnTo>
                  <a:lnTo>
                    <a:pt x="123" y="9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24"/>
            <p:cNvSpPr>
              <a:spLocks/>
            </p:cNvSpPr>
            <p:nvPr/>
          </p:nvSpPr>
          <p:spPr bwMode="auto">
            <a:xfrm>
              <a:off x="2633" y="2035"/>
              <a:ext cx="136" cy="31"/>
            </a:xfrm>
            <a:custGeom>
              <a:avLst/>
              <a:gdLst>
                <a:gd name="T0" fmla="*/ 67 w 136"/>
                <a:gd name="T1" fmla="*/ 0 h 31"/>
                <a:gd name="T2" fmla="*/ 25 w 136"/>
                <a:gd name="T3" fmla="*/ 8 h 31"/>
                <a:gd name="T4" fmla="*/ 8 w 136"/>
                <a:gd name="T5" fmla="*/ 8 h 31"/>
                <a:gd name="T6" fmla="*/ 0 w 136"/>
                <a:gd name="T7" fmla="*/ 15 h 31"/>
                <a:gd name="T8" fmla="*/ 8 w 136"/>
                <a:gd name="T9" fmla="*/ 23 h 31"/>
                <a:gd name="T10" fmla="*/ 25 w 136"/>
                <a:gd name="T11" fmla="*/ 23 h 31"/>
                <a:gd name="T12" fmla="*/ 67 w 136"/>
                <a:gd name="T13" fmla="*/ 30 h 31"/>
                <a:gd name="T14" fmla="*/ 118 w 136"/>
                <a:gd name="T15" fmla="*/ 23 h 31"/>
                <a:gd name="T16" fmla="*/ 126 w 136"/>
                <a:gd name="T17" fmla="*/ 23 h 31"/>
                <a:gd name="T18" fmla="*/ 135 w 136"/>
                <a:gd name="T19" fmla="*/ 15 h 31"/>
                <a:gd name="T20" fmla="*/ 126 w 136"/>
                <a:gd name="T21" fmla="*/ 8 h 31"/>
                <a:gd name="T22" fmla="*/ 118 w 136"/>
                <a:gd name="T23" fmla="*/ 8 h 31"/>
                <a:gd name="T24" fmla="*/ 67 w 136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31"/>
                <a:gd name="T41" fmla="*/ 136 w 136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31">
                  <a:moveTo>
                    <a:pt x="67" y="0"/>
                  </a:moveTo>
                  <a:lnTo>
                    <a:pt x="25" y="8"/>
                  </a:lnTo>
                  <a:lnTo>
                    <a:pt x="8" y="8"/>
                  </a:lnTo>
                  <a:lnTo>
                    <a:pt x="0" y="15"/>
                  </a:lnTo>
                  <a:lnTo>
                    <a:pt x="8" y="23"/>
                  </a:lnTo>
                  <a:lnTo>
                    <a:pt x="25" y="23"/>
                  </a:lnTo>
                  <a:lnTo>
                    <a:pt x="67" y="30"/>
                  </a:lnTo>
                  <a:lnTo>
                    <a:pt x="118" y="23"/>
                  </a:lnTo>
                  <a:lnTo>
                    <a:pt x="126" y="23"/>
                  </a:lnTo>
                  <a:lnTo>
                    <a:pt x="135" y="15"/>
                  </a:lnTo>
                  <a:lnTo>
                    <a:pt x="126" y="8"/>
                  </a:lnTo>
                  <a:lnTo>
                    <a:pt x="118" y="8"/>
                  </a:lnTo>
                  <a:lnTo>
                    <a:pt x="6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25"/>
            <p:cNvSpPr>
              <a:spLocks/>
            </p:cNvSpPr>
            <p:nvPr/>
          </p:nvSpPr>
          <p:spPr bwMode="auto">
            <a:xfrm>
              <a:off x="2633" y="2035"/>
              <a:ext cx="142" cy="37"/>
            </a:xfrm>
            <a:custGeom>
              <a:avLst/>
              <a:gdLst>
                <a:gd name="T0" fmla="*/ 70 w 142"/>
                <a:gd name="T1" fmla="*/ 0 h 37"/>
                <a:gd name="T2" fmla="*/ 26 w 142"/>
                <a:gd name="T3" fmla="*/ 9 h 37"/>
                <a:gd name="T4" fmla="*/ 8 w 142"/>
                <a:gd name="T5" fmla="*/ 9 h 37"/>
                <a:gd name="T6" fmla="*/ 0 w 142"/>
                <a:gd name="T7" fmla="*/ 18 h 37"/>
                <a:gd name="T8" fmla="*/ 8 w 142"/>
                <a:gd name="T9" fmla="*/ 27 h 37"/>
                <a:gd name="T10" fmla="*/ 26 w 142"/>
                <a:gd name="T11" fmla="*/ 27 h 37"/>
                <a:gd name="T12" fmla="*/ 70 w 142"/>
                <a:gd name="T13" fmla="*/ 36 h 37"/>
                <a:gd name="T14" fmla="*/ 123 w 142"/>
                <a:gd name="T15" fmla="*/ 27 h 37"/>
                <a:gd name="T16" fmla="*/ 132 w 142"/>
                <a:gd name="T17" fmla="*/ 27 h 37"/>
                <a:gd name="T18" fmla="*/ 141 w 142"/>
                <a:gd name="T19" fmla="*/ 18 h 37"/>
                <a:gd name="T20" fmla="*/ 132 w 142"/>
                <a:gd name="T21" fmla="*/ 9 h 37"/>
                <a:gd name="T22" fmla="*/ 123 w 142"/>
                <a:gd name="T23" fmla="*/ 9 h 37"/>
                <a:gd name="T24" fmla="*/ 70 w 142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"/>
                <a:gd name="T40" fmla="*/ 0 h 37"/>
                <a:gd name="T41" fmla="*/ 142 w 142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" h="37">
                  <a:moveTo>
                    <a:pt x="70" y="0"/>
                  </a:moveTo>
                  <a:lnTo>
                    <a:pt x="26" y="9"/>
                  </a:lnTo>
                  <a:lnTo>
                    <a:pt x="8" y="9"/>
                  </a:lnTo>
                  <a:lnTo>
                    <a:pt x="0" y="18"/>
                  </a:lnTo>
                  <a:lnTo>
                    <a:pt x="8" y="27"/>
                  </a:lnTo>
                  <a:lnTo>
                    <a:pt x="26" y="27"/>
                  </a:lnTo>
                  <a:lnTo>
                    <a:pt x="70" y="36"/>
                  </a:lnTo>
                  <a:lnTo>
                    <a:pt x="123" y="27"/>
                  </a:lnTo>
                  <a:lnTo>
                    <a:pt x="132" y="27"/>
                  </a:lnTo>
                  <a:lnTo>
                    <a:pt x="141" y="18"/>
                  </a:lnTo>
                  <a:lnTo>
                    <a:pt x="132" y="9"/>
                  </a:lnTo>
                  <a:lnTo>
                    <a:pt x="123" y="9"/>
                  </a:lnTo>
                  <a:lnTo>
                    <a:pt x="7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26"/>
            <p:cNvSpPr>
              <a:spLocks/>
            </p:cNvSpPr>
            <p:nvPr/>
          </p:nvSpPr>
          <p:spPr bwMode="auto">
            <a:xfrm>
              <a:off x="2633" y="2018"/>
              <a:ext cx="136" cy="30"/>
            </a:xfrm>
            <a:custGeom>
              <a:avLst/>
              <a:gdLst>
                <a:gd name="T0" fmla="*/ 0 w 136"/>
                <a:gd name="T1" fmla="*/ 14 h 30"/>
                <a:gd name="T2" fmla="*/ 8 w 136"/>
                <a:gd name="T3" fmla="*/ 7 h 30"/>
                <a:gd name="T4" fmla="*/ 25 w 136"/>
                <a:gd name="T5" fmla="*/ 7 h 30"/>
                <a:gd name="T6" fmla="*/ 67 w 136"/>
                <a:gd name="T7" fmla="*/ 0 h 30"/>
                <a:gd name="T8" fmla="*/ 118 w 136"/>
                <a:gd name="T9" fmla="*/ 7 h 30"/>
                <a:gd name="T10" fmla="*/ 126 w 136"/>
                <a:gd name="T11" fmla="*/ 7 h 30"/>
                <a:gd name="T12" fmla="*/ 135 w 136"/>
                <a:gd name="T13" fmla="*/ 14 h 30"/>
                <a:gd name="T14" fmla="*/ 126 w 136"/>
                <a:gd name="T15" fmla="*/ 22 h 30"/>
                <a:gd name="T16" fmla="*/ 118 w 136"/>
                <a:gd name="T17" fmla="*/ 22 h 30"/>
                <a:gd name="T18" fmla="*/ 67 w 136"/>
                <a:gd name="T19" fmla="*/ 29 h 30"/>
                <a:gd name="T20" fmla="*/ 25 w 136"/>
                <a:gd name="T21" fmla="*/ 22 h 30"/>
                <a:gd name="T22" fmla="*/ 8 w 136"/>
                <a:gd name="T23" fmla="*/ 22 h 30"/>
                <a:gd name="T24" fmla="*/ 0 w 136"/>
                <a:gd name="T25" fmla="*/ 14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"/>
                <a:gd name="T40" fmla="*/ 0 h 30"/>
                <a:gd name="T41" fmla="*/ 136 w 136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" h="30">
                  <a:moveTo>
                    <a:pt x="0" y="14"/>
                  </a:moveTo>
                  <a:lnTo>
                    <a:pt x="8" y="7"/>
                  </a:lnTo>
                  <a:lnTo>
                    <a:pt x="25" y="7"/>
                  </a:lnTo>
                  <a:lnTo>
                    <a:pt x="67" y="0"/>
                  </a:lnTo>
                  <a:lnTo>
                    <a:pt x="118" y="7"/>
                  </a:lnTo>
                  <a:lnTo>
                    <a:pt x="126" y="7"/>
                  </a:lnTo>
                  <a:lnTo>
                    <a:pt x="135" y="14"/>
                  </a:lnTo>
                  <a:lnTo>
                    <a:pt x="126" y="22"/>
                  </a:lnTo>
                  <a:lnTo>
                    <a:pt x="118" y="22"/>
                  </a:lnTo>
                  <a:lnTo>
                    <a:pt x="67" y="29"/>
                  </a:lnTo>
                  <a:lnTo>
                    <a:pt x="25" y="22"/>
                  </a:lnTo>
                  <a:lnTo>
                    <a:pt x="8" y="22"/>
                  </a:lnTo>
                  <a:lnTo>
                    <a:pt x="0" y="14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27"/>
            <p:cNvSpPr>
              <a:spLocks/>
            </p:cNvSpPr>
            <p:nvPr/>
          </p:nvSpPr>
          <p:spPr bwMode="auto">
            <a:xfrm>
              <a:off x="2633" y="2018"/>
              <a:ext cx="142" cy="36"/>
            </a:xfrm>
            <a:custGeom>
              <a:avLst/>
              <a:gdLst>
                <a:gd name="T0" fmla="*/ 0 w 142"/>
                <a:gd name="T1" fmla="*/ 17 h 36"/>
                <a:gd name="T2" fmla="*/ 8 w 142"/>
                <a:gd name="T3" fmla="*/ 8 h 36"/>
                <a:gd name="T4" fmla="*/ 26 w 142"/>
                <a:gd name="T5" fmla="*/ 8 h 36"/>
                <a:gd name="T6" fmla="*/ 70 w 142"/>
                <a:gd name="T7" fmla="*/ 0 h 36"/>
                <a:gd name="T8" fmla="*/ 123 w 142"/>
                <a:gd name="T9" fmla="*/ 8 h 36"/>
                <a:gd name="T10" fmla="*/ 132 w 142"/>
                <a:gd name="T11" fmla="*/ 8 h 36"/>
                <a:gd name="T12" fmla="*/ 141 w 142"/>
                <a:gd name="T13" fmla="*/ 17 h 36"/>
                <a:gd name="T14" fmla="*/ 132 w 142"/>
                <a:gd name="T15" fmla="*/ 26 h 36"/>
                <a:gd name="T16" fmla="*/ 123 w 142"/>
                <a:gd name="T17" fmla="*/ 26 h 36"/>
                <a:gd name="T18" fmla="*/ 70 w 142"/>
                <a:gd name="T19" fmla="*/ 35 h 36"/>
                <a:gd name="T20" fmla="*/ 26 w 142"/>
                <a:gd name="T21" fmla="*/ 26 h 36"/>
                <a:gd name="T22" fmla="*/ 8 w 142"/>
                <a:gd name="T23" fmla="*/ 26 h 36"/>
                <a:gd name="T24" fmla="*/ 0 w 142"/>
                <a:gd name="T25" fmla="*/ 17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"/>
                <a:gd name="T40" fmla="*/ 0 h 36"/>
                <a:gd name="T41" fmla="*/ 142 w 142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" h="36">
                  <a:moveTo>
                    <a:pt x="0" y="17"/>
                  </a:moveTo>
                  <a:lnTo>
                    <a:pt x="8" y="8"/>
                  </a:lnTo>
                  <a:lnTo>
                    <a:pt x="26" y="8"/>
                  </a:lnTo>
                  <a:lnTo>
                    <a:pt x="70" y="0"/>
                  </a:lnTo>
                  <a:lnTo>
                    <a:pt x="123" y="8"/>
                  </a:lnTo>
                  <a:lnTo>
                    <a:pt x="132" y="8"/>
                  </a:lnTo>
                  <a:lnTo>
                    <a:pt x="141" y="17"/>
                  </a:lnTo>
                  <a:lnTo>
                    <a:pt x="132" y="26"/>
                  </a:lnTo>
                  <a:lnTo>
                    <a:pt x="123" y="26"/>
                  </a:lnTo>
                  <a:lnTo>
                    <a:pt x="70" y="35"/>
                  </a:lnTo>
                  <a:lnTo>
                    <a:pt x="26" y="26"/>
                  </a:lnTo>
                  <a:lnTo>
                    <a:pt x="8" y="26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28"/>
            <p:cNvSpPr>
              <a:spLocks/>
            </p:cNvSpPr>
            <p:nvPr/>
          </p:nvSpPr>
          <p:spPr bwMode="auto">
            <a:xfrm>
              <a:off x="2588" y="1973"/>
              <a:ext cx="249" cy="214"/>
            </a:xfrm>
            <a:custGeom>
              <a:avLst/>
              <a:gdLst>
                <a:gd name="T0" fmla="*/ 0 w 249"/>
                <a:gd name="T1" fmla="*/ 27 h 214"/>
                <a:gd name="T2" fmla="*/ 0 w 249"/>
                <a:gd name="T3" fmla="*/ 213 h 214"/>
                <a:gd name="T4" fmla="*/ 230 w 249"/>
                <a:gd name="T5" fmla="*/ 213 h 214"/>
                <a:gd name="T6" fmla="*/ 230 w 249"/>
                <a:gd name="T7" fmla="*/ 27 h 214"/>
                <a:gd name="T8" fmla="*/ 9 w 249"/>
                <a:gd name="T9" fmla="*/ 27 h 214"/>
                <a:gd name="T10" fmla="*/ 45 w 249"/>
                <a:gd name="T11" fmla="*/ 0 h 214"/>
                <a:gd name="T12" fmla="*/ 248 w 249"/>
                <a:gd name="T13" fmla="*/ 0 h 214"/>
                <a:gd name="T14" fmla="*/ 222 w 249"/>
                <a:gd name="T15" fmla="*/ 36 h 214"/>
                <a:gd name="T16" fmla="*/ 0 w 249"/>
                <a:gd name="T17" fmla="*/ 27 h 2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9"/>
                <a:gd name="T28" fmla="*/ 0 h 214"/>
                <a:gd name="T29" fmla="*/ 249 w 249"/>
                <a:gd name="T30" fmla="*/ 214 h 2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9" h="214">
                  <a:moveTo>
                    <a:pt x="0" y="27"/>
                  </a:moveTo>
                  <a:lnTo>
                    <a:pt x="0" y="213"/>
                  </a:lnTo>
                  <a:lnTo>
                    <a:pt x="230" y="213"/>
                  </a:lnTo>
                  <a:lnTo>
                    <a:pt x="230" y="27"/>
                  </a:lnTo>
                  <a:lnTo>
                    <a:pt x="9" y="27"/>
                  </a:lnTo>
                  <a:lnTo>
                    <a:pt x="45" y="0"/>
                  </a:lnTo>
                  <a:lnTo>
                    <a:pt x="248" y="0"/>
                  </a:lnTo>
                  <a:lnTo>
                    <a:pt x="222" y="36"/>
                  </a:lnTo>
                  <a:lnTo>
                    <a:pt x="0" y="2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29"/>
            <p:cNvSpPr>
              <a:spLocks/>
            </p:cNvSpPr>
            <p:nvPr/>
          </p:nvSpPr>
          <p:spPr bwMode="auto">
            <a:xfrm>
              <a:off x="2818" y="1982"/>
              <a:ext cx="19" cy="205"/>
            </a:xfrm>
            <a:custGeom>
              <a:avLst/>
              <a:gdLst>
                <a:gd name="T0" fmla="*/ 18 w 19"/>
                <a:gd name="T1" fmla="*/ 0 h 205"/>
                <a:gd name="T2" fmla="*/ 18 w 19"/>
                <a:gd name="T3" fmla="*/ 177 h 205"/>
                <a:gd name="T4" fmla="*/ 0 w 19"/>
                <a:gd name="T5" fmla="*/ 204 h 205"/>
                <a:gd name="T6" fmla="*/ 0 w 19"/>
                <a:gd name="T7" fmla="*/ 18 h 205"/>
                <a:gd name="T8" fmla="*/ 18 w 19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05"/>
                <a:gd name="T17" fmla="*/ 19 w 19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05">
                  <a:moveTo>
                    <a:pt x="18" y="0"/>
                  </a:moveTo>
                  <a:lnTo>
                    <a:pt x="18" y="177"/>
                  </a:lnTo>
                  <a:lnTo>
                    <a:pt x="0" y="204"/>
                  </a:lnTo>
                  <a:lnTo>
                    <a:pt x="0" y="18"/>
                  </a:lnTo>
                  <a:lnTo>
                    <a:pt x="1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30"/>
            <p:cNvSpPr>
              <a:spLocks/>
            </p:cNvSpPr>
            <p:nvPr/>
          </p:nvSpPr>
          <p:spPr bwMode="auto">
            <a:xfrm>
              <a:off x="2933" y="2275"/>
              <a:ext cx="155" cy="30"/>
            </a:xfrm>
            <a:custGeom>
              <a:avLst/>
              <a:gdLst>
                <a:gd name="T0" fmla="*/ 0 w 155"/>
                <a:gd name="T1" fmla="*/ 14 h 30"/>
                <a:gd name="T2" fmla="*/ 9 w 155"/>
                <a:gd name="T3" fmla="*/ 7 h 30"/>
                <a:gd name="T4" fmla="*/ 26 w 155"/>
                <a:gd name="T5" fmla="*/ 0 h 30"/>
                <a:gd name="T6" fmla="*/ 128 w 155"/>
                <a:gd name="T7" fmla="*/ 0 h 30"/>
                <a:gd name="T8" fmla="*/ 145 w 155"/>
                <a:gd name="T9" fmla="*/ 7 h 30"/>
                <a:gd name="T10" fmla="*/ 154 w 155"/>
                <a:gd name="T11" fmla="*/ 14 h 30"/>
                <a:gd name="T12" fmla="*/ 145 w 155"/>
                <a:gd name="T13" fmla="*/ 22 h 30"/>
                <a:gd name="T14" fmla="*/ 128 w 155"/>
                <a:gd name="T15" fmla="*/ 22 h 30"/>
                <a:gd name="T16" fmla="*/ 77 w 155"/>
                <a:gd name="T17" fmla="*/ 29 h 30"/>
                <a:gd name="T18" fmla="*/ 26 w 155"/>
                <a:gd name="T19" fmla="*/ 22 h 30"/>
                <a:gd name="T20" fmla="*/ 9 w 155"/>
                <a:gd name="T21" fmla="*/ 22 h 30"/>
                <a:gd name="T22" fmla="*/ 0 w 155"/>
                <a:gd name="T23" fmla="*/ 14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5"/>
                <a:gd name="T37" fmla="*/ 0 h 30"/>
                <a:gd name="T38" fmla="*/ 155 w 155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5" h="30">
                  <a:moveTo>
                    <a:pt x="0" y="14"/>
                  </a:moveTo>
                  <a:lnTo>
                    <a:pt x="9" y="7"/>
                  </a:lnTo>
                  <a:lnTo>
                    <a:pt x="26" y="0"/>
                  </a:lnTo>
                  <a:lnTo>
                    <a:pt x="128" y="0"/>
                  </a:lnTo>
                  <a:lnTo>
                    <a:pt x="145" y="7"/>
                  </a:lnTo>
                  <a:lnTo>
                    <a:pt x="154" y="14"/>
                  </a:lnTo>
                  <a:lnTo>
                    <a:pt x="145" y="22"/>
                  </a:lnTo>
                  <a:lnTo>
                    <a:pt x="128" y="22"/>
                  </a:lnTo>
                  <a:lnTo>
                    <a:pt x="77" y="29"/>
                  </a:lnTo>
                  <a:lnTo>
                    <a:pt x="26" y="22"/>
                  </a:lnTo>
                  <a:lnTo>
                    <a:pt x="9" y="22"/>
                  </a:lnTo>
                  <a:lnTo>
                    <a:pt x="0" y="14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31"/>
            <p:cNvSpPr>
              <a:spLocks/>
            </p:cNvSpPr>
            <p:nvPr/>
          </p:nvSpPr>
          <p:spPr bwMode="auto">
            <a:xfrm>
              <a:off x="2933" y="2275"/>
              <a:ext cx="161" cy="36"/>
            </a:xfrm>
            <a:custGeom>
              <a:avLst/>
              <a:gdLst>
                <a:gd name="T0" fmla="*/ 0 w 161"/>
                <a:gd name="T1" fmla="*/ 17 h 36"/>
                <a:gd name="T2" fmla="*/ 9 w 161"/>
                <a:gd name="T3" fmla="*/ 8 h 36"/>
                <a:gd name="T4" fmla="*/ 27 w 161"/>
                <a:gd name="T5" fmla="*/ 0 h 36"/>
                <a:gd name="T6" fmla="*/ 133 w 161"/>
                <a:gd name="T7" fmla="*/ 0 h 36"/>
                <a:gd name="T8" fmla="*/ 151 w 161"/>
                <a:gd name="T9" fmla="*/ 8 h 36"/>
                <a:gd name="T10" fmla="*/ 160 w 161"/>
                <a:gd name="T11" fmla="*/ 17 h 36"/>
                <a:gd name="T12" fmla="*/ 151 w 161"/>
                <a:gd name="T13" fmla="*/ 26 h 36"/>
                <a:gd name="T14" fmla="*/ 133 w 161"/>
                <a:gd name="T15" fmla="*/ 26 h 36"/>
                <a:gd name="T16" fmla="*/ 80 w 161"/>
                <a:gd name="T17" fmla="*/ 35 h 36"/>
                <a:gd name="T18" fmla="*/ 27 w 161"/>
                <a:gd name="T19" fmla="*/ 26 h 36"/>
                <a:gd name="T20" fmla="*/ 9 w 161"/>
                <a:gd name="T21" fmla="*/ 26 h 36"/>
                <a:gd name="T22" fmla="*/ 0 w 161"/>
                <a:gd name="T23" fmla="*/ 1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1"/>
                <a:gd name="T37" fmla="*/ 0 h 36"/>
                <a:gd name="T38" fmla="*/ 161 w 161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1" h="36">
                  <a:moveTo>
                    <a:pt x="0" y="17"/>
                  </a:moveTo>
                  <a:lnTo>
                    <a:pt x="9" y="8"/>
                  </a:lnTo>
                  <a:lnTo>
                    <a:pt x="27" y="0"/>
                  </a:lnTo>
                  <a:lnTo>
                    <a:pt x="133" y="0"/>
                  </a:lnTo>
                  <a:lnTo>
                    <a:pt x="151" y="8"/>
                  </a:lnTo>
                  <a:lnTo>
                    <a:pt x="160" y="17"/>
                  </a:lnTo>
                  <a:lnTo>
                    <a:pt x="151" y="26"/>
                  </a:lnTo>
                  <a:lnTo>
                    <a:pt x="133" y="26"/>
                  </a:lnTo>
                  <a:lnTo>
                    <a:pt x="80" y="35"/>
                  </a:lnTo>
                  <a:lnTo>
                    <a:pt x="27" y="26"/>
                  </a:lnTo>
                  <a:lnTo>
                    <a:pt x="9" y="26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32"/>
            <p:cNvSpPr>
              <a:spLocks/>
            </p:cNvSpPr>
            <p:nvPr/>
          </p:nvSpPr>
          <p:spPr bwMode="auto">
            <a:xfrm>
              <a:off x="2933" y="2248"/>
              <a:ext cx="155" cy="30"/>
            </a:xfrm>
            <a:custGeom>
              <a:avLst/>
              <a:gdLst>
                <a:gd name="T0" fmla="*/ 77 w 155"/>
                <a:gd name="T1" fmla="*/ 0 h 30"/>
                <a:gd name="T2" fmla="*/ 26 w 155"/>
                <a:gd name="T3" fmla="*/ 7 h 30"/>
                <a:gd name="T4" fmla="*/ 9 w 155"/>
                <a:gd name="T5" fmla="*/ 7 h 30"/>
                <a:gd name="T6" fmla="*/ 0 w 155"/>
                <a:gd name="T7" fmla="*/ 15 h 30"/>
                <a:gd name="T8" fmla="*/ 9 w 155"/>
                <a:gd name="T9" fmla="*/ 22 h 30"/>
                <a:gd name="T10" fmla="*/ 26 w 155"/>
                <a:gd name="T11" fmla="*/ 22 h 30"/>
                <a:gd name="T12" fmla="*/ 77 w 155"/>
                <a:gd name="T13" fmla="*/ 29 h 30"/>
                <a:gd name="T14" fmla="*/ 128 w 155"/>
                <a:gd name="T15" fmla="*/ 22 h 30"/>
                <a:gd name="T16" fmla="*/ 145 w 155"/>
                <a:gd name="T17" fmla="*/ 22 h 30"/>
                <a:gd name="T18" fmla="*/ 154 w 155"/>
                <a:gd name="T19" fmla="*/ 15 h 30"/>
                <a:gd name="T20" fmla="*/ 145 w 155"/>
                <a:gd name="T21" fmla="*/ 7 h 30"/>
                <a:gd name="T22" fmla="*/ 128 w 155"/>
                <a:gd name="T23" fmla="*/ 7 h 30"/>
                <a:gd name="T24" fmla="*/ 77 w 155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0"/>
                <a:gd name="T41" fmla="*/ 155 w 15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0">
                  <a:moveTo>
                    <a:pt x="77" y="0"/>
                  </a:moveTo>
                  <a:lnTo>
                    <a:pt x="26" y="7"/>
                  </a:lnTo>
                  <a:lnTo>
                    <a:pt x="9" y="7"/>
                  </a:lnTo>
                  <a:lnTo>
                    <a:pt x="0" y="15"/>
                  </a:lnTo>
                  <a:lnTo>
                    <a:pt x="9" y="22"/>
                  </a:lnTo>
                  <a:lnTo>
                    <a:pt x="26" y="22"/>
                  </a:lnTo>
                  <a:lnTo>
                    <a:pt x="77" y="29"/>
                  </a:lnTo>
                  <a:lnTo>
                    <a:pt x="128" y="22"/>
                  </a:lnTo>
                  <a:lnTo>
                    <a:pt x="145" y="22"/>
                  </a:lnTo>
                  <a:lnTo>
                    <a:pt x="154" y="15"/>
                  </a:lnTo>
                  <a:lnTo>
                    <a:pt x="145" y="7"/>
                  </a:lnTo>
                  <a:lnTo>
                    <a:pt x="128" y="7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33"/>
            <p:cNvSpPr>
              <a:spLocks/>
            </p:cNvSpPr>
            <p:nvPr/>
          </p:nvSpPr>
          <p:spPr bwMode="auto">
            <a:xfrm>
              <a:off x="2933" y="2248"/>
              <a:ext cx="161" cy="36"/>
            </a:xfrm>
            <a:custGeom>
              <a:avLst/>
              <a:gdLst>
                <a:gd name="T0" fmla="*/ 80 w 161"/>
                <a:gd name="T1" fmla="*/ 0 h 36"/>
                <a:gd name="T2" fmla="*/ 27 w 161"/>
                <a:gd name="T3" fmla="*/ 9 h 36"/>
                <a:gd name="T4" fmla="*/ 9 w 161"/>
                <a:gd name="T5" fmla="*/ 9 h 36"/>
                <a:gd name="T6" fmla="*/ 0 w 161"/>
                <a:gd name="T7" fmla="*/ 18 h 36"/>
                <a:gd name="T8" fmla="*/ 9 w 161"/>
                <a:gd name="T9" fmla="*/ 27 h 36"/>
                <a:gd name="T10" fmla="*/ 27 w 161"/>
                <a:gd name="T11" fmla="*/ 27 h 36"/>
                <a:gd name="T12" fmla="*/ 80 w 161"/>
                <a:gd name="T13" fmla="*/ 35 h 36"/>
                <a:gd name="T14" fmla="*/ 133 w 161"/>
                <a:gd name="T15" fmla="*/ 27 h 36"/>
                <a:gd name="T16" fmla="*/ 151 w 161"/>
                <a:gd name="T17" fmla="*/ 27 h 36"/>
                <a:gd name="T18" fmla="*/ 160 w 161"/>
                <a:gd name="T19" fmla="*/ 18 h 36"/>
                <a:gd name="T20" fmla="*/ 151 w 161"/>
                <a:gd name="T21" fmla="*/ 9 h 36"/>
                <a:gd name="T22" fmla="*/ 133 w 161"/>
                <a:gd name="T23" fmla="*/ 9 h 36"/>
                <a:gd name="T24" fmla="*/ 80 w 161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6"/>
                <a:gd name="T41" fmla="*/ 161 w 16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6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8"/>
                  </a:lnTo>
                  <a:lnTo>
                    <a:pt x="9" y="27"/>
                  </a:lnTo>
                  <a:lnTo>
                    <a:pt x="27" y="27"/>
                  </a:lnTo>
                  <a:lnTo>
                    <a:pt x="80" y="35"/>
                  </a:lnTo>
                  <a:lnTo>
                    <a:pt x="133" y="27"/>
                  </a:lnTo>
                  <a:lnTo>
                    <a:pt x="151" y="27"/>
                  </a:lnTo>
                  <a:lnTo>
                    <a:pt x="160" y="18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34"/>
            <p:cNvSpPr>
              <a:spLocks/>
            </p:cNvSpPr>
            <p:nvPr/>
          </p:nvSpPr>
          <p:spPr bwMode="auto">
            <a:xfrm>
              <a:off x="2933" y="2230"/>
              <a:ext cx="155" cy="31"/>
            </a:xfrm>
            <a:custGeom>
              <a:avLst/>
              <a:gdLst>
                <a:gd name="T0" fmla="*/ 77 w 155"/>
                <a:gd name="T1" fmla="*/ 0 h 31"/>
                <a:gd name="T2" fmla="*/ 26 w 155"/>
                <a:gd name="T3" fmla="*/ 8 h 31"/>
                <a:gd name="T4" fmla="*/ 9 w 155"/>
                <a:gd name="T5" fmla="*/ 8 h 31"/>
                <a:gd name="T6" fmla="*/ 0 w 155"/>
                <a:gd name="T7" fmla="*/ 15 h 31"/>
                <a:gd name="T8" fmla="*/ 9 w 155"/>
                <a:gd name="T9" fmla="*/ 23 h 31"/>
                <a:gd name="T10" fmla="*/ 26 w 155"/>
                <a:gd name="T11" fmla="*/ 23 h 31"/>
                <a:gd name="T12" fmla="*/ 77 w 155"/>
                <a:gd name="T13" fmla="*/ 30 h 31"/>
                <a:gd name="T14" fmla="*/ 128 w 155"/>
                <a:gd name="T15" fmla="*/ 23 h 31"/>
                <a:gd name="T16" fmla="*/ 145 w 155"/>
                <a:gd name="T17" fmla="*/ 23 h 31"/>
                <a:gd name="T18" fmla="*/ 154 w 155"/>
                <a:gd name="T19" fmla="*/ 15 h 31"/>
                <a:gd name="T20" fmla="*/ 145 w 155"/>
                <a:gd name="T21" fmla="*/ 8 h 31"/>
                <a:gd name="T22" fmla="*/ 128 w 155"/>
                <a:gd name="T23" fmla="*/ 8 h 31"/>
                <a:gd name="T24" fmla="*/ 77 w 155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1"/>
                <a:gd name="T41" fmla="*/ 155 w 155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1">
                  <a:moveTo>
                    <a:pt x="77" y="0"/>
                  </a:moveTo>
                  <a:lnTo>
                    <a:pt x="26" y="8"/>
                  </a:lnTo>
                  <a:lnTo>
                    <a:pt x="9" y="8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26" y="23"/>
                  </a:lnTo>
                  <a:lnTo>
                    <a:pt x="77" y="30"/>
                  </a:lnTo>
                  <a:lnTo>
                    <a:pt x="128" y="23"/>
                  </a:lnTo>
                  <a:lnTo>
                    <a:pt x="145" y="23"/>
                  </a:lnTo>
                  <a:lnTo>
                    <a:pt x="154" y="15"/>
                  </a:lnTo>
                  <a:lnTo>
                    <a:pt x="145" y="8"/>
                  </a:lnTo>
                  <a:lnTo>
                    <a:pt x="128" y="8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35"/>
            <p:cNvSpPr>
              <a:spLocks/>
            </p:cNvSpPr>
            <p:nvPr/>
          </p:nvSpPr>
          <p:spPr bwMode="auto">
            <a:xfrm>
              <a:off x="2933" y="2230"/>
              <a:ext cx="161" cy="37"/>
            </a:xfrm>
            <a:custGeom>
              <a:avLst/>
              <a:gdLst>
                <a:gd name="T0" fmla="*/ 80 w 161"/>
                <a:gd name="T1" fmla="*/ 0 h 37"/>
                <a:gd name="T2" fmla="*/ 27 w 161"/>
                <a:gd name="T3" fmla="*/ 9 h 37"/>
                <a:gd name="T4" fmla="*/ 9 w 161"/>
                <a:gd name="T5" fmla="*/ 9 h 37"/>
                <a:gd name="T6" fmla="*/ 0 w 161"/>
                <a:gd name="T7" fmla="*/ 18 h 37"/>
                <a:gd name="T8" fmla="*/ 9 w 161"/>
                <a:gd name="T9" fmla="*/ 27 h 37"/>
                <a:gd name="T10" fmla="*/ 27 w 161"/>
                <a:gd name="T11" fmla="*/ 27 h 37"/>
                <a:gd name="T12" fmla="*/ 80 w 161"/>
                <a:gd name="T13" fmla="*/ 36 h 37"/>
                <a:gd name="T14" fmla="*/ 133 w 161"/>
                <a:gd name="T15" fmla="*/ 27 h 37"/>
                <a:gd name="T16" fmla="*/ 151 w 161"/>
                <a:gd name="T17" fmla="*/ 27 h 37"/>
                <a:gd name="T18" fmla="*/ 160 w 161"/>
                <a:gd name="T19" fmla="*/ 18 h 37"/>
                <a:gd name="T20" fmla="*/ 151 w 161"/>
                <a:gd name="T21" fmla="*/ 9 h 37"/>
                <a:gd name="T22" fmla="*/ 133 w 161"/>
                <a:gd name="T23" fmla="*/ 9 h 37"/>
                <a:gd name="T24" fmla="*/ 80 w 161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7"/>
                <a:gd name="T41" fmla="*/ 161 w 161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7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8"/>
                  </a:lnTo>
                  <a:lnTo>
                    <a:pt x="9" y="27"/>
                  </a:lnTo>
                  <a:lnTo>
                    <a:pt x="27" y="27"/>
                  </a:lnTo>
                  <a:lnTo>
                    <a:pt x="80" y="36"/>
                  </a:lnTo>
                  <a:lnTo>
                    <a:pt x="133" y="27"/>
                  </a:lnTo>
                  <a:lnTo>
                    <a:pt x="151" y="27"/>
                  </a:lnTo>
                  <a:lnTo>
                    <a:pt x="160" y="18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36"/>
            <p:cNvSpPr>
              <a:spLocks/>
            </p:cNvSpPr>
            <p:nvPr/>
          </p:nvSpPr>
          <p:spPr bwMode="auto">
            <a:xfrm>
              <a:off x="2933" y="2212"/>
              <a:ext cx="155" cy="31"/>
            </a:xfrm>
            <a:custGeom>
              <a:avLst/>
              <a:gdLst>
                <a:gd name="T0" fmla="*/ 77 w 155"/>
                <a:gd name="T1" fmla="*/ 0 h 31"/>
                <a:gd name="T2" fmla="*/ 26 w 155"/>
                <a:gd name="T3" fmla="*/ 8 h 31"/>
                <a:gd name="T4" fmla="*/ 9 w 155"/>
                <a:gd name="T5" fmla="*/ 8 h 31"/>
                <a:gd name="T6" fmla="*/ 0 w 155"/>
                <a:gd name="T7" fmla="*/ 15 h 31"/>
                <a:gd name="T8" fmla="*/ 9 w 155"/>
                <a:gd name="T9" fmla="*/ 23 h 31"/>
                <a:gd name="T10" fmla="*/ 26 w 155"/>
                <a:gd name="T11" fmla="*/ 23 h 31"/>
                <a:gd name="T12" fmla="*/ 77 w 155"/>
                <a:gd name="T13" fmla="*/ 30 h 31"/>
                <a:gd name="T14" fmla="*/ 128 w 155"/>
                <a:gd name="T15" fmla="*/ 23 h 31"/>
                <a:gd name="T16" fmla="*/ 145 w 155"/>
                <a:gd name="T17" fmla="*/ 23 h 31"/>
                <a:gd name="T18" fmla="*/ 154 w 155"/>
                <a:gd name="T19" fmla="*/ 15 h 31"/>
                <a:gd name="T20" fmla="*/ 145 w 155"/>
                <a:gd name="T21" fmla="*/ 8 h 31"/>
                <a:gd name="T22" fmla="*/ 128 w 155"/>
                <a:gd name="T23" fmla="*/ 8 h 31"/>
                <a:gd name="T24" fmla="*/ 77 w 155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1"/>
                <a:gd name="T41" fmla="*/ 155 w 155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1">
                  <a:moveTo>
                    <a:pt x="77" y="0"/>
                  </a:moveTo>
                  <a:lnTo>
                    <a:pt x="26" y="8"/>
                  </a:lnTo>
                  <a:lnTo>
                    <a:pt x="9" y="8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26" y="23"/>
                  </a:lnTo>
                  <a:lnTo>
                    <a:pt x="77" y="30"/>
                  </a:lnTo>
                  <a:lnTo>
                    <a:pt x="128" y="23"/>
                  </a:lnTo>
                  <a:lnTo>
                    <a:pt x="145" y="23"/>
                  </a:lnTo>
                  <a:lnTo>
                    <a:pt x="154" y="15"/>
                  </a:lnTo>
                  <a:lnTo>
                    <a:pt x="145" y="8"/>
                  </a:lnTo>
                  <a:lnTo>
                    <a:pt x="128" y="8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37"/>
            <p:cNvSpPr>
              <a:spLocks/>
            </p:cNvSpPr>
            <p:nvPr/>
          </p:nvSpPr>
          <p:spPr bwMode="auto">
            <a:xfrm>
              <a:off x="2933" y="2212"/>
              <a:ext cx="161" cy="37"/>
            </a:xfrm>
            <a:custGeom>
              <a:avLst/>
              <a:gdLst>
                <a:gd name="T0" fmla="*/ 80 w 161"/>
                <a:gd name="T1" fmla="*/ 0 h 37"/>
                <a:gd name="T2" fmla="*/ 27 w 161"/>
                <a:gd name="T3" fmla="*/ 9 h 37"/>
                <a:gd name="T4" fmla="*/ 9 w 161"/>
                <a:gd name="T5" fmla="*/ 9 h 37"/>
                <a:gd name="T6" fmla="*/ 0 w 161"/>
                <a:gd name="T7" fmla="*/ 18 h 37"/>
                <a:gd name="T8" fmla="*/ 9 w 161"/>
                <a:gd name="T9" fmla="*/ 27 h 37"/>
                <a:gd name="T10" fmla="*/ 27 w 161"/>
                <a:gd name="T11" fmla="*/ 27 h 37"/>
                <a:gd name="T12" fmla="*/ 80 w 161"/>
                <a:gd name="T13" fmla="*/ 36 h 37"/>
                <a:gd name="T14" fmla="*/ 133 w 161"/>
                <a:gd name="T15" fmla="*/ 27 h 37"/>
                <a:gd name="T16" fmla="*/ 151 w 161"/>
                <a:gd name="T17" fmla="*/ 27 h 37"/>
                <a:gd name="T18" fmla="*/ 160 w 161"/>
                <a:gd name="T19" fmla="*/ 18 h 37"/>
                <a:gd name="T20" fmla="*/ 151 w 161"/>
                <a:gd name="T21" fmla="*/ 9 h 37"/>
                <a:gd name="T22" fmla="*/ 133 w 161"/>
                <a:gd name="T23" fmla="*/ 9 h 37"/>
                <a:gd name="T24" fmla="*/ 80 w 161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7"/>
                <a:gd name="T41" fmla="*/ 161 w 161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7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8"/>
                  </a:lnTo>
                  <a:lnTo>
                    <a:pt x="9" y="27"/>
                  </a:lnTo>
                  <a:lnTo>
                    <a:pt x="27" y="27"/>
                  </a:lnTo>
                  <a:lnTo>
                    <a:pt x="80" y="36"/>
                  </a:lnTo>
                  <a:lnTo>
                    <a:pt x="133" y="27"/>
                  </a:lnTo>
                  <a:lnTo>
                    <a:pt x="151" y="27"/>
                  </a:lnTo>
                  <a:lnTo>
                    <a:pt x="160" y="18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38"/>
            <p:cNvSpPr>
              <a:spLocks/>
            </p:cNvSpPr>
            <p:nvPr/>
          </p:nvSpPr>
          <p:spPr bwMode="auto">
            <a:xfrm>
              <a:off x="2933" y="2195"/>
              <a:ext cx="155" cy="30"/>
            </a:xfrm>
            <a:custGeom>
              <a:avLst/>
              <a:gdLst>
                <a:gd name="T0" fmla="*/ 77 w 155"/>
                <a:gd name="T1" fmla="*/ 0 h 30"/>
                <a:gd name="T2" fmla="*/ 26 w 155"/>
                <a:gd name="T3" fmla="*/ 7 h 30"/>
                <a:gd name="T4" fmla="*/ 9 w 155"/>
                <a:gd name="T5" fmla="*/ 7 h 30"/>
                <a:gd name="T6" fmla="*/ 0 w 155"/>
                <a:gd name="T7" fmla="*/ 14 h 30"/>
                <a:gd name="T8" fmla="*/ 9 w 155"/>
                <a:gd name="T9" fmla="*/ 22 h 30"/>
                <a:gd name="T10" fmla="*/ 26 w 155"/>
                <a:gd name="T11" fmla="*/ 22 h 30"/>
                <a:gd name="T12" fmla="*/ 77 w 155"/>
                <a:gd name="T13" fmla="*/ 29 h 30"/>
                <a:gd name="T14" fmla="*/ 128 w 155"/>
                <a:gd name="T15" fmla="*/ 22 h 30"/>
                <a:gd name="T16" fmla="*/ 145 w 155"/>
                <a:gd name="T17" fmla="*/ 22 h 30"/>
                <a:gd name="T18" fmla="*/ 154 w 155"/>
                <a:gd name="T19" fmla="*/ 14 h 30"/>
                <a:gd name="T20" fmla="*/ 145 w 155"/>
                <a:gd name="T21" fmla="*/ 7 h 30"/>
                <a:gd name="T22" fmla="*/ 128 w 155"/>
                <a:gd name="T23" fmla="*/ 7 h 30"/>
                <a:gd name="T24" fmla="*/ 77 w 155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0"/>
                <a:gd name="T41" fmla="*/ 155 w 15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0">
                  <a:moveTo>
                    <a:pt x="77" y="0"/>
                  </a:moveTo>
                  <a:lnTo>
                    <a:pt x="26" y="7"/>
                  </a:lnTo>
                  <a:lnTo>
                    <a:pt x="9" y="7"/>
                  </a:lnTo>
                  <a:lnTo>
                    <a:pt x="0" y="14"/>
                  </a:lnTo>
                  <a:lnTo>
                    <a:pt x="9" y="22"/>
                  </a:lnTo>
                  <a:lnTo>
                    <a:pt x="26" y="22"/>
                  </a:lnTo>
                  <a:lnTo>
                    <a:pt x="77" y="29"/>
                  </a:lnTo>
                  <a:lnTo>
                    <a:pt x="128" y="22"/>
                  </a:lnTo>
                  <a:lnTo>
                    <a:pt x="145" y="22"/>
                  </a:lnTo>
                  <a:lnTo>
                    <a:pt x="154" y="14"/>
                  </a:lnTo>
                  <a:lnTo>
                    <a:pt x="145" y="7"/>
                  </a:lnTo>
                  <a:lnTo>
                    <a:pt x="128" y="7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39"/>
            <p:cNvSpPr>
              <a:spLocks/>
            </p:cNvSpPr>
            <p:nvPr/>
          </p:nvSpPr>
          <p:spPr bwMode="auto">
            <a:xfrm>
              <a:off x="2933" y="2195"/>
              <a:ext cx="161" cy="36"/>
            </a:xfrm>
            <a:custGeom>
              <a:avLst/>
              <a:gdLst>
                <a:gd name="T0" fmla="*/ 80 w 161"/>
                <a:gd name="T1" fmla="*/ 0 h 36"/>
                <a:gd name="T2" fmla="*/ 27 w 161"/>
                <a:gd name="T3" fmla="*/ 9 h 36"/>
                <a:gd name="T4" fmla="*/ 9 w 161"/>
                <a:gd name="T5" fmla="*/ 9 h 36"/>
                <a:gd name="T6" fmla="*/ 0 w 161"/>
                <a:gd name="T7" fmla="*/ 17 h 36"/>
                <a:gd name="T8" fmla="*/ 9 w 161"/>
                <a:gd name="T9" fmla="*/ 26 h 36"/>
                <a:gd name="T10" fmla="*/ 27 w 161"/>
                <a:gd name="T11" fmla="*/ 26 h 36"/>
                <a:gd name="T12" fmla="*/ 80 w 161"/>
                <a:gd name="T13" fmla="*/ 35 h 36"/>
                <a:gd name="T14" fmla="*/ 133 w 161"/>
                <a:gd name="T15" fmla="*/ 26 h 36"/>
                <a:gd name="T16" fmla="*/ 151 w 161"/>
                <a:gd name="T17" fmla="*/ 26 h 36"/>
                <a:gd name="T18" fmla="*/ 160 w 161"/>
                <a:gd name="T19" fmla="*/ 17 h 36"/>
                <a:gd name="T20" fmla="*/ 151 w 161"/>
                <a:gd name="T21" fmla="*/ 9 h 36"/>
                <a:gd name="T22" fmla="*/ 133 w 161"/>
                <a:gd name="T23" fmla="*/ 9 h 36"/>
                <a:gd name="T24" fmla="*/ 80 w 161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6"/>
                <a:gd name="T41" fmla="*/ 161 w 16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6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7"/>
                  </a:lnTo>
                  <a:lnTo>
                    <a:pt x="9" y="26"/>
                  </a:lnTo>
                  <a:lnTo>
                    <a:pt x="27" y="26"/>
                  </a:lnTo>
                  <a:lnTo>
                    <a:pt x="80" y="35"/>
                  </a:lnTo>
                  <a:lnTo>
                    <a:pt x="133" y="26"/>
                  </a:lnTo>
                  <a:lnTo>
                    <a:pt x="151" y="26"/>
                  </a:lnTo>
                  <a:lnTo>
                    <a:pt x="160" y="17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40"/>
            <p:cNvSpPr>
              <a:spLocks/>
            </p:cNvSpPr>
            <p:nvPr/>
          </p:nvSpPr>
          <p:spPr bwMode="auto">
            <a:xfrm>
              <a:off x="2933" y="2177"/>
              <a:ext cx="155" cy="30"/>
            </a:xfrm>
            <a:custGeom>
              <a:avLst/>
              <a:gdLst>
                <a:gd name="T0" fmla="*/ 77 w 155"/>
                <a:gd name="T1" fmla="*/ 0 h 30"/>
                <a:gd name="T2" fmla="*/ 26 w 155"/>
                <a:gd name="T3" fmla="*/ 7 h 30"/>
                <a:gd name="T4" fmla="*/ 9 w 155"/>
                <a:gd name="T5" fmla="*/ 7 h 30"/>
                <a:gd name="T6" fmla="*/ 0 w 155"/>
                <a:gd name="T7" fmla="*/ 15 h 30"/>
                <a:gd name="T8" fmla="*/ 9 w 155"/>
                <a:gd name="T9" fmla="*/ 22 h 30"/>
                <a:gd name="T10" fmla="*/ 26 w 155"/>
                <a:gd name="T11" fmla="*/ 22 h 30"/>
                <a:gd name="T12" fmla="*/ 77 w 155"/>
                <a:gd name="T13" fmla="*/ 29 h 30"/>
                <a:gd name="T14" fmla="*/ 128 w 155"/>
                <a:gd name="T15" fmla="*/ 22 h 30"/>
                <a:gd name="T16" fmla="*/ 145 w 155"/>
                <a:gd name="T17" fmla="*/ 22 h 30"/>
                <a:gd name="T18" fmla="*/ 154 w 155"/>
                <a:gd name="T19" fmla="*/ 15 h 30"/>
                <a:gd name="T20" fmla="*/ 145 w 155"/>
                <a:gd name="T21" fmla="*/ 7 h 30"/>
                <a:gd name="T22" fmla="*/ 128 w 155"/>
                <a:gd name="T23" fmla="*/ 7 h 30"/>
                <a:gd name="T24" fmla="*/ 77 w 155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0"/>
                <a:gd name="T41" fmla="*/ 155 w 15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0">
                  <a:moveTo>
                    <a:pt x="77" y="0"/>
                  </a:moveTo>
                  <a:lnTo>
                    <a:pt x="26" y="7"/>
                  </a:lnTo>
                  <a:lnTo>
                    <a:pt x="9" y="7"/>
                  </a:lnTo>
                  <a:lnTo>
                    <a:pt x="0" y="15"/>
                  </a:lnTo>
                  <a:lnTo>
                    <a:pt x="9" y="22"/>
                  </a:lnTo>
                  <a:lnTo>
                    <a:pt x="26" y="22"/>
                  </a:lnTo>
                  <a:lnTo>
                    <a:pt x="77" y="29"/>
                  </a:lnTo>
                  <a:lnTo>
                    <a:pt x="128" y="22"/>
                  </a:lnTo>
                  <a:lnTo>
                    <a:pt x="145" y="22"/>
                  </a:lnTo>
                  <a:lnTo>
                    <a:pt x="154" y="15"/>
                  </a:lnTo>
                  <a:lnTo>
                    <a:pt x="145" y="7"/>
                  </a:lnTo>
                  <a:lnTo>
                    <a:pt x="128" y="7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41"/>
            <p:cNvSpPr>
              <a:spLocks/>
            </p:cNvSpPr>
            <p:nvPr/>
          </p:nvSpPr>
          <p:spPr bwMode="auto">
            <a:xfrm>
              <a:off x="2933" y="2177"/>
              <a:ext cx="161" cy="36"/>
            </a:xfrm>
            <a:custGeom>
              <a:avLst/>
              <a:gdLst>
                <a:gd name="T0" fmla="*/ 80 w 161"/>
                <a:gd name="T1" fmla="*/ 0 h 36"/>
                <a:gd name="T2" fmla="*/ 27 w 161"/>
                <a:gd name="T3" fmla="*/ 9 h 36"/>
                <a:gd name="T4" fmla="*/ 9 w 161"/>
                <a:gd name="T5" fmla="*/ 9 h 36"/>
                <a:gd name="T6" fmla="*/ 0 w 161"/>
                <a:gd name="T7" fmla="*/ 18 h 36"/>
                <a:gd name="T8" fmla="*/ 9 w 161"/>
                <a:gd name="T9" fmla="*/ 27 h 36"/>
                <a:gd name="T10" fmla="*/ 27 w 161"/>
                <a:gd name="T11" fmla="*/ 27 h 36"/>
                <a:gd name="T12" fmla="*/ 80 w 161"/>
                <a:gd name="T13" fmla="*/ 35 h 36"/>
                <a:gd name="T14" fmla="*/ 133 w 161"/>
                <a:gd name="T15" fmla="*/ 27 h 36"/>
                <a:gd name="T16" fmla="*/ 151 w 161"/>
                <a:gd name="T17" fmla="*/ 27 h 36"/>
                <a:gd name="T18" fmla="*/ 160 w 161"/>
                <a:gd name="T19" fmla="*/ 18 h 36"/>
                <a:gd name="T20" fmla="*/ 151 w 161"/>
                <a:gd name="T21" fmla="*/ 9 h 36"/>
                <a:gd name="T22" fmla="*/ 133 w 161"/>
                <a:gd name="T23" fmla="*/ 9 h 36"/>
                <a:gd name="T24" fmla="*/ 80 w 161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6"/>
                <a:gd name="T41" fmla="*/ 161 w 16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6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8"/>
                  </a:lnTo>
                  <a:lnTo>
                    <a:pt x="9" y="27"/>
                  </a:lnTo>
                  <a:lnTo>
                    <a:pt x="27" y="27"/>
                  </a:lnTo>
                  <a:lnTo>
                    <a:pt x="80" y="35"/>
                  </a:lnTo>
                  <a:lnTo>
                    <a:pt x="133" y="27"/>
                  </a:lnTo>
                  <a:lnTo>
                    <a:pt x="151" y="27"/>
                  </a:lnTo>
                  <a:lnTo>
                    <a:pt x="160" y="18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42"/>
            <p:cNvSpPr>
              <a:spLocks/>
            </p:cNvSpPr>
            <p:nvPr/>
          </p:nvSpPr>
          <p:spPr bwMode="auto">
            <a:xfrm>
              <a:off x="2933" y="2150"/>
              <a:ext cx="155" cy="31"/>
            </a:xfrm>
            <a:custGeom>
              <a:avLst/>
              <a:gdLst>
                <a:gd name="T0" fmla="*/ 77 w 155"/>
                <a:gd name="T1" fmla="*/ 0 h 31"/>
                <a:gd name="T2" fmla="*/ 26 w 155"/>
                <a:gd name="T3" fmla="*/ 8 h 31"/>
                <a:gd name="T4" fmla="*/ 9 w 155"/>
                <a:gd name="T5" fmla="*/ 8 h 31"/>
                <a:gd name="T6" fmla="*/ 0 w 155"/>
                <a:gd name="T7" fmla="*/ 15 h 31"/>
                <a:gd name="T8" fmla="*/ 9 w 155"/>
                <a:gd name="T9" fmla="*/ 23 h 31"/>
                <a:gd name="T10" fmla="*/ 26 w 155"/>
                <a:gd name="T11" fmla="*/ 23 h 31"/>
                <a:gd name="T12" fmla="*/ 77 w 155"/>
                <a:gd name="T13" fmla="*/ 30 h 31"/>
                <a:gd name="T14" fmla="*/ 128 w 155"/>
                <a:gd name="T15" fmla="*/ 23 h 31"/>
                <a:gd name="T16" fmla="*/ 145 w 155"/>
                <a:gd name="T17" fmla="*/ 23 h 31"/>
                <a:gd name="T18" fmla="*/ 154 w 155"/>
                <a:gd name="T19" fmla="*/ 15 h 31"/>
                <a:gd name="T20" fmla="*/ 145 w 155"/>
                <a:gd name="T21" fmla="*/ 8 h 31"/>
                <a:gd name="T22" fmla="*/ 128 w 155"/>
                <a:gd name="T23" fmla="*/ 8 h 31"/>
                <a:gd name="T24" fmla="*/ 77 w 155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1"/>
                <a:gd name="T41" fmla="*/ 155 w 155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1">
                  <a:moveTo>
                    <a:pt x="77" y="0"/>
                  </a:moveTo>
                  <a:lnTo>
                    <a:pt x="26" y="8"/>
                  </a:lnTo>
                  <a:lnTo>
                    <a:pt x="9" y="8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26" y="23"/>
                  </a:lnTo>
                  <a:lnTo>
                    <a:pt x="77" y="30"/>
                  </a:lnTo>
                  <a:lnTo>
                    <a:pt x="128" y="23"/>
                  </a:lnTo>
                  <a:lnTo>
                    <a:pt x="145" y="23"/>
                  </a:lnTo>
                  <a:lnTo>
                    <a:pt x="154" y="15"/>
                  </a:lnTo>
                  <a:lnTo>
                    <a:pt x="145" y="8"/>
                  </a:lnTo>
                  <a:lnTo>
                    <a:pt x="128" y="8"/>
                  </a:lnTo>
                  <a:lnTo>
                    <a:pt x="77" y="0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43"/>
            <p:cNvSpPr>
              <a:spLocks/>
            </p:cNvSpPr>
            <p:nvPr/>
          </p:nvSpPr>
          <p:spPr bwMode="auto">
            <a:xfrm>
              <a:off x="2933" y="2150"/>
              <a:ext cx="161" cy="37"/>
            </a:xfrm>
            <a:custGeom>
              <a:avLst/>
              <a:gdLst>
                <a:gd name="T0" fmla="*/ 80 w 161"/>
                <a:gd name="T1" fmla="*/ 0 h 37"/>
                <a:gd name="T2" fmla="*/ 27 w 161"/>
                <a:gd name="T3" fmla="*/ 9 h 37"/>
                <a:gd name="T4" fmla="*/ 9 w 161"/>
                <a:gd name="T5" fmla="*/ 9 h 37"/>
                <a:gd name="T6" fmla="*/ 0 w 161"/>
                <a:gd name="T7" fmla="*/ 18 h 37"/>
                <a:gd name="T8" fmla="*/ 9 w 161"/>
                <a:gd name="T9" fmla="*/ 27 h 37"/>
                <a:gd name="T10" fmla="*/ 27 w 161"/>
                <a:gd name="T11" fmla="*/ 27 h 37"/>
                <a:gd name="T12" fmla="*/ 80 w 161"/>
                <a:gd name="T13" fmla="*/ 36 h 37"/>
                <a:gd name="T14" fmla="*/ 133 w 161"/>
                <a:gd name="T15" fmla="*/ 27 h 37"/>
                <a:gd name="T16" fmla="*/ 151 w 161"/>
                <a:gd name="T17" fmla="*/ 27 h 37"/>
                <a:gd name="T18" fmla="*/ 160 w 161"/>
                <a:gd name="T19" fmla="*/ 18 h 37"/>
                <a:gd name="T20" fmla="*/ 151 w 161"/>
                <a:gd name="T21" fmla="*/ 9 h 37"/>
                <a:gd name="T22" fmla="*/ 133 w 161"/>
                <a:gd name="T23" fmla="*/ 9 h 37"/>
                <a:gd name="T24" fmla="*/ 80 w 161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7"/>
                <a:gd name="T41" fmla="*/ 161 w 161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7">
                  <a:moveTo>
                    <a:pt x="80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18"/>
                  </a:lnTo>
                  <a:lnTo>
                    <a:pt x="9" y="27"/>
                  </a:lnTo>
                  <a:lnTo>
                    <a:pt x="27" y="27"/>
                  </a:lnTo>
                  <a:lnTo>
                    <a:pt x="80" y="36"/>
                  </a:lnTo>
                  <a:lnTo>
                    <a:pt x="133" y="27"/>
                  </a:lnTo>
                  <a:lnTo>
                    <a:pt x="151" y="27"/>
                  </a:lnTo>
                  <a:lnTo>
                    <a:pt x="160" y="18"/>
                  </a:lnTo>
                  <a:lnTo>
                    <a:pt x="151" y="9"/>
                  </a:lnTo>
                  <a:lnTo>
                    <a:pt x="133" y="9"/>
                  </a:lnTo>
                  <a:lnTo>
                    <a:pt x="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44"/>
            <p:cNvSpPr>
              <a:spLocks/>
            </p:cNvSpPr>
            <p:nvPr/>
          </p:nvSpPr>
          <p:spPr bwMode="auto">
            <a:xfrm>
              <a:off x="2933" y="2133"/>
              <a:ext cx="155" cy="30"/>
            </a:xfrm>
            <a:custGeom>
              <a:avLst/>
              <a:gdLst>
                <a:gd name="T0" fmla="*/ 0 w 155"/>
                <a:gd name="T1" fmla="*/ 14 h 30"/>
                <a:gd name="T2" fmla="*/ 9 w 155"/>
                <a:gd name="T3" fmla="*/ 7 h 30"/>
                <a:gd name="T4" fmla="*/ 26 w 155"/>
                <a:gd name="T5" fmla="*/ 7 h 30"/>
                <a:gd name="T6" fmla="*/ 77 w 155"/>
                <a:gd name="T7" fmla="*/ 0 h 30"/>
                <a:gd name="T8" fmla="*/ 128 w 155"/>
                <a:gd name="T9" fmla="*/ 7 h 30"/>
                <a:gd name="T10" fmla="*/ 145 w 155"/>
                <a:gd name="T11" fmla="*/ 7 h 30"/>
                <a:gd name="T12" fmla="*/ 154 w 155"/>
                <a:gd name="T13" fmla="*/ 14 h 30"/>
                <a:gd name="T14" fmla="*/ 145 w 155"/>
                <a:gd name="T15" fmla="*/ 22 h 30"/>
                <a:gd name="T16" fmla="*/ 128 w 155"/>
                <a:gd name="T17" fmla="*/ 22 h 30"/>
                <a:gd name="T18" fmla="*/ 77 w 155"/>
                <a:gd name="T19" fmla="*/ 29 h 30"/>
                <a:gd name="T20" fmla="*/ 26 w 155"/>
                <a:gd name="T21" fmla="*/ 22 h 30"/>
                <a:gd name="T22" fmla="*/ 9 w 155"/>
                <a:gd name="T23" fmla="*/ 22 h 30"/>
                <a:gd name="T24" fmla="*/ 0 w 155"/>
                <a:gd name="T25" fmla="*/ 14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5"/>
                <a:gd name="T40" fmla="*/ 0 h 30"/>
                <a:gd name="T41" fmla="*/ 155 w 155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5" h="30">
                  <a:moveTo>
                    <a:pt x="0" y="14"/>
                  </a:moveTo>
                  <a:lnTo>
                    <a:pt x="9" y="7"/>
                  </a:lnTo>
                  <a:lnTo>
                    <a:pt x="26" y="7"/>
                  </a:lnTo>
                  <a:lnTo>
                    <a:pt x="77" y="0"/>
                  </a:lnTo>
                  <a:lnTo>
                    <a:pt x="128" y="7"/>
                  </a:lnTo>
                  <a:lnTo>
                    <a:pt x="145" y="7"/>
                  </a:lnTo>
                  <a:lnTo>
                    <a:pt x="154" y="14"/>
                  </a:lnTo>
                  <a:lnTo>
                    <a:pt x="145" y="22"/>
                  </a:lnTo>
                  <a:lnTo>
                    <a:pt x="128" y="22"/>
                  </a:lnTo>
                  <a:lnTo>
                    <a:pt x="77" y="29"/>
                  </a:lnTo>
                  <a:lnTo>
                    <a:pt x="26" y="22"/>
                  </a:lnTo>
                  <a:lnTo>
                    <a:pt x="9" y="22"/>
                  </a:lnTo>
                  <a:lnTo>
                    <a:pt x="0" y="14"/>
                  </a:lnTo>
                </a:path>
              </a:pathLst>
            </a:custGeom>
            <a:solidFill>
              <a:srgbClr val="00FF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Freeform 45"/>
            <p:cNvSpPr>
              <a:spLocks/>
            </p:cNvSpPr>
            <p:nvPr/>
          </p:nvSpPr>
          <p:spPr bwMode="auto">
            <a:xfrm>
              <a:off x="2933" y="2133"/>
              <a:ext cx="161" cy="36"/>
            </a:xfrm>
            <a:custGeom>
              <a:avLst/>
              <a:gdLst>
                <a:gd name="T0" fmla="*/ 0 w 161"/>
                <a:gd name="T1" fmla="*/ 17 h 36"/>
                <a:gd name="T2" fmla="*/ 9 w 161"/>
                <a:gd name="T3" fmla="*/ 9 h 36"/>
                <a:gd name="T4" fmla="*/ 27 w 161"/>
                <a:gd name="T5" fmla="*/ 9 h 36"/>
                <a:gd name="T6" fmla="*/ 80 w 161"/>
                <a:gd name="T7" fmla="*/ 0 h 36"/>
                <a:gd name="T8" fmla="*/ 133 w 161"/>
                <a:gd name="T9" fmla="*/ 9 h 36"/>
                <a:gd name="T10" fmla="*/ 151 w 161"/>
                <a:gd name="T11" fmla="*/ 9 h 36"/>
                <a:gd name="T12" fmla="*/ 160 w 161"/>
                <a:gd name="T13" fmla="*/ 17 h 36"/>
                <a:gd name="T14" fmla="*/ 151 w 161"/>
                <a:gd name="T15" fmla="*/ 26 h 36"/>
                <a:gd name="T16" fmla="*/ 133 w 161"/>
                <a:gd name="T17" fmla="*/ 26 h 36"/>
                <a:gd name="T18" fmla="*/ 80 w 161"/>
                <a:gd name="T19" fmla="*/ 35 h 36"/>
                <a:gd name="T20" fmla="*/ 27 w 161"/>
                <a:gd name="T21" fmla="*/ 26 h 36"/>
                <a:gd name="T22" fmla="*/ 9 w 161"/>
                <a:gd name="T23" fmla="*/ 26 h 36"/>
                <a:gd name="T24" fmla="*/ 0 w 161"/>
                <a:gd name="T25" fmla="*/ 17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1"/>
                <a:gd name="T40" fmla="*/ 0 h 36"/>
                <a:gd name="T41" fmla="*/ 161 w 16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1" h="36">
                  <a:moveTo>
                    <a:pt x="0" y="17"/>
                  </a:moveTo>
                  <a:lnTo>
                    <a:pt x="9" y="9"/>
                  </a:lnTo>
                  <a:lnTo>
                    <a:pt x="27" y="9"/>
                  </a:lnTo>
                  <a:lnTo>
                    <a:pt x="80" y="0"/>
                  </a:lnTo>
                  <a:lnTo>
                    <a:pt x="133" y="9"/>
                  </a:lnTo>
                  <a:lnTo>
                    <a:pt x="151" y="9"/>
                  </a:lnTo>
                  <a:lnTo>
                    <a:pt x="160" y="17"/>
                  </a:lnTo>
                  <a:lnTo>
                    <a:pt x="151" y="26"/>
                  </a:lnTo>
                  <a:lnTo>
                    <a:pt x="133" y="26"/>
                  </a:lnTo>
                  <a:lnTo>
                    <a:pt x="80" y="35"/>
                  </a:lnTo>
                  <a:lnTo>
                    <a:pt x="27" y="26"/>
                  </a:lnTo>
                  <a:lnTo>
                    <a:pt x="9" y="26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46"/>
            <p:cNvSpPr>
              <a:spLocks/>
            </p:cNvSpPr>
            <p:nvPr/>
          </p:nvSpPr>
          <p:spPr bwMode="auto">
            <a:xfrm>
              <a:off x="2880" y="2080"/>
              <a:ext cx="293" cy="258"/>
            </a:xfrm>
            <a:custGeom>
              <a:avLst/>
              <a:gdLst>
                <a:gd name="T0" fmla="*/ 0 w 293"/>
                <a:gd name="T1" fmla="*/ 35 h 258"/>
                <a:gd name="T2" fmla="*/ 0 w 293"/>
                <a:gd name="T3" fmla="*/ 257 h 258"/>
                <a:gd name="T4" fmla="*/ 266 w 293"/>
                <a:gd name="T5" fmla="*/ 257 h 258"/>
                <a:gd name="T6" fmla="*/ 266 w 293"/>
                <a:gd name="T7" fmla="*/ 35 h 258"/>
                <a:gd name="T8" fmla="*/ 9 w 293"/>
                <a:gd name="T9" fmla="*/ 35 h 258"/>
                <a:gd name="T10" fmla="*/ 53 w 293"/>
                <a:gd name="T11" fmla="*/ 0 h 258"/>
                <a:gd name="T12" fmla="*/ 292 w 293"/>
                <a:gd name="T13" fmla="*/ 0 h 258"/>
                <a:gd name="T14" fmla="*/ 266 w 293"/>
                <a:gd name="T15" fmla="*/ 35 h 258"/>
                <a:gd name="T16" fmla="*/ 0 w 293"/>
                <a:gd name="T17" fmla="*/ 35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3"/>
                <a:gd name="T28" fmla="*/ 0 h 258"/>
                <a:gd name="T29" fmla="*/ 293 w 293"/>
                <a:gd name="T30" fmla="*/ 258 h 2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3" h="258">
                  <a:moveTo>
                    <a:pt x="0" y="35"/>
                  </a:moveTo>
                  <a:lnTo>
                    <a:pt x="0" y="257"/>
                  </a:lnTo>
                  <a:lnTo>
                    <a:pt x="266" y="257"/>
                  </a:lnTo>
                  <a:lnTo>
                    <a:pt x="266" y="35"/>
                  </a:lnTo>
                  <a:lnTo>
                    <a:pt x="9" y="35"/>
                  </a:lnTo>
                  <a:lnTo>
                    <a:pt x="53" y="0"/>
                  </a:lnTo>
                  <a:lnTo>
                    <a:pt x="292" y="0"/>
                  </a:lnTo>
                  <a:lnTo>
                    <a:pt x="266" y="35"/>
                  </a:lnTo>
                  <a:lnTo>
                    <a:pt x="0" y="3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47"/>
            <p:cNvSpPr>
              <a:spLocks/>
            </p:cNvSpPr>
            <p:nvPr/>
          </p:nvSpPr>
          <p:spPr bwMode="auto">
            <a:xfrm>
              <a:off x="3146" y="2088"/>
              <a:ext cx="27" cy="250"/>
            </a:xfrm>
            <a:custGeom>
              <a:avLst/>
              <a:gdLst>
                <a:gd name="T0" fmla="*/ 26 w 27"/>
                <a:gd name="T1" fmla="*/ 0 h 250"/>
                <a:gd name="T2" fmla="*/ 26 w 27"/>
                <a:gd name="T3" fmla="*/ 204 h 250"/>
                <a:gd name="T4" fmla="*/ 0 w 27"/>
                <a:gd name="T5" fmla="*/ 249 h 250"/>
                <a:gd name="T6" fmla="*/ 0 w 27"/>
                <a:gd name="T7" fmla="*/ 18 h 250"/>
                <a:gd name="T8" fmla="*/ 26 w 27"/>
                <a:gd name="T9" fmla="*/ 0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50"/>
                <a:gd name="T17" fmla="*/ 27 w 27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50">
                  <a:moveTo>
                    <a:pt x="26" y="0"/>
                  </a:moveTo>
                  <a:lnTo>
                    <a:pt x="26" y="204"/>
                  </a:lnTo>
                  <a:lnTo>
                    <a:pt x="0" y="249"/>
                  </a:lnTo>
                  <a:lnTo>
                    <a:pt x="0" y="18"/>
                  </a:lnTo>
                  <a:lnTo>
                    <a:pt x="2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6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87126259"/>
              </p:ext>
            </p:extLst>
          </p:nvPr>
        </p:nvGraphicFramePr>
        <p:xfrm>
          <a:off x="5892800" y="5394325"/>
          <a:ext cx="660400" cy="1235075"/>
        </p:xfrm>
        <a:graphic>
          <a:graphicData uri="http://schemas.openxmlformats.org/presentationml/2006/ole">
            <p:oleObj spid="_x0000_s1102" name="ClipArt" r:id="rId4" imgW="1959023" imgH="3656826" progId="">
              <p:embed/>
            </p:oleObj>
          </a:graphicData>
        </a:graphic>
      </p:graphicFrame>
      <p:graphicFrame>
        <p:nvGraphicFramePr>
          <p:cNvPr id="1027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78738343"/>
              </p:ext>
            </p:extLst>
          </p:nvPr>
        </p:nvGraphicFramePr>
        <p:xfrm>
          <a:off x="3200400" y="1447800"/>
          <a:ext cx="401638" cy="1146175"/>
        </p:xfrm>
        <a:graphic>
          <a:graphicData uri="http://schemas.openxmlformats.org/presentationml/2006/ole">
            <p:oleObj spid="_x0000_s1103" name="ClipArt" r:id="rId5" imgW="1289282" imgH="3657288" progId="">
              <p:embed/>
            </p:oleObj>
          </a:graphicData>
        </a:graphic>
      </p:graphicFrame>
      <p:sp>
        <p:nvSpPr>
          <p:cNvPr id="1040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 Roles</a:t>
            </a:r>
          </a:p>
        </p:txBody>
      </p:sp>
      <p:sp>
        <p:nvSpPr>
          <p:cNvPr id="1041" name="Rectangle 62"/>
          <p:cNvSpPr>
            <a:spLocks noGrp="1" noChangeArrowheads="1"/>
          </p:cNvSpPr>
          <p:nvPr>
            <p:ph type="body" idx="4294967295"/>
          </p:nvPr>
        </p:nvSpPr>
        <p:spPr>
          <a:xfrm>
            <a:off x="5867400" y="457200"/>
            <a:ext cx="3124200" cy="3429000"/>
          </a:xfrm>
        </p:spPr>
        <p:txBody>
          <a:bodyPr/>
          <a:lstStyle/>
          <a:p>
            <a:r>
              <a:rPr lang="en-US" sz="1800" dirty="0" smtClean="0"/>
              <a:t>Hardware administration</a:t>
            </a:r>
          </a:p>
          <a:p>
            <a:r>
              <a:rPr lang="en-US" sz="1800" dirty="0" smtClean="0"/>
              <a:t>Software support</a:t>
            </a:r>
          </a:p>
          <a:p>
            <a:r>
              <a:rPr lang="en-US" sz="1800" dirty="0" smtClean="0"/>
              <a:t>Network management</a:t>
            </a:r>
          </a:p>
          <a:p>
            <a:r>
              <a:rPr lang="en-US" sz="1800" dirty="0" smtClean="0"/>
              <a:t>Software development</a:t>
            </a:r>
          </a:p>
          <a:p>
            <a:r>
              <a:rPr lang="en-US" sz="1800" dirty="0" smtClean="0"/>
              <a:t>End user support</a:t>
            </a:r>
          </a:p>
          <a:p>
            <a:r>
              <a:rPr lang="en-US" sz="1800" dirty="0" smtClean="0"/>
              <a:t>E-business/Internet</a:t>
            </a:r>
          </a:p>
          <a:p>
            <a:r>
              <a:rPr lang="en-US" sz="1800" dirty="0" smtClean="0"/>
              <a:t>DB administration</a:t>
            </a:r>
          </a:p>
          <a:p>
            <a:r>
              <a:rPr lang="en-US" sz="1800" dirty="0" smtClean="0"/>
              <a:t>Advocacy</a:t>
            </a:r>
          </a:p>
          <a:p>
            <a:r>
              <a:rPr lang="en-US" sz="1800" dirty="0" smtClean="0"/>
              <a:t>Security</a:t>
            </a:r>
          </a:p>
        </p:txBody>
      </p:sp>
      <p:pic>
        <p:nvPicPr>
          <p:cNvPr id="1043" name="Picture 64" descr="j028907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05375"/>
            <a:ext cx="20288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65"/>
          <p:cNvSpPr>
            <a:spLocks noChangeArrowheads="1"/>
          </p:cNvSpPr>
          <p:nvPr/>
        </p:nvSpPr>
        <p:spPr bwMode="auto">
          <a:xfrm>
            <a:off x="2667000" y="57181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Security</a:t>
            </a:r>
          </a:p>
        </p:txBody>
      </p:sp>
      <p:pic>
        <p:nvPicPr>
          <p:cNvPr id="1046" name="Picture 1054" descr="Computer Screen (Office Clip Ar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6200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1055" descr="Computer Screen (Office Clip Ar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962400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1056" descr="Computer Screen (Office Clip Ar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91000"/>
            <a:ext cx="484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1057" descr="MPj04094900000[1]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8775"/>
            <a:ext cx="7112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1058" descr="MPj04096850000[1]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3200400" y="3889375"/>
            <a:ext cx="698216" cy="519840"/>
            <a:chOff x="939760" y="666908"/>
            <a:chExt cx="5623170" cy="4186592"/>
          </a:xfrm>
        </p:grpSpPr>
        <p:sp>
          <p:nvSpPr>
            <p:cNvPr id="88" name="Freeform 87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64" name="Freeform 16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 97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3823855" y="4100945"/>
            <a:ext cx="3380509" cy="1001434"/>
          </a:xfrm>
          <a:custGeom>
            <a:avLst/>
            <a:gdLst>
              <a:gd name="connsiteX0" fmla="*/ 3380509 w 3380509"/>
              <a:gd name="connsiteY0" fmla="*/ 969819 h 1001434"/>
              <a:gd name="connsiteX1" fmla="*/ 2050472 w 3380509"/>
              <a:gd name="connsiteY1" fmla="*/ 942110 h 1001434"/>
              <a:gd name="connsiteX2" fmla="*/ 1704109 w 3380509"/>
              <a:gd name="connsiteY2" fmla="*/ 429491 h 1001434"/>
              <a:gd name="connsiteX3" fmla="*/ 734290 w 3380509"/>
              <a:gd name="connsiteY3" fmla="*/ 401782 h 1001434"/>
              <a:gd name="connsiteX4" fmla="*/ 387927 w 3380509"/>
              <a:gd name="connsiteY4" fmla="*/ 124691 h 1001434"/>
              <a:gd name="connsiteX5" fmla="*/ 0 w 3380509"/>
              <a:gd name="connsiteY5" fmla="*/ 0 h 100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0509" h="1001434">
                <a:moveTo>
                  <a:pt x="3380509" y="969819"/>
                </a:moveTo>
                <a:cubicBezTo>
                  <a:pt x="2855190" y="1000992"/>
                  <a:pt x="2329872" y="1032165"/>
                  <a:pt x="2050472" y="942110"/>
                </a:cubicBezTo>
                <a:cubicBezTo>
                  <a:pt x="1771072" y="852055"/>
                  <a:pt x="1923473" y="519546"/>
                  <a:pt x="1704109" y="429491"/>
                </a:cubicBezTo>
                <a:cubicBezTo>
                  <a:pt x="1484745" y="339436"/>
                  <a:pt x="953654" y="452582"/>
                  <a:pt x="734290" y="401782"/>
                </a:cubicBezTo>
                <a:cubicBezTo>
                  <a:pt x="514926" y="350982"/>
                  <a:pt x="510309" y="191655"/>
                  <a:pt x="387927" y="124691"/>
                </a:cubicBezTo>
                <a:cubicBezTo>
                  <a:pt x="265545" y="57727"/>
                  <a:pt x="132772" y="28863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48545" y="3851265"/>
            <a:ext cx="3283528" cy="263535"/>
          </a:xfrm>
          <a:custGeom>
            <a:avLst/>
            <a:gdLst>
              <a:gd name="connsiteX0" fmla="*/ 3283528 w 3283528"/>
              <a:gd name="connsiteY0" fmla="*/ 263535 h 263535"/>
              <a:gd name="connsiteX1" fmla="*/ 2466110 w 3283528"/>
              <a:gd name="connsiteY1" fmla="*/ 299 h 263535"/>
              <a:gd name="connsiteX2" fmla="*/ 0 w 3283528"/>
              <a:gd name="connsiteY2" fmla="*/ 221971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263535">
                <a:moveTo>
                  <a:pt x="3283528" y="263535"/>
                </a:moveTo>
                <a:cubicBezTo>
                  <a:pt x="3148446" y="135380"/>
                  <a:pt x="3013365" y="7226"/>
                  <a:pt x="2466110" y="299"/>
                </a:cubicBezTo>
                <a:cubicBezTo>
                  <a:pt x="1918855" y="-6628"/>
                  <a:pt x="959427" y="107671"/>
                  <a:pt x="0" y="2219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216727" y="4225636"/>
            <a:ext cx="983673" cy="831273"/>
          </a:xfrm>
          <a:custGeom>
            <a:avLst/>
            <a:gdLst>
              <a:gd name="connsiteX0" fmla="*/ 983673 w 983673"/>
              <a:gd name="connsiteY0" fmla="*/ 0 h 831273"/>
              <a:gd name="connsiteX1" fmla="*/ 249382 w 983673"/>
              <a:gd name="connsiteY1" fmla="*/ 124691 h 831273"/>
              <a:gd name="connsiteX2" fmla="*/ 484909 w 983673"/>
              <a:gd name="connsiteY2" fmla="*/ 429491 h 831273"/>
              <a:gd name="connsiteX3" fmla="*/ 0 w 983673"/>
              <a:gd name="connsiteY3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673" h="831273">
                <a:moveTo>
                  <a:pt x="983673" y="0"/>
                </a:moveTo>
                <a:cubicBezTo>
                  <a:pt x="658091" y="26554"/>
                  <a:pt x="332509" y="53109"/>
                  <a:pt x="249382" y="124691"/>
                </a:cubicBezTo>
                <a:cubicBezTo>
                  <a:pt x="166255" y="196273"/>
                  <a:pt x="526473" y="311727"/>
                  <a:pt x="484909" y="429491"/>
                </a:cubicBezTo>
                <a:cubicBezTo>
                  <a:pt x="443345" y="547255"/>
                  <a:pt x="221672" y="689264"/>
                  <a:pt x="0" y="8312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35382" y="3699164"/>
            <a:ext cx="678873" cy="416566"/>
          </a:xfrm>
          <a:custGeom>
            <a:avLst/>
            <a:gdLst>
              <a:gd name="connsiteX0" fmla="*/ 678873 w 678873"/>
              <a:gd name="connsiteY0" fmla="*/ 360218 h 416566"/>
              <a:gd name="connsiteX1" fmla="*/ 360218 w 678873"/>
              <a:gd name="connsiteY1" fmla="*/ 401781 h 416566"/>
              <a:gd name="connsiteX2" fmla="*/ 374073 w 678873"/>
              <a:gd name="connsiteY2" fmla="*/ 138545 h 416566"/>
              <a:gd name="connsiteX3" fmla="*/ 0 w 678873"/>
              <a:gd name="connsiteY3" fmla="*/ 0 h 4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873" h="416566">
                <a:moveTo>
                  <a:pt x="678873" y="360218"/>
                </a:moveTo>
                <a:cubicBezTo>
                  <a:pt x="544945" y="399472"/>
                  <a:pt x="411018" y="438726"/>
                  <a:pt x="360218" y="401781"/>
                </a:cubicBezTo>
                <a:cubicBezTo>
                  <a:pt x="309418" y="364836"/>
                  <a:pt x="434109" y="205508"/>
                  <a:pt x="374073" y="138545"/>
                </a:cubicBezTo>
                <a:cubicBezTo>
                  <a:pt x="314037" y="71582"/>
                  <a:pt x="157018" y="35791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708401" y="3477491"/>
            <a:ext cx="337749" cy="443345"/>
          </a:xfrm>
          <a:custGeom>
            <a:avLst/>
            <a:gdLst>
              <a:gd name="connsiteX0" fmla="*/ 4617 w 337749"/>
              <a:gd name="connsiteY0" fmla="*/ 443345 h 443345"/>
              <a:gd name="connsiteX1" fmla="*/ 46181 w 337749"/>
              <a:gd name="connsiteY1" fmla="*/ 401782 h 443345"/>
              <a:gd name="connsiteX2" fmla="*/ 337126 w 337749"/>
              <a:gd name="connsiteY2" fmla="*/ 346364 h 443345"/>
              <a:gd name="connsiteX3" fmla="*/ 129308 w 337749"/>
              <a:gd name="connsiteY3" fmla="*/ 152400 h 443345"/>
              <a:gd name="connsiteX4" fmla="*/ 337126 w 337749"/>
              <a:gd name="connsiteY4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749" h="443345">
                <a:moveTo>
                  <a:pt x="4617" y="443345"/>
                </a:moveTo>
                <a:cubicBezTo>
                  <a:pt x="-2310" y="430645"/>
                  <a:pt x="-9237" y="417945"/>
                  <a:pt x="46181" y="401782"/>
                </a:cubicBezTo>
                <a:cubicBezTo>
                  <a:pt x="101599" y="385619"/>
                  <a:pt x="323272" y="387928"/>
                  <a:pt x="337126" y="346364"/>
                </a:cubicBezTo>
                <a:cubicBezTo>
                  <a:pt x="350981" y="304800"/>
                  <a:pt x="129308" y="210127"/>
                  <a:pt x="129308" y="152400"/>
                </a:cubicBezTo>
                <a:cubicBezTo>
                  <a:pt x="129308" y="94673"/>
                  <a:pt x="233217" y="47336"/>
                  <a:pt x="33712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2653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4"/>
          <p:cNvSpPr>
            <a:spLocks/>
          </p:cNvSpPr>
          <p:nvPr/>
        </p:nvSpPr>
        <p:spPr bwMode="auto">
          <a:xfrm>
            <a:off x="2286000" y="2209800"/>
            <a:ext cx="4978400" cy="2311400"/>
          </a:xfrm>
          <a:custGeom>
            <a:avLst/>
            <a:gdLst>
              <a:gd name="T0" fmla="*/ 0 w 3136"/>
              <a:gd name="T1" fmla="*/ 2147483647 h 1456"/>
              <a:gd name="T2" fmla="*/ 2147483647 w 3136"/>
              <a:gd name="T3" fmla="*/ 2147483647 h 1456"/>
              <a:gd name="T4" fmla="*/ 2147483647 w 3136"/>
              <a:gd name="T5" fmla="*/ 2147483647 h 1456"/>
              <a:gd name="T6" fmla="*/ 2147483647 w 3136"/>
              <a:gd name="T7" fmla="*/ 2147483647 h 1456"/>
              <a:gd name="T8" fmla="*/ 2147483647 w 3136"/>
              <a:gd name="T9" fmla="*/ 2147483647 h 1456"/>
              <a:gd name="T10" fmla="*/ 2147483647 w 3136"/>
              <a:gd name="T11" fmla="*/ 2147483647 h 1456"/>
              <a:gd name="T12" fmla="*/ 2147483647 w 3136"/>
              <a:gd name="T13" fmla="*/ 2147483647 h 1456"/>
              <a:gd name="T14" fmla="*/ 2147483647 w 3136"/>
              <a:gd name="T15" fmla="*/ 0 h 1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36"/>
              <a:gd name="T25" fmla="*/ 0 h 1456"/>
              <a:gd name="T26" fmla="*/ 3136 w 3136"/>
              <a:gd name="T27" fmla="*/ 1456 h 14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36" h="1456">
                <a:moveTo>
                  <a:pt x="0" y="1152"/>
                </a:moveTo>
                <a:cubicBezTo>
                  <a:pt x="152" y="968"/>
                  <a:pt x="304" y="784"/>
                  <a:pt x="480" y="768"/>
                </a:cubicBezTo>
                <a:cubicBezTo>
                  <a:pt x="656" y="752"/>
                  <a:pt x="848" y="1024"/>
                  <a:pt x="1056" y="1056"/>
                </a:cubicBezTo>
                <a:cubicBezTo>
                  <a:pt x="1264" y="1088"/>
                  <a:pt x="1416" y="896"/>
                  <a:pt x="1728" y="960"/>
                </a:cubicBezTo>
                <a:cubicBezTo>
                  <a:pt x="2040" y="1024"/>
                  <a:pt x="2720" y="1456"/>
                  <a:pt x="2928" y="1440"/>
                </a:cubicBezTo>
                <a:cubicBezTo>
                  <a:pt x="3136" y="1424"/>
                  <a:pt x="3104" y="1040"/>
                  <a:pt x="2976" y="864"/>
                </a:cubicBezTo>
                <a:cubicBezTo>
                  <a:pt x="2848" y="688"/>
                  <a:pt x="2208" y="528"/>
                  <a:pt x="2160" y="384"/>
                </a:cubicBezTo>
                <a:cubicBezTo>
                  <a:pt x="2112" y="240"/>
                  <a:pt x="2400" y="120"/>
                  <a:pt x="2688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2743200" y="1828800"/>
            <a:ext cx="2762250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MIS personnel are members</a:t>
            </a:r>
          </a:p>
          <a:p>
            <a:r>
              <a:rPr lang="en-US" sz="1600"/>
              <a:t> of user departments</a:t>
            </a:r>
          </a:p>
        </p:txBody>
      </p:sp>
      <p:sp>
        <p:nvSpPr>
          <p:cNvPr id="43012" name="Rectangle 11"/>
          <p:cNvSpPr>
            <a:spLocks noChangeArrowheads="1"/>
          </p:cNvSpPr>
          <p:nvPr/>
        </p:nvSpPr>
        <p:spPr bwMode="auto">
          <a:xfrm>
            <a:off x="1447800" y="449580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Marketing</a:t>
            </a:r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3733800" y="4038600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Finance</a:t>
            </a: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5949950" y="4578350"/>
            <a:ext cx="1187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Accounting</a:t>
            </a:r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5791200" y="1371600"/>
            <a:ext cx="310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Human Resources Management</a:t>
            </a:r>
          </a:p>
        </p:txBody>
      </p:sp>
      <p:sp>
        <p:nvSpPr>
          <p:cNvPr id="4301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Decentralization</a:t>
            </a:r>
          </a:p>
        </p:txBody>
      </p:sp>
      <p:pic>
        <p:nvPicPr>
          <p:cNvPr id="43017" name="Picture 18" descr="MPj04094900000[1]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812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9" descr="MPj04096850000[1]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20" descr="j0078616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5200"/>
            <a:ext cx="152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21" descr="Computer Screen (Office Clip Art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774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22" descr="Computer Screen (Office Clip Art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774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23" descr="Computer Screen (Office Clip Art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55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3" name="Line 25"/>
          <p:cNvSpPr>
            <a:spLocks noChangeShapeType="1"/>
          </p:cNvSpPr>
          <p:nvPr/>
        </p:nvSpPr>
        <p:spPr bwMode="auto">
          <a:xfrm>
            <a:off x="5486400" y="2057400"/>
            <a:ext cx="1676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6"/>
          <p:cNvSpPr>
            <a:spLocks noChangeShapeType="1"/>
          </p:cNvSpPr>
          <p:nvPr/>
        </p:nvSpPr>
        <p:spPr bwMode="auto">
          <a:xfrm flipH="1">
            <a:off x="2362200" y="2133600"/>
            <a:ext cx="381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19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Decentralization Advantages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chance of total breakdown</a:t>
            </a:r>
          </a:p>
          <a:p>
            <a:r>
              <a:rPr lang="en-US" dirty="0" smtClean="0"/>
              <a:t>Users get personalized equipment</a:t>
            </a:r>
          </a:p>
          <a:p>
            <a:r>
              <a:rPr lang="en-US" dirty="0" smtClean="0"/>
              <a:t>Micros are cheaper than mainframes</a:t>
            </a:r>
          </a:p>
          <a:p>
            <a:pPr lvl="1"/>
            <a:r>
              <a:rPr lang="en-US" dirty="0" smtClean="0"/>
              <a:t>Now, servers are built from the same technologies as PCs</a:t>
            </a:r>
          </a:p>
          <a:p>
            <a:pPr lvl="1"/>
            <a:r>
              <a:rPr lang="en-US" dirty="0" smtClean="0"/>
              <a:t>Not until Facebook in 2011 did vendors begin standardizing server hardware to help reduce costs.</a:t>
            </a:r>
          </a:p>
        </p:txBody>
      </p:sp>
    </p:spTree>
    <p:extLst>
      <p:ext uri="{BB962C8B-B14F-4D97-AF65-F5344CB8AC3E}">
        <p14:creationId xmlns:p14="http://schemas.microsoft.com/office/powerpoint/2010/main" xmlns="" val="276507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Decentralization Advantages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users have different preferences</a:t>
            </a:r>
          </a:p>
          <a:p>
            <a:r>
              <a:rPr lang="en-US" smtClean="0"/>
              <a:t>Easier access</a:t>
            </a:r>
          </a:p>
          <a:p>
            <a:r>
              <a:rPr lang="en-US" smtClean="0"/>
              <a:t>Customization without affecting others</a:t>
            </a:r>
          </a:p>
          <a:p>
            <a:r>
              <a:rPr lang="en-US" smtClean="0"/>
              <a:t>Can overcome objections</a:t>
            </a:r>
          </a:p>
          <a:p>
            <a:pPr lvl="1"/>
            <a:r>
              <a:rPr lang="en-US" smtClean="0"/>
              <a:t>Lower prices minimize benefits of bulk purchases.</a:t>
            </a:r>
          </a:p>
          <a:p>
            <a:pPr lvl="1"/>
            <a:r>
              <a:rPr lang="en-US" smtClean="0"/>
              <a:t>Similarities of packages make training easier.</a:t>
            </a:r>
          </a:p>
          <a:p>
            <a:pPr lvl="1"/>
            <a:r>
              <a:rPr lang="en-US" smtClean="0"/>
              <a:t>Conversion tools enable sharing.</a:t>
            </a:r>
          </a:p>
        </p:txBody>
      </p:sp>
    </p:spTree>
    <p:extLst>
      <p:ext uri="{BB962C8B-B14F-4D97-AF65-F5344CB8AC3E}">
        <p14:creationId xmlns:p14="http://schemas.microsoft.com/office/powerpoint/2010/main" xmlns="" val="215537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Decentralization Advantages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all data needs to be shared</a:t>
            </a:r>
          </a:p>
          <a:p>
            <a:r>
              <a:rPr lang="en-US" smtClean="0"/>
              <a:t>Easier find and access</a:t>
            </a:r>
          </a:p>
          <a:p>
            <a:r>
              <a:rPr lang="en-US" smtClean="0"/>
              <a:t>Control &amp; politics</a:t>
            </a:r>
          </a:p>
        </p:txBody>
      </p:sp>
    </p:spTree>
    <p:extLst>
      <p:ext uri="{BB962C8B-B14F-4D97-AF65-F5344CB8AC3E}">
        <p14:creationId xmlns:p14="http://schemas.microsoft.com/office/powerpoint/2010/main" xmlns="" val="23185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Personnel Decentralization Advantages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Closer to users</a:t>
            </a:r>
          </a:p>
          <a:p>
            <a:pPr lvl="1"/>
            <a:r>
              <a:rPr lang="en-US" smtClean="0"/>
              <a:t>Faster response</a:t>
            </a:r>
          </a:p>
          <a:p>
            <a:pPr lvl="1"/>
            <a:r>
              <a:rPr lang="en-US" smtClean="0"/>
              <a:t>More time spent with users</a:t>
            </a:r>
          </a:p>
          <a:p>
            <a:pPr lvl="1"/>
            <a:r>
              <a:rPr lang="en-US" smtClean="0"/>
              <a:t>Better understanding/communication</a:t>
            </a:r>
          </a:p>
          <a:p>
            <a:r>
              <a:rPr lang="en-US" smtClean="0"/>
              <a:t>Different career path </a:t>
            </a:r>
          </a:p>
        </p:txBody>
      </p:sp>
    </p:spTree>
    <p:extLst>
      <p:ext uri="{BB962C8B-B14F-4D97-AF65-F5344CB8AC3E}">
        <p14:creationId xmlns:p14="http://schemas.microsoft.com/office/powerpoint/2010/main" xmlns="" val="587675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2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96996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Clients</a:t>
            </a:r>
          </a:p>
        </p:txBody>
      </p:sp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1295400" y="3048000"/>
            <a:ext cx="3119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Data and applications</a:t>
            </a:r>
          </a:p>
        </p:txBody>
      </p: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4267200" y="4724400"/>
            <a:ext cx="3270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Thin client</a:t>
            </a:r>
          </a:p>
          <a:p>
            <a:pPr algn="ctr"/>
            <a:r>
              <a:rPr lang="en-US"/>
              <a:t>Browser-based access</a:t>
            </a:r>
          </a:p>
          <a:p>
            <a:pPr algn="ctr"/>
            <a:r>
              <a:rPr lang="en-US"/>
              <a:t>User interface</a:t>
            </a:r>
          </a:p>
        </p:txBody>
      </p:sp>
      <p:pic>
        <p:nvPicPr>
          <p:cNvPr id="48135" name="Picture 1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014538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8136" name="Freeform 123"/>
          <p:cNvSpPr>
            <a:spLocks/>
          </p:cNvSpPr>
          <p:nvPr/>
        </p:nvSpPr>
        <p:spPr bwMode="auto">
          <a:xfrm>
            <a:off x="3287713" y="2776538"/>
            <a:ext cx="2198687" cy="322262"/>
          </a:xfrm>
          <a:custGeom>
            <a:avLst/>
            <a:gdLst>
              <a:gd name="T0" fmla="*/ 0 w 1385"/>
              <a:gd name="T1" fmla="*/ 2147483647 h 203"/>
              <a:gd name="T2" fmla="*/ 2147483647 w 1385"/>
              <a:gd name="T3" fmla="*/ 2147483647 h 203"/>
              <a:gd name="T4" fmla="*/ 2147483647 w 1385"/>
              <a:gd name="T5" fmla="*/ 2147483647 h 203"/>
              <a:gd name="T6" fmla="*/ 2147483647 w 1385"/>
              <a:gd name="T7" fmla="*/ 2147483647 h 203"/>
              <a:gd name="T8" fmla="*/ 0 60000 65536"/>
              <a:gd name="T9" fmla="*/ 0 60000 65536"/>
              <a:gd name="T10" fmla="*/ 0 60000 65536"/>
              <a:gd name="T11" fmla="*/ 0 60000 65536"/>
              <a:gd name="T12" fmla="*/ 0 w 1385"/>
              <a:gd name="T13" fmla="*/ 0 h 203"/>
              <a:gd name="T14" fmla="*/ 1385 w 1385"/>
              <a:gd name="T15" fmla="*/ 203 h 2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5" h="203">
                <a:moveTo>
                  <a:pt x="0" y="63"/>
                </a:moveTo>
                <a:cubicBezTo>
                  <a:pt x="37" y="85"/>
                  <a:pt x="106" y="203"/>
                  <a:pt x="223" y="193"/>
                </a:cubicBezTo>
                <a:cubicBezTo>
                  <a:pt x="340" y="183"/>
                  <a:pt x="511" y="8"/>
                  <a:pt x="705" y="4"/>
                </a:cubicBezTo>
                <a:cubicBezTo>
                  <a:pt x="899" y="0"/>
                  <a:pt x="1243" y="136"/>
                  <a:pt x="1385" y="171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286000" y="2209800"/>
            <a:ext cx="1107606" cy="824641"/>
            <a:chOff x="939760" y="666908"/>
            <a:chExt cx="5623170" cy="4186592"/>
          </a:xfrm>
        </p:grpSpPr>
        <p:sp>
          <p:nvSpPr>
            <p:cNvPr id="34" name="Freeform 33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10" name="Freeform 109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305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041" descr="j0189715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7612"/>
            <a:ext cx="67056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Intranet and Cloud Network Solutions</a:t>
            </a:r>
          </a:p>
        </p:txBody>
      </p:sp>
      <p:sp>
        <p:nvSpPr>
          <p:cNvPr id="49156" name="Freeform 1042"/>
          <p:cNvSpPr>
            <a:spLocks/>
          </p:cNvSpPr>
          <p:nvPr/>
        </p:nvSpPr>
        <p:spPr bwMode="auto">
          <a:xfrm>
            <a:off x="3441700" y="2130425"/>
            <a:ext cx="3263900" cy="2516187"/>
          </a:xfrm>
          <a:custGeom>
            <a:avLst/>
            <a:gdLst>
              <a:gd name="T0" fmla="*/ 0 w 2056"/>
              <a:gd name="T1" fmla="*/ 2147483647 h 1585"/>
              <a:gd name="T2" fmla="*/ 2147483647 w 2056"/>
              <a:gd name="T3" fmla="*/ 2147483647 h 1585"/>
              <a:gd name="T4" fmla="*/ 2147483647 w 2056"/>
              <a:gd name="T5" fmla="*/ 2147483647 h 1585"/>
              <a:gd name="T6" fmla="*/ 2147483647 w 2056"/>
              <a:gd name="T7" fmla="*/ 2147483647 h 1585"/>
              <a:gd name="T8" fmla="*/ 2147483647 w 2056"/>
              <a:gd name="T9" fmla="*/ 2147483647 h 1585"/>
              <a:gd name="T10" fmla="*/ 2147483647 w 2056"/>
              <a:gd name="T11" fmla="*/ 2147483647 h 1585"/>
              <a:gd name="T12" fmla="*/ 2147483647 w 2056"/>
              <a:gd name="T13" fmla="*/ 2147483647 h 1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56"/>
              <a:gd name="T22" fmla="*/ 0 h 1585"/>
              <a:gd name="T23" fmla="*/ 2056 w 2056"/>
              <a:gd name="T24" fmla="*/ 1585 h 1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56" h="1585">
                <a:moveTo>
                  <a:pt x="0" y="151"/>
                </a:moveTo>
                <a:cubicBezTo>
                  <a:pt x="60" y="126"/>
                  <a:pt x="257" y="2"/>
                  <a:pt x="376" y="1"/>
                </a:cubicBezTo>
                <a:cubicBezTo>
                  <a:pt x="495" y="0"/>
                  <a:pt x="592" y="49"/>
                  <a:pt x="712" y="145"/>
                </a:cubicBezTo>
                <a:cubicBezTo>
                  <a:pt x="832" y="241"/>
                  <a:pt x="1032" y="393"/>
                  <a:pt x="1096" y="577"/>
                </a:cubicBezTo>
                <a:cubicBezTo>
                  <a:pt x="1160" y="761"/>
                  <a:pt x="1000" y="1137"/>
                  <a:pt x="1096" y="1249"/>
                </a:cubicBezTo>
                <a:cubicBezTo>
                  <a:pt x="1192" y="1361"/>
                  <a:pt x="1512" y="1193"/>
                  <a:pt x="1672" y="1249"/>
                </a:cubicBezTo>
                <a:cubicBezTo>
                  <a:pt x="1832" y="1305"/>
                  <a:pt x="1944" y="1445"/>
                  <a:pt x="2056" y="158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7" name="Picture 1047" descr="j0216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0012"/>
            <a:ext cx="658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1048"/>
          <p:cNvSpPr txBox="1">
            <a:spLocks noChangeArrowheads="1"/>
          </p:cNvSpPr>
          <p:nvPr/>
        </p:nvSpPr>
        <p:spPr bwMode="auto">
          <a:xfrm>
            <a:off x="76200" y="2284412"/>
            <a:ext cx="2057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High-bandwidth connections between servers.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Standard Internet connections to users.</a:t>
            </a:r>
          </a:p>
        </p:txBody>
      </p:sp>
      <p:sp>
        <p:nvSpPr>
          <p:cNvPr id="49159" name="Freeform 1049"/>
          <p:cNvSpPr>
            <a:spLocks/>
          </p:cNvSpPr>
          <p:nvPr/>
        </p:nvSpPr>
        <p:spPr bwMode="auto">
          <a:xfrm>
            <a:off x="3149600" y="4252912"/>
            <a:ext cx="3327400" cy="889000"/>
          </a:xfrm>
          <a:custGeom>
            <a:avLst/>
            <a:gdLst>
              <a:gd name="T0" fmla="*/ 2147483647 w 2096"/>
              <a:gd name="T1" fmla="*/ 2147483647 h 560"/>
              <a:gd name="T2" fmla="*/ 2147483647 w 2096"/>
              <a:gd name="T3" fmla="*/ 2147483647 h 560"/>
              <a:gd name="T4" fmla="*/ 2147483647 w 2096"/>
              <a:gd name="T5" fmla="*/ 2147483647 h 560"/>
              <a:gd name="T6" fmla="*/ 2147483647 w 2096"/>
              <a:gd name="T7" fmla="*/ 2147483647 h 560"/>
              <a:gd name="T8" fmla="*/ 2147483647 w 2096"/>
              <a:gd name="T9" fmla="*/ 2147483647 h 560"/>
              <a:gd name="T10" fmla="*/ 2147483647 w 2096"/>
              <a:gd name="T11" fmla="*/ 2147483647 h 560"/>
              <a:gd name="T12" fmla="*/ 2147483647 w 2096"/>
              <a:gd name="T13" fmla="*/ 2147483647 h 5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6"/>
              <a:gd name="T22" fmla="*/ 0 h 560"/>
              <a:gd name="T23" fmla="*/ 2096 w 2096"/>
              <a:gd name="T24" fmla="*/ 560 h 5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6" h="560">
                <a:moveTo>
                  <a:pt x="32" y="296"/>
                </a:moveTo>
                <a:cubicBezTo>
                  <a:pt x="16" y="404"/>
                  <a:pt x="0" y="512"/>
                  <a:pt x="32" y="536"/>
                </a:cubicBezTo>
                <a:cubicBezTo>
                  <a:pt x="64" y="560"/>
                  <a:pt x="120" y="496"/>
                  <a:pt x="224" y="440"/>
                </a:cubicBezTo>
                <a:cubicBezTo>
                  <a:pt x="328" y="384"/>
                  <a:pt x="544" y="272"/>
                  <a:pt x="656" y="200"/>
                </a:cubicBezTo>
                <a:cubicBezTo>
                  <a:pt x="768" y="128"/>
                  <a:pt x="776" y="0"/>
                  <a:pt x="896" y="8"/>
                </a:cubicBezTo>
                <a:cubicBezTo>
                  <a:pt x="1016" y="16"/>
                  <a:pt x="1176" y="168"/>
                  <a:pt x="1376" y="248"/>
                </a:cubicBezTo>
                <a:cubicBezTo>
                  <a:pt x="1576" y="328"/>
                  <a:pt x="1836" y="408"/>
                  <a:pt x="2096" y="488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Freeform 1050"/>
          <p:cNvSpPr>
            <a:spLocks/>
          </p:cNvSpPr>
          <p:nvPr/>
        </p:nvSpPr>
        <p:spPr bwMode="auto">
          <a:xfrm>
            <a:off x="3429000" y="2220912"/>
            <a:ext cx="1231900" cy="1130300"/>
          </a:xfrm>
          <a:custGeom>
            <a:avLst/>
            <a:gdLst>
              <a:gd name="T0" fmla="*/ 2147483647 w 776"/>
              <a:gd name="T1" fmla="*/ 2147483647 h 712"/>
              <a:gd name="T2" fmla="*/ 2147483647 w 776"/>
              <a:gd name="T3" fmla="*/ 2147483647 h 712"/>
              <a:gd name="T4" fmla="*/ 2147483647 w 776"/>
              <a:gd name="T5" fmla="*/ 2147483647 h 712"/>
              <a:gd name="T6" fmla="*/ 2147483647 w 776"/>
              <a:gd name="T7" fmla="*/ 2147483647 h 712"/>
              <a:gd name="T8" fmla="*/ 0 w 776"/>
              <a:gd name="T9" fmla="*/ 2147483647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6"/>
              <a:gd name="T16" fmla="*/ 0 h 712"/>
              <a:gd name="T17" fmla="*/ 776 w 776"/>
              <a:gd name="T18" fmla="*/ 712 h 7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6" h="712">
                <a:moveTo>
                  <a:pt x="288" y="712"/>
                </a:moveTo>
                <a:cubicBezTo>
                  <a:pt x="368" y="696"/>
                  <a:pt x="448" y="680"/>
                  <a:pt x="528" y="616"/>
                </a:cubicBezTo>
                <a:cubicBezTo>
                  <a:pt x="608" y="552"/>
                  <a:pt x="776" y="424"/>
                  <a:pt x="768" y="328"/>
                </a:cubicBezTo>
                <a:cubicBezTo>
                  <a:pt x="760" y="232"/>
                  <a:pt x="608" y="80"/>
                  <a:pt x="480" y="40"/>
                </a:cubicBezTo>
                <a:cubicBezTo>
                  <a:pt x="352" y="0"/>
                  <a:pt x="176" y="44"/>
                  <a:pt x="0" y="88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Freeform 1051"/>
          <p:cNvSpPr>
            <a:spLocks/>
          </p:cNvSpPr>
          <p:nvPr/>
        </p:nvSpPr>
        <p:spPr bwMode="auto">
          <a:xfrm>
            <a:off x="3505200" y="1954212"/>
            <a:ext cx="2400300" cy="749300"/>
          </a:xfrm>
          <a:custGeom>
            <a:avLst/>
            <a:gdLst>
              <a:gd name="T0" fmla="*/ 2147483647 w 1512"/>
              <a:gd name="T1" fmla="*/ 2147483647 h 472"/>
              <a:gd name="T2" fmla="*/ 2147483647 w 1512"/>
              <a:gd name="T3" fmla="*/ 2147483647 h 472"/>
              <a:gd name="T4" fmla="*/ 2147483647 w 1512"/>
              <a:gd name="T5" fmla="*/ 2147483647 h 472"/>
              <a:gd name="T6" fmla="*/ 2147483647 w 1512"/>
              <a:gd name="T7" fmla="*/ 2147483647 h 472"/>
              <a:gd name="T8" fmla="*/ 2147483647 w 1512"/>
              <a:gd name="T9" fmla="*/ 2147483647 h 472"/>
              <a:gd name="T10" fmla="*/ 2147483647 w 1512"/>
              <a:gd name="T11" fmla="*/ 2147483647 h 472"/>
              <a:gd name="T12" fmla="*/ 0 w 1512"/>
              <a:gd name="T13" fmla="*/ 2147483647 h 4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2"/>
              <a:gd name="T22" fmla="*/ 0 h 472"/>
              <a:gd name="T23" fmla="*/ 1512 w 1512"/>
              <a:gd name="T24" fmla="*/ 472 h 4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2" h="472">
                <a:moveTo>
                  <a:pt x="1296" y="256"/>
                </a:moveTo>
                <a:cubicBezTo>
                  <a:pt x="1356" y="240"/>
                  <a:pt x="1416" y="224"/>
                  <a:pt x="1440" y="256"/>
                </a:cubicBezTo>
                <a:cubicBezTo>
                  <a:pt x="1464" y="288"/>
                  <a:pt x="1512" y="472"/>
                  <a:pt x="1440" y="448"/>
                </a:cubicBezTo>
                <a:cubicBezTo>
                  <a:pt x="1368" y="424"/>
                  <a:pt x="1096" y="168"/>
                  <a:pt x="1008" y="112"/>
                </a:cubicBezTo>
                <a:cubicBezTo>
                  <a:pt x="920" y="56"/>
                  <a:pt x="1008" y="128"/>
                  <a:pt x="912" y="112"/>
                </a:cubicBezTo>
                <a:cubicBezTo>
                  <a:pt x="816" y="96"/>
                  <a:pt x="584" y="0"/>
                  <a:pt x="432" y="16"/>
                </a:cubicBezTo>
                <a:cubicBezTo>
                  <a:pt x="280" y="32"/>
                  <a:pt x="140" y="120"/>
                  <a:pt x="0" y="208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62" name="Picture 1052" descr="Computer Box (Office Clip Art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6477000" y="4217987"/>
            <a:ext cx="571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1053" descr="Computer Box (Office Clip Art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6934200" y="4113212"/>
            <a:ext cx="571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1054" descr="Computer Box (Office Clip Art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6477000" y="4570412"/>
            <a:ext cx="571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1056" descr="Computer Box (Office Clip Art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7353300" y="4494212"/>
            <a:ext cx="571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1055" descr="Computer Box (Office Clip Art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69627">
            <a:off x="6858000" y="4646612"/>
            <a:ext cx="571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1057" descr="MPj040949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7812"/>
            <a:ext cx="7127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12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1812"/>
            <a:ext cx="1135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2895600" y="2133600"/>
            <a:ext cx="650406" cy="484244"/>
            <a:chOff x="939760" y="666908"/>
            <a:chExt cx="5623170" cy="4186592"/>
          </a:xfrm>
        </p:grpSpPr>
        <p:sp>
          <p:nvSpPr>
            <p:cNvPr id="43" name="Freeform 42"/>
            <p:cNvSpPr/>
            <p:nvPr/>
          </p:nvSpPr>
          <p:spPr>
            <a:xfrm>
              <a:off x="4991070" y="3515905"/>
              <a:ext cx="1571860" cy="1330037"/>
            </a:xfrm>
            <a:custGeom>
              <a:avLst/>
              <a:gdLst>
                <a:gd name="connsiteX0" fmla="*/ 7557 w 1602089"/>
                <a:gd name="connsiteY0" fmla="*/ 468536 h 1352708"/>
                <a:gd name="connsiteX1" fmla="*/ 0 w 1602089"/>
                <a:gd name="connsiteY1" fmla="*/ 1352708 h 1352708"/>
                <a:gd name="connsiteX2" fmla="*/ 1602089 w 1602089"/>
                <a:gd name="connsiteY2" fmla="*/ 665019 h 1352708"/>
                <a:gd name="connsiteX3" fmla="*/ 1602089 w 1602089"/>
                <a:gd name="connsiteY3" fmla="*/ 0 h 1352708"/>
                <a:gd name="connsiteX4" fmla="*/ 7557 w 1602089"/>
                <a:gd name="connsiteY4" fmla="*/ 468536 h 1352708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94532 w 1594532"/>
                <a:gd name="connsiteY2" fmla="*/ 665019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86975"/>
                <a:gd name="connsiteY0" fmla="*/ 453422 h 1314923"/>
                <a:gd name="connsiteX1" fmla="*/ 7557 w 1586975"/>
                <a:gd name="connsiteY1" fmla="*/ 1314923 h 1314923"/>
                <a:gd name="connsiteX2" fmla="*/ 1586975 w 1586975"/>
                <a:gd name="connsiteY2" fmla="*/ 672577 h 1314923"/>
                <a:gd name="connsiteX3" fmla="*/ 1564304 w 1586975"/>
                <a:gd name="connsiteY3" fmla="*/ 0 h 1314923"/>
                <a:gd name="connsiteX4" fmla="*/ 0 w 1586975"/>
                <a:gd name="connsiteY4" fmla="*/ 453422 h 1314923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86975 w 1594532"/>
                <a:gd name="connsiteY2" fmla="*/ 687691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  <a:gd name="connsiteX0" fmla="*/ 0 w 1594532"/>
                <a:gd name="connsiteY0" fmla="*/ 468536 h 1330037"/>
                <a:gd name="connsiteX1" fmla="*/ 7557 w 1594532"/>
                <a:gd name="connsiteY1" fmla="*/ 1330037 h 1330037"/>
                <a:gd name="connsiteX2" fmla="*/ 1579310 w 1594532"/>
                <a:gd name="connsiteY2" fmla="*/ 808603 h 1330037"/>
                <a:gd name="connsiteX3" fmla="*/ 1594532 w 1594532"/>
                <a:gd name="connsiteY3" fmla="*/ 0 h 1330037"/>
                <a:gd name="connsiteX4" fmla="*/ 0 w 1594532"/>
                <a:gd name="connsiteY4" fmla="*/ 468536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532" h="1330037">
                  <a:moveTo>
                    <a:pt x="0" y="468536"/>
                  </a:moveTo>
                  <a:lnTo>
                    <a:pt x="7557" y="1330037"/>
                  </a:lnTo>
                  <a:lnTo>
                    <a:pt x="1579310" y="808603"/>
                  </a:lnTo>
                  <a:lnTo>
                    <a:pt x="1594532" y="0"/>
                  </a:lnTo>
                  <a:lnTo>
                    <a:pt x="0" y="46853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991069" y="666908"/>
              <a:ext cx="1571861" cy="3317533"/>
            </a:xfrm>
            <a:custGeom>
              <a:avLst/>
              <a:gdLst>
                <a:gd name="connsiteX0" fmla="*/ 7557 w 1579418"/>
                <a:gd name="connsiteY0" fmla="*/ 0 h 3325091"/>
                <a:gd name="connsiteX1" fmla="*/ 1579418 w 1579418"/>
                <a:gd name="connsiteY1" fmla="*/ 249382 h 3325091"/>
                <a:gd name="connsiteX2" fmla="*/ 1579418 w 1579418"/>
                <a:gd name="connsiteY2" fmla="*/ 2871669 h 3325091"/>
                <a:gd name="connsiteX3" fmla="*/ 0 w 1579418"/>
                <a:gd name="connsiteY3" fmla="*/ 3325091 h 3325091"/>
                <a:gd name="connsiteX4" fmla="*/ 7557 w 1579418"/>
                <a:gd name="connsiteY4" fmla="*/ 0 h 3325091"/>
                <a:gd name="connsiteX0" fmla="*/ 0 w 1571861"/>
                <a:gd name="connsiteY0" fmla="*/ 0 h 3317533"/>
                <a:gd name="connsiteX1" fmla="*/ 1571861 w 1571861"/>
                <a:gd name="connsiteY1" fmla="*/ 249382 h 3317533"/>
                <a:gd name="connsiteX2" fmla="*/ 1571861 w 1571861"/>
                <a:gd name="connsiteY2" fmla="*/ 2871669 h 3317533"/>
                <a:gd name="connsiteX3" fmla="*/ 0 w 1571861"/>
                <a:gd name="connsiteY3" fmla="*/ 3317533 h 3317533"/>
                <a:gd name="connsiteX4" fmla="*/ 0 w 1571861"/>
                <a:gd name="connsiteY4" fmla="*/ 0 h 331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861" h="3317533">
                  <a:moveTo>
                    <a:pt x="0" y="0"/>
                  </a:moveTo>
                  <a:lnTo>
                    <a:pt x="1571861" y="249382"/>
                  </a:lnTo>
                  <a:lnTo>
                    <a:pt x="1571861" y="2871669"/>
                  </a:lnTo>
                  <a:lnTo>
                    <a:pt x="0" y="33175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8061" y="675648"/>
              <a:ext cx="4058122" cy="3603518"/>
            </a:xfrm>
            <a:custGeom>
              <a:avLst/>
              <a:gdLst>
                <a:gd name="connsiteX0" fmla="*/ 0 w 4058122"/>
                <a:gd name="connsiteY0" fmla="*/ 143583 h 3627372"/>
                <a:gd name="connsiteX1" fmla="*/ 0 w 4058122"/>
                <a:gd name="connsiteY1" fmla="*/ 3385547 h 3627372"/>
                <a:gd name="connsiteX2" fmla="*/ 4058122 w 4058122"/>
                <a:gd name="connsiteY2" fmla="*/ 3627372 h 3627372"/>
                <a:gd name="connsiteX3" fmla="*/ 4058122 w 4058122"/>
                <a:gd name="connsiteY3" fmla="*/ 0 h 3627372"/>
                <a:gd name="connsiteX4" fmla="*/ 0 w 4058122"/>
                <a:gd name="connsiteY4" fmla="*/ 143583 h 3627372"/>
                <a:gd name="connsiteX0" fmla="*/ 0 w 4058122"/>
                <a:gd name="connsiteY0" fmla="*/ 111778 h 3595567"/>
                <a:gd name="connsiteX1" fmla="*/ 0 w 4058122"/>
                <a:gd name="connsiteY1" fmla="*/ 3353742 h 3595567"/>
                <a:gd name="connsiteX2" fmla="*/ 4058122 w 4058122"/>
                <a:gd name="connsiteY2" fmla="*/ 3595567 h 3595567"/>
                <a:gd name="connsiteX3" fmla="*/ 4058122 w 4058122"/>
                <a:gd name="connsiteY3" fmla="*/ 0 h 3595567"/>
                <a:gd name="connsiteX4" fmla="*/ 0 w 4058122"/>
                <a:gd name="connsiteY4" fmla="*/ 111778 h 3595567"/>
                <a:gd name="connsiteX0" fmla="*/ 0 w 4058122"/>
                <a:gd name="connsiteY0" fmla="*/ 119729 h 3603518"/>
                <a:gd name="connsiteX1" fmla="*/ 0 w 4058122"/>
                <a:gd name="connsiteY1" fmla="*/ 3361693 h 3603518"/>
                <a:gd name="connsiteX2" fmla="*/ 4058122 w 4058122"/>
                <a:gd name="connsiteY2" fmla="*/ 3603518 h 3603518"/>
                <a:gd name="connsiteX3" fmla="*/ 4058122 w 4058122"/>
                <a:gd name="connsiteY3" fmla="*/ 0 h 3603518"/>
                <a:gd name="connsiteX4" fmla="*/ 0 w 4058122"/>
                <a:gd name="connsiteY4" fmla="*/ 119729 h 360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122" h="3603518">
                  <a:moveTo>
                    <a:pt x="0" y="119729"/>
                  </a:moveTo>
                  <a:lnTo>
                    <a:pt x="0" y="3361693"/>
                  </a:lnTo>
                  <a:lnTo>
                    <a:pt x="4058122" y="3603518"/>
                  </a:lnTo>
                  <a:lnTo>
                    <a:pt x="4058122" y="0"/>
                  </a:lnTo>
                  <a:lnTo>
                    <a:pt x="0" y="1197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39760" y="4042627"/>
              <a:ext cx="4058865" cy="810873"/>
            </a:xfrm>
            <a:custGeom>
              <a:avLst/>
              <a:gdLst>
                <a:gd name="connsiteX0" fmla="*/ 0 w 4043008"/>
                <a:gd name="connsiteY0" fmla="*/ 0 h 831273"/>
                <a:gd name="connsiteX1" fmla="*/ 4043008 w 4043008"/>
                <a:gd name="connsiteY1" fmla="*/ 234268 h 831273"/>
                <a:gd name="connsiteX2" fmla="*/ 4043008 w 4043008"/>
                <a:gd name="connsiteY2" fmla="*/ 831273 h 831273"/>
                <a:gd name="connsiteX3" fmla="*/ 30228 w 4043008"/>
                <a:gd name="connsiteY3" fmla="*/ 536549 h 831273"/>
                <a:gd name="connsiteX4" fmla="*/ 0 w 4043008"/>
                <a:gd name="connsiteY4" fmla="*/ 0 h 831273"/>
                <a:gd name="connsiteX0" fmla="*/ 22672 w 4065680"/>
                <a:gd name="connsiteY0" fmla="*/ 0 h 831273"/>
                <a:gd name="connsiteX1" fmla="*/ 4065680 w 4065680"/>
                <a:gd name="connsiteY1" fmla="*/ 234268 h 831273"/>
                <a:gd name="connsiteX2" fmla="*/ 4065680 w 4065680"/>
                <a:gd name="connsiteY2" fmla="*/ 831273 h 831273"/>
                <a:gd name="connsiteX3" fmla="*/ 0 w 4065680"/>
                <a:gd name="connsiteY3" fmla="*/ 521435 h 831273"/>
                <a:gd name="connsiteX4" fmla="*/ 22672 w 4065680"/>
                <a:gd name="connsiteY4" fmla="*/ 0 h 831273"/>
                <a:gd name="connsiteX0" fmla="*/ 7558 w 4050566"/>
                <a:gd name="connsiteY0" fmla="*/ 0 h 831273"/>
                <a:gd name="connsiteX1" fmla="*/ 4050566 w 4050566"/>
                <a:gd name="connsiteY1" fmla="*/ 234268 h 831273"/>
                <a:gd name="connsiteX2" fmla="*/ 4050566 w 4050566"/>
                <a:gd name="connsiteY2" fmla="*/ 831273 h 831273"/>
                <a:gd name="connsiteX3" fmla="*/ 0 w 4050566"/>
                <a:gd name="connsiteY3" fmla="*/ 521435 h 831273"/>
                <a:gd name="connsiteX4" fmla="*/ 7558 w 4050566"/>
                <a:gd name="connsiteY4" fmla="*/ 0 h 831273"/>
                <a:gd name="connsiteX0" fmla="*/ 7558 w 4050566"/>
                <a:gd name="connsiteY0" fmla="*/ 0 h 793488"/>
                <a:gd name="connsiteX1" fmla="*/ 4050566 w 4050566"/>
                <a:gd name="connsiteY1" fmla="*/ 234268 h 793488"/>
                <a:gd name="connsiteX2" fmla="*/ 4050566 w 4050566"/>
                <a:gd name="connsiteY2" fmla="*/ 793488 h 793488"/>
                <a:gd name="connsiteX3" fmla="*/ 0 w 4050566"/>
                <a:gd name="connsiteY3" fmla="*/ 521435 h 793488"/>
                <a:gd name="connsiteX4" fmla="*/ 7558 w 4050566"/>
                <a:gd name="connsiteY4" fmla="*/ 0 h 793488"/>
                <a:gd name="connsiteX0" fmla="*/ 7558 w 4050566"/>
                <a:gd name="connsiteY0" fmla="*/ 0 h 816159"/>
                <a:gd name="connsiteX1" fmla="*/ 4050566 w 4050566"/>
                <a:gd name="connsiteY1" fmla="*/ 234268 h 816159"/>
                <a:gd name="connsiteX2" fmla="*/ 4050566 w 4050566"/>
                <a:gd name="connsiteY2" fmla="*/ 816159 h 816159"/>
                <a:gd name="connsiteX3" fmla="*/ 0 w 4050566"/>
                <a:gd name="connsiteY3" fmla="*/ 521435 h 816159"/>
                <a:gd name="connsiteX4" fmla="*/ 7558 w 4050566"/>
                <a:gd name="connsiteY4" fmla="*/ 0 h 816159"/>
                <a:gd name="connsiteX0" fmla="*/ 0 w 4058865"/>
                <a:gd name="connsiteY0" fmla="*/ 0 h 810873"/>
                <a:gd name="connsiteX1" fmla="*/ 4058865 w 4058865"/>
                <a:gd name="connsiteY1" fmla="*/ 228982 h 810873"/>
                <a:gd name="connsiteX2" fmla="*/ 4058865 w 4058865"/>
                <a:gd name="connsiteY2" fmla="*/ 810873 h 810873"/>
                <a:gd name="connsiteX3" fmla="*/ 8299 w 4058865"/>
                <a:gd name="connsiteY3" fmla="*/ 516149 h 810873"/>
                <a:gd name="connsiteX4" fmla="*/ 0 w 4058865"/>
                <a:gd name="connsiteY4" fmla="*/ 0 h 8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865" h="810873">
                  <a:moveTo>
                    <a:pt x="0" y="0"/>
                  </a:moveTo>
                  <a:lnTo>
                    <a:pt x="4058865" y="228982"/>
                  </a:lnTo>
                  <a:lnTo>
                    <a:pt x="4058865" y="810873"/>
                  </a:lnTo>
                  <a:lnTo>
                    <a:pt x="8299" y="516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012296" y="810492"/>
              <a:ext cx="468535" cy="3181508"/>
              <a:chOff x="3264635" y="937071"/>
              <a:chExt cx="468535" cy="3181508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10061" y="810492"/>
              <a:ext cx="468535" cy="3181508"/>
              <a:chOff x="3264635" y="937071"/>
              <a:chExt cx="468535" cy="3181508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19661" y="810492"/>
              <a:ext cx="468535" cy="3181508"/>
              <a:chOff x="3264635" y="937071"/>
              <a:chExt cx="468535" cy="3181508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973343" y="810492"/>
              <a:ext cx="468535" cy="3181508"/>
              <a:chOff x="3264635" y="937071"/>
              <a:chExt cx="468535" cy="3181508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615061" y="810492"/>
              <a:ext cx="468535" cy="3181508"/>
              <a:chOff x="3264635" y="937071"/>
              <a:chExt cx="468535" cy="3181508"/>
            </a:xfrm>
          </p:grpSpPr>
          <p:sp>
            <p:nvSpPr>
              <p:cNvPr id="77" name="Freeform 76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300861" y="810492"/>
              <a:ext cx="468535" cy="3181508"/>
              <a:chOff x="3264635" y="937071"/>
              <a:chExt cx="468535" cy="318150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3264635" y="937071"/>
                <a:ext cx="468535" cy="3181508"/>
              </a:xfrm>
              <a:custGeom>
                <a:avLst/>
                <a:gdLst>
                  <a:gd name="connsiteX0" fmla="*/ 0 w 468535"/>
                  <a:gd name="connsiteY0" fmla="*/ 15114 h 3181508"/>
                  <a:gd name="connsiteX1" fmla="*/ 0 w 468535"/>
                  <a:gd name="connsiteY1" fmla="*/ 3166393 h 3181508"/>
                  <a:gd name="connsiteX2" fmla="*/ 468535 w 468535"/>
                  <a:gd name="connsiteY2" fmla="*/ 3181508 h 3181508"/>
                  <a:gd name="connsiteX3" fmla="*/ 468535 w 468535"/>
                  <a:gd name="connsiteY3" fmla="*/ 0 h 3181508"/>
                  <a:gd name="connsiteX4" fmla="*/ 0 w 468535"/>
                  <a:gd name="connsiteY4" fmla="*/ 15114 h 31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5" h="3181508">
                    <a:moveTo>
                      <a:pt x="0" y="15114"/>
                    </a:moveTo>
                    <a:lnTo>
                      <a:pt x="0" y="3166393"/>
                    </a:lnTo>
                    <a:lnTo>
                      <a:pt x="468535" y="3181508"/>
                    </a:lnTo>
                    <a:lnTo>
                      <a:pt x="468535" y="0"/>
                    </a:lnTo>
                    <a:lnTo>
                      <a:pt x="0" y="151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scene3d>
                <a:camera prst="orthographicFront"/>
                <a:lightRig rig="threePt" dir="t"/>
              </a:scene3d>
              <a:sp3d extrusionH="44450">
                <a:bevelT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309977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445689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581400" y="989970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309977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445689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581400" y="187225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20682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3456394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3592105" y="2594578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310291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446003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581714" y="3415773"/>
                <a:ext cx="52899" cy="453422"/>
              </a:xfrm>
              <a:custGeom>
                <a:avLst/>
                <a:gdLst>
                  <a:gd name="connsiteX0" fmla="*/ 0 w 52899"/>
                  <a:gd name="connsiteY0" fmla="*/ 0 h 453422"/>
                  <a:gd name="connsiteX1" fmla="*/ 0 w 52899"/>
                  <a:gd name="connsiteY1" fmla="*/ 453422 h 453422"/>
                  <a:gd name="connsiteX2" fmla="*/ 52899 w 52899"/>
                  <a:gd name="connsiteY2" fmla="*/ 453422 h 453422"/>
                  <a:gd name="connsiteX3" fmla="*/ 52899 w 52899"/>
                  <a:gd name="connsiteY3" fmla="*/ 0 h 453422"/>
                  <a:gd name="connsiteX4" fmla="*/ 0 w 52899"/>
                  <a:gd name="connsiteY4" fmla="*/ 0 h 45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99" h="453422">
                    <a:moveTo>
                      <a:pt x="0" y="0"/>
                    </a:moveTo>
                    <a:lnTo>
                      <a:pt x="0" y="453422"/>
                    </a:lnTo>
                    <a:lnTo>
                      <a:pt x="52899" y="453422"/>
                    </a:lnTo>
                    <a:lnTo>
                      <a:pt x="5289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594623" y="2097074"/>
                <a:ext cx="68013" cy="989970"/>
              </a:xfrm>
              <a:custGeom>
                <a:avLst/>
                <a:gdLst>
                  <a:gd name="connsiteX0" fmla="*/ 68013 w 68013"/>
                  <a:gd name="connsiteY0" fmla="*/ 0 h 989970"/>
                  <a:gd name="connsiteX1" fmla="*/ 0 w 68013"/>
                  <a:gd name="connsiteY1" fmla="*/ 476093 h 989970"/>
                  <a:gd name="connsiteX2" fmla="*/ 68013 w 68013"/>
                  <a:gd name="connsiteY2" fmla="*/ 989970 h 98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013" h="989970">
                    <a:moveTo>
                      <a:pt x="68013" y="0"/>
                    </a:moveTo>
                    <a:cubicBezTo>
                      <a:pt x="34006" y="155549"/>
                      <a:pt x="0" y="311098"/>
                      <a:pt x="0" y="476093"/>
                    </a:cubicBezTo>
                    <a:cubicBezTo>
                      <a:pt x="0" y="641088"/>
                      <a:pt x="34006" y="815529"/>
                      <a:pt x="68013" y="989970"/>
                    </a:cubicBezTo>
                  </a:path>
                </a:pathLst>
              </a:custGeom>
              <a:ln w="53975"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 52"/>
            <p:cNvSpPr/>
            <p:nvPr/>
          </p:nvSpPr>
          <p:spPr>
            <a:xfrm>
              <a:off x="2244945" y="4203596"/>
              <a:ext cx="754848" cy="408080"/>
            </a:xfrm>
            <a:custGeom>
              <a:avLst/>
              <a:gdLst>
                <a:gd name="connsiteX0" fmla="*/ 0 w 710360"/>
                <a:gd name="connsiteY0" fmla="*/ 15114 h 423194"/>
                <a:gd name="connsiteX1" fmla="*/ 0 w 710360"/>
                <a:gd name="connsiteY1" fmla="*/ 370294 h 423194"/>
                <a:gd name="connsiteX2" fmla="*/ 710360 w 710360"/>
                <a:gd name="connsiteY2" fmla="*/ 423194 h 423194"/>
                <a:gd name="connsiteX3" fmla="*/ 710360 w 710360"/>
                <a:gd name="connsiteY3" fmla="*/ 37785 h 423194"/>
                <a:gd name="connsiteX4" fmla="*/ 90684 w 710360"/>
                <a:gd name="connsiteY4" fmla="*/ 0 h 423194"/>
                <a:gd name="connsiteX0" fmla="*/ 44488 w 754848"/>
                <a:gd name="connsiteY0" fmla="*/ 0 h 408080"/>
                <a:gd name="connsiteX1" fmla="*/ 44488 w 754848"/>
                <a:gd name="connsiteY1" fmla="*/ 355180 h 408080"/>
                <a:gd name="connsiteX2" fmla="*/ 754848 w 754848"/>
                <a:gd name="connsiteY2" fmla="*/ 408080 h 408080"/>
                <a:gd name="connsiteX3" fmla="*/ 754848 w 754848"/>
                <a:gd name="connsiteY3" fmla="*/ 22671 h 408080"/>
                <a:gd name="connsiteX4" fmla="*/ 0 w 754848"/>
                <a:gd name="connsiteY4" fmla="*/ 789 h 4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48" h="408080">
                  <a:moveTo>
                    <a:pt x="44488" y="0"/>
                  </a:moveTo>
                  <a:lnTo>
                    <a:pt x="44488" y="355180"/>
                  </a:lnTo>
                  <a:lnTo>
                    <a:pt x="754848" y="408080"/>
                  </a:lnTo>
                  <a:lnTo>
                    <a:pt x="754848" y="22671"/>
                  </a:lnTo>
                  <a:lnTo>
                    <a:pt x="0" y="789"/>
                  </a:lnTo>
                </a:path>
              </a:pathLst>
            </a:custGeom>
            <a:gradFill>
              <a:gsLst>
                <a:gs pos="0">
                  <a:srgbClr val="EDF2E2"/>
                </a:gs>
                <a:gs pos="50000">
                  <a:srgbClr val="92D050"/>
                </a:gs>
                <a:gs pos="100000">
                  <a:srgbClr val="E3ECD0"/>
                </a:gs>
              </a:gsLst>
              <a:lin ang="0" scaled="1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95423" y="4143140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05261" y="4196039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94001" y="4180923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03839" y="4233822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3133575" y="4279166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3443413" y="4332065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945049" y="4316952"/>
              <a:ext cx="468536" cy="385408"/>
            </a:xfrm>
            <a:custGeom>
              <a:avLst/>
              <a:gdLst>
                <a:gd name="connsiteX0" fmla="*/ 0 w 468536"/>
                <a:gd name="connsiteY0" fmla="*/ 0 h 385408"/>
                <a:gd name="connsiteX1" fmla="*/ 0 w 468536"/>
                <a:gd name="connsiteY1" fmla="*/ 340066 h 385408"/>
                <a:gd name="connsiteX2" fmla="*/ 468536 w 468536"/>
                <a:gd name="connsiteY2" fmla="*/ 385408 h 385408"/>
                <a:gd name="connsiteX3" fmla="*/ 468536 w 468536"/>
                <a:gd name="connsiteY3" fmla="*/ 15114 h 385408"/>
                <a:gd name="connsiteX4" fmla="*/ 68013 w 468536"/>
                <a:gd name="connsiteY4" fmla="*/ 7557 h 38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6" h="385408">
                  <a:moveTo>
                    <a:pt x="0" y="0"/>
                  </a:moveTo>
                  <a:lnTo>
                    <a:pt x="0" y="340066"/>
                  </a:lnTo>
                  <a:lnTo>
                    <a:pt x="468536" y="385408"/>
                  </a:lnTo>
                  <a:lnTo>
                    <a:pt x="468536" y="15114"/>
                  </a:lnTo>
                  <a:lnTo>
                    <a:pt x="68013" y="755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4254887" y="4369851"/>
              <a:ext cx="111408" cy="120913"/>
            </a:xfrm>
            <a:custGeom>
              <a:avLst/>
              <a:gdLst>
                <a:gd name="connsiteX0" fmla="*/ 0 w 105798"/>
                <a:gd name="connsiteY0" fmla="*/ 0 h 120913"/>
                <a:gd name="connsiteX1" fmla="*/ 0 w 105798"/>
                <a:gd name="connsiteY1" fmla="*/ 105799 h 120913"/>
                <a:gd name="connsiteX2" fmla="*/ 105798 w 105798"/>
                <a:gd name="connsiteY2" fmla="*/ 120913 h 120913"/>
                <a:gd name="connsiteX3" fmla="*/ 105798 w 105798"/>
                <a:gd name="connsiteY3" fmla="*/ 22671 h 120913"/>
                <a:gd name="connsiteX4" fmla="*/ 0 w 105798"/>
                <a:gd name="connsiteY4" fmla="*/ 0 h 120913"/>
                <a:gd name="connsiteX0" fmla="*/ 0 w 111408"/>
                <a:gd name="connsiteY0" fmla="*/ 0 h 120913"/>
                <a:gd name="connsiteX1" fmla="*/ 0 w 111408"/>
                <a:gd name="connsiteY1" fmla="*/ 105799 h 120913"/>
                <a:gd name="connsiteX2" fmla="*/ 105798 w 111408"/>
                <a:gd name="connsiteY2" fmla="*/ 120913 h 120913"/>
                <a:gd name="connsiteX3" fmla="*/ 111408 w 111408"/>
                <a:gd name="connsiteY3" fmla="*/ 232 h 120913"/>
                <a:gd name="connsiteX4" fmla="*/ 0 w 111408"/>
                <a:gd name="connsiteY4" fmla="*/ 0 h 1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8" h="120913">
                  <a:moveTo>
                    <a:pt x="0" y="0"/>
                  </a:moveTo>
                  <a:lnTo>
                    <a:pt x="0" y="105799"/>
                  </a:lnTo>
                  <a:lnTo>
                    <a:pt x="105798" y="120913"/>
                  </a:lnTo>
                  <a:lnTo>
                    <a:pt x="111408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73000">
                  <a:schemeClr val="bg1">
                    <a:lumMod val="8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562600" y="1268322"/>
              <a:ext cx="634790" cy="581891"/>
            </a:xfrm>
            <a:custGeom>
              <a:avLst/>
              <a:gdLst>
                <a:gd name="connsiteX0" fmla="*/ 0 w 619676"/>
                <a:gd name="connsiteY0" fmla="*/ 7557 h 559220"/>
                <a:gd name="connsiteX1" fmla="*/ 0 w 619676"/>
                <a:gd name="connsiteY1" fmla="*/ 506321 h 559220"/>
                <a:gd name="connsiteX2" fmla="*/ 619676 w 619676"/>
                <a:gd name="connsiteY2" fmla="*/ 559220 h 559220"/>
                <a:gd name="connsiteX3" fmla="*/ 619676 w 619676"/>
                <a:gd name="connsiteY3" fmla="*/ 0 h 559220"/>
                <a:gd name="connsiteX4" fmla="*/ 0 w 619676"/>
                <a:gd name="connsiteY4" fmla="*/ 7557 h 559220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68014 h 551663"/>
                <a:gd name="connsiteX4" fmla="*/ 0 w 634790"/>
                <a:gd name="connsiteY4" fmla="*/ 0 h 551663"/>
                <a:gd name="connsiteX0" fmla="*/ 0 w 634790"/>
                <a:gd name="connsiteY0" fmla="*/ 0 h 551663"/>
                <a:gd name="connsiteX1" fmla="*/ 0 w 634790"/>
                <a:gd name="connsiteY1" fmla="*/ 498764 h 551663"/>
                <a:gd name="connsiteX2" fmla="*/ 619676 w 634790"/>
                <a:gd name="connsiteY2" fmla="*/ 551663 h 551663"/>
                <a:gd name="connsiteX3" fmla="*/ 634790 w 634790"/>
                <a:gd name="connsiteY3" fmla="*/ 90685 h 551663"/>
                <a:gd name="connsiteX4" fmla="*/ 0 w 634790"/>
                <a:gd name="connsiteY4" fmla="*/ 0 h 551663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19676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  <a:gd name="connsiteX0" fmla="*/ 0 w 634790"/>
                <a:gd name="connsiteY0" fmla="*/ 0 h 612119"/>
                <a:gd name="connsiteX1" fmla="*/ 0 w 634790"/>
                <a:gd name="connsiteY1" fmla="*/ 498764 h 612119"/>
                <a:gd name="connsiteX2" fmla="*/ 619676 w 634790"/>
                <a:gd name="connsiteY2" fmla="*/ 612119 h 612119"/>
                <a:gd name="connsiteX3" fmla="*/ 634790 w 634790"/>
                <a:gd name="connsiteY3" fmla="*/ 90685 h 612119"/>
                <a:gd name="connsiteX4" fmla="*/ 0 w 634790"/>
                <a:gd name="connsiteY4" fmla="*/ 0 h 612119"/>
                <a:gd name="connsiteX0" fmla="*/ 0 w 634790"/>
                <a:gd name="connsiteY0" fmla="*/ 0 h 581891"/>
                <a:gd name="connsiteX1" fmla="*/ 0 w 634790"/>
                <a:gd name="connsiteY1" fmla="*/ 498764 h 581891"/>
                <a:gd name="connsiteX2" fmla="*/ 627233 w 634790"/>
                <a:gd name="connsiteY2" fmla="*/ 581891 h 581891"/>
                <a:gd name="connsiteX3" fmla="*/ 634790 w 634790"/>
                <a:gd name="connsiteY3" fmla="*/ 90685 h 581891"/>
                <a:gd name="connsiteX4" fmla="*/ 0 w 634790"/>
                <a:gd name="connsiteY4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790" h="581891">
                  <a:moveTo>
                    <a:pt x="0" y="0"/>
                  </a:moveTo>
                  <a:lnTo>
                    <a:pt x="0" y="498764"/>
                  </a:lnTo>
                  <a:lnTo>
                    <a:pt x="627233" y="581891"/>
                  </a:lnTo>
                  <a:lnTo>
                    <a:pt x="634790" y="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072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984250" y="1289050"/>
            <a:ext cx="2603500" cy="4773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Organizational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Are operations interdependent?</a:t>
            </a:r>
          </a:p>
          <a:p>
            <a:r>
              <a:rPr lang="en-US" sz="1800">
                <a:solidFill>
                  <a:srgbClr val="FF0000"/>
                </a:solidFill>
              </a:rPr>
              <a:t>  -planning</a:t>
            </a:r>
          </a:p>
          <a:p>
            <a:r>
              <a:rPr lang="en-US" sz="1800">
                <a:solidFill>
                  <a:srgbClr val="FF0000"/>
                </a:solidFill>
              </a:rPr>
              <a:t>  -development</a:t>
            </a:r>
          </a:p>
          <a:p>
            <a:r>
              <a:rPr lang="en-US" sz="1800">
                <a:solidFill>
                  <a:srgbClr val="FF0000"/>
                </a:solidFill>
              </a:rPr>
              <a:t>  -physical resources</a:t>
            </a:r>
          </a:p>
          <a:p>
            <a:r>
              <a:rPr lang="en-US" sz="1800">
                <a:solidFill>
                  <a:srgbClr val="FF0000"/>
                </a:solidFill>
              </a:rPr>
              <a:t>  -operations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Can subunits relate solely through information &amp; messages?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Does corporate culture support decentralization?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587750" y="1289050"/>
            <a:ext cx="2727325" cy="3400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Strengths</a:t>
            </a:r>
          </a:p>
          <a:p>
            <a:endParaRPr lang="en-US" sz="1800"/>
          </a:p>
          <a:p>
            <a:r>
              <a:rPr lang="en-US" sz="1800"/>
              <a:t>End users gain control.</a:t>
            </a:r>
          </a:p>
          <a:p>
            <a:endParaRPr lang="en-US" sz="1800"/>
          </a:p>
          <a:p>
            <a:r>
              <a:rPr lang="en-US" sz="1800"/>
              <a:t>Supports workgroups.</a:t>
            </a:r>
          </a:p>
          <a:p>
            <a:endParaRPr lang="en-US" sz="1800"/>
          </a:p>
          <a:p>
            <a:r>
              <a:rPr lang="en-US" sz="1800"/>
              <a:t>Enables new organizational structures.</a:t>
            </a:r>
          </a:p>
          <a:p>
            <a:endParaRPr lang="en-US" sz="1800"/>
          </a:p>
          <a:p>
            <a:r>
              <a:rPr lang="en-US" sz="1800"/>
              <a:t>Increased organizational flexibility.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318250" y="1289050"/>
            <a:ext cx="2663825" cy="3400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Weaknesses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Possible short term bias in decision making.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Might not be optimal use of resources for corporation.</a:t>
            </a:r>
          </a:p>
          <a:p>
            <a:endParaRPr lang="en-US" sz="1800">
              <a:solidFill>
                <a:schemeClr val="hlink"/>
              </a:solidFill>
            </a:endParaRPr>
          </a:p>
          <a:p>
            <a:r>
              <a:rPr lang="en-US" sz="1800">
                <a:solidFill>
                  <a:schemeClr val="hlink"/>
                </a:solidFill>
              </a:rPr>
              <a:t>IS staff might lose cohesiveness and support.</a:t>
            </a:r>
            <a:endParaRPr lang="en-US" sz="1800">
              <a:solidFill>
                <a:srgbClr val="F39FD1"/>
              </a:solidFill>
            </a:endParaRPr>
          </a:p>
        </p:txBody>
      </p:sp>
      <p:sp>
        <p:nvSpPr>
          <p:cNvPr id="5018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Decentralization 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751906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Technology Toolbox: Defining E-Mail Rules</a:t>
            </a: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6553200" y="1371600"/>
            <a:ext cx="2590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Create folders.</a:t>
            </a:r>
          </a:p>
          <a:p>
            <a:pPr>
              <a:spcBef>
                <a:spcPct val="50000"/>
              </a:spcBef>
            </a:pPr>
            <a:r>
              <a:rPr lang="en-US" sz="2000"/>
              <a:t>Tools/Rules and Alerts</a:t>
            </a:r>
          </a:p>
          <a:p>
            <a:pPr>
              <a:spcBef>
                <a:spcPct val="50000"/>
              </a:spcBef>
            </a:pPr>
            <a:r>
              <a:rPr lang="en-US" sz="2000"/>
              <a:t>New Rule, options</a:t>
            </a:r>
          </a:p>
          <a:p>
            <a:pPr>
              <a:spcBef>
                <a:spcPct val="50000"/>
              </a:spcBef>
            </a:pPr>
            <a:r>
              <a:rPr lang="en-US" sz="2000"/>
              <a:t>Move to folder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5943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93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Quiz: Defining E-Mail Rules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1219200" y="1524000"/>
            <a:ext cx="7391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8313" indent="-468313">
              <a:spcBef>
                <a:spcPct val="50000"/>
              </a:spcBef>
              <a:tabLst>
                <a:tab pos="468313" algn="l"/>
              </a:tabLst>
            </a:pPr>
            <a:r>
              <a:rPr lang="en-US" sz="2000"/>
              <a:t>1.	How is the e-mail system similar to an expert system? How is it different?</a:t>
            </a:r>
          </a:p>
          <a:p>
            <a:pPr marL="468313" indent="-468313">
              <a:spcBef>
                <a:spcPct val="50000"/>
              </a:spcBef>
              <a:tabLst>
                <a:tab pos="468313" algn="l"/>
              </a:tabLst>
            </a:pPr>
            <a:r>
              <a:rPr lang="en-US" sz="2000"/>
              <a:t>2.	What is likely to be the most difficult part of creating a system for handling your messages?</a:t>
            </a:r>
          </a:p>
        </p:txBody>
      </p:sp>
    </p:spTree>
    <p:extLst>
      <p:ext uri="{BB962C8B-B14F-4D97-AF65-F5344CB8AC3E}">
        <p14:creationId xmlns:p14="http://schemas.microsoft.com/office/powerpoint/2010/main" xmlns="" val="1399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0416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438" y="1187450"/>
            <a:ext cx="32385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2525" y="4700588"/>
            <a:ext cx="25304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66775" y="5767388"/>
            <a:ext cx="362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Network and Telecommunications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905375" y="432117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Hardware Repair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973763" y="6378575"/>
            <a:ext cx="286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Training and User Support</a:t>
            </a:r>
          </a:p>
        </p:txBody>
      </p:sp>
      <p:sp>
        <p:nvSpPr>
          <p:cNvPr id="1639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MIS Roles</a:t>
            </a:r>
          </a:p>
        </p:txBody>
      </p:sp>
    </p:spTree>
    <p:extLst>
      <p:ext uri="{BB962C8B-B14F-4D97-AF65-F5344CB8AC3E}">
        <p14:creationId xmlns:p14="http://schemas.microsoft.com/office/powerpoint/2010/main" xmlns="" val="13225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Technology Toolbox: Managing Projects</a:t>
            </a: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96975"/>
            <a:ext cx="6477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279525" y="5856288"/>
            <a:ext cx="207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Microsoft Project</a:t>
            </a: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4098925" y="58451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WebProject.mpp</a:t>
            </a: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4038600" y="6324600"/>
            <a:ext cx="241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 err="1"/>
              <a:t>WebProjectLevel.mpp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4406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Quiz: Managing Projects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1143000" y="1600200"/>
            <a:ext cx="7543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68313" indent="-468313">
              <a:spcBef>
                <a:spcPct val="50000"/>
              </a:spcBef>
              <a:tabLst>
                <a:tab pos="468313" algn="l"/>
              </a:tabLst>
            </a:pPr>
            <a:r>
              <a:rPr lang="en-US" sz="2000"/>
              <a:t>1.	What advantages are provided by storing the project information in a DBMS?</a:t>
            </a:r>
          </a:p>
          <a:p>
            <a:pPr marL="468313" indent="-468313">
              <a:spcBef>
                <a:spcPct val="50000"/>
              </a:spcBef>
              <a:tabLst>
                <a:tab pos="468313" algn="l"/>
              </a:tabLst>
            </a:pPr>
            <a:r>
              <a:rPr lang="en-US" sz="2000"/>
              <a:t>2.	Why is estimating development time one of the most difficult activities?</a:t>
            </a:r>
          </a:p>
        </p:txBody>
      </p:sp>
    </p:spTree>
    <p:extLst>
      <p:ext uri="{BB962C8B-B14F-4D97-AF65-F5344CB8AC3E}">
        <p14:creationId xmlns:p14="http://schemas.microsoft.com/office/powerpoint/2010/main" xmlns="" val="40420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Cases: Energy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58597803"/>
              </p:ext>
            </p:extLst>
          </p:nvPr>
        </p:nvGraphicFramePr>
        <p:xfrm>
          <a:off x="1371600" y="1143001"/>
          <a:ext cx="7620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24159049"/>
              </p:ext>
            </p:extLst>
          </p:nvPr>
        </p:nvGraphicFramePr>
        <p:xfrm>
          <a:off x="1295400" y="3886200"/>
          <a:ext cx="7696200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8654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IS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Managing Workers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Hiring, Evaluating, Training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Are IT certifications useful?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good answer. Are employers looking for narrowly-defined list of skills, or intelligent, adaptable workers?</a:t>
            </a:r>
          </a:p>
          <a:p>
            <a:pPr>
              <a:lnSpc>
                <a:spcPct val="90000"/>
              </a:lnSpc>
            </a:pPr>
            <a:r>
              <a:rPr lang="en-US" smtClean="0"/>
              <a:t>Planning and Integration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start of the discussion on centralization v. decentralization.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MIS needs to fit within the organizational structure.</a:t>
            </a:r>
          </a:p>
          <a:p>
            <a:pPr>
              <a:lnSpc>
                <a:spcPct val="90000"/>
              </a:lnSpc>
            </a:pPr>
            <a:r>
              <a:rPr lang="en-US" smtClean="0"/>
              <a:t>Evaluation, Oversight, and Control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User satisfaction evaluation of IT.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Chargeback (transfer pricing).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Difficult to set correct prices.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Gives some control (yes/no) to users.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oversight committees</a:t>
            </a:r>
          </a:p>
        </p:txBody>
      </p:sp>
    </p:spTree>
    <p:extLst>
      <p:ext uri="{BB962C8B-B14F-4D97-AF65-F5344CB8AC3E}">
        <p14:creationId xmlns:p14="http://schemas.microsoft.com/office/powerpoint/2010/main" xmlns="" val="14819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54350" y="615950"/>
            <a:ext cx="2882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63550" y="3130550"/>
            <a:ext cx="1587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73350" y="3130550"/>
            <a:ext cx="1587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654550" y="3130550"/>
            <a:ext cx="2273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7245350" y="3130550"/>
            <a:ext cx="1587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3048000" y="5715000"/>
            <a:ext cx="311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>
                <a:latin typeface="Times New Roman" pitchFamily="18" charset="0"/>
              </a:rPr>
              <a:t>Computerworld 1995 Salary Survey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2597150" y="1149350"/>
            <a:ext cx="3873500" cy="15113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CIO/VP IS	$91,568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Director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IS Operations	72,982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Networks	70,050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Systems Development	72,982</a:t>
            </a:r>
          </a:p>
          <a:p>
            <a:pPr>
              <a:tabLst>
                <a:tab pos="3543300" algn="dec"/>
              </a:tabLst>
            </a:pP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33363" y="3740150"/>
            <a:ext cx="2120900" cy="19685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Computer manager	$49,545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Supervisor	39,525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Lead operator	30,304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Operator	25,383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Technical specialist	36,801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519363" y="3740150"/>
            <a:ext cx="2120900" cy="19685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Telecom. manager	$60,278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Telecom. specialist	46,974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Network administrator	42,880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LAN manager	46,802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7015163" y="3740150"/>
            <a:ext cx="2120900" cy="19685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Support manager	$49,825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Help desk manager	41,756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Help desk operator	29,486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PC technical specialist	33,045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Business analyst	37,205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805363" y="3740150"/>
            <a:ext cx="2120900" cy="19685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Project manager	$58,386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Sr. systems analyst	51,910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Systems analyst	45,416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Sr. systems program.	51,731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Systems programmer	41,887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Sr. programmer/analyst	45,981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Programmer/analyst	37,203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Database manager	55,669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Database analyst	47,774</a:t>
            </a:r>
          </a:p>
          <a:p>
            <a:pPr>
              <a:tabLst>
                <a:tab pos="1887538" algn="dec"/>
              </a:tabLst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Data security admin.	47,484 </a:t>
            </a:r>
          </a:p>
        </p:txBody>
      </p:sp>
      <p:sp>
        <p:nvSpPr>
          <p:cNvPr id="18445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Salaries</a:t>
            </a:r>
            <a:br>
              <a:rPr lang="en-US" smtClean="0"/>
            </a:br>
            <a:r>
              <a:rPr lang="en-US" smtClean="0"/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xmlns="" val="2946759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Salaries</a:t>
            </a:r>
            <a:br>
              <a:rPr lang="en-US" smtClean="0"/>
            </a:br>
            <a:r>
              <a:rPr lang="en-US" smtClean="0"/>
              <a:t>1997-1998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962400" y="381000"/>
            <a:ext cx="2882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62400" y="4191000"/>
            <a:ext cx="22860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962400" y="2209800"/>
            <a:ext cx="23622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219200" y="2209800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143000" y="41910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724400" y="6032500"/>
            <a:ext cx="36179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>
                <a:latin typeface="Times New Roman" pitchFamily="18" charset="0"/>
                <a:hlinkClick r:id="rId2"/>
              </a:rPr>
              <a:t>http://careers.wsj.com</a:t>
            </a:r>
            <a:r>
              <a:rPr lang="en-US" sz="1600" i="1">
                <a:latin typeface="Times New Roman" pitchFamily="18" charset="0"/>
              </a:rPr>
              <a:t> (Robert Half 1997)</a:t>
            </a:r>
          </a:p>
          <a:p>
            <a:r>
              <a:rPr lang="en-US" sz="1600" i="1">
                <a:latin typeface="Times New Roman" pitchFamily="18" charset="0"/>
              </a:rPr>
              <a:t>Computerworld 9/7/1998</a:t>
            </a:r>
          </a:p>
          <a:p>
            <a:r>
              <a:rPr lang="en-US" sz="1600" i="1">
                <a:latin typeface="Times New Roman" pitchFamily="18" charset="0"/>
                <a:hlinkClick r:id="rId3"/>
              </a:rPr>
              <a:t>http://www.computerworld.com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505200" y="838200"/>
            <a:ext cx="38735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CIO/VP IS	$126,000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Director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MIS	94,000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Systems Development	79,500</a:t>
            </a:r>
          </a:p>
          <a:p>
            <a:pPr>
              <a:tabLst>
                <a:tab pos="3543300" algn="dec"/>
              </a:tabLst>
            </a:pP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962400" y="4648200"/>
            <a:ext cx="22860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Senior manager	$61,000</a:t>
            </a:r>
          </a:p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Manager	50,500</a:t>
            </a:r>
          </a:p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Lead operator	35,000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962400" y="2667000"/>
            <a:ext cx="23622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Telecom. manager	$71,000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Telecom. specialist	56,500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Network architect	69,000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LAN/WAN specialist	54,500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Network administrator	45,500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143000" y="4648200"/>
            <a:ext cx="25908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Support manager	$55,000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Help desk manager	47,500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Instructor	42,000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PC technical specialist	36,000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219200" y="2667000"/>
            <a:ext cx="2500313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Sr. Project manager	$72,000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Project manager	61,500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Systems analyst	52,000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Programmer/analyst	44,500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Programmer	36,000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086600" y="1676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477000" y="2209800"/>
            <a:ext cx="24384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477000" y="2667000"/>
            <a:ext cx="24384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manager	$74,000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administrator	61,000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analyst	55,000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477000" y="4191000"/>
            <a:ext cx="24384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Specialists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477000" y="4648200"/>
            <a:ext cx="24384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ERP analyst	$80,000+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CASE tools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Systems programmer	54,000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Lotus Notes developer	52,500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Q/A specialist	49,000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Webmaster	47,000</a:t>
            </a:r>
          </a:p>
        </p:txBody>
      </p:sp>
    </p:spTree>
    <p:extLst>
      <p:ext uri="{BB962C8B-B14F-4D97-AF65-F5344CB8AC3E}">
        <p14:creationId xmlns:p14="http://schemas.microsoft.com/office/powerpoint/2010/main" xmlns="" val="1981315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Salaries</a:t>
            </a:r>
            <a:br>
              <a:rPr lang="en-US" smtClean="0"/>
            </a:br>
            <a:r>
              <a:rPr lang="en-US" smtClean="0"/>
              <a:t>1998-1999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10000" y="381000"/>
            <a:ext cx="2882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IS Management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962400" y="4191000"/>
            <a:ext cx="22860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Operations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62400" y="2209800"/>
            <a:ext cx="23622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Networks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219200" y="2209800"/>
            <a:ext cx="2501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Systems Development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43000" y="4191000"/>
            <a:ext cx="25908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User Support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724400" y="6032500"/>
            <a:ext cx="36179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i="1">
                <a:latin typeface="Times New Roman" pitchFamily="18" charset="0"/>
                <a:hlinkClick r:id="rId2"/>
              </a:rPr>
              <a:t>http://careers.wsj.com</a:t>
            </a:r>
            <a:r>
              <a:rPr lang="en-US" sz="1600" i="1">
                <a:latin typeface="Times New Roman" pitchFamily="18" charset="0"/>
              </a:rPr>
              <a:t> (Robert Half 1997)</a:t>
            </a:r>
          </a:p>
          <a:p>
            <a:r>
              <a:rPr lang="en-US" sz="1600" i="1">
                <a:latin typeface="Times New Roman" pitchFamily="18" charset="0"/>
              </a:rPr>
              <a:t>Computerworld 9/7/1998</a:t>
            </a:r>
          </a:p>
          <a:p>
            <a:r>
              <a:rPr lang="en-US" sz="1600" i="1">
                <a:latin typeface="Times New Roman" pitchFamily="18" charset="0"/>
                <a:hlinkClick r:id="rId3"/>
              </a:rPr>
              <a:t>http://www.computerworld.com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352800" y="838200"/>
            <a:ext cx="38735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CIO/VP IS	$140,000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Director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MIS	94,000</a:t>
            </a:r>
          </a:p>
          <a:p>
            <a:pPr>
              <a:tabLst>
                <a:tab pos="3543300" algn="dec"/>
              </a:tabLst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Systems Development	98,000</a:t>
            </a:r>
          </a:p>
          <a:p>
            <a:pPr>
              <a:tabLst>
                <a:tab pos="3543300" algn="dec"/>
              </a:tabLst>
            </a:pP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962400" y="4648200"/>
            <a:ext cx="22860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Senior manager	$66,000</a:t>
            </a:r>
          </a:p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Manager	50,500</a:t>
            </a:r>
          </a:p>
          <a:p>
            <a:pPr>
              <a:tabLst>
                <a:tab pos="2060575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Lead operator	39,000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962400" y="2667000"/>
            <a:ext cx="23622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Telecom. manager	$71,000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Telecom. specialist	57,500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Network architect	69,000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LAN/WAN specialist	57,000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Network administrator	53,000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143000" y="4648200"/>
            <a:ext cx="25908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Support manager	$54,000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Help desk manager	49,000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Instructor	42,000</a:t>
            </a:r>
          </a:p>
          <a:p>
            <a:pPr>
              <a:tabLst>
                <a:tab pos="2338388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PC technical specialist	37,500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219200" y="2667000"/>
            <a:ext cx="2500313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Sr. Project manager	$76,000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Project manager	61,500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Systems analyst	52,000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Programmer/analyst	44,500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Programmer	36,000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086600" y="1676400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i="1"/>
              <a:t>Includes bonus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477000" y="2209800"/>
            <a:ext cx="24384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Database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477000" y="2667000"/>
            <a:ext cx="2438400" cy="12192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manager	$74,000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administrator	61,000</a:t>
            </a:r>
          </a:p>
          <a:p>
            <a:pPr>
              <a:tabLst>
                <a:tab pos="2233613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Database analyst	55,000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477000" y="4191000"/>
            <a:ext cx="24384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Times New Roman" pitchFamily="18" charset="0"/>
              </a:rPr>
              <a:t>Specialists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6477000" y="4648200"/>
            <a:ext cx="2438400" cy="1371600"/>
          </a:xfrm>
          <a:prstGeom prst="rect">
            <a:avLst/>
          </a:prstGeom>
          <a:solidFill>
            <a:srgbClr val="FDF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ERP analyst	$80,000+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CASE tools	61,000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Systems programmer	54,000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Lotus Notes developer	52,500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Q/A specialist	49,000</a:t>
            </a:r>
          </a:p>
          <a:p>
            <a:pPr>
              <a:tabLst>
                <a:tab pos="2286000" algn="dec"/>
              </a:tabLst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Webmaster	53,000</a:t>
            </a:r>
          </a:p>
        </p:txBody>
      </p:sp>
    </p:spTree>
    <p:extLst>
      <p:ext uri="{BB962C8B-B14F-4D97-AF65-F5344CB8AC3E}">
        <p14:creationId xmlns:p14="http://schemas.microsoft.com/office/powerpoint/2010/main" xmlns="" val="74290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3">
      <a:dk1>
        <a:sysClr val="windowText" lastClr="000000"/>
      </a:dk1>
      <a:lt1>
        <a:sysClr val="window" lastClr="FFFFFF"/>
      </a:lt1>
      <a:dk2>
        <a:srgbClr val="7F3F2D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2060"/>
      </a:hlink>
      <a:folHlink>
        <a:srgbClr val="00206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92650272</TotalTime>
  <Pages>25</Pages>
  <Words>2010</Words>
  <Application>Microsoft Office PowerPoint</Application>
  <PresentationFormat>On-screen Show (4:3)</PresentationFormat>
  <Paragraphs>1095</Paragraphs>
  <Slides>52</Slides>
  <Notes>20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Solstice</vt:lpstr>
      <vt:lpstr>ClipArt</vt:lpstr>
      <vt:lpstr>Document</vt:lpstr>
      <vt:lpstr>Slide 1</vt:lpstr>
      <vt:lpstr>Outline</vt:lpstr>
      <vt:lpstr>Organizing IS Resources</vt:lpstr>
      <vt:lpstr>MIS Roles</vt:lpstr>
      <vt:lpstr>Some MIS Roles</vt:lpstr>
      <vt:lpstr>Managing IS</vt:lpstr>
      <vt:lpstr>Salaries 1995</vt:lpstr>
      <vt:lpstr>Salaries 1997-1998</vt:lpstr>
      <vt:lpstr>Salaries 1998-1999</vt:lpstr>
      <vt:lpstr>Salaries 2001</vt:lpstr>
      <vt:lpstr>Salaries 2003</vt:lpstr>
      <vt:lpstr>Salaries 2005</vt:lpstr>
      <vt:lpstr>Salaries 2006</vt:lpstr>
      <vt:lpstr>Salaries 2007</vt:lpstr>
      <vt:lpstr>Salaries 2008</vt:lpstr>
      <vt:lpstr>Salaries 2009</vt:lpstr>
      <vt:lpstr>Salaries 2011</vt:lpstr>
      <vt:lpstr>MIS Job Skills Needed</vt:lpstr>
      <vt:lpstr>Skills in Demand</vt:lpstr>
      <vt:lpstr>Skills in Demand</vt:lpstr>
      <vt:lpstr>International Salaries 1994</vt:lpstr>
      <vt:lpstr>International Salaries: 2001</vt:lpstr>
      <vt:lpstr>International Salaries 2003/2004</vt:lpstr>
      <vt:lpstr>International Salaries 2006/2007</vt:lpstr>
      <vt:lpstr>International Salaries 2010/2011</vt:lpstr>
      <vt:lpstr>Outsourcing</vt:lpstr>
      <vt:lpstr>Outsourcing</vt:lpstr>
      <vt:lpstr>Outsourcing Total</vt:lpstr>
      <vt:lpstr>Outsourcing Evaluation</vt:lpstr>
      <vt:lpstr>Outsourcing and Contracting Problems</vt:lpstr>
      <vt:lpstr>MIS Organization Timeline</vt:lpstr>
      <vt:lpstr>Summary of MIS Organization</vt:lpstr>
      <vt:lpstr>Complete Centralization</vt:lpstr>
      <vt:lpstr>Hardware Centralization Advantages</vt:lpstr>
      <vt:lpstr>Software Centralization Advantages</vt:lpstr>
      <vt:lpstr>Data Centralization Advantages</vt:lpstr>
      <vt:lpstr>Personnel Centralization Advantages</vt:lpstr>
      <vt:lpstr>Growth of PCs</vt:lpstr>
      <vt:lpstr>Mobile Computing</vt:lpstr>
      <vt:lpstr>Complete Decentralization</vt:lpstr>
      <vt:lpstr>Hardware Decentralization Advantages</vt:lpstr>
      <vt:lpstr>Software Decentralization Advantages</vt:lpstr>
      <vt:lpstr>Data Decentralization Advantages</vt:lpstr>
      <vt:lpstr>Personnel Decentralization Advantages</vt:lpstr>
      <vt:lpstr>Thin Clients</vt:lpstr>
      <vt:lpstr>Intranet and Cloud Network Solutions</vt:lpstr>
      <vt:lpstr>Decentralization Summary</vt:lpstr>
      <vt:lpstr>Technology Toolbox: Defining E-Mail Rules</vt:lpstr>
      <vt:lpstr>Quick Quiz: Defining E-Mail Rules</vt:lpstr>
      <vt:lpstr>Technology Toolbox: Managing Projects</vt:lpstr>
      <vt:lpstr>Quick Quiz: Managing Projects</vt:lpstr>
      <vt:lpstr>Cases: Energy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MIS  Chapter 1</dc:title>
  <dc:subject>Management Information Systems Introduction</dc:subject>
  <dc:creator>Jerry Post</dc:creator>
  <cp:keywords>Overheads</cp:keywords>
  <cp:lastModifiedBy>Mr. Wasis</cp:lastModifiedBy>
  <cp:revision>167</cp:revision>
  <cp:lastPrinted>1996-08-02T15:11:44Z</cp:lastPrinted>
  <dcterms:created xsi:type="dcterms:W3CDTF">1994-08-11T09:03:52Z</dcterms:created>
  <dcterms:modified xsi:type="dcterms:W3CDTF">2016-02-21T15:05:12Z</dcterms:modified>
</cp:coreProperties>
</file>