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 id="286" r:id="rId16"/>
    <p:sldId id="287" r:id="rId17"/>
    <p:sldId id="288" r:id="rId18"/>
    <p:sldId id="290" r:id="rId19"/>
    <p:sldId id="257" r:id="rId20"/>
    <p:sldId id="262" r:id="rId21"/>
    <p:sldId id="263" r:id="rId22"/>
    <p:sldId id="258" r:id="rId23"/>
    <p:sldId id="264" r:id="rId24"/>
    <p:sldId id="266" r:id="rId25"/>
    <p:sldId id="267" r:id="rId26"/>
    <p:sldId id="268" r:id="rId27"/>
    <p:sldId id="269" r:id="rId28"/>
    <p:sldId id="270" r:id="rId29"/>
    <p:sldId id="291" r:id="rId30"/>
    <p:sldId id="292" r:id="rId31"/>
    <p:sldId id="293" r:id="rId32"/>
    <p:sldId id="295" r:id="rId33"/>
    <p:sldId id="296" r:id="rId34"/>
    <p:sldId id="297" r:id="rId35"/>
    <p:sldId id="298" r:id="rId36"/>
    <p:sldId id="299" r:id="rId37"/>
    <p:sldId id="300" r:id="rId38"/>
    <p:sldId id="271" r:id="rId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838" autoAdjust="0"/>
    <p:restoredTop sz="94660"/>
  </p:normalViewPr>
  <p:slideViewPr>
    <p:cSldViewPr>
      <p:cViewPr varScale="1">
        <p:scale>
          <a:sx n="69" d="100"/>
          <a:sy n="69" d="100"/>
        </p:scale>
        <p:origin x="67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83540" y="1042161"/>
            <a:ext cx="8376919" cy="492443"/>
          </a:xfrm>
        </p:spPr>
        <p:txBody>
          <a:bodyPr lIns="0" tIns="0" rIns="0" bIns="0"/>
          <a:lstStyle>
            <a:lvl1pPr>
              <a:defRPr sz="3200" b="1" i="0">
                <a:solidFill>
                  <a:srgbClr val="FF6700"/>
                </a:solidFill>
                <a:latin typeface="Verdana"/>
                <a:cs typeface="Verdana"/>
              </a:defRPr>
            </a:lvl1pPr>
          </a:lstStyle>
          <a:p>
            <a:endParaRPr/>
          </a:p>
        </p:txBody>
      </p:sp>
      <p:sp>
        <p:nvSpPr>
          <p:cNvPr id="3" name="Holder 3"/>
          <p:cNvSpPr>
            <a:spLocks noGrp="1"/>
          </p:cNvSpPr>
          <p:nvPr>
            <p:ph type="body" idx="1"/>
          </p:nvPr>
        </p:nvSpPr>
        <p:spPr>
          <a:xfrm>
            <a:off x="453644" y="1787358"/>
            <a:ext cx="8236711" cy="369332"/>
          </a:xfrm>
        </p:spPr>
        <p:txBody>
          <a:bodyPr lIns="0" tIns="0" rIns="0" bIns="0"/>
          <a:lstStyle>
            <a:lvl1pPr marL="457200" indent="-457200" algn="just">
              <a:buFont typeface="Arial" panose="020B0604020202020204" pitchFamily="34" charset="0"/>
              <a:buChar char="•"/>
              <a:defRPr sz="2400"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6700"/>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67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86E254D-63E1-4832-86AB-6FE7C2C6E539}"/>
              </a:ext>
            </a:extLst>
          </p:cNvPr>
          <p:cNvGrpSpPr>
            <a:grpSpLocks/>
          </p:cNvGrpSpPr>
          <p:nvPr/>
        </p:nvGrpSpPr>
        <p:grpSpPr bwMode="auto">
          <a:xfrm>
            <a:off x="-6350" y="20638"/>
            <a:ext cx="9144000" cy="6858000"/>
            <a:chOff x="0" y="0"/>
            <a:chExt cx="5760" cy="4320"/>
          </a:xfrm>
        </p:grpSpPr>
        <p:sp>
          <p:nvSpPr>
            <p:cNvPr id="5" name="Freeform 3">
              <a:extLst>
                <a:ext uri="{FF2B5EF4-FFF2-40B4-BE49-F238E27FC236}">
                  <a16:creationId xmlns:a16="http://schemas.microsoft.com/office/drawing/2014/main" id="{98041C1D-41C2-4DFA-95E4-CEEC61327ECE}"/>
                </a:ext>
              </a:extLst>
            </p:cNvPr>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id-ID">
                <a:latin typeface="Arial" charset="0"/>
              </a:endParaRPr>
            </a:p>
          </p:txBody>
        </p:sp>
        <p:sp>
          <p:nvSpPr>
            <p:cNvPr id="6" name="Freeform 4">
              <a:extLst>
                <a:ext uri="{FF2B5EF4-FFF2-40B4-BE49-F238E27FC236}">
                  <a16:creationId xmlns:a16="http://schemas.microsoft.com/office/drawing/2014/main" id="{08919269-B4FD-4C6E-9861-A4E278219F39}"/>
                </a:ext>
              </a:extLst>
            </p:cNvPr>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pPr>
                <a:defRPr/>
              </a:pPr>
              <a:endParaRPr lang="id-ID">
                <a:latin typeface="Arial" charset="0"/>
              </a:endParaRPr>
            </a:p>
          </p:txBody>
        </p:sp>
      </p:grpSp>
      <p:sp>
        <p:nvSpPr>
          <p:cNvPr id="7" name="Freeform 5">
            <a:extLst>
              <a:ext uri="{FF2B5EF4-FFF2-40B4-BE49-F238E27FC236}">
                <a16:creationId xmlns:a16="http://schemas.microsoft.com/office/drawing/2014/main" id="{93F83CD0-E1F0-420A-A0BD-C851EC5992CE}"/>
              </a:ext>
            </a:extLst>
          </p:cNvPr>
          <p:cNvSpPr>
            <a:spLocks/>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pPr>
              <a:defRPr/>
            </a:pPr>
            <a:endParaRPr lang="id-ID">
              <a:latin typeface="Arial" charset="0"/>
            </a:endParaRPr>
          </a:p>
        </p:txBody>
      </p:sp>
      <p:grpSp>
        <p:nvGrpSpPr>
          <p:cNvPr id="8" name="Group 6">
            <a:extLst>
              <a:ext uri="{FF2B5EF4-FFF2-40B4-BE49-F238E27FC236}">
                <a16:creationId xmlns:a16="http://schemas.microsoft.com/office/drawing/2014/main" id="{7AE9573D-E4BD-4957-A47E-5F3EF2A9A412}"/>
              </a:ext>
            </a:extLst>
          </p:cNvPr>
          <p:cNvGrpSpPr>
            <a:grpSpLocks/>
          </p:cNvGrpSpPr>
          <p:nvPr/>
        </p:nvGrpSpPr>
        <p:grpSpPr bwMode="auto">
          <a:xfrm>
            <a:off x="-1588" y="6034088"/>
            <a:ext cx="7845426" cy="850900"/>
            <a:chOff x="0" y="3792"/>
            <a:chExt cx="4942" cy="536"/>
          </a:xfrm>
        </p:grpSpPr>
        <p:sp>
          <p:nvSpPr>
            <p:cNvPr id="9" name="Freeform 7">
              <a:extLst>
                <a:ext uri="{FF2B5EF4-FFF2-40B4-BE49-F238E27FC236}">
                  <a16:creationId xmlns:a16="http://schemas.microsoft.com/office/drawing/2014/main" id="{ED502D61-7204-4A84-8845-A6E53BBBBC1C}"/>
                </a:ext>
              </a:extLst>
            </p:cNvPr>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a:defRPr/>
              </a:pPr>
              <a:endParaRPr lang="id-ID">
                <a:latin typeface="Arial" charset="0"/>
              </a:endParaRPr>
            </a:p>
          </p:txBody>
        </p:sp>
        <p:grpSp>
          <p:nvGrpSpPr>
            <p:cNvPr id="10" name="Group 8">
              <a:extLst>
                <a:ext uri="{FF2B5EF4-FFF2-40B4-BE49-F238E27FC236}">
                  <a16:creationId xmlns:a16="http://schemas.microsoft.com/office/drawing/2014/main" id="{686D62EB-0B99-4471-8461-A4435366CCB7}"/>
                </a:ext>
              </a:extLst>
            </p:cNvPr>
            <p:cNvGrpSpPr>
              <a:grpSpLocks/>
            </p:cNvGrpSpPr>
            <p:nvPr userDrawn="1"/>
          </p:nvGrpSpPr>
          <p:grpSpPr bwMode="auto">
            <a:xfrm>
              <a:off x="2486" y="3792"/>
              <a:ext cx="2456" cy="536"/>
              <a:chOff x="2486" y="3792"/>
              <a:chExt cx="2456" cy="536"/>
            </a:xfrm>
          </p:grpSpPr>
          <p:sp>
            <p:nvSpPr>
              <p:cNvPr id="12" name="Freeform 9">
                <a:extLst>
                  <a:ext uri="{FF2B5EF4-FFF2-40B4-BE49-F238E27FC236}">
                    <a16:creationId xmlns:a16="http://schemas.microsoft.com/office/drawing/2014/main" id="{6348ADFA-A5D8-4242-99E7-F1C61C8EA490}"/>
                  </a:ext>
                </a:extLst>
              </p:cNvPr>
              <p:cNvSpPr>
                <a:spLocks/>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pPr>
                  <a:defRPr/>
                </a:pPr>
                <a:endParaRPr lang="id-ID">
                  <a:latin typeface="Arial" charset="0"/>
                </a:endParaRPr>
              </a:p>
            </p:txBody>
          </p:sp>
          <p:sp>
            <p:nvSpPr>
              <p:cNvPr id="13" name="Freeform 10">
                <a:extLst>
                  <a:ext uri="{FF2B5EF4-FFF2-40B4-BE49-F238E27FC236}">
                    <a16:creationId xmlns:a16="http://schemas.microsoft.com/office/drawing/2014/main" id="{AAA68C9B-6669-40CA-8F07-8C055F71C349}"/>
                  </a:ext>
                </a:extLst>
              </p:cNvPr>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pPr>
                  <a:defRPr/>
                </a:pPr>
                <a:endParaRPr lang="id-ID">
                  <a:latin typeface="Arial" charset="0"/>
                </a:endParaRPr>
              </a:p>
            </p:txBody>
          </p:sp>
          <p:sp>
            <p:nvSpPr>
              <p:cNvPr id="14" name="Freeform 11">
                <a:extLst>
                  <a:ext uri="{FF2B5EF4-FFF2-40B4-BE49-F238E27FC236}">
                    <a16:creationId xmlns:a16="http://schemas.microsoft.com/office/drawing/2014/main" id="{69FE6447-0404-4984-BED9-D4C2854F2F66}"/>
                  </a:ext>
                </a:extLst>
              </p:cNvPr>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pPr>
                  <a:defRPr/>
                </a:pPr>
                <a:endParaRPr lang="id-ID">
                  <a:latin typeface="Arial" charset="0"/>
                </a:endParaRPr>
              </a:p>
            </p:txBody>
          </p:sp>
          <p:sp>
            <p:nvSpPr>
              <p:cNvPr id="15" name="Freeform 12">
                <a:extLst>
                  <a:ext uri="{FF2B5EF4-FFF2-40B4-BE49-F238E27FC236}">
                    <a16:creationId xmlns:a16="http://schemas.microsoft.com/office/drawing/2014/main" id="{9C5C0B3F-D270-4D23-BE46-D6AF8B62CF21}"/>
                  </a:ext>
                </a:extLst>
              </p:cNvPr>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pPr>
                  <a:defRPr/>
                </a:pPr>
                <a:endParaRPr lang="id-ID">
                  <a:latin typeface="Arial" charset="0"/>
                </a:endParaRPr>
              </a:p>
            </p:txBody>
          </p:sp>
          <p:sp>
            <p:nvSpPr>
              <p:cNvPr id="16" name="Freeform 13">
                <a:extLst>
                  <a:ext uri="{FF2B5EF4-FFF2-40B4-BE49-F238E27FC236}">
                    <a16:creationId xmlns:a16="http://schemas.microsoft.com/office/drawing/2014/main" id="{C8E438E9-3DCE-41D7-B127-726743439827}"/>
                  </a:ext>
                </a:extLst>
              </p:cNvPr>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pPr>
                  <a:defRPr/>
                </a:pPr>
                <a:endParaRPr lang="id-ID">
                  <a:latin typeface="Arial" charset="0"/>
                </a:endParaRPr>
              </a:p>
            </p:txBody>
          </p:sp>
        </p:grpSp>
        <p:sp>
          <p:nvSpPr>
            <p:cNvPr id="11" name="Freeform 14">
              <a:extLst>
                <a:ext uri="{FF2B5EF4-FFF2-40B4-BE49-F238E27FC236}">
                  <a16:creationId xmlns:a16="http://schemas.microsoft.com/office/drawing/2014/main" id="{A75010F3-4B6F-45D2-A2A2-FEABD795F948}"/>
                </a:ext>
              </a:extLst>
            </p:cNvPr>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a:defRPr/>
              </a:pPr>
              <a:endParaRPr lang="id-ID">
                <a:latin typeface="Arial" charset="0"/>
              </a:endParaRPr>
            </a:p>
          </p:txBody>
        </p:sp>
      </p:grpSp>
      <p:grpSp>
        <p:nvGrpSpPr>
          <p:cNvPr id="17" name="Group 15">
            <a:extLst>
              <a:ext uri="{FF2B5EF4-FFF2-40B4-BE49-F238E27FC236}">
                <a16:creationId xmlns:a16="http://schemas.microsoft.com/office/drawing/2014/main" id="{23BE3939-6A06-40FE-871A-84C23002C540}"/>
              </a:ext>
            </a:extLst>
          </p:cNvPr>
          <p:cNvGrpSpPr>
            <a:grpSpLocks/>
          </p:cNvGrpSpPr>
          <p:nvPr/>
        </p:nvGrpSpPr>
        <p:grpSpPr bwMode="auto">
          <a:xfrm>
            <a:off x="627063" y="6021388"/>
            <a:ext cx="5684837" cy="849312"/>
            <a:chOff x="395" y="3793"/>
            <a:chExt cx="3581" cy="535"/>
          </a:xfrm>
        </p:grpSpPr>
        <p:sp>
          <p:nvSpPr>
            <p:cNvPr id="18" name="Freeform 16">
              <a:extLst>
                <a:ext uri="{FF2B5EF4-FFF2-40B4-BE49-F238E27FC236}">
                  <a16:creationId xmlns:a16="http://schemas.microsoft.com/office/drawing/2014/main" id="{934E0535-B945-4EAF-9EC8-3F00B1ECFB35}"/>
                </a:ext>
              </a:extLst>
            </p:cNvPr>
            <p:cNvSpPr>
              <a:spLocks/>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pPr>
                <a:defRPr/>
              </a:pPr>
              <a:endParaRPr lang="id-ID">
                <a:latin typeface="Arial" charset="0"/>
              </a:endParaRPr>
            </a:p>
          </p:txBody>
        </p:sp>
        <p:sp>
          <p:nvSpPr>
            <p:cNvPr id="19" name="Freeform 17">
              <a:extLst>
                <a:ext uri="{FF2B5EF4-FFF2-40B4-BE49-F238E27FC236}">
                  <a16:creationId xmlns:a16="http://schemas.microsoft.com/office/drawing/2014/main" id="{612DE0E3-76D1-462C-B86A-306517CD661B}"/>
                </a:ext>
              </a:extLst>
            </p:cNvPr>
            <p:cNvSpPr>
              <a:spLocks/>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pPr>
                <a:defRPr/>
              </a:pPr>
              <a:endParaRPr lang="id-ID">
                <a:latin typeface="Arial" charset="0"/>
              </a:endParaRPr>
            </a:p>
          </p:txBody>
        </p:sp>
        <p:sp>
          <p:nvSpPr>
            <p:cNvPr id="20" name="Freeform 18">
              <a:extLst>
                <a:ext uri="{FF2B5EF4-FFF2-40B4-BE49-F238E27FC236}">
                  <a16:creationId xmlns:a16="http://schemas.microsoft.com/office/drawing/2014/main" id="{F2997621-FFE4-4C7E-BB8E-9B0509AC0834}"/>
                </a:ext>
              </a:extLst>
            </p:cNvPr>
            <p:cNvSpPr>
              <a:spLocks/>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pPr>
                <a:defRPr/>
              </a:pPr>
              <a:endParaRPr lang="id-ID">
                <a:latin typeface="Arial" charset="0"/>
              </a:endParaRPr>
            </a:p>
          </p:txBody>
        </p:sp>
        <p:sp>
          <p:nvSpPr>
            <p:cNvPr id="21" name="Freeform 19">
              <a:extLst>
                <a:ext uri="{FF2B5EF4-FFF2-40B4-BE49-F238E27FC236}">
                  <a16:creationId xmlns:a16="http://schemas.microsoft.com/office/drawing/2014/main" id="{0582CB7F-BAD9-4D76-82D4-0F3E7EA153B7}"/>
                </a:ext>
              </a:extLst>
            </p:cNvPr>
            <p:cNvSpPr>
              <a:spLocks/>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pPr>
                <a:defRPr/>
              </a:pPr>
              <a:endParaRPr lang="id-ID">
                <a:latin typeface="Arial" charset="0"/>
              </a:endParaRPr>
            </a:p>
          </p:txBody>
        </p:sp>
        <p:sp>
          <p:nvSpPr>
            <p:cNvPr id="22" name="Freeform 20">
              <a:extLst>
                <a:ext uri="{FF2B5EF4-FFF2-40B4-BE49-F238E27FC236}">
                  <a16:creationId xmlns:a16="http://schemas.microsoft.com/office/drawing/2014/main" id="{D3728E02-36A2-40A1-B4A4-937E5C2C1F38}"/>
                </a:ext>
              </a:extLst>
            </p:cNvPr>
            <p:cNvSpPr>
              <a:spLocks/>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pPr>
                <a:defRPr/>
              </a:pPr>
              <a:endParaRPr lang="id-ID">
                <a:latin typeface="Arial" charset="0"/>
              </a:endParaRPr>
            </a:p>
          </p:txBody>
        </p:sp>
        <p:sp>
          <p:nvSpPr>
            <p:cNvPr id="23" name="Freeform 21">
              <a:extLst>
                <a:ext uri="{FF2B5EF4-FFF2-40B4-BE49-F238E27FC236}">
                  <a16:creationId xmlns:a16="http://schemas.microsoft.com/office/drawing/2014/main" id="{03351AEB-9864-4324-9FC1-31F8ECAF8EF4}"/>
                </a:ext>
              </a:extLst>
            </p:cNvPr>
            <p:cNvSpPr>
              <a:spLocks/>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pPr>
                <a:defRPr/>
              </a:pPr>
              <a:endParaRPr lang="id-ID">
                <a:latin typeface="Arial" charset="0"/>
              </a:endParaRPr>
            </a:p>
          </p:txBody>
        </p:sp>
      </p:grpSp>
      <p:sp>
        <p:nvSpPr>
          <p:cNvPr id="5142" name="Rectangle 22"/>
          <p:cNvSpPr>
            <a:spLocks noGrp="1" noChangeArrowheads="1"/>
          </p:cNvSpPr>
          <p:nvPr>
            <p:ph type="ctrTitle" sz="quarter"/>
          </p:nvPr>
        </p:nvSpPr>
        <p:spPr>
          <a:xfrm>
            <a:off x="457200" y="1447800"/>
            <a:ext cx="8229600" cy="1736725"/>
          </a:xfrm>
        </p:spPr>
        <p:txBody>
          <a:bodyPr/>
          <a:lstStyle>
            <a:lvl1pPr>
              <a:defRPr sz="5400"/>
            </a:lvl1pPr>
          </a:lstStyle>
          <a:p>
            <a:r>
              <a:rPr lang="en-US"/>
              <a:t>Click to edit Master title style</a:t>
            </a:r>
          </a:p>
        </p:txBody>
      </p:sp>
      <p:sp>
        <p:nvSpPr>
          <p:cNvPr id="5143"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US"/>
              <a:t>Click to edit Master subtitle style</a:t>
            </a:r>
          </a:p>
        </p:txBody>
      </p:sp>
      <p:sp>
        <p:nvSpPr>
          <p:cNvPr id="24" name="Rectangle 24">
            <a:extLst>
              <a:ext uri="{FF2B5EF4-FFF2-40B4-BE49-F238E27FC236}">
                <a16:creationId xmlns:a16="http://schemas.microsoft.com/office/drawing/2014/main" id="{9B68E33D-B0EE-416B-8BAB-842629034E4B}"/>
              </a:ext>
            </a:extLst>
          </p:cNvPr>
          <p:cNvSpPr>
            <a:spLocks noGrp="1" noChangeArrowheads="1"/>
          </p:cNvSpPr>
          <p:nvPr>
            <p:ph type="dt" sz="quarter" idx="10"/>
          </p:nvPr>
        </p:nvSpPr>
        <p:spPr/>
        <p:txBody>
          <a:bodyPr/>
          <a:lstStyle>
            <a:lvl1pPr>
              <a:defRPr smtClean="0"/>
            </a:lvl1pPr>
          </a:lstStyle>
          <a:p>
            <a:pPr>
              <a:defRPr/>
            </a:pPr>
            <a:endParaRPr lang="en-US"/>
          </a:p>
        </p:txBody>
      </p:sp>
      <p:sp>
        <p:nvSpPr>
          <p:cNvPr id="25" name="Rectangle 25">
            <a:extLst>
              <a:ext uri="{FF2B5EF4-FFF2-40B4-BE49-F238E27FC236}">
                <a16:creationId xmlns:a16="http://schemas.microsoft.com/office/drawing/2014/main" id="{70D50E6E-3DEF-43CF-BBFC-8101D25B6654}"/>
              </a:ext>
            </a:extLst>
          </p:cNvPr>
          <p:cNvSpPr>
            <a:spLocks noGrp="1" noChangeArrowheads="1"/>
          </p:cNvSpPr>
          <p:nvPr>
            <p:ph type="sldNum" sz="quarter" idx="11"/>
          </p:nvPr>
        </p:nvSpPr>
        <p:spPr/>
        <p:txBody>
          <a:bodyPr/>
          <a:lstStyle>
            <a:lvl1pPr>
              <a:defRPr/>
            </a:lvl1pPr>
          </a:lstStyle>
          <a:p>
            <a:fld id="{82A0426B-C066-4D48-94AF-77D9CD194AE6}" type="slidenum">
              <a:rPr lang="en-US" altLang="en-US"/>
              <a:pPr/>
              <a:t>‹#›</a:t>
            </a:fld>
            <a:endParaRPr lang="en-US" altLang="en-US"/>
          </a:p>
        </p:txBody>
      </p:sp>
      <p:sp>
        <p:nvSpPr>
          <p:cNvPr id="26" name="Rectangle 26">
            <a:extLst>
              <a:ext uri="{FF2B5EF4-FFF2-40B4-BE49-F238E27FC236}">
                <a16:creationId xmlns:a16="http://schemas.microsoft.com/office/drawing/2014/main" id="{AB5E2C80-A3C1-4B21-9C44-52BF96A11C99}"/>
              </a:ext>
            </a:extLst>
          </p:cNvPr>
          <p:cNvSpPr>
            <a:spLocks noGrp="1" noChangeArrowheads="1"/>
          </p:cNvSpPr>
          <p:nvPr>
            <p:ph type="ftr" sz="quarter" idx="12"/>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228707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endParaRPr lang="id-ID"/>
          </a:p>
        </p:txBody>
      </p:sp>
      <p:sp>
        <p:nvSpPr>
          <p:cNvPr id="3" name="Text Placeholder 2"/>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24">
            <a:extLst>
              <a:ext uri="{FF2B5EF4-FFF2-40B4-BE49-F238E27FC236}">
                <a16:creationId xmlns:a16="http://schemas.microsoft.com/office/drawing/2014/main" id="{BCB72AF6-2CD3-41F9-96F9-7DD48552945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25">
            <a:extLst>
              <a:ext uri="{FF2B5EF4-FFF2-40B4-BE49-F238E27FC236}">
                <a16:creationId xmlns:a16="http://schemas.microsoft.com/office/drawing/2014/main" id="{C316B7D0-7452-4BDA-808B-8383F74DF9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26">
            <a:extLst>
              <a:ext uri="{FF2B5EF4-FFF2-40B4-BE49-F238E27FC236}">
                <a16:creationId xmlns:a16="http://schemas.microsoft.com/office/drawing/2014/main" id="{A9FD2852-B5FB-4707-8B28-6BD2DE8F9D2C}"/>
              </a:ext>
            </a:extLst>
          </p:cNvPr>
          <p:cNvSpPr>
            <a:spLocks noGrp="1" noChangeArrowheads="1"/>
          </p:cNvSpPr>
          <p:nvPr>
            <p:ph type="sldNum" sz="quarter" idx="12"/>
          </p:nvPr>
        </p:nvSpPr>
        <p:spPr>
          <a:ln/>
        </p:spPr>
        <p:txBody>
          <a:bodyPr/>
          <a:lstStyle>
            <a:lvl1pPr>
              <a:defRPr/>
            </a:lvl1pPr>
          </a:lstStyle>
          <a:p>
            <a:fld id="{EACE305F-41FF-49F2-B5C7-71708BD36089}" type="slidenum">
              <a:rPr lang="en-US" altLang="en-US"/>
              <a:pPr/>
              <a:t>‹#›</a:t>
            </a:fld>
            <a:endParaRPr lang="en-US" altLang="en-US"/>
          </a:p>
        </p:txBody>
      </p:sp>
    </p:spTree>
    <p:extLst>
      <p:ext uri="{BB962C8B-B14F-4D97-AF65-F5344CB8AC3E}">
        <p14:creationId xmlns:p14="http://schemas.microsoft.com/office/powerpoint/2010/main" val="73360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1053702"/>
          </a:xfrm>
          <a:prstGeom prst="rect">
            <a:avLst/>
          </a:prstGeom>
          <a:blipFill>
            <a:blip r:embed="rId9" cstate="print"/>
            <a:stretch>
              <a:fillRect/>
            </a:stretch>
          </a:blipFill>
        </p:spPr>
        <p:txBody>
          <a:bodyPr wrap="square" lIns="0" tIns="0" rIns="0" bIns="0" rtlCol="0"/>
          <a:lstStyle/>
          <a:p>
            <a:endParaRPr/>
          </a:p>
        </p:txBody>
      </p:sp>
      <p:sp>
        <p:nvSpPr>
          <p:cNvPr id="17" name="bk object 17"/>
          <p:cNvSpPr/>
          <p:nvPr/>
        </p:nvSpPr>
        <p:spPr>
          <a:xfrm>
            <a:off x="50800" y="0"/>
            <a:ext cx="9099550" cy="6864348"/>
          </a:xfrm>
          <a:prstGeom prst="rect">
            <a:avLst/>
          </a:prstGeom>
          <a:blipFill>
            <a:blip r:embed="rId10" cstate="print"/>
            <a:stretch>
              <a:fillRect/>
            </a:stretch>
          </a:blipFill>
        </p:spPr>
        <p:txBody>
          <a:bodyPr wrap="square" lIns="0" tIns="0" rIns="0" bIns="0" rtlCol="0"/>
          <a:lstStyle/>
          <a:p>
            <a:endParaRPr/>
          </a:p>
        </p:txBody>
      </p:sp>
      <p:sp>
        <p:nvSpPr>
          <p:cNvPr id="18" name="bk object 18"/>
          <p:cNvSpPr/>
          <p:nvPr/>
        </p:nvSpPr>
        <p:spPr>
          <a:xfrm>
            <a:off x="8231251" y="0"/>
            <a:ext cx="762000" cy="838200"/>
          </a:xfrm>
          <a:custGeom>
            <a:avLst/>
            <a:gdLst/>
            <a:ahLst/>
            <a:cxnLst/>
            <a:rect l="l" t="t" r="r" b="b"/>
            <a:pathLst>
              <a:path w="762000" h="838200">
                <a:moveTo>
                  <a:pt x="0" y="838136"/>
                </a:moveTo>
                <a:lnTo>
                  <a:pt x="762000" y="838136"/>
                </a:lnTo>
                <a:lnTo>
                  <a:pt x="762000" y="0"/>
                </a:lnTo>
                <a:lnTo>
                  <a:pt x="0" y="0"/>
                </a:lnTo>
                <a:lnTo>
                  <a:pt x="0" y="838136"/>
                </a:lnTo>
                <a:close/>
              </a:path>
            </a:pathLst>
          </a:custGeom>
          <a:solidFill>
            <a:srgbClr val="FF6700">
              <a:alpha val="10195"/>
            </a:srgbClr>
          </a:solidFill>
        </p:spPr>
        <p:txBody>
          <a:bodyPr wrap="square" lIns="0" tIns="0" rIns="0" bIns="0" rtlCol="0"/>
          <a:lstStyle/>
          <a:p>
            <a:endParaRPr/>
          </a:p>
        </p:txBody>
      </p:sp>
      <p:sp>
        <p:nvSpPr>
          <p:cNvPr id="19" name="bk object 19"/>
          <p:cNvSpPr/>
          <p:nvPr/>
        </p:nvSpPr>
        <p:spPr>
          <a:xfrm>
            <a:off x="77787" y="838136"/>
            <a:ext cx="8914130" cy="5681980"/>
          </a:xfrm>
          <a:custGeom>
            <a:avLst/>
            <a:gdLst/>
            <a:ahLst/>
            <a:cxnLst/>
            <a:rect l="l" t="t" r="r" b="b"/>
            <a:pathLst>
              <a:path w="8914130" h="5681980">
                <a:moveTo>
                  <a:pt x="0" y="5681726"/>
                </a:moveTo>
                <a:lnTo>
                  <a:pt x="8913749" y="5681726"/>
                </a:lnTo>
                <a:lnTo>
                  <a:pt x="8913749" y="0"/>
                </a:lnTo>
                <a:lnTo>
                  <a:pt x="0" y="0"/>
                </a:lnTo>
                <a:lnTo>
                  <a:pt x="0" y="5681726"/>
                </a:lnTo>
                <a:close/>
              </a:path>
            </a:pathLst>
          </a:custGeom>
          <a:solidFill>
            <a:srgbClr val="FFFFFF"/>
          </a:solidFill>
        </p:spPr>
        <p:txBody>
          <a:bodyPr wrap="square" lIns="0" tIns="0" rIns="0" bIns="0" rtlCol="0"/>
          <a:lstStyle/>
          <a:p>
            <a:endParaRPr/>
          </a:p>
        </p:txBody>
      </p:sp>
      <p:sp>
        <p:nvSpPr>
          <p:cNvPr id="20" name="bk object 20"/>
          <p:cNvSpPr/>
          <p:nvPr/>
        </p:nvSpPr>
        <p:spPr>
          <a:xfrm>
            <a:off x="77787" y="838136"/>
            <a:ext cx="8914130" cy="5681980"/>
          </a:xfrm>
          <a:custGeom>
            <a:avLst/>
            <a:gdLst/>
            <a:ahLst/>
            <a:cxnLst/>
            <a:rect l="l" t="t" r="r" b="b"/>
            <a:pathLst>
              <a:path w="8914130" h="5681980">
                <a:moveTo>
                  <a:pt x="0" y="5681726"/>
                </a:moveTo>
                <a:lnTo>
                  <a:pt x="8913749" y="5681726"/>
                </a:lnTo>
                <a:lnTo>
                  <a:pt x="8913749" y="0"/>
                </a:lnTo>
                <a:lnTo>
                  <a:pt x="0" y="0"/>
                </a:lnTo>
                <a:lnTo>
                  <a:pt x="0" y="5681726"/>
                </a:lnTo>
                <a:close/>
              </a:path>
            </a:pathLst>
          </a:custGeom>
          <a:ln w="6350">
            <a:solidFill>
              <a:srgbClr val="FD9F21"/>
            </a:solidFill>
          </a:ln>
        </p:spPr>
        <p:txBody>
          <a:bodyPr wrap="square" lIns="0" tIns="0" rIns="0" bIns="0" rtlCol="0"/>
          <a:lstStyle/>
          <a:p>
            <a:endParaRPr/>
          </a:p>
        </p:txBody>
      </p:sp>
      <p:sp>
        <p:nvSpPr>
          <p:cNvPr id="2" name="Holder 2"/>
          <p:cNvSpPr>
            <a:spLocks noGrp="1"/>
          </p:cNvSpPr>
          <p:nvPr>
            <p:ph type="title"/>
          </p:nvPr>
        </p:nvSpPr>
        <p:spPr>
          <a:xfrm>
            <a:off x="383540" y="1042161"/>
            <a:ext cx="8376919" cy="635000"/>
          </a:xfrm>
          <a:prstGeom prst="rect">
            <a:avLst/>
          </a:prstGeom>
        </p:spPr>
        <p:txBody>
          <a:bodyPr wrap="square" lIns="0" tIns="0" rIns="0" bIns="0">
            <a:spAutoFit/>
          </a:bodyPr>
          <a:lstStyle>
            <a:lvl1pPr>
              <a:defRPr sz="4000" b="1" i="0">
                <a:solidFill>
                  <a:srgbClr val="FF6700"/>
                </a:solidFill>
                <a:latin typeface="Verdana"/>
                <a:cs typeface="Verdana"/>
              </a:defRPr>
            </a:lvl1pPr>
          </a:lstStyle>
          <a:p>
            <a:endParaRPr/>
          </a:p>
        </p:txBody>
      </p:sp>
      <p:sp>
        <p:nvSpPr>
          <p:cNvPr id="3" name="Holder 3"/>
          <p:cNvSpPr>
            <a:spLocks noGrp="1"/>
          </p:cNvSpPr>
          <p:nvPr>
            <p:ph type="body" idx="1"/>
          </p:nvPr>
        </p:nvSpPr>
        <p:spPr>
          <a:xfrm>
            <a:off x="453644" y="1787358"/>
            <a:ext cx="8236711" cy="44526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hyperlink" Target="mailto:koko@stiki.ac.i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addin@stiki.ac.id"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0039"/>
            <a:ext cx="9144000" cy="239523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228600" y="0"/>
            <a:ext cx="193675" cy="6858000"/>
          </a:xfrm>
          <a:custGeom>
            <a:avLst/>
            <a:gdLst/>
            <a:ahLst/>
            <a:cxnLst/>
            <a:rect l="l" t="t" r="r" b="b"/>
            <a:pathLst>
              <a:path w="193675" h="6858000">
                <a:moveTo>
                  <a:pt x="0" y="6858000"/>
                </a:moveTo>
                <a:lnTo>
                  <a:pt x="193675" y="6858000"/>
                </a:lnTo>
                <a:lnTo>
                  <a:pt x="19367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12875" y="0"/>
            <a:ext cx="1482725" cy="6858000"/>
          </a:xfrm>
          <a:custGeom>
            <a:avLst/>
            <a:gdLst/>
            <a:ahLst/>
            <a:cxnLst/>
            <a:rect l="l" t="t" r="r" b="b"/>
            <a:pathLst>
              <a:path w="1482725" h="6858000">
                <a:moveTo>
                  <a:pt x="0" y="6858000"/>
                </a:moveTo>
                <a:lnTo>
                  <a:pt x="1482725" y="6858000"/>
                </a:lnTo>
                <a:lnTo>
                  <a:pt x="148272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2275"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0875"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0"/>
            <a:ext cx="1524000" cy="2021205"/>
          </a:xfrm>
          <a:custGeom>
            <a:avLst/>
            <a:gdLst/>
            <a:ahLst/>
            <a:cxnLst/>
            <a:rect l="l" t="t" r="r" b="b"/>
            <a:pathLst>
              <a:path w="1524000" h="2021205">
                <a:moveTo>
                  <a:pt x="0" y="2020887"/>
                </a:moveTo>
                <a:lnTo>
                  <a:pt x="1524000" y="2020887"/>
                </a:lnTo>
                <a:lnTo>
                  <a:pt x="1524000" y="0"/>
                </a:lnTo>
                <a:lnTo>
                  <a:pt x="0" y="0"/>
                </a:lnTo>
                <a:lnTo>
                  <a:pt x="0" y="2020887"/>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6629400" y="6805612"/>
            <a:ext cx="1524000" cy="52705"/>
          </a:xfrm>
          <a:custGeom>
            <a:avLst/>
            <a:gdLst/>
            <a:ahLst/>
            <a:cxnLst/>
            <a:rect l="l" t="t" r="r" b="b"/>
            <a:pathLst>
              <a:path w="1524000" h="52704">
                <a:moveTo>
                  <a:pt x="0" y="52387"/>
                </a:moveTo>
                <a:lnTo>
                  <a:pt x="1524000" y="52387"/>
                </a:lnTo>
                <a:lnTo>
                  <a:pt x="1524000" y="0"/>
                </a:lnTo>
                <a:lnTo>
                  <a:pt x="0" y="0"/>
                </a:lnTo>
                <a:lnTo>
                  <a:pt x="0" y="5238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891540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8153400" y="0"/>
            <a:ext cx="762000" cy="2021205"/>
          </a:xfrm>
          <a:custGeom>
            <a:avLst/>
            <a:gdLst/>
            <a:ahLst/>
            <a:cxnLst/>
            <a:rect l="l" t="t" r="r" b="b"/>
            <a:pathLst>
              <a:path w="762000" h="2021205">
                <a:moveTo>
                  <a:pt x="0" y="2020887"/>
                </a:moveTo>
                <a:lnTo>
                  <a:pt x="762000" y="2020887"/>
                </a:lnTo>
                <a:lnTo>
                  <a:pt x="762000" y="0"/>
                </a:lnTo>
                <a:lnTo>
                  <a:pt x="0" y="0"/>
                </a:lnTo>
                <a:lnTo>
                  <a:pt x="0" y="202088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153400" y="6805612"/>
            <a:ext cx="762000" cy="52705"/>
          </a:xfrm>
          <a:custGeom>
            <a:avLst/>
            <a:gdLst/>
            <a:ahLst/>
            <a:cxnLst/>
            <a:rect l="l" t="t" r="r" b="b"/>
            <a:pathLst>
              <a:path w="762000" h="52704">
                <a:moveTo>
                  <a:pt x="0" y="52387"/>
                </a:moveTo>
                <a:lnTo>
                  <a:pt x="762000" y="52387"/>
                </a:lnTo>
                <a:lnTo>
                  <a:pt x="762000" y="0"/>
                </a:lnTo>
                <a:lnTo>
                  <a:pt x="0" y="0"/>
                </a:lnTo>
                <a:lnTo>
                  <a:pt x="0" y="52387"/>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3886200" y="0"/>
            <a:ext cx="2743200" cy="6858000"/>
          </a:xfrm>
          <a:custGeom>
            <a:avLst/>
            <a:gdLst/>
            <a:ahLst/>
            <a:cxnLst/>
            <a:rect l="l" t="t" r="r" b="b"/>
            <a:pathLst>
              <a:path w="2743200" h="6858000">
                <a:moveTo>
                  <a:pt x="0" y="6858000"/>
                </a:moveTo>
                <a:lnTo>
                  <a:pt x="2743200" y="6858000"/>
                </a:lnTo>
                <a:lnTo>
                  <a:pt x="2743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289560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124200"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6350" y="209931"/>
            <a:ext cx="9156700" cy="6654417"/>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976876" y="2020887"/>
            <a:ext cx="4143375" cy="4784725"/>
          </a:xfrm>
          <a:custGeom>
            <a:avLst/>
            <a:gdLst/>
            <a:ahLst/>
            <a:cxnLst/>
            <a:rect l="l" t="t" r="r" b="b"/>
            <a:pathLst>
              <a:path w="4143375" h="4784725">
                <a:moveTo>
                  <a:pt x="0" y="4784725"/>
                </a:moveTo>
                <a:lnTo>
                  <a:pt x="4143375" y="4784725"/>
                </a:lnTo>
                <a:lnTo>
                  <a:pt x="4143375" y="0"/>
                </a:lnTo>
                <a:lnTo>
                  <a:pt x="0" y="0"/>
                </a:lnTo>
                <a:lnTo>
                  <a:pt x="0" y="4784725"/>
                </a:lnTo>
                <a:close/>
              </a:path>
            </a:pathLst>
          </a:custGeom>
          <a:solidFill>
            <a:srgbClr val="F5F5F5"/>
          </a:solidFill>
        </p:spPr>
        <p:txBody>
          <a:bodyPr wrap="square" lIns="0" tIns="0" rIns="0" bIns="0" rtlCol="0"/>
          <a:lstStyle/>
          <a:p>
            <a:endParaRPr/>
          </a:p>
        </p:txBody>
      </p:sp>
      <p:sp>
        <p:nvSpPr>
          <p:cNvPr id="18" name="object 18"/>
          <p:cNvSpPr/>
          <p:nvPr/>
        </p:nvSpPr>
        <p:spPr>
          <a:xfrm>
            <a:off x="4976876" y="2020887"/>
            <a:ext cx="4143375" cy="4784725"/>
          </a:xfrm>
          <a:custGeom>
            <a:avLst/>
            <a:gdLst/>
            <a:ahLst/>
            <a:cxnLst/>
            <a:rect l="l" t="t" r="r" b="b"/>
            <a:pathLst>
              <a:path w="4143375" h="4784725">
                <a:moveTo>
                  <a:pt x="0" y="4784725"/>
                </a:moveTo>
                <a:lnTo>
                  <a:pt x="4143375" y="4784725"/>
                </a:lnTo>
                <a:lnTo>
                  <a:pt x="4143375" y="0"/>
                </a:lnTo>
                <a:lnTo>
                  <a:pt x="0" y="0"/>
                </a:lnTo>
                <a:lnTo>
                  <a:pt x="0" y="4784725"/>
                </a:lnTo>
                <a:close/>
              </a:path>
            </a:pathLst>
          </a:custGeom>
          <a:ln w="15875">
            <a:solidFill>
              <a:srgbClr val="FD9F21"/>
            </a:solidFill>
          </a:ln>
        </p:spPr>
        <p:txBody>
          <a:bodyPr wrap="square" lIns="0" tIns="0" rIns="0" bIns="0" rtlCol="0"/>
          <a:lstStyle/>
          <a:p>
            <a:endParaRPr/>
          </a:p>
        </p:txBody>
      </p:sp>
      <p:sp>
        <p:nvSpPr>
          <p:cNvPr id="19" name="object 19"/>
          <p:cNvSpPr/>
          <p:nvPr/>
        </p:nvSpPr>
        <p:spPr>
          <a:xfrm>
            <a:off x="5029200" y="6741317"/>
            <a:ext cx="609600" cy="0"/>
          </a:xfrm>
          <a:custGeom>
            <a:avLst/>
            <a:gdLst/>
            <a:ahLst/>
            <a:cxnLst/>
            <a:rect l="l" t="t" r="r" b="b"/>
            <a:pathLst>
              <a:path w="609600">
                <a:moveTo>
                  <a:pt x="0" y="0"/>
                </a:moveTo>
                <a:lnTo>
                  <a:pt x="609600" y="0"/>
                </a:lnTo>
              </a:path>
            </a:pathLst>
          </a:custGeom>
          <a:ln w="80961">
            <a:solidFill>
              <a:srgbClr val="FF6700"/>
            </a:solidFill>
          </a:ln>
        </p:spPr>
        <p:txBody>
          <a:bodyPr wrap="square" lIns="0" tIns="0" rIns="0" bIns="0" rtlCol="0"/>
          <a:lstStyle/>
          <a:p>
            <a:endParaRPr/>
          </a:p>
        </p:txBody>
      </p:sp>
      <p:sp>
        <p:nvSpPr>
          <p:cNvPr id="20" name="object 20"/>
          <p:cNvSpPr/>
          <p:nvPr/>
        </p:nvSpPr>
        <p:spPr>
          <a:xfrm>
            <a:off x="5638800" y="6741317"/>
            <a:ext cx="3481704" cy="0"/>
          </a:xfrm>
          <a:custGeom>
            <a:avLst/>
            <a:gdLst/>
            <a:ahLst/>
            <a:cxnLst/>
            <a:rect l="l" t="t" r="r" b="b"/>
            <a:pathLst>
              <a:path w="3481704">
                <a:moveTo>
                  <a:pt x="0" y="0"/>
                </a:moveTo>
                <a:lnTo>
                  <a:pt x="3481451" y="0"/>
                </a:lnTo>
              </a:path>
            </a:pathLst>
          </a:custGeom>
          <a:ln w="80961">
            <a:solidFill>
              <a:srgbClr val="FF6700"/>
            </a:solidFill>
          </a:ln>
        </p:spPr>
        <p:txBody>
          <a:bodyPr wrap="square" lIns="0" tIns="0" rIns="0" bIns="0" rtlCol="0"/>
          <a:lstStyle/>
          <a:p>
            <a:endParaRPr/>
          </a:p>
        </p:txBody>
      </p:sp>
      <p:sp>
        <p:nvSpPr>
          <p:cNvPr id="21" name="object 21"/>
          <p:cNvSpPr txBox="1"/>
          <p:nvPr/>
        </p:nvSpPr>
        <p:spPr>
          <a:xfrm>
            <a:off x="5345048" y="4228338"/>
            <a:ext cx="3491865" cy="1295419"/>
          </a:xfrm>
          <a:prstGeom prst="rect">
            <a:avLst/>
          </a:prstGeom>
        </p:spPr>
        <p:txBody>
          <a:bodyPr vert="horz" wrap="square" lIns="0" tIns="12700" rIns="0" bIns="0" rtlCol="0">
            <a:spAutoFit/>
          </a:bodyPr>
          <a:lstStyle/>
          <a:p>
            <a:pPr marL="12700" marR="5080" indent="-12700">
              <a:lnSpc>
                <a:spcPct val="120100"/>
              </a:lnSpc>
              <a:spcBef>
                <a:spcPts val="100"/>
              </a:spcBef>
            </a:pPr>
            <a:r>
              <a:rPr lang="en-GB" sz="2400" b="1" spc="-10" dirty="0">
                <a:solidFill>
                  <a:srgbClr val="424242"/>
                </a:solidFill>
                <a:latin typeface="Verdana"/>
                <a:cs typeface="Verdana"/>
              </a:rPr>
              <a:t>Emerging of Data Structures </a:t>
            </a:r>
            <a:r>
              <a:rPr lang="en-GB" sz="2400" b="1" spc="-10">
                <a:solidFill>
                  <a:srgbClr val="424242"/>
                </a:solidFill>
                <a:latin typeface="Verdana"/>
                <a:cs typeface="Verdana"/>
              </a:rPr>
              <a:t>and Algorithm</a:t>
            </a:r>
            <a:endParaRPr sz="2400" dirty="0">
              <a:latin typeface="Verdana"/>
              <a:cs typeface="Verdana"/>
            </a:endParaRPr>
          </a:p>
        </p:txBody>
      </p:sp>
      <p:sp>
        <p:nvSpPr>
          <p:cNvPr id="22" name="object 22"/>
          <p:cNvSpPr txBox="1"/>
          <p:nvPr/>
        </p:nvSpPr>
        <p:spPr>
          <a:xfrm>
            <a:off x="787704" y="2636646"/>
            <a:ext cx="3784296" cy="2228815"/>
          </a:xfrm>
          <a:prstGeom prst="rect">
            <a:avLst/>
          </a:prstGeom>
        </p:spPr>
        <p:txBody>
          <a:bodyPr vert="horz" wrap="square" lIns="0" tIns="12700" rIns="0" bIns="0" rtlCol="0">
            <a:spAutoFit/>
          </a:bodyPr>
          <a:lstStyle/>
          <a:p>
            <a:pPr marL="12700" marR="5080" algn="ctr">
              <a:lnSpc>
                <a:spcPct val="100000"/>
              </a:lnSpc>
              <a:spcBef>
                <a:spcPts val="100"/>
              </a:spcBef>
            </a:pPr>
            <a:r>
              <a:rPr lang="en-GB" sz="3600" b="1" spc="-5" dirty="0">
                <a:solidFill>
                  <a:srgbClr val="3D3C2C"/>
                </a:solidFill>
                <a:latin typeface="Verdana"/>
                <a:cs typeface="Verdana"/>
              </a:rPr>
              <a:t>Data Structures and Algorithm II</a:t>
            </a:r>
            <a:endParaRPr sz="3600" dirty="0">
              <a:latin typeface="Verdana"/>
              <a:cs typeface="Verdana"/>
            </a:endParaRPr>
          </a:p>
        </p:txBody>
      </p:sp>
      <p:sp>
        <p:nvSpPr>
          <p:cNvPr id="23" name="object 23"/>
          <p:cNvSpPr txBox="1"/>
          <p:nvPr/>
        </p:nvSpPr>
        <p:spPr>
          <a:xfrm>
            <a:off x="600862" y="5290261"/>
            <a:ext cx="3827145" cy="697230"/>
          </a:xfrm>
          <a:prstGeom prst="rect">
            <a:avLst/>
          </a:prstGeom>
        </p:spPr>
        <p:txBody>
          <a:bodyPr vert="horz" wrap="square" lIns="0" tIns="12065" rIns="0" bIns="0" rtlCol="0">
            <a:spAutoFit/>
          </a:bodyPr>
          <a:lstStyle/>
          <a:p>
            <a:pPr algn="ctr">
              <a:lnSpc>
                <a:spcPct val="100000"/>
              </a:lnSpc>
              <a:spcBef>
                <a:spcPts val="95"/>
              </a:spcBef>
            </a:pPr>
            <a:r>
              <a:rPr lang="en-GB" sz="1600" spc="-20" dirty="0">
                <a:solidFill>
                  <a:srgbClr val="3D3C2C"/>
                </a:solidFill>
                <a:latin typeface="Verdana"/>
                <a:cs typeface="Verdana"/>
              </a:rPr>
              <a:t>Addin Aditya</a:t>
            </a:r>
            <a:r>
              <a:rPr sz="1600" spc="-15" dirty="0">
                <a:solidFill>
                  <a:srgbClr val="3D3C2C"/>
                </a:solidFill>
                <a:latin typeface="Verdana"/>
                <a:cs typeface="Verdana"/>
              </a:rPr>
              <a:t>, </a:t>
            </a:r>
            <a:r>
              <a:rPr sz="1600" spc="-30" dirty="0">
                <a:solidFill>
                  <a:srgbClr val="3D3C2C"/>
                </a:solidFill>
                <a:latin typeface="Verdana"/>
                <a:cs typeface="Verdana"/>
              </a:rPr>
              <a:t>S.Kom.,</a:t>
            </a:r>
            <a:r>
              <a:rPr sz="1600" spc="114" dirty="0">
                <a:solidFill>
                  <a:srgbClr val="3D3C2C"/>
                </a:solidFill>
                <a:latin typeface="Verdana"/>
                <a:cs typeface="Verdana"/>
              </a:rPr>
              <a:t> </a:t>
            </a:r>
            <a:r>
              <a:rPr sz="1600" spc="-45" dirty="0">
                <a:solidFill>
                  <a:srgbClr val="3D3C2C"/>
                </a:solidFill>
                <a:latin typeface="Verdana"/>
                <a:cs typeface="Verdana"/>
              </a:rPr>
              <a:t>M.</a:t>
            </a:r>
            <a:r>
              <a:rPr lang="en-GB" sz="1600" spc="-45" dirty="0" err="1">
                <a:solidFill>
                  <a:srgbClr val="3D3C2C"/>
                </a:solidFill>
                <a:latin typeface="Verdana"/>
                <a:cs typeface="Verdana"/>
              </a:rPr>
              <a:t>Kom</a:t>
            </a:r>
            <a:r>
              <a:rPr sz="1600" spc="-45" dirty="0">
                <a:solidFill>
                  <a:srgbClr val="3D3C2C"/>
                </a:solidFill>
                <a:latin typeface="Verdana"/>
                <a:cs typeface="Verdana"/>
              </a:rPr>
              <a:t>.</a:t>
            </a:r>
            <a:endParaRPr sz="1600" dirty="0">
              <a:latin typeface="Verdana"/>
              <a:cs typeface="Verdana"/>
            </a:endParaRPr>
          </a:p>
          <a:p>
            <a:pPr marL="635" algn="ctr">
              <a:lnSpc>
                <a:spcPct val="100000"/>
              </a:lnSpc>
              <a:spcBef>
                <a:spcPts val="1689"/>
              </a:spcBef>
            </a:pPr>
            <a:r>
              <a:rPr lang="en-GB" sz="1400" i="1" dirty="0" err="1">
                <a:solidFill>
                  <a:srgbClr val="3D3C2C"/>
                </a:solidFill>
                <a:latin typeface="Verdana"/>
                <a:cs typeface="Verdana"/>
                <a:hlinkClick r:id="rId4"/>
              </a:rPr>
              <a:t>addin</a:t>
            </a:r>
            <a:r>
              <a:rPr sz="1400" i="1" dirty="0">
                <a:solidFill>
                  <a:srgbClr val="3D3C2C"/>
                </a:solidFill>
                <a:latin typeface="Verdana"/>
                <a:cs typeface="Verdana"/>
                <a:hlinkClick r:id="rId4"/>
              </a:rPr>
              <a:t>@stiki.ac.id</a:t>
            </a:r>
            <a:endParaRPr sz="14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4228-950C-4132-81F3-72ADFE69E84B}"/>
              </a:ext>
            </a:extLst>
          </p:cNvPr>
          <p:cNvSpPr>
            <a:spLocks noGrp="1"/>
          </p:cNvSpPr>
          <p:nvPr>
            <p:ph type="title"/>
          </p:nvPr>
        </p:nvSpPr>
        <p:spPr>
          <a:xfrm>
            <a:off x="383540" y="1042161"/>
            <a:ext cx="8376919" cy="553998"/>
          </a:xfrm>
        </p:spPr>
        <p:txBody>
          <a:bodyPr/>
          <a:lstStyle/>
          <a:p>
            <a:r>
              <a:rPr lang="en-GB" sz="3600" dirty="0"/>
              <a:t>How to Write an Algorithm?</a:t>
            </a:r>
          </a:p>
        </p:txBody>
      </p:sp>
      <p:sp>
        <p:nvSpPr>
          <p:cNvPr id="3" name="Text Placeholder 2">
            <a:extLst>
              <a:ext uri="{FF2B5EF4-FFF2-40B4-BE49-F238E27FC236}">
                <a16:creationId xmlns:a16="http://schemas.microsoft.com/office/drawing/2014/main" id="{23EBC0E2-BBD2-4FF2-895B-90849B909114}"/>
              </a:ext>
            </a:extLst>
          </p:cNvPr>
          <p:cNvSpPr>
            <a:spLocks noGrp="1"/>
          </p:cNvSpPr>
          <p:nvPr>
            <p:ph type="body" idx="1"/>
          </p:nvPr>
        </p:nvSpPr>
        <p:spPr>
          <a:xfrm>
            <a:off x="453644" y="1787358"/>
            <a:ext cx="8236711" cy="4431983"/>
          </a:xfrm>
        </p:spPr>
        <p:txBody>
          <a:bodyPr/>
          <a:lstStyle/>
          <a:p>
            <a:r>
              <a:rPr lang="en-GB" dirty="0"/>
              <a:t>There are no well-defined standards for writing algorithms. Rather, it is problem and resource dependent. Algorithms are never written to support a particular programming code.</a:t>
            </a:r>
          </a:p>
          <a:p>
            <a:r>
              <a:rPr lang="en-GB" dirty="0"/>
              <a:t>As we know that all programming languages share basic code constructs like loops (do, for, while), flow-control (if-else), etc. These common constructs can be used to write an algorithm.</a:t>
            </a:r>
          </a:p>
          <a:p>
            <a:r>
              <a:rPr lang="en-GB" dirty="0"/>
              <a:t>We write algorithms in a step-by-step manner, but it is not always the case. Algorithm writing is a process and is executed after the problem domain is well-defined. That is, we should know the problem domain, for which we are designing a solution</a:t>
            </a:r>
          </a:p>
          <a:p>
            <a:endParaRPr lang="en-GB" dirty="0"/>
          </a:p>
        </p:txBody>
      </p:sp>
    </p:spTree>
    <p:extLst>
      <p:ext uri="{BB962C8B-B14F-4D97-AF65-F5344CB8AC3E}">
        <p14:creationId xmlns:p14="http://schemas.microsoft.com/office/powerpoint/2010/main" val="372447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29A8-91F4-469D-88F1-FDED81459779}"/>
              </a:ext>
            </a:extLst>
          </p:cNvPr>
          <p:cNvSpPr>
            <a:spLocks noGrp="1"/>
          </p:cNvSpPr>
          <p:nvPr>
            <p:ph type="title"/>
          </p:nvPr>
        </p:nvSpPr>
        <p:spPr/>
        <p:txBody>
          <a:bodyPr/>
          <a:lstStyle/>
          <a:p>
            <a:r>
              <a:rPr lang="en-GB" dirty="0"/>
              <a:t>Examples..</a:t>
            </a:r>
          </a:p>
        </p:txBody>
      </p:sp>
      <p:sp>
        <p:nvSpPr>
          <p:cNvPr id="3" name="Text Placeholder 2">
            <a:extLst>
              <a:ext uri="{FF2B5EF4-FFF2-40B4-BE49-F238E27FC236}">
                <a16:creationId xmlns:a16="http://schemas.microsoft.com/office/drawing/2014/main" id="{AF2A7E9A-F409-4C48-B675-98190AAD75FF}"/>
              </a:ext>
            </a:extLst>
          </p:cNvPr>
          <p:cNvSpPr>
            <a:spLocks noGrp="1"/>
          </p:cNvSpPr>
          <p:nvPr>
            <p:ph type="body" idx="1"/>
          </p:nvPr>
        </p:nvSpPr>
        <p:spPr>
          <a:xfrm>
            <a:off x="453644" y="1787358"/>
            <a:ext cx="8236711" cy="1107996"/>
          </a:xfrm>
        </p:spPr>
        <p:txBody>
          <a:bodyPr/>
          <a:lstStyle/>
          <a:p>
            <a:r>
              <a:rPr lang="en-GB" dirty="0"/>
              <a:t>Please design an algorithm to add two numbers and display the result:</a:t>
            </a:r>
          </a:p>
          <a:p>
            <a:pPr marL="0" indent="0">
              <a:buNone/>
            </a:pPr>
            <a:endParaRPr lang="en-GB" dirty="0"/>
          </a:p>
        </p:txBody>
      </p:sp>
      <p:sp>
        <p:nvSpPr>
          <p:cNvPr id="4" name="Rectangle 3">
            <a:extLst>
              <a:ext uri="{FF2B5EF4-FFF2-40B4-BE49-F238E27FC236}">
                <a16:creationId xmlns:a16="http://schemas.microsoft.com/office/drawing/2014/main" id="{BDC93A8E-D599-48AC-8452-124136EA1447}"/>
              </a:ext>
            </a:extLst>
          </p:cNvPr>
          <p:cNvSpPr/>
          <p:nvPr/>
        </p:nvSpPr>
        <p:spPr>
          <a:xfrm>
            <a:off x="798321" y="2590800"/>
            <a:ext cx="7547356" cy="37123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2400" b="1" dirty="0">
                <a:latin typeface="Courier New" panose="02070309020205020404" pitchFamily="49" charset="0"/>
                <a:cs typeface="Courier New" panose="02070309020205020404" pitchFamily="49" charset="0"/>
              </a:rPr>
              <a:t>Step 1 − START</a:t>
            </a:r>
          </a:p>
          <a:p>
            <a:r>
              <a:rPr lang="en-GB" sz="2400" b="1" dirty="0">
                <a:latin typeface="Courier New" panose="02070309020205020404" pitchFamily="49" charset="0"/>
                <a:cs typeface="Courier New" panose="02070309020205020404" pitchFamily="49" charset="0"/>
              </a:rPr>
              <a:t>Step 2 − declare three integers a, b &amp; c</a:t>
            </a:r>
          </a:p>
          <a:p>
            <a:r>
              <a:rPr lang="en-GB" sz="2400" b="1" dirty="0">
                <a:latin typeface="Courier New" panose="02070309020205020404" pitchFamily="49" charset="0"/>
                <a:cs typeface="Courier New" panose="02070309020205020404" pitchFamily="49" charset="0"/>
              </a:rPr>
              <a:t>Step 3 − define values of a &amp; b</a:t>
            </a:r>
          </a:p>
          <a:p>
            <a:r>
              <a:rPr lang="en-GB" sz="2400" b="1" dirty="0">
                <a:latin typeface="Courier New" panose="02070309020205020404" pitchFamily="49" charset="0"/>
                <a:cs typeface="Courier New" panose="02070309020205020404" pitchFamily="49" charset="0"/>
              </a:rPr>
              <a:t>Step 4 − add values of a &amp; b</a:t>
            </a:r>
          </a:p>
          <a:p>
            <a:r>
              <a:rPr lang="en-GB" sz="2400" b="1" dirty="0">
                <a:latin typeface="Courier New" panose="02070309020205020404" pitchFamily="49" charset="0"/>
                <a:cs typeface="Courier New" panose="02070309020205020404" pitchFamily="49" charset="0"/>
              </a:rPr>
              <a:t>Step 5 − store output of step 4 to c</a:t>
            </a:r>
          </a:p>
          <a:p>
            <a:r>
              <a:rPr lang="en-GB" sz="2400" b="1" dirty="0">
                <a:latin typeface="Courier New" panose="02070309020205020404" pitchFamily="49" charset="0"/>
                <a:cs typeface="Courier New" panose="02070309020205020404" pitchFamily="49" charset="0"/>
              </a:rPr>
              <a:t>Step 6 − print c</a:t>
            </a:r>
          </a:p>
          <a:p>
            <a:r>
              <a:rPr lang="en-GB" sz="2400" b="1" dirty="0">
                <a:latin typeface="Courier New" panose="02070309020205020404" pitchFamily="49" charset="0"/>
                <a:cs typeface="Courier New" panose="02070309020205020404" pitchFamily="49" charset="0"/>
              </a:rPr>
              <a:t>Step 7 − STOP</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20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29A8-91F4-469D-88F1-FDED81459779}"/>
              </a:ext>
            </a:extLst>
          </p:cNvPr>
          <p:cNvSpPr>
            <a:spLocks noGrp="1"/>
          </p:cNvSpPr>
          <p:nvPr>
            <p:ph type="title"/>
          </p:nvPr>
        </p:nvSpPr>
        <p:spPr/>
        <p:txBody>
          <a:bodyPr/>
          <a:lstStyle/>
          <a:p>
            <a:r>
              <a:rPr lang="en-GB" dirty="0"/>
              <a:t>Examples..</a:t>
            </a:r>
          </a:p>
        </p:txBody>
      </p:sp>
      <p:sp>
        <p:nvSpPr>
          <p:cNvPr id="3" name="Text Placeholder 2">
            <a:extLst>
              <a:ext uri="{FF2B5EF4-FFF2-40B4-BE49-F238E27FC236}">
                <a16:creationId xmlns:a16="http://schemas.microsoft.com/office/drawing/2014/main" id="{AF2A7E9A-F409-4C48-B675-98190AAD75FF}"/>
              </a:ext>
            </a:extLst>
          </p:cNvPr>
          <p:cNvSpPr>
            <a:spLocks noGrp="1"/>
          </p:cNvSpPr>
          <p:nvPr>
            <p:ph type="body" idx="1"/>
          </p:nvPr>
        </p:nvSpPr>
        <p:spPr>
          <a:xfrm>
            <a:off x="453644" y="1787358"/>
            <a:ext cx="8236711" cy="1107996"/>
          </a:xfrm>
        </p:spPr>
        <p:txBody>
          <a:bodyPr/>
          <a:lstStyle/>
          <a:p>
            <a:pPr marL="0" indent="0">
              <a:buNone/>
            </a:pPr>
            <a:r>
              <a:rPr lang="en-GB" dirty="0"/>
              <a:t>Algorithms tell the programmers how to code the program. Alternatively, the algorithm can be written as</a:t>
            </a:r>
          </a:p>
          <a:p>
            <a:pPr marL="0" indent="0">
              <a:buNone/>
            </a:pPr>
            <a:endParaRPr lang="en-GB" dirty="0"/>
          </a:p>
        </p:txBody>
      </p:sp>
      <p:sp>
        <p:nvSpPr>
          <p:cNvPr id="4" name="Rectangle 3">
            <a:extLst>
              <a:ext uri="{FF2B5EF4-FFF2-40B4-BE49-F238E27FC236}">
                <a16:creationId xmlns:a16="http://schemas.microsoft.com/office/drawing/2014/main" id="{BDC93A8E-D599-48AC-8452-124136EA1447}"/>
              </a:ext>
            </a:extLst>
          </p:cNvPr>
          <p:cNvSpPr/>
          <p:nvPr/>
        </p:nvSpPr>
        <p:spPr>
          <a:xfrm>
            <a:off x="798321" y="3005551"/>
            <a:ext cx="7547356" cy="259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2400" b="1" dirty="0">
                <a:latin typeface="Courier New" panose="02070309020205020404" pitchFamily="49" charset="0"/>
                <a:cs typeface="Courier New" panose="02070309020205020404" pitchFamily="49" charset="0"/>
              </a:rPr>
              <a:t>Step 1 − START ADD</a:t>
            </a:r>
          </a:p>
          <a:p>
            <a:r>
              <a:rPr lang="en-GB" sz="2400" b="1" dirty="0">
                <a:latin typeface="Courier New" panose="02070309020205020404" pitchFamily="49" charset="0"/>
                <a:cs typeface="Courier New" panose="02070309020205020404" pitchFamily="49" charset="0"/>
              </a:rPr>
              <a:t>Step 2 − get values of a &amp; b</a:t>
            </a:r>
          </a:p>
          <a:p>
            <a:r>
              <a:rPr lang="en-GB" sz="2400" b="1" dirty="0">
                <a:latin typeface="Courier New" panose="02070309020205020404" pitchFamily="49" charset="0"/>
                <a:cs typeface="Courier New" panose="02070309020205020404" pitchFamily="49" charset="0"/>
              </a:rPr>
              <a:t>Step 3 − c ← a + b</a:t>
            </a:r>
          </a:p>
          <a:p>
            <a:r>
              <a:rPr lang="en-GB" sz="2400" b="1" dirty="0">
                <a:latin typeface="Courier New" panose="02070309020205020404" pitchFamily="49" charset="0"/>
                <a:cs typeface="Courier New" panose="02070309020205020404" pitchFamily="49" charset="0"/>
              </a:rPr>
              <a:t>Step 4 − display c</a:t>
            </a:r>
          </a:p>
          <a:p>
            <a:r>
              <a:rPr lang="en-GB" sz="2400" b="1" dirty="0">
                <a:latin typeface="Courier New" panose="02070309020205020404" pitchFamily="49" charset="0"/>
                <a:cs typeface="Courier New" panose="02070309020205020404" pitchFamily="49" charset="0"/>
              </a:rPr>
              <a:t>Step 5 − STOP</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359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657F-A1A8-4712-9D66-7CEFE9C27877}"/>
              </a:ext>
            </a:extLst>
          </p:cNvPr>
          <p:cNvSpPr>
            <a:spLocks noGrp="1"/>
          </p:cNvSpPr>
          <p:nvPr>
            <p:ph type="title"/>
          </p:nvPr>
        </p:nvSpPr>
        <p:spPr/>
        <p:txBody>
          <a:bodyPr/>
          <a:lstStyle/>
          <a:p>
            <a:r>
              <a:rPr lang="en-GB" dirty="0"/>
              <a:t>Examples</a:t>
            </a:r>
          </a:p>
        </p:txBody>
      </p:sp>
      <p:sp>
        <p:nvSpPr>
          <p:cNvPr id="3" name="Text Placeholder 2">
            <a:extLst>
              <a:ext uri="{FF2B5EF4-FFF2-40B4-BE49-F238E27FC236}">
                <a16:creationId xmlns:a16="http://schemas.microsoft.com/office/drawing/2014/main" id="{3E43BB4D-3262-442D-879A-2A35C3052432}"/>
              </a:ext>
            </a:extLst>
          </p:cNvPr>
          <p:cNvSpPr>
            <a:spLocks noGrp="1"/>
          </p:cNvSpPr>
          <p:nvPr>
            <p:ph type="body" idx="1"/>
          </p:nvPr>
        </p:nvSpPr>
        <p:spPr>
          <a:xfrm>
            <a:off x="453644" y="1787358"/>
            <a:ext cx="8236711" cy="738664"/>
          </a:xfrm>
        </p:spPr>
        <p:txBody>
          <a:bodyPr/>
          <a:lstStyle/>
          <a:p>
            <a:pPr marL="0" indent="0">
              <a:buNone/>
            </a:pPr>
            <a:r>
              <a:rPr lang="en-GB" dirty="0"/>
              <a:t>We design an algorithm to get a solution of a given problem. A problem can be solved in more than one ways</a:t>
            </a:r>
          </a:p>
        </p:txBody>
      </p:sp>
      <p:pic>
        <p:nvPicPr>
          <p:cNvPr id="3074" name="Picture 2" descr="one problem many solutions">
            <a:extLst>
              <a:ext uri="{FF2B5EF4-FFF2-40B4-BE49-F238E27FC236}">
                <a16:creationId xmlns:a16="http://schemas.microsoft.com/office/drawing/2014/main" id="{C2144FBF-EB60-4DFC-8597-7BC79937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155" y="2819400"/>
            <a:ext cx="4357688" cy="3535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8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B808-ADA2-4841-BAC1-6E55A5479297}"/>
              </a:ext>
            </a:extLst>
          </p:cNvPr>
          <p:cNvSpPr>
            <a:spLocks noGrp="1"/>
          </p:cNvSpPr>
          <p:nvPr>
            <p:ph type="title"/>
          </p:nvPr>
        </p:nvSpPr>
        <p:spPr/>
        <p:txBody>
          <a:bodyPr/>
          <a:lstStyle/>
          <a:p>
            <a:r>
              <a:rPr lang="en-GB" dirty="0"/>
              <a:t>Algorithm Analysis</a:t>
            </a:r>
          </a:p>
        </p:txBody>
      </p:sp>
      <p:sp>
        <p:nvSpPr>
          <p:cNvPr id="3" name="Text Placeholder 2">
            <a:extLst>
              <a:ext uri="{FF2B5EF4-FFF2-40B4-BE49-F238E27FC236}">
                <a16:creationId xmlns:a16="http://schemas.microsoft.com/office/drawing/2014/main" id="{0B99208F-EF1A-476F-8EAD-460A7803C9DF}"/>
              </a:ext>
            </a:extLst>
          </p:cNvPr>
          <p:cNvSpPr>
            <a:spLocks noGrp="1"/>
          </p:cNvSpPr>
          <p:nvPr>
            <p:ph type="body" idx="1"/>
          </p:nvPr>
        </p:nvSpPr>
        <p:spPr>
          <a:xfrm>
            <a:off x="453644" y="1787358"/>
            <a:ext cx="8236711" cy="4062651"/>
          </a:xfrm>
        </p:spPr>
        <p:txBody>
          <a:bodyPr/>
          <a:lstStyle/>
          <a:p>
            <a:r>
              <a:rPr lang="en-GB" b="1" i="1" dirty="0"/>
              <a:t>A Priori</a:t>
            </a:r>
            <a:r>
              <a:rPr lang="en-GB" b="1" dirty="0"/>
              <a:t> Analysis</a:t>
            </a:r>
            <a:r>
              <a:rPr lang="en-GB" dirty="0"/>
              <a:t> − This is a theoretical analysis of an algorithm. Efficiency of an algorithm is measured by assuming that all other factors, for example, processor speed, are constant and have no effect on the implementation.</a:t>
            </a:r>
          </a:p>
          <a:p>
            <a:pPr marL="0" indent="0">
              <a:buNone/>
            </a:pPr>
            <a:endParaRPr lang="en-GB" dirty="0"/>
          </a:p>
          <a:p>
            <a:r>
              <a:rPr lang="en-GB" b="1" i="1" dirty="0"/>
              <a:t>A Posterior</a:t>
            </a:r>
            <a:r>
              <a:rPr lang="en-GB" b="1" dirty="0"/>
              <a:t> Analysis</a:t>
            </a:r>
            <a:r>
              <a:rPr lang="en-GB" dirty="0"/>
              <a:t> − This is an empirical analysis of an algorithm. The selected algorithm is implemented using programming language. This is then executed on target computer machine. In this analysis, actual statistics like running time and space required, are collected</a:t>
            </a:r>
          </a:p>
          <a:p>
            <a:endParaRPr lang="en-GB" dirty="0"/>
          </a:p>
        </p:txBody>
      </p:sp>
    </p:spTree>
    <p:extLst>
      <p:ext uri="{BB962C8B-B14F-4D97-AF65-F5344CB8AC3E}">
        <p14:creationId xmlns:p14="http://schemas.microsoft.com/office/powerpoint/2010/main" val="295520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E545-DEB9-4E3B-B793-03951738573F}"/>
              </a:ext>
            </a:extLst>
          </p:cNvPr>
          <p:cNvSpPr>
            <a:spLocks noGrp="1"/>
          </p:cNvSpPr>
          <p:nvPr>
            <p:ph type="title"/>
          </p:nvPr>
        </p:nvSpPr>
        <p:spPr/>
        <p:txBody>
          <a:bodyPr/>
          <a:lstStyle/>
          <a:p>
            <a:r>
              <a:rPr lang="en-GB" dirty="0"/>
              <a:t>Algorithm Complexity</a:t>
            </a:r>
          </a:p>
        </p:txBody>
      </p:sp>
      <p:sp>
        <p:nvSpPr>
          <p:cNvPr id="3" name="Text Placeholder 2">
            <a:extLst>
              <a:ext uri="{FF2B5EF4-FFF2-40B4-BE49-F238E27FC236}">
                <a16:creationId xmlns:a16="http://schemas.microsoft.com/office/drawing/2014/main" id="{86094D08-1046-4696-8B15-D255C6B40022}"/>
              </a:ext>
            </a:extLst>
          </p:cNvPr>
          <p:cNvSpPr>
            <a:spLocks noGrp="1"/>
          </p:cNvSpPr>
          <p:nvPr>
            <p:ph type="body" idx="1"/>
          </p:nvPr>
        </p:nvSpPr>
        <p:spPr>
          <a:xfrm>
            <a:off x="453644" y="1787358"/>
            <a:ext cx="8236711" cy="4431983"/>
          </a:xfrm>
        </p:spPr>
        <p:txBody>
          <a:bodyPr/>
          <a:lstStyle/>
          <a:p>
            <a:pPr marL="0" indent="0">
              <a:buNone/>
            </a:pPr>
            <a:r>
              <a:rPr lang="en-GB" dirty="0"/>
              <a:t>Suppose </a:t>
            </a:r>
            <a:r>
              <a:rPr lang="en-GB" b="1" dirty="0"/>
              <a:t>X</a:t>
            </a:r>
            <a:r>
              <a:rPr lang="en-GB" dirty="0"/>
              <a:t> is an algorithm and </a:t>
            </a:r>
            <a:r>
              <a:rPr lang="en-GB" b="1" dirty="0"/>
              <a:t>n</a:t>
            </a:r>
            <a:r>
              <a:rPr lang="en-GB" dirty="0"/>
              <a:t> is the size of input data, the time and space used by the algorithm X are the two main factors, which decide the efficiency of X</a:t>
            </a:r>
          </a:p>
          <a:p>
            <a:pPr marL="0" indent="0">
              <a:buNone/>
            </a:pPr>
            <a:endParaRPr lang="en-GB" dirty="0"/>
          </a:p>
          <a:p>
            <a:r>
              <a:rPr lang="en-GB" b="1" dirty="0"/>
              <a:t>Time Factor</a:t>
            </a:r>
            <a:r>
              <a:rPr lang="en-GB" dirty="0"/>
              <a:t> − Time is measured by counting the number of key operations such as comparisons in the sorting algorithm.</a:t>
            </a:r>
          </a:p>
          <a:p>
            <a:r>
              <a:rPr lang="en-GB" b="1" dirty="0"/>
              <a:t>Space Factor</a:t>
            </a:r>
            <a:r>
              <a:rPr lang="en-GB" dirty="0"/>
              <a:t> − Space is measured by counting the maximum memory space required by the algorithm</a:t>
            </a:r>
          </a:p>
          <a:p>
            <a:pPr marL="0" indent="0">
              <a:buNone/>
            </a:pPr>
            <a:endParaRPr lang="en-GB" dirty="0"/>
          </a:p>
          <a:p>
            <a:pPr marL="0" indent="0">
              <a:buNone/>
            </a:pPr>
            <a:r>
              <a:rPr lang="en-GB" dirty="0"/>
              <a:t>The complexity of an algorithm </a:t>
            </a:r>
            <a:r>
              <a:rPr lang="en-GB" b="1" dirty="0"/>
              <a:t>f(n)</a:t>
            </a:r>
            <a:r>
              <a:rPr lang="en-GB" dirty="0"/>
              <a:t> gives the running time and/or the storage space required by the algorithm in terms of </a:t>
            </a:r>
            <a:r>
              <a:rPr lang="en-GB" b="1" dirty="0"/>
              <a:t>n</a:t>
            </a:r>
            <a:r>
              <a:rPr lang="en-GB" dirty="0"/>
              <a:t> as the size of input data</a:t>
            </a:r>
          </a:p>
        </p:txBody>
      </p:sp>
    </p:spTree>
    <p:extLst>
      <p:ext uri="{BB962C8B-B14F-4D97-AF65-F5344CB8AC3E}">
        <p14:creationId xmlns:p14="http://schemas.microsoft.com/office/powerpoint/2010/main" val="414580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74DC-9778-4AAF-B7FB-22A23C97B44E}"/>
              </a:ext>
            </a:extLst>
          </p:cNvPr>
          <p:cNvSpPr>
            <a:spLocks noGrp="1"/>
          </p:cNvSpPr>
          <p:nvPr>
            <p:ph type="title"/>
          </p:nvPr>
        </p:nvSpPr>
        <p:spPr/>
        <p:txBody>
          <a:bodyPr/>
          <a:lstStyle/>
          <a:p>
            <a:r>
              <a:rPr lang="en-GB" dirty="0"/>
              <a:t>Space Complexity</a:t>
            </a:r>
          </a:p>
        </p:txBody>
      </p:sp>
      <p:sp>
        <p:nvSpPr>
          <p:cNvPr id="3" name="Text Placeholder 2">
            <a:extLst>
              <a:ext uri="{FF2B5EF4-FFF2-40B4-BE49-F238E27FC236}">
                <a16:creationId xmlns:a16="http://schemas.microsoft.com/office/drawing/2014/main" id="{9B6CCAA9-AA9C-4675-BF70-AD5C39E6F403}"/>
              </a:ext>
            </a:extLst>
          </p:cNvPr>
          <p:cNvSpPr>
            <a:spLocks noGrp="1"/>
          </p:cNvSpPr>
          <p:nvPr>
            <p:ph type="body" idx="1"/>
          </p:nvPr>
        </p:nvSpPr>
        <p:spPr>
          <a:xfrm>
            <a:off x="453644" y="1787358"/>
            <a:ext cx="8236711" cy="4431983"/>
          </a:xfrm>
        </p:spPr>
        <p:txBody>
          <a:bodyPr/>
          <a:lstStyle/>
          <a:p>
            <a:pPr marL="0" indent="0">
              <a:buNone/>
            </a:pPr>
            <a:r>
              <a:rPr lang="en-GB" dirty="0"/>
              <a:t>Space complexity of an algorithm represents the amount of memory space required by the algorithm in its life cycle. The space required by an algorithm is equal to the sum of the following two components</a:t>
            </a:r>
          </a:p>
          <a:p>
            <a:r>
              <a:rPr lang="en-GB" dirty="0"/>
              <a:t>A fixed part that is a space required to store certain data and variables, that are independent of the size of the problem. For example, simple variables and constants used, program size, etc.</a:t>
            </a:r>
          </a:p>
          <a:p>
            <a:r>
              <a:rPr lang="en-GB" dirty="0"/>
              <a:t>A variable part is a space required by variables, whose size depends on the size of the problem. For example, dynamic memory allocation, recursion stack space, etc</a:t>
            </a:r>
          </a:p>
          <a:p>
            <a:pPr marL="0" indent="0">
              <a:buNone/>
            </a:pPr>
            <a:endParaRPr lang="en-GB" dirty="0"/>
          </a:p>
        </p:txBody>
      </p:sp>
    </p:spTree>
    <p:extLst>
      <p:ext uri="{BB962C8B-B14F-4D97-AF65-F5344CB8AC3E}">
        <p14:creationId xmlns:p14="http://schemas.microsoft.com/office/powerpoint/2010/main" val="399701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3A10-D32D-49B2-A590-75708457F039}"/>
              </a:ext>
            </a:extLst>
          </p:cNvPr>
          <p:cNvSpPr>
            <a:spLocks noGrp="1"/>
          </p:cNvSpPr>
          <p:nvPr>
            <p:ph type="title"/>
          </p:nvPr>
        </p:nvSpPr>
        <p:spPr/>
        <p:txBody>
          <a:bodyPr/>
          <a:lstStyle/>
          <a:p>
            <a:r>
              <a:rPr lang="en-GB" dirty="0"/>
              <a:t>Time Complexity</a:t>
            </a:r>
          </a:p>
        </p:txBody>
      </p:sp>
      <p:sp>
        <p:nvSpPr>
          <p:cNvPr id="3" name="Text Placeholder 2">
            <a:extLst>
              <a:ext uri="{FF2B5EF4-FFF2-40B4-BE49-F238E27FC236}">
                <a16:creationId xmlns:a16="http://schemas.microsoft.com/office/drawing/2014/main" id="{3B84D749-7BC2-4D0F-8FCC-8238BA208FFA}"/>
              </a:ext>
            </a:extLst>
          </p:cNvPr>
          <p:cNvSpPr>
            <a:spLocks noGrp="1"/>
          </p:cNvSpPr>
          <p:nvPr>
            <p:ph type="body" idx="1"/>
          </p:nvPr>
        </p:nvSpPr>
        <p:spPr>
          <a:xfrm>
            <a:off x="453644" y="1787358"/>
            <a:ext cx="8236711" cy="3693319"/>
          </a:xfrm>
        </p:spPr>
        <p:txBody>
          <a:bodyPr/>
          <a:lstStyle/>
          <a:p>
            <a:r>
              <a:rPr lang="en-GB" dirty="0"/>
              <a:t>Time complexity of an algorithm represents the amount of time required by the algorithm to run to completion. Time requirements can be defined as a numerical function T(n), where T(n) can be measured as the number of steps, provided each step consumes constant time.</a:t>
            </a:r>
          </a:p>
          <a:p>
            <a:r>
              <a:rPr lang="en-GB" dirty="0"/>
              <a:t>For example, addition of two n-bit integers takes </a:t>
            </a:r>
            <a:r>
              <a:rPr lang="en-GB" b="1" dirty="0"/>
              <a:t>n</a:t>
            </a:r>
            <a:r>
              <a:rPr lang="en-GB" dirty="0"/>
              <a:t> steps. Consequently, the total computational time is T(n) = c ∗ n, where c is the time taken for the addition of two bits. Here, we observe that T(n) grows linearly as the input size increases</a:t>
            </a:r>
          </a:p>
          <a:p>
            <a:endParaRPr lang="en-GB" dirty="0"/>
          </a:p>
        </p:txBody>
      </p:sp>
    </p:spTree>
    <p:extLst>
      <p:ext uri="{BB962C8B-B14F-4D97-AF65-F5344CB8AC3E}">
        <p14:creationId xmlns:p14="http://schemas.microsoft.com/office/powerpoint/2010/main" val="345906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68DBE6A-EAA9-4675-87B7-86C6F0BCD0E5}"/>
              </a:ext>
            </a:extLst>
          </p:cNvPr>
          <p:cNvSpPr>
            <a:spLocks noGrp="1" noChangeArrowheads="1"/>
          </p:cNvSpPr>
          <p:nvPr>
            <p:ph type="ctrTitle"/>
          </p:nvPr>
        </p:nvSpPr>
        <p:spPr/>
        <p:txBody>
          <a:bodyPr/>
          <a:lstStyle/>
          <a:p>
            <a:pPr eaLnBrk="1" hangingPunct="1">
              <a:defRPr/>
            </a:pPr>
            <a:r>
              <a:rPr lang="en-US" b="1"/>
              <a:t>Algoritma </a:t>
            </a:r>
            <a:r>
              <a:rPr lang="en-US" b="1" i="1"/>
              <a:t>Greedy</a:t>
            </a:r>
            <a:r>
              <a:rPr lang="en-US"/>
              <a:t> </a:t>
            </a:r>
          </a:p>
        </p:txBody>
      </p:sp>
      <p:sp>
        <p:nvSpPr>
          <p:cNvPr id="2051" name="Rectangle 3">
            <a:extLst>
              <a:ext uri="{FF2B5EF4-FFF2-40B4-BE49-F238E27FC236}">
                <a16:creationId xmlns:a16="http://schemas.microsoft.com/office/drawing/2014/main" id="{7D30A893-D4A2-4538-8120-169728C55CBE}"/>
              </a:ext>
            </a:extLst>
          </p:cNvPr>
          <p:cNvSpPr>
            <a:spLocks noGrp="1" noChangeArrowheads="1"/>
          </p:cNvSpPr>
          <p:nvPr>
            <p:ph type="subTitle" idx="1"/>
          </p:nvPr>
        </p:nvSpPr>
        <p:spPr/>
        <p:txBody>
          <a:bodyPr/>
          <a:lstStyle/>
          <a:p>
            <a:pPr eaLnBrk="1" hangingPunct="1">
              <a:defRPr/>
            </a:pPr>
            <a:endParaRPr lang="id-I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BC7DCEB-0104-4158-82AE-166B8D92B617}"/>
              </a:ext>
            </a:extLst>
          </p:cNvPr>
          <p:cNvSpPr>
            <a:spLocks noGrp="1" noChangeArrowheads="1"/>
          </p:cNvSpPr>
          <p:nvPr>
            <p:ph type="title"/>
          </p:nvPr>
        </p:nvSpPr>
        <p:spPr/>
        <p:txBody>
          <a:bodyPr/>
          <a:lstStyle/>
          <a:p>
            <a:pPr eaLnBrk="1" hangingPunct="1">
              <a:defRPr/>
            </a:pPr>
            <a:r>
              <a:rPr lang="en-US"/>
              <a:t>Pendahuluan</a:t>
            </a:r>
          </a:p>
        </p:txBody>
      </p:sp>
      <p:sp>
        <p:nvSpPr>
          <p:cNvPr id="17411" name="Rectangle 3">
            <a:extLst>
              <a:ext uri="{FF2B5EF4-FFF2-40B4-BE49-F238E27FC236}">
                <a16:creationId xmlns:a16="http://schemas.microsoft.com/office/drawing/2014/main" id="{6E4E9776-8812-40C0-BE74-EF472D0C2C97}"/>
              </a:ext>
            </a:extLst>
          </p:cNvPr>
          <p:cNvSpPr>
            <a:spLocks noGrp="1" noChangeArrowheads="1"/>
          </p:cNvSpPr>
          <p:nvPr>
            <p:ph type="body" idx="1"/>
          </p:nvPr>
        </p:nvSpPr>
        <p:spPr/>
        <p:txBody>
          <a:bodyPr/>
          <a:lstStyle/>
          <a:p>
            <a:pPr eaLnBrk="1" hangingPunct="1">
              <a:lnSpc>
                <a:spcPct val="80000"/>
              </a:lnSpc>
            </a:pPr>
            <a:r>
              <a:rPr lang="en-US" altLang="en-US" sz="2800"/>
              <a:t>Algoritma </a:t>
            </a:r>
            <a:r>
              <a:rPr lang="en-US" altLang="en-US" sz="2800" i="1"/>
              <a:t>greedy</a:t>
            </a:r>
            <a:r>
              <a:rPr lang="en-US" altLang="en-US" sz="2800"/>
              <a:t> merupakan metode yang paling populer untuk memecahkan persoalan optimasi. </a:t>
            </a:r>
          </a:p>
          <a:p>
            <a:pPr eaLnBrk="1" hangingPunct="1">
              <a:lnSpc>
                <a:spcPct val="80000"/>
              </a:lnSpc>
            </a:pPr>
            <a:endParaRPr lang="en-US" altLang="en-US" sz="2800"/>
          </a:p>
          <a:p>
            <a:pPr eaLnBrk="1" hangingPunct="1">
              <a:lnSpc>
                <a:spcPct val="80000"/>
              </a:lnSpc>
            </a:pPr>
            <a:r>
              <a:rPr lang="en-US" altLang="en-US" sz="2800"/>
              <a:t>Persoalan optimasi (</a:t>
            </a:r>
            <a:r>
              <a:rPr lang="en-US" altLang="en-US" sz="2800" i="1"/>
              <a:t>optimization</a:t>
            </a:r>
            <a:r>
              <a:rPr lang="en-US" altLang="en-US" sz="2800"/>
              <a:t> </a:t>
            </a:r>
            <a:r>
              <a:rPr lang="en-US" altLang="en-US" sz="2800" i="1"/>
              <a:t>problems</a:t>
            </a:r>
            <a:r>
              <a:rPr lang="en-US" altLang="en-US" sz="2800"/>
              <a:t>): </a:t>
            </a:r>
            <a:r>
              <a:rPr lang="en-US" altLang="en-US" sz="2800">
                <a:sym typeface="Wingdings" panose="05000000000000000000" pitchFamily="2" charset="2"/>
              </a:rPr>
              <a:t> </a:t>
            </a:r>
          </a:p>
          <a:p>
            <a:pPr eaLnBrk="1" hangingPunct="1">
              <a:lnSpc>
                <a:spcPct val="80000"/>
              </a:lnSpc>
              <a:buFontTx/>
              <a:buNone/>
            </a:pPr>
            <a:r>
              <a:rPr lang="en-US" altLang="en-US" sz="2800"/>
              <a:t>   </a:t>
            </a:r>
            <a:r>
              <a:rPr lang="en-US" altLang="en-US" sz="2800">
                <a:sym typeface="Wingdings" panose="05000000000000000000" pitchFamily="2" charset="2"/>
              </a:rPr>
              <a:t> </a:t>
            </a:r>
            <a:r>
              <a:rPr lang="en-US" altLang="en-US" sz="2800"/>
              <a:t>persoalan mencari solusi optimum.</a:t>
            </a:r>
          </a:p>
          <a:p>
            <a:pPr eaLnBrk="1" hangingPunct="1">
              <a:lnSpc>
                <a:spcPct val="80000"/>
              </a:lnSpc>
            </a:pPr>
            <a:endParaRPr lang="en-US" altLang="en-US" sz="2800"/>
          </a:p>
          <a:p>
            <a:pPr eaLnBrk="1" hangingPunct="1">
              <a:lnSpc>
                <a:spcPct val="80000"/>
              </a:lnSpc>
            </a:pPr>
            <a:r>
              <a:rPr lang="en-US" altLang="en-US" sz="2800"/>
              <a:t>Hanya ada dua macam persoalan optimasi:</a:t>
            </a:r>
          </a:p>
          <a:p>
            <a:pPr eaLnBrk="1" hangingPunct="1">
              <a:lnSpc>
                <a:spcPct val="80000"/>
              </a:lnSpc>
              <a:buFontTx/>
              <a:buNone/>
            </a:pPr>
            <a:r>
              <a:rPr lang="en-US" altLang="en-US" sz="2800"/>
              <a:t>   1.  Maksimasi (</a:t>
            </a:r>
            <a:r>
              <a:rPr lang="en-US" altLang="en-US" sz="2800" i="1"/>
              <a:t>maximization</a:t>
            </a:r>
            <a:r>
              <a:rPr lang="en-US" altLang="en-US" sz="2800"/>
              <a:t>)</a:t>
            </a:r>
          </a:p>
          <a:p>
            <a:pPr eaLnBrk="1" hangingPunct="1">
              <a:lnSpc>
                <a:spcPct val="80000"/>
              </a:lnSpc>
              <a:buFontTx/>
              <a:buNone/>
            </a:pPr>
            <a:r>
              <a:rPr lang="en-US" altLang="en-US" sz="2800"/>
              <a:t>   2.  Minimasi (</a:t>
            </a:r>
            <a:r>
              <a:rPr lang="en-US" altLang="en-US" sz="2800" i="1"/>
              <a:t>minimization</a:t>
            </a:r>
            <a:r>
              <a:rPr lang="en-US" altLang="en-US" sz="2800"/>
              <a:t>)</a:t>
            </a:r>
          </a:p>
          <a:p>
            <a:pPr lvl="1" eaLnBrk="1" hangingPunct="1">
              <a:lnSpc>
                <a:spcPct val="80000"/>
              </a:lnSpc>
              <a:buFontTx/>
              <a:buNone/>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2BD2-0703-4127-B6E6-5D4D1FB54998}"/>
              </a:ext>
            </a:extLst>
          </p:cNvPr>
          <p:cNvSpPr>
            <a:spLocks noGrp="1"/>
          </p:cNvSpPr>
          <p:nvPr>
            <p:ph type="title"/>
          </p:nvPr>
        </p:nvSpPr>
        <p:spPr/>
        <p:txBody>
          <a:bodyPr/>
          <a:lstStyle/>
          <a:p>
            <a:r>
              <a:rPr lang="en-GB" dirty="0"/>
              <a:t>Overview</a:t>
            </a:r>
          </a:p>
        </p:txBody>
      </p:sp>
      <p:sp>
        <p:nvSpPr>
          <p:cNvPr id="3" name="Text Placeholder 2">
            <a:extLst>
              <a:ext uri="{FF2B5EF4-FFF2-40B4-BE49-F238E27FC236}">
                <a16:creationId xmlns:a16="http://schemas.microsoft.com/office/drawing/2014/main" id="{C1A8FA63-C135-4D87-96D3-3D97E67DDDC6}"/>
              </a:ext>
            </a:extLst>
          </p:cNvPr>
          <p:cNvSpPr>
            <a:spLocks noGrp="1"/>
          </p:cNvSpPr>
          <p:nvPr>
            <p:ph type="body" idx="1"/>
          </p:nvPr>
        </p:nvSpPr>
        <p:spPr>
          <a:xfrm>
            <a:off x="453644" y="1787358"/>
            <a:ext cx="8236711" cy="1723549"/>
          </a:xfrm>
        </p:spPr>
        <p:txBody>
          <a:bodyPr/>
          <a:lstStyle/>
          <a:p>
            <a:r>
              <a:rPr lang="en-GB" dirty="0"/>
              <a:t>Data Structures are the programmatic way of storing data so that data can be used efficiently. </a:t>
            </a:r>
          </a:p>
          <a:p>
            <a:r>
              <a:rPr lang="en-GB" dirty="0"/>
              <a:t>Almost every enterprise application uses various types of data structures in one or the other way</a:t>
            </a:r>
          </a:p>
        </p:txBody>
      </p:sp>
    </p:spTree>
    <p:extLst>
      <p:ext uri="{BB962C8B-B14F-4D97-AF65-F5344CB8AC3E}">
        <p14:creationId xmlns:p14="http://schemas.microsoft.com/office/powerpoint/2010/main" val="228893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579632F-6534-415A-ADFA-45FE670E5430}"/>
              </a:ext>
            </a:extLst>
          </p:cNvPr>
          <p:cNvSpPr>
            <a:spLocks noGrp="1" noChangeArrowheads="1"/>
          </p:cNvSpPr>
          <p:nvPr>
            <p:ph type="body" idx="1"/>
          </p:nvPr>
        </p:nvSpPr>
        <p:spPr>
          <a:xfrm>
            <a:off x="457200" y="549275"/>
            <a:ext cx="8229600" cy="5546725"/>
          </a:xfrm>
        </p:spPr>
        <p:txBody>
          <a:bodyPr/>
          <a:lstStyle/>
          <a:p>
            <a:pPr eaLnBrk="1" hangingPunct="1">
              <a:buFontTx/>
              <a:buNone/>
            </a:pPr>
            <a:endParaRPr lang="en-US" altLang="en-US" b="1"/>
          </a:p>
          <a:p>
            <a:pPr eaLnBrk="1" hangingPunct="1">
              <a:buFontTx/>
              <a:buNone/>
            </a:pPr>
            <a:r>
              <a:rPr lang="en-US" altLang="en-US"/>
              <a:t>Contoh persoalan optimasi:</a:t>
            </a:r>
          </a:p>
          <a:p>
            <a:pPr eaLnBrk="1" hangingPunct="1">
              <a:buFontTx/>
              <a:buNone/>
            </a:pPr>
            <a:endParaRPr lang="en-US" altLang="en-US" b="1"/>
          </a:p>
          <a:p>
            <a:pPr eaLnBrk="1" hangingPunct="1">
              <a:buFontTx/>
              <a:buNone/>
            </a:pPr>
            <a:r>
              <a:rPr lang="en-US" altLang="en-US" b="1"/>
              <a:t>  ( Masalah Penukaran Uang)</a:t>
            </a:r>
            <a:r>
              <a:rPr lang="en-US" altLang="en-US"/>
              <a:t>: Diberikan uang senilai </a:t>
            </a:r>
            <a:r>
              <a:rPr lang="en-US" altLang="en-US" i="1"/>
              <a:t>A</a:t>
            </a:r>
            <a:r>
              <a:rPr lang="en-US" altLang="en-US"/>
              <a:t>. Tukar </a:t>
            </a:r>
            <a:r>
              <a:rPr lang="en-US" altLang="en-US" i="1"/>
              <a:t>A</a:t>
            </a:r>
            <a:r>
              <a:rPr lang="en-US" altLang="en-US"/>
              <a:t> dengan koin-koin uang yang ada. Berapa jumlah </a:t>
            </a:r>
            <a:r>
              <a:rPr lang="en-US" altLang="en-US" u="sng"/>
              <a:t>minimum</a:t>
            </a:r>
            <a:r>
              <a:rPr lang="en-US" altLang="en-US"/>
              <a:t> koin yang diperlukan untuk penukaran tersebut?</a:t>
            </a:r>
          </a:p>
          <a:p>
            <a:pPr eaLnBrk="1" hangingPunct="1">
              <a:buFontTx/>
              <a:buNone/>
            </a:pPr>
            <a:endParaRPr lang="en-US" altLang="en-US">
              <a:sym typeface="Wingdings" panose="05000000000000000000" pitchFamily="2" charset="2"/>
            </a:endParaRPr>
          </a:p>
          <a:p>
            <a:pPr eaLnBrk="1" hangingPunct="1">
              <a:buFontTx/>
              <a:buNone/>
            </a:pPr>
            <a:r>
              <a:rPr lang="en-US" altLang="en-US">
                <a:sym typeface="Wingdings" panose="05000000000000000000" pitchFamily="2" charset="2"/>
              </a:rPr>
              <a:t> Persoalan minimasi</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7EBEDCA-A999-48BE-B82F-D26274F7F772}"/>
              </a:ext>
            </a:extLst>
          </p:cNvPr>
          <p:cNvSpPr>
            <a:spLocks noGrp="1" noChangeArrowheads="1"/>
          </p:cNvSpPr>
          <p:nvPr>
            <p:ph type="body" idx="1"/>
          </p:nvPr>
        </p:nvSpPr>
        <p:spPr>
          <a:xfrm>
            <a:off x="381000" y="990600"/>
            <a:ext cx="8229600" cy="2954655"/>
          </a:xfrm>
        </p:spPr>
        <p:txBody>
          <a:bodyPr/>
          <a:lstStyle/>
          <a:p>
            <a:pPr eaLnBrk="1" hangingPunct="1">
              <a:buFontTx/>
              <a:buNone/>
            </a:pPr>
            <a:r>
              <a:rPr lang="en-US" altLang="en-US" b="1" dirty="0" err="1"/>
              <a:t>Contoh</a:t>
            </a:r>
            <a:r>
              <a:rPr lang="en-US" altLang="en-US" b="1" dirty="0"/>
              <a:t> 1</a:t>
            </a:r>
            <a:r>
              <a:rPr lang="en-US" altLang="en-US" dirty="0"/>
              <a:t>: </a:t>
            </a:r>
            <a:r>
              <a:rPr lang="en-US" altLang="en-US" dirty="0" err="1"/>
              <a:t>tersedia</a:t>
            </a:r>
            <a:r>
              <a:rPr lang="en-US" altLang="en-US" dirty="0"/>
              <a:t> </a:t>
            </a:r>
            <a:r>
              <a:rPr lang="en-US" altLang="en-US" dirty="0" err="1"/>
              <a:t>banyak</a:t>
            </a:r>
            <a:r>
              <a:rPr lang="en-US" altLang="en-US" dirty="0"/>
              <a:t> </a:t>
            </a:r>
            <a:r>
              <a:rPr lang="en-US" altLang="en-US" dirty="0" err="1"/>
              <a:t>koin</a:t>
            </a:r>
            <a:r>
              <a:rPr lang="en-US" altLang="en-US" dirty="0"/>
              <a:t> 1, 5, 10, 25</a:t>
            </a:r>
          </a:p>
          <a:p>
            <a:pPr eaLnBrk="1" hangingPunct="1"/>
            <a:endParaRPr lang="en-US" altLang="en-US" dirty="0"/>
          </a:p>
          <a:p>
            <a:pPr eaLnBrk="1" hangingPunct="1"/>
            <a:r>
              <a:rPr lang="en-US" altLang="en-US" dirty="0" err="1"/>
              <a:t>Uang</a:t>
            </a:r>
            <a:r>
              <a:rPr lang="en-US" altLang="en-US" dirty="0"/>
              <a:t> </a:t>
            </a:r>
            <a:r>
              <a:rPr lang="en-US" altLang="en-US" dirty="0" err="1"/>
              <a:t>senilai</a:t>
            </a:r>
            <a:r>
              <a:rPr lang="en-US" altLang="en-US" dirty="0"/>
              <a:t> </a:t>
            </a:r>
            <a:r>
              <a:rPr lang="en-US" altLang="en-US" i="1" dirty="0"/>
              <a:t>A</a:t>
            </a:r>
            <a:r>
              <a:rPr lang="en-US" altLang="en-US" dirty="0"/>
              <a:t> = 32 </a:t>
            </a:r>
            <a:r>
              <a:rPr lang="en-US" altLang="en-US" dirty="0" err="1"/>
              <a:t>dapat</a:t>
            </a:r>
            <a:r>
              <a:rPr lang="en-US" altLang="en-US" dirty="0"/>
              <a:t> </a:t>
            </a:r>
            <a:r>
              <a:rPr lang="en-US" altLang="en-US" dirty="0" err="1"/>
              <a:t>ditukar</a:t>
            </a:r>
            <a:r>
              <a:rPr lang="en-US" altLang="en-US" dirty="0"/>
              <a:t> </a:t>
            </a:r>
            <a:r>
              <a:rPr lang="en-US" altLang="en-US" dirty="0" err="1"/>
              <a:t>dengan</a:t>
            </a:r>
            <a:r>
              <a:rPr lang="en-US" altLang="en-US" dirty="0"/>
              <a:t> </a:t>
            </a:r>
            <a:r>
              <a:rPr lang="en-US" altLang="en-US" dirty="0" err="1"/>
              <a:t>banyak</a:t>
            </a:r>
            <a:r>
              <a:rPr lang="en-US" altLang="en-US" dirty="0"/>
              <a:t> </a:t>
            </a:r>
            <a:r>
              <a:rPr lang="en-US" altLang="en-US" dirty="0" err="1"/>
              <a:t>cara</a:t>
            </a:r>
            <a:r>
              <a:rPr lang="en-US" altLang="en-US" dirty="0"/>
              <a:t> </a:t>
            </a:r>
            <a:r>
              <a:rPr lang="en-US" altLang="en-US" dirty="0" err="1"/>
              <a:t>berikut</a:t>
            </a:r>
            <a:r>
              <a:rPr lang="en-US" altLang="en-US" dirty="0"/>
              <a:t>:</a:t>
            </a:r>
          </a:p>
          <a:p>
            <a:pPr eaLnBrk="1" hangingPunct="1">
              <a:buFontTx/>
              <a:buNone/>
            </a:pPr>
            <a:r>
              <a:rPr lang="en-US" altLang="en-US" dirty="0"/>
              <a:t>	  32 = 1 + 1 + … + 1  	  	(32 </a:t>
            </a:r>
            <a:r>
              <a:rPr lang="en-US" altLang="en-US" dirty="0" err="1"/>
              <a:t>koin</a:t>
            </a:r>
            <a:r>
              <a:rPr lang="en-US" altLang="en-US" dirty="0"/>
              <a:t>)</a:t>
            </a:r>
          </a:p>
          <a:p>
            <a:pPr eaLnBrk="1" hangingPunct="1">
              <a:buFontTx/>
              <a:buNone/>
            </a:pPr>
            <a:r>
              <a:rPr lang="en-US" altLang="en-US" dirty="0"/>
              <a:t>	  32 = 5 + 5 + 5 + 5 + 10 + 1 + 1	(7 </a:t>
            </a:r>
            <a:r>
              <a:rPr lang="en-US" altLang="en-US" dirty="0" err="1"/>
              <a:t>koin</a:t>
            </a:r>
            <a:r>
              <a:rPr lang="en-US" altLang="en-US" dirty="0"/>
              <a:t>)</a:t>
            </a:r>
          </a:p>
          <a:p>
            <a:pPr eaLnBrk="1" hangingPunct="1">
              <a:buFontTx/>
              <a:buNone/>
            </a:pPr>
            <a:r>
              <a:rPr lang="en-US" altLang="en-US" dirty="0"/>
              <a:t>	  32 = 10 + 10 + 10 + 1 + 1		(5 </a:t>
            </a:r>
            <a:r>
              <a:rPr lang="en-US" altLang="en-US" dirty="0" err="1"/>
              <a:t>koin</a:t>
            </a:r>
            <a:r>
              <a:rPr lang="en-US" altLang="en-US" dirty="0"/>
              <a:t>)</a:t>
            </a:r>
          </a:p>
          <a:p>
            <a:pPr eaLnBrk="1" hangingPunct="1">
              <a:buFontTx/>
              <a:buNone/>
            </a:pPr>
            <a:r>
              <a:rPr lang="en-US" altLang="en-US" dirty="0"/>
              <a:t>	  … </a:t>
            </a:r>
            <a:r>
              <a:rPr lang="en-US" altLang="en-US" dirty="0" err="1"/>
              <a:t>dst</a:t>
            </a:r>
            <a:r>
              <a:rPr lang="en-US" altLang="en-US" dirty="0"/>
              <a:t>		</a:t>
            </a:r>
          </a:p>
          <a:p>
            <a:pPr eaLnBrk="1" hangingPunct="1"/>
            <a:r>
              <a:rPr lang="en-US" altLang="en-US" dirty="0"/>
              <a:t>Minimum: 32 = 25 + 5 + 1 + 1       (4 </a:t>
            </a:r>
            <a:r>
              <a:rPr lang="en-US" altLang="en-US" dirty="0" err="1"/>
              <a:t>koin</a:t>
            </a:r>
            <a:r>
              <a:rPr lang="en-US" alt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4EA89135-F5FD-41C0-BE28-87119C914F01}"/>
              </a:ext>
            </a:extLst>
          </p:cNvPr>
          <p:cNvSpPr>
            <a:spLocks noGrp="1" noChangeArrowheads="1"/>
          </p:cNvSpPr>
          <p:nvPr>
            <p:ph type="body" idx="1"/>
          </p:nvPr>
        </p:nvSpPr>
        <p:spPr>
          <a:xfrm>
            <a:off x="468313" y="1066800"/>
            <a:ext cx="8229600" cy="4522788"/>
          </a:xfrm>
        </p:spPr>
        <p:txBody>
          <a:bodyPr/>
          <a:lstStyle/>
          <a:p>
            <a:pPr eaLnBrk="1" hangingPunct="1">
              <a:lnSpc>
                <a:spcPct val="90000"/>
              </a:lnSpc>
            </a:pPr>
            <a:r>
              <a:rPr lang="en-US" altLang="en-US" sz="2500" i="1" dirty="0"/>
              <a:t>Greedy</a:t>
            </a:r>
            <a:r>
              <a:rPr lang="en-US" altLang="en-US" sz="2500" dirty="0"/>
              <a:t> = </a:t>
            </a:r>
            <a:r>
              <a:rPr lang="en-US" altLang="en-US" sz="2500" dirty="0" err="1"/>
              <a:t>rakus</a:t>
            </a:r>
            <a:r>
              <a:rPr lang="en-US" altLang="en-US" sz="2500" dirty="0"/>
              <a:t>, </a:t>
            </a:r>
            <a:r>
              <a:rPr lang="en-US" altLang="en-US" sz="2500" dirty="0" err="1"/>
              <a:t>tamak</a:t>
            </a:r>
            <a:r>
              <a:rPr lang="en-US" altLang="en-US" sz="2500" dirty="0"/>
              <a:t>, </a:t>
            </a:r>
            <a:r>
              <a:rPr lang="en-US" altLang="en-US" sz="2500" dirty="0" err="1"/>
              <a:t>loba</a:t>
            </a:r>
            <a:r>
              <a:rPr lang="en-US" altLang="en-US" sz="2500" dirty="0"/>
              <a:t>, …</a:t>
            </a:r>
          </a:p>
          <a:p>
            <a:pPr eaLnBrk="1" hangingPunct="1">
              <a:lnSpc>
                <a:spcPct val="90000"/>
              </a:lnSpc>
              <a:buFontTx/>
              <a:buNone/>
            </a:pPr>
            <a:r>
              <a:rPr lang="en-US" altLang="en-US" sz="2500" dirty="0"/>
              <a:t> </a:t>
            </a:r>
          </a:p>
          <a:p>
            <a:pPr eaLnBrk="1" hangingPunct="1">
              <a:lnSpc>
                <a:spcPct val="90000"/>
              </a:lnSpc>
            </a:pPr>
            <a:r>
              <a:rPr lang="en-US" altLang="en-US" sz="2500" dirty="0" err="1"/>
              <a:t>Prinsip</a:t>
            </a:r>
            <a:r>
              <a:rPr lang="en-US" altLang="en-US" sz="2500" dirty="0"/>
              <a:t> </a:t>
            </a:r>
            <a:r>
              <a:rPr lang="en-US" altLang="en-US" sz="2500" i="1" dirty="0"/>
              <a:t>greedy</a:t>
            </a:r>
            <a:r>
              <a:rPr lang="en-US" altLang="en-US" sz="2500" dirty="0"/>
              <a:t>: “</a:t>
            </a:r>
            <a:r>
              <a:rPr lang="en-US" altLang="en-US" sz="2500" i="1" dirty="0"/>
              <a:t>take what you can get now!</a:t>
            </a:r>
            <a:r>
              <a:rPr lang="en-US" altLang="en-US" sz="2500" dirty="0"/>
              <a:t>”. </a:t>
            </a:r>
          </a:p>
          <a:p>
            <a:pPr eaLnBrk="1" hangingPunct="1">
              <a:lnSpc>
                <a:spcPct val="90000"/>
              </a:lnSpc>
            </a:pPr>
            <a:endParaRPr lang="en-US" altLang="en-US" sz="2500" dirty="0"/>
          </a:p>
          <a:p>
            <a:pPr eaLnBrk="1" hangingPunct="1">
              <a:lnSpc>
                <a:spcPct val="90000"/>
              </a:lnSpc>
            </a:pPr>
            <a:r>
              <a:rPr lang="en-US" altLang="en-US" sz="2500" dirty="0" err="1"/>
              <a:t>Algoritma</a:t>
            </a:r>
            <a:r>
              <a:rPr lang="en-US" altLang="en-US" sz="2500" dirty="0"/>
              <a:t> </a:t>
            </a:r>
            <a:r>
              <a:rPr lang="en-US" altLang="en-US" sz="2500" i="1" dirty="0"/>
              <a:t>greedy</a:t>
            </a:r>
            <a:r>
              <a:rPr lang="en-US" altLang="en-US" sz="2500" dirty="0"/>
              <a:t> </a:t>
            </a:r>
            <a:r>
              <a:rPr lang="en-US" altLang="en-US" sz="2500" dirty="0" err="1"/>
              <a:t>membentuk</a:t>
            </a:r>
            <a:r>
              <a:rPr lang="en-US" altLang="en-US" sz="2500" dirty="0"/>
              <a:t> </a:t>
            </a:r>
            <a:r>
              <a:rPr lang="en-US" altLang="en-US" sz="2500" dirty="0" err="1"/>
              <a:t>solusi</a:t>
            </a:r>
            <a:r>
              <a:rPr lang="en-US" altLang="en-US" sz="2500" dirty="0"/>
              <a:t> </a:t>
            </a:r>
            <a:r>
              <a:rPr lang="en-US" altLang="en-US" sz="2500" dirty="0" err="1"/>
              <a:t>langkah</a:t>
            </a:r>
            <a:r>
              <a:rPr lang="en-US" altLang="en-US" sz="2500" dirty="0"/>
              <a:t> per </a:t>
            </a:r>
            <a:r>
              <a:rPr lang="en-US" altLang="en-US" sz="2500" dirty="0" err="1"/>
              <a:t>langkah</a:t>
            </a:r>
            <a:r>
              <a:rPr lang="en-US" altLang="en-US" sz="2500" dirty="0"/>
              <a:t> (</a:t>
            </a:r>
            <a:r>
              <a:rPr lang="en-US" altLang="en-US" sz="2500" i="1" dirty="0"/>
              <a:t>step by step</a:t>
            </a:r>
            <a:r>
              <a:rPr lang="en-US" altLang="en-US" sz="2500" dirty="0"/>
              <a:t>). </a:t>
            </a:r>
          </a:p>
          <a:p>
            <a:pPr eaLnBrk="1" hangingPunct="1">
              <a:lnSpc>
                <a:spcPct val="90000"/>
              </a:lnSpc>
            </a:pPr>
            <a:endParaRPr lang="en-US" altLang="en-US" sz="2500" dirty="0"/>
          </a:p>
          <a:p>
            <a:pPr eaLnBrk="1" hangingPunct="1">
              <a:lnSpc>
                <a:spcPct val="90000"/>
              </a:lnSpc>
            </a:pPr>
            <a:r>
              <a:rPr lang="en-US" altLang="en-US" sz="2500" dirty="0"/>
              <a:t>Pada </a:t>
            </a:r>
            <a:r>
              <a:rPr lang="en-US" altLang="en-US" sz="2500" dirty="0" err="1"/>
              <a:t>setiap</a:t>
            </a:r>
            <a:r>
              <a:rPr lang="en-US" altLang="en-US" sz="2500" dirty="0"/>
              <a:t> </a:t>
            </a:r>
            <a:r>
              <a:rPr lang="en-US" altLang="en-US" sz="2500" dirty="0" err="1"/>
              <a:t>langkah</a:t>
            </a:r>
            <a:r>
              <a:rPr lang="en-US" altLang="en-US" sz="2500" dirty="0"/>
              <a:t>, </a:t>
            </a:r>
            <a:r>
              <a:rPr lang="en-US" altLang="en-US" sz="2500" dirty="0" err="1"/>
              <a:t>terdapat</a:t>
            </a:r>
            <a:r>
              <a:rPr lang="en-US" altLang="en-US" sz="2500" dirty="0"/>
              <a:t> </a:t>
            </a:r>
            <a:r>
              <a:rPr lang="en-US" altLang="en-US" sz="2500" dirty="0" err="1"/>
              <a:t>banyak</a:t>
            </a:r>
            <a:r>
              <a:rPr lang="en-US" altLang="en-US" sz="2500" dirty="0"/>
              <a:t> </a:t>
            </a:r>
            <a:r>
              <a:rPr lang="en-US" altLang="en-US" sz="2500" dirty="0" err="1"/>
              <a:t>pilihan</a:t>
            </a:r>
            <a:r>
              <a:rPr lang="en-US" altLang="en-US" sz="2500" dirty="0"/>
              <a:t> yang </a:t>
            </a:r>
            <a:r>
              <a:rPr lang="en-US" altLang="en-US" sz="2500" dirty="0" err="1"/>
              <a:t>perlu</a:t>
            </a:r>
            <a:r>
              <a:rPr lang="en-US" altLang="en-US" sz="2500" dirty="0"/>
              <a:t> </a:t>
            </a:r>
            <a:r>
              <a:rPr lang="en-US" altLang="en-US" sz="2500" dirty="0" err="1"/>
              <a:t>dieksplorasi</a:t>
            </a:r>
            <a:r>
              <a:rPr lang="en-US" altLang="en-US" sz="2500" dirty="0"/>
              <a:t>. </a:t>
            </a:r>
          </a:p>
          <a:p>
            <a:pPr eaLnBrk="1" hangingPunct="1">
              <a:lnSpc>
                <a:spcPct val="90000"/>
              </a:lnSpc>
            </a:pPr>
            <a:endParaRPr lang="en-US" altLang="en-US" sz="2500" dirty="0"/>
          </a:p>
          <a:p>
            <a:pPr eaLnBrk="1" hangingPunct="1">
              <a:lnSpc>
                <a:spcPct val="90000"/>
              </a:lnSpc>
            </a:pPr>
            <a:r>
              <a:rPr lang="en-US" altLang="en-US" sz="2500" dirty="0"/>
              <a:t>Oleh </a:t>
            </a:r>
            <a:r>
              <a:rPr lang="en-US" altLang="en-US" sz="2500" dirty="0" err="1"/>
              <a:t>karena</a:t>
            </a:r>
            <a:r>
              <a:rPr lang="en-US" altLang="en-US" sz="2500" dirty="0"/>
              <a:t> </a:t>
            </a:r>
            <a:r>
              <a:rPr lang="en-US" altLang="en-US" sz="2500" dirty="0" err="1"/>
              <a:t>itu</a:t>
            </a:r>
            <a:r>
              <a:rPr lang="en-US" altLang="en-US" sz="2500" dirty="0"/>
              <a:t>, pada </a:t>
            </a:r>
            <a:r>
              <a:rPr lang="en-US" altLang="en-US" sz="2500" dirty="0" err="1"/>
              <a:t>setiap</a:t>
            </a:r>
            <a:r>
              <a:rPr lang="en-US" altLang="en-US" sz="2500" dirty="0"/>
              <a:t> </a:t>
            </a:r>
            <a:r>
              <a:rPr lang="en-US" altLang="en-US" sz="2500" dirty="0" err="1"/>
              <a:t>langkah</a:t>
            </a:r>
            <a:r>
              <a:rPr lang="en-US" altLang="en-US" sz="2500" dirty="0"/>
              <a:t> </a:t>
            </a:r>
            <a:r>
              <a:rPr lang="en-US" altLang="en-US" sz="2500" dirty="0" err="1"/>
              <a:t>harus</a:t>
            </a:r>
            <a:r>
              <a:rPr lang="en-US" altLang="en-US" sz="2500" dirty="0"/>
              <a:t> </a:t>
            </a:r>
            <a:r>
              <a:rPr lang="en-US" altLang="en-US" sz="2500" dirty="0" err="1"/>
              <a:t>dibuat</a:t>
            </a:r>
            <a:r>
              <a:rPr lang="en-US" altLang="en-US" sz="2500" dirty="0"/>
              <a:t> </a:t>
            </a:r>
            <a:r>
              <a:rPr lang="en-US" altLang="en-US" sz="2500" dirty="0" err="1"/>
              <a:t>keputusan</a:t>
            </a:r>
            <a:r>
              <a:rPr lang="en-US" altLang="en-US" sz="2500" dirty="0"/>
              <a:t> yang </a:t>
            </a:r>
            <a:r>
              <a:rPr lang="en-US" altLang="en-US" sz="2500" dirty="0" err="1"/>
              <a:t>terbaik</a:t>
            </a:r>
            <a:r>
              <a:rPr lang="en-US" altLang="en-US" sz="2500" dirty="0"/>
              <a:t> </a:t>
            </a:r>
            <a:r>
              <a:rPr lang="en-US" altLang="en-US" sz="2500" dirty="0" err="1"/>
              <a:t>dalam</a:t>
            </a:r>
            <a:r>
              <a:rPr lang="en-US" altLang="en-US" sz="2500" dirty="0"/>
              <a:t> </a:t>
            </a:r>
            <a:r>
              <a:rPr lang="en-US" altLang="en-US" sz="2500" dirty="0" err="1"/>
              <a:t>menentukan</a:t>
            </a:r>
            <a:r>
              <a:rPr lang="en-US" altLang="en-US" sz="2500" dirty="0"/>
              <a:t> </a:t>
            </a:r>
            <a:r>
              <a:rPr lang="en-US" altLang="en-US" sz="2500" dirty="0" err="1"/>
              <a:t>pilihan</a:t>
            </a:r>
            <a:r>
              <a:rPr lang="en-US" altLang="en-US" sz="2500" dirty="0"/>
              <a:t>. </a:t>
            </a:r>
          </a:p>
          <a:p>
            <a:pPr eaLnBrk="1" hangingPunct="1">
              <a:lnSpc>
                <a:spcPct val="90000"/>
              </a:lnSpc>
            </a:pPr>
            <a:endParaRPr lang="en-US" altLang="en-US" sz="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FD11DCD8-E589-431F-98F3-F9365ECB0ED0}"/>
              </a:ext>
            </a:extLst>
          </p:cNvPr>
          <p:cNvSpPr>
            <a:spLocks noGrp="1" noChangeArrowheads="1"/>
          </p:cNvSpPr>
          <p:nvPr>
            <p:ph type="body" idx="1"/>
          </p:nvPr>
        </p:nvSpPr>
        <p:spPr>
          <a:xfrm>
            <a:off x="457200" y="549275"/>
            <a:ext cx="8229600" cy="4751388"/>
          </a:xfrm>
        </p:spPr>
        <p:txBody>
          <a:bodyPr/>
          <a:lstStyle/>
          <a:p>
            <a:pPr eaLnBrk="1" hangingPunct="1"/>
            <a:endParaRPr lang="en-US" altLang="en-US"/>
          </a:p>
          <a:p>
            <a:pPr eaLnBrk="1" hangingPunct="1"/>
            <a:r>
              <a:rPr lang="en-US" altLang="en-US"/>
              <a:t>Pada setiap langkah, kita membuat pilihan </a:t>
            </a:r>
            <a:r>
              <a:rPr lang="en-US" altLang="en-US" b="1"/>
              <a:t>optimum lokal</a:t>
            </a:r>
            <a:r>
              <a:rPr lang="en-US" altLang="en-US"/>
              <a:t> (</a:t>
            </a:r>
            <a:r>
              <a:rPr lang="en-US" altLang="en-US" i="1"/>
              <a:t>local optimum</a:t>
            </a:r>
            <a:r>
              <a:rPr lang="en-US" altLang="en-US"/>
              <a:t>)</a:t>
            </a:r>
          </a:p>
          <a:p>
            <a:pPr eaLnBrk="1" hangingPunct="1">
              <a:buFontTx/>
              <a:buNone/>
            </a:pPr>
            <a:endParaRPr lang="en-US" altLang="en-US"/>
          </a:p>
          <a:p>
            <a:pPr eaLnBrk="1" hangingPunct="1"/>
            <a:r>
              <a:rPr lang="en-US" altLang="en-US"/>
              <a:t>dengan harapan bahwa langkah sisanya  mengarah ke solusi </a:t>
            </a:r>
            <a:r>
              <a:rPr lang="en-US" altLang="en-US" b="1"/>
              <a:t>optimum global</a:t>
            </a:r>
            <a:r>
              <a:rPr lang="en-US" altLang="en-US"/>
              <a:t> (</a:t>
            </a:r>
            <a:r>
              <a:rPr lang="en-US" altLang="en-US" i="1"/>
              <a:t>global optimm</a:t>
            </a:r>
            <a:r>
              <a:rPr lang="en-US" alt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3D9256CA-D553-426D-A167-C77E1A34F17F}"/>
              </a:ext>
            </a:extLst>
          </p:cNvPr>
          <p:cNvSpPr>
            <a:spLocks noGrp="1" noChangeArrowheads="1"/>
          </p:cNvSpPr>
          <p:nvPr>
            <p:ph type="body" idx="1"/>
          </p:nvPr>
        </p:nvSpPr>
        <p:spPr>
          <a:xfrm>
            <a:off x="457200" y="1371600"/>
            <a:ext cx="8229600" cy="4724400"/>
          </a:xfrm>
        </p:spPr>
        <p:txBody>
          <a:bodyPr/>
          <a:lstStyle/>
          <a:p>
            <a:pPr marL="609600" indent="-609600" eaLnBrk="1" hangingPunct="1">
              <a:lnSpc>
                <a:spcPct val="90000"/>
              </a:lnSpc>
              <a:buFontTx/>
              <a:buNone/>
            </a:pPr>
            <a:r>
              <a:rPr lang="en-US" altLang="en-US" sz="2400" dirty="0" err="1"/>
              <a:t>Elemen-elemen</a:t>
            </a:r>
            <a:r>
              <a:rPr lang="en-US" altLang="en-US" sz="2400" dirty="0"/>
              <a:t> </a:t>
            </a:r>
            <a:r>
              <a:rPr lang="en-US" altLang="en-US" sz="2400" dirty="0" err="1"/>
              <a:t>algoritma</a:t>
            </a:r>
            <a:r>
              <a:rPr lang="en-US" altLang="en-US" sz="2400" dirty="0"/>
              <a:t> greedy: </a:t>
            </a:r>
          </a:p>
          <a:p>
            <a:pPr marL="609600" indent="-609600" eaLnBrk="1" hangingPunct="1">
              <a:lnSpc>
                <a:spcPct val="90000"/>
              </a:lnSpc>
              <a:buFontTx/>
              <a:buNone/>
            </a:pPr>
            <a:r>
              <a:rPr lang="en-US" altLang="en-US" sz="2400" dirty="0"/>
              <a:t>	1. </a:t>
            </a:r>
            <a:r>
              <a:rPr lang="en-US" altLang="en-US" sz="2400" dirty="0" err="1"/>
              <a:t>Himpunan</a:t>
            </a:r>
            <a:r>
              <a:rPr lang="en-US" altLang="en-US" sz="2400" dirty="0"/>
              <a:t> </a:t>
            </a:r>
            <a:r>
              <a:rPr lang="en-US" altLang="en-US" sz="2400" dirty="0" err="1"/>
              <a:t>kandidat</a:t>
            </a:r>
            <a:r>
              <a:rPr lang="en-US" altLang="en-US" sz="2400" dirty="0"/>
              <a:t>, </a:t>
            </a:r>
            <a:r>
              <a:rPr lang="en-US" altLang="en-US" sz="2400" i="1" dirty="0"/>
              <a:t>C</a:t>
            </a:r>
            <a:r>
              <a:rPr lang="en-US" altLang="en-US" sz="2400" dirty="0"/>
              <a:t>.</a:t>
            </a:r>
          </a:p>
          <a:p>
            <a:pPr marL="609600" indent="-609600" eaLnBrk="1" hangingPunct="1">
              <a:lnSpc>
                <a:spcPct val="90000"/>
              </a:lnSpc>
              <a:buFontTx/>
              <a:buNone/>
            </a:pPr>
            <a:r>
              <a:rPr lang="en-US" altLang="en-US" sz="2400" dirty="0"/>
              <a:t>	2. </a:t>
            </a:r>
            <a:r>
              <a:rPr lang="en-US" altLang="en-US" sz="2400" dirty="0" err="1"/>
              <a:t>Himpunan</a:t>
            </a:r>
            <a:r>
              <a:rPr lang="en-US" altLang="en-US" sz="2400" dirty="0"/>
              <a:t> </a:t>
            </a:r>
            <a:r>
              <a:rPr lang="en-US" altLang="en-US" sz="2400" dirty="0" err="1"/>
              <a:t>solusi</a:t>
            </a:r>
            <a:r>
              <a:rPr lang="en-US" altLang="en-US" sz="2400" dirty="0"/>
              <a:t>, </a:t>
            </a:r>
            <a:r>
              <a:rPr lang="en-US" altLang="en-US" sz="2400" i="1" dirty="0"/>
              <a:t>S</a:t>
            </a:r>
          </a:p>
          <a:p>
            <a:pPr marL="609600" indent="-609600" eaLnBrk="1" hangingPunct="1">
              <a:lnSpc>
                <a:spcPct val="90000"/>
              </a:lnSpc>
              <a:buFontTx/>
              <a:buNone/>
            </a:pPr>
            <a:r>
              <a:rPr lang="en-US" altLang="en-US" sz="2400" dirty="0"/>
              <a:t>	3. </a:t>
            </a:r>
            <a:r>
              <a:rPr lang="en-US" altLang="en-US" sz="2400" dirty="0" err="1"/>
              <a:t>Fungsi</a:t>
            </a:r>
            <a:r>
              <a:rPr lang="en-US" altLang="en-US" sz="2400" dirty="0"/>
              <a:t> </a:t>
            </a:r>
            <a:r>
              <a:rPr lang="en-US" altLang="en-US" sz="2400" dirty="0" err="1"/>
              <a:t>seleksi</a:t>
            </a:r>
            <a:r>
              <a:rPr lang="en-US" altLang="en-US" sz="2400" dirty="0"/>
              <a:t> (</a:t>
            </a:r>
            <a:r>
              <a:rPr lang="en-US" altLang="en-US" sz="2400" i="1" dirty="0"/>
              <a:t>selection function</a:t>
            </a:r>
            <a:r>
              <a:rPr lang="en-US" altLang="en-US" sz="2400" dirty="0"/>
              <a:t>)</a:t>
            </a:r>
          </a:p>
          <a:p>
            <a:pPr marL="609600" indent="-609600" eaLnBrk="1" hangingPunct="1">
              <a:lnSpc>
                <a:spcPct val="90000"/>
              </a:lnSpc>
              <a:buFontTx/>
              <a:buNone/>
            </a:pPr>
            <a:r>
              <a:rPr lang="en-US" altLang="en-US" sz="2400" dirty="0"/>
              <a:t>	4. </a:t>
            </a:r>
            <a:r>
              <a:rPr lang="en-US" altLang="en-US" sz="2400" dirty="0" err="1"/>
              <a:t>Fungsi</a:t>
            </a:r>
            <a:r>
              <a:rPr lang="en-US" altLang="en-US" sz="2400" dirty="0"/>
              <a:t> </a:t>
            </a:r>
            <a:r>
              <a:rPr lang="en-US" altLang="en-US" sz="2400" dirty="0" err="1"/>
              <a:t>kelayakan</a:t>
            </a:r>
            <a:r>
              <a:rPr lang="en-US" altLang="en-US" sz="2400" dirty="0"/>
              <a:t> (</a:t>
            </a:r>
            <a:r>
              <a:rPr lang="en-US" altLang="en-US" sz="2400" i="1" dirty="0"/>
              <a:t>feasible</a:t>
            </a:r>
            <a:r>
              <a:rPr lang="en-US" altLang="en-US" sz="2400" dirty="0"/>
              <a:t>)</a:t>
            </a:r>
          </a:p>
          <a:p>
            <a:pPr marL="609600" indent="-609600" eaLnBrk="1" hangingPunct="1">
              <a:lnSpc>
                <a:spcPct val="90000"/>
              </a:lnSpc>
              <a:buFontTx/>
              <a:buNone/>
            </a:pPr>
            <a:r>
              <a:rPr lang="en-US" altLang="en-US" sz="2400" dirty="0"/>
              <a:t>	5. </a:t>
            </a:r>
            <a:r>
              <a:rPr lang="en-US" altLang="en-US" sz="2400" dirty="0" err="1"/>
              <a:t>Fungsi</a:t>
            </a:r>
            <a:r>
              <a:rPr lang="en-US" altLang="en-US" sz="2400" dirty="0"/>
              <a:t> </a:t>
            </a:r>
            <a:r>
              <a:rPr lang="en-US" altLang="en-US" sz="2400" dirty="0" err="1"/>
              <a:t>obyektif</a:t>
            </a:r>
            <a:r>
              <a:rPr lang="en-US" altLang="en-US" sz="2400" dirty="0"/>
              <a:t> </a:t>
            </a:r>
          </a:p>
          <a:p>
            <a:pPr marL="609600" indent="-609600" eaLnBrk="1" hangingPunct="1">
              <a:lnSpc>
                <a:spcPct val="90000"/>
              </a:lnSpc>
              <a:buFontTx/>
              <a:buNone/>
            </a:pPr>
            <a:endParaRPr lang="en-US" altLang="en-US" sz="2400" dirty="0"/>
          </a:p>
          <a:p>
            <a:pPr marL="609600" indent="-609600" eaLnBrk="1" hangingPunct="1">
              <a:lnSpc>
                <a:spcPct val="90000"/>
              </a:lnSpc>
              <a:buFontTx/>
              <a:buNone/>
            </a:pPr>
            <a:r>
              <a:rPr lang="en-US" altLang="en-US" sz="2400" dirty="0" err="1"/>
              <a:t>Dengan</a:t>
            </a:r>
            <a:r>
              <a:rPr lang="en-US" altLang="en-US" sz="2400" dirty="0"/>
              <a:t> kata lain:</a:t>
            </a:r>
          </a:p>
          <a:p>
            <a:pPr marL="609600" indent="-609600" eaLnBrk="1" hangingPunct="1">
              <a:lnSpc>
                <a:spcPct val="90000"/>
              </a:lnSpc>
              <a:buFontTx/>
              <a:buNone/>
            </a:pPr>
            <a:r>
              <a:rPr lang="en-US" altLang="en-US" sz="2400" dirty="0"/>
              <a:t>	</a:t>
            </a:r>
            <a:r>
              <a:rPr lang="en-US" altLang="en-US" sz="2400" dirty="0" err="1"/>
              <a:t>algoritma</a:t>
            </a:r>
            <a:r>
              <a:rPr lang="en-US" altLang="en-US" sz="2400" dirty="0"/>
              <a:t> </a:t>
            </a:r>
            <a:r>
              <a:rPr lang="en-US" altLang="en-US" sz="2400" i="1" dirty="0"/>
              <a:t>greedy</a:t>
            </a:r>
            <a:r>
              <a:rPr lang="en-US" altLang="en-US" sz="2400" dirty="0"/>
              <a:t> </a:t>
            </a:r>
            <a:r>
              <a:rPr lang="en-US" altLang="en-US" sz="2400" dirty="0" err="1"/>
              <a:t>melibatkan</a:t>
            </a:r>
            <a:r>
              <a:rPr lang="en-US" altLang="en-US" sz="2400" dirty="0"/>
              <a:t> </a:t>
            </a:r>
            <a:r>
              <a:rPr lang="en-US" altLang="en-US" sz="2400" dirty="0" err="1"/>
              <a:t>pencarian</a:t>
            </a:r>
            <a:r>
              <a:rPr lang="en-US" altLang="en-US" sz="2400" dirty="0"/>
              <a:t> </a:t>
            </a:r>
            <a:r>
              <a:rPr lang="en-US" altLang="en-US" sz="2400" dirty="0" err="1"/>
              <a:t>sebuah</a:t>
            </a:r>
            <a:r>
              <a:rPr lang="en-US" altLang="en-US" sz="2400" dirty="0"/>
              <a:t> </a:t>
            </a:r>
            <a:r>
              <a:rPr lang="en-US" altLang="en-US" sz="2400" dirty="0" err="1"/>
              <a:t>himpunan</a:t>
            </a:r>
            <a:r>
              <a:rPr lang="en-US" altLang="en-US" sz="2400" dirty="0"/>
              <a:t> </a:t>
            </a:r>
            <a:r>
              <a:rPr lang="en-US" altLang="en-US" sz="2400" dirty="0" err="1"/>
              <a:t>bagian</a:t>
            </a:r>
            <a:r>
              <a:rPr lang="en-US" altLang="en-US" sz="2400" dirty="0"/>
              <a:t>, </a:t>
            </a:r>
            <a:r>
              <a:rPr lang="en-US" altLang="en-US" sz="2400" i="1" dirty="0"/>
              <a:t>S</a:t>
            </a:r>
            <a:r>
              <a:rPr lang="en-US" altLang="en-US" sz="2400" dirty="0"/>
              <a:t>, </a:t>
            </a:r>
            <a:r>
              <a:rPr lang="en-US" altLang="en-US" sz="2400" dirty="0" err="1"/>
              <a:t>dari</a:t>
            </a:r>
            <a:r>
              <a:rPr lang="en-US" altLang="en-US" sz="2400" dirty="0"/>
              <a:t> </a:t>
            </a:r>
            <a:r>
              <a:rPr lang="en-US" altLang="en-US" sz="2400" dirty="0" err="1"/>
              <a:t>himpunan</a:t>
            </a:r>
            <a:r>
              <a:rPr lang="en-US" altLang="en-US" sz="2400" dirty="0"/>
              <a:t> </a:t>
            </a:r>
            <a:r>
              <a:rPr lang="en-US" altLang="en-US" sz="2400" dirty="0" err="1"/>
              <a:t>kandidat</a:t>
            </a:r>
            <a:r>
              <a:rPr lang="en-US" altLang="en-US" sz="2400" dirty="0"/>
              <a:t>, </a:t>
            </a:r>
            <a:r>
              <a:rPr lang="en-US" altLang="en-US" sz="2400" i="1" dirty="0"/>
              <a:t>C</a:t>
            </a:r>
            <a:r>
              <a:rPr lang="en-US" altLang="en-US" sz="2400" dirty="0"/>
              <a:t>; </a:t>
            </a:r>
          </a:p>
          <a:p>
            <a:pPr marL="609600" indent="-609600" eaLnBrk="1" hangingPunct="1">
              <a:lnSpc>
                <a:spcPct val="90000"/>
              </a:lnSpc>
              <a:buFontTx/>
              <a:buNone/>
            </a:pPr>
            <a:r>
              <a:rPr lang="en-US" altLang="en-US" sz="2400" dirty="0"/>
              <a:t>	yang </a:t>
            </a:r>
            <a:r>
              <a:rPr lang="en-US" altLang="en-US" sz="2400" dirty="0" err="1"/>
              <a:t>dalam</a:t>
            </a:r>
            <a:r>
              <a:rPr lang="en-US" altLang="en-US" sz="2400" dirty="0"/>
              <a:t> </a:t>
            </a:r>
            <a:r>
              <a:rPr lang="en-US" altLang="en-US" sz="2400" dirty="0" err="1"/>
              <a:t>hal</a:t>
            </a:r>
            <a:r>
              <a:rPr lang="en-US" altLang="en-US" sz="2400" dirty="0"/>
              <a:t> </a:t>
            </a:r>
            <a:r>
              <a:rPr lang="en-US" altLang="en-US" sz="2400" dirty="0" err="1"/>
              <a:t>ini</a:t>
            </a:r>
            <a:r>
              <a:rPr lang="en-US" altLang="en-US" sz="2400" dirty="0"/>
              <a:t>, </a:t>
            </a:r>
            <a:r>
              <a:rPr lang="en-US" altLang="en-US" sz="2400" i="1" dirty="0"/>
              <a:t>S</a:t>
            </a:r>
            <a:r>
              <a:rPr lang="en-US" altLang="en-US" sz="2400" dirty="0"/>
              <a:t> </a:t>
            </a:r>
            <a:r>
              <a:rPr lang="en-US" altLang="en-US" sz="2400" dirty="0" err="1"/>
              <a:t>harus</a:t>
            </a:r>
            <a:r>
              <a:rPr lang="en-US" altLang="en-US" sz="2400" dirty="0"/>
              <a:t> </a:t>
            </a:r>
            <a:r>
              <a:rPr lang="en-US" altLang="en-US" sz="2400" dirty="0" err="1"/>
              <a:t>memenuhi</a:t>
            </a:r>
            <a:r>
              <a:rPr lang="en-US" altLang="en-US" sz="2400" dirty="0"/>
              <a:t> </a:t>
            </a:r>
            <a:r>
              <a:rPr lang="en-US" altLang="en-US" sz="2400" dirty="0" err="1"/>
              <a:t>beberapa</a:t>
            </a:r>
            <a:r>
              <a:rPr lang="en-US" altLang="en-US" sz="2400" dirty="0"/>
              <a:t> </a:t>
            </a:r>
            <a:r>
              <a:rPr lang="en-US" altLang="en-US" sz="2400" dirty="0" err="1"/>
              <a:t>kriteria</a:t>
            </a:r>
            <a:r>
              <a:rPr lang="en-US" altLang="en-US" sz="2400" dirty="0"/>
              <a:t> yang </a:t>
            </a:r>
            <a:r>
              <a:rPr lang="en-US" altLang="en-US" sz="2400" dirty="0" err="1"/>
              <a:t>ditentukan</a:t>
            </a:r>
            <a:r>
              <a:rPr lang="en-US" altLang="en-US" sz="2400" dirty="0"/>
              <a:t>, </a:t>
            </a:r>
            <a:r>
              <a:rPr lang="en-US" altLang="en-US" sz="2400" dirty="0" err="1"/>
              <a:t>yaitu</a:t>
            </a:r>
            <a:r>
              <a:rPr lang="en-US" altLang="en-US" sz="2400" dirty="0"/>
              <a:t> </a:t>
            </a:r>
            <a:r>
              <a:rPr lang="en-US" altLang="en-US" sz="2400" dirty="0" err="1"/>
              <a:t>menyatakan</a:t>
            </a:r>
            <a:r>
              <a:rPr lang="en-US" altLang="en-US" sz="2400" dirty="0"/>
              <a:t> </a:t>
            </a:r>
            <a:r>
              <a:rPr lang="en-US" altLang="en-US" sz="2400" dirty="0" err="1"/>
              <a:t>suatu</a:t>
            </a:r>
            <a:r>
              <a:rPr lang="en-US" altLang="en-US" sz="2400" dirty="0"/>
              <a:t> </a:t>
            </a:r>
            <a:r>
              <a:rPr lang="en-US" altLang="en-US" sz="2400" dirty="0" err="1"/>
              <a:t>solusi</a:t>
            </a:r>
            <a:r>
              <a:rPr lang="en-US" altLang="en-US" sz="2400" dirty="0"/>
              <a:t> dan </a:t>
            </a:r>
            <a:r>
              <a:rPr lang="en-US" altLang="en-US" sz="2400" i="1" dirty="0"/>
              <a:t>S</a:t>
            </a:r>
            <a:r>
              <a:rPr lang="en-US" altLang="en-US" sz="2400" dirty="0"/>
              <a:t> </a:t>
            </a:r>
            <a:r>
              <a:rPr lang="en-US" altLang="en-US" sz="2400" dirty="0" err="1"/>
              <a:t>dioptimisasi</a:t>
            </a:r>
            <a:r>
              <a:rPr lang="en-US" altLang="en-US" sz="2400" dirty="0"/>
              <a:t> oleh </a:t>
            </a:r>
            <a:r>
              <a:rPr lang="en-US" altLang="en-US" sz="2400" dirty="0" err="1"/>
              <a:t>fungsi</a:t>
            </a:r>
            <a:r>
              <a:rPr lang="en-US" altLang="en-US" sz="2400" dirty="0"/>
              <a:t> </a:t>
            </a:r>
            <a:r>
              <a:rPr lang="en-US" altLang="en-US" sz="2400" dirty="0" err="1"/>
              <a:t>obyektif</a:t>
            </a:r>
            <a:r>
              <a:rPr lang="en-US" altLang="en-US" sz="24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204EEB95-CED7-499D-8242-A4D37F289CA5}"/>
              </a:ext>
            </a:extLst>
          </p:cNvPr>
          <p:cNvSpPr>
            <a:spLocks noGrp="1" noChangeArrowheads="1"/>
          </p:cNvSpPr>
          <p:nvPr>
            <p:ph type="body" idx="1"/>
          </p:nvPr>
        </p:nvSpPr>
        <p:spPr>
          <a:xfrm>
            <a:off x="457200" y="1295400"/>
            <a:ext cx="8229600" cy="4800600"/>
          </a:xfrm>
        </p:spPr>
        <p:txBody>
          <a:bodyPr/>
          <a:lstStyle/>
          <a:p>
            <a:pPr marL="609600" indent="-609600" eaLnBrk="1" hangingPunct="1">
              <a:lnSpc>
                <a:spcPct val="80000"/>
              </a:lnSpc>
              <a:buFontTx/>
              <a:buNone/>
            </a:pPr>
            <a:r>
              <a:rPr lang="en-US" altLang="en-US" sz="2400" dirty="0"/>
              <a:t>Pada </a:t>
            </a:r>
            <a:r>
              <a:rPr lang="en-US" altLang="en-US" sz="2400" dirty="0" err="1"/>
              <a:t>masalah</a:t>
            </a:r>
            <a:r>
              <a:rPr lang="en-US" altLang="en-US" sz="2400" dirty="0"/>
              <a:t> </a:t>
            </a:r>
            <a:r>
              <a:rPr lang="en-US" altLang="en-US" sz="2400" dirty="0" err="1"/>
              <a:t>penukaran</a:t>
            </a:r>
            <a:r>
              <a:rPr lang="en-US" altLang="en-US" sz="2400" dirty="0"/>
              <a:t> </a:t>
            </a:r>
            <a:r>
              <a:rPr lang="en-US" altLang="en-US" sz="2400" dirty="0" err="1"/>
              <a:t>uang</a:t>
            </a:r>
            <a:r>
              <a:rPr lang="en-US" altLang="en-US" sz="2400" dirty="0"/>
              <a:t>: </a:t>
            </a:r>
          </a:p>
          <a:p>
            <a:pPr marL="609600" indent="-609600" eaLnBrk="1" hangingPunct="1">
              <a:lnSpc>
                <a:spcPct val="80000"/>
              </a:lnSpc>
            </a:pPr>
            <a:r>
              <a:rPr lang="en-US" altLang="en-US" sz="2400" i="1" dirty="0" err="1"/>
              <a:t>Himpunan</a:t>
            </a:r>
            <a:r>
              <a:rPr lang="en-US" altLang="en-US" sz="2400" i="1" dirty="0"/>
              <a:t> </a:t>
            </a:r>
            <a:r>
              <a:rPr lang="en-US" altLang="en-US" sz="2400" i="1" dirty="0" err="1"/>
              <a:t>kandidat</a:t>
            </a:r>
            <a:r>
              <a:rPr lang="en-US" altLang="en-US" sz="2400" dirty="0"/>
              <a:t>: </a:t>
            </a:r>
            <a:r>
              <a:rPr lang="en-US" altLang="en-US" sz="2400" dirty="0" err="1"/>
              <a:t>himpunan</a:t>
            </a:r>
            <a:r>
              <a:rPr lang="en-US" altLang="en-US" sz="2400" dirty="0"/>
              <a:t> </a:t>
            </a:r>
            <a:r>
              <a:rPr lang="en-US" altLang="en-US" sz="2400" dirty="0" err="1"/>
              <a:t>koin</a:t>
            </a:r>
            <a:r>
              <a:rPr lang="en-US" altLang="en-US" sz="2400" dirty="0"/>
              <a:t> yang </a:t>
            </a:r>
            <a:r>
              <a:rPr lang="en-US" altLang="en-US" sz="2400" dirty="0" err="1"/>
              <a:t>merepresentasikan</a:t>
            </a:r>
            <a:r>
              <a:rPr lang="en-US" altLang="en-US" sz="2400" dirty="0"/>
              <a:t> </a:t>
            </a:r>
            <a:r>
              <a:rPr lang="en-US" altLang="en-US" sz="2400" dirty="0" err="1"/>
              <a:t>nilai</a:t>
            </a:r>
            <a:r>
              <a:rPr lang="en-US" altLang="en-US" sz="2400" dirty="0"/>
              <a:t> 1, 5, 10, 25, paling </a:t>
            </a:r>
            <a:r>
              <a:rPr lang="en-US" altLang="en-US" sz="2400" dirty="0" err="1"/>
              <a:t>sedikit</a:t>
            </a:r>
            <a:r>
              <a:rPr lang="en-US" altLang="en-US" sz="2400" dirty="0"/>
              <a:t> </a:t>
            </a:r>
            <a:r>
              <a:rPr lang="en-US" altLang="en-US" sz="2400" dirty="0" err="1"/>
              <a:t>mengandung</a:t>
            </a:r>
            <a:r>
              <a:rPr lang="en-US" altLang="en-US" sz="2400" dirty="0"/>
              <a:t> </a:t>
            </a:r>
            <a:r>
              <a:rPr lang="en-US" altLang="en-US" sz="2400" dirty="0" err="1"/>
              <a:t>satu</a:t>
            </a:r>
            <a:r>
              <a:rPr lang="en-US" altLang="en-US" sz="2400" dirty="0"/>
              <a:t> </a:t>
            </a:r>
            <a:r>
              <a:rPr lang="en-US" altLang="en-US" sz="2400" dirty="0" err="1"/>
              <a:t>koin</a:t>
            </a:r>
            <a:r>
              <a:rPr lang="en-US" altLang="en-US" sz="2400" dirty="0"/>
              <a:t> </a:t>
            </a:r>
            <a:r>
              <a:rPr lang="en-US" altLang="en-US" sz="2400" dirty="0" err="1"/>
              <a:t>untuk</a:t>
            </a:r>
            <a:r>
              <a:rPr lang="en-US" altLang="en-US" sz="2400" dirty="0"/>
              <a:t> </a:t>
            </a:r>
            <a:r>
              <a:rPr lang="en-US" altLang="en-US" sz="2400" dirty="0" err="1"/>
              <a:t>setiap</a:t>
            </a:r>
            <a:r>
              <a:rPr lang="en-US" altLang="en-US" sz="2400" dirty="0"/>
              <a:t> </a:t>
            </a:r>
            <a:r>
              <a:rPr lang="en-US" altLang="en-US" sz="2400" dirty="0" err="1"/>
              <a:t>nilai</a:t>
            </a:r>
            <a:r>
              <a:rPr lang="en-US" altLang="en-US" sz="2400" dirty="0"/>
              <a:t>.</a:t>
            </a:r>
          </a:p>
          <a:p>
            <a:pPr marL="609600" indent="-609600" eaLnBrk="1" hangingPunct="1">
              <a:lnSpc>
                <a:spcPct val="80000"/>
              </a:lnSpc>
            </a:pPr>
            <a:endParaRPr lang="en-US" altLang="en-US" sz="2400" dirty="0"/>
          </a:p>
          <a:p>
            <a:pPr marL="609600" indent="-609600" eaLnBrk="1" hangingPunct="1">
              <a:lnSpc>
                <a:spcPct val="80000"/>
              </a:lnSpc>
            </a:pPr>
            <a:r>
              <a:rPr lang="en-US" altLang="en-US" sz="2400" i="1" dirty="0" err="1"/>
              <a:t>Himpunan</a:t>
            </a:r>
            <a:r>
              <a:rPr lang="en-US" altLang="en-US" sz="2400" i="1" dirty="0"/>
              <a:t> </a:t>
            </a:r>
            <a:r>
              <a:rPr lang="en-US" altLang="en-US" sz="2400" i="1" dirty="0" err="1"/>
              <a:t>solusi</a:t>
            </a:r>
            <a:r>
              <a:rPr lang="en-US" altLang="en-US" sz="2400" dirty="0"/>
              <a:t>: total </a:t>
            </a:r>
            <a:r>
              <a:rPr lang="en-US" altLang="en-US" sz="2400" dirty="0" err="1"/>
              <a:t>nilai</a:t>
            </a:r>
            <a:r>
              <a:rPr lang="en-US" altLang="en-US" sz="2400" dirty="0"/>
              <a:t> </a:t>
            </a:r>
            <a:r>
              <a:rPr lang="en-US" altLang="en-US" sz="2400" dirty="0" err="1"/>
              <a:t>koin</a:t>
            </a:r>
            <a:r>
              <a:rPr lang="en-US" altLang="en-US" sz="2400" dirty="0"/>
              <a:t> yang </a:t>
            </a:r>
            <a:r>
              <a:rPr lang="en-US" altLang="en-US" sz="2400" dirty="0" err="1"/>
              <a:t>dipilih</a:t>
            </a:r>
            <a:r>
              <a:rPr lang="en-US" altLang="en-US" sz="2400" dirty="0"/>
              <a:t> </a:t>
            </a:r>
            <a:r>
              <a:rPr lang="en-US" altLang="en-US" sz="2400" dirty="0" err="1"/>
              <a:t>tepat</a:t>
            </a:r>
            <a:r>
              <a:rPr lang="en-US" altLang="en-US" sz="2400" dirty="0"/>
              <a:t> </a:t>
            </a:r>
            <a:r>
              <a:rPr lang="en-US" altLang="en-US" sz="2400" dirty="0" err="1"/>
              <a:t>sama</a:t>
            </a:r>
            <a:r>
              <a:rPr lang="en-US" altLang="en-US" sz="2400" dirty="0"/>
              <a:t> </a:t>
            </a:r>
            <a:r>
              <a:rPr lang="en-US" altLang="en-US" sz="2400" dirty="0" err="1"/>
              <a:t>jumlahnya</a:t>
            </a:r>
            <a:r>
              <a:rPr lang="en-US" altLang="en-US" sz="2400" dirty="0"/>
              <a:t> </a:t>
            </a:r>
            <a:r>
              <a:rPr lang="en-US" altLang="en-US" sz="2400" dirty="0" err="1"/>
              <a:t>dengan</a:t>
            </a:r>
            <a:r>
              <a:rPr lang="en-US" altLang="en-US" sz="2400" dirty="0"/>
              <a:t> </a:t>
            </a:r>
            <a:r>
              <a:rPr lang="en-US" altLang="en-US" sz="2400" dirty="0" err="1"/>
              <a:t>nilai</a:t>
            </a:r>
            <a:r>
              <a:rPr lang="en-US" altLang="en-US" sz="2400" dirty="0"/>
              <a:t> </a:t>
            </a:r>
            <a:r>
              <a:rPr lang="en-US" altLang="en-US" sz="2400" dirty="0" err="1"/>
              <a:t>uang</a:t>
            </a:r>
            <a:r>
              <a:rPr lang="en-US" altLang="en-US" sz="2400" dirty="0"/>
              <a:t> yang </a:t>
            </a:r>
            <a:r>
              <a:rPr lang="en-US" altLang="en-US" sz="2400" dirty="0" err="1"/>
              <a:t>ditukarkan</a:t>
            </a:r>
            <a:r>
              <a:rPr lang="en-US" altLang="en-US" sz="2400" dirty="0"/>
              <a:t>.</a:t>
            </a:r>
          </a:p>
          <a:p>
            <a:pPr marL="609600" indent="-609600" eaLnBrk="1" hangingPunct="1">
              <a:lnSpc>
                <a:spcPct val="80000"/>
              </a:lnSpc>
            </a:pPr>
            <a:endParaRPr lang="en-US" altLang="en-US" sz="2400" dirty="0"/>
          </a:p>
          <a:p>
            <a:pPr marL="609600" indent="-609600" eaLnBrk="1" hangingPunct="1">
              <a:lnSpc>
                <a:spcPct val="80000"/>
              </a:lnSpc>
            </a:pPr>
            <a:r>
              <a:rPr lang="en-US" altLang="en-US" sz="2400" i="1" dirty="0" err="1"/>
              <a:t>Fungsi</a:t>
            </a:r>
            <a:r>
              <a:rPr lang="en-US" altLang="en-US" sz="2400" i="1" dirty="0"/>
              <a:t> </a:t>
            </a:r>
            <a:r>
              <a:rPr lang="en-US" altLang="en-US" sz="2400" i="1" dirty="0" err="1"/>
              <a:t>seleksi</a:t>
            </a:r>
            <a:r>
              <a:rPr lang="en-US" altLang="en-US" sz="2400" dirty="0"/>
              <a:t>: </a:t>
            </a:r>
            <a:r>
              <a:rPr lang="en-US" altLang="en-US" sz="2400" dirty="0" err="1"/>
              <a:t>pilihlah</a:t>
            </a:r>
            <a:r>
              <a:rPr lang="en-US" altLang="en-US" sz="2400" dirty="0"/>
              <a:t> </a:t>
            </a:r>
            <a:r>
              <a:rPr lang="en-US" altLang="en-US" sz="2400" dirty="0" err="1"/>
              <a:t>koin</a:t>
            </a:r>
            <a:r>
              <a:rPr lang="en-US" altLang="en-US" sz="2400" dirty="0"/>
              <a:t> yang </a:t>
            </a:r>
            <a:r>
              <a:rPr lang="en-US" altLang="en-US" sz="2400" dirty="0" err="1"/>
              <a:t>bernilai</a:t>
            </a:r>
            <a:r>
              <a:rPr lang="en-US" altLang="en-US" sz="2400" dirty="0"/>
              <a:t> </a:t>
            </a:r>
            <a:r>
              <a:rPr lang="en-US" altLang="en-US" sz="2400" dirty="0" err="1"/>
              <a:t>tertinggi</a:t>
            </a:r>
            <a:r>
              <a:rPr lang="en-US" altLang="en-US" sz="2400" dirty="0"/>
              <a:t> </a:t>
            </a:r>
            <a:r>
              <a:rPr lang="en-US" altLang="en-US" sz="2400" dirty="0" err="1"/>
              <a:t>dari</a:t>
            </a:r>
            <a:r>
              <a:rPr lang="en-US" altLang="en-US" sz="2400" dirty="0"/>
              <a:t> </a:t>
            </a:r>
            <a:r>
              <a:rPr lang="en-US" altLang="en-US" sz="2400" dirty="0" err="1"/>
              <a:t>himpunan</a:t>
            </a:r>
            <a:r>
              <a:rPr lang="en-US" altLang="en-US" sz="2400" dirty="0"/>
              <a:t> </a:t>
            </a:r>
            <a:r>
              <a:rPr lang="en-US" altLang="en-US" sz="2400" dirty="0" err="1"/>
              <a:t>kandidat</a:t>
            </a:r>
            <a:r>
              <a:rPr lang="en-US" altLang="en-US" sz="2400" dirty="0"/>
              <a:t> yang </a:t>
            </a:r>
            <a:r>
              <a:rPr lang="en-US" altLang="en-US" sz="2400" dirty="0" err="1"/>
              <a:t>tersisa</a:t>
            </a:r>
            <a:r>
              <a:rPr lang="en-US" altLang="en-US" sz="2400" dirty="0"/>
              <a:t>.</a:t>
            </a:r>
          </a:p>
          <a:p>
            <a:pPr marL="609600" indent="-609600" eaLnBrk="1" hangingPunct="1">
              <a:lnSpc>
                <a:spcPct val="80000"/>
              </a:lnSpc>
            </a:pPr>
            <a:endParaRPr lang="en-US" altLang="en-US" sz="2400" dirty="0"/>
          </a:p>
          <a:p>
            <a:pPr marL="609600" indent="-609600" eaLnBrk="1" hangingPunct="1">
              <a:lnSpc>
                <a:spcPct val="80000"/>
              </a:lnSpc>
            </a:pPr>
            <a:r>
              <a:rPr lang="en-US" altLang="en-US" sz="2400" i="1" dirty="0" err="1"/>
              <a:t>Fungsi</a:t>
            </a:r>
            <a:r>
              <a:rPr lang="en-US" altLang="en-US" sz="2400" i="1" dirty="0"/>
              <a:t> </a:t>
            </a:r>
            <a:r>
              <a:rPr lang="en-US" altLang="en-US" sz="2400" i="1" dirty="0" err="1"/>
              <a:t>layak</a:t>
            </a:r>
            <a:r>
              <a:rPr lang="en-US" altLang="en-US" sz="2400" dirty="0"/>
              <a:t>: </a:t>
            </a:r>
            <a:r>
              <a:rPr lang="en-US" altLang="en-US" sz="2400" dirty="0" err="1"/>
              <a:t>memeriksa</a:t>
            </a:r>
            <a:r>
              <a:rPr lang="en-US" altLang="en-US" sz="2400" dirty="0"/>
              <a:t> </a:t>
            </a:r>
            <a:r>
              <a:rPr lang="en-US" altLang="en-US" sz="2400" dirty="0" err="1"/>
              <a:t>apakah</a:t>
            </a:r>
            <a:r>
              <a:rPr lang="en-US" altLang="en-US" sz="2400" dirty="0"/>
              <a:t> </a:t>
            </a:r>
            <a:r>
              <a:rPr lang="en-US" altLang="en-US" sz="2400" dirty="0" err="1"/>
              <a:t>nilai</a:t>
            </a:r>
            <a:r>
              <a:rPr lang="en-US" altLang="en-US" sz="2400" dirty="0"/>
              <a:t> total </a:t>
            </a:r>
            <a:r>
              <a:rPr lang="en-US" altLang="en-US" sz="2400" dirty="0" err="1"/>
              <a:t>dari</a:t>
            </a:r>
            <a:r>
              <a:rPr lang="en-US" altLang="en-US" sz="2400" dirty="0"/>
              <a:t> </a:t>
            </a:r>
            <a:r>
              <a:rPr lang="en-US" altLang="en-US" sz="2400" dirty="0" err="1"/>
              <a:t>himpunan</a:t>
            </a:r>
            <a:r>
              <a:rPr lang="en-US" altLang="en-US" sz="2400" dirty="0"/>
              <a:t> </a:t>
            </a:r>
            <a:r>
              <a:rPr lang="en-US" altLang="en-US" sz="2400" dirty="0" err="1"/>
              <a:t>koin</a:t>
            </a:r>
            <a:r>
              <a:rPr lang="en-US" altLang="en-US" sz="2400" dirty="0"/>
              <a:t> yang </a:t>
            </a:r>
            <a:r>
              <a:rPr lang="en-US" altLang="en-US" sz="2400" dirty="0" err="1"/>
              <a:t>dipilih</a:t>
            </a:r>
            <a:r>
              <a:rPr lang="en-US" altLang="en-US" sz="2400" dirty="0"/>
              <a:t> </a:t>
            </a:r>
            <a:r>
              <a:rPr lang="en-US" altLang="en-US" sz="2400" dirty="0" err="1"/>
              <a:t>tidak</a:t>
            </a:r>
            <a:r>
              <a:rPr lang="en-US" altLang="en-US" sz="2400" dirty="0"/>
              <a:t> </a:t>
            </a:r>
            <a:r>
              <a:rPr lang="en-US" altLang="en-US" sz="2400" dirty="0" err="1"/>
              <a:t>melebihi</a:t>
            </a:r>
            <a:r>
              <a:rPr lang="en-US" altLang="en-US" sz="2400" dirty="0"/>
              <a:t> </a:t>
            </a:r>
            <a:r>
              <a:rPr lang="en-US" altLang="en-US" sz="2400" dirty="0" err="1"/>
              <a:t>jumlah</a:t>
            </a:r>
            <a:r>
              <a:rPr lang="en-US" altLang="en-US" sz="2400" dirty="0"/>
              <a:t> </a:t>
            </a:r>
            <a:r>
              <a:rPr lang="en-US" altLang="en-US" sz="2400" dirty="0" err="1"/>
              <a:t>uang</a:t>
            </a:r>
            <a:r>
              <a:rPr lang="en-US" altLang="en-US" sz="2400" dirty="0"/>
              <a:t> yang </a:t>
            </a:r>
            <a:r>
              <a:rPr lang="en-US" altLang="en-US" sz="2400" dirty="0" err="1"/>
              <a:t>harus</a:t>
            </a:r>
            <a:r>
              <a:rPr lang="en-US" altLang="en-US" sz="2400" dirty="0"/>
              <a:t> </a:t>
            </a:r>
            <a:r>
              <a:rPr lang="en-US" altLang="en-US" sz="2400" dirty="0" err="1"/>
              <a:t>dibayar</a:t>
            </a:r>
            <a:r>
              <a:rPr lang="en-US" altLang="en-US" sz="2400" dirty="0"/>
              <a:t>.</a:t>
            </a:r>
          </a:p>
          <a:p>
            <a:pPr marL="609600" indent="-609600" eaLnBrk="1" hangingPunct="1">
              <a:lnSpc>
                <a:spcPct val="80000"/>
              </a:lnSpc>
            </a:pPr>
            <a:endParaRPr lang="en-US" altLang="en-US" sz="2400" dirty="0"/>
          </a:p>
          <a:p>
            <a:pPr marL="609600" indent="-609600" eaLnBrk="1" hangingPunct="1">
              <a:lnSpc>
                <a:spcPct val="80000"/>
              </a:lnSpc>
            </a:pPr>
            <a:r>
              <a:rPr lang="en-US" altLang="en-US" sz="2400" i="1" dirty="0" err="1"/>
              <a:t>Fungsi</a:t>
            </a:r>
            <a:r>
              <a:rPr lang="en-US" altLang="en-US" sz="2400" i="1" dirty="0"/>
              <a:t> </a:t>
            </a:r>
            <a:r>
              <a:rPr lang="en-US" altLang="en-US" sz="2400" i="1" dirty="0" err="1"/>
              <a:t>obyektif</a:t>
            </a:r>
            <a:r>
              <a:rPr lang="en-US" altLang="en-US" sz="2400" dirty="0"/>
              <a:t>: </a:t>
            </a:r>
            <a:r>
              <a:rPr lang="en-US" altLang="en-US" sz="2400" dirty="0" err="1"/>
              <a:t>jumlah</a:t>
            </a:r>
            <a:r>
              <a:rPr lang="en-US" altLang="en-US" sz="2400" dirty="0"/>
              <a:t> </a:t>
            </a:r>
            <a:r>
              <a:rPr lang="en-US" altLang="en-US" sz="2400" dirty="0" err="1"/>
              <a:t>koin</a:t>
            </a:r>
            <a:r>
              <a:rPr lang="en-US" altLang="en-US" sz="2400" dirty="0"/>
              <a:t> yang </a:t>
            </a:r>
            <a:r>
              <a:rPr lang="en-US" altLang="en-US" sz="2400" dirty="0" err="1"/>
              <a:t>digunakan</a:t>
            </a:r>
            <a:r>
              <a:rPr lang="en-US" altLang="en-US" sz="2400" dirty="0"/>
              <a:t> minimum.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BA52C51B-948E-4184-AA38-E31DAB97D7BA}"/>
              </a:ext>
            </a:extLst>
          </p:cNvPr>
          <p:cNvSpPr>
            <a:spLocks noGrp="1" noChangeArrowheads="1"/>
          </p:cNvSpPr>
          <p:nvPr>
            <p:ph type="body" sz="half" idx="1"/>
          </p:nvPr>
        </p:nvSpPr>
        <p:spPr>
          <a:xfrm>
            <a:off x="457200" y="188913"/>
            <a:ext cx="8147050" cy="861774"/>
          </a:xfrm>
        </p:spPr>
        <p:txBody>
          <a:bodyPr/>
          <a:lstStyle/>
          <a:p>
            <a:pPr eaLnBrk="1" hangingPunct="1">
              <a:buFontTx/>
              <a:buNone/>
            </a:pPr>
            <a:r>
              <a:rPr lang="en-US" altLang="en-US" sz="2800" dirty="0"/>
              <a:t>		</a:t>
            </a:r>
            <a:r>
              <a:rPr lang="en-US" altLang="en-US" sz="2800" dirty="0" err="1"/>
              <a:t>Skema</a:t>
            </a:r>
            <a:r>
              <a:rPr lang="en-US" altLang="en-US" sz="2800" dirty="0"/>
              <a:t> </a:t>
            </a:r>
            <a:r>
              <a:rPr lang="en-US" altLang="en-US" sz="2800" dirty="0" err="1"/>
              <a:t>algoritma</a:t>
            </a:r>
            <a:r>
              <a:rPr lang="en-US" altLang="en-US" sz="2800" dirty="0"/>
              <a:t> </a:t>
            </a:r>
            <a:r>
              <a:rPr lang="en-US" altLang="en-US" sz="2800" i="1" dirty="0"/>
              <a:t>greedy</a:t>
            </a:r>
            <a:r>
              <a:rPr lang="en-US" altLang="en-US" sz="2800" dirty="0"/>
              <a:t>:</a:t>
            </a:r>
          </a:p>
          <a:p>
            <a:pPr eaLnBrk="1" hangingPunct="1">
              <a:buFontTx/>
              <a:buNone/>
            </a:pPr>
            <a:endParaRPr lang="en-US" altLang="en-US" sz="2800" dirty="0"/>
          </a:p>
        </p:txBody>
      </p:sp>
      <p:graphicFrame>
        <p:nvGraphicFramePr>
          <p:cNvPr id="1026" name="Object 4">
            <a:extLst>
              <a:ext uri="{FF2B5EF4-FFF2-40B4-BE49-F238E27FC236}">
                <a16:creationId xmlns:a16="http://schemas.microsoft.com/office/drawing/2014/main" id="{B3C32D60-C33A-47DA-9223-A5B6D126859D}"/>
              </a:ext>
            </a:extLst>
          </p:cNvPr>
          <p:cNvGraphicFramePr>
            <a:graphicFrameLocks noChangeAspect="1"/>
          </p:cNvGraphicFramePr>
          <p:nvPr>
            <p:ph sz="half" idx="2"/>
          </p:nvPr>
        </p:nvGraphicFramePr>
        <p:xfrm>
          <a:off x="611188" y="765175"/>
          <a:ext cx="8066087" cy="5005388"/>
        </p:xfrm>
        <a:graphic>
          <a:graphicData uri="http://schemas.openxmlformats.org/presentationml/2006/ole">
            <mc:AlternateContent xmlns:mc="http://schemas.openxmlformats.org/markup-compatibility/2006">
              <mc:Choice xmlns:v="urn:schemas-microsoft-com:vml" Requires="v">
                <p:oleObj spid="_x0000_s1035" name="Document" r:id="rId3" imgW="5640271" imgH="3500167" progId="Word.Document.8">
                  <p:embed/>
                </p:oleObj>
              </mc:Choice>
              <mc:Fallback>
                <p:oleObj name="Document" r:id="rId3" imgW="5640271" imgH="3500167" progId="Word.Document.8">
                  <p:embed/>
                  <p:pic>
                    <p:nvPicPr>
                      <p:cNvPr id="1026" name="Object 4">
                        <a:extLst>
                          <a:ext uri="{FF2B5EF4-FFF2-40B4-BE49-F238E27FC236}">
                            <a16:creationId xmlns:a16="http://schemas.microsoft.com/office/drawing/2014/main" id="{B3C32D60-C33A-47DA-9223-A5B6D12685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765175"/>
                        <a:ext cx="8066087" cy="500538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7">
            <a:extLst>
              <a:ext uri="{FF2B5EF4-FFF2-40B4-BE49-F238E27FC236}">
                <a16:creationId xmlns:a16="http://schemas.microsoft.com/office/drawing/2014/main" id="{756B734D-59B6-4A97-AB70-50A9E52D229E}"/>
              </a:ext>
            </a:extLst>
          </p:cNvPr>
          <p:cNvSpPr>
            <a:spLocks noChangeArrowheads="1"/>
          </p:cNvSpPr>
          <p:nvPr/>
        </p:nvSpPr>
        <p:spPr bwMode="auto">
          <a:xfrm>
            <a:off x="468313" y="6003925"/>
            <a:ext cx="8315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gn="just" eaLnBrk="1" hangingPunct="1">
              <a:buFont typeface="Symbol" panose="05050102010706020507" pitchFamily="18" charset="2"/>
              <a:buChar char=""/>
            </a:pPr>
            <a:r>
              <a:rPr lang="en-US" altLang="en-US" sz="2000"/>
              <a:t> Pada akhir setiap lelaran, solusi yang terbentuk adalah optimum lokal. </a:t>
            </a:r>
          </a:p>
          <a:p>
            <a:pPr algn="just" eaLnBrk="1" hangingPunct="1">
              <a:buFont typeface="Symbol" panose="05050102010706020507" pitchFamily="18" charset="2"/>
              <a:buChar char=""/>
            </a:pPr>
            <a:r>
              <a:rPr lang="en-US" altLang="en-US" sz="2000"/>
              <a:t> Pada akhir kalang while-do diperoleh optimum global.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D8043784-662F-4422-B013-09A8819E4E80}"/>
              </a:ext>
            </a:extLst>
          </p:cNvPr>
          <p:cNvSpPr>
            <a:spLocks noGrp="1" noChangeArrowheads="1"/>
          </p:cNvSpPr>
          <p:nvPr>
            <p:ph type="body" idx="1"/>
          </p:nvPr>
        </p:nvSpPr>
        <p:spPr>
          <a:xfrm>
            <a:off x="457200" y="1447800"/>
            <a:ext cx="8229600" cy="4648200"/>
          </a:xfrm>
        </p:spPr>
        <p:txBody>
          <a:bodyPr/>
          <a:lstStyle/>
          <a:p>
            <a:pPr eaLnBrk="1" hangingPunct="1">
              <a:lnSpc>
                <a:spcPct val="80000"/>
              </a:lnSpc>
            </a:pPr>
            <a:r>
              <a:rPr lang="en-US" altLang="en-US" sz="2400" i="1" dirty="0"/>
              <a:t>Warning</a:t>
            </a:r>
            <a:r>
              <a:rPr lang="en-US" altLang="en-US" sz="2400" dirty="0"/>
              <a:t>: Optimum global </a:t>
            </a:r>
            <a:r>
              <a:rPr lang="en-US" altLang="en-US" sz="2400" dirty="0" err="1"/>
              <a:t>belum</a:t>
            </a:r>
            <a:r>
              <a:rPr lang="en-US" altLang="en-US" sz="2400" dirty="0"/>
              <a:t> </a:t>
            </a:r>
            <a:r>
              <a:rPr lang="en-US" altLang="en-US" sz="2400" dirty="0" err="1"/>
              <a:t>tentu</a:t>
            </a:r>
            <a:r>
              <a:rPr lang="en-US" altLang="en-US" sz="2400" dirty="0"/>
              <a:t> </a:t>
            </a:r>
            <a:r>
              <a:rPr lang="en-US" altLang="en-US" sz="2400" dirty="0" err="1"/>
              <a:t>merupakan</a:t>
            </a:r>
            <a:r>
              <a:rPr lang="en-US" altLang="en-US" sz="2400" dirty="0"/>
              <a:t> </a:t>
            </a:r>
            <a:r>
              <a:rPr lang="en-US" altLang="en-US" sz="2400" dirty="0" err="1"/>
              <a:t>solusi</a:t>
            </a:r>
            <a:r>
              <a:rPr lang="en-US" altLang="en-US" sz="2400" dirty="0"/>
              <a:t> optimum (</a:t>
            </a:r>
            <a:r>
              <a:rPr lang="en-US" altLang="en-US" sz="2400" dirty="0" err="1"/>
              <a:t>terbaik</a:t>
            </a:r>
            <a:r>
              <a:rPr lang="en-US" altLang="en-US" sz="2400" dirty="0"/>
              <a:t>), </a:t>
            </a:r>
            <a:r>
              <a:rPr lang="en-US" altLang="en-US" sz="2400" dirty="0" err="1"/>
              <a:t>tetapi</a:t>
            </a:r>
            <a:r>
              <a:rPr lang="en-US" altLang="en-US" sz="2400" dirty="0"/>
              <a:t> </a:t>
            </a:r>
            <a:r>
              <a:rPr lang="en-US" altLang="en-US" sz="2400" i="1" dirty="0"/>
              <a:t>sub-optimum</a:t>
            </a:r>
            <a:r>
              <a:rPr lang="en-US" altLang="en-US" sz="2400" dirty="0"/>
              <a:t> </a:t>
            </a:r>
            <a:r>
              <a:rPr lang="en-US" altLang="en-US" sz="2400" dirty="0" err="1"/>
              <a:t>atau</a:t>
            </a:r>
            <a:r>
              <a:rPr lang="en-US" altLang="en-US" sz="2400" dirty="0"/>
              <a:t> </a:t>
            </a:r>
            <a:r>
              <a:rPr lang="en-US" altLang="en-US" sz="2400" i="1" dirty="0"/>
              <a:t>pseudo-optimum</a:t>
            </a:r>
            <a:r>
              <a:rPr lang="en-US" altLang="en-US" sz="2400" dirty="0"/>
              <a:t>. </a:t>
            </a:r>
          </a:p>
          <a:p>
            <a:pPr eaLnBrk="1" hangingPunct="1">
              <a:lnSpc>
                <a:spcPct val="80000"/>
              </a:lnSpc>
            </a:pPr>
            <a:endParaRPr lang="en-US" altLang="en-US" sz="2400" dirty="0"/>
          </a:p>
          <a:p>
            <a:pPr eaLnBrk="1" hangingPunct="1">
              <a:lnSpc>
                <a:spcPct val="80000"/>
              </a:lnSpc>
            </a:pPr>
            <a:r>
              <a:rPr lang="en-US" altLang="en-US" sz="2400" dirty="0" err="1"/>
              <a:t>Alasan</a:t>
            </a:r>
            <a:r>
              <a:rPr lang="en-US" altLang="en-US" sz="2400" dirty="0"/>
              <a:t>:</a:t>
            </a:r>
          </a:p>
          <a:p>
            <a:pPr eaLnBrk="1" hangingPunct="1">
              <a:lnSpc>
                <a:spcPct val="80000"/>
              </a:lnSpc>
              <a:buFontTx/>
              <a:buNone/>
            </a:pPr>
            <a:r>
              <a:rPr lang="en-US" altLang="en-US" sz="2400" dirty="0"/>
              <a:t>	1. </a:t>
            </a:r>
            <a:r>
              <a:rPr lang="en-US" altLang="en-US" sz="2400" dirty="0" err="1"/>
              <a:t>Algoritma</a:t>
            </a:r>
            <a:r>
              <a:rPr lang="en-US" altLang="en-US" sz="2400" dirty="0"/>
              <a:t> </a:t>
            </a:r>
            <a:r>
              <a:rPr lang="en-US" altLang="en-US" sz="2400" i="1" dirty="0"/>
              <a:t>greedy</a:t>
            </a:r>
            <a:r>
              <a:rPr lang="en-US" altLang="en-US" sz="2400" dirty="0"/>
              <a:t> </a:t>
            </a:r>
            <a:r>
              <a:rPr lang="en-US" altLang="en-US" sz="2400" dirty="0" err="1"/>
              <a:t>tidak</a:t>
            </a:r>
            <a:r>
              <a:rPr lang="en-US" altLang="en-US" sz="2400" dirty="0"/>
              <a:t> </a:t>
            </a:r>
            <a:r>
              <a:rPr lang="en-US" altLang="en-US" sz="2400" dirty="0" err="1"/>
              <a:t>beroperasi</a:t>
            </a:r>
            <a:r>
              <a:rPr lang="en-US" altLang="en-US" sz="2400" dirty="0"/>
              <a:t> </a:t>
            </a:r>
            <a:r>
              <a:rPr lang="en-US" altLang="en-US" sz="2400" dirty="0" err="1"/>
              <a:t>secara</a:t>
            </a:r>
            <a:r>
              <a:rPr lang="en-US" altLang="en-US" sz="2400" dirty="0"/>
              <a:t> </a:t>
            </a:r>
            <a:r>
              <a:rPr lang="en-US" altLang="en-US" sz="2400" dirty="0" err="1"/>
              <a:t>menyeluruh</a:t>
            </a:r>
            <a:endParaRPr lang="en-US" altLang="en-US" sz="2400" dirty="0"/>
          </a:p>
          <a:p>
            <a:pPr eaLnBrk="1" hangingPunct="1">
              <a:lnSpc>
                <a:spcPct val="80000"/>
              </a:lnSpc>
              <a:buFontTx/>
              <a:buNone/>
            </a:pPr>
            <a:r>
              <a:rPr lang="en-US" altLang="en-US" sz="2400" dirty="0"/>
              <a:t>        </a:t>
            </a:r>
            <a:r>
              <a:rPr lang="en-US" altLang="en-US" sz="2400" dirty="0" err="1"/>
              <a:t>terhadap</a:t>
            </a:r>
            <a:r>
              <a:rPr lang="en-US" altLang="en-US" sz="2400" dirty="0"/>
              <a:t> </a:t>
            </a:r>
            <a:r>
              <a:rPr lang="en-US" altLang="en-US" sz="2400" dirty="0" err="1"/>
              <a:t>semua</a:t>
            </a:r>
            <a:r>
              <a:rPr lang="en-US" altLang="en-US" sz="2400" dirty="0"/>
              <a:t> </a:t>
            </a:r>
            <a:r>
              <a:rPr lang="en-US" altLang="en-US" sz="2400" dirty="0" err="1"/>
              <a:t>alternatif</a:t>
            </a:r>
            <a:r>
              <a:rPr lang="en-US" altLang="en-US" sz="2400" dirty="0"/>
              <a:t> </a:t>
            </a:r>
            <a:r>
              <a:rPr lang="en-US" altLang="en-US" sz="2400" dirty="0" err="1"/>
              <a:t>solusi</a:t>
            </a:r>
            <a:r>
              <a:rPr lang="en-US" altLang="en-US" sz="2400" dirty="0"/>
              <a:t> yang </a:t>
            </a:r>
            <a:r>
              <a:rPr lang="en-US" altLang="en-US" sz="2400" dirty="0" err="1"/>
              <a:t>ada</a:t>
            </a:r>
            <a:endParaRPr lang="en-US" altLang="en-US" sz="2400" dirty="0"/>
          </a:p>
          <a:p>
            <a:pPr eaLnBrk="1" hangingPunct="1">
              <a:lnSpc>
                <a:spcPct val="80000"/>
              </a:lnSpc>
              <a:buFontTx/>
              <a:buNone/>
            </a:pPr>
            <a:r>
              <a:rPr lang="en-US" altLang="en-US" sz="2400" dirty="0"/>
              <a:t>        (</a:t>
            </a:r>
            <a:r>
              <a:rPr lang="en-US" altLang="en-US" sz="2400" dirty="0" err="1"/>
              <a:t>sebagaimana</a:t>
            </a:r>
            <a:r>
              <a:rPr lang="en-US" altLang="en-US" sz="2400" dirty="0"/>
              <a:t> pada </a:t>
            </a:r>
            <a:r>
              <a:rPr lang="en-US" altLang="en-US" sz="2400" dirty="0" err="1"/>
              <a:t>metode</a:t>
            </a:r>
            <a:r>
              <a:rPr lang="en-US" altLang="en-US" sz="2400" dirty="0"/>
              <a:t> </a:t>
            </a:r>
            <a:r>
              <a:rPr lang="en-US" altLang="en-US" sz="2400" i="1" dirty="0"/>
              <a:t>exhaustive search)</a:t>
            </a:r>
            <a:r>
              <a:rPr lang="en-US" altLang="en-US" sz="2400" dirty="0"/>
              <a:t>.  </a:t>
            </a:r>
          </a:p>
          <a:p>
            <a:pPr eaLnBrk="1" hangingPunct="1">
              <a:lnSpc>
                <a:spcPct val="80000"/>
              </a:lnSpc>
              <a:buFontTx/>
              <a:buNone/>
            </a:pPr>
            <a:endParaRPr lang="en-US" altLang="en-US" sz="2400" dirty="0"/>
          </a:p>
          <a:p>
            <a:pPr eaLnBrk="1" hangingPunct="1">
              <a:lnSpc>
                <a:spcPct val="80000"/>
              </a:lnSpc>
              <a:buFontTx/>
              <a:buNone/>
            </a:pPr>
            <a:r>
              <a:rPr lang="en-US" altLang="en-US" sz="2400" dirty="0"/>
              <a:t>	2. </a:t>
            </a:r>
            <a:r>
              <a:rPr lang="en-US" altLang="en-US" sz="2400" dirty="0" err="1"/>
              <a:t>Terdapat</a:t>
            </a:r>
            <a:r>
              <a:rPr lang="en-US" altLang="en-US" sz="2400" dirty="0"/>
              <a:t> </a:t>
            </a:r>
            <a:r>
              <a:rPr lang="en-US" altLang="en-US" sz="2400" dirty="0" err="1"/>
              <a:t>beberapa</a:t>
            </a:r>
            <a:r>
              <a:rPr lang="en-US" altLang="en-US" sz="2400" dirty="0"/>
              <a:t> </a:t>
            </a:r>
            <a:r>
              <a:rPr lang="en-US" altLang="en-US" sz="2400" dirty="0" err="1"/>
              <a:t>fungsi</a:t>
            </a:r>
            <a:r>
              <a:rPr lang="en-US" altLang="en-US" sz="2400" dirty="0"/>
              <a:t> SELEKSI yang </a:t>
            </a:r>
            <a:r>
              <a:rPr lang="en-US" altLang="en-US" sz="2400" dirty="0" err="1"/>
              <a:t>berbeda</a:t>
            </a:r>
            <a:r>
              <a:rPr lang="en-US" altLang="en-US" sz="2400" dirty="0"/>
              <a:t>,</a:t>
            </a:r>
          </a:p>
          <a:p>
            <a:pPr eaLnBrk="1" hangingPunct="1">
              <a:lnSpc>
                <a:spcPct val="80000"/>
              </a:lnSpc>
              <a:buFontTx/>
              <a:buNone/>
            </a:pPr>
            <a:r>
              <a:rPr lang="en-US" altLang="en-US" sz="2400" dirty="0"/>
              <a:t>        </a:t>
            </a:r>
            <a:r>
              <a:rPr lang="en-US" altLang="en-US" sz="2400" dirty="0" err="1"/>
              <a:t>sehingga</a:t>
            </a:r>
            <a:r>
              <a:rPr lang="en-US" altLang="en-US" sz="2400" dirty="0"/>
              <a:t> </a:t>
            </a:r>
            <a:r>
              <a:rPr lang="en-US" altLang="en-US" sz="2400" dirty="0" err="1"/>
              <a:t>kita</a:t>
            </a:r>
            <a:r>
              <a:rPr lang="en-US" altLang="en-US" sz="2400" dirty="0"/>
              <a:t> </a:t>
            </a:r>
            <a:r>
              <a:rPr lang="en-US" altLang="en-US" sz="2400" dirty="0" err="1"/>
              <a:t>harus</a:t>
            </a:r>
            <a:r>
              <a:rPr lang="en-US" altLang="en-US" sz="2400" dirty="0"/>
              <a:t> </a:t>
            </a:r>
            <a:r>
              <a:rPr lang="en-US" altLang="en-US" sz="2400" dirty="0" err="1"/>
              <a:t>memilih</a:t>
            </a:r>
            <a:r>
              <a:rPr lang="en-US" altLang="en-US" sz="2400" dirty="0"/>
              <a:t> </a:t>
            </a:r>
            <a:r>
              <a:rPr lang="en-US" altLang="en-US" sz="2400" dirty="0" err="1"/>
              <a:t>fungsi</a:t>
            </a:r>
            <a:r>
              <a:rPr lang="en-US" altLang="en-US" sz="2400" dirty="0"/>
              <a:t> yang </a:t>
            </a:r>
            <a:r>
              <a:rPr lang="en-US" altLang="en-US" sz="2400" dirty="0" err="1"/>
              <a:t>tepat</a:t>
            </a:r>
            <a:r>
              <a:rPr lang="en-US" altLang="en-US" sz="2400" dirty="0"/>
              <a:t> </a:t>
            </a:r>
            <a:r>
              <a:rPr lang="en-US" altLang="en-US" sz="2400" dirty="0" err="1"/>
              <a:t>jika</a:t>
            </a:r>
            <a:r>
              <a:rPr lang="en-US" altLang="en-US" sz="2400" dirty="0"/>
              <a:t> </a:t>
            </a:r>
            <a:r>
              <a:rPr lang="en-US" altLang="en-US" sz="2400" dirty="0" err="1"/>
              <a:t>kita</a:t>
            </a:r>
            <a:endParaRPr lang="en-US" altLang="en-US" sz="2400" dirty="0"/>
          </a:p>
          <a:p>
            <a:pPr eaLnBrk="1" hangingPunct="1">
              <a:lnSpc>
                <a:spcPct val="80000"/>
              </a:lnSpc>
              <a:buFontTx/>
              <a:buNone/>
            </a:pPr>
            <a:r>
              <a:rPr lang="en-US" altLang="en-US" sz="2400" dirty="0"/>
              <a:t>        </a:t>
            </a:r>
            <a:r>
              <a:rPr lang="en-US" altLang="en-US" sz="2400" dirty="0" err="1"/>
              <a:t>ingin</a:t>
            </a:r>
            <a:r>
              <a:rPr lang="en-US" altLang="en-US" sz="2400" dirty="0"/>
              <a:t> </a:t>
            </a:r>
            <a:r>
              <a:rPr lang="en-US" altLang="en-US" sz="2400" dirty="0" err="1"/>
              <a:t>algoritma</a:t>
            </a:r>
            <a:r>
              <a:rPr lang="en-US" altLang="en-US" sz="2400" dirty="0"/>
              <a:t> </a:t>
            </a:r>
            <a:r>
              <a:rPr lang="en-US" altLang="en-US" sz="2400" dirty="0" err="1"/>
              <a:t>menghasilkan</a:t>
            </a:r>
            <a:r>
              <a:rPr lang="en-US" altLang="en-US" sz="2400" dirty="0"/>
              <a:t> </a:t>
            </a:r>
            <a:r>
              <a:rPr lang="en-US" altLang="en-US" sz="2400" dirty="0" err="1"/>
              <a:t>solusi</a:t>
            </a:r>
            <a:r>
              <a:rPr lang="en-US" altLang="en-US" sz="2400" dirty="0"/>
              <a:t> </a:t>
            </a:r>
            <a:r>
              <a:rPr lang="en-US" altLang="en-US" sz="2400" dirty="0" err="1"/>
              <a:t>optiamal</a:t>
            </a:r>
            <a:r>
              <a:rPr lang="en-US" altLang="en-US" sz="2400" dirty="0"/>
              <a:t>. </a:t>
            </a:r>
          </a:p>
          <a:p>
            <a:pPr eaLnBrk="1" hangingPunct="1">
              <a:lnSpc>
                <a:spcPct val="80000"/>
              </a:lnSpc>
              <a:buFontTx/>
              <a:buNone/>
            </a:pPr>
            <a:endParaRPr lang="en-US" altLang="en-US" sz="2400" dirty="0"/>
          </a:p>
          <a:p>
            <a:pPr eaLnBrk="1" hangingPunct="1">
              <a:lnSpc>
                <a:spcPct val="80000"/>
              </a:lnSpc>
            </a:pPr>
            <a:r>
              <a:rPr lang="en-US" altLang="en-US" sz="2400" dirty="0" err="1"/>
              <a:t>Jadi</a:t>
            </a:r>
            <a:r>
              <a:rPr lang="en-US" altLang="en-US" sz="2400" dirty="0"/>
              <a:t>, pada </a:t>
            </a:r>
            <a:r>
              <a:rPr lang="en-US" altLang="en-US" sz="2400" dirty="0" err="1"/>
              <a:t>sebagian</a:t>
            </a:r>
            <a:r>
              <a:rPr lang="en-US" altLang="en-US" sz="2400" dirty="0"/>
              <a:t> </a:t>
            </a:r>
            <a:r>
              <a:rPr lang="en-US" altLang="en-US" sz="2400" dirty="0" err="1"/>
              <a:t>masalah</a:t>
            </a:r>
            <a:r>
              <a:rPr lang="en-US" altLang="en-US" sz="2400" dirty="0"/>
              <a:t> </a:t>
            </a:r>
            <a:r>
              <a:rPr lang="en-US" altLang="en-US" sz="2400" dirty="0" err="1"/>
              <a:t>algoritma</a:t>
            </a:r>
            <a:r>
              <a:rPr lang="en-US" altLang="en-US" sz="2400" dirty="0"/>
              <a:t> </a:t>
            </a:r>
            <a:r>
              <a:rPr lang="en-US" altLang="en-US" sz="2400" i="1" dirty="0"/>
              <a:t>greedy</a:t>
            </a:r>
            <a:r>
              <a:rPr lang="en-US" altLang="en-US" sz="2400" dirty="0"/>
              <a:t> </a:t>
            </a:r>
            <a:r>
              <a:rPr lang="en-US" altLang="en-US" sz="2400" dirty="0" err="1"/>
              <a:t>tidak</a:t>
            </a:r>
            <a:r>
              <a:rPr lang="en-US" altLang="en-US" sz="2400" dirty="0"/>
              <a:t> </a:t>
            </a:r>
            <a:r>
              <a:rPr lang="en-US" altLang="en-US" sz="2400" dirty="0" err="1"/>
              <a:t>selalu</a:t>
            </a:r>
            <a:r>
              <a:rPr lang="en-US" altLang="en-US" sz="2400" dirty="0"/>
              <a:t> </a:t>
            </a:r>
            <a:r>
              <a:rPr lang="en-US" altLang="en-US" sz="2400" dirty="0" err="1"/>
              <a:t>berhasil</a:t>
            </a:r>
            <a:r>
              <a:rPr lang="en-US" altLang="en-US" sz="2400" dirty="0"/>
              <a:t> </a:t>
            </a:r>
            <a:r>
              <a:rPr lang="en-US" altLang="en-US" sz="2400" dirty="0" err="1"/>
              <a:t>memberikan</a:t>
            </a:r>
            <a:r>
              <a:rPr lang="en-US" altLang="en-US" sz="2400" dirty="0"/>
              <a:t> </a:t>
            </a:r>
            <a:r>
              <a:rPr lang="en-US" altLang="en-US" sz="2400" dirty="0" err="1"/>
              <a:t>solusi</a:t>
            </a:r>
            <a:r>
              <a:rPr lang="en-US" altLang="en-US" sz="2400" dirty="0"/>
              <a:t> yang optimal. </a:t>
            </a:r>
          </a:p>
          <a:p>
            <a:pPr eaLnBrk="1" hangingPunct="1">
              <a:lnSpc>
                <a:spcPct val="80000"/>
              </a:lnSpc>
              <a:buFontTx/>
              <a:buNone/>
            </a:pPr>
            <a:endParaRPr lang="en-US"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D5616257-AD31-433E-A546-56B0797E1DF2}"/>
              </a:ext>
            </a:extLst>
          </p:cNvPr>
          <p:cNvSpPr>
            <a:spLocks noGrp="1" noChangeArrowheads="1"/>
          </p:cNvSpPr>
          <p:nvPr>
            <p:ph type="body" idx="1"/>
          </p:nvPr>
        </p:nvSpPr>
        <p:spPr>
          <a:xfrm>
            <a:off x="457200" y="1143000"/>
            <a:ext cx="8229600" cy="4487382"/>
          </a:xfrm>
        </p:spPr>
        <p:txBody>
          <a:bodyPr/>
          <a:lstStyle/>
          <a:p>
            <a:pPr eaLnBrk="1" hangingPunct="1">
              <a:lnSpc>
                <a:spcPct val="80000"/>
              </a:lnSpc>
              <a:buFontTx/>
              <a:buNone/>
            </a:pPr>
            <a:endParaRPr lang="en-US" altLang="en-US" sz="1600" dirty="0"/>
          </a:p>
          <a:p>
            <a:pPr eaLnBrk="1" hangingPunct="1">
              <a:lnSpc>
                <a:spcPct val="80000"/>
              </a:lnSpc>
            </a:pPr>
            <a:r>
              <a:rPr lang="en-US" altLang="en-US" sz="2400" b="1" dirty="0" err="1"/>
              <a:t>Contoh</a:t>
            </a:r>
            <a:r>
              <a:rPr lang="en-US" altLang="en-US" sz="2400" b="1" dirty="0"/>
              <a:t> 2</a:t>
            </a:r>
            <a:r>
              <a:rPr lang="en-US" altLang="en-US" sz="2400" dirty="0"/>
              <a:t>: </a:t>
            </a:r>
            <a:r>
              <a:rPr lang="en-US" altLang="en-US" sz="2400" dirty="0" err="1"/>
              <a:t>tinjau</a:t>
            </a:r>
            <a:r>
              <a:rPr lang="en-US" altLang="en-US" sz="2400" dirty="0"/>
              <a:t> </a:t>
            </a:r>
            <a:r>
              <a:rPr lang="en-US" altLang="en-US" sz="2400" dirty="0" err="1"/>
              <a:t>masalah</a:t>
            </a:r>
            <a:r>
              <a:rPr lang="en-US" altLang="en-US" sz="2400" dirty="0"/>
              <a:t> </a:t>
            </a:r>
            <a:r>
              <a:rPr lang="en-US" altLang="en-US" sz="2400" dirty="0" err="1"/>
              <a:t>penukaran</a:t>
            </a:r>
            <a:r>
              <a:rPr lang="en-US" altLang="en-US" sz="2400" dirty="0"/>
              <a:t> </a:t>
            </a:r>
            <a:r>
              <a:rPr lang="en-US" altLang="en-US" sz="2400" dirty="0" err="1"/>
              <a:t>uang</a:t>
            </a:r>
            <a:r>
              <a:rPr lang="en-US" altLang="en-US" sz="2400" dirty="0"/>
              <a:t>. </a:t>
            </a:r>
          </a:p>
          <a:p>
            <a:pPr eaLnBrk="1" hangingPunct="1">
              <a:lnSpc>
                <a:spcPct val="80000"/>
              </a:lnSpc>
            </a:pPr>
            <a:endParaRPr lang="en-US" altLang="en-US" sz="2400" dirty="0"/>
          </a:p>
          <a:p>
            <a:pPr eaLnBrk="1" hangingPunct="1">
              <a:lnSpc>
                <a:spcPct val="80000"/>
              </a:lnSpc>
              <a:buFontTx/>
              <a:buNone/>
            </a:pPr>
            <a:r>
              <a:rPr lang="en-US" altLang="en-US" sz="2000" dirty="0"/>
              <a:t>	(a) 	</a:t>
            </a:r>
            <a:r>
              <a:rPr lang="en-US" altLang="en-US" sz="2000" dirty="0" err="1"/>
              <a:t>Koin</a:t>
            </a:r>
            <a:r>
              <a:rPr lang="en-US" altLang="en-US" sz="2000" dirty="0"/>
              <a:t>: 5, 4, 3, dan 1</a:t>
            </a:r>
          </a:p>
          <a:p>
            <a:pPr eaLnBrk="1" hangingPunct="1">
              <a:lnSpc>
                <a:spcPct val="80000"/>
              </a:lnSpc>
              <a:buFontTx/>
              <a:buNone/>
            </a:pPr>
            <a:r>
              <a:rPr lang="en-US" altLang="en-US" sz="2000" dirty="0"/>
              <a:t>    		</a:t>
            </a:r>
            <a:r>
              <a:rPr lang="en-US" altLang="en-US" sz="2000" dirty="0" err="1"/>
              <a:t>Uang</a:t>
            </a:r>
            <a:r>
              <a:rPr lang="en-US" altLang="en-US" sz="2000" dirty="0"/>
              <a:t> yang </a:t>
            </a:r>
            <a:r>
              <a:rPr lang="en-US" altLang="en-US" sz="2000" dirty="0" err="1"/>
              <a:t>ditukar</a:t>
            </a:r>
            <a:r>
              <a:rPr lang="en-US" altLang="en-US" sz="2000" dirty="0"/>
              <a:t> = 7.</a:t>
            </a:r>
          </a:p>
          <a:p>
            <a:pPr eaLnBrk="1" hangingPunct="1">
              <a:lnSpc>
                <a:spcPct val="80000"/>
              </a:lnSpc>
              <a:buFontTx/>
              <a:buNone/>
            </a:pPr>
            <a:r>
              <a:rPr lang="en-US" altLang="en-US" sz="2000" dirty="0"/>
              <a:t>		</a:t>
            </a:r>
            <a:r>
              <a:rPr lang="en-US" altLang="en-US" sz="2000" dirty="0" err="1"/>
              <a:t>Solusi</a:t>
            </a:r>
            <a:r>
              <a:rPr lang="en-US" altLang="en-US" sz="2000" dirty="0"/>
              <a:t> </a:t>
            </a:r>
            <a:r>
              <a:rPr lang="en-US" altLang="en-US" sz="2000" i="1" dirty="0"/>
              <a:t>greedy</a:t>
            </a:r>
            <a:r>
              <a:rPr lang="en-US" altLang="en-US" sz="2000" dirty="0"/>
              <a:t>:  7 = 5 + 1 + 1  	( 3 </a:t>
            </a:r>
            <a:r>
              <a:rPr lang="en-US" altLang="en-US" sz="2000" dirty="0" err="1"/>
              <a:t>koin</a:t>
            </a:r>
            <a:r>
              <a:rPr lang="en-US" altLang="en-US" sz="2000" dirty="0"/>
              <a:t>) </a:t>
            </a:r>
            <a:r>
              <a:rPr lang="en-US" altLang="en-US" sz="2000" dirty="0">
                <a:sym typeface="Wingdings" panose="05000000000000000000" pitchFamily="2" charset="2"/>
              </a:rPr>
              <a:t></a:t>
            </a:r>
            <a:r>
              <a:rPr lang="en-US" altLang="en-US" sz="2000" dirty="0"/>
              <a:t> </a:t>
            </a:r>
            <a:r>
              <a:rPr lang="en-US" altLang="en-US" sz="2000" dirty="0" err="1"/>
              <a:t>tidak</a:t>
            </a:r>
            <a:r>
              <a:rPr lang="en-US" altLang="en-US" sz="2000" dirty="0"/>
              <a:t> optimal</a:t>
            </a:r>
          </a:p>
          <a:p>
            <a:pPr eaLnBrk="1" hangingPunct="1">
              <a:lnSpc>
                <a:spcPct val="80000"/>
              </a:lnSpc>
              <a:buFontTx/>
              <a:buNone/>
            </a:pPr>
            <a:r>
              <a:rPr lang="en-US" altLang="en-US" sz="2000" dirty="0"/>
              <a:t>		</a:t>
            </a:r>
            <a:r>
              <a:rPr lang="en-US" altLang="en-US" sz="2000" dirty="0" err="1"/>
              <a:t>Solusi</a:t>
            </a:r>
            <a:r>
              <a:rPr lang="en-US" altLang="en-US" sz="2000" dirty="0"/>
              <a:t> optimal: 7 = 4 + 3		( 2 </a:t>
            </a:r>
            <a:r>
              <a:rPr lang="en-US" altLang="en-US" sz="2000" dirty="0" err="1"/>
              <a:t>koin</a:t>
            </a:r>
            <a:r>
              <a:rPr lang="en-US" altLang="en-US" sz="2000" dirty="0"/>
              <a:t>)</a:t>
            </a:r>
          </a:p>
          <a:p>
            <a:pPr eaLnBrk="1" hangingPunct="1">
              <a:lnSpc>
                <a:spcPct val="80000"/>
              </a:lnSpc>
              <a:buFontTx/>
              <a:buNone/>
            </a:pPr>
            <a:endParaRPr lang="en-US" altLang="en-US" sz="2000" dirty="0"/>
          </a:p>
          <a:p>
            <a:pPr eaLnBrk="1" hangingPunct="1">
              <a:lnSpc>
                <a:spcPct val="80000"/>
              </a:lnSpc>
              <a:buFontTx/>
              <a:buNone/>
            </a:pPr>
            <a:r>
              <a:rPr lang="en-US" altLang="en-US" sz="2000" dirty="0"/>
              <a:t>	(b)   	</a:t>
            </a:r>
            <a:r>
              <a:rPr lang="en-US" altLang="en-US" sz="2000" dirty="0" err="1"/>
              <a:t>Koin</a:t>
            </a:r>
            <a:r>
              <a:rPr lang="en-US" altLang="en-US" sz="2000" dirty="0"/>
              <a:t>: 10, 7, 1</a:t>
            </a:r>
          </a:p>
          <a:p>
            <a:pPr eaLnBrk="1" hangingPunct="1">
              <a:lnSpc>
                <a:spcPct val="80000"/>
              </a:lnSpc>
              <a:buFontTx/>
              <a:buNone/>
            </a:pPr>
            <a:r>
              <a:rPr lang="en-US" altLang="en-US" sz="2000" dirty="0"/>
              <a:t>	       	</a:t>
            </a:r>
            <a:r>
              <a:rPr lang="en-US" altLang="en-US" sz="2000" dirty="0" err="1"/>
              <a:t>Uang</a:t>
            </a:r>
            <a:r>
              <a:rPr lang="en-US" altLang="en-US" sz="2000" dirty="0"/>
              <a:t> yang </a:t>
            </a:r>
            <a:r>
              <a:rPr lang="en-US" altLang="en-US" sz="2000" dirty="0" err="1"/>
              <a:t>ditukar</a:t>
            </a:r>
            <a:r>
              <a:rPr lang="en-US" altLang="en-US" sz="2000" dirty="0"/>
              <a:t>: 15</a:t>
            </a:r>
          </a:p>
          <a:p>
            <a:pPr eaLnBrk="1" hangingPunct="1">
              <a:lnSpc>
                <a:spcPct val="80000"/>
              </a:lnSpc>
              <a:buFontTx/>
              <a:buNone/>
            </a:pPr>
            <a:r>
              <a:rPr lang="en-US" altLang="en-US" sz="2000" dirty="0"/>
              <a:t>	       	</a:t>
            </a:r>
            <a:r>
              <a:rPr lang="en-US" altLang="en-US" sz="2000" dirty="0" err="1"/>
              <a:t>Solusi</a:t>
            </a:r>
            <a:r>
              <a:rPr lang="en-US" altLang="en-US" sz="2000" dirty="0"/>
              <a:t> </a:t>
            </a:r>
            <a:r>
              <a:rPr lang="en-US" altLang="en-US" sz="2000" i="1" dirty="0"/>
              <a:t>greedy</a:t>
            </a:r>
            <a:r>
              <a:rPr lang="en-US" altLang="en-US" sz="2000" dirty="0"/>
              <a:t>:  15 = 10 + 1 + 1 + 1 + 1 + 1	(6 </a:t>
            </a:r>
            <a:r>
              <a:rPr lang="en-US" altLang="en-US" sz="2000" dirty="0" err="1"/>
              <a:t>koin</a:t>
            </a:r>
            <a:r>
              <a:rPr lang="en-US" altLang="en-US" sz="2000" dirty="0"/>
              <a:t>)</a:t>
            </a:r>
          </a:p>
          <a:p>
            <a:pPr eaLnBrk="1" hangingPunct="1">
              <a:lnSpc>
                <a:spcPct val="80000"/>
              </a:lnSpc>
              <a:buFontTx/>
              <a:buNone/>
            </a:pPr>
            <a:r>
              <a:rPr lang="en-US" altLang="en-US" sz="2000" dirty="0"/>
              <a:t>	       	</a:t>
            </a:r>
            <a:r>
              <a:rPr lang="en-US" altLang="en-US" sz="2000" dirty="0" err="1"/>
              <a:t>Solusi</a:t>
            </a:r>
            <a:r>
              <a:rPr lang="en-US" altLang="en-US" sz="2000" dirty="0"/>
              <a:t> optimal: 15 = 7 + 7 + 1		(</a:t>
            </a:r>
            <a:r>
              <a:rPr lang="en-US" altLang="en-US" sz="2000" dirty="0" err="1"/>
              <a:t>hanya</a:t>
            </a:r>
            <a:r>
              <a:rPr lang="en-US" altLang="en-US" sz="2000" dirty="0"/>
              <a:t> 3 </a:t>
            </a:r>
            <a:r>
              <a:rPr lang="en-US" altLang="en-US" sz="2000" dirty="0" err="1"/>
              <a:t>koin</a:t>
            </a:r>
            <a:r>
              <a:rPr lang="en-US" altLang="en-US" sz="2000" dirty="0"/>
              <a:t>)</a:t>
            </a:r>
          </a:p>
          <a:p>
            <a:pPr eaLnBrk="1" hangingPunct="1">
              <a:lnSpc>
                <a:spcPct val="80000"/>
              </a:lnSpc>
              <a:buFontTx/>
              <a:buNone/>
            </a:pPr>
            <a:endParaRPr lang="en-US" altLang="en-US" sz="2000" dirty="0"/>
          </a:p>
          <a:p>
            <a:pPr eaLnBrk="1" hangingPunct="1">
              <a:lnSpc>
                <a:spcPct val="80000"/>
              </a:lnSpc>
              <a:buFontTx/>
              <a:buNone/>
            </a:pPr>
            <a:r>
              <a:rPr lang="en-US" altLang="en-US" sz="2000" dirty="0"/>
              <a:t>	(c) 	</a:t>
            </a:r>
            <a:r>
              <a:rPr lang="en-US" altLang="en-US" sz="2000" dirty="0" err="1"/>
              <a:t>Koin</a:t>
            </a:r>
            <a:r>
              <a:rPr lang="en-US" altLang="en-US" sz="2000" dirty="0"/>
              <a:t>: 15, 10, dan 1</a:t>
            </a:r>
          </a:p>
          <a:p>
            <a:pPr eaLnBrk="1" hangingPunct="1">
              <a:lnSpc>
                <a:spcPct val="80000"/>
              </a:lnSpc>
              <a:buFontTx/>
              <a:buNone/>
            </a:pPr>
            <a:r>
              <a:rPr lang="en-US" altLang="en-US" sz="2000" dirty="0"/>
              <a:t>		</a:t>
            </a:r>
            <a:r>
              <a:rPr lang="en-US" altLang="en-US" sz="2000" dirty="0" err="1"/>
              <a:t>Uang</a:t>
            </a:r>
            <a:r>
              <a:rPr lang="en-US" altLang="en-US" sz="2000" dirty="0"/>
              <a:t> yang </a:t>
            </a:r>
            <a:r>
              <a:rPr lang="en-US" altLang="en-US" sz="2000" dirty="0" err="1"/>
              <a:t>ditukar</a:t>
            </a:r>
            <a:r>
              <a:rPr lang="en-US" altLang="en-US" sz="2000" dirty="0"/>
              <a:t>: 20</a:t>
            </a:r>
          </a:p>
          <a:p>
            <a:pPr eaLnBrk="1" hangingPunct="1">
              <a:lnSpc>
                <a:spcPct val="80000"/>
              </a:lnSpc>
              <a:buFontTx/>
              <a:buNone/>
            </a:pPr>
            <a:r>
              <a:rPr lang="en-US" altLang="en-US" sz="2000" dirty="0"/>
              <a:t>		</a:t>
            </a:r>
            <a:r>
              <a:rPr lang="en-US" altLang="en-US" sz="2000" dirty="0" err="1"/>
              <a:t>Solusi</a:t>
            </a:r>
            <a:r>
              <a:rPr lang="en-US" altLang="en-US" sz="2000" dirty="0"/>
              <a:t> </a:t>
            </a:r>
            <a:r>
              <a:rPr lang="en-US" altLang="en-US" sz="2000" i="1" dirty="0"/>
              <a:t>greedy</a:t>
            </a:r>
            <a:r>
              <a:rPr lang="en-US" altLang="en-US" sz="2000" dirty="0"/>
              <a:t>: 20 = 15 + 1 + 1 + 1 + 1 + 1	(6 </a:t>
            </a:r>
            <a:r>
              <a:rPr lang="en-US" altLang="en-US" sz="2000" dirty="0" err="1"/>
              <a:t>koin</a:t>
            </a:r>
            <a:r>
              <a:rPr lang="en-US" altLang="en-US" sz="2000" dirty="0"/>
              <a:t>)</a:t>
            </a:r>
          </a:p>
          <a:p>
            <a:pPr eaLnBrk="1" hangingPunct="1">
              <a:lnSpc>
                <a:spcPct val="80000"/>
              </a:lnSpc>
              <a:buFontTx/>
              <a:buNone/>
            </a:pPr>
            <a:r>
              <a:rPr lang="en-US" altLang="en-US" sz="2000" dirty="0"/>
              <a:t>		</a:t>
            </a:r>
            <a:r>
              <a:rPr lang="en-US" altLang="en-US" sz="2000" dirty="0" err="1"/>
              <a:t>Solusi</a:t>
            </a:r>
            <a:r>
              <a:rPr lang="en-US" altLang="en-US" sz="2000" dirty="0"/>
              <a:t> optimal: 20 = 10 + 10		(2 </a:t>
            </a:r>
            <a:r>
              <a:rPr lang="en-US" altLang="en-US" sz="2000" dirty="0" err="1"/>
              <a:t>koin</a:t>
            </a:r>
            <a:r>
              <a:rPr lang="en-US" altLang="en-US" sz="2000" dirty="0"/>
              <a:t>)</a:t>
            </a:r>
          </a:p>
          <a:p>
            <a:pPr eaLnBrk="1" hangingPunct="1">
              <a:lnSpc>
                <a:spcPct val="80000"/>
              </a:lnSpc>
              <a:buFontTx/>
              <a:buNone/>
            </a:pPr>
            <a:endParaRPr lang="en-US"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43846FB3-BAB7-446F-8B0C-37E56557541C}"/>
              </a:ext>
            </a:extLst>
          </p:cNvPr>
          <p:cNvSpPr>
            <a:spLocks noGrp="1" noChangeArrowheads="1"/>
          </p:cNvSpPr>
          <p:nvPr>
            <p:ph type="body" idx="1"/>
          </p:nvPr>
        </p:nvSpPr>
        <p:spPr>
          <a:xfrm>
            <a:off x="457200" y="1066800"/>
            <a:ext cx="8229600" cy="5029200"/>
          </a:xfrm>
        </p:spPr>
        <p:txBody>
          <a:bodyPr/>
          <a:lstStyle/>
          <a:p>
            <a:pPr eaLnBrk="1" hangingPunct="1">
              <a:lnSpc>
                <a:spcPct val="80000"/>
              </a:lnSpc>
            </a:pPr>
            <a:endParaRPr lang="en-US" altLang="en-US" sz="2800" dirty="0"/>
          </a:p>
          <a:p>
            <a:pPr eaLnBrk="1" hangingPunct="1">
              <a:lnSpc>
                <a:spcPct val="80000"/>
              </a:lnSpc>
            </a:pPr>
            <a:r>
              <a:rPr lang="en-US" altLang="en-US" sz="2800" dirty="0" err="1"/>
              <a:t>Untuk</a:t>
            </a:r>
            <a:r>
              <a:rPr lang="en-US" altLang="en-US" sz="2800" dirty="0"/>
              <a:t> </a:t>
            </a:r>
            <a:r>
              <a:rPr lang="en-US" altLang="en-US" sz="2800" dirty="0" err="1"/>
              <a:t>sistem</a:t>
            </a:r>
            <a:r>
              <a:rPr lang="en-US" altLang="en-US" sz="2800" dirty="0"/>
              <a:t> </a:t>
            </a:r>
            <a:r>
              <a:rPr lang="en-US" altLang="en-US" sz="2800" dirty="0" err="1"/>
              <a:t>mata</a:t>
            </a:r>
            <a:r>
              <a:rPr lang="en-US" altLang="en-US" sz="2800" dirty="0"/>
              <a:t> </a:t>
            </a:r>
            <a:r>
              <a:rPr lang="en-US" altLang="en-US" sz="2800" dirty="0" err="1"/>
              <a:t>uang</a:t>
            </a:r>
            <a:r>
              <a:rPr lang="en-US" altLang="en-US" sz="2800" dirty="0"/>
              <a:t> dollar AS, euro </a:t>
            </a:r>
            <a:r>
              <a:rPr lang="en-US" altLang="en-US" sz="2800" dirty="0" err="1"/>
              <a:t>Eropa</a:t>
            </a:r>
            <a:r>
              <a:rPr lang="en-US" altLang="en-US" sz="2800" dirty="0"/>
              <a:t>, dan </a:t>
            </a:r>
            <a:r>
              <a:rPr lang="en-US" altLang="en-US" sz="2800" i="1" dirty="0"/>
              <a:t>crown</a:t>
            </a:r>
            <a:r>
              <a:rPr lang="en-US" altLang="en-US" sz="2800" dirty="0"/>
              <a:t> </a:t>
            </a:r>
            <a:r>
              <a:rPr lang="en-US" altLang="en-US" sz="2800" dirty="0" err="1"/>
              <a:t>Swedia</a:t>
            </a:r>
            <a:r>
              <a:rPr lang="en-US" altLang="en-US" sz="2800" dirty="0"/>
              <a:t>, </a:t>
            </a:r>
            <a:r>
              <a:rPr lang="en-US" altLang="en-US" sz="2800" dirty="0" err="1"/>
              <a:t>algoritma</a:t>
            </a:r>
            <a:r>
              <a:rPr lang="en-US" altLang="en-US" sz="2800" dirty="0"/>
              <a:t> </a:t>
            </a:r>
            <a:r>
              <a:rPr lang="en-US" altLang="en-US" sz="2800" i="1" dirty="0"/>
              <a:t>greedy</a:t>
            </a:r>
            <a:r>
              <a:rPr lang="en-US" altLang="en-US" sz="2800" dirty="0"/>
              <a:t> </a:t>
            </a:r>
            <a:r>
              <a:rPr lang="en-US" altLang="en-US" sz="2800" dirty="0" err="1"/>
              <a:t>selalu</a:t>
            </a:r>
            <a:r>
              <a:rPr lang="en-US" altLang="en-US" sz="2800" dirty="0"/>
              <a:t> </a:t>
            </a:r>
            <a:r>
              <a:rPr lang="en-US" altLang="en-US" sz="2800" dirty="0" err="1"/>
              <a:t>memberikan</a:t>
            </a:r>
            <a:r>
              <a:rPr lang="en-US" altLang="en-US" sz="2800" dirty="0"/>
              <a:t> </a:t>
            </a:r>
            <a:r>
              <a:rPr lang="en-US" altLang="en-US" sz="2800" dirty="0" err="1"/>
              <a:t>solusi</a:t>
            </a:r>
            <a:r>
              <a:rPr lang="en-US" altLang="en-US" sz="2800" dirty="0"/>
              <a:t> optimum. </a:t>
            </a:r>
          </a:p>
          <a:p>
            <a:pPr eaLnBrk="1" hangingPunct="1">
              <a:lnSpc>
                <a:spcPct val="80000"/>
              </a:lnSpc>
            </a:pPr>
            <a:endParaRPr lang="en-US" altLang="en-US" sz="2800" dirty="0"/>
          </a:p>
          <a:p>
            <a:pPr eaLnBrk="1" hangingPunct="1">
              <a:lnSpc>
                <a:spcPct val="80000"/>
              </a:lnSpc>
            </a:pPr>
            <a:r>
              <a:rPr lang="en-US" altLang="en-US" sz="2800" dirty="0" err="1"/>
              <a:t>Contoh</a:t>
            </a:r>
            <a:r>
              <a:rPr lang="en-US" altLang="en-US" sz="2800" dirty="0"/>
              <a:t>: </a:t>
            </a:r>
            <a:r>
              <a:rPr lang="en-US" altLang="en-US" sz="2800" dirty="0" err="1"/>
              <a:t>Uang</a:t>
            </a:r>
            <a:r>
              <a:rPr lang="en-US" altLang="en-US" sz="2800" dirty="0"/>
              <a:t> $6,39 </a:t>
            </a:r>
            <a:r>
              <a:rPr lang="en-US" altLang="en-US" sz="2800" dirty="0" err="1"/>
              <a:t>ditukar</a:t>
            </a:r>
            <a:r>
              <a:rPr lang="en-US" altLang="en-US" sz="2800" dirty="0"/>
              <a:t> </a:t>
            </a:r>
            <a:r>
              <a:rPr lang="en-US" altLang="en-US" sz="2800" dirty="0" err="1"/>
              <a:t>dengan</a:t>
            </a:r>
            <a:r>
              <a:rPr lang="en-US" altLang="en-US" sz="2800" dirty="0"/>
              <a:t> </a:t>
            </a:r>
            <a:r>
              <a:rPr lang="en-US" altLang="en-US" sz="2800" dirty="0" err="1"/>
              <a:t>uang</a:t>
            </a:r>
            <a:r>
              <a:rPr lang="en-US" altLang="en-US" sz="2800" dirty="0"/>
              <a:t> </a:t>
            </a:r>
            <a:r>
              <a:rPr lang="en-US" altLang="en-US" sz="2800" dirty="0" err="1"/>
              <a:t>kertas</a:t>
            </a:r>
            <a:r>
              <a:rPr lang="en-US" altLang="en-US" sz="2800" dirty="0"/>
              <a:t> (</a:t>
            </a:r>
            <a:r>
              <a:rPr lang="en-US" altLang="en-US" sz="2800" i="1" dirty="0"/>
              <a:t>bill</a:t>
            </a:r>
            <a:r>
              <a:rPr lang="en-US" altLang="en-US" sz="2800" dirty="0"/>
              <a:t>) dan </a:t>
            </a:r>
            <a:r>
              <a:rPr lang="en-US" altLang="en-US" sz="2800" dirty="0" err="1"/>
              <a:t>koin</a:t>
            </a:r>
            <a:r>
              <a:rPr lang="en-US" altLang="en-US" sz="2800" dirty="0"/>
              <a:t> </a:t>
            </a:r>
            <a:r>
              <a:rPr lang="en-US" altLang="en-US" sz="2800" dirty="0" err="1"/>
              <a:t>sen</a:t>
            </a:r>
            <a:r>
              <a:rPr lang="en-US" altLang="en-US" sz="2800" dirty="0"/>
              <a:t> (</a:t>
            </a:r>
            <a:r>
              <a:rPr lang="en-US" altLang="en-US" sz="2800" i="1" dirty="0"/>
              <a:t>cent</a:t>
            </a:r>
            <a:r>
              <a:rPr lang="en-US" altLang="en-US" sz="2800" dirty="0"/>
              <a:t>), </a:t>
            </a:r>
            <a:r>
              <a:rPr lang="en-US" altLang="en-US" sz="2800" dirty="0" err="1"/>
              <a:t>kita</a:t>
            </a:r>
            <a:r>
              <a:rPr lang="en-US" altLang="en-US" sz="2800" dirty="0"/>
              <a:t> </a:t>
            </a:r>
            <a:r>
              <a:rPr lang="en-US" altLang="en-US" sz="2800" dirty="0" err="1"/>
              <a:t>dapat</a:t>
            </a:r>
            <a:r>
              <a:rPr lang="en-US" altLang="en-US" sz="2800" dirty="0"/>
              <a:t> </a:t>
            </a:r>
            <a:r>
              <a:rPr lang="en-US" altLang="en-US" sz="2800" dirty="0" err="1"/>
              <a:t>memilih</a:t>
            </a:r>
            <a:r>
              <a:rPr lang="en-US" altLang="en-US" sz="2800" dirty="0"/>
              <a:t>:</a:t>
            </a:r>
          </a:p>
          <a:p>
            <a:pPr eaLnBrk="1" hangingPunct="1">
              <a:lnSpc>
                <a:spcPct val="80000"/>
              </a:lnSpc>
              <a:buFontTx/>
              <a:buNone/>
            </a:pPr>
            <a:r>
              <a:rPr lang="en-US" altLang="en-US" sz="2800" dirty="0"/>
              <a:t>		- Satu </a:t>
            </a:r>
            <a:r>
              <a:rPr lang="en-US" altLang="en-US" sz="2800" dirty="0" err="1"/>
              <a:t>buah</a:t>
            </a:r>
            <a:r>
              <a:rPr lang="en-US" altLang="en-US" sz="2800" dirty="0"/>
              <a:t> </a:t>
            </a:r>
            <a:r>
              <a:rPr lang="en-US" altLang="en-US" sz="2800" dirty="0" err="1"/>
              <a:t>uang</a:t>
            </a:r>
            <a:r>
              <a:rPr lang="en-US" altLang="en-US" sz="2800" dirty="0"/>
              <a:t> </a:t>
            </a:r>
            <a:r>
              <a:rPr lang="en-US" altLang="en-US" sz="2800" dirty="0" err="1"/>
              <a:t>kertas</a:t>
            </a:r>
            <a:r>
              <a:rPr lang="en-US" altLang="en-US" sz="2800" dirty="0"/>
              <a:t> </a:t>
            </a:r>
            <a:r>
              <a:rPr lang="en-US" altLang="en-US" sz="2800" dirty="0" err="1"/>
              <a:t>senilai</a:t>
            </a:r>
            <a:r>
              <a:rPr lang="en-US" altLang="en-US" sz="2800" dirty="0"/>
              <a:t> $5	</a:t>
            </a:r>
          </a:p>
          <a:p>
            <a:pPr eaLnBrk="1" hangingPunct="1">
              <a:lnSpc>
                <a:spcPct val="80000"/>
              </a:lnSpc>
              <a:buFontTx/>
              <a:buNone/>
            </a:pPr>
            <a:r>
              <a:rPr lang="en-US" altLang="en-US" sz="2800" dirty="0"/>
              <a:t>		- Satu </a:t>
            </a:r>
            <a:r>
              <a:rPr lang="en-US" altLang="en-US" sz="2800" dirty="0" err="1"/>
              <a:t>buah</a:t>
            </a:r>
            <a:r>
              <a:rPr lang="en-US" altLang="en-US" sz="2800" dirty="0"/>
              <a:t> </a:t>
            </a:r>
            <a:r>
              <a:rPr lang="en-US" altLang="en-US" sz="2800" dirty="0" err="1"/>
              <a:t>uang</a:t>
            </a:r>
            <a:r>
              <a:rPr lang="en-US" altLang="en-US" sz="2800" dirty="0"/>
              <a:t> </a:t>
            </a:r>
            <a:r>
              <a:rPr lang="en-US" altLang="en-US" sz="2800" dirty="0" err="1"/>
              <a:t>kertas</a:t>
            </a:r>
            <a:r>
              <a:rPr lang="en-US" altLang="en-US" sz="2800" dirty="0"/>
              <a:t> </a:t>
            </a:r>
            <a:r>
              <a:rPr lang="en-US" altLang="en-US" sz="2800" dirty="0" err="1"/>
              <a:t>senilai</a:t>
            </a:r>
            <a:r>
              <a:rPr lang="en-US" altLang="en-US" sz="2800" dirty="0"/>
              <a:t> $1</a:t>
            </a:r>
          </a:p>
          <a:p>
            <a:pPr eaLnBrk="1" hangingPunct="1">
              <a:lnSpc>
                <a:spcPct val="80000"/>
              </a:lnSpc>
              <a:buFontTx/>
              <a:buNone/>
            </a:pPr>
            <a:r>
              <a:rPr lang="en-US" altLang="en-US" sz="2800" dirty="0"/>
              <a:t>		- Satu </a:t>
            </a:r>
            <a:r>
              <a:rPr lang="en-US" altLang="en-US" sz="2800" dirty="0" err="1"/>
              <a:t>koin</a:t>
            </a:r>
            <a:r>
              <a:rPr lang="en-US" altLang="en-US" sz="2800" dirty="0"/>
              <a:t>  25 </a:t>
            </a:r>
            <a:r>
              <a:rPr lang="en-US" altLang="en-US" sz="2800" dirty="0" err="1"/>
              <a:t>sen</a:t>
            </a:r>
            <a:r>
              <a:rPr lang="en-US" altLang="en-US" sz="2800" dirty="0"/>
              <a:t>	</a:t>
            </a:r>
          </a:p>
          <a:p>
            <a:pPr eaLnBrk="1" hangingPunct="1">
              <a:lnSpc>
                <a:spcPct val="80000"/>
              </a:lnSpc>
              <a:buFontTx/>
              <a:buNone/>
            </a:pPr>
            <a:r>
              <a:rPr lang="en-US" altLang="en-US" sz="2800" dirty="0"/>
              <a:t>		- Satu </a:t>
            </a:r>
            <a:r>
              <a:rPr lang="en-US" altLang="en-US" sz="2800" dirty="0" err="1"/>
              <a:t>koin</a:t>
            </a:r>
            <a:r>
              <a:rPr lang="en-US" altLang="en-US" sz="2800" dirty="0"/>
              <a:t> 10 </a:t>
            </a:r>
            <a:r>
              <a:rPr lang="en-US" altLang="en-US" sz="2800" dirty="0" err="1"/>
              <a:t>sen</a:t>
            </a:r>
            <a:r>
              <a:rPr lang="en-US" altLang="en-US" sz="2800" dirty="0"/>
              <a:t>	</a:t>
            </a:r>
          </a:p>
          <a:p>
            <a:pPr eaLnBrk="1" hangingPunct="1">
              <a:lnSpc>
                <a:spcPct val="80000"/>
              </a:lnSpc>
              <a:buFontTx/>
              <a:buNone/>
            </a:pPr>
            <a:r>
              <a:rPr lang="en-US" altLang="en-US" sz="2800" dirty="0"/>
              <a:t>		- </a:t>
            </a:r>
            <a:r>
              <a:rPr lang="en-US" altLang="en-US" sz="2800" dirty="0" err="1"/>
              <a:t>Empat</a:t>
            </a:r>
            <a:r>
              <a:rPr lang="en-US" altLang="en-US" sz="2800" dirty="0"/>
              <a:t> </a:t>
            </a:r>
            <a:r>
              <a:rPr lang="en-US" altLang="en-US" sz="2800" dirty="0" err="1"/>
              <a:t>koin</a:t>
            </a:r>
            <a:r>
              <a:rPr lang="en-US" altLang="en-US" sz="2800" dirty="0"/>
              <a:t> 1 </a:t>
            </a:r>
            <a:r>
              <a:rPr lang="en-US" altLang="en-US" sz="2800" dirty="0" err="1"/>
              <a:t>sen</a:t>
            </a:r>
            <a:r>
              <a:rPr lang="en-US" altLang="en-US" sz="2800" dirty="0"/>
              <a:t>	</a:t>
            </a:r>
          </a:p>
          <a:p>
            <a:pPr eaLnBrk="1" hangingPunct="1">
              <a:lnSpc>
                <a:spcPct val="80000"/>
              </a:lnSpc>
              <a:buFontTx/>
              <a:buNone/>
            </a:pPr>
            <a:endParaRPr lang="en-US" altLang="en-US" sz="2800" dirty="0"/>
          </a:p>
          <a:p>
            <a:pPr eaLnBrk="1" hangingPunct="1">
              <a:lnSpc>
                <a:spcPct val="80000"/>
              </a:lnSpc>
              <a:buFontTx/>
              <a:buNone/>
            </a:pPr>
            <a:r>
              <a:rPr lang="en-US" altLang="en-US" sz="2800" dirty="0"/>
              <a:t>  $5 + $1 + 25c + 10c + 1c + 1c + 1c + 1c = $6,39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BEEADE-A262-4D1F-8995-9ED3E4F02556}"/>
              </a:ext>
            </a:extLst>
          </p:cNvPr>
          <p:cNvSpPr>
            <a:spLocks noGrp="1"/>
          </p:cNvSpPr>
          <p:nvPr>
            <p:ph type="body" idx="1"/>
          </p:nvPr>
        </p:nvSpPr>
        <p:spPr>
          <a:xfrm>
            <a:off x="228600" y="982176"/>
            <a:ext cx="8236711" cy="4708981"/>
          </a:xfrm>
        </p:spPr>
        <p:txBody>
          <a:bodyPr/>
          <a:lstStyle/>
          <a:p>
            <a:pPr marL="0" indent="0">
              <a:buNone/>
            </a:pPr>
            <a:r>
              <a:rPr lang="en-GB" dirty="0"/>
              <a:t>Following terms are the foundation terms of a data structure</a:t>
            </a:r>
          </a:p>
          <a:p>
            <a:pPr lvl="1"/>
            <a:endParaRPr lang="en-GB" sz="2400" b="1" dirty="0"/>
          </a:p>
          <a:p>
            <a:pPr lvl="1"/>
            <a:r>
              <a:rPr lang="en-GB" sz="2400" b="1" dirty="0"/>
              <a:t>Interface</a:t>
            </a:r>
            <a:r>
              <a:rPr lang="en-GB" sz="2400" dirty="0"/>
              <a:t> − Each data structure has an interface. Interface represents the set of operations that a data structure supports. An interface only provides the list of supported operations, type of parameters they can accept and return type of these operations.</a:t>
            </a:r>
          </a:p>
          <a:p>
            <a:pPr lvl="1"/>
            <a:endParaRPr lang="en-GB" sz="2400" b="1" dirty="0"/>
          </a:p>
          <a:p>
            <a:pPr lvl="1"/>
            <a:r>
              <a:rPr lang="en-GB" sz="2400" b="1" dirty="0"/>
              <a:t>Implementation</a:t>
            </a:r>
            <a:r>
              <a:rPr lang="en-GB" sz="2400" dirty="0"/>
              <a:t> − Implementation provides the internal representation of a data structure. Implementation also provides the definition of the algorithms used in the operations of the data structure</a:t>
            </a:r>
          </a:p>
          <a:p>
            <a:pPr lvl="1"/>
            <a:endParaRPr lang="en-GB" dirty="0"/>
          </a:p>
        </p:txBody>
      </p:sp>
    </p:spTree>
    <p:extLst>
      <p:ext uri="{BB962C8B-B14F-4D97-AF65-F5344CB8AC3E}">
        <p14:creationId xmlns:p14="http://schemas.microsoft.com/office/powerpoint/2010/main" val="24499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848E255C-66A3-402F-89CE-87D66EF53C77}"/>
              </a:ext>
            </a:extLst>
          </p:cNvPr>
          <p:cNvSpPr>
            <a:spLocks noGrp="1" noChangeArrowheads="1"/>
          </p:cNvSpPr>
          <p:nvPr>
            <p:ph type="body" idx="1"/>
          </p:nvPr>
        </p:nvSpPr>
        <p:spPr>
          <a:xfrm>
            <a:off x="457200" y="1143000"/>
            <a:ext cx="8229600" cy="4953000"/>
          </a:xfrm>
        </p:spPr>
        <p:txBody>
          <a:bodyPr/>
          <a:lstStyle/>
          <a:p>
            <a:pPr eaLnBrk="1" hangingPunct="1"/>
            <a:r>
              <a:rPr lang="en-US" altLang="en-US" dirty="0" err="1"/>
              <a:t>Jika</a:t>
            </a:r>
            <a:r>
              <a:rPr lang="en-US" altLang="en-US" dirty="0"/>
              <a:t> </a:t>
            </a:r>
            <a:r>
              <a:rPr lang="en-US" altLang="en-US" dirty="0" err="1"/>
              <a:t>jawaban</a:t>
            </a:r>
            <a:r>
              <a:rPr lang="en-US" altLang="en-US" dirty="0"/>
              <a:t> </a:t>
            </a:r>
            <a:r>
              <a:rPr lang="en-US" altLang="en-US" dirty="0" err="1"/>
              <a:t>terbaik</a:t>
            </a:r>
            <a:r>
              <a:rPr lang="en-US" altLang="en-US" dirty="0"/>
              <a:t> </a:t>
            </a:r>
            <a:r>
              <a:rPr lang="en-US" altLang="en-US" dirty="0" err="1"/>
              <a:t>mutlak</a:t>
            </a:r>
            <a:r>
              <a:rPr lang="en-US" altLang="en-US" dirty="0"/>
              <a:t> </a:t>
            </a:r>
            <a:r>
              <a:rPr lang="en-US" altLang="en-US" dirty="0" err="1"/>
              <a:t>tidak</a:t>
            </a:r>
            <a:r>
              <a:rPr lang="en-US" altLang="en-US" dirty="0"/>
              <a:t> </a:t>
            </a:r>
            <a:r>
              <a:rPr lang="en-US" altLang="en-US" dirty="0" err="1"/>
              <a:t>diperlukan</a:t>
            </a:r>
            <a:r>
              <a:rPr lang="en-US" altLang="en-US" dirty="0"/>
              <a:t>, </a:t>
            </a:r>
            <a:r>
              <a:rPr lang="en-US" altLang="en-US" dirty="0" err="1"/>
              <a:t>maka</a:t>
            </a:r>
            <a:r>
              <a:rPr lang="en-US" altLang="en-US" dirty="0"/>
              <a:t> </a:t>
            </a:r>
            <a:r>
              <a:rPr lang="en-US" altLang="en-US" dirty="0" err="1"/>
              <a:t>algoritma</a:t>
            </a:r>
            <a:r>
              <a:rPr lang="en-US" altLang="en-US" dirty="0"/>
              <a:t> </a:t>
            </a:r>
            <a:r>
              <a:rPr lang="en-US" altLang="en-US" i="1" dirty="0"/>
              <a:t>greedy</a:t>
            </a:r>
            <a:r>
              <a:rPr lang="en-US" altLang="en-US" dirty="0"/>
              <a:t> </a:t>
            </a:r>
            <a:r>
              <a:rPr lang="en-US" altLang="en-US" dirty="0" err="1"/>
              <a:t>sering</a:t>
            </a:r>
            <a:r>
              <a:rPr lang="en-US" altLang="en-US" dirty="0"/>
              <a:t> </a:t>
            </a:r>
            <a:r>
              <a:rPr lang="en-US" altLang="en-US" dirty="0" err="1"/>
              <a:t>berguna</a:t>
            </a:r>
            <a:r>
              <a:rPr lang="en-US" altLang="en-US" dirty="0"/>
              <a:t> </a:t>
            </a:r>
            <a:r>
              <a:rPr lang="en-US" altLang="en-US" dirty="0" err="1"/>
              <a:t>untuk</a:t>
            </a:r>
            <a:r>
              <a:rPr lang="en-US" altLang="en-US" dirty="0"/>
              <a:t> </a:t>
            </a:r>
            <a:r>
              <a:rPr lang="en-US" altLang="en-US" dirty="0" err="1"/>
              <a:t>menghasilkan</a:t>
            </a:r>
            <a:r>
              <a:rPr lang="en-US" altLang="en-US" dirty="0"/>
              <a:t> </a:t>
            </a:r>
            <a:r>
              <a:rPr lang="en-US" altLang="en-US" dirty="0" err="1"/>
              <a:t>solusi</a:t>
            </a:r>
            <a:r>
              <a:rPr lang="en-US" altLang="en-US" dirty="0"/>
              <a:t> </a:t>
            </a:r>
            <a:r>
              <a:rPr lang="en-US" altLang="en-US" dirty="0" err="1"/>
              <a:t>hampiran</a:t>
            </a:r>
            <a:r>
              <a:rPr lang="en-US" altLang="en-US" dirty="0"/>
              <a:t> (</a:t>
            </a:r>
            <a:r>
              <a:rPr lang="en-US" altLang="en-US" i="1" dirty="0"/>
              <a:t>approximation</a:t>
            </a:r>
            <a:r>
              <a:rPr lang="en-US" altLang="en-US" dirty="0"/>
              <a:t>),  </a:t>
            </a:r>
            <a:r>
              <a:rPr lang="en-US" altLang="en-US" dirty="0" err="1"/>
              <a:t>daripada</a:t>
            </a:r>
            <a:r>
              <a:rPr lang="en-US" altLang="en-US" dirty="0"/>
              <a:t> </a:t>
            </a:r>
            <a:r>
              <a:rPr lang="en-US" altLang="en-US" dirty="0" err="1"/>
              <a:t>menggunakan</a:t>
            </a:r>
            <a:r>
              <a:rPr lang="en-US" altLang="en-US" dirty="0"/>
              <a:t> </a:t>
            </a:r>
            <a:r>
              <a:rPr lang="en-US" altLang="en-US" dirty="0" err="1"/>
              <a:t>algoritma</a:t>
            </a:r>
            <a:r>
              <a:rPr lang="en-US" altLang="en-US" dirty="0"/>
              <a:t> yang </a:t>
            </a:r>
            <a:r>
              <a:rPr lang="en-US" altLang="en-US" dirty="0" err="1"/>
              <a:t>lebih</a:t>
            </a:r>
            <a:r>
              <a:rPr lang="en-US" altLang="en-US" dirty="0"/>
              <a:t> </a:t>
            </a:r>
            <a:r>
              <a:rPr lang="en-US" altLang="en-US" dirty="0" err="1"/>
              <a:t>rumit</a:t>
            </a:r>
            <a:r>
              <a:rPr lang="en-US" altLang="en-US" dirty="0"/>
              <a:t> </a:t>
            </a:r>
            <a:r>
              <a:rPr lang="en-US" altLang="en-US" dirty="0" err="1"/>
              <a:t>untuk</a:t>
            </a:r>
            <a:r>
              <a:rPr lang="en-US" altLang="en-US" dirty="0"/>
              <a:t> </a:t>
            </a:r>
            <a:r>
              <a:rPr lang="en-US" altLang="en-US" dirty="0" err="1"/>
              <a:t>menghasilkan</a:t>
            </a:r>
            <a:r>
              <a:rPr lang="en-US" altLang="en-US" dirty="0"/>
              <a:t> </a:t>
            </a:r>
            <a:r>
              <a:rPr lang="en-US" altLang="en-US" dirty="0" err="1"/>
              <a:t>solusi</a:t>
            </a:r>
            <a:r>
              <a:rPr lang="en-US" altLang="en-US" dirty="0"/>
              <a:t> yang </a:t>
            </a:r>
            <a:r>
              <a:rPr lang="en-US" altLang="en-US" dirty="0" err="1"/>
              <a:t>eksak</a:t>
            </a:r>
            <a:r>
              <a:rPr lang="en-US" altLang="en-US" dirty="0"/>
              <a:t>. </a:t>
            </a:r>
          </a:p>
          <a:p>
            <a:pPr eaLnBrk="1" hangingPunct="1">
              <a:buFontTx/>
              <a:buNone/>
            </a:pPr>
            <a:endParaRPr lang="en-US" altLang="en-US" dirty="0"/>
          </a:p>
          <a:p>
            <a:pPr eaLnBrk="1" hangingPunct="1"/>
            <a:r>
              <a:rPr lang="en-US" altLang="en-US" dirty="0" err="1"/>
              <a:t>Bila</a:t>
            </a:r>
            <a:r>
              <a:rPr lang="en-US" altLang="en-US" dirty="0"/>
              <a:t> </a:t>
            </a:r>
            <a:r>
              <a:rPr lang="en-US" altLang="en-US" dirty="0" err="1"/>
              <a:t>algoritma</a:t>
            </a:r>
            <a:r>
              <a:rPr lang="en-US" altLang="en-US" dirty="0"/>
              <a:t> </a:t>
            </a:r>
            <a:r>
              <a:rPr lang="en-US" altLang="en-US" i="1" dirty="0"/>
              <a:t>greedy</a:t>
            </a:r>
            <a:r>
              <a:rPr lang="en-US" altLang="en-US" dirty="0"/>
              <a:t> optimum, </a:t>
            </a:r>
            <a:r>
              <a:rPr lang="en-US" altLang="en-US" dirty="0" err="1"/>
              <a:t>maka</a:t>
            </a:r>
            <a:r>
              <a:rPr lang="en-US" altLang="en-US" dirty="0"/>
              <a:t> </a:t>
            </a:r>
            <a:r>
              <a:rPr lang="en-US" altLang="en-US" dirty="0" err="1"/>
              <a:t>keoptimalannya</a:t>
            </a:r>
            <a:r>
              <a:rPr lang="en-US" altLang="en-US" dirty="0"/>
              <a:t> </a:t>
            </a:r>
            <a:r>
              <a:rPr lang="en-US" altLang="en-US" dirty="0" err="1"/>
              <a:t>itu</a:t>
            </a:r>
            <a:r>
              <a:rPr lang="en-US" altLang="en-US" dirty="0"/>
              <a:t> </a:t>
            </a:r>
            <a:r>
              <a:rPr lang="en-US" altLang="en-US" dirty="0" err="1"/>
              <a:t>dapat</a:t>
            </a:r>
            <a:r>
              <a:rPr lang="en-US" altLang="en-US" dirty="0"/>
              <a:t> </a:t>
            </a:r>
            <a:r>
              <a:rPr lang="en-US" altLang="en-US" dirty="0" err="1"/>
              <a:t>dibuktikan</a:t>
            </a:r>
            <a:r>
              <a:rPr lang="en-US" altLang="en-US" dirty="0"/>
              <a:t> </a:t>
            </a:r>
            <a:r>
              <a:rPr lang="en-US" altLang="en-US" dirty="0" err="1"/>
              <a:t>secara</a:t>
            </a:r>
            <a:r>
              <a:rPr lang="en-US" altLang="en-US" dirty="0"/>
              <a:t> </a:t>
            </a:r>
            <a:r>
              <a:rPr lang="en-US" altLang="en-US" dirty="0" err="1"/>
              <a:t>matematis</a:t>
            </a:r>
            <a:endParaRPr lang="en-US" altLang="en-US" dirty="0"/>
          </a:p>
          <a:p>
            <a:pPr eaLnBrk="1" hangingPunct="1"/>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A6F9-21A6-4030-83CC-716772F381A0}"/>
              </a:ext>
            </a:extLst>
          </p:cNvPr>
          <p:cNvSpPr>
            <a:spLocks noGrp="1"/>
          </p:cNvSpPr>
          <p:nvPr>
            <p:ph type="title"/>
          </p:nvPr>
        </p:nvSpPr>
        <p:spPr/>
        <p:txBody>
          <a:bodyPr/>
          <a:lstStyle/>
          <a:p>
            <a:r>
              <a:rPr lang="en-GB" dirty="0" err="1"/>
              <a:t>Contoh</a:t>
            </a:r>
            <a:endParaRPr lang="en-GB" dirty="0"/>
          </a:p>
        </p:txBody>
      </p:sp>
      <p:sp>
        <p:nvSpPr>
          <p:cNvPr id="3" name="Text Placeholder 2">
            <a:extLst>
              <a:ext uri="{FF2B5EF4-FFF2-40B4-BE49-F238E27FC236}">
                <a16:creationId xmlns:a16="http://schemas.microsoft.com/office/drawing/2014/main" id="{6C20A538-D271-4664-A34F-3D8AA6BFF07F}"/>
              </a:ext>
            </a:extLst>
          </p:cNvPr>
          <p:cNvSpPr>
            <a:spLocks noGrp="1"/>
          </p:cNvSpPr>
          <p:nvPr>
            <p:ph type="body" idx="1"/>
          </p:nvPr>
        </p:nvSpPr>
        <p:spPr>
          <a:xfrm>
            <a:off x="453643" y="1534604"/>
            <a:ext cx="8236711" cy="1107996"/>
          </a:xfrm>
        </p:spPr>
        <p:txBody>
          <a:bodyPr/>
          <a:lstStyle/>
          <a:p>
            <a:pPr marL="0" indent="0">
              <a:buNone/>
            </a:pPr>
            <a:r>
              <a:rPr lang="en-GB" dirty="0" err="1"/>
              <a:t>Semisal</a:t>
            </a:r>
            <a:r>
              <a:rPr lang="en-GB" dirty="0"/>
              <a:t> </a:t>
            </a:r>
            <a:r>
              <a:rPr lang="en-GB" dirty="0" err="1"/>
              <a:t>kita</a:t>
            </a:r>
            <a:r>
              <a:rPr lang="en-GB" dirty="0"/>
              <a:t> </a:t>
            </a:r>
            <a:r>
              <a:rPr lang="en-GB" dirty="0" err="1"/>
              <a:t>ingin</a:t>
            </a:r>
            <a:r>
              <a:rPr lang="en-GB" dirty="0"/>
              <a:t> </a:t>
            </a:r>
            <a:r>
              <a:rPr lang="en-GB" dirty="0" err="1"/>
              <a:t>bergerak</a:t>
            </a:r>
            <a:r>
              <a:rPr lang="en-GB" dirty="0"/>
              <a:t> </a:t>
            </a:r>
            <a:r>
              <a:rPr lang="en-GB" dirty="0" err="1"/>
              <a:t>dari</a:t>
            </a:r>
            <a:r>
              <a:rPr lang="en-GB" dirty="0"/>
              <a:t> </a:t>
            </a:r>
            <a:r>
              <a:rPr lang="en-GB" dirty="0" err="1"/>
              <a:t>titik</a:t>
            </a:r>
            <a:r>
              <a:rPr lang="en-GB" dirty="0"/>
              <a:t> A </a:t>
            </a:r>
            <a:r>
              <a:rPr lang="en-GB" dirty="0" err="1"/>
              <a:t>ke</a:t>
            </a:r>
            <a:r>
              <a:rPr lang="en-GB" dirty="0"/>
              <a:t> </a:t>
            </a:r>
            <a:r>
              <a:rPr lang="en-GB" dirty="0" err="1"/>
              <a:t>titik</a:t>
            </a:r>
            <a:r>
              <a:rPr lang="en-GB" dirty="0"/>
              <a:t> B dan </a:t>
            </a:r>
            <a:r>
              <a:rPr lang="en-GB" dirty="0" err="1"/>
              <a:t>kita</a:t>
            </a:r>
            <a:r>
              <a:rPr lang="en-GB" dirty="0"/>
              <a:t> </a:t>
            </a:r>
            <a:r>
              <a:rPr lang="en-GB" dirty="0" err="1"/>
              <a:t>telah</a:t>
            </a:r>
            <a:r>
              <a:rPr lang="en-GB" dirty="0"/>
              <a:t> </a:t>
            </a:r>
            <a:r>
              <a:rPr lang="en-GB" dirty="0" err="1"/>
              <a:t>menemukan</a:t>
            </a:r>
            <a:r>
              <a:rPr lang="en-GB" dirty="0"/>
              <a:t> </a:t>
            </a:r>
            <a:r>
              <a:rPr lang="en-GB" dirty="0" err="1"/>
              <a:t>beberapa</a:t>
            </a:r>
            <a:r>
              <a:rPr lang="en-GB" dirty="0"/>
              <a:t> </a:t>
            </a:r>
            <a:r>
              <a:rPr lang="en-GB" dirty="0" err="1"/>
              <a:t>jalur</a:t>
            </a:r>
            <a:r>
              <a:rPr lang="en-GB" dirty="0"/>
              <a:t> pada peta:</a:t>
            </a:r>
          </a:p>
          <a:p>
            <a:pPr marL="0" indent="0">
              <a:buNone/>
            </a:pPr>
            <a:endParaRPr lang="en-GB" dirty="0"/>
          </a:p>
        </p:txBody>
      </p:sp>
      <p:pic>
        <p:nvPicPr>
          <p:cNvPr id="5" name="Picture 4">
            <a:extLst>
              <a:ext uri="{FF2B5EF4-FFF2-40B4-BE49-F238E27FC236}">
                <a16:creationId xmlns:a16="http://schemas.microsoft.com/office/drawing/2014/main" id="{A68CEB5C-21F7-49FE-9822-F1017C97FE5C}"/>
              </a:ext>
            </a:extLst>
          </p:cNvPr>
          <p:cNvPicPr>
            <a:picLocks noChangeAspect="1"/>
          </p:cNvPicPr>
          <p:nvPr/>
        </p:nvPicPr>
        <p:blipFill>
          <a:blip r:embed="rId2"/>
          <a:stretch>
            <a:fillRect/>
          </a:stretch>
        </p:blipFill>
        <p:spPr>
          <a:xfrm>
            <a:off x="2066562" y="2438400"/>
            <a:ext cx="5010871" cy="3863522"/>
          </a:xfrm>
          <a:prstGeom prst="rect">
            <a:avLst/>
          </a:prstGeom>
        </p:spPr>
      </p:pic>
    </p:spTree>
    <p:extLst>
      <p:ext uri="{BB962C8B-B14F-4D97-AF65-F5344CB8AC3E}">
        <p14:creationId xmlns:p14="http://schemas.microsoft.com/office/powerpoint/2010/main" val="182987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05CD-31A3-4996-A84E-B86C2443767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0D72AC-4875-4926-961A-514ECAD9AE9F}"/>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CD14497A-8ABA-43E5-A0BF-44F4BF3E59F8}"/>
              </a:ext>
            </a:extLst>
          </p:cNvPr>
          <p:cNvPicPr>
            <a:picLocks noChangeAspect="1"/>
          </p:cNvPicPr>
          <p:nvPr/>
        </p:nvPicPr>
        <p:blipFill>
          <a:blip r:embed="rId2"/>
          <a:stretch>
            <a:fillRect/>
          </a:stretch>
        </p:blipFill>
        <p:spPr>
          <a:xfrm>
            <a:off x="1438274" y="1534604"/>
            <a:ext cx="6267450" cy="4791075"/>
          </a:xfrm>
          <a:prstGeom prst="rect">
            <a:avLst/>
          </a:prstGeom>
        </p:spPr>
      </p:pic>
    </p:spTree>
    <p:extLst>
      <p:ext uri="{BB962C8B-B14F-4D97-AF65-F5344CB8AC3E}">
        <p14:creationId xmlns:p14="http://schemas.microsoft.com/office/powerpoint/2010/main" val="1866332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BB47-FCF2-4AA1-8322-A9EC1D6785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8544A93-489A-4A86-8062-31FEDB2FAC46}"/>
              </a:ext>
            </a:extLst>
          </p:cNvPr>
          <p:cNvSpPr>
            <a:spLocks noGrp="1"/>
          </p:cNvSpPr>
          <p:nvPr>
            <p:ph type="body" idx="1"/>
          </p:nvPr>
        </p:nvSpPr>
        <p:spPr/>
        <p:txBody>
          <a:bodyPr/>
          <a:lstStyle/>
          <a:p>
            <a:endParaRPr lang="en-GB"/>
          </a:p>
        </p:txBody>
      </p:sp>
      <p:pic>
        <p:nvPicPr>
          <p:cNvPr id="4" name="Picture 3">
            <a:extLst>
              <a:ext uri="{FF2B5EF4-FFF2-40B4-BE49-F238E27FC236}">
                <a16:creationId xmlns:a16="http://schemas.microsoft.com/office/drawing/2014/main" id="{FD20E5D9-1D9A-4B3E-994D-8831846251B5}"/>
              </a:ext>
            </a:extLst>
          </p:cNvPr>
          <p:cNvPicPr>
            <a:picLocks noChangeAspect="1"/>
          </p:cNvPicPr>
          <p:nvPr/>
        </p:nvPicPr>
        <p:blipFill>
          <a:blip r:embed="rId2"/>
          <a:stretch>
            <a:fillRect/>
          </a:stretch>
        </p:blipFill>
        <p:spPr>
          <a:xfrm>
            <a:off x="781049" y="2156690"/>
            <a:ext cx="7581900" cy="4095750"/>
          </a:xfrm>
          <a:prstGeom prst="rect">
            <a:avLst/>
          </a:prstGeom>
        </p:spPr>
      </p:pic>
    </p:spTree>
    <p:extLst>
      <p:ext uri="{BB962C8B-B14F-4D97-AF65-F5344CB8AC3E}">
        <p14:creationId xmlns:p14="http://schemas.microsoft.com/office/powerpoint/2010/main" val="934347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CD3D-E7A6-4DD0-8109-ED39EB7D702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EB655F0-88A8-4F0A-92DA-730F4CDABE71}"/>
              </a:ext>
            </a:extLst>
          </p:cNvPr>
          <p:cNvSpPr>
            <a:spLocks noGrp="1"/>
          </p:cNvSpPr>
          <p:nvPr>
            <p:ph type="body" idx="1"/>
          </p:nvPr>
        </p:nvSpPr>
        <p:spPr/>
        <p:txBody>
          <a:bodyPr/>
          <a:lstStyle/>
          <a:p>
            <a:endParaRPr lang="en-GB"/>
          </a:p>
        </p:txBody>
      </p:sp>
      <p:pic>
        <p:nvPicPr>
          <p:cNvPr id="4" name="Picture 3">
            <a:extLst>
              <a:ext uri="{FF2B5EF4-FFF2-40B4-BE49-F238E27FC236}">
                <a16:creationId xmlns:a16="http://schemas.microsoft.com/office/drawing/2014/main" id="{D8C82C5D-0C06-462B-9141-25FDD56281F2}"/>
              </a:ext>
            </a:extLst>
          </p:cNvPr>
          <p:cNvPicPr>
            <a:picLocks noChangeAspect="1"/>
          </p:cNvPicPr>
          <p:nvPr/>
        </p:nvPicPr>
        <p:blipFill>
          <a:blip r:embed="rId2"/>
          <a:stretch>
            <a:fillRect/>
          </a:stretch>
        </p:blipFill>
        <p:spPr>
          <a:xfrm>
            <a:off x="706850" y="2072514"/>
            <a:ext cx="7730298" cy="3743325"/>
          </a:xfrm>
          <a:prstGeom prst="rect">
            <a:avLst/>
          </a:prstGeom>
        </p:spPr>
      </p:pic>
    </p:spTree>
    <p:extLst>
      <p:ext uri="{BB962C8B-B14F-4D97-AF65-F5344CB8AC3E}">
        <p14:creationId xmlns:p14="http://schemas.microsoft.com/office/powerpoint/2010/main" val="3401856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01CE-06E9-48A5-874F-7CE82D84E7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F7961DF-1F0B-45A8-9C9B-6DE9E349CA8D}"/>
              </a:ext>
            </a:extLst>
          </p:cNvPr>
          <p:cNvSpPr>
            <a:spLocks noGrp="1"/>
          </p:cNvSpPr>
          <p:nvPr>
            <p:ph type="body" idx="1"/>
          </p:nvPr>
        </p:nvSpPr>
        <p:spPr/>
        <p:txBody>
          <a:bodyPr/>
          <a:lstStyle/>
          <a:p>
            <a:endParaRPr lang="en-GB"/>
          </a:p>
        </p:txBody>
      </p:sp>
      <p:pic>
        <p:nvPicPr>
          <p:cNvPr id="4" name="Picture 3">
            <a:extLst>
              <a:ext uri="{FF2B5EF4-FFF2-40B4-BE49-F238E27FC236}">
                <a16:creationId xmlns:a16="http://schemas.microsoft.com/office/drawing/2014/main" id="{35F954A6-1FF4-495A-BA19-EDDB0810C2F4}"/>
              </a:ext>
            </a:extLst>
          </p:cNvPr>
          <p:cNvPicPr>
            <a:picLocks noChangeAspect="1"/>
          </p:cNvPicPr>
          <p:nvPr/>
        </p:nvPicPr>
        <p:blipFill>
          <a:blip r:embed="rId2"/>
          <a:stretch>
            <a:fillRect/>
          </a:stretch>
        </p:blipFill>
        <p:spPr>
          <a:xfrm>
            <a:off x="453644" y="2330937"/>
            <a:ext cx="8046006" cy="4034664"/>
          </a:xfrm>
          <a:prstGeom prst="rect">
            <a:avLst/>
          </a:prstGeom>
        </p:spPr>
      </p:pic>
    </p:spTree>
    <p:extLst>
      <p:ext uri="{BB962C8B-B14F-4D97-AF65-F5344CB8AC3E}">
        <p14:creationId xmlns:p14="http://schemas.microsoft.com/office/powerpoint/2010/main" val="1150117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2EEC-1363-4C5A-B0CD-2DACE3136CE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F50D52A-0B10-4622-B781-084258C25A03}"/>
              </a:ext>
            </a:extLst>
          </p:cNvPr>
          <p:cNvSpPr>
            <a:spLocks noGrp="1"/>
          </p:cNvSpPr>
          <p:nvPr>
            <p:ph type="body" idx="1"/>
          </p:nvPr>
        </p:nvSpPr>
        <p:spPr/>
        <p:txBody>
          <a:bodyPr/>
          <a:lstStyle/>
          <a:p>
            <a:endParaRPr lang="en-GB"/>
          </a:p>
        </p:txBody>
      </p:sp>
      <p:pic>
        <p:nvPicPr>
          <p:cNvPr id="4" name="Picture 3">
            <a:extLst>
              <a:ext uri="{FF2B5EF4-FFF2-40B4-BE49-F238E27FC236}">
                <a16:creationId xmlns:a16="http://schemas.microsoft.com/office/drawing/2014/main" id="{40379F7C-5DE8-4D75-9EBC-35AE56B617BA}"/>
              </a:ext>
            </a:extLst>
          </p:cNvPr>
          <p:cNvPicPr>
            <a:picLocks noChangeAspect="1"/>
          </p:cNvPicPr>
          <p:nvPr/>
        </p:nvPicPr>
        <p:blipFill>
          <a:blip r:embed="rId2"/>
          <a:stretch>
            <a:fillRect/>
          </a:stretch>
        </p:blipFill>
        <p:spPr>
          <a:xfrm>
            <a:off x="694117" y="2156690"/>
            <a:ext cx="7996238" cy="4171950"/>
          </a:xfrm>
          <a:prstGeom prst="rect">
            <a:avLst/>
          </a:prstGeom>
        </p:spPr>
      </p:pic>
    </p:spTree>
    <p:extLst>
      <p:ext uri="{BB962C8B-B14F-4D97-AF65-F5344CB8AC3E}">
        <p14:creationId xmlns:p14="http://schemas.microsoft.com/office/powerpoint/2010/main" val="1725159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4C27-B2BA-43A8-B754-923418ECB76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82B5C7-95B7-4B98-A989-712E779B8C81}"/>
              </a:ext>
            </a:extLst>
          </p:cNvPr>
          <p:cNvSpPr>
            <a:spLocks noGrp="1"/>
          </p:cNvSpPr>
          <p:nvPr>
            <p:ph type="body" idx="1"/>
          </p:nvPr>
        </p:nvSpPr>
        <p:spPr/>
        <p:txBody>
          <a:bodyPr/>
          <a:lstStyle/>
          <a:p>
            <a:endParaRPr lang="en-GB"/>
          </a:p>
        </p:txBody>
      </p:sp>
      <p:pic>
        <p:nvPicPr>
          <p:cNvPr id="4" name="Picture 3">
            <a:extLst>
              <a:ext uri="{FF2B5EF4-FFF2-40B4-BE49-F238E27FC236}">
                <a16:creationId xmlns:a16="http://schemas.microsoft.com/office/drawing/2014/main" id="{9DE3A1CD-A30C-4911-B120-473802504A9C}"/>
              </a:ext>
            </a:extLst>
          </p:cNvPr>
          <p:cNvPicPr>
            <a:picLocks noChangeAspect="1"/>
          </p:cNvPicPr>
          <p:nvPr/>
        </p:nvPicPr>
        <p:blipFill>
          <a:blip r:embed="rId2"/>
          <a:stretch>
            <a:fillRect/>
          </a:stretch>
        </p:blipFill>
        <p:spPr>
          <a:xfrm>
            <a:off x="453644" y="2156690"/>
            <a:ext cx="8236711" cy="3910839"/>
          </a:xfrm>
          <a:prstGeom prst="rect">
            <a:avLst/>
          </a:prstGeom>
        </p:spPr>
      </p:pic>
    </p:spTree>
    <p:extLst>
      <p:ext uri="{BB962C8B-B14F-4D97-AF65-F5344CB8AC3E}">
        <p14:creationId xmlns:p14="http://schemas.microsoft.com/office/powerpoint/2010/main" val="1643515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7563" y="3284601"/>
            <a:ext cx="4783455" cy="939800"/>
          </a:xfrm>
          <a:prstGeom prst="rect">
            <a:avLst/>
          </a:prstGeom>
        </p:spPr>
        <p:txBody>
          <a:bodyPr vert="horz" wrap="square" lIns="0" tIns="12700" rIns="0" bIns="0" rtlCol="0">
            <a:spAutoFit/>
          </a:bodyPr>
          <a:lstStyle/>
          <a:p>
            <a:pPr marL="12700">
              <a:lnSpc>
                <a:spcPct val="100000"/>
              </a:lnSpc>
              <a:spcBef>
                <a:spcPts val="100"/>
              </a:spcBef>
            </a:pPr>
            <a:r>
              <a:rPr sz="6000" b="1" dirty="0">
                <a:solidFill>
                  <a:srgbClr val="3D3C2C"/>
                </a:solidFill>
                <a:latin typeface="Verdana"/>
                <a:cs typeface="Verdana"/>
              </a:rPr>
              <a:t>Thank</a:t>
            </a:r>
            <a:r>
              <a:rPr sz="6000" b="1" spc="-90" dirty="0">
                <a:solidFill>
                  <a:srgbClr val="3D3C2C"/>
                </a:solidFill>
                <a:latin typeface="Verdana"/>
                <a:cs typeface="Verdana"/>
              </a:rPr>
              <a:t> </a:t>
            </a:r>
            <a:r>
              <a:rPr sz="6000" b="1" dirty="0">
                <a:solidFill>
                  <a:srgbClr val="3D3C2C"/>
                </a:solidFill>
                <a:latin typeface="Verdana"/>
                <a:cs typeface="Verdana"/>
              </a:rPr>
              <a:t>you!</a:t>
            </a:r>
            <a:endParaRPr sz="6000">
              <a:latin typeface="Verdana"/>
              <a:cs typeface="Verdana"/>
            </a:endParaRPr>
          </a:p>
        </p:txBody>
      </p:sp>
      <p:sp>
        <p:nvSpPr>
          <p:cNvPr id="3" name="object 3"/>
          <p:cNvSpPr txBox="1"/>
          <p:nvPr/>
        </p:nvSpPr>
        <p:spPr>
          <a:xfrm>
            <a:off x="1337563" y="4519040"/>
            <a:ext cx="5649595" cy="1183640"/>
          </a:xfrm>
          <a:prstGeom prst="rect">
            <a:avLst/>
          </a:prstGeom>
        </p:spPr>
        <p:txBody>
          <a:bodyPr vert="horz" wrap="square" lIns="0" tIns="12065" rIns="0" bIns="0" rtlCol="0">
            <a:spAutoFit/>
          </a:bodyPr>
          <a:lstStyle/>
          <a:p>
            <a:pPr marL="12700">
              <a:lnSpc>
                <a:spcPct val="100000"/>
              </a:lnSpc>
              <a:spcBef>
                <a:spcPts val="95"/>
              </a:spcBef>
            </a:pPr>
            <a:r>
              <a:rPr sz="1900" spc="-10" dirty="0">
                <a:solidFill>
                  <a:srgbClr val="888888"/>
                </a:solidFill>
                <a:latin typeface="Verdana"/>
                <a:cs typeface="Verdana"/>
              </a:rPr>
              <a:t>Frequently </a:t>
            </a:r>
            <a:r>
              <a:rPr sz="1900" spc="-5" dirty="0">
                <a:solidFill>
                  <a:srgbClr val="888888"/>
                </a:solidFill>
                <a:latin typeface="Verdana"/>
                <a:cs typeface="Verdana"/>
              </a:rPr>
              <a:t>visit </a:t>
            </a:r>
            <a:r>
              <a:rPr sz="1900" spc="-10" dirty="0">
                <a:solidFill>
                  <a:srgbClr val="888888"/>
                </a:solidFill>
                <a:latin typeface="Verdana"/>
                <a:cs typeface="Verdana"/>
              </a:rPr>
              <a:t>the</a:t>
            </a:r>
            <a:r>
              <a:rPr sz="1900" spc="70" dirty="0">
                <a:solidFill>
                  <a:srgbClr val="888888"/>
                </a:solidFill>
                <a:latin typeface="Verdana"/>
                <a:cs typeface="Verdana"/>
              </a:rPr>
              <a:t> </a:t>
            </a:r>
            <a:r>
              <a:rPr sz="1900" b="1" spc="-10" dirty="0">
                <a:solidFill>
                  <a:srgbClr val="888888"/>
                </a:solidFill>
                <a:latin typeface="Verdana"/>
                <a:cs typeface="Verdana"/>
              </a:rPr>
              <a:t>eBelajar</a:t>
            </a:r>
            <a:endParaRPr sz="1900">
              <a:latin typeface="Verdana"/>
              <a:cs typeface="Verdana"/>
            </a:endParaRPr>
          </a:p>
          <a:p>
            <a:pPr>
              <a:lnSpc>
                <a:spcPct val="100000"/>
              </a:lnSpc>
              <a:spcBef>
                <a:spcPts val="35"/>
              </a:spcBef>
            </a:pPr>
            <a:endParaRPr sz="1950">
              <a:latin typeface="Times New Roman"/>
              <a:cs typeface="Times New Roman"/>
            </a:endParaRPr>
          </a:p>
          <a:p>
            <a:pPr marL="12700" marR="5080">
              <a:lnSpc>
                <a:spcPct val="100000"/>
              </a:lnSpc>
            </a:pPr>
            <a:r>
              <a:rPr sz="1900" spc="-5" dirty="0">
                <a:solidFill>
                  <a:srgbClr val="888888"/>
                </a:solidFill>
                <a:latin typeface="Verdana"/>
                <a:cs typeface="Verdana"/>
              </a:rPr>
              <a:t>Should </a:t>
            </a:r>
            <a:r>
              <a:rPr sz="1900" spc="-10" dirty="0">
                <a:solidFill>
                  <a:srgbClr val="888888"/>
                </a:solidFill>
                <a:latin typeface="Verdana"/>
                <a:cs typeface="Verdana"/>
              </a:rPr>
              <a:t>you </a:t>
            </a:r>
            <a:r>
              <a:rPr sz="1900" spc="-5" dirty="0">
                <a:solidFill>
                  <a:srgbClr val="888888"/>
                </a:solidFill>
                <a:latin typeface="Verdana"/>
                <a:cs typeface="Verdana"/>
              </a:rPr>
              <a:t>find </a:t>
            </a:r>
            <a:r>
              <a:rPr sz="1900" spc="-15" dirty="0">
                <a:solidFill>
                  <a:srgbClr val="888888"/>
                </a:solidFill>
                <a:latin typeface="Verdana"/>
                <a:cs typeface="Verdana"/>
              </a:rPr>
              <a:t>any </a:t>
            </a:r>
            <a:r>
              <a:rPr sz="1900" spc="-10" dirty="0">
                <a:solidFill>
                  <a:srgbClr val="888888"/>
                </a:solidFill>
                <a:latin typeface="Verdana"/>
                <a:cs typeface="Verdana"/>
              </a:rPr>
              <a:t>difficulties with </a:t>
            </a:r>
            <a:r>
              <a:rPr sz="1900" b="1" spc="-5" dirty="0">
                <a:solidFill>
                  <a:srgbClr val="888888"/>
                </a:solidFill>
                <a:latin typeface="Verdana"/>
                <a:cs typeface="Verdana"/>
              </a:rPr>
              <a:t>eBelajar</a:t>
            </a:r>
            <a:r>
              <a:rPr sz="1900" spc="-5" dirty="0">
                <a:solidFill>
                  <a:srgbClr val="888888"/>
                </a:solidFill>
                <a:latin typeface="Verdana"/>
                <a:cs typeface="Verdana"/>
              </a:rPr>
              <a:t>,  Drop me an email </a:t>
            </a:r>
            <a:r>
              <a:rPr sz="1900" spc="-10" dirty="0">
                <a:solidFill>
                  <a:srgbClr val="888888"/>
                </a:solidFill>
                <a:latin typeface="Verdana"/>
                <a:cs typeface="Verdana"/>
              </a:rPr>
              <a:t>right</a:t>
            </a:r>
            <a:r>
              <a:rPr sz="1900" spc="30" dirty="0">
                <a:solidFill>
                  <a:srgbClr val="888888"/>
                </a:solidFill>
                <a:latin typeface="Verdana"/>
                <a:cs typeface="Verdana"/>
              </a:rPr>
              <a:t> </a:t>
            </a:r>
            <a:r>
              <a:rPr sz="1900" spc="-15" dirty="0">
                <a:solidFill>
                  <a:srgbClr val="888888"/>
                </a:solidFill>
                <a:latin typeface="Verdana"/>
                <a:cs typeface="Verdana"/>
              </a:rPr>
              <a:t>away!</a:t>
            </a:r>
            <a:endParaRPr sz="1900">
              <a:latin typeface="Verdana"/>
              <a:cs typeface="Verdana"/>
            </a:endParaRPr>
          </a:p>
        </p:txBody>
      </p:sp>
      <p:sp>
        <p:nvSpPr>
          <p:cNvPr id="5" name="object 4">
            <a:extLst>
              <a:ext uri="{FF2B5EF4-FFF2-40B4-BE49-F238E27FC236}">
                <a16:creationId xmlns:a16="http://schemas.microsoft.com/office/drawing/2014/main" id="{50590BE8-B807-40FE-AA66-C812A0484099}"/>
              </a:ext>
            </a:extLst>
          </p:cNvPr>
          <p:cNvSpPr txBox="1"/>
          <p:nvPr/>
        </p:nvSpPr>
        <p:spPr>
          <a:xfrm>
            <a:off x="194563" y="6600336"/>
            <a:ext cx="1481837" cy="198131"/>
          </a:xfrm>
          <a:prstGeom prst="rect">
            <a:avLst/>
          </a:prstGeom>
        </p:spPr>
        <p:txBody>
          <a:bodyPr vert="horz" wrap="square" lIns="0" tIns="13335" rIns="0" bIns="0" rtlCol="0">
            <a:spAutoFit/>
          </a:bodyPr>
          <a:lstStyle/>
          <a:p>
            <a:pPr marL="12700">
              <a:lnSpc>
                <a:spcPct val="100000"/>
              </a:lnSpc>
              <a:spcBef>
                <a:spcPts val="105"/>
              </a:spcBef>
            </a:pPr>
            <a:r>
              <a:rPr lang="en-GB" sz="1200" spc="-10" dirty="0" err="1">
                <a:latin typeface="Verdana"/>
                <a:cs typeface="Verdana"/>
                <a:hlinkClick r:id="rId2"/>
              </a:rPr>
              <a:t>addin</a:t>
            </a:r>
            <a:r>
              <a:rPr sz="1200" spc="-10" dirty="0">
                <a:latin typeface="Verdana"/>
                <a:cs typeface="Verdana"/>
                <a:hlinkClick r:id="rId2"/>
              </a:rPr>
              <a:t>@stiki.ac.id</a:t>
            </a:r>
            <a:endParaRPr sz="12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2E32-424F-42A0-92AB-44BDEA7F0291}"/>
              </a:ext>
            </a:extLst>
          </p:cNvPr>
          <p:cNvSpPr>
            <a:spLocks noGrp="1"/>
          </p:cNvSpPr>
          <p:nvPr>
            <p:ph type="title"/>
          </p:nvPr>
        </p:nvSpPr>
        <p:spPr>
          <a:xfrm>
            <a:off x="383540" y="1042161"/>
            <a:ext cx="8376919" cy="492443"/>
          </a:xfrm>
        </p:spPr>
        <p:txBody>
          <a:bodyPr/>
          <a:lstStyle/>
          <a:p>
            <a:r>
              <a:rPr lang="en-GB" sz="3200" dirty="0"/>
              <a:t>Characteristic of Data Structure</a:t>
            </a:r>
            <a:endParaRPr lang="en-GB" dirty="0"/>
          </a:p>
        </p:txBody>
      </p:sp>
      <p:sp>
        <p:nvSpPr>
          <p:cNvPr id="3" name="Text Placeholder 2">
            <a:extLst>
              <a:ext uri="{FF2B5EF4-FFF2-40B4-BE49-F238E27FC236}">
                <a16:creationId xmlns:a16="http://schemas.microsoft.com/office/drawing/2014/main" id="{F3AC4B1D-82C2-40E9-BFAC-AC5CF3FA4788}"/>
              </a:ext>
            </a:extLst>
          </p:cNvPr>
          <p:cNvSpPr>
            <a:spLocks noGrp="1"/>
          </p:cNvSpPr>
          <p:nvPr>
            <p:ph type="body" idx="1"/>
          </p:nvPr>
        </p:nvSpPr>
        <p:spPr>
          <a:xfrm>
            <a:off x="453644" y="1787358"/>
            <a:ext cx="8236711" cy="3447098"/>
          </a:xfrm>
        </p:spPr>
        <p:txBody>
          <a:bodyPr/>
          <a:lstStyle/>
          <a:p>
            <a:r>
              <a:rPr lang="en-GB" b="1" dirty="0"/>
              <a:t>Correctness</a:t>
            </a:r>
            <a:r>
              <a:rPr lang="en-GB" dirty="0"/>
              <a:t> − Data structure implementation should implement its interface correctly.</a:t>
            </a:r>
          </a:p>
          <a:p>
            <a:r>
              <a:rPr lang="en-GB" b="1" dirty="0"/>
              <a:t>Time Complexity</a:t>
            </a:r>
            <a:r>
              <a:rPr lang="en-GB" dirty="0"/>
              <a:t> − Running time or the execution time of operations of data structure must be as small as possible.</a:t>
            </a:r>
          </a:p>
          <a:p>
            <a:r>
              <a:rPr lang="en-GB" b="1" dirty="0"/>
              <a:t>Space Complexity</a:t>
            </a:r>
            <a:r>
              <a:rPr lang="en-GB" dirty="0"/>
              <a:t> − Memory usage of a data structure operation should be as little as possible</a:t>
            </a:r>
          </a:p>
          <a:p>
            <a:endParaRPr lang="en-GB" dirty="0"/>
          </a:p>
        </p:txBody>
      </p:sp>
    </p:spTree>
    <p:extLst>
      <p:ext uri="{BB962C8B-B14F-4D97-AF65-F5344CB8AC3E}">
        <p14:creationId xmlns:p14="http://schemas.microsoft.com/office/powerpoint/2010/main" val="375970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39F5-BF59-4FEA-A3C5-DAF35A107E1F}"/>
              </a:ext>
            </a:extLst>
          </p:cNvPr>
          <p:cNvSpPr>
            <a:spLocks noGrp="1"/>
          </p:cNvSpPr>
          <p:nvPr>
            <p:ph type="title"/>
          </p:nvPr>
        </p:nvSpPr>
        <p:spPr>
          <a:xfrm>
            <a:off x="383540" y="1042161"/>
            <a:ext cx="8376919" cy="553998"/>
          </a:xfrm>
        </p:spPr>
        <p:txBody>
          <a:bodyPr/>
          <a:lstStyle/>
          <a:p>
            <a:r>
              <a:rPr lang="en-GB" sz="3600" dirty="0"/>
              <a:t>Needs of Data Structures</a:t>
            </a:r>
          </a:p>
        </p:txBody>
      </p:sp>
      <p:sp>
        <p:nvSpPr>
          <p:cNvPr id="3" name="Text Placeholder 2">
            <a:extLst>
              <a:ext uri="{FF2B5EF4-FFF2-40B4-BE49-F238E27FC236}">
                <a16:creationId xmlns:a16="http://schemas.microsoft.com/office/drawing/2014/main" id="{2705F9DB-9A14-43BC-8948-CAABE0BE2872}"/>
              </a:ext>
            </a:extLst>
          </p:cNvPr>
          <p:cNvSpPr>
            <a:spLocks noGrp="1"/>
          </p:cNvSpPr>
          <p:nvPr>
            <p:ph type="body" idx="1"/>
          </p:nvPr>
        </p:nvSpPr>
        <p:spPr>
          <a:xfrm>
            <a:off x="453644" y="1787358"/>
            <a:ext cx="8236711" cy="5170646"/>
          </a:xfrm>
        </p:spPr>
        <p:txBody>
          <a:bodyPr/>
          <a:lstStyle/>
          <a:p>
            <a:r>
              <a:rPr lang="en-GB" b="1" dirty="0"/>
              <a:t>Data Search</a:t>
            </a:r>
            <a:r>
              <a:rPr lang="en-GB" dirty="0"/>
              <a:t> − Consider an inventory of 1 million(10</a:t>
            </a:r>
            <a:r>
              <a:rPr lang="en-GB" baseline="30000" dirty="0"/>
              <a:t>6</a:t>
            </a:r>
            <a:r>
              <a:rPr lang="en-GB" dirty="0"/>
              <a:t>) items of a store. If the application is to search an item, it has to search an item in 1 million(10</a:t>
            </a:r>
            <a:r>
              <a:rPr lang="en-GB" baseline="30000" dirty="0"/>
              <a:t>6</a:t>
            </a:r>
            <a:r>
              <a:rPr lang="en-GB" dirty="0"/>
              <a:t>) items every time slowing down the search. As data grows, search will become slower.</a:t>
            </a:r>
          </a:p>
          <a:p>
            <a:r>
              <a:rPr lang="en-GB" b="1" dirty="0"/>
              <a:t>Processor speed</a:t>
            </a:r>
            <a:r>
              <a:rPr lang="en-GB" dirty="0"/>
              <a:t> − Processor speed although being very high, falls limited if the data grows to billion records.</a:t>
            </a:r>
          </a:p>
          <a:p>
            <a:r>
              <a:rPr lang="en-GB" b="1" dirty="0"/>
              <a:t>Multiple requests</a:t>
            </a:r>
            <a:r>
              <a:rPr lang="en-GB" dirty="0"/>
              <a:t> − As thousands of users can search data simultaneously on a web server, even the fast server fails while searching the data</a:t>
            </a:r>
          </a:p>
          <a:p>
            <a:endParaRPr lang="en-GB" dirty="0"/>
          </a:p>
        </p:txBody>
      </p:sp>
    </p:spTree>
    <p:extLst>
      <p:ext uri="{BB962C8B-B14F-4D97-AF65-F5344CB8AC3E}">
        <p14:creationId xmlns:p14="http://schemas.microsoft.com/office/powerpoint/2010/main" val="64235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B365-AB1E-4B19-AF6D-49979752171F}"/>
              </a:ext>
            </a:extLst>
          </p:cNvPr>
          <p:cNvSpPr>
            <a:spLocks noGrp="1"/>
          </p:cNvSpPr>
          <p:nvPr>
            <p:ph type="title"/>
          </p:nvPr>
        </p:nvSpPr>
        <p:spPr/>
        <p:txBody>
          <a:bodyPr/>
          <a:lstStyle/>
          <a:p>
            <a:r>
              <a:rPr lang="en-GB" dirty="0"/>
              <a:t>Execution Time Cases</a:t>
            </a:r>
          </a:p>
        </p:txBody>
      </p:sp>
      <p:sp>
        <p:nvSpPr>
          <p:cNvPr id="3" name="Text Placeholder 2">
            <a:extLst>
              <a:ext uri="{FF2B5EF4-FFF2-40B4-BE49-F238E27FC236}">
                <a16:creationId xmlns:a16="http://schemas.microsoft.com/office/drawing/2014/main" id="{5D1B4B82-6E3B-49BD-848D-6281432BF3D3}"/>
              </a:ext>
            </a:extLst>
          </p:cNvPr>
          <p:cNvSpPr>
            <a:spLocks noGrp="1"/>
          </p:cNvSpPr>
          <p:nvPr>
            <p:ph type="body" idx="1"/>
          </p:nvPr>
        </p:nvSpPr>
        <p:spPr>
          <a:xfrm>
            <a:off x="411249" y="1677161"/>
            <a:ext cx="8376919" cy="2706178"/>
          </a:xfrm>
        </p:spPr>
        <p:txBody>
          <a:bodyPr/>
          <a:lstStyle/>
          <a:p>
            <a:r>
              <a:rPr lang="en-GB" sz="2400" b="1" dirty="0"/>
              <a:t>Worst Case</a:t>
            </a:r>
            <a:r>
              <a:rPr lang="en-GB" sz="2400" dirty="0"/>
              <a:t> − This is the scenario where a particular data structure operation takes maximum time it can take. If an operation's worst case time is ƒ(n) then this operation will not take more than ƒ(n) time where ƒ(n) represents function of n.</a:t>
            </a:r>
          </a:p>
          <a:p>
            <a:r>
              <a:rPr lang="en-GB" sz="2400" b="1" dirty="0"/>
              <a:t>Average Case</a:t>
            </a:r>
            <a:r>
              <a:rPr lang="en-GB" sz="2400" dirty="0"/>
              <a:t> − This is the scenario depicting the average execution time of an operation of a data structure. If an operation takes ƒ(n) time in execution, then m operations will take </a:t>
            </a:r>
            <a:r>
              <a:rPr lang="en-GB" sz="2400" dirty="0" err="1"/>
              <a:t>mƒ</a:t>
            </a:r>
            <a:r>
              <a:rPr lang="en-GB" sz="2400" dirty="0"/>
              <a:t>(n) time.</a:t>
            </a:r>
          </a:p>
          <a:p>
            <a:r>
              <a:rPr lang="en-GB" sz="2400" b="1" dirty="0"/>
              <a:t>Best Case</a:t>
            </a:r>
            <a:r>
              <a:rPr lang="en-GB" sz="2400" dirty="0"/>
              <a:t> − This is the scenario depicting the least possible execution time of an operation of a data structure. If an operation takes ƒ(n) time in execution, then the actual operation may take time as the random number which would be maximum as ƒ(n)</a:t>
            </a:r>
          </a:p>
          <a:p>
            <a:endParaRPr lang="en-GB" dirty="0"/>
          </a:p>
        </p:txBody>
      </p:sp>
    </p:spTree>
    <p:extLst>
      <p:ext uri="{BB962C8B-B14F-4D97-AF65-F5344CB8AC3E}">
        <p14:creationId xmlns:p14="http://schemas.microsoft.com/office/powerpoint/2010/main" val="28199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00EFCA-C15D-40B3-A027-4913C5E27355}"/>
              </a:ext>
            </a:extLst>
          </p:cNvPr>
          <p:cNvSpPr>
            <a:spLocks noGrp="1"/>
          </p:cNvSpPr>
          <p:nvPr>
            <p:ph type="title"/>
          </p:nvPr>
        </p:nvSpPr>
        <p:spPr/>
        <p:txBody>
          <a:bodyPr/>
          <a:lstStyle/>
          <a:p>
            <a:r>
              <a:rPr lang="en-GB" dirty="0"/>
              <a:t>Basic Terminology</a:t>
            </a:r>
          </a:p>
        </p:txBody>
      </p:sp>
      <p:sp>
        <p:nvSpPr>
          <p:cNvPr id="5" name="Content Placeholder 4">
            <a:extLst>
              <a:ext uri="{FF2B5EF4-FFF2-40B4-BE49-F238E27FC236}">
                <a16:creationId xmlns:a16="http://schemas.microsoft.com/office/drawing/2014/main" id="{28D0F095-A88B-4AEE-9066-2837D3D0E557}"/>
              </a:ext>
            </a:extLst>
          </p:cNvPr>
          <p:cNvSpPr>
            <a:spLocks noGrp="1"/>
          </p:cNvSpPr>
          <p:nvPr>
            <p:ph sz="half" idx="2"/>
          </p:nvPr>
        </p:nvSpPr>
        <p:spPr>
          <a:xfrm>
            <a:off x="383540" y="1981200"/>
            <a:ext cx="3977640" cy="4585871"/>
          </a:xfrm>
        </p:spPr>
        <p:txBody>
          <a:bodyPr/>
          <a:lstStyle/>
          <a:p>
            <a:r>
              <a:rPr lang="en-GB" sz="2000" b="1" dirty="0"/>
              <a:t>Data</a:t>
            </a:r>
            <a:r>
              <a:rPr lang="en-GB" sz="2000" dirty="0"/>
              <a:t> − Data are values or set of values.</a:t>
            </a:r>
          </a:p>
          <a:p>
            <a:r>
              <a:rPr lang="en-GB" sz="2000" b="1" dirty="0"/>
              <a:t>Data Item</a:t>
            </a:r>
            <a:r>
              <a:rPr lang="en-GB" sz="2000" dirty="0"/>
              <a:t> − Data item refers to single unit of values.</a:t>
            </a:r>
          </a:p>
          <a:p>
            <a:r>
              <a:rPr lang="en-GB" sz="2000" b="1" dirty="0"/>
              <a:t>Group Items</a:t>
            </a:r>
            <a:r>
              <a:rPr lang="en-GB" sz="2000" dirty="0"/>
              <a:t> − Data items that are divided into sub items are called as Group Items.</a:t>
            </a:r>
          </a:p>
          <a:p>
            <a:r>
              <a:rPr lang="en-GB" sz="2000" b="1" dirty="0"/>
              <a:t>Elementary Items</a:t>
            </a:r>
            <a:r>
              <a:rPr lang="en-GB" sz="2000" dirty="0"/>
              <a:t> − Data items that cannot be divided are called as Elementary Items.</a:t>
            </a:r>
          </a:p>
          <a:p>
            <a:r>
              <a:rPr lang="en-GB" sz="2000" b="1" dirty="0"/>
              <a:t>Attribute and Entity</a:t>
            </a:r>
            <a:r>
              <a:rPr lang="en-GB" sz="2000" dirty="0"/>
              <a:t> − An entity is that which contains certain attributes or properties, which may be assigned values</a:t>
            </a:r>
          </a:p>
          <a:p>
            <a:endParaRPr lang="en-GB" sz="2000" dirty="0"/>
          </a:p>
        </p:txBody>
      </p:sp>
      <p:sp>
        <p:nvSpPr>
          <p:cNvPr id="6" name="Content Placeholder 5">
            <a:extLst>
              <a:ext uri="{FF2B5EF4-FFF2-40B4-BE49-F238E27FC236}">
                <a16:creationId xmlns:a16="http://schemas.microsoft.com/office/drawing/2014/main" id="{F790DFDC-A682-4968-AF04-0D024C323E59}"/>
              </a:ext>
            </a:extLst>
          </p:cNvPr>
          <p:cNvSpPr>
            <a:spLocks noGrp="1"/>
          </p:cNvSpPr>
          <p:nvPr>
            <p:ph sz="half" idx="3"/>
          </p:nvPr>
        </p:nvSpPr>
        <p:spPr>
          <a:xfrm>
            <a:off x="4817458" y="1981200"/>
            <a:ext cx="3977640" cy="4431983"/>
          </a:xfrm>
        </p:spPr>
        <p:txBody>
          <a:bodyPr/>
          <a:lstStyle/>
          <a:p>
            <a:r>
              <a:rPr lang="en-GB" sz="2400" b="1" dirty="0"/>
              <a:t>Entity Set</a:t>
            </a:r>
            <a:r>
              <a:rPr lang="en-GB" sz="2400" dirty="0"/>
              <a:t> − Entities of similar attributes form an entity set.</a:t>
            </a:r>
          </a:p>
          <a:p>
            <a:r>
              <a:rPr lang="en-GB" sz="2400" b="1" dirty="0"/>
              <a:t>Field</a:t>
            </a:r>
            <a:r>
              <a:rPr lang="en-GB" sz="2400" dirty="0"/>
              <a:t> − Field is a single elementary unit of information representing an attribute of an entity.</a:t>
            </a:r>
          </a:p>
          <a:p>
            <a:r>
              <a:rPr lang="en-GB" sz="2400" b="1" dirty="0"/>
              <a:t>Record</a:t>
            </a:r>
            <a:r>
              <a:rPr lang="en-GB" sz="2400" dirty="0"/>
              <a:t> − Record is a collection of field values of a given entity.</a:t>
            </a:r>
          </a:p>
          <a:p>
            <a:r>
              <a:rPr lang="en-GB" sz="2400" b="1" dirty="0"/>
              <a:t>File</a:t>
            </a:r>
            <a:r>
              <a:rPr lang="en-GB" sz="2400" dirty="0"/>
              <a:t> − File is a collection of records of the entities in a given entity set</a:t>
            </a:r>
          </a:p>
          <a:p>
            <a:endParaRPr lang="en-GB" sz="2400" dirty="0"/>
          </a:p>
        </p:txBody>
      </p:sp>
    </p:spTree>
    <p:extLst>
      <p:ext uri="{BB962C8B-B14F-4D97-AF65-F5344CB8AC3E}">
        <p14:creationId xmlns:p14="http://schemas.microsoft.com/office/powerpoint/2010/main" val="180411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52F78-103A-42B9-9A19-940FBB9F3724}"/>
              </a:ext>
            </a:extLst>
          </p:cNvPr>
          <p:cNvSpPr>
            <a:spLocks noGrp="1"/>
          </p:cNvSpPr>
          <p:nvPr>
            <p:ph type="title"/>
          </p:nvPr>
        </p:nvSpPr>
        <p:spPr/>
        <p:txBody>
          <a:bodyPr/>
          <a:lstStyle/>
          <a:p>
            <a:r>
              <a:rPr lang="en-GB" dirty="0"/>
              <a:t>Algorithm Basics</a:t>
            </a:r>
          </a:p>
        </p:txBody>
      </p:sp>
      <p:sp>
        <p:nvSpPr>
          <p:cNvPr id="6" name="Text Placeholder 5">
            <a:extLst>
              <a:ext uri="{FF2B5EF4-FFF2-40B4-BE49-F238E27FC236}">
                <a16:creationId xmlns:a16="http://schemas.microsoft.com/office/drawing/2014/main" id="{6BD2BEB9-8827-49B6-9F27-3A705008C565}"/>
              </a:ext>
            </a:extLst>
          </p:cNvPr>
          <p:cNvSpPr>
            <a:spLocks noGrp="1"/>
          </p:cNvSpPr>
          <p:nvPr>
            <p:ph type="body" idx="1"/>
          </p:nvPr>
        </p:nvSpPr>
        <p:spPr>
          <a:xfrm>
            <a:off x="453644" y="1787358"/>
            <a:ext cx="8236711" cy="3693319"/>
          </a:xfrm>
        </p:spPr>
        <p:txBody>
          <a:bodyPr/>
          <a:lstStyle/>
          <a:p>
            <a:pPr marL="0" indent="0">
              <a:buNone/>
            </a:pPr>
            <a:r>
              <a:rPr lang="en-GB" dirty="0"/>
              <a:t>From the data structure point of view, following are some important categories of algorithms</a:t>
            </a:r>
          </a:p>
          <a:p>
            <a:pPr marL="900113" indent="-360363"/>
            <a:r>
              <a:rPr lang="en-GB" b="1" dirty="0"/>
              <a:t>Search</a:t>
            </a:r>
            <a:r>
              <a:rPr lang="en-GB" dirty="0"/>
              <a:t> − Algorithm to search an item in a data structure.</a:t>
            </a:r>
          </a:p>
          <a:p>
            <a:pPr marL="900113" indent="-360363"/>
            <a:r>
              <a:rPr lang="en-GB" b="1" dirty="0"/>
              <a:t>Sort</a:t>
            </a:r>
            <a:r>
              <a:rPr lang="en-GB" dirty="0"/>
              <a:t> − Algorithm to sort items in a certain order.</a:t>
            </a:r>
          </a:p>
          <a:p>
            <a:pPr marL="900113" indent="-360363"/>
            <a:r>
              <a:rPr lang="en-GB" b="1" dirty="0"/>
              <a:t>Insert</a:t>
            </a:r>
            <a:r>
              <a:rPr lang="en-GB" dirty="0"/>
              <a:t> − Algorithm to insert item in a data structure.</a:t>
            </a:r>
          </a:p>
          <a:p>
            <a:pPr marL="900113" indent="-360363"/>
            <a:r>
              <a:rPr lang="en-GB" b="1" dirty="0"/>
              <a:t>Update</a:t>
            </a:r>
            <a:r>
              <a:rPr lang="en-GB" dirty="0"/>
              <a:t> − Algorithm to update an existing item in a data structure.</a:t>
            </a:r>
          </a:p>
          <a:p>
            <a:pPr marL="900113" indent="-360363"/>
            <a:r>
              <a:rPr lang="en-GB" b="1" dirty="0"/>
              <a:t>Delete</a:t>
            </a:r>
            <a:r>
              <a:rPr lang="en-GB" dirty="0"/>
              <a:t> − Algorithm to delete an existing item from a data structure</a:t>
            </a:r>
          </a:p>
          <a:p>
            <a:pPr marL="0" indent="0">
              <a:buNone/>
            </a:pPr>
            <a:endParaRPr lang="en-GB" dirty="0"/>
          </a:p>
        </p:txBody>
      </p:sp>
    </p:spTree>
    <p:extLst>
      <p:ext uri="{BB962C8B-B14F-4D97-AF65-F5344CB8AC3E}">
        <p14:creationId xmlns:p14="http://schemas.microsoft.com/office/powerpoint/2010/main" val="134393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02AF-2CF1-4964-A720-50E92D7CE2B5}"/>
              </a:ext>
            </a:extLst>
          </p:cNvPr>
          <p:cNvSpPr>
            <a:spLocks noGrp="1"/>
          </p:cNvSpPr>
          <p:nvPr>
            <p:ph type="title"/>
          </p:nvPr>
        </p:nvSpPr>
        <p:spPr>
          <a:xfrm>
            <a:off x="383540" y="1042161"/>
            <a:ext cx="8376919" cy="492443"/>
          </a:xfrm>
        </p:spPr>
        <p:txBody>
          <a:bodyPr/>
          <a:lstStyle/>
          <a:p>
            <a:r>
              <a:rPr lang="en-GB" sz="3200" dirty="0"/>
              <a:t>Characteristics of an Algorithm</a:t>
            </a:r>
            <a:endParaRPr lang="en-GB" dirty="0"/>
          </a:p>
        </p:txBody>
      </p:sp>
      <p:sp>
        <p:nvSpPr>
          <p:cNvPr id="3" name="Text Placeholder 2">
            <a:extLst>
              <a:ext uri="{FF2B5EF4-FFF2-40B4-BE49-F238E27FC236}">
                <a16:creationId xmlns:a16="http://schemas.microsoft.com/office/drawing/2014/main" id="{87AE4D01-6541-4F45-98DD-E00E7D795970}"/>
              </a:ext>
            </a:extLst>
          </p:cNvPr>
          <p:cNvSpPr>
            <a:spLocks noGrp="1"/>
          </p:cNvSpPr>
          <p:nvPr>
            <p:ph type="body" idx="1"/>
          </p:nvPr>
        </p:nvSpPr>
        <p:spPr>
          <a:xfrm>
            <a:off x="453644" y="1787358"/>
            <a:ext cx="8236711" cy="5170646"/>
          </a:xfrm>
        </p:spPr>
        <p:txBody>
          <a:bodyPr/>
          <a:lstStyle/>
          <a:p>
            <a:r>
              <a:rPr lang="en-GB" b="1" dirty="0"/>
              <a:t>Unambiguous</a:t>
            </a:r>
            <a:r>
              <a:rPr lang="en-GB" dirty="0"/>
              <a:t> − Algorithm should be clear and unambiguous. Each of its steps (or phases), and their inputs/outputs should be clear and must lead to only one meaning.</a:t>
            </a:r>
          </a:p>
          <a:p>
            <a:r>
              <a:rPr lang="en-GB" b="1" dirty="0"/>
              <a:t>Input</a:t>
            </a:r>
            <a:r>
              <a:rPr lang="en-GB" dirty="0"/>
              <a:t> − An algorithm should have 0 or more well-defined inputs.</a:t>
            </a:r>
          </a:p>
          <a:p>
            <a:r>
              <a:rPr lang="en-GB" b="1" dirty="0"/>
              <a:t>Output</a:t>
            </a:r>
            <a:r>
              <a:rPr lang="en-GB" dirty="0"/>
              <a:t> − An algorithm should have 1 or more well-defined outputs, and should match the desired output.</a:t>
            </a:r>
          </a:p>
          <a:p>
            <a:r>
              <a:rPr lang="en-GB" b="1" dirty="0"/>
              <a:t>Finiteness</a:t>
            </a:r>
            <a:r>
              <a:rPr lang="en-GB" dirty="0"/>
              <a:t> − Algorithms must terminate after a finite number of steps.</a:t>
            </a:r>
          </a:p>
          <a:p>
            <a:r>
              <a:rPr lang="en-GB" b="1" dirty="0"/>
              <a:t>Feasibility</a:t>
            </a:r>
            <a:r>
              <a:rPr lang="en-GB" dirty="0"/>
              <a:t> − Should be feasible with the available resources.</a:t>
            </a:r>
          </a:p>
          <a:p>
            <a:r>
              <a:rPr lang="en-GB" b="1" dirty="0"/>
              <a:t>Independent</a:t>
            </a:r>
            <a:r>
              <a:rPr lang="en-GB" dirty="0"/>
              <a:t> − An algorithm should have step-by-step directions, which should be independent of any programming code</a:t>
            </a:r>
          </a:p>
          <a:p>
            <a:endParaRPr lang="en-GB" dirty="0"/>
          </a:p>
        </p:txBody>
      </p:sp>
    </p:spTree>
    <p:extLst>
      <p:ext uri="{BB962C8B-B14F-4D97-AF65-F5344CB8AC3E}">
        <p14:creationId xmlns:p14="http://schemas.microsoft.com/office/powerpoint/2010/main" val="1484119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TotalTime>
  <Words>1035</Words>
  <Application>Microsoft Office PowerPoint</Application>
  <PresentationFormat>On-screen Show (4:3)</PresentationFormat>
  <Paragraphs>198</Paragraphs>
  <Slides>38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Arial</vt:lpstr>
      <vt:lpstr>Calibri</vt:lpstr>
      <vt:lpstr>Courier New</vt:lpstr>
      <vt:lpstr>Symbol</vt:lpstr>
      <vt:lpstr>Times New Roman</vt:lpstr>
      <vt:lpstr>Verdana</vt:lpstr>
      <vt:lpstr>Wingdings</vt:lpstr>
      <vt:lpstr>Office Theme</vt:lpstr>
      <vt:lpstr>Microsoft Word Document</vt:lpstr>
      <vt:lpstr>PowerPoint Presentation</vt:lpstr>
      <vt:lpstr>Overview</vt:lpstr>
      <vt:lpstr>PowerPoint Presentation</vt:lpstr>
      <vt:lpstr>Characteristic of Data Structure</vt:lpstr>
      <vt:lpstr>Needs of Data Structures</vt:lpstr>
      <vt:lpstr>Execution Time Cases</vt:lpstr>
      <vt:lpstr>Basic Terminology</vt:lpstr>
      <vt:lpstr>Algorithm Basics</vt:lpstr>
      <vt:lpstr>Characteristics of an Algorithm</vt:lpstr>
      <vt:lpstr>How to Write an Algorithm?</vt:lpstr>
      <vt:lpstr>Examples..</vt:lpstr>
      <vt:lpstr>Examples..</vt:lpstr>
      <vt:lpstr>Examples</vt:lpstr>
      <vt:lpstr>Algorithm Analysis</vt:lpstr>
      <vt:lpstr>Algorithm Complexity</vt:lpstr>
      <vt:lpstr>Space Complexity</vt:lpstr>
      <vt:lpstr>Time Complexity</vt:lpstr>
      <vt:lpstr>Algoritma Greedy </vt:lpstr>
      <vt:lpstr>Pendahuluan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Contoh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Addin</dc:creator>
  <cp:lastModifiedBy>Addin</cp:lastModifiedBy>
  <cp:revision>38</cp:revision>
  <dcterms:created xsi:type="dcterms:W3CDTF">2018-03-23T04:36:33Z</dcterms:created>
  <dcterms:modified xsi:type="dcterms:W3CDTF">2018-09-13T03:26:35Z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2018-01-25T00:00:00Z</vt:filetime>
  </property>
  <property fmtid="{D5CDD505-2E9C-101B-9397-08002B2CF9AE}" pid="3" name="LastSaved">
    <vt:filetime>2018-03-23T00:00:00Z</vt:filetime>
  </property>
</Properties>
</file>