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76" r:id="rId5"/>
    <p:sldId id="277" r:id="rId6"/>
    <p:sldId id="278" r:id="rId7"/>
    <p:sldId id="258" r:id="rId8"/>
    <p:sldId id="264" r:id="rId9"/>
    <p:sldId id="265" r:id="rId10"/>
    <p:sldId id="266" r:id="rId11"/>
    <p:sldId id="267" r:id="rId12"/>
    <p:sldId id="260" r:id="rId13"/>
    <p:sldId id="261" r:id="rId14"/>
    <p:sldId id="268" r:id="rId15"/>
    <p:sldId id="26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69" d="100"/>
          <a:sy n="69" d="100"/>
        </p:scale>
        <p:origin x="11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0889-AEB3-4016-ABF7-53B9843CF029}" type="datetimeFigureOut">
              <a:rPr lang="en-ID" smtClean="0"/>
              <a:t>04/10/2018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2B3F-06BF-4321-826E-705A78CF6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629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601B92B7-F68D-4D95-AF2F-B8E3FB2826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4DBC7D6F-3BB7-41D7-8CFC-6D6A520008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Untuk kasus 3: </a:t>
            </a:r>
          </a:p>
          <a:p>
            <a:pPr eaLnBrk="1" hangingPunct="1">
              <a:spcBef>
                <a:spcPct val="0"/>
              </a:spcBef>
            </a:pPr>
            <a:r>
              <a:rPr lang="id-ID" altLang="en-US"/>
              <a:t>Dalam bahasa yang lebih sederhana dapat dituliskan sbb:</a:t>
            </a:r>
          </a:p>
          <a:p>
            <a:pPr eaLnBrk="1" hangingPunct="1">
              <a:spcBef>
                <a:spcPct val="0"/>
              </a:spcBef>
            </a:pPr>
            <a:r>
              <a:rPr lang="id-ID" altLang="en-US"/>
              <a:t>Cara pertama : kanan satu, kmd menuju child terkiri</a:t>
            </a:r>
          </a:p>
          <a:p>
            <a:pPr eaLnBrk="1" hangingPunct="1">
              <a:spcBef>
                <a:spcPct val="0"/>
              </a:spcBef>
            </a:pPr>
            <a:r>
              <a:rPr lang="id-ID" altLang="en-US"/>
              <a:t>Cara kedua : kiri satu, kmd menuju child terkanan 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7F7CE46-81DA-4EBA-B7B4-D25F33E09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7E86F-6CD8-4384-833B-3548F1782ED1}" type="slidenum">
              <a:rPr lang="id-ID" altLang="en-US"/>
              <a:pPr eaLnBrk="1" hangingPunct="1"/>
              <a:t>31</a:t>
            </a:fld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042161"/>
            <a:ext cx="8376919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FF67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369332"/>
          </a:xfrm>
        </p:spPr>
        <p:txBody>
          <a:bodyPr lIns="0" tIns="0" rIns="0" bIns="0"/>
          <a:lstStyle>
            <a:lvl1pPr marL="457200" indent="-457200" algn="just"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67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67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053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800" y="0"/>
            <a:ext cx="9099550" cy="6864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31251" y="0"/>
            <a:ext cx="762000" cy="838200"/>
          </a:xfrm>
          <a:custGeom>
            <a:avLst/>
            <a:gdLst/>
            <a:ahLst/>
            <a:cxnLst/>
            <a:rect l="l" t="t" r="r" b="b"/>
            <a:pathLst>
              <a:path w="762000" h="838200">
                <a:moveTo>
                  <a:pt x="0" y="838136"/>
                </a:moveTo>
                <a:lnTo>
                  <a:pt x="762000" y="838136"/>
                </a:lnTo>
                <a:lnTo>
                  <a:pt x="762000" y="0"/>
                </a:lnTo>
                <a:lnTo>
                  <a:pt x="0" y="0"/>
                </a:lnTo>
                <a:lnTo>
                  <a:pt x="0" y="838136"/>
                </a:lnTo>
                <a:close/>
              </a:path>
            </a:pathLst>
          </a:custGeom>
          <a:solidFill>
            <a:srgbClr val="FF67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87" y="838136"/>
            <a:ext cx="8914130" cy="5681980"/>
          </a:xfrm>
          <a:custGeom>
            <a:avLst/>
            <a:gdLst/>
            <a:ahLst/>
            <a:cxnLst/>
            <a:rect l="l" t="t" r="r" b="b"/>
            <a:pathLst>
              <a:path w="8914130" h="5681980">
                <a:moveTo>
                  <a:pt x="0" y="5681726"/>
                </a:moveTo>
                <a:lnTo>
                  <a:pt x="8913749" y="5681726"/>
                </a:lnTo>
                <a:lnTo>
                  <a:pt x="8913749" y="0"/>
                </a:lnTo>
                <a:lnTo>
                  <a:pt x="0" y="0"/>
                </a:lnTo>
                <a:lnTo>
                  <a:pt x="0" y="5681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787" y="838136"/>
            <a:ext cx="8914130" cy="5681980"/>
          </a:xfrm>
          <a:custGeom>
            <a:avLst/>
            <a:gdLst/>
            <a:ahLst/>
            <a:cxnLst/>
            <a:rect l="l" t="t" r="r" b="b"/>
            <a:pathLst>
              <a:path w="8914130" h="5681980">
                <a:moveTo>
                  <a:pt x="0" y="5681726"/>
                </a:moveTo>
                <a:lnTo>
                  <a:pt x="8913749" y="5681726"/>
                </a:lnTo>
                <a:lnTo>
                  <a:pt x="8913749" y="0"/>
                </a:lnTo>
                <a:lnTo>
                  <a:pt x="0" y="0"/>
                </a:lnTo>
                <a:lnTo>
                  <a:pt x="0" y="5681726"/>
                </a:lnTo>
                <a:close/>
              </a:path>
            </a:pathLst>
          </a:custGeom>
          <a:ln w="6350">
            <a:solidFill>
              <a:srgbClr val="FD9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042161"/>
            <a:ext cx="8376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6700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4452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koko@stiki.ac.i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0039"/>
            <a:ext cx="9144000" cy="2395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675" y="6858000"/>
                </a:lnTo>
                <a:lnTo>
                  <a:pt x="1936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2875" y="0"/>
            <a:ext cx="1482725" cy="6858000"/>
          </a:xfrm>
          <a:custGeom>
            <a:avLst/>
            <a:gdLst/>
            <a:ahLst/>
            <a:cxnLst/>
            <a:rect l="l" t="t" r="r" b="b"/>
            <a:pathLst>
              <a:path w="1482725" h="6858000">
                <a:moveTo>
                  <a:pt x="0" y="6858000"/>
                </a:moveTo>
                <a:lnTo>
                  <a:pt x="1482725" y="6858000"/>
                </a:lnTo>
                <a:lnTo>
                  <a:pt x="14827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27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0"/>
            <a:ext cx="1524000" cy="2021205"/>
          </a:xfrm>
          <a:custGeom>
            <a:avLst/>
            <a:gdLst/>
            <a:ahLst/>
            <a:cxnLst/>
            <a:rect l="l" t="t" r="r" b="b"/>
            <a:pathLst>
              <a:path w="1524000" h="2021205">
                <a:moveTo>
                  <a:pt x="0" y="2020887"/>
                </a:moveTo>
                <a:lnTo>
                  <a:pt x="1524000" y="2020887"/>
                </a:lnTo>
                <a:lnTo>
                  <a:pt x="1524000" y="0"/>
                </a:lnTo>
                <a:lnTo>
                  <a:pt x="0" y="0"/>
                </a:lnTo>
                <a:lnTo>
                  <a:pt x="0" y="202088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6805612"/>
            <a:ext cx="1524000" cy="52705"/>
          </a:xfrm>
          <a:custGeom>
            <a:avLst/>
            <a:gdLst/>
            <a:ahLst/>
            <a:cxnLst/>
            <a:rect l="l" t="t" r="r" b="b"/>
            <a:pathLst>
              <a:path w="1524000" h="52704">
                <a:moveTo>
                  <a:pt x="0" y="52387"/>
                </a:moveTo>
                <a:lnTo>
                  <a:pt x="1524000" y="52387"/>
                </a:lnTo>
                <a:lnTo>
                  <a:pt x="1524000" y="0"/>
                </a:lnTo>
                <a:lnTo>
                  <a:pt x="0" y="0"/>
                </a:lnTo>
                <a:lnTo>
                  <a:pt x="0" y="5238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54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3400" y="0"/>
            <a:ext cx="762000" cy="2021205"/>
          </a:xfrm>
          <a:custGeom>
            <a:avLst/>
            <a:gdLst/>
            <a:ahLst/>
            <a:cxnLst/>
            <a:rect l="l" t="t" r="r" b="b"/>
            <a:pathLst>
              <a:path w="762000" h="2021205">
                <a:moveTo>
                  <a:pt x="0" y="2020887"/>
                </a:moveTo>
                <a:lnTo>
                  <a:pt x="762000" y="2020887"/>
                </a:lnTo>
                <a:lnTo>
                  <a:pt x="762000" y="0"/>
                </a:lnTo>
                <a:lnTo>
                  <a:pt x="0" y="0"/>
                </a:lnTo>
                <a:lnTo>
                  <a:pt x="0" y="202088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3400" y="6805612"/>
            <a:ext cx="762000" cy="52705"/>
          </a:xfrm>
          <a:custGeom>
            <a:avLst/>
            <a:gdLst/>
            <a:ahLst/>
            <a:cxnLst/>
            <a:rect l="l" t="t" r="r" b="b"/>
            <a:pathLst>
              <a:path w="762000" h="52704">
                <a:moveTo>
                  <a:pt x="0" y="52387"/>
                </a:moveTo>
                <a:lnTo>
                  <a:pt x="762000" y="52387"/>
                </a:lnTo>
                <a:lnTo>
                  <a:pt x="762000" y="0"/>
                </a:lnTo>
                <a:lnTo>
                  <a:pt x="0" y="0"/>
                </a:lnTo>
                <a:lnTo>
                  <a:pt x="0" y="5238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200" y="0"/>
            <a:ext cx="2743200" cy="6858000"/>
          </a:xfrm>
          <a:custGeom>
            <a:avLst/>
            <a:gdLst/>
            <a:ahLst/>
            <a:cxnLst/>
            <a:rect l="l" t="t" r="r" b="b"/>
            <a:pathLst>
              <a:path w="2743200" h="6858000">
                <a:moveTo>
                  <a:pt x="0" y="6858000"/>
                </a:moveTo>
                <a:lnTo>
                  <a:pt x="2743200" y="6858000"/>
                </a:lnTo>
                <a:lnTo>
                  <a:pt x="2743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42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6350" y="209931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6876" y="2020887"/>
            <a:ext cx="4143375" cy="4784725"/>
          </a:xfrm>
          <a:custGeom>
            <a:avLst/>
            <a:gdLst/>
            <a:ahLst/>
            <a:cxnLst/>
            <a:rect l="l" t="t" r="r" b="b"/>
            <a:pathLst>
              <a:path w="4143375" h="4784725">
                <a:moveTo>
                  <a:pt x="0" y="4784725"/>
                </a:moveTo>
                <a:lnTo>
                  <a:pt x="4143375" y="4784725"/>
                </a:lnTo>
                <a:lnTo>
                  <a:pt x="4143375" y="0"/>
                </a:lnTo>
                <a:lnTo>
                  <a:pt x="0" y="0"/>
                </a:lnTo>
                <a:lnTo>
                  <a:pt x="0" y="4784725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6876" y="2020887"/>
            <a:ext cx="4143375" cy="4784725"/>
          </a:xfrm>
          <a:custGeom>
            <a:avLst/>
            <a:gdLst/>
            <a:ahLst/>
            <a:cxnLst/>
            <a:rect l="l" t="t" r="r" b="b"/>
            <a:pathLst>
              <a:path w="4143375" h="4784725">
                <a:moveTo>
                  <a:pt x="0" y="4784725"/>
                </a:moveTo>
                <a:lnTo>
                  <a:pt x="4143375" y="4784725"/>
                </a:lnTo>
                <a:lnTo>
                  <a:pt x="4143375" y="0"/>
                </a:lnTo>
                <a:lnTo>
                  <a:pt x="0" y="0"/>
                </a:lnTo>
                <a:lnTo>
                  <a:pt x="0" y="4784725"/>
                </a:lnTo>
                <a:close/>
              </a:path>
            </a:pathLst>
          </a:custGeom>
          <a:ln w="15875">
            <a:solidFill>
              <a:srgbClr val="FD9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9200" y="674131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80961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8800" y="6741317"/>
            <a:ext cx="3481704" cy="0"/>
          </a:xfrm>
          <a:custGeom>
            <a:avLst/>
            <a:gdLst/>
            <a:ahLst/>
            <a:cxnLst/>
            <a:rect l="l" t="t" r="r" b="b"/>
            <a:pathLst>
              <a:path w="3481704">
                <a:moveTo>
                  <a:pt x="0" y="0"/>
                </a:moveTo>
                <a:lnTo>
                  <a:pt x="3481451" y="0"/>
                </a:lnTo>
              </a:path>
            </a:pathLst>
          </a:custGeom>
          <a:ln w="80961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5048" y="4228338"/>
            <a:ext cx="3491865" cy="409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>
              <a:lnSpc>
                <a:spcPct val="120100"/>
              </a:lnSpc>
              <a:spcBef>
                <a:spcPts val="100"/>
              </a:spcBef>
            </a:pPr>
            <a:r>
              <a:rPr lang="en-GB" sz="2400" b="1" spc="-10" dirty="0">
                <a:solidFill>
                  <a:srgbClr val="424242"/>
                </a:solidFill>
                <a:latin typeface="Verdana"/>
                <a:cs typeface="Verdana"/>
              </a:rPr>
              <a:t>Decision Tree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704" y="2636646"/>
            <a:ext cx="378429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GB" sz="3600" b="1" spc="-5" dirty="0">
                <a:solidFill>
                  <a:srgbClr val="3D3C2C"/>
                </a:solidFill>
                <a:latin typeface="Verdana"/>
                <a:cs typeface="Verdana"/>
              </a:rPr>
              <a:t>Data Structures and Algorithm II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0862" y="5290261"/>
            <a:ext cx="3827145" cy="69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GB" sz="1600" spc="-20" dirty="0">
                <a:solidFill>
                  <a:srgbClr val="3D3C2C"/>
                </a:solidFill>
                <a:latin typeface="Verdana"/>
                <a:cs typeface="Verdana"/>
              </a:rPr>
              <a:t>Addin Aditya</a:t>
            </a:r>
            <a:r>
              <a:rPr sz="1600" spc="-15" dirty="0">
                <a:solidFill>
                  <a:srgbClr val="3D3C2C"/>
                </a:solidFill>
                <a:latin typeface="Verdana"/>
                <a:cs typeface="Verdana"/>
              </a:rPr>
              <a:t>, </a:t>
            </a:r>
            <a:r>
              <a:rPr sz="1600" spc="-30" dirty="0">
                <a:solidFill>
                  <a:srgbClr val="3D3C2C"/>
                </a:solidFill>
                <a:latin typeface="Verdana"/>
                <a:cs typeface="Verdana"/>
              </a:rPr>
              <a:t>S.Kom.,</a:t>
            </a:r>
            <a:r>
              <a:rPr sz="1600" spc="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M.</a:t>
            </a:r>
            <a:r>
              <a:rPr lang="en-GB" sz="1600" spc="-45" dirty="0" err="1">
                <a:solidFill>
                  <a:srgbClr val="3D3C2C"/>
                </a:solidFill>
                <a:latin typeface="Verdana"/>
                <a:cs typeface="Verdana"/>
              </a:rPr>
              <a:t>Kom</a:t>
            </a:r>
            <a:r>
              <a:rPr sz="1600" spc="-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1689"/>
              </a:spcBef>
            </a:pPr>
            <a:r>
              <a:rPr lang="en-GB" sz="1400" i="1" dirty="0" err="1">
                <a:solidFill>
                  <a:srgbClr val="3D3C2C"/>
                </a:solidFill>
                <a:latin typeface="Verdana"/>
                <a:cs typeface="Verdana"/>
                <a:hlinkClick r:id="rId4"/>
              </a:rPr>
              <a:t>addin</a:t>
            </a:r>
            <a:r>
              <a:rPr sz="1400" i="1" dirty="0">
                <a:solidFill>
                  <a:srgbClr val="3D3C2C"/>
                </a:solidFill>
                <a:latin typeface="Verdana"/>
                <a:cs typeface="Verdana"/>
                <a:hlinkClick r:id="rId4"/>
              </a:rPr>
              <a:t>@stiki.ac.id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F8E14-C210-4DA1-8D8A-A5496E32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B6BEF-496D-4D5B-9919-78EBAD1D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14" y="1675227"/>
            <a:ext cx="74163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B38FB-BDC6-407D-9BFB-AB07EAFA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Balancing</a:t>
            </a:r>
            <a:endParaRPr lang="en-ID" sz="35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722F-516D-45D3-A8EA-EB9CDD65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047388"/>
            <a:ext cx="2084965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binary tree is going to be balance if every top level  / parent is full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While unbalanced tree is happened when there is a not full parent</a:t>
            </a: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741B1-A6E8-4DF5-BAA4-5A45E809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7" y="3268327"/>
            <a:ext cx="5018773" cy="22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8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0BF9AD-53DD-451F-A6CC-8C842735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" y="1042161"/>
            <a:ext cx="8376919" cy="430887"/>
          </a:xfrm>
        </p:spPr>
        <p:txBody>
          <a:bodyPr/>
          <a:lstStyle/>
          <a:p>
            <a:r>
              <a:rPr lang="en-ID" sz="2800" b="0" dirty="0"/>
              <a:t>Binary Search Tree (BST) Representation</a:t>
            </a:r>
            <a:endParaRPr lang="en-ID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33F5A-610E-4271-AD46-BC261DB6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1079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Search tree exhibits a special behavior. A node's left child must have a value less than its parent's value and the node's right child must have a value greater than its parent value</a:t>
            </a:r>
            <a:endParaRPr lang="en-ID" dirty="0"/>
          </a:p>
        </p:txBody>
      </p:sp>
      <p:pic>
        <p:nvPicPr>
          <p:cNvPr id="3074" name="Picture 2" descr="https://www.tutorialspoint.com/data_structures_algorithms/images/binary_search_tree.jpg">
            <a:extLst>
              <a:ext uri="{FF2B5EF4-FFF2-40B4-BE49-F238E27FC236}">
                <a16:creationId xmlns:a16="http://schemas.microsoft.com/office/drawing/2014/main" id="{5BB206B6-E876-4200-BD1A-7BF9489B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1" y="3148108"/>
            <a:ext cx="5324475" cy="25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6342-1B49-46ED-908A-E42BEB3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8E70-AF0F-4362-964A-49DBC7F1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data;  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node *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node *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I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FD68-6BFE-4247-B926-3252C961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Algorithm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8BA9-B170-472A-AB3E-FA4CFD75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3139321"/>
          </a:xfrm>
        </p:spPr>
        <p:txBody>
          <a:bodyPr/>
          <a:lstStyle/>
          <a:p>
            <a:r>
              <a:rPr lang="en-US" dirty="0"/>
              <a:t>Prepare a new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Allocate the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Insert the data /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Set right and left pointer = null;</a:t>
            </a:r>
          </a:p>
          <a:p>
            <a:r>
              <a:rPr lang="en-US" dirty="0"/>
              <a:t>Paste it on the right place</a:t>
            </a:r>
          </a:p>
          <a:p>
            <a:r>
              <a:rPr lang="en-US" dirty="0"/>
              <a:t>Searching </a:t>
            </a:r>
            <a:r>
              <a:rPr lang="en-US" dirty="0">
                <a:sym typeface="Wingdings" panose="05000000000000000000" pitchFamily="2" charset="2"/>
              </a:rPr>
              <a:t> to determine the precise position; if the data / info is lower than its parent, it will accessed with left pointer and vice versa</a:t>
            </a:r>
          </a:p>
          <a:p>
            <a:r>
              <a:rPr lang="en-US" dirty="0">
                <a:sym typeface="Wingdings" panose="05000000000000000000" pitchFamily="2" charset="2"/>
              </a:rPr>
              <a:t>Placing 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789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C3EE-C944-46F9-AA7E-87444733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Basic Operations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4692F-4937-442B-9C0A-DFBB2A97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3323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basic operations that can be performed on a binary search tree data structure, are the following −</a:t>
            </a:r>
          </a:p>
          <a:p>
            <a:r>
              <a:rPr lang="en-US" b="1" dirty="0"/>
              <a:t>Insert</a:t>
            </a:r>
            <a:r>
              <a:rPr lang="en-US" dirty="0"/>
              <a:t> − Inserts an element in a tree/create a tree.</a:t>
            </a:r>
          </a:p>
          <a:p>
            <a:r>
              <a:rPr lang="en-US" b="1" dirty="0"/>
              <a:t>Search</a:t>
            </a:r>
            <a:r>
              <a:rPr lang="en-US" dirty="0"/>
              <a:t> − Searches an element in a tree.</a:t>
            </a:r>
          </a:p>
          <a:p>
            <a:r>
              <a:rPr lang="en-US" b="1" dirty="0"/>
              <a:t>Preorder Traversal</a:t>
            </a:r>
            <a:r>
              <a:rPr lang="en-US" dirty="0"/>
              <a:t> − Traverses a tree in a pre-order manner.</a:t>
            </a:r>
          </a:p>
          <a:p>
            <a:r>
              <a:rPr lang="en-US" b="1" dirty="0"/>
              <a:t>In-order Traversal</a:t>
            </a:r>
            <a:r>
              <a:rPr lang="en-US" dirty="0"/>
              <a:t> − Traverses a tree in an in-order manner.</a:t>
            </a:r>
          </a:p>
          <a:p>
            <a:r>
              <a:rPr lang="en-US" b="1" dirty="0"/>
              <a:t>Post-order Traversal</a:t>
            </a:r>
            <a:r>
              <a:rPr lang="en-US" dirty="0"/>
              <a:t> − Traverses a tree in a post-order manner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490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8385-1A1A-4260-8247-5E7704E8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Method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0399-829C-44E1-B0E6-CB46676D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107996"/>
          </a:xfrm>
        </p:spPr>
        <p:txBody>
          <a:bodyPr/>
          <a:lstStyle/>
          <a:p>
            <a:r>
              <a:rPr lang="en-US" dirty="0"/>
              <a:t>From root, traverse every nodes just once</a:t>
            </a:r>
          </a:p>
          <a:p>
            <a:r>
              <a:rPr lang="en-US" dirty="0"/>
              <a:t>There are 3 ways: pre-order, in-order, post-order</a:t>
            </a:r>
          </a:p>
          <a:p>
            <a:r>
              <a:rPr lang="en-US" dirty="0"/>
              <a:t>It could been done in recursive way</a:t>
            </a:r>
          </a:p>
        </p:txBody>
      </p:sp>
    </p:spTree>
    <p:extLst>
      <p:ext uri="{BB962C8B-B14F-4D97-AF65-F5344CB8AC3E}">
        <p14:creationId xmlns:p14="http://schemas.microsoft.com/office/powerpoint/2010/main" val="152721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F1AD-6DAE-4F86-933D-E8FBE2DF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" y="1042161"/>
            <a:ext cx="8376919" cy="430887"/>
          </a:xfrm>
        </p:spPr>
        <p:txBody>
          <a:bodyPr/>
          <a:lstStyle/>
          <a:p>
            <a:r>
              <a:rPr lang="en-US" sz="2800" dirty="0"/>
              <a:t>Pre-order Traversal (Depth First Order)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EAD9-BB1C-49E2-AD61-8ABA7F5E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107996"/>
          </a:xfrm>
        </p:spPr>
        <p:txBody>
          <a:bodyPr/>
          <a:lstStyle/>
          <a:p>
            <a:r>
              <a:rPr lang="en-US" dirty="0"/>
              <a:t>Print the info on traversed node</a:t>
            </a:r>
          </a:p>
          <a:p>
            <a:r>
              <a:rPr lang="en-US" dirty="0"/>
              <a:t>Go to left branch</a:t>
            </a:r>
          </a:p>
          <a:p>
            <a:r>
              <a:rPr lang="en-US" dirty="0"/>
              <a:t>Go to right branch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5B68-F6C0-469A-94D4-F1584880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429000"/>
            <a:ext cx="5029200" cy="30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E95A-8B9D-4C73-9540-7A3CF46A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Algorithm (Recursive)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C28A7-86AC-41F1-AAAB-670C9A1FA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529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659F-D6FC-43C0-867B-4C58AEAD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" y="1042161"/>
            <a:ext cx="8376919" cy="430887"/>
          </a:xfrm>
        </p:spPr>
        <p:txBody>
          <a:bodyPr/>
          <a:lstStyle/>
          <a:p>
            <a:r>
              <a:rPr lang="en-US" sz="2800" dirty="0"/>
              <a:t>In-Order Traversal (Symmetric Order)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B741-940D-4879-B87B-F1493C68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107996"/>
          </a:xfrm>
        </p:spPr>
        <p:txBody>
          <a:bodyPr/>
          <a:lstStyle/>
          <a:p>
            <a:r>
              <a:rPr lang="en-US" dirty="0"/>
              <a:t>Go to left side</a:t>
            </a:r>
          </a:p>
          <a:p>
            <a:r>
              <a:rPr lang="en-US" dirty="0"/>
              <a:t>Print(); the traversed node</a:t>
            </a:r>
          </a:p>
          <a:p>
            <a:r>
              <a:rPr lang="en-US" dirty="0"/>
              <a:t>Go to right side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25609-C9BC-4C1C-92AD-710D4341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3209664"/>
            <a:ext cx="3924300" cy="30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3E56-2157-4205-A063-D5FE6993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C779-CC4C-4396-8B38-05D84BE2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3693319"/>
          </a:xfrm>
        </p:spPr>
        <p:txBody>
          <a:bodyPr/>
          <a:lstStyle/>
          <a:p>
            <a:r>
              <a:rPr lang="en-US" dirty="0"/>
              <a:t>Tree represents the nodes connected by edges. Not like array, tree is a nonlinear structure data with special behavior.</a:t>
            </a:r>
          </a:p>
          <a:p>
            <a:r>
              <a:rPr lang="en-US" dirty="0"/>
              <a:t>Binary Tree is a special data structure used for data storage purposes. A binary tree has a special condition that each node can have a maximum of two children. A binary tree has the benefits of both an ordered array and a linked list as search is as quick as in a sorted array and insertion or deletion operation are as fast as in linked list.</a:t>
            </a:r>
          </a:p>
          <a:p>
            <a:r>
              <a:rPr lang="en-US" dirty="0"/>
              <a:t>For examples: family hierarchy, tournaments, organization structural	</a:t>
            </a:r>
          </a:p>
        </p:txBody>
      </p:sp>
    </p:spTree>
    <p:extLst>
      <p:ext uri="{BB962C8B-B14F-4D97-AF65-F5344CB8AC3E}">
        <p14:creationId xmlns:p14="http://schemas.microsoft.com/office/powerpoint/2010/main" val="4448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E9DE-5804-4EFE-A038-5E154169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Traversal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0A04-3071-4736-8973-98C16E1FD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A-B-C-D-E-F-G-H-I</a:t>
            </a:r>
            <a:endParaRPr lang="en-ID" dirty="0"/>
          </a:p>
        </p:txBody>
      </p:sp>
      <p:pic>
        <p:nvPicPr>
          <p:cNvPr id="5122" name="Picture 2" descr="https://upload.wikimedia.org/wikipedia/commons/thumb/7/77/Sorted_binary_tree_inorder.svg/336px-Sorted_binary_tree_inorder.svg.png">
            <a:extLst>
              <a:ext uri="{FF2B5EF4-FFF2-40B4-BE49-F238E27FC236}">
                <a16:creationId xmlns:a16="http://schemas.microsoft.com/office/drawing/2014/main" id="{6DD6621C-E533-404B-997F-8A531799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181600" cy="392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7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365D-5248-4C85-B5FB-143E1DD6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CAF3-8699-4FF8-867E-17D58C43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107996"/>
          </a:xfrm>
        </p:spPr>
        <p:txBody>
          <a:bodyPr/>
          <a:lstStyle/>
          <a:p>
            <a:r>
              <a:rPr lang="en-US" dirty="0"/>
              <a:t>Go to left side</a:t>
            </a:r>
          </a:p>
          <a:p>
            <a:r>
              <a:rPr lang="en-US" dirty="0"/>
              <a:t>Go to right side</a:t>
            </a:r>
          </a:p>
          <a:p>
            <a:r>
              <a:rPr lang="en-US" dirty="0"/>
              <a:t>print(); the traversed node </a:t>
            </a:r>
            <a:endParaRPr lang="en-ID" dirty="0"/>
          </a:p>
        </p:txBody>
      </p:sp>
      <p:pic>
        <p:nvPicPr>
          <p:cNvPr id="6146" name="Picture 2" descr="https://upload.wikimedia.org/wikipedia/commons/thumb/9/9d/Sorted_binary_tree_postorder.svg/336px-Sorted_binary_tree_postorder.svg.png">
            <a:extLst>
              <a:ext uri="{FF2B5EF4-FFF2-40B4-BE49-F238E27FC236}">
                <a16:creationId xmlns:a16="http://schemas.microsoft.com/office/drawing/2014/main" id="{AE763BC7-91EB-4662-AC6D-3D63B606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657600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7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C257-6C71-462F-ABDC-A8D44293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8C37-A172-48E6-B46A-1574D4641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B2034-B4BD-491A-8A7D-9D0D5C49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409444"/>
            <a:ext cx="7620000" cy="39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BEE2F1F-EED2-47FC-A864-EB37C59EA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4BBE24-3FF0-467B-BEF0-E1196EACB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3644" y="1787358"/>
            <a:ext cx="8236711" cy="2031325"/>
          </a:xfrm>
        </p:spPr>
        <p:txBody>
          <a:bodyPr/>
          <a:lstStyle/>
          <a:p>
            <a:pPr eaLnBrk="1" hangingPunct="1"/>
            <a:r>
              <a:rPr lang="en-US" altLang="en-US" dirty="0"/>
              <a:t>Rules</a:t>
            </a:r>
          </a:p>
          <a:p>
            <a:pPr lvl="1" eaLnBrk="1" hangingPunct="1"/>
            <a:r>
              <a:rPr lang="en-US" altLang="en-US" dirty="0"/>
              <a:t>Left child &lt; Root</a:t>
            </a:r>
          </a:p>
          <a:p>
            <a:pPr lvl="1" eaLnBrk="1" hangingPunct="1"/>
            <a:r>
              <a:rPr lang="en-US" altLang="en-US" dirty="0"/>
              <a:t>Right child &gt; Root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Less </a:t>
            </a:r>
            <a:r>
              <a:rPr lang="en-US" altLang="en-US" dirty="0">
                <a:sym typeface="Wingdings" panose="05000000000000000000" pitchFamily="2" charset="2"/>
              </a:rPr>
              <a:t> put it on left-side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More </a:t>
            </a:r>
            <a:r>
              <a:rPr lang="en-US" altLang="en-US" dirty="0">
                <a:sym typeface="Wingdings" panose="05000000000000000000" pitchFamily="2" charset="2"/>
              </a:rPr>
              <a:t> put it on right-side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4F65DFF-EC31-497A-A956-25BCA8897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6015C37-D94E-42F8-875D-E0DFC56AB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311611D8-FA5E-4BA4-AEA9-D4C8425E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F7043D69-E916-4FCA-B5FA-A8E97B21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3131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273B115-E358-4E88-A986-C423D9566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D942A95-8B1D-46C6-8735-5F1A5E4B1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2E267934-1CFD-4C9D-87A6-66E3AE51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39A295C8-1A83-453C-BC04-81D38F2C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75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16609945-E76E-4728-BC2E-C10356B4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38488"/>
            <a:ext cx="5397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4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4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382 -0.10592 0.10782 -0.21161 0.13855 -0.21508 C 0.16927 -0.21855 0.15608 -0.08465 0.18455 -0.02035 C 0.21302 0.04394 0.28837 0.13853 0.30921 0.17021 " pathEditMode="relative" ptsTypes="aaaA">
                                      <p:cBhvr>
                                        <p:cTn id="24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2" grpId="0" animBg="1"/>
      <p:bldP spid="19462" grpId="1" animBg="1"/>
      <p:bldP spid="19462" grpId="2" animBg="1"/>
      <p:bldP spid="194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4A5263-B7D6-4327-BDA8-DCA29B50E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6EB9226-08F6-4A63-8649-538CBEA0C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B22AF21E-3382-47D3-8802-F882D54A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15F037A2-EE43-43D3-89C0-9BD5A12A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25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C5719307-2FCB-47BF-B293-00928F3D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38488"/>
            <a:ext cx="5397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/>
              <a:t>&lt;</a:t>
            </a:r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4680F3BB-4B4B-4331-90F4-86D24835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75</a:t>
            </a:r>
          </a:p>
        </p:txBody>
      </p: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831DA290-8FE9-46C0-8BAA-496DFD2F456E}"/>
              </a:ext>
            </a:extLst>
          </p:cNvPr>
          <p:cNvCxnSpPr>
            <a:cxnSpLocks noChangeShapeType="1"/>
            <a:stCxn id="20484" idx="5"/>
            <a:endCxn id="16391" idx="1"/>
          </p:cNvCxnSpPr>
          <p:nvPr/>
        </p:nvCxnSpPr>
        <p:spPr bwMode="auto">
          <a:xfrm>
            <a:off x="48847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4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4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8585E-6 C 0.05382 -0.10592 0.10781 -0.21161 0.13854 -0.21508 C 0.16927 -0.21855 0.20104 -0.08696 0.18455 -0.02035 C 0.16806 0.04625 0.06997 0.142 0.03976 0.18478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5" grpId="1" animBg="1"/>
      <p:bldP spid="20485" grpId="2" animBg="1"/>
      <p:bldP spid="204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87B76E-6C17-44A6-A6DE-080746BAA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31AD8F-7F98-4AF5-A34D-06D64FDE9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0DB03264-9902-429F-B671-A4366EE8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0AB34043-DBCE-46A8-BEFC-02CD1E21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50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16175C24-9088-4646-AD29-255E2E19F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38488"/>
            <a:ext cx="5397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/>
              <a:t>&lt;</a:t>
            </a: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00A6344F-198A-493B-90B5-6C4E765A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75</a:t>
            </a:r>
          </a:p>
        </p:txBody>
      </p: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654770FD-D4BB-40D5-A0B1-34B4BA1F6040}"/>
              </a:ext>
            </a:extLst>
          </p:cNvPr>
          <p:cNvCxnSpPr>
            <a:cxnSpLocks noChangeShapeType="1"/>
            <a:stCxn id="21508" idx="5"/>
            <a:endCxn id="17415" idx="1"/>
          </p:cNvCxnSpPr>
          <p:nvPr/>
        </p:nvCxnSpPr>
        <p:spPr bwMode="auto">
          <a:xfrm>
            <a:off x="48847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43B99ACE-76E4-493F-8B44-5A6B44B3D56F}"/>
              </a:ext>
            </a:extLst>
          </p:cNvPr>
          <p:cNvCxnSpPr>
            <a:cxnSpLocks noChangeShapeType="1"/>
            <a:stCxn id="21508" idx="3"/>
            <a:endCxn id="17418" idx="7"/>
          </p:cNvCxnSpPr>
          <p:nvPr/>
        </p:nvCxnSpPr>
        <p:spPr bwMode="auto">
          <a:xfrm flipH="1">
            <a:off x="36655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8" name="Oval 10">
            <a:extLst>
              <a:ext uri="{FF2B5EF4-FFF2-40B4-BE49-F238E27FC236}">
                <a16:creationId xmlns:a16="http://schemas.microsoft.com/office/drawing/2014/main" id="{49643245-33CC-4149-90BA-F026A99E5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5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8585E-6 C 0.02222 -0.03585 0.10451 -0.21346 0.13368 -0.21485 C 0.16285 -0.21624 0.21944 -0.07516 0.17517 -0.00786 C 0.1309 0.05943 -0.0684 0.14778 -0.13247 0.1887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-13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09" grpId="1" animBg="1"/>
      <p:bldP spid="21509" grpId="2" animBg="1"/>
      <p:bldP spid="215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165E6DC-5FE5-48BE-B3B5-50FD740B1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6D30795-2352-4C0C-870A-B2135C788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BC102429-CE31-4F28-8B62-4C095AFA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B81E249E-8A82-4B58-B418-056FA08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50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ED7A088F-5475-4CFE-92DE-B6B29E2E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9600"/>
            <a:ext cx="539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/>
              <a:t>&gt;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1EC8F52A-DB22-4DD6-A5A6-45E85239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75</a:t>
            </a:r>
          </a:p>
        </p:txBody>
      </p: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660456A-EB6C-4AC3-B38B-24C59FDA59D6}"/>
              </a:ext>
            </a:extLst>
          </p:cNvPr>
          <p:cNvCxnSpPr>
            <a:cxnSpLocks noChangeShapeType="1"/>
            <a:stCxn id="18436" idx="5"/>
            <a:endCxn id="18439" idx="1"/>
          </p:cNvCxnSpPr>
          <p:nvPr/>
        </p:nvCxnSpPr>
        <p:spPr bwMode="auto">
          <a:xfrm>
            <a:off x="48847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9FAC9AA8-5D7C-44EC-824A-886CB7F8A81E}"/>
              </a:ext>
            </a:extLst>
          </p:cNvPr>
          <p:cNvCxnSpPr>
            <a:cxnSpLocks noChangeShapeType="1"/>
            <a:stCxn id="18436" idx="3"/>
            <a:endCxn id="22538" idx="7"/>
          </p:cNvCxnSpPr>
          <p:nvPr/>
        </p:nvCxnSpPr>
        <p:spPr bwMode="auto">
          <a:xfrm flipH="1">
            <a:off x="36655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8" name="Oval 10">
            <a:extLst>
              <a:ext uri="{FF2B5EF4-FFF2-40B4-BE49-F238E27FC236}">
                <a16:creationId xmlns:a16="http://schemas.microsoft.com/office/drawing/2014/main" id="{04C191FB-9AFA-4D2C-862E-17DE31AA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5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5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86772E-6 C 0.01545 -0.02243 0.06458 -0.13506 0.09253 -0.13506 C 0.14479 -0.13321 0.13594 -0.04602 0.16788 -2.86772E-6 C 0.19983 0.04603 0.26042 0.11217 0.28472 0.14154 " pathEditMode="relative" rAng="0" ptsTypes="assa">
                                      <p:cBhvr>
                                        <p:cTn id="19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3" grpId="1" animBg="1"/>
      <p:bldP spid="22534" grpId="0"/>
      <p:bldP spid="225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23FAF3-E43A-4AC3-9D2C-4C3614C43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7EFD02B-9F10-49DF-B5DE-2A2D57261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BE65A5C3-85CF-4A95-854D-3DF18F87A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19461" name="Oval 7">
            <a:extLst>
              <a:ext uri="{FF2B5EF4-FFF2-40B4-BE49-F238E27FC236}">
                <a16:creationId xmlns:a16="http://schemas.microsoft.com/office/drawing/2014/main" id="{5B91E6EC-392E-48A6-9F65-B1C36669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75</a:t>
            </a:r>
          </a:p>
        </p:txBody>
      </p:sp>
      <p:cxnSp>
        <p:nvCxnSpPr>
          <p:cNvPr id="19462" name="AutoShape 8">
            <a:extLst>
              <a:ext uri="{FF2B5EF4-FFF2-40B4-BE49-F238E27FC236}">
                <a16:creationId xmlns:a16="http://schemas.microsoft.com/office/drawing/2014/main" id="{5F9ADAC4-86A1-46DA-A384-3CEC37E9BCA7}"/>
              </a:ext>
            </a:extLst>
          </p:cNvPr>
          <p:cNvCxnSpPr>
            <a:cxnSpLocks noChangeShapeType="1"/>
            <a:stCxn id="19460" idx="5"/>
            <a:endCxn id="19461" idx="1"/>
          </p:cNvCxnSpPr>
          <p:nvPr/>
        </p:nvCxnSpPr>
        <p:spPr bwMode="auto">
          <a:xfrm>
            <a:off x="48847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9">
            <a:extLst>
              <a:ext uri="{FF2B5EF4-FFF2-40B4-BE49-F238E27FC236}">
                <a16:creationId xmlns:a16="http://schemas.microsoft.com/office/drawing/2014/main" id="{CD128194-272F-4369-B7FC-D2935124BA8D}"/>
              </a:ext>
            </a:extLst>
          </p:cNvPr>
          <p:cNvCxnSpPr>
            <a:cxnSpLocks noChangeShapeType="1"/>
            <a:stCxn id="19460" idx="3"/>
            <a:endCxn id="19464" idx="7"/>
          </p:cNvCxnSpPr>
          <p:nvPr/>
        </p:nvCxnSpPr>
        <p:spPr bwMode="auto">
          <a:xfrm flipH="1">
            <a:off x="36655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Oval 10">
            <a:extLst>
              <a:ext uri="{FF2B5EF4-FFF2-40B4-BE49-F238E27FC236}">
                <a16:creationId xmlns:a16="http://schemas.microsoft.com/office/drawing/2014/main" id="{FF01C9D5-AF20-4489-9065-6D72FFE68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25</a:t>
            </a:r>
          </a:p>
        </p:txBody>
      </p:sp>
      <p:sp>
        <p:nvSpPr>
          <p:cNvPr id="19465" name="Oval 11">
            <a:extLst>
              <a:ext uri="{FF2B5EF4-FFF2-40B4-BE49-F238E27FC236}">
                <a16:creationId xmlns:a16="http://schemas.microsoft.com/office/drawing/2014/main" id="{3EA6B2AC-42D4-4D32-8842-73249516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10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50</a:t>
            </a:r>
          </a:p>
        </p:txBody>
      </p:sp>
      <p:cxnSp>
        <p:nvCxnSpPr>
          <p:cNvPr id="19466" name="AutoShape 12">
            <a:extLst>
              <a:ext uri="{FF2B5EF4-FFF2-40B4-BE49-F238E27FC236}">
                <a16:creationId xmlns:a16="http://schemas.microsoft.com/office/drawing/2014/main" id="{9B7F7B60-538D-41EF-B2C3-46A71104EC9F}"/>
              </a:ext>
            </a:extLst>
          </p:cNvPr>
          <p:cNvCxnSpPr>
            <a:cxnSpLocks noChangeShapeType="1"/>
            <a:stCxn id="19464" idx="5"/>
            <a:endCxn id="19465" idx="1"/>
          </p:cNvCxnSpPr>
          <p:nvPr/>
        </p:nvCxnSpPr>
        <p:spPr bwMode="auto">
          <a:xfrm>
            <a:off x="3665538" y="5113338"/>
            <a:ext cx="441325" cy="4413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spoint.com/data_structures_algorithms/images/binary_tree.jpg">
            <a:extLst>
              <a:ext uri="{FF2B5EF4-FFF2-40B4-BE49-F238E27FC236}">
                <a16:creationId xmlns:a16="http://schemas.microsoft.com/office/drawing/2014/main" id="{A9934B67-176A-4BF4-AA41-BF5BB293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7" y="1143000"/>
            <a:ext cx="781538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7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7E76122-9279-4853-9900-C5F15BFC8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9E2B0B-388B-49E0-81EB-5D0338954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:</a:t>
            </a:r>
          </a:p>
          <a:p>
            <a:pPr lvl="1" eaLnBrk="1" hangingPunct="1"/>
            <a:r>
              <a:rPr lang="en-US" altLang="en-US"/>
              <a:t>Data : 60, 75, 25, 50, 66, 15, 33, 44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7726C87F-446B-4A84-8409-D6E4A6C7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60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F8749C05-ED60-46E5-B1F3-E646C114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75</a:t>
            </a:r>
          </a:p>
        </p:txBody>
      </p: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C6B91D5D-F4B5-43A2-99D7-248952CAECDF}"/>
              </a:ext>
            </a:extLst>
          </p:cNvPr>
          <p:cNvCxnSpPr>
            <a:cxnSpLocks noChangeShapeType="1"/>
            <a:stCxn id="20484" idx="5"/>
            <a:endCxn id="20485" idx="1"/>
          </p:cNvCxnSpPr>
          <p:nvPr/>
        </p:nvCxnSpPr>
        <p:spPr bwMode="auto">
          <a:xfrm>
            <a:off x="48847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9B1EEF19-E4DE-4E3A-B9B9-B98CC2945E8D}"/>
              </a:ext>
            </a:extLst>
          </p:cNvPr>
          <p:cNvCxnSpPr>
            <a:cxnSpLocks noChangeShapeType="1"/>
            <a:stCxn id="20484" idx="3"/>
            <a:endCxn id="20488" idx="7"/>
          </p:cNvCxnSpPr>
          <p:nvPr/>
        </p:nvCxnSpPr>
        <p:spPr bwMode="auto">
          <a:xfrm flipH="1">
            <a:off x="3665538" y="3894138"/>
            <a:ext cx="517525" cy="517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8" name="Oval 8">
            <a:extLst>
              <a:ext uri="{FF2B5EF4-FFF2-40B4-BE49-F238E27FC236}">
                <a16:creationId xmlns:a16="http://schemas.microsoft.com/office/drawing/2014/main" id="{C4ABC099-13B5-4817-AB08-4BB519BF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25</a:t>
            </a: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667249CA-1BAE-4685-837C-B159A8E8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10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/>
              <a:t>50</a:t>
            </a:r>
          </a:p>
        </p:txBody>
      </p:sp>
      <p:cxnSp>
        <p:nvCxnSpPr>
          <p:cNvPr id="20490" name="AutoShape 10">
            <a:extLst>
              <a:ext uri="{FF2B5EF4-FFF2-40B4-BE49-F238E27FC236}">
                <a16:creationId xmlns:a16="http://schemas.microsoft.com/office/drawing/2014/main" id="{FBDA5D3D-EDF1-48F6-8A21-A01A2270B1E4}"/>
              </a:ext>
            </a:extLst>
          </p:cNvPr>
          <p:cNvCxnSpPr>
            <a:cxnSpLocks noChangeShapeType="1"/>
            <a:stCxn id="20488" idx="5"/>
            <a:endCxn id="20489" idx="1"/>
          </p:cNvCxnSpPr>
          <p:nvPr/>
        </p:nvCxnSpPr>
        <p:spPr bwMode="auto">
          <a:xfrm>
            <a:off x="3665538" y="5113338"/>
            <a:ext cx="441325" cy="4413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AutoShape 11">
            <a:extLst>
              <a:ext uri="{FF2B5EF4-FFF2-40B4-BE49-F238E27FC236}">
                <a16:creationId xmlns:a16="http://schemas.microsoft.com/office/drawing/2014/main" id="{47BC6F3F-69B1-452B-A97C-19328778B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95400"/>
            <a:ext cx="5257800" cy="4267200"/>
          </a:xfrm>
          <a:prstGeom prst="star24">
            <a:avLst>
              <a:gd name="adj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/>
              <a:t>&amp;</a:t>
            </a:r>
          </a:p>
          <a:p>
            <a:pPr algn="ctr" eaLnBrk="1" hangingPunct="1"/>
            <a:r>
              <a:rPr lang="en-US" altLang="en-US" sz="5400"/>
              <a:t>Seterusnya</a:t>
            </a:r>
          </a:p>
          <a:p>
            <a:pPr algn="ctr" eaLnBrk="1" hangingPunct="1"/>
            <a:r>
              <a:rPr lang="en-US" altLang="en-US" sz="5400">
                <a:sym typeface="Wingdings" panose="05000000000000000000" pitchFamily="2" charset="2"/>
              </a:rPr>
              <a:t></a:t>
            </a:r>
            <a:endParaRPr lang="en-US" altLang="en-US" sz="5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2CACF8B-E2F3-4659-821F-5D70D6EB1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F11DA2C-6B13-47AB-9300-214D1B52B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3644" y="1787358"/>
            <a:ext cx="8236711" cy="240065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Case 1 : Node without child</a:t>
            </a:r>
          </a:p>
          <a:p>
            <a:pPr lvl="1" eaLnBrk="1" hangingPunct="1"/>
            <a:r>
              <a:rPr lang="en-US" altLang="en-US" sz="2400" dirty="0"/>
              <a:t>Delete immediately </a:t>
            </a:r>
          </a:p>
          <a:p>
            <a:pPr eaLnBrk="1" hangingPunct="1"/>
            <a:r>
              <a:rPr lang="en-US" altLang="en-US" sz="2800" dirty="0"/>
              <a:t>Case 2 : Node with one child</a:t>
            </a:r>
          </a:p>
          <a:p>
            <a:pPr lvl="1" eaLnBrk="1" hangingPunct="1"/>
            <a:r>
              <a:rPr lang="en-US" altLang="en-US" sz="2400" dirty="0"/>
              <a:t>Move the child into the deleted parent’s place</a:t>
            </a:r>
          </a:p>
          <a:p>
            <a:pPr eaLnBrk="1" hangingPunct="1"/>
            <a:r>
              <a:rPr lang="en-US" altLang="en-US" sz="2800" dirty="0"/>
              <a:t>Case 3 : Node with two child</a:t>
            </a:r>
          </a:p>
          <a:p>
            <a:pPr lvl="1" eaLnBrk="1" hangingPunct="1"/>
            <a:r>
              <a:rPr lang="en-US" altLang="en-US" sz="2400" dirty="0"/>
              <a:t>Replace the deleted parent with the left child.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A81D978-992F-4838-B87C-E170F8A2E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90036A0-8478-4823-83DA-8F388249D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0FE145E4-E3E8-42AC-893B-E317FBDD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52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B30AD222-BD35-4E2C-AA00-26528D20F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94AE9996-2ACC-4A6E-BF5B-803459A7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6DA1D21-01FF-4773-9D33-867007C5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14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EC299652-28E9-4C9D-BFB7-95BFFDBA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cxnSp>
        <p:nvCxnSpPr>
          <p:cNvPr id="3081" name="AutoShape 12">
            <a:extLst>
              <a:ext uri="{FF2B5EF4-FFF2-40B4-BE49-F238E27FC236}">
                <a16:creationId xmlns:a16="http://schemas.microsoft.com/office/drawing/2014/main" id="{F8ED9C06-2391-426A-BB0A-70DD51022AE9}"/>
              </a:ext>
            </a:extLst>
          </p:cNvPr>
          <p:cNvCxnSpPr>
            <a:cxnSpLocks noChangeShapeType="1"/>
            <a:stCxn id="3076" idx="3"/>
            <a:endCxn id="3077" idx="7"/>
          </p:cNvCxnSpPr>
          <p:nvPr/>
        </p:nvCxnSpPr>
        <p:spPr bwMode="auto">
          <a:xfrm flipH="1">
            <a:off x="2708275" y="2403475"/>
            <a:ext cx="13652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AutoShape 13">
            <a:extLst>
              <a:ext uri="{FF2B5EF4-FFF2-40B4-BE49-F238E27FC236}">
                <a16:creationId xmlns:a16="http://schemas.microsoft.com/office/drawing/2014/main" id="{96129226-25E4-4D06-B7D1-85067D7215FD}"/>
              </a:ext>
            </a:extLst>
          </p:cNvPr>
          <p:cNvCxnSpPr>
            <a:cxnSpLocks noChangeShapeType="1"/>
            <a:stCxn id="3076" idx="5"/>
            <a:endCxn id="3078" idx="1"/>
          </p:cNvCxnSpPr>
          <p:nvPr/>
        </p:nvCxnSpPr>
        <p:spPr bwMode="auto">
          <a:xfrm>
            <a:off x="4613275" y="2403475"/>
            <a:ext cx="12128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AutoShape 14">
            <a:extLst>
              <a:ext uri="{FF2B5EF4-FFF2-40B4-BE49-F238E27FC236}">
                <a16:creationId xmlns:a16="http://schemas.microsoft.com/office/drawing/2014/main" id="{8205BFB8-797C-4BB6-B7F7-3DEB1976CD48}"/>
              </a:ext>
            </a:extLst>
          </p:cNvPr>
          <p:cNvCxnSpPr>
            <a:cxnSpLocks noChangeShapeType="1"/>
            <a:stCxn id="3077" idx="5"/>
            <a:endCxn id="3079" idx="0"/>
          </p:cNvCxnSpPr>
          <p:nvPr/>
        </p:nvCxnSpPr>
        <p:spPr bwMode="auto">
          <a:xfrm>
            <a:off x="2708275" y="3622675"/>
            <a:ext cx="720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AutoShape 15">
            <a:extLst>
              <a:ext uri="{FF2B5EF4-FFF2-40B4-BE49-F238E27FC236}">
                <a16:creationId xmlns:a16="http://schemas.microsoft.com/office/drawing/2014/main" id="{C3B4F66D-9028-413C-9DCC-00BB2DBC3EB4}"/>
              </a:ext>
            </a:extLst>
          </p:cNvPr>
          <p:cNvCxnSpPr>
            <a:cxnSpLocks noChangeShapeType="1"/>
            <a:stCxn id="3078" idx="5"/>
            <a:endCxn id="3090" idx="0"/>
          </p:cNvCxnSpPr>
          <p:nvPr/>
        </p:nvCxnSpPr>
        <p:spPr bwMode="auto">
          <a:xfrm>
            <a:off x="6365875" y="3622675"/>
            <a:ext cx="9493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AutoShape 16">
            <a:extLst>
              <a:ext uri="{FF2B5EF4-FFF2-40B4-BE49-F238E27FC236}">
                <a16:creationId xmlns:a16="http://schemas.microsoft.com/office/drawing/2014/main" id="{57B6B804-FC55-46C8-AE9B-9E38039AE4D4}"/>
              </a:ext>
            </a:extLst>
          </p:cNvPr>
          <p:cNvCxnSpPr>
            <a:cxnSpLocks noChangeShapeType="1"/>
            <a:stCxn id="3079" idx="5"/>
          </p:cNvCxnSpPr>
          <p:nvPr/>
        </p:nvCxnSpPr>
        <p:spPr bwMode="auto">
          <a:xfrm>
            <a:off x="3698875" y="4765675"/>
            <a:ext cx="7207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AutoShape 17">
            <a:extLst>
              <a:ext uri="{FF2B5EF4-FFF2-40B4-BE49-F238E27FC236}">
                <a16:creationId xmlns:a16="http://schemas.microsoft.com/office/drawing/2014/main" id="{1396C7DD-9798-4A24-A93C-BD7893687FEC}"/>
              </a:ext>
            </a:extLst>
          </p:cNvPr>
          <p:cNvCxnSpPr>
            <a:cxnSpLocks noChangeShapeType="1"/>
            <a:stCxn id="3080" idx="0"/>
            <a:endCxn id="3077" idx="3"/>
          </p:cNvCxnSpPr>
          <p:nvPr/>
        </p:nvCxnSpPr>
        <p:spPr bwMode="auto">
          <a:xfrm flipV="1">
            <a:off x="1447800" y="3622675"/>
            <a:ext cx="720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AutoShape 18">
            <a:extLst>
              <a:ext uri="{FF2B5EF4-FFF2-40B4-BE49-F238E27FC236}">
                <a16:creationId xmlns:a16="http://schemas.microsoft.com/office/drawing/2014/main" id="{A151E1B9-0C82-4B09-97D3-5177670FA592}"/>
              </a:ext>
            </a:extLst>
          </p:cNvPr>
          <p:cNvCxnSpPr>
            <a:cxnSpLocks noChangeShapeType="1"/>
            <a:stCxn id="3079" idx="3"/>
            <a:endCxn id="3089" idx="0"/>
          </p:cNvCxnSpPr>
          <p:nvPr/>
        </p:nvCxnSpPr>
        <p:spPr bwMode="auto">
          <a:xfrm flipH="1">
            <a:off x="2590800" y="4765675"/>
            <a:ext cx="5683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8" name="Rectangle 19">
            <a:extLst>
              <a:ext uri="{FF2B5EF4-FFF2-40B4-BE49-F238E27FC236}">
                <a16:creationId xmlns:a16="http://schemas.microsoft.com/office/drawing/2014/main" id="{E7317CC9-3E8B-47D2-BECA-7D964AF1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89" name="Rectangle 20">
            <a:extLst>
              <a:ext uri="{FF2B5EF4-FFF2-40B4-BE49-F238E27FC236}">
                <a16:creationId xmlns:a16="http://schemas.microsoft.com/office/drawing/2014/main" id="{A2516A6A-B3C6-4891-BC79-8A933B0A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864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90" name="Rectangle 21">
            <a:extLst>
              <a:ext uri="{FF2B5EF4-FFF2-40B4-BE49-F238E27FC236}">
                <a16:creationId xmlns:a16="http://schemas.microsoft.com/office/drawing/2014/main" id="{195E2DD1-982B-40CB-BB5C-3D40774C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91" name="AutoShape 22">
            <a:extLst>
              <a:ext uri="{FF2B5EF4-FFF2-40B4-BE49-F238E27FC236}">
                <a16:creationId xmlns:a16="http://schemas.microsoft.com/office/drawing/2014/main" id="{AACC418F-2DC5-4940-8240-070AA226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2133600" cy="990600"/>
          </a:xfrm>
          <a:prstGeom prst="wedgeRoundRectCallout">
            <a:avLst>
              <a:gd name="adj1" fmla="val -144569"/>
              <a:gd name="adj2" fmla="val 21634"/>
              <a:gd name="adj3" fmla="val 16667"/>
            </a:avLst>
          </a:prstGeom>
          <a:solidFill>
            <a:srgbClr val="FF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/>
              <a:t>NODE</a:t>
            </a:r>
          </a:p>
        </p:txBody>
      </p:sp>
      <p:sp>
        <p:nvSpPr>
          <p:cNvPr id="3092" name="AutoShape 23">
            <a:extLst>
              <a:ext uri="{FF2B5EF4-FFF2-40B4-BE49-F238E27FC236}">
                <a16:creationId xmlns:a16="http://schemas.microsoft.com/office/drawing/2014/main" id="{6CDAFECB-C2DB-474C-9415-34DAA6B7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34000"/>
            <a:ext cx="2133600" cy="990600"/>
          </a:xfrm>
          <a:prstGeom prst="wedgeRoundRectCallout">
            <a:avLst>
              <a:gd name="adj1" fmla="val -143380"/>
              <a:gd name="adj2" fmla="val 4005"/>
              <a:gd name="adj3" fmla="val 16667"/>
            </a:avLst>
          </a:prstGeom>
          <a:solidFill>
            <a:srgbClr val="FF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/>
              <a:t>LEAF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B9F362-1DA9-44E4-8E5C-3B952EDE0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AB8007-DD7E-4237-8472-7DE779A47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4100" name="Oval 4">
            <a:extLst>
              <a:ext uri="{FF2B5EF4-FFF2-40B4-BE49-F238E27FC236}">
                <a16:creationId xmlns:a16="http://schemas.microsoft.com/office/drawing/2014/main" id="{57AEE417-05F1-4EF3-AF3E-23531E8A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52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C9E7C133-0D8D-4058-B88C-E047DC44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97990A46-921D-4743-BF57-D7EE490D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F6924053-7945-4E5B-8C86-DCEB0B41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14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3F8CB7EE-77A0-4356-9745-9B95604D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94BC83E5-02D6-4A17-9254-D624622228AC}"/>
              </a:ext>
            </a:extLst>
          </p:cNvPr>
          <p:cNvCxnSpPr>
            <a:cxnSpLocks noChangeShapeType="1"/>
            <a:stCxn id="4100" idx="3"/>
            <a:endCxn id="4101" idx="7"/>
          </p:cNvCxnSpPr>
          <p:nvPr/>
        </p:nvCxnSpPr>
        <p:spPr bwMode="auto">
          <a:xfrm flipH="1">
            <a:off x="2708275" y="2403475"/>
            <a:ext cx="13652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" name="AutoShape 10">
            <a:extLst>
              <a:ext uri="{FF2B5EF4-FFF2-40B4-BE49-F238E27FC236}">
                <a16:creationId xmlns:a16="http://schemas.microsoft.com/office/drawing/2014/main" id="{E8FF79BD-A9B5-4773-86AC-E22E4435BF8D}"/>
              </a:ext>
            </a:extLst>
          </p:cNvPr>
          <p:cNvCxnSpPr>
            <a:cxnSpLocks noChangeShapeType="1"/>
            <a:stCxn id="4100" idx="5"/>
            <a:endCxn id="4102" idx="1"/>
          </p:cNvCxnSpPr>
          <p:nvPr/>
        </p:nvCxnSpPr>
        <p:spPr bwMode="auto">
          <a:xfrm>
            <a:off x="4613275" y="2403475"/>
            <a:ext cx="12128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DECB5BF2-03FE-4E01-A3D9-39D5ED31AAA4}"/>
              </a:ext>
            </a:extLst>
          </p:cNvPr>
          <p:cNvCxnSpPr>
            <a:cxnSpLocks noChangeShapeType="1"/>
            <a:stCxn id="4101" idx="5"/>
            <a:endCxn id="4103" idx="0"/>
          </p:cNvCxnSpPr>
          <p:nvPr/>
        </p:nvCxnSpPr>
        <p:spPr bwMode="auto">
          <a:xfrm>
            <a:off x="2708275" y="3622675"/>
            <a:ext cx="720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8" name="AutoShape 12">
            <a:extLst>
              <a:ext uri="{FF2B5EF4-FFF2-40B4-BE49-F238E27FC236}">
                <a16:creationId xmlns:a16="http://schemas.microsoft.com/office/drawing/2014/main" id="{FF3F40C3-8090-4293-B82F-C73FDB65F458}"/>
              </a:ext>
            </a:extLst>
          </p:cNvPr>
          <p:cNvCxnSpPr>
            <a:cxnSpLocks noChangeShapeType="1"/>
            <a:stCxn id="4102" idx="5"/>
            <a:endCxn id="4114" idx="0"/>
          </p:cNvCxnSpPr>
          <p:nvPr/>
        </p:nvCxnSpPr>
        <p:spPr bwMode="auto">
          <a:xfrm>
            <a:off x="6365875" y="3622675"/>
            <a:ext cx="9493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37ECF216-C8B2-45B5-AD8B-0CFCDEB927CD}"/>
              </a:ext>
            </a:extLst>
          </p:cNvPr>
          <p:cNvCxnSpPr>
            <a:cxnSpLocks noChangeShapeType="1"/>
            <a:stCxn id="4103" idx="5"/>
          </p:cNvCxnSpPr>
          <p:nvPr/>
        </p:nvCxnSpPr>
        <p:spPr bwMode="auto">
          <a:xfrm>
            <a:off x="3698875" y="4765675"/>
            <a:ext cx="7207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2266E741-A6F3-4D78-8E51-155662836637}"/>
              </a:ext>
            </a:extLst>
          </p:cNvPr>
          <p:cNvCxnSpPr>
            <a:cxnSpLocks noChangeShapeType="1"/>
            <a:stCxn id="4104" idx="0"/>
            <a:endCxn id="4101" idx="3"/>
          </p:cNvCxnSpPr>
          <p:nvPr/>
        </p:nvCxnSpPr>
        <p:spPr bwMode="auto">
          <a:xfrm flipV="1">
            <a:off x="1447800" y="3622675"/>
            <a:ext cx="720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1" name="AutoShape 15">
            <a:extLst>
              <a:ext uri="{FF2B5EF4-FFF2-40B4-BE49-F238E27FC236}">
                <a16:creationId xmlns:a16="http://schemas.microsoft.com/office/drawing/2014/main" id="{1253E9B0-8D19-4FFE-926D-57AC493738E0}"/>
              </a:ext>
            </a:extLst>
          </p:cNvPr>
          <p:cNvCxnSpPr>
            <a:cxnSpLocks noChangeShapeType="1"/>
            <a:stCxn id="4103" idx="3"/>
            <a:endCxn id="4113" idx="0"/>
          </p:cNvCxnSpPr>
          <p:nvPr/>
        </p:nvCxnSpPr>
        <p:spPr bwMode="auto">
          <a:xfrm flipH="1">
            <a:off x="2590800" y="4765675"/>
            <a:ext cx="5683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C77B36C-C331-47E3-9305-9E284104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FDA2A0E7-70AE-4AE8-9701-43A72754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864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842A0BB9-473B-477A-ADA2-E950A9DA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15" name="Freeform 21">
            <a:extLst>
              <a:ext uri="{FF2B5EF4-FFF2-40B4-BE49-F238E27FC236}">
                <a16:creationId xmlns:a16="http://schemas.microsoft.com/office/drawing/2014/main" id="{5B9921FF-13DA-43DA-B747-3CE0260AB4E8}"/>
              </a:ext>
            </a:extLst>
          </p:cNvPr>
          <p:cNvSpPr>
            <a:spLocks/>
          </p:cNvSpPr>
          <p:nvPr/>
        </p:nvSpPr>
        <p:spPr bwMode="auto">
          <a:xfrm>
            <a:off x="341313" y="2619375"/>
            <a:ext cx="5413375" cy="4046538"/>
          </a:xfrm>
          <a:custGeom>
            <a:avLst/>
            <a:gdLst>
              <a:gd name="T0" fmla="*/ 2147483647 w 3410"/>
              <a:gd name="T1" fmla="*/ 90725636 h 2549"/>
              <a:gd name="T2" fmla="*/ 2061487813 w 3410"/>
              <a:gd name="T3" fmla="*/ 367942858 h 2549"/>
              <a:gd name="T4" fmla="*/ 1764109375 w 3410"/>
              <a:gd name="T5" fmla="*/ 688003535 h 2549"/>
              <a:gd name="T6" fmla="*/ 1678424063 w 3410"/>
              <a:gd name="T7" fmla="*/ 793850111 h 2549"/>
              <a:gd name="T8" fmla="*/ 1186994388 w 3410"/>
              <a:gd name="T9" fmla="*/ 1348284554 h 2549"/>
              <a:gd name="T10" fmla="*/ 1015623763 w 3410"/>
              <a:gd name="T11" fmla="*/ 1519655200 h 2549"/>
              <a:gd name="T12" fmla="*/ 418345938 w 3410"/>
              <a:gd name="T13" fmla="*/ 2096770259 h 2549"/>
              <a:gd name="T14" fmla="*/ 204133450 w 3410"/>
              <a:gd name="T15" fmla="*/ 2147483647 h 2549"/>
              <a:gd name="T16" fmla="*/ 55443438 w 3410"/>
              <a:gd name="T17" fmla="*/ 2147483647 h 2549"/>
              <a:gd name="T18" fmla="*/ 226814063 w 3410"/>
              <a:gd name="T19" fmla="*/ 2147483647 h 2549"/>
              <a:gd name="T20" fmla="*/ 504031250 w 3410"/>
              <a:gd name="T21" fmla="*/ 2147483647 h 2549"/>
              <a:gd name="T22" fmla="*/ 803930638 w 3410"/>
              <a:gd name="T23" fmla="*/ 2147483647 h 2549"/>
              <a:gd name="T24" fmla="*/ 1209675000 w 3410"/>
              <a:gd name="T25" fmla="*/ 2147483647 h 2549"/>
              <a:gd name="T26" fmla="*/ 2147483647 w 3410"/>
              <a:gd name="T27" fmla="*/ 2147483647 h 2549"/>
              <a:gd name="T28" fmla="*/ 2147483647 w 3410"/>
              <a:gd name="T29" fmla="*/ 2147483647 h 2549"/>
              <a:gd name="T30" fmla="*/ 2147483647 w 3410"/>
              <a:gd name="T31" fmla="*/ 2147483647 h 2549"/>
              <a:gd name="T32" fmla="*/ 2147483647 w 3410"/>
              <a:gd name="T33" fmla="*/ 2147483647 h 2549"/>
              <a:gd name="T34" fmla="*/ 2147483647 w 3410"/>
              <a:gd name="T35" fmla="*/ 2147483647 h 2549"/>
              <a:gd name="T36" fmla="*/ 2147483647 w 3410"/>
              <a:gd name="T37" fmla="*/ 2147483647 h 2549"/>
              <a:gd name="T38" fmla="*/ 2147483647 w 3410"/>
              <a:gd name="T39" fmla="*/ 2147483647 h 2549"/>
              <a:gd name="T40" fmla="*/ 2147483647 w 3410"/>
              <a:gd name="T41" fmla="*/ 2147483647 h 2549"/>
              <a:gd name="T42" fmla="*/ 2147483647 w 3410"/>
              <a:gd name="T43" fmla="*/ 2147483647 h 2549"/>
              <a:gd name="T44" fmla="*/ 2147483647 w 3410"/>
              <a:gd name="T45" fmla="*/ 2147483647 h 2549"/>
              <a:gd name="T46" fmla="*/ 2147483647 w 3410"/>
              <a:gd name="T47" fmla="*/ 2147483647 h 2549"/>
              <a:gd name="T48" fmla="*/ 2147483647 w 3410"/>
              <a:gd name="T49" fmla="*/ 2147483647 h 2549"/>
              <a:gd name="T50" fmla="*/ 2147483647 w 3410"/>
              <a:gd name="T51" fmla="*/ 2147483647 h 2549"/>
              <a:gd name="T52" fmla="*/ 2147483647 w 3410"/>
              <a:gd name="T53" fmla="*/ 2147483647 h 2549"/>
              <a:gd name="T54" fmla="*/ 2147483647 w 3410"/>
              <a:gd name="T55" fmla="*/ 1733867714 h 2549"/>
              <a:gd name="T56" fmla="*/ 2147483647 w 3410"/>
              <a:gd name="T57" fmla="*/ 1008062625 h 2549"/>
              <a:gd name="T58" fmla="*/ 2147483647 w 3410"/>
              <a:gd name="T59" fmla="*/ 773688858 h 2549"/>
              <a:gd name="T60" fmla="*/ 2147483647 w 3410"/>
              <a:gd name="T61" fmla="*/ 579636009 h 2549"/>
              <a:gd name="T62" fmla="*/ 2147483647 w 3410"/>
              <a:gd name="T63" fmla="*/ 325100990 h 2549"/>
              <a:gd name="T64" fmla="*/ 2147483647 w 3410"/>
              <a:gd name="T65" fmla="*/ 5040313 h 254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410" h="2549">
                <a:moveTo>
                  <a:pt x="1505" y="2"/>
                </a:moveTo>
                <a:cubicBezTo>
                  <a:pt x="1347" y="21"/>
                  <a:pt x="1188" y="19"/>
                  <a:pt x="1030" y="36"/>
                </a:cubicBezTo>
                <a:cubicBezTo>
                  <a:pt x="973" y="54"/>
                  <a:pt x="920" y="81"/>
                  <a:pt x="869" y="112"/>
                </a:cubicBezTo>
                <a:cubicBezTo>
                  <a:pt x="851" y="123"/>
                  <a:pt x="818" y="146"/>
                  <a:pt x="818" y="146"/>
                </a:cubicBezTo>
                <a:cubicBezTo>
                  <a:pt x="793" y="180"/>
                  <a:pt x="761" y="216"/>
                  <a:pt x="725" y="239"/>
                </a:cubicBezTo>
                <a:cubicBezTo>
                  <a:pt x="717" y="250"/>
                  <a:pt x="710" y="263"/>
                  <a:pt x="700" y="273"/>
                </a:cubicBezTo>
                <a:cubicBezTo>
                  <a:pt x="693" y="280"/>
                  <a:pt x="681" y="282"/>
                  <a:pt x="674" y="290"/>
                </a:cubicBezTo>
                <a:cubicBezTo>
                  <a:pt x="668" y="297"/>
                  <a:pt x="670" y="307"/>
                  <a:pt x="666" y="315"/>
                </a:cubicBezTo>
                <a:cubicBezTo>
                  <a:pt x="634" y="372"/>
                  <a:pt x="588" y="430"/>
                  <a:pt x="530" y="459"/>
                </a:cubicBezTo>
                <a:cubicBezTo>
                  <a:pt x="519" y="495"/>
                  <a:pt x="503" y="514"/>
                  <a:pt x="471" y="535"/>
                </a:cubicBezTo>
                <a:cubicBezTo>
                  <a:pt x="465" y="546"/>
                  <a:pt x="463" y="560"/>
                  <a:pt x="454" y="569"/>
                </a:cubicBezTo>
                <a:cubicBezTo>
                  <a:pt x="440" y="583"/>
                  <a:pt x="403" y="603"/>
                  <a:pt x="403" y="603"/>
                </a:cubicBezTo>
                <a:cubicBezTo>
                  <a:pt x="372" y="646"/>
                  <a:pt x="319" y="687"/>
                  <a:pt x="268" y="705"/>
                </a:cubicBezTo>
                <a:cubicBezTo>
                  <a:pt x="238" y="749"/>
                  <a:pt x="204" y="794"/>
                  <a:pt x="166" y="832"/>
                </a:cubicBezTo>
                <a:cubicBezTo>
                  <a:pt x="152" y="876"/>
                  <a:pt x="119" y="915"/>
                  <a:pt x="107" y="959"/>
                </a:cubicBezTo>
                <a:cubicBezTo>
                  <a:pt x="95" y="1005"/>
                  <a:pt x="103" y="983"/>
                  <a:pt x="81" y="1027"/>
                </a:cubicBezTo>
                <a:cubicBezTo>
                  <a:pt x="60" y="1115"/>
                  <a:pt x="89" y="1006"/>
                  <a:pt x="56" y="1094"/>
                </a:cubicBezTo>
                <a:cubicBezTo>
                  <a:pt x="42" y="1132"/>
                  <a:pt x="36" y="1174"/>
                  <a:pt x="22" y="1213"/>
                </a:cubicBezTo>
                <a:cubicBezTo>
                  <a:pt x="0" y="1425"/>
                  <a:pt x="7" y="1322"/>
                  <a:pt x="22" y="1730"/>
                </a:cubicBezTo>
                <a:cubicBezTo>
                  <a:pt x="24" y="1790"/>
                  <a:pt x="66" y="1867"/>
                  <a:pt x="90" y="1916"/>
                </a:cubicBezTo>
                <a:cubicBezTo>
                  <a:pt x="101" y="1939"/>
                  <a:pt x="124" y="1984"/>
                  <a:pt x="124" y="1984"/>
                </a:cubicBezTo>
                <a:cubicBezTo>
                  <a:pt x="137" y="2038"/>
                  <a:pt x="183" y="2069"/>
                  <a:pt x="200" y="2119"/>
                </a:cubicBezTo>
                <a:cubicBezTo>
                  <a:pt x="213" y="2155"/>
                  <a:pt x="223" y="2177"/>
                  <a:pt x="251" y="2204"/>
                </a:cubicBezTo>
                <a:cubicBezTo>
                  <a:pt x="262" y="2238"/>
                  <a:pt x="290" y="2258"/>
                  <a:pt x="319" y="2280"/>
                </a:cubicBezTo>
                <a:cubicBezTo>
                  <a:pt x="335" y="2292"/>
                  <a:pt x="369" y="2314"/>
                  <a:pt x="369" y="2314"/>
                </a:cubicBezTo>
                <a:cubicBezTo>
                  <a:pt x="396" y="2356"/>
                  <a:pt x="432" y="2379"/>
                  <a:pt x="480" y="2390"/>
                </a:cubicBezTo>
                <a:cubicBezTo>
                  <a:pt x="716" y="2510"/>
                  <a:pt x="993" y="2464"/>
                  <a:pt x="1250" y="2475"/>
                </a:cubicBezTo>
                <a:cubicBezTo>
                  <a:pt x="1301" y="2472"/>
                  <a:pt x="1352" y="2471"/>
                  <a:pt x="1403" y="2467"/>
                </a:cubicBezTo>
                <a:cubicBezTo>
                  <a:pt x="1462" y="2462"/>
                  <a:pt x="1515" y="2429"/>
                  <a:pt x="1572" y="2416"/>
                </a:cubicBezTo>
                <a:cubicBezTo>
                  <a:pt x="1620" y="2392"/>
                  <a:pt x="1642" y="2389"/>
                  <a:pt x="1699" y="2382"/>
                </a:cubicBezTo>
                <a:cubicBezTo>
                  <a:pt x="1857" y="2394"/>
                  <a:pt x="2009" y="2440"/>
                  <a:pt x="2165" y="2458"/>
                </a:cubicBezTo>
                <a:cubicBezTo>
                  <a:pt x="2253" y="2489"/>
                  <a:pt x="2363" y="2487"/>
                  <a:pt x="2453" y="2492"/>
                </a:cubicBezTo>
                <a:cubicBezTo>
                  <a:pt x="2618" y="2549"/>
                  <a:pt x="2827" y="2504"/>
                  <a:pt x="2995" y="2450"/>
                </a:cubicBezTo>
                <a:cubicBezTo>
                  <a:pt x="3011" y="2440"/>
                  <a:pt x="3030" y="2435"/>
                  <a:pt x="3046" y="2424"/>
                </a:cubicBezTo>
                <a:cubicBezTo>
                  <a:pt x="3091" y="2394"/>
                  <a:pt x="3127" y="2353"/>
                  <a:pt x="3173" y="2323"/>
                </a:cubicBezTo>
                <a:cubicBezTo>
                  <a:pt x="3190" y="2295"/>
                  <a:pt x="3203" y="2264"/>
                  <a:pt x="3224" y="2238"/>
                </a:cubicBezTo>
                <a:cubicBezTo>
                  <a:pt x="3238" y="2221"/>
                  <a:pt x="3253" y="2205"/>
                  <a:pt x="3266" y="2187"/>
                </a:cubicBezTo>
                <a:cubicBezTo>
                  <a:pt x="3284" y="2161"/>
                  <a:pt x="3291" y="2129"/>
                  <a:pt x="3309" y="2102"/>
                </a:cubicBezTo>
                <a:cubicBezTo>
                  <a:pt x="3318" y="2045"/>
                  <a:pt x="3337" y="2003"/>
                  <a:pt x="3360" y="1950"/>
                </a:cubicBezTo>
                <a:cubicBezTo>
                  <a:pt x="3372" y="1872"/>
                  <a:pt x="3398" y="1799"/>
                  <a:pt x="3410" y="1721"/>
                </a:cubicBezTo>
                <a:cubicBezTo>
                  <a:pt x="3402" y="1660"/>
                  <a:pt x="3395" y="1587"/>
                  <a:pt x="3360" y="1535"/>
                </a:cubicBezTo>
                <a:cubicBezTo>
                  <a:pt x="3349" y="1493"/>
                  <a:pt x="3334" y="1484"/>
                  <a:pt x="3309" y="1450"/>
                </a:cubicBezTo>
                <a:cubicBezTo>
                  <a:pt x="3299" y="1437"/>
                  <a:pt x="3294" y="1420"/>
                  <a:pt x="3283" y="1408"/>
                </a:cubicBezTo>
                <a:cubicBezTo>
                  <a:pt x="3246" y="1366"/>
                  <a:pt x="3194" y="1349"/>
                  <a:pt x="3148" y="1323"/>
                </a:cubicBezTo>
                <a:cubicBezTo>
                  <a:pt x="3069" y="1278"/>
                  <a:pt x="3127" y="1296"/>
                  <a:pt x="3063" y="1281"/>
                </a:cubicBezTo>
                <a:cubicBezTo>
                  <a:pt x="2990" y="1225"/>
                  <a:pt x="2914" y="1160"/>
                  <a:pt x="2826" y="1128"/>
                </a:cubicBezTo>
                <a:cubicBezTo>
                  <a:pt x="2818" y="1120"/>
                  <a:pt x="2810" y="1110"/>
                  <a:pt x="2801" y="1103"/>
                </a:cubicBezTo>
                <a:cubicBezTo>
                  <a:pt x="2793" y="1096"/>
                  <a:pt x="2782" y="1093"/>
                  <a:pt x="2775" y="1086"/>
                </a:cubicBezTo>
                <a:cubicBezTo>
                  <a:pt x="2768" y="1079"/>
                  <a:pt x="2766" y="1067"/>
                  <a:pt x="2758" y="1061"/>
                </a:cubicBezTo>
                <a:cubicBezTo>
                  <a:pt x="2751" y="1055"/>
                  <a:pt x="2741" y="1056"/>
                  <a:pt x="2733" y="1052"/>
                </a:cubicBezTo>
                <a:cubicBezTo>
                  <a:pt x="2694" y="1030"/>
                  <a:pt x="2660" y="1001"/>
                  <a:pt x="2623" y="976"/>
                </a:cubicBezTo>
                <a:cubicBezTo>
                  <a:pt x="2578" y="945"/>
                  <a:pt x="2614" y="958"/>
                  <a:pt x="2580" y="925"/>
                </a:cubicBezTo>
                <a:cubicBezTo>
                  <a:pt x="2570" y="915"/>
                  <a:pt x="2557" y="909"/>
                  <a:pt x="2546" y="900"/>
                </a:cubicBezTo>
                <a:cubicBezTo>
                  <a:pt x="2537" y="892"/>
                  <a:pt x="2529" y="883"/>
                  <a:pt x="2521" y="874"/>
                </a:cubicBezTo>
                <a:cubicBezTo>
                  <a:pt x="2506" y="828"/>
                  <a:pt x="2480" y="779"/>
                  <a:pt x="2453" y="739"/>
                </a:cubicBezTo>
                <a:cubicBezTo>
                  <a:pt x="2434" y="677"/>
                  <a:pt x="2462" y="752"/>
                  <a:pt x="2419" y="688"/>
                </a:cubicBezTo>
                <a:cubicBezTo>
                  <a:pt x="2407" y="670"/>
                  <a:pt x="2405" y="648"/>
                  <a:pt x="2394" y="629"/>
                </a:cubicBezTo>
                <a:cubicBezTo>
                  <a:pt x="2362" y="574"/>
                  <a:pt x="2276" y="439"/>
                  <a:pt x="2225" y="400"/>
                </a:cubicBezTo>
                <a:cubicBezTo>
                  <a:pt x="2167" y="312"/>
                  <a:pt x="2258" y="441"/>
                  <a:pt x="2174" y="358"/>
                </a:cubicBezTo>
                <a:cubicBezTo>
                  <a:pt x="2159" y="344"/>
                  <a:pt x="2158" y="316"/>
                  <a:pt x="2140" y="307"/>
                </a:cubicBezTo>
                <a:cubicBezTo>
                  <a:pt x="2117" y="296"/>
                  <a:pt x="2072" y="273"/>
                  <a:pt x="2072" y="273"/>
                </a:cubicBezTo>
                <a:cubicBezTo>
                  <a:pt x="2047" y="235"/>
                  <a:pt x="2036" y="244"/>
                  <a:pt x="1996" y="230"/>
                </a:cubicBezTo>
                <a:cubicBezTo>
                  <a:pt x="1969" y="204"/>
                  <a:pt x="1947" y="191"/>
                  <a:pt x="1911" y="180"/>
                </a:cubicBezTo>
                <a:cubicBezTo>
                  <a:pt x="1869" y="152"/>
                  <a:pt x="1854" y="143"/>
                  <a:pt x="1809" y="129"/>
                </a:cubicBezTo>
                <a:cubicBezTo>
                  <a:pt x="1772" y="79"/>
                  <a:pt x="1700" y="6"/>
                  <a:pt x="1632" y="2"/>
                </a:cubicBezTo>
                <a:cubicBezTo>
                  <a:pt x="1590" y="0"/>
                  <a:pt x="1547" y="2"/>
                  <a:pt x="1505" y="2"/>
                </a:cubicBezTo>
                <a:close/>
              </a:path>
            </a:pathLst>
          </a:custGeom>
          <a:solidFill>
            <a:srgbClr val="FFFF00">
              <a:alpha val="50195"/>
            </a:srgbClr>
          </a:solidFill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6" name="Text Box 22">
            <a:extLst>
              <a:ext uri="{FF2B5EF4-FFF2-40B4-BE49-F238E27FC236}">
                <a16:creationId xmlns:a16="http://schemas.microsoft.com/office/drawing/2014/main" id="{89A562D0-E09B-4D9C-966C-84E422E0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867400"/>
            <a:ext cx="320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LEFT SUBTREE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6C0F9C-1762-483D-AE0E-A93C30455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D39D40-5E3B-409A-B9DB-B7450722E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2AB30F7D-EF90-49D4-9A88-4850F37C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52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0E25B085-9B01-4B9E-85E7-C67207F8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2DBA60AE-2DD3-4597-A047-1861146B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6F9516F7-7883-44AA-9A47-1930E21F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14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98C53D65-4868-43B6-AF9F-B7D466B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7611B49F-A444-44D0-927D-3A57EBAF3275}"/>
              </a:ext>
            </a:extLst>
          </p:cNvPr>
          <p:cNvCxnSpPr>
            <a:cxnSpLocks noChangeShapeType="1"/>
            <a:stCxn id="5124" idx="3"/>
            <a:endCxn id="5125" idx="7"/>
          </p:cNvCxnSpPr>
          <p:nvPr/>
        </p:nvCxnSpPr>
        <p:spPr bwMode="auto">
          <a:xfrm flipH="1">
            <a:off x="2708275" y="2403475"/>
            <a:ext cx="13652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AutoShape 10">
            <a:extLst>
              <a:ext uri="{FF2B5EF4-FFF2-40B4-BE49-F238E27FC236}">
                <a16:creationId xmlns:a16="http://schemas.microsoft.com/office/drawing/2014/main" id="{C2E7DD4A-6532-45A8-8B71-389106188B0D}"/>
              </a:ext>
            </a:extLst>
          </p:cNvPr>
          <p:cNvCxnSpPr>
            <a:cxnSpLocks noChangeShapeType="1"/>
            <a:stCxn id="5124" idx="5"/>
            <a:endCxn id="5126" idx="1"/>
          </p:cNvCxnSpPr>
          <p:nvPr/>
        </p:nvCxnSpPr>
        <p:spPr bwMode="auto">
          <a:xfrm>
            <a:off x="4613275" y="2403475"/>
            <a:ext cx="12128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13E7E8FF-6FB8-4F61-AB34-8EBFFE2F5CCA}"/>
              </a:ext>
            </a:extLst>
          </p:cNvPr>
          <p:cNvCxnSpPr>
            <a:cxnSpLocks noChangeShapeType="1"/>
            <a:stCxn id="5125" idx="5"/>
            <a:endCxn id="5127" idx="0"/>
          </p:cNvCxnSpPr>
          <p:nvPr/>
        </p:nvCxnSpPr>
        <p:spPr bwMode="auto">
          <a:xfrm>
            <a:off x="2708275" y="3622675"/>
            <a:ext cx="720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3FBFD859-9A3F-4683-884D-761275660A6F}"/>
              </a:ext>
            </a:extLst>
          </p:cNvPr>
          <p:cNvCxnSpPr>
            <a:cxnSpLocks noChangeShapeType="1"/>
            <a:stCxn id="5126" idx="5"/>
            <a:endCxn id="5138" idx="0"/>
          </p:cNvCxnSpPr>
          <p:nvPr/>
        </p:nvCxnSpPr>
        <p:spPr bwMode="auto">
          <a:xfrm>
            <a:off x="6365875" y="3622675"/>
            <a:ext cx="9493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105BD55D-DCC5-4C2C-A0EB-CACBD4CDBF3E}"/>
              </a:ext>
            </a:extLst>
          </p:cNvPr>
          <p:cNvCxnSpPr>
            <a:cxnSpLocks noChangeShapeType="1"/>
            <a:stCxn id="5127" idx="5"/>
          </p:cNvCxnSpPr>
          <p:nvPr/>
        </p:nvCxnSpPr>
        <p:spPr bwMode="auto">
          <a:xfrm>
            <a:off x="3698875" y="4765675"/>
            <a:ext cx="7207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54D93DF9-52B8-4365-AE6E-6EE588130C68}"/>
              </a:ext>
            </a:extLst>
          </p:cNvPr>
          <p:cNvCxnSpPr>
            <a:cxnSpLocks noChangeShapeType="1"/>
            <a:stCxn id="5128" idx="0"/>
            <a:endCxn id="5125" idx="3"/>
          </p:cNvCxnSpPr>
          <p:nvPr/>
        </p:nvCxnSpPr>
        <p:spPr bwMode="auto">
          <a:xfrm flipV="1">
            <a:off x="1447800" y="3622675"/>
            <a:ext cx="720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622ACF29-9588-4E23-8670-E2E80E73CA57}"/>
              </a:ext>
            </a:extLst>
          </p:cNvPr>
          <p:cNvCxnSpPr>
            <a:cxnSpLocks noChangeShapeType="1"/>
            <a:stCxn id="5127" idx="3"/>
            <a:endCxn id="5137" idx="0"/>
          </p:cNvCxnSpPr>
          <p:nvPr/>
        </p:nvCxnSpPr>
        <p:spPr bwMode="auto">
          <a:xfrm flipH="1">
            <a:off x="2590800" y="4765675"/>
            <a:ext cx="5683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6" name="Rectangle 16">
            <a:extLst>
              <a:ext uri="{FF2B5EF4-FFF2-40B4-BE49-F238E27FC236}">
                <a16:creationId xmlns:a16="http://schemas.microsoft.com/office/drawing/2014/main" id="{1379A1F9-1971-4606-9B15-0DD311B3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8444E535-DF06-4123-A9A4-46ED3B04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864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D6B57CAF-F2B3-4609-A861-D8B7A61F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39" name="Text Box 20">
            <a:extLst>
              <a:ext uri="{FF2B5EF4-FFF2-40B4-BE49-F238E27FC236}">
                <a16:creationId xmlns:a16="http://schemas.microsoft.com/office/drawing/2014/main" id="{A4F38ED6-A048-4066-A396-C2FC8BA4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76400"/>
            <a:ext cx="348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RIGHT SUBTREE</a:t>
            </a:r>
          </a:p>
        </p:txBody>
      </p:sp>
      <p:sp>
        <p:nvSpPr>
          <p:cNvPr id="5140" name="Freeform 21">
            <a:extLst>
              <a:ext uri="{FF2B5EF4-FFF2-40B4-BE49-F238E27FC236}">
                <a16:creationId xmlns:a16="http://schemas.microsoft.com/office/drawing/2014/main" id="{C1DA46B9-7FE0-422E-B60B-4AAAFA70B82A}"/>
              </a:ext>
            </a:extLst>
          </p:cNvPr>
          <p:cNvSpPr>
            <a:spLocks/>
          </p:cNvSpPr>
          <p:nvPr/>
        </p:nvSpPr>
        <p:spPr bwMode="auto">
          <a:xfrm>
            <a:off x="4953000" y="2438400"/>
            <a:ext cx="3611563" cy="3071813"/>
          </a:xfrm>
          <a:custGeom>
            <a:avLst/>
            <a:gdLst>
              <a:gd name="T0" fmla="*/ 1806953075 w 2275"/>
              <a:gd name="T1" fmla="*/ 178931917 h 1935"/>
              <a:gd name="T2" fmla="*/ 1275199239 w 2275"/>
              <a:gd name="T3" fmla="*/ 478829765 h 1935"/>
              <a:gd name="T4" fmla="*/ 912296689 w 2275"/>
              <a:gd name="T5" fmla="*/ 713205129 h 1935"/>
              <a:gd name="T6" fmla="*/ 526713523 w 2275"/>
              <a:gd name="T7" fmla="*/ 1033264231 h 1935"/>
              <a:gd name="T8" fmla="*/ 272176913 w 2275"/>
              <a:gd name="T9" fmla="*/ 1376005536 h 1935"/>
              <a:gd name="T10" fmla="*/ 35282192 w 2275"/>
              <a:gd name="T11" fmla="*/ 2058968785 h 1935"/>
              <a:gd name="T12" fmla="*/ 143649720 w 2275"/>
              <a:gd name="T13" fmla="*/ 2147483647 h 1935"/>
              <a:gd name="T14" fmla="*/ 463708814 w 2275"/>
              <a:gd name="T15" fmla="*/ 2147483647 h 1935"/>
              <a:gd name="T16" fmla="*/ 612398847 w 2275"/>
              <a:gd name="T17" fmla="*/ 2147483647 h 1935"/>
              <a:gd name="T18" fmla="*/ 826611364 w 2275"/>
              <a:gd name="T19" fmla="*/ 2147483647 h 1935"/>
              <a:gd name="T20" fmla="*/ 1232357371 w 2275"/>
              <a:gd name="T21" fmla="*/ 2147483647 h 1935"/>
              <a:gd name="T22" fmla="*/ 2147483647 w 2275"/>
              <a:gd name="T23" fmla="*/ 2147483647 h 1935"/>
              <a:gd name="T24" fmla="*/ 2147483647 w 2275"/>
              <a:gd name="T25" fmla="*/ 2147483647 h 1935"/>
              <a:gd name="T26" fmla="*/ 2147483647 w 2275"/>
              <a:gd name="T27" fmla="*/ 2147483647 h 1935"/>
              <a:gd name="T28" fmla="*/ 2147483647 w 2275"/>
              <a:gd name="T29" fmla="*/ 2147483647 h 1935"/>
              <a:gd name="T30" fmla="*/ 2147483647 w 2275"/>
              <a:gd name="T31" fmla="*/ 2147483647 h 1935"/>
              <a:gd name="T32" fmla="*/ 2147483647 w 2275"/>
              <a:gd name="T33" fmla="*/ 2147483647 h 1935"/>
              <a:gd name="T34" fmla="*/ 2147483647 w 2275"/>
              <a:gd name="T35" fmla="*/ 2147483647 h 1935"/>
              <a:gd name="T36" fmla="*/ 2147483647 w 2275"/>
              <a:gd name="T37" fmla="*/ 2147483647 h 1935"/>
              <a:gd name="T38" fmla="*/ 2147483647 w 2275"/>
              <a:gd name="T39" fmla="*/ 2147483647 h 1935"/>
              <a:gd name="T40" fmla="*/ 2147483647 w 2275"/>
              <a:gd name="T41" fmla="*/ 2147483647 h 1935"/>
              <a:gd name="T42" fmla="*/ 2147483647 w 2275"/>
              <a:gd name="T43" fmla="*/ 2147483647 h 1935"/>
              <a:gd name="T44" fmla="*/ 2147483647 w 2275"/>
              <a:gd name="T45" fmla="*/ 2147483647 h 1935"/>
              <a:gd name="T46" fmla="*/ 2147483647 w 2275"/>
              <a:gd name="T47" fmla="*/ 2147483647 h 1935"/>
              <a:gd name="T48" fmla="*/ 2147483647 w 2275"/>
              <a:gd name="T49" fmla="*/ 2147483647 h 1935"/>
              <a:gd name="T50" fmla="*/ 2147483647 w 2275"/>
              <a:gd name="T51" fmla="*/ 2121971908 h 1935"/>
              <a:gd name="T52" fmla="*/ 2147483647 w 2275"/>
              <a:gd name="T53" fmla="*/ 2058968785 h 1935"/>
              <a:gd name="T54" fmla="*/ 2147483647 w 2275"/>
              <a:gd name="T55" fmla="*/ 1781751553 h 1935"/>
              <a:gd name="T56" fmla="*/ 2147483647 w 2275"/>
              <a:gd name="T57" fmla="*/ 1224796137 h 1935"/>
              <a:gd name="T58" fmla="*/ 2147483647 w 2275"/>
              <a:gd name="T59" fmla="*/ 990422361 h 1935"/>
              <a:gd name="T60" fmla="*/ 2147483647 w 2275"/>
              <a:gd name="T61" fmla="*/ 798890455 h 1935"/>
              <a:gd name="T62" fmla="*/ 2147483647 w 2275"/>
              <a:gd name="T63" fmla="*/ 607358549 h 1935"/>
              <a:gd name="T64" fmla="*/ 2147483647 w 2275"/>
              <a:gd name="T65" fmla="*/ 93246590 h 1935"/>
              <a:gd name="T66" fmla="*/ 1958162471 w 2275"/>
              <a:gd name="T67" fmla="*/ 52924084 h 1935"/>
              <a:gd name="T68" fmla="*/ 1680945245 w 2275"/>
              <a:gd name="T69" fmla="*/ 93246590 h 1935"/>
              <a:gd name="T70" fmla="*/ 1615421174 w 2275"/>
              <a:gd name="T71" fmla="*/ 178931917 h 1935"/>
              <a:gd name="T72" fmla="*/ 1572577718 w 2275"/>
              <a:gd name="T73" fmla="*/ 264617243 h 1935"/>
              <a:gd name="T74" fmla="*/ 1806953075 w 2275"/>
              <a:gd name="T75" fmla="*/ 178931917 h 19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75" h="1935">
                <a:moveTo>
                  <a:pt x="717" y="71"/>
                </a:moveTo>
                <a:cubicBezTo>
                  <a:pt x="640" y="99"/>
                  <a:pt x="575" y="146"/>
                  <a:pt x="506" y="190"/>
                </a:cubicBezTo>
                <a:cubicBezTo>
                  <a:pt x="458" y="221"/>
                  <a:pt x="406" y="246"/>
                  <a:pt x="362" y="283"/>
                </a:cubicBezTo>
                <a:cubicBezTo>
                  <a:pt x="320" y="318"/>
                  <a:pt x="260" y="377"/>
                  <a:pt x="209" y="410"/>
                </a:cubicBezTo>
                <a:cubicBezTo>
                  <a:pt x="178" y="457"/>
                  <a:pt x="138" y="498"/>
                  <a:pt x="108" y="546"/>
                </a:cubicBezTo>
                <a:cubicBezTo>
                  <a:pt x="59" y="625"/>
                  <a:pt x="33" y="726"/>
                  <a:pt x="14" y="817"/>
                </a:cubicBezTo>
                <a:cubicBezTo>
                  <a:pt x="18" y="913"/>
                  <a:pt x="0" y="1035"/>
                  <a:pt x="57" y="1122"/>
                </a:cubicBezTo>
                <a:cubicBezTo>
                  <a:pt x="82" y="1199"/>
                  <a:pt x="141" y="1252"/>
                  <a:pt x="184" y="1317"/>
                </a:cubicBezTo>
                <a:cubicBezTo>
                  <a:pt x="205" y="1383"/>
                  <a:pt x="170" y="1285"/>
                  <a:pt x="243" y="1393"/>
                </a:cubicBezTo>
                <a:cubicBezTo>
                  <a:pt x="263" y="1422"/>
                  <a:pt x="303" y="1481"/>
                  <a:pt x="328" y="1503"/>
                </a:cubicBezTo>
                <a:cubicBezTo>
                  <a:pt x="377" y="1547"/>
                  <a:pt x="432" y="1560"/>
                  <a:pt x="489" y="1588"/>
                </a:cubicBezTo>
                <a:cubicBezTo>
                  <a:pt x="566" y="1690"/>
                  <a:pt x="753" y="1747"/>
                  <a:pt x="878" y="1774"/>
                </a:cubicBezTo>
                <a:cubicBezTo>
                  <a:pt x="1011" y="1863"/>
                  <a:pt x="1187" y="1897"/>
                  <a:pt x="1344" y="1909"/>
                </a:cubicBezTo>
                <a:cubicBezTo>
                  <a:pt x="1420" y="1935"/>
                  <a:pt x="1498" y="1886"/>
                  <a:pt x="1573" y="1876"/>
                </a:cubicBezTo>
                <a:cubicBezTo>
                  <a:pt x="1617" y="1860"/>
                  <a:pt x="1654" y="1836"/>
                  <a:pt x="1700" y="1825"/>
                </a:cubicBezTo>
                <a:cubicBezTo>
                  <a:pt x="1736" y="1798"/>
                  <a:pt x="1759" y="1793"/>
                  <a:pt x="1802" y="1782"/>
                </a:cubicBezTo>
                <a:cubicBezTo>
                  <a:pt x="1855" y="1746"/>
                  <a:pt x="1918" y="1725"/>
                  <a:pt x="1971" y="1689"/>
                </a:cubicBezTo>
                <a:cubicBezTo>
                  <a:pt x="1982" y="1659"/>
                  <a:pt x="2020" y="1622"/>
                  <a:pt x="2047" y="1605"/>
                </a:cubicBezTo>
                <a:cubicBezTo>
                  <a:pt x="2086" y="1554"/>
                  <a:pt x="2085" y="1578"/>
                  <a:pt x="2132" y="1545"/>
                </a:cubicBezTo>
                <a:cubicBezTo>
                  <a:pt x="2187" y="1506"/>
                  <a:pt x="2129" y="1536"/>
                  <a:pt x="2174" y="1486"/>
                </a:cubicBezTo>
                <a:cubicBezTo>
                  <a:pt x="2189" y="1470"/>
                  <a:pt x="2208" y="1458"/>
                  <a:pt x="2225" y="1444"/>
                </a:cubicBezTo>
                <a:cubicBezTo>
                  <a:pt x="2233" y="1397"/>
                  <a:pt x="2248" y="1354"/>
                  <a:pt x="2259" y="1308"/>
                </a:cubicBezTo>
                <a:cubicBezTo>
                  <a:pt x="2255" y="1217"/>
                  <a:pt x="2275" y="1035"/>
                  <a:pt x="2174" y="969"/>
                </a:cubicBezTo>
                <a:cubicBezTo>
                  <a:pt x="2165" y="947"/>
                  <a:pt x="2164" y="920"/>
                  <a:pt x="2149" y="901"/>
                </a:cubicBezTo>
                <a:cubicBezTo>
                  <a:pt x="2140" y="890"/>
                  <a:pt x="2125" y="886"/>
                  <a:pt x="2115" y="876"/>
                </a:cubicBezTo>
                <a:cubicBezTo>
                  <a:pt x="2105" y="866"/>
                  <a:pt x="2099" y="853"/>
                  <a:pt x="2090" y="842"/>
                </a:cubicBezTo>
                <a:cubicBezTo>
                  <a:pt x="2082" y="833"/>
                  <a:pt x="2073" y="825"/>
                  <a:pt x="2064" y="817"/>
                </a:cubicBezTo>
                <a:cubicBezTo>
                  <a:pt x="2047" y="762"/>
                  <a:pt x="2018" y="757"/>
                  <a:pt x="1980" y="707"/>
                </a:cubicBezTo>
                <a:cubicBezTo>
                  <a:pt x="1925" y="635"/>
                  <a:pt x="1837" y="517"/>
                  <a:pt x="1751" y="486"/>
                </a:cubicBezTo>
                <a:cubicBezTo>
                  <a:pt x="1721" y="442"/>
                  <a:pt x="1674" y="411"/>
                  <a:pt x="1624" y="393"/>
                </a:cubicBezTo>
                <a:cubicBezTo>
                  <a:pt x="1585" y="365"/>
                  <a:pt x="1514" y="343"/>
                  <a:pt x="1488" y="317"/>
                </a:cubicBezTo>
                <a:cubicBezTo>
                  <a:pt x="1458" y="287"/>
                  <a:pt x="1417" y="271"/>
                  <a:pt x="1387" y="241"/>
                </a:cubicBezTo>
                <a:cubicBezTo>
                  <a:pt x="1275" y="129"/>
                  <a:pt x="1099" y="70"/>
                  <a:pt x="946" y="37"/>
                </a:cubicBezTo>
                <a:cubicBezTo>
                  <a:pt x="889" y="0"/>
                  <a:pt x="848" y="15"/>
                  <a:pt x="777" y="21"/>
                </a:cubicBezTo>
                <a:cubicBezTo>
                  <a:pt x="741" y="28"/>
                  <a:pt x="701" y="22"/>
                  <a:pt x="667" y="37"/>
                </a:cubicBezTo>
                <a:cubicBezTo>
                  <a:pt x="654" y="43"/>
                  <a:pt x="649" y="59"/>
                  <a:pt x="641" y="71"/>
                </a:cubicBezTo>
                <a:cubicBezTo>
                  <a:pt x="634" y="82"/>
                  <a:pt x="624" y="105"/>
                  <a:pt x="624" y="105"/>
                </a:cubicBezTo>
                <a:lnTo>
                  <a:pt x="717" y="71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E574-DBF2-4C73-A571-7B5F252E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" y="808176"/>
            <a:ext cx="8376919" cy="553998"/>
          </a:xfrm>
        </p:spPr>
        <p:txBody>
          <a:bodyPr/>
          <a:lstStyle/>
          <a:p>
            <a:r>
              <a:rPr lang="en-US" sz="3600" dirty="0"/>
              <a:t>Important Terms</a:t>
            </a:r>
            <a:endParaRPr lang="en-ID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7B915-8398-47C8-B90F-916738A4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85871"/>
          </a:xfrm>
        </p:spPr>
        <p:txBody>
          <a:bodyPr/>
          <a:lstStyle/>
          <a:p>
            <a:r>
              <a:rPr lang="en-US" sz="2000" b="1" dirty="0"/>
              <a:t>Path</a:t>
            </a:r>
            <a:r>
              <a:rPr lang="en-US" sz="2000" dirty="0"/>
              <a:t> − Path refers to the sequence of nodes along the edges of a tree.</a:t>
            </a:r>
          </a:p>
          <a:p>
            <a:r>
              <a:rPr lang="en-US" sz="2000" b="1" dirty="0"/>
              <a:t>Root</a:t>
            </a:r>
            <a:r>
              <a:rPr lang="en-US" sz="2000" dirty="0"/>
              <a:t> − The node at the top of the tree is called root. There is only one root per tree and one path from the root node to any node.</a:t>
            </a:r>
          </a:p>
          <a:p>
            <a:r>
              <a:rPr lang="en-US" sz="2000" b="1" dirty="0"/>
              <a:t>Parent</a:t>
            </a:r>
            <a:r>
              <a:rPr lang="en-US" sz="2000" dirty="0"/>
              <a:t> − Any node except the root node has one edge upward to a node called parent.</a:t>
            </a:r>
          </a:p>
          <a:p>
            <a:r>
              <a:rPr lang="en-US" sz="2000" b="1" dirty="0"/>
              <a:t>Child</a:t>
            </a:r>
            <a:r>
              <a:rPr lang="en-US" sz="2000" dirty="0"/>
              <a:t> − The node below a given node connected by its edge downward is called its child node.</a:t>
            </a:r>
          </a:p>
          <a:p>
            <a:r>
              <a:rPr lang="en-US" sz="2000" b="1" dirty="0"/>
              <a:t>Leaf</a:t>
            </a:r>
            <a:r>
              <a:rPr lang="en-US" sz="2000" dirty="0"/>
              <a:t> − The node which does not have any child node is called the leaf node.</a:t>
            </a:r>
          </a:p>
          <a:p>
            <a:endParaRPr lang="en-ID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9315C-EE35-4B28-98D1-0EDAF8E84C7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678204"/>
          </a:xfrm>
        </p:spPr>
        <p:txBody>
          <a:bodyPr/>
          <a:lstStyle/>
          <a:p>
            <a:r>
              <a:rPr lang="en-US" sz="1900" b="1" dirty="0"/>
              <a:t>Subtree</a:t>
            </a:r>
            <a:r>
              <a:rPr lang="en-US" sz="1900" dirty="0"/>
              <a:t> − Subtree represents the descendants of a node.</a:t>
            </a:r>
          </a:p>
          <a:p>
            <a:r>
              <a:rPr lang="en-US" sz="1900" b="1" dirty="0"/>
              <a:t>Visiting</a:t>
            </a:r>
            <a:r>
              <a:rPr lang="en-US" sz="1900" dirty="0"/>
              <a:t> − Visiting refers to checking the value of a node when control is on the node.</a:t>
            </a:r>
          </a:p>
          <a:p>
            <a:r>
              <a:rPr lang="en-US" sz="1900" b="1" dirty="0"/>
              <a:t>Traversing</a:t>
            </a:r>
            <a:r>
              <a:rPr lang="en-US" sz="1900" dirty="0"/>
              <a:t> − Traversing means passing through nodes in a specific order.</a:t>
            </a:r>
          </a:p>
          <a:p>
            <a:r>
              <a:rPr lang="en-US" sz="1900" b="1" dirty="0"/>
              <a:t>Levels</a:t>
            </a:r>
            <a:r>
              <a:rPr lang="en-US" sz="1900" dirty="0"/>
              <a:t> − Level of a node represents the generation of a node. If the root node is at level 0, then its next child node is at level 1, its grandchild is at level 2, and so on.</a:t>
            </a:r>
          </a:p>
          <a:p>
            <a:r>
              <a:rPr lang="en-US" sz="1900" b="1" dirty="0"/>
              <a:t>keys</a:t>
            </a:r>
            <a:r>
              <a:rPr lang="en-US" sz="1900" dirty="0"/>
              <a:t> − Key represents a value of a node based on which a search operation is to be carried out for a node</a:t>
            </a:r>
          </a:p>
          <a:p>
            <a:endParaRPr lang="en-ID" sz="1900" dirty="0"/>
          </a:p>
        </p:txBody>
      </p:sp>
    </p:spTree>
    <p:extLst>
      <p:ext uri="{BB962C8B-B14F-4D97-AF65-F5344CB8AC3E}">
        <p14:creationId xmlns:p14="http://schemas.microsoft.com/office/powerpoint/2010/main" val="34789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B07CD-90E0-43A8-ABAD-0E2E3AEA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Facts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910499-BBD4-49BF-8475-9CC5396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477328"/>
          </a:xfrm>
        </p:spPr>
        <p:txBody>
          <a:bodyPr/>
          <a:lstStyle/>
          <a:p>
            <a:r>
              <a:rPr lang="en-US" dirty="0"/>
              <a:t>Every nodes, except root has only one parent</a:t>
            </a:r>
          </a:p>
          <a:p>
            <a:r>
              <a:rPr lang="en-US" dirty="0"/>
              <a:t>Once a link from a parent to a child followed, there is no way to come back to its parent through another link</a:t>
            </a:r>
          </a:p>
          <a:p>
            <a:r>
              <a:rPr lang="en-US" dirty="0"/>
              <a:t>Subtree is a set of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41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5FCF-BE36-43F6-9897-10C602D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9462-D956-407E-9693-E6647C11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44" y="1787358"/>
            <a:ext cx="8236711" cy="1477328"/>
          </a:xfrm>
        </p:spPr>
        <p:txBody>
          <a:bodyPr/>
          <a:lstStyle/>
          <a:p>
            <a:r>
              <a:rPr lang="en-US" dirty="0"/>
              <a:t>Is a organized nodes that ordered hierarchical. Every node has no</a:t>
            </a:r>
          </a:p>
          <a:p>
            <a:r>
              <a:rPr lang="en-US" dirty="0"/>
              <a:t>Its implementation was done by linked-list. Every node has three parts, it is data / info and two pointers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09AF0-1211-470C-B8DB-286674EE8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03919"/>
              </p:ext>
            </p:extLst>
          </p:nvPr>
        </p:nvGraphicFramePr>
        <p:xfrm>
          <a:off x="1219200" y="4191000"/>
          <a:ext cx="6705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8499198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97124387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11415931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pointer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/ info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pointer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0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765</Words>
  <Application>Microsoft Office PowerPoint</Application>
  <PresentationFormat>On-screen Show (4:3)</PresentationFormat>
  <Paragraphs>154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Verdana</vt:lpstr>
      <vt:lpstr>Wingdings</vt:lpstr>
      <vt:lpstr>Office Theme</vt:lpstr>
      <vt:lpstr>PowerPoint Presentation</vt:lpstr>
      <vt:lpstr>Introduction</vt:lpstr>
      <vt:lpstr>PowerPoint Presentation</vt:lpstr>
      <vt:lpstr>Binary Search Tree</vt:lpstr>
      <vt:lpstr>Binary Search Tree</vt:lpstr>
      <vt:lpstr>Binary Search Tree</vt:lpstr>
      <vt:lpstr>Important Terms</vt:lpstr>
      <vt:lpstr>Tree Facts</vt:lpstr>
      <vt:lpstr>Binary Tree</vt:lpstr>
      <vt:lpstr>Binary Tree</vt:lpstr>
      <vt:lpstr>Balancing</vt:lpstr>
      <vt:lpstr>Binary Search Tree (BST) Representation</vt:lpstr>
      <vt:lpstr>Tree Node</vt:lpstr>
      <vt:lpstr>Tree Algorithm</vt:lpstr>
      <vt:lpstr>BST Basic Operations</vt:lpstr>
      <vt:lpstr>Traversal Method</vt:lpstr>
      <vt:lpstr>Pre-order Traversal (Depth First Order)</vt:lpstr>
      <vt:lpstr>Pre-Order Algorithm (Recursive)</vt:lpstr>
      <vt:lpstr>In-Order Traversal (Symmetric Order)</vt:lpstr>
      <vt:lpstr>In-Order Traversal</vt:lpstr>
      <vt:lpstr>Post-Order Traversal</vt:lpstr>
      <vt:lpstr>Post-Order Traversal</vt:lpstr>
      <vt:lpstr>Binary Search Tree</vt:lpstr>
      <vt:lpstr>Insert</vt:lpstr>
      <vt:lpstr>Insert</vt:lpstr>
      <vt:lpstr>Insert</vt:lpstr>
      <vt:lpstr>Insert</vt:lpstr>
      <vt:lpstr>Insert</vt:lpstr>
      <vt:lpstr>Insert</vt:lpstr>
      <vt:lpstr>Insert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Addin</dc:creator>
  <cp:lastModifiedBy>STIKI-KMH</cp:lastModifiedBy>
  <cp:revision>65</cp:revision>
  <dcterms:created xsi:type="dcterms:W3CDTF">2018-03-23T04:36:33Z</dcterms:created>
  <dcterms:modified xsi:type="dcterms:W3CDTF">2018-10-04T03:16:11Z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2018-01-25T00:00:00Z</vt:filetime>
  </property>
  <property fmtid="{D5CDD505-2E9C-101B-9397-08002B2CF9AE}" pid="3" name="LastSaved">
    <vt:filetime>2018-03-23T00:00:00Z</vt:filetime>
  </property>
</Properties>
</file>