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5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16EB402-0267-4AB2-8C75-9850799020BC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942E59-756E-4C3C-82EA-93B956C3C15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B402-0267-4AB2-8C75-9850799020BC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E59-756E-4C3C-82EA-93B956C3C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16EB402-0267-4AB2-8C75-9850799020BC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F942E59-756E-4C3C-82EA-93B956C3C15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B402-0267-4AB2-8C75-9850799020BC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942E59-756E-4C3C-82EA-93B956C3C1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B402-0267-4AB2-8C75-9850799020BC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F942E59-756E-4C3C-82EA-93B956C3C15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16EB402-0267-4AB2-8C75-9850799020BC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F942E59-756E-4C3C-82EA-93B956C3C15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16EB402-0267-4AB2-8C75-9850799020BC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F942E59-756E-4C3C-82EA-93B956C3C15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B402-0267-4AB2-8C75-9850799020BC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942E59-756E-4C3C-82EA-93B956C3C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B402-0267-4AB2-8C75-9850799020BC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942E59-756E-4C3C-82EA-93B956C3C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B402-0267-4AB2-8C75-9850799020BC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942E59-756E-4C3C-82EA-93B956C3C15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16EB402-0267-4AB2-8C75-9850799020BC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F942E59-756E-4C3C-82EA-93B956C3C15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16EB402-0267-4AB2-8C75-9850799020BC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F942E59-756E-4C3C-82EA-93B956C3C1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752600"/>
            <a:ext cx="6019800" cy="3113562"/>
          </a:xfrm>
        </p:spPr>
        <p:txBody>
          <a:bodyPr>
            <a:noAutofit/>
          </a:bodyPr>
          <a:lstStyle/>
          <a:p>
            <a:pPr algn="ctr"/>
            <a:r>
              <a:rPr lang="id-ID" sz="3200" b="1" u="sng" dirty="0" smtClean="0">
                <a:latin typeface="Adobe Gothic Std B" pitchFamily="34" charset="-128"/>
                <a:ea typeface="Adobe Gothic Std B" pitchFamily="34" charset="-128"/>
              </a:rPr>
              <a:t>Review JURNAL</a:t>
            </a:r>
            <a:endParaRPr lang="en-US" sz="3200" b="1" u="sng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1200" y="2514600"/>
            <a:ext cx="49343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 smtClean="0">
                <a:latin typeface="High Tower Text" pitchFamily="18" charset="0"/>
              </a:rPr>
              <a:t>KELOMPOK 3 :</a:t>
            </a:r>
          </a:p>
          <a:p>
            <a:endParaRPr lang="id-ID" dirty="0" smtClean="0">
              <a:latin typeface="High Tower Text" pitchFamily="18" charset="0"/>
            </a:endParaRPr>
          </a:p>
          <a:p>
            <a:r>
              <a:rPr lang="id-ID" dirty="0">
                <a:latin typeface="High Tower Text" pitchFamily="18" charset="0"/>
              </a:rPr>
              <a:t>Muhammad Alam Wahyudi	</a:t>
            </a:r>
            <a:r>
              <a:rPr lang="id-ID" dirty="0" smtClean="0">
                <a:latin typeface="High Tower Text" pitchFamily="18" charset="0"/>
              </a:rPr>
              <a:t>: 171-111-050</a:t>
            </a:r>
          </a:p>
          <a:p>
            <a:r>
              <a:rPr lang="id-ID" dirty="0" smtClean="0">
                <a:latin typeface="High Tower Text" pitchFamily="18" charset="0"/>
              </a:rPr>
              <a:t>Ronald </a:t>
            </a:r>
            <a:r>
              <a:rPr lang="id-ID" dirty="0">
                <a:latin typeface="High Tower Text" pitchFamily="18" charset="0"/>
              </a:rPr>
              <a:t>Arival Fajar		</a:t>
            </a:r>
            <a:r>
              <a:rPr lang="id-ID" dirty="0" smtClean="0">
                <a:latin typeface="High Tower Text" pitchFamily="18" charset="0"/>
              </a:rPr>
              <a:t>: </a:t>
            </a:r>
            <a:r>
              <a:rPr lang="id-ID" dirty="0">
                <a:latin typeface="High Tower Text" pitchFamily="18" charset="0"/>
              </a:rPr>
              <a:t>171-111-076</a:t>
            </a:r>
            <a:endParaRPr lang="en-US" dirty="0">
              <a:latin typeface="High Tower Text" pitchFamily="18" charset="0"/>
            </a:endParaRPr>
          </a:p>
          <a:p>
            <a:r>
              <a:rPr lang="id-ID" dirty="0" smtClean="0">
                <a:latin typeface="High Tower Text" pitchFamily="18" charset="0"/>
              </a:rPr>
              <a:t>Monica Tifani Zahara		: 171-111-077</a:t>
            </a:r>
          </a:p>
          <a:p>
            <a:r>
              <a:rPr lang="id-ID" dirty="0">
                <a:latin typeface="High Tower Text" pitchFamily="18" charset="0"/>
              </a:rPr>
              <a:t>Satrio Aji 			</a:t>
            </a:r>
            <a:r>
              <a:rPr lang="id-ID" dirty="0" smtClean="0">
                <a:latin typeface="High Tower Text" pitchFamily="18" charset="0"/>
              </a:rPr>
              <a:t>: 171-111-096</a:t>
            </a:r>
          </a:p>
          <a:p>
            <a:r>
              <a:rPr lang="id-ID" dirty="0" smtClean="0">
                <a:latin typeface="High Tower Text" pitchFamily="18" charset="0"/>
              </a:rPr>
              <a:t>Marselianus </a:t>
            </a:r>
            <a:r>
              <a:rPr lang="id-ID" dirty="0">
                <a:latin typeface="High Tower Text" pitchFamily="18" charset="0"/>
              </a:rPr>
              <a:t>Herdian		: </a:t>
            </a:r>
            <a:r>
              <a:rPr lang="id-ID" dirty="0" smtClean="0">
                <a:latin typeface="High Tower Text" pitchFamily="18" charset="0"/>
              </a:rPr>
              <a:t>171-111-114</a:t>
            </a:r>
            <a:endParaRPr lang="en-US" dirty="0">
              <a:latin typeface="High Tower Text" pitchFamily="18" charset="0"/>
            </a:endParaRPr>
          </a:p>
          <a:p>
            <a:endParaRPr lang="en-US" dirty="0" smtClean="0">
              <a:latin typeface="High Tower Text" pitchFamily="18" charset="0"/>
            </a:endParaRPr>
          </a:p>
          <a:p>
            <a:endParaRPr lang="en-US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7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590800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Adobe Gothic Std B" pitchFamily="34" charset="-128"/>
                <a:ea typeface="Adobe Gothic Std B" pitchFamily="34" charset="-128"/>
              </a:rPr>
              <a:t>OTOMATISASI SISTEM ANTREAN MENGGUNAKAN FAST </a:t>
            </a:r>
            <a:r>
              <a:rPr lang="en-US" sz="2800" b="1" dirty="0" smtClean="0">
                <a:latin typeface="Adobe Gothic Std B" pitchFamily="34" charset="-128"/>
                <a:ea typeface="Adobe Gothic Std B" pitchFamily="34" charset="-128"/>
              </a:rPr>
              <a:t>METHODOLOGY</a:t>
            </a:r>
            <a:r>
              <a:rPr lang="id-ID" sz="2800" b="1" dirty="0">
                <a:latin typeface="Adobe Gothic Std B" pitchFamily="34" charset="-128"/>
                <a:ea typeface="Adobe Gothic Std B" pitchFamily="34" charset="-128"/>
              </a:rPr>
              <a:t/>
            </a:r>
            <a:br>
              <a:rPr lang="id-ID" sz="2800" b="1" dirty="0">
                <a:latin typeface="Adobe Gothic Std B" pitchFamily="34" charset="-128"/>
                <a:ea typeface="Adobe Gothic Std B" pitchFamily="34" charset="-128"/>
              </a:rPr>
            </a:br>
            <a:r>
              <a:rPr lang="id-ID" sz="2800" b="1" dirty="0" smtClean="0">
                <a:latin typeface="Adobe Gothic Std B" pitchFamily="34" charset="-128"/>
                <a:ea typeface="Adobe Gothic Std B" pitchFamily="34" charset="-128"/>
              </a:rPr>
              <a:t/>
            </a:r>
            <a:br>
              <a:rPr lang="id-ID" sz="2800" b="1" dirty="0" smtClean="0">
                <a:latin typeface="Adobe Gothic Std B" pitchFamily="34" charset="-128"/>
                <a:ea typeface="Adobe Gothic Std B" pitchFamily="34" charset="-128"/>
              </a:rPr>
            </a:br>
            <a:r>
              <a:rPr lang="en-US" sz="2800" b="1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800" b="1" dirty="0">
                <a:latin typeface="Adobe Gothic Std B" pitchFamily="34" charset="-128"/>
                <a:ea typeface="Adobe Gothic Std B" pitchFamily="34" charset="-128"/>
              </a:rPr>
              <a:t>STUDI KASUS STUDENT ADVISORY UNIVERSITAS BINA NUSANTARA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651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u="sng" dirty="0" smtClean="0"/>
              <a:t>LATAR BELAKANG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d-ID" dirty="0" smtClean="0"/>
              <a:t>PROSES MENGANTRI MANUAL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590800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7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Peneltian terkait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Unit bernama Student Advisory Center(SAC) bertugas untuk memberikan fasilitas terhadap setiap mahasiswa baik dalam layanan akademis maupun nonakademis.</a:t>
            </a:r>
          </a:p>
          <a:p>
            <a:pPr marL="0" indent="0">
              <a:buNone/>
            </a:pPr>
            <a:r>
              <a:rPr lang="id-ID" dirty="0" smtClean="0"/>
              <a:t>Layanan yang disediakan antara lain :</a:t>
            </a:r>
          </a:p>
          <a:p>
            <a:r>
              <a:rPr lang="id-ID" dirty="0" smtClean="0"/>
              <a:t>Mentoring</a:t>
            </a:r>
          </a:p>
          <a:p>
            <a:r>
              <a:rPr lang="id-ID" dirty="0" smtClean="0"/>
              <a:t>Personal Development</a:t>
            </a:r>
          </a:p>
          <a:p>
            <a:r>
              <a:rPr lang="id-ID" dirty="0" smtClean="0"/>
              <a:t>Konseling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1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Metode 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dirty="0" smtClean="0"/>
              <a:t>Metode yang digunakan dalam sistem antrean ini adalah Fast Methodology. </a:t>
            </a:r>
          </a:p>
          <a:p>
            <a:pPr marL="0" indent="0">
              <a:buNone/>
            </a:pPr>
            <a:r>
              <a:rPr lang="id-ID" dirty="0" smtClean="0"/>
              <a:t>Langkah – langkah Fast Methodology, antara lain :</a:t>
            </a:r>
            <a:endParaRPr lang="en-US" dirty="0"/>
          </a:p>
          <a:p>
            <a:pPr lvl="0"/>
            <a:r>
              <a:rPr lang="id-ID" dirty="0"/>
              <a:t>Scope </a:t>
            </a:r>
            <a:r>
              <a:rPr lang="id-ID" dirty="0" smtClean="0"/>
              <a:t>Definition, dilakukan agar tidak terjadi pelebaran masalah</a:t>
            </a:r>
            <a:endParaRPr lang="en-US" dirty="0" smtClean="0"/>
          </a:p>
          <a:p>
            <a:pPr lvl="0"/>
            <a:r>
              <a:rPr lang="id-ID" dirty="0" smtClean="0"/>
              <a:t>Problem Analysis, masalah dijelaskan, dicarikan sumber masalah dan diberikan solusinya</a:t>
            </a:r>
            <a:endParaRPr lang="en-US" dirty="0" smtClean="0"/>
          </a:p>
          <a:p>
            <a:pPr lvl="0"/>
            <a:r>
              <a:rPr lang="id-ID" dirty="0" smtClean="0"/>
              <a:t>Requirement Analysis, menentukan kebutuhan dan mengatasi masalah tersebut</a:t>
            </a:r>
            <a:endParaRPr lang="en-US" dirty="0" smtClean="0"/>
          </a:p>
          <a:p>
            <a:pPr lvl="0"/>
            <a:r>
              <a:rPr lang="id-ID" dirty="0" smtClean="0"/>
              <a:t>Logical Design, menggambarkan kebutuhkan dalam bentuk use case</a:t>
            </a:r>
            <a:endParaRPr lang="en-US" dirty="0" smtClean="0"/>
          </a:p>
          <a:p>
            <a:pPr lvl="0"/>
            <a:r>
              <a:rPr lang="id-ID" dirty="0" smtClean="0"/>
              <a:t>Decision Analysis, menentukan bentuk sistem yang digunakan</a:t>
            </a:r>
            <a:endParaRPr lang="en-US" dirty="0" smtClean="0"/>
          </a:p>
          <a:p>
            <a:pPr lvl="0"/>
            <a:r>
              <a:rPr lang="id-ID" dirty="0" smtClean="0"/>
              <a:t>Physical Design and Integration, merancang tampilan agar lebih mudah proses pembuatannya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0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HASIL DAN PEMBAHASAN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1800" dirty="0"/>
              <a:t>SISTEM ANTREAN KONSELING</a:t>
            </a:r>
            <a:endParaRPr lang="id-ID" sz="1800" dirty="0" smtClean="0"/>
          </a:p>
          <a:p>
            <a:pPr marL="0" indent="0">
              <a:buNone/>
            </a:pPr>
            <a:r>
              <a:rPr lang="id-ID" sz="1800" dirty="0" smtClean="0"/>
              <a:t>Sistem informasi antrean merupakan sistem informasi yang akan berjalan pada 2 sisi yaitu sisi client dan sisi back-end dengan role yang berbeda-beda.</a:t>
            </a:r>
          </a:p>
          <a:p>
            <a:pPr marL="0" indent="0">
              <a:buNone/>
            </a:pPr>
            <a:r>
              <a:rPr lang="id-ID" sz="1800" dirty="0" smtClean="0"/>
              <a:t>Terdapat 4 proses utama yang akan difasilitasi oleh sistem, yaitu :</a:t>
            </a:r>
          </a:p>
          <a:p>
            <a:pPr lvl="0"/>
            <a:r>
              <a:rPr lang="id-ID" sz="1800" dirty="0"/>
              <a:t>Pendaftaran untuk mendapatkan nomor antrean.</a:t>
            </a:r>
            <a:endParaRPr lang="en-US" sz="1800" dirty="0"/>
          </a:p>
          <a:p>
            <a:pPr lvl="0"/>
            <a:r>
              <a:rPr lang="id-ID" sz="1800" dirty="0"/>
              <a:t>Notifikasi kedatangan client.</a:t>
            </a:r>
            <a:endParaRPr lang="en-US" sz="1800" dirty="0"/>
          </a:p>
          <a:p>
            <a:pPr lvl="0"/>
            <a:r>
              <a:rPr lang="id-ID" sz="1800" dirty="0"/>
              <a:t>Mengeluarkan client yang telah dilayani dari nomor antrean.</a:t>
            </a:r>
            <a:endParaRPr lang="en-US" sz="1800" dirty="0"/>
          </a:p>
          <a:p>
            <a:pPr lvl="0"/>
            <a:r>
              <a:rPr lang="id-ID" sz="1800" dirty="0"/>
              <a:t>Pendataan sesi konseling yang terjadi.</a:t>
            </a:r>
            <a:endParaRPr lang="en-US" sz="1800" dirty="0"/>
          </a:p>
          <a:p>
            <a:pPr marL="0" indent="0">
              <a:buNone/>
            </a:pPr>
            <a:endParaRPr lang="id-ID" dirty="0" smtClean="0"/>
          </a:p>
          <a:p>
            <a:endParaRPr lang="id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4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dirty="0"/>
              <a:t>Dengan adanya sistem </a:t>
            </a:r>
            <a:r>
              <a:rPr lang="id-ID" dirty="0" smtClean="0"/>
              <a:t>antrean ini, proses kegiatan antrean </a:t>
            </a:r>
            <a:r>
              <a:rPr lang="id-ID" dirty="0"/>
              <a:t>konseling mahasiswa bisa berjalan lebih optimal. Selain itu </a:t>
            </a:r>
            <a:r>
              <a:rPr lang="id-ID" dirty="0" smtClean="0"/>
              <a:t>, konselor dapat memantau riwayat  </a:t>
            </a:r>
            <a:r>
              <a:rPr lang="id-ID" dirty="0"/>
              <a:t>konseling </a:t>
            </a:r>
            <a:r>
              <a:rPr lang="id-ID" dirty="0" smtClean="0"/>
              <a:t>yang telah dilakukan dengan lebih mudah.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718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Saran </a:t>
            </a:r>
            <a:r>
              <a:rPr lang="en-SG" sz="3200" dirty="0" err="1"/>
              <a:t>dan</a:t>
            </a:r>
            <a:r>
              <a:rPr lang="en-SG" sz="3200" dirty="0"/>
              <a:t> </a:t>
            </a:r>
            <a:r>
              <a:rPr lang="en-SG" sz="3200" dirty="0" err="1"/>
              <a:t>Penelitian</a:t>
            </a:r>
            <a:r>
              <a:rPr lang="en-SG" sz="3200" dirty="0"/>
              <a:t> </a:t>
            </a:r>
            <a:r>
              <a:rPr lang="en-SG" sz="3200" dirty="0" err="1"/>
              <a:t>Lebih</a:t>
            </a:r>
            <a:r>
              <a:rPr lang="en-SG" sz="3200" dirty="0"/>
              <a:t> </a:t>
            </a:r>
            <a:r>
              <a:rPr lang="en-SG" sz="3200" dirty="0" err="1"/>
              <a:t>Lanjut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id-ID" dirty="0" smtClean="0"/>
          </a:p>
          <a:p>
            <a:pPr marL="0" indent="0" algn="just">
              <a:buNone/>
            </a:pPr>
            <a:r>
              <a:rPr lang="id-ID" dirty="0" smtClean="0"/>
              <a:t>Setiap pusat pelayanan lain yang memiliki permasalahan terkait antrean, diharapkan untuk bisa menggunakan sistem ini dengan menyesuaikan fitur - fitur yang dibutuhkan.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78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84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id-ID" sz="6600" dirty="0" smtClean="0"/>
              <a:t>TERIMAKASIH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19056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145</TotalTime>
  <Words>260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Review JURNAL</vt:lpstr>
      <vt:lpstr>OTOMATISASI SISTEM ANTREAN MENGGUNAKAN FAST METHODOLOGY   STUDI KASUS STUDENT ADVISORY UNIVERSITAS BINA NUSANTARA</vt:lpstr>
      <vt:lpstr>LATAR BELAKANG</vt:lpstr>
      <vt:lpstr>Peneltian terkait</vt:lpstr>
      <vt:lpstr>Metode penelitian</vt:lpstr>
      <vt:lpstr>HASIL DAN PEMBAHASAN</vt:lpstr>
      <vt:lpstr>KESIMPULAN</vt:lpstr>
      <vt:lpstr>Saran dan Penelitian Lebih Lanjut</vt:lpstr>
      <vt:lpstr>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OTOMATISASI SISTEM ANTREAN MENGGUNAKAN FAST METHODOLOGY: STUDI KASUS STUDENT ADVISORY UNIVERSITAS BINA NUSANTARA</dc:title>
  <dc:creator>ASUS</dc:creator>
  <cp:lastModifiedBy>ASUS</cp:lastModifiedBy>
  <cp:revision>12</cp:revision>
  <dcterms:created xsi:type="dcterms:W3CDTF">2018-11-14T03:06:06Z</dcterms:created>
  <dcterms:modified xsi:type="dcterms:W3CDTF">2018-11-14T13:43:16Z</dcterms:modified>
</cp:coreProperties>
</file>