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702" y="913064"/>
                </a:lnTo>
                <a:lnTo>
                  <a:pt x="4897405" y="913064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0" y="918983"/>
                </a:lnTo>
                <a:lnTo>
                  <a:pt x="3651885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784015"/>
            <a:ext cx="3372797" cy="10739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310129"/>
            <a:ext cx="7853045" cy="459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699005"/>
            <a:ext cx="7959725" cy="387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576" y="4953000"/>
            <a:ext cx="7456805" cy="488315"/>
          </a:xfrm>
          <a:custGeom>
            <a:avLst/>
            <a:gdLst/>
            <a:ahLst/>
            <a:cxnLst/>
            <a:rect l="l" t="t" r="r" b="b"/>
            <a:pathLst>
              <a:path w="7456805" h="488314">
                <a:moveTo>
                  <a:pt x="7456424" y="0"/>
                </a:moveTo>
                <a:lnTo>
                  <a:pt x="0" y="289941"/>
                </a:lnTo>
                <a:lnTo>
                  <a:pt x="7456424" y="488188"/>
                </a:lnTo>
                <a:lnTo>
                  <a:pt x="7456424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347" y="5237734"/>
            <a:ext cx="9032875" cy="788670"/>
          </a:xfrm>
          <a:custGeom>
            <a:avLst/>
            <a:gdLst/>
            <a:ahLst/>
            <a:cxnLst/>
            <a:rect l="l" t="t" r="r" b="b"/>
            <a:pathLst>
              <a:path w="9032875" h="788670">
                <a:moveTo>
                  <a:pt x="9032652" y="0"/>
                </a:moveTo>
                <a:lnTo>
                  <a:pt x="0" y="0"/>
                </a:lnTo>
                <a:lnTo>
                  <a:pt x="9032652" y="788669"/>
                </a:lnTo>
                <a:lnTo>
                  <a:pt x="9032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8718"/>
            <a:ext cx="9144000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1632"/>
            <a:ext cx="9144000" cy="8026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7350" y="1247775"/>
            <a:ext cx="7486650" cy="3133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3032886"/>
            <a:ext cx="7920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dirty="0"/>
              <a:t>Give her </a:t>
            </a:r>
            <a:r>
              <a:rPr spc="-5" dirty="0"/>
              <a:t>praise </a:t>
            </a:r>
            <a:r>
              <a:rPr b="1" spc="-5" dirty="0">
                <a:latin typeface="Lucida Sans Unicode"/>
                <a:cs typeface="Lucida Sans Unicode"/>
              </a:rPr>
              <a:t>if only </a:t>
            </a:r>
            <a:r>
              <a:rPr b="1" dirty="0">
                <a:latin typeface="Lucida Sans Unicode"/>
                <a:cs typeface="Lucida Sans Unicode"/>
              </a:rPr>
              <a:t>because </a:t>
            </a:r>
            <a:r>
              <a:rPr dirty="0"/>
              <a:t>she has</a:t>
            </a:r>
            <a:r>
              <a:rPr spc="-195" dirty="0"/>
              <a:t> </a:t>
            </a:r>
            <a:r>
              <a:rPr dirty="0"/>
              <a:t>shown  up </a:t>
            </a:r>
            <a:r>
              <a:rPr spc="-5" dirty="0"/>
              <a:t>to school on time</a:t>
            </a:r>
            <a:r>
              <a:rPr spc="-40" dirty="0"/>
              <a:t> </a:t>
            </a:r>
            <a:r>
              <a:rPr spc="-10" dirty="0"/>
              <a:t>everyday.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4368165"/>
            <a:ext cx="79235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She visits </a:t>
            </a:r>
            <a:r>
              <a:rPr sz="2700" spc="-5" dirty="0">
                <a:latin typeface="Lucida Sans Unicode"/>
                <a:cs typeface="Lucida Sans Unicode"/>
              </a:rPr>
              <a:t>the cafe </a:t>
            </a:r>
            <a:r>
              <a:rPr sz="2700" b="1" spc="-5" dirty="0">
                <a:latin typeface="Lucida Sans Unicode"/>
                <a:cs typeface="Lucida Sans Unicode"/>
              </a:rPr>
              <a:t>if only </a:t>
            </a:r>
            <a:r>
              <a:rPr sz="2700" b="1" dirty="0">
                <a:latin typeface="Lucida Sans Unicode"/>
                <a:cs typeface="Lucida Sans Unicode"/>
              </a:rPr>
              <a:t>because </a:t>
            </a:r>
            <a:r>
              <a:rPr sz="2700" dirty="0">
                <a:latin typeface="Lucida Sans Unicode"/>
                <a:cs typeface="Lucida Sans Unicode"/>
              </a:rPr>
              <a:t>she wants</a:t>
            </a:r>
            <a:r>
              <a:rPr sz="2700" spc="-17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  </a:t>
            </a:r>
            <a:r>
              <a:rPr sz="2700" spc="-5" dirty="0">
                <a:latin typeface="Lucida Sans Unicode"/>
                <a:cs typeface="Lucida Sans Unicode"/>
              </a:rPr>
              <a:t>bite to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eat.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950" y="428625"/>
            <a:ext cx="8153400" cy="2333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702" y="913064"/>
                </a:lnTo>
                <a:lnTo>
                  <a:pt x="4897405" y="913064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0" y="918983"/>
                </a:lnTo>
                <a:lnTo>
                  <a:pt x="3651885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4015"/>
            <a:ext cx="3372797" cy="1073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9850" y="2028825"/>
            <a:ext cx="4067175" cy="1952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829"/>
            <a:ext cx="57289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This is your supporting</a:t>
            </a:r>
            <a:r>
              <a:rPr sz="2700" spc="-114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sentence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2258438"/>
            <a:ext cx="764476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 </a:t>
            </a:r>
            <a:r>
              <a:rPr sz="2850" i="1" u="heavy" spc="-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cause</a:t>
            </a:r>
            <a:r>
              <a:rPr sz="2850" i="1" spc="-90" dirty="0">
                <a:latin typeface="Lucida Sans Unicode"/>
                <a:cs typeface="Lucida Sans Unicode"/>
              </a:rPr>
              <a:t> </a:t>
            </a:r>
            <a:r>
              <a:rPr spc="-5" dirty="0"/>
              <a:t>is </a:t>
            </a:r>
            <a:r>
              <a:rPr dirty="0"/>
              <a:t>something </a:t>
            </a:r>
            <a:r>
              <a:rPr spc="-5" dirty="0"/>
              <a:t>that </a:t>
            </a:r>
            <a:r>
              <a:rPr dirty="0"/>
              <a:t>makes</a:t>
            </a:r>
            <a:r>
              <a:rPr spc="-80" dirty="0"/>
              <a:t> </a:t>
            </a:r>
            <a:r>
              <a:rPr dirty="0"/>
              <a:t>something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2647315"/>
            <a:ext cx="7167245" cy="291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Lucida Sans Unicode"/>
                <a:cs typeface="Lucida Sans Unicode"/>
              </a:rPr>
              <a:t>else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happen.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268605" marR="709295" indent="-256540">
              <a:lnSpc>
                <a:spcPts val="2920"/>
              </a:lnSpc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Out </a:t>
            </a:r>
            <a:r>
              <a:rPr sz="2700" spc="-5" dirty="0">
                <a:latin typeface="Lucida Sans Unicode"/>
                <a:cs typeface="Lucida Sans Unicode"/>
              </a:rPr>
              <a:t>of two </a:t>
            </a:r>
            <a:r>
              <a:rPr sz="2700" spc="-10" dirty="0">
                <a:latin typeface="Lucida Sans Unicode"/>
                <a:cs typeface="Lucida Sans Unicode"/>
              </a:rPr>
              <a:t>events, </a:t>
            </a:r>
            <a:r>
              <a:rPr sz="2700" spc="-5" dirty="0">
                <a:latin typeface="Lucida Sans Unicode"/>
                <a:cs typeface="Lucida Sans Unicode"/>
              </a:rPr>
              <a:t>it is the </a:t>
            </a:r>
            <a:r>
              <a:rPr sz="2700" spc="-10" dirty="0">
                <a:latin typeface="Lucida Sans Unicode"/>
                <a:cs typeface="Lucida Sans Unicode"/>
              </a:rPr>
              <a:t>event </a:t>
            </a:r>
            <a:r>
              <a:rPr sz="2700" spc="-5" dirty="0">
                <a:latin typeface="Lucida Sans Unicode"/>
                <a:cs typeface="Lucida Sans Unicode"/>
              </a:rPr>
              <a:t>that  happens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first.</a:t>
            </a:r>
            <a:endParaRPr sz="2700">
              <a:latin typeface="Lucida Sans Unicode"/>
              <a:cs typeface="Lucida Sans Unicode"/>
            </a:endParaRPr>
          </a:p>
          <a:p>
            <a:pPr marL="334010" marR="5080" indent="-321945">
              <a:lnSpc>
                <a:spcPct val="102699"/>
              </a:lnSpc>
              <a:spcBef>
                <a:spcPts val="325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To determine the cause, ask the question  “Why did it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Happen?"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725" y="190500"/>
            <a:ext cx="3095625" cy="113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829"/>
            <a:ext cx="4845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This is your topic</a:t>
            </a:r>
            <a:r>
              <a:rPr sz="2700" spc="-8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sentence.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2258438"/>
            <a:ext cx="748157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An </a:t>
            </a:r>
            <a:r>
              <a:rPr sz="2850" i="1" u="heavy" spc="-7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effect</a:t>
            </a:r>
            <a:r>
              <a:rPr sz="2850" i="1" spc="-75" dirty="0">
                <a:latin typeface="Lucida Sans Unicode"/>
                <a:cs typeface="Lucida Sans Unicode"/>
              </a:rPr>
              <a:t> </a:t>
            </a:r>
            <a:r>
              <a:rPr spc="-5" dirty="0"/>
              <a:t>is </a:t>
            </a:r>
            <a:r>
              <a:rPr dirty="0"/>
              <a:t>what happens </a:t>
            </a:r>
            <a:r>
              <a:rPr spc="-5" dirty="0"/>
              <a:t>as </a:t>
            </a:r>
            <a:r>
              <a:rPr dirty="0"/>
              <a:t>a </a:t>
            </a:r>
            <a:r>
              <a:rPr spc="-5" dirty="0"/>
              <a:t>result of</a:t>
            </a:r>
            <a:r>
              <a:rPr spc="-150" dirty="0"/>
              <a:t> </a:t>
            </a:r>
            <a:r>
              <a:rPr spc="-5" dirty="0"/>
              <a:t>the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2647315"/>
            <a:ext cx="7160259" cy="291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Lucida Sans Unicode"/>
                <a:cs typeface="Lucida Sans Unicode"/>
              </a:rPr>
              <a:t>cause.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268605" marR="484505" indent="-256540">
              <a:lnSpc>
                <a:spcPts val="2920"/>
              </a:lnSpc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Of </a:t>
            </a:r>
            <a:r>
              <a:rPr sz="2700" spc="-5" dirty="0">
                <a:latin typeface="Lucida Sans Unicode"/>
                <a:cs typeface="Lucida Sans Unicode"/>
              </a:rPr>
              <a:t>two related </a:t>
            </a:r>
            <a:r>
              <a:rPr sz="2700" spc="-10" dirty="0">
                <a:latin typeface="Lucida Sans Unicode"/>
                <a:cs typeface="Lucida Sans Unicode"/>
              </a:rPr>
              <a:t>events, </a:t>
            </a:r>
            <a:r>
              <a:rPr sz="2700" spc="-5" dirty="0">
                <a:latin typeface="Lucida Sans Unicode"/>
                <a:cs typeface="Lucida Sans Unicode"/>
              </a:rPr>
              <a:t>it’s the one that  happens </a:t>
            </a:r>
            <a:r>
              <a:rPr sz="2700" dirty="0">
                <a:latin typeface="Lucida Sans Unicode"/>
                <a:cs typeface="Lucida Sans Unicode"/>
              </a:rPr>
              <a:t>second </a:t>
            </a:r>
            <a:r>
              <a:rPr sz="2700" spc="-5" dirty="0">
                <a:latin typeface="Lucida Sans Unicode"/>
                <a:cs typeface="Lucida Sans Unicode"/>
              </a:rPr>
              <a:t>or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last.</a:t>
            </a:r>
            <a:endParaRPr sz="2700">
              <a:latin typeface="Lucida Sans Unicode"/>
              <a:cs typeface="Lucida Sans Unicode"/>
            </a:endParaRPr>
          </a:p>
          <a:p>
            <a:pPr marL="442595" marR="5080" indent="-430530">
              <a:lnSpc>
                <a:spcPct val="102699"/>
              </a:lnSpc>
              <a:spcBef>
                <a:spcPts val="325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To determine the effect, ask the question  “What </a:t>
            </a:r>
            <a:r>
              <a:rPr sz="2700" dirty="0">
                <a:latin typeface="Lucida Sans Unicode"/>
                <a:cs typeface="Lucida Sans Unicode"/>
              </a:rPr>
              <a:t>Happened?"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725" y="323850"/>
            <a:ext cx="3314700" cy="1133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702" y="913064"/>
                </a:lnTo>
                <a:lnTo>
                  <a:pt x="4897405" y="913064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0" y="918983"/>
                </a:lnTo>
                <a:lnTo>
                  <a:pt x="3651885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4015"/>
            <a:ext cx="3372797" cy="1073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668" y="1441449"/>
            <a:ext cx="4792980" cy="434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The boy </a:t>
            </a:r>
            <a:r>
              <a:rPr sz="2500" spc="-5" dirty="0">
                <a:latin typeface="Lucida Sans Unicode"/>
                <a:cs typeface="Lucida Sans Unicode"/>
              </a:rPr>
              <a:t>kicked </a:t>
            </a:r>
            <a:r>
              <a:rPr sz="2500" spc="-10" dirty="0">
                <a:latin typeface="Lucida Sans Unicode"/>
                <a:cs typeface="Lucida Sans Unicode"/>
              </a:rPr>
              <a:t>the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ball.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The ball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rolled.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The </a:t>
            </a:r>
            <a:r>
              <a:rPr sz="2500" spc="-5" dirty="0">
                <a:latin typeface="Lucida Sans Unicode"/>
                <a:cs typeface="Lucida Sans Unicode"/>
              </a:rPr>
              <a:t>girl </a:t>
            </a:r>
            <a:r>
              <a:rPr sz="2500" spc="-10" dirty="0">
                <a:latin typeface="Lucida Sans Unicode"/>
                <a:cs typeface="Lucida Sans Unicode"/>
              </a:rPr>
              <a:t>teased the</a:t>
            </a:r>
            <a:r>
              <a:rPr sz="2500" spc="-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cat.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The </a:t>
            </a:r>
            <a:r>
              <a:rPr sz="2500" spc="-5" dirty="0">
                <a:latin typeface="Lucida Sans Unicode"/>
                <a:cs typeface="Lucida Sans Unicode"/>
              </a:rPr>
              <a:t>cat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growled.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Lucida Sans Unicode"/>
                <a:cs typeface="Lucida Sans Unicode"/>
              </a:rPr>
              <a:t>Sally studied hard for a</a:t>
            </a:r>
            <a:r>
              <a:rPr sz="2500" spc="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test.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Lucida Sans Unicode"/>
                <a:cs typeface="Lucida Sans Unicode"/>
              </a:rPr>
              <a:t>Sally </a:t>
            </a:r>
            <a:r>
              <a:rPr sz="2500" spc="-10" dirty="0">
                <a:latin typeface="Lucida Sans Unicode"/>
                <a:cs typeface="Lucida Sans Unicode"/>
              </a:rPr>
              <a:t>earned </a:t>
            </a:r>
            <a:r>
              <a:rPr sz="2500" spc="-5" dirty="0">
                <a:latin typeface="Lucida Sans Unicode"/>
                <a:cs typeface="Lucida Sans Unicode"/>
              </a:rPr>
              <a:t>an A on her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test.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204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Joe became really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tired.</a:t>
            </a:r>
            <a:endParaRPr sz="2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Joe </a:t>
            </a:r>
            <a:r>
              <a:rPr sz="2500" spc="-5" dirty="0">
                <a:latin typeface="Lucida Sans Unicode"/>
                <a:cs typeface="Lucida Sans Unicode"/>
              </a:rPr>
              <a:t>went to sleep</a:t>
            </a:r>
            <a:r>
              <a:rPr sz="2500" spc="-10" dirty="0">
                <a:latin typeface="Lucida Sans Unicode"/>
                <a:cs typeface="Lucida Sans Unicode"/>
              </a:rPr>
              <a:t> early.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075" y="390525"/>
            <a:ext cx="506730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468" y="1889505"/>
            <a:ext cx="18097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468" y="2790570"/>
            <a:ext cx="733742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</a:pPr>
            <a:r>
              <a:rPr sz="27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700" spc="5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Lucida Sans Unicode"/>
                <a:cs typeface="Lucida Sans Unicode"/>
              </a:rPr>
              <a:t>because, so, consequently,  therefore, due to the </a:t>
            </a:r>
            <a:r>
              <a:rPr sz="4000" b="1" dirty="0">
                <a:latin typeface="Lucida Sans Unicode"/>
                <a:cs typeface="Lucida Sans Unicode"/>
              </a:rPr>
              <a:t>fact,  </a:t>
            </a:r>
            <a:r>
              <a:rPr sz="4000" b="1" spc="-5" dirty="0">
                <a:latin typeface="Lucida Sans Unicode"/>
                <a:cs typeface="Lucida Sans Unicode"/>
              </a:rPr>
              <a:t>since, as a result, the</a:t>
            </a:r>
            <a:r>
              <a:rPr sz="4000" b="1" spc="-105" dirty="0">
                <a:latin typeface="Lucida Sans Unicode"/>
                <a:cs typeface="Lucida Sans Unicode"/>
              </a:rPr>
              <a:t> </a:t>
            </a:r>
            <a:r>
              <a:rPr sz="4000" b="1" spc="-5" dirty="0">
                <a:latin typeface="Lucida Sans Unicode"/>
                <a:cs typeface="Lucida Sans Unicode"/>
              </a:rPr>
              <a:t>reason  for, </a:t>
            </a:r>
            <a:r>
              <a:rPr sz="4000" b="1" dirty="0">
                <a:latin typeface="Lucida Sans Unicode"/>
                <a:cs typeface="Lucida Sans Unicode"/>
              </a:rPr>
              <a:t>thus,</a:t>
            </a:r>
            <a:r>
              <a:rPr sz="4000" b="1" spc="-80" dirty="0">
                <a:latin typeface="Lucida Sans Unicode"/>
                <a:cs typeface="Lucida Sans Unicode"/>
              </a:rPr>
              <a:t> </a:t>
            </a:r>
            <a:r>
              <a:rPr sz="4000" b="1" spc="-5" dirty="0">
                <a:latin typeface="Lucida Sans Unicode"/>
                <a:cs typeface="Lucida Sans Unicode"/>
              </a:rPr>
              <a:t>nevertheless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075" y="114300"/>
            <a:ext cx="8239125" cy="135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50" b="1" i="1" spc="-90" dirty="0">
                <a:latin typeface="Lucida Sans Unicode"/>
                <a:cs typeface="Lucida Sans Unicode"/>
              </a:rPr>
              <a:t>Because </a:t>
            </a:r>
            <a:r>
              <a:rPr spc="-5" dirty="0"/>
              <a:t>joins one clause </a:t>
            </a:r>
            <a:r>
              <a:rPr dirty="0"/>
              <a:t>with </a:t>
            </a:r>
            <a:r>
              <a:rPr spc="-5" dirty="0"/>
              <a:t>another</a:t>
            </a:r>
            <a:r>
              <a:rPr spc="-85" dirty="0"/>
              <a:t> </a:t>
            </a:r>
            <a:r>
              <a:rPr spc="-5" dirty="0"/>
              <a:t>clause.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5080">
              <a:lnSpc>
                <a:spcPct val="90000"/>
              </a:lnSpc>
              <a:spcBef>
                <a:spcPts val="425"/>
              </a:spcBef>
            </a:pPr>
            <a:r>
              <a:rPr spc="-5" dirty="0"/>
              <a:t>It introduces </a:t>
            </a:r>
            <a:r>
              <a:rPr dirty="0"/>
              <a:t>a </a:t>
            </a:r>
            <a:r>
              <a:rPr b="1" spc="-5" dirty="0">
                <a:latin typeface="Lucida Sans Unicode"/>
                <a:cs typeface="Lucida Sans Unicode"/>
              </a:rPr>
              <a:t>cause </a:t>
            </a:r>
            <a:r>
              <a:rPr spc="-5" dirty="0"/>
              <a:t>(reason) </a:t>
            </a:r>
            <a:r>
              <a:rPr dirty="0"/>
              <a:t>for </a:t>
            </a:r>
            <a:r>
              <a:rPr spc="-5" dirty="0"/>
              <a:t>the</a:t>
            </a:r>
            <a:r>
              <a:rPr spc="-145" dirty="0"/>
              <a:t> </a:t>
            </a:r>
            <a:r>
              <a:rPr dirty="0"/>
              <a:t>situation  </a:t>
            </a:r>
            <a:r>
              <a:rPr spc="-5" dirty="0"/>
              <a:t>stated in the other clause. </a:t>
            </a:r>
            <a:r>
              <a:rPr dirty="0"/>
              <a:t>A </a:t>
            </a:r>
            <a:r>
              <a:rPr spc="-10" dirty="0"/>
              <a:t>comma </a:t>
            </a:r>
            <a:r>
              <a:rPr spc="-5" dirty="0"/>
              <a:t>is used  </a:t>
            </a:r>
            <a:r>
              <a:rPr dirty="0"/>
              <a:t>when </a:t>
            </a:r>
            <a:r>
              <a:rPr spc="-5" dirty="0"/>
              <a:t>the connector is in initial-sentence  position.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268605" marR="163195" indent="-256540">
              <a:lnSpc>
                <a:spcPts val="2920"/>
              </a:lnSpc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50" b="1" i="1" spc="-85" dirty="0">
                <a:latin typeface="Lucida Sans Unicode"/>
                <a:cs typeface="Lucida Sans Unicode"/>
              </a:rPr>
              <a:t>Consequently </a:t>
            </a:r>
            <a:r>
              <a:rPr spc="-5" dirty="0"/>
              <a:t>serves as </a:t>
            </a:r>
            <a:r>
              <a:rPr dirty="0"/>
              <a:t>a </a:t>
            </a:r>
            <a:r>
              <a:rPr spc="-5" dirty="0"/>
              <a:t>transition </a:t>
            </a:r>
            <a:r>
              <a:rPr dirty="0"/>
              <a:t>from </a:t>
            </a:r>
            <a:r>
              <a:rPr spc="-5" dirty="0"/>
              <a:t>one  </a:t>
            </a:r>
            <a:r>
              <a:rPr dirty="0"/>
              <a:t>sentence </a:t>
            </a:r>
            <a:r>
              <a:rPr spc="-5" dirty="0"/>
              <a:t>to the </a:t>
            </a:r>
            <a:r>
              <a:rPr dirty="0"/>
              <a:t>next. </a:t>
            </a:r>
            <a:r>
              <a:rPr spc="-5" dirty="0"/>
              <a:t>It</a:t>
            </a:r>
            <a:r>
              <a:rPr spc="-70" dirty="0"/>
              <a:t> </a:t>
            </a:r>
            <a:r>
              <a:rPr spc="-5" dirty="0"/>
              <a:t>introduces</a:t>
            </a:r>
            <a:endParaRPr sz="2850">
              <a:latin typeface="Lucida Sans Unicode"/>
              <a:cs typeface="Lucida Sans Unicode"/>
            </a:endParaRPr>
          </a:p>
          <a:p>
            <a:pPr marL="268605">
              <a:lnSpc>
                <a:spcPts val="2705"/>
              </a:lnSpc>
            </a:pPr>
            <a:r>
              <a:rPr spc="-5" dirty="0"/>
              <a:t>an </a:t>
            </a:r>
            <a:r>
              <a:rPr b="1" dirty="0">
                <a:latin typeface="Lucida Sans Unicode"/>
                <a:cs typeface="Lucida Sans Unicode"/>
              </a:rPr>
              <a:t>effect </a:t>
            </a:r>
            <a:r>
              <a:rPr spc="-5" dirty="0"/>
              <a:t>of </a:t>
            </a:r>
            <a:r>
              <a:rPr dirty="0"/>
              <a:t>situation stated </a:t>
            </a:r>
            <a:r>
              <a:rPr spc="-5" dirty="0"/>
              <a:t>in the</a:t>
            </a:r>
            <a:r>
              <a:rPr spc="-125" dirty="0"/>
              <a:t> </a:t>
            </a:r>
            <a:r>
              <a:rPr dirty="0"/>
              <a:t>sentence</a:t>
            </a:r>
          </a:p>
          <a:p>
            <a:pPr marL="268605" marR="1697355">
              <a:lnSpc>
                <a:spcPts val="2920"/>
              </a:lnSpc>
              <a:spcBef>
                <a:spcPts val="204"/>
              </a:spcBef>
            </a:pPr>
            <a:r>
              <a:rPr spc="-5" dirty="0"/>
              <a:t>before it. </a:t>
            </a:r>
            <a:r>
              <a:rPr dirty="0"/>
              <a:t>A </a:t>
            </a:r>
            <a:r>
              <a:rPr spc="-5" dirty="0"/>
              <a:t>comma is </a:t>
            </a:r>
            <a:r>
              <a:rPr dirty="0"/>
              <a:t>used </a:t>
            </a:r>
            <a:r>
              <a:rPr spc="-5" dirty="0"/>
              <a:t>after</a:t>
            </a:r>
            <a:r>
              <a:rPr spc="-160" dirty="0"/>
              <a:t> </a:t>
            </a:r>
            <a:r>
              <a:rPr spc="-5" dirty="0"/>
              <a:t>the  transition</a:t>
            </a:r>
            <a:r>
              <a:rPr spc="-35" dirty="0"/>
              <a:t> </a:t>
            </a:r>
            <a:r>
              <a:rPr spc="-5" dirty="0"/>
              <a:t>word.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870961"/>
            <a:ext cx="7412990" cy="8674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8605" marR="5080" indent="-256540">
              <a:lnSpc>
                <a:spcPts val="3240"/>
              </a:lnSpc>
              <a:spcBef>
                <a:spcPts val="355"/>
              </a:spcBef>
              <a:tabLst>
                <a:tab pos="268605" algn="l"/>
                <a:tab pos="1815464" algn="l"/>
                <a:tab pos="5534660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850" b="1" i="1" spc="-90" dirty="0">
                <a:solidFill>
                  <a:srgbClr val="2B4976"/>
                </a:solidFill>
                <a:latin typeface="Lucida Sans Unicode"/>
                <a:cs typeface="Lucida Sans Unicode"/>
              </a:rPr>
              <a:t>Because	</a:t>
            </a:r>
            <a:r>
              <a:rPr b="1" spc="-5" dirty="0">
                <a:latin typeface="Lucida Sans Unicode"/>
                <a:cs typeface="Lucida Sans Unicode"/>
              </a:rPr>
              <a:t>Janice </a:t>
            </a:r>
            <a:r>
              <a:rPr b="1" dirty="0">
                <a:latin typeface="Lucida Sans Unicode"/>
                <a:cs typeface="Lucida Sans Unicode"/>
              </a:rPr>
              <a:t>got</a:t>
            </a:r>
            <a:r>
              <a:rPr b="1" spc="-35" dirty="0">
                <a:latin typeface="Lucida Sans Unicode"/>
                <a:cs typeface="Lucida Sans Unicode"/>
              </a:rPr>
              <a:t> </a:t>
            </a:r>
            <a:r>
              <a:rPr b="1" spc="-5" dirty="0">
                <a:latin typeface="Lucida Sans Unicode"/>
                <a:cs typeface="Lucida Sans Unicode"/>
              </a:rPr>
              <a:t>home</a:t>
            </a:r>
            <a:r>
              <a:rPr b="1" spc="-20" dirty="0">
                <a:latin typeface="Lucida Sans Unicode"/>
                <a:cs typeface="Lucida Sans Unicode"/>
              </a:rPr>
              <a:t> </a:t>
            </a:r>
            <a:r>
              <a:rPr b="1" spc="-5" dirty="0">
                <a:latin typeface="Lucida Sans Unicode"/>
                <a:cs typeface="Lucida Sans Unicode"/>
              </a:rPr>
              <a:t>late,	</a:t>
            </a:r>
            <a:r>
              <a:rPr b="1" dirty="0">
                <a:latin typeface="Lucida Sans Unicode"/>
                <a:cs typeface="Lucida Sans Unicode"/>
              </a:rPr>
              <a:t>she</a:t>
            </a:r>
            <a:r>
              <a:rPr b="1" spc="-100" dirty="0">
                <a:latin typeface="Lucida Sans Unicode"/>
                <a:cs typeface="Lucida Sans Unicode"/>
              </a:rPr>
              <a:t> </a:t>
            </a:r>
            <a:r>
              <a:rPr b="1" spc="-5" dirty="0">
                <a:latin typeface="Lucida Sans Unicode"/>
                <a:cs typeface="Lucida Sans Unicode"/>
              </a:rPr>
              <a:t>missed  </a:t>
            </a:r>
            <a:r>
              <a:rPr b="1" dirty="0">
                <a:latin typeface="Lucida Sans Unicode"/>
                <a:cs typeface="Lucida Sans Unicode"/>
              </a:rPr>
              <a:t>her </a:t>
            </a:r>
            <a:r>
              <a:rPr b="1" spc="-5" dirty="0">
                <a:latin typeface="Lucida Sans Unicode"/>
                <a:cs typeface="Lucida Sans Unicode"/>
              </a:rPr>
              <a:t>TV</a:t>
            </a:r>
            <a:r>
              <a:rPr b="1" spc="-80" dirty="0">
                <a:latin typeface="Lucida Sans Unicode"/>
                <a:cs typeface="Lucida Sans Unicode"/>
              </a:rPr>
              <a:t> </a:t>
            </a:r>
            <a:r>
              <a:rPr b="1" spc="-5" dirty="0">
                <a:latin typeface="Lucida Sans Unicode"/>
                <a:cs typeface="Lucida Sans Unicode"/>
              </a:rPr>
              <a:t>program.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3206366"/>
            <a:ext cx="7271384" cy="22040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8605" marR="5080" indent="-256540">
              <a:lnSpc>
                <a:spcPts val="3240"/>
              </a:lnSpc>
              <a:spcBef>
                <a:spcPts val="35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1" dirty="0">
                <a:latin typeface="Lucida Sans Unicode"/>
                <a:cs typeface="Lucida Sans Unicode"/>
              </a:rPr>
              <a:t>Janice got </a:t>
            </a:r>
            <a:r>
              <a:rPr sz="2700" b="1" spc="-5" dirty="0">
                <a:latin typeface="Lucida Sans Unicode"/>
                <a:cs typeface="Lucida Sans Unicode"/>
              </a:rPr>
              <a:t>home late, </a:t>
            </a:r>
            <a:r>
              <a:rPr sz="2850" b="1" i="1" spc="-85" dirty="0">
                <a:solidFill>
                  <a:srgbClr val="2B4976"/>
                </a:solidFill>
                <a:latin typeface="Lucida Sans Unicode"/>
                <a:cs typeface="Lucida Sans Unicode"/>
              </a:rPr>
              <a:t>so </a:t>
            </a:r>
            <a:r>
              <a:rPr sz="2700" b="1" dirty="0">
                <a:latin typeface="Lucida Sans Unicode"/>
                <a:cs typeface="Lucida Sans Unicode"/>
              </a:rPr>
              <a:t>he </a:t>
            </a:r>
            <a:r>
              <a:rPr sz="2700" b="1" spc="-5" dirty="0">
                <a:latin typeface="Lucida Sans Unicode"/>
                <a:cs typeface="Lucida Sans Unicode"/>
              </a:rPr>
              <a:t>missed </a:t>
            </a:r>
            <a:r>
              <a:rPr sz="2700" b="1" dirty="0">
                <a:latin typeface="Lucida Sans Unicode"/>
                <a:cs typeface="Lucida Sans Unicode"/>
              </a:rPr>
              <a:t>her</a:t>
            </a:r>
            <a:r>
              <a:rPr sz="2700" b="1" spc="-160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TV  program.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268605" marR="387350" indent="-256540">
              <a:lnSpc>
                <a:spcPts val="3240"/>
              </a:lnSpc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Janice </a:t>
            </a:r>
            <a:r>
              <a:rPr sz="2700" dirty="0">
                <a:latin typeface="Lucida Sans Unicode"/>
                <a:cs typeface="Lucida Sans Unicode"/>
              </a:rPr>
              <a:t>got home </a:t>
            </a:r>
            <a:r>
              <a:rPr sz="2700" spc="-5" dirty="0">
                <a:latin typeface="Lucida Sans Unicode"/>
                <a:cs typeface="Lucida Sans Unicode"/>
              </a:rPr>
              <a:t>late; </a:t>
            </a:r>
            <a:r>
              <a:rPr sz="2850" b="1" i="1" spc="-80" dirty="0">
                <a:solidFill>
                  <a:srgbClr val="2B4976"/>
                </a:solidFill>
                <a:latin typeface="Lucida Sans Unicode"/>
                <a:cs typeface="Lucida Sans Unicode"/>
              </a:rPr>
              <a:t>consequently</a:t>
            </a:r>
            <a:r>
              <a:rPr sz="2700" spc="-80" dirty="0">
                <a:latin typeface="Lucida Sans Unicode"/>
                <a:cs typeface="Lucida Sans Unicode"/>
              </a:rPr>
              <a:t>, </a:t>
            </a:r>
            <a:r>
              <a:rPr sz="2700" dirty="0">
                <a:latin typeface="Lucida Sans Unicode"/>
                <a:cs typeface="Lucida Sans Unicode"/>
              </a:rPr>
              <a:t>she  missed her </a:t>
            </a:r>
            <a:r>
              <a:rPr sz="2700" spc="-5" dirty="0">
                <a:latin typeface="Lucida Sans Unicode"/>
                <a:cs typeface="Lucida Sans Unicode"/>
              </a:rPr>
              <a:t>TV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program.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275" y="314325"/>
            <a:ext cx="8629650" cy="136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702" y="913064"/>
                </a:lnTo>
                <a:lnTo>
                  <a:pt x="4897405" y="913064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0" y="918983"/>
                </a:lnTo>
                <a:lnTo>
                  <a:pt x="3651885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4015"/>
            <a:ext cx="3372797" cy="1073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668" y="1465834"/>
            <a:ext cx="7433945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4161154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1" spc="-5" dirty="0">
                <a:latin typeface="Lucida Sans Unicode"/>
                <a:cs typeface="Lucida Sans Unicode"/>
              </a:rPr>
              <a:t>Alvin missed</a:t>
            </a:r>
            <a:r>
              <a:rPr sz="2700" b="1" spc="-55" dirty="0">
                <a:latin typeface="Lucida Sans Unicode"/>
                <a:cs typeface="Lucida Sans Unicode"/>
              </a:rPr>
              <a:t> </a:t>
            </a:r>
            <a:r>
              <a:rPr sz="2700" b="1" dirty="0">
                <a:latin typeface="Lucida Sans Unicode"/>
                <a:cs typeface="Lucida Sans Unicode"/>
              </a:rPr>
              <a:t>the</a:t>
            </a:r>
            <a:r>
              <a:rPr sz="2700" b="1" spc="-20" dirty="0">
                <a:latin typeface="Lucida Sans Unicode"/>
                <a:cs typeface="Lucida Sans Unicode"/>
              </a:rPr>
              <a:t> </a:t>
            </a:r>
            <a:r>
              <a:rPr sz="2700" b="1" dirty="0">
                <a:latin typeface="Lucida Sans Unicode"/>
                <a:cs typeface="Lucida Sans Unicode"/>
              </a:rPr>
              <a:t>bus.	</a:t>
            </a:r>
            <a:r>
              <a:rPr sz="2700" b="1" spc="-5" dirty="0">
                <a:latin typeface="Lucida Sans Unicode"/>
                <a:cs typeface="Lucida Sans Unicode"/>
              </a:rPr>
              <a:t>He </a:t>
            </a:r>
            <a:r>
              <a:rPr sz="2700" b="1" dirty="0">
                <a:latin typeface="Lucida Sans Unicode"/>
                <a:cs typeface="Lucida Sans Unicode"/>
              </a:rPr>
              <a:t>woke up</a:t>
            </a:r>
            <a:r>
              <a:rPr sz="2700" b="1" spc="-95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late.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68605" marR="181610" indent="-256540">
              <a:lnSpc>
                <a:spcPct val="100000"/>
              </a:lnSpc>
              <a:tabLst>
                <a:tab pos="268605" algn="l"/>
                <a:tab pos="661987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1" spc="0" dirty="0">
                <a:latin typeface="Lucida Sans Unicode"/>
                <a:cs typeface="Lucida Sans Unicode"/>
              </a:rPr>
              <a:t>M</a:t>
            </a:r>
            <a:r>
              <a:rPr sz="2700" b="1" spc="-5" dirty="0">
                <a:latin typeface="Lucida Sans Unicode"/>
                <a:cs typeface="Lucida Sans Unicode"/>
              </a:rPr>
              <a:t>y</a:t>
            </a:r>
            <a:r>
              <a:rPr sz="2700" b="1" spc="-40" dirty="0">
                <a:latin typeface="Lucida Sans Unicode"/>
                <a:cs typeface="Lucida Sans Unicode"/>
              </a:rPr>
              <a:t> </a:t>
            </a:r>
            <a:r>
              <a:rPr sz="2700" b="1" spc="5" dirty="0">
                <a:latin typeface="Lucida Sans Unicode"/>
                <a:cs typeface="Lucida Sans Unicode"/>
              </a:rPr>
              <a:t>b</a:t>
            </a:r>
            <a:r>
              <a:rPr sz="2700" b="1" dirty="0">
                <a:latin typeface="Lucida Sans Unicode"/>
                <a:cs typeface="Lucida Sans Unicode"/>
              </a:rPr>
              <a:t>rot</a:t>
            </a:r>
            <a:r>
              <a:rPr sz="2700" b="1" spc="-5" dirty="0">
                <a:latin typeface="Lucida Sans Unicode"/>
                <a:cs typeface="Lucida Sans Unicode"/>
              </a:rPr>
              <a:t>her</a:t>
            </a:r>
            <a:r>
              <a:rPr sz="2700" b="1" spc="-55" dirty="0">
                <a:latin typeface="Lucida Sans Unicode"/>
                <a:cs typeface="Lucida Sans Unicode"/>
              </a:rPr>
              <a:t> </a:t>
            </a:r>
            <a:r>
              <a:rPr sz="2700" b="1" spc="5" dirty="0">
                <a:latin typeface="Lucida Sans Unicode"/>
                <a:cs typeface="Lucida Sans Unicode"/>
              </a:rPr>
              <a:t>d</a:t>
            </a:r>
            <a:r>
              <a:rPr sz="2700" b="1" dirty="0">
                <a:latin typeface="Lucida Sans Unicode"/>
                <a:cs typeface="Lucida Sans Unicode"/>
              </a:rPr>
              <a:t>oe</a:t>
            </a:r>
            <a:r>
              <a:rPr sz="2700" b="1" spc="-5" dirty="0">
                <a:latin typeface="Lucida Sans Unicode"/>
                <a:cs typeface="Lucida Sans Unicode"/>
              </a:rPr>
              <a:t>s</a:t>
            </a:r>
            <a:r>
              <a:rPr sz="2700" b="1" spc="-50" dirty="0">
                <a:latin typeface="Lucida Sans Unicode"/>
                <a:cs typeface="Lucida Sans Unicode"/>
              </a:rPr>
              <a:t> </a:t>
            </a:r>
            <a:r>
              <a:rPr sz="2700" b="1" spc="0" dirty="0">
                <a:latin typeface="Lucida Sans Unicode"/>
                <a:cs typeface="Lucida Sans Unicode"/>
              </a:rPr>
              <a:t>n</a:t>
            </a:r>
            <a:r>
              <a:rPr sz="2700" b="1" dirty="0">
                <a:latin typeface="Lucida Sans Unicode"/>
                <a:cs typeface="Lucida Sans Unicode"/>
              </a:rPr>
              <a:t>o</a:t>
            </a:r>
            <a:r>
              <a:rPr sz="2700" b="1" spc="-5" dirty="0">
                <a:latin typeface="Lucida Sans Unicode"/>
                <a:cs typeface="Lucida Sans Unicode"/>
              </a:rPr>
              <a:t>t</a:t>
            </a:r>
            <a:r>
              <a:rPr sz="2700" b="1" spc="-20" dirty="0">
                <a:latin typeface="Lucida Sans Unicode"/>
                <a:cs typeface="Lucida Sans Unicode"/>
              </a:rPr>
              <a:t> </a:t>
            </a:r>
            <a:r>
              <a:rPr sz="2700" b="1" spc="0" dirty="0">
                <a:latin typeface="Lucida Sans Unicode"/>
                <a:cs typeface="Lucida Sans Unicode"/>
              </a:rPr>
              <a:t>s</a:t>
            </a:r>
            <a:r>
              <a:rPr sz="2700" b="1" dirty="0">
                <a:latin typeface="Lucida Sans Unicode"/>
                <a:cs typeface="Lucida Sans Unicode"/>
              </a:rPr>
              <a:t>le</a:t>
            </a:r>
            <a:r>
              <a:rPr sz="2700" b="1" spc="-10" dirty="0">
                <a:latin typeface="Lucida Sans Unicode"/>
                <a:cs typeface="Lucida Sans Unicode"/>
              </a:rPr>
              <a:t>e</a:t>
            </a:r>
            <a:r>
              <a:rPr sz="2700" b="1" spc="-5" dirty="0">
                <a:latin typeface="Lucida Sans Unicode"/>
                <a:cs typeface="Lucida Sans Unicode"/>
              </a:rPr>
              <a:t>p</a:t>
            </a:r>
            <a:r>
              <a:rPr sz="2700" b="1" spc="-55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v</a:t>
            </a:r>
            <a:r>
              <a:rPr sz="2700" b="1" spc="0" dirty="0">
                <a:latin typeface="Lucida Sans Unicode"/>
                <a:cs typeface="Lucida Sans Unicode"/>
              </a:rPr>
              <a:t>e</a:t>
            </a:r>
            <a:r>
              <a:rPr sz="2700" b="1" dirty="0">
                <a:latin typeface="Lucida Sans Unicode"/>
                <a:cs typeface="Lucida Sans Unicode"/>
              </a:rPr>
              <a:t>r</a:t>
            </a:r>
            <a:r>
              <a:rPr sz="2700" b="1" spc="-5" dirty="0">
                <a:latin typeface="Lucida Sans Unicode"/>
                <a:cs typeface="Lucida Sans Unicode"/>
              </a:rPr>
              <a:t>y</a:t>
            </a:r>
            <a:r>
              <a:rPr sz="2700" b="1" spc="-40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w</a:t>
            </a:r>
            <a:r>
              <a:rPr sz="2700" b="1" spc="0" dirty="0">
                <a:latin typeface="Lucida Sans Unicode"/>
                <a:cs typeface="Lucida Sans Unicode"/>
              </a:rPr>
              <a:t>e</a:t>
            </a:r>
            <a:r>
              <a:rPr sz="2700" b="1" dirty="0">
                <a:latin typeface="Lucida Sans Unicode"/>
                <a:cs typeface="Lucida Sans Unicode"/>
              </a:rPr>
              <a:t>ll</a:t>
            </a:r>
            <a:r>
              <a:rPr sz="2700" b="1" spc="-5" dirty="0">
                <a:latin typeface="Lucida Sans Unicode"/>
                <a:cs typeface="Lucida Sans Unicode"/>
              </a:rPr>
              <a:t>.</a:t>
            </a:r>
            <a:r>
              <a:rPr sz="2700" b="1" dirty="0">
                <a:latin typeface="Lucida Sans Unicode"/>
                <a:cs typeface="Lucida Sans Unicode"/>
              </a:rPr>
              <a:t>	T</a:t>
            </a:r>
            <a:r>
              <a:rPr sz="2700" b="1" spc="0" dirty="0">
                <a:latin typeface="Lucida Sans Unicode"/>
                <a:cs typeface="Lucida Sans Unicode"/>
              </a:rPr>
              <a:t>h</a:t>
            </a:r>
            <a:r>
              <a:rPr sz="2700" b="1" spc="-5" dirty="0">
                <a:latin typeface="Lucida Sans Unicode"/>
                <a:cs typeface="Lucida Sans Unicode"/>
              </a:rPr>
              <a:t>e  neighbourhood is</a:t>
            </a:r>
            <a:r>
              <a:rPr sz="2700" b="1" spc="-55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noisy.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00000"/>
              </a:lnSpc>
              <a:tabLst>
                <a:tab pos="268605" algn="l"/>
                <a:tab pos="5397500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1" spc="-5" dirty="0">
                <a:latin typeface="Lucida Sans Unicode"/>
                <a:cs typeface="Lucida Sans Unicode"/>
              </a:rPr>
              <a:t>Cities </a:t>
            </a:r>
            <a:r>
              <a:rPr sz="2700" b="1" dirty="0">
                <a:latin typeface="Lucida Sans Unicode"/>
                <a:cs typeface="Lucida Sans Unicode"/>
              </a:rPr>
              <a:t>have grown</a:t>
            </a:r>
            <a:r>
              <a:rPr sz="2700" b="1" spc="-75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very</a:t>
            </a:r>
            <a:r>
              <a:rPr sz="2700" b="1" spc="-40" dirty="0">
                <a:latin typeface="Lucida Sans Unicode"/>
                <a:cs typeface="Lucida Sans Unicode"/>
              </a:rPr>
              <a:t> </a:t>
            </a:r>
            <a:r>
              <a:rPr sz="2700" b="1" dirty="0">
                <a:latin typeface="Lucida Sans Unicode"/>
                <a:cs typeface="Lucida Sans Unicode"/>
              </a:rPr>
              <a:t>large.	</a:t>
            </a:r>
            <a:r>
              <a:rPr sz="2700" b="1" spc="-5" dirty="0">
                <a:latin typeface="Lucida Sans Unicode"/>
                <a:cs typeface="Lucida Sans Unicode"/>
              </a:rPr>
              <a:t>Factory</a:t>
            </a:r>
            <a:r>
              <a:rPr sz="2700" b="1" spc="-100" dirty="0">
                <a:latin typeface="Lucida Sans Unicode"/>
                <a:cs typeface="Lucida Sans Unicode"/>
              </a:rPr>
              <a:t> </a:t>
            </a:r>
            <a:r>
              <a:rPr sz="2700" b="1" dirty="0">
                <a:latin typeface="Lucida Sans Unicode"/>
                <a:cs typeface="Lucida Sans Unicode"/>
              </a:rPr>
              <a:t>jobs  </a:t>
            </a:r>
            <a:r>
              <a:rPr sz="2700" b="1" spc="-5" dirty="0">
                <a:latin typeface="Lucida Sans Unicode"/>
                <a:cs typeface="Lucida Sans Unicode"/>
              </a:rPr>
              <a:t>attracted</a:t>
            </a:r>
            <a:r>
              <a:rPr sz="2700" b="1" spc="-55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people.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268605" marR="440690" indent="-256540">
              <a:lnSpc>
                <a:spcPct val="100000"/>
              </a:lnSpc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1" dirty="0">
                <a:latin typeface="Lucida Sans Unicode"/>
                <a:cs typeface="Lucida Sans Unicode"/>
              </a:rPr>
              <a:t>She </a:t>
            </a:r>
            <a:r>
              <a:rPr sz="2700" b="1" spc="-5" dirty="0">
                <a:latin typeface="Lucida Sans Unicode"/>
                <a:cs typeface="Lucida Sans Unicode"/>
              </a:rPr>
              <a:t>needs a </a:t>
            </a:r>
            <a:r>
              <a:rPr sz="2700" b="1" dirty="0">
                <a:latin typeface="Lucida Sans Unicode"/>
                <a:cs typeface="Lucida Sans Unicode"/>
              </a:rPr>
              <a:t>job. She </a:t>
            </a:r>
            <a:r>
              <a:rPr sz="2700" b="1" spc="-5" dirty="0">
                <a:latin typeface="Lucida Sans Unicode"/>
                <a:cs typeface="Lucida Sans Unicode"/>
              </a:rPr>
              <a:t>needs to </a:t>
            </a:r>
            <a:r>
              <a:rPr sz="2700" b="1" dirty="0">
                <a:latin typeface="Lucida Sans Unicode"/>
                <a:cs typeface="Lucida Sans Unicode"/>
              </a:rPr>
              <a:t>be able</a:t>
            </a:r>
            <a:r>
              <a:rPr sz="2700" b="1" spc="-270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to  support</a:t>
            </a:r>
            <a:r>
              <a:rPr sz="2700" b="1" spc="-60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herself.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975" y="342900"/>
            <a:ext cx="3238500" cy="876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702" y="913064"/>
                </a:lnTo>
                <a:lnTo>
                  <a:pt x="4897405" y="913064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0" y="918983"/>
                </a:lnTo>
                <a:lnTo>
                  <a:pt x="3651885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4015"/>
            <a:ext cx="3372797" cy="1073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668" y="3000883"/>
            <a:ext cx="7896225" cy="286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Give her </a:t>
            </a:r>
            <a:r>
              <a:rPr sz="2700" spc="-5" dirty="0">
                <a:latin typeface="Lucida Sans Unicode"/>
                <a:cs typeface="Lucida Sans Unicode"/>
              </a:rPr>
              <a:t>praise </a:t>
            </a:r>
            <a:r>
              <a:rPr sz="2700" b="1" dirty="0">
                <a:latin typeface="Lucida Sans Unicode"/>
                <a:cs typeface="Lucida Sans Unicode"/>
              </a:rPr>
              <a:t>because </a:t>
            </a:r>
            <a:r>
              <a:rPr sz="2700" dirty="0">
                <a:latin typeface="Lucida Sans Unicode"/>
                <a:cs typeface="Lucida Sans Unicode"/>
              </a:rPr>
              <a:t>she's a </a:t>
            </a:r>
            <a:r>
              <a:rPr sz="2700" spc="-5" dirty="0">
                <a:latin typeface="Lucida Sans Unicode"/>
                <a:cs typeface="Lucida Sans Unicode"/>
              </a:rPr>
              <a:t>good</a:t>
            </a:r>
            <a:r>
              <a:rPr sz="2700" spc="-19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student.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268605" marR="975994" indent="-256540">
              <a:lnSpc>
                <a:spcPts val="2920"/>
              </a:lnSpc>
              <a:spcBef>
                <a:spcPts val="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She visits </a:t>
            </a:r>
            <a:r>
              <a:rPr sz="2700" spc="-5" dirty="0">
                <a:latin typeface="Lucida Sans Unicode"/>
                <a:cs typeface="Lucida Sans Unicode"/>
              </a:rPr>
              <a:t>the cafe </a:t>
            </a:r>
            <a:r>
              <a:rPr sz="2700" b="1" dirty="0">
                <a:latin typeface="Lucida Sans Unicode"/>
                <a:cs typeface="Lucida Sans Unicode"/>
              </a:rPr>
              <a:t>because </a:t>
            </a:r>
            <a:r>
              <a:rPr sz="2700" dirty="0">
                <a:latin typeface="Lucida Sans Unicode"/>
                <a:cs typeface="Lucida Sans Unicode"/>
              </a:rPr>
              <a:t>she wants</a:t>
            </a:r>
            <a:r>
              <a:rPr sz="2700" spc="-21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to  check on </a:t>
            </a:r>
            <a:r>
              <a:rPr sz="2700" dirty="0">
                <a:latin typeface="Lucida Sans Unicode"/>
                <a:cs typeface="Lucida Sans Unicode"/>
              </a:rPr>
              <a:t>her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employees.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268605" marR="36195" indent="-256540">
              <a:lnSpc>
                <a:spcPts val="2920"/>
              </a:lnSpc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We are confident </a:t>
            </a:r>
            <a:r>
              <a:rPr sz="2700" b="1" dirty="0">
                <a:latin typeface="Lucida Sans Unicode"/>
                <a:cs typeface="Lucida Sans Unicode"/>
              </a:rPr>
              <a:t>because </a:t>
            </a:r>
            <a:r>
              <a:rPr sz="2700" dirty="0">
                <a:latin typeface="Lucida Sans Unicode"/>
                <a:cs typeface="Lucida Sans Unicode"/>
              </a:rPr>
              <a:t>we </a:t>
            </a:r>
            <a:r>
              <a:rPr sz="2700" spc="-5" dirty="0">
                <a:latin typeface="Lucida Sans Unicode"/>
                <a:cs typeface="Lucida Sans Unicode"/>
              </a:rPr>
              <a:t>are getting</a:t>
            </a:r>
            <a:r>
              <a:rPr sz="2700" spc="-15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your  overwhelming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support.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975" y="533400"/>
            <a:ext cx="8562975" cy="2124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Lucida Sans Unicode</vt:lpstr>
      <vt:lpstr>Times New Roman</vt:lpstr>
      <vt:lpstr>Wingdings 3</vt:lpstr>
      <vt:lpstr>Office Theme</vt:lpstr>
      <vt:lpstr>PowerPoint Presentation</vt:lpstr>
      <vt:lpstr> A cause is something that makes something</vt:lpstr>
      <vt:lpstr> An effect is what happens as a result of the</vt:lpstr>
      <vt:lpstr>PowerPoint Presentation</vt:lpstr>
      <vt:lpstr>EXAMPLES:</vt:lpstr>
      <vt:lpstr> Because joins one clause with another clause.</vt:lpstr>
      <vt:lpstr> Because Janice got home late, she missed  her TV program.</vt:lpstr>
      <vt:lpstr>PowerPoint Presentation</vt:lpstr>
      <vt:lpstr>PowerPoint Presentation</vt:lpstr>
      <vt:lpstr> Give her praise if only because she has shown  up to school on time everyday.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Fita</dc:creator>
  <cp:lastModifiedBy>Fita</cp:lastModifiedBy>
  <cp:revision>1</cp:revision>
  <dcterms:created xsi:type="dcterms:W3CDTF">2017-10-15T10:55:40Z</dcterms:created>
  <dcterms:modified xsi:type="dcterms:W3CDTF">2017-10-15T10:58:59Z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2017-10-15T00:00:00Z</vt:filetime>
  </property>
</Properties>
</file>