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A529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A529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706879" y="2514600"/>
            <a:ext cx="6673596" cy="5608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A529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1032509"/>
            <a:ext cx="4500880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0A529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797832"/>
            <a:ext cx="7732395" cy="2925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ay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hitehouse.gov/" TargetMode="External"/><Relationship Id="rId4" Type="http://schemas.openxmlformats.org/officeDocument/2006/relationships/hyperlink" Target="http://www.auburncc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9281" y="3241294"/>
            <a:ext cx="11753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60" dirty="0">
                <a:solidFill>
                  <a:srgbClr val="FFFFFF"/>
                </a:solidFill>
                <a:latin typeface="Constantia"/>
                <a:cs typeface="Constantia"/>
              </a:rPr>
              <a:t>Tech</a:t>
            </a:r>
            <a:r>
              <a:rPr sz="2600" b="0" spc="-11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600" b="0" dirty="0">
                <a:solidFill>
                  <a:srgbClr val="FFFFFF"/>
                </a:solidFill>
                <a:latin typeface="Constantia"/>
                <a:cs typeface="Constantia"/>
              </a:rPr>
              <a:t>Lit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509"/>
            <a:ext cx="227711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4607A"/>
                </a:solidFill>
              </a:rPr>
              <a:t>MODEM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8453" y="1905762"/>
            <a:ext cx="14960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5" dirty="0">
                <a:solidFill>
                  <a:srgbClr val="04607A"/>
                </a:solidFill>
                <a:latin typeface="Constantia"/>
                <a:cs typeface="Constantia"/>
              </a:rPr>
              <a:t>M</a:t>
            </a:r>
            <a:r>
              <a:rPr sz="3200" b="1" dirty="0">
                <a:solidFill>
                  <a:srgbClr val="04607A"/>
                </a:solidFill>
                <a:latin typeface="Constantia"/>
                <a:cs typeface="Constantia"/>
              </a:rPr>
              <a:t>od</a:t>
            </a:r>
            <a:r>
              <a:rPr sz="3200" b="1" spc="0" dirty="0">
                <a:solidFill>
                  <a:srgbClr val="04607A"/>
                </a:solidFill>
                <a:latin typeface="Constantia"/>
                <a:cs typeface="Constantia"/>
              </a:rPr>
              <a:t>e</a:t>
            </a:r>
            <a:r>
              <a:rPr sz="3200" b="1" dirty="0">
                <a:solidFill>
                  <a:srgbClr val="04607A"/>
                </a:solidFill>
                <a:latin typeface="Constantia"/>
                <a:cs typeface="Constantia"/>
              </a:rPr>
              <a:t>m</a:t>
            </a:r>
            <a:endParaRPr sz="32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839864"/>
            <a:ext cx="3858895" cy="416432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929005">
              <a:lnSpc>
                <a:spcPct val="100000"/>
              </a:lnSpc>
              <a:spcBef>
                <a:spcPts val="600"/>
              </a:spcBef>
            </a:pPr>
            <a:r>
              <a:rPr sz="3200" b="1" spc="0" dirty="0">
                <a:solidFill>
                  <a:srgbClr val="04607A"/>
                </a:solidFill>
                <a:latin typeface="Constantia"/>
                <a:cs typeface="Constantia"/>
              </a:rPr>
              <a:t>Definition</a:t>
            </a:r>
            <a:endParaRPr sz="3200">
              <a:latin typeface="Constantia"/>
              <a:cs typeface="Constantia"/>
            </a:endParaRPr>
          </a:p>
          <a:p>
            <a:pPr marL="287020" indent="-274320">
              <a:lnSpc>
                <a:spcPts val="4785"/>
              </a:lnSpc>
              <a:spcBef>
                <a:spcPts val="620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Short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4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</a:t>
            </a:r>
            <a:r>
              <a:rPr sz="2800" spc="-15" dirty="0">
                <a:latin typeface="Calibri"/>
                <a:cs typeface="Calibri"/>
              </a:rPr>
              <a:t>dulator-</a:t>
            </a:r>
            <a:endParaRPr sz="2800">
              <a:latin typeface="Calibri"/>
              <a:cs typeface="Calibri"/>
            </a:endParaRPr>
          </a:p>
          <a:p>
            <a:pPr marL="286385">
              <a:lnSpc>
                <a:spcPts val="5265"/>
              </a:lnSpc>
            </a:pPr>
            <a:r>
              <a:rPr sz="44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dem</a:t>
            </a:r>
            <a:r>
              <a:rPr sz="2800" spc="-35" dirty="0">
                <a:latin typeface="Calibri"/>
                <a:cs typeface="Calibri"/>
              </a:rPr>
              <a:t>odulator.</a:t>
            </a:r>
            <a:endParaRPr sz="2800">
              <a:latin typeface="Calibri"/>
              <a:cs typeface="Calibri"/>
            </a:endParaRPr>
          </a:p>
          <a:p>
            <a:pPr marL="287020" marR="5080" indent="-274320">
              <a:lnSpc>
                <a:spcPct val="100000"/>
              </a:lnSpc>
              <a:spcBef>
                <a:spcPts val="77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A modem is a </a:t>
            </a:r>
            <a:r>
              <a:rPr sz="2800" spc="-10" dirty="0">
                <a:latin typeface="Calibri"/>
                <a:cs typeface="Calibri"/>
              </a:rPr>
              <a:t>device or  </a:t>
            </a:r>
            <a:r>
              <a:rPr sz="2800" spc="-25" dirty="0">
                <a:latin typeface="Calibri"/>
                <a:cs typeface="Calibri"/>
              </a:rPr>
              <a:t>program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enables a  </a:t>
            </a:r>
            <a:r>
              <a:rPr sz="2800" spc="-15" dirty="0">
                <a:latin typeface="Calibri"/>
                <a:cs typeface="Calibri"/>
              </a:rPr>
              <a:t>computer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transmit 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5" dirty="0">
                <a:latin typeface="Calibri"/>
                <a:cs typeface="Calibri"/>
              </a:rPr>
              <a:t>over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telephone or  cable line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48200" y="2819400"/>
            <a:ext cx="4041648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509"/>
            <a:ext cx="83439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4607A"/>
                </a:solidFill>
              </a:rPr>
              <a:t>ISP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00837"/>
            <a:ext cx="7781290" cy="441706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165"/>
              </a:spcBef>
              <a:buClr>
                <a:srgbClr val="0AD0D9"/>
              </a:buClr>
              <a:buSzPct val="92500"/>
              <a:buFont typeface="Wingdings 2"/>
              <a:buChar char=""/>
              <a:tabLst>
                <a:tab pos="287020" algn="l"/>
              </a:tabLst>
            </a:pPr>
            <a:r>
              <a:rPr sz="4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nternet </a:t>
            </a:r>
            <a:r>
              <a:rPr sz="4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ervice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4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rovider</a:t>
            </a:r>
            <a:endParaRPr sz="2800">
              <a:latin typeface="Calibri"/>
              <a:cs typeface="Calibri"/>
            </a:endParaRPr>
          </a:p>
          <a:p>
            <a:pPr marL="287020" marR="5080" indent="-274320">
              <a:lnSpc>
                <a:spcPct val="100000"/>
              </a:lnSpc>
              <a:spcBef>
                <a:spcPts val="745"/>
              </a:spcBef>
              <a:buClr>
                <a:srgbClr val="0AD0D9"/>
              </a:buClr>
              <a:buSzPct val="91071"/>
              <a:buFont typeface="Wingdings 2"/>
              <a:buChar char=""/>
              <a:tabLst>
                <a:tab pos="287020" algn="l"/>
              </a:tabLst>
            </a:pPr>
            <a:r>
              <a:rPr sz="2800" spc="-40" dirty="0">
                <a:latin typeface="Calibri"/>
                <a:cs typeface="Calibri"/>
              </a:rPr>
              <a:t>Refers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company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15" dirty="0">
                <a:latin typeface="Calibri"/>
                <a:cs typeface="Calibri"/>
              </a:rPr>
              <a:t>provides Internet </a:t>
            </a:r>
            <a:r>
              <a:rPr sz="2800" spc="-5" dirty="0">
                <a:latin typeface="Calibri"/>
                <a:cs typeface="Calibri"/>
              </a:rPr>
              <a:t>services,  including </a:t>
            </a:r>
            <a:r>
              <a:rPr sz="2800" spc="-15" dirty="0">
                <a:latin typeface="Calibri"/>
                <a:cs typeface="Calibri"/>
              </a:rPr>
              <a:t>personal </a:t>
            </a:r>
            <a:r>
              <a:rPr sz="2800" spc="-10" dirty="0">
                <a:latin typeface="Calibri"/>
                <a:cs typeface="Calibri"/>
              </a:rPr>
              <a:t>and business </a:t>
            </a:r>
            <a:r>
              <a:rPr sz="2800" spc="-5" dirty="0">
                <a:latin typeface="Calibri"/>
                <a:cs typeface="Calibri"/>
              </a:rPr>
              <a:t>access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5" dirty="0">
                <a:latin typeface="Calibri"/>
                <a:cs typeface="Calibri"/>
              </a:rPr>
              <a:t>Internet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1071"/>
              <a:buFont typeface="Wingdings 2"/>
              <a:buChar char=""/>
              <a:tabLst>
                <a:tab pos="287020" algn="l"/>
              </a:tabLst>
            </a:pPr>
            <a:r>
              <a:rPr sz="2800" spc="-15" dirty="0">
                <a:latin typeface="Calibri"/>
                <a:cs typeface="Calibri"/>
              </a:rPr>
              <a:t>Examples:</a:t>
            </a:r>
            <a:endParaRPr sz="2800">
              <a:latin typeface="Calibri"/>
              <a:cs typeface="Calibri"/>
            </a:endParaRPr>
          </a:p>
          <a:p>
            <a:pPr marL="652780" lvl="1" indent="-247015">
              <a:lnSpc>
                <a:spcPct val="100000"/>
              </a:lnSpc>
              <a:spcBef>
                <a:spcPts val="60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0" dirty="0">
                <a:latin typeface="Calibri"/>
                <a:cs typeface="Calibri"/>
              </a:rPr>
              <a:t>Windstream</a:t>
            </a:r>
            <a:endParaRPr sz="2400">
              <a:latin typeface="Calibri"/>
              <a:cs typeface="Calibri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9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alibri"/>
                <a:cs typeface="Calibri"/>
              </a:rPr>
              <a:t>Time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Warner</a:t>
            </a:r>
            <a:endParaRPr sz="2400">
              <a:latin typeface="Calibri"/>
              <a:cs typeface="Calibri"/>
            </a:endParaRPr>
          </a:p>
          <a:p>
            <a:pPr marL="652780" lvl="1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30" dirty="0">
                <a:latin typeface="Calibri"/>
                <a:cs typeface="Calibri"/>
              </a:rPr>
              <a:t>Verizon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509"/>
            <a:ext cx="53276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4607A"/>
                </a:solidFill>
              </a:rPr>
              <a:t>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00837"/>
            <a:ext cx="7789545" cy="359664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165"/>
              </a:spcBef>
              <a:buClr>
                <a:srgbClr val="0AD0D9"/>
              </a:buClr>
              <a:buSzPct val="92500"/>
              <a:buFont typeface="Wingdings 2"/>
              <a:buChar char=""/>
              <a:tabLst>
                <a:tab pos="287020" algn="l"/>
              </a:tabLst>
            </a:pPr>
            <a:r>
              <a:rPr sz="4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nternet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40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2800" spc="-20" dirty="0">
                <a:latin typeface="Calibri"/>
                <a:cs typeface="Calibri"/>
              </a:rPr>
              <a:t>rotocol</a:t>
            </a:r>
            <a:endParaRPr sz="2800">
              <a:latin typeface="Calibri"/>
              <a:cs typeface="Calibri"/>
            </a:endParaRPr>
          </a:p>
          <a:p>
            <a:pPr marL="287020" marR="64769" indent="-274320">
              <a:lnSpc>
                <a:spcPct val="100000"/>
              </a:lnSpc>
              <a:spcBef>
                <a:spcPts val="745"/>
              </a:spcBef>
              <a:buClr>
                <a:srgbClr val="0AD0D9"/>
              </a:buClr>
              <a:buSzPct val="91071"/>
              <a:buFont typeface="Wingdings 2"/>
              <a:buChar char="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The method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spc="-15" dirty="0">
                <a:latin typeface="Calibri"/>
                <a:cs typeface="Calibri"/>
              </a:rPr>
              <a:t>information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sent </a:t>
            </a:r>
            <a:r>
              <a:rPr sz="2800" spc="-10" dirty="0">
                <a:latin typeface="Calibri"/>
                <a:cs typeface="Calibri"/>
              </a:rPr>
              <a:t>between </a:t>
            </a:r>
            <a:r>
              <a:rPr sz="2800" spc="-25" dirty="0">
                <a:latin typeface="Calibri"/>
                <a:cs typeface="Calibri"/>
              </a:rPr>
              <a:t>any  </a:t>
            </a:r>
            <a:r>
              <a:rPr sz="2800" spc="-10" dirty="0">
                <a:latin typeface="Calibri"/>
                <a:cs typeface="Calibri"/>
              </a:rPr>
              <a:t>two </a:t>
            </a:r>
            <a:r>
              <a:rPr sz="2800" spc="-20" dirty="0">
                <a:latin typeface="Calibri"/>
                <a:cs typeface="Calibri"/>
              </a:rPr>
              <a:t>computers </a:t>
            </a:r>
            <a:r>
              <a:rPr sz="2800" spc="-5" dirty="0">
                <a:latin typeface="Calibri"/>
                <a:cs typeface="Calibri"/>
              </a:rPr>
              <a:t>on the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Internet</a:t>
            </a:r>
            <a:endParaRPr sz="2800">
              <a:latin typeface="Calibri"/>
              <a:cs typeface="Calibri"/>
            </a:endParaRPr>
          </a:p>
          <a:p>
            <a:pPr marL="287020" marR="5080" indent="-274320" algn="just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1071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IP </a:t>
            </a:r>
            <a:r>
              <a:rPr sz="2800" spc="-10" dirty="0">
                <a:latin typeface="Calibri"/>
                <a:cs typeface="Calibri"/>
              </a:rPr>
              <a:t>addresses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the backbone of </a:t>
            </a:r>
            <a:r>
              <a:rPr sz="2800" spc="-10" dirty="0">
                <a:latin typeface="Calibri"/>
                <a:cs typeface="Calibri"/>
              </a:rPr>
              <a:t>networking, </a:t>
            </a:r>
            <a:r>
              <a:rPr sz="2800" spc="-15" dirty="0">
                <a:latin typeface="Calibri"/>
                <a:cs typeface="Calibri"/>
              </a:rPr>
              <a:t>There  </a:t>
            </a:r>
            <a:r>
              <a:rPr sz="2800" spc="-20" dirty="0">
                <a:latin typeface="Calibri"/>
                <a:cs typeface="Calibri"/>
              </a:rPr>
              <a:t>are many </a:t>
            </a:r>
            <a:r>
              <a:rPr sz="2800" spc="-10" dirty="0">
                <a:latin typeface="Calibri"/>
                <a:cs typeface="Calibri"/>
              </a:rPr>
              <a:t>levels </a:t>
            </a:r>
            <a:r>
              <a:rPr sz="2800" spc="-5" dirty="0">
                <a:latin typeface="Calibri"/>
                <a:cs typeface="Calibri"/>
              </a:rPr>
              <a:t>and classes of IP </a:t>
            </a:r>
            <a:r>
              <a:rPr sz="2800" spc="-10" dirty="0">
                <a:latin typeface="Calibri"/>
                <a:cs typeface="Calibri"/>
              </a:rPr>
              <a:t>addresses and also  some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5" dirty="0">
                <a:latin typeface="Calibri"/>
                <a:cs typeface="Calibri"/>
              </a:rPr>
              <a:t>even </a:t>
            </a:r>
            <a:r>
              <a:rPr sz="2800" spc="-10" dirty="0">
                <a:latin typeface="Calibri"/>
                <a:cs typeface="Calibri"/>
              </a:rPr>
              <a:t>reserved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special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use.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1071"/>
              <a:buFont typeface="Wingdings 2"/>
              <a:buChar char=""/>
              <a:tabLst>
                <a:tab pos="287020" algn="l"/>
                <a:tab pos="60960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numbers </a:t>
            </a:r>
            <a:r>
              <a:rPr sz="2800" spc="-5" dirty="0">
                <a:latin typeface="Calibri"/>
                <a:cs typeface="Calibri"/>
              </a:rPr>
              <a:t>in an IP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	</a:t>
            </a:r>
            <a:r>
              <a:rPr sz="2800" spc="-5" dirty="0">
                <a:latin typeface="Calibri"/>
                <a:cs typeface="Calibri"/>
              </a:rPr>
              <a:t>0-255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509"/>
            <a:ext cx="568515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4607A"/>
                </a:solidFill>
              </a:rPr>
              <a:t>Example: </a:t>
            </a:r>
            <a:r>
              <a:rPr dirty="0">
                <a:solidFill>
                  <a:srgbClr val="04607A"/>
                </a:solidFill>
              </a:rPr>
              <a:t>IP</a:t>
            </a:r>
            <a:r>
              <a:rPr spc="-95" dirty="0">
                <a:solidFill>
                  <a:srgbClr val="04607A"/>
                </a:solidFill>
              </a:rPr>
              <a:t> </a:t>
            </a:r>
            <a:r>
              <a:rPr spc="-5" dirty="0">
                <a:solidFill>
                  <a:srgbClr val="04607A"/>
                </a:solidFill>
              </a:rPr>
              <a:t>ADDRESS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4519" y="1845919"/>
            <a:ext cx="6309995" cy="17811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5" dirty="0">
                <a:latin typeface="Calibri"/>
                <a:cs typeface="Calibri"/>
              </a:rPr>
              <a:t>Auburn </a:t>
            </a:r>
            <a:r>
              <a:rPr sz="3200" spc="-15" dirty="0">
                <a:latin typeface="Calibri"/>
                <a:cs typeface="Calibri"/>
              </a:rPr>
              <a:t>Laptop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IP</a:t>
            </a:r>
            <a:endParaRPr sz="3200">
              <a:latin typeface="Calibri"/>
              <a:cs typeface="Calibri"/>
            </a:endParaRPr>
          </a:p>
          <a:p>
            <a:pPr marL="858519" indent="-247015">
              <a:lnSpc>
                <a:spcPct val="100000"/>
              </a:lnSpc>
              <a:spcBef>
                <a:spcPts val="770"/>
              </a:spcBef>
              <a:buClr>
                <a:srgbClr val="009DD9"/>
              </a:buClr>
              <a:buSzPct val="70312"/>
              <a:buFont typeface="Wingdings 2"/>
              <a:buChar char=""/>
              <a:tabLst>
                <a:tab pos="859155" algn="l"/>
              </a:tabLst>
            </a:pPr>
            <a:r>
              <a:rPr sz="3200" spc="-10" dirty="0">
                <a:latin typeface="Calibri"/>
                <a:cs typeface="Calibri"/>
              </a:rPr>
              <a:t>Local </a:t>
            </a:r>
            <a:r>
              <a:rPr sz="3200" dirty="0">
                <a:latin typeface="Calibri"/>
                <a:cs typeface="Calibri"/>
              </a:rPr>
              <a:t>IP </a:t>
            </a:r>
            <a:r>
              <a:rPr sz="3200" spc="-5" dirty="0">
                <a:latin typeface="Calibri"/>
                <a:cs typeface="Calibri"/>
              </a:rPr>
              <a:t>Address (Auburn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Secure)</a:t>
            </a:r>
            <a:endParaRPr sz="3200">
              <a:latin typeface="Calibri"/>
              <a:cs typeface="Calibri"/>
            </a:endParaRPr>
          </a:p>
          <a:p>
            <a:pPr marL="1132840" lvl="1" indent="-210185">
              <a:lnSpc>
                <a:spcPct val="100000"/>
              </a:lnSpc>
              <a:spcBef>
                <a:spcPts val="765"/>
              </a:spcBef>
              <a:buClr>
                <a:srgbClr val="0AD0D9"/>
              </a:buClr>
              <a:buSzPct val="64062"/>
              <a:buFont typeface="Wingdings 2"/>
              <a:buChar char=""/>
              <a:tabLst>
                <a:tab pos="1133475" algn="l"/>
              </a:tabLst>
            </a:pPr>
            <a:r>
              <a:rPr sz="3200" spc="-5" dirty="0">
                <a:latin typeface="Calibri"/>
                <a:cs typeface="Calibri"/>
              </a:rPr>
              <a:t>10.30.18.21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509"/>
            <a:ext cx="100012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>
                <a:solidFill>
                  <a:srgbClr val="04607A"/>
                </a:solidFill>
              </a:rPr>
              <a:t>T</a:t>
            </a:r>
            <a:r>
              <a:rPr spc="-5" dirty="0">
                <a:solidFill>
                  <a:srgbClr val="04607A"/>
                </a:solidFill>
              </a:rPr>
              <a:t>CP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190"/>
              </a:spcBef>
              <a:buClr>
                <a:srgbClr val="0AD0D9"/>
              </a:buClr>
              <a:buSzPct val="92500"/>
              <a:buFont typeface="Wingdings 2"/>
              <a:buChar char=""/>
              <a:tabLst>
                <a:tab pos="287020" algn="l"/>
              </a:tabLst>
            </a:pPr>
            <a:r>
              <a:rPr sz="4000" b="1" spc="-10" dirty="0">
                <a:latin typeface="Calibri"/>
                <a:cs typeface="Calibri"/>
              </a:rPr>
              <a:t>T</a:t>
            </a:r>
            <a:r>
              <a:rPr spc="-10" dirty="0"/>
              <a:t>ransmission </a:t>
            </a:r>
            <a:r>
              <a:rPr sz="4000" b="1" spc="-10" dirty="0">
                <a:latin typeface="Calibri"/>
                <a:cs typeface="Calibri"/>
              </a:rPr>
              <a:t>C</a:t>
            </a:r>
            <a:r>
              <a:rPr spc="-10" dirty="0"/>
              <a:t>ontrol</a:t>
            </a:r>
            <a:r>
              <a:rPr spc="-45" dirty="0"/>
              <a:t> </a:t>
            </a:r>
            <a:r>
              <a:rPr sz="4000" b="1" spc="-15" dirty="0">
                <a:latin typeface="Calibri"/>
                <a:cs typeface="Calibri"/>
              </a:rPr>
              <a:t>P</a:t>
            </a:r>
            <a:r>
              <a:rPr spc="-15" dirty="0"/>
              <a:t>rotocol</a:t>
            </a:r>
            <a:endParaRPr sz="4000">
              <a:latin typeface="Calibri"/>
              <a:cs typeface="Calibri"/>
            </a:endParaRPr>
          </a:p>
          <a:p>
            <a:pPr marL="287020" marR="5080" indent="-274320">
              <a:lnSpc>
                <a:spcPct val="100000"/>
              </a:lnSpc>
              <a:spcBef>
                <a:spcPts val="715"/>
              </a:spcBef>
              <a:buClr>
                <a:srgbClr val="0AD0D9"/>
              </a:buClr>
              <a:buSzPct val="90384"/>
              <a:buFont typeface="Wingdings 2"/>
              <a:buChar char=""/>
              <a:tabLst>
                <a:tab pos="287020" algn="l"/>
              </a:tabLst>
            </a:pPr>
            <a:r>
              <a:rPr dirty="0"/>
              <a:t>is a </a:t>
            </a:r>
            <a:r>
              <a:rPr spc="-10" dirty="0"/>
              <a:t>set </a:t>
            </a:r>
            <a:r>
              <a:rPr spc="-5" dirty="0"/>
              <a:t>of </a:t>
            </a:r>
            <a:r>
              <a:rPr dirty="0"/>
              <a:t>rules </a:t>
            </a:r>
            <a:r>
              <a:rPr spc="-5" dirty="0"/>
              <a:t>used along </a:t>
            </a:r>
            <a:r>
              <a:rPr dirty="0"/>
              <a:t>with the </a:t>
            </a:r>
            <a:r>
              <a:rPr spc="-10" dirty="0"/>
              <a:t>Internet </a:t>
            </a:r>
            <a:r>
              <a:rPr spc="-15" dirty="0"/>
              <a:t>Protocol to  </a:t>
            </a:r>
            <a:r>
              <a:rPr spc="-5" dirty="0"/>
              <a:t>send </a:t>
            </a:r>
            <a:r>
              <a:rPr spc="-15" dirty="0"/>
              <a:t>data </a:t>
            </a:r>
            <a:r>
              <a:rPr dirty="0"/>
              <a:t>in the </a:t>
            </a:r>
            <a:r>
              <a:rPr spc="-20" dirty="0"/>
              <a:t>form </a:t>
            </a:r>
            <a:r>
              <a:rPr spc="-5" dirty="0"/>
              <a:t>of message units between  </a:t>
            </a:r>
            <a:r>
              <a:rPr spc="-15" dirty="0"/>
              <a:t>computers </a:t>
            </a:r>
            <a:r>
              <a:rPr spc="-10" dirty="0"/>
              <a:t>over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internet</a:t>
            </a:r>
          </a:p>
          <a:p>
            <a:pPr marL="287020" marR="211454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0384"/>
              <a:buFont typeface="Wingdings 2"/>
              <a:buChar char=""/>
              <a:tabLst>
                <a:tab pos="287020" algn="l"/>
              </a:tabLst>
            </a:pPr>
            <a:r>
              <a:rPr dirty="0"/>
              <a:t>a </a:t>
            </a:r>
            <a:r>
              <a:rPr spc="-15" dirty="0"/>
              <a:t>protocol </a:t>
            </a:r>
            <a:r>
              <a:rPr spc="-5" dirty="0"/>
              <a:t>developed </a:t>
            </a:r>
            <a:r>
              <a:rPr spc="-25" dirty="0"/>
              <a:t>for </a:t>
            </a:r>
            <a:r>
              <a:rPr dirty="0"/>
              <a:t>the </a:t>
            </a:r>
            <a:r>
              <a:rPr spc="-10" dirty="0"/>
              <a:t>internet </a:t>
            </a:r>
            <a:r>
              <a:rPr spc="-15" dirty="0"/>
              <a:t>to get data from  </a:t>
            </a:r>
            <a:r>
              <a:rPr spc="-5" dirty="0"/>
              <a:t>one </a:t>
            </a:r>
            <a:r>
              <a:rPr spc="-10" dirty="0"/>
              <a:t>network </a:t>
            </a:r>
            <a:r>
              <a:rPr spc="-5" dirty="0"/>
              <a:t>device </a:t>
            </a:r>
            <a:r>
              <a:rPr spc="-15" dirty="0"/>
              <a:t>to</a:t>
            </a:r>
            <a:r>
              <a:rPr spc="-50" dirty="0"/>
              <a:t> </a:t>
            </a:r>
            <a:r>
              <a:rPr spc="-5" dirty="0"/>
              <a:t>another;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509"/>
            <a:ext cx="264160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4607A"/>
                </a:solidFill>
              </a:rPr>
              <a:t>INTERNET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83613"/>
            <a:ext cx="3807460" cy="424878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172845">
              <a:lnSpc>
                <a:spcPct val="100000"/>
              </a:lnSpc>
              <a:spcBef>
                <a:spcPts val="780"/>
              </a:spcBef>
            </a:pPr>
            <a:r>
              <a:rPr sz="2400" b="1" spc="-5" dirty="0">
                <a:solidFill>
                  <a:srgbClr val="04607A"/>
                </a:solidFill>
                <a:latin typeface="Constantia"/>
                <a:cs typeface="Constantia"/>
              </a:rPr>
              <a:t>INTERNET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790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Internet</a:t>
            </a:r>
            <a:endParaRPr sz="2800">
              <a:latin typeface="Calibri"/>
              <a:cs typeface="Calibri"/>
            </a:endParaRPr>
          </a:p>
          <a:p>
            <a:pPr marL="652780" lvl="1" indent="-247015">
              <a:lnSpc>
                <a:spcPct val="100000"/>
              </a:lnSpc>
              <a:spcBef>
                <a:spcPts val="340"/>
              </a:spcBef>
              <a:buClr>
                <a:srgbClr val="0E6EC5"/>
              </a:buClr>
              <a:buSzPct val="83928"/>
              <a:buFont typeface="Wingdings 2"/>
              <a:buChar char=""/>
              <a:tabLst>
                <a:tab pos="653415" algn="l"/>
              </a:tabLst>
            </a:pPr>
            <a:r>
              <a:rPr sz="2800" spc="-35" dirty="0">
                <a:latin typeface="Calibri"/>
                <a:cs typeface="Calibri"/>
              </a:rPr>
              <a:t>World </a:t>
            </a:r>
            <a:r>
              <a:rPr sz="2800" spc="-10" dirty="0">
                <a:latin typeface="Calibri"/>
                <a:cs typeface="Calibri"/>
              </a:rPr>
              <a:t>Wide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Web</a:t>
            </a:r>
            <a:endParaRPr sz="2800">
              <a:latin typeface="Calibri"/>
              <a:cs typeface="Calibri"/>
            </a:endParaRPr>
          </a:p>
          <a:p>
            <a:pPr marL="652780" marR="5080" lvl="1" indent="-247015">
              <a:lnSpc>
                <a:spcPct val="90000"/>
              </a:lnSpc>
              <a:spcBef>
                <a:spcPts val="670"/>
              </a:spcBef>
              <a:buClr>
                <a:srgbClr val="0E6EC5"/>
              </a:buClr>
              <a:buSzPct val="83928"/>
              <a:buFont typeface="Wingdings 2"/>
              <a:buChar char=""/>
              <a:tabLst>
                <a:tab pos="653415" algn="l"/>
              </a:tabLst>
            </a:pPr>
            <a:r>
              <a:rPr sz="2800" spc="-5" dirty="0">
                <a:latin typeface="Calibri"/>
                <a:cs typeface="Calibri"/>
              </a:rPr>
              <a:t>A global </a:t>
            </a:r>
            <a:r>
              <a:rPr sz="2800" spc="-15" dirty="0">
                <a:latin typeface="Calibri"/>
                <a:cs typeface="Calibri"/>
              </a:rPr>
              <a:t>computer  </a:t>
            </a:r>
            <a:r>
              <a:rPr sz="2800" spc="-10" dirty="0">
                <a:latin typeface="Calibri"/>
                <a:cs typeface="Calibri"/>
              </a:rPr>
              <a:t>network </a:t>
            </a:r>
            <a:r>
              <a:rPr sz="2800" spc="-15" dirty="0">
                <a:latin typeface="Calibri"/>
                <a:cs typeface="Calibri"/>
              </a:rPr>
              <a:t>providing 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15" dirty="0">
                <a:latin typeface="Calibri"/>
                <a:cs typeface="Calibri"/>
              </a:rPr>
              <a:t>variety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information  </a:t>
            </a:r>
            <a:r>
              <a:rPr sz="2800" spc="-10" dirty="0">
                <a:latin typeface="Calibri"/>
                <a:cs typeface="Calibri"/>
              </a:rPr>
              <a:t>and communication  </a:t>
            </a:r>
            <a:r>
              <a:rPr sz="2800" spc="-15" dirty="0">
                <a:latin typeface="Calibri"/>
                <a:cs typeface="Calibri"/>
              </a:rPr>
              <a:t>facilities across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5" dirty="0">
                <a:latin typeface="Calibri"/>
                <a:cs typeface="Calibri"/>
              </a:rPr>
              <a:t>entire country </a:t>
            </a:r>
            <a:r>
              <a:rPr sz="2800" spc="-10" dirty="0">
                <a:latin typeface="Calibri"/>
                <a:cs typeface="Calibri"/>
              </a:rPr>
              <a:t>and  </a:t>
            </a:r>
            <a:r>
              <a:rPr sz="2800" spc="-15" dirty="0">
                <a:latin typeface="Calibri"/>
                <a:cs typeface="Calibri"/>
              </a:rPr>
              <a:t>most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world.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0" y="2438400"/>
            <a:ext cx="426720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509"/>
            <a:ext cx="271653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4607A"/>
                </a:solidFill>
              </a:rPr>
              <a:t>INTRANET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56587"/>
            <a:ext cx="3757929" cy="396176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340485">
              <a:lnSpc>
                <a:spcPct val="100000"/>
              </a:lnSpc>
              <a:spcBef>
                <a:spcPts val="994"/>
              </a:spcBef>
            </a:pPr>
            <a:r>
              <a:rPr sz="2400" b="1" spc="-5" dirty="0">
                <a:solidFill>
                  <a:srgbClr val="04607A"/>
                </a:solidFill>
                <a:latin typeface="Constantia"/>
                <a:cs typeface="Constantia"/>
              </a:rPr>
              <a:t>Intranet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112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7020" algn="l"/>
              </a:tabLst>
            </a:pPr>
            <a:r>
              <a:rPr sz="3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Intranet</a:t>
            </a:r>
            <a:endParaRPr sz="3000">
              <a:latin typeface="Calibri"/>
              <a:cs typeface="Calibri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650"/>
              </a:spcBef>
              <a:buClr>
                <a:srgbClr val="0E6EC5"/>
              </a:buClr>
              <a:buSzPct val="84615"/>
              <a:buFont typeface="Wingdings 2"/>
              <a:buChar char=""/>
              <a:tabLst>
                <a:tab pos="653415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computer network  </a:t>
            </a:r>
            <a:r>
              <a:rPr sz="2600" dirty="0">
                <a:latin typeface="Calibri"/>
                <a:cs typeface="Calibri"/>
              </a:rPr>
              <a:t>with </a:t>
            </a:r>
            <a:r>
              <a:rPr sz="2600" spc="-10" dirty="0">
                <a:latin typeface="Calibri"/>
                <a:cs typeface="Calibri"/>
              </a:rPr>
              <a:t>restricted </a:t>
            </a:r>
            <a:r>
              <a:rPr sz="2600" spc="-5" dirty="0">
                <a:latin typeface="Calibri"/>
                <a:cs typeface="Calibri"/>
              </a:rPr>
              <a:t>access  </a:t>
            </a:r>
            <a:r>
              <a:rPr sz="2600" dirty="0">
                <a:latin typeface="Calibri"/>
                <a:cs typeface="Calibri"/>
              </a:rPr>
              <a:t>within a </a:t>
            </a:r>
            <a:r>
              <a:rPr sz="2600" spc="-15" dirty="0">
                <a:latin typeface="Calibri"/>
                <a:cs typeface="Calibri"/>
              </a:rPr>
              <a:t>company </a:t>
            </a:r>
            <a:r>
              <a:rPr sz="2600" spc="-5" dirty="0">
                <a:latin typeface="Calibri"/>
                <a:cs typeface="Calibri"/>
              </a:rPr>
              <a:t>or  school that uses  </a:t>
            </a:r>
            <a:r>
              <a:rPr sz="2600" spc="-10" dirty="0">
                <a:latin typeface="Calibri"/>
                <a:cs typeface="Calibri"/>
              </a:rPr>
              <a:t>software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15" dirty="0">
                <a:latin typeface="Calibri"/>
                <a:cs typeface="Calibri"/>
              </a:rPr>
              <a:t>protocols  </a:t>
            </a:r>
            <a:r>
              <a:rPr sz="2600" spc="-5" dirty="0">
                <a:latin typeface="Calibri"/>
                <a:cs typeface="Calibri"/>
              </a:rPr>
              <a:t>developed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the  </a:t>
            </a:r>
            <a:r>
              <a:rPr sz="2600" spc="-10" dirty="0">
                <a:latin typeface="Calibri"/>
                <a:cs typeface="Calibri"/>
              </a:rPr>
              <a:t>Internet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76800" y="2650235"/>
            <a:ext cx="358140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509"/>
            <a:ext cx="202946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04607A"/>
                </a:solidFill>
              </a:rPr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846984"/>
            <a:ext cx="3924935" cy="373062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400" b="1" spc="-5" dirty="0">
                <a:solidFill>
                  <a:srgbClr val="04607A"/>
                </a:solidFill>
                <a:latin typeface="Constantia"/>
                <a:cs typeface="Constantia"/>
              </a:rPr>
              <a:t>Server</a:t>
            </a:r>
            <a:endParaRPr sz="2400">
              <a:latin typeface="Constantia"/>
              <a:cs typeface="Constantia"/>
            </a:endParaRPr>
          </a:p>
          <a:p>
            <a:pPr marL="332740" marR="5080" indent="-274320">
              <a:lnSpc>
                <a:spcPct val="100000"/>
              </a:lnSpc>
              <a:spcBef>
                <a:spcPts val="112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33274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server </a:t>
            </a:r>
            <a:r>
              <a:rPr sz="2800" spc="-5" dirty="0">
                <a:latin typeface="Calibri"/>
                <a:cs typeface="Calibri"/>
              </a:rPr>
              <a:t>is a </a:t>
            </a:r>
            <a:r>
              <a:rPr sz="2800" spc="-15" dirty="0">
                <a:latin typeface="Calibri"/>
                <a:cs typeface="Calibri"/>
              </a:rPr>
              <a:t>computer </a:t>
            </a:r>
            <a:r>
              <a:rPr sz="2800" spc="-5" dirty="0">
                <a:latin typeface="Calibri"/>
                <a:cs typeface="Calibri"/>
              </a:rPr>
              <a:t>in  a </a:t>
            </a:r>
            <a:r>
              <a:rPr sz="2800" spc="-20" dirty="0">
                <a:latin typeface="Calibri"/>
                <a:cs typeface="Calibri"/>
              </a:rPr>
              <a:t>central </a:t>
            </a:r>
            <a:r>
              <a:rPr sz="2800" spc="-10" dirty="0">
                <a:latin typeface="Calibri"/>
                <a:cs typeface="Calibri"/>
              </a:rPr>
              <a:t>location that  runs </a:t>
            </a:r>
            <a:r>
              <a:rPr sz="2800" spc="-15" dirty="0">
                <a:latin typeface="Calibri"/>
                <a:cs typeface="Calibri"/>
              </a:rPr>
              <a:t>software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25" dirty="0">
                <a:latin typeface="Calibri"/>
                <a:cs typeface="Calibri"/>
              </a:rPr>
              <a:t>stores  </a:t>
            </a:r>
            <a:r>
              <a:rPr sz="2800" spc="-20" dirty="0">
                <a:latin typeface="Calibri"/>
                <a:cs typeface="Calibri"/>
              </a:rPr>
              <a:t>data.</a:t>
            </a:r>
            <a:endParaRPr sz="2800">
              <a:latin typeface="Calibri"/>
              <a:cs typeface="Calibri"/>
            </a:endParaRPr>
          </a:p>
          <a:p>
            <a:pPr marL="332740" marR="7620" indent="-27432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332740" algn="l"/>
              </a:tabLst>
            </a:pPr>
            <a:r>
              <a:rPr sz="2800" spc="-10" dirty="0">
                <a:latin typeface="Calibri"/>
                <a:cs typeface="Calibri"/>
              </a:rPr>
              <a:t>Multiple clients </a:t>
            </a:r>
            <a:r>
              <a:rPr sz="2800" spc="-15" dirty="0">
                <a:latin typeface="Calibri"/>
                <a:cs typeface="Calibri"/>
              </a:rPr>
              <a:t>can  </a:t>
            </a:r>
            <a:r>
              <a:rPr sz="2800" spc="-10" dirty="0">
                <a:latin typeface="Calibri"/>
                <a:cs typeface="Calibri"/>
              </a:rPr>
              <a:t>connect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server </a:t>
            </a:r>
            <a:r>
              <a:rPr sz="2800" spc="-30" dirty="0">
                <a:latin typeface="Calibri"/>
                <a:cs typeface="Calibri"/>
              </a:rPr>
              <a:t>for  </a:t>
            </a:r>
            <a:r>
              <a:rPr sz="2800" spc="-5" dirty="0">
                <a:latin typeface="Calibri"/>
                <a:cs typeface="Calibri"/>
              </a:rPr>
              <a:t>their </a:t>
            </a:r>
            <a:r>
              <a:rPr sz="2800" spc="-15" dirty="0">
                <a:latin typeface="Calibri"/>
                <a:cs typeface="Calibri"/>
              </a:rPr>
              <a:t>processing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1600" y="2491739"/>
            <a:ext cx="3048000" cy="399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509"/>
            <a:ext cx="4081779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4607A"/>
                </a:solidFill>
              </a:rPr>
              <a:t>WEB</a:t>
            </a:r>
            <a:r>
              <a:rPr spc="-80" dirty="0">
                <a:solidFill>
                  <a:srgbClr val="04607A"/>
                </a:solidFill>
              </a:rPr>
              <a:t> </a:t>
            </a:r>
            <a:r>
              <a:rPr spc="-20" dirty="0">
                <a:solidFill>
                  <a:srgbClr val="04607A"/>
                </a:solidFill>
              </a:rPr>
              <a:t>BROWSER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46984"/>
            <a:ext cx="3788410" cy="415734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008380">
              <a:lnSpc>
                <a:spcPct val="100000"/>
              </a:lnSpc>
              <a:spcBef>
                <a:spcPts val="1070"/>
              </a:spcBef>
            </a:pPr>
            <a:r>
              <a:rPr sz="2400" b="1" spc="-60" dirty="0">
                <a:solidFill>
                  <a:srgbClr val="04607A"/>
                </a:solidFill>
                <a:latin typeface="Constantia"/>
                <a:cs typeface="Constantia"/>
              </a:rPr>
              <a:t>Web</a:t>
            </a:r>
            <a:r>
              <a:rPr sz="2400" b="1" spc="-70" dirty="0">
                <a:solidFill>
                  <a:srgbClr val="04607A"/>
                </a:solidFill>
                <a:latin typeface="Constantia"/>
                <a:cs typeface="Constantia"/>
              </a:rPr>
              <a:t> </a:t>
            </a:r>
            <a:r>
              <a:rPr sz="2400" b="1" spc="-20" dirty="0">
                <a:solidFill>
                  <a:srgbClr val="04607A"/>
                </a:solidFill>
                <a:latin typeface="Constantia"/>
                <a:cs typeface="Constantia"/>
              </a:rPr>
              <a:t>Browser</a:t>
            </a:r>
            <a:endParaRPr sz="2400">
              <a:latin typeface="Constantia"/>
              <a:cs typeface="Constantia"/>
            </a:endParaRPr>
          </a:p>
          <a:p>
            <a:pPr marL="287020" marR="260985" indent="-274320">
              <a:lnSpc>
                <a:spcPct val="100000"/>
              </a:lnSpc>
              <a:spcBef>
                <a:spcPts val="112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software </a:t>
            </a:r>
            <a:r>
              <a:rPr sz="2800" spc="-10" dirty="0">
                <a:latin typeface="Calibri"/>
                <a:cs typeface="Calibri"/>
              </a:rPr>
              <a:t>application  that </a:t>
            </a:r>
            <a:r>
              <a:rPr sz="2800" spc="-15" dirty="0">
                <a:latin typeface="Calibri"/>
                <a:cs typeface="Calibri"/>
              </a:rPr>
              <a:t>allows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20" dirty="0">
                <a:latin typeface="Calibri"/>
                <a:cs typeface="Calibri"/>
              </a:rPr>
              <a:t>browsing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35" dirty="0">
                <a:latin typeface="Calibri"/>
                <a:cs typeface="Calibri"/>
              </a:rPr>
              <a:t>World  </a:t>
            </a:r>
            <a:r>
              <a:rPr sz="2800" spc="-10" dirty="0">
                <a:latin typeface="Calibri"/>
                <a:cs typeface="Calibri"/>
              </a:rPr>
              <a:t>Wide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Web</a:t>
            </a:r>
            <a:endParaRPr sz="2800">
              <a:latin typeface="Calibri"/>
              <a:cs typeface="Calibri"/>
            </a:endParaRPr>
          </a:p>
          <a:p>
            <a:pPr marL="287020" marR="5080" indent="-27432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15" dirty="0">
                <a:latin typeface="Calibri"/>
                <a:cs typeface="Calibri"/>
              </a:rPr>
              <a:t>computer </a:t>
            </a:r>
            <a:r>
              <a:rPr sz="2800" spc="-25" dirty="0">
                <a:latin typeface="Calibri"/>
                <a:cs typeface="Calibri"/>
              </a:rPr>
              <a:t>program </a:t>
            </a:r>
            <a:r>
              <a:rPr sz="2800" spc="-10" dirty="0">
                <a:latin typeface="Calibri"/>
                <a:cs typeface="Calibri"/>
              </a:rPr>
              <a:t>used 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accessing </a:t>
            </a:r>
            <a:r>
              <a:rPr sz="2800" spc="-15" dirty="0">
                <a:latin typeface="Calibri"/>
                <a:cs typeface="Calibri"/>
              </a:rPr>
              <a:t>sites </a:t>
            </a:r>
            <a:r>
              <a:rPr sz="2800" spc="-10" dirty="0">
                <a:latin typeface="Calibri"/>
                <a:cs typeface="Calibri"/>
              </a:rPr>
              <a:t>or  </a:t>
            </a:r>
            <a:r>
              <a:rPr sz="2800" spc="-15" dirty="0">
                <a:latin typeface="Calibri"/>
                <a:cs typeface="Calibri"/>
              </a:rPr>
              <a:t>information </a:t>
            </a:r>
            <a:r>
              <a:rPr sz="2800" spc="-5" dirty="0">
                <a:latin typeface="Calibri"/>
                <a:cs typeface="Calibri"/>
              </a:rPr>
              <a:t>on a  </a:t>
            </a:r>
            <a:r>
              <a:rPr sz="2800" spc="-15" dirty="0">
                <a:latin typeface="Calibri"/>
                <a:cs typeface="Calibri"/>
              </a:rPr>
              <a:t>network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9200" y="2590800"/>
            <a:ext cx="3377184" cy="3602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509"/>
            <a:ext cx="419544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4607A"/>
                </a:solidFill>
              </a:rPr>
              <a:t>DOMAIN</a:t>
            </a:r>
            <a:r>
              <a:rPr spc="-70" dirty="0">
                <a:solidFill>
                  <a:srgbClr val="04607A"/>
                </a:solidFill>
              </a:rPr>
              <a:t> </a:t>
            </a:r>
            <a:r>
              <a:rPr dirty="0">
                <a:solidFill>
                  <a:srgbClr val="04607A"/>
                </a:solidFill>
              </a:rPr>
              <a:t>NAME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6212"/>
            <a:ext cx="6557009" cy="361378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4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b="1" u="heavy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Domain</a:t>
            </a:r>
            <a:r>
              <a:rPr sz="2600" b="1" u="heavy" spc="-5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Name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onstantia"/>
                <a:cs typeface="Constantia"/>
              </a:rPr>
              <a:t>Used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0" dirty="0">
                <a:latin typeface="Constantia"/>
                <a:cs typeface="Constantia"/>
              </a:rPr>
              <a:t>identify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one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more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IP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addresses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onstantia"/>
                <a:cs typeface="Constantia"/>
              </a:rPr>
              <a:t>Used </a:t>
            </a:r>
            <a:r>
              <a:rPr sz="2400" spc="-5" dirty="0">
                <a:latin typeface="Constantia"/>
                <a:cs typeface="Constantia"/>
              </a:rPr>
              <a:t>in RLSs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0" dirty="0">
                <a:latin typeface="Constantia"/>
                <a:cs typeface="Constantia"/>
              </a:rPr>
              <a:t>identify </a:t>
            </a:r>
            <a:r>
              <a:rPr sz="2400" spc="-5" dirty="0">
                <a:latin typeface="Constantia"/>
                <a:cs typeface="Constantia"/>
              </a:rPr>
              <a:t>particular</a:t>
            </a:r>
            <a:r>
              <a:rPr sz="2400" spc="-45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web </a:t>
            </a:r>
            <a:r>
              <a:rPr sz="2400" spc="-15" dirty="0">
                <a:latin typeface="Constantia"/>
                <a:cs typeface="Constantia"/>
              </a:rPr>
              <a:t>pages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Example: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u="heavy" spc="-25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Constantia"/>
                <a:cs typeface="Constantia"/>
                <a:hlinkClick r:id="rId2"/>
              </a:rPr>
              <a:t>www.google.com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u="heavy" spc="-45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Constantia"/>
                <a:cs typeface="Constantia"/>
                <a:hlinkClick r:id="rId3"/>
              </a:rPr>
              <a:t>www.ebay.com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u="heavy" spc="-20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Constantia"/>
                <a:cs typeface="Constantia"/>
                <a:hlinkClick r:id="rId4"/>
              </a:rPr>
              <a:t>www.auburncc.org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u="heavy" spc="-20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Constantia"/>
                <a:cs typeface="Constantia"/>
                <a:hlinkClick r:id="rId5"/>
              </a:rPr>
              <a:t>www.whitehouse.gov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1012901"/>
            <a:ext cx="557339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What </a:t>
            </a:r>
            <a:r>
              <a:rPr spc="-10" dirty="0"/>
              <a:t>Is</a:t>
            </a:r>
            <a:r>
              <a:rPr spc="-45" dirty="0"/>
              <a:t> </a:t>
            </a:r>
            <a:r>
              <a:rPr spc="-5" dirty="0"/>
              <a:t>Networking?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2068194"/>
            <a:ext cx="8214359" cy="2799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0170" indent="-342900">
              <a:lnSpc>
                <a:spcPct val="100000"/>
              </a:lnSpc>
              <a:spcBef>
                <a:spcPts val="95"/>
              </a:spcBef>
              <a:buClr>
                <a:srgbClr val="0E6EC5"/>
              </a:buClr>
              <a:buSzPct val="83928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Networking </a:t>
            </a:r>
            <a:r>
              <a:rPr sz="2800" spc="-5" dirty="0">
                <a:latin typeface="Calibri"/>
                <a:cs typeface="Calibri"/>
              </a:rPr>
              <a:t>is the </a:t>
            </a:r>
            <a:r>
              <a:rPr sz="2800" spc="-20" dirty="0">
                <a:latin typeface="Calibri"/>
                <a:cs typeface="Calibri"/>
              </a:rPr>
              <a:t>exchange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information </a:t>
            </a:r>
            <a:r>
              <a:rPr sz="2800" spc="-5" dirty="0">
                <a:latin typeface="Calibri"/>
                <a:cs typeface="Calibri"/>
              </a:rPr>
              <a:t>or services  </a:t>
            </a:r>
            <a:r>
              <a:rPr sz="2800" spc="-10" dirty="0">
                <a:latin typeface="Calibri"/>
                <a:cs typeface="Calibri"/>
              </a:rPr>
              <a:t>among individuals, </a:t>
            </a:r>
            <a:r>
              <a:rPr sz="2800" spc="-15" dirty="0">
                <a:latin typeface="Calibri"/>
                <a:cs typeface="Calibri"/>
              </a:rPr>
              <a:t>groups,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institutions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680"/>
              </a:spcBef>
              <a:buClr>
                <a:srgbClr val="0E6EC5"/>
              </a:buClr>
              <a:buSzPct val="83928"/>
              <a:buChar char="•"/>
              <a:tabLst>
                <a:tab pos="354965" algn="l"/>
                <a:tab pos="355600" algn="l"/>
                <a:tab pos="1899920" algn="l"/>
              </a:tabLst>
            </a:pPr>
            <a:r>
              <a:rPr sz="2800" spc="-15" dirty="0">
                <a:latin typeface="Calibri"/>
                <a:cs typeface="Calibri"/>
              </a:rPr>
              <a:t>Networks	are </a:t>
            </a:r>
            <a:r>
              <a:rPr sz="2800" spc="-5" dirty="0">
                <a:latin typeface="Calibri"/>
                <a:cs typeface="Calibri"/>
              </a:rPr>
              <a:t>used </a:t>
            </a:r>
            <a:r>
              <a:rPr sz="2800" spc="-15" dirty="0">
                <a:latin typeface="Calibri"/>
                <a:cs typeface="Calibri"/>
              </a:rPr>
              <a:t>almost </a:t>
            </a:r>
            <a:r>
              <a:rPr sz="2800" spc="-10" dirty="0">
                <a:latin typeface="Calibri"/>
                <a:cs typeface="Calibri"/>
              </a:rPr>
              <a:t>everywhere. Without </a:t>
            </a:r>
            <a:r>
              <a:rPr sz="2800" spc="-5" dirty="0">
                <a:latin typeface="Calibri"/>
                <a:cs typeface="Calibri"/>
              </a:rPr>
              <a:t>them 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15" dirty="0">
                <a:latin typeface="Calibri"/>
                <a:cs typeface="Calibri"/>
              </a:rPr>
              <a:t>would </a:t>
            </a:r>
            <a:r>
              <a:rPr sz="2800" spc="-10" dirty="0">
                <a:latin typeface="Calibri"/>
                <a:cs typeface="Calibri"/>
              </a:rPr>
              <a:t>not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internet </a:t>
            </a:r>
            <a:r>
              <a:rPr sz="2800" spc="-5" dirty="0">
                <a:latin typeface="Calibri"/>
                <a:cs typeface="Calibri"/>
              </a:rPr>
              <a:t>or be </a:t>
            </a:r>
            <a:r>
              <a:rPr sz="2800" spc="-10" dirty="0">
                <a:latin typeface="Calibri"/>
                <a:cs typeface="Calibri"/>
              </a:rPr>
              <a:t>able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log in </a:t>
            </a:r>
            <a:r>
              <a:rPr sz="2800" spc="-20" dirty="0">
                <a:latin typeface="Calibri"/>
                <a:cs typeface="Calibri"/>
              </a:rPr>
              <a:t>to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computers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10" dirty="0">
                <a:latin typeface="Calibri"/>
                <a:cs typeface="Calibri"/>
              </a:rPr>
              <a:t>school/work. </a:t>
            </a:r>
            <a:r>
              <a:rPr sz="2800" spc="-15" dirty="0">
                <a:latin typeface="Calibri"/>
                <a:cs typeface="Calibri"/>
              </a:rPr>
              <a:t>Many </a:t>
            </a:r>
            <a:r>
              <a:rPr sz="2800" spc="-20" dirty="0">
                <a:latin typeface="Calibri"/>
                <a:cs typeface="Calibri"/>
              </a:rPr>
              <a:t>tasks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25" dirty="0">
                <a:latin typeface="Calibri"/>
                <a:cs typeface="Calibri"/>
              </a:rPr>
              <a:t>you  </a:t>
            </a:r>
            <a:r>
              <a:rPr sz="2800" spc="-10" dirty="0">
                <a:latin typeface="Calibri"/>
                <a:cs typeface="Calibri"/>
              </a:rPr>
              <a:t>use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computer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would become almost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impossible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509"/>
            <a:ext cx="3345179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4607A"/>
                </a:solidFill>
              </a:rPr>
              <a:t>EXTENSIONS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9111"/>
            <a:ext cx="6565265" cy="305879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Domain </a:t>
            </a:r>
            <a:r>
              <a:rPr sz="2600" b="1" u="heavy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Name</a:t>
            </a:r>
            <a:r>
              <a:rPr sz="2600" b="1" u="heavy" spc="-114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Extensions</a:t>
            </a:r>
            <a:endParaRPr sz="26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65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5750" algn="l"/>
              </a:tabLst>
            </a:pPr>
            <a:r>
              <a:rPr sz="2800" spc="-45" dirty="0">
                <a:latin typeface="Constantia"/>
                <a:cs typeface="Constantia"/>
              </a:rPr>
              <a:t>gov </a:t>
            </a:r>
            <a:r>
              <a:rPr sz="2800" spc="-5" dirty="0">
                <a:latin typeface="Constantia"/>
                <a:cs typeface="Constantia"/>
              </a:rPr>
              <a:t>- </a:t>
            </a:r>
            <a:r>
              <a:rPr sz="2800" spc="-20" dirty="0">
                <a:latin typeface="Constantia"/>
                <a:cs typeface="Constantia"/>
              </a:rPr>
              <a:t>Government</a:t>
            </a:r>
            <a:r>
              <a:rPr sz="2800" spc="-180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agencies</a:t>
            </a:r>
            <a:endParaRPr sz="28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5750" algn="l"/>
              </a:tabLst>
            </a:pPr>
            <a:r>
              <a:rPr sz="2800" spc="-10" dirty="0">
                <a:latin typeface="Constantia"/>
                <a:cs typeface="Constantia"/>
              </a:rPr>
              <a:t>edu </a:t>
            </a:r>
            <a:r>
              <a:rPr sz="2800" spc="-5" dirty="0">
                <a:latin typeface="Constantia"/>
                <a:cs typeface="Constantia"/>
              </a:rPr>
              <a:t>- Educational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institutions</a:t>
            </a:r>
            <a:endParaRPr sz="28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5750" algn="l"/>
              </a:tabLst>
            </a:pPr>
            <a:r>
              <a:rPr sz="2800" spc="-20" dirty="0">
                <a:latin typeface="Constantia"/>
                <a:cs typeface="Constantia"/>
              </a:rPr>
              <a:t>org </a:t>
            </a:r>
            <a:r>
              <a:rPr sz="2800" spc="-5" dirty="0">
                <a:latin typeface="Constantia"/>
                <a:cs typeface="Constantia"/>
              </a:rPr>
              <a:t>- Organizations</a:t>
            </a:r>
            <a:r>
              <a:rPr sz="2800" spc="-1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(nonprofit)</a:t>
            </a:r>
            <a:endParaRPr sz="28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5750" algn="l"/>
              </a:tabLst>
            </a:pPr>
            <a:r>
              <a:rPr sz="2800" spc="-10" dirty="0">
                <a:latin typeface="Constantia"/>
                <a:cs typeface="Constantia"/>
              </a:rPr>
              <a:t>mil </a:t>
            </a:r>
            <a:r>
              <a:rPr sz="2800" spc="-5" dirty="0">
                <a:latin typeface="Constantia"/>
                <a:cs typeface="Constantia"/>
              </a:rPr>
              <a:t>- Military </a:t>
            </a:r>
            <a:r>
              <a:rPr sz="2800" spc="-25" dirty="0">
                <a:latin typeface="Constantia"/>
                <a:cs typeface="Constantia"/>
              </a:rPr>
              <a:t>com </a:t>
            </a:r>
            <a:r>
              <a:rPr sz="2800" spc="-5" dirty="0">
                <a:latin typeface="Constantia"/>
                <a:cs typeface="Constantia"/>
              </a:rPr>
              <a:t>- </a:t>
            </a:r>
            <a:r>
              <a:rPr sz="2800" spc="-15" dirty="0">
                <a:latin typeface="Constantia"/>
                <a:cs typeface="Constantia"/>
              </a:rPr>
              <a:t>commercial</a:t>
            </a:r>
            <a:r>
              <a:rPr sz="2800" spc="-16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business</a:t>
            </a:r>
            <a:endParaRPr sz="28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5750" algn="l"/>
              </a:tabLst>
            </a:pPr>
            <a:r>
              <a:rPr sz="2800" spc="-5" dirty="0">
                <a:latin typeface="Constantia"/>
                <a:cs typeface="Constantia"/>
              </a:rPr>
              <a:t>net - </a:t>
            </a:r>
            <a:r>
              <a:rPr sz="2800" spc="-25" dirty="0">
                <a:latin typeface="Constantia"/>
                <a:cs typeface="Constantia"/>
              </a:rPr>
              <a:t>Network</a:t>
            </a:r>
            <a:r>
              <a:rPr sz="2800" spc="-17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organizations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509"/>
            <a:ext cx="712914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What </a:t>
            </a:r>
            <a:r>
              <a:rPr spc="-10" dirty="0"/>
              <a:t>Is </a:t>
            </a:r>
            <a:r>
              <a:rPr dirty="0"/>
              <a:t>a </a:t>
            </a:r>
            <a:r>
              <a:rPr spc="-10" dirty="0"/>
              <a:t>Network</a:t>
            </a:r>
            <a:r>
              <a:rPr spc="-50" dirty="0"/>
              <a:t> </a:t>
            </a:r>
            <a:r>
              <a:rPr spc="-10" dirty="0"/>
              <a:t>Device?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5335"/>
            <a:ext cx="768794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0E6EC5"/>
              </a:buClr>
              <a:buSzPct val="83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item </a:t>
            </a:r>
            <a:r>
              <a:rPr sz="2800" spc="-5" dirty="0">
                <a:latin typeface="Calibri"/>
                <a:cs typeface="Calibri"/>
              </a:rPr>
              <a:t>that use </a:t>
            </a:r>
            <a:r>
              <a:rPr sz="2800" spc="-15" dirty="0">
                <a:latin typeface="Calibri"/>
                <a:cs typeface="Calibri"/>
              </a:rPr>
              <a:t>networks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10" dirty="0">
                <a:latin typeface="Calibri"/>
                <a:cs typeface="Calibri"/>
              </a:rPr>
              <a:t>internet </a:t>
            </a:r>
            <a:r>
              <a:rPr sz="2800" spc="-5" dirty="0">
                <a:latin typeface="Calibri"/>
                <a:cs typeface="Calibri"/>
              </a:rPr>
              <a:t>access.  </a:t>
            </a:r>
            <a:r>
              <a:rPr sz="2800" spc="-15" dirty="0">
                <a:latin typeface="Calibri"/>
                <a:cs typeface="Calibri"/>
              </a:rPr>
              <a:t>Example: Computers, </a:t>
            </a:r>
            <a:r>
              <a:rPr sz="2800" spc="-5" dirty="0">
                <a:latin typeface="Calibri"/>
                <a:cs typeface="Calibri"/>
              </a:rPr>
              <a:t>cell </a:t>
            </a:r>
            <a:r>
              <a:rPr sz="2800" spc="-10" dirty="0">
                <a:latin typeface="Calibri"/>
                <a:cs typeface="Calibri"/>
              </a:rPr>
              <a:t>phones, and </a:t>
            </a:r>
            <a:r>
              <a:rPr sz="2800" spc="-15" dirty="0">
                <a:latin typeface="Calibri"/>
                <a:cs typeface="Calibri"/>
              </a:rPr>
              <a:t>gaming  </a:t>
            </a:r>
            <a:r>
              <a:rPr sz="2800" spc="-10" dirty="0">
                <a:latin typeface="Calibri"/>
                <a:cs typeface="Calibri"/>
              </a:rPr>
              <a:t>consoles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3581400"/>
            <a:ext cx="2895600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81400" y="3200400"/>
            <a:ext cx="2286000" cy="2464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7400" y="4267200"/>
            <a:ext cx="3233928" cy="2426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64514"/>
            <a:ext cx="43205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NETWORK</a:t>
            </a:r>
            <a:r>
              <a:rPr sz="4800" spc="-85" dirty="0"/>
              <a:t> </a:t>
            </a:r>
            <a:r>
              <a:rPr sz="4800" spc="-15" dirty="0"/>
              <a:t>TYPES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35940" y="1793442"/>
            <a:ext cx="7981315" cy="3799204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306705" indent="-294005">
              <a:lnSpc>
                <a:spcPct val="100000"/>
              </a:lnSpc>
              <a:spcBef>
                <a:spcPts val="1195"/>
              </a:spcBef>
              <a:buClr>
                <a:srgbClr val="0AD0D9"/>
              </a:buClr>
              <a:buSzPct val="92045"/>
              <a:buFont typeface="Wingdings 2"/>
              <a:buChar char=""/>
              <a:tabLst>
                <a:tab pos="307340" algn="l"/>
              </a:tabLst>
            </a:pPr>
            <a:r>
              <a:rPr sz="4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LAN</a:t>
            </a:r>
            <a:endParaRPr sz="4400">
              <a:latin typeface="Calibri"/>
              <a:cs typeface="Calibri"/>
            </a:endParaRPr>
          </a:p>
          <a:p>
            <a:pPr marL="652780" lvl="1" indent="-247015">
              <a:lnSpc>
                <a:spcPct val="100000"/>
              </a:lnSpc>
              <a:spcBef>
                <a:spcPts val="990"/>
              </a:spcBef>
              <a:buClr>
                <a:srgbClr val="0E6EC5"/>
              </a:buClr>
              <a:buSzPct val="82500"/>
              <a:buFont typeface="Wingdings 2"/>
              <a:buChar char=""/>
              <a:tabLst>
                <a:tab pos="653415" algn="l"/>
              </a:tabLst>
            </a:pPr>
            <a:r>
              <a:rPr sz="4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ocal </a:t>
            </a:r>
            <a:r>
              <a:rPr sz="4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rea</a:t>
            </a:r>
            <a:r>
              <a:rPr sz="2800" spc="-204" dirty="0">
                <a:latin typeface="Calibri"/>
                <a:cs typeface="Calibri"/>
              </a:rPr>
              <a:t> </a:t>
            </a:r>
            <a:r>
              <a:rPr sz="4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etwork</a:t>
            </a:r>
            <a:endParaRPr sz="2800">
              <a:latin typeface="Calibri"/>
              <a:cs typeface="Calibri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740"/>
              </a:spcBef>
              <a:buClr>
                <a:srgbClr val="0E6EC5"/>
              </a:buClr>
              <a:buSzPct val="80357"/>
              <a:buFont typeface="Wingdings 2"/>
              <a:buChar char=""/>
              <a:tabLst>
                <a:tab pos="653415" algn="l"/>
              </a:tabLst>
            </a:pPr>
            <a:r>
              <a:rPr sz="2800" spc="-5" dirty="0">
                <a:latin typeface="Calibri"/>
                <a:cs typeface="Calibri"/>
              </a:rPr>
              <a:t>LAN </a:t>
            </a:r>
            <a:r>
              <a:rPr sz="2800" spc="-10" dirty="0">
                <a:latin typeface="Calibri"/>
                <a:cs typeface="Calibri"/>
              </a:rPr>
              <a:t>supplies networking capability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group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 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computers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 close 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proximity to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each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other</a:t>
            </a:r>
            <a:r>
              <a:rPr sz="2800" spc="-10" dirty="0">
                <a:latin typeface="Calibri"/>
                <a:cs typeface="Calibri"/>
              </a:rPr>
              <a:t> such as  </a:t>
            </a:r>
            <a:r>
              <a:rPr sz="2800" spc="-5" dirty="0">
                <a:latin typeface="Calibri"/>
                <a:cs typeface="Calibri"/>
              </a:rPr>
              <a:t>in an </a:t>
            </a:r>
            <a:r>
              <a:rPr sz="2800" spc="-10" dirty="0">
                <a:latin typeface="Calibri"/>
                <a:cs typeface="Calibri"/>
              </a:rPr>
              <a:t>office </a:t>
            </a:r>
            <a:r>
              <a:rPr sz="2800" spc="-5" dirty="0">
                <a:latin typeface="Calibri"/>
                <a:cs typeface="Calibri"/>
              </a:rPr>
              <a:t>building, a </a:t>
            </a:r>
            <a:r>
              <a:rPr sz="2800" spc="-10" dirty="0">
                <a:latin typeface="Calibri"/>
                <a:cs typeface="Calibri"/>
              </a:rPr>
              <a:t>school, </a:t>
            </a:r>
            <a:r>
              <a:rPr sz="2800" spc="-5" dirty="0">
                <a:latin typeface="Calibri"/>
                <a:cs typeface="Calibri"/>
              </a:rPr>
              <a:t>or a </a:t>
            </a:r>
            <a:r>
              <a:rPr sz="2800" spc="-10" dirty="0">
                <a:latin typeface="Calibri"/>
                <a:cs typeface="Calibri"/>
              </a:rPr>
              <a:t>home. LAN </a:t>
            </a:r>
            <a:r>
              <a:rPr sz="2800" spc="-5" dirty="0">
                <a:latin typeface="Calibri"/>
                <a:cs typeface="Calibri"/>
              </a:rPr>
              <a:t>is  </a:t>
            </a:r>
            <a:r>
              <a:rPr sz="2800" spc="-10" dirty="0">
                <a:latin typeface="Calibri"/>
                <a:cs typeface="Calibri"/>
              </a:rPr>
              <a:t>useful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sharing </a:t>
            </a:r>
            <a:r>
              <a:rPr sz="2800" spc="-15" dirty="0">
                <a:latin typeface="Calibri"/>
                <a:cs typeface="Calibri"/>
              </a:rPr>
              <a:t>resources </a:t>
            </a:r>
            <a:r>
              <a:rPr sz="2800" spc="-30" dirty="0">
                <a:latin typeface="Calibri"/>
                <a:cs typeface="Calibri"/>
              </a:rPr>
              <a:t>like </a:t>
            </a:r>
            <a:r>
              <a:rPr sz="2800" spc="-10" dirty="0">
                <a:latin typeface="Calibri"/>
                <a:cs typeface="Calibri"/>
              </a:rPr>
              <a:t>files, </a:t>
            </a:r>
            <a:r>
              <a:rPr sz="2800" spc="-20" dirty="0">
                <a:latin typeface="Calibri"/>
                <a:cs typeface="Calibri"/>
              </a:rPr>
              <a:t>printers,  </a:t>
            </a:r>
            <a:r>
              <a:rPr sz="2800" spc="-15" dirty="0">
                <a:latin typeface="Calibri"/>
                <a:cs typeface="Calibri"/>
              </a:rPr>
              <a:t>games </a:t>
            </a:r>
            <a:r>
              <a:rPr sz="2800" spc="-5" dirty="0">
                <a:latin typeface="Calibri"/>
                <a:cs typeface="Calibri"/>
              </a:rPr>
              <a:t>or other</a:t>
            </a:r>
            <a:r>
              <a:rPr sz="2800" spc="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4607A"/>
                </a:solidFill>
              </a:rPr>
              <a:t>NETWORK</a:t>
            </a:r>
            <a:r>
              <a:rPr spc="-75" dirty="0">
                <a:solidFill>
                  <a:srgbClr val="04607A"/>
                </a:solidFill>
              </a:rPr>
              <a:t> </a:t>
            </a:r>
            <a:r>
              <a:rPr spc="-15" dirty="0">
                <a:solidFill>
                  <a:srgbClr val="04607A"/>
                </a:solidFill>
              </a:rPr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93442"/>
            <a:ext cx="7835265" cy="345757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306705" indent="-294005">
              <a:lnSpc>
                <a:spcPct val="100000"/>
              </a:lnSpc>
              <a:spcBef>
                <a:spcPts val="1195"/>
              </a:spcBef>
              <a:buClr>
                <a:srgbClr val="0AD0D9"/>
              </a:buClr>
              <a:buSzPct val="92045"/>
              <a:buFont typeface="Wingdings 2"/>
              <a:buChar char=""/>
              <a:tabLst>
                <a:tab pos="307340" algn="l"/>
              </a:tabLst>
            </a:pPr>
            <a:r>
              <a:rPr sz="4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MAN</a:t>
            </a:r>
            <a:endParaRPr sz="4400">
              <a:latin typeface="Calibri"/>
              <a:cs typeface="Calibri"/>
            </a:endParaRPr>
          </a:p>
          <a:p>
            <a:pPr marL="652780" lvl="1" indent="-247015">
              <a:lnSpc>
                <a:spcPct val="100000"/>
              </a:lnSpc>
              <a:spcBef>
                <a:spcPts val="990"/>
              </a:spcBef>
              <a:buClr>
                <a:srgbClr val="0E6EC5"/>
              </a:buClr>
              <a:buSzPct val="82500"/>
              <a:buFont typeface="Wingdings 2"/>
              <a:buChar char=""/>
              <a:tabLst>
                <a:tab pos="653415" algn="l"/>
              </a:tabLst>
            </a:pPr>
            <a:r>
              <a:rPr sz="4000" b="1" spc="-15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etropolitan </a:t>
            </a:r>
            <a:r>
              <a:rPr sz="4000" b="1" spc="-1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rea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etwork</a:t>
            </a:r>
            <a:endParaRPr sz="2800">
              <a:latin typeface="Calibri"/>
              <a:cs typeface="Calibri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740"/>
              </a:spcBef>
              <a:buClr>
                <a:srgbClr val="0E6EC5"/>
              </a:buClr>
              <a:buSzPct val="80357"/>
              <a:buFont typeface="Wingdings 2"/>
              <a:buChar char=""/>
              <a:tabLst>
                <a:tab pos="653415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metropolitan area network </a:t>
            </a:r>
            <a:r>
              <a:rPr sz="2800" spc="-10" dirty="0">
                <a:latin typeface="Calibri"/>
                <a:cs typeface="Calibri"/>
              </a:rPr>
              <a:t>(MAN) </a:t>
            </a:r>
            <a:r>
              <a:rPr sz="2800" spc="-5" dirty="0">
                <a:latin typeface="Calibri"/>
                <a:cs typeface="Calibri"/>
              </a:rPr>
              <a:t>is a </a:t>
            </a:r>
            <a:r>
              <a:rPr sz="2800" spc="-10" dirty="0">
                <a:latin typeface="Calibri"/>
                <a:cs typeface="Calibri"/>
              </a:rPr>
              <a:t>network  that </a:t>
            </a:r>
            <a:r>
              <a:rPr sz="2800" spc="-15" dirty="0">
                <a:latin typeface="Calibri"/>
                <a:cs typeface="Calibri"/>
              </a:rPr>
              <a:t>interconnects </a:t>
            </a:r>
            <a:r>
              <a:rPr sz="2800" spc="-20" dirty="0">
                <a:latin typeface="Calibri"/>
                <a:cs typeface="Calibri"/>
              </a:rPr>
              <a:t>users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5" dirty="0">
                <a:latin typeface="Calibri"/>
                <a:cs typeface="Calibri"/>
              </a:rPr>
              <a:t>computer resources  </a:t>
            </a:r>
            <a:r>
              <a:rPr sz="2800" spc="-5" dirty="0">
                <a:latin typeface="Calibri"/>
                <a:cs typeface="Calibri"/>
              </a:rPr>
              <a:t>in a 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geographic area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region</a:t>
            </a:r>
            <a:endParaRPr sz="2800">
              <a:latin typeface="Calibri"/>
              <a:cs typeface="Calibri"/>
            </a:endParaRPr>
          </a:p>
          <a:p>
            <a:pPr marL="652780" lvl="1" indent="-24701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0357"/>
              <a:buFont typeface="Wingdings 2"/>
              <a:buChar char=""/>
              <a:tabLst>
                <a:tab pos="653415" algn="l"/>
              </a:tabLst>
            </a:pPr>
            <a:r>
              <a:rPr sz="2800" spc="-5" dirty="0">
                <a:latin typeface="Calibri"/>
                <a:cs typeface="Calibri"/>
              </a:rPr>
              <a:t>Designed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town </a:t>
            </a:r>
            <a:r>
              <a:rPr sz="2800" spc="-5" dirty="0">
                <a:latin typeface="Calibri"/>
                <a:cs typeface="Calibri"/>
              </a:rPr>
              <a:t>or city or a </a:t>
            </a:r>
            <a:r>
              <a:rPr sz="2800" spc="-20" dirty="0">
                <a:latin typeface="Calibri"/>
                <a:cs typeface="Calibri"/>
              </a:rPr>
              <a:t>large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university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NETWORK</a:t>
            </a:r>
            <a:r>
              <a:rPr spc="-75" dirty="0"/>
              <a:t> </a:t>
            </a:r>
            <a:r>
              <a:rPr spc="-1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93442"/>
            <a:ext cx="7780655" cy="388429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306705" indent="-294005">
              <a:lnSpc>
                <a:spcPct val="100000"/>
              </a:lnSpc>
              <a:spcBef>
                <a:spcPts val="1195"/>
              </a:spcBef>
              <a:buClr>
                <a:srgbClr val="0AD0D9"/>
              </a:buClr>
              <a:buSzPct val="92045"/>
              <a:buFont typeface="Wingdings 2"/>
              <a:buChar char=""/>
              <a:tabLst>
                <a:tab pos="307340" algn="l"/>
              </a:tabLst>
            </a:pPr>
            <a:r>
              <a:rPr sz="4400" b="1" u="heavy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WAN</a:t>
            </a:r>
            <a:endParaRPr sz="4400">
              <a:latin typeface="Calibri"/>
              <a:cs typeface="Calibri"/>
            </a:endParaRPr>
          </a:p>
          <a:p>
            <a:pPr marL="652780" lvl="1" indent="-247015">
              <a:lnSpc>
                <a:spcPct val="100000"/>
              </a:lnSpc>
              <a:spcBef>
                <a:spcPts val="990"/>
              </a:spcBef>
              <a:buClr>
                <a:srgbClr val="0E6EC5"/>
              </a:buClr>
              <a:buSzPct val="82500"/>
              <a:buFont typeface="Wingdings 2"/>
              <a:buChar char=""/>
              <a:tabLst>
                <a:tab pos="653415" algn="l"/>
              </a:tabLst>
            </a:pPr>
            <a:r>
              <a:rPr sz="4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ide </a:t>
            </a:r>
            <a:r>
              <a:rPr sz="4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rea</a:t>
            </a:r>
            <a:r>
              <a:rPr sz="2800" spc="-190" dirty="0">
                <a:latin typeface="Calibri"/>
                <a:cs typeface="Calibri"/>
              </a:rPr>
              <a:t> </a:t>
            </a:r>
            <a:r>
              <a:rPr sz="4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etwork</a:t>
            </a:r>
            <a:endParaRPr sz="2800">
              <a:latin typeface="Calibri"/>
              <a:cs typeface="Calibri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740"/>
              </a:spcBef>
              <a:buClr>
                <a:srgbClr val="0E6EC5"/>
              </a:buClr>
              <a:buSzPct val="80357"/>
              <a:buFont typeface="Wingdings 2"/>
              <a:buChar char=""/>
              <a:tabLst>
                <a:tab pos="653415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50" dirty="0">
                <a:latin typeface="Calibri"/>
                <a:cs typeface="Calibri"/>
              </a:rPr>
              <a:t>WAN </a:t>
            </a:r>
            <a:r>
              <a:rPr sz="2800" spc="-10" dirty="0">
                <a:latin typeface="Calibri"/>
                <a:cs typeface="Calibri"/>
              </a:rPr>
              <a:t>spans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large 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geographic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area,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such as a  </a:t>
            </a:r>
            <a:r>
              <a:rPr sz="28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state, 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province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or </a:t>
            </a:r>
            <a:r>
              <a:rPr sz="28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country</a:t>
            </a:r>
            <a:r>
              <a:rPr sz="2800" spc="-30" dirty="0">
                <a:latin typeface="Calibri"/>
                <a:cs typeface="Calibri"/>
              </a:rPr>
              <a:t>. </a:t>
            </a:r>
            <a:r>
              <a:rPr sz="2800" spc="-40" dirty="0">
                <a:latin typeface="Calibri"/>
                <a:cs typeface="Calibri"/>
              </a:rPr>
              <a:t>WANs </a:t>
            </a:r>
            <a:r>
              <a:rPr sz="2800" spc="-10" dirty="0">
                <a:latin typeface="Calibri"/>
                <a:cs typeface="Calibri"/>
              </a:rPr>
              <a:t>often connect  multiple smaller </a:t>
            </a:r>
            <a:r>
              <a:rPr sz="2800" spc="-15" dirty="0">
                <a:latin typeface="Calibri"/>
                <a:cs typeface="Calibri"/>
              </a:rPr>
              <a:t>networks, </a:t>
            </a:r>
            <a:r>
              <a:rPr sz="2800" spc="-10" dirty="0">
                <a:latin typeface="Calibri"/>
                <a:cs typeface="Calibri"/>
              </a:rPr>
              <a:t>such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local </a:t>
            </a:r>
            <a:r>
              <a:rPr sz="2800" spc="-15" dirty="0">
                <a:latin typeface="Calibri"/>
                <a:cs typeface="Calibri"/>
              </a:rPr>
              <a:t>area  networks </a:t>
            </a:r>
            <a:r>
              <a:rPr sz="2800" spc="-5" dirty="0">
                <a:latin typeface="Calibri"/>
                <a:cs typeface="Calibri"/>
              </a:rPr>
              <a:t>(LANs) or </a:t>
            </a:r>
            <a:r>
              <a:rPr sz="2800" spc="-20" dirty="0">
                <a:latin typeface="Calibri"/>
                <a:cs typeface="Calibri"/>
              </a:rPr>
              <a:t>metro </a:t>
            </a:r>
            <a:r>
              <a:rPr sz="2800" spc="-15" dirty="0">
                <a:latin typeface="Calibri"/>
                <a:cs typeface="Calibri"/>
              </a:rPr>
              <a:t>area networks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(MANs).</a:t>
            </a:r>
            <a:endParaRPr sz="2800">
              <a:latin typeface="Calibri"/>
              <a:cs typeface="Calibri"/>
            </a:endParaRPr>
          </a:p>
          <a:p>
            <a:pPr marL="652780" lvl="1" indent="-247015">
              <a:lnSpc>
                <a:spcPct val="100000"/>
              </a:lnSpc>
              <a:spcBef>
                <a:spcPts val="680"/>
              </a:spcBef>
              <a:buClr>
                <a:srgbClr val="0E6EC5"/>
              </a:buClr>
              <a:buSzPct val="80357"/>
              <a:buFont typeface="Wingdings 2"/>
              <a:buChar char=""/>
              <a:tabLst>
                <a:tab pos="653415" algn="l"/>
              </a:tabLst>
            </a:pPr>
            <a:r>
              <a:rPr sz="2800" spc="-10" dirty="0">
                <a:latin typeface="Calibri"/>
                <a:cs typeface="Calibri"/>
              </a:rPr>
              <a:t>The world's </a:t>
            </a:r>
            <a:r>
              <a:rPr sz="2800" spc="-15" dirty="0">
                <a:latin typeface="Calibri"/>
                <a:cs typeface="Calibri"/>
              </a:rPr>
              <a:t>most </a:t>
            </a:r>
            <a:r>
              <a:rPr sz="2800" spc="-10" dirty="0">
                <a:latin typeface="Calibri"/>
                <a:cs typeface="Calibri"/>
              </a:rPr>
              <a:t>popular </a:t>
            </a:r>
            <a:r>
              <a:rPr sz="2800" spc="-50" dirty="0">
                <a:latin typeface="Calibri"/>
                <a:cs typeface="Calibri"/>
              </a:rPr>
              <a:t>WAN </a:t>
            </a:r>
            <a:r>
              <a:rPr sz="2800" spc="-5" dirty="0">
                <a:latin typeface="Calibri"/>
                <a:cs typeface="Calibri"/>
              </a:rPr>
              <a:t>is the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Internet.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NETWORK</a:t>
            </a:r>
            <a:r>
              <a:rPr spc="-75" dirty="0"/>
              <a:t> </a:t>
            </a:r>
            <a:r>
              <a:rPr spc="-1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01644"/>
            <a:ext cx="7162800" cy="327660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06705" indent="-294005">
              <a:lnSpc>
                <a:spcPct val="100000"/>
              </a:lnSpc>
              <a:spcBef>
                <a:spcPts val="1130"/>
              </a:spcBef>
              <a:buClr>
                <a:srgbClr val="0AD0D9"/>
              </a:buClr>
              <a:buSzPct val="92045"/>
              <a:buFont typeface="Wingdings 2"/>
              <a:buChar char=""/>
              <a:tabLst>
                <a:tab pos="307340" algn="l"/>
              </a:tabLst>
            </a:pPr>
            <a:r>
              <a:rPr sz="4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WiFi</a:t>
            </a:r>
            <a:endParaRPr sz="4400">
              <a:latin typeface="Calibri"/>
              <a:cs typeface="Calibri"/>
            </a:endParaRPr>
          </a:p>
          <a:p>
            <a:pPr marL="652780" lvl="1" indent="-247015">
              <a:lnSpc>
                <a:spcPct val="100000"/>
              </a:lnSpc>
              <a:spcBef>
                <a:spcPts val="1125"/>
              </a:spcBef>
              <a:buClr>
                <a:srgbClr val="0E6EC5"/>
              </a:buClr>
              <a:buSzPct val="82291"/>
              <a:buFont typeface="Wingdings 2"/>
              <a:buChar char=""/>
              <a:tabLst>
                <a:tab pos="694690" algn="l"/>
              </a:tabLst>
            </a:pPr>
            <a:r>
              <a:rPr sz="4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</a:t>
            </a:r>
            <a:r>
              <a:rPr sz="2800" spc="-10" dirty="0">
                <a:latin typeface="Calibri"/>
                <a:cs typeface="Calibri"/>
              </a:rPr>
              <a:t>reless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4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</a:t>
            </a:r>
            <a:r>
              <a:rPr sz="2800" spc="-5" dirty="0">
                <a:latin typeface="Calibri"/>
                <a:cs typeface="Calibri"/>
              </a:rPr>
              <a:t>delity</a:t>
            </a:r>
            <a:endParaRPr sz="2800">
              <a:latin typeface="Calibri"/>
              <a:cs typeface="Calibri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880"/>
              </a:spcBef>
              <a:buClr>
                <a:srgbClr val="0E6EC5"/>
              </a:buClr>
              <a:buSzPct val="84375"/>
              <a:buFont typeface="Wingdings 2"/>
              <a:buChar char=""/>
              <a:tabLst>
                <a:tab pos="653415" algn="l"/>
              </a:tabLst>
            </a:pPr>
            <a:r>
              <a:rPr sz="3200" spc="-5" dirty="0">
                <a:latin typeface="Calibri"/>
                <a:cs typeface="Calibri"/>
              </a:rPr>
              <a:t>Wi-Fi </a:t>
            </a:r>
            <a:r>
              <a:rPr sz="3200" spc="-40" dirty="0">
                <a:latin typeface="Calibri"/>
                <a:cs typeface="Calibri"/>
              </a:rPr>
              <a:t>refers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wireless </a:t>
            </a:r>
            <a:r>
              <a:rPr sz="3200" spc="-10" dirty="0">
                <a:latin typeface="Calibri"/>
                <a:cs typeface="Calibri"/>
              </a:rPr>
              <a:t>networking that  allows </a:t>
            </a:r>
            <a:r>
              <a:rPr sz="3200" spc="-20" dirty="0">
                <a:latin typeface="Calibri"/>
                <a:cs typeface="Calibri"/>
              </a:rPr>
              <a:t>computers </a:t>
            </a:r>
            <a:r>
              <a:rPr sz="3200" spc="-5" dirty="0">
                <a:latin typeface="Calibri"/>
                <a:cs typeface="Calibri"/>
              </a:rPr>
              <a:t>and other devices </a:t>
            </a:r>
            <a:r>
              <a:rPr sz="3200" spc="-25" dirty="0">
                <a:latin typeface="Calibri"/>
                <a:cs typeface="Calibri"/>
              </a:rPr>
              <a:t>to  </a:t>
            </a:r>
            <a:r>
              <a:rPr sz="3200" spc="-15" dirty="0">
                <a:latin typeface="Calibri"/>
                <a:cs typeface="Calibri"/>
              </a:rPr>
              <a:t>communicate </a:t>
            </a:r>
            <a:r>
              <a:rPr sz="3200" spc="-10" dirty="0">
                <a:latin typeface="Calibri"/>
                <a:cs typeface="Calibri"/>
              </a:rPr>
              <a:t>over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wireless</a:t>
            </a:r>
            <a:r>
              <a:rPr sz="32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509"/>
            <a:ext cx="640588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ETHERNET </a:t>
            </a:r>
            <a:r>
              <a:rPr spc="5" dirty="0"/>
              <a:t>(A.K.A. </a:t>
            </a:r>
            <a:r>
              <a:rPr spc="-20" dirty="0"/>
              <a:t>Cat</a:t>
            </a:r>
            <a:r>
              <a:rPr spc="-80" dirty="0"/>
              <a:t> </a:t>
            </a:r>
            <a:r>
              <a:rPr spc="-10" dirty="0"/>
              <a:t>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0080" y="1905762"/>
            <a:ext cx="28936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04607A"/>
                </a:solidFill>
                <a:latin typeface="Constantia"/>
                <a:cs typeface="Constantia"/>
              </a:rPr>
              <a:t>Ethernet</a:t>
            </a:r>
            <a:r>
              <a:rPr sz="3200" b="1" spc="-135" dirty="0">
                <a:solidFill>
                  <a:srgbClr val="04607A"/>
                </a:solidFill>
                <a:latin typeface="Constantia"/>
                <a:cs typeface="Constantia"/>
              </a:rPr>
              <a:t> </a:t>
            </a:r>
            <a:r>
              <a:rPr sz="3200" b="1" dirty="0">
                <a:solidFill>
                  <a:srgbClr val="04607A"/>
                </a:solidFill>
                <a:latin typeface="Constantia"/>
                <a:cs typeface="Constantia"/>
              </a:rPr>
              <a:t>Cable</a:t>
            </a:r>
            <a:endParaRPr sz="32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802193"/>
            <a:ext cx="3838575" cy="39281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929005">
              <a:lnSpc>
                <a:spcPct val="100000"/>
              </a:lnSpc>
              <a:spcBef>
                <a:spcPts val="900"/>
              </a:spcBef>
            </a:pPr>
            <a:r>
              <a:rPr sz="3200" b="1" spc="0" dirty="0">
                <a:solidFill>
                  <a:srgbClr val="04607A"/>
                </a:solidFill>
                <a:latin typeface="Constantia"/>
                <a:cs typeface="Constantia"/>
              </a:rPr>
              <a:t>Definition</a:t>
            </a:r>
            <a:endParaRPr sz="3200">
              <a:latin typeface="Constantia"/>
              <a:cs typeface="Constantia"/>
            </a:endParaRPr>
          </a:p>
          <a:p>
            <a:pPr marL="287020" marR="109220" indent="-274320">
              <a:lnSpc>
                <a:spcPct val="100000"/>
              </a:lnSpc>
              <a:spcBef>
                <a:spcPts val="690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type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network cable 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local </a:t>
            </a:r>
            <a:r>
              <a:rPr sz="2800" spc="-15" dirty="0">
                <a:latin typeface="Calibri"/>
                <a:cs typeface="Calibri"/>
              </a:rPr>
              <a:t>area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networks</a:t>
            </a:r>
            <a:endParaRPr sz="2800">
              <a:latin typeface="Calibri"/>
              <a:cs typeface="Calibri"/>
            </a:endParaRPr>
          </a:p>
          <a:p>
            <a:pPr marL="287020" marR="5080" indent="-274320">
              <a:lnSpc>
                <a:spcPct val="100000"/>
              </a:lnSpc>
              <a:spcBef>
                <a:spcPts val="187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coaxial </a:t>
            </a:r>
            <a:r>
              <a:rPr sz="2800" spc="-10" dirty="0">
                <a:latin typeface="Calibri"/>
                <a:cs typeface="Calibri"/>
              </a:rPr>
              <a:t>cable </a:t>
            </a:r>
            <a:r>
              <a:rPr sz="2800" spc="-5" dirty="0">
                <a:latin typeface="Calibri"/>
                <a:cs typeface="Calibri"/>
              </a:rPr>
              <a:t>which  </a:t>
            </a:r>
            <a:r>
              <a:rPr sz="2800" spc="-10" dirty="0">
                <a:latin typeface="Calibri"/>
                <a:cs typeface="Calibri"/>
              </a:rPr>
              <a:t>carries frequency signals  between </a:t>
            </a:r>
            <a:r>
              <a:rPr sz="2800" spc="-20" dirty="0">
                <a:latin typeface="Calibri"/>
                <a:cs typeface="Calibri"/>
              </a:rPr>
              <a:t>computers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30" dirty="0">
                <a:latin typeface="Calibri"/>
                <a:cs typeface="Calibri"/>
              </a:rPr>
              <a:t>rate </a:t>
            </a:r>
            <a:r>
              <a:rPr sz="2800" spc="-5" dirty="0">
                <a:latin typeface="Calibri"/>
                <a:cs typeface="Calibri"/>
              </a:rPr>
              <a:t>of 10 </a:t>
            </a:r>
            <a:r>
              <a:rPr sz="2800" spc="-10" dirty="0">
                <a:latin typeface="Calibri"/>
                <a:cs typeface="Calibri"/>
              </a:rPr>
              <a:t>megabits per  second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43628" y="2362200"/>
            <a:ext cx="4271771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509"/>
            <a:ext cx="220408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04607A"/>
                </a:solidFill>
              </a:rPr>
              <a:t>R</a:t>
            </a:r>
            <a:r>
              <a:rPr spc="-5" dirty="0">
                <a:solidFill>
                  <a:srgbClr val="04607A"/>
                </a:solidFill>
              </a:rPr>
              <a:t>OUTER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0082" y="1905762"/>
            <a:ext cx="13525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5" dirty="0">
                <a:solidFill>
                  <a:srgbClr val="04607A"/>
                </a:solidFill>
                <a:latin typeface="Constantia"/>
                <a:cs typeface="Constantia"/>
              </a:rPr>
              <a:t>R</a:t>
            </a:r>
            <a:r>
              <a:rPr sz="3200" b="1" dirty="0">
                <a:solidFill>
                  <a:srgbClr val="04607A"/>
                </a:solidFill>
                <a:latin typeface="Constantia"/>
                <a:cs typeface="Constantia"/>
              </a:rPr>
              <a:t>ou</a:t>
            </a:r>
            <a:r>
              <a:rPr sz="3200" b="1" spc="-55" dirty="0">
                <a:solidFill>
                  <a:srgbClr val="04607A"/>
                </a:solidFill>
                <a:latin typeface="Constantia"/>
                <a:cs typeface="Constantia"/>
              </a:rPr>
              <a:t>t</a:t>
            </a:r>
            <a:r>
              <a:rPr sz="3200" b="1" dirty="0">
                <a:solidFill>
                  <a:srgbClr val="04607A"/>
                </a:solidFill>
                <a:latin typeface="Constantia"/>
                <a:cs typeface="Constantia"/>
              </a:rPr>
              <a:t>er</a:t>
            </a:r>
            <a:endParaRPr sz="32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841622"/>
            <a:ext cx="3480435" cy="439102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929005">
              <a:lnSpc>
                <a:spcPct val="100000"/>
              </a:lnSpc>
              <a:spcBef>
                <a:spcPts val="590"/>
              </a:spcBef>
            </a:pPr>
            <a:r>
              <a:rPr sz="3200" b="1" spc="0" dirty="0">
                <a:solidFill>
                  <a:srgbClr val="04607A"/>
                </a:solidFill>
                <a:latin typeface="Constantia"/>
                <a:cs typeface="Constantia"/>
              </a:rPr>
              <a:t>Definition</a:t>
            </a:r>
            <a:endParaRPr sz="3200">
              <a:latin typeface="Constantia"/>
              <a:cs typeface="Constantia"/>
            </a:endParaRPr>
          </a:p>
          <a:p>
            <a:pPr marL="287020" marR="17145" indent="-274320" algn="just">
              <a:lnSpc>
                <a:spcPts val="2810"/>
              </a:lnSpc>
              <a:spcBef>
                <a:spcPts val="75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alibri"/>
                <a:cs typeface="Calibri"/>
              </a:rPr>
              <a:t>The primary function of 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router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to connect  networks</a:t>
            </a:r>
            <a:r>
              <a:rPr sz="2600" spc="5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together</a:t>
            </a:r>
            <a:endParaRPr sz="2600">
              <a:latin typeface="Calibri"/>
              <a:cs typeface="Calibri"/>
            </a:endParaRPr>
          </a:p>
          <a:p>
            <a:pPr marL="287020" marR="222885" indent="-274320">
              <a:lnSpc>
                <a:spcPts val="281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alibri"/>
                <a:cs typeface="Calibri"/>
              </a:rPr>
              <a:t>It </a:t>
            </a:r>
            <a:r>
              <a:rPr sz="2600" spc="-10" dirty="0">
                <a:latin typeface="Calibri"/>
                <a:cs typeface="Calibri"/>
              </a:rPr>
              <a:t>allows </a:t>
            </a:r>
            <a:r>
              <a:rPr sz="2600" spc="-15" dirty="0">
                <a:latin typeface="Calibri"/>
                <a:cs typeface="Calibri"/>
              </a:rPr>
              <a:t>data to move 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spc="-5" dirty="0">
                <a:latin typeface="Calibri"/>
                <a:cs typeface="Calibri"/>
              </a:rPr>
              <a:t>one </a:t>
            </a:r>
            <a:r>
              <a:rPr sz="2600" spc="-10" dirty="0">
                <a:latin typeface="Calibri"/>
                <a:cs typeface="Calibri"/>
              </a:rPr>
              <a:t>network </a:t>
            </a:r>
            <a:r>
              <a:rPr sz="2600" spc="-15" dirty="0">
                <a:latin typeface="Calibri"/>
                <a:cs typeface="Calibri"/>
              </a:rPr>
              <a:t>to  </a:t>
            </a:r>
            <a:r>
              <a:rPr sz="2600" spc="-5" dirty="0">
                <a:latin typeface="Calibri"/>
                <a:cs typeface="Calibri"/>
              </a:rPr>
              <a:t>another</a:t>
            </a:r>
            <a:endParaRPr sz="2600">
              <a:latin typeface="Calibri"/>
              <a:cs typeface="Calibri"/>
            </a:endParaRPr>
          </a:p>
          <a:p>
            <a:pPr marL="287020" marR="5080" indent="-274320">
              <a:lnSpc>
                <a:spcPct val="90000"/>
              </a:lnSpc>
              <a:spcBef>
                <a:spcPts val="57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alibri"/>
                <a:cs typeface="Calibri"/>
              </a:rPr>
              <a:t>It </a:t>
            </a:r>
            <a:r>
              <a:rPr sz="2600" spc="-5" dirty="0">
                <a:latin typeface="Calibri"/>
                <a:cs typeface="Calibri"/>
              </a:rPr>
              <a:t>acts as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firewall to  </a:t>
            </a:r>
            <a:r>
              <a:rPr sz="2600" spc="-10" dirty="0">
                <a:latin typeface="Calibri"/>
                <a:cs typeface="Calibri"/>
              </a:rPr>
              <a:t>protect </a:t>
            </a:r>
            <a:r>
              <a:rPr sz="2600" spc="-15" dirty="0">
                <a:latin typeface="Calibri"/>
                <a:cs typeface="Calibri"/>
              </a:rPr>
              <a:t>your </a:t>
            </a:r>
            <a:r>
              <a:rPr sz="2600" spc="-10" dirty="0">
                <a:latin typeface="Calibri"/>
                <a:cs typeface="Calibri"/>
              </a:rPr>
              <a:t>computer  from </a:t>
            </a:r>
            <a:r>
              <a:rPr sz="2600" spc="-15" dirty="0">
                <a:latin typeface="Calibri"/>
                <a:cs typeface="Calibri"/>
              </a:rPr>
              <a:t>unwanted </a:t>
            </a:r>
            <a:r>
              <a:rPr sz="2600" spc="-5" dirty="0">
                <a:latin typeface="Calibri"/>
                <a:cs typeface="Calibri"/>
              </a:rPr>
              <a:t>outside  access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your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network</a:t>
            </a:r>
            <a:r>
              <a:rPr sz="2600" spc="-5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24400" y="2514600"/>
            <a:ext cx="4169664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D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623</Words>
  <Application>Microsoft Office PowerPoint</Application>
  <PresentationFormat>On-screen Show (4:3)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Constantia</vt:lpstr>
      <vt:lpstr>Wingdings 2</vt:lpstr>
      <vt:lpstr>Office Theme</vt:lpstr>
      <vt:lpstr>Tech Lit</vt:lpstr>
      <vt:lpstr>What Is Networking?</vt:lpstr>
      <vt:lpstr>What Is a Network Device?</vt:lpstr>
      <vt:lpstr>NETWORK TYPES</vt:lpstr>
      <vt:lpstr>NETWORK TYPES</vt:lpstr>
      <vt:lpstr>NETWORK TYPES</vt:lpstr>
      <vt:lpstr>NETWORK TYPES</vt:lpstr>
      <vt:lpstr>ETHERNET (A.K.A. Cat 5)</vt:lpstr>
      <vt:lpstr>ROUTER</vt:lpstr>
      <vt:lpstr>MODEM</vt:lpstr>
      <vt:lpstr>ISP</vt:lpstr>
      <vt:lpstr>IP</vt:lpstr>
      <vt:lpstr>Example: IP ADDRESS</vt:lpstr>
      <vt:lpstr>TCP</vt:lpstr>
      <vt:lpstr>INTERNET</vt:lpstr>
      <vt:lpstr>INTRANET</vt:lpstr>
      <vt:lpstr>SERVER</vt:lpstr>
      <vt:lpstr>WEB BROWSER</vt:lpstr>
      <vt:lpstr>DOMAIN NAME</vt:lpstr>
      <vt:lpstr>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Lit</dc:title>
  <dc:creator>Fita</dc:creator>
  <cp:lastModifiedBy>Fita</cp:lastModifiedBy>
  <cp:revision>1</cp:revision>
  <dcterms:created xsi:type="dcterms:W3CDTF">2017-10-15T12:29:23Z</dcterms:created>
  <dcterms:modified xsi:type="dcterms:W3CDTF">2017-10-15T12:31:28Z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2014-08-29T00:00:00Z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2017-10-15T00:00:00Z</vt:filetime>
  </property>
</Properties>
</file>