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7" r:id="rId22"/>
    <p:sldId id="276" r:id="rId23"/>
    <p:sldId id="279" r:id="rId24"/>
    <p:sldId id="278" r:id="rId25"/>
    <p:sldId id="280" r:id="rId26"/>
    <p:sldId id="281" r:id="rId27"/>
    <p:sldId id="287" r:id="rId28"/>
    <p:sldId id="283" r:id="rId29"/>
    <p:sldId id="288" r:id="rId30"/>
    <p:sldId id="285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1A626-C7B9-4450-8D3D-02AC94542920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49806-C2DC-43B1-9BE6-762E475B6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160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Text file. yaitu urutan dari karakter-karakter yang diatur menjadi barisan dan mungkin halaman.</a:t>
            </a:r>
          </a:p>
          <a:p>
            <a:r>
              <a:rPr lang="id-ID" dirty="0"/>
              <a:t>Source  file. yaitu  urutan  dari  berbagai  subroutine  dan  fungsi  yang  masing-masing  kemudian diatur sebagai deklarasi-deklarasi diikuti oleh pernyataan-pernyataan yang dapat diexecute.</a:t>
            </a:r>
          </a:p>
          <a:p>
            <a:r>
              <a:rPr lang="id-ID" dirty="0"/>
              <a:t>Object file. yaitu urutan dari byte-byte yang diatur menjadi blok-blok yang dapat dipahami oleh penghubung system.</a:t>
            </a:r>
          </a:p>
          <a:p>
            <a:r>
              <a:rPr lang="id-ID" dirty="0"/>
              <a:t>Executable file. adalah kumpulan dari bagian-bagian kode yang dapat dibawa ke memori dan dijalankan oleh loader.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49806-C2DC-43B1-9BE6-762E475B6FA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39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Block Size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Block Pointer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Panjang Record rata-rata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= Record Mark</a:t>
            </a:r>
            <a:endParaRPr lang="id-ID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49806-C2DC-43B1-9BE6-762E475B6FA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08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Rata2 ruang block terbuang = ½ R</a:t>
            </a: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Ukuran block efektif = B – ½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49806-C2DC-43B1-9BE6-762E475B6FAA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65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35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286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18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7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1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15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753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05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198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45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A4982F-772C-43D7-956E-706C9F78C5F1}" type="datetimeFigureOut">
              <a:rPr lang="id-ID" smtClean="0"/>
              <a:t>01/10/2018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E7E79E-5750-480D-AF92-4052350843BE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3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750-7B9D-42B0-919E-3677BBA6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id-ID" dirty="0"/>
              <a:t>KELOMPOK 7</a:t>
            </a:r>
            <a:br>
              <a:rPr lang="id-ID" dirty="0"/>
            </a:br>
            <a:r>
              <a:rPr lang="id-ID" dirty="0"/>
              <a:t>HARIMAU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9170-2EE0-4218-944E-9A1B6168F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266" y="4390344"/>
            <a:ext cx="9144000" cy="2026030"/>
          </a:xfrm>
        </p:spPr>
        <p:txBody>
          <a:bodyPr>
            <a:normAutofit fontScale="62500" lnSpcReduction="20000"/>
          </a:bodyPr>
          <a:lstStyle/>
          <a:p>
            <a:r>
              <a:rPr lang="id-ID" b="1" dirty="0">
                <a:solidFill>
                  <a:schemeClr val="tx1"/>
                </a:solidFill>
              </a:rPr>
              <a:t>ANGGOTA :</a:t>
            </a:r>
          </a:p>
          <a:p>
            <a:r>
              <a:rPr lang="id-ID" b="1" dirty="0">
                <a:solidFill>
                  <a:schemeClr val="tx1"/>
                </a:solidFill>
              </a:rPr>
              <a:t>SUTAN ARIF PAMBUDI			171111068</a:t>
            </a:r>
          </a:p>
          <a:p>
            <a:r>
              <a:rPr lang="id-ID" b="1" dirty="0">
                <a:solidFill>
                  <a:schemeClr val="tx1"/>
                </a:solidFill>
              </a:rPr>
              <a:t>MONICA TIFANI ZAHARA			171111077</a:t>
            </a:r>
          </a:p>
          <a:p>
            <a:r>
              <a:rPr lang="id-ID" b="1" dirty="0">
                <a:solidFill>
                  <a:schemeClr val="tx1"/>
                </a:solidFill>
              </a:rPr>
              <a:t>MUHAMMAD REYHAN FIRNAS ADANI		171111079</a:t>
            </a:r>
          </a:p>
          <a:p>
            <a:r>
              <a:rPr lang="id-ID" b="1" dirty="0">
                <a:solidFill>
                  <a:schemeClr val="tx1"/>
                </a:solidFill>
              </a:rPr>
              <a:t>ACHMAT FIRMANSYAH ALIMUDIN		171111099</a:t>
            </a:r>
          </a:p>
          <a:p>
            <a:r>
              <a:rPr lang="id-ID" b="1" dirty="0">
                <a:solidFill>
                  <a:schemeClr val="tx1"/>
                </a:solidFill>
              </a:rPr>
              <a:t>LUQMAN AL-HAKIM			171111118</a:t>
            </a:r>
          </a:p>
        </p:txBody>
      </p:sp>
    </p:spTree>
    <p:extLst>
      <p:ext uri="{BB962C8B-B14F-4D97-AF65-F5344CB8AC3E}">
        <p14:creationId xmlns:p14="http://schemas.microsoft.com/office/powerpoint/2010/main" val="172080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58F0-B582-4E7C-8597-4D02FC91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Struktur Berkas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6893-1A60-44EE-AB07-E78F2A70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Berkas dapat di struktur dalam beberapa cara, yaitu :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Urutan bytes yang tidak terstruktur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record sequence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tree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874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CAC0-0635-4439-8BBF-EDB1ABBA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Akses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FBFB-BFA3-431D-B68D-0FE422B5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id-ID" dirty="0"/>
              <a:t>Berkas  menyimpan  informasi.  Apabila  sedang  digunakan  informasi  ini  harus  diakses  dan  dibaca melalui  memori  komputer.  Informasi  dalam  berkas  dapat  diakses  dengan  beberapa  cara.  Berikut adalah beberapa caranya 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dirty="0"/>
              <a:t>Akses Sekuensial.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dirty="0"/>
              <a:t>Akses Langsung.</a:t>
            </a:r>
          </a:p>
        </p:txBody>
      </p:sp>
    </p:spTree>
    <p:extLst>
      <p:ext uri="{BB962C8B-B14F-4D97-AF65-F5344CB8AC3E}">
        <p14:creationId xmlns:p14="http://schemas.microsoft.com/office/powerpoint/2010/main" val="369168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2C24-A0E3-48A8-BA52-232ECE55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4764"/>
          </a:xfrm>
        </p:spPr>
        <p:txBody>
          <a:bodyPr anchor="ctr"/>
          <a:lstStyle/>
          <a:p>
            <a:pPr algn="ctr"/>
            <a:r>
              <a:rPr lang="id-ID" dirty="0"/>
              <a:t>METODE BLOCKING</a:t>
            </a:r>
          </a:p>
        </p:txBody>
      </p:sp>
    </p:spTree>
    <p:extLst>
      <p:ext uri="{BB962C8B-B14F-4D97-AF65-F5344CB8AC3E}">
        <p14:creationId xmlns:p14="http://schemas.microsoft.com/office/powerpoint/2010/main" val="225984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2500-F63C-4202-9639-C6DEA5FC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Blocking?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A090-6A05-4ACD-A92F-69C5F3AE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186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2615-8EA3-42C8-9EC2-80897463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Blocking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E752-BA54-47B4-9B1B-8074B4A4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Block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Fixed Blocking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Length </a:t>
            </a:r>
            <a:r>
              <a:rPr lang="en-US" dirty="0" err="1"/>
              <a:t>Spenned</a:t>
            </a:r>
            <a:r>
              <a:rPr lang="en-US" dirty="0"/>
              <a:t> Blocking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Length </a:t>
            </a:r>
            <a:r>
              <a:rPr lang="en-US" dirty="0" err="1"/>
              <a:t>Unspanned</a:t>
            </a:r>
            <a:r>
              <a:rPr lang="en-US" dirty="0"/>
              <a:t> Blocking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611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CEC1-2E5E-4641-BC1A-48C9F557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Fixed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D9B9-7C24-474A-83D7-C99D782D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Jumlah record yang ditempatkan dalam satu block sama dengan jumlah record pada block lainnya</a:t>
            </a:r>
          </a:p>
          <a:p>
            <a:pPr algn="just"/>
            <a:r>
              <a:rPr lang="id-ID" dirty="0"/>
              <a:t>Batasan dalam penggunaan metode ini adalah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000" dirty="0"/>
              <a:t>Fixed length record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000" dirty="0"/>
              <a:t>Record length &lt;= Block Size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000" dirty="0"/>
              <a:t>Blocking factor (Bfr) = [B / R]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id-ID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d-ID" dirty="0"/>
              <a:t>Jika block size B = 100 byte, R = 30 byte ,maka pada fixed blocking akan ada 3 buah record.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id-ID" sz="2000" dirty="0"/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082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0B02-EF8A-45CF-9FE6-2C578AA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Variable Length Spanned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9FEE-8605-4005-A49F-A0E57015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Block yang berisi record-record dengan panjang tidak tetap.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Panjang block dapat lebih besar dari block size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Record dapat dipecah bila menemukan gap antar blok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Tidak ada ruang yang terbuang karena blocking,tapi sulit untuk diimplementasikan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Record yang berada pada 2 block memerlukan waktu yang lebih lama dalam pembacaannya</a:t>
            </a:r>
          </a:p>
          <a:p>
            <a:endParaRPr lang="id-ID" dirty="0"/>
          </a:p>
          <a:p>
            <a:r>
              <a:rPr lang="id-ID" dirty="0"/>
              <a:t>Rumus : </a:t>
            </a:r>
          </a:p>
          <a:p>
            <a:r>
              <a:rPr lang="id-ID" dirty="0"/>
              <a:t>Bfr  = (B -P) / (R + M) </a:t>
            </a:r>
          </a:p>
          <a:p>
            <a:r>
              <a:rPr lang="id-ID" dirty="0"/>
              <a:t>Jika diasumsikan  M = P</a:t>
            </a:r>
          </a:p>
          <a:p>
            <a:r>
              <a:rPr lang="id-ID" dirty="0"/>
              <a:t>Bfr = (B - P) / (R + P)</a:t>
            </a:r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99C97-CEEB-43A2-B12B-7CB5CC41213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295" r="52883" b="54104"/>
          <a:stretch/>
        </p:blipFill>
        <p:spPr bwMode="auto">
          <a:xfrm>
            <a:off x="4097816" y="3857414"/>
            <a:ext cx="7057864" cy="2011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202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54D0-DA52-4E52-850C-93DEF68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Variable Length Unspanned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A7D1-6B04-4A0C-B20B-0287E1AC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Ukuran record bervariasi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Hanya recor yang utuh yang dapat menempati block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Ada kemungkinan terjadi ruang kosong akibat blocking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Record length &lt;= block size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id-ID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id-ID" dirty="0"/>
              <a:t>Rumus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63D39-F5B5-4A77-B37D-1C0C49F35BD5}"/>
              </a:ext>
            </a:extLst>
          </p:cNvPr>
          <p:cNvPicPr/>
          <p:nvPr/>
        </p:nvPicPr>
        <p:blipFill rotWithShape="1">
          <a:blip r:embed="rId3"/>
          <a:srcRect l="17308" t="64709" r="68750" b="21038"/>
          <a:stretch/>
        </p:blipFill>
        <p:spPr bwMode="auto">
          <a:xfrm>
            <a:off x="1097280" y="4378229"/>
            <a:ext cx="1809480" cy="10399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CE2687-1926-4E2F-8AF4-38415755841E}"/>
              </a:ext>
            </a:extLst>
          </p:cNvPr>
          <p:cNvPicPr/>
          <p:nvPr/>
        </p:nvPicPr>
        <p:blipFill rotWithShape="1">
          <a:blip r:embed="rId4"/>
          <a:srcRect l="2564" t="23375" r="53686" b="49544"/>
          <a:stretch/>
        </p:blipFill>
        <p:spPr bwMode="auto">
          <a:xfrm>
            <a:off x="5374747" y="3857414"/>
            <a:ext cx="5780933" cy="2011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30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2C24-A0E3-48A8-BA52-232ECE55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4764"/>
          </a:xfrm>
        </p:spPr>
        <p:txBody>
          <a:bodyPr anchor="ctr"/>
          <a:lstStyle/>
          <a:p>
            <a:pPr algn="ctr"/>
            <a:r>
              <a:rPr lang="id-ID" dirty="0"/>
              <a:t>PEMBOROSAN RUANG</a:t>
            </a:r>
          </a:p>
        </p:txBody>
      </p:sp>
    </p:spTree>
    <p:extLst>
      <p:ext uri="{BB962C8B-B14F-4D97-AF65-F5344CB8AC3E}">
        <p14:creationId xmlns:p14="http://schemas.microsoft.com/office/powerpoint/2010/main" val="403499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8A2E-CBEF-4CE8-AA80-F14BD77D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PEMBOROSAN RUANG (WASTE/W)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58FA-E0FA-4AC2-8856-B27E8248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941"/>
          </a:xfrm>
        </p:spPr>
        <p:txBody>
          <a:bodyPr>
            <a:normAutofit/>
          </a:bodyPr>
          <a:lstStyle/>
          <a:p>
            <a:r>
              <a:rPr lang="id-ID" dirty="0"/>
              <a:t>Pemborosan (W) adalah ruang-ruang di dalam media yang tidak benar-benar digunakan untuk menyimpan data.</a:t>
            </a:r>
          </a:p>
          <a:p>
            <a:endParaRPr lang="id-ID" dirty="0"/>
          </a:p>
          <a:p>
            <a:r>
              <a:rPr lang="id-ID" dirty="0"/>
              <a:t>Akibat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Mengurangi kapasitas media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Mempengaruhi waktu pencarian / pengaksesan data</a:t>
            </a:r>
          </a:p>
          <a:p>
            <a:endParaRPr lang="id-ID" dirty="0"/>
          </a:p>
          <a:p>
            <a:r>
              <a:rPr lang="id-ID" dirty="0"/>
              <a:t>Ada dua macam Waste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Pemborosan karena gap antar block (WG)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Pemborosan karena metode Blocking (WR)</a:t>
            </a:r>
          </a:p>
          <a:p>
            <a:pPr marL="201168" lvl="1" indent="0">
              <a:buNone/>
            </a:pPr>
            <a:endParaRPr lang="id-ID" dirty="0"/>
          </a:p>
          <a:p>
            <a:pPr marL="201168" lvl="1" indent="0">
              <a:buNone/>
            </a:pPr>
            <a:r>
              <a:rPr lang="en-US" dirty="0"/>
              <a:t>W = </a:t>
            </a:r>
            <a:r>
              <a:rPr lang="en-US" dirty="0" err="1"/>
              <a:t>Wg</a:t>
            </a:r>
            <a:r>
              <a:rPr lang="en-US" dirty="0"/>
              <a:t> + </a:t>
            </a:r>
            <a:r>
              <a:rPr lang="en-US" dirty="0" err="1"/>
              <a:t>Wr</a:t>
            </a:r>
            <a:r>
              <a:rPr lang="en-US" dirty="0"/>
              <a:t> , </a:t>
            </a:r>
            <a:r>
              <a:rPr lang="en-US" dirty="0" err="1"/>
              <a:t>nilai</a:t>
            </a:r>
            <a:r>
              <a:rPr lang="en-US" dirty="0"/>
              <a:t> W </a:t>
            </a:r>
            <a:r>
              <a:rPr lang="en-US" dirty="0" err="1"/>
              <a:t>dihitung</a:t>
            </a:r>
            <a:r>
              <a:rPr lang="en-US" dirty="0"/>
              <a:t> per record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37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2C24-A0E3-48A8-BA52-232ECE55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4764"/>
          </a:xfrm>
        </p:spPr>
        <p:txBody>
          <a:bodyPr anchor="ctr"/>
          <a:lstStyle/>
          <a:p>
            <a:pPr algn="ctr"/>
            <a:r>
              <a:rPr lang="id-ID" dirty="0"/>
              <a:t>SISTEM BERKAS</a:t>
            </a:r>
          </a:p>
        </p:txBody>
      </p:sp>
    </p:spTree>
    <p:extLst>
      <p:ext uri="{BB962C8B-B14F-4D97-AF65-F5344CB8AC3E}">
        <p14:creationId xmlns:p14="http://schemas.microsoft.com/office/powerpoint/2010/main" val="303700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412F-2A53-4420-BC6E-340F1750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Waste pada Fixed Blocking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E4E5F7-1F1A-445C-8B4E-931CF5DEC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 fontScale="92500"/>
          </a:bodyPr>
          <a:lstStyle/>
          <a:p>
            <a:pPr marL="320040" indent="-32004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/>
              <a:t>Pada fixed blocking,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terbuang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blocking </a:t>
            </a:r>
            <a:r>
              <a:rPr lang="en-US" sz="2400" dirty="0" err="1"/>
              <a:t>adalah</a:t>
            </a:r>
            <a:r>
              <a:rPr lang="en-US" sz="2400" dirty="0"/>
              <a:t> &lt; R</a:t>
            </a:r>
          </a:p>
          <a:p>
            <a:pPr marL="320040" indent="-320040" algn="just">
              <a:spcAft>
                <a:spcPct val="20000"/>
              </a:spcAft>
              <a:buNone/>
              <a:defRPr/>
            </a:pPr>
            <a:r>
              <a:rPr lang="en-US" sz="2400" dirty="0">
                <a:cs typeface="Arial" charset="0"/>
              </a:rPr>
              <a:t>Fixed blocking </a:t>
            </a:r>
            <a:r>
              <a:rPr lang="en-US" sz="2400" dirty="0" err="1">
                <a:cs typeface="Arial" charset="0"/>
              </a:rPr>
              <a:t>digunakan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jika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ukuran</a:t>
            </a:r>
            <a:r>
              <a:rPr lang="en-US" sz="2400" dirty="0">
                <a:cs typeface="Arial" charset="0"/>
              </a:rPr>
              <a:t> record </a:t>
            </a:r>
            <a:r>
              <a:rPr lang="en-US" sz="2400" dirty="0" err="1">
                <a:cs typeface="Arial" charset="0"/>
              </a:rPr>
              <a:t>lebih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kecil</a:t>
            </a:r>
            <a:r>
              <a:rPr lang="id-ID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dibandingkan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kapasitas</a:t>
            </a:r>
            <a:r>
              <a:rPr lang="en-US" sz="2400" dirty="0">
                <a:cs typeface="Arial" charset="0"/>
              </a:rPr>
              <a:t> block.</a:t>
            </a:r>
          </a:p>
          <a:p>
            <a:pPr marL="320040" indent="-320040" algn="ctr" eaLnBrk="1" fontAlgn="auto" hangingPunct="1">
              <a:spcAft>
                <a:spcPct val="20000"/>
              </a:spcAft>
              <a:buFont typeface="Wingdings"/>
              <a:buNone/>
              <a:defRPr/>
            </a:pPr>
            <a:r>
              <a:rPr lang="en-US" sz="3000" b="1" dirty="0">
                <a:cs typeface="Arial" charset="0"/>
              </a:rPr>
              <a:t>W = </a:t>
            </a:r>
            <a:r>
              <a:rPr lang="en-US" sz="3000" b="1" dirty="0" err="1">
                <a:cs typeface="Arial" charset="0"/>
              </a:rPr>
              <a:t>W</a:t>
            </a:r>
            <a:r>
              <a:rPr lang="en-US" sz="3000" b="1" baseline="-25000" dirty="0" err="1">
                <a:cs typeface="Arial" charset="0"/>
              </a:rPr>
              <a:t>g</a:t>
            </a:r>
            <a:r>
              <a:rPr lang="en-US" sz="3000" b="1" dirty="0">
                <a:cs typeface="Arial" charset="0"/>
              </a:rPr>
              <a:t> + </a:t>
            </a:r>
            <a:r>
              <a:rPr lang="en-US" sz="3000" b="1" dirty="0" err="1">
                <a:cs typeface="Arial" charset="0"/>
              </a:rPr>
              <a:t>W</a:t>
            </a:r>
            <a:r>
              <a:rPr lang="en-US" sz="3000" b="1" baseline="-25000" dirty="0" err="1">
                <a:cs typeface="Arial" charset="0"/>
              </a:rPr>
              <a:t>r</a:t>
            </a:r>
            <a:r>
              <a:rPr lang="en-US" sz="3000" b="1" dirty="0">
                <a:cs typeface="Arial" charset="0"/>
              </a:rPr>
              <a:t> </a:t>
            </a:r>
            <a:r>
              <a:rPr lang="en-US" sz="3000" b="1" dirty="0">
                <a:cs typeface="Arial" charset="0"/>
                <a:sym typeface="Wingdings" pitchFamily="2" charset="2"/>
              </a:rPr>
              <a:t> W = </a:t>
            </a:r>
            <a:r>
              <a:rPr lang="en-US" sz="3000" b="1" dirty="0" err="1">
                <a:cs typeface="Arial" charset="0"/>
                <a:sym typeface="Wingdings" pitchFamily="2" charset="2"/>
              </a:rPr>
              <a:t>W</a:t>
            </a:r>
            <a:r>
              <a:rPr lang="en-US" sz="3000" b="1" baseline="-25000" dirty="0" err="1">
                <a:cs typeface="Arial" charset="0"/>
                <a:sym typeface="Wingdings" pitchFamily="2" charset="2"/>
              </a:rPr>
              <a:t>g</a:t>
            </a:r>
            <a:r>
              <a:rPr lang="en-US" sz="3000" b="1" baseline="-25000" dirty="0">
                <a:cs typeface="Arial" charset="0"/>
                <a:sym typeface="Wingdings" pitchFamily="2" charset="2"/>
              </a:rPr>
              <a:t> </a:t>
            </a:r>
            <a:r>
              <a:rPr lang="en-US" sz="3000" b="1" dirty="0">
                <a:cs typeface="Arial" charset="0"/>
                <a:sym typeface="Wingdings" pitchFamily="2" charset="2"/>
              </a:rPr>
              <a:t>= G / </a:t>
            </a:r>
            <a:r>
              <a:rPr lang="en-US" sz="3000" b="1" dirty="0" err="1">
                <a:cs typeface="Arial" charset="0"/>
                <a:sym typeface="Wingdings" pitchFamily="2" charset="2"/>
              </a:rPr>
              <a:t>Bfr</a:t>
            </a:r>
            <a:endParaRPr lang="en-US" sz="3000" b="1" baseline="-25000" dirty="0">
              <a:cs typeface="Arial" charset="0"/>
              <a:sym typeface="Wingdings" pitchFamily="2" charset="2"/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1500" dirty="0">
              <a:cs typeface="Arial" charset="0"/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WG = G /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Bfr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WR =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sisa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blok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/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Bfr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>
              <a:cs typeface="Arial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500" dirty="0">
                <a:cs typeface="Arial" charset="0"/>
              </a:rPr>
              <a:t>G             	 : </a:t>
            </a:r>
            <a:r>
              <a:rPr lang="en-US" sz="1500" dirty="0" err="1">
                <a:cs typeface="Arial" charset="0"/>
              </a:rPr>
              <a:t>ukuran</a:t>
            </a:r>
            <a:r>
              <a:rPr lang="en-US" sz="1500" dirty="0">
                <a:cs typeface="Arial" charset="0"/>
              </a:rPr>
              <a:t> IBG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500" dirty="0" err="1">
                <a:cs typeface="Arial" charset="0"/>
              </a:rPr>
              <a:t>Sisa</a:t>
            </a:r>
            <a:r>
              <a:rPr lang="en-US" sz="1500" dirty="0">
                <a:cs typeface="Arial" charset="0"/>
              </a:rPr>
              <a:t> Blok	 : </a:t>
            </a:r>
            <a:r>
              <a:rPr lang="en-US" sz="1500" dirty="0" err="1">
                <a:cs typeface="Arial" charset="0"/>
              </a:rPr>
              <a:t>ruang</a:t>
            </a:r>
            <a:r>
              <a:rPr lang="en-US" sz="1500" dirty="0">
                <a:cs typeface="Arial" charset="0"/>
              </a:rPr>
              <a:t> </a:t>
            </a:r>
            <a:r>
              <a:rPr lang="en-US" sz="1500" dirty="0" err="1">
                <a:cs typeface="Arial" charset="0"/>
              </a:rPr>
              <a:t>kosong</a:t>
            </a:r>
            <a:r>
              <a:rPr lang="en-US" sz="1500" dirty="0">
                <a:cs typeface="Arial" charset="0"/>
              </a:rPr>
              <a:t> </a:t>
            </a:r>
            <a:r>
              <a:rPr lang="en-US" sz="1500" dirty="0" err="1">
                <a:cs typeface="Arial" charset="0"/>
              </a:rPr>
              <a:t>dalam</a:t>
            </a:r>
            <a:r>
              <a:rPr lang="en-US" sz="1500" dirty="0">
                <a:cs typeface="Arial" charset="0"/>
              </a:rPr>
              <a:t> </a:t>
            </a:r>
            <a:r>
              <a:rPr lang="en-US" sz="1500" dirty="0" err="1">
                <a:cs typeface="Arial" charset="0"/>
              </a:rPr>
              <a:t>sebuah</a:t>
            </a:r>
            <a:r>
              <a:rPr lang="en-US" sz="1500" dirty="0">
                <a:cs typeface="Arial" charset="0"/>
              </a:rPr>
              <a:t> </a:t>
            </a:r>
            <a:r>
              <a:rPr lang="en-US" sz="1500" dirty="0" err="1">
                <a:cs typeface="Arial" charset="0"/>
              </a:rPr>
              <a:t>blok</a:t>
            </a:r>
            <a:endParaRPr lang="en-US" sz="1500" dirty="0">
              <a:cs typeface="Arial" charset="0"/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3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0CA7-D52A-43F8-8245-F358454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Waste pada VLSB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9DC44E-D957-42E0-8582-36939F04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algn="just" eaLnBrk="1" hangingPunct="1"/>
            <a:r>
              <a:rPr lang="en-US" altLang="id-ID" sz="2400" dirty="0" err="1"/>
              <a:t>Tidak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ada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ruang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terbuang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karena</a:t>
            </a:r>
            <a:r>
              <a:rPr lang="en-US" altLang="id-ID" sz="2400" dirty="0"/>
              <a:t> blocking</a:t>
            </a:r>
          </a:p>
          <a:p>
            <a:pPr algn="just" eaLnBrk="1" hangingPunct="1"/>
            <a:r>
              <a:rPr lang="en-US" altLang="id-ID" sz="2400" dirty="0" err="1"/>
              <a:t>Muncul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penanda</a:t>
            </a:r>
            <a:r>
              <a:rPr lang="en-US" altLang="id-ID" sz="2400" dirty="0"/>
              <a:t> record (M) dan pointer block (P)</a:t>
            </a:r>
          </a:p>
          <a:p>
            <a:pPr algn="just" eaLnBrk="1" hangingPunct="1"/>
            <a:r>
              <a:rPr lang="en-US" altLang="id-ID" sz="2400" dirty="0" err="1"/>
              <a:t>Jika</a:t>
            </a:r>
            <a:r>
              <a:rPr lang="en-US" altLang="id-ID" sz="2400" dirty="0"/>
              <a:t> M = P, </a:t>
            </a:r>
            <a:r>
              <a:rPr lang="en-US" altLang="id-ID" sz="2400" dirty="0" err="1"/>
              <a:t>maka</a:t>
            </a:r>
            <a:r>
              <a:rPr lang="en-US" altLang="id-ID" sz="2400" dirty="0"/>
              <a:t> </a:t>
            </a:r>
          </a:p>
          <a:p>
            <a:pPr algn="just" eaLnBrk="1" hangingPunct="1"/>
            <a:endParaRPr lang="en-US" altLang="id-ID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id-ID" sz="3200" b="1" dirty="0"/>
              <a:t>W = P + (P + G)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id-ID" sz="3200" b="1" dirty="0" err="1"/>
              <a:t>Bfr</a:t>
            </a:r>
            <a:endParaRPr lang="en-US" altLang="id-ID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ED23D-59A4-4B2A-9B71-6865C2F80291}"/>
              </a:ext>
            </a:extLst>
          </p:cNvPr>
          <p:cNvCxnSpPr/>
          <p:nvPr/>
        </p:nvCxnSpPr>
        <p:spPr>
          <a:xfrm>
            <a:off x="4716463" y="4455994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95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DC9A-C01D-4BC7-8090-43877E74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Waste pada VLUB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F5107-C1E5-4115-A66A-464B90469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algn="just" eaLnBrk="1" hangingPunct="1"/>
            <a:r>
              <a:rPr lang="en-US" altLang="id-ID" sz="2400" dirty="0"/>
              <a:t>Ada </a:t>
            </a:r>
            <a:r>
              <a:rPr lang="en-US" altLang="id-ID" sz="2400" dirty="0" err="1"/>
              <a:t>ruang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terbuang</a:t>
            </a:r>
            <a:endParaRPr lang="en-US" altLang="id-ID" sz="2400" dirty="0"/>
          </a:p>
          <a:p>
            <a:pPr algn="just" eaLnBrk="1" hangingPunct="1"/>
            <a:r>
              <a:rPr lang="en-US" altLang="id-ID" sz="2400" dirty="0"/>
              <a:t>Ada </a:t>
            </a:r>
            <a:r>
              <a:rPr lang="en-US" altLang="id-ID" sz="2400" dirty="0" err="1"/>
              <a:t>penanda</a:t>
            </a:r>
            <a:r>
              <a:rPr lang="en-US" altLang="id-ID" sz="2400" dirty="0"/>
              <a:t> record</a:t>
            </a:r>
          </a:p>
          <a:p>
            <a:pPr algn="just" eaLnBrk="1" hangingPunct="1"/>
            <a:r>
              <a:rPr lang="en-US" altLang="id-ID" sz="2400" dirty="0" err="1"/>
              <a:t>Jika</a:t>
            </a:r>
            <a:r>
              <a:rPr lang="en-US" altLang="id-ID" sz="2400" dirty="0"/>
              <a:t> M = P, </a:t>
            </a:r>
            <a:r>
              <a:rPr lang="en-US" altLang="id-ID" sz="2400" dirty="0" err="1"/>
              <a:t>maka</a:t>
            </a:r>
            <a:r>
              <a:rPr lang="en-US" altLang="id-ID" sz="2400" dirty="0"/>
              <a:t> </a:t>
            </a:r>
          </a:p>
          <a:p>
            <a:pPr algn="just" eaLnBrk="1" hangingPunct="1"/>
            <a:endParaRPr lang="en-US" altLang="id-ID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id-ID" sz="3200" b="1" dirty="0"/>
              <a:t>W = P + (½ R + G)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id-ID" sz="3200" b="1" dirty="0" err="1"/>
              <a:t>Bfr</a:t>
            </a:r>
            <a:r>
              <a:rPr lang="en-US" altLang="id-ID" sz="3200" b="1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17B9D1-0308-4120-9055-13680B3064AE}"/>
              </a:ext>
            </a:extLst>
          </p:cNvPr>
          <p:cNvCxnSpPr/>
          <p:nvPr/>
        </p:nvCxnSpPr>
        <p:spPr>
          <a:xfrm>
            <a:off x="4449763" y="4469641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097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2C24-A0E3-48A8-BA52-232ECE55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4764"/>
          </a:xfrm>
        </p:spPr>
        <p:txBody>
          <a:bodyPr anchor="ctr"/>
          <a:lstStyle/>
          <a:p>
            <a:pPr algn="ctr"/>
            <a:r>
              <a:rPr lang="id-ID" dirty="0"/>
              <a:t>BULK TRANSFER RATE</a:t>
            </a:r>
          </a:p>
        </p:txBody>
      </p:sp>
    </p:spTree>
    <p:extLst>
      <p:ext uri="{BB962C8B-B14F-4D97-AF65-F5344CB8AC3E}">
        <p14:creationId xmlns:p14="http://schemas.microsoft.com/office/powerpoint/2010/main" val="185326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087F-11A2-4823-8158-5C8B18E6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Bulk Transfer Rate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FAC41E-B0F0-4843-8858-55A184DB7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320040" indent="-32004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/>
              <a:t>	</a:t>
            </a:r>
            <a:r>
              <a:rPr lang="en-US" sz="2000" dirty="0"/>
              <a:t>Bulk transfer rate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total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pembacaan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yang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mempertimbangkan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dan </a:t>
            </a:r>
            <a:r>
              <a:rPr lang="en-US" sz="2000" dirty="0" err="1"/>
              <a:t>banyaknya</a:t>
            </a:r>
            <a:r>
              <a:rPr lang="en-US" sz="2000" dirty="0"/>
              <a:t> gap area non data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dilalui</a:t>
            </a:r>
            <a:r>
              <a:rPr lang="en-US" sz="2000" dirty="0"/>
              <a:t>. 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000" dirty="0"/>
              <a:t>	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dipengaruhi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record, </a:t>
            </a:r>
            <a:r>
              <a:rPr lang="en-US" sz="2000" dirty="0" err="1"/>
              <a:t>ukuran</a:t>
            </a:r>
            <a:r>
              <a:rPr lang="en-US" sz="2000" dirty="0"/>
              <a:t> block, </a:t>
            </a:r>
            <a:r>
              <a:rPr lang="en-US" sz="2000" dirty="0" err="1"/>
              <a:t>pemborosan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transfer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.</a:t>
            </a:r>
          </a:p>
          <a:p>
            <a:pPr marL="320040" indent="-32004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/>
              <a:t>	</a:t>
            </a:r>
          </a:p>
          <a:p>
            <a:pPr marL="320040" indent="-32004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t’ = (t / 2) * (R / (R + W))</a:t>
            </a:r>
          </a:p>
        </p:txBody>
      </p:sp>
    </p:spTree>
    <p:extLst>
      <p:ext uri="{BB962C8B-B14F-4D97-AF65-F5344CB8AC3E}">
        <p14:creationId xmlns:p14="http://schemas.microsoft.com/office/powerpoint/2010/main" val="200057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2C24-A0E3-48A8-BA52-232ECE55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4764"/>
          </a:xfrm>
        </p:spPr>
        <p:txBody>
          <a:bodyPr anchor="ctr"/>
          <a:lstStyle/>
          <a:p>
            <a:pPr algn="ctr"/>
            <a:r>
              <a:rPr lang="id-ID" dirty="0"/>
              <a:t>METODE ALOKASI FILE</a:t>
            </a:r>
          </a:p>
        </p:txBody>
      </p:sp>
    </p:spTree>
    <p:extLst>
      <p:ext uri="{BB962C8B-B14F-4D97-AF65-F5344CB8AC3E}">
        <p14:creationId xmlns:p14="http://schemas.microsoft.com/office/powerpoint/2010/main" val="3967465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650" y="1856095"/>
            <a:ext cx="9935571" cy="4375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b="1" dirty="0"/>
              <a:t>METODE ALOKASI BERKAS (FILE)</a:t>
            </a:r>
            <a:endParaRPr lang="en-US" dirty="0"/>
          </a:p>
          <a:p>
            <a:pPr algn="just"/>
            <a:r>
              <a:rPr lang="id-ID" dirty="0"/>
              <a:t>Kegunaan penyimpanan sekunder yang utama adalah menyimpan berkas-berkas yang kita buat, karena sifat disk akan mempertahankan berkas walaupun tidak ada arus listrik.</a:t>
            </a:r>
            <a:endParaRPr lang="en-US" dirty="0"/>
          </a:p>
          <a:p>
            <a:pPr algn="just"/>
            <a:r>
              <a:rPr lang="id-ID" dirty="0"/>
              <a:t>Oleh sebab itu, agar kita dapat mengakses berkas-berkas dengan cepat dan memaksimalisasikan ruang yang ada di disk tersebut, maka dibuat metode-metode untuk mengalokasikan berkas ke disk.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id-ID" b="1" dirty="0"/>
              <a:t>TERDAPAT TIGA METODE UTAMA, YAITU:</a:t>
            </a:r>
            <a:endParaRPr lang="en-US" dirty="0"/>
          </a:p>
          <a:p>
            <a:pPr lvl="0" algn="just"/>
            <a:r>
              <a:rPr lang="id-ID" dirty="0"/>
              <a:t>Contiguous allocation (Alokasi berkesinambungan)</a:t>
            </a:r>
            <a:endParaRPr lang="en-US" dirty="0"/>
          </a:p>
          <a:p>
            <a:pPr lvl="0" algn="just"/>
            <a:r>
              <a:rPr lang="id-ID" dirty="0"/>
              <a:t>Linked allocation (Alokasi link)</a:t>
            </a:r>
            <a:endParaRPr lang="en-US" dirty="0"/>
          </a:p>
          <a:p>
            <a:pPr lvl="0" algn="just"/>
            <a:r>
              <a:rPr lang="id-ID" dirty="0"/>
              <a:t>Indexed allocation (Alokasi berindeks)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3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120F-91BC-4D88-AEB0-78D7A2A7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Contiguous Allocation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9492-F542-4368-9527-DFC7B0B1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Metode ini akan mengalokasikan satu berkas kedalam blok-blok disk yang berkesinambungan atau berurutan secara linier dari disk.</a:t>
            </a:r>
          </a:p>
          <a:p>
            <a:endParaRPr lang="en-US" dirty="0"/>
          </a:p>
          <a:p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338C1-F93B-4330-AF11-D2FF83EF4CA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41" y="2730137"/>
            <a:ext cx="2782718" cy="34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26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60" y="1869743"/>
            <a:ext cx="10193740" cy="4307219"/>
          </a:xfrm>
        </p:spPr>
        <p:txBody>
          <a:bodyPr/>
          <a:lstStyle/>
          <a:p>
            <a:pPr marL="0" indent="0">
              <a:buNone/>
            </a:pPr>
            <a:r>
              <a:rPr lang="id-ID" b="1" dirty="0"/>
              <a:t>Kelebihan dari metode Contiguous adalah:</a:t>
            </a:r>
            <a:endParaRPr lang="en-US" b="1" dirty="0"/>
          </a:p>
          <a:p>
            <a:r>
              <a:rPr lang="id-ID" dirty="0"/>
              <a:t>Penerapannya mudah.</a:t>
            </a:r>
            <a:endParaRPr lang="en-US" dirty="0"/>
          </a:p>
          <a:p>
            <a:r>
              <a:rPr lang="id-ID" dirty="0"/>
              <a:t>Waktu pengaksesan suatu berkas lebih cepat.</a:t>
            </a:r>
          </a:p>
          <a:p>
            <a:endParaRPr lang="en-US" dirty="0"/>
          </a:p>
          <a:p>
            <a:pPr marL="0" indent="0">
              <a:buNone/>
            </a:pPr>
            <a:r>
              <a:rPr lang="id-ID" b="1" dirty="0"/>
              <a:t>Kekurangan dari metode Contiguous adalah:</a:t>
            </a:r>
            <a:endParaRPr lang="en-US" b="1" dirty="0"/>
          </a:p>
          <a:p>
            <a:r>
              <a:rPr lang="id-ID" dirty="0"/>
              <a:t>Perlu blok khusus untuk menyimpan direktori yang berisi nama berkas, alamat awal sebuah berkas, dan panjang berkas.</a:t>
            </a:r>
            <a:endParaRPr lang="en-US" dirty="0"/>
          </a:p>
          <a:p>
            <a:r>
              <a:rPr lang="id-ID" dirty="0"/>
              <a:t>Adanya suatu fragmentasi, bila ada berkas yang dihapus, maka ruang disk yang dibebaskan kemungkinan tidak akan cukup untuk berkas baru.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7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7CEA-B866-47AF-8F7A-314A08D2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Linked Allocation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A3AB-A7DB-4D7F-BB61-F0DEBD14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id-ID" dirty="0"/>
              <a:t>dapat mengatasi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</a:t>
            </a:r>
            <a:r>
              <a:rPr lang="id-ID" dirty="0"/>
              <a:t>contiguous allocation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linked list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blok-blok</a:t>
            </a:r>
            <a:r>
              <a:rPr lang="en-US" dirty="0"/>
              <a:t> disk,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blok-blok</a:t>
            </a:r>
            <a:r>
              <a:rPr lang="en-US" dirty="0"/>
              <a:t> disk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disk.</a:t>
            </a:r>
          </a:p>
          <a:p>
            <a:pPr lvl="0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(pointer)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dan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 </a:t>
            </a:r>
          </a:p>
          <a:p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8F8785-6BCA-4AB5-B9C2-D4D8B1C938B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77" y="3855959"/>
            <a:ext cx="2382559" cy="2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9DFC-84FD-4014-A0D2-EE6D1F16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BERKAS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6D7F-4208-46FE-9FFD-4B54B4DE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Sistem berkas merupakan mekanisme penyimpanan on-line serta untuk akses, baik data maupun program yang berada dalam sistem operasi.</a:t>
            </a:r>
          </a:p>
          <a:p>
            <a:pPr algn="just"/>
            <a:r>
              <a:rPr lang="id-ID" dirty="0"/>
              <a:t>Sistem Berkas berkaitan dengan bagaimana cara melakukan insert data, update serta reorganisasi data.</a:t>
            </a:r>
          </a:p>
        </p:txBody>
      </p:sp>
    </p:spTree>
    <p:extLst>
      <p:ext uri="{BB962C8B-B14F-4D97-AF65-F5344CB8AC3E}">
        <p14:creationId xmlns:p14="http://schemas.microsoft.com/office/powerpoint/2010/main" val="3836315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002" y="1910687"/>
            <a:ext cx="10152797" cy="42662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id-ID" b="1" dirty="0"/>
              <a:t>Kelebihan dari metode Linked adalah:</a:t>
            </a:r>
            <a:endParaRPr lang="en-US" b="1" dirty="0"/>
          </a:p>
          <a:p>
            <a:pPr lvl="0"/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 </a:t>
            </a:r>
          </a:p>
          <a:p>
            <a:pPr lvl="0"/>
            <a:r>
              <a:rPr lang="id-ID" dirty="0"/>
              <a:t>Direktori cukup menyimpan bilangan bulat nomor blok awal.  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Kekurangan dari metode Linked adalah:</a:t>
            </a:r>
            <a:endParaRPr lang="en-US" b="1" dirty="0"/>
          </a:p>
          <a:p>
            <a:pPr lvl="0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s</a:t>
            </a:r>
            <a:r>
              <a:rPr lang="id-ID" dirty="0"/>
              <a:t>e</a:t>
            </a:r>
            <a:r>
              <a:rPr lang="en-US" dirty="0"/>
              <a:t>c</a:t>
            </a:r>
            <a:r>
              <a:rPr lang="id-ID" dirty="0"/>
              <a:t>a</a:t>
            </a:r>
            <a:r>
              <a:rPr lang="en-US" dirty="0"/>
              <a:t>r</a:t>
            </a:r>
            <a:r>
              <a:rPr lang="id-ID" dirty="0"/>
              <a:t>a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(FAT)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175459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0296-0A0A-41B7-B4A0-55557F5E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Indexed Allocation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D45C-F116-471D-9C87-40E66197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fragmentasi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contiguous allocation </a:t>
            </a:r>
            <a:r>
              <a:rPr lang="en-US" dirty="0"/>
              <a:t>dan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cuma-cuma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pada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linked allocation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83AB40-EE23-4027-B7FE-AD5246E478F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8" y="3971109"/>
            <a:ext cx="2235204" cy="22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6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2C24-A0E3-48A8-BA52-232ECE55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704764"/>
          </a:xfrm>
        </p:spPr>
        <p:txBody>
          <a:bodyPr anchor="ctr"/>
          <a:lstStyle/>
          <a:p>
            <a:pPr algn="ctr"/>
            <a:r>
              <a:rPr lang="id-ID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8618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0680-C276-4CCD-A921-2EE4E83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 dari Sistem Berkas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198C-4BC8-4928-9D59-783B0DAD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id-ID" dirty="0"/>
              <a:t>Memelihara direktori dari identifikasi berkas dan lokasi informasi.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/>
              <a:t>Menentukan jalan (pathway) bagi aliran data antara main memory dan alat penyimpanan sekunder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/>
              <a:t>Mengkoordinasi komunikasi antara CPU dan alat penyimpanan sekunder, dan sebaliknya.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/>
              <a:t>Menyiapkan berkas penggunaan input atau output.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/>
              <a:t>Mengatur berkas bila penggunaan input atau output telah selesai.</a:t>
            </a:r>
          </a:p>
        </p:txBody>
      </p:sp>
    </p:spTree>
    <p:extLst>
      <p:ext uri="{BB962C8B-B14F-4D97-AF65-F5344CB8AC3E}">
        <p14:creationId xmlns:p14="http://schemas.microsoft.com/office/powerpoint/2010/main" val="389595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3945-F1BF-4DC4-B13B-BDC38BE1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 Berkas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CCC7-6798-4FE8-A673-EF9637805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Berkas  adalah  sebuah  koleksi  informasi  berkaitan  yang  diberi  nama  dan  disimpan  di  dalam secondary  storage. Biasanya  sebuah  berkas  merepresentasikan  data  atau  program.  Beberapa  jenis berkas diantaranya: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Text file.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Source  file.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Object file.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Executable file.</a:t>
            </a:r>
          </a:p>
        </p:txBody>
      </p:sp>
    </p:spTree>
    <p:extLst>
      <p:ext uri="{BB962C8B-B14F-4D97-AF65-F5344CB8AC3E}">
        <p14:creationId xmlns:p14="http://schemas.microsoft.com/office/powerpoint/2010/main" val="23006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845-E635-4164-8A0F-0058421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Atribut Berkas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CCF2-71FB-4725-AE7B-B3D3D90F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Setiap sistem mempunyai sistem atribusi yang berbeda-beda, namun pada dasarnya memiliki atribut-atribut dasar seperti berikut ini:</a:t>
            </a:r>
          </a:p>
          <a:p>
            <a:pPr lvl="1"/>
            <a:r>
              <a:rPr lang="id-ID" dirty="0"/>
              <a:t>Nama.</a:t>
            </a:r>
          </a:p>
          <a:p>
            <a:pPr lvl="1"/>
            <a:r>
              <a:rPr lang="id-ID" dirty="0"/>
              <a:t>Identifier.</a:t>
            </a:r>
          </a:p>
          <a:p>
            <a:pPr lvl="1"/>
            <a:r>
              <a:rPr lang="id-ID" dirty="0"/>
              <a:t>Jenis.</a:t>
            </a:r>
          </a:p>
          <a:p>
            <a:pPr lvl="1"/>
            <a:r>
              <a:rPr lang="id-ID" dirty="0"/>
              <a:t>Lokasi.</a:t>
            </a:r>
          </a:p>
          <a:p>
            <a:pPr lvl="1"/>
            <a:r>
              <a:rPr lang="id-ID" dirty="0"/>
              <a:t>Ukuran.</a:t>
            </a:r>
          </a:p>
          <a:p>
            <a:pPr lvl="1"/>
            <a:r>
              <a:rPr lang="id-ID" dirty="0"/>
              <a:t>Proteksi.</a:t>
            </a:r>
          </a:p>
          <a:p>
            <a:pPr lvl="1"/>
            <a:r>
              <a:rPr lang="id-ID" dirty="0"/>
              <a:t>Waktu dan identifikasi pengguna.</a:t>
            </a:r>
          </a:p>
          <a:p>
            <a:pPr algn="just"/>
            <a:endParaRPr lang="sv-SE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84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5F68-E985-4489-AA4E-91A6970A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Berkas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0D68-51E3-447F-ADD7-2BC74F1A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v-SE" dirty="0"/>
              <a:t>Jenis berkas merupakan salah satu atribut berkas yang cukup penting.</a:t>
            </a:r>
            <a:r>
              <a:rPr lang="id-ID" dirty="0"/>
              <a:t> Saat kita mendesain sebuah sistem berkas, kita perlu mempertimbangkan bagaimana sistem operasi akan mengenali berkas-berkas dengan jenis yang berbeda.</a:t>
            </a:r>
          </a:p>
          <a:p>
            <a:pPr algn="just"/>
            <a:r>
              <a:rPr lang="id-ID" dirty="0"/>
              <a:t>Cara yang paling umum untuk mengimplementasikan jenis berkas tersebut adalah dengan memasukkan jenis berkas tersebut ke dalam nama berkas.</a:t>
            </a:r>
          </a:p>
          <a:p>
            <a:pPr algn="just"/>
            <a:endParaRPr lang="id-ID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122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428A-3473-4A10-A6C2-0C30EDEA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/>
          <a:lstStyle/>
          <a:p>
            <a:pPr algn="just"/>
            <a:r>
              <a:rPr lang="id-ID" dirty="0"/>
              <a:t>Nama berkas dibagi menjadi dua bagian. Bagian pertama adalah nama dari berkas tersebut, dan yang kedua, atau biasa disebut extention adalah jenis dari berkas tersebut.</a:t>
            </a:r>
          </a:p>
          <a:p>
            <a:pPr algn="just"/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B4304-6324-4C5A-B687-4D8BFDFFE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5" t="16700" r="18620" b="6845"/>
          <a:stretch/>
        </p:blipFill>
        <p:spPr>
          <a:xfrm>
            <a:off x="3179928" y="1773720"/>
            <a:ext cx="5199797" cy="447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D9BB-A22D-4177-A99D-66B2CB83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Berkas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00B8-FDF6-4212-9313-B75300B8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Fungsi dari berkas adalah untuk menyimpan data dan mengizinkan kita membacanya. Dalam proses ini ada beberapa operasi yang dapat dilakukan  berkas. Ada pun operasi-operasi dasar yang dilakukan berkas, yaitu: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Membuat Berkas (Create)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Menulis sebuah berkas (Write)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Membaca Sebuah berkas (Read)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Memposisikan Sebuah Berkas (Reposition)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Menghapus Berkas (Delete)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Menghapus Sebagian Isi Berkas (Truncate)</a:t>
            </a:r>
          </a:p>
        </p:txBody>
      </p:sp>
    </p:spTree>
    <p:extLst>
      <p:ext uri="{BB962C8B-B14F-4D97-AF65-F5344CB8AC3E}">
        <p14:creationId xmlns:p14="http://schemas.microsoft.com/office/powerpoint/2010/main" val="430328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1193</Words>
  <Application>Microsoft Office PowerPoint</Application>
  <PresentationFormat>Widescreen</PresentationFormat>
  <Paragraphs>171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Retrospect</vt:lpstr>
      <vt:lpstr>KELOMPOK 7 HARIMAU</vt:lpstr>
      <vt:lpstr>SISTEM BERKAS</vt:lpstr>
      <vt:lpstr>SISTEM BERKAS</vt:lpstr>
      <vt:lpstr>Tugas dari Sistem Berkas</vt:lpstr>
      <vt:lpstr>Konsep Berkas</vt:lpstr>
      <vt:lpstr>Atribut Berkas</vt:lpstr>
      <vt:lpstr>Jenis Berkas</vt:lpstr>
      <vt:lpstr>PowerPoint Presentation</vt:lpstr>
      <vt:lpstr>Operasi Berkas</vt:lpstr>
      <vt:lpstr>Struktur Berkas</vt:lpstr>
      <vt:lpstr>Metode Akses</vt:lpstr>
      <vt:lpstr>METODE BLOCKING</vt:lpstr>
      <vt:lpstr>Blocking?</vt:lpstr>
      <vt:lpstr>Blocking Record</vt:lpstr>
      <vt:lpstr>Fixed Blocking</vt:lpstr>
      <vt:lpstr>Variable Length Spanned Blocking</vt:lpstr>
      <vt:lpstr>Variable Length Unspanned Blocking</vt:lpstr>
      <vt:lpstr>PEMBOROSAN RUANG</vt:lpstr>
      <vt:lpstr>PEMBOROSAN RUANG (WASTE/W)</vt:lpstr>
      <vt:lpstr>Waste pada Fixed Blocking</vt:lpstr>
      <vt:lpstr>Waste pada VLSB</vt:lpstr>
      <vt:lpstr>Waste pada VLUB</vt:lpstr>
      <vt:lpstr>BULK TRANSFER RATE</vt:lpstr>
      <vt:lpstr>Bulk Transfer Rate</vt:lpstr>
      <vt:lpstr>METODE ALOKASI FILE</vt:lpstr>
      <vt:lpstr>PowerPoint Presentation</vt:lpstr>
      <vt:lpstr>Contiguous Allocation</vt:lpstr>
      <vt:lpstr>PowerPoint Presentation</vt:lpstr>
      <vt:lpstr>Linked Allocation</vt:lpstr>
      <vt:lpstr>PowerPoint Presentation</vt:lpstr>
      <vt:lpstr>Indexed Allocation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 HARIMAU</dc:title>
  <dc:creator>Rey</dc:creator>
  <cp:lastModifiedBy>Rey</cp:lastModifiedBy>
  <cp:revision>17</cp:revision>
  <dcterms:created xsi:type="dcterms:W3CDTF">2018-10-01T12:57:12Z</dcterms:created>
  <dcterms:modified xsi:type="dcterms:W3CDTF">2018-10-01T15:13:59Z</dcterms:modified>
</cp:coreProperties>
</file>