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348" r:id="rId3"/>
    <p:sldId id="349" r:id="rId4"/>
    <p:sldId id="351" r:id="rId5"/>
    <p:sldId id="353" r:id="rId6"/>
    <p:sldId id="354" r:id="rId7"/>
    <p:sldId id="355" r:id="rId8"/>
    <p:sldId id="358" r:id="rId9"/>
    <p:sldId id="359" r:id="rId10"/>
    <p:sldId id="356" r:id="rId11"/>
    <p:sldId id="362" r:id="rId12"/>
    <p:sldId id="360" r:id="rId13"/>
    <p:sldId id="363" r:id="rId14"/>
    <p:sldId id="377" r:id="rId15"/>
    <p:sldId id="378" r:id="rId16"/>
    <p:sldId id="379" r:id="rId17"/>
    <p:sldId id="364" r:id="rId18"/>
    <p:sldId id="366" r:id="rId19"/>
    <p:sldId id="365" r:id="rId20"/>
    <p:sldId id="368" r:id="rId21"/>
    <p:sldId id="369" r:id="rId22"/>
    <p:sldId id="371" r:id="rId23"/>
    <p:sldId id="372" r:id="rId24"/>
    <p:sldId id="370" r:id="rId25"/>
    <p:sldId id="373" r:id="rId26"/>
    <p:sldId id="374" r:id="rId27"/>
    <p:sldId id="375" r:id="rId28"/>
    <p:sldId id="399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EF058-D2E7-49B9-A0E6-A18FFBEA79B3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FDB6-4637-4CFE-950D-A6E79ADB3C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37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07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52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98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9192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95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13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432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2698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60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23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71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77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576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623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600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773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42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688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32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82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047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4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19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599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97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746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61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4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758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7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22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5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64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3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54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1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0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0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crdownload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6"/>
          <a:stretch/>
        </p:blipFill>
        <p:spPr>
          <a:xfrm>
            <a:off x="-5802" y="2689720"/>
            <a:ext cx="9149802" cy="4209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08" y="393305"/>
            <a:ext cx="5811239" cy="6561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PENJADWALAN PROSES</a:t>
            </a:r>
            <a:endParaRPr lang="id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9F9D4-AA66-4500-85A4-8DFF142E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99" y="174875"/>
            <a:ext cx="2135885" cy="219996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776A49A-70AB-4762-8120-B5D8346F3E61}"/>
              </a:ext>
            </a:extLst>
          </p:cNvPr>
          <p:cNvSpPr txBox="1">
            <a:spLocks/>
          </p:cNvSpPr>
          <p:nvPr/>
        </p:nvSpPr>
        <p:spPr>
          <a:xfrm>
            <a:off x="1123449" y="1364345"/>
            <a:ext cx="4563155" cy="989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cs typeface="Times New Roman" panose="02020603050405020304" pitchFamily="18" charset="0"/>
              </a:rPr>
              <a:t>Disusun Oleh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cs typeface="Times New Roman" panose="02020603050405020304" pitchFamily="18" charset="0"/>
              </a:rPr>
              <a:t>Febry Eka Purwiantono, M.Kom</a:t>
            </a:r>
            <a:endParaRPr lang="id-ID" sz="2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4110E-B88E-44C8-A2EE-07953930B32C}"/>
              </a:ext>
            </a:extLst>
          </p:cNvPr>
          <p:cNvGrpSpPr/>
          <p:nvPr/>
        </p:nvGrpSpPr>
        <p:grpSpPr>
          <a:xfrm>
            <a:off x="740535" y="1893582"/>
            <a:ext cx="7811037" cy="830997"/>
            <a:chOff x="740535" y="1893582"/>
            <a:chExt cx="781103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25A718-4188-4DFA-97D6-0D4657115575}"/>
                </a:ext>
              </a:extLst>
            </p:cNvPr>
            <p:cNvSpPr txBox="1"/>
            <p:nvPr/>
          </p:nvSpPr>
          <p:spPr>
            <a:xfrm>
              <a:off x="1783725" y="1893582"/>
              <a:ext cx="6767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2400" b="1" dirty="0"/>
                <a:t>Scheduler (Penjadwal) </a:t>
              </a:r>
              <a:r>
                <a:rPr lang="en-US" sz="2400" dirty="0"/>
                <a:t>: B</a:t>
              </a:r>
              <a:r>
                <a:rPr lang="id-ID" sz="2400" dirty="0"/>
                <a:t>agian sistem operasi yang mengatur penjadwalan eksekusi proses-proses.</a:t>
              </a:r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39A12-EF6B-45DF-9EA2-BE0752943AFC}"/>
                </a:ext>
              </a:extLst>
            </p:cNvPr>
            <p:cNvSpPr/>
            <p:nvPr/>
          </p:nvSpPr>
          <p:spPr>
            <a:xfrm>
              <a:off x="740535" y="1954321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/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10AB03-C7E0-4842-9492-019DE03DDD13}"/>
              </a:ext>
            </a:extLst>
          </p:cNvPr>
          <p:cNvSpPr txBox="1"/>
          <p:nvPr/>
        </p:nvSpPr>
        <p:spPr>
          <a:xfrm>
            <a:off x="740536" y="3285942"/>
            <a:ext cx="7823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Short-Term Scheduler </a:t>
            </a:r>
            <a:r>
              <a:rPr lang="en-US" sz="2400" dirty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Scheduler yang </a:t>
            </a:r>
            <a:r>
              <a:rPr lang="en-US" sz="2400" dirty="0" err="1"/>
              <a:t>bertugas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b="1" dirty="0"/>
              <a:t>proses yang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siap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dialokasikan</a:t>
            </a:r>
            <a:r>
              <a:rPr lang="en-US" sz="2400" dirty="0"/>
              <a:t> di </a:t>
            </a:r>
            <a:r>
              <a:rPr lang="en-US" sz="2400" b="1" dirty="0"/>
              <a:t>CPU</a:t>
            </a:r>
            <a:r>
              <a:rPr lang="en-US" sz="2400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Scheduler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b="1" dirty="0" err="1"/>
              <a:t>sangat</a:t>
            </a:r>
            <a:r>
              <a:rPr lang="en-US" sz="2400" b="1" dirty="0"/>
              <a:t> </a:t>
            </a:r>
            <a:r>
              <a:rPr lang="en-US" sz="2400" b="1" dirty="0" err="1"/>
              <a:t>sering</a:t>
            </a:r>
            <a:r>
              <a:rPr lang="en-US" sz="2400" b="1" dirty="0"/>
              <a:t> </a:t>
            </a:r>
            <a:r>
              <a:rPr lang="en-US" sz="2400" b="1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scheduler lain.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Short-Term Scheduler paling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b="1" dirty="0" err="1"/>
              <a:t>mengeksekusi</a:t>
            </a:r>
            <a:r>
              <a:rPr lang="en-US" sz="2400" b="1" dirty="0"/>
              <a:t> proses 1 kali </a:t>
            </a:r>
            <a:r>
              <a:rPr lang="en-US" sz="2400" b="1" dirty="0" err="1"/>
              <a:t>dalam</a:t>
            </a:r>
            <a:r>
              <a:rPr lang="en-US" sz="2400" b="1" dirty="0"/>
              <a:t> 100 </a:t>
            </a:r>
            <a:r>
              <a:rPr lang="en-US" sz="2400" b="1" dirty="0" err="1"/>
              <a:t>milidetik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menukar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proses </a:t>
            </a:r>
            <a:r>
              <a:rPr lang="en-US" sz="2400" dirty="0" err="1"/>
              <a:t>dari</a:t>
            </a:r>
            <a:r>
              <a:rPr lang="en-US" sz="2400" dirty="0"/>
              <a:t> CPU </a:t>
            </a:r>
            <a:r>
              <a:rPr lang="en-US" sz="2400" dirty="0" err="1"/>
              <a:t>dan</a:t>
            </a:r>
            <a:r>
              <a:rPr lang="en-US" sz="2400" dirty="0"/>
              <a:t> swap </a:t>
            </a:r>
            <a:r>
              <a:rPr lang="en-US" sz="2400" dirty="0" err="1"/>
              <a:t>ke</a:t>
            </a:r>
            <a:r>
              <a:rPr lang="en-US" sz="2400" dirty="0"/>
              <a:t> yang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067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4110E-B88E-44C8-A2EE-07953930B32C}"/>
              </a:ext>
            </a:extLst>
          </p:cNvPr>
          <p:cNvGrpSpPr/>
          <p:nvPr/>
        </p:nvGrpSpPr>
        <p:grpSpPr>
          <a:xfrm>
            <a:off x="740535" y="1893582"/>
            <a:ext cx="7811037" cy="830997"/>
            <a:chOff x="740535" y="1893582"/>
            <a:chExt cx="781103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25A718-4188-4DFA-97D6-0D4657115575}"/>
                </a:ext>
              </a:extLst>
            </p:cNvPr>
            <p:cNvSpPr txBox="1"/>
            <p:nvPr/>
          </p:nvSpPr>
          <p:spPr>
            <a:xfrm>
              <a:off x="1783725" y="1893582"/>
              <a:ext cx="6767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2400" b="1" dirty="0"/>
                <a:t>Scheduler (Penjadwal) </a:t>
              </a:r>
              <a:r>
                <a:rPr lang="en-US" sz="2400" dirty="0"/>
                <a:t>: B</a:t>
              </a:r>
              <a:r>
                <a:rPr lang="id-ID" sz="2400" dirty="0"/>
                <a:t>agian sistem operasi yang mengatur penjadwalan eksekusi proses-proses.</a:t>
              </a:r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39A12-EF6B-45DF-9EA2-BE0752943AFC}"/>
                </a:ext>
              </a:extLst>
            </p:cNvPr>
            <p:cNvSpPr/>
            <p:nvPr/>
          </p:nvSpPr>
          <p:spPr>
            <a:xfrm>
              <a:off x="740535" y="1954321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/>
                <a:t>2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16645-0CE9-4355-9614-7C4734DD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25" y="3035183"/>
            <a:ext cx="5312534" cy="33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8A2501-37B5-4BB4-B18C-8C1E85E15136}"/>
              </a:ext>
            </a:extLst>
          </p:cNvPr>
          <p:cNvGrpSpPr/>
          <p:nvPr/>
        </p:nvGrpSpPr>
        <p:grpSpPr>
          <a:xfrm>
            <a:off x="740535" y="1714270"/>
            <a:ext cx="7823917" cy="4844611"/>
            <a:chOff x="740535" y="1714270"/>
            <a:chExt cx="7823917" cy="48446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8F61484-F544-4960-909C-AD6E4159528F}"/>
                </a:ext>
              </a:extLst>
            </p:cNvPr>
            <p:cNvGrpSpPr/>
            <p:nvPr/>
          </p:nvGrpSpPr>
          <p:grpSpPr>
            <a:xfrm>
              <a:off x="740535" y="1714270"/>
              <a:ext cx="7823917" cy="1200329"/>
              <a:chOff x="740535" y="1714270"/>
              <a:chExt cx="7823917" cy="120032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25A718-4188-4DFA-97D6-0D4657115575}"/>
                  </a:ext>
                </a:extLst>
              </p:cNvPr>
              <p:cNvSpPr txBox="1"/>
              <p:nvPr/>
            </p:nvSpPr>
            <p:spPr>
              <a:xfrm>
                <a:off x="1796605" y="1714270"/>
                <a:ext cx="6767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Context Switch</a:t>
                </a:r>
                <a:r>
                  <a:rPr lang="id-ID" sz="2400" b="1" dirty="0"/>
                  <a:t> 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Mengganti</a:t>
                </a:r>
                <a:r>
                  <a:rPr lang="en-US" sz="2400" dirty="0"/>
                  <a:t> CPU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proses lain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menyimpan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keadaan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proses lama, </a:t>
                </a:r>
                <a:r>
                  <a:rPr lang="en-US" sz="2400" dirty="0" err="1"/>
                  <a:t>lalu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mengambil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keadaan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proses yang </a:t>
                </a:r>
                <a:r>
                  <a:rPr lang="en-US" sz="2400" dirty="0" err="1"/>
                  <a:t>baru</a:t>
                </a:r>
                <a:r>
                  <a:rPr lang="en-US" sz="2400" dirty="0"/>
                  <a:t>.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39A12-EF6B-45DF-9EA2-BE0752943AFC}"/>
                  </a:ext>
                </a:extLst>
              </p:cNvPr>
              <p:cNvSpPr/>
              <p:nvPr/>
            </p:nvSpPr>
            <p:spPr>
              <a:xfrm>
                <a:off x="740535" y="1954321"/>
                <a:ext cx="792051" cy="72022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3</a:t>
                </a:r>
                <a:endParaRPr lang="id-ID" sz="28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0AB03-C7E0-4842-9492-019DE03DDD13}"/>
                </a:ext>
              </a:extLst>
            </p:cNvPr>
            <p:cNvSpPr txBox="1"/>
            <p:nvPr/>
          </p:nvSpPr>
          <p:spPr>
            <a:xfrm>
              <a:off x="1796605" y="5727884"/>
              <a:ext cx="6742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Context Switch </a:t>
              </a:r>
              <a:r>
                <a:rPr lang="en-US" sz="2400" dirty="0" err="1"/>
                <a:t>terjadi</a:t>
              </a:r>
              <a:r>
                <a:rPr lang="en-US" sz="2400" dirty="0"/>
                <a:t> </a:t>
              </a:r>
              <a:r>
                <a:rPr lang="en-US" sz="2400" dirty="0" err="1"/>
                <a:t>ketika</a:t>
              </a:r>
              <a:r>
                <a:rPr lang="en-US" sz="2400" dirty="0"/>
                <a:t> </a:t>
              </a:r>
              <a:r>
                <a:rPr lang="en-US" sz="2400" b="1" dirty="0" err="1"/>
                <a:t>interupsi</a:t>
              </a:r>
              <a:r>
                <a:rPr lang="en-US" sz="2400" dirty="0"/>
                <a:t> </a:t>
              </a:r>
              <a:r>
                <a:rPr lang="en-US" sz="2400" dirty="0" err="1"/>
                <a:t>datang</a:t>
              </a:r>
              <a:r>
                <a:rPr lang="en-US" sz="2400" dirty="0"/>
                <a:t>.</a:t>
              </a:r>
              <a:endParaRPr lang="id-ID" sz="2400" dirty="0"/>
            </a:p>
          </p:txBody>
        </p:sp>
        <p:pic>
          <p:nvPicPr>
            <p:cNvPr id="6" name="Picture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EC96BE-40A2-4AA4-85B3-72DBBC386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399" y="3231453"/>
              <a:ext cx="3986481" cy="217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4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0AFCB-E6DD-4560-873A-45A3C1A2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36" y="1227196"/>
            <a:ext cx="5968928" cy="4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4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Time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3B276-963B-4771-94ED-DD74C05175C7}"/>
              </a:ext>
            </a:extLst>
          </p:cNvPr>
          <p:cNvSpPr txBox="1"/>
          <p:nvPr/>
        </p:nvSpPr>
        <p:spPr>
          <a:xfrm>
            <a:off x="547353" y="1121313"/>
            <a:ext cx="799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time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penjadwalan</a:t>
            </a:r>
            <a:r>
              <a:rPr lang="en-US" sz="2400" dirty="0"/>
              <a:t> proses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673E5-BE03-44FF-92B5-BCEDEC1C1481}"/>
              </a:ext>
            </a:extLst>
          </p:cNvPr>
          <p:cNvGrpSpPr/>
          <p:nvPr/>
        </p:nvGrpSpPr>
        <p:grpSpPr>
          <a:xfrm>
            <a:off x="727656" y="2468722"/>
            <a:ext cx="7811037" cy="720229"/>
            <a:chOff x="727656" y="2468722"/>
            <a:chExt cx="7811037" cy="7202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FB960F-9F5F-4FC1-9DA1-8180EDDC950F}"/>
                </a:ext>
              </a:extLst>
            </p:cNvPr>
            <p:cNvSpPr txBox="1"/>
            <p:nvPr/>
          </p:nvSpPr>
          <p:spPr>
            <a:xfrm>
              <a:off x="1770846" y="2598003"/>
              <a:ext cx="6767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Arrival Time </a:t>
              </a:r>
              <a:r>
                <a:rPr lang="en-US" sz="2400" dirty="0"/>
                <a:t>: </a:t>
              </a:r>
              <a:r>
                <a:rPr lang="en-US" sz="2400" dirty="0" err="1"/>
                <a:t>Waktu</a:t>
              </a:r>
              <a:r>
                <a:rPr lang="en-US" sz="2400" dirty="0"/>
                <a:t> </a:t>
              </a:r>
              <a:r>
                <a:rPr lang="en-US" sz="2400" b="1" dirty="0" err="1"/>
                <a:t>kedatangan</a:t>
              </a:r>
              <a:r>
                <a:rPr lang="en-US" sz="2400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suatu</a:t>
              </a:r>
              <a:r>
                <a:rPr lang="en-US" sz="2400" dirty="0"/>
                <a:t> proses.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BE8D9A-6C2E-4B70-AE80-38BF456FC06B}"/>
                </a:ext>
              </a:extLst>
            </p:cNvPr>
            <p:cNvSpPr/>
            <p:nvPr/>
          </p:nvSpPr>
          <p:spPr>
            <a:xfrm>
              <a:off x="727656" y="2468722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id-ID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80F521-AB97-4A3B-86A1-21E7CA956401}"/>
              </a:ext>
            </a:extLst>
          </p:cNvPr>
          <p:cNvGrpSpPr/>
          <p:nvPr/>
        </p:nvGrpSpPr>
        <p:grpSpPr>
          <a:xfrm>
            <a:off x="727654" y="3465312"/>
            <a:ext cx="7811039" cy="1569660"/>
            <a:chOff x="727654" y="3465312"/>
            <a:chExt cx="7811039" cy="1569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6BD63B-2B24-4F71-B9AB-34B03C225444}"/>
                </a:ext>
              </a:extLst>
            </p:cNvPr>
            <p:cNvSpPr txBox="1"/>
            <p:nvPr/>
          </p:nvSpPr>
          <p:spPr>
            <a:xfrm>
              <a:off x="1770846" y="3465312"/>
              <a:ext cx="67678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Burst Time </a:t>
              </a:r>
              <a:r>
                <a:rPr lang="en-US" sz="2400" dirty="0"/>
                <a:t>: </a:t>
              </a:r>
              <a:r>
                <a:rPr lang="en-US" sz="2400" dirty="0" err="1"/>
                <a:t>Jumlah</a:t>
              </a:r>
              <a:r>
                <a:rPr lang="en-US" sz="2400" dirty="0"/>
                <a:t> </a:t>
              </a:r>
              <a:r>
                <a:rPr lang="en-US" sz="2400" b="1" dirty="0" err="1"/>
                <a:t>waktu</a:t>
              </a:r>
              <a:r>
                <a:rPr lang="en-US" sz="2400" b="1" dirty="0"/>
                <a:t> yang </a:t>
              </a:r>
              <a:r>
                <a:rPr lang="en-US" sz="2400" b="1" dirty="0" err="1"/>
                <a:t>dibutuhkan</a:t>
              </a:r>
              <a:r>
                <a:rPr lang="en-US" sz="2400" b="1" dirty="0"/>
                <a:t> </a:t>
              </a:r>
              <a:r>
                <a:rPr lang="en-US" sz="2400" b="1" dirty="0" err="1"/>
                <a:t>oleh</a:t>
              </a:r>
              <a:r>
                <a:rPr lang="en-US" sz="2400" b="1" dirty="0"/>
                <a:t> CPU </a:t>
              </a:r>
              <a:r>
                <a:rPr lang="en-US" sz="2400" b="1" dirty="0" err="1"/>
                <a:t>untuk</a:t>
              </a:r>
              <a:r>
                <a:rPr lang="en-US" sz="2400" b="1" dirty="0"/>
                <a:t> </a:t>
              </a:r>
              <a:r>
                <a:rPr lang="en-US" sz="2400" b="1" dirty="0" err="1"/>
                <a:t>mengeksekusi</a:t>
              </a:r>
              <a:r>
                <a:rPr lang="en-US" sz="2400" b="1" dirty="0"/>
                <a:t> </a:t>
              </a:r>
              <a:r>
                <a:rPr lang="en-US" sz="2400" b="1" dirty="0" err="1"/>
                <a:t>suatu</a:t>
              </a:r>
              <a:r>
                <a:rPr lang="en-US" sz="2400" b="1" dirty="0"/>
                <a:t> proses</a:t>
              </a:r>
              <a:r>
                <a:rPr lang="en-US" sz="2400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operasi</a:t>
              </a:r>
              <a:r>
                <a:rPr lang="en-US" sz="2400" dirty="0"/>
                <a:t>. Burst Time juga </a:t>
              </a:r>
              <a:r>
                <a:rPr lang="en-US" sz="2400" dirty="0" err="1"/>
                <a:t>sering</a:t>
              </a:r>
              <a:r>
                <a:rPr lang="en-US" sz="2400" dirty="0"/>
                <a:t> </a:t>
              </a:r>
              <a:r>
                <a:rPr lang="en-US" sz="2400" dirty="0" err="1"/>
                <a:t>disebut</a:t>
              </a:r>
              <a:r>
                <a:rPr lang="en-US" sz="2400" dirty="0"/>
                <a:t> </a:t>
              </a:r>
              <a:r>
                <a:rPr lang="en-US" sz="2400" dirty="0" err="1"/>
                <a:t>sebagai</a:t>
              </a:r>
              <a:r>
                <a:rPr lang="en-US" sz="2400" dirty="0"/>
                <a:t> </a:t>
              </a:r>
              <a:r>
                <a:rPr lang="en-US" sz="2400" b="1" dirty="0"/>
                <a:t>CPU Time</a:t>
              </a:r>
              <a:r>
                <a:rPr lang="en-US" sz="2400" dirty="0"/>
                <a:t>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BD4BFC-4A5E-4B2A-B079-CBECBA7245CF}"/>
                </a:ext>
              </a:extLst>
            </p:cNvPr>
            <p:cNvSpPr/>
            <p:nvPr/>
          </p:nvSpPr>
          <p:spPr>
            <a:xfrm>
              <a:off x="727654" y="3893137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id-ID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1724F-B68D-42AE-BFFE-DC2B7EE46146}"/>
              </a:ext>
            </a:extLst>
          </p:cNvPr>
          <p:cNvGrpSpPr/>
          <p:nvPr/>
        </p:nvGrpSpPr>
        <p:grpSpPr>
          <a:xfrm>
            <a:off x="727654" y="5321187"/>
            <a:ext cx="7811038" cy="830997"/>
            <a:chOff x="727654" y="5321187"/>
            <a:chExt cx="7811038" cy="8309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535EE5-2BB5-4327-B835-9310F83D642B}"/>
                </a:ext>
              </a:extLst>
            </p:cNvPr>
            <p:cNvSpPr/>
            <p:nvPr/>
          </p:nvSpPr>
          <p:spPr>
            <a:xfrm>
              <a:off x="727654" y="5376572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id-ID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91E9F-D3F5-46C3-8023-86B1324B3E7C}"/>
                </a:ext>
              </a:extLst>
            </p:cNvPr>
            <p:cNvSpPr txBox="1"/>
            <p:nvPr/>
          </p:nvSpPr>
          <p:spPr>
            <a:xfrm>
              <a:off x="1770845" y="5321187"/>
              <a:ext cx="6767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Quantum Time </a:t>
              </a:r>
              <a:r>
                <a:rPr lang="en-US" sz="2400" dirty="0"/>
                <a:t>: </a:t>
              </a:r>
              <a:r>
                <a:rPr lang="en-US" sz="2400" b="1" dirty="0" err="1"/>
                <a:t>Konstanta</a:t>
              </a:r>
              <a:r>
                <a:rPr lang="en-US" sz="2400" b="1" dirty="0"/>
                <a:t> </a:t>
              </a:r>
              <a:r>
                <a:rPr lang="en-US" sz="2400" b="1" dirty="0" err="1"/>
                <a:t>waktu</a:t>
              </a:r>
              <a:r>
                <a:rPr lang="en-US" sz="2400" dirty="0"/>
                <a:t> yang </a:t>
              </a:r>
              <a:r>
                <a:rPr lang="en-US" sz="2400" dirty="0" err="1"/>
                <a:t>diberikan</a:t>
              </a:r>
              <a:r>
                <a:rPr lang="en-US" sz="2400" dirty="0"/>
                <a:t> </a:t>
              </a:r>
              <a:r>
                <a:rPr lang="en-US" sz="2400" dirty="0" err="1"/>
                <a:t>kepada</a:t>
              </a:r>
              <a:r>
                <a:rPr lang="en-US" sz="2400" dirty="0"/>
                <a:t> </a:t>
              </a:r>
              <a:r>
                <a:rPr lang="en-US" sz="2400" dirty="0" err="1"/>
                <a:t>setiap</a:t>
              </a:r>
              <a:r>
                <a:rPr lang="en-US" sz="2400" dirty="0"/>
                <a:t> proses agar </a:t>
              </a:r>
              <a:r>
                <a:rPr lang="en-US" sz="2400" dirty="0" err="1"/>
                <a:t>bisa</a:t>
              </a:r>
              <a:r>
                <a:rPr lang="en-US" sz="2400" dirty="0"/>
                <a:t> </a:t>
              </a:r>
              <a:r>
                <a:rPr lang="en-US" sz="2400" dirty="0" err="1"/>
                <a:t>dieksekusi</a:t>
              </a:r>
              <a:r>
                <a:rPr lang="en-US" sz="2400" dirty="0"/>
                <a:t> </a:t>
              </a:r>
              <a:r>
                <a:rPr lang="en-US" sz="2400" dirty="0" err="1"/>
                <a:t>oleh</a:t>
              </a:r>
              <a:r>
                <a:rPr lang="en-US" sz="2400" dirty="0"/>
                <a:t> CPU.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025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Time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3B276-963B-4771-94ED-DD74C05175C7}"/>
              </a:ext>
            </a:extLst>
          </p:cNvPr>
          <p:cNvSpPr txBox="1"/>
          <p:nvPr/>
        </p:nvSpPr>
        <p:spPr>
          <a:xfrm>
            <a:off x="547353" y="1121313"/>
            <a:ext cx="799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time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penjadwalan</a:t>
            </a:r>
            <a:r>
              <a:rPr lang="en-US" sz="2400" dirty="0"/>
              <a:t> proses 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0715C5-BFDD-4177-BA23-2135BB2E4AB2}"/>
              </a:ext>
            </a:extLst>
          </p:cNvPr>
          <p:cNvGrpSpPr/>
          <p:nvPr/>
        </p:nvGrpSpPr>
        <p:grpSpPr>
          <a:xfrm>
            <a:off x="727656" y="2231170"/>
            <a:ext cx="7811037" cy="1200329"/>
            <a:chOff x="727656" y="2404120"/>
            <a:chExt cx="7811037" cy="12003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BE8D9A-6C2E-4B70-AE80-38BF456FC06B}"/>
                </a:ext>
              </a:extLst>
            </p:cNvPr>
            <p:cNvSpPr/>
            <p:nvPr/>
          </p:nvSpPr>
          <p:spPr>
            <a:xfrm>
              <a:off x="727656" y="2644171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id-ID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91E9F-D3F5-46C3-8023-86B1324B3E7C}"/>
                </a:ext>
              </a:extLst>
            </p:cNvPr>
            <p:cNvSpPr txBox="1"/>
            <p:nvPr/>
          </p:nvSpPr>
          <p:spPr>
            <a:xfrm>
              <a:off x="1770846" y="2404120"/>
              <a:ext cx="67678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Waiting Time </a:t>
              </a:r>
              <a:r>
                <a:rPr lang="en-US" sz="2400" dirty="0"/>
                <a:t>: </a:t>
              </a:r>
              <a:r>
                <a:rPr lang="en-US" sz="2400" dirty="0" err="1"/>
                <a:t>Waktu</a:t>
              </a:r>
              <a:r>
                <a:rPr lang="en-US" sz="2400" dirty="0"/>
                <a:t> yang </a:t>
              </a:r>
              <a:r>
                <a:rPr lang="en-US" sz="2400" dirty="0" err="1"/>
                <a:t>dibutuhkan</a:t>
              </a:r>
              <a:r>
                <a:rPr lang="en-US" sz="2400" dirty="0"/>
                <a:t> </a:t>
              </a:r>
              <a:r>
                <a:rPr lang="en-US" sz="2400" dirty="0" err="1"/>
                <a:t>suatu</a:t>
              </a:r>
              <a:r>
                <a:rPr lang="en-US" sz="2400" dirty="0"/>
                <a:t> proses </a:t>
              </a:r>
              <a:r>
                <a:rPr lang="en-US" sz="2400" dirty="0" err="1"/>
                <a:t>selama</a:t>
              </a:r>
              <a:r>
                <a:rPr lang="en-US" sz="2400" dirty="0"/>
                <a:t> </a:t>
              </a:r>
              <a:r>
                <a:rPr lang="en-US" sz="2400" b="1" dirty="0" err="1"/>
                <a:t>menunggu</a:t>
              </a:r>
              <a:r>
                <a:rPr lang="en-US" sz="2400" dirty="0"/>
                <a:t> di ready queue. </a:t>
              </a:r>
              <a:r>
                <a:rPr lang="en-US" sz="2400" dirty="0" err="1"/>
                <a:t>Semakin</a:t>
              </a:r>
              <a:r>
                <a:rPr lang="en-US" sz="2400" dirty="0"/>
                <a:t> </a:t>
              </a:r>
              <a:r>
                <a:rPr lang="en-US" sz="2400" dirty="0" err="1"/>
                <a:t>kecil</a:t>
              </a:r>
              <a:r>
                <a:rPr lang="en-US" sz="2400" dirty="0"/>
                <a:t> waiting time, </a:t>
              </a:r>
              <a:r>
                <a:rPr lang="en-US" sz="2400" b="1" dirty="0" err="1"/>
                <a:t>semakin</a:t>
              </a:r>
              <a:r>
                <a:rPr lang="en-US" sz="2400" b="1" dirty="0"/>
                <a:t> </a:t>
              </a:r>
              <a:r>
                <a:rPr lang="en-US" sz="2400" b="1" dirty="0" err="1"/>
                <a:t>baik</a:t>
              </a:r>
              <a:r>
                <a:rPr lang="en-US" sz="2400" dirty="0"/>
                <a:t>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426E18-F964-4BA6-8918-73993C812BA6}"/>
              </a:ext>
            </a:extLst>
          </p:cNvPr>
          <p:cNvGrpSpPr/>
          <p:nvPr/>
        </p:nvGrpSpPr>
        <p:grpSpPr>
          <a:xfrm>
            <a:off x="727656" y="3710359"/>
            <a:ext cx="7811037" cy="1569660"/>
            <a:chOff x="727656" y="4120861"/>
            <a:chExt cx="7811037" cy="1569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186618-F003-438E-9C31-9561457A70A2}"/>
                </a:ext>
              </a:extLst>
            </p:cNvPr>
            <p:cNvSpPr/>
            <p:nvPr/>
          </p:nvSpPr>
          <p:spPr>
            <a:xfrm>
              <a:off x="727656" y="4545576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id-ID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6B303-CEFC-4A23-9DD6-CFF7C5D929B9}"/>
                </a:ext>
              </a:extLst>
            </p:cNvPr>
            <p:cNvSpPr txBox="1"/>
            <p:nvPr/>
          </p:nvSpPr>
          <p:spPr>
            <a:xfrm>
              <a:off x="1770846" y="4120861"/>
              <a:ext cx="67678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Turnaround Time </a:t>
              </a:r>
              <a:r>
                <a:rPr lang="en-US" sz="2400" dirty="0"/>
                <a:t>: </a:t>
              </a:r>
              <a:r>
                <a:rPr lang="en-US" sz="2400" dirty="0" err="1"/>
                <a:t>Waktu</a:t>
              </a:r>
              <a:r>
                <a:rPr lang="en-US" sz="2400" dirty="0"/>
                <a:t> yang </a:t>
              </a:r>
              <a:r>
                <a:rPr lang="en-US" sz="2400" dirty="0" err="1"/>
                <a:t>diperlukan</a:t>
              </a:r>
              <a:r>
                <a:rPr lang="en-US" sz="2400" dirty="0"/>
                <a:t> </a:t>
              </a:r>
              <a:r>
                <a:rPr lang="en-US" sz="2400" dirty="0" err="1"/>
                <a:t>oleh</a:t>
              </a:r>
              <a:r>
                <a:rPr lang="en-US" sz="2400" dirty="0"/>
                <a:t> proses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saat</a:t>
              </a:r>
              <a:r>
                <a:rPr lang="en-US" sz="2400" dirty="0"/>
                <a:t> </a:t>
              </a:r>
              <a:r>
                <a:rPr lang="en-US" sz="2400" b="1" dirty="0" err="1"/>
                <a:t>menunggu</a:t>
              </a:r>
              <a:r>
                <a:rPr lang="en-US" sz="2400" b="1" dirty="0"/>
                <a:t> </a:t>
              </a:r>
              <a:r>
                <a:rPr lang="en-US" sz="2400" b="1" dirty="0" err="1"/>
                <a:t>hingga</a:t>
              </a:r>
              <a:r>
                <a:rPr lang="en-US" sz="2400" b="1" dirty="0"/>
                <a:t> </a:t>
              </a:r>
              <a:r>
                <a:rPr lang="en-US" sz="2400" b="1" dirty="0" err="1"/>
                <a:t>dieksekusi</a:t>
              </a:r>
              <a:r>
                <a:rPr lang="en-US" sz="2400" dirty="0"/>
                <a:t> </a:t>
              </a:r>
              <a:r>
                <a:rPr lang="en-US" sz="2400" dirty="0" err="1"/>
                <a:t>oleh</a:t>
              </a:r>
              <a:r>
                <a:rPr lang="en-US" sz="2400" dirty="0"/>
                <a:t> CPU. Turnaround Time juga </a:t>
              </a:r>
              <a:r>
                <a:rPr lang="en-US" sz="2400" dirty="0" err="1"/>
                <a:t>sering</a:t>
              </a:r>
              <a:r>
                <a:rPr lang="en-US" sz="2400" dirty="0"/>
                <a:t> </a:t>
              </a:r>
              <a:r>
                <a:rPr lang="en-US" sz="2400" dirty="0" err="1"/>
                <a:t>disebut</a:t>
              </a:r>
              <a:r>
                <a:rPr lang="en-US" sz="2400" dirty="0"/>
                <a:t> </a:t>
              </a:r>
              <a:r>
                <a:rPr lang="en-US" sz="2400" dirty="0" err="1"/>
                <a:t>sebagai</a:t>
              </a:r>
              <a:r>
                <a:rPr lang="en-US" sz="2400" dirty="0"/>
                <a:t> </a:t>
              </a:r>
              <a:r>
                <a:rPr lang="en-US" sz="2400" b="1" dirty="0" err="1"/>
                <a:t>waktu</a:t>
              </a:r>
              <a:r>
                <a:rPr lang="en-US" sz="2400" b="1" dirty="0"/>
                <a:t> </a:t>
              </a:r>
              <a:r>
                <a:rPr lang="en-US" sz="2400" b="1" dirty="0" err="1"/>
                <a:t>tanggap</a:t>
              </a:r>
              <a:r>
                <a:rPr lang="en-US" sz="2400" dirty="0"/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00868B-BCB4-4A91-BF57-C30B421D8FF3}"/>
              </a:ext>
            </a:extLst>
          </p:cNvPr>
          <p:cNvSpPr txBox="1"/>
          <p:nvPr/>
        </p:nvSpPr>
        <p:spPr>
          <a:xfrm>
            <a:off x="1770846" y="5558879"/>
            <a:ext cx="254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Rumus</a:t>
            </a:r>
            <a:r>
              <a:rPr lang="en-US" sz="2400" b="1" dirty="0"/>
              <a:t> :</a:t>
            </a:r>
          </a:p>
          <a:p>
            <a:pPr algn="just"/>
            <a:r>
              <a:rPr lang="en-US" sz="2400" i="1" dirty="0"/>
              <a:t>TT = WT + BT</a:t>
            </a:r>
          </a:p>
        </p:txBody>
      </p:sp>
    </p:spTree>
    <p:extLst>
      <p:ext uri="{BB962C8B-B14F-4D97-AF65-F5344CB8AC3E}">
        <p14:creationId xmlns:p14="http://schemas.microsoft.com/office/powerpoint/2010/main" val="20472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Time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3B276-963B-4771-94ED-DD74C05175C7}"/>
              </a:ext>
            </a:extLst>
          </p:cNvPr>
          <p:cNvSpPr txBox="1"/>
          <p:nvPr/>
        </p:nvSpPr>
        <p:spPr>
          <a:xfrm>
            <a:off x="547353" y="1121313"/>
            <a:ext cx="799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time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penjadwalan</a:t>
            </a:r>
            <a:r>
              <a:rPr lang="en-US" sz="2400" dirty="0"/>
              <a:t> proses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C43B7-0659-47E5-B5FD-B8A2039D2092}"/>
              </a:ext>
            </a:extLst>
          </p:cNvPr>
          <p:cNvGrpSpPr/>
          <p:nvPr/>
        </p:nvGrpSpPr>
        <p:grpSpPr>
          <a:xfrm>
            <a:off x="727656" y="2416999"/>
            <a:ext cx="7811037" cy="830997"/>
            <a:chOff x="727656" y="2404120"/>
            <a:chExt cx="7811037" cy="8309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BE8D9A-6C2E-4B70-AE80-38BF456FC06B}"/>
                </a:ext>
              </a:extLst>
            </p:cNvPr>
            <p:cNvSpPr/>
            <p:nvPr/>
          </p:nvSpPr>
          <p:spPr>
            <a:xfrm>
              <a:off x="727656" y="2459503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id-ID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91E9F-D3F5-46C3-8023-86B1324B3E7C}"/>
                </a:ext>
              </a:extLst>
            </p:cNvPr>
            <p:cNvSpPr txBox="1"/>
            <p:nvPr/>
          </p:nvSpPr>
          <p:spPr>
            <a:xfrm>
              <a:off x="1770846" y="2404120"/>
              <a:ext cx="6767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AWT (Average Waiting Time) </a:t>
              </a:r>
              <a:r>
                <a:rPr lang="en-US" sz="2400" dirty="0"/>
                <a:t>: </a:t>
              </a:r>
              <a:r>
                <a:rPr lang="en-US" sz="2400" b="1" dirty="0"/>
                <a:t>Rata-rata </a:t>
              </a:r>
              <a:r>
                <a:rPr lang="en-US" sz="2400" b="1" dirty="0" err="1"/>
                <a:t>waktu</a:t>
              </a:r>
              <a:r>
                <a:rPr lang="en-US" sz="2400" b="1" dirty="0"/>
                <a:t> </a:t>
              </a:r>
              <a:r>
                <a:rPr lang="en-US" sz="2400" b="1" dirty="0" err="1"/>
                <a:t>tunggu</a:t>
              </a:r>
              <a:r>
                <a:rPr lang="en-US" sz="2400" b="1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masing-masing</a:t>
              </a:r>
              <a:r>
                <a:rPr lang="en-US" sz="2400" dirty="0"/>
                <a:t> proses.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68C06F-F58A-444C-98CB-B917D530E1F5}"/>
                  </a:ext>
                </a:extLst>
              </p:cNvPr>
              <p:cNvSpPr txBox="1"/>
              <p:nvPr/>
            </p:nvSpPr>
            <p:spPr>
              <a:xfrm>
                <a:off x="1770846" y="3429000"/>
                <a:ext cx="2543578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Rumus :</a:t>
                </a:r>
              </a:p>
              <a:p>
                <a:pPr algn="just"/>
                <a:r>
                  <a:rPr lang="en-US" sz="2400" i="1" dirty="0"/>
                  <a:t>AWT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68C06F-F58A-444C-98CB-B917D530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46" y="3429000"/>
                <a:ext cx="2543578" cy="1016689"/>
              </a:xfrm>
              <a:prstGeom prst="rect">
                <a:avLst/>
              </a:prstGeom>
              <a:blipFill>
                <a:blip r:embed="rId3"/>
                <a:stretch>
                  <a:fillRect l="-3589" t="-4819" b="-36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F7DD6C3-F0D3-41E5-A313-6F23A4550815}"/>
              </a:ext>
            </a:extLst>
          </p:cNvPr>
          <p:cNvGrpSpPr/>
          <p:nvPr/>
        </p:nvGrpSpPr>
        <p:grpSpPr>
          <a:xfrm>
            <a:off x="734094" y="4626693"/>
            <a:ext cx="7811037" cy="830997"/>
            <a:chOff x="727656" y="2404120"/>
            <a:chExt cx="7811037" cy="8309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C817C-E8C7-4891-9B12-D6B964A46227}"/>
                </a:ext>
              </a:extLst>
            </p:cNvPr>
            <p:cNvSpPr/>
            <p:nvPr/>
          </p:nvSpPr>
          <p:spPr>
            <a:xfrm>
              <a:off x="727656" y="2459503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id-ID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95D472-8072-4BD3-9092-16E745663721}"/>
                </a:ext>
              </a:extLst>
            </p:cNvPr>
            <p:cNvSpPr txBox="1"/>
            <p:nvPr/>
          </p:nvSpPr>
          <p:spPr>
            <a:xfrm>
              <a:off x="1770846" y="2404120"/>
              <a:ext cx="6767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ATT (Average Turnaround Time) </a:t>
              </a:r>
              <a:r>
                <a:rPr lang="en-US" sz="2400" dirty="0"/>
                <a:t>: </a:t>
              </a:r>
              <a:r>
                <a:rPr lang="en-US" sz="2400" b="1" dirty="0"/>
                <a:t>Rata-rata </a:t>
              </a:r>
              <a:r>
                <a:rPr lang="en-US" sz="2400" b="1" dirty="0" err="1"/>
                <a:t>waktu</a:t>
              </a:r>
              <a:r>
                <a:rPr lang="en-US" sz="2400" b="1" dirty="0"/>
                <a:t> </a:t>
              </a:r>
              <a:r>
                <a:rPr lang="en-US" sz="2400" b="1" dirty="0" err="1"/>
                <a:t>tanggap</a:t>
              </a:r>
              <a:r>
                <a:rPr lang="en-US" sz="2400" b="1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masing-masing</a:t>
              </a:r>
              <a:r>
                <a:rPr lang="en-US" sz="2400" dirty="0"/>
                <a:t> proses.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009B4B-1E30-445C-92F8-1373844BB5CF}"/>
                  </a:ext>
                </a:extLst>
              </p:cNvPr>
              <p:cNvSpPr txBox="1"/>
              <p:nvPr/>
            </p:nvSpPr>
            <p:spPr>
              <a:xfrm>
                <a:off x="1777284" y="5638694"/>
                <a:ext cx="2543578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Rumus :</a:t>
                </a:r>
              </a:p>
              <a:p>
                <a:pPr algn="just"/>
                <a:r>
                  <a:rPr lang="en-US" sz="2400" i="1" dirty="0"/>
                  <a:t>ATT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009B4B-1E30-445C-92F8-1373844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84" y="5638694"/>
                <a:ext cx="2543578" cy="1016689"/>
              </a:xfrm>
              <a:prstGeom prst="rect">
                <a:avLst/>
              </a:prstGeom>
              <a:blipFill>
                <a:blip r:embed="rId4"/>
                <a:stretch>
                  <a:fillRect l="-3837" t="-4790" b="-35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0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F4E8B-3D15-4FAC-B94D-E4A2F67CA24C}"/>
              </a:ext>
            </a:extLst>
          </p:cNvPr>
          <p:cNvSpPr txBox="1"/>
          <p:nvPr/>
        </p:nvSpPr>
        <p:spPr>
          <a:xfrm>
            <a:off x="433278" y="2134548"/>
            <a:ext cx="4224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FCFS (First Come First Serve) </a:t>
            </a:r>
            <a:r>
              <a:rPr lang="en-US" sz="2800" dirty="0" err="1"/>
              <a:t>adalah</a:t>
            </a:r>
            <a:r>
              <a:rPr lang="en-US" sz="2800" dirty="0"/>
              <a:t> a</a:t>
            </a:r>
            <a:r>
              <a:rPr lang="id-ID" sz="2800" dirty="0"/>
              <a:t>lgoritma penjadwalan yang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id-ID" sz="2800" dirty="0"/>
              <a:t>proses ke</a:t>
            </a:r>
            <a:r>
              <a:rPr lang="en-US" sz="2800" dirty="0"/>
              <a:t> </a:t>
            </a:r>
            <a:r>
              <a:rPr lang="id-ID" sz="2800" dirty="0"/>
              <a:t>dalam FIFO </a:t>
            </a:r>
            <a:r>
              <a:rPr lang="en-US" sz="2800" dirty="0"/>
              <a:t>(First In First Out) </a:t>
            </a:r>
            <a:r>
              <a:rPr lang="id-ID" sz="2800" dirty="0"/>
              <a:t>queue sesuai dengan waktu kedatangannya</a:t>
            </a:r>
            <a:r>
              <a:rPr lang="en-US" sz="2800" dirty="0"/>
              <a:t>,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b="1" dirty="0" err="1"/>
              <a:t>mengeksekusi</a:t>
            </a:r>
            <a:r>
              <a:rPr lang="en-US" sz="2800" b="1" dirty="0"/>
              <a:t> p</a:t>
            </a:r>
            <a:r>
              <a:rPr lang="id-ID" sz="2800" b="1" dirty="0"/>
              <a:t>roses yang </a:t>
            </a:r>
            <a:r>
              <a:rPr lang="en-US" sz="2800" b="1" dirty="0" err="1"/>
              <a:t>datang</a:t>
            </a:r>
            <a:r>
              <a:rPr lang="en-US" sz="2800" b="1" dirty="0"/>
              <a:t> </a:t>
            </a:r>
            <a:r>
              <a:rPr lang="en-US" sz="2800" b="1" dirty="0" err="1"/>
              <a:t>terlebih</a:t>
            </a:r>
            <a:r>
              <a:rPr lang="en-US" sz="2800" b="1" dirty="0"/>
              <a:t> </a:t>
            </a:r>
            <a:r>
              <a:rPr lang="en-US" sz="2800" b="1" dirty="0" err="1"/>
              <a:t>dulu</a:t>
            </a:r>
            <a:r>
              <a:rPr lang="en-US" sz="2800" b="1" dirty="0"/>
              <a:t>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54CCD-16F2-4ECA-B9FF-36432473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17" y="1877917"/>
            <a:ext cx="3486505" cy="44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22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13929-AAD5-4A68-AD78-F103365E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27" y="2082086"/>
            <a:ext cx="5776890" cy="43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FCFS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E7B3DA-E42E-4F29-83C5-B111703F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49" y="2178407"/>
            <a:ext cx="7081809" cy="40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2B015C-3AD5-4DD9-87D0-788D85564393}"/>
              </a:ext>
            </a:extLst>
          </p:cNvPr>
          <p:cNvGrpSpPr/>
          <p:nvPr/>
        </p:nvGrpSpPr>
        <p:grpSpPr>
          <a:xfrm>
            <a:off x="637506" y="1163858"/>
            <a:ext cx="7746640" cy="4896995"/>
            <a:chOff x="637506" y="1163858"/>
            <a:chExt cx="7746640" cy="4896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B593B7-0DE2-4BCD-A157-92A294973ADC}"/>
                </a:ext>
              </a:extLst>
            </p:cNvPr>
            <p:cNvSpPr txBox="1"/>
            <p:nvPr/>
          </p:nvSpPr>
          <p:spPr>
            <a:xfrm>
              <a:off x="637506" y="1163858"/>
              <a:ext cx="77466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3000" b="1" dirty="0"/>
                <a:t>Penjadwalan Proses </a:t>
              </a:r>
              <a:r>
                <a:rPr lang="id-ID" sz="3000" dirty="0"/>
                <a:t>adalah</a:t>
              </a:r>
              <a:r>
                <a:rPr lang="id-ID" sz="3000" b="1" dirty="0"/>
                <a:t> kumpulan kebijaksanaan dan mekanisme</a:t>
              </a:r>
              <a:r>
                <a:rPr lang="id-ID" sz="3000" dirty="0"/>
                <a:t> di sistem operasi yang berkaitan dengan urutan kerja yang dilakukan sistem komputer.</a:t>
              </a:r>
              <a:endParaRPr lang="en-US" sz="30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B29509-823D-4022-80FA-D5E43D5E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2" y="3746502"/>
              <a:ext cx="2228044" cy="22280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A65D5B-4C75-441B-ACDE-88BD274F7945}"/>
                </a:ext>
              </a:extLst>
            </p:cNvPr>
            <p:cNvSpPr txBox="1"/>
            <p:nvPr/>
          </p:nvSpPr>
          <p:spPr>
            <a:xfrm>
              <a:off x="637507" y="3660196"/>
              <a:ext cx="484889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sv-SE" sz="3000" dirty="0"/>
                <a:t>Penjadwalan</a:t>
              </a:r>
              <a:r>
                <a:rPr lang="id-ID" sz="3000" dirty="0"/>
                <a:t> proses</a:t>
              </a:r>
              <a:r>
                <a:rPr lang="sv-SE" sz="3000" dirty="0"/>
                <a:t> bertugas memutuskan hal-hal berikut :</a:t>
              </a:r>
            </a:p>
            <a:p>
              <a:pPr marL="342900" indent="-342900" algn="just">
                <a:buFontTx/>
                <a:buChar char="-"/>
              </a:pPr>
              <a:r>
                <a:rPr lang="sv-SE" sz="3000" dirty="0"/>
                <a:t>Proses yang harus </a:t>
              </a:r>
              <a:r>
                <a:rPr lang="sv-SE" sz="3000" b="1" dirty="0"/>
                <a:t>berjalan</a:t>
              </a:r>
              <a:r>
                <a:rPr lang="id-ID" sz="3000" dirty="0"/>
                <a:t>.</a:t>
              </a:r>
            </a:p>
            <a:p>
              <a:pPr marL="342900" indent="-342900" algn="just">
                <a:buFontTx/>
                <a:buChar char="-"/>
              </a:pPr>
              <a:r>
                <a:rPr lang="sv-SE" sz="3000" b="1" dirty="0"/>
                <a:t>Kapan dan berapa lama</a:t>
              </a:r>
              <a:r>
                <a:rPr lang="sv-SE" sz="3000" dirty="0"/>
                <a:t> proses berjalan</a:t>
              </a:r>
              <a:r>
                <a:rPr lang="id-ID" sz="3000" dirty="0"/>
                <a:t>.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661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E7CC2-6E98-4D2B-BE04-F8420C179649}"/>
              </a:ext>
            </a:extLst>
          </p:cNvPr>
          <p:cNvSpPr txBox="1"/>
          <p:nvPr/>
        </p:nvSpPr>
        <p:spPr>
          <a:xfrm>
            <a:off x="531253" y="1983703"/>
            <a:ext cx="8081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Soal</a:t>
            </a:r>
            <a:r>
              <a:rPr lang="en-US" sz="2800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Ada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proses yang </a:t>
            </a:r>
            <a:r>
              <a:rPr lang="en-US" sz="2800" dirty="0" err="1"/>
              <a:t>memiliki</a:t>
            </a:r>
            <a:r>
              <a:rPr lang="en-US" sz="2800" dirty="0"/>
              <a:t> arrival time 0 </a:t>
            </a:r>
            <a:r>
              <a:rPr lang="en-US" sz="2800" dirty="0" err="1"/>
              <a:t>ms.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r>
              <a:rPr lang="en-US" sz="2800" dirty="0"/>
              <a:t>P1 </a:t>
            </a:r>
            <a:r>
              <a:rPr lang="en-US" sz="2800" dirty="0" err="1"/>
              <a:t>memiliki</a:t>
            </a:r>
            <a:r>
              <a:rPr lang="en-US" sz="2800" dirty="0"/>
              <a:t> burst time 24 </a:t>
            </a:r>
            <a:r>
              <a:rPr lang="en-US" sz="2800" dirty="0" err="1"/>
              <a:t>ms.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r>
              <a:rPr lang="en-US" sz="2800" dirty="0"/>
              <a:t>P2 </a:t>
            </a:r>
            <a:r>
              <a:rPr lang="en-US" sz="2800" dirty="0" err="1"/>
              <a:t>memiliki</a:t>
            </a:r>
            <a:r>
              <a:rPr lang="en-US" sz="2800" dirty="0"/>
              <a:t> burst time 5 </a:t>
            </a:r>
            <a:r>
              <a:rPr lang="en-US" sz="2800" dirty="0" err="1"/>
              <a:t>ms.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r>
              <a:rPr lang="en-US" sz="2800" dirty="0"/>
              <a:t>P3 </a:t>
            </a:r>
            <a:r>
              <a:rPr lang="en-US" sz="2800" dirty="0" err="1"/>
              <a:t>memiliki</a:t>
            </a:r>
            <a:r>
              <a:rPr lang="en-US" sz="2800" dirty="0"/>
              <a:t> burst time 3 </a:t>
            </a:r>
            <a:r>
              <a:rPr lang="en-US" sz="2800" dirty="0" err="1"/>
              <a:t>ms.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endParaRPr lang="en-US" sz="2800" dirty="0"/>
          </a:p>
          <a:p>
            <a:pPr algn="just"/>
            <a:r>
              <a:rPr lang="en-US" sz="2800" dirty="0" err="1"/>
              <a:t>Hitunglah</a:t>
            </a:r>
            <a:r>
              <a:rPr lang="en-US" sz="2800" dirty="0"/>
              <a:t> </a:t>
            </a:r>
            <a:r>
              <a:rPr lang="en-US" sz="2800" b="1" dirty="0"/>
              <a:t>average waiting time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/>
              <a:t>average</a:t>
            </a:r>
            <a:r>
              <a:rPr lang="en-US" sz="2800" dirty="0"/>
              <a:t> </a:t>
            </a:r>
            <a:r>
              <a:rPr lang="en-US" sz="2800" b="1" dirty="0"/>
              <a:t>turnaround time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ketiga</a:t>
            </a:r>
            <a:r>
              <a:rPr lang="en-US" sz="2800" dirty="0"/>
              <a:t> proses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mengggunakan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FCFS!</a:t>
            </a:r>
          </a:p>
        </p:txBody>
      </p:sp>
    </p:spTree>
    <p:extLst>
      <p:ext uri="{BB962C8B-B14F-4D97-AF65-F5344CB8AC3E}">
        <p14:creationId xmlns:p14="http://schemas.microsoft.com/office/powerpoint/2010/main" val="10199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FCFS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B0285E-E38D-4CE6-82B7-7B60D99BC2CC}"/>
              </a:ext>
            </a:extLst>
          </p:cNvPr>
          <p:cNvGrpSpPr/>
          <p:nvPr/>
        </p:nvGrpSpPr>
        <p:grpSpPr>
          <a:xfrm>
            <a:off x="531253" y="2082086"/>
            <a:ext cx="8081494" cy="4192630"/>
            <a:chOff x="531253" y="2082086"/>
            <a:chExt cx="8081494" cy="4192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69F860-62C2-4708-94F3-1C4452DB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139" y="2082086"/>
              <a:ext cx="5401721" cy="14516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989E77-1FAB-4DDB-8602-7726BBD9E34F}"/>
                </a:ext>
              </a:extLst>
            </p:cNvPr>
            <p:cNvSpPr txBox="1"/>
            <p:nvPr/>
          </p:nvSpPr>
          <p:spPr>
            <a:xfrm>
              <a:off x="531253" y="3812503"/>
              <a:ext cx="8081494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Jawab</a:t>
              </a:r>
              <a:r>
                <a:rPr lang="en-US" sz="2200" dirty="0"/>
                <a:t> :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Waiting time P1 = 0 </a:t>
              </a:r>
              <a:r>
                <a:rPr lang="en-US" sz="2200" dirty="0" err="1"/>
                <a:t>ms</a:t>
              </a:r>
              <a:r>
                <a:rPr lang="en-US" sz="2200" dirty="0"/>
                <a:t>				- Burst time P1 = 24 </a:t>
              </a:r>
              <a:r>
                <a:rPr lang="en-US" sz="2200" dirty="0" err="1"/>
                <a:t>ms</a:t>
              </a:r>
              <a:endParaRPr lang="en-US" sz="2200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Waiting time P2 = 24 </a:t>
              </a:r>
              <a:r>
                <a:rPr lang="en-US" sz="2200" dirty="0" err="1"/>
                <a:t>ms</a:t>
              </a:r>
              <a:r>
                <a:rPr lang="en-US" sz="2200" dirty="0"/>
                <a:t>				- Burst time P2 = 5 </a:t>
              </a:r>
              <a:r>
                <a:rPr lang="en-US" sz="2200" dirty="0" err="1"/>
                <a:t>ms</a:t>
              </a:r>
              <a:endParaRPr lang="en-US" sz="2200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Waiting time P3 = 29 </a:t>
              </a:r>
              <a:r>
                <a:rPr lang="en-US" sz="2200" dirty="0" err="1"/>
                <a:t>ms</a:t>
              </a:r>
              <a:r>
                <a:rPr lang="en-US" sz="2200" dirty="0"/>
                <a:t>				- Burst time P3 = 3 </a:t>
              </a:r>
              <a:r>
                <a:rPr lang="en-US" sz="2200" dirty="0" err="1"/>
                <a:t>ms</a:t>
              </a:r>
              <a:endParaRPr lang="en-US" sz="2200" dirty="0"/>
            </a:p>
            <a:p>
              <a:pPr algn="just"/>
              <a:endParaRPr lang="en-US" sz="2200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Average waiting time = (0 + 24 + 29) / 3 = 53 / 3 = </a:t>
              </a:r>
              <a:r>
                <a:rPr lang="en-US" sz="2200" b="1" dirty="0"/>
                <a:t>17,67 </a:t>
              </a:r>
              <a:r>
                <a:rPr lang="en-US" sz="2200" b="1" dirty="0" err="1"/>
                <a:t>ms</a:t>
              </a:r>
              <a:endParaRPr lang="en-US" sz="2200" b="1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Average turnaround time = (24 + 29 + 32) / 3 = 85 / 3 = </a:t>
              </a:r>
              <a:r>
                <a:rPr lang="en-US" sz="2200" b="1" dirty="0"/>
                <a:t>28.33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72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FCFS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F4E8B-3D15-4FAC-B94D-E4A2F67CA24C}"/>
              </a:ext>
            </a:extLst>
          </p:cNvPr>
          <p:cNvSpPr txBox="1"/>
          <p:nvPr/>
        </p:nvSpPr>
        <p:spPr>
          <a:xfrm>
            <a:off x="566671" y="2215531"/>
            <a:ext cx="8023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Kelebihan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penjadwalan</a:t>
            </a:r>
            <a:r>
              <a:rPr lang="en-US" sz="2400" dirty="0"/>
              <a:t> proses yang paling </a:t>
            </a:r>
            <a:r>
              <a:rPr lang="en-US" sz="2400" b="1" dirty="0" err="1"/>
              <a:t>sederhana</a:t>
            </a:r>
            <a:r>
              <a:rPr lang="en-US" sz="2400" dirty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400" dirty="0"/>
              <a:t>Proses yang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CPU </a:t>
            </a:r>
            <a:r>
              <a:rPr lang="en-US" sz="2400" b="1" dirty="0" err="1"/>
              <a:t>terlebih</a:t>
            </a:r>
            <a:r>
              <a:rPr lang="en-US" sz="2400" b="1" dirty="0"/>
              <a:t> </a:t>
            </a:r>
            <a:r>
              <a:rPr lang="en-US" sz="2400" b="1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168BD-A24D-443F-BE8E-DFB886AB2EAD}"/>
              </a:ext>
            </a:extLst>
          </p:cNvPr>
          <p:cNvSpPr txBox="1"/>
          <p:nvPr/>
        </p:nvSpPr>
        <p:spPr>
          <a:xfrm>
            <a:off x="553791" y="4043962"/>
            <a:ext cx="8023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Kelemahan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/>
              <a:t>Waiting time rata-</a:t>
            </a:r>
            <a:r>
              <a:rPr lang="en-US" sz="2400" dirty="0" err="1"/>
              <a:t>ratanya</a:t>
            </a:r>
            <a:r>
              <a:rPr lang="en-US" sz="2400" dirty="0"/>
              <a:t> </a:t>
            </a:r>
            <a:r>
              <a:rPr lang="en-US" sz="2400" b="1" dirty="0" err="1"/>
              <a:t>cukup</a:t>
            </a:r>
            <a:r>
              <a:rPr lang="en-US" sz="2400" b="1" dirty="0"/>
              <a:t> lama</a:t>
            </a:r>
            <a:r>
              <a:rPr lang="en-US" sz="2400" dirty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b="1" dirty="0"/>
              <a:t>convoy effect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proses-proses </a:t>
            </a:r>
            <a:r>
              <a:rPr lang="en-US" sz="2400" dirty="0" err="1"/>
              <a:t>antri</a:t>
            </a:r>
            <a:r>
              <a:rPr lang="en-US" sz="2400" dirty="0"/>
              <a:t> lama </a:t>
            </a:r>
            <a:r>
              <a:rPr lang="en-US" sz="2400" dirty="0" err="1"/>
              <a:t>hanya</a:t>
            </a:r>
            <a:r>
              <a:rPr lang="en-US" sz="2400" dirty="0"/>
              <a:t> demi </a:t>
            </a:r>
            <a:r>
              <a:rPr lang="en-US" sz="2400" dirty="0" err="1"/>
              <a:t>menunggu</a:t>
            </a:r>
            <a:r>
              <a:rPr lang="en-US" sz="2400" dirty="0"/>
              <a:t> 1 proses </a:t>
            </a:r>
            <a:r>
              <a:rPr lang="en-US" sz="2400" dirty="0" err="1"/>
              <a:t>besar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CPU.</a:t>
            </a:r>
          </a:p>
        </p:txBody>
      </p:sp>
    </p:spTree>
    <p:extLst>
      <p:ext uri="{BB962C8B-B14F-4D97-AF65-F5344CB8AC3E}">
        <p14:creationId xmlns:p14="http://schemas.microsoft.com/office/powerpoint/2010/main" val="15379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7A14E-AD55-49E3-8A6D-68F911648763}"/>
              </a:ext>
            </a:extLst>
          </p:cNvPr>
          <p:cNvGrpSpPr/>
          <p:nvPr/>
        </p:nvGrpSpPr>
        <p:grpSpPr>
          <a:xfrm>
            <a:off x="-2" y="1041044"/>
            <a:ext cx="8667484" cy="2287537"/>
            <a:chOff x="-2" y="1041044"/>
            <a:chExt cx="8667484" cy="2287537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743C3543-A409-4FA8-84BA-024AD99422EF}"/>
                </a:ext>
              </a:extLst>
            </p:cNvPr>
            <p:cNvSpPr txBox="1">
              <a:spLocks/>
            </p:cNvSpPr>
            <p:nvPr/>
          </p:nvSpPr>
          <p:spPr>
            <a:xfrm>
              <a:off x="-2" y="1041044"/>
              <a:ext cx="4224271" cy="620687"/>
            </a:xfrm>
            <a:prstGeom prst="rect">
              <a:avLst/>
            </a:prstGeom>
            <a:solidFill>
              <a:srgbClr val="00B0F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SJF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F4E8B-3D15-4FAC-B94D-E4A2F67CA24C}"/>
                </a:ext>
              </a:extLst>
            </p:cNvPr>
            <p:cNvSpPr txBox="1"/>
            <p:nvPr/>
          </p:nvSpPr>
          <p:spPr>
            <a:xfrm>
              <a:off x="450760" y="2082086"/>
              <a:ext cx="821672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500" b="1" dirty="0"/>
                <a:t>SJF (Shortest Job First) </a:t>
              </a:r>
              <a:r>
                <a:rPr lang="en-US" sz="2500" dirty="0" err="1"/>
                <a:t>adalah</a:t>
              </a:r>
              <a:r>
                <a:rPr lang="en-US" sz="2500" dirty="0"/>
                <a:t> </a:t>
              </a:r>
              <a:r>
                <a:rPr lang="en-US" sz="2500" dirty="0" err="1"/>
                <a:t>algoritma</a:t>
              </a:r>
              <a:r>
                <a:rPr lang="en-US" sz="2500" dirty="0"/>
                <a:t> yang </a:t>
              </a:r>
              <a:r>
                <a:rPr lang="en-US" sz="2500" dirty="0" err="1"/>
                <a:t>mengeksekusi</a:t>
              </a:r>
              <a:r>
                <a:rPr lang="en-US" sz="2500" dirty="0"/>
                <a:t> proses yang </a:t>
              </a:r>
              <a:r>
                <a:rPr lang="en-US" sz="2500" dirty="0" err="1"/>
                <a:t>ada</a:t>
              </a:r>
              <a:r>
                <a:rPr lang="en-US" sz="2500" dirty="0"/>
                <a:t> di ready queue </a:t>
              </a:r>
              <a:r>
                <a:rPr lang="en-US" sz="2500" dirty="0" err="1"/>
                <a:t>berdasarkan</a:t>
              </a:r>
              <a:r>
                <a:rPr lang="en-US" sz="2500" dirty="0"/>
                <a:t> </a:t>
              </a:r>
              <a:r>
                <a:rPr lang="en-US" sz="2500" b="1" dirty="0"/>
                <a:t>burst time </a:t>
              </a:r>
              <a:r>
                <a:rPr lang="en-US" sz="2500" b="1" dirty="0" err="1"/>
                <a:t>terkecil</a:t>
              </a:r>
              <a:r>
                <a:rPr lang="en-US" sz="2500" dirty="0"/>
                <a:t>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9ACCBA-3F59-40CA-9ED2-18F3DF167F4A}"/>
              </a:ext>
            </a:extLst>
          </p:cNvPr>
          <p:cNvSpPr txBox="1"/>
          <p:nvPr/>
        </p:nvSpPr>
        <p:spPr>
          <a:xfrm>
            <a:off x="450760" y="4131879"/>
            <a:ext cx="82167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sz="2500" b="1" dirty="0"/>
              <a:t>Preemptive</a:t>
            </a:r>
            <a:r>
              <a:rPr lang="en-US" sz="2500" dirty="0"/>
              <a:t> : </a:t>
            </a:r>
            <a:r>
              <a:rPr lang="en-US" sz="2500" dirty="0" err="1"/>
              <a:t>Jika</a:t>
            </a:r>
            <a:r>
              <a:rPr lang="en-US" sz="2500" dirty="0"/>
              <a:t> </a:t>
            </a:r>
            <a:r>
              <a:rPr lang="en-US" sz="2500" dirty="0" err="1"/>
              <a:t>ada</a:t>
            </a:r>
            <a:r>
              <a:rPr lang="en-US" sz="2500" dirty="0"/>
              <a:t> proses yang </a:t>
            </a:r>
            <a:r>
              <a:rPr lang="en-US" sz="2500" dirty="0" err="1"/>
              <a:t>sedang</a:t>
            </a:r>
            <a:r>
              <a:rPr lang="en-US" sz="2500" dirty="0"/>
              <a:t> </a:t>
            </a:r>
            <a:r>
              <a:rPr lang="en-US" sz="2500" dirty="0" err="1"/>
              <a:t>dieksekusi</a:t>
            </a:r>
            <a:r>
              <a:rPr lang="en-US" sz="2500" dirty="0"/>
              <a:t> </a:t>
            </a:r>
            <a:r>
              <a:rPr lang="en-US" sz="2500" dirty="0" err="1"/>
              <a:t>oleh</a:t>
            </a:r>
            <a:r>
              <a:rPr lang="en-US" sz="2500" dirty="0"/>
              <a:t> CPU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terdapat</a:t>
            </a:r>
            <a:r>
              <a:rPr lang="en-US" sz="2500" dirty="0"/>
              <a:t> proses di ready queue </a:t>
            </a:r>
            <a:r>
              <a:rPr lang="en-US" sz="2500" dirty="0" err="1"/>
              <a:t>dengan</a:t>
            </a:r>
            <a:r>
              <a:rPr lang="en-US" sz="2500" dirty="0"/>
              <a:t> burst time yang </a:t>
            </a:r>
            <a:r>
              <a:rPr lang="en-US" sz="2500" dirty="0" err="1"/>
              <a:t>lebih</a:t>
            </a:r>
            <a:r>
              <a:rPr lang="en-US" sz="2500" dirty="0"/>
              <a:t> </a:t>
            </a:r>
            <a:r>
              <a:rPr lang="en-US" sz="2500" dirty="0" err="1"/>
              <a:t>kecil</a:t>
            </a:r>
            <a:r>
              <a:rPr lang="en-US" sz="2500" dirty="0"/>
              <a:t> </a:t>
            </a:r>
            <a:r>
              <a:rPr lang="en-US" sz="2500" dirty="0" err="1"/>
              <a:t>daripada</a:t>
            </a:r>
            <a:r>
              <a:rPr lang="en-US" sz="2500" dirty="0"/>
              <a:t> proses yang </a:t>
            </a:r>
            <a:r>
              <a:rPr lang="en-US" sz="2500" dirty="0" err="1"/>
              <a:t>sedang</a:t>
            </a:r>
            <a:r>
              <a:rPr lang="en-US" sz="2500" dirty="0"/>
              <a:t> </a:t>
            </a:r>
            <a:r>
              <a:rPr lang="en-US" sz="2500" dirty="0" err="1"/>
              <a:t>dieksekusi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, </a:t>
            </a:r>
            <a:r>
              <a:rPr lang="en-US" sz="2500" dirty="0" err="1"/>
              <a:t>maka</a:t>
            </a:r>
            <a:r>
              <a:rPr lang="en-US" sz="2500" dirty="0"/>
              <a:t> proses yang </a:t>
            </a:r>
            <a:r>
              <a:rPr lang="en-US" sz="2500" dirty="0" err="1"/>
              <a:t>sedang</a:t>
            </a:r>
            <a:r>
              <a:rPr lang="en-US" sz="2500" dirty="0"/>
              <a:t> </a:t>
            </a:r>
            <a:r>
              <a:rPr lang="en-US" sz="2500" dirty="0" err="1"/>
              <a:t>dieksekusi</a:t>
            </a:r>
            <a:r>
              <a:rPr lang="en-US" sz="2500" dirty="0"/>
              <a:t> </a:t>
            </a:r>
            <a:r>
              <a:rPr lang="en-US" sz="2500" dirty="0" err="1"/>
              <a:t>oleh</a:t>
            </a:r>
            <a:r>
              <a:rPr lang="en-US" sz="2500" dirty="0"/>
              <a:t> CPU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digantikan</a:t>
            </a:r>
            <a:r>
              <a:rPr lang="en-US" sz="2500" dirty="0"/>
              <a:t> </a:t>
            </a:r>
            <a:r>
              <a:rPr lang="en-US" sz="2500" dirty="0" err="1"/>
              <a:t>oleh</a:t>
            </a:r>
            <a:r>
              <a:rPr lang="en-US" sz="2500" dirty="0"/>
              <a:t> proses yang </a:t>
            </a:r>
            <a:r>
              <a:rPr lang="en-US" sz="2500" dirty="0" err="1"/>
              <a:t>berada</a:t>
            </a:r>
            <a:r>
              <a:rPr lang="en-US" sz="2500" dirty="0"/>
              <a:t> di ready queue </a:t>
            </a:r>
            <a:r>
              <a:rPr lang="en-US" sz="2500" dirty="0" err="1"/>
              <a:t>tersebut</a:t>
            </a:r>
            <a:r>
              <a:rPr lang="en-US" sz="25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C7DAF-0624-44C8-B853-C26062E7EE46}"/>
              </a:ext>
            </a:extLst>
          </p:cNvPr>
          <p:cNvSpPr txBox="1"/>
          <p:nvPr/>
        </p:nvSpPr>
        <p:spPr>
          <a:xfrm>
            <a:off x="450760" y="3654825"/>
            <a:ext cx="8216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SJF </a:t>
            </a:r>
            <a:r>
              <a:rPr lang="en-US" sz="2500" dirty="0" err="1"/>
              <a:t>dibagi</a:t>
            </a:r>
            <a:r>
              <a:rPr lang="en-US" sz="2500" dirty="0"/>
              <a:t> </a:t>
            </a:r>
            <a:r>
              <a:rPr lang="en-US" sz="2500" dirty="0" err="1"/>
              <a:t>menjadi</a:t>
            </a:r>
            <a:r>
              <a:rPr lang="en-US" sz="2500" dirty="0"/>
              <a:t> 2 </a:t>
            </a:r>
            <a:r>
              <a:rPr lang="en-US" sz="2500" dirty="0" err="1"/>
              <a:t>jenis</a:t>
            </a:r>
            <a:r>
              <a:rPr lang="en-US" sz="2500" dirty="0"/>
              <a:t> </a:t>
            </a:r>
            <a:r>
              <a:rPr lang="en-US" sz="2500" dirty="0" err="1"/>
              <a:t>yaitu</a:t>
            </a:r>
            <a:r>
              <a:rPr lang="en-US" sz="25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7749953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SJF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F4E8B-3D15-4FAC-B94D-E4A2F67CA24C}"/>
              </a:ext>
            </a:extLst>
          </p:cNvPr>
          <p:cNvSpPr txBox="1"/>
          <p:nvPr/>
        </p:nvSpPr>
        <p:spPr>
          <a:xfrm>
            <a:off x="450760" y="2082086"/>
            <a:ext cx="82167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SJF (Shortest Job First)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yang </a:t>
            </a:r>
            <a:r>
              <a:rPr lang="en-US" sz="2500" dirty="0" err="1"/>
              <a:t>mengeksekusi</a:t>
            </a:r>
            <a:r>
              <a:rPr lang="en-US" sz="2500" dirty="0"/>
              <a:t> proses yang </a:t>
            </a:r>
            <a:r>
              <a:rPr lang="en-US" sz="2500" dirty="0" err="1"/>
              <a:t>ada</a:t>
            </a:r>
            <a:r>
              <a:rPr lang="en-US" sz="2500" dirty="0"/>
              <a:t> di ready queue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b="1" dirty="0"/>
              <a:t>burst time </a:t>
            </a:r>
            <a:r>
              <a:rPr lang="en-US" sz="2500" b="1" dirty="0" err="1"/>
              <a:t>terkecil</a:t>
            </a:r>
            <a:r>
              <a:rPr lang="en-US" sz="2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ACCBA-3F59-40CA-9ED2-18F3DF167F4A}"/>
              </a:ext>
            </a:extLst>
          </p:cNvPr>
          <p:cNvSpPr txBox="1"/>
          <p:nvPr/>
        </p:nvSpPr>
        <p:spPr>
          <a:xfrm>
            <a:off x="450760" y="3654825"/>
            <a:ext cx="8216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SJF </a:t>
            </a:r>
            <a:r>
              <a:rPr lang="en-US" sz="2500" dirty="0" err="1"/>
              <a:t>dibagi</a:t>
            </a:r>
            <a:r>
              <a:rPr lang="en-US" sz="2500" dirty="0"/>
              <a:t> </a:t>
            </a:r>
            <a:r>
              <a:rPr lang="en-US" sz="2500" dirty="0" err="1"/>
              <a:t>menjadi</a:t>
            </a:r>
            <a:r>
              <a:rPr lang="en-US" sz="2500" dirty="0"/>
              <a:t> 2 </a:t>
            </a:r>
            <a:r>
              <a:rPr lang="en-US" sz="2500" dirty="0" err="1"/>
              <a:t>jenis</a:t>
            </a:r>
            <a:r>
              <a:rPr lang="en-US" sz="2500" dirty="0"/>
              <a:t> </a:t>
            </a:r>
            <a:r>
              <a:rPr lang="en-US" sz="2500" dirty="0" err="1"/>
              <a:t>yaitu</a:t>
            </a:r>
            <a:r>
              <a:rPr lang="en-US" sz="2500" dirty="0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78290-0617-4D60-9F7E-258DAA33A100}"/>
              </a:ext>
            </a:extLst>
          </p:cNvPr>
          <p:cNvSpPr txBox="1"/>
          <p:nvPr/>
        </p:nvSpPr>
        <p:spPr>
          <a:xfrm>
            <a:off x="450760" y="4131879"/>
            <a:ext cx="8216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sz="2500" b="1" dirty="0"/>
              <a:t>Non-preemptive : </a:t>
            </a:r>
            <a:r>
              <a:rPr lang="en-US" sz="2500" dirty="0"/>
              <a:t>CPU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memperbolehkan</a:t>
            </a:r>
            <a:r>
              <a:rPr lang="en-US" sz="2500" dirty="0"/>
              <a:t> proses yang </a:t>
            </a:r>
            <a:r>
              <a:rPr lang="en-US" sz="2500" dirty="0" err="1"/>
              <a:t>ada</a:t>
            </a:r>
            <a:r>
              <a:rPr lang="en-US" sz="2500" dirty="0"/>
              <a:t> di ready queue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menggeser</a:t>
            </a:r>
            <a:r>
              <a:rPr lang="en-US" sz="2500" dirty="0"/>
              <a:t> proses yang </a:t>
            </a:r>
            <a:r>
              <a:rPr lang="en-US" sz="2500" dirty="0" err="1"/>
              <a:t>sedang</a:t>
            </a:r>
            <a:r>
              <a:rPr lang="en-US" sz="2500" dirty="0"/>
              <a:t> </a:t>
            </a:r>
            <a:r>
              <a:rPr lang="en-US" sz="2500" dirty="0" err="1"/>
              <a:t>dieksekusi</a:t>
            </a:r>
            <a:r>
              <a:rPr lang="en-US" sz="2500" dirty="0"/>
              <a:t> </a:t>
            </a:r>
            <a:r>
              <a:rPr lang="en-US" sz="2500" dirty="0" err="1"/>
              <a:t>oleh</a:t>
            </a:r>
            <a:r>
              <a:rPr lang="en-US" sz="2500" dirty="0"/>
              <a:t> CPU </a:t>
            </a:r>
            <a:r>
              <a:rPr lang="en-US" sz="2500" dirty="0" err="1"/>
              <a:t>meskipun</a:t>
            </a:r>
            <a:r>
              <a:rPr lang="en-US" sz="2500" dirty="0"/>
              <a:t> proses yang </a:t>
            </a:r>
            <a:r>
              <a:rPr lang="en-US" sz="2500" dirty="0" err="1"/>
              <a:t>baru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 </a:t>
            </a:r>
            <a:r>
              <a:rPr lang="en-US" sz="2500" dirty="0" err="1"/>
              <a:t>mempunyai</a:t>
            </a:r>
            <a:r>
              <a:rPr lang="en-US" sz="2500" dirty="0"/>
              <a:t> burst time yang </a:t>
            </a:r>
            <a:r>
              <a:rPr lang="en-US" sz="2500" dirty="0" err="1"/>
              <a:t>lebih</a:t>
            </a:r>
            <a:r>
              <a:rPr lang="en-US" sz="2500" dirty="0"/>
              <a:t> </a:t>
            </a:r>
            <a:r>
              <a:rPr lang="en-US" sz="2500" dirty="0" err="1"/>
              <a:t>kecil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8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SJF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423609-B711-4EDB-85DB-FF5C573FB08F}"/>
              </a:ext>
            </a:extLst>
          </p:cNvPr>
          <p:cNvGrpSpPr/>
          <p:nvPr/>
        </p:nvGrpSpPr>
        <p:grpSpPr>
          <a:xfrm>
            <a:off x="412122" y="2082086"/>
            <a:ext cx="8319754" cy="4467878"/>
            <a:chOff x="412122" y="2082086"/>
            <a:chExt cx="8319754" cy="4467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F4E8B-3D15-4FAC-B94D-E4A2F67CA24C}"/>
                </a:ext>
              </a:extLst>
            </p:cNvPr>
            <p:cNvSpPr txBox="1"/>
            <p:nvPr/>
          </p:nvSpPr>
          <p:spPr>
            <a:xfrm>
              <a:off x="412122" y="2082086"/>
              <a:ext cx="8319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err="1"/>
                <a:t>Contoh</a:t>
              </a:r>
              <a:r>
                <a:rPr lang="en-US" sz="2400" b="1" dirty="0"/>
                <a:t> : </a:t>
              </a:r>
              <a:r>
                <a:rPr lang="en-US" sz="2400" dirty="0" err="1"/>
                <a:t>Ujian</a:t>
              </a:r>
              <a:r>
                <a:rPr lang="en-US" sz="2400" dirty="0"/>
                <a:t> Essay - </a:t>
              </a:r>
              <a:r>
                <a:rPr lang="en-US" sz="2400" dirty="0" err="1"/>
                <a:t>Mengerjakan</a:t>
              </a:r>
              <a:r>
                <a:rPr lang="en-US" sz="2400" dirty="0"/>
                <a:t> </a:t>
              </a:r>
              <a:r>
                <a:rPr lang="en-US" sz="2400" dirty="0" err="1"/>
                <a:t>soal</a:t>
              </a:r>
              <a:r>
                <a:rPr lang="en-US" sz="2400" dirty="0"/>
                <a:t> yang paling </a:t>
              </a:r>
              <a:r>
                <a:rPr lang="en-US" sz="2400" dirty="0" err="1"/>
                <a:t>mudah</a:t>
              </a:r>
              <a:r>
                <a:rPr lang="en-US" sz="2400" dirty="0"/>
                <a:t> </a:t>
              </a:r>
              <a:r>
                <a:rPr lang="en-US" sz="2400" dirty="0" err="1"/>
                <a:t>dulu</a:t>
              </a:r>
              <a:r>
                <a:rPr lang="en-US" sz="2400" dirty="0"/>
                <a:t>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CEF896-C231-4A00-8260-7A2A89D9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17" y="2806639"/>
              <a:ext cx="6667500" cy="3743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3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SJF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E7CC2-6E98-4D2B-BE04-F8420C179649}"/>
              </a:ext>
            </a:extLst>
          </p:cNvPr>
          <p:cNvSpPr txBox="1"/>
          <p:nvPr/>
        </p:nvSpPr>
        <p:spPr>
          <a:xfrm>
            <a:off x="531253" y="1983703"/>
            <a:ext cx="808149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/>
              <a:t>Contoh</a:t>
            </a:r>
            <a:r>
              <a:rPr lang="en-US" sz="2500" dirty="0"/>
              <a:t> </a:t>
            </a:r>
            <a:r>
              <a:rPr lang="en-US" sz="2500" dirty="0" err="1"/>
              <a:t>Soal</a:t>
            </a:r>
            <a:r>
              <a:rPr lang="en-US" sz="2500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500" dirty="0"/>
              <a:t>Ada 3 </a:t>
            </a:r>
            <a:r>
              <a:rPr lang="en-US" sz="2500" dirty="0" err="1"/>
              <a:t>buah</a:t>
            </a:r>
            <a:r>
              <a:rPr lang="en-US" sz="2500" dirty="0"/>
              <a:t> proses yang </a:t>
            </a:r>
            <a:r>
              <a:rPr lang="en-US" sz="2500" dirty="0" err="1"/>
              <a:t>datang</a:t>
            </a:r>
            <a:r>
              <a:rPr lang="en-US" sz="2500" dirty="0"/>
              <a:t> </a:t>
            </a:r>
            <a:r>
              <a:rPr lang="en-US" sz="2500" dirty="0" err="1"/>
              <a:t>berurutan</a:t>
            </a:r>
            <a:r>
              <a:rPr lang="en-US" sz="2500" dirty="0"/>
              <a:t> </a:t>
            </a:r>
            <a:r>
              <a:rPr lang="en-US" sz="2500" dirty="0" err="1"/>
              <a:t>yaitu</a:t>
            </a:r>
            <a:r>
              <a:rPr lang="en-US" sz="2500" dirty="0"/>
              <a:t> P1 </a:t>
            </a:r>
            <a:r>
              <a:rPr lang="en-US" sz="2500" dirty="0" err="1"/>
              <a:t>dan</a:t>
            </a:r>
            <a:r>
              <a:rPr lang="en-US" sz="2500" dirty="0"/>
              <a:t> P2 </a:t>
            </a:r>
            <a:r>
              <a:rPr lang="en-US" sz="2500" dirty="0" err="1"/>
              <a:t>dengan</a:t>
            </a:r>
            <a:r>
              <a:rPr lang="en-US" sz="2500" dirty="0"/>
              <a:t> arrival time </a:t>
            </a:r>
            <a:r>
              <a:rPr lang="en-US" sz="2500" dirty="0" err="1"/>
              <a:t>pada</a:t>
            </a:r>
            <a:r>
              <a:rPr lang="en-US" sz="2500" dirty="0"/>
              <a:t> 0 </a:t>
            </a:r>
            <a:r>
              <a:rPr lang="en-US" sz="2500" dirty="0" err="1"/>
              <a:t>ms</a:t>
            </a:r>
            <a:r>
              <a:rPr lang="en-US" sz="2500" dirty="0"/>
              <a:t>, </a:t>
            </a:r>
            <a:r>
              <a:rPr lang="en-US" sz="2500" dirty="0" err="1"/>
              <a:t>sedangkan</a:t>
            </a:r>
            <a:r>
              <a:rPr lang="en-US" sz="2500" dirty="0"/>
              <a:t> P3 </a:t>
            </a:r>
            <a:r>
              <a:rPr lang="en-US" sz="2500" dirty="0" err="1"/>
              <a:t>dengan</a:t>
            </a:r>
            <a:r>
              <a:rPr lang="en-US" sz="2500" dirty="0"/>
              <a:t> arrival time </a:t>
            </a:r>
            <a:r>
              <a:rPr lang="en-US" sz="2500" dirty="0" err="1"/>
              <a:t>pada</a:t>
            </a:r>
            <a:r>
              <a:rPr lang="en-US" sz="2500" dirty="0"/>
              <a:t> 1 </a:t>
            </a:r>
            <a:r>
              <a:rPr lang="en-US" sz="2500" dirty="0" err="1"/>
              <a:t>ms.</a:t>
            </a:r>
            <a:endParaRPr lang="en-US" sz="2500" dirty="0"/>
          </a:p>
          <a:p>
            <a:pPr marL="457200" indent="-457200" algn="just">
              <a:buFontTx/>
              <a:buChar char="-"/>
            </a:pPr>
            <a:r>
              <a:rPr lang="en-US" sz="2500" dirty="0"/>
              <a:t>P1 </a:t>
            </a:r>
            <a:r>
              <a:rPr lang="en-US" sz="2500" dirty="0" err="1"/>
              <a:t>memiliki</a:t>
            </a:r>
            <a:r>
              <a:rPr lang="en-US" sz="2500" dirty="0"/>
              <a:t> burst time 4 </a:t>
            </a:r>
            <a:r>
              <a:rPr lang="en-US" sz="2500" dirty="0" err="1"/>
              <a:t>ms.</a:t>
            </a:r>
            <a:endParaRPr lang="en-US" sz="2500" dirty="0"/>
          </a:p>
          <a:p>
            <a:pPr marL="457200" indent="-457200" algn="just">
              <a:buFontTx/>
              <a:buChar char="-"/>
            </a:pPr>
            <a:r>
              <a:rPr lang="en-US" sz="2500" dirty="0"/>
              <a:t>P2 </a:t>
            </a:r>
            <a:r>
              <a:rPr lang="en-US" sz="2500" dirty="0" err="1"/>
              <a:t>memiliki</a:t>
            </a:r>
            <a:r>
              <a:rPr lang="en-US" sz="2500" dirty="0"/>
              <a:t> burst time 5 </a:t>
            </a:r>
            <a:r>
              <a:rPr lang="en-US" sz="2500" dirty="0" err="1"/>
              <a:t>ms.</a:t>
            </a:r>
            <a:endParaRPr lang="en-US" sz="2500" dirty="0"/>
          </a:p>
          <a:p>
            <a:pPr marL="457200" indent="-457200" algn="just">
              <a:buFontTx/>
              <a:buChar char="-"/>
            </a:pPr>
            <a:r>
              <a:rPr lang="en-US" sz="2500" dirty="0"/>
              <a:t>P3 </a:t>
            </a:r>
            <a:r>
              <a:rPr lang="en-US" sz="2500" dirty="0" err="1"/>
              <a:t>memiliki</a:t>
            </a:r>
            <a:r>
              <a:rPr lang="en-US" sz="2500" dirty="0"/>
              <a:t> burst time 2 </a:t>
            </a:r>
            <a:r>
              <a:rPr lang="en-US" sz="2500" dirty="0" err="1"/>
              <a:t>ms.</a:t>
            </a:r>
            <a:endParaRPr lang="en-US" sz="2500" dirty="0"/>
          </a:p>
          <a:p>
            <a:pPr marL="457200" indent="-457200" algn="just">
              <a:buFontTx/>
              <a:buChar char="-"/>
            </a:pPr>
            <a:endParaRPr lang="en-US" sz="2500" dirty="0"/>
          </a:p>
          <a:p>
            <a:pPr algn="just"/>
            <a:r>
              <a:rPr lang="en-US" sz="2500" dirty="0" err="1"/>
              <a:t>Hitunglah</a:t>
            </a:r>
            <a:r>
              <a:rPr lang="en-US" sz="2500" dirty="0"/>
              <a:t> </a:t>
            </a:r>
            <a:r>
              <a:rPr lang="en-US" sz="2500" b="1" dirty="0"/>
              <a:t>average waiting time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/>
              <a:t>average turnaround time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ketiga</a:t>
            </a:r>
            <a:r>
              <a:rPr lang="en-US" sz="2500" dirty="0"/>
              <a:t> proses </a:t>
            </a:r>
            <a:r>
              <a:rPr lang="en-US" sz="2500" dirty="0" err="1"/>
              <a:t>tersebut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SJF </a:t>
            </a:r>
            <a:r>
              <a:rPr lang="en-US" sz="2500" dirty="0" err="1"/>
              <a:t>berbasis</a:t>
            </a:r>
            <a:r>
              <a:rPr lang="en-US" sz="2500" dirty="0"/>
              <a:t> Non-preemptive!</a:t>
            </a:r>
          </a:p>
        </p:txBody>
      </p:sp>
    </p:spTree>
    <p:extLst>
      <p:ext uri="{BB962C8B-B14F-4D97-AF65-F5344CB8AC3E}">
        <p14:creationId xmlns:p14="http://schemas.microsoft.com/office/powerpoint/2010/main" val="35641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SJF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5D23B-E00D-40F1-AE86-51C09544AE99}"/>
              </a:ext>
            </a:extLst>
          </p:cNvPr>
          <p:cNvGrpSpPr/>
          <p:nvPr/>
        </p:nvGrpSpPr>
        <p:grpSpPr>
          <a:xfrm>
            <a:off x="531253" y="2082086"/>
            <a:ext cx="8081494" cy="4192630"/>
            <a:chOff x="531253" y="2082086"/>
            <a:chExt cx="8081494" cy="41926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989E77-1FAB-4DDB-8602-7726BBD9E34F}"/>
                </a:ext>
              </a:extLst>
            </p:cNvPr>
            <p:cNvSpPr txBox="1"/>
            <p:nvPr/>
          </p:nvSpPr>
          <p:spPr>
            <a:xfrm>
              <a:off x="531253" y="3812503"/>
              <a:ext cx="8081494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Jawab</a:t>
              </a:r>
              <a:r>
                <a:rPr lang="en-US" sz="2200" dirty="0"/>
                <a:t> :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Waiting time P1 = 0 </a:t>
              </a:r>
              <a:r>
                <a:rPr lang="en-US" sz="2200" dirty="0" err="1"/>
                <a:t>ms</a:t>
              </a:r>
              <a:r>
                <a:rPr lang="en-US" sz="2200" dirty="0"/>
                <a:t>				- Burst time P1 = 4 </a:t>
              </a:r>
              <a:r>
                <a:rPr lang="en-US" sz="2200" dirty="0" err="1"/>
                <a:t>ms</a:t>
              </a:r>
              <a:endParaRPr lang="en-US" sz="2200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Waiting time P2 = 6 </a:t>
              </a:r>
              <a:r>
                <a:rPr lang="en-US" sz="2200" dirty="0" err="1"/>
                <a:t>ms</a:t>
              </a:r>
              <a:r>
                <a:rPr lang="en-US" sz="2200" dirty="0"/>
                <a:t>				- Burst time P2 = 5 </a:t>
              </a:r>
              <a:r>
                <a:rPr lang="en-US" sz="2200" dirty="0" err="1"/>
                <a:t>ms</a:t>
              </a:r>
              <a:endParaRPr lang="en-US" sz="2200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Waiting time P3 = 3 </a:t>
              </a:r>
              <a:r>
                <a:rPr lang="en-US" sz="2200" dirty="0" err="1"/>
                <a:t>ms</a:t>
              </a:r>
              <a:r>
                <a:rPr lang="en-US" sz="2200" dirty="0"/>
                <a:t>				- Burst time P3 = 2 </a:t>
              </a:r>
              <a:r>
                <a:rPr lang="en-US" sz="2200" dirty="0" err="1"/>
                <a:t>ms</a:t>
              </a:r>
              <a:endParaRPr lang="en-US" sz="2200" dirty="0"/>
            </a:p>
            <a:p>
              <a:pPr algn="just"/>
              <a:endParaRPr lang="en-US" sz="2200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Average waiting time = (0 + 6 + (4 - 1) / 3 = 9 / 3 = </a:t>
              </a:r>
              <a:r>
                <a:rPr lang="en-US" sz="2200" b="1" dirty="0"/>
                <a:t>3 </a:t>
              </a:r>
              <a:r>
                <a:rPr lang="en-US" sz="2200" b="1" dirty="0" err="1"/>
                <a:t>ms</a:t>
              </a:r>
              <a:endParaRPr lang="en-US" sz="2200" b="1" dirty="0"/>
            </a:p>
            <a:p>
              <a:pPr marL="342900" indent="-342900" algn="just">
                <a:buFontTx/>
                <a:buChar char="-"/>
              </a:pPr>
              <a:r>
                <a:rPr lang="en-US" sz="2200" dirty="0"/>
                <a:t>Average turnaround time = (4 + 11 + 5) / 3 = 20 / 3 = </a:t>
              </a:r>
              <a:r>
                <a:rPr lang="en-US" sz="2200" b="1" dirty="0"/>
                <a:t>6,67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29A683-7BC0-4CCD-99EE-08B04D25D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92" y="2082086"/>
              <a:ext cx="4595616" cy="1539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SJF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F4E8B-3D15-4FAC-B94D-E4A2F67CA24C}"/>
              </a:ext>
            </a:extLst>
          </p:cNvPr>
          <p:cNvSpPr txBox="1"/>
          <p:nvPr/>
        </p:nvSpPr>
        <p:spPr>
          <a:xfrm>
            <a:off x="566671" y="2215531"/>
            <a:ext cx="802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Kelebihan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penjadwalan</a:t>
            </a:r>
            <a:r>
              <a:rPr lang="en-US" sz="2400" dirty="0"/>
              <a:t> proses yang paling </a:t>
            </a:r>
            <a:r>
              <a:rPr lang="en-US" sz="2400" b="1" dirty="0"/>
              <a:t>optimal</a:t>
            </a:r>
            <a:r>
              <a:rPr lang="en-US" sz="2400" dirty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b="1" dirty="0"/>
              <a:t>turnaround time yang </a:t>
            </a:r>
            <a:r>
              <a:rPr lang="en-US" sz="2400" b="1" dirty="0" err="1"/>
              <a:t>rendah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BC719-EA43-4FDC-B52C-0D9C65E96061}"/>
              </a:ext>
            </a:extLst>
          </p:cNvPr>
          <p:cNvSpPr txBox="1"/>
          <p:nvPr/>
        </p:nvSpPr>
        <p:spPr>
          <a:xfrm>
            <a:off x="553791" y="3687948"/>
            <a:ext cx="8023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Kelemahan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Susahnya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memprediksi</a:t>
            </a:r>
            <a:r>
              <a:rPr lang="en-US" sz="2400" b="1" dirty="0"/>
              <a:t> burst time</a:t>
            </a:r>
            <a:r>
              <a:rPr lang="en-US" sz="2400" dirty="0"/>
              <a:t> proses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selanjutnya</a:t>
            </a:r>
            <a:r>
              <a:rPr lang="en-US" sz="2400" dirty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400" dirty="0"/>
              <a:t>Proses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b="1" dirty="0"/>
              <a:t>burst time yang </a:t>
            </a:r>
            <a:r>
              <a:rPr lang="en-US" sz="2400" b="1" dirty="0" err="1"/>
              <a:t>besar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memiliki</a:t>
            </a:r>
            <a:r>
              <a:rPr lang="en-US" sz="2400" b="1" dirty="0"/>
              <a:t> waiting time yang </a:t>
            </a:r>
            <a:r>
              <a:rPr lang="en-US" sz="2400" b="1" dirty="0" err="1"/>
              <a:t>besar</a:t>
            </a:r>
            <a:r>
              <a:rPr lang="en-US" sz="2400" b="1" dirty="0"/>
              <a:t> </a:t>
            </a:r>
            <a:r>
              <a:rPr lang="en-US" sz="2400" dirty="0"/>
              <a:t>pula </a:t>
            </a:r>
            <a:r>
              <a:rPr lang="en-US" sz="2400" dirty="0" err="1"/>
              <a:t>karena</a:t>
            </a:r>
            <a:r>
              <a:rPr lang="en-US" sz="2400" dirty="0"/>
              <a:t> yang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dengan</a:t>
            </a:r>
            <a:r>
              <a:rPr lang="en-US" sz="2400" dirty="0"/>
              <a:t> burst time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4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1474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84D6A-84EB-40FB-9A72-E4EDC84766B9}"/>
              </a:ext>
            </a:extLst>
          </p:cNvPr>
          <p:cNvGrpSpPr/>
          <p:nvPr/>
        </p:nvGrpSpPr>
        <p:grpSpPr>
          <a:xfrm>
            <a:off x="547353" y="1121313"/>
            <a:ext cx="8004219" cy="1793286"/>
            <a:chOff x="547353" y="1121313"/>
            <a:chExt cx="8004219" cy="17932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49498-FF1D-4052-B6DB-F8C30470F5A6}"/>
                </a:ext>
              </a:extLst>
            </p:cNvPr>
            <p:cNvSpPr txBox="1"/>
            <p:nvPr/>
          </p:nvSpPr>
          <p:spPr>
            <a:xfrm>
              <a:off x="547353" y="1121313"/>
              <a:ext cx="7991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2400" dirty="0"/>
                <a:t>Terdapat 3 konsep dasar Penjadwalan </a:t>
              </a:r>
              <a:r>
                <a:rPr lang="en-US" sz="2400" dirty="0"/>
                <a:t>P</a:t>
              </a:r>
              <a:r>
                <a:rPr lang="id-ID" sz="2400" dirty="0"/>
                <a:t>roses yaitu</a:t>
              </a:r>
              <a:r>
                <a:rPr lang="en-US" sz="2400" dirty="0"/>
                <a:t> 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25A718-4188-4DFA-97D6-0D4657115575}"/>
                </a:ext>
              </a:extLst>
            </p:cNvPr>
            <p:cNvSpPr txBox="1"/>
            <p:nvPr/>
          </p:nvSpPr>
          <p:spPr>
            <a:xfrm>
              <a:off x="1783725" y="1714270"/>
              <a:ext cx="67678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2400" b="1" dirty="0"/>
                <a:t>Scheduling Queue</a:t>
              </a:r>
              <a:r>
                <a:rPr lang="en-US" sz="2400" b="1" dirty="0"/>
                <a:t> (</a:t>
              </a:r>
              <a:r>
                <a:rPr lang="en-US" sz="2400" b="1" dirty="0" err="1"/>
                <a:t>Penjadwalan</a:t>
              </a:r>
              <a:r>
                <a:rPr lang="en-US" sz="2400" b="1" dirty="0"/>
                <a:t> </a:t>
              </a:r>
              <a:r>
                <a:rPr lang="en-US" sz="2400" b="1" dirty="0" err="1"/>
                <a:t>Antrian</a:t>
              </a:r>
              <a:r>
                <a:rPr lang="en-US" sz="2400" b="1" dirty="0"/>
                <a:t>) </a:t>
              </a:r>
              <a:r>
                <a:rPr lang="en-US" sz="2400" dirty="0"/>
                <a:t>: </a:t>
              </a:r>
              <a:r>
                <a:rPr lang="id-ID" sz="2400" dirty="0"/>
                <a:t>Penjad</a:t>
              </a:r>
              <a:r>
                <a:rPr lang="en-US" sz="2400" dirty="0"/>
                <a:t>w</a:t>
              </a:r>
              <a:r>
                <a:rPr lang="id-ID" sz="2400" dirty="0"/>
                <a:t>alan </a:t>
              </a:r>
              <a:r>
                <a:rPr lang="en-US" sz="2400" dirty="0" err="1"/>
                <a:t>mengacu</a:t>
              </a:r>
              <a:r>
                <a:rPr lang="en-US" sz="2400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antrian</a:t>
              </a:r>
              <a:r>
                <a:rPr lang="en-US" sz="2400" dirty="0"/>
                <a:t> proses </a:t>
              </a:r>
              <a:r>
                <a:rPr lang="en-US" sz="2400" dirty="0" err="1"/>
                <a:t>atau</a:t>
              </a:r>
              <a:r>
                <a:rPr lang="en-US" sz="2400" dirty="0"/>
                <a:t> </a:t>
              </a:r>
              <a:r>
                <a:rPr lang="en-US" sz="2400" dirty="0" err="1"/>
                <a:t>perangkat</a:t>
              </a:r>
              <a:r>
                <a:rPr lang="en-US" sz="2400" dirty="0"/>
                <a:t>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39A12-EF6B-45DF-9EA2-BE0752943AFC}"/>
                </a:ext>
              </a:extLst>
            </p:cNvPr>
            <p:cNvSpPr/>
            <p:nvPr/>
          </p:nvSpPr>
          <p:spPr>
            <a:xfrm>
              <a:off x="740535" y="1954321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id-ID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10AB03-C7E0-4842-9492-019DE03DDD13}"/>
              </a:ext>
            </a:extLst>
          </p:cNvPr>
          <p:cNvSpPr txBox="1"/>
          <p:nvPr/>
        </p:nvSpPr>
        <p:spPr>
          <a:xfrm>
            <a:off x="740536" y="3285942"/>
            <a:ext cx="782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Job Queue </a:t>
            </a:r>
            <a:r>
              <a:rPr lang="en-US" sz="2400" dirty="0"/>
              <a:t>: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proses.</a:t>
            </a:r>
            <a:endParaRPr lang="id-ID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C931E-00A8-4775-A0C5-1D2E17FF9ADC}"/>
              </a:ext>
            </a:extLst>
          </p:cNvPr>
          <p:cNvSpPr txBox="1"/>
          <p:nvPr/>
        </p:nvSpPr>
        <p:spPr>
          <a:xfrm>
            <a:off x="740535" y="3968555"/>
            <a:ext cx="781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Ready Queue </a:t>
            </a:r>
            <a:r>
              <a:rPr lang="en-US" sz="2400" dirty="0"/>
              <a:t>: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proses </a:t>
            </a:r>
            <a:r>
              <a:rPr lang="en-US" sz="2400" dirty="0" err="1"/>
              <a:t>dengan</a:t>
            </a:r>
            <a:r>
              <a:rPr lang="en-US" sz="2400" dirty="0"/>
              <a:t> status ready </a:t>
            </a:r>
            <a:r>
              <a:rPr lang="en-US" sz="2400" dirty="0" err="1"/>
              <a:t>ditempatkan</a:t>
            </a:r>
            <a:r>
              <a:rPr lang="en-US" sz="2400" dirty="0"/>
              <a:t>.</a:t>
            </a:r>
            <a:endParaRPr lang="id-ID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3BFC1C-204C-4D5E-A202-86BC2344399A}"/>
              </a:ext>
            </a:extLst>
          </p:cNvPr>
          <p:cNvGrpSpPr/>
          <p:nvPr/>
        </p:nvGrpSpPr>
        <p:grpSpPr>
          <a:xfrm>
            <a:off x="740536" y="5020500"/>
            <a:ext cx="7823916" cy="1608814"/>
            <a:chOff x="740536" y="5020500"/>
            <a:chExt cx="7823916" cy="16088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C85006-6F9B-44BE-890E-8EC6D32D29AC}"/>
                </a:ext>
              </a:extLst>
            </p:cNvPr>
            <p:cNvSpPr txBox="1"/>
            <p:nvPr/>
          </p:nvSpPr>
          <p:spPr>
            <a:xfrm>
              <a:off x="740536" y="5020500"/>
              <a:ext cx="7823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Device Queue </a:t>
              </a:r>
              <a:r>
                <a:rPr lang="en-US" sz="2400" dirty="0"/>
                <a:t>: Proses yang </a:t>
              </a:r>
              <a:r>
                <a:rPr lang="en-US" sz="2400" dirty="0" err="1"/>
                <a:t>sedang</a:t>
              </a:r>
              <a:r>
                <a:rPr lang="en-US" sz="2400" dirty="0"/>
                <a:t> </a:t>
              </a:r>
              <a:r>
                <a:rPr lang="en-US" sz="2400" dirty="0" err="1"/>
                <a:t>menunggu</a:t>
              </a:r>
              <a:r>
                <a:rPr lang="en-US" sz="2400" dirty="0"/>
                <a:t> </a:t>
              </a:r>
              <a:r>
                <a:rPr lang="en-US" sz="2400" dirty="0" err="1"/>
                <a:t>perangkat</a:t>
              </a:r>
              <a:r>
                <a:rPr lang="en-US" sz="2400" dirty="0"/>
                <a:t> </a:t>
              </a:r>
              <a:r>
                <a:rPr lang="en-US" sz="2400" dirty="0" err="1"/>
                <a:t>tersedia</a:t>
              </a:r>
              <a:r>
                <a:rPr lang="en-US" sz="2400" dirty="0"/>
                <a:t> </a:t>
              </a:r>
              <a:r>
                <a:rPr lang="en-US" sz="2400" dirty="0" err="1"/>
                <a:t>ditempatkan</a:t>
              </a:r>
              <a:r>
                <a:rPr lang="en-US" sz="2400" dirty="0"/>
                <a:t> </a:t>
              </a:r>
              <a:r>
                <a:rPr lang="en-US" sz="2400" dirty="0" err="1"/>
                <a:t>disini</a:t>
              </a:r>
              <a:r>
                <a:rPr lang="en-US" sz="2400" dirty="0"/>
                <a:t>.</a:t>
              </a:r>
              <a:endParaRPr lang="id-ID" sz="2400" dirty="0"/>
            </a:p>
          </p:txBody>
        </p:sp>
        <p:sp>
          <p:nvSpPr>
            <p:cNvPr id="16" name="Arrow: Right 1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28854FF-57CC-4EE7-88B6-25AF4B19D917}"/>
                </a:ext>
              </a:extLst>
            </p:cNvPr>
            <p:cNvSpPr/>
            <p:nvPr/>
          </p:nvSpPr>
          <p:spPr>
            <a:xfrm>
              <a:off x="7328080" y="5798317"/>
              <a:ext cx="1210613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0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BEA5-E626-495E-AD9F-7FB6E726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5" y="1142981"/>
            <a:ext cx="6174218" cy="536849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10A8D80-440A-4C3A-85D3-F0FD598223C0}"/>
              </a:ext>
            </a:extLst>
          </p:cNvPr>
          <p:cNvGrpSpPr/>
          <p:nvPr/>
        </p:nvGrpSpPr>
        <p:grpSpPr>
          <a:xfrm>
            <a:off x="798489" y="2433152"/>
            <a:ext cx="7997781" cy="1668532"/>
            <a:chOff x="798489" y="2433152"/>
            <a:chExt cx="7997781" cy="16685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F4E9B7-AA71-43AE-9DFB-85AD4E4ABE67}"/>
                </a:ext>
              </a:extLst>
            </p:cNvPr>
            <p:cNvSpPr txBox="1"/>
            <p:nvPr/>
          </p:nvSpPr>
          <p:spPr>
            <a:xfrm>
              <a:off x="7443904" y="3202358"/>
              <a:ext cx="135236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Device Queue</a:t>
              </a:r>
              <a:endParaRPr lang="id-ID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8DE890-9F0D-4C3F-AC5C-345E1127E810}"/>
                </a:ext>
              </a:extLst>
            </p:cNvPr>
            <p:cNvSpPr/>
            <p:nvPr/>
          </p:nvSpPr>
          <p:spPr>
            <a:xfrm>
              <a:off x="798489" y="2433152"/>
              <a:ext cx="1983347" cy="16685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D54EB6-377C-411B-9F3D-8737A34D964A}"/>
                </a:ext>
              </a:extLst>
            </p:cNvPr>
            <p:cNvCxnSpPr>
              <a:cxnSpLocks/>
            </p:cNvCxnSpPr>
            <p:nvPr/>
          </p:nvCxnSpPr>
          <p:spPr>
            <a:xfrm>
              <a:off x="2781837" y="3532032"/>
              <a:ext cx="466206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A65EAD-3044-4598-AC06-E95EEDE2BBCC}"/>
              </a:ext>
            </a:extLst>
          </p:cNvPr>
          <p:cNvGrpSpPr/>
          <p:nvPr/>
        </p:nvGrpSpPr>
        <p:grpSpPr>
          <a:xfrm>
            <a:off x="651585" y="1142981"/>
            <a:ext cx="8144685" cy="1613336"/>
            <a:chOff x="651585" y="1142981"/>
            <a:chExt cx="8144685" cy="1613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6CC92E-0E6E-45ED-99CA-1AE98F867575}"/>
                </a:ext>
              </a:extLst>
            </p:cNvPr>
            <p:cNvSpPr txBox="1"/>
            <p:nvPr/>
          </p:nvSpPr>
          <p:spPr>
            <a:xfrm>
              <a:off x="7443904" y="2109986"/>
              <a:ext cx="135236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Ready Queue</a:t>
              </a:r>
              <a:endParaRPr lang="id-ID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166321-8C00-497E-86A0-486AE5BC877D}"/>
                </a:ext>
              </a:extLst>
            </p:cNvPr>
            <p:cNvSpPr/>
            <p:nvPr/>
          </p:nvSpPr>
          <p:spPr>
            <a:xfrm>
              <a:off x="651585" y="1142981"/>
              <a:ext cx="6303007" cy="1613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3860AC2-F219-412C-BFB4-B3C4D2E344F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954592" y="2433152"/>
              <a:ext cx="4893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D13EEE-2241-4D1E-83D6-3AFAC5C6D243}"/>
              </a:ext>
            </a:extLst>
          </p:cNvPr>
          <p:cNvGrpSpPr/>
          <p:nvPr/>
        </p:nvGrpSpPr>
        <p:grpSpPr>
          <a:xfrm>
            <a:off x="515155" y="978794"/>
            <a:ext cx="8281115" cy="5666705"/>
            <a:chOff x="515155" y="978794"/>
            <a:chExt cx="8281115" cy="56667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3A3069-14A2-461F-B145-8BC8F2EEFE77}"/>
                </a:ext>
              </a:extLst>
            </p:cNvPr>
            <p:cNvSpPr/>
            <p:nvPr/>
          </p:nvSpPr>
          <p:spPr>
            <a:xfrm>
              <a:off x="515155" y="978794"/>
              <a:ext cx="6581104" cy="5666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CC059-F9A4-428D-BA8D-82B8A0FB2C5F}"/>
                </a:ext>
              </a:extLst>
            </p:cNvPr>
            <p:cNvSpPr txBox="1"/>
            <p:nvPr/>
          </p:nvSpPr>
          <p:spPr>
            <a:xfrm>
              <a:off x="7443904" y="1326523"/>
              <a:ext cx="135236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Job Queue</a:t>
              </a:r>
              <a:endParaRPr lang="id-ID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9BC9FC-92DD-4993-809C-797E0852EAE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091022" y="1511189"/>
              <a:ext cx="3528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E17CC2-72DA-4598-8D2B-10B2CCC34020}"/>
              </a:ext>
            </a:extLst>
          </p:cNvPr>
          <p:cNvSpPr/>
          <p:nvPr/>
        </p:nvSpPr>
        <p:spPr>
          <a:xfrm>
            <a:off x="7328080" y="5798317"/>
            <a:ext cx="1210613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28867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72C3D0-A4A6-477A-A52E-7483CEED0465}"/>
              </a:ext>
            </a:extLst>
          </p:cNvPr>
          <p:cNvGrpSpPr/>
          <p:nvPr/>
        </p:nvGrpSpPr>
        <p:grpSpPr>
          <a:xfrm>
            <a:off x="740535" y="1714270"/>
            <a:ext cx="7823917" cy="4915044"/>
            <a:chOff x="740535" y="1714270"/>
            <a:chExt cx="7823917" cy="49150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25A718-4188-4DFA-97D6-0D4657115575}"/>
                </a:ext>
              </a:extLst>
            </p:cNvPr>
            <p:cNvSpPr txBox="1"/>
            <p:nvPr/>
          </p:nvSpPr>
          <p:spPr>
            <a:xfrm>
              <a:off x="1783725" y="1714270"/>
              <a:ext cx="67678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2400" b="1" dirty="0"/>
                <a:t>Scheduling Queue</a:t>
              </a:r>
              <a:r>
                <a:rPr lang="en-US" sz="2400" b="1" dirty="0"/>
                <a:t> (</a:t>
              </a:r>
              <a:r>
                <a:rPr lang="en-US" sz="2400" b="1" dirty="0" err="1"/>
                <a:t>Penjadwalan</a:t>
              </a:r>
              <a:r>
                <a:rPr lang="en-US" sz="2400" b="1" dirty="0"/>
                <a:t> </a:t>
              </a:r>
              <a:r>
                <a:rPr lang="en-US" sz="2400" b="1" dirty="0" err="1"/>
                <a:t>Antrian</a:t>
              </a:r>
              <a:r>
                <a:rPr lang="en-US" sz="2400" b="1" dirty="0"/>
                <a:t>) </a:t>
              </a:r>
              <a:r>
                <a:rPr lang="en-US" sz="2400" dirty="0"/>
                <a:t>: </a:t>
              </a:r>
              <a:r>
                <a:rPr lang="id-ID" sz="2400" dirty="0"/>
                <a:t>Penjad</a:t>
              </a:r>
              <a:r>
                <a:rPr lang="en-US" sz="2400" dirty="0"/>
                <a:t>w</a:t>
              </a:r>
              <a:r>
                <a:rPr lang="id-ID" sz="2400" dirty="0"/>
                <a:t>alan </a:t>
              </a:r>
              <a:r>
                <a:rPr lang="en-US" sz="2400" dirty="0" err="1"/>
                <a:t>mengacu</a:t>
              </a:r>
              <a:r>
                <a:rPr lang="en-US" sz="2400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antrian</a:t>
              </a:r>
              <a:r>
                <a:rPr lang="en-US" sz="2400" dirty="0"/>
                <a:t> proses </a:t>
              </a:r>
              <a:r>
                <a:rPr lang="en-US" sz="2400" dirty="0" err="1"/>
                <a:t>atau</a:t>
              </a:r>
              <a:r>
                <a:rPr lang="en-US" sz="2400" dirty="0"/>
                <a:t> </a:t>
              </a:r>
              <a:r>
                <a:rPr lang="en-US" sz="2400" dirty="0" err="1"/>
                <a:t>perangkat</a:t>
              </a:r>
              <a:r>
                <a:rPr lang="en-US" sz="2400" dirty="0"/>
                <a:t>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39A12-EF6B-45DF-9EA2-BE0752943AFC}"/>
                </a:ext>
              </a:extLst>
            </p:cNvPr>
            <p:cNvSpPr/>
            <p:nvPr/>
          </p:nvSpPr>
          <p:spPr>
            <a:xfrm>
              <a:off x="740535" y="1954321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id-ID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0AB03-C7E0-4842-9492-019DE03DDD13}"/>
                </a:ext>
              </a:extLst>
            </p:cNvPr>
            <p:cNvSpPr txBox="1"/>
            <p:nvPr/>
          </p:nvSpPr>
          <p:spPr>
            <a:xfrm>
              <a:off x="740536" y="3285942"/>
              <a:ext cx="7823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Job Queue </a:t>
              </a:r>
              <a:r>
                <a:rPr lang="en-US" sz="2400" dirty="0"/>
                <a:t>: </a:t>
              </a:r>
              <a:r>
                <a:rPr lang="en-US" sz="2400" dirty="0" err="1"/>
                <a:t>Tempat</a:t>
              </a:r>
              <a:r>
                <a:rPr lang="en-US" sz="2400" dirty="0"/>
                <a:t> </a:t>
              </a:r>
              <a:r>
                <a:rPr lang="en-US" sz="2400" dirty="0" err="1"/>
                <a:t>menyimpan</a:t>
              </a:r>
              <a:r>
                <a:rPr lang="en-US" sz="2400" dirty="0"/>
                <a:t> </a:t>
              </a:r>
              <a:r>
                <a:rPr lang="en-US" sz="2400" dirty="0" err="1"/>
                <a:t>semua</a:t>
              </a:r>
              <a:r>
                <a:rPr lang="en-US" sz="2400" dirty="0"/>
                <a:t> proses.</a:t>
              </a:r>
              <a:endParaRPr lang="id-ID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EC931E-00A8-4775-A0C5-1D2E17FF9ADC}"/>
                </a:ext>
              </a:extLst>
            </p:cNvPr>
            <p:cNvSpPr txBox="1"/>
            <p:nvPr/>
          </p:nvSpPr>
          <p:spPr>
            <a:xfrm>
              <a:off x="740535" y="3968555"/>
              <a:ext cx="78110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Ready Queue </a:t>
              </a:r>
              <a:r>
                <a:rPr lang="en-US" sz="2400" dirty="0"/>
                <a:t>: </a:t>
              </a:r>
              <a:r>
                <a:rPr lang="en-US" sz="2400" dirty="0" err="1"/>
                <a:t>Tempat</a:t>
              </a:r>
              <a:r>
                <a:rPr lang="en-US" sz="2400" dirty="0"/>
                <a:t> </a:t>
              </a:r>
              <a:r>
                <a:rPr lang="en-US" sz="2400" dirty="0" err="1"/>
                <a:t>dimana</a:t>
              </a:r>
              <a:r>
                <a:rPr lang="en-US" sz="2400" dirty="0"/>
                <a:t> proses </a:t>
              </a:r>
              <a:r>
                <a:rPr lang="en-US" sz="2400" dirty="0" err="1"/>
                <a:t>dengan</a:t>
              </a:r>
              <a:r>
                <a:rPr lang="en-US" sz="2400" dirty="0"/>
                <a:t> status ready </a:t>
              </a:r>
              <a:r>
                <a:rPr lang="en-US" sz="2400" dirty="0" err="1"/>
                <a:t>ditempatkan</a:t>
              </a:r>
              <a:r>
                <a:rPr lang="en-US" sz="2400" dirty="0"/>
                <a:t>.</a:t>
              </a:r>
              <a:endParaRPr lang="id-ID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C85006-6F9B-44BE-890E-8EC6D32D29AC}"/>
                </a:ext>
              </a:extLst>
            </p:cNvPr>
            <p:cNvSpPr txBox="1"/>
            <p:nvPr/>
          </p:nvSpPr>
          <p:spPr>
            <a:xfrm>
              <a:off x="740536" y="5020500"/>
              <a:ext cx="7823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Device Queue </a:t>
              </a:r>
              <a:r>
                <a:rPr lang="en-US" sz="2400" dirty="0"/>
                <a:t>: Proses yang </a:t>
              </a:r>
              <a:r>
                <a:rPr lang="en-US" sz="2400" dirty="0" err="1"/>
                <a:t>sedang</a:t>
              </a:r>
              <a:r>
                <a:rPr lang="en-US" sz="2400" dirty="0"/>
                <a:t> </a:t>
              </a:r>
              <a:r>
                <a:rPr lang="en-US" sz="2400" dirty="0" err="1"/>
                <a:t>menunggu</a:t>
              </a:r>
              <a:r>
                <a:rPr lang="en-US" sz="2400" dirty="0"/>
                <a:t> </a:t>
              </a:r>
              <a:r>
                <a:rPr lang="en-US" sz="2400" dirty="0" err="1"/>
                <a:t>perangkat</a:t>
              </a:r>
              <a:r>
                <a:rPr lang="en-US" sz="2400" dirty="0"/>
                <a:t> </a:t>
              </a:r>
              <a:r>
                <a:rPr lang="en-US" sz="2400" dirty="0" err="1"/>
                <a:t>tersedia</a:t>
              </a:r>
              <a:r>
                <a:rPr lang="en-US" sz="2400" dirty="0"/>
                <a:t> </a:t>
              </a:r>
              <a:r>
                <a:rPr lang="en-US" sz="2400" dirty="0" err="1"/>
                <a:t>atau</a:t>
              </a:r>
              <a:r>
                <a:rPr lang="en-US" sz="2400" dirty="0"/>
                <a:t> </a:t>
              </a:r>
              <a:r>
                <a:rPr lang="en-US" sz="2400" dirty="0" err="1"/>
                <a:t>mengirimkan</a:t>
              </a:r>
              <a:r>
                <a:rPr lang="en-US" sz="2400" dirty="0"/>
                <a:t> data </a:t>
              </a:r>
              <a:r>
                <a:rPr lang="en-US" sz="2400" dirty="0" err="1"/>
                <a:t>ditempatkan</a:t>
              </a:r>
              <a:r>
                <a:rPr lang="en-US" sz="2400" dirty="0"/>
                <a:t> </a:t>
              </a:r>
              <a:r>
                <a:rPr lang="en-US" sz="2400" dirty="0" err="1"/>
                <a:t>disini</a:t>
              </a:r>
              <a:r>
                <a:rPr lang="en-US" sz="2400" dirty="0"/>
                <a:t>.</a:t>
              </a:r>
              <a:endParaRPr lang="id-ID" sz="2400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28854FF-57CC-4EE7-88B6-25AF4B19D917}"/>
                </a:ext>
              </a:extLst>
            </p:cNvPr>
            <p:cNvSpPr/>
            <p:nvPr/>
          </p:nvSpPr>
          <p:spPr>
            <a:xfrm>
              <a:off x="7328080" y="5798317"/>
              <a:ext cx="1210613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1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6C3B83-8048-4E72-BA1D-1EC36CFB3A03}"/>
              </a:ext>
            </a:extLst>
          </p:cNvPr>
          <p:cNvGrpSpPr/>
          <p:nvPr/>
        </p:nvGrpSpPr>
        <p:grpSpPr>
          <a:xfrm>
            <a:off x="740535" y="1893582"/>
            <a:ext cx="7811037" cy="830997"/>
            <a:chOff x="740535" y="1893582"/>
            <a:chExt cx="781103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25A718-4188-4DFA-97D6-0D4657115575}"/>
                </a:ext>
              </a:extLst>
            </p:cNvPr>
            <p:cNvSpPr txBox="1"/>
            <p:nvPr/>
          </p:nvSpPr>
          <p:spPr>
            <a:xfrm>
              <a:off x="1783725" y="1893582"/>
              <a:ext cx="6767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2400" b="1" dirty="0"/>
                <a:t>Scheduler (Penjadwal) </a:t>
              </a:r>
              <a:r>
                <a:rPr lang="en-US" sz="2400" dirty="0"/>
                <a:t>: B</a:t>
              </a:r>
              <a:r>
                <a:rPr lang="id-ID" sz="2400" dirty="0"/>
                <a:t>agian sistem operasi yang mengatur penjadwalan eksekusi proses-proses.</a:t>
              </a:r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39A12-EF6B-45DF-9EA2-BE0752943AFC}"/>
                </a:ext>
              </a:extLst>
            </p:cNvPr>
            <p:cNvSpPr/>
            <p:nvPr/>
          </p:nvSpPr>
          <p:spPr>
            <a:xfrm>
              <a:off x="740535" y="1954321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/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10AB03-C7E0-4842-9492-019DE03DDD13}"/>
              </a:ext>
            </a:extLst>
          </p:cNvPr>
          <p:cNvSpPr txBox="1"/>
          <p:nvPr/>
        </p:nvSpPr>
        <p:spPr>
          <a:xfrm>
            <a:off x="740536" y="3285942"/>
            <a:ext cx="7823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Long-Term Scheduler </a:t>
            </a:r>
            <a:r>
              <a:rPr lang="en-US" sz="2400" dirty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400" dirty="0" err="1"/>
              <a:t>Penjadwal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batch system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/>
              <a:t>proses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muatan</a:t>
            </a:r>
            <a:r>
              <a:rPr lang="en-US" sz="2400" b="1" dirty="0"/>
              <a:t> yang </a:t>
            </a:r>
            <a:r>
              <a:rPr lang="en-US" sz="2400" b="1" dirty="0" err="1"/>
              <a:t>sangat</a:t>
            </a:r>
            <a:r>
              <a:rPr lang="en-US" sz="2400" b="1" dirty="0"/>
              <a:t> </a:t>
            </a:r>
            <a:r>
              <a:rPr lang="en-US" sz="2400" b="1" dirty="0" err="1"/>
              <a:t>besar</a:t>
            </a:r>
            <a:r>
              <a:rPr lang="en-US" sz="2400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dirty="0" err="1"/>
              <a:t>Penjadwal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bertugas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proses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/>
              <a:t>Job Queue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mengisinya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memori</a:t>
            </a:r>
            <a:r>
              <a:rPr lang="en-US" sz="2400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Long-Term Scheduler </a:t>
            </a:r>
            <a:r>
              <a:rPr lang="en-US" sz="2400" b="1" dirty="0" err="1"/>
              <a:t>jarang</a:t>
            </a:r>
            <a:r>
              <a:rPr lang="en-US" sz="2400" b="1" dirty="0"/>
              <a:t> </a:t>
            </a:r>
            <a:r>
              <a:rPr lang="en-US" sz="2400" b="1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scheduler lain.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925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5A718-4188-4DFA-97D6-0D4657115575}"/>
              </a:ext>
            </a:extLst>
          </p:cNvPr>
          <p:cNvSpPr txBox="1"/>
          <p:nvPr/>
        </p:nvSpPr>
        <p:spPr>
          <a:xfrm>
            <a:off x="1783725" y="1893582"/>
            <a:ext cx="676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b="1" dirty="0"/>
              <a:t>Scheduler (Penjadwal) </a:t>
            </a:r>
            <a:r>
              <a:rPr lang="en-US" sz="2400" dirty="0"/>
              <a:t>: B</a:t>
            </a:r>
            <a:r>
              <a:rPr lang="id-ID" sz="2400" dirty="0"/>
              <a:t>agian sistem operasi yang mengatur penjadwalan eksekusi proses-proses.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9A12-EF6B-45DF-9EA2-BE0752943AFC}"/>
              </a:ext>
            </a:extLst>
          </p:cNvPr>
          <p:cNvSpPr/>
          <p:nvPr/>
        </p:nvSpPr>
        <p:spPr>
          <a:xfrm>
            <a:off x="740535" y="1954321"/>
            <a:ext cx="792051" cy="7202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736406-6F4F-4FB3-8769-4F19C5ED9A4C}"/>
              </a:ext>
            </a:extLst>
          </p:cNvPr>
          <p:cNvGrpSpPr/>
          <p:nvPr/>
        </p:nvGrpSpPr>
        <p:grpSpPr>
          <a:xfrm>
            <a:off x="740536" y="3285942"/>
            <a:ext cx="7823916" cy="3139321"/>
            <a:chOff x="740536" y="3285942"/>
            <a:chExt cx="7823916" cy="3139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0AB03-C7E0-4842-9492-019DE03DDD13}"/>
                </a:ext>
              </a:extLst>
            </p:cNvPr>
            <p:cNvSpPr txBox="1"/>
            <p:nvPr/>
          </p:nvSpPr>
          <p:spPr>
            <a:xfrm>
              <a:off x="740536" y="3285942"/>
              <a:ext cx="782391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Medium-Term Scheduler </a:t>
              </a:r>
              <a:r>
                <a:rPr lang="en-US" sz="2400" dirty="0"/>
                <a:t>: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400" dirty="0" err="1"/>
                <a:t>Penjadwal</a:t>
              </a:r>
              <a:r>
                <a:rPr lang="en-US" sz="2400" dirty="0"/>
                <a:t> </a:t>
              </a:r>
              <a:r>
                <a:rPr lang="en-US" sz="2400" dirty="0" err="1"/>
                <a:t>dengan</a:t>
              </a:r>
              <a:r>
                <a:rPr lang="en-US" sz="2400" dirty="0"/>
                <a:t> </a:t>
              </a:r>
              <a:r>
                <a:rPr lang="en-US" sz="2400" dirty="0" err="1"/>
                <a:t>teknik</a:t>
              </a:r>
              <a:r>
                <a:rPr lang="en-US" sz="2400" dirty="0"/>
                <a:t> </a:t>
              </a:r>
              <a:r>
                <a:rPr lang="en-US" sz="2400" b="1" dirty="0"/>
                <a:t>swapping</a:t>
              </a:r>
              <a:r>
                <a:rPr lang="en-US" sz="2400" dirty="0"/>
                <a:t>.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400" dirty="0" err="1"/>
                <a:t>Ketika</a:t>
              </a:r>
              <a:r>
                <a:rPr lang="en-US" sz="2400" dirty="0"/>
                <a:t> </a:t>
              </a:r>
              <a:r>
                <a:rPr lang="en-US" sz="2400" dirty="0" err="1"/>
                <a:t>beban</a:t>
              </a:r>
              <a:r>
                <a:rPr lang="en-US" sz="2400" dirty="0"/>
                <a:t>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menjadi</a:t>
              </a:r>
              <a:r>
                <a:rPr lang="en-US" sz="2400" dirty="0"/>
                <a:t> </a:t>
              </a:r>
              <a:r>
                <a:rPr lang="en-US" sz="2400" dirty="0" err="1"/>
                <a:t>tinggi</a:t>
              </a:r>
              <a:r>
                <a:rPr lang="en-US" sz="2400" dirty="0"/>
                <a:t>, scheduler </a:t>
              </a:r>
              <a:r>
                <a:rPr lang="en-US" sz="2400" dirty="0" err="1"/>
                <a:t>ini</a:t>
              </a:r>
              <a:r>
                <a:rPr lang="en-US" sz="2400" dirty="0"/>
                <a:t> </a:t>
              </a:r>
              <a:r>
                <a:rPr lang="en-US" sz="2400" dirty="0" err="1"/>
                <a:t>akan</a:t>
              </a:r>
              <a:r>
                <a:rPr lang="en-US" sz="2400" dirty="0"/>
                <a:t> </a:t>
              </a:r>
              <a:r>
                <a:rPr lang="en-US" sz="2400" b="1" dirty="0" err="1"/>
                <a:t>menukar</a:t>
              </a:r>
              <a:r>
                <a:rPr lang="en-US" sz="2400" dirty="0"/>
                <a:t> </a:t>
              </a:r>
              <a:r>
                <a:rPr lang="en-US" sz="2400" dirty="0" err="1"/>
                <a:t>satu</a:t>
              </a:r>
              <a:r>
                <a:rPr lang="en-US" sz="2400" dirty="0"/>
                <a:t> </a:t>
              </a:r>
              <a:r>
                <a:rPr lang="en-US" sz="2400" dirty="0" err="1"/>
                <a:t>atau</a:t>
              </a:r>
              <a:r>
                <a:rPr lang="en-US" sz="2400" dirty="0"/>
                <a:t> </a:t>
              </a:r>
              <a:r>
                <a:rPr lang="en-US" sz="2400" dirty="0" err="1"/>
                <a:t>lebih</a:t>
              </a:r>
              <a:r>
                <a:rPr lang="en-US" sz="2400" dirty="0"/>
                <a:t> proses </a:t>
              </a:r>
              <a:r>
                <a:rPr lang="en-US" sz="2400" dirty="0" err="1"/>
                <a:t>dari</a:t>
              </a:r>
              <a:r>
                <a:rPr lang="en-US" sz="2400" dirty="0"/>
                <a:t> </a:t>
              </a:r>
              <a:r>
                <a:rPr lang="en-US" sz="2400" b="1" dirty="0"/>
                <a:t>Ready Queue</a:t>
              </a:r>
              <a:r>
                <a:rPr lang="en-US" sz="2400" dirty="0"/>
                <a:t> </a:t>
              </a:r>
              <a:r>
                <a:rPr lang="en-US" sz="2400" dirty="0" err="1"/>
                <a:t>selama</a:t>
              </a:r>
              <a:r>
                <a:rPr lang="en-US" sz="2400" dirty="0"/>
                <a:t> </a:t>
              </a:r>
              <a:r>
                <a:rPr lang="en-US" sz="2400" dirty="0" err="1"/>
                <a:t>beberapa</a:t>
              </a:r>
              <a:r>
                <a:rPr lang="en-US" sz="2400" dirty="0"/>
                <a:t> </a:t>
              </a:r>
              <a:r>
                <a:rPr lang="en-US" sz="2400" dirty="0" err="1"/>
                <a:t>detik</a:t>
              </a:r>
              <a:r>
                <a:rPr lang="en-US" sz="2400" dirty="0"/>
                <a:t> agar </a:t>
              </a:r>
              <a:r>
                <a:rPr lang="en-US" sz="2400" b="1" dirty="0"/>
                <a:t>proses </a:t>
              </a:r>
              <a:r>
                <a:rPr lang="en-US" sz="2400" b="1" dirty="0" err="1"/>
                <a:t>dengan</a:t>
              </a:r>
              <a:r>
                <a:rPr lang="en-US" sz="2400" b="1" dirty="0"/>
                <a:t> </a:t>
              </a:r>
              <a:r>
                <a:rPr lang="en-US" sz="2400" b="1" dirty="0" err="1"/>
                <a:t>ukuran</a:t>
              </a:r>
              <a:r>
                <a:rPr lang="en-US" sz="2400" b="1" dirty="0"/>
                <a:t> </a:t>
              </a:r>
              <a:r>
                <a:rPr lang="en-US" sz="2400" b="1" dirty="0" err="1"/>
                <a:t>terkecil</a:t>
              </a:r>
              <a:r>
                <a:rPr lang="en-US" sz="2400" dirty="0"/>
                <a:t> </a:t>
              </a:r>
              <a:r>
                <a:rPr lang="en-US" sz="2400" dirty="0" err="1"/>
                <a:t>bisa</a:t>
              </a:r>
              <a:r>
                <a:rPr lang="en-US" sz="2400" dirty="0"/>
                <a:t> </a:t>
              </a:r>
              <a:r>
                <a:rPr lang="en-US" sz="2400" b="1" dirty="0" err="1"/>
                <a:t>diselesaikan</a:t>
              </a:r>
              <a:r>
                <a:rPr lang="en-US" sz="2400" b="1" dirty="0"/>
                <a:t> </a:t>
              </a:r>
              <a:r>
                <a:rPr lang="en-US" sz="2400" b="1" dirty="0" err="1"/>
                <a:t>lebih</a:t>
              </a:r>
              <a:r>
                <a:rPr lang="en-US" sz="2400" b="1" dirty="0"/>
                <a:t> </a:t>
              </a:r>
              <a:r>
                <a:rPr lang="en-US" sz="2400" b="1" dirty="0" err="1"/>
                <a:t>cepat</a:t>
              </a:r>
              <a:r>
                <a:rPr lang="en-US" sz="2400" dirty="0"/>
                <a:t>.</a:t>
              </a:r>
              <a:endParaRPr lang="id-ID" sz="2400" dirty="0"/>
            </a:p>
          </p:txBody>
        </p:sp>
        <p:sp>
          <p:nvSpPr>
            <p:cNvPr id="7" name="Arrow: Right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755F8E9-9E4A-4169-86B1-517DC6B5C51B}"/>
                </a:ext>
              </a:extLst>
            </p:cNvPr>
            <p:cNvSpPr/>
            <p:nvPr/>
          </p:nvSpPr>
          <p:spPr>
            <a:xfrm>
              <a:off x="7328080" y="5594266"/>
              <a:ext cx="1210613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4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E64AD-EEA3-4CF2-816A-9384C8E55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9" y="1725769"/>
            <a:ext cx="7629741" cy="2711303"/>
          </a:xfrm>
          <a:prstGeom prst="rect">
            <a:avLst/>
          </a:prstGeom>
        </p:spPr>
      </p:pic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DFE487-E333-442D-BADD-85C1F188A51F}"/>
              </a:ext>
            </a:extLst>
          </p:cNvPr>
          <p:cNvSpPr/>
          <p:nvPr/>
        </p:nvSpPr>
        <p:spPr>
          <a:xfrm>
            <a:off x="6645499" y="5126653"/>
            <a:ext cx="1741371" cy="1183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35399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"/>
            <a:ext cx="4997004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9498-FF1D-4052-B6DB-F8C30470F5A6}"/>
              </a:ext>
            </a:extLst>
          </p:cNvPr>
          <p:cNvSpPr txBox="1"/>
          <p:nvPr/>
        </p:nvSpPr>
        <p:spPr>
          <a:xfrm>
            <a:off x="547353" y="1121313"/>
            <a:ext cx="79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Terdapat 3 konsep dasar Penjadwalan </a:t>
            </a:r>
            <a:r>
              <a:rPr lang="en-US" sz="2400" dirty="0"/>
              <a:t>P</a:t>
            </a:r>
            <a:r>
              <a:rPr lang="id-ID" sz="2400" dirty="0"/>
              <a:t>roses yaitu</a:t>
            </a:r>
            <a:r>
              <a:rPr lang="en-US" sz="2400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5A718-4188-4DFA-97D6-0D4657115575}"/>
              </a:ext>
            </a:extLst>
          </p:cNvPr>
          <p:cNvSpPr txBox="1"/>
          <p:nvPr/>
        </p:nvSpPr>
        <p:spPr>
          <a:xfrm>
            <a:off x="1783725" y="1893582"/>
            <a:ext cx="676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b="1" dirty="0"/>
              <a:t>Scheduler (Penjadwal) </a:t>
            </a:r>
            <a:r>
              <a:rPr lang="en-US" sz="2400" dirty="0"/>
              <a:t>: B</a:t>
            </a:r>
            <a:r>
              <a:rPr lang="id-ID" sz="2400" dirty="0"/>
              <a:t>agian sistem operasi yang mengatur penjadwalan eksekusi proses-proses.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9A12-EF6B-45DF-9EA2-BE0752943AFC}"/>
              </a:ext>
            </a:extLst>
          </p:cNvPr>
          <p:cNvSpPr/>
          <p:nvPr/>
        </p:nvSpPr>
        <p:spPr>
          <a:xfrm>
            <a:off x="740535" y="1954321"/>
            <a:ext cx="792051" cy="7202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6F9491-DBCD-4E3F-BCD9-0D669FF26B98}"/>
              </a:ext>
            </a:extLst>
          </p:cNvPr>
          <p:cNvGrpSpPr/>
          <p:nvPr/>
        </p:nvGrpSpPr>
        <p:grpSpPr>
          <a:xfrm>
            <a:off x="740536" y="3285942"/>
            <a:ext cx="7823916" cy="3139321"/>
            <a:chOff x="740536" y="3285942"/>
            <a:chExt cx="7823916" cy="3139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0AB03-C7E0-4842-9492-019DE03DDD13}"/>
                </a:ext>
              </a:extLst>
            </p:cNvPr>
            <p:cNvSpPr txBox="1"/>
            <p:nvPr/>
          </p:nvSpPr>
          <p:spPr>
            <a:xfrm>
              <a:off x="740536" y="3285942"/>
              <a:ext cx="782391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Medium-Term Scheduler </a:t>
              </a:r>
              <a:r>
                <a:rPr lang="en-US" sz="2400" dirty="0"/>
                <a:t>: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400" dirty="0" err="1"/>
                <a:t>Penjadwal</a:t>
              </a:r>
              <a:r>
                <a:rPr lang="en-US" sz="2400" dirty="0"/>
                <a:t> </a:t>
              </a:r>
              <a:r>
                <a:rPr lang="en-US" sz="2400" dirty="0" err="1"/>
                <a:t>dengan</a:t>
              </a:r>
              <a:r>
                <a:rPr lang="en-US" sz="2400" dirty="0"/>
                <a:t> </a:t>
              </a:r>
              <a:r>
                <a:rPr lang="en-US" sz="2400" dirty="0" err="1"/>
                <a:t>teknik</a:t>
              </a:r>
              <a:r>
                <a:rPr lang="en-US" sz="2400" dirty="0"/>
                <a:t> </a:t>
              </a:r>
              <a:r>
                <a:rPr lang="en-US" sz="2400" b="1" dirty="0"/>
                <a:t>swapping</a:t>
              </a:r>
              <a:r>
                <a:rPr lang="en-US" sz="2400" dirty="0"/>
                <a:t>.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400" dirty="0" err="1"/>
                <a:t>Ketika</a:t>
              </a:r>
              <a:r>
                <a:rPr lang="en-US" sz="2400" dirty="0"/>
                <a:t> </a:t>
              </a:r>
              <a:r>
                <a:rPr lang="en-US" sz="2400" dirty="0" err="1"/>
                <a:t>beban</a:t>
              </a:r>
              <a:r>
                <a:rPr lang="en-US" sz="2400" dirty="0"/>
                <a:t>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menjadi</a:t>
              </a:r>
              <a:r>
                <a:rPr lang="en-US" sz="2400" dirty="0"/>
                <a:t> </a:t>
              </a:r>
              <a:r>
                <a:rPr lang="en-US" sz="2400" dirty="0" err="1"/>
                <a:t>tinggi</a:t>
              </a:r>
              <a:r>
                <a:rPr lang="en-US" sz="2400" dirty="0"/>
                <a:t>, scheduler </a:t>
              </a:r>
              <a:r>
                <a:rPr lang="en-US" sz="2400" dirty="0" err="1"/>
                <a:t>ini</a:t>
              </a:r>
              <a:r>
                <a:rPr lang="en-US" sz="2400" dirty="0"/>
                <a:t> </a:t>
              </a:r>
              <a:r>
                <a:rPr lang="en-US" sz="2400" dirty="0" err="1"/>
                <a:t>akan</a:t>
              </a:r>
              <a:r>
                <a:rPr lang="en-US" sz="2400" dirty="0"/>
                <a:t> </a:t>
              </a:r>
              <a:r>
                <a:rPr lang="en-US" sz="2400" b="1" dirty="0" err="1"/>
                <a:t>menukar</a:t>
              </a:r>
              <a:r>
                <a:rPr lang="en-US" sz="2400" dirty="0"/>
                <a:t> </a:t>
              </a:r>
              <a:r>
                <a:rPr lang="en-US" sz="2400" dirty="0" err="1"/>
                <a:t>satu</a:t>
              </a:r>
              <a:r>
                <a:rPr lang="en-US" sz="2400" dirty="0"/>
                <a:t> </a:t>
              </a:r>
              <a:r>
                <a:rPr lang="en-US" sz="2400" dirty="0" err="1"/>
                <a:t>atau</a:t>
              </a:r>
              <a:r>
                <a:rPr lang="en-US" sz="2400" dirty="0"/>
                <a:t> </a:t>
              </a:r>
              <a:r>
                <a:rPr lang="en-US" sz="2400" dirty="0" err="1"/>
                <a:t>lebih</a:t>
              </a:r>
              <a:r>
                <a:rPr lang="en-US" sz="2400" dirty="0"/>
                <a:t> proses </a:t>
              </a:r>
              <a:r>
                <a:rPr lang="en-US" sz="2400" dirty="0" err="1"/>
                <a:t>dari</a:t>
              </a:r>
              <a:r>
                <a:rPr lang="en-US" sz="2400" dirty="0"/>
                <a:t> </a:t>
              </a:r>
              <a:r>
                <a:rPr lang="en-US" sz="2400" b="1" dirty="0"/>
                <a:t>Ready Queue</a:t>
              </a:r>
              <a:r>
                <a:rPr lang="en-US" sz="2400" dirty="0"/>
                <a:t> </a:t>
              </a:r>
              <a:r>
                <a:rPr lang="en-US" sz="2400" dirty="0" err="1"/>
                <a:t>selama</a:t>
              </a:r>
              <a:r>
                <a:rPr lang="en-US" sz="2400" dirty="0"/>
                <a:t> </a:t>
              </a:r>
              <a:r>
                <a:rPr lang="en-US" sz="2400" dirty="0" err="1"/>
                <a:t>beberapa</a:t>
              </a:r>
              <a:r>
                <a:rPr lang="en-US" sz="2400" dirty="0"/>
                <a:t> </a:t>
              </a:r>
              <a:r>
                <a:rPr lang="en-US" sz="2400" dirty="0" err="1"/>
                <a:t>detik</a:t>
              </a:r>
              <a:r>
                <a:rPr lang="en-US" sz="2400" dirty="0"/>
                <a:t> agar </a:t>
              </a:r>
              <a:r>
                <a:rPr lang="en-US" sz="2400" b="1" dirty="0"/>
                <a:t>proses </a:t>
              </a:r>
              <a:r>
                <a:rPr lang="en-US" sz="2400" b="1" dirty="0" err="1"/>
                <a:t>dengan</a:t>
              </a:r>
              <a:r>
                <a:rPr lang="en-US" sz="2400" b="1" dirty="0"/>
                <a:t> </a:t>
              </a:r>
              <a:r>
                <a:rPr lang="en-US" sz="2400" b="1" dirty="0" err="1"/>
                <a:t>ukuran</a:t>
              </a:r>
              <a:r>
                <a:rPr lang="en-US" sz="2400" b="1" dirty="0"/>
                <a:t> </a:t>
              </a:r>
              <a:r>
                <a:rPr lang="en-US" sz="2400" b="1" dirty="0" err="1"/>
                <a:t>terkecil</a:t>
              </a:r>
              <a:r>
                <a:rPr lang="en-US" sz="2400" dirty="0"/>
                <a:t> </a:t>
              </a:r>
              <a:r>
                <a:rPr lang="en-US" sz="2400" dirty="0" err="1"/>
                <a:t>bisa</a:t>
              </a:r>
              <a:r>
                <a:rPr lang="en-US" sz="2400" dirty="0"/>
                <a:t> </a:t>
              </a:r>
              <a:r>
                <a:rPr lang="en-US" sz="2400" b="1" dirty="0" err="1"/>
                <a:t>diselesaikan</a:t>
              </a:r>
              <a:r>
                <a:rPr lang="en-US" sz="2400" b="1" dirty="0"/>
                <a:t> </a:t>
              </a:r>
              <a:r>
                <a:rPr lang="en-US" sz="2400" b="1" dirty="0" err="1"/>
                <a:t>lebih</a:t>
              </a:r>
              <a:r>
                <a:rPr lang="en-US" sz="2400" b="1" dirty="0"/>
                <a:t> </a:t>
              </a:r>
              <a:r>
                <a:rPr lang="en-US" sz="2400" b="1" dirty="0" err="1"/>
                <a:t>cepat</a:t>
              </a:r>
              <a:r>
                <a:rPr lang="en-US" sz="2400" dirty="0"/>
                <a:t>.</a:t>
              </a:r>
              <a:endParaRPr lang="id-ID" sz="24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55F8E9-9E4A-4169-86B1-517DC6B5C51B}"/>
                </a:ext>
              </a:extLst>
            </p:cNvPr>
            <p:cNvSpPr/>
            <p:nvPr/>
          </p:nvSpPr>
          <p:spPr>
            <a:xfrm>
              <a:off x="7328080" y="5594266"/>
              <a:ext cx="1210613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Detail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5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9096</TotalTime>
  <Words>1237</Words>
  <Application>Microsoft Office PowerPoint</Application>
  <PresentationFormat>On-screen Show (4:3)</PresentationFormat>
  <Paragraphs>198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Penjadwalan Proses</vt:lpstr>
      <vt:lpstr>Time Penjadwalan Proses</vt:lpstr>
      <vt:lpstr>Time Penjadwalan Proses</vt:lpstr>
      <vt:lpstr>Time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TESIS : MODEL KLASIFIKASI UNTUK DETEKSI SITUS PHISING DI INDONESIA</dc:title>
  <dc:creator>Asus</dc:creator>
  <cp:lastModifiedBy>Nikita Lisa Damayant</cp:lastModifiedBy>
  <cp:revision>366</cp:revision>
  <dcterms:created xsi:type="dcterms:W3CDTF">2017-03-24T02:28:33Z</dcterms:created>
  <dcterms:modified xsi:type="dcterms:W3CDTF">2018-06-26T06:58:16Z</dcterms:modified>
</cp:coreProperties>
</file>