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80" r:id="rId2"/>
    <p:sldId id="278" r:id="rId3"/>
    <p:sldId id="261" r:id="rId4"/>
    <p:sldId id="262" r:id="rId5"/>
    <p:sldId id="264" r:id="rId6"/>
    <p:sldId id="257" r:id="rId7"/>
    <p:sldId id="258" r:id="rId8"/>
    <p:sldId id="274" r:id="rId9"/>
    <p:sldId id="275" r:id="rId10"/>
    <p:sldId id="282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AEE67F-077A-4556-AABE-25F8274725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9F5B5A5-D0D3-4EAF-AB53-F22E70D5E77E}" type="datetimeFigureOut">
              <a:rPr lang="en-US" smtClean="0"/>
              <a:t>02-May-18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7659687" cy="1168400"/>
          </a:xfrm>
        </p:spPr>
        <p:txBody>
          <a:bodyPr/>
          <a:lstStyle/>
          <a:p>
            <a:pPr algn="ctr"/>
            <a:r>
              <a:rPr lang="id-ID" sz="8800" dirty="0" smtClean="0"/>
              <a:t>estimasi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1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762000"/>
            <a:ext cx="7619801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479" y="7736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tx2"/>
                </a:solidFill>
              </a:rPr>
              <a:t>3.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C72B25F-0FD6-4244-B646-B2AC54E0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pPr algn="l"/>
            <a:r>
              <a:rPr lang="id-ID" dirty="0" smtClean="0"/>
              <a:t>Estimasi proporsi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606CA445-E323-4749-A2F7-FE57D9BE7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45791"/>
                <a:ext cx="6172200" cy="60960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v"/>
                </a:pPr>
                <a:r>
                  <a:rPr lang="id-ID" dirty="0" smtClean="0"/>
                  <a:t> </a:t>
                </a:r>
                <a:r>
                  <a:rPr lang="id-ID" sz="1600" b="1" dirty="0">
                    <a:latin typeface="+mj-lt"/>
                  </a:rPr>
                  <a:t>Kasus Sampel Besar (n </a:t>
                </a:r>
                <a14:m>
                  <m:oMath xmlns:m="http://schemas.openxmlformats.org/officeDocument/2006/math">
                    <m:r>
                      <a:rPr lang="id-ID" sz="1600" b="1" i="1" smtClean="0">
                        <a:latin typeface="Cambria Math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d-ID" sz="1600" dirty="0">
                    <a:latin typeface="+mj-lt"/>
                  </a:rPr>
                  <a:t> </a:t>
                </a:r>
                <a:r>
                  <a:rPr lang="id-ID" sz="1600" b="1" dirty="0">
                    <a:latin typeface="+mj-lt"/>
                  </a:rPr>
                  <a:t>30)</a:t>
                </a:r>
              </a:p>
              <a:p>
                <a:endParaRPr lang="id-ID" b="1" dirty="0">
                  <a:latin typeface="Cambria" pitchFamily="18" charset="0"/>
                </a:endParaRPr>
              </a:p>
              <a:p>
                <a:endParaRPr lang="id-ID" b="1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6CA445-E323-4749-A2F7-FE57D9BE7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5791"/>
                <a:ext cx="6172200" cy="609601"/>
              </a:xfrm>
              <a:blipFill rotWithShape="1">
                <a:blip r:embed="rId2"/>
                <a:stretch>
                  <a:fillRect t="-6000" b="-18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46F7F2-0A0C-430B-A42C-316F7D7B0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8" y="1981200"/>
            <a:ext cx="5678129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E7EEC9-AEFB-4575-8AF8-5206CC0CD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55" y="3276600"/>
            <a:ext cx="6130413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871ED3-8901-4651-9DD9-495C3AB9449D}"/>
              </a:ext>
            </a:extLst>
          </p:cNvPr>
          <p:cNvSpPr txBox="1"/>
          <p:nvPr/>
        </p:nvSpPr>
        <p:spPr>
          <a:xfrm>
            <a:off x="727587" y="4343400"/>
            <a:ext cx="290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+mj-lt"/>
              </a:rPr>
              <a:t>Keterangan	:</a:t>
            </a:r>
            <a:endParaRPr lang="id-ID" dirty="0">
              <a:latin typeface="+mj-lt"/>
            </a:endParaRPr>
          </a:p>
          <a:p>
            <a:endParaRPr lang="id-ID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9E1D84F5-A269-4BF3-AFC1-F7193F4D8794}"/>
                  </a:ext>
                </a:extLst>
              </p:cNvPr>
              <p:cNvSpPr txBox="1"/>
              <p:nvPr/>
            </p:nvSpPr>
            <p:spPr>
              <a:xfrm>
                <a:off x="759541" y="4803253"/>
                <a:ext cx="40777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  <m:r>
                          <a:rPr lang="id-ID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id-ID" dirty="0">
                    <a:latin typeface="+mj-lt"/>
                  </a:rPr>
                  <a:t> = peluang</a:t>
                </a:r>
              </a:p>
              <a:p>
                <a:r>
                  <a:rPr lang="id-ID" dirty="0">
                    <a:latin typeface="+mj-lt"/>
                  </a:rPr>
                  <a:t>n = jumlah</a:t>
                </a:r>
              </a:p>
              <a:p>
                <a:r>
                  <a:rPr lang="id-ID" dirty="0">
                    <a:latin typeface="+mj-lt"/>
                  </a:rPr>
                  <a:t>P = populasi</a:t>
                </a:r>
              </a:p>
              <a:p>
                <a:r>
                  <a:rPr lang="id-ID" dirty="0">
                    <a:latin typeface="+mj-lt"/>
                  </a:rPr>
                  <a:t>1-</a:t>
                </a:r>
                <a:r>
                  <a:rPr lang="el-GR" dirty="0">
                    <a:latin typeface="+mj-lt"/>
                  </a:rPr>
                  <a:t>α</a:t>
                </a:r>
                <a:r>
                  <a:rPr lang="id-ID" dirty="0">
                    <a:latin typeface="+mj-lt"/>
                  </a:rPr>
                  <a:t> = nilai kepercayaan/nilai konfiden</a:t>
                </a:r>
              </a:p>
              <a:p>
                <a:r>
                  <a:rPr lang="id-ID" dirty="0"/>
                  <a:t> 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1D84F5-A269-4BF3-AFC1-F7193F4D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1" y="4803253"/>
                <a:ext cx="4077730" cy="1754326"/>
              </a:xfrm>
              <a:prstGeom prst="rect">
                <a:avLst/>
              </a:prstGeom>
              <a:blipFill rotWithShape="1">
                <a:blip r:embed="rId5"/>
                <a:stretch>
                  <a:fillRect l="-1345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1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9228C3B-574C-4CE5-BD5C-911A1E0E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6477000" cy="533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d-ID" dirty="0" smtClean="0"/>
              <a:t> </a:t>
            </a:r>
            <a:r>
              <a:rPr lang="id-ID" sz="1800" dirty="0" smtClean="0">
                <a:latin typeface="+mj-lt"/>
              </a:rPr>
              <a:t>Kasus </a:t>
            </a:r>
            <a:r>
              <a:rPr lang="id-ID" sz="1800" dirty="0">
                <a:latin typeface="+mj-lt"/>
              </a:rPr>
              <a:t>sampel kecil (n &lt; 30)</a:t>
            </a:r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73E949-091B-48A3-9654-8C2AE5AF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3243"/>
            <a:ext cx="6096000" cy="1145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A6A380-CA60-463F-AFD4-32937EF7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7" y="2438400"/>
            <a:ext cx="5725324" cy="175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BF812B-7960-4A93-B819-95ABBDFB022E}"/>
              </a:ext>
            </a:extLst>
          </p:cNvPr>
          <p:cNvSpPr txBox="1"/>
          <p:nvPr/>
        </p:nvSpPr>
        <p:spPr>
          <a:xfrm>
            <a:off x="862899" y="4343400"/>
            <a:ext cx="290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+mj-lt"/>
              </a:rPr>
              <a:t>Keterangan	:</a:t>
            </a:r>
            <a:endParaRPr lang="id-ID" dirty="0">
              <a:latin typeface="+mj-lt"/>
            </a:endParaRPr>
          </a:p>
          <a:p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2DD2381-2881-47E6-BBEC-995C66505BE1}"/>
                  </a:ext>
                </a:extLst>
              </p:cNvPr>
              <p:cNvSpPr txBox="1"/>
              <p:nvPr/>
            </p:nvSpPr>
            <p:spPr>
              <a:xfrm>
                <a:off x="901618" y="4803937"/>
                <a:ext cx="407773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  <m:r>
                          <a:rPr lang="id-ID" b="0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id-ID" dirty="0">
                    <a:latin typeface="+mj-lt"/>
                  </a:rPr>
                  <a:t> = peluang</a:t>
                </a:r>
              </a:p>
              <a:p>
                <a:r>
                  <a:rPr lang="id-ID" dirty="0">
                    <a:latin typeface="+mj-lt"/>
                  </a:rPr>
                  <a:t>n = jumlah</a:t>
                </a:r>
              </a:p>
              <a:p>
                <a:r>
                  <a:rPr lang="id-ID" dirty="0">
                    <a:latin typeface="+mj-lt"/>
                  </a:rPr>
                  <a:t>P = populasi</a:t>
                </a:r>
              </a:p>
              <a:p>
                <a:r>
                  <a:rPr lang="id-ID" dirty="0">
                    <a:latin typeface="+mj-lt"/>
                  </a:rPr>
                  <a:t>1-</a:t>
                </a:r>
                <a:r>
                  <a:rPr lang="el-GR" dirty="0">
                    <a:latin typeface="+mj-lt"/>
                  </a:rPr>
                  <a:t>α</a:t>
                </a:r>
                <a:r>
                  <a:rPr lang="id-ID" dirty="0">
                    <a:latin typeface="+mj-lt"/>
                  </a:rPr>
                  <a:t> = nilai kepercayaan/nilai konfiden</a:t>
                </a:r>
              </a:p>
              <a:p>
                <a:endParaRPr lang="id-ID" dirty="0"/>
              </a:p>
              <a:p>
                <a:r>
                  <a:rPr lang="id-ID" dirty="0"/>
                  <a:t> 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DD2381-2881-47E6-BBEC-995C66505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18" y="4803937"/>
                <a:ext cx="4077730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345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00955"/>
            <a:ext cx="7516761" cy="44612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331623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Cambria"/>
              </a:rPr>
              <a:t>CONTOH SOAL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244" y="84521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tx2"/>
                </a:solidFill>
              </a:rPr>
              <a:t>1.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3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2" y="685800"/>
            <a:ext cx="7968128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88A1DD9B-2BD2-4848-A8AE-451E9641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2" y="477938"/>
            <a:ext cx="78856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</a:tabLst>
            </a:pPr>
            <a:r>
              <a:rPr kumimoji="0" lang="id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Seperempat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300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konsumen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diwawancarai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acak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menyatakan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suka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sabun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mandi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merk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"X".  </a:t>
            </a:r>
            <a:endParaRPr kumimoji="0" lang="id-ID" alt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</a:tabLst>
            </a:pP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taraf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konfidens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95%,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tentukanlah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interval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estimasi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seluruh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konsumen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menyukai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sabun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merk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"X</a:t>
            </a:r>
            <a:r>
              <a:rPr lang="id-ID" altLang="id-ID" dirty="0" smtClean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id-ID" alt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</a:tabLst>
            </a:pPr>
            <a:endParaRPr kumimoji="0" lang="id-ID" alt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Diketahui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: n = 300    </a:t>
            </a:r>
            <a:endParaRPr kumimoji="0" lang="en-US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80716"/>
              </p:ext>
            </p:extLst>
          </p:nvPr>
        </p:nvGraphicFramePr>
        <p:xfrm>
          <a:off x="2362200" y="1886085"/>
          <a:ext cx="1119188" cy="32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558720" imgH="203040" progId="Equation.3">
                  <p:embed/>
                </p:oleObj>
              </mc:Choice>
              <mc:Fallback>
                <p:oleObj name="Equation" r:id="rId3" imgW="55872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86085"/>
                        <a:ext cx="1119188" cy="323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93B4E312-B98A-4988-9858-49594C23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77" y="2210782"/>
            <a:ext cx="6934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kumimoji="0" lang="id-ID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– 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0.95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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0.5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0.025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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</a:t>
            </a:r>
            <a:r>
              <a:rPr kumimoji="0" lang="en-US" altLang="id-ID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0.025</a:t>
            </a:r>
            <a:r>
              <a:rPr kumimoji="0" lang="en-US" alt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1.96</a:t>
            </a:r>
            <a:endParaRPr kumimoji="0" lang="id-ID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altLang="id-ID" dirty="0">
              <a:sym typeface="Symbol" panose="05050102010706020507" pitchFamily="18" charset="2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d-ID" altLang="id-ID" dirty="0">
              <a:sym typeface="Symbol" panose="05050102010706020507" pitchFamily="18" charset="2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dobe Fan Heiti Std B" pitchFamily="34" charset="-128"/>
                <a:ea typeface="Adobe Fan Heiti Std B" pitchFamily="34" charset="-128"/>
                <a:cs typeface="Adobe Hebrew" pitchFamily="18" charset="-79"/>
                <a:sym typeface="Symbol" panose="05050102010706020507" pitchFamily="18" charset="2"/>
              </a:rPr>
              <a:t>Ditanyakan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Fan Heiti Std B" pitchFamily="34" charset="-128"/>
                <a:ea typeface="Adobe Fan Heiti Std B" pitchFamily="34" charset="-128"/>
                <a:cs typeface="Adobe Hebrew" pitchFamily="18" charset="-79"/>
                <a:sym typeface="Symbol" panose="05050102010706020507" pitchFamily="18" charset="2"/>
              </a:rPr>
              <a:t> : P( . . . 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Fan Heiti Std B" pitchFamily="34" charset="-128"/>
                <a:ea typeface="Adobe Fan Heiti Std B" pitchFamily="34" charset="-128"/>
                <a:cs typeface="Adobe Hebrew" pitchFamily="18" charset="-79"/>
              </a:rPr>
              <a:t> p 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Fan Heiti Std B" pitchFamily="34" charset="-128"/>
                <a:ea typeface="Adobe Fan Heiti Std B" pitchFamily="34" charset="-128"/>
                <a:cs typeface="Adobe Hebrew" pitchFamily="18" charset="-79"/>
                <a:sym typeface="Symbol" panose="05050102010706020507" pitchFamily="18" charset="2"/>
              </a:rPr>
              <a:t>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Fan Heiti Std B" pitchFamily="34" charset="-128"/>
                <a:ea typeface="Adobe Fan Heiti Std B" pitchFamily="34" charset="-128"/>
                <a:cs typeface="Adobe Hebrew" pitchFamily="18" charset="-79"/>
              </a:rPr>
              <a:t> . . . ) = 0.95</a:t>
            </a:r>
            <a:endParaRPr kumimoji="0" lang="id-ID" alt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Fan Heiti Std B" pitchFamily="34" charset="-128"/>
              <a:ea typeface="Adobe Fan Heiti Std B" pitchFamily="34" charset="-128"/>
              <a:cs typeface="Adobe Hebrew" pitchFamily="18" charset="-79"/>
              <a:sym typeface="Symbol" panose="05050102010706020507" pitchFamily="18" charset="2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6D0DAC06-1469-441F-B829-101586B1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2" y="3394936"/>
            <a:ext cx="1269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Jawab</a:t>
            </a:r>
            <a:r>
              <a:rPr kumimoji="0" lang="en-US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kumimoji="0" lang="en-US" alt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339888"/>
              </p:ext>
            </p:extLst>
          </p:nvPr>
        </p:nvGraphicFramePr>
        <p:xfrm>
          <a:off x="742950" y="3733800"/>
          <a:ext cx="46672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2895600" imgH="469900" progId="Equation.3">
                  <p:embed/>
                </p:oleObj>
              </mc:Choice>
              <mc:Fallback>
                <p:oleObj name="Equation" r:id="rId5" imgW="28956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733800"/>
                        <a:ext cx="46672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58593"/>
              </p:ext>
            </p:extLst>
          </p:nvPr>
        </p:nvGraphicFramePr>
        <p:xfrm>
          <a:off x="685800" y="4452938"/>
          <a:ext cx="60213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4305240" imgH="507960" progId="Equation.3">
                  <p:embed/>
                </p:oleObj>
              </mc:Choice>
              <mc:Fallback>
                <p:oleObj name="Equation" r:id="rId7" imgW="430524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52938"/>
                        <a:ext cx="60213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37575"/>
              </p:ext>
            </p:extLst>
          </p:nvPr>
        </p:nvGraphicFramePr>
        <p:xfrm>
          <a:off x="685800" y="5257800"/>
          <a:ext cx="533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2323092" imgH="177723" progId="Equation.3">
                  <p:embed/>
                </p:oleObj>
              </mc:Choice>
              <mc:Fallback>
                <p:oleObj name="Equation" r:id="rId9" imgW="2323092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533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54460"/>
              </p:ext>
            </p:extLst>
          </p:nvPr>
        </p:nvGraphicFramePr>
        <p:xfrm>
          <a:off x="685800" y="5715000"/>
          <a:ext cx="4357687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1" imgW="1548728" imgH="177723" progId="Equation.3">
                  <p:embed/>
                </p:oleObj>
              </mc:Choice>
              <mc:Fallback>
                <p:oleObj name="Equation" r:id="rId11" imgW="1548728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4357687" cy="304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5D926EF3-80AA-4A54-B855-84AE9C51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17" y="5957708"/>
            <a:ext cx="78364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Kita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merasa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yakin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sebesar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95%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proporsi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konsumen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menyukai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sabun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mandi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merk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X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antara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20.1% </a:t>
            </a:r>
            <a:r>
              <a:rPr kumimoji="0" lang="en-US" altLang="id-ID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29.9%.</a:t>
            </a:r>
            <a:endParaRPr kumimoji="0" lang="id-ID" alt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43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868362"/>
          </a:xfrm>
        </p:spPr>
        <p:txBody>
          <a:bodyPr/>
          <a:lstStyle/>
          <a:p>
            <a:r>
              <a:rPr lang="id-ID" dirty="0" smtClean="0"/>
              <a:t>Ukuran Sampel dalam Populasi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77724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Faktor terpenting dalam menentukan ukuran sampel yang dibutuhkan untuk  mengestimasi sebuah parameter populasi adalah ukuran dari varians populasi.</a:t>
            </a:r>
          </a:p>
          <a:p>
            <a:r>
              <a:rPr lang="id-ID" dirty="0" smtClean="0"/>
              <a:t>Semakin besar dispersi atau varians dalam populasi , semakin besar pula jumlah sampel yang diperlukan untuk menghasilkan ketepatan estimasi  ( Cooper &amp; Emory : 1995).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9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155" y="457200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tx2"/>
                </a:solidFill>
              </a:rPr>
              <a:t>TABLE 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" y="826532"/>
            <a:ext cx="6703244" cy="56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7659687" cy="1168400"/>
          </a:xfrm>
        </p:spPr>
        <p:txBody>
          <a:bodyPr/>
          <a:lstStyle/>
          <a:p>
            <a:pPr algn="ctr"/>
            <a:r>
              <a:rPr lang="id-ID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66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Pengantar Estimasi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057400"/>
                <a:ext cx="731519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id-ID" dirty="0" smtClean="0"/>
                  <a:t>Estimasi Parameter secara Statis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id-ID" dirty="0" smtClean="0"/>
              </a:p>
              <a:p>
                <a:r>
                  <a:rPr lang="id-ID" dirty="0"/>
                  <a:t> </a:t>
                </a:r>
                <a:r>
                  <a:rPr lang="id-ID" dirty="0" smtClean="0"/>
                  <a:t>   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/>
                  <a:t>teknik</a:t>
                </a:r>
                <a:r>
                  <a:rPr lang="en-ID" dirty="0"/>
                  <a:t> </a:t>
                </a:r>
                <a:r>
                  <a:rPr lang="en-ID" dirty="0" err="1"/>
                  <a:t>statistika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mengetahui</a:t>
                </a:r>
                <a:r>
                  <a:rPr lang="en-ID" dirty="0"/>
                  <a:t> parameter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populasi</a:t>
                </a:r>
                <a:r>
                  <a:rPr lang="en-ID" dirty="0"/>
                  <a:t> ( rata </a:t>
                </a:r>
                <a:r>
                  <a:rPr lang="en-ID" dirty="0" err="1"/>
                  <a:t>rata</a:t>
                </a:r>
                <a14:m>
                  <m:oMath xmlns:m="http://schemas.openxmlformats.org/officeDocument/2006/math">
                    <m:r>
                      <a:rPr lang="en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proporsi</a:t>
                </a:r>
                <a:r>
                  <a:rPr lang="en-US" dirty="0"/>
                  <a:t> p, </a:t>
                </a:r>
                <a:r>
                  <a:rPr lang="en-US" dirty="0" err="1"/>
                  <a:t>koefisien</a:t>
                </a:r>
                <a:r>
                  <a:rPr lang="en-US" dirty="0"/>
                  <a:t> </a:t>
                </a:r>
                <a:r>
                  <a:rPr lang="en-US" dirty="0" err="1"/>
                  <a:t>kolerasi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/>
                  <a:t>dsb</a:t>
                </a:r>
                <a:r>
                  <a:rPr lang="en-US" dirty="0"/>
                  <a:t>)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statistik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sampel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yang </a:t>
                </a:r>
                <a:r>
                  <a:rPr lang="en-US" dirty="0" err="1"/>
                  <a:t>sesuai</a:t>
                </a:r>
                <a:r>
                  <a:rPr lang="en-US" dirty="0"/>
                  <a:t> (rata </a:t>
                </a:r>
                <a:r>
                  <a:rPr lang="en-US" dirty="0" err="1"/>
                  <a:t>rata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ID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standar</a:t>
                </a:r>
                <a:r>
                  <a:rPr lang="en-US" dirty="0"/>
                  <a:t> </a:t>
                </a:r>
                <a:r>
                  <a:rPr lang="en-US" dirty="0" err="1"/>
                  <a:t>deviasi</a:t>
                </a:r>
                <a:r>
                  <a:rPr lang="en-US" dirty="0"/>
                  <a:t> s, </a:t>
                </a:r>
                <a:r>
                  <a:rPr lang="en-US" dirty="0" err="1"/>
                  <a:t>proporsi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koefisien</a:t>
                </a:r>
                <a:r>
                  <a:rPr lang="en-US" dirty="0"/>
                  <a:t> </a:t>
                </a:r>
                <a:r>
                  <a:rPr lang="en-US" dirty="0" err="1"/>
                  <a:t>korelasi</a:t>
                </a:r>
                <a:r>
                  <a:rPr lang="en-US" dirty="0"/>
                  <a:t> r, </a:t>
                </a:r>
                <a:r>
                  <a:rPr lang="en-US" dirty="0" err="1"/>
                  <a:t>dsb</a:t>
                </a:r>
                <a:r>
                  <a:rPr lang="en-US" dirty="0"/>
                  <a:t>)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57400"/>
                <a:ext cx="7315199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667" t="-15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03514" y="2130140"/>
            <a:ext cx="5867400" cy="14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800" dirty="0" smtClean="0"/>
              <a:t>Parameter? </a:t>
            </a:r>
            <a:r>
              <a:rPr lang="en-ID" sz="2800" dirty="0" err="1" smtClean="0"/>
              <a:t>Statistis</a:t>
            </a:r>
            <a:r>
              <a:rPr lang="en-ID" sz="2800" dirty="0" smtClean="0"/>
              <a:t>?</a:t>
            </a:r>
            <a:endParaRPr lang="id-ID" sz="2800" dirty="0" smtClean="0"/>
          </a:p>
          <a:p>
            <a:pPr algn="ctr"/>
            <a:endParaRPr lang="id-ID" sz="2800" dirty="0"/>
          </a:p>
          <a:p>
            <a:pPr algn="ctr"/>
            <a:endParaRPr lang="id-ID" sz="2800" dirty="0" smtClean="0"/>
          </a:p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822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Parameter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juga</a:t>
            </a:r>
            <a:r>
              <a:rPr lang="en-ID" dirty="0"/>
              <a:t> true value </a:t>
            </a:r>
            <a:r>
              <a:rPr lang="en-ID" dirty="0" err="1"/>
              <a:t>dan</a:t>
            </a:r>
            <a:r>
              <a:rPr lang="en-ID" dirty="0"/>
              <a:t> statistic </a:t>
            </a:r>
            <a:r>
              <a:rPr lang="en-ID" dirty="0" err="1"/>
              <a:t>disebut</a:t>
            </a:r>
            <a:r>
              <a:rPr lang="en-ID" dirty="0"/>
              <a:t> estimate value </a:t>
            </a:r>
            <a:r>
              <a:rPr lang="en-ID" dirty="0" err="1"/>
              <a:t>atau</a:t>
            </a:r>
            <a:r>
              <a:rPr lang="en-ID" dirty="0"/>
              <a:t> estimator.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693157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chemeClr val="tx2"/>
                </a:solidFill>
                <a:latin typeface="+mj-lt"/>
              </a:rPr>
              <a:t>Jenis Estimasi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/>
            </p:nvSpPr>
            <p:spPr>
              <a:xfrm>
                <a:off x="540657" y="1447800"/>
                <a:ext cx="7239000" cy="2285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D" sz="2000" dirty="0" smtClean="0"/>
                  <a:t>Point estimation </a:t>
                </a:r>
                <a:r>
                  <a:rPr lang="en-ID" sz="2000" dirty="0" err="1" smtClean="0"/>
                  <a:t>adalah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mengestimasi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suatu</a:t>
                </a:r>
                <a:r>
                  <a:rPr lang="en-ID" sz="2000" dirty="0" smtClean="0"/>
                  <a:t> parameter </a:t>
                </a:r>
                <a:r>
                  <a:rPr lang="en-ID" sz="2000" dirty="0" err="1" smtClean="0"/>
                  <a:t>berdasarkan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satu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nilai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saja</a:t>
                </a:r>
                <a:r>
                  <a:rPr lang="en-ID" sz="2000" dirty="0" smtClean="0"/>
                  <a:t>. (</a:t>
                </a:r>
                <a:r>
                  <a:rPr lang="en-ID" sz="2000" dirty="0" err="1" smtClean="0"/>
                  <a:t>Estimasi</a:t>
                </a:r>
                <a:r>
                  <a:rPr lang="en-ID" sz="2000" dirty="0" smtClean="0"/>
                  <a:t> </a:t>
                </a: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D" sz="2000" dirty="0" smtClean="0"/>
                  <a:t> </a:t>
                </a:r>
                <a:r>
                  <a:rPr lang="en-ID" sz="2000" dirty="0" err="1" smtClean="0"/>
                  <a:t>dengan</a:t>
                </a:r>
                <a:r>
                  <a:rPr lang="en-ID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D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000" dirty="0" smtClean="0"/>
                  <a:t>-&gt; </a:t>
                </a: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D" sz="20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D" sz="2000" dirty="0" smtClean="0"/>
              </a:p>
              <a:p>
                <a:r>
                  <a:rPr lang="en-ID" sz="2000" dirty="0" smtClean="0"/>
                  <a:t>Interval estimation </a:t>
                </a:r>
                <a:r>
                  <a:rPr lang="en-ID" sz="2000" dirty="0" err="1" smtClean="0"/>
                  <a:t>adalah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mengestimasi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suatu</a:t>
                </a:r>
                <a:r>
                  <a:rPr lang="en-ID" sz="2000" dirty="0" smtClean="0"/>
                  <a:t> parameter </a:t>
                </a:r>
                <a:r>
                  <a:rPr lang="en-ID" sz="2000" dirty="0" err="1" smtClean="0"/>
                  <a:t>berdasarkan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banyak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nilai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dalan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suatu</a:t>
                </a:r>
                <a:r>
                  <a:rPr lang="en-ID" sz="2000" dirty="0" smtClean="0"/>
                  <a:t> interval </a:t>
                </a:r>
                <a:r>
                  <a:rPr lang="en-ID" sz="2000" dirty="0" err="1" smtClean="0"/>
                  <a:t>tertentu</a:t>
                </a:r>
                <a:r>
                  <a:rPr lang="en-ID" sz="2000" dirty="0" smtClean="0"/>
                  <a:t>.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/>
                  <a:t> - d &lt; </a:t>
                </a: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 &lt;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/>
                  <a:t> + d </a:t>
                </a:r>
                <a:r>
                  <a:rPr lang="en-US" sz="2000" dirty="0" err="1" smtClean="0"/>
                  <a:t>atau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/>
                  <a:t> ± d) </a:t>
                </a:r>
                <a:r>
                  <a:rPr lang="en-US" sz="2000" dirty="0" err="1" smtClean="0"/>
                  <a:t>dimana</a:t>
                </a:r>
                <a:r>
                  <a:rPr lang="en-US" sz="2000" dirty="0" smtClean="0"/>
                  <a:t> d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perbedaan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dari</a:t>
                </a:r>
                <a:r>
                  <a:rPr lang="en-US" sz="2000" dirty="0" smtClean="0"/>
                  <a:t> true value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value estimate yang </a:t>
                </a:r>
                <a:r>
                  <a:rPr lang="en-US" sz="2000" dirty="0" err="1" smtClean="0"/>
                  <a:t>dikehendaki</a:t>
                </a:r>
                <a:r>
                  <a:rPr lang="en-US" sz="2000" dirty="0" smtClean="0"/>
                  <a:t>, yang </a:t>
                </a:r>
                <a:r>
                  <a:rPr lang="en-US" sz="2000" dirty="0" err="1" smtClean="0"/>
                  <a:t>nantinya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disebut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dengan</a:t>
                </a:r>
                <a:r>
                  <a:rPr lang="en-US" sz="2000" dirty="0" smtClean="0"/>
                  <a:t> estimation error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7" y="1447800"/>
                <a:ext cx="7239000" cy="2285999"/>
              </a:xfrm>
              <a:prstGeom prst="rect">
                <a:avLst/>
              </a:prstGeom>
              <a:blipFill rotWithShape="1">
                <a:blip r:embed="rId2"/>
                <a:stretch>
                  <a:fillRect l="-758" t="-2674" r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/>
        </p:nvSpPr>
        <p:spPr>
          <a:xfrm>
            <a:off x="540657" y="4284689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40657" y="3615531"/>
            <a:ext cx="7010400" cy="88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800" dirty="0" smtClean="0"/>
              <a:t>1 – </a:t>
            </a:r>
            <a:r>
              <a:rPr lang="el-GR" sz="1800" dirty="0" smtClean="0"/>
              <a:t>α</a:t>
            </a:r>
            <a:r>
              <a:rPr lang="en-ID" sz="1800" dirty="0" smtClean="0"/>
              <a:t> </a:t>
            </a:r>
            <a:r>
              <a:rPr lang="en-ID" sz="1800" dirty="0" err="1" smtClean="0"/>
              <a:t>adalah</a:t>
            </a:r>
            <a:r>
              <a:rPr lang="en-ID" sz="1800" dirty="0" smtClean="0"/>
              <a:t> level </a:t>
            </a:r>
            <a:r>
              <a:rPr lang="en-ID" sz="1800" dirty="0" err="1" smtClean="0"/>
              <a:t>tingkat</a:t>
            </a:r>
            <a:r>
              <a:rPr lang="en-ID" sz="1800" dirty="0" smtClean="0"/>
              <a:t> </a:t>
            </a:r>
            <a:r>
              <a:rPr lang="en-ID" sz="1800" dirty="0" err="1" smtClean="0"/>
              <a:t>keyakinan</a:t>
            </a:r>
            <a:r>
              <a:rPr lang="en-ID" sz="1800" dirty="0" smtClean="0"/>
              <a:t> yang </a:t>
            </a:r>
            <a:r>
              <a:rPr lang="en-ID" sz="1800" dirty="0" err="1" smtClean="0"/>
              <a:t>merupakan</a:t>
            </a:r>
            <a:r>
              <a:rPr lang="en-ID" sz="1800" dirty="0" smtClean="0"/>
              <a:t> </a:t>
            </a:r>
            <a:r>
              <a:rPr lang="en-ID" sz="1800" dirty="0" err="1" smtClean="0"/>
              <a:t>pernyataan</a:t>
            </a:r>
            <a:r>
              <a:rPr lang="en-ID" sz="1800" dirty="0" smtClean="0"/>
              <a:t> </a:t>
            </a:r>
            <a:r>
              <a:rPr lang="en-ID" sz="1800" dirty="0" err="1" smtClean="0"/>
              <a:t>probabilitas</a:t>
            </a:r>
            <a:r>
              <a:rPr lang="en-ID" sz="1800" dirty="0" smtClean="0"/>
              <a:t> 0 &lt; </a:t>
            </a:r>
            <a:r>
              <a:rPr lang="en-US" sz="1800" dirty="0" smtClean="0"/>
              <a:t>1 – </a:t>
            </a:r>
            <a:r>
              <a:rPr lang="el-GR" sz="1800" dirty="0" smtClean="0"/>
              <a:t>α</a:t>
            </a:r>
            <a:r>
              <a:rPr lang="en-ID" sz="1800" dirty="0" smtClean="0"/>
              <a:t> ≤ 1.</a:t>
            </a:r>
          </a:p>
          <a:p>
            <a:pPr marL="228600" lvl="1">
              <a:spcBef>
                <a:spcPts val="1000"/>
              </a:spcBef>
            </a:pPr>
            <a:endParaRPr lang="en-ID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706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Estimasi Rata-rata (µ)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968" y="1482492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b="1" dirty="0">
                <a:solidFill>
                  <a:schemeClr val="tx2"/>
                </a:solidFill>
              </a:rPr>
              <a:t>Kasus Sampel Besar (n ≥ 30) dan atau </a:t>
            </a:r>
            <a:r>
              <a:rPr lang="el-GR" b="1" dirty="0">
                <a:solidFill>
                  <a:schemeClr val="tx2"/>
                </a:solidFill>
              </a:rPr>
              <a:t>σ</a:t>
            </a:r>
            <a:r>
              <a:rPr lang="id-ID" b="1" dirty="0">
                <a:solidFill>
                  <a:schemeClr val="tx2"/>
                </a:solidFill>
              </a:rPr>
              <a:t> diketahui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2128823"/>
            <a:ext cx="6324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6415590" cy="3191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0355" y="4264016"/>
                <a:ext cx="4918334" cy="3145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 smtClean="0">
                    <a:latin typeface="+mj-lt"/>
                    <a:cs typeface="Adobe Hebrew" pitchFamily="18" charset="-79"/>
                  </a:rPr>
                  <a:t>Keterangan.</a:t>
                </a:r>
              </a:p>
              <a:p>
                <a:r>
                  <a:rPr lang="id-ID" dirty="0" smtClean="0">
                    <a:latin typeface="+mj-lt"/>
                    <a:cs typeface="Adobe Hebrew" pitchFamily="18" charset="-79"/>
                  </a:rPr>
                  <a:t>n	: Sampel.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id-ID" dirty="0" smtClean="0">
                    <a:latin typeface="+mj-lt"/>
                    <a:cs typeface="Adobe Hebrew" pitchFamily="18" charset="-79"/>
                  </a:rPr>
                  <a:t>	: rata-rata.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dirty="0" smtClean="0">
                    <a:latin typeface="+mj-lt"/>
                    <a:cs typeface="Adobe Hebrew" pitchFamily="18" charset="-79"/>
                  </a:rPr>
                  <a:t>	: varians.</a:t>
                </a:r>
              </a:p>
              <a:p>
                <a:r>
                  <a:rPr lang="id-ID" dirty="0" smtClean="0">
                    <a:latin typeface="+mj-lt"/>
                    <a:cs typeface="Adobe Hebrew" pitchFamily="18" charset="-79"/>
                  </a:rPr>
                  <a:t>P	: Interval konfidents.</a:t>
                </a:r>
              </a:p>
              <a:p>
                <a:r>
                  <a:rPr lang="id-ID" dirty="0" smtClean="0">
                    <a:latin typeface="+mj-lt"/>
                    <a:cs typeface="Adobe Hebrew" pitchFamily="18" charset="-79"/>
                  </a:rPr>
                  <a:t>(1 </a:t>
                </a:r>
                <a:r>
                  <a:rPr lang="id-ID" dirty="0">
                    <a:latin typeface="+mj-lt"/>
                    <a:cs typeface="Adobe Hebrew" pitchFamily="18" charset="-79"/>
                  </a:rPr>
                  <a:t>-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id-ID" dirty="0" smtClean="0">
                    <a:latin typeface="+mj-lt"/>
                    <a:cs typeface="Adobe Hebrew" pitchFamily="18" charset="-79"/>
                  </a:rPr>
                  <a:t>)	: Tingkat kepercayaan.</a:t>
                </a:r>
              </a:p>
              <a:p>
                <a:r>
                  <a:rPr lang="id-ID" dirty="0">
                    <a:latin typeface="+mj-lt"/>
                    <a:cs typeface="Adobe Hebrew" pitchFamily="18" charset="-79"/>
                  </a:rPr>
                  <a:t>Z (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  <a:ea typeface="Cambria Math"/>
                      </a:rPr>
                      <m:t>∝/2</m:t>
                    </m:r>
                  </m:oMath>
                </a14:m>
                <a:r>
                  <a:rPr lang="id-ID" dirty="0" smtClean="0">
                    <a:latin typeface="+mj-lt"/>
                    <a:cs typeface="Adobe Hebrew" pitchFamily="18" charset="-79"/>
                  </a:rPr>
                  <a:t>)	: tergantung pada tingkat kepercayaan.</a:t>
                </a:r>
                <a:endParaRPr lang="id-ID" dirty="0">
                  <a:latin typeface="+mj-lt"/>
                  <a:cs typeface="Adobe Hebrew" pitchFamily="18" charset="-79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id-ID" dirty="0" smtClean="0"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id-ID" dirty="0" smtClean="0">
                  <a:latin typeface="+mj-lt"/>
                </a:endParaRPr>
              </a:p>
              <a:p>
                <a:r>
                  <a:rPr lang="id-ID" dirty="0">
                    <a:latin typeface="+mj-lt"/>
                  </a:rPr>
                  <a:t>	</a:t>
                </a:r>
                <a:r>
                  <a:rPr lang="id-ID" dirty="0" smtClean="0">
                    <a:latin typeface="+mj-lt"/>
                  </a:rPr>
                  <a:t>		</a:t>
                </a:r>
              </a:p>
              <a:p>
                <a:r>
                  <a:rPr lang="id-ID" dirty="0" smtClean="0"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55" y="4264016"/>
                <a:ext cx="4918334" cy="3145541"/>
              </a:xfrm>
              <a:prstGeom prst="rect">
                <a:avLst/>
              </a:prstGeom>
              <a:blipFill rotWithShape="1">
                <a:blip r:embed="rId3"/>
                <a:stretch>
                  <a:fillRect l="-1115" t="-1163" r="-1363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7315200" cy="3124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7467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58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dirty="0" smtClean="0"/>
              <a:t>2.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petani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rata-rata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kebunnya</a:t>
            </a:r>
            <a:r>
              <a:rPr lang="en-US" dirty="0"/>
              <a:t>.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10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(gram) : 142, 157, 138, 175, 152, 149, 148, 200, 182, </a:t>
            </a:r>
            <a:r>
              <a:rPr lang="en-US" dirty="0" err="1"/>
              <a:t>dan</a:t>
            </a:r>
            <a:r>
              <a:rPr lang="en-US" dirty="0"/>
              <a:t> 164.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petani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 95% </a:t>
            </a:r>
            <a:r>
              <a:rPr lang="en-US" dirty="0" err="1"/>
              <a:t>bahwa</a:t>
            </a:r>
            <a:r>
              <a:rPr lang="en-US" dirty="0"/>
              <a:t> rata-rata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tercakup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 </a:t>
            </a:r>
            <a:r>
              <a:rPr lang="en-US" dirty="0" err="1"/>
              <a:t>estimasi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tentukanlah</a:t>
            </a:r>
            <a:r>
              <a:rPr lang="en-US" dirty="0"/>
              <a:t> interval </a:t>
            </a:r>
            <a:r>
              <a:rPr lang="en-US" dirty="0" err="1"/>
              <a:t>estimasinya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Diketahui</a:t>
            </a:r>
            <a:r>
              <a:rPr lang="en-US" dirty="0"/>
              <a:t> : n = 10       </a:t>
            </a:r>
          </a:p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968089"/>
              </p:ext>
            </p:extLst>
          </p:nvPr>
        </p:nvGraphicFramePr>
        <p:xfrm>
          <a:off x="2362200" y="22860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1752600" imgH="368300" progId="Equation.3">
                  <p:embed/>
                </p:oleObj>
              </mc:Choice>
              <mc:Fallback>
                <p:oleObj name="Equation" r:id="rId3" imgW="17526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2438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48802"/>
              </p:ext>
            </p:extLst>
          </p:nvPr>
        </p:nvGraphicFramePr>
        <p:xfrm>
          <a:off x="1600200" y="2994124"/>
          <a:ext cx="2590800" cy="66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1256755" imgH="482391" progId="Equation.3">
                  <p:embed/>
                </p:oleObj>
              </mc:Choice>
              <mc:Fallback>
                <p:oleObj name="Equation" r:id="rId5" imgW="1256755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94124"/>
                        <a:ext cx="2590800" cy="663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126044" y="312420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084057"/>
              </p:ext>
            </p:extLst>
          </p:nvPr>
        </p:nvGraphicFramePr>
        <p:xfrm>
          <a:off x="4572000" y="2994124"/>
          <a:ext cx="3048000" cy="66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7" imgW="2413000" imgH="469900" progId="Equation.3">
                  <p:embed/>
                </p:oleObj>
              </mc:Choice>
              <mc:Fallback>
                <p:oleObj name="Equation" r:id="rId7" imgW="24130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4124"/>
                        <a:ext cx="3048000" cy="663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567722" y="3842266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= 0.95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0.5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= 0.025 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t</a:t>
            </a:r>
            <a:r>
              <a:rPr lang="en-US" baseline="-25000" dirty="0"/>
              <a:t>0.025;df=9</a:t>
            </a:r>
            <a:r>
              <a:rPr lang="en-US" dirty="0"/>
              <a:t> = </a:t>
            </a:r>
            <a:r>
              <a:rPr lang="en-US" dirty="0" smtClean="0"/>
              <a:t>2.262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1714" y="4248275"/>
            <a:ext cx="3598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Ditanyakan</a:t>
            </a:r>
            <a:r>
              <a:rPr lang="en-US" dirty="0"/>
              <a:t> :  P( . . . </a:t>
            </a:r>
            <a:r>
              <a:rPr lang="en-US" dirty="0">
                <a:sym typeface="Symbol"/>
              </a:rPr>
              <a:t>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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</a:t>
            </a:r>
            <a:r>
              <a:rPr lang="en-US" dirty="0"/>
              <a:t> . . . ) = 0.95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97403"/>
              </p:ext>
            </p:extLst>
          </p:nvPr>
        </p:nvGraphicFramePr>
        <p:xfrm>
          <a:off x="1605196" y="4876800"/>
          <a:ext cx="471940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9" imgW="3060360" imgH="406080" progId="Equation.3">
                  <p:embed/>
                </p:oleObj>
              </mc:Choice>
              <mc:Fallback>
                <p:oleObj name="Equation" r:id="rId9" imgW="30603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196" y="4876800"/>
                        <a:ext cx="4719404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1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28590"/>
              </p:ext>
            </p:extLst>
          </p:nvPr>
        </p:nvGraphicFramePr>
        <p:xfrm>
          <a:off x="609601" y="1066800"/>
          <a:ext cx="723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3975100" imgH="419100" progId="Equation.3">
                  <p:embed/>
                </p:oleObj>
              </mc:Choice>
              <mc:Fallback>
                <p:oleObj name="Equation" r:id="rId3" imgW="39751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1066800"/>
                        <a:ext cx="72390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11038"/>
              </p:ext>
            </p:extLst>
          </p:nvPr>
        </p:nvGraphicFramePr>
        <p:xfrm>
          <a:off x="609600" y="2819400"/>
          <a:ext cx="358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1676400" imgH="190500" progId="Equation.3">
                  <p:embed/>
                </p:oleObj>
              </mc:Choice>
              <mc:Fallback>
                <p:oleObj name="Equation" r:id="rId5" imgW="16764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5814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58548"/>
              </p:ext>
            </p:extLst>
          </p:nvPr>
        </p:nvGraphicFramePr>
        <p:xfrm>
          <a:off x="609600" y="2133600"/>
          <a:ext cx="723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3213100" imgH="190500" progId="Equation.3">
                  <p:embed/>
                </p:oleObj>
              </mc:Choice>
              <mc:Fallback>
                <p:oleObj name="Equation" r:id="rId7" imgW="32131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72390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09600" y="3200400"/>
            <a:ext cx="739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</a:p>
          <a:p>
            <a:r>
              <a:rPr lang="en-US" sz="2000" dirty="0" err="1"/>
              <a:t>Petani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merasa</a:t>
            </a:r>
            <a:r>
              <a:rPr lang="en-US" sz="2000" dirty="0"/>
              <a:t> </a:t>
            </a:r>
            <a:r>
              <a:rPr lang="en-US" sz="2000" dirty="0" err="1"/>
              <a:t>yakin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95% </a:t>
            </a:r>
            <a:r>
              <a:rPr lang="en-US" sz="2000" dirty="0" err="1"/>
              <a:t>bahwa</a:t>
            </a:r>
            <a:r>
              <a:rPr lang="en-US" sz="2000" dirty="0"/>
              <a:t> rata-rata </a:t>
            </a:r>
            <a:r>
              <a:rPr lang="en-US" sz="2000" dirty="0" err="1"/>
              <a:t>berat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kebunnya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146.66 gram </a:t>
            </a:r>
            <a:r>
              <a:rPr lang="en-US" sz="2000" dirty="0" err="1"/>
              <a:t>dan</a:t>
            </a:r>
            <a:r>
              <a:rPr lang="en-US" sz="2000" dirty="0"/>
              <a:t> 174.74 gram.</a:t>
            </a:r>
          </a:p>
        </p:txBody>
      </p:sp>
    </p:spTree>
    <p:extLst>
      <p:ext uri="{BB962C8B-B14F-4D97-AF65-F5344CB8AC3E}">
        <p14:creationId xmlns:p14="http://schemas.microsoft.com/office/powerpoint/2010/main" val="2043020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320</TotalTime>
  <Words>495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Adjacency</vt:lpstr>
      <vt:lpstr>Equation</vt:lpstr>
      <vt:lpstr>estimasi</vt:lpstr>
      <vt:lpstr>Pengantar Estimasi</vt:lpstr>
      <vt:lpstr>PowerPoint Presentation</vt:lpstr>
      <vt:lpstr>PowerPoint Presentation</vt:lpstr>
      <vt:lpstr>Estimasi Rata-rata (µ)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Estimasi proporsi</vt:lpstr>
      <vt:lpstr>PowerPoint Presentation</vt:lpstr>
      <vt:lpstr>PowerPoint Presentation</vt:lpstr>
      <vt:lpstr>PowerPoint Presentation</vt:lpstr>
      <vt:lpstr>PowerPoint Presentation</vt:lpstr>
      <vt:lpstr>Ukuran Sampel dalam Populasi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Estimasi Rata-rata (µ)</dc:title>
  <dc:creator>ASUS</dc:creator>
  <cp:lastModifiedBy>ASUS</cp:lastModifiedBy>
  <cp:revision>29</cp:revision>
  <dcterms:created xsi:type="dcterms:W3CDTF">2018-04-11T14:21:39Z</dcterms:created>
  <dcterms:modified xsi:type="dcterms:W3CDTF">2018-05-02T02:41:16Z</dcterms:modified>
</cp:coreProperties>
</file>