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711" r:id="rId3"/>
  </p:sldMasterIdLst>
  <p:notesMasterIdLst>
    <p:notesMasterId r:id="rId64"/>
  </p:notesMasterIdLst>
  <p:sldIdLst>
    <p:sldId id="256" r:id="rId4"/>
    <p:sldId id="289" r:id="rId5"/>
    <p:sldId id="290" r:id="rId6"/>
    <p:sldId id="291" r:id="rId7"/>
    <p:sldId id="286" r:id="rId8"/>
    <p:sldId id="287" r:id="rId9"/>
    <p:sldId id="288" r:id="rId10"/>
    <p:sldId id="301" r:id="rId11"/>
    <p:sldId id="258" r:id="rId12"/>
    <p:sldId id="340" r:id="rId13"/>
    <p:sldId id="261" r:id="rId14"/>
    <p:sldId id="262" r:id="rId15"/>
    <p:sldId id="373" r:id="rId16"/>
    <p:sldId id="263" r:id="rId17"/>
    <p:sldId id="264" r:id="rId18"/>
    <p:sldId id="351" r:id="rId19"/>
    <p:sldId id="352" r:id="rId20"/>
    <p:sldId id="292" r:id="rId21"/>
    <p:sldId id="303" r:id="rId22"/>
    <p:sldId id="304" r:id="rId23"/>
    <p:sldId id="305" r:id="rId24"/>
    <p:sldId id="306" r:id="rId25"/>
    <p:sldId id="293" r:id="rId26"/>
    <p:sldId id="310" r:id="rId27"/>
    <p:sldId id="294" r:id="rId28"/>
    <p:sldId id="295" r:id="rId29"/>
    <p:sldId id="265" r:id="rId30"/>
    <p:sldId id="267" r:id="rId31"/>
    <p:sldId id="268" r:id="rId32"/>
    <p:sldId id="320" r:id="rId33"/>
    <p:sldId id="321" r:id="rId34"/>
    <p:sldId id="322" r:id="rId35"/>
    <p:sldId id="323" r:id="rId36"/>
    <p:sldId id="324" r:id="rId37"/>
    <p:sldId id="365" r:id="rId38"/>
    <p:sldId id="366" r:id="rId39"/>
    <p:sldId id="367" r:id="rId40"/>
    <p:sldId id="368" r:id="rId41"/>
    <p:sldId id="369" r:id="rId42"/>
    <p:sldId id="370" r:id="rId43"/>
    <p:sldId id="377" r:id="rId44"/>
    <p:sldId id="353" r:id="rId45"/>
    <p:sldId id="354" r:id="rId46"/>
    <p:sldId id="355" r:id="rId47"/>
    <p:sldId id="356" r:id="rId48"/>
    <p:sldId id="357" r:id="rId49"/>
    <p:sldId id="325" r:id="rId50"/>
    <p:sldId id="326" r:id="rId51"/>
    <p:sldId id="327" r:id="rId52"/>
    <p:sldId id="328" r:id="rId53"/>
    <p:sldId id="329" r:id="rId54"/>
    <p:sldId id="330" r:id="rId55"/>
    <p:sldId id="376" r:id="rId56"/>
    <p:sldId id="359" r:id="rId57"/>
    <p:sldId id="360" r:id="rId58"/>
    <p:sldId id="361" r:id="rId59"/>
    <p:sldId id="362" r:id="rId60"/>
    <p:sldId id="363" r:id="rId61"/>
    <p:sldId id="364" r:id="rId62"/>
    <p:sldId id="28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103" autoAdjust="0"/>
    <p:restoredTop sz="94660"/>
  </p:normalViewPr>
  <p:slideViewPr>
    <p:cSldViewPr>
      <p:cViewPr>
        <p:scale>
          <a:sx n="70" d="100"/>
          <a:sy n="70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7.wmf"/><Relationship Id="rId1" Type="http://schemas.openxmlformats.org/officeDocument/2006/relationships/image" Target="../media/image49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31B9-656E-47BF-8E41-2660DF4FDA71}" type="datetimeFigureOut">
              <a:rPr lang="id-ID" smtClean="0"/>
              <a:t>22/12/2015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EC7C-EC41-4727-9F2F-996FCD9230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928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2B5072-75F2-4B43-B15C-981D844B181B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DD0BBA0-A3AA-466A-BEA7-55D526B2CD04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5121406-A773-499B-BA13-3B7B608569F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04C794-9E9E-4FA9-9C67-FFCEC52F001A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7A1E88D-85F9-45BA-9BD8-4A5DFB775CAA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35</a:t>
            </a:fld>
            <a:endParaRPr lang="en-US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EC6747E-4FB1-4A2B-9107-C9E50BDB1EE4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1F8AB43-CA7C-47C0-8EC5-244E7A64161A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54</a:t>
            </a:fld>
            <a:endParaRPr lang="en-US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E74CC81-8461-4FC4-B09B-8848A45CD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3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</p:grpSp>
      <p:sp>
        <p:nvSpPr>
          <p:cNvPr id="515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57893-D4EE-4A6D-8109-D765E62D2D3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3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37F79-FB47-4758-9234-C333B1C4A0B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E28DF-8429-46D7-91EC-7DE5A891D2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0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54955-2FAD-4CF9-AA6F-7C603AE2B24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F7CAB-E94B-4005-9C2A-AA55693CBE2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49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2C62E-4305-427C-926E-648DE251599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0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ABB09-B7FA-454C-AEE9-88667921B19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4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42A6A-C83D-4844-B966-589725597A0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82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3313A-C333-46E5-A2B3-8BF7A67F5FC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0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C39B2-4B65-475C-9FDA-225437A8D2D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8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114C1-2935-4170-B17B-BB035ABA4C2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23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9347-C555-4052-8A3D-FAAEE32A6D4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86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07DB332-60E1-4B9C-B54B-DFE2169DBD8E}" type="datetimeFigureOut">
              <a:rPr/>
              <a:pPr/>
              <a:t>12/27/2014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BDF5C46-DE39-420E-9D68-5E712E6B98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06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1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93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62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1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47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89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46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>
                <a:solidFill>
                  <a:srgbClr val="F4E7ED"/>
                </a:solidFill>
              </a:rPr>
              <a:pPr/>
              <a:t>12/22/2015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578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57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68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E74CC81-8461-4FC4-B09B-8848A45CD2C9}" type="slidenum">
              <a:rPr lang="en-US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5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07DB332-60E1-4B9C-B54B-DFE2169DBD8E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BDF5C46-DE39-420E-9D68-5E712E6B9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2539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410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1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1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1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1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1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grpSp>
          <p:nvGrpSpPr>
            <p:cNvPr id="2255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>
                <a:solidFill>
                  <a:srgbClr val="FFFFFF"/>
                </a:solidFill>
              </a:endParaRPr>
            </a:p>
          </p:txBody>
        </p:sp>
      </p:grpSp>
      <p:sp>
        <p:nvSpPr>
          <p:cNvPr id="413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3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DBF9E8-2EFA-45BE-B86E-20B7FB4838BB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52532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07DB332-60E1-4B9C-B54B-DFE2169DBD8E}" type="datetimeFigureOut">
              <a:rPr lang="en-US" smtClean="0">
                <a:solidFill>
                  <a:srgbClr val="B13F9A"/>
                </a:solidFill>
              </a:rPr>
              <a:pPr/>
              <a:t>12/22/2015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BDF5C46-DE39-420E-9D68-5E712E6B988C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7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2.wmf"/><Relationship Id="rId3" Type="http://schemas.openxmlformats.org/officeDocument/2006/relationships/image" Target="../media/image53.pn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1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9.png"/><Relationship Id="rId4" Type="http://schemas.openxmlformats.org/officeDocument/2006/relationships/image" Target="../media/image5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9.png"/><Relationship Id="rId4" Type="http://schemas.openxmlformats.org/officeDocument/2006/relationships/image" Target="../media/image7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0"/>
            <a:ext cx="9144000" cy="2868168"/>
          </a:xfrm>
        </p:spPr>
        <p:txBody>
          <a:bodyPr/>
          <a:lstStyle/>
          <a:p>
            <a:pPr algn="ctr"/>
            <a:r>
              <a:rPr lang="en-US" sz="3600" dirty="0" err="1" smtClean="0"/>
              <a:t>Statistika</a:t>
            </a:r>
            <a:r>
              <a:rPr lang="en-US" sz="3600" dirty="0" smtClean="0"/>
              <a:t> </a:t>
            </a:r>
            <a:r>
              <a:rPr lang="en-US" sz="3600" dirty="0" err="1" smtClean="0"/>
              <a:t>Inferensi</a:t>
            </a:r>
            <a:r>
              <a:rPr lang="en-US" sz="3600" dirty="0" smtClean="0"/>
              <a:t> : </a:t>
            </a:r>
            <a:br>
              <a:rPr lang="en-US" sz="3600" dirty="0" smtClean="0"/>
            </a:br>
            <a:r>
              <a:rPr lang="en-US" sz="3600" dirty="0" err="1" smtClean="0"/>
              <a:t>Estimasi</a:t>
            </a:r>
            <a:r>
              <a:rPr lang="en-US" sz="3600" dirty="0" smtClean="0"/>
              <a:t> </a:t>
            </a:r>
            <a:r>
              <a:rPr lang="en-US" sz="3600" dirty="0" err="1" smtClean="0"/>
              <a:t>Titik</a:t>
            </a:r>
            <a:r>
              <a:rPr lang="en-US" sz="3600" dirty="0" smtClean="0"/>
              <a:t> &amp; </a:t>
            </a:r>
            <a:r>
              <a:rPr lang="en-US" sz="3600" dirty="0" err="1" smtClean="0"/>
              <a:t>Estimasi</a:t>
            </a:r>
            <a:r>
              <a:rPr lang="en-US" sz="3600" dirty="0" smtClean="0"/>
              <a:t> Interval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dirty="0"/>
              <a:t/>
            </a:r>
            <a:br>
              <a:rPr lang="id-ID" sz="3600" dirty="0"/>
            </a:br>
            <a:r>
              <a:rPr lang="id-ID" sz="3600" dirty="0" smtClean="0"/>
              <a:t/>
            </a:r>
            <a:br>
              <a:rPr lang="id-ID" sz="3600" dirty="0" smtClean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8573" y="1219200"/>
            <a:ext cx="8077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solidFill>
                  <a:srgbClr val="0070C0"/>
                </a:solidFill>
                <a:latin typeface="Arial Rounded MT Bold" pitchFamily="34" charset="0"/>
              </a:rPr>
              <a:t>K12. </a:t>
            </a:r>
            <a:r>
              <a:rPr lang="id-ID" sz="2800" b="1" dirty="0" smtClean="0">
                <a:solidFill>
                  <a:srgbClr val="0070C0"/>
                </a:solidFill>
                <a:latin typeface="Arial Rounded MT Bold" pitchFamily="34" charset="0"/>
              </a:rPr>
              <a:t>ESTIMASI = PENAKSIR = PENDUGA</a:t>
            </a:r>
          </a:p>
          <a:p>
            <a:pPr algn="ctr"/>
            <a:r>
              <a:rPr lang="id-ID" sz="2800" b="1" dirty="0" smtClean="0">
                <a:solidFill>
                  <a:srgbClr val="0070C0"/>
                </a:solidFill>
                <a:latin typeface="Arial Rounded MT Bold" pitchFamily="34" charset="0"/>
              </a:rPr>
              <a:t>Statistika kps 2 Gasal </a:t>
            </a:r>
            <a:r>
              <a:rPr lang="id-ID" sz="2800" b="1" dirty="0" smtClean="0">
                <a:solidFill>
                  <a:srgbClr val="0070C0"/>
                </a:solidFill>
                <a:latin typeface="Arial Rounded MT Bold" pitchFamily="34" charset="0"/>
              </a:rPr>
              <a:t>2015/2016</a:t>
            </a:r>
            <a:endParaRPr lang="id-ID" sz="2800" b="1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E-learning Kamis, 24 </a:t>
            </a:r>
            <a:r>
              <a:rPr lang="id-ID" dirty="0" smtClean="0"/>
              <a:t>Desember 2014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52400"/>
                <a:ext cx="8534400" cy="6694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3200" b="1" dirty="0" smtClean="0">
                    <a:solidFill>
                      <a:srgbClr val="FF0000"/>
                    </a:solidFill>
                  </a:rPr>
                  <a:t>2. Pendugaan </a:t>
                </a:r>
                <a:r>
                  <a:rPr lang="id-ID" sz="3200" b="1" dirty="0">
                    <a:solidFill>
                      <a:srgbClr val="FF0000"/>
                    </a:solidFill>
                  </a:rPr>
                  <a:t>Interval (Estimasi Interval</a:t>
                </a:r>
                <a:r>
                  <a:rPr lang="id-ID" sz="3200" b="1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id-ID" sz="2800" dirty="0" smtClean="0">
                    <a:solidFill>
                      <a:srgbClr val="0070C0"/>
                    </a:solidFill>
                  </a:rPr>
                  <a:t>Estimasi titik harganya akan berlainan tgt pd harga </a:t>
                </a:r>
                <a:r>
                  <a:rPr lang="id-ID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id-ID" sz="2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id-ID" sz="2800" dirty="0">
                    <a:solidFill>
                      <a:srgbClr val="0070C0"/>
                    </a:solidFill>
                  </a:rPr>
                  <a:t> </a:t>
                </a:r>
                <a:r>
                  <a:rPr lang="id-ID" sz="2800" dirty="0" smtClean="0">
                    <a:solidFill>
                      <a:srgbClr val="0070C0"/>
                    </a:solidFill>
                  </a:rPr>
                  <a:t> yg didpt dr sampel yg diambil. Krnnya orang sering merasa kurang yakin, sbg gantinya dipakai interval taksiran (estimasi interval).</a:t>
                </a:r>
                <a:endParaRPr lang="id-ID" sz="2800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id-ID" sz="2400" dirty="0"/>
                  <a:t>Bila nilai parameter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</a:t>
                </a:r>
                <a:r>
                  <a:rPr lang="id-ID" sz="2400" dirty="0" smtClean="0"/>
                  <a:t> </a:t>
                </a:r>
                <a:r>
                  <a:rPr lang="id-ID" sz="2400" dirty="0"/>
                  <a:t>dari populasi diduga dengan memakai beberapa nilai statistik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id-ID" sz="2400" dirty="0"/>
                  <a:t> (theta topi) yang berada dalam suatu interval, misalnya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id-ID" sz="2400" dirty="0">
                    <a:solidFill>
                      <a:srgbClr val="FF0000"/>
                    </a:solidFill>
                  </a:rPr>
                  <a:t>1 &lt; </a:t>
                </a:r>
                <a:r>
                  <a:rPr lang="en-US" sz="24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</a:t>
                </a:r>
                <a:r>
                  <a:rPr lang="id-ID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id-ID" sz="2400" dirty="0">
                    <a:solidFill>
                      <a:srgbClr val="FF0000"/>
                    </a:solidFill>
                  </a:rPr>
                  <a:t>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id-ID" sz="2400" dirty="0" smtClean="0">
                    <a:solidFill>
                      <a:srgbClr val="FF0000"/>
                    </a:solidFill>
                  </a:rPr>
                  <a:t>2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id-ID" sz="2400" dirty="0" smtClean="0"/>
                  <a:t>Mk perumusan dlm btk peluang (P) adl</a:t>
                </a:r>
              </a:p>
              <a:p>
                <a:r>
                  <a:rPr lang="id-ID" sz="2400" dirty="0"/>
                  <a:t>	</a:t>
                </a:r>
                <a:r>
                  <a:rPr lang="id-ID" sz="2400" dirty="0" smtClean="0"/>
                  <a:t> P</a:t>
                </a:r>
                <a:r>
                  <a:rPr lang="id-ID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id-ID" sz="2400" dirty="0"/>
                      <m:t>1 &lt; </m:t>
                    </m:r>
                    <m:r>
                      <m:rPr>
                        <m:nor/>
                      </m:rPr>
                      <a:rPr lang="en-US" sz="2400" dirty="0">
                        <a:latin typeface="Arial" pitchFamily="34" charset="0"/>
                        <a:cs typeface="Arial" pitchFamily="34" charset="0"/>
                        <a:sym typeface="Symbol" pitchFamily="18" charset="2"/>
                      </a:rPr>
                      <m:t></m:t>
                    </m:r>
                    <m:r>
                      <m:rPr>
                        <m:nor/>
                      </m:rPr>
                      <a:rPr lang="id-ID" sz="2400" dirty="0"/>
                      <m:t> &lt; 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id-ID" sz="2400" dirty="0"/>
                      <m:t>2</m:t>
                    </m:r>
                  </m:oMath>
                </a14:m>
                <a:r>
                  <a:rPr lang="id-ID" sz="2400" dirty="0"/>
                  <a:t>) = 1- </a:t>
                </a:r>
                <a:r>
                  <a:rPr lang="id-ID" sz="2400" dirty="0" smtClean="0"/>
                  <a:t>α = </a:t>
                </a:r>
                <a:r>
                  <a:rPr lang="el-GR" sz="2400" dirty="0" smtClean="0"/>
                  <a:t>γ</a:t>
                </a:r>
                <a:r>
                  <a:rPr lang="id-ID" sz="2400" dirty="0" smtClean="0"/>
                  <a:t> (baca gamma)</a:t>
                </a:r>
                <a:endParaRPr lang="id-ID" sz="2400" dirty="0"/>
              </a:p>
              <a:p>
                <a:pPr marL="609600" indent="-609600">
                  <a:buFont typeface="Wingdings" pitchFamily="2" charset="2"/>
                  <a:buChar char="Ø"/>
                  <a:defRPr/>
                </a:pPr>
                <a:r>
                  <a:rPr lang="en-US" sz="2400" dirty="0" err="1" smtClean="0">
                    <a:solidFill>
                      <a:srgbClr val="00B0F0"/>
                    </a:solidFill>
                    <a:latin typeface="Comic Sans MS" pitchFamily="66" charset="0"/>
                  </a:rPr>
                  <a:t>Pendugaan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yg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memp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dua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nilai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sbg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pembatasan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/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daerah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Comic Sans MS" pitchFamily="66" charset="0"/>
                  </a:rPr>
                  <a:t>pembatasan</a:t>
                </a:r>
                <a:r>
                  <a:rPr lang="id-ID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id-ID" sz="2400" dirty="0"/>
                      <m:t>1</m:t>
                    </m:r>
                  </m:oMath>
                </a14:m>
                <a:r>
                  <a:rPr lang="id-ID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dan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id-ID" sz="2400" dirty="0"/>
                      <m:t>2</m:t>
                    </m:r>
                  </m:oMath>
                </a14:m>
                <a:endParaRPr lang="en-US" sz="2400" dirty="0">
                  <a:solidFill>
                    <a:srgbClr val="00B0F0"/>
                  </a:solidFill>
                  <a:latin typeface="Comic Sans MS" pitchFamily="66" charset="0"/>
                </a:endParaRPr>
              </a:p>
              <a:p>
                <a:pPr marL="1085850" indent="-1085850">
                  <a:defRPr/>
                </a:pPr>
                <a:r>
                  <a:rPr lang="id-ID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id-ID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       1.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Comic Sans MS" pitchFamily="66" charset="0"/>
                  </a:rPr>
                  <a:t>Digunakan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Comic Sans MS" pitchFamily="66" charset="0"/>
                  </a:rPr>
                  <a:t>tingkat</a:t>
                </a:r>
                <a:r>
                  <a:rPr lang="en-US" sz="2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Comic Sans MS" pitchFamily="66" charset="0"/>
                  </a:rPr>
                  <a:t>keyakinan</a:t>
                </a:r>
                <a:r>
                  <a:rPr lang="en-US" sz="2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thd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daerah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yg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nilai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sebenarnya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/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parameternya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Comic Sans MS" pitchFamily="66" charset="0"/>
                  </a:rPr>
                  <a:t>akan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Comic Sans MS" pitchFamily="66" charset="0"/>
                  </a:rPr>
                  <a:t>berada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.</a:t>
                </a:r>
              </a:p>
              <a:p>
                <a:pPr defTabSz="247650">
                  <a:tabLst>
                    <a:tab pos="990600" algn="l"/>
                    <a:tab pos="1162050" algn="l"/>
                  </a:tabLst>
                  <a:defRPr/>
                </a:pPr>
                <a:r>
                  <a:rPr lang="id-ID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         2.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Comic Sans MS" pitchFamily="66" charset="0"/>
                  </a:rPr>
                  <a:t>Nilai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(1-α</a:t>
                </a:r>
                <a:r>
                  <a:rPr lang="id-ID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atau</a:t>
                </a:r>
                <a:r>
                  <a:rPr lang="el-GR" sz="2400" dirty="0"/>
                  <a:t> γ</a:t>
                </a:r>
                <a:r>
                  <a:rPr lang="id-ID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)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Comic Sans MS" pitchFamily="66" charset="0"/>
                  </a:rPr>
                  <a:t>disebut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koefisien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kepercayaan</a:t>
                </a:r>
                <a:r>
                  <a:rPr lang="id-ID" sz="24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endParaRPr lang="en-US" sz="2400" dirty="0" smtClean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defTabSz="247650">
                  <a:tabLst>
                    <a:tab pos="990600" algn="l"/>
                    <a:tab pos="1162050" algn="l"/>
                  </a:tabLst>
                  <a:defRPr/>
                </a:pPr>
                <a:r>
                  <a:rPr lang="id-ID" sz="2400" dirty="0" smtClean="0">
                    <a:solidFill>
                      <a:srgbClr val="00B0F0"/>
                    </a:solidFill>
                    <a:latin typeface="Comic Sans MS" pitchFamily="66" charset="0"/>
                  </a:rPr>
                  <a:t>          3.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Selang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Comic Sans MS" pitchFamily="66" charset="0"/>
                  </a:rPr>
                  <a:t>kepercayaan</a:t>
                </a:r>
                <a:r>
                  <a:rPr lang="en-US" sz="2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Comic Sans MS" pitchFamily="66" charset="0"/>
                  </a:rPr>
                  <a:t>: (1-α) x 100%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8534400" cy="6694333"/>
              </a:xfrm>
              <a:prstGeom prst="rect">
                <a:avLst/>
              </a:prstGeom>
              <a:blipFill rotWithShape="1">
                <a:blip r:embed="rId2"/>
                <a:stretch>
                  <a:fillRect l="-1857" t="-1184" r="-143" b="-6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9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001000" cy="640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Jadi</a:t>
            </a:r>
            <a:r>
              <a:rPr lang="en-US" dirty="0" smtClean="0"/>
              <a:t> interval </a:t>
            </a:r>
            <a:r>
              <a:rPr lang="en-US" dirty="0" err="1" smtClean="0"/>
              <a:t>kepercayaan</a:t>
            </a:r>
            <a:r>
              <a:rPr lang="en-US" dirty="0" smtClean="0"/>
              <a:t> (</a:t>
            </a:r>
            <a:r>
              <a:rPr lang="en-US" i="1" dirty="0" smtClean="0"/>
              <a:t>confidence interval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interval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interval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(</a:t>
            </a:r>
            <a:r>
              <a:rPr lang="en-US" i="1" dirty="0" smtClean="0"/>
              <a:t>confidence limits</a:t>
            </a:r>
            <a:r>
              <a:rPr lang="en-US" dirty="0" smtClean="0"/>
              <a:t>).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Dari </a:t>
            </a:r>
            <a:r>
              <a:rPr lang="en-US" dirty="0" err="1" smtClean="0"/>
              <a:t>prakteknya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interval </a:t>
            </a:r>
            <a:r>
              <a:rPr lang="id-ID" dirty="0" smtClean="0"/>
              <a:t>misal </a:t>
            </a:r>
            <a:r>
              <a:rPr lang="en-US" dirty="0" err="1" smtClean="0"/>
              <a:t>sebesar</a:t>
            </a:r>
            <a:r>
              <a:rPr lang="en-US" dirty="0" smtClean="0"/>
              <a:t> 90 </a:t>
            </a:r>
            <a:r>
              <a:rPr lang="en-US" dirty="0" err="1" smtClean="0"/>
              <a:t>persen</a:t>
            </a:r>
            <a:r>
              <a:rPr lang="en-US" dirty="0" smtClean="0"/>
              <a:t> (90 %). </a:t>
            </a:r>
          </a:p>
          <a:p>
            <a:endParaRPr lang="en-US" dirty="0" smtClean="0"/>
          </a:p>
          <a:p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agar 90 </a:t>
            </a:r>
            <a:r>
              <a:rPr lang="en-US" dirty="0" err="1" smtClean="0"/>
              <a:t>persen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mean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termuat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interval yang </a:t>
            </a:r>
            <a:r>
              <a:rPr lang="en-US" dirty="0" err="1" smtClean="0"/>
              <a:t>diperoleh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0040"/>
            <a:ext cx="7391400" cy="15087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Estimasi</a:t>
            </a:r>
            <a:r>
              <a:rPr lang="en-US" dirty="0" smtClean="0"/>
              <a:t> interval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(1-</a:t>
            </a:r>
            <a:r>
              <a:rPr lang="en-US" dirty="0" smtClean="0">
                <a:sym typeface="Symbol"/>
              </a:rPr>
              <a:t>)100%.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45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3187891"/>
            <a:ext cx="6705599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17653"/>
            <a:ext cx="58293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71600" y="2057400"/>
            <a:ext cx="2362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876800" y="2057400"/>
            <a:ext cx="2324100" cy="98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24150"/>
            <a:ext cx="69818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69913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1063388" y="3150871"/>
            <a:ext cx="2594212" cy="8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Up Arrow 4"/>
          <p:cNvSpPr/>
          <p:nvPr/>
        </p:nvSpPr>
        <p:spPr>
          <a:xfrm>
            <a:off x="4105275" y="2133600"/>
            <a:ext cx="161925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Left Arrow 5"/>
          <p:cNvSpPr/>
          <p:nvPr/>
        </p:nvSpPr>
        <p:spPr>
          <a:xfrm>
            <a:off x="1188493" y="4038600"/>
            <a:ext cx="3657600" cy="15240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Up Arrow 6"/>
          <p:cNvSpPr/>
          <p:nvPr/>
        </p:nvSpPr>
        <p:spPr>
          <a:xfrm>
            <a:off x="5029200" y="2133600"/>
            <a:ext cx="76200" cy="179070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Up Arrow 7"/>
          <p:cNvSpPr/>
          <p:nvPr/>
        </p:nvSpPr>
        <p:spPr>
          <a:xfrm>
            <a:off x="6172200" y="2019300"/>
            <a:ext cx="45719" cy="3695700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Left Arrow 8"/>
          <p:cNvSpPr/>
          <p:nvPr/>
        </p:nvSpPr>
        <p:spPr>
          <a:xfrm>
            <a:off x="1049172" y="5829300"/>
            <a:ext cx="4548116" cy="45719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609600" y="457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IK 90%/2=0,45</a:t>
            </a:r>
          </a:p>
          <a:p>
            <a:r>
              <a:rPr lang="id-ID" dirty="0" smtClean="0">
                <a:sym typeface="Wingdings" pitchFamily="2" charset="2"/>
              </a:rPr>
              <a:t> Z = 1,645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221776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IK 99%/2=0,495</a:t>
            </a:r>
            <a:endParaRPr lang="id-ID" dirty="0" smtClean="0">
              <a:sym typeface="Wingdings" pitchFamily="2" charset="2"/>
            </a:endParaRPr>
          </a:p>
          <a:p>
            <a:r>
              <a:rPr lang="id-ID" dirty="0" smtClean="0">
                <a:sym typeface="Wingdings" pitchFamily="2" charset="2"/>
              </a:rPr>
              <a:t>(interpolasi terletak pas ditengah antara 0,4949 &amp; 0,4951  lalu nilai Z = 2,5 (kiri)+0,075 (atas) = 2,575</a:t>
            </a:r>
            <a:endParaRPr lang="id-ID" dirty="0">
              <a:sym typeface="Wingdings" pitchFamily="2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4400" y="3924300"/>
            <a:ext cx="6858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5562600" y="5638800"/>
            <a:ext cx="12192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657600" y="2948941"/>
            <a:ext cx="1188493" cy="40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5562600" y="1905000"/>
            <a:ext cx="12192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754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48600" cy="74676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410200"/>
          </a:xfrm>
        </p:spPr>
        <p:txBody>
          <a:bodyPr>
            <a:normAutofit/>
          </a:bodyPr>
          <a:lstStyle/>
          <a:p>
            <a:r>
              <a:rPr lang="it-IT" dirty="0" smtClean="0"/>
              <a:t>Seorang guru ingin mengestimasi waktu rata-rata yang digunakan untuk belajar. </a:t>
            </a:r>
          </a:p>
          <a:p>
            <a:endParaRPr lang="it-IT" dirty="0" smtClean="0"/>
          </a:p>
          <a:p>
            <a:r>
              <a:rPr lang="it-IT" dirty="0" smtClean="0"/>
              <a:t>Suatu sampe</a:t>
            </a:r>
            <a:r>
              <a:rPr lang="id-ID" dirty="0" smtClean="0"/>
              <a:t>l</a:t>
            </a:r>
            <a:r>
              <a:rPr lang="it-IT" dirty="0" smtClean="0"/>
              <a:t> acak ukuran 36 menunjukan bahwa rata-rata waktu yang digunakan siswa untuk belajar di rumah setiap harinya adalah 100 menit. </a:t>
            </a:r>
          </a:p>
          <a:p>
            <a:endParaRPr lang="it-IT" dirty="0" smtClean="0"/>
          </a:p>
          <a:p>
            <a:r>
              <a:rPr lang="it-IT" dirty="0" smtClean="0"/>
              <a:t>Informasi sebelumnya menyatakan bahwa standar deviasi adalah 20 menit.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324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 smtClean="0"/>
              <a:t>Estimasi</a:t>
            </a:r>
            <a:r>
              <a:rPr lang="en-US" dirty="0" smtClean="0"/>
              <a:t> interval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95 </a:t>
            </a:r>
            <a:r>
              <a:rPr lang="en-US" dirty="0" err="1" smtClean="0"/>
              <a:t>persen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lvl="0">
              <a:buNone/>
            </a:pPr>
            <a:endParaRPr lang="en-US" dirty="0" smtClean="0"/>
          </a:p>
          <a:p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         = 100 ; </a:t>
            </a:r>
            <a:r>
              <a:rPr lang="en-US" dirty="0" smtClean="0">
                <a:sym typeface="Symbol"/>
              </a:rPr>
              <a:t> </a:t>
            </a:r>
            <a:r>
              <a:rPr lang="en-US" dirty="0" smtClean="0"/>
              <a:t>= 20; </a:t>
            </a:r>
            <a:r>
              <a:rPr lang="en-US" i="1" dirty="0" smtClean="0"/>
              <a:t>n</a:t>
            </a:r>
            <a:r>
              <a:rPr lang="en-US" dirty="0" smtClean="0"/>
              <a:t>=36;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95 %.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95 %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z </a:t>
            </a:r>
            <a:r>
              <a:rPr lang="en-US" dirty="0" err="1" smtClean="0"/>
              <a:t>adalah</a:t>
            </a:r>
            <a:r>
              <a:rPr lang="en-US" dirty="0" smtClean="0"/>
              <a:t> 1,96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interval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rata-rata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 guru </a:t>
            </a:r>
            <a:r>
              <a:rPr lang="en-US" dirty="0" err="1" smtClean="0"/>
              <a:t>mengestemasi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95 % </a:t>
            </a:r>
            <a:r>
              <a:rPr lang="en-US" dirty="0" err="1" smtClean="0"/>
              <a:t>bahwa</a:t>
            </a:r>
            <a:r>
              <a:rPr lang="en-US" dirty="0" smtClean="0"/>
              <a:t> rata-rata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93,47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106,53 </a:t>
            </a:r>
            <a:r>
              <a:rPr lang="en-US" dirty="0" err="1" smtClean="0"/>
              <a:t>menit</a:t>
            </a:r>
            <a:r>
              <a:rPr lang="en-US" dirty="0" smtClean="0">
                <a:sym typeface="Symbol"/>
              </a:rPr>
              <a:t>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1600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3" imgW="177480" imgH="203040" progId="Equation.3">
                  <p:embed/>
                </p:oleObj>
              </mc:Choice>
              <mc:Fallback>
                <p:oleObj name="Equation" r:id="rId3" imgW="177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46401"/>
              </p:ext>
            </p:extLst>
          </p:nvPr>
        </p:nvGraphicFramePr>
        <p:xfrm>
          <a:off x="381000" y="4114800"/>
          <a:ext cx="8051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5" imgW="2501640" imgH="431640" progId="Equation.3">
                  <p:embed/>
                </p:oleObj>
              </mc:Choice>
              <mc:Fallback>
                <p:oleObj name="Equation" r:id="rId5" imgW="250164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051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60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08370"/>
            <a:ext cx="4591049" cy="88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4648200"/>
            <a:ext cx="3886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>
              <a:defRPr/>
            </a:pPr>
            <a:r>
              <a:rPr lang="id-ID" dirty="0" smtClean="0"/>
              <a:t>SOAL 2.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id-ID" dirty="0" smtClean="0"/>
              <a:t>  </a:t>
            </a:r>
            <a:r>
              <a:rPr lang="id-ID" sz="2800" dirty="0" smtClean="0">
                <a:effectLst/>
              </a:rPr>
              <a:t>Sebuah perusahaan ingin mengestimasi rata-rata waktu yang diperlukan oleh sebuah mesin yang digunakan untuk memproduksi satu jenis kain. Diambil secara acak 36 pis kain, waktu rata-rata yang diperlukan untuk memproduksi 1 pis kain adalah 15 menit. Jika diasumsikan standar deviasi populasi 3 menit, tentukan estimasi </a:t>
            </a:r>
            <a:r>
              <a:rPr lang="id-ID" sz="2800" dirty="0" smtClean="0">
                <a:solidFill>
                  <a:srgbClr val="FF0000"/>
                </a:solidFill>
                <a:effectLst/>
              </a:rPr>
              <a:t>interval rata-rata </a:t>
            </a:r>
            <a:r>
              <a:rPr lang="id-ID" sz="2800" dirty="0" smtClean="0">
                <a:effectLst/>
              </a:rPr>
              <a:t>dengan tingkat confidence (tingkat kepercayaan) 95% ? </a:t>
            </a:r>
            <a:endParaRPr lang="id-ID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60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JAWABAN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id-ID" dirty="0" smtClean="0"/>
              <a:t>X </a:t>
            </a:r>
            <a:r>
              <a:rPr lang="id-ID" sz="2800" dirty="0" smtClean="0"/>
              <a:t>(Rata-rata) = 15 menit</a:t>
            </a:r>
          </a:p>
          <a:p>
            <a:pPr>
              <a:buFont typeface="Wingdings" pitchFamily="2" charset="2"/>
              <a:buNone/>
              <a:defRPr/>
            </a:pPr>
            <a:r>
              <a:rPr lang="id-ID" sz="2800" dirty="0" smtClean="0"/>
              <a:t>n = 36</a:t>
            </a:r>
          </a:p>
          <a:p>
            <a:pPr>
              <a:buFont typeface="Wingdings" pitchFamily="2" charset="2"/>
              <a:buNone/>
              <a:defRPr/>
            </a:pPr>
            <a:r>
              <a:rPr lang="id-ID" sz="2800" dirty="0" smtClean="0"/>
              <a:t>Simpangan Baku = 3</a:t>
            </a:r>
          </a:p>
          <a:p>
            <a:pPr>
              <a:buFont typeface="Wingdings" pitchFamily="2" charset="2"/>
              <a:buNone/>
              <a:defRPr/>
            </a:pPr>
            <a:r>
              <a:rPr lang="id-ID" sz="2800" dirty="0" smtClean="0"/>
              <a:t>Nilai standar Deviasi =           = 3 : √36 = 3/6 = 0.5</a:t>
            </a:r>
          </a:p>
          <a:p>
            <a:pPr>
              <a:buFont typeface="Wingdings" pitchFamily="2" charset="2"/>
              <a:buNone/>
              <a:defRPr/>
            </a:pPr>
            <a:endParaRPr lang="id-ID" sz="2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800" dirty="0" smtClean="0"/>
              <a:t>Tingkat Kepercayaan 95%, dari tabel distribusi normal diperoleh Ztabel = 1.96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800" dirty="0" smtClean="0"/>
              <a:t>15-1.96(0.5) &lt; </a:t>
            </a:r>
            <a:r>
              <a:rPr lang="el-GR" sz="2800" dirty="0" smtClean="0"/>
              <a:t>μ</a:t>
            </a:r>
            <a:r>
              <a:rPr lang="id-ID" sz="2800" dirty="0" smtClean="0"/>
              <a:t> &lt; 15+1.96(0.5)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800" dirty="0"/>
              <a:t>15-0.98 &lt; </a:t>
            </a:r>
            <a:r>
              <a:rPr lang="el-GR" sz="2800" dirty="0"/>
              <a:t>μ</a:t>
            </a:r>
            <a:r>
              <a:rPr lang="id-ID" sz="2800" dirty="0"/>
              <a:t> &lt; </a:t>
            </a:r>
            <a:r>
              <a:rPr lang="id-ID" sz="2800" dirty="0" smtClean="0"/>
              <a:t>15 + 0.98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800" dirty="0" smtClean="0"/>
              <a:t>14.02 &lt; µ &lt; 15.98 </a:t>
            </a:r>
          </a:p>
          <a:p>
            <a:pPr>
              <a:buFont typeface="Wingdings" pitchFamily="2" charset="2"/>
              <a:buNone/>
              <a:defRPr/>
            </a:pPr>
            <a:r>
              <a:rPr lang="id-ID" sz="2800" dirty="0" smtClean="0"/>
              <a:t>									</a:t>
            </a:r>
            <a:r>
              <a:rPr lang="id-ID" dirty="0" smtClean="0"/>
              <a:t>		  </a:t>
            </a:r>
            <a:endParaRPr lang="id-ID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715774"/>
              </p:ext>
            </p:extLst>
          </p:nvPr>
        </p:nvGraphicFramePr>
        <p:xfrm>
          <a:off x="3505200" y="2438400"/>
          <a:ext cx="1093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3" imgW="266400" imgH="419040" progId="Equation.3">
                  <p:embed/>
                </p:oleObj>
              </mc:Choice>
              <mc:Fallback>
                <p:oleObj name="Equation" r:id="rId3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10937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"/>
            <a:ext cx="58277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876800"/>
            <a:ext cx="2667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36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696200" cy="914400"/>
          </a:xfrm>
        </p:spPr>
        <p:txBody>
          <a:bodyPr>
            <a:normAutofit fontScale="90000"/>
          </a:bodyPr>
          <a:lstStyle/>
          <a:p>
            <a:r>
              <a:rPr lang="en-US" sz="3200" i="1" dirty="0" err="1"/>
              <a:t>Pendugaan</a:t>
            </a:r>
            <a:r>
              <a:rPr lang="en-US" sz="3200" i="1" dirty="0"/>
              <a:t> parameter rata-rata </a:t>
            </a:r>
            <a:r>
              <a:rPr lang="en-US" sz="3200" i="1" dirty="0">
                <a:sym typeface="Symbol" pitchFamily="18" charset="2"/>
              </a:rPr>
              <a:t> </a:t>
            </a:r>
            <a:r>
              <a:rPr lang="en-US" sz="3200" i="1" dirty="0" smtClean="0">
                <a:sym typeface="Symbol" pitchFamily="18" charset="2"/>
              </a:rPr>
              <a:t>:</a:t>
            </a:r>
            <a:r>
              <a:rPr lang="id-ID" sz="3200" i="1" dirty="0" smtClean="0">
                <a:sym typeface="Symbol" pitchFamily="18" charset="2"/>
              </a:rPr>
              <a:t/>
            </a:r>
            <a:br>
              <a:rPr lang="id-ID" sz="3200" i="1" dirty="0" smtClean="0">
                <a:sym typeface="Symbol" pitchFamily="18" charset="2"/>
              </a:rPr>
            </a:br>
            <a:r>
              <a:rPr lang="id-ID" sz="3200" i="1" dirty="0" smtClean="0">
                <a:sym typeface="Symbol" pitchFamily="18" charset="2"/>
              </a:rPr>
              <a:t>jika sampel besar ≥30</a:t>
            </a:r>
            <a:endParaRPr lang="id-ID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447800"/>
            <a:ext cx="6840538" cy="1243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500" dirty="0" smtClean="0"/>
              <a:t>a. </a:t>
            </a:r>
            <a:r>
              <a:rPr lang="sv-SE" sz="2500" dirty="0" smtClean="0"/>
              <a:t>Interval </a:t>
            </a:r>
            <a:r>
              <a:rPr lang="sv-SE" sz="2500" dirty="0"/>
              <a:t>kepercayaan (1 - </a:t>
            </a:r>
            <a:r>
              <a:rPr lang="en-US" sz="2500" dirty="0">
                <a:sym typeface="Symbol" pitchFamily="18" charset="2"/>
              </a:rPr>
              <a:t></a:t>
            </a:r>
            <a:r>
              <a:rPr lang="sv-SE" sz="2500" dirty="0"/>
              <a:t>) untuk menduga rata-rata </a:t>
            </a:r>
            <a:r>
              <a:rPr lang="en-US" sz="2500" dirty="0">
                <a:sym typeface="Symbol" pitchFamily="18" charset="2"/>
              </a:rPr>
              <a:t></a:t>
            </a:r>
            <a:r>
              <a:rPr lang="sv-SE" sz="2500" dirty="0"/>
              <a:t>, </a:t>
            </a:r>
            <a:r>
              <a:rPr lang="en-US" sz="2400" b="1" dirty="0" err="1" smtClean="0">
                <a:latin typeface="Comic Sans MS" pitchFamily="66" charset="0"/>
              </a:rPr>
              <a:t>Utk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populasi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tdk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terbatas</a:t>
            </a:r>
            <a:r>
              <a:rPr lang="en-US" sz="2400" b="1" dirty="0">
                <a:latin typeface="Comic Sans MS" pitchFamily="66" charset="0"/>
              </a:rPr>
              <a:t>/ </a:t>
            </a:r>
            <a:r>
              <a:rPr lang="en-US" sz="2400" b="1" dirty="0" err="1">
                <a:latin typeface="Comic Sans MS" pitchFamily="66" charset="0"/>
              </a:rPr>
              <a:t>populasi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terbatas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yg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pengambilan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sampelnya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dgn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pengembalian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dan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it-IT" sz="2400" b="1" dirty="0">
                <a:latin typeface="Comic Sans MS" pitchFamily="66" charset="0"/>
                <a:cs typeface="Times New Roman" pitchFamily="18" charset="0"/>
              </a:rPr>
              <a:t>σ </a:t>
            </a:r>
            <a:r>
              <a:rPr lang="it-IT" sz="2400" b="1" dirty="0" smtClean="0">
                <a:latin typeface="Comic Sans MS" pitchFamily="66" charset="0"/>
                <a:cs typeface="Times New Roman" pitchFamily="18" charset="0"/>
              </a:rPr>
              <a:t>diketahui</a:t>
            </a:r>
            <a:r>
              <a:rPr lang="id-ID" sz="2400" b="1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sv-SE" sz="2500" dirty="0" smtClean="0"/>
              <a:t>adalah </a:t>
            </a:r>
            <a:r>
              <a:rPr lang="sv-SE" sz="2500" dirty="0"/>
              <a:t>:</a:t>
            </a:r>
            <a:endParaRPr lang="id-ID" sz="2500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582443"/>
              </p:ext>
            </p:extLst>
          </p:nvPr>
        </p:nvGraphicFramePr>
        <p:xfrm>
          <a:off x="1143000" y="2656681"/>
          <a:ext cx="58324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3" imgW="2171700" imgH="419100" progId="Equation.3">
                  <p:embed/>
                </p:oleObj>
              </mc:Choice>
              <mc:Fallback>
                <p:oleObj name="Equation" r:id="rId3" imgW="2171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56681"/>
                        <a:ext cx="5832475" cy="1125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04850" y="3930134"/>
            <a:ext cx="782955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sv-SE" sz="2400" dirty="0">
                <a:latin typeface="Tahoma" pitchFamily="34" charset="0"/>
              </a:rPr>
              <a:t>Bila </a:t>
            </a:r>
            <a:r>
              <a:rPr lang="en-US" sz="2400" dirty="0">
                <a:latin typeface="Tahoma" pitchFamily="34" charset="0"/>
                <a:sym typeface="Symbol" pitchFamily="18" charset="2"/>
              </a:rPr>
              <a:t></a:t>
            </a:r>
            <a:r>
              <a:rPr lang="sv-SE" sz="2400" dirty="0">
                <a:latin typeface="Tahoma" pitchFamily="34" charset="0"/>
              </a:rPr>
              <a:t> tidak diketahui, maka dapat digunakan penduga dari </a:t>
            </a:r>
            <a:r>
              <a:rPr lang="en-US" sz="2400" dirty="0">
                <a:latin typeface="Tahoma" pitchFamily="34" charset="0"/>
                <a:sym typeface="Symbol" pitchFamily="18" charset="2"/>
              </a:rPr>
              <a:t></a:t>
            </a:r>
            <a:r>
              <a:rPr lang="sv-SE" sz="2400" dirty="0">
                <a:latin typeface="Tahoma" pitchFamily="34" charset="0"/>
              </a:rPr>
              <a:t> yaitu S</a:t>
            </a:r>
            <a:r>
              <a:rPr lang="id-ID" sz="2400" dirty="0">
                <a:latin typeface="Tahoma" pitchFamily="34" charset="0"/>
                <a:sym typeface="Symbol" pitchFamily="18" charset="2"/>
              </a:rPr>
              <a:t> </a:t>
            </a:r>
            <a:r>
              <a:rPr lang="id-ID" sz="2400" dirty="0" smtClean="0">
                <a:latin typeface="Tahoma" pitchFamily="34" charset="0"/>
                <a:sym typeface="Symbol" pitchFamily="18" charset="2"/>
              </a:rPr>
              <a:t>.</a:t>
            </a:r>
          </a:p>
          <a:p>
            <a:pPr eaLnBrk="1" hangingPunct="1"/>
            <a:endParaRPr lang="id-ID" sz="2400" dirty="0" smtClean="0">
              <a:latin typeface="Tahoma" pitchFamily="34" charset="0"/>
              <a:sym typeface="Symbol" pitchFamily="18" charset="2"/>
            </a:endParaRPr>
          </a:p>
          <a:p>
            <a:r>
              <a:rPr lang="id-ID" sz="2000" b="1" dirty="0"/>
              <a:t>Penaksiran rata-rata sampel adalah menentukan interval nilai rata-rata sampel yang dapat memuat parameter rata-rata populasi, jika dipakai distribusi probabilitas normal, confedence interval untuk rata-rata ditentukan. </a:t>
            </a:r>
          </a:p>
          <a:p>
            <a:pPr eaLnBrk="1" hangingPunct="1"/>
            <a:endParaRPr lang="id-ID" sz="2400" dirty="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75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88535"/>
              </p:ext>
            </p:extLst>
          </p:nvPr>
        </p:nvGraphicFramePr>
        <p:xfrm>
          <a:off x="2598738" y="2286000"/>
          <a:ext cx="50974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3" imgW="2336760" imgH="419040" progId="">
                  <p:embed/>
                </p:oleObj>
              </mc:Choice>
              <mc:Fallback>
                <p:oleObj name="Equation" r:id="rId3" imgW="233676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286000"/>
                        <a:ext cx="50974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Box 56"/>
          <p:cNvSpPr txBox="1">
            <a:spLocks noChangeArrowheads="1"/>
          </p:cNvSpPr>
          <p:nvPr/>
        </p:nvSpPr>
        <p:spPr bwMode="auto">
          <a:xfrm>
            <a:off x="5867400" y="5486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/>
              <a:t>z</a:t>
            </a:r>
            <a:endParaRPr lang="en-US"/>
          </a:p>
        </p:txBody>
      </p:sp>
      <p:grpSp>
        <p:nvGrpSpPr>
          <p:cNvPr id="3077" name="Group 67"/>
          <p:cNvGrpSpPr>
            <a:grpSpLocks/>
          </p:cNvGrpSpPr>
          <p:nvPr/>
        </p:nvGrpSpPr>
        <p:grpSpPr bwMode="auto">
          <a:xfrm>
            <a:off x="3048000" y="3503613"/>
            <a:ext cx="4038600" cy="2744787"/>
            <a:chOff x="1905000" y="3353594"/>
            <a:chExt cx="4038600" cy="2744308"/>
          </a:xfrm>
        </p:grpSpPr>
        <p:sp>
          <p:nvSpPr>
            <p:cNvPr id="3078" name="TextBox 54"/>
            <p:cNvSpPr txBox="1">
              <a:spLocks noChangeArrowheads="1"/>
            </p:cNvSpPr>
            <p:nvPr/>
          </p:nvSpPr>
          <p:spPr bwMode="auto">
            <a:xfrm>
              <a:off x="4980036" y="5656008"/>
              <a:ext cx="685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sz="2000"/>
                <a:t>z</a:t>
              </a:r>
              <a:r>
                <a:rPr lang="el-GR" sz="2000" baseline="-25000"/>
                <a:t>α</a:t>
              </a:r>
              <a:r>
                <a:rPr lang="en-US" sz="2000" baseline="-25000"/>
                <a:t>/2</a:t>
              </a:r>
              <a:endParaRPr lang="en-US" baseline="-25000"/>
            </a:p>
          </p:txBody>
        </p:sp>
        <p:grpSp>
          <p:nvGrpSpPr>
            <p:cNvPr id="3079" name="Group 66"/>
            <p:cNvGrpSpPr>
              <a:grpSpLocks/>
            </p:cNvGrpSpPr>
            <p:nvPr/>
          </p:nvGrpSpPr>
          <p:grpSpPr bwMode="auto">
            <a:xfrm>
              <a:off x="1905000" y="3353594"/>
              <a:ext cx="4038600" cy="2744308"/>
              <a:chOff x="1905000" y="3353594"/>
              <a:chExt cx="4038600" cy="2744308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1917700" y="3467874"/>
                <a:ext cx="3937000" cy="2063390"/>
              </a:xfrm>
              <a:custGeom>
                <a:avLst/>
                <a:gdLst>
                  <a:gd name="connsiteX0" fmla="*/ 0 w 3937820"/>
                  <a:gd name="connsiteY0" fmla="*/ 2062316 h 2062316"/>
                  <a:gd name="connsiteX1" fmla="*/ 1017639 w 3937820"/>
                  <a:gd name="connsiteY1" fmla="*/ 1678858 h 2062316"/>
                  <a:gd name="connsiteX2" fmla="*/ 2109020 w 3937820"/>
                  <a:gd name="connsiteY2" fmla="*/ 12290 h 2062316"/>
                  <a:gd name="connsiteX3" fmla="*/ 3052916 w 3937820"/>
                  <a:gd name="connsiteY3" fmla="*/ 1605116 h 2062316"/>
                  <a:gd name="connsiteX4" fmla="*/ 3937820 w 3937820"/>
                  <a:gd name="connsiteY4" fmla="*/ 2032819 h 2062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7820" h="2062316">
                    <a:moveTo>
                      <a:pt x="0" y="2062316"/>
                    </a:moveTo>
                    <a:cubicBezTo>
                      <a:pt x="333068" y="2041422"/>
                      <a:pt x="666136" y="2020529"/>
                      <a:pt x="1017639" y="1678858"/>
                    </a:cubicBezTo>
                    <a:cubicBezTo>
                      <a:pt x="1369142" y="1337187"/>
                      <a:pt x="1769807" y="24580"/>
                      <a:pt x="2109020" y="12290"/>
                    </a:cubicBezTo>
                    <a:cubicBezTo>
                      <a:pt x="2448233" y="0"/>
                      <a:pt x="2748116" y="1268361"/>
                      <a:pt x="3052916" y="1605116"/>
                    </a:cubicBezTo>
                    <a:cubicBezTo>
                      <a:pt x="3357716" y="1941871"/>
                      <a:pt x="3647768" y="1987345"/>
                      <a:pt x="3937820" y="2032819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905000" y="5715382"/>
                <a:ext cx="3962400" cy="15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2933100" y="4606706"/>
                <a:ext cx="2211001" cy="3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2546398" y="5472536"/>
                <a:ext cx="547592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4908598" y="5472536"/>
                <a:ext cx="547592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629060" y="3848681"/>
                <a:ext cx="1828481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2629060" y="4001055"/>
                <a:ext cx="1828481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2705260" y="4077241"/>
                <a:ext cx="1828481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2949721" y="4137566"/>
                <a:ext cx="1676107" cy="1327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3029886" y="4249469"/>
                <a:ext cx="1636427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3191803" y="4335185"/>
                <a:ext cx="1541194" cy="1219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3362445" y="4486776"/>
                <a:ext cx="1371361" cy="10858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3526740" y="4593922"/>
                <a:ext cx="1252319" cy="99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3689451" y="4680433"/>
                <a:ext cx="1155498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3859299" y="4828055"/>
                <a:ext cx="990427" cy="784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4024388" y="4939170"/>
                <a:ext cx="866624" cy="685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4187098" y="5025680"/>
                <a:ext cx="769804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6" idx="3"/>
              </p:cNvCxnSpPr>
              <p:nvPr/>
            </p:nvCxnSpPr>
            <p:spPr>
              <a:xfrm flipH="1">
                <a:off x="4419600" y="5074144"/>
                <a:ext cx="550863" cy="6412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4511725" y="5197907"/>
                <a:ext cx="577749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4674435" y="5284418"/>
                <a:ext cx="480929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4836352" y="5370134"/>
                <a:ext cx="385696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5008579" y="5542362"/>
                <a:ext cx="193641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636991" y="3764563"/>
                <a:ext cx="1752294" cy="1387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3238586" y="3620181"/>
                <a:ext cx="990427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6" idx="2"/>
              </p:cNvCxnSpPr>
              <p:nvPr/>
            </p:nvCxnSpPr>
            <p:spPr>
              <a:xfrm flipH="1">
                <a:off x="3581400" y="3480572"/>
                <a:ext cx="444500" cy="558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2857707" y="4532900"/>
                <a:ext cx="2361788" cy="31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6" name="TextBox 53"/>
              <p:cNvSpPr txBox="1">
                <a:spLocks noChangeArrowheads="1"/>
              </p:cNvSpPr>
              <p:nvPr/>
            </p:nvSpPr>
            <p:spPr bwMode="auto">
              <a:xfrm>
                <a:off x="2514600" y="5697792"/>
                <a:ext cx="1104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sz="2000" dirty="0"/>
                  <a:t>-z</a:t>
                </a:r>
                <a:r>
                  <a:rPr lang="el-GR" sz="2000" baseline="-25000" dirty="0"/>
                  <a:t>α</a:t>
                </a:r>
                <a:r>
                  <a:rPr lang="en-US" sz="2000" baseline="-25000" dirty="0"/>
                  <a:t>/2</a:t>
                </a:r>
                <a:endParaRPr lang="en-US" baseline="-25000" dirty="0"/>
              </a:p>
            </p:txBody>
          </p:sp>
          <p:sp>
            <p:nvSpPr>
              <p:cNvPr id="3107" name="TextBox 55"/>
              <p:cNvSpPr txBox="1">
                <a:spLocks noChangeArrowheads="1"/>
              </p:cNvSpPr>
              <p:nvPr/>
            </p:nvSpPr>
            <p:spPr bwMode="auto">
              <a:xfrm>
                <a:off x="3883740" y="5697792"/>
                <a:ext cx="6858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sz="2000"/>
                  <a:t>0</a:t>
                </a:r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57800" y="4648768"/>
                <a:ext cx="685800" cy="3999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000" b="1" dirty="0"/>
                  <a:t>α/2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81200" y="4648768"/>
                <a:ext cx="685800" cy="3999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000" b="1" dirty="0"/>
                  <a:t>α/2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98863" y="4648768"/>
                <a:ext cx="1096168" cy="39998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</a:rPr>
                  <a:t>1</a:t>
                </a:r>
                <a:r>
                  <a:rPr lang="en-US" sz="2000" b="1" dirty="0">
                    <a:solidFill>
                      <a:srgbClr val="FFFFFF"/>
                    </a:solidFill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‒</a:t>
                </a:r>
                <a:r>
                  <a:rPr lang="en-US" sz="2000" b="1" dirty="0">
                    <a:solidFill>
                      <a:srgbClr val="FFFFFF"/>
                    </a:solidFill>
                  </a:rPr>
                  <a:t>α/2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3" name="Straight Arrow Connector 62"/>
              <p:cNvCxnSpPr>
                <a:endCxn id="58" idx="2"/>
              </p:cNvCxnSpPr>
              <p:nvPr/>
            </p:nvCxnSpPr>
            <p:spPr>
              <a:xfrm rot="5400000" flipH="1" flipV="1">
                <a:off x="5285627" y="5247934"/>
                <a:ext cx="514260" cy="115887"/>
              </a:xfrm>
              <a:prstGeom prst="straightConnector1">
                <a:avLst/>
              </a:prstGeom>
              <a:ln w="38100"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rot="16200000" flipV="1">
                <a:off x="2124127" y="5218564"/>
                <a:ext cx="590447" cy="190500"/>
              </a:xfrm>
              <a:prstGeom prst="straightConnector1">
                <a:avLst/>
              </a:prstGeom>
              <a:ln w="38100"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96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696200" cy="914400"/>
          </a:xfrm>
        </p:spPr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:</a:t>
            </a:r>
            <a:endParaRPr lang="id-ID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39088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3600" dirty="0"/>
              <a:t>Tujuan utama kita mengambil sampel dari suatu populasi adalah untuk memperoleh informasi mengenai parameter populasi. </a:t>
            </a:r>
            <a:endParaRPr lang="id-ID" sz="3600" dirty="0" smtClean="0"/>
          </a:p>
          <a:p>
            <a:pPr>
              <a:lnSpc>
                <a:spcPct val="90000"/>
              </a:lnSpc>
            </a:pPr>
            <a:endParaRPr lang="sv-SE" sz="3600" dirty="0"/>
          </a:p>
          <a:p>
            <a:pPr>
              <a:lnSpc>
                <a:spcPct val="90000"/>
              </a:lnSpc>
            </a:pPr>
            <a:r>
              <a:rPr lang="sv-SE" sz="3600" dirty="0"/>
              <a:t>Oleh karena parameter populasi tidak diketahui, maka dalam statistika inferensia dipelajari bagaimana cara mengetahui parameter tersebut.</a:t>
            </a:r>
          </a:p>
        </p:txBody>
      </p:sp>
    </p:spTree>
    <p:extLst>
      <p:ext uri="{BB962C8B-B14F-4D97-AF65-F5344CB8AC3E}">
        <p14:creationId xmlns:p14="http://schemas.microsoft.com/office/powerpoint/2010/main" val="39985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023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i="1" dirty="0" err="1" smtClean="0"/>
              <a:t>Contoh</a:t>
            </a:r>
            <a:r>
              <a:rPr lang="en-US" sz="2400" i="1" dirty="0" smtClean="0"/>
              <a:t>:</a:t>
            </a:r>
            <a:r>
              <a:rPr lang="en-US" sz="2400" dirty="0" smtClean="0"/>
              <a:t> Rata-rata IP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</a:t>
            </a:r>
            <a:r>
              <a:rPr lang="en-US" sz="2400" dirty="0" err="1" smtClean="0"/>
              <a:t>acak</a:t>
            </a:r>
            <a:r>
              <a:rPr lang="en-US" sz="2400" dirty="0" smtClean="0"/>
              <a:t> 36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S-1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2</a:t>
            </a:r>
            <a:r>
              <a:rPr lang="id-ID" sz="2400" dirty="0" smtClean="0"/>
              <a:t>.</a:t>
            </a:r>
            <a:r>
              <a:rPr lang="en-US" sz="2400" dirty="0" smtClean="0"/>
              <a:t>6. </a:t>
            </a: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selang</a:t>
            </a:r>
            <a:r>
              <a:rPr lang="en-US" sz="2400" dirty="0" smtClean="0"/>
              <a:t>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95% </a:t>
            </a:r>
            <a:r>
              <a:rPr lang="en-US" sz="2400" dirty="0" err="1" smtClean="0"/>
              <a:t>dan</a:t>
            </a:r>
            <a:r>
              <a:rPr lang="en-US" sz="2400" dirty="0" smtClean="0"/>
              <a:t> 99% </a:t>
            </a:r>
            <a:r>
              <a:rPr lang="en-US" sz="2400" dirty="0" err="1" smtClean="0"/>
              <a:t>untuk</a:t>
            </a:r>
            <a:r>
              <a:rPr lang="en-US" sz="2400" dirty="0" smtClean="0"/>
              <a:t> rata-rata IP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S-1! </a:t>
            </a:r>
            <a:r>
              <a:rPr lang="en-US" sz="2400" dirty="0" err="1" smtClean="0"/>
              <a:t>Anggap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deviasi</a:t>
            </a:r>
            <a:r>
              <a:rPr lang="en-US" sz="2400" dirty="0" smtClean="0"/>
              <a:t> </a:t>
            </a:r>
            <a:r>
              <a:rPr lang="en-US" sz="2400" dirty="0" err="1" smtClean="0"/>
              <a:t>populasinya</a:t>
            </a:r>
            <a:r>
              <a:rPr lang="en-US" sz="2400" dirty="0" smtClean="0"/>
              <a:t> 0</a:t>
            </a:r>
            <a:r>
              <a:rPr lang="id-ID" sz="2400" dirty="0" smtClean="0"/>
              <a:t>.</a:t>
            </a:r>
            <a:r>
              <a:rPr lang="en-US" sz="2400" dirty="0" smtClean="0"/>
              <a:t>3.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i="1" dirty="0" err="1" smtClean="0"/>
              <a:t>Solusi</a:t>
            </a:r>
            <a:r>
              <a:rPr lang="en-US" sz="2400" i="1" dirty="0" smtClean="0"/>
              <a:t>:</a:t>
            </a:r>
            <a:endParaRPr lang="en-US" sz="2400" dirty="0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Diketahui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x-bar</a:t>
            </a:r>
            <a:r>
              <a:rPr lang="en-US" sz="2000" dirty="0" smtClean="0">
                <a:solidFill>
                  <a:schemeClr val="tx1"/>
                </a:solidFill>
              </a:rPr>
              <a:t> = 2</a:t>
            </a:r>
            <a:r>
              <a:rPr lang="id-ID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6; </a:t>
            </a:r>
            <a:r>
              <a:rPr lang="el-GR" sz="2000" i="1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= 0</a:t>
            </a:r>
            <a:r>
              <a:rPr lang="id-ID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3; </a:t>
            </a:r>
            <a:r>
              <a:rPr lang="en-US" sz="2000" i="1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z</a:t>
            </a:r>
            <a:r>
              <a:rPr lang="en-US" sz="2000" baseline="-25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0.025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= 1.96; </a:t>
            </a:r>
            <a:r>
              <a:rPr lang="en-US" sz="2000" i="1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z</a:t>
            </a:r>
            <a:r>
              <a:rPr lang="en-US" sz="2000" baseline="-25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0.005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= 2.575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Selang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kepercayaan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95%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rata-rata IP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semua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S-I:</a:t>
            </a:r>
          </a:p>
          <a:p>
            <a:pPr lvl="1" algn="just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ea typeface="Cambria Math" pitchFamily="18" charset="0"/>
              <a:cs typeface="Cambria Math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ea typeface="Cambria Math" pitchFamily="18" charset="0"/>
              <a:cs typeface="Cambria Math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ea typeface="Cambria Math" pitchFamily="18" charset="0"/>
              <a:cs typeface="Cambria Math" pitchFamily="18" charset="0"/>
            </a:endParaRPr>
          </a:p>
          <a:p>
            <a:pPr lvl="1" algn="just">
              <a:lnSpc>
                <a:spcPct val="90000"/>
              </a:lnSpc>
            </a:pPr>
            <a:endParaRPr lang="id-ID" sz="2000" dirty="0" smtClean="0">
              <a:solidFill>
                <a:schemeClr val="tx1"/>
              </a:solidFill>
              <a:ea typeface="Cambria Math" pitchFamily="18" charset="0"/>
              <a:cs typeface="Cambria Math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Interpretasi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: 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dipercaya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sebesar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95%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bahwa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rata-rata IP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semua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mahasiswa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S-1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antara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2.50 </a:t>
            </a:r>
            <a:r>
              <a:rPr lang="en-US" sz="2000" dirty="0" err="1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hingga</a:t>
            </a:r>
            <a:r>
              <a:rPr lang="en-US" sz="2000" dirty="0" smtClean="0">
                <a:solidFill>
                  <a:schemeClr val="tx1"/>
                </a:solidFill>
                <a:ea typeface="Cambria Math" pitchFamily="18" charset="0"/>
                <a:cs typeface="Cambria Math" pitchFamily="18" charset="0"/>
              </a:rPr>
              <a:t> 2.70</a:t>
            </a:r>
          </a:p>
          <a:p>
            <a:pPr lvl="1" algn="just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ea typeface="Cambria Math" pitchFamily="18" charset="0"/>
              <a:cs typeface="Cambria Math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ea typeface="Cambria Math" pitchFamily="18" charset="0"/>
              <a:cs typeface="Cambria Math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12377"/>
              </p:ext>
            </p:extLst>
          </p:nvPr>
        </p:nvGraphicFramePr>
        <p:xfrm>
          <a:off x="2667000" y="3200400"/>
          <a:ext cx="426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3" imgW="2743200" imgH="685800" progId="">
                  <p:embed/>
                </p:oleObj>
              </mc:Choice>
              <mc:Fallback>
                <p:oleObj name="Equation" r:id="rId3" imgW="2743200" imgH="68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4267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7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73725"/>
          </a:xfrm>
        </p:spPr>
        <p:txBody>
          <a:bodyPr/>
          <a:lstStyle/>
          <a:p>
            <a:pPr marL="450850" lvl="1" indent="-355600" algn="just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err="1" smtClean="0">
                <a:ea typeface="Cambria Math"/>
              </a:rPr>
              <a:t>Selang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err="1" smtClean="0">
                <a:ea typeface="Cambria Math"/>
              </a:rPr>
              <a:t>kepercayaan</a:t>
            </a:r>
            <a:r>
              <a:rPr lang="en-US" sz="2000" dirty="0" smtClean="0">
                <a:ea typeface="Cambria Math"/>
              </a:rPr>
              <a:t> 99% </a:t>
            </a:r>
            <a:r>
              <a:rPr lang="en-US" sz="2000" dirty="0" err="1" smtClean="0">
                <a:ea typeface="Cambria Math"/>
              </a:rPr>
              <a:t>untuk</a:t>
            </a:r>
            <a:r>
              <a:rPr lang="en-US" sz="2000" dirty="0" smtClean="0">
                <a:ea typeface="Cambria Math"/>
              </a:rPr>
              <a:t> rata-rata IP </a:t>
            </a:r>
            <a:r>
              <a:rPr lang="en-US" sz="2000" dirty="0" err="1" smtClean="0">
                <a:ea typeface="Cambria Math"/>
              </a:rPr>
              <a:t>semua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err="1" smtClean="0">
                <a:ea typeface="Cambria Math"/>
              </a:rPr>
              <a:t>mahasiswa</a:t>
            </a:r>
            <a:r>
              <a:rPr lang="en-US" sz="2000" dirty="0" smtClean="0">
                <a:ea typeface="Cambria Math"/>
              </a:rPr>
              <a:t> S-I:</a:t>
            </a:r>
          </a:p>
          <a:p>
            <a:pPr marL="693738" lvl="1" indent="-295275" algn="just">
              <a:spcBef>
                <a:spcPts val="600"/>
              </a:spcBef>
              <a:buSzPct val="80000"/>
              <a:buFont typeface="Wingdings 2"/>
              <a:buChar char=""/>
              <a:defRPr/>
            </a:pPr>
            <a:endParaRPr lang="en-US" sz="2000" dirty="0" smtClean="0">
              <a:ea typeface="Cambria Math"/>
            </a:endParaRPr>
          </a:p>
          <a:p>
            <a:pPr marL="693738" lvl="1" indent="-295275" algn="just">
              <a:spcBef>
                <a:spcPts val="600"/>
              </a:spcBef>
              <a:buSzPct val="80000"/>
              <a:buFont typeface="Wingdings 2"/>
              <a:buChar char=""/>
              <a:defRPr/>
            </a:pPr>
            <a:endParaRPr lang="en-US" sz="2000" dirty="0" smtClean="0">
              <a:ea typeface="Cambria Math"/>
            </a:endParaRPr>
          </a:p>
          <a:p>
            <a:pPr marL="693738" lvl="1" indent="-295275" algn="just">
              <a:spcBef>
                <a:spcPts val="600"/>
              </a:spcBef>
              <a:buSzPct val="80000"/>
              <a:buFont typeface="Wingdings 2"/>
              <a:buChar char=""/>
              <a:defRPr/>
            </a:pPr>
            <a:endParaRPr lang="en-US" sz="2000" dirty="0" smtClean="0">
              <a:ea typeface="Cambria Math"/>
            </a:endParaRPr>
          </a:p>
          <a:p>
            <a:pPr marL="693738" lvl="1" indent="-295275" algn="just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000" dirty="0" err="1" smtClean="0">
                <a:ea typeface="Cambria Math"/>
              </a:rPr>
              <a:t>Interpretasi</a:t>
            </a:r>
            <a:r>
              <a:rPr lang="en-US" sz="2000" dirty="0" smtClean="0">
                <a:ea typeface="Cambria Math"/>
              </a:rPr>
              <a:t>:  </a:t>
            </a:r>
            <a:r>
              <a:rPr lang="en-US" sz="2000" dirty="0" err="1" smtClean="0">
                <a:ea typeface="Cambria Math"/>
              </a:rPr>
              <a:t>Dengan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err="1" smtClean="0">
                <a:ea typeface="Cambria Math"/>
              </a:rPr>
              <a:t>tingkat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err="1" smtClean="0">
                <a:ea typeface="Cambria Math"/>
              </a:rPr>
              <a:t>kesalahan</a:t>
            </a:r>
            <a:r>
              <a:rPr lang="en-US" sz="2000" dirty="0" smtClean="0">
                <a:ea typeface="Cambria Math"/>
              </a:rPr>
              <a:t> 1%,  </a:t>
            </a:r>
            <a:r>
              <a:rPr lang="en-US" sz="2000" dirty="0" err="1" smtClean="0">
                <a:ea typeface="Cambria Math"/>
              </a:rPr>
              <a:t>dapat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err="1" smtClean="0">
                <a:ea typeface="Cambria Math"/>
              </a:rPr>
              <a:t>dinyatakan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err="1" smtClean="0">
                <a:ea typeface="Cambria Math"/>
              </a:rPr>
              <a:t>bahwa</a:t>
            </a:r>
            <a:r>
              <a:rPr lang="en-US" sz="2000" dirty="0" smtClean="0">
                <a:ea typeface="Cambria Math"/>
              </a:rPr>
              <a:t> rata-rata IP </a:t>
            </a:r>
            <a:r>
              <a:rPr lang="en-US" sz="2000" dirty="0" err="1" smtClean="0">
                <a:ea typeface="Cambria Math"/>
              </a:rPr>
              <a:t>semua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err="1" smtClean="0">
                <a:ea typeface="Cambria Math"/>
              </a:rPr>
              <a:t>mahasiswa</a:t>
            </a:r>
            <a:r>
              <a:rPr lang="en-US" sz="2000" dirty="0" smtClean="0">
                <a:ea typeface="Cambria Math"/>
              </a:rPr>
              <a:t> S-1 </a:t>
            </a:r>
            <a:r>
              <a:rPr lang="en-US" sz="2000" dirty="0" err="1" smtClean="0">
                <a:ea typeface="Cambria Math"/>
              </a:rPr>
              <a:t>antara</a:t>
            </a:r>
            <a:r>
              <a:rPr lang="en-US" sz="2000" dirty="0" smtClean="0">
                <a:ea typeface="Cambria Math"/>
              </a:rPr>
              <a:t> 2.47 </a:t>
            </a:r>
            <a:r>
              <a:rPr lang="en-US" sz="2000" dirty="0" err="1" smtClean="0">
                <a:ea typeface="Cambria Math"/>
              </a:rPr>
              <a:t>hingga</a:t>
            </a:r>
            <a:r>
              <a:rPr lang="en-US" sz="2000" dirty="0" smtClean="0">
                <a:ea typeface="Cambria Math"/>
              </a:rPr>
              <a:t> 2.73.</a:t>
            </a:r>
          </a:p>
          <a:p>
            <a:pPr marL="419418" indent="-295275" algn="ctr">
              <a:buFont typeface="Wingdings" pitchFamily="2" charset="2"/>
              <a:buNone/>
              <a:defRPr/>
            </a:pPr>
            <a:r>
              <a:rPr lang="en-US" sz="1800" dirty="0" smtClean="0">
                <a:ea typeface="Cambria Math"/>
              </a:rPr>
              <a:t>--00--</a:t>
            </a:r>
          </a:p>
          <a:p>
            <a:pPr marL="419418" indent="-295275" algn="ctr">
              <a:buFont typeface="Wingdings" pitchFamily="2" charset="2"/>
              <a:buNone/>
              <a:defRPr/>
            </a:pPr>
            <a:endParaRPr lang="en-US" sz="1800" dirty="0" smtClean="0">
              <a:ea typeface="Cambria Math"/>
            </a:endParaRPr>
          </a:p>
          <a:p>
            <a:pPr marL="419418" indent="-295275" algn="just">
              <a:defRPr/>
            </a:pPr>
            <a:r>
              <a:rPr lang="en-US" sz="2400" dirty="0" err="1" smtClean="0">
                <a:ea typeface="Cambria Math"/>
              </a:rPr>
              <a:t>Perhatikan</a:t>
            </a:r>
            <a:r>
              <a:rPr lang="en-US" sz="2400" dirty="0" smtClean="0">
                <a:ea typeface="Cambria Math"/>
              </a:rPr>
              <a:t>:</a:t>
            </a:r>
          </a:p>
          <a:p>
            <a:pPr marL="365760" lvl="1" indent="-283464">
              <a:spcBef>
                <a:spcPts val="600"/>
              </a:spcBef>
              <a:buSzPct val="80000"/>
              <a:buFontTx/>
              <a:buNone/>
              <a:defRPr/>
            </a:pPr>
            <a:endParaRPr lang="en-US" sz="2000" dirty="0" smtClean="0">
              <a:ea typeface="Cambria Math"/>
            </a:endParaRPr>
          </a:p>
          <a:p>
            <a:pPr marL="91440">
              <a:defRPr/>
            </a:pPr>
            <a:endParaRPr lang="en-US" sz="2400" dirty="0" smtClean="0">
              <a:ea typeface="Cambria Math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endParaRPr lang="en-US" sz="2000" dirty="0" smtClean="0">
              <a:ea typeface="Cambria Math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29801"/>
              </p:ext>
            </p:extLst>
          </p:nvPr>
        </p:nvGraphicFramePr>
        <p:xfrm>
          <a:off x="2590800" y="1295400"/>
          <a:ext cx="4543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2" name="Equation" r:id="rId3" imgW="2920680" imgH="685800" progId="">
                  <p:embed/>
                </p:oleObj>
              </mc:Choice>
              <mc:Fallback>
                <p:oleObj name="Equation" r:id="rId3" imgW="2920680" imgH="68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95400"/>
                        <a:ext cx="45434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20"/>
          <p:cNvGrpSpPr/>
          <p:nvPr/>
        </p:nvGrpSpPr>
        <p:grpSpPr>
          <a:xfrm>
            <a:off x="2286000" y="4510088"/>
            <a:ext cx="6019800" cy="1509712"/>
            <a:chOff x="2286000" y="4510548"/>
            <a:chExt cx="6019800" cy="1509252"/>
          </a:xfrm>
          <a:noFill/>
        </p:grpSpPr>
        <p:grpSp>
          <p:nvGrpSpPr>
            <p:cNvPr id="15" name="Group 19"/>
            <p:cNvGrpSpPr/>
            <p:nvPr/>
          </p:nvGrpSpPr>
          <p:grpSpPr>
            <a:xfrm>
              <a:off x="2286000" y="4910476"/>
              <a:ext cx="6019800" cy="1109324"/>
              <a:chOff x="2286000" y="4909980"/>
              <a:chExt cx="6019800" cy="1109820"/>
            </a:xfrm>
            <a:grpFill/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743200" y="5410200"/>
                <a:ext cx="4953000" cy="1200"/>
              </a:xfrm>
              <a:prstGeom prst="line">
                <a:avLst/>
              </a:prstGeom>
              <a:grpFill/>
              <a:ln w="28575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5105400" y="5410200"/>
                <a:ext cx="304800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6020594" y="5410200"/>
                <a:ext cx="304800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ight Brace 12"/>
              <p:cNvSpPr/>
              <p:nvPr/>
            </p:nvSpPr>
            <p:spPr>
              <a:xfrm rot="16200000">
                <a:off x="5587794" y="4579986"/>
                <a:ext cx="254412" cy="914400"/>
              </a:xfrm>
              <a:prstGeom prst="rightBrace">
                <a:avLst>
                  <a:gd name="adj1" fmla="val 47043"/>
                  <a:gd name="adj2" fmla="val 48827"/>
                </a:avLst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aphicFrame>
            <p:nvGraphicFramePr>
              <p:cNvPr id="5123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8805745"/>
                  </p:ext>
                </p:extLst>
              </p:nvPr>
            </p:nvGraphicFramePr>
            <p:xfrm>
              <a:off x="2286000" y="5380495"/>
              <a:ext cx="1143000" cy="639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43" name="Equation" r:id="rId5" imgW="749160" imgH="419040" progId="">
                      <p:embed/>
                    </p:oleObj>
                  </mc:Choice>
                  <mc:Fallback>
                    <p:oleObj name="Equation" r:id="rId5" imgW="749160" imgH="4190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6000" y="5380495"/>
                            <a:ext cx="1143000" cy="639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3402271"/>
                  </p:ext>
                </p:extLst>
              </p:nvPr>
            </p:nvGraphicFramePr>
            <p:xfrm>
              <a:off x="7162800" y="5380495"/>
              <a:ext cx="1143000" cy="639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44" name="Equation" r:id="rId7" imgW="749160" imgH="419040" progId="">
                      <p:embed/>
                    </p:oleObj>
                  </mc:Choice>
                  <mc:Fallback>
                    <p:oleObj name="Equation" r:id="rId7" imgW="749160" imgH="4190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62800" y="5380495"/>
                            <a:ext cx="1143000" cy="639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" name="Object 5"/>
              <p:cNvGraphicFramePr>
                <a:graphicFrameLocks noChangeAspect="1"/>
              </p:cNvGraphicFramePr>
              <p:nvPr/>
            </p:nvGraphicFramePr>
            <p:xfrm>
              <a:off x="5167979" y="5629736"/>
              <a:ext cx="212725" cy="252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45" name="Equation" r:id="rId9" imgW="139680" imgH="164880" progId="">
                      <p:embed/>
                    </p:oleObj>
                  </mc:Choice>
                  <mc:Fallback>
                    <p:oleObj name="Equation" r:id="rId9" imgW="139680" imgH="16488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7979" y="5629736"/>
                            <a:ext cx="212725" cy="252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" name="Object 6"/>
              <p:cNvGraphicFramePr>
                <a:graphicFrameLocks noChangeAspect="1"/>
              </p:cNvGraphicFramePr>
              <p:nvPr/>
            </p:nvGraphicFramePr>
            <p:xfrm>
              <a:off x="6086475" y="5629275"/>
              <a:ext cx="231775" cy="252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46" name="Equation" r:id="rId11" imgW="152280" imgH="164880" progId="">
                      <p:embed/>
                    </p:oleObj>
                  </mc:Choice>
                  <mc:Fallback>
                    <p:oleObj name="Equation" r:id="rId11" imgW="152280" imgH="16488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86475" y="5629275"/>
                            <a:ext cx="231775" cy="252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5410200" y="4510548"/>
              <a:ext cx="990600" cy="36921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err="1"/>
                <a:t>galat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74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mic Sans MS" pitchFamily="66" charset="0"/>
              </a:rPr>
              <a:t>b. </a:t>
            </a:r>
            <a:r>
              <a:rPr lang="en-US" b="1" dirty="0" err="1" smtClean="0">
                <a:latin typeface="Comic Sans MS" pitchFamily="66" charset="0"/>
              </a:rPr>
              <a:t>Untuk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populasi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terbatas</a:t>
            </a:r>
            <a:r>
              <a:rPr lang="en-US" b="1" dirty="0" smtClean="0">
                <a:latin typeface="Comic Sans MS" pitchFamily="66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pengambilan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sampel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tanpa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pengembalian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dan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it-IT" b="1" dirty="0" smtClean="0">
                <a:effectLst/>
                <a:latin typeface="Comic Sans MS" pitchFamily="66" charset="0"/>
                <a:cs typeface="Times New Roman" pitchFamily="18" charset="0"/>
              </a:rPr>
              <a:t>σ diketahui atau n/N &gt; 5%</a:t>
            </a:r>
            <a:endParaRPr lang="id-ID" b="1" dirty="0" smtClean="0">
              <a:effectLst/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id-ID" b="1" dirty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id-ID" b="1" dirty="0" smtClean="0">
              <a:effectLst/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id-ID" b="1" dirty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id-ID" b="1" dirty="0" smtClean="0">
              <a:effectLst/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id-ID" b="1" dirty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id-ID" b="1" dirty="0" smtClean="0">
                <a:effectLst/>
                <a:latin typeface="Comic Sans MS" pitchFamily="66" charset="0"/>
                <a:cs typeface="Times New Roman" pitchFamily="18" charset="0"/>
              </a:rPr>
              <a:t>Cara mengerjakan sama, sedikit beda pd rumus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id-ID" b="1" dirty="0">
                <a:latin typeface="Comic Sans MS" pitchFamily="66" charset="0"/>
                <a:cs typeface="Times New Roman" pitchFamily="18" charset="0"/>
              </a:rPr>
              <a:t>	</a:t>
            </a:r>
            <a:r>
              <a:rPr lang="id-ID" b="1" dirty="0" smtClean="0">
                <a:latin typeface="Comic Sans MS" pitchFamily="66" charset="0"/>
                <a:cs typeface="Times New Roman" pitchFamily="18" charset="0"/>
              </a:rPr>
              <a:t>		untuk dikalikan, untuk nilai batas 			bawah maupun atas.</a:t>
            </a:r>
            <a:endParaRPr lang="en-US" b="1" dirty="0" smtClean="0"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582613" y="2438400"/>
          <a:ext cx="79025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4" imgW="3200400" imgH="457200" progId="Equation.3">
                  <p:embed/>
                </p:oleObj>
              </mc:Choice>
              <mc:Fallback>
                <p:oleObj name="Equation" r:id="rId4" imgW="320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2438400"/>
                        <a:ext cx="7902575" cy="1447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05" name="Picture 2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4"/>
          <a:stretch/>
        </p:blipFill>
        <p:spPr bwMode="auto">
          <a:xfrm>
            <a:off x="609600" y="4800600"/>
            <a:ext cx="137186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19400" y="2438400"/>
            <a:ext cx="1295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7162800" y="2438400"/>
            <a:ext cx="1295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44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38200"/>
            <a:ext cx="8096250" cy="914400"/>
          </a:xfrm>
        </p:spPr>
        <p:txBody>
          <a:bodyPr>
            <a:normAutofit fontScale="90000"/>
          </a:bodyPr>
          <a:lstStyle/>
          <a:p>
            <a:r>
              <a:rPr lang="en-US" i="1" dirty="0" err="1"/>
              <a:t>Pendugaan</a:t>
            </a:r>
            <a:r>
              <a:rPr lang="en-US" i="1" dirty="0"/>
              <a:t> </a:t>
            </a:r>
            <a:r>
              <a:rPr lang="en-US" i="1" dirty="0" err="1"/>
              <a:t>perameter</a:t>
            </a:r>
            <a:r>
              <a:rPr lang="en-US" i="1" dirty="0"/>
              <a:t> </a:t>
            </a:r>
            <a:r>
              <a:rPr lang="en-US" i="1" dirty="0" err="1"/>
              <a:t>proporsi</a:t>
            </a:r>
            <a:r>
              <a:rPr lang="en-US" i="1" dirty="0"/>
              <a:t> P:</a:t>
            </a:r>
            <a:endParaRPr lang="id-ID" i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2106613"/>
            <a:ext cx="6838950" cy="1009650"/>
          </a:xfrm>
        </p:spPr>
        <p:txBody>
          <a:bodyPr/>
          <a:lstStyle/>
          <a:p>
            <a:r>
              <a:rPr lang="en-US"/>
              <a:t>Interval kepercayaan (1 -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) untuk menduga proporsi P adalah :</a:t>
            </a:r>
            <a:endParaRPr lang="id-ID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331913" y="3068638"/>
          <a:ext cx="576103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3" imgW="2298700" imgH="444500" progId="Equation.3">
                  <p:embed/>
                </p:oleObj>
              </mc:Choice>
              <mc:Fallback>
                <p:oleObj name="Equation" r:id="rId3" imgW="2298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5761037" cy="1122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692275" y="4868863"/>
          <a:ext cx="10810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5" imgW="469696" imgH="393529" progId="Equation.3">
                  <p:embed/>
                </p:oleObj>
              </mc:Choice>
              <mc:Fallback>
                <p:oleObj name="Equation" r:id="rId5" imgW="46969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868863"/>
                        <a:ext cx="1081088" cy="904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995738" y="4868863"/>
          <a:ext cx="15128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Equation" r:id="rId7" imgW="685800" imgH="393700" progId="Equation.3">
                  <p:embed/>
                </p:oleObj>
              </mc:Choice>
              <mc:Fallback>
                <p:oleObj name="Equation" r:id="rId7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68863"/>
                        <a:ext cx="1512887" cy="8620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Rot="1" noChangeArrowheads="1"/>
          </p:cNvSpPr>
          <p:nvPr/>
        </p:nvSpPr>
        <p:spPr bwMode="auto">
          <a:xfrm>
            <a:off x="323850" y="4221163"/>
            <a:ext cx="2233613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/>
            <a:r>
              <a:rPr lang="en-US">
                <a:latin typeface="Arial" charset="0"/>
              </a:rPr>
              <a:t>Dimana :</a:t>
            </a:r>
            <a:endParaRPr lang="id-ID">
              <a:latin typeface="Arial" charset="0"/>
            </a:endParaRPr>
          </a:p>
        </p:txBody>
      </p:sp>
      <p:sp>
        <p:nvSpPr>
          <p:cNvPr id="17419" name="Rectangle 11"/>
          <p:cNvSpPr>
            <a:spLocks noRot="1" noChangeArrowheads="1"/>
          </p:cNvSpPr>
          <p:nvPr/>
        </p:nvSpPr>
        <p:spPr bwMode="auto">
          <a:xfrm>
            <a:off x="2484438" y="5013325"/>
            <a:ext cx="12239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/>
            <a:r>
              <a:rPr lang="en-US" sz="2400">
                <a:latin typeface="Arial" charset="0"/>
              </a:rPr>
              <a:t>dan</a:t>
            </a:r>
            <a:endParaRPr lang="id-ID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Comic Sans MS" pitchFamily="66" charset="0"/>
              </a:rPr>
              <a:t>Pendugaan Interval Untuk Proporsi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307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b="1" smtClean="0">
                <a:latin typeface="Comic Sans MS" pitchFamily="66" charset="0"/>
              </a:rPr>
              <a:t>Untuk sampel besar (n &gt; 30)</a:t>
            </a:r>
          </a:p>
          <a:p>
            <a:pPr marL="609600" indent="-609600" eaLnBrk="1" hangingPunct="1">
              <a:buFont typeface="Wingdings" pitchFamily="2" charset="2"/>
              <a:buAutoNum type="alphaLcPeriod"/>
              <a:defRPr/>
            </a:pPr>
            <a:r>
              <a:rPr lang="en-US" b="1" smtClean="0">
                <a:latin typeface="Comic Sans MS" pitchFamily="66" charset="0"/>
              </a:rPr>
              <a:t>Untuk populasi tidak terbatas</a:t>
            </a:r>
          </a:p>
          <a:p>
            <a:pPr marL="609600" indent="-609600" eaLnBrk="1" hangingPunct="1">
              <a:buFont typeface="Wingdings" pitchFamily="2" charset="2"/>
              <a:buAutoNum type="alphaLcPeriod"/>
              <a:defRPr/>
            </a:pPr>
            <a:endParaRPr lang="en-US" b="1" smtClean="0">
              <a:latin typeface="Comic Sans MS" pitchFamily="66" charset="0"/>
            </a:endParaRPr>
          </a:p>
          <a:p>
            <a:pPr marL="609600" indent="-609600" eaLnBrk="1" hangingPunct="1">
              <a:buFont typeface="Wingdings" pitchFamily="2" charset="2"/>
              <a:buAutoNum type="alphaLcPeriod"/>
              <a:defRPr/>
            </a:pPr>
            <a:endParaRPr lang="en-US" b="1" smtClean="0">
              <a:latin typeface="Comic Sans MS" pitchFamily="66" charset="0"/>
            </a:endParaRPr>
          </a:p>
          <a:p>
            <a:pPr marL="609600" indent="-609600" eaLnBrk="1" hangingPunct="1">
              <a:buFont typeface="Wingdings" pitchFamily="2" charset="2"/>
              <a:buAutoNum type="alphaLcPeriod"/>
              <a:defRPr/>
            </a:pPr>
            <a:r>
              <a:rPr lang="en-US" b="1" smtClean="0">
                <a:latin typeface="Comic Sans MS" pitchFamily="66" charset="0"/>
              </a:rPr>
              <a:t>Untuk populasi terbatas dan pengambilan sampel tanpa pengembalian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mtClean="0">
              <a:solidFill>
                <a:srgbClr val="FFFFFF"/>
              </a:solidFill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14400" y="2819400"/>
          <a:ext cx="746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4" imgW="2971800" imgH="444500" progId="Equation.3">
                  <p:embed/>
                </p:oleObj>
              </mc:Choice>
              <mc:Fallback>
                <p:oleObj name="Equation" r:id="rId4" imgW="2971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467600" cy="1066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mtClean="0">
              <a:solidFill>
                <a:srgbClr val="FFFFFF"/>
              </a:solidFill>
            </a:endParaRP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914400" y="5105400"/>
          <a:ext cx="71628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Equation" r:id="rId6" imgW="4025900" imgH="444500" progId="Equation.3">
                  <p:embed/>
                </p:oleObj>
              </mc:Choice>
              <mc:Fallback>
                <p:oleObj name="Equation" r:id="rId6" imgW="4025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7162800" cy="1112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9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696200" cy="914400"/>
          </a:xfrm>
        </p:spPr>
        <p:txBody>
          <a:bodyPr>
            <a:normAutofit fontScale="90000"/>
          </a:bodyPr>
          <a:lstStyle/>
          <a:p>
            <a:r>
              <a:rPr lang="sv-SE" sz="3200" i="1"/>
              <a:t>Pendugaan parameter beda dua rata-rata (</a:t>
            </a:r>
            <a:r>
              <a:rPr lang="en-US" sz="3200" i="1">
                <a:sym typeface="Symbol" pitchFamily="18" charset="2"/>
              </a:rPr>
              <a:t></a:t>
            </a:r>
            <a:r>
              <a:rPr lang="sv-SE" sz="3200" i="1"/>
              <a:t>1 - </a:t>
            </a:r>
            <a:r>
              <a:rPr lang="en-US" sz="3200" i="1">
                <a:sym typeface="Symbol" pitchFamily="18" charset="2"/>
              </a:rPr>
              <a:t></a:t>
            </a:r>
            <a:r>
              <a:rPr lang="sv-SE" sz="3200" i="1"/>
              <a:t>2)</a:t>
            </a:r>
            <a:r>
              <a:rPr lang="id-ID" sz="3200"/>
              <a:t> </a:t>
            </a:r>
            <a:r>
              <a:rPr lang="en-US" sz="3200"/>
              <a:t>:</a:t>
            </a:r>
            <a:endParaRPr lang="id-ID" sz="32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540750" cy="1439862"/>
          </a:xfrm>
        </p:spPr>
        <p:txBody>
          <a:bodyPr/>
          <a:lstStyle/>
          <a:p>
            <a:r>
              <a:rPr lang="sv-SE"/>
              <a:t>Interval kepercayaan (1 - </a:t>
            </a:r>
            <a:r>
              <a:rPr lang="en-US">
                <a:sym typeface="Symbol" pitchFamily="18" charset="2"/>
              </a:rPr>
              <a:t></a:t>
            </a:r>
            <a:r>
              <a:rPr lang="sv-SE"/>
              <a:t>) untuk menduga beda dua rata-rata </a:t>
            </a:r>
            <a:r>
              <a:rPr lang="en-US">
                <a:sym typeface="Symbol" pitchFamily="18" charset="2"/>
              </a:rPr>
              <a:t></a:t>
            </a:r>
            <a:r>
              <a:rPr lang="sv-SE" baseline="-25000"/>
              <a:t>1</a:t>
            </a:r>
            <a:r>
              <a:rPr lang="sv-SE"/>
              <a:t> - </a:t>
            </a:r>
            <a:r>
              <a:rPr lang="en-US">
                <a:sym typeface="Symbol" pitchFamily="18" charset="2"/>
              </a:rPr>
              <a:t></a:t>
            </a:r>
            <a:r>
              <a:rPr lang="sv-SE" baseline="-25000"/>
              <a:t>2</a:t>
            </a:r>
            <a:r>
              <a:rPr lang="sv-SE"/>
              <a:t> :</a:t>
            </a:r>
            <a:endParaRPr lang="id-ID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01625" y="3284538"/>
          <a:ext cx="86042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3" imgW="4419600" imgH="508000" progId="Equation.3">
                  <p:embed/>
                </p:oleObj>
              </mc:Choice>
              <mc:Fallback>
                <p:oleObj name="Equation" r:id="rId3" imgW="4419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284538"/>
                        <a:ext cx="8604250" cy="9826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2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696200" cy="914400"/>
          </a:xfrm>
        </p:spPr>
        <p:txBody>
          <a:bodyPr>
            <a:normAutofit fontScale="90000"/>
          </a:bodyPr>
          <a:lstStyle/>
          <a:p>
            <a:r>
              <a:rPr lang="en-US" sz="3200" i="1"/>
              <a:t>Pendugaan parameter beda dua proporsi (P1 - P2):</a:t>
            </a:r>
            <a:r>
              <a:rPr lang="id-ID" sz="320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2176463"/>
            <a:ext cx="6838950" cy="1508125"/>
          </a:xfrm>
        </p:spPr>
        <p:txBody>
          <a:bodyPr/>
          <a:lstStyle/>
          <a:p>
            <a:pPr algn="just"/>
            <a:r>
              <a:rPr lang="de-DE"/>
              <a:t>Interval kepercayaan (1 - </a:t>
            </a:r>
            <a:r>
              <a:rPr lang="en-US">
                <a:sym typeface="Symbol" pitchFamily="18" charset="2"/>
              </a:rPr>
              <a:t></a:t>
            </a:r>
            <a:r>
              <a:rPr lang="de-DE"/>
              <a:t>) untuk menduga beda dua proporsi ( P1 - P2 ) adalah :</a:t>
            </a:r>
            <a:endParaRPr lang="id-ID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66688" y="3833813"/>
          <a:ext cx="87487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3" imgW="4406900" imgH="482600" progId="Equation.3">
                  <p:embed/>
                </p:oleObj>
              </mc:Choice>
              <mc:Fallback>
                <p:oleObj name="Equation" r:id="rId3" imgW="4406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3833813"/>
                        <a:ext cx="8748712" cy="9636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1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n &gt;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334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Dari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4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40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40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lvl="0">
              <a:buNone/>
            </a:pPr>
            <a:r>
              <a:rPr lang="en-US" dirty="0" smtClean="0"/>
              <a:t>		58	48	56	43</a:t>
            </a:r>
          </a:p>
          <a:p>
            <a:pPr lvl="0">
              <a:buNone/>
            </a:pPr>
            <a:r>
              <a:rPr lang="en-US" dirty="0" smtClean="0"/>
              <a:t>		58	57	48	35</a:t>
            </a:r>
          </a:p>
          <a:p>
            <a:pPr lvl="0">
              <a:buNone/>
            </a:pPr>
            <a:r>
              <a:rPr lang="en-US" dirty="0" smtClean="0"/>
              <a:t>		43	47	49	41</a:t>
            </a:r>
          </a:p>
          <a:p>
            <a:pPr lvl="0">
              <a:buNone/>
            </a:pPr>
            <a:r>
              <a:rPr lang="en-US" dirty="0" smtClean="0"/>
              <a:t>		64	58	46	44</a:t>
            </a:r>
          </a:p>
          <a:p>
            <a:pPr lvl="0">
              <a:buNone/>
            </a:pPr>
            <a:r>
              <a:rPr lang="en-US" dirty="0" smtClean="0"/>
              <a:t>		47	55	42	48</a:t>
            </a:r>
          </a:p>
          <a:p>
            <a:pPr lvl="0">
              <a:buNone/>
            </a:pPr>
            <a:r>
              <a:rPr lang="en-US" dirty="0" smtClean="0"/>
              <a:t>		54	29	46	47</a:t>
            </a:r>
          </a:p>
          <a:p>
            <a:pPr lvl="0">
              <a:buNone/>
            </a:pPr>
            <a:r>
              <a:rPr lang="en-US" dirty="0" smtClean="0"/>
              <a:t>		59	47	52	43</a:t>
            </a:r>
          </a:p>
          <a:p>
            <a:pPr lvl="0">
              <a:buNone/>
            </a:pPr>
            <a:r>
              <a:rPr lang="en-US" dirty="0" smtClean="0"/>
              <a:t>		47	49	40	58</a:t>
            </a:r>
          </a:p>
          <a:p>
            <a:pPr lvl="0">
              <a:buNone/>
            </a:pPr>
            <a:r>
              <a:rPr lang="en-US" dirty="0" smtClean="0"/>
              <a:t>		60	50	50	50</a:t>
            </a:r>
          </a:p>
          <a:p>
            <a:pPr lvl="0">
              <a:buNone/>
            </a:pPr>
            <a:r>
              <a:rPr lang="en-US" dirty="0" smtClean="0"/>
              <a:t>		64	36	43	44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rata-rata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90 </a:t>
            </a:r>
            <a:r>
              <a:rPr lang="en-US" dirty="0" err="1" smtClean="0"/>
              <a:t>persen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3914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90 %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z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1,645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estimasi</a:t>
            </a:r>
            <a:r>
              <a:rPr lang="en-US" sz="2400" dirty="0" smtClean="0"/>
              <a:t> interval </a:t>
            </a:r>
            <a:r>
              <a:rPr lang="en-US" sz="2400" dirty="0" err="1" smtClean="0"/>
              <a:t>dari</a:t>
            </a:r>
            <a:r>
              <a:rPr lang="en-US" sz="2400" dirty="0" smtClean="0"/>
              <a:t> rata </a:t>
            </a:r>
            <a:r>
              <a:rPr lang="en-US" sz="2400" dirty="0" err="1" smtClean="0"/>
              <a:t>rata</a:t>
            </a:r>
            <a:r>
              <a:rPr lang="en-US" sz="2400" dirty="0" smtClean="0"/>
              <a:t> </a:t>
            </a:r>
            <a:r>
              <a:rPr lang="en-US" sz="2400" dirty="0" err="1" smtClean="0"/>
              <a:t>sesungguhnya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5791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output </a:t>
            </a:r>
            <a:r>
              <a:rPr lang="en-US" dirty="0" err="1" smtClean="0"/>
              <a:t>spss</a:t>
            </a:r>
            <a:endParaRPr lang="en-US" dirty="0"/>
          </a:p>
        </p:txBody>
      </p:sp>
      <p:pic>
        <p:nvPicPr>
          <p:cNvPr id="2355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1"/>
            <a:ext cx="6248400" cy="225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30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4114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4096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</a:t>
            </a:r>
            <a:r>
              <a:rPr lang="id-ID" baseline="30000" dirty="0" smtClean="0"/>
              <a:t>2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838200"/>
            <a:ext cx="7696200" cy="5113338"/>
          </a:xfrm>
        </p:spPr>
        <p:txBody>
          <a:bodyPr>
            <a:normAutofit lnSpcReduction="10000"/>
          </a:bodyPr>
          <a:lstStyle/>
          <a:p>
            <a:r>
              <a:rPr lang="sv-SE" sz="3600" dirty="0"/>
              <a:t>Ada dua cara untuk mengetahui parameter populasi yang dipelajari dalam statistika inferensia, yaitu :</a:t>
            </a:r>
          </a:p>
          <a:p>
            <a:pPr lvl="1"/>
            <a:r>
              <a:rPr lang="sv-SE" sz="3600" u="sng" dirty="0">
                <a:solidFill>
                  <a:schemeClr val="tx1"/>
                </a:solidFill>
              </a:rPr>
              <a:t>Cara pendugaan (penaksiran/estimasi)</a:t>
            </a:r>
            <a:r>
              <a:rPr lang="sv-SE" sz="3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sv-SE" sz="3600" u="sng" dirty="0">
                <a:solidFill>
                  <a:schemeClr val="tx1"/>
                </a:solidFill>
              </a:rPr>
              <a:t>Pengujian hipotesis</a:t>
            </a:r>
            <a:r>
              <a:rPr lang="sv-SE" sz="3600" dirty="0" smtClean="0">
                <a:solidFill>
                  <a:schemeClr val="tx1"/>
                </a:solidFill>
              </a:rPr>
              <a:t>.</a:t>
            </a:r>
            <a:endParaRPr lang="id-ID" sz="3600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sv-SE" sz="3200" dirty="0" smtClean="0"/>
              <a:t> </a:t>
            </a:r>
            <a:endParaRPr lang="sv-SE" sz="3200" dirty="0"/>
          </a:p>
          <a:p>
            <a:r>
              <a:rPr lang="sv-SE" sz="3600" dirty="0"/>
              <a:t>Dua cara ini didasarkan pada besaran yang dihitung dari sampel. </a:t>
            </a:r>
            <a:endParaRPr lang="id-ID" sz="36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95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latin typeface="Comic Sans MS" pitchFamily="66" charset="0"/>
              </a:rPr>
              <a:t>Pendugaan</a:t>
            </a:r>
            <a:r>
              <a:rPr lang="en-US" dirty="0" smtClean="0">
                <a:latin typeface="Comic Sans MS" pitchFamily="66" charset="0"/>
              </a:rPr>
              <a:t> interval </a:t>
            </a:r>
            <a:r>
              <a:rPr lang="en-US" dirty="0" err="1" smtClean="0">
                <a:latin typeface="Comic Sans MS" pitchFamily="66" charset="0"/>
              </a:rPr>
              <a:t>beda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/>
            </a:r>
            <a:br>
              <a:rPr lang="id-ID" dirty="0" smtClean="0">
                <a:latin typeface="Comic Sans MS" pitchFamily="66" charset="0"/>
              </a:rPr>
            </a:br>
            <a:r>
              <a:rPr lang="en-US" dirty="0" err="1" smtClean="0">
                <a:latin typeface="Comic Sans MS" pitchFamily="66" charset="0"/>
              </a:rPr>
              <a:t>dua</a:t>
            </a:r>
            <a:r>
              <a:rPr lang="en-US" dirty="0" smtClean="0">
                <a:latin typeface="Comic Sans MS" pitchFamily="66" charset="0"/>
              </a:rPr>
              <a:t> rata-rata</a:t>
            </a:r>
            <a:endParaRPr lang="id-ID" dirty="0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457200" y="16764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Bila ada 2 populasi masing-masing dengan rata-rata </a:t>
            </a:r>
            <a:r>
              <a:rPr lang="el-GR" sz="2400" i="1">
                <a:ea typeface="Cambria Math" pitchFamily="18" charset="0"/>
                <a:cs typeface="Cambria Math" pitchFamily="18" charset="0"/>
              </a:rPr>
              <a:t>μ</a:t>
            </a:r>
            <a:r>
              <a:rPr lang="en-US" sz="2400" baseline="-2500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2400">
                <a:ea typeface="Cambria Math" pitchFamily="18" charset="0"/>
                <a:cs typeface="Cambria Math" pitchFamily="18" charset="0"/>
              </a:rPr>
              <a:t> dan </a:t>
            </a:r>
            <a:r>
              <a:rPr lang="el-GR" sz="2400" i="1">
                <a:ea typeface="Cambria Math" pitchFamily="18" charset="0"/>
                <a:cs typeface="Cambria Math" pitchFamily="18" charset="0"/>
              </a:rPr>
              <a:t>μ</a:t>
            </a:r>
            <a:r>
              <a:rPr lang="en-US" sz="2400" baseline="-25000">
                <a:ea typeface="Cambria Math" pitchFamily="18" charset="0"/>
                <a:cs typeface="Cambria Math" pitchFamily="18" charset="0"/>
              </a:rPr>
              <a:t>2,</a:t>
            </a:r>
            <a:r>
              <a:rPr lang="en-US" sz="2400">
                <a:ea typeface="Cambria Math" pitchFamily="18" charset="0"/>
                <a:cs typeface="Cambria Math" pitchFamily="18" charset="0"/>
              </a:rPr>
              <a:t> varians </a:t>
            </a:r>
            <a:r>
              <a:rPr lang="el-GR" sz="2400" i="1"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400" baseline="-2500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2400" baseline="30000"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400">
                <a:ea typeface="Cambria Math" pitchFamily="18" charset="0"/>
                <a:cs typeface="Cambria Math" pitchFamily="18" charset="0"/>
              </a:rPr>
              <a:t> dan </a:t>
            </a:r>
            <a:r>
              <a:rPr lang="el-GR" sz="2400" i="1"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400" baseline="-25000"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400" baseline="30000"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400">
                <a:ea typeface="Cambria Math" pitchFamily="18" charset="0"/>
                <a:cs typeface="Cambria Math" pitchFamily="18" charset="0"/>
              </a:rPr>
              <a:t>, maka estimasi dari selisih </a:t>
            </a:r>
            <a:r>
              <a:rPr lang="el-GR" sz="2400" i="1">
                <a:ea typeface="Cambria Math" pitchFamily="18" charset="0"/>
                <a:cs typeface="Cambria Math" pitchFamily="18" charset="0"/>
              </a:rPr>
              <a:t>μ</a:t>
            </a:r>
            <a:r>
              <a:rPr lang="en-US" sz="2400" baseline="-2500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2400">
                <a:ea typeface="Cambria Math" pitchFamily="18" charset="0"/>
                <a:cs typeface="Cambria Math" pitchFamily="18" charset="0"/>
              </a:rPr>
              <a:t> dan </a:t>
            </a:r>
            <a:r>
              <a:rPr lang="el-GR" sz="2400" i="1">
                <a:ea typeface="Cambria Math" pitchFamily="18" charset="0"/>
                <a:cs typeface="Cambria Math" pitchFamily="18" charset="0"/>
              </a:rPr>
              <a:t>μ</a:t>
            </a:r>
            <a:r>
              <a:rPr lang="en-US" sz="2400" baseline="-25000"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400">
                <a:ea typeface="Cambria Math" pitchFamily="18" charset="0"/>
                <a:cs typeface="Cambria Math" pitchFamily="18" charset="0"/>
              </a:rPr>
              <a:t> adalah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66845"/>
              </p:ext>
            </p:extLst>
          </p:nvPr>
        </p:nvGraphicFramePr>
        <p:xfrm>
          <a:off x="1524000" y="2399021"/>
          <a:ext cx="1066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name="Equation" r:id="rId3" imgW="457200" imgH="215640" progId="">
                  <p:embed/>
                </p:oleObj>
              </mc:Choice>
              <mc:Fallback>
                <p:oleObj name="Equation" r:id="rId3" imgW="457200" imgH="215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99021"/>
                        <a:ext cx="1066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33400" y="3581400"/>
            <a:ext cx="173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sz="2400">
                <a:ea typeface="Cambria Math" pitchFamily="18" charset="0"/>
                <a:cs typeface="Cambria Math" pitchFamily="18" charset="0"/>
              </a:rPr>
              <a:t>Sehingga,</a:t>
            </a:r>
            <a:endParaRPr lang="en-US" sz="240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73779"/>
              </p:ext>
            </p:extLst>
          </p:nvPr>
        </p:nvGraphicFramePr>
        <p:xfrm>
          <a:off x="1905000" y="4191000"/>
          <a:ext cx="342900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Equation" r:id="rId5" imgW="1511280" imgH="698400" progId="">
                  <p:embed/>
                </p:oleObj>
              </mc:Choice>
              <mc:Fallback>
                <p:oleObj name="Equation" r:id="rId5" imgW="1511280" imgH="698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3429000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3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382000" cy="712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err="1" smtClean="0">
                <a:latin typeface="Comic Sans MS" pitchFamily="66" charset="0"/>
              </a:rPr>
              <a:t>Pendugaan</a:t>
            </a:r>
            <a:r>
              <a:rPr lang="en-US" sz="3600" dirty="0" smtClean="0">
                <a:latin typeface="Comic Sans MS" pitchFamily="66" charset="0"/>
              </a:rPr>
              <a:t> interval </a:t>
            </a:r>
            <a:r>
              <a:rPr lang="en-US" sz="3600" dirty="0" err="1" smtClean="0">
                <a:latin typeface="Comic Sans MS" pitchFamily="66" charset="0"/>
              </a:rPr>
              <a:t>beda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dua</a:t>
            </a:r>
            <a:r>
              <a:rPr lang="en-US" sz="3600" dirty="0" smtClean="0">
                <a:latin typeface="Comic Sans MS" pitchFamily="66" charset="0"/>
              </a:rPr>
              <a:t> rata-rata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b="1" dirty="0" err="1" smtClean="0">
                <a:latin typeface="Comic Sans MS" pitchFamily="66" charset="0"/>
              </a:rPr>
              <a:t>Utk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sampel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besar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dan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it-IT" sz="3600" b="1" dirty="0" smtClean="0">
                <a:effectLst/>
                <a:latin typeface="Comic Sans MS" pitchFamily="66" charset="0"/>
                <a:cs typeface="Times New Roman" pitchFamily="18" charset="0"/>
              </a:rPr>
              <a:t>σ</a:t>
            </a:r>
            <a:r>
              <a:rPr lang="it-IT" b="1" dirty="0" smtClean="0">
                <a:effectLst/>
                <a:latin typeface="Comic Sans MS" pitchFamily="66" charset="0"/>
                <a:cs typeface="Times New Roman" pitchFamily="18" charset="0"/>
              </a:rPr>
              <a:t>1 dan </a:t>
            </a:r>
            <a:r>
              <a:rPr lang="it-IT" sz="3600" b="1" dirty="0" smtClean="0">
                <a:effectLst/>
                <a:latin typeface="Comic Sans MS" pitchFamily="66" charset="0"/>
                <a:cs typeface="Times New Roman" pitchFamily="18" charset="0"/>
              </a:rPr>
              <a:t>σ</a:t>
            </a:r>
            <a:r>
              <a:rPr lang="it-IT" b="1" dirty="0" smtClean="0">
                <a:effectLst/>
                <a:latin typeface="Comic Sans MS" pitchFamily="66" charset="0"/>
                <a:cs typeface="Times New Roman" pitchFamily="18" charset="0"/>
              </a:rPr>
              <a:t>2 diketahui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b="1" dirty="0" smtClean="0"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381000" y="2514600"/>
          <a:ext cx="838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4" imgW="3911600" imgH="292100" progId="Equation.3">
                  <p:embed/>
                </p:oleObj>
              </mc:Choice>
              <mc:Fallback>
                <p:oleObj name="Equation" r:id="rId4" imgW="3911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8382000" cy="914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1447800" y="3810000"/>
          <a:ext cx="38862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6" imgW="1270000" imgH="508000" progId="Equation.3">
                  <p:embed/>
                </p:oleObj>
              </mc:Choice>
              <mc:Fallback>
                <p:oleObj name="Equation" r:id="rId6" imgW="1270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3886200" cy="12461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Contoh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id-ID" smtClean="0">
                <a:ea typeface="Cambria Math" pitchFamily="18" charset="0"/>
                <a:cs typeface="Cambria Math" pitchFamily="18" charset="0"/>
              </a:rPr>
              <a:t>   </a:t>
            </a:r>
            <a:r>
              <a:rPr lang="en-US" smtClean="0">
                <a:ea typeface="Cambria Math" pitchFamily="18" charset="0"/>
                <a:cs typeface="Cambria Math" pitchFamily="18" charset="0"/>
              </a:rPr>
              <a:t>Diketahui nilai ujian kimia yang diberikan pada 50 siswa putri dan 75 siswa putra mempunyai rata-rata secara berurutan adalah 76 dan 86. Cari selang kepercayaan 96% untuk selisih </a:t>
            </a:r>
            <a:r>
              <a:rPr lang="el-GR" i="1" smtClean="0">
                <a:ea typeface="Cambria Math" pitchFamily="18" charset="0"/>
                <a:cs typeface="Cambria Math" pitchFamily="18" charset="0"/>
              </a:rPr>
              <a:t>μ</a:t>
            </a:r>
            <a:r>
              <a:rPr lang="en-US" baseline="-25000" smtClean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‒</a:t>
            </a:r>
            <a:r>
              <a:rPr lang="el-GR" i="1" smtClean="0">
                <a:ea typeface="Cambria Math" pitchFamily="18" charset="0"/>
                <a:cs typeface="Cambria Math" pitchFamily="18" charset="0"/>
              </a:rPr>
              <a:t>μ</a:t>
            </a:r>
            <a:r>
              <a:rPr lang="en-US" baseline="-25000" smtClean="0">
                <a:ea typeface="Cambria Math" pitchFamily="18" charset="0"/>
                <a:cs typeface="Cambria Math" pitchFamily="18" charset="0"/>
              </a:rPr>
              <a:t>2.</a:t>
            </a:r>
            <a:r>
              <a:rPr lang="en-US" smtClean="0">
                <a:ea typeface="Cambria Math" pitchFamily="18" charset="0"/>
                <a:cs typeface="Cambria Math" pitchFamily="18" charset="0"/>
              </a:rPr>
              <a:t> ! Anggap standar deviasi populasi untuk masing-masing putra dan putri adalah 8 dan 6.</a:t>
            </a:r>
          </a:p>
          <a:p>
            <a:pPr>
              <a:buFont typeface="Wingdings" pitchFamily="2" charset="2"/>
              <a:buNone/>
            </a:pPr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8864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763000" cy="453072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Misal</a:t>
            </a:r>
            <a:r>
              <a:rPr lang="en-US" sz="2400" dirty="0" smtClean="0"/>
              <a:t>:</a:t>
            </a:r>
          </a:p>
          <a:p>
            <a:pPr marL="398463" lvl="1" indent="4763">
              <a:buFontTx/>
              <a:buNone/>
            </a:pPr>
            <a:r>
              <a:rPr lang="en-US" sz="2000" i="1" dirty="0" smtClean="0"/>
              <a:t>x-bar1</a:t>
            </a:r>
            <a:r>
              <a:rPr lang="en-US" sz="2000" dirty="0" smtClean="0"/>
              <a:t> = 86 </a:t>
            </a:r>
            <a:r>
              <a:rPr lang="en-US" sz="2000" dirty="0" err="1" smtClean="0"/>
              <a:t>adl</a:t>
            </a:r>
            <a:r>
              <a:rPr lang="en-US" sz="2000" dirty="0" smtClean="0"/>
              <a:t> rata-rata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 smtClean="0"/>
              <a:t>putra</a:t>
            </a:r>
            <a:r>
              <a:rPr lang="en-US" sz="2000" dirty="0" smtClean="0"/>
              <a:t>,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75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l-GR" sz="2000" i="1" dirty="0" smtClean="0"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000" baseline="-25000" dirty="0" smtClean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= 8.</a:t>
            </a:r>
            <a:endParaRPr lang="en-US" sz="2000" dirty="0" smtClean="0"/>
          </a:p>
          <a:p>
            <a:pPr marL="398463" lvl="1" indent="4763">
              <a:buFontTx/>
              <a:buNone/>
            </a:pPr>
            <a:r>
              <a:rPr lang="en-US" sz="2000" i="1" dirty="0" smtClean="0"/>
              <a:t>x-bar2</a:t>
            </a:r>
            <a:r>
              <a:rPr lang="en-US" sz="2000" dirty="0" smtClean="0"/>
              <a:t> = 76 </a:t>
            </a:r>
            <a:r>
              <a:rPr lang="en-US" sz="2000" dirty="0" err="1" smtClean="0"/>
              <a:t>adl</a:t>
            </a:r>
            <a:r>
              <a:rPr lang="en-US" sz="2000" dirty="0" smtClean="0"/>
              <a:t> rata-rata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 smtClean="0"/>
              <a:t>putri</a:t>
            </a:r>
            <a:r>
              <a:rPr lang="en-US" sz="2000" dirty="0" smtClean="0"/>
              <a:t>,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50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l-GR" sz="2000" i="1" dirty="0" smtClean="0"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000" baseline="-25000" dirty="0" smtClean="0"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= 6.</a:t>
            </a:r>
          </a:p>
          <a:p>
            <a:pPr marL="398463" lvl="1" indent="4763">
              <a:buFontTx/>
              <a:buNone/>
            </a:pP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α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= 0.04 → </a:t>
            </a:r>
            <a:r>
              <a:rPr lang="en-US" sz="2000" i="1" dirty="0" smtClean="0">
                <a:ea typeface="Cambria Math" pitchFamily="18" charset="0"/>
                <a:cs typeface="Cambria Math" pitchFamily="18" charset="0"/>
              </a:rPr>
              <a:t>z</a:t>
            </a:r>
            <a:r>
              <a:rPr lang="en-US" sz="2000" baseline="-25000" dirty="0" smtClean="0">
                <a:ea typeface="Cambria Math" pitchFamily="18" charset="0"/>
                <a:cs typeface="Cambria Math" pitchFamily="18" charset="0"/>
              </a:rPr>
              <a:t>0.02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= 2.05</a:t>
            </a:r>
          </a:p>
          <a:p>
            <a:pPr marL="398463" lvl="1" indent="4763">
              <a:buFontTx/>
              <a:buNone/>
            </a:pP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Selang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kepercayaan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96%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bagi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selisih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rata-rata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nilai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siswa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putra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dengan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siswa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putri</a:t>
            </a:r>
            <a:r>
              <a:rPr lang="en-US" sz="20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000" dirty="0" err="1" smtClean="0">
                <a:ea typeface="Cambria Math" pitchFamily="18" charset="0"/>
                <a:cs typeface="Cambria Math" pitchFamily="18" charset="0"/>
              </a:rPr>
              <a:t>adalah</a:t>
            </a:r>
            <a:endParaRPr lang="en-US" sz="2000" dirty="0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66823"/>
              </p:ext>
            </p:extLst>
          </p:nvPr>
        </p:nvGraphicFramePr>
        <p:xfrm>
          <a:off x="762000" y="3962400"/>
          <a:ext cx="7696200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3" imgW="3619440" imgH="1295280" progId="">
                  <p:embed/>
                </p:oleObj>
              </mc:Choice>
              <mc:Fallback>
                <p:oleObj name="Equation" r:id="rId3" imgW="3619440" imgH="1295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7696200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1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380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01000" cy="4267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smtClean="0"/>
              <a:t>Interpretasi:</a:t>
            </a:r>
          </a:p>
          <a:p>
            <a:pPr marL="869950" lvl="1" indent="-514350" algn="just">
              <a:buFontTx/>
              <a:buAutoNum type="arabicPeriod"/>
              <a:defRPr/>
            </a:pPr>
            <a:r>
              <a:rPr lang="en-US" sz="2400" smtClean="0"/>
              <a:t>Dapat dipercaya 96% bahwa selisih rata-rata nilai ujian kimia semua siswa putra dengan siswa putri berkisar antara 3.43 hingga 8.57.</a:t>
            </a:r>
          </a:p>
          <a:p>
            <a:pPr marL="869950" lvl="1" indent="-514350" algn="just">
              <a:buFontTx/>
              <a:buAutoNum type="arabicPeriod"/>
              <a:defRPr/>
            </a:pPr>
            <a:r>
              <a:rPr lang="en-US" sz="2400" smtClean="0"/>
              <a:t>Dengan tingkat signifikansi 4%, rata-rata nilai ujian kimia semua siswa putra lebih tinggi antara 3.43 hingga 8.57 dari nilai ujian kimia semua siswa putri.</a:t>
            </a:r>
          </a:p>
          <a:p>
            <a:pPr marL="869950" lvl="1" indent="-514350" algn="just">
              <a:buFontTx/>
              <a:buAutoNum type="arabicPeriod"/>
              <a:defRPr/>
            </a:pPr>
            <a:r>
              <a:rPr lang="en-US" sz="2400" smtClean="0"/>
              <a:t>Dll.</a:t>
            </a:r>
          </a:p>
        </p:txBody>
      </p:sp>
    </p:spTree>
    <p:extLst>
      <p:ext uri="{BB962C8B-B14F-4D97-AF65-F5344CB8AC3E}">
        <p14:creationId xmlns:p14="http://schemas.microsoft.com/office/powerpoint/2010/main" val="24436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>
                <a:latin typeface="Comic Sans MS" pitchFamily="66" charset="0"/>
              </a:rPr>
              <a:t>Pendugaan interval beda dua proporsi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457200" y="1676400"/>
          <a:ext cx="838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Equation" r:id="rId4" imgW="3771900" imgH="241300" progId="Equation.3">
                  <p:embed/>
                </p:oleObj>
              </mc:Choice>
              <mc:Fallback>
                <p:oleObj name="Equation" r:id="rId4" imgW="3771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382000" cy="762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graphicFrame>
        <p:nvGraphicFramePr>
          <p:cNvPr id="19459" name="Object 6"/>
          <p:cNvGraphicFramePr>
            <a:graphicFrameLocks noChangeAspect="1"/>
          </p:cNvGraphicFramePr>
          <p:nvPr/>
        </p:nvGraphicFramePr>
        <p:xfrm>
          <a:off x="457200" y="2895600"/>
          <a:ext cx="365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Equation" r:id="rId6" imgW="2133600" imgH="482600" progId="Equation.3">
                  <p:embed/>
                </p:oleObj>
              </mc:Choice>
              <mc:Fallback>
                <p:oleObj name="Equation" r:id="rId6" imgW="213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3657600" cy="8636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2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3962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id-ID" sz="2800" dirty="0" smtClean="0"/>
              <a:t>   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endParaRPr lang="id-ID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suku</a:t>
            </a:r>
            <a:r>
              <a:rPr lang="en-US" sz="2800" dirty="0" smtClean="0"/>
              <a:t> </a:t>
            </a:r>
            <a:r>
              <a:rPr lang="en-US" sz="2800" dirty="0" err="1" smtClean="0"/>
              <a:t>cadang</a:t>
            </a:r>
            <a:r>
              <a:rPr lang="en-US" sz="2800" dirty="0" smtClean="0"/>
              <a:t> </a:t>
            </a:r>
            <a:r>
              <a:rPr lang="en-US" sz="2800" dirty="0" err="1" smtClean="0"/>
              <a:t>sedang</a:t>
            </a:r>
            <a:r>
              <a:rPr lang="en-US" sz="2800" dirty="0" smtClean="0"/>
              <a:t> </a:t>
            </a:r>
            <a:r>
              <a:rPr lang="en-US" sz="2800" dirty="0" err="1" smtClean="0"/>
              <a:t>direncanakan</a:t>
            </a:r>
            <a:r>
              <a:rPr lang="en-US" sz="2800" dirty="0" smtClean="0"/>
              <a:t>. </a:t>
            </a:r>
            <a:r>
              <a:rPr lang="en-US" sz="2800" dirty="0" err="1" smtClean="0"/>
              <a:t>Sampel</a:t>
            </a:r>
            <a:r>
              <a:rPr lang="en-US" sz="2800" dirty="0" smtClean="0"/>
              <a:t> </a:t>
            </a:r>
            <a:r>
              <a:rPr lang="en-US" sz="2800" dirty="0" err="1" smtClean="0"/>
              <a:t>diambil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lama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perbaikan</a:t>
            </a:r>
            <a:r>
              <a:rPr lang="en-US" sz="2800" dirty="0" smtClean="0"/>
              <a:t>. </a:t>
            </a:r>
            <a:r>
              <a:rPr lang="en-US" sz="2800" dirty="0" err="1" smtClean="0"/>
              <a:t>Bila</a:t>
            </a:r>
            <a:r>
              <a:rPr lang="en-US" sz="2800" dirty="0" smtClean="0"/>
              <a:t> 75 </a:t>
            </a:r>
            <a:r>
              <a:rPr lang="en-US" sz="2800" dirty="0" err="1" smtClean="0"/>
              <a:t>dari</a:t>
            </a:r>
            <a:r>
              <a:rPr lang="en-US" sz="2800" dirty="0" smtClean="0"/>
              <a:t> 1500 </a:t>
            </a:r>
            <a:r>
              <a:rPr lang="en-US" sz="2800" dirty="0" err="1" smtClean="0"/>
              <a:t>suku</a:t>
            </a:r>
            <a:r>
              <a:rPr lang="en-US" sz="2800" dirty="0" smtClean="0"/>
              <a:t> </a:t>
            </a:r>
            <a:r>
              <a:rPr lang="en-US" sz="2800" dirty="0" err="1" smtClean="0"/>
              <a:t>cadang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berasal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lama </a:t>
            </a:r>
            <a:r>
              <a:rPr lang="en-US" sz="2800" dirty="0" err="1" smtClean="0"/>
              <a:t>ternyata</a:t>
            </a:r>
            <a:r>
              <a:rPr lang="en-US" sz="2800" dirty="0" smtClean="0"/>
              <a:t> </a:t>
            </a:r>
            <a:r>
              <a:rPr lang="en-US" sz="2800" dirty="0" err="1" smtClean="0"/>
              <a:t>cacat</a:t>
            </a:r>
            <a:r>
              <a:rPr lang="en-US" sz="2800" dirty="0" smtClean="0"/>
              <a:t>. Dan 80 </a:t>
            </a:r>
            <a:r>
              <a:rPr lang="en-US" sz="2800" dirty="0" err="1" smtClean="0"/>
              <a:t>dari</a:t>
            </a:r>
            <a:r>
              <a:rPr lang="en-US" sz="2800" dirty="0" smtClean="0"/>
              <a:t> 2000 yang </a:t>
            </a:r>
            <a:r>
              <a:rPr lang="en-US" sz="2800" dirty="0" err="1" smtClean="0"/>
              <a:t>berasal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ternyata</a:t>
            </a:r>
            <a:r>
              <a:rPr lang="en-US" sz="2800" dirty="0" smtClean="0"/>
              <a:t> </a:t>
            </a:r>
            <a:r>
              <a:rPr lang="en-US" sz="2800" dirty="0" err="1" smtClean="0"/>
              <a:t>cacat</a:t>
            </a:r>
            <a:r>
              <a:rPr lang="en-US" sz="2800" dirty="0" smtClean="0"/>
              <a:t>. </a:t>
            </a:r>
            <a:r>
              <a:rPr lang="en-US" sz="2800" dirty="0" err="1" smtClean="0"/>
              <a:t>Carilah</a:t>
            </a:r>
            <a:r>
              <a:rPr lang="en-US" sz="2800" dirty="0" smtClean="0"/>
              <a:t> </a:t>
            </a:r>
            <a:r>
              <a:rPr lang="en-US" sz="2800" dirty="0" err="1" smtClean="0"/>
              <a:t>selang</a:t>
            </a:r>
            <a:r>
              <a:rPr lang="en-US" sz="2800" dirty="0" smtClean="0"/>
              <a:t> </a:t>
            </a:r>
            <a:r>
              <a:rPr lang="en-US" sz="2800" dirty="0" err="1" smtClean="0"/>
              <a:t>kepercayaan</a:t>
            </a:r>
            <a:r>
              <a:rPr lang="en-US" sz="2800" dirty="0" smtClean="0"/>
              <a:t> 90%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selisih</a:t>
            </a:r>
            <a:r>
              <a:rPr lang="en-US" sz="2800" dirty="0" smtClean="0"/>
              <a:t> </a:t>
            </a:r>
            <a:r>
              <a:rPr lang="en-US" sz="2800" dirty="0" err="1" smtClean="0"/>
              <a:t>sesungguhnya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proporsi</a:t>
            </a:r>
            <a:r>
              <a:rPr lang="en-US" sz="2800" dirty="0" smtClean="0">
                <a:solidFill>
                  <a:srgbClr val="FF0000"/>
                </a:solidFill>
              </a:rPr>
              <a:t> yang </a:t>
            </a:r>
            <a:r>
              <a:rPr lang="en-US" sz="2800" dirty="0" err="1" smtClean="0">
                <a:solidFill>
                  <a:srgbClr val="FF0000"/>
                </a:solidFill>
              </a:rPr>
              <a:t>baik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!</a:t>
            </a:r>
          </a:p>
          <a:p>
            <a:pPr>
              <a:buFont typeface="Wingdings" pitchFamily="2" charset="2"/>
              <a:buNone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19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8743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Estimasi </a:t>
            </a:r>
            <a:r>
              <a:rPr lang="id-ID" dirty="0"/>
              <a:t>Varians Populasi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id-ID" dirty="0" smtClean="0"/>
              <a:t>Sangat diperlukan untuk mengetahui sejauh mana sebaran nilai parameter sehingga dapat dijadikan untuk mengambil langkah-langkah dalam mengendalikannya.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id-ID" dirty="0" smtClean="0"/>
              <a:t>Misalnya: yang berkaitan dg suatu tingkat kualitas produk, diinginkan agar bukan hanya rata-rata nilai parameternya yg memenuhi suatu persyaratan tetapi juga konsistensi dari nilai tersebut harus bisa terjamin.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8888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7787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Estimasi </a:t>
            </a:r>
            <a:r>
              <a:rPr lang="id-ID" dirty="0"/>
              <a:t>Varians Populasi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1066800"/>
            <a:ext cx="8856662" cy="53340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id-ID" dirty="0" smtClean="0"/>
              <a:t>Estimasi interval varians populasi berbentuk: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id-ID" dirty="0"/>
          </a:p>
          <a:p>
            <a:pPr marL="0" indent="0">
              <a:buFont typeface="Wingdings" pitchFamily="2" charset="2"/>
              <a:buNone/>
              <a:defRPr/>
            </a:pPr>
            <a:endParaRPr lang="id-ID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400" dirty="0" smtClean="0"/>
              <a:t>Dimana: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400" dirty="0"/>
              <a:t> </a:t>
            </a:r>
            <a:r>
              <a:rPr lang="id-ID" sz="2400" dirty="0" smtClean="0"/>
              <a:t>       = nilai kritis      yg tergantung tingkat kepercayaan dan derajat kebebasan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400" dirty="0"/>
              <a:t> </a:t>
            </a:r>
            <a:r>
              <a:rPr lang="el-GR" sz="2400" dirty="0" smtClean="0"/>
              <a:t>α</a:t>
            </a:r>
            <a:r>
              <a:rPr lang="id-ID" sz="2400" dirty="0" smtClean="0"/>
              <a:t> = 1 – tingkat kepercayaan (sering disebut </a:t>
            </a:r>
            <a:r>
              <a:rPr lang="id-ID" sz="2400" i="1" dirty="0" smtClean="0"/>
              <a:t>chance of error</a:t>
            </a:r>
            <a:r>
              <a:rPr lang="id-ID" sz="2400" dirty="0" smtClean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400" dirty="0"/>
              <a:t> </a:t>
            </a:r>
            <a:r>
              <a:rPr lang="id-ID" sz="2400" dirty="0" smtClean="0"/>
              <a:t>v = derajat kebebasan (df) = n – 1</a:t>
            </a:r>
            <a:endParaRPr lang="id-ID" sz="2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200" dirty="0" smtClean="0"/>
              <a:t>NB : untuk menghitung diperlukan tabel distribusi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id-ID" sz="2800" dirty="0"/>
          </a:p>
          <a:p>
            <a:pPr marL="0" indent="0">
              <a:buFont typeface="Wingdings" pitchFamily="2" charset="2"/>
              <a:buNone/>
              <a:defRPr/>
            </a:pPr>
            <a:endParaRPr lang="id-ID" sz="2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id-ID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56206"/>
              </p:ext>
            </p:extLst>
          </p:nvPr>
        </p:nvGraphicFramePr>
        <p:xfrm>
          <a:off x="2362200" y="1828800"/>
          <a:ext cx="2978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" name="Equation" r:id="rId3" imgW="1358640" imgH="469800" progId="Equation.3">
                  <p:embed/>
                </p:oleObj>
              </mc:Choice>
              <mc:Fallback>
                <p:oleObj name="Equation" r:id="rId3" imgW="1358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297815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02447"/>
              </p:ext>
            </p:extLst>
          </p:nvPr>
        </p:nvGraphicFramePr>
        <p:xfrm>
          <a:off x="2819400" y="2895600"/>
          <a:ext cx="40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403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790950"/>
              </p:ext>
            </p:extLst>
          </p:nvPr>
        </p:nvGraphicFramePr>
        <p:xfrm>
          <a:off x="304800" y="2895600"/>
          <a:ext cx="685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name="Equation" r:id="rId7" imgW="368280" imgH="253800" progId="Equation.3">
                  <p:embed/>
                </p:oleObj>
              </mc:Choice>
              <mc:Fallback>
                <p:oleObj name="Equation" r:id="rId7" imgW="368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685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546161"/>
              </p:ext>
            </p:extLst>
          </p:nvPr>
        </p:nvGraphicFramePr>
        <p:xfrm>
          <a:off x="6705600" y="4572000"/>
          <a:ext cx="444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" name="Equation" r:id="rId9" imgW="203112" imgH="228501" progId="Equation.3">
                  <p:embed/>
                </p:oleObj>
              </mc:Choice>
              <mc:Fallback>
                <p:oleObj name="Equation" r:id="rId9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0"/>
                        <a:ext cx="4445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4501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82775" cy="56197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id-ID" sz="3400" dirty="0" smtClean="0"/>
              <a:t>contoh</a:t>
            </a:r>
            <a:endParaRPr lang="id-ID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1403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id-ID" dirty="0" smtClean="0"/>
              <a:t>Suatu mesin pengisi gandum ke dalam kemasan dirancang untuk bekerja mengisi gandum ke dalam kotak rata-rata sebanyak 25 kg. Suatu pemeriksaan terhadap 15 kotak menunjukkan bahwa deviasi standard pengisian gandum itu adalah 0,0894 kg.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d-ID" dirty="0" smtClean="0">
                <a:solidFill>
                  <a:srgbClr val="FF0000"/>
                </a:solidFill>
              </a:rPr>
              <a:t>Estimasikan deviasi standard </a:t>
            </a:r>
            <a:r>
              <a:rPr lang="id-ID" dirty="0" smtClean="0"/>
              <a:t>populasi </a:t>
            </a:r>
            <a:r>
              <a:rPr lang="id-ID" dirty="0"/>
              <a:t>dg tingkat </a:t>
            </a:r>
            <a:r>
              <a:rPr lang="id-ID" dirty="0" smtClean="0"/>
              <a:t>kepercayaan </a:t>
            </a:r>
            <a:r>
              <a:rPr lang="id-ID" dirty="0"/>
              <a:t>95% !</a:t>
            </a:r>
          </a:p>
          <a:p>
            <a:pPr marL="0" indent="0">
              <a:buFont typeface="Wingdings" pitchFamily="2" charset="2"/>
              <a:buNone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6484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333375"/>
                <a:ext cx="8540750" cy="6121400"/>
              </a:xfrm>
            </p:spPr>
            <p:txBody>
              <a:bodyPr/>
              <a:lstStyle/>
              <a:p>
                <a:r>
                  <a:rPr lang="id-ID" sz="2500" dirty="0" smtClean="0"/>
                  <a:t>Secara umum </a:t>
                </a:r>
                <a:r>
                  <a:rPr lang="sv-SE" sz="2500" dirty="0" smtClean="0"/>
                  <a:t>Parameter </a:t>
                </a:r>
                <a:r>
                  <a:rPr lang="sv-SE" sz="2500" dirty="0"/>
                  <a:t>populasi ditulis dengan huruf latin </a:t>
                </a:r>
                <a:r>
                  <a:rPr lang="en-US" sz="2500" dirty="0" smtClean="0">
                    <a:sym typeface="Symbol" pitchFamily="18" charset="2"/>
                  </a:rPr>
                  <a:t></a:t>
                </a:r>
                <a:r>
                  <a:rPr lang="id-ID" sz="2500" dirty="0" smtClean="0">
                    <a:sym typeface="Symbol" pitchFamily="18" charset="2"/>
                  </a:rPr>
                  <a:t> (theta)</a:t>
                </a:r>
                <a:r>
                  <a:rPr lang="sv-SE" sz="2500" dirty="0" smtClean="0"/>
                  <a:t>, </a:t>
                </a:r>
                <a:r>
                  <a:rPr lang="sv-SE" sz="2500" dirty="0"/>
                  <a:t>di mana </a:t>
                </a:r>
                <a:r>
                  <a:rPr lang="en-US" sz="2500" dirty="0">
                    <a:sym typeface="Symbol" pitchFamily="18" charset="2"/>
                  </a:rPr>
                  <a:t></a:t>
                </a:r>
                <a:r>
                  <a:rPr lang="sv-SE" sz="2500" dirty="0"/>
                  <a:t> bisa berupa:</a:t>
                </a:r>
              </a:p>
              <a:p>
                <a:pPr lvl="1"/>
                <a:r>
                  <a:rPr lang="sv-SE" sz="2400" dirty="0">
                    <a:solidFill>
                      <a:schemeClr val="tx1"/>
                    </a:solidFill>
                  </a:rPr>
                  <a:t>rata-rata 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populasi</a:t>
                </a:r>
                <a:r>
                  <a:rPr lang="id-ID" sz="2400" dirty="0" smtClean="0">
                    <a:solidFill>
                      <a:schemeClr val="tx1"/>
                    </a:solidFill>
                  </a:rPr>
                  <a:t> (mu = </a:t>
                </a:r>
                <a:r>
                  <a:rPr lang="it-IT" sz="2400" dirty="0" smtClean="0">
                    <a:solidFill>
                      <a:schemeClr val="tx1"/>
                    </a:solidFill>
                    <a:latin typeface="Comic Sans MS" pitchFamily="66" charset="0"/>
                    <a:cs typeface="Times New Roman" pitchFamily="18" charset="0"/>
                  </a:rPr>
                  <a:t>μ</a:t>
                </a:r>
                <a:r>
                  <a:rPr lang="id-ID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,  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v-SE" sz="2400" dirty="0">
                    <a:solidFill>
                      <a:schemeClr val="tx1"/>
                    </a:solidFill>
                  </a:rPr>
                  <a:t>simpangan baku 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populasi</a:t>
                </a:r>
                <a:r>
                  <a:rPr lang="id-ID" sz="2400" dirty="0" smtClean="0">
                    <a:solidFill>
                      <a:schemeClr val="tx1"/>
                    </a:solidFill>
                  </a:rPr>
                  <a:t> (sigma = </a:t>
                </a:r>
                <a:r>
                  <a:rPr lang="it-IT" sz="2400" dirty="0" smtClean="0">
                    <a:solidFill>
                      <a:schemeClr val="tx1"/>
                    </a:solidFill>
                    <a:latin typeface="Comic Sans MS" pitchFamily="66" charset="0"/>
                    <a:cs typeface="Times New Roman" pitchFamily="18" charset="0"/>
                  </a:rPr>
                  <a:t>σ</a:t>
                </a:r>
                <a:r>
                  <a:rPr lang="id-ID" sz="2400" dirty="0" smtClean="0">
                    <a:solidFill>
                      <a:schemeClr val="tx1"/>
                    </a:solidFill>
                    <a:latin typeface="Comic Sans MS" pitchFamily="66" charset="0"/>
                  </a:rPr>
                  <a:t>)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, 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v-SE" sz="2400" dirty="0">
                    <a:solidFill>
                      <a:schemeClr val="tx1"/>
                    </a:solidFill>
                  </a:rPr>
                  <a:t>proporsi 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populasi</a:t>
                </a:r>
                <a:r>
                  <a:rPr lang="id-ID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it-IT" sz="2000" b="1" i="1" dirty="0" smtClean="0">
                    <a:solidFill>
                      <a:schemeClr val="tx1"/>
                    </a:solidFill>
                    <a:latin typeface="Comic Sans MS" pitchFamily="66" charset="0"/>
                    <a:cs typeface="Times New Roman" pitchFamily="18" charset="0"/>
                  </a:rPr>
                  <a:t>P</a:t>
                </a:r>
                <a:r>
                  <a:rPr lang="id-ID" sz="2000" b="1" i="1" dirty="0" smtClean="0">
                    <a:solidFill>
                      <a:schemeClr val="tx1"/>
                    </a:solidFill>
                    <a:latin typeface="Comic Sans MS" pitchFamily="66" charset="0"/>
                    <a:cs typeface="Times New Roman" pitchFamily="18" charset="0"/>
                  </a:rPr>
                  <a:t>hi = </a:t>
                </a:r>
                <a:r>
                  <a:rPr lang="el-GR" sz="2800" i="1" dirty="0" smtClean="0">
                    <a:solidFill>
                      <a:schemeClr val="tx1"/>
                    </a:solidFill>
                    <a:latin typeface="Comic Sans MS" pitchFamily="66" charset="0"/>
                    <a:cs typeface="Times New Roman" pitchFamily="18" charset="0"/>
                  </a:rPr>
                  <a:t>π</a:t>
                </a:r>
                <a:r>
                  <a:rPr lang="id-ID" sz="2000" b="1" dirty="0" smtClean="0">
                    <a:solidFill>
                      <a:schemeClr val="tx1"/>
                    </a:solidFill>
                    <a:latin typeface="Comic Sans MS" pitchFamily="66" charset="0"/>
                  </a:rPr>
                  <a:t>)</a:t>
                </a:r>
                <a:r>
                  <a:rPr lang="sv-SE" sz="2100" dirty="0" smtClean="0"/>
                  <a:t>. </a:t>
                </a:r>
                <a:endParaRPr lang="sv-SE" sz="2100" dirty="0"/>
              </a:p>
              <a:p>
                <a:r>
                  <a:rPr lang="sv-SE" sz="2500" dirty="0"/>
                  <a:t>Sedangkan statistik dari sampel ditulis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500" dirty="0">
                    <a:sym typeface="Symbol" pitchFamily="18" charset="2"/>
                  </a:rPr>
                  <a:t> </a:t>
                </a:r>
                <a:r>
                  <a:rPr lang="en-US" sz="2500" dirty="0" smtClean="0">
                    <a:sym typeface="Symbol" pitchFamily="18" charset="2"/>
                  </a:rPr>
                  <a:t>(</a:t>
                </a:r>
                <a:r>
                  <a:rPr lang="id-ID" sz="2500" dirty="0" smtClean="0">
                    <a:sym typeface="Symbol" pitchFamily="18" charset="2"/>
                  </a:rPr>
                  <a:t>theta </a:t>
                </a:r>
                <a:r>
                  <a:rPr lang="en-US" sz="2500" dirty="0" err="1" smtClean="0">
                    <a:sym typeface="Symbol" pitchFamily="18" charset="2"/>
                  </a:rPr>
                  <a:t>topi</a:t>
                </a:r>
                <a:r>
                  <a:rPr lang="en-US" sz="2500" dirty="0">
                    <a:sym typeface="Symbol" pitchFamily="18" charset="2"/>
                  </a:rPr>
                  <a:t>)</a:t>
                </a:r>
                <a:r>
                  <a:rPr lang="sv-SE" sz="2500" dirty="0"/>
                  <a:t>, bisa berupa :</a:t>
                </a:r>
              </a:p>
              <a:p>
                <a:pPr lvl="1"/>
                <a:r>
                  <a:rPr lang="sv-SE" sz="2400" dirty="0">
                    <a:solidFill>
                      <a:schemeClr val="tx1"/>
                    </a:solidFill>
                  </a:rPr>
                  <a:t>rata-rata 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sampel</a:t>
                </a:r>
                <a:r>
                  <a:rPr lang="id-ID" sz="2400" dirty="0" smtClean="0">
                    <a:solidFill>
                      <a:schemeClr val="tx1"/>
                    </a:solidFill>
                  </a:rPr>
                  <a:t> (     )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v-SE" sz="2400" dirty="0">
                    <a:solidFill>
                      <a:schemeClr val="tx1"/>
                    </a:solidFill>
                  </a:rPr>
                  <a:t>simpangan baku 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sampel</a:t>
                </a:r>
                <a:r>
                  <a:rPr lang="id-ID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it-IT" sz="2400" i="1" dirty="0" smtClean="0">
                    <a:solidFill>
                      <a:schemeClr val="tx1"/>
                    </a:solidFill>
                    <a:latin typeface="Comic Sans MS" pitchFamily="66" charset="0"/>
                    <a:cs typeface="Times New Roman" pitchFamily="18" charset="0"/>
                  </a:rPr>
                  <a:t>S</a:t>
                </a:r>
                <a:r>
                  <a:rPr lang="id-ID" sz="2400" i="1" dirty="0" smtClean="0">
                    <a:solidFill>
                      <a:schemeClr val="tx1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  <a:r>
                  <a:rPr lang="id-ID" sz="2400" dirty="0" smtClean="0">
                    <a:solidFill>
                      <a:schemeClr val="tx1"/>
                    </a:solidFill>
                    <a:latin typeface="Comic Sans MS" pitchFamily="66" charset="0"/>
                  </a:rPr>
                  <a:t>)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, 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v-SE" sz="2400" dirty="0">
                    <a:solidFill>
                      <a:schemeClr val="tx1"/>
                    </a:solidFill>
                  </a:rPr>
                  <a:t>proporsi 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sampel</a:t>
                </a:r>
                <a:r>
                  <a:rPr lang="id-ID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id-ID" sz="2400" i="1" dirty="0" smtClean="0">
                    <a:solidFill>
                      <a:schemeClr val="tx1"/>
                    </a:solidFill>
                  </a:rPr>
                  <a:t>p</a:t>
                </a:r>
                <a:r>
                  <a:rPr lang="id-ID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sv-SE" sz="2400" dirty="0" smtClean="0">
                    <a:solidFill>
                      <a:schemeClr val="tx1"/>
                    </a:solidFill>
                  </a:rPr>
                  <a:t>. 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r>
                  <a:rPr lang="sv-SE" sz="2500" dirty="0"/>
                  <a:t>Dalam statistika inferensia, statistik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500" dirty="0">
                    <a:sym typeface="Symbol" pitchFamily="18" charset="2"/>
                  </a:rPr>
                  <a:t> </a:t>
                </a:r>
                <a:r>
                  <a:rPr lang="en-US" sz="2500" dirty="0" smtClean="0">
                    <a:sym typeface="Symbol" pitchFamily="18" charset="2"/>
                  </a:rPr>
                  <a:t>(</a:t>
                </a:r>
                <a:r>
                  <a:rPr lang="id-ID" sz="2500" dirty="0" smtClean="0">
                    <a:sym typeface="Symbol" pitchFamily="18" charset="2"/>
                  </a:rPr>
                  <a:t>theta </a:t>
                </a:r>
                <a:r>
                  <a:rPr lang="en-US" sz="2500" dirty="0" err="1" smtClean="0">
                    <a:sym typeface="Symbol" pitchFamily="18" charset="2"/>
                  </a:rPr>
                  <a:t>topi</a:t>
                </a:r>
                <a:r>
                  <a:rPr lang="en-US" sz="2500" dirty="0">
                    <a:sym typeface="Symbol" pitchFamily="18" charset="2"/>
                  </a:rPr>
                  <a:t>)</a:t>
                </a:r>
                <a:r>
                  <a:rPr lang="sv-SE" sz="2500" dirty="0"/>
                  <a:t> inilah yang dipakai untuk </a:t>
                </a:r>
                <a:r>
                  <a:rPr lang="sv-SE" sz="2800" b="1" dirty="0">
                    <a:solidFill>
                      <a:srgbClr val="FF0000"/>
                    </a:solidFill>
                  </a:rPr>
                  <a:t>menduga</a:t>
                </a:r>
                <a:r>
                  <a:rPr lang="sv-SE" sz="2500" dirty="0"/>
                  <a:t> parameter </a:t>
                </a:r>
                <a:r>
                  <a:rPr lang="en-US" sz="2500" dirty="0">
                    <a:sym typeface="Symbol" pitchFamily="18" charset="2"/>
                  </a:rPr>
                  <a:t></a:t>
                </a:r>
                <a:r>
                  <a:rPr lang="sv-SE" sz="2500" dirty="0"/>
                  <a:t> dari populasi</a:t>
                </a:r>
                <a:r>
                  <a:rPr lang="id-ID" sz="2500" dirty="0"/>
                  <a:t> </a:t>
                </a:r>
                <a:r>
                  <a:rPr lang="id-ID" sz="2500" dirty="0" smtClean="0"/>
                  <a:t>maka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id-ID" sz="2400" dirty="0" smtClean="0">
                    <a:sym typeface="Symbol" pitchFamily="18" charset="2"/>
                  </a:rPr>
                  <a:t>disebut penduga (= penaksir = estimasi)</a:t>
                </a:r>
                <a:endParaRPr lang="id-ID" sz="25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333375"/>
                <a:ext cx="8540750" cy="6121400"/>
              </a:xfrm>
              <a:blipFill rotWithShape="1">
                <a:blip r:embed="rId3"/>
                <a:stretch>
                  <a:fillRect l="-357" t="-697" r="-199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0" y="0"/>
          <a:ext cx="1238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Equation" r:id="rId4" imgW="126780" imgH="215526" progId="Equation.3">
                  <p:embed/>
                </p:oleObj>
              </mc:Choice>
              <mc:Fallback>
                <p:oleObj name="Equation" r:id="rId4" imgW="126780" imgH="215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382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18653"/>
              </p:ext>
            </p:extLst>
          </p:nvPr>
        </p:nvGraphicFramePr>
        <p:xfrm>
          <a:off x="3429000" y="3429000"/>
          <a:ext cx="304800" cy="33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6" imgW="177569" imgH="202936" progId="Equation.3">
                  <p:embed/>
                </p:oleObj>
              </mc:Choice>
              <mc:Fallback>
                <p:oleObj name="Equation" r:id="rId6" imgW="177569" imgH="202936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29000"/>
                        <a:ext cx="304800" cy="336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9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2027238" cy="64928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id-ID" sz="3400" dirty="0" smtClean="0"/>
              <a:t>jawab</a:t>
            </a:r>
            <a:endParaRPr lang="id-ID" sz="34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980728"/>
            <a:ext cx="8229600" cy="5688632"/>
          </a:xfrm>
          <a:blipFill rotWithShape="1">
            <a:blip r:embed="rId3"/>
            <a:stretch>
              <a:fillRect l="-1481" t="-965"/>
            </a:stretch>
          </a:blip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id-ID" dirty="0">
                <a:noFill/>
              </a:rPr>
              <a:t> 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5513" y="1268413"/>
            <a:ext cx="288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92275" y="1773238"/>
            <a:ext cx="2873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484481"/>
              </p:ext>
            </p:extLst>
          </p:nvPr>
        </p:nvGraphicFramePr>
        <p:xfrm>
          <a:off x="563563" y="2565400"/>
          <a:ext cx="38401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9"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565400"/>
                        <a:ext cx="38401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924300" y="3573463"/>
          <a:ext cx="444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0" name="Equation" r:id="rId6" imgW="203112" imgH="228501" progId="Equation.3">
                  <p:embed/>
                </p:oleObj>
              </mc:Choice>
              <mc:Fallback>
                <p:oleObj name="Equation" r:id="rId6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73463"/>
                        <a:ext cx="444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217456"/>
              </p:ext>
            </p:extLst>
          </p:nvPr>
        </p:nvGraphicFramePr>
        <p:xfrm>
          <a:off x="684213" y="4103688"/>
          <a:ext cx="384016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1" name="Equation" r:id="rId8" imgW="1752480" imgH="419040" progId="Equation.3">
                  <p:embed/>
                </p:oleObj>
              </mc:Choice>
              <mc:Fallback>
                <p:oleObj name="Equation" r:id="rId8" imgW="1752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03688"/>
                        <a:ext cx="384016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54639"/>
              </p:ext>
            </p:extLst>
          </p:nvPr>
        </p:nvGraphicFramePr>
        <p:xfrm>
          <a:off x="981075" y="5157788"/>
          <a:ext cx="30051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2" name="Equation" r:id="rId10" imgW="1371600" imgH="279360" progId="Equation.3">
                  <p:embed/>
                </p:oleObj>
              </mc:Choice>
              <mc:Fallback>
                <p:oleObj name="Equation" r:id="rId10" imgW="1371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157788"/>
                        <a:ext cx="30051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94643"/>
              </p:ext>
            </p:extLst>
          </p:nvPr>
        </p:nvGraphicFramePr>
        <p:xfrm>
          <a:off x="1174750" y="5876925"/>
          <a:ext cx="2616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3" name="Equation" r:id="rId12" imgW="1193760" imgH="279360" progId="Equation.3">
                  <p:embed/>
                </p:oleObj>
              </mc:Choice>
              <mc:Fallback>
                <p:oleObj name="Equation" r:id="rId12" imgW="1193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5876925"/>
                        <a:ext cx="2616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5246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57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9" y="494112"/>
            <a:ext cx="8582024" cy="269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8" y="3200400"/>
            <a:ext cx="85820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9" y="689214"/>
            <a:ext cx="3460987" cy="88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934200" y="40386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838200"/>
            <a:ext cx="3838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310312" y="1762125"/>
            <a:ext cx="914400" cy="227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715000" y="1300162"/>
            <a:ext cx="595312" cy="46196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90600" y="1531143"/>
            <a:ext cx="5943600" cy="250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2438400" y="1905000"/>
            <a:ext cx="45719" cy="2057400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>
            <a:off x="706982" y="4130040"/>
            <a:ext cx="1295400" cy="45719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ounded Rectangle 13"/>
          <p:cNvSpPr/>
          <p:nvPr/>
        </p:nvSpPr>
        <p:spPr>
          <a:xfrm>
            <a:off x="2002382" y="3962400"/>
            <a:ext cx="740818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95600" y="1762125"/>
            <a:ext cx="5486400" cy="2352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53400" y="1300162"/>
            <a:ext cx="533400" cy="4619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372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696200" cy="914400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en-US" sz="3200" i="1" dirty="0" err="1"/>
              <a:t>Pendugaan</a:t>
            </a:r>
            <a:r>
              <a:rPr lang="en-US" sz="3200" i="1" dirty="0"/>
              <a:t> parameter rata-rata </a:t>
            </a:r>
            <a:r>
              <a:rPr lang="en-US" sz="3200" i="1" dirty="0">
                <a:sym typeface="Symbol" pitchFamily="18" charset="2"/>
              </a:rPr>
              <a:t> </a:t>
            </a:r>
            <a:r>
              <a:rPr lang="en-US" sz="3200" i="1" dirty="0" smtClean="0">
                <a:sym typeface="Symbol" pitchFamily="18" charset="2"/>
              </a:rPr>
              <a:t>:</a:t>
            </a:r>
            <a:r>
              <a:rPr lang="id-ID" sz="3200" i="1" dirty="0" smtClean="0">
                <a:sym typeface="Symbol" pitchFamily="18" charset="2"/>
              </a:rPr>
              <a:t/>
            </a:r>
            <a:br>
              <a:rPr lang="id-ID" sz="3200" i="1" dirty="0" smtClean="0">
                <a:sym typeface="Symbol" pitchFamily="18" charset="2"/>
              </a:rPr>
            </a:br>
            <a:r>
              <a:rPr lang="id-ID" sz="3200" i="1" dirty="0" smtClean="0">
                <a:sym typeface="Symbol" pitchFamily="18" charset="2"/>
              </a:rPr>
              <a:t>jika </a:t>
            </a:r>
            <a:r>
              <a:rPr lang="sv-SE" sz="2800" i="1" u="sng" dirty="0"/>
              <a:t>Sampel Kecil ( n  &lt; 30 )</a:t>
            </a:r>
            <a:endParaRPr lang="id-ID" sz="3200" u="sng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84338"/>
            <a:ext cx="6834188" cy="1535112"/>
          </a:xfrm>
        </p:spPr>
        <p:txBody>
          <a:bodyPr/>
          <a:lstStyle/>
          <a:p>
            <a:pPr algn="just"/>
            <a:r>
              <a:rPr lang="sv-SE" dirty="0"/>
              <a:t>Interval kepercayaan (1 - </a:t>
            </a:r>
            <a:r>
              <a:rPr lang="en-US" dirty="0">
                <a:sym typeface="Symbol" pitchFamily="18" charset="2"/>
              </a:rPr>
              <a:t></a:t>
            </a:r>
            <a:r>
              <a:rPr lang="sv-SE" dirty="0"/>
              <a:t>) untuk menduga rata-rata </a:t>
            </a:r>
            <a:r>
              <a:rPr lang="en-US" dirty="0">
                <a:sym typeface="Symbol" pitchFamily="18" charset="2"/>
              </a:rPr>
              <a:t></a:t>
            </a:r>
            <a:r>
              <a:rPr lang="sv-SE" dirty="0"/>
              <a:t>. dengan sampel kecil, bila </a:t>
            </a:r>
            <a:r>
              <a:rPr lang="en-US" dirty="0">
                <a:sym typeface="Symbol" pitchFamily="18" charset="2"/>
              </a:rPr>
              <a:t></a:t>
            </a:r>
            <a:r>
              <a:rPr lang="sv-SE" dirty="0"/>
              <a:t> tidak diketahui adalah:</a:t>
            </a:r>
            <a:endParaRPr lang="id-ID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64774"/>
              </p:ext>
            </p:extLst>
          </p:nvPr>
        </p:nvGraphicFramePr>
        <p:xfrm>
          <a:off x="1066800" y="3429000"/>
          <a:ext cx="60499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3" imgW="2120900" imgH="419100" progId="Equation.3">
                  <p:embed/>
                </p:oleObj>
              </mc:Choice>
              <mc:Fallback>
                <p:oleObj name="Equation" r:id="rId3" imgW="2120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6049963" cy="1079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53000"/>
            <a:ext cx="4191000" cy="10953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" name="Down Arrow 1"/>
          <p:cNvSpPr/>
          <p:nvPr/>
        </p:nvSpPr>
        <p:spPr>
          <a:xfrm>
            <a:off x="1905000" y="3124200"/>
            <a:ext cx="1524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696200" cy="914400"/>
          </a:xfrm>
        </p:spPr>
        <p:txBody>
          <a:bodyPr>
            <a:normAutofit fontScale="90000"/>
          </a:bodyPr>
          <a:lstStyle/>
          <a:p>
            <a:r>
              <a:rPr lang="sv-SE" sz="3200" i="1"/>
              <a:t>Pendugaan parameter beda dua rata-rata (</a:t>
            </a:r>
            <a:r>
              <a:rPr lang="en-US" sz="3200" i="1">
                <a:sym typeface="Symbol" pitchFamily="18" charset="2"/>
              </a:rPr>
              <a:t></a:t>
            </a:r>
            <a:r>
              <a:rPr lang="sv-SE" sz="3200" i="1"/>
              <a:t>1 - </a:t>
            </a:r>
            <a:r>
              <a:rPr lang="en-US" sz="3200" i="1">
                <a:sym typeface="Symbol" pitchFamily="18" charset="2"/>
              </a:rPr>
              <a:t></a:t>
            </a:r>
            <a:r>
              <a:rPr lang="sv-SE" sz="3200" i="1"/>
              <a:t>2)</a:t>
            </a:r>
            <a:r>
              <a:rPr lang="id-ID" sz="3200"/>
              <a:t> </a:t>
            </a:r>
            <a:r>
              <a:rPr lang="en-US" sz="3200"/>
              <a:t>:</a:t>
            </a:r>
            <a:endParaRPr lang="id-ID" sz="32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4950" y="2036763"/>
            <a:ext cx="6840538" cy="2751137"/>
          </a:xfrm>
        </p:spPr>
        <p:txBody>
          <a:bodyPr/>
          <a:lstStyle/>
          <a:p>
            <a:r>
              <a:rPr lang="sv-SE" sz="2500"/>
              <a:t>Misalkan diketahui dua populasi masing-masing mempunyai rata-rata </a:t>
            </a:r>
            <a:r>
              <a:rPr lang="en-US" sz="2500">
                <a:sym typeface="Symbol" pitchFamily="18" charset="2"/>
              </a:rPr>
              <a:t></a:t>
            </a:r>
            <a:r>
              <a:rPr lang="sv-SE" sz="2500" baseline="-25000"/>
              <a:t>1</a:t>
            </a:r>
            <a:r>
              <a:rPr lang="sv-SE" sz="2500"/>
              <a:t> dan </a:t>
            </a:r>
            <a:r>
              <a:rPr lang="en-US" sz="2500">
                <a:sym typeface="Symbol" pitchFamily="18" charset="2"/>
              </a:rPr>
              <a:t></a:t>
            </a:r>
            <a:r>
              <a:rPr lang="sv-SE" sz="2500" baseline="-25000"/>
              <a:t>2</a:t>
            </a:r>
            <a:r>
              <a:rPr lang="sv-SE" sz="2500"/>
              <a:t> , dan distribusinya mendekati normal. </a:t>
            </a:r>
          </a:p>
          <a:p>
            <a:r>
              <a:rPr lang="sv-SE" sz="2500"/>
              <a:t>Misalkan variansi dua populasi itu sama yaitu </a:t>
            </a:r>
            <a:r>
              <a:rPr lang="en-US" sz="2500">
                <a:sym typeface="Symbol" pitchFamily="18" charset="2"/>
              </a:rPr>
              <a:t></a:t>
            </a:r>
            <a:r>
              <a:rPr lang="sv-SE" sz="2500" baseline="-25000"/>
              <a:t>1</a:t>
            </a:r>
            <a:r>
              <a:rPr lang="sv-SE" sz="2500" baseline="30000"/>
              <a:t>2</a:t>
            </a:r>
            <a:r>
              <a:rPr lang="sv-SE" sz="2500"/>
              <a:t> = </a:t>
            </a:r>
            <a:r>
              <a:rPr lang="en-US" sz="2500">
                <a:sym typeface="Symbol" pitchFamily="18" charset="2"/>
              </a:rPr>
              <a:t></a:t>
            </a:r>
            <a:r>
              <a:rPr lang="sv-SE" sz="2500" baseline="-25000"/>
              <a:t>2</a:t>
            </a:r>
            <a:r>
              <a:rPr lang="sv-SE" sz="2500" baseline="30000"/>
              <a:t>2</a:t>
            </a:r>
            <a:r>
              <a:rPr lang="sv-SE" sz="2500"/>
              <a:t> = </a:t>
            </a:r>
            <a:r>
              <a:rPr lang="en-US" sz="2500">
                <a:sym typeface="Symbol" pitchFamily="18" charset="2"/>
              </a:rPr>
              <a:t></a:t>
            </a:r>
            <a:r>
              <a:rPr lang="sv-SE" sz="2500" baseline="30000"/>
              <a:t>2</a:t>
            </a:r>
            <a:r>
              <a:rPr lang="sv-SE" sz="2500"/>
              <a:t> tetapi tidak diketahui berapa besarnya.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42875" y="5084763"/>
          <a:ext cx="88201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3" imgW="4597400" imgH="482600" progId="Equation.3">
                  <p:embed/>
                </p:oleObj>
              </mc:Choice>
              <mc:Fallback>
                <p:oleObj name="Equation" r:id="rId3" imgW="4597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5084763"/>
                        <a:ext cx="8820150" cy="9318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0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30480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sv-SE" sz="2400">
                <a:solidFill>
                  <a:prstClr val="black"/>
                </a:solidFill>
                <a:latin typeface="Tahoma" pitchFamily="34" charset="0"/>
              </a:rPr>
              <a:t>Simpangan baku gabungan adalah</a:t>
            </a:r>
            <a:r>
              <a:rPr lang="sv-SE">
                <a:solidFill>
                  <a:prstClr val="black"/>
                </a:solidFill>
                <a:latin typeface="Tahoma" pitchFamily="34" charset="0"/>
              </a:rPr>
              <a:t> 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667000" y="3810000"/>
          <a:ext cx="37433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name="Equation" r:id="rId3" imgW="1955800" imgH="508000" progId="Equation.3">
                  <p:embed/>
                </p:oleObj>
              </mc:Choice>
              <mc:Fallback>
                <p:oleObj name="Equation" r:id="rId3" imgW="19558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0"/>
                        <a:ext cx="3743325" cy="9667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09600" y="2057400"/>
            <a:ext cx="640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sv-SE" sz="2400">
                <a:solidFill>
                  <a:prstClr val="black"/>
                </a:solidFill>
                <a:latin typeface="Tahoma" pitchFamily="34" charset="0"/>
              </a:rPr>
              <a:t>di mana : derajat kebebasan </a:t>
            </a:r>
            <a:r>
              <a:rPr lang="en-US" sz="2400">
                <a:solidFill>
                  <a:prstClr val="black"/>
                </a:solidFill>
                <a:latin typeface="Tahoma" pitchFamily="34" charset="0"/>
                <a:sym typeface="Symbol" pitchFamily="18" charset="2"/>
              </a:rPr>
              <a:t></a:t>
            </a:r>
            <a:r>
              <a:rPr lang="sv-SE" sz="2400">
                <a:solidFill>
                  <a:prstClr val="black"/>
                </a:solidFill>
                <a:latin typeface="Tahoma" pitchFamily="34" charset="0"/>
              </a:rPr>
              <a:t> = n</a:t>
            </a:r>
            <a:r>
              <a:rPr lang="sv-SE" sz="2400" baseline="-25000">
                <a:solidFill>
                  <a:prstClr val="black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sv-SE" sz="2400">
                <a:solidFill>
                  <a:prstClr val="black"/>
                </a:solidFill>
                <a:latin typeface="Tahoma" pitchFamily="34" charset="0"/>
                <a:sym typeface="Symbol" pitchFamily="18" charset="2"/>
              </a:rPr>
              <a:t> + n</a:t>
            </a:r>
            <a:r>
              <a:rPr lang="sv-SE" sz="2400" baseline="-25000">
                <a:solidFill>
                  <a:prstClr val="black"/>
                </a:solidFill>
                <a:latin typeface="Tahoma" pitchFamily="34" charset="0"/>
                <a:sym typeface="Symbol" pitchFamily="18" charset="2"/>
              </a:rPr>
              <a:t>2</a:t>
            </a:r>
            <a:r>
              <a:rPr lang="sv-SE" sz="2400">
                <a:solidFill>
                  <a:prstClr val="black"/>
                </a:solidFill>
                <a:latin typeface="Tahoma" pitchFamily="34" charset="0"/>
                <a:sym typeface="Symbol" pitchFamily="18" charset="2"/>
              </a:rPr>
              <a:t> - 2</a:t>
            </a:r>
            <a:r>
              <a:rPr lang="sv-SE">
                <a:solidFill>
                  <a:prstClr val="black"/>
                </a:solidFill>
                <a:latin typeface="Tahoma" pitchFamily="34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9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40750" cy="252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/>
              <a:t>bila variansi dua populasi itu tidak sama besarnya yaitu </a:t>
            </a:r>
            <a:r>
              <a:rPr lang="en-US" dirty="0">
                <a:sym typeface="Symbol" pitchFamily="18" charset="2"/>
              </a:rPr>
              <a:t></a:t>
            </a:r>
            <a:r>
              <a:rPr lang="sv-SE" baseline="-25000" dirty="0"/>
              <a:t>1</a:t>
            </a:r>
            <a:r>
              <a:rPr lang="sv-SE" baseline="30000" dirty="0"/>
              <a:t>2</a:t>
            </a:r>
            <a:r>
              <a:rPr lang="sv-SE" dirty="0"/>
              <a:t>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</a:t>
            </a:r>
            <a:r>
              <a:rPr lang="sv-SE" baseline="-25000" dirty="0"/>
              <a:t>2</a:t>
            </a:r>
            <a:r>
              <a:rPr lang="sv-SE" baseline="30000" dirty="0"/>
              <a:t>2</a:t>
            </a:r>
            <a:r>
              <a:rPr lang="sv-SE" dirty="0"/>
              <a:t> dan kedua variansi tidak diketahui nilainya, maka interval kepercayaan (1-</a:t>
            </a:r>
            <a:r>
              <a:rPr lang="en-US" dirty="0">
                <a:sym typeface="Symbol" pitchFamily="18" charset="2"/>
              </a:rPr>
              <a:t></a:t>
            </a:r>
            <a:r>
              <a:rPr lang="sv-SE" dirty="0"/>
              <a:t>)  untuk beda dua rata-rata (</a:t>
            </a:r>
            <a:r>
              <a:rPr lang="en-US" dirty="0">
                <a:sym typeface="Symbol" pitchFamily="18" charset="2"/>
              </a:rPr>
              <a:t></a:t>
            </a:r>
            <a:r>
              <a:rPr lang="sv-SE" dirty="0"/>
              <a:t>1 - </a:t>
            </a:r>
            <a:r>
              <a:rPr lang="en-US" dirty="0">
                <a:sym typeface="Symbol" pitchFamily="18" charset="2"/>
              </a:rPr>
              <a:t></a:t>
            </a:r>
            <a:r>
              <a:rPr lang="sv-SE" dirty="0"/>
              <a:t>2) dari dua </a:t>
            </a:r>
            <a:r>
              <a:rPr lang="sv-SE" dirty="0" smtClean="0"/>
              <a:t>popul</a:t>
            </a:r>
            <a:r>
              <a:rPr lang="id-ID" dirty="0" smtClean="0"/>
              <a:t>a</a:t>
            </a:r>
            <a:r>
              <a:rPr lang="sv-SE" dirty="0" smtClean="0"/>
              <a:t>sai </a:t>
            </a:r>
            <a:r>
              <a:rPr lang="sv-SE" dirty="0"/>
              <a:t>tersebut adalah :</a:t>
            </a:r>
            <a:endParaRPr lang="id-ID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50825" y="2924175"/>
          <a:ext cx="85328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Equation" r:id="rId3" imgW="4521200" imgH="508000" progId="Equation.3">
                  <p:embed/>
                </p:oleObj>
              </mc:Choice>
              <mc:Fallback>
                <p:oleObj name="Equation" r:id="rId3" imgW="4521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24175"/>
                        <a:ext cx="8532813" cy="952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68313" y="4724400"/>
            <a:ext cx="390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sv-SE" sz="2400">
                <a:solidFill>
                  <a:prstClr val="black"/>
                </a:solidFill>
                <a:latin typeface="Tahoma" pitchFamily="34" charset="0"/>
              </a:rPr>
              <a:t>di mana derajat kebebasan</a:t>
            </a:r>
            <a:r>
              <a:rPr lang="sv-SE">
                <a:solidFill>
                  <a:prstClr val="black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500563" y="4032250"/>
          <a:ext cx="367188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Equation" r:id="rId5" imgW="1828800" imgH="1511300" progId="Equation.3">
                  <p:embed/>
                </p:oleObj>
              </mc:Choice>
              <mc:Fallback>
                <p:oleObj name="Equation" r:id="rId5" imgW="1828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32250"/>
                        <a:ext cx="3671887" cy="2565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3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02625" cy="1081088"/>
          </a:xfrm>
        </p:spPr>
        <p:txBody>
          <a:bodyPr/>
          <a:lstStyle/>
          <a:p>
            <a:pPr marL="838200" indent="-838200"/>
            <a:r>
              <a:rPr lang="sv-SE" sz="2800" i="1"/>
              <a:t>Pendugaan parameter beda dua rata-rata (</a:t>
            </a:r>
            <a:r>
              <a:rPr lang="en-US" sz="2800" i="1">
                <a:sym typeface="Symbol" pitchFamily="18" charset="2"/>
              </a:rPr>
              <a:t></a:t>
            </a:r>
            <a:r>
              <a:rPr lang="sv-SE" sz="2800" i="1"/>
              <a:t>1 - </a:t>
            </a:r>
            <a:r>
              <a:rPr lang="en-US" sz="2800" i="1">
                <a:sym typeface="Symbol" pitchFamily="18" charset="2"/>
              </a:rPr>
              <a:t></a:t>
            </a:r>
            <a:r>
              <a:rPr lang="sv-SE" sz="2800" i="1"/>
              <a:t>2) jika kedua sampel tidak bebas :</a:t>
            </a:r>
            <a:endParaRPr lang="id-ID" sz="2800" i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7696200" cy="2220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500"/>
              <a:t>Misalnya bila pengamatan dalam kedua sampel diambil secara berpasangan sehingga kedua sampel saling terkait, maka interval kepercayaan (1-</a:t>
            </a:r>
            <a:r>
              <a:rPr lang="en-US" sz="2500">
                <a:sym typeface="Symbol" pitchFamily="18" charset="2"/>
              </a:rPr>
              <a:t></a:t>
            </a:r>
            <a:r>
              <a:rPr lang="sv-SE" sz="2500"/>
              <a:t>)  untuk beda dua rata-rata (</a:t>
            </a:r>
            <a:r>
              <a:rPr lang="en-US" sz="2500">
                <a:sym typeface="Symbol" pitchFamily="18" charset="2"/>
              </a:rPr>
              <a:t></a:t>
            </a:r>
            <a:r>
              <a:rPr lang="sv-SE" sz="2500" baseline="-25000"/>
              <a:t>1 </a:t>
            </a:r>
            <a:r>
              <a:rPr lang="sv-SE" sz="2500"/>
              <a:t>- </a:t>
            </a:r>
            <a:r>
              <a:rPr lang="en-US" sz="2500">
                <a:sym typeface="Symbol" pitchFamily="18" charset="2"/>
              </a:rPr>
              <a:t></a:t>
            </a:r>
            <a:r>
              <a:rPr lang="sv-SE" sz="2500" baseline="-25000"/>
              <a:t>2</a:t>
            </a:r>
            <a:r>
              <a:rPr lang="sv-SE" sz="2500"/>
              <a:t> = </a:t>
            </a:r>
            <a:r>
              <a:rPr lang="en-US" sz="2500">
                <a:sym typeface="Symbol" pitchFamily="18" charset="2"/>
              </a:rPr>
              <a:t></a:t>
            </a:r>
            <a:r>
              <a:rPr lang="sv-SE" sz="2500" baseline="-25000"/>
              <a:t>d</a:t>
            </a:r>
            <a:r>
              <a:rPr lang="sv-SE" sz="2500"/>
              <a:t>) dari dua populasi tersebut adalah :</a:t>
            </a:r>
            <a:endParaRPr lang="id-ID" sz="25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187450" y="4292600"/>
          <a:ext cx="61928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Equation" r:id="rId3" imgW="2146300" imgH="431800" progId="Equation.3">
                  <p:embed/>
                </p:oleObj>
              </mc:Choice>
              <mc:Fallback>
                <p:oleObj name="Equation" r:id="rId3" imgW="214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6192838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11188" y="5832475"/>
            <a:ext cx="517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sv-SE" sz="2400">
                <a:solidFill>
                  <a:prstClr val="black"/>
                </a:solidFill>
                <a:latin typeface="Tahoma" pitchFamily="34" charset="0"/>
              </a:rPr>
              <a:t>Dimana derajat kebebasan </a:t>
            </a:r>
            <a:r>
              <a:rPr lang="en-US" sz="2400">
                <a:solidFill>
                  <a:prstClr val="black"/>
                </a:solidFill>
                <a:latin typeface="Tahoma" pitchFamily="34" charset="0"/>
                <a:sym typeface="Symbol" pitchFamily="18" charset="2"/>
              </a:rPr>
              <a:t></a:t>
            </a:r>
            <a:r>
              <a:rPr lang="sv-SE" sz="2400">
                <a:solidFill>
                  <a:prstClr val="black"/>
                </a:solidFill>
                <a:latin typeface="Tahoma" pitchFamily="34" charset="0"/>
              </a:rPr>
              <a:t> = n - 1</a:t>
            </a:r>
            <a:r>
              <a:rPr lang="sv-SE">
                <a:solidFill>
                  <a:prstClr val="black"/>
                </a:solidFill>
                <a:latin typeface="Tahoma" pitchFamily="34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1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6130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smtClean="0">
                <a:latin typeface="Comic Sans MS" pitchFamily="66" charset="0"/>
              </a:rPr>
              <a:t>2. </a:t>
            </a:r>
            <a:r>
              <a:rPr lang="en-US" sz="2800" smtClean="0">
                <a:latin typeface="Comic Sans MS" pitchFamily="66" charset="0"/>
              </a:rPr>
              <a:t>Utk sampel kecil dan               </a:t>
            </a:r>
            <a:r>
              <a:rPr lang="id-ID" sz="2800" smtClean="0">
                <a:latin typeface="Comic Sans MS" pitchFamily="66" charset="0"/>
              </a:rPr>
              <a:t> </a:t>
            </a:r>
            <a:r>
              <a:rPr lang="en-US" sz="2800" smtClean="0">
                <a:latin typeface="Comic Sans MS" pitchFamily="66" charset="0"/>
              </a:rPr>
              <a:t>tidak diketahui</a:t>
            </a:r>
            <a:r>
              <a:rPr lang="id-ID" sz="2800" smtClean="0">
                <a:latin typeface="Comic Sans MS" pitchFamily="66" charset="0"/>
              </a:rPr>
              <a:t>; </a:t>
            </a:r>
            <a:r>
              <a:rPr lang="en-US" sz="2800" smtClean="0"/>
              <a:t>Selang kepercayaan (1-</a:t>
            </a:r>
            <a:r>
              <a:rPr lang="el-GR" sz="2800" i="1" smtClean="0">
                <a:ea typeface="Cambria Math" pitchFamily="18" charset="0"/>
                <a:cs typeface="Cambria Math" pitchFamily="18" charset="0"/>
              </a:rPr>
              <a:t>α</a:t>
            </a:r>
            <a:r>
              <a:rPr lang="en-US" sz="2800" smtClean="0">
                <a:ea typeface="Cambria Math" pitchFamily="18" charset="0"/>
                <a:cs typeface="Cambria Math" pitchFamily="18" charset="0"/>
              </a:rPr>
              <a:t>)100% </a:t>
            </a:r>
            <a:r>
              <a:rPr lang="en-US" sz="2800" smtClean="0"/>
              <a:t>untuk </a:t>
            </a:r>
            <a:r>
              <a:rPr lang="el-GR" sz="2800" i="1" smtClean="0">
                <a:ea typeface="Cambria Math" pitchFamily="18" charset="0"/>
                <a:cs typeface="Cambria Math" pitchFamily="18" charset="0"/>
              </a:rPr>
              <a:t>μ</a:t>
            </a:r>
            <a:r>
              <a:rPr lang="en-US" sz="2800" baseline="-25000" smtClean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280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‒</a:t>
            </a:r>
            <a:r>
              <a:rPr lang="el-GR" sz="2800" i="1" smtClean="0">
                <a:ea typeface="Cambria Math" pitchFamily="18" charset="0"/>
                <a:cs typeface="Cambria Math" pitchFamily="18" charset="0"/>
              </a:rPr>
              <a:t>μ</a:t>
            </a:r>
            <a:r>
              <a:rPr lang="en-US" sz="2800" baseline="-25000" smtClean="0">
                <a:ea typeface="Cambria Math" pitchFamily="18" charset="0"/>
                <a:cs typeface="Cambria Math" pitchFamily="18" charset="0"/>
              </a:rPr>
              <a:t>2 </a:t>
            </a:r>
            <a:r>
              <a:rPr lang="en-US" sz="2800" smtClean="0">
                <a:ea typeface="Cambria Math" pitchFamily="18" charset="0"/>
                <a:cs typeface="Cambria Math" pitchFamily="18" charset="0"/>
              </a:rPr>
              <a:t>; dimana </a:t>
            </a:r>
            <a:r>
              <a:rPr lang="el-GR" sz="2800" b="1" i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800" b="1" baseline="-250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2800" b="1" baseline="300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800" b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= </a:t>
            </a:r>
            <a:r>
              <a:rPr lang="el-GR" sz="2800" b="1" i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800" b="1" baseline="-250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800" b="1" baseline="300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2 ,</a:t>
            </a:r>
            <a:r>
              <a:rPr lang="en-US" sz="2800" b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l-GR" sz="2800" b="1" i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800" b="1" baseline="-250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1</a:t>
            </a:r>
            <a:r>
              <a:rPr lang="en-US" sz="2800" b="1" baseline="300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800" b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dan </a:t>
            </a:r>
            <a:r>
              <a:rPr lang="el-GR" sz="2800" b="1" i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σ</a:t>
            </a:r>
            <a:r>
              <a:rPr lang="en-US" sz="2800" b="1" baseline="-250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800" b="1" baseline="300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sz="28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2800" b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tidak diketahui</a:t>
            </a:r>
            <a:r>
              <a:rPr lang="en-US" sz="280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id-ID" sz="3600" smtClean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3600" smtClean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3600" smtClean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3600" smtClean="0">
              <a:latin typeface="Comic Sans MS" pitchFamily="66" charset="0"/>
            </a:endParaRP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4495800" y="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6" name="Equation" r:id="rId4" imgW="698500" imgH="228600" progId="Equation.3">
                  <p:embed/>
                </p:oleObj>
              </mc:Choice>
              <mc:Fallback>
                <p:oleObj name="Equation" r:id="rId4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0"/>
                        <a:ext cx="1600200" cy="5334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5363" name="Object 6"/>
          <p:cNvGraphicFramePr>
            <a:graphicFrameLocks noChangeAspect="1"/>
          </p:cNvGraphicFramePr>
          <p:nvPr/>
        </p:nvGraphicFramePr>
        <p:xfrm>
          <a:off x="457200" y="2133600"/>
          <a:ext cx="830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7" name="Equation" r:id="rId6" imgW="3733800" imgH="292100" progId="Equation.3">
                  <p:embed/>
                </p:oleObj>
              </mc:Choice>
              <mc:Fallback>
                <p:oleObj name="Equation" r:id="rId6" imgW="3733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8305800" cy="838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533400" y="3124200"/>
          <a:ext cx="57912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8" name="Equation" r:id="rId8" imgW="2933700" imgH="520700" progId="Equation.3">
                  <p:embed/>
                </p:oleObj>
              </mc:Choice>
              <mc:Fallback>
                <p:oleObj name="Equation" r:id="rId8" imgW="29337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5791200" cy="9794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5365" name="Object 12"/>
          <p:cNvGraphicFramePr>
            <a:graphicFrameLocks noChangeAspect="1"/>
          </p:cNvGraphicFramePr>
          <p:nvPr/>
        </p:nvGraphicFramePr>
        <p:xfrm>
          <a:off x="533400" y="4343400"/>
          <a:ext cx="5791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9" name="Equation" r:id="rId10" imgW="2552700" imgH="482600" progId="Equation.3">
                  <p:embed/>
                </p:oleObj>
              </mc:Choice>
              <mc:Fallback>
                <p:oleObj name="Equation" r:id="rId10" imgW="2552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5791200" cy="9429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5366" name="Object 14"/>
          <p:cNvGraphicFramePr>
            <a:graphicFrameLocks noChangeAspect="1"/>
          </p:cNvGraphicFramePr>
          <p:nvPr/>
        </p:nvGraphicFramePr>
        <p:xfrm>
          <a:off x="533400" y="5562600"/>
          <a:ext cx="57912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0" name="Equation" r:id="rId12" imgW="2616200" imgH="482600" progId="Equation.3">
                  <p:embed/>
                </p:oleObj>
              </mc:Choice>
              <mc:Fallback>
                <p:oleObj name="Equation" r:id="rId12" imgW="2616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62600"/>
                        <a:ext cx="5791200" cy="8905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7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5603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3962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id-ID" sz="2400" dirty="0" smtClean="0"/>
              <a:t>Suatu sampel random sebanyak 12 buah, dari jenis produk yang dihasilkan oleh suatu perusahaan mempunyai berat rata-rata 3.11 gr dengan standar deviasi 0.771 gr. Sedangkan sampel yang lain dari jenis produk yang dihasilkan perusahaan lainnya berjumlah 15 buah dengan berat rata-rata 2.04 grdan standar deviasi 0.448. Distribusi berat produk diasumsikan berdistribusi normal, estimasilah </a:t>
            </a:r>
            <a:r>
              <a:rPr lang="id-ID" sz="2400" dirty="0" smtClean="0">
                <a:solidFill>
                  <a:srgbClr val="FF0000"/>
                </a:solidFill>
              </a:rPr>
              <a:t>perbedaan rata-rata </a:t>
            </a:r>
            <a:r>
              <a:rPr lang="id-ID" sz="2400" dirty="0" smtClean="0"/>
              <a:t>tersebut dengan tingkat kepercayaan 90 persen.</a:t>
            </a:r>
          </a:p>
        </p:txBody>
      </p:sp>
    </p:spTree>
    <p:extLst>
      <p:ext uri="{BB962C8B-B14F-4D97-AF65-F5344CB8AC3E}">
        <p14:creationId xmlns:p14="http://schemas.microsoft.com/office/powerpoint/2010/main" val="35640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15400" cy="5902325"/>
          </a:xfrm>
        </p:spPr>
        <p:txBody>
          <a:bodyPr>
            <a:normAutofit/>
          </a:bodyPr>
          <a:lstStyle/>
          <a:p>
            <a:r>
              <a:rPr lang="en-US" sz="2000" smtClean="0"/>
              <a:t>Misal: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i="1" smtClean="0"/>
              <a:t>x-bar1</a:t>
            </a:r>
            <a:r>
              <a:rPr lang="en-US" sz="1800" smtClean="0"/>
              <a:t> = 3.11 adl rata-rata</a:t>
            </a:r>
            <a:r>
              <a:rPr lang="id-ID" sz="1800" smtClean="0"/>
              <a:t> 1</a:t>
            </a:r>
            <a:r>
              <a:rPr lang="en-US" sz="1800" smtClean="0"/>
              <a:t>, </a:t>
            </a:r>
            <a:r>
              <a:rPr lang="en-US" sz="1800" i="1" smtClean="0"/>
              <a:t>n</a:t>
            </a:r>
            <a:r>
              <a:rPr lang="en-US" sz="1800" baseline="-25000" smtClean="0"/>
              <a:t>1</a:t>
            </a:r>
            <a:r>
              <a:rPr lang="en-US" sz="1800" smtClean="0"/>
              <a:t> = 12, </a:t>
            </a:r>
            <a:r>
              <a:rPr lang="en-US" sz="1800" i="1" smtClean="0"/>
              <a:t>S</a:t>
            </a:r>
            <a:r>
              <a:rPr lang="en-US" sz="1800" baseline="-25000" smtClean="0"/>
              <a:t>1</a:t>
            </a:r>
            <a:r>
              <a:rPr lang="en-US" sz="1800" smtClean="0"/>
              <a:t> = 0.771.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i="1" smtClean="0"/>
              <a:t>x-bar2</a:t>
            </a:r>
            <a:r>
              <a:rPr lang="en-US" sz="1800" smtClean="0"/>
              <a:t> = 2.04 adl rata-rata</a:t>
            </a:r>
            <a:r>
              <a:rPr lang="id-ID" sz="1800" smtClean="0"/>
              <a:t> 2</a:t>
            </a:r>
            <a:r>
              <a:rPr lang="en-US" sz="1800" smtClean="0"/>
              <a:t>, </a:t>
            </a:r>
            <a:r>
              <a:rPr lang="en-US" sz="1800" i="1" smtClean="0"/>
              <a:t>n</a:t>
            </a:r>
            <a:r>
              <a:rPr lang="en-US" sz="1800" baseline="-25000" smtClean="0"/>
              <a:t>2</a:t>
            </a:r>
            <a:r>
              <a:rPr lang="en-US" sz="1800" smtClean="0"/>
              <a:t> = 10, </a:t>
            </a:r>
            <a:r>
              <a:rPr lang="en-US" sz="1800" i="1" smtClean="0"/>
              <a:t>S</a:t>
            </a:r>
            <a:r>
              <a:rPr lang="en-US" sz="1800" baseline="-25000" smtClean="0"/>
              <a:t>2</a:t>
            </a:r>
            <a:r>
              <a:rPr lang="en-US" sz="1800" smtClean="0"/>
              <a:t> = 0.448.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smtClean="0"/>
              <a:t>Diasumsikan varians sama, maka</a:t>
            </a:r>
          </a:p>
          <a:p>
            <a:pPr lvl="1">
              <a:buFont typeface="Wingdings" pitchFamily="2" charset="2"/>
              <a:buChar char="§"/>
            </a:pPr>
            <a:endParaRPr lang="en-US" sz="1800" smtClean="0"/>
          </a:p>
          <a:p>
            <a:pPr lvl="1">
              <a:buFont typeface="Wingdings" pitchFamily="2" charset="2"/>
              <a:buChar char="§"/>
            </a:pPr>
            <a:endParaRPr lang="id-ID" sz="1800" smtClean="0"/>
          </a:p>
          <a:p>
            <a:pPr lvl="1">
              <a:buFontTx/>
              <a:buNone/>
            </a:pPr>
            <a:endParaRPr lang="en-US" sz="1800" smtClean="0"/>
          </a:p>
          <a:p>
            <a:pPr lvl="1">
              <a:buFont typeface="Wingdings" pitchFamily="2" charset="2"/>
              <a:buChar char="§"/>
            </a:pPr>
            <a:r>
              <a:rPr lang="en-US" sz="1800" i="1" smtClean="0">
                <a:ea typeface="Cambria Math" pitchFamily="18" charset="0"/>
                <a:cs typeface="Cambria Math" pitchFamily="18" charset="0"/>
              </a:rPr>
              <a:t>α</a:t>
            </a:r>
            <a:r>
              <a:rPr lang="en-US" sz="1800" smtClean="0">
                <a:ea typeface="Cambria Math" pitchFamily="18" charset="0"/>
                <a:cs typeface="Cambria Math" pitchFamily="18" charset="0"/>
              </a:rPr>
              <a:t> = 0.1 →</a:t>
            </a:r>
            <a:r>
              <a:rPr lang="en-US" sz="1800" i="1" smtClean="0">
                <a:ea typeface="Cambria Math" pitchFamily="18" charset="0"/>
                <a:cs typeface="Cambria Math" pitchFamily="18" charset="0"/>
              </a:rPr>
              <a:t> t</a:t>
            </a:r>
            <a:r>
              <a:rPr lang="en-US" sz="1800" baseline="30000" smtClean="0">
                <a:ea typeface="Cambria Math" pitchFamily="18" charset="0"/>
                <a:cs typeface="Cambria Math" pitchFamily="18" charset="0"/>
              </a:rPr>
              <a:t>0.05</a:t>
            </a:r>
            <a:r>
              <a:rPr lang="en-US" sz="1800" baseline="-25000" smtClean="0">
                <a:ea typeface="Cambria Math" pitchFamily="18" charset="0"/>
                <a:cs typeface="Cambria Math" pitchFamily="18" charset="0"/>
              </a:rPr>
              <a:t>db=12+10-2</a:t>
            </a:r>
            <a:r>
              <a:rPr lang="en-US" sz="1800" smtClean="0">
                <a:ea typeface="Cambria Math" pitchFamily="18" charset="0"/>
                <a:cs typeface="Cambria Math" pitchFamily="18" charset="0"/>
              </a:rPr>
              <a:t> = </a:t>
            </a:r>
            <a:r>
              <a:rPr lang="en-US" sz="1800" i="1" smtClean="0">
                <a:ea typeface="Cambria Math" pitchFamily="18" charset="0"/>
                <a:cs typeface="Cambria Math" pitchFamily="18" charset="0"/>
              </a:rPr>
              <a:t>t</a:t>
            </a:r>
            <a:r>
              <a:rPr lang="en-US" sz="1800" baseline="30000" smtClean="0">
                <a:ea typeface="Cambria Math" pitchFamily="18" charset="0"/>
                <a:cs typeface="Cambria Math" pitchFamily="18" charset="0"/>
              </a:rPr>
              <a:t>0.05</a:t>
            </a:r>
            <a:r>
              <a:rPr lang="en-US" sz="1800" baseline="-25000" smtClean="0">
                <a:ea typeface="Cambria Math" pitchFamily="18" charset="0"/>
                <a:cs typeface="Cambria Math" pitchFamily="18" charset="0"/>
              </a:rPr>
              <a:t>db=20</a:t>
            </a:r>
            <a:r>
              <a:rPr lang="en-US" sz="1800" smtClean="0">
                <a:ea typeface="Cambria Math" pitchFamily="18" charset="0"/>
                <a:cs typeface="Cambria Math" pitchFamily="18" charset="0"/>
              </a:rPr>
              <a:t> = 1.725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smtClean="0">
                <a:ea typeface="Cambria Math" pitchFamily="18" charset="0"/>
                <a:cs typeface="Cambria Math" pitchFamily="18" charset="0"/>
              </a:rPr>
              <a:t>Jadi, selang kepercayaan 90% untuk selisih rata-rata </a:t>
            </a:r>
            <a:r>
              <a:rPr lang="id-ID" sz="1800" smtClean="0">
                <a:ea typeface="Cambria Math" pitchFamily="18" charset="0"/>
                <a:cs typeface="Cambria Math" pitchFamily="18" charset="0"/>
              </a:rPr>
              <a:t>antara dua produk </a:t>
            </a:r>
            <a:r>
              <a:rPr lang="en-US" sz="1800" smtClean="0">
                <a:ea typeface="Cambria Math" pitchFamily="18" charset="0"/>
                <a:cs typeface="Cambria Math" pitchFamily="18" charset="0"/>
              </a:rPr>
              <a:t>adalah </a:t>
            </a:r>
            <a:endParaRPr lang="en-US" sz="1800" smtClean="0"/>
          </a:p>
          <a:p>
            <a:pPr lvl="1">
              <a:buFont typeface="Wingdings" pitchFamily="2" charset="2"/>
              <a:buChar char="§"/>
            </a:pPr>
            <a:endParaRPr lang="en-US" sz="1800" smtClean="0"/>
          </a:p>
          <a:p>
            <a:pPr lvl="1">
              <a:buFontTx/>
              <a:buNone/>
            </a:pPr>
            <a:endParaRPr lang="en-US" sz="1800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343975"/>
              </p:ext>
            </p:extLst>
          </p:nvPr>
        </p:nvGraphicFramePr>
        <p:xfrm>
          <a:off x="838200" y="1752600"/>
          <a:ext cx="44958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Equation" r:id="rId3" imgW="3060360" imgH="507960" progId="">
                  <p:embed/>
                </p:oleObj>
              </mc:Choice>
              <mc:Fallback>
                <p:oleObj name="Equation" r:id="rId3" imgW="306036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44958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840590"/>
              </p:ext>
            </p:extLst>
          </p:nvPr>
        </p:nvGraphicFramePr>
        <p:xfrm>
          <a:off x="457200" y="3657600"/>
          <a:ext cx="81788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Equation" r:id="rId5" imgW="4190760" imgH="1257120" progId="">
                  <p:embed/>
                </p:oleObj>
              </mc:Choice>
              <mc:Fallback>
                <p:oleObj name="Equation" r:id="rId5" imgW="4190760" imgH="1257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8178800" cy="1885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1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ESTIMASI = Penaksir = PENDUGA</a:t>
            </a:r>
            <a:br>
              <a:rPr lang="id-ID" dirty="0" smtClean="0"/>
            </a:b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8153400" cy="5105400"/>
              </a:xfrm>
            </p:spPr>
            <p:txBody>
              <a:bodyPr>
                <a:noAutofit/>
              </a:bodyPr>
              <a:lstStyle/>
              <a:p>
                <a:r>
                  <a:rPr lang="id-ID" sz="3200" dirty="0" smtClean="0">
                    <a:sym typeface="Symbol"/>
                  </a:rPr>
                  <a:t>jk </a:t>
                </a:r>
                <a:r>
                  <a:rPr lang="en-US" sz="3200" i="1" dirty="0" smtClean="0">
                    <a:sym typeface="Symbol"/>
                  </a:rPr>
                  <a:t></a:t>
                </a:r>
                <a:r>
                  <a:rPr lang="id-ID" sz="3200" i="1" dirty="0" smtClean="0">
                    <a:sym typeface="Symbol"/>
                  </a:rPr>
                  <a:t> yg tdk diketahui harganya ditaksir menggunakan harga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id-ID" sz="3200" i="1" dirty="0" smtClean="0">
                    <a:sym typeface="Symbol"/>
                  </a:rPr>
                  <a:t> (theta topi), mk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id-ID" sz="2800" dirty="0" smtClean="0"/>
                  <a:t> DINAMAKAN penaksir.</a:t>
                </a:r>
              </a:p>
              <a:p>
                <a:r>
                  <a:rPr lang="id-ID" sz="2800" dirty="0" smtClean="0"/>
                  <a:t>Jelas bahwa sangat dikehendaki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id-ID" sz="2800" dirty="0" smtClean="0"/>
                  <a:t>=</a:t>
                </a:r>
                <a:r>
                  <a:rPr lang="en-US" sz="2800" i="1" dirty="0">
                    <a:sym typeface="Symbol"/>
                  </a:rPr>
                  <a:t> </a:t>
                </a:r>
                <a:r>
                  <a:rPr lang="en-US" sz="2800" i="1" dirty="0" smtClean="0">
                    <a:sym typeface="Symbol"/>
                  </a:rPr>
                  <a:t></a:t>
                </a:r>
                <a:r>
                  <a:rPr lang="id-ID" sz="2800" i="1" dirty="0" smtClean="0">
                    <a:sym typeface="Symbol"/>
                  </a:rPr>
                  <a:t>, </a:t>
                </a:r>
                <a:r>
                  <a:rPr lang="id-ID" sz="2800" dirty="0" smtClean="0">
                    <a:sym typeface="Symbol"/>
                  </a:rPr>
                  <a:t>yaitu bisa men</a:t>
                </a:r>
                <a:r>
                  <a:rPr lang="id-ID" sz="2800" dirty="0">
                    <a:sym typeface="Symbol"/>
                  </a:rPr>
                  <a:t>gatakan harga </a:t>
                </a:r>
                <a:r>
                  <a:rPr lang="en-US" sz="2800" dirty="0">
                    <a:sym typeface="Symbol"/>
                  </a:rPr>
                  <a:t></a:t>
                </a:r>
                <a:r>
                  <a:rPr lang="id-ID" sz="2800" dirty="0">
                    <a:sym typeface="Symbol"/>
                  </a:rPr>
                  <a:t> yang sebenarnya.</a:t>
                </a:r>
                <a:endParaRPr lang="id-ID" sz="2800" dirty="0"/>
              </a:p>
              <a:p>
                <a:r>
                  <a:rPr lang="id-ID" sz="2800" dirty="0" smtClean="0">
                    <a:sym typeface="Symbol"/>
                  </a:rPr>
                  <a:t>Ttp ini merupakan keinginan yg sifatnya ideal</a:t>
                </a:r>
                <a:r>
                  <a:rPr lang="id-ID" sz="2800" dirty="0">
                    <a:sym typeface="Symbol"/>
                  </a:rPr>
                  <a:t> </a:t>
                </a:r>
                <a:r>
                  <a:rPr lang="id-ID" sz="2800" dirty="0">
                    <a:sym typeface="Wingdings" pitchFamily="2" charset="2"/>
                  </a:rPr>
                  <a:t> </a:t>
                </a:r>
                <a:r>
                  <a:rPr lang="id-ID" sz="2800" dirty="0" smtClean="0">
                    <a:sym typeface="Wingdings" pitchFamily="2" charset="2"/>
                  </a:rPr>
                  <a:t>kenyataan yg bisa terjadi</a:t>
                </a:r>
              </a:p>
              <a:p>
                <a:pPr marL="457200" indent="-190500">
                  <a:buFont typeface="+mj-lt"/>
                  <a:buAutoNum type="alphaLcPeriod"/>
                </a:pPr>
                <a:r>
                  <a:rPr lang="id-ID" sz="2800" dirty="0" smtClean="0">
                    <a:sym typeface="Wingdings" pitchFamily="2" charset="2"/>
                  </a:rPr>
                  <a:t>Menaksir </a:t>
                </a:r>
                <a:r>
                  <a:rPr lang="en-US" sz="2800" i="1" dirty="0" smtClean="0">
                    <a:sym typeface="Symbol"/>
                  </a:rPr>
                  <a:t></a:t>
                </a:r>
                <a:r>
                  <a:rPr lang="id-ID" sz="2800" i="1" dirty="0" smtClean="0">
                    <a:sym typeface="Symbol"/>
                  </a:rPr>
                  <a:t> oleh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id-ID" sz="2800" dirty="0" smtClean="0"/>
                  <a:t> terlalu tinggi atau </a:t>
                </a:r>
              </a:p>
              <a:p>
                <a:pPr marL="457200" indent="-190500">
                  <a:buFont typeface="+mj-lt"/>
                  <a:buAutoNum type="alphaLcPeriod"/>
                </a:pPr>
                <a:r>
                  <a:rPr lang="id-ID" sz="2800" dirty="0">
                    <a:sym typeface="Wingdings" pitchFamily="2" charset="2"/>
                  </a:rPr>
                  <a:t>Menaksir </a:t>
                </a:r>
                <a:r>
                  <a:rPr lang="en-US" sz="2800" i="1" dirty="0">
                    <a:sym typeface="Symbol"/>
                  </a:rPr>
                  <a:t></a:t>
                </a:r>
                <a:r>
                  <a:rPr lang="id-ID" sz="2800" i="1" dirty="0">
                    <a:sym typeface="Symbol"/>
                  </a:rPr>
                  <a:t> oleh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id-ID" sz="2800" dirty="0"/>
                  <a:t> </a:t>
                </a:r>
                <a:r>
                  <a:rPr lang="id-ID" sz="2800" dirty="0" smtClean="0"/>
                  <a:t>terlalu rendah</a:t>
                </a:r>
                <a:endParaRPr lang="id-ID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8153400" cy="5105400"/>
              </a:xfrm>
              <a:blipFill rotWithShape="1">
                <a:blip r:embed="rId2"/>
                <a:stretch>
                  <a:fillRect l="-747" t="-15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4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algn="just"/>
            <a:r>
              <a:rPr lang="en-US" dirty="0" err="1" smtClean="0"/>
              <a:t>Selang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(1-</a:t>
            </a:r>
            <a:r>
              <a:rPr lang="el-GR" i="1" dirty="0" smtClean="0">
                <a:ea typeface="Cambria Math" pitchFamily="18" charset="0"/>
                <a:cs typeface="Cambria Math" pitchFamily="18" charset="0"/>
              </a:rPr>
              <a:t>α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)100%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l-GR" i="1" dirty="0" smtClean="0">
                <a:ea typeface="Cambria Math" pitchFamily="18" charset="0"/>
                <a:cs typeface="Cambria Math" pitchFamily="18" charset="0"/>
              </a:rPr>
              <a:t>μ</a:t>
            </a:r>
            <a:r>
              <a:rPr lang="en-US" baseline="-25000" dirty="0" smtClean="0">
                <a:ea typeface="Cambria Math" pitchFamily="18" charset="0"/>
                <a:cs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‒</a:t>
            </a:r>
            <a:r>
              <a:rPr lang="el-GR" i="1" dirty="0" smtClean="0">
                <a:ea typeface="Cambria Math" pitchFamily="18" charset="0"/>
                <a:cs typeface="Cambria Math" pitchFamily="18" charset="0"/>
              </a:rPr>
              <a:t>μ</a:t>
            </a:r>
            <a:r>
              <a:rPr lang="en-US" baseline="-25000" dirty="0" smtClean="0">
                <a:ea typeface="Cambria Math" pitchFamily="18" charset="0"/>
                <a:cs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; </a:t>
            </a:r>
            <a:r>
              <a:rPr lang="en-US" dirty="0" err="1" smtClean="0">
                <a:ea typeface="Cambria Math" pitchFamily="18" charset="0"/>
                <a:cs typeface="Cambria Math" pitchFamily="18" charset="0"/>
              </a:rPr>
              <a:t>dimana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l-GR" b="1" i="1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σ</a:t>
            </a:r>
            <a:r>
              <a:rPr lang="en-US" b="1" baseline="-25000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≠ </a:t>
            </a:r>
            <a:r>
              <a:rPr lang="el-GR" b="1" i="1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σ</a:t>
            </a:r>
            <a:r>
              <a:rPr lang="en-US" b="1" baseline="-25000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2 ,</a:t>
            </a:r>
            <a:r>
              <a:rPr lang="en-US" b="1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l-GR" b="1" i="1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σ</a:t>
            </a:r>
            <a:r>
              <a:rPr lang="en-US" b="1" baseline="-25000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dan</a:t>
            </a:r>
            <a:r>
              <a:rPr lang="en-US" b="1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l-GR" b="1" i="1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σ</a:t>
            </a:r>
            <a:r>
              <a:rPr lang="en-US" b="1" baseline="-25000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tidak</a:t>
            </a:r>
            <a:r>
              <a:rPr lang="en-US" b="1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diketahui</a:t>
            </a:r>
            <a:r>
              <a:rPr lang="en-US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:</a:t>
            </a:r>
          </a:p>
          <a:p>
            <a:pPr algn="just"/>
            <a:endParaRPr lang="en-US" dirty="0" smtClean="0">
              <a:solidFill>
                <a:srgbClr val="FF0000"/>
              </a:solidFill>
              <a:ea typeface="Cambria Math" pitchFamily="18" charset="0"/>
              <a:cs typeface="Cambria Math" pitchFamily="18" charset="0"/>
            </a:endParaRPr>
          </a:p>
          <a:p>
            <a:pPr algn="just"/>
            <a:endParaRPr lang="en-US" dirty="0" smtClean="0">
              <a:solidFill>
                <a:srgbClr val="FF0000"/>
              </a:solidFill>
              <a:ea typeface="Cambria Math" pitchFamily="18" charset="0"/>
              <a:cs typeface="Cambria Math" pitchFamily="18" charset="0"/>
            </a:endParaRPr>
          </a:p>
          <a:p>
            <a:pPr algn="just"/>
            <a:r>
              <a:rPr lang="en-US" dirty="0" err="1" smtClean="0">
                <a:ea typeface="Cambria Math" pitchFamily="18" charset="0"/>
                <a:cs typeface="Cambria Math" pitchFamily="18" charset="0"/>
              </a:rPr>
              <a:t>dengan</a:t>
            </a:r>
            <a:r>
              <a:rPr lang="en-US" dirty="0" smtClean="0">
                <a:ea typeface="Cambria Math" pitchFamily="18" charset="0"/>
                <a:cs typeface="Cambria Math" pitchFamily="18" charset="0"/>
              </a:rPr>
              <a:t>,</a:t>
            </a:r>
          </a:p>
          <a:p>
            <a:endParaRPr lang="en-US" dirty="0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593455"/>
              </p:ext>
            </p:extLst>
          </p:nvPr>
        </p:nvGraphicFramePr>
        <p:xfrm>
          <a:off x="914400" y="2514600"/>
          <a:ext cx="77485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Equation" r:id="rId3" imgW="3784320" imgH="495000" progId="">
                  <p:embed/>
                </p:oleObj>
              </mc:Choice>
              <mc:Fallback>
                <p:oleObj name="Equation" r:id="rId3" imgW="3784320" imgH="495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7748587" cy="10668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F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44637"/>
              </p:ext>
            </p:extLst>
          </p:nvPr>
        </p:nvGraphicFramePr>
        <p:xfrm>
          <a:off x="2971800" y="3657600"/>
          <a:ext cx="29718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5" imgW="1333440" imgH="1218960" progId="">
                  <p:embed/>
                </p:oleObj>
              </mc:Choice>
              <mc:Fallback>
                <p:oleObj name="Equation" r:id="rId5" imgW="1333440" imgH="1218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29718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8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72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id-ID" sz="2400" dirty="0" smtClean="0"/>
              <a:t>Dalam sebuah penelitian kadar kimia-Ortofosfor,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d-ID" sz="2400" dirty="0" smtClean="0"/>
              <a:t>15</a:t>
            </a:r>
            <a:r>
              <a:rPr lang="en-US" sz="2400" dirty="0" smtClean="0"/>
              <a:t>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</a:t>
            </a:r>
            <a:r>
              <a:rPr lang="en-US" sz="2400" dirty="0" err="1" smtClean="0"/>
              <a:t>dikumpulkan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stasion</a:t>
            </a:r>
            <a:r>
              <a:rPr lang="en-US" sz="2400" dirty="0" smtClean="0"/>
              <a:t> 1 </a:t>
            </a:r>
            <a:r>
              <a:rPr lang="en-US" sz="2400" dirty="0" err="1" smtClean="0"/>
              <a:t>dan</a:t>
            </a:r>
            <a:r>
              <a:rPr lang="en-US" sz="2400" dirty="0" smtClean="0"/>
              <a:t> 12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</a:t>
            </a:r>
            <a:r>
              <a:rPr lang="en-US" sz="2400" dirty="0" err="1" smtClean="0"/>
              <a:t>diukur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stasion</a:t>
            </a:r>
            <a:r>
              <a:rPr lang="en-US" sz="2400" dirty="0" smtClean="0"/>
              <a:t> 2. </a:t>
            </a:r>
            <a:r>
              <a:rPr lang="en-US" sz="2400" dirty="0" err="1" smtClean="0"/>
              <a:t>ke</a:t>
            </a:r>
            <a:r>
              <a:rPr lang="en-US" sz="2400" dirty="0" smtClean="0"/>
              <a:t> 15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stasion</a:t>
            </a:r>
            <a:r>
              <a:rPr lang="en-US" sz="2400" dirty="0" smtClean="0"/>
              <a:t> 1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rata-rata </a:t>
            </a:r>
            <a:r>
              <a:rPr lang="en-US" sz="2400" dirty="0" err="1" smtClean="0"/>
              <a:t>kadar</a:t>
            </a:r>
            <a:r>
              <a:rPr lang="en-US" sz="2400" dirty="0" smtClean="0"/>
              <a:t> </a:t>
            </a:r>
            <a:r>
              <a:rPr lang="en-US" sz="2400" dirty="0" err="1" smtClean="0"/>
              <a:t>ortofosfor</a:t>
            </a:r>
            <a:r>
              <a:rPr lang="en-US" sz="2400" dirty="0" smtClean="0"/>
              <a:t> 3.84 mg/l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deviasi</a:t>
            </a:r>
            <a:r>
              <a:rPr lang="en-US" sz="2400" dirty="0" smtClean="0"/>
              <a:t> 3.07 mg/l,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12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stasion</a:t>
            </a:r>
            <a:r>
              <a:rPr lang="en-US" sz="2400" dirty="0" smtClean="0"/>
              <a:t> 2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rata-rata </a:t>
            </a:r>
            <a:r>
              <a:rPr lang="en-US" sz="2400" dirty="0" err="1" smtClean="0"/>
              <a:t>kadar</a:t>
            </a:r>
            <a:r>
              <a:rPr lang="en-US" sz="2400" dirty="0" smtClean="0"/>
              <a:t> 1.49 mg/l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deviasi</a:t>
            </a:r>
            <a:r>
              <a:rPr lang="en-US" sz="2400" dirty="0" smtClean="0"/>
              <a:t> 0.80 mg/l. </a:t>
            </a:r>
            <a:r>
              <a:rPr lang="en-US" sz="2400" dirty="0" err="1" smtClean="0"/>
              <a:t>Cari</a:t>
            </a:r>
            <a:r>
              <a:rPr lang="en-US" sz="2400" dirty="0" smtClean="0"/>
              <a:t> </a:t>
            </a:r>
            <a:r>
              <a:rPr lang="en-US" sz="2400" dirty="0" err="1" smtClean="0"/>
              <a:t>selang</a:t>
            </a:r>
            <a:r>
              <a:rPr lang="en-US" sz="2400" dirty="0" smtClean="0"/>
              <a:t>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95%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selisih</a:t>
            </a:r>
            <a:r>
              <a:rPr lang="en-US" sz="2400" dirty="0" smtClean="0">
                <a:solidFill>
                  <a:srgbClr val="FF0000"/>
                </a:solidFill>
              </a:rPr>
              <a:t> rata-rata </a:t>
            </a:r>
            <a:r>
              <a:rPr lang="en-US" sz="2400" dirty="0" err="1" smtClean="0"/>
              <a:t>kadar</a:t>
            </a:r>
            <a:r>
              <a:rPr lang="en-US" sz="2400" dirty="0" smtClean="0"/>
              <a:t> </a:t>
            </a:r>
            <a:r>
              <a:rPr lang="en-US" sz="2400" dirty="0" err="1" smtClean="0"/>
              <a:t>ortofosfor</a:t>
            </a:r>
            <a:r>
              <a:rPr lang="en-US" sz="2400" dirty="0" smtClean="0"/>
              <a:t> </a:t>
            </a:r>
            <a:r>
              <a:rPr lang="en-US" sz="2400" dirty="0" err="1" smtClean="0"/>
              <a:t>sesungguhnya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stasion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anggap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pengamatan</a:t>
            </a:r>
            <a:r>
              <a:rPr lang="en-US" sz="2400" dirty="0" smtClean="0"/>
              <a:t>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populasi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varians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dirty="0" smtClean="0"/>
              <a:t>!</a:t>
            </a:r>
            <a:endParaRPr lang="id-ID" dirty="0"/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914400" y="304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 sz="4800"/>
              <a:t>SOAL</a:t>
            </a:r>
          </a:p>
        </p:txBody>
      </p:sp>
    </p:spTree>
    <p:extLst>
      <p:ext uri="{BB962C8B-B14F-4D97-AF65-F5344CB8AC3E}">
        <p14:creationId xmlns:p14="http://schemas.microsoft.com/office/powerpoint/2010/main" val="20667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Misal</a:t>
            </a:r>
            <a:r>
              <a:rPr lang="en-US" sz="18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i="1" dirty="0" smtClean="0"/>
              <a:t>x-bar1</a:t>
            </a:r>
            <a:r>
              <a:rPr lang="en-US" sz="1600" dirty="0" smtClean="0"/>
              <a:t> = 3.84 </a:t>
            </a:r>
            <a:r>
              <a:rPr lang="en-US" sz="1600" dirty="0" err="1" smtClean="0"/>
              <a:t>adl</a:t>
            </a:r>
            <a:r>
              <a:rPr lang="en-US" sz="1600" dirty="0" smtClean="0"/>
              <a:t> rata-rata </a:t>
            </a:r>
            <a:r>
              <a:rPr lang="en-US" sz="1600" dirty="0" err="1" smtClean="0"/>
              <a:t>kadar</a:t>
            </a:r>
            <a:r>
              <a:rPr lang="en-US" sz="1600" dirty="0" smtClean="0"/>
              <a:t> </a:t>
            </a:r>
            <a:r>
              <a:rPr lang="en-US" sz="1600" dirty="0" err="1" smtClean="0"/>
              <a:t>ortofosfor</a:t>
            </a:r>
            <a:r>
              <a:rPr lang="en-US" sz="1600" dirty="0" smtClean="0"/>
              <a:t> </a:t>
            </a:r>
            <a:r>
              <a:rPr lang="en-US" sz="1600" dirty="0" err="1" smtClean="0"/>
              <a:t>stasion</a:t>
            </a:r>
            <a:r>
              <a:rPr lang="en-US" sz="1600" dirty="0" smtClean="0"/>
              <a:t> 1, </a:t>
            </a:r>
            <a:r>
              <a:rPr lang="en-US" sz="1600" i="1" dirty="0" smtClean="0"/>
              <a:t>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= 15, </a:t>
            </a:r>
            <a:r>
              <a:rPr lang="en-US" sz="1600" i="1" dirty="0" smtClean="0"/>
              <a:t>S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= 3.07.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i="1" dirty="0" smtClean="0"/>
              <a:t>x-bar2</a:t>
            </a:r>
            <a:r>
              <a:rPr lang="en-US" sz="1600" dirty="0" smtClean="0"/>
              <a:t> = 1.49 </a:t>
            </a:r>
            <a:r>
              <a:rPr lang="en-US" sz="1600" dirty="0" err="1" smtClean="0"/>
              <a:t>adl</a:t>
            </a:r>
            <a:r>
              <a:rPr lang="en-US" sz="1600" dirty="0" smtClean="0"/>
              <a:t> rata-rata </a:t>
            </a:r>
            <a:r>
              <a:rPr lang="en-US" sz="1600" dirty="0" err="1" smtClean="0"/>
              <a:t>kadar</a:t>
            </a:r>
            <a:r>
              <a:rPr lang="en-US" sz="1600" dirty="0" smtClean="0"/>
              <a:t> </a:t>
            </a:r>
            <a:r>
              <a:rPr lang="en-US" sz="1600" dirty="0" err="1" smtClean="0"/>
              <a:t>ortofosfor</a:t>
            </a:r>
            <a:r>
              <a:rPr lang="en-US" sz="1600" dirty="0" smtClean="0"/>
              <a:t> </a:t>
            </a:r>
            <a:r>
              <a:rPr lang="en-US" sz="1600" dirty="0" err="1" smtClean="0"/>
              <a:t>stasion</a:t>
            </a:r>
            <a:r>
              <a:rPr lang="en-US" sz="1600" dirty="0" smtClean="0"/>
              <a:t> 2, </a:t>
            </a:r>
            <a:r>
              <a:rPr lang="en-US" sz="1600" i="1" dirty="0" smtClean="0"/>
              <a:t>n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= 12, </a:t>
            </a:r>
            <a:r>
              <a:rPr lang="en-US" sz="1600" i="1" dirty="0" smtClean="0"/>
              <a:t>S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= 0.80.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 smtClean="0"/>
              <a:t>Diasumsikan</a:t>
            </a:r>
            <a:r>
              <a:rPr lang="en-US" sz="1600" dirty="0" smtClean="0"/>
              <a:t> </a:t>
            </a:r>
            <a:r>
              <a:rPr lang="en-US" sz="1600" dirty="0" err="1" smtClean="0"/>
              <a:t>varians</a:t>
            </a:r>
            <a:r>
              <a:rPr lang="en-US" sz="1600" dirty="0" smtClean="0"/>
              <a:t> </a:t>
            </a:r>
            <a:r>
              <a:rPr lang="en-US" sz="1600" dirty="0" err="1" smtClean="0"/>
              <a:t>berbeda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1600" i="1" dirty="0" smtClean="0">
              <a:ea typeface="Cambria Math" pitchFamily="18" charset="0"/>
              <a:cs typeface="Cambria Math" pitchFamily="18" charset="0"/>
            </a:endParaRPr>
          </a:p>
          <a:p>
            <a:pPr lvl="1">
              <a:buFontTx/>
              <a:buNone/>
            </a:pPr>
            <a:endParaRPr lang="id-ID" sz="1600" i="1" dirty="0" smtClean="0">
              <a:ea typeface="Cambria Math" pitchFamily="18" charset="0"/>
              <a:cs typeface="Cambria Math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i="1" dirty="0" smtClean="0">
                <a:ea typeface="Cambria Math" pitchFamily="18" charset="0"/>
                <a:cs typeface="Cambria Math" pitchFamily="18" charset="0"/>
              </a:rPr>
              <a:t>α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= 0.05 →</a:t>
            </a:r>
            <a:r>
              <a:rPr lang="en-US" sz="1600" i="1" dirty="0" smtClean="0">
                <a:ea typeface="Cambria Math" pitchFamily="18" charset="0"/>
                <a:cs typeface="Cambria Math" pitchFamily="18" charset="0"/>
              </a:rPr>
              <a:t> t</a:t>
            </a:r>
            <a:r>
              <a:rPr lang="en-US" sz="1600" baseline="30000" dirty="0" smtClean="0">
                <a:ea typeface="Cambria Math" pitchFamily="18" charset="0"/>
                <a:cs typeface="Cambria Math" pitchFamily="18" charset="0"/>
              </a:rPr>
              <a:t>0.025</a:t>
            </a:r>
            <a:r>
              <a:rPr lang="en-US" sz="1600" baseline="-25000" dirty="0" smtClean="0">
                <a:ea typeface="Cambria Math" pitchFamily="18" charset="0"/>
                <a:cs typeface="Cambria Math" pitchFamily="18" charset="0"/>
              </a:rPr>
              <a:t>db= v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= </a:t>
            </a:r>
            <a:r>
              <a:rPr lang="en-US" sz="1600" i="1" dirty="0" smtClean="0">
                <a:ea typeface="Cambria Math" pitchFamily="18" charset="0"/>
                <a:cs typeface="Cambria Math" pitchFamily="18" charset="0"/>
              </a:rPr>
              <a:t>t</a:t>
            </a:r>
            <a:r>
              <a:rPr lang="en-US" sz="1600" baseline="30000" dirty="0" smtClean="0">
                <a:ea typeface="Cambria Math" pitchFamily="18" charset="0"/>
                <a:cs typeface="Cambria Math" pitchFamily="18" charset="0"/>
              </a:rPr>
              <a:t>0.025</a:t>
            </a:r>
            <a:r>
              <a:rPr lang="en-US" sz="1600" baseline="-25000" dirty="0" smtClean="0">
                <a:ea typeface="Cambria Math" pitchFamily="18" charset="0"/>
                <a:cs typeface="Cambria Math" pitchFamily="18" charset="0"/>
              </a:rPr>
              <a:t>db=16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= 2.120</a:t>
            </a:r>
            <a:r>
              <a:rPr lang="id-ID" sz="1600" dirty="0" smtClean="0">
                <a:ea typeface="Cambria Math" pitchFamily="18" charset="0"/>
                <a:cs typeface="Cambria Math" pitchFamily="18" charset="0"/>
              </a:rPr>
              <a:t>                   </a:t>
            </a:r>
            <a:r>
              <a:rPr lang="id-ID" sz="2400" dirty="0" smtClean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lihat tabel t</a:t>
            </a:r>
            <a:endParaRPr lang="en-US" sz="1600" dirty="0" smtClean="0">
              <a:solidFill>
                <a:srgbClr val="FF0000"/>
              </a:solidFill>
              <a:ea typeface="Cambria Math" pitchFamily="18" charset="0"/>
              <a:cs typeface="Cambria Math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600" dirty="0" err="1" smtClean="0">
                <a:ea typeface="Cambria Math" pitchFamily="18" charset="0"/>
                <a:cs typeface="Cambria Math" pitchFamily="18" charset="0"/>
              </a:rPr>
              <a:t>Jadi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, </a:t>
            </a:r>
            <a:r>
              <a:rPr lang="en-US" sz="1600" dirty="0" err="1" smtClean="0">
                <a:ea typeface="Cambria Math" pitchFamily="18" charset="0"/>
                <a:cs typeface="Cambria Math" pitchFamily="18" charset="0"/>
              </a:rPr>
              <a:t>selang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1600" dirty="0" err="1" smtClean="0">
                <a:ea typeface="Cambria Math" pitchFamily="18" charset="0"/>
                <a:cs typeface="Cambria Math" pitchFamily="18" charset="0"/>
              </a:rPr>
              <a:t>kepercayaan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95% </a:t>
            </a:r>
            <a:r>
              <a:rPr lang="en-US" sz="1600" dirty="0" err="1" smtClean="0">
                <a:ea typeface="Cambria Math" pitchFamily="18" charset="0"/>
                <a:cs typeface="Cambria Math" pitchFamily="18" charset="0"/>
              </a:rPr>
              <a:t>untuk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1600" dirty="0" err="1" smtClean="0">
                <a:ea typeface="Cambria Math" pitchFamily="18" charset="0"/>
                <a:cs typeface="Cambria Math" pitchFamily="18" charset="0"/>
              </a:rPr>
              <a:t>selisih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rata-rata </a:t>
            </a:r>
            <a:r>
              <a:rPr lang="en-US" sz="1600" dirty="0" err="1" smtClean="0">
                <a:ea typeface="Cambria Math" pitchFamily="18" charset="0"/>
                <a:cs typeface="Cambria Math" pitchFamily="18" charset="0"/>
              </a:rPr>
              <a:t>kadar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1600" dirty="0" err="1" smtClean="0">
                <a:ea typeface="Cambria Math" pitchFamily="18" charset="0"/>
                <a:cs typeface="Cambria Math" pitchFamily="18" charset="0"/>
              </a:rPr>
              <a:t>ortofosfor</a:t>
            </a:r>
            <a:r>
              <a:rPr lang="en-US" sz="1600" i="1" dirty="0" smtClean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di stasion1 </a:t>
            </a:r>
            <a:r>
              <a:rPr lang="en-US" sz="1600" dirty="0" err="1" smtClean="0">
                <a:ea typeface="Cambria Math" pitchFamily="18" charset="0"/>
                <a:cs typeface="Cambria Math" pitchFamily="18" charset="0"/>
              </a:rPr>
              <a:t>dengan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stasion2 </a:t>
            </a:r>
            <a:r>
              <a:rPr lang="en-US" sz="1600" dirty="0" err="1" smtClean="0">
                <a:ea typeface="Cambria Math" pitchFamily="18" charset="0"/>
                <a:cs typeface="Cambria Math" pitchFamily="18" charset="0"/>
              </a:rPr>
              <a:t>adalah</a:t>
            </a:r>
            <a:r>
              <a:rPr lang="en-US" sz="1600" dirty="0" smtClean="0">
                <a:ea typeface="Cambria Math" pitchFamily="18" charset="0"/>
                <a:cs typeface="Cambria Math" pitchFamily="18" charset="0"/>
              </a:rPr>
              <a:t> </a:t>
            </a:r>
            <a:endParaRPr lang="en-US" sz="1600" dirty="0" smtClean="0"/>
          </a:p>
          <a:p>
            <a:pPr lvl="1">
              <a:buFontTx/>
              <a:buNone/>
            </a:pPr>
            <a:endParaRPr lang="en-US" sz="1600" dirty="0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6052"/>
              </p:ext>
            </p:extLst>
          </p:nvPr>
        </p:nvGraphicFramePr>
        <p:xfrm>
          <a:off x="1828800" y="1828800"/>
          <a:ext cx="4191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3" imgW="2425680" imgH="1244520" progId="">
                  <p:embed/>
                </p:oleObj>
              </mc:Choice>
              <mc:Fallback>
                <p:oleObj name="Equation" r:id="rId3" imgW="2425680" imgH="1244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4191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03592"/>
              </p:ext>
            </p:extLst>
          </p:nvPr>
        </p:nvGraphicFramePr>
        <p:xfrm>
          <a:off x="1219200" y="4953000"/>
          <a:ext cx="685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5" imgW="5448240" imgH="685800" progId="">
                  <p:embed/>
                </p:oleObj>
              </mc:Choice>
              <mc:Fallback>
                <p:oleObj name="Equation" r:id="rId5" imgW="5448240" imgH="68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6858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971800" y="3505200"/>
            <a:ext cx="1905000" cy="37531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ight Arrow 3"/>
          <p:cNvSpPr/>
          <p:nvPr/>
        </p:nvSpPr>
        <p:spPr>
          <a:xfrm>
            <a:off x="5029200" y="35052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87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Cara baca tabel t</a:t>
            </a:r>
            <a:br>
              <a:rPr lang="id-ID" dirty="0" smtClean="0"/>
            </a:br>
            <a:endParaRPr lang="id-ID" dirty="0"/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8" y="3771899"/>
            <a:ext cx="7572375" cy="208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8" y="1371600"/>
            <a:ext cx="75723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29200" y="3771900"/>
            <a:ext cx="762000" cy="3429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ight Arrow 4"/>
          <p:cNvSpPr/>
          <p:nvPr/>
        </p:nvSpPr>
        <p:spPr>
          <a:xfrm>
            <a:off x="1524000" y="3857625"/>
            <a:ext cx="3505200" cy="17145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Down Arrow 5"/>
          <p:cNvSpPr/>
          <p:nvPr/>
        </p:nvSpPr>
        <p:spPr>
          <a:xfrm>
            <a:off x="5334000" y="3192723"/>
            <a:ext cx="152400" cy="57150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13" y="609600"/>
            <a:ext cx="3225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791200" y="1036637"/>
            <a:ext cx="951813" cy="2620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51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7" name="Rectangle 139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313612" cy="1143000"/>
          </a:xfrm>
        </p:spPr>
        <p:txBody>
          <a:bodyPr>
            <a:normAutofit/>
          </a:bodyPr>
          <a:lstStyle/>
          <a:p>
            <a:pPr marL="450850" indent="-450850" eaLnBrk="1" hangingPunct="1">
              <a:defRPr/>
            </a:pPr>
            <a:r>
              <a:rPr lang="en-US" sz="3200" dirty="0" smtClean="0">
                <a:latin typeface="Comic Sans MS" pitchFamily="66" charset="0"/>
              </a:rPr>
              <a:t>3</a:t>
            </a:r>
            <a:r>
              <a:rPr lang="en-US" sz="3200" cap="none" dirty="0" smtClean="0">
                <a:latin typeface="Calibri" pitchFamily="34" charset="0"/>
                <a:cs typeface="Calibri" pitchFamily="34" charset="0"/>
              </a:rPr>
              <a:t>. data </a:t>
            </a:r>
            <a:r>
              <a:rPr lang="en-US" sz="3200" cap="none" dirty="0" err="1" smtClean="0">
                <a:latin typeface="Calibri" pitchFamily="34" charset="0"/>
                <a:cs typeface="Calibri" pitchFamily="34" charset="0"/>
              </a:rPr>
              <a:t>berikut</a:t>
            </a:r>
            <a:r>
              <a:rPr lang="en-US" sz="3200" cap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cap="none" dirty="0" err="1" smtClean="0">
                <a:latin typeface="Calibri" pitchFamily="34" charset="0"/>
                <a:cs typeface="Calibri" pitchFamily="34" charset="0"/>
              </a:rPr>
              <a:t>berupa</a:t>
            </a:r>
            <a:r>
              <a:rPr lang="en-US" sz="3200" cap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cap="none" dirty="0" err="1" smtClean="0">
                <a:latin typeface="Calibri" pitchFamily="34" charset="0"/>
                <a:cs typeface="Calibri" pitchFamily="34" charset="0"/>
              </a:rPr>
              <a:t>masa</a:t>
            </a:r>
            <a:r>
              <a:rPr lang="en-US" sz="3200" cap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cap="none" dirty="0" err="1" smtClean="0">
                <a:latin typeface="Calibri" pitchFamily="34" charset="0"/>
                <a:cs typeface="Calibri" pitchFamily="34" charset="0"/>
              </a:rPr>
              <a:t>putar</a:t>
            </a:r>
            <a:r>
              <a:rPr lang="en-US" sz="3200" cap="none" dirty="0" smtClean="0">
                <a:latin typeface="Calibri" pitchFamily="34" charset="0"/>
                <a:cs typeface="Calibri" pitchFamily="34" charset="0"/>
              </a:rPr>
              <a:t> film </a:t>
            </a:r>
            <a:r>
              <a:rPr lang="en-US" sz="3200" cap="none" dirty="0" err="1" smtClean="0">
                <a:latin typeface="Calibri" pitchFamily="34" charset="0"/>
                <a:cs typeface="Calibri" pitchFamily="34" charset="0"/>
              </a:rPr>
              <a:t>yg</a:t>
            </a:r>
            <a:r>
              <a:rPr lang="en-US" sz="3200" cap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cap="none" dirty="0" err="1" smtClean="0">
                <a:latin typeface="Calibri" pitchFamily="34" charset="0"/>
                <a:cs typeface="Calibri" pitchFamily="34" charset="0"/>
              </a:rPr>
              <a:t>diproduksi</a:t>
            </a:r>
            <a:r>
              <a:rPr lang="en-US" sz="3200" cap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cap="none" dirty="0" err="1" smtClean="0">
                <a:latin typeface="Calibri" pitchFamily="34" charset="0"/>
                <a:cs typeface="Calibri" pitchFamily="34" charset="0"/>
              </a:rPr>
              <a:t>dua</a:t>
            </a:r>
            <a:r>
              <a:rPr lang="en-US" sz="3200" cap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cap="none" dirty="0" err="1" smtClean="0">
                <a:latin typeface="Calibri" pitchFamily="34" charset="0"/>
                <a:cs typeface="Calibri" pitchFamily="34" charset="0"/>
              </a:rPr>
              <a:t>perusahaan</a:t>
            </a:r>
            <a:r>
              <a:rPr lang="en-US" sz="3200" cap="none" dirty="0" smtClean="0">
                <a:latin typeface="Calibri" pitchFamily="34" charset="0"/>
                <a:cs typeface="Calibri" pitchFamily="34" charset="0"/>
              </a:rPr>
              <a:t> film</a:t>
            </a:r>
          </a:p>
        </p:txBody>
      </p:sp>
      <p:graphicFrame>
        <p:nvGraphicFramePr>
          <p:cNvPr id="38031" name="Group 143"/>
          <p:cNvGraphicFramePr>
            <a:graphicFrameLocks noGrp="1"/>
          </p:cNvGraphicFramePr>
          <p:nvPr>
            <p:ph sz="half" idx="2"/>
          </p:nvPr>
        </p:nvGraphicFramePr>
        <p:xfrm>
          <a:off x="457200" y="1524000"/>
          <a:ext cx="8077200" cy="1676562"/>
        </p:xfrm>
        <a:graphic>
          <a:graphicData uri="http://schemas.openxmlformats.org/drawingml/2006/table">
            <a:tbl>
              <a:tblPr/>
              <a:tblGrid>
                <a:gridCol w="2368550"/>
                <a:gridCol w="815975"/>
                <a:gridCol w="815975"/>
                <a:gridCol w="814388"/>
                <a:gridCol w="815975"/>
                <a:gridCol w="815975"/>
                <a:gridCol w="814387"/>
                <a:gridCol w="815975"/>
              </a:tblGrid>
              <a:tr h="51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Masa Putar (menit)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2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Perusahaan I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Perusahaan II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kumimoji="0" lang="it-IT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118</a:t>
                      </a:r>
                      <a:endParaRPr kumimoji="0" lang="it-IT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032" name="Rectangle 144"/>
          <p:cNvSpPr>
            <a:spLocks noChangeArrowheads="1"/>
          </p:cNvSpPr>
          <p:nvPr/>
        </p:nvSpPr>
        <p:spPr bwMode="auto">
          <a:xfrm>
            <a:off x="381000" y="38100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 anchorCtr="1"/>
          <a:lstStyle/>
          <a:p>
            <a:pPr algn="ctr">
              <a:defRPr/>
            </a:pP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Buatlah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pendugaan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interval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bagi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beda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dua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rata-rata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masa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putar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film-film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yg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diproduksi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oleh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dua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perusahaan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tsb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dgn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menggunakan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interval </a:t>
            </a:r>
            <a:r>
              <a:rPr lang="en-US" sz="3200" dirty="0" err="1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keyakinan</a:t>
            </a:r>
            <a:r>
              <a:rPr lang="en-US" sz="3200" dirty="0">
                <a:solidFill>
                  <a:srgbClr val="B13F9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98%</a:t>
            </a:r>
          </a:p>
        </p:txBody>
      </p:sp>
    </p:spTree>
    <p:extLst>
      <p:ext uri="{BB962C8B-B14F-4D97-AF65-F5344CB8AC3E}">
        <p14:creationId xmlns:p14="http://schemas.microsoft.com/office/powerpoint/2010/main" val="33148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7772400" cy="6324600"/>
          </a:xfrm>
        </p:spPr>
        <p:txBody>
          <a:bodyPr/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 30, i</a:t>
            </a:r>
            <a:r>
              <a:rPr lang="en-US" sz="2800" dirty="0" smtClean="0"/>
              <a:t>nterval  </a:t>
            </a:r>
            <a:r>
              <a:rPr lang="en-US" sz="2800" dirty="0" err="1" smtClean="0"/>
              <a:t>kepercayaan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 (1-</a:t>
            </a:r>
            <a:r>
              <a:rPr lang="en-US" sz="2800" dirty="0" smtClean="0">
                <a:sym typeface="Symbol"/>
              </a:rPr>
              <a:t>)100% </a:t>
            </a:r>
            <a:r>
              <a:rPr lang="en-US" sz="2800" dirty="0" err="1" smtClean="0">
                <a:sym typeface="Symbol"/>
              </a:rPr>
              <a:t>untuk</a:t>
            </a:r>
            <a:r>
              <a:rPr lang="en-US" sz="2800" dirty="0" smtClean="0">
                <a:sym typeface="Symbol"/>
              </a:rPr>
              <a:t> mean </a:t>
            </a:r>
            <a:r>
              <a:rPr lang="en-US" sz="2800" dirty="0" err="1" smtClean="0">
                <a:sym typeface="Symbol"/>
              </a:rPr>
              <a:t>populasi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i="1" dirty="0" smtClean="0">
                <a:sym typeface="Symbol"/>
              </a:rPr>
              <a:t>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adalah</a:t>
            </a:r>
            <a:endParaRPr lang="en-US" sz="2800" dirty="0" smtClean="0">
              <a:sym typeface="Symbol"/>
            </a:endParaRPr>
          </a:p>
          <a:p>
            <a:pPr>
              <a:buNone/>
            </a:pPr>
            <a:endParaRPr lang="en-US" sz="2800" dirty="0" smtClean="0">
              <a:sym typeface="Symbol"/>
            </a:endParaRPr>
          </a:p>
          <a:p>
            <a:endParaRPr lang="en-US" sz="2800" dirty="0" smtClean="0">
              <a:sym typeface="Symbol"/>
            </a:endParaRPr>
          </a:p>
          <a:p>
            <a:endParaRPr lang="en-US" sz="2800" dirty="0" smtClean="0">
              <a:sym typeface="Symbol"/>
            </a:endParaRPr>
          </a:p>
          <a:p>
            <a:endParaRPr lang="en-US" sz="2800" dirty="0" smtClean="0">
              <a:sym typeface="Symbol"/>
            </a:endParaRPr>
          </a:p>
          <a:p>
            <a:pPr>
              <a:buNone/>
            </a:pPr>
            <a:r>
              <a:rPr lang="en-US" sz="2800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   </a:t>
            </a:r>
            <a:r>
              <a:rPr lang="en-US" sz="2800" dirty="0" err="1" smtClean="0">
                <a:sym typeface="Symbol"/>
              </a:rPr>
              <a:t>dengan</a:t>
            </a:r>
            <a:r>
              <a:rPr lang="en-US" sz="2800" dirty="0" smtClean="0">
                <a:sym typeface="Symbol"/>
              </a:rPr>
              <a:t>  </a:t>
            </a:r>
            <a:r>
              <a:rPr lang="en-US" sz="2800" i="1" dirty="0" smtClean="0">
                <a:sym typeface="Symbol"/>
              </a:rPr>
              <a:t>t</a:t>
            </a:r>
            <a:r>
              <a:rPr lang="en-US" sz="2800" baseline="-25000" dirty="0" smtClean="0">
                <a:sym typeface="Symbol"/>
              </a:rPr>
              <a:t>n-1; (1-/2)  </a:t>
            </a:r>
            <a:r>
              <a:rPr lang="en-US" sz="2800" dirty="0" err="1" smtClean="0">
                <a:sym typeface="Symbol"/>
              </a:rPr>
              <a:t>adalah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kuantil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ke</a:t>
            </a:r>
            <a:r>
              <a:rPr lang="en-US" sz="2800" dirty="0" smtClean="0">
                <a:sym typeface="Symbol"/>
              </a:rPr>
              <a:t>-(1-/2) </a:t>
            </a:r>
            <a:r>
              <a:rPr lang="en-US" sz="2800" dirty="0" err="1" smtClean="0">
                <a:sym typeface="Symbol"/>
              </a:rPr>
              <a:t>dari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distribusi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i="1" dirty="0" smtClean="0">
                <a:sym typeface="Symbol"/>
              </a:rPr>
              <a:t>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dengan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derajat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bebas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i="1" dirty="0" smtClean="0">
                <a:sym typeface="Symbol"/>
              </a:rPr>
              <a:t>n</a:t>
            </a:r>
            <a:r>
              <a:rPr lang="en-US" sz="2800" dirty="0" smtClean="0">
                <a:sym typeface="Symbol"/>
              </a:rPr>
              <a:t>-1 </a:t>
            </a:r>
            <a:r>
              <a:rPr lang="en-US" sz="2800" dirty="0" err="1" smtClean="0">
                <a:sym typeface="Symbol"/>
              </a:rPr>
              <a:t>dan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i="1" dirty="0" smtClean="0">
                <a:sym typeface="Symbol"/>
              </a:rPr>
              <a:t>s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adalah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simpangan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baku</a:t>
            </a:r>
            <a:r>
              <a:rPr lang="en-US" sz="2800" dirty="0" smtClean="0">
                <a:sym typeface="Symbol"/>
              </a:rPr>
              <a:t> (</a:t>
            </a:r>
            <a:r>
              <a:rPr lang="en-US" sz="2800" i="1" dirty="0" smtClean="0">
                <a:sym typeface="Symbol"/>
              </a:rPr>
              <a:t>standard deviation</a:t>
            </a:r>
            <a:r>
              <a:rPr lang="en-US" sz="2800" dirty="0" smtClean="0">
                <a:sym typeface="Symbol"/>
              </a:rPr>
              <a:t>) </a:t>
            </a:r>
            <a:r>
              <a:rPr lang="en-US" sz="2800" dirty="0" err="1" smtClean="0">
                <a:sym typeface="Symbol"/>
              </a:rPr>
              <a:t>sampel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dengan</a:t>
            </a:r>
            <a:r>
              <a:rPr lang="en-US" sz="2800" i="1" dirty="0" smtClean="0">
                <a:sym typeface="Symbol"/>
              </a:rPr>
              <a:t> s</a:t>
            </a:r>
            <a:r>
              <a:rPr lang="en-US" sz="2800" dirty="0" smtClean="0">
                <a:sym typeface="Symbol"/>
              </a:rPr>
              <a:t> = </a:t>
            </a:r>
            <a:r>
              <a:rPr lang="en-US" sz="2800" i="1" dirty="0" smtClean="0">
                <a:sym typeface="Symbol"/>
              </a:rPr>
              <a:t>s</a:t>
            </a:r>
            <a:r>
              <a:rPr lang="en-US" sz="2800" baseline="30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yaitu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akar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dari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variansi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sampel</a:t>
            </a:r>
            <a:r>
              <a:rPr lang="en-US" sz="2800" dirty="0" smtClean="0">
                <a:sym typeface="Symbol"/>
              </a:rPr>
              <a:t>.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12813"/>
              </p:ext>
            </p:extLst>
          </p:nvPr>
        </p:nvGraphicFramePr>
        <p:xfrm>
          <a:off x="685800" y="1524000"/>
          <a:ext cx="70183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3" imgW="2323800" imgH="419040" progId="Equation.3">
                  <p:embed/>
                </p:oleObj>
              </mc:Choice>
              <mc:Fallback>
                <p:oleObj name="Equation" r:id="rId3" imgW="2323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01833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71774"/>
            <a:ext cx="41910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6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762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4864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10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 58, 58, 43, 64, 47, 54, 59, 47, 60, </a:t>
            </a:r>
            <a:r>
              <a:rPr lang="en-US" dirty="0" err="1" smtClean="0"/>
              <a:t>dan</a:t>
            </a:r>
            <a:r>
              <a:rPr lang="en-US" dirty="0" smtClean="0"/>
              <a:t> 64.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rata-rata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sesungguhnya</a:t>
            </a:r>
            <a:r>
              <a:rPr lang="en-US" dirty="0" smtClean="0"/>
              <a:t> (</a:t>
            </a:r>
            <a:r>
              <a:rPr lang="en-US" dirty="0" err="1" smtClean="0"/>
              <a:t>populasi</a:t>
            </a:r>
            <a:r>
              <a:rPr lang="en-US" dirty="0" smtClean="0"/>
              <a:t>). </a:t>
            </a:r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95 </a:t>
            </a:r>
            <a:r>
              <a:rPr lang="en-US" dirty="0" err="1" smtClean="0"/>
              <a:t>persen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diestimasi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2209799"/>
            <a:ext cx="6781800" cy="376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77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924800" cy="1508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interval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i="1" dirty="0" smtClean="0">
                <a:sym typeface="Symbol"/>
              </a:rPr>
              <a:t></a:t>
            </a:r>
            <a:r>
              <a:rPr lang="en-US" dirty="0" smtClean="0">
                <a:sym typeface="Symbol"/>
              </a:rPr>
              <a:t> (</a:t>
            </a:r>
            <a:r>
              <a:rPr lang="en-US" dirty="0" smtClean="0"/>
              <a:t>rata-rata </a:t>
            </a:r>
            <a:r>
              <a:rPr lang="en-US" dirty="0" err="1" smtClean="0"/>
              <a:t>populasi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95 % : 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6248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56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output </a:t>
            </a:r>
            <a:r>
              <a:rPr lang="en-US" dirty="0" err="1" smtClean="0"/>
              <a:t>spss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08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14400" y="5105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Ternyata hasil hitung manual = hasil hitung spss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5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1676400"/>
                <a:ext cx="8458200" cy="4865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d-ID" sz="3200" b="1" dirty="0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Dalam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Teori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Pendugaan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dikenal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dua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jenis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pendugaan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 (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estimasi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)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yaitu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Arial Rounded MT Bold" pitchFamily="34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Arial Rounded MT Bold" pitchFamily="34" charset="0"/>
                    <a:cs typeface="Times New Roman" pitchFamily="18" charset="0"/>
                  </a:rPr>
                  <a:t>:</a:t>
                </a:r>
                <a:endParaRPr lang="id-ID" sz="2800" dirty="0">
                  <a:latin typeface="Arial Rounded MT Bold" pitchFamily="34" charset="0"/>
                  <a:cs typeface="Times New Roman" pitchFamily="18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Pendugaan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Titik</a:t>
                </a:r>
                <a:r>
                  <a:rPr lang="id-ID" sz="2800" dirty="0" smtClean="0">
                    <a:latin typeface="Arial" pitchFamily="34" charset="0"/>
                    <a:cs typeface="Arial" pitchFamily="34" charset="0"/>
                  </a:rPr>
                  <a:t> atau pendugaan tunggal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id-ID" sz="2800" dirty="0" smtClean="0">
                    <a:latin typeface="Arial" pitchFamily="34" charset="0"/>
                    <a:cs typeface="Arial" pitchFamily="34" charset="0"/>
                  </a:rPr>
                  <a:t>=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Estimasi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Titik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id-ID" sz="2800" dirty="0" smtClean="0">
                    <a:latin typeface="Arial" pitchFamily="34" charset="0"/>
                    <a:cs typeface="Arial" pitchFamily="34" charset="0"/>
                  </a:rPr>
                  <a:t> yaitu </a:t>
                </a:r>
                <a:r>
                  <a:rPr lang="sv-SE" sz="2800" dirty="0" smtClean="0">
                    <a:latin typeface="Arial" pitchFamily="34" charset="0"/>
                    <a:cs typeface="Arial" pitchFamily="34" charset="0"/>
                  </a:rPr>
                  <a:t>Bila nilai parameter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</a:t>
                </a:r>
                <a:r>
                  <a:rPr lang="sv-SE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id-ID" sz="2800" dirty="0" smtClean="0">
                    <a:latin typeface="Arial" pitchFamily="34" charset="0"/>
                    <a:cs typeface="Arial" pitchFamily="34" charset="0"/>
                  </a:rPr>
                  <a:t>(baca: theta) </a:t>
                </a:r>
                <a:r>
                  <a:rPr lang="sv-SE" sz="2800" dirty="0" smtClean="0">
                    <a:latin typeface="Arial" pitchFamily="34" charset="0"/>
                    <a:cs typeface="Arial" pitchFamily="34" charset="0"/>
                  </a:rPr>
                  <a:t>dari populasi hanya diduga dengan memakai satu nilai statistik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(</a:t>
                </a:r>
                <a:r>
                  <a:rPr lang="id-ID" sz="28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theta 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topi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)</a:t>
                </a:r>
                <a:r>
                  <a:rPr lang="sv-SE" sz="2800" dirty="0" smtClean="0">
                    <a:latin typeface="Arial" pitchFamily="34" charset="0"/>
                    <a:cs typeface="Arial" pitchFamily="34" charset="0"/>
                  </a:rPr>
                  <a:t> dari sampel yang diambil dari populasi tersebut</a:t>
                </a:r>
                <a:r>
                  <a:rPr lang="id-ID" sz="2800" dirty="0" smtClean="0"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 marL="266700" indent="-266700">
                  <a:buFont typeface="Wingdings" pitchFamily="2" charset="2"/>
                  <a:buChar char="Ø"/>
                  <a:tabLst>
                    <a:tab pos="895350" algn="l"/>
                  </a:tabLst>
                  <a:defRPr/>
                </a:pPr>
                <a:r>
                  <a:rPr lang="id-ID" sz="2800" dirty="0" smtClean="0">
                    <a:latin typeface="Comic Sans MS" pitchFamily="66" charset="0"/>
                  </a:rPr>
                  <a:t>Tidak </a:t>
                </a:r>
                <a:r>
                  <a:rPr lang="id-ID" sz="2800" dirty="0">
                    <a:latin typeface="Comic Sans MS" pitchFamily="66" charset="0"/>
                  </a:rPr>
                  <a:t>memberikan selisih atau jarak antara nilai penduga dengan nilai sebenarnya (parameter) </a:t>
                </a:r>
                <a:endParaRPr lang="id-ID" sz="2800" dirty="0" smtClean="0">
                  <a:latin typeface="Comic Sans MS" pitchFamily="66" charset="0"/>
                </a:endParaRPr>
              </a:p>
              <a:p>
                <a:pPr marL="609600" indent="-609600">
                  <a:defRPr/>
                </a:pPr>
                <a:endParaRPr lang="id-ID" sz="1400" dirty="0">
                  <a:latin typeface="Comic Sans MS" pitchFamily="66" charset="0"/>
                </a:endParaRPr>
              </a:p>
              <a:p>
                <a:pPr marL="895350">
                  <a:defRPr/>
                </a:pPr>
                <a:r>
                  <a:rPr lang="id-ID" sz="3200" dirty="0" smtClean="0"/>
                  <a:t>Maka 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id-ID" sz="3200" i="1">
                            <a:latin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id-ID" sz="3200" dirty="0"/>
                  <a:t>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id-ID" sz="32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id-ID" sz="3200" dirty="0"/>
                  <a:t>  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2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id-ID" sz="3200" i="1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id-ID" sz="3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3200" dirty="0"/>
                  <a:t>= S</a:t>
                </a:r>
                <a:r>
                  <a:rPr lang="id-ID" sz="3200" baseline="30000" dirty="0"/>
                  <a:t>2</a:t>
                </a:r>
                <a:r>
                  <a:rPr lang="id-ID" sz="3200" dirty="0"/>
                  <a:t> ;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id-ID" sz="3200" i="1">
                            <a:latin typeface="Cambria Math"/>
                          </a:rPr>
                          <m:t>𝜋</m:t>
                        </m:r>
                      </m:e>
                    </m:acc>
                  </m:oMath>
                </a14:m>
                <a:r>
                  <a:rPr lang="id-ID" sz="3200" dirty="0"/>
                  <a:t> = </a:t>
                </a:r>
                <a:r>
                  <a:rPr lang="id-ID" sz="3200" dirty="0" smtClean="0"/>
                  <a:t>p</a:t>
                </a:r>
                <a:endParaRPr lang="id-ID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76400"/>
                <a:ext cx="8458200" cy="4865819"/>
              </a:xfrm>
              <a:prstGeom prst="rect">
                <a:avLst/>
              </a:prstGeom>
              <a:blipFill rotWithShape="1">
                <a:blip r:embed="rId2"/>
                <a:stretch>
                  <a:fillRect l="-1801" t="-1629" r="-3746" b="-33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04800" y="2286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Keduanya ini jelas tdk dikehendaki. Krnnya kita menginginkan penaksir yg baik yaitu yg tak bias, mempunyai varians minimum dan konsisten.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71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990600"/>
          </a:xfrm>
        </p:spPr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pic>
        <p:nvPicPr>
          <p:cNvPr id="5" name="Picture Placeholder 4" descr="images-6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" b="19"/>
          <a:stretch>
            <a:fillRect/>
          </a:stretch>
        </p:blipFill>
        <p:spPr>
          <a:xfrm>
            <a:off x="457200" y="685800"/>
            <a:ext cx="4572000" cy="4561442"/>
          </a:xfrm>
        </p:spPr>
      </p:pic>
      <p:sp>
        <p:nvSpPr>
          <p:cNvPr id="3" name="TextBox 2"/>
          <p:cNvSpPr txBox="1"/>
          <p:nvPr/>
        </p:nvSpPr>
        <p:spPr>
          <a:xfrm>
            <a:off x="5105400" y="22098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accent3">
                    <a:lumMod val="75000"/>
                  </a:schemeClr>
                </a:solidFill>
              </a:rPr>
              <a:t>BELAJAR YG BANYAK YA !!! , smg anda mjd yg terbaik.</a:t>
            </a:r>
            <a:endParaRPr lang="id-ID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57200" y="675085"/>
            <a:ext cx="7772400" cy="4577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enduga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Penduga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enduga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hi atau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π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sz="24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697185"/>
              </p:ext>
            </p:extLst>
          </p:nvPr>
        </p:nvGraphicFramePr>
        <p:xfrm>
          <a:off x="1202060" y="867465"/>
          <a:ext cx="16240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Equation" r:id="rId3" imgW="672808" imgH="431613" progId="Equation.3">
                  <p:embed/>
                </p:oleObj>
              </mc:Choice>
              <mc:Fallback>
                <p:oleObj name="Equation" r:id="rId3" imgW="67280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060" y="867465"/>
                        <a:ext cx="162401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63297"/>
              </p:ext>
            </p:extLst>
          </p:nvPr>
        </p:nvGraphicFramePr>
        <p:xfrm>
          <a:off x="1187773" y="2412103"/>
          <a:ext cx="30241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Equation" r:id="rId5" imgW="1167893" imgH="431613" progId="Equation.3">
                  <p:embed/>
                </p:oleObj>
              </mc:Choice>
              <mc:Fallback>
                <p:oleObj name="Equation" r:id="rId5" imgW="116789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73" y="2412103"/>
                        <a:ext cx="302418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232751"/>
              </p:ext>
            </p:extLst>
          </p:nvPr>
        </p:nvGraphicFramePr>
        <p:xfrm>
          <a:off x="1219200" y="3810000"/>
          <a:ext cx="13684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Equation" r:id="rId7" imgW="482391" imgH="393529" progId="Equation.3">
                  <p:embed/>
                </p:oleObj>
              </mc:Choice>
              <mc:Fallback>
                <p:oleObj name="Equation" r:id="rId7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136842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5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mic Sans MS" pitchFamily="66" charset="0"/>
              </a:rPr>
              <a:t>Ciri-ciri Penduga Yg Baik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562600"/>
          </a:xfrm>
        </p:spPr>
        <p:txBody>
          <a:bodyPr/>
          <a:lstStyle/>
          <a:p>
            <a:pPr marL="355600" indent="-355600" eaLnBrk="1" hangingPunct="1">
              <a:buFont typeface="Wingdings" pitchFamily="2" charset="2"/>
              <a:buAutoNum type="arabicPeriod"/>
              <a:defRPr/>
            </a:pPr>
            <a:r>
              <a:rPr lang="en-US" sz="2800" dirty="0" err="1" smtClean="0">
                <a:latin typeface="Comic Sans MS" pitchFamily="66" charset="0"/>
              </a:rPr>
              <a:t>Tidak</a:t>
            </a:r>
            <a:r>
              <a:rPr lang="en-US" sz="2800" dirty="0" smtClean="0">
                <a:latin typeface="Comic Sans MS" pitchFamily="66" charset="0"/>
              </a:rPr>
              <a:t> Bias (Unbiased) : </a:t>
            </a:r>
            <a:r>
              <a:rPr lang="en-US" sz="2800" dirty="0" err="1" smtClean="0">
                <a:latin typeface="Comic Sans MS" pitchFamily="66" charset="0"/>
              </a:rPr>
              <a:t>apabila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nilai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penduga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sama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dengan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nilai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yg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diduganya</a:t>
            </a:r>
            <a:endParaRPr lang="en-US" sz="2800" dirty="0" smtClean="0">
              <a:latin typeface="Comic Sans MS" pitchFamily="66" charset="0"/>
            </a:endParaRPr>
          </a:p>
          <a:p>
            <a:pPr marL="355600" indent="-355600" eaLnBrk="1" hangingPunct="1">
              <a:buFont typeface="Wingdings" pitchFamily="2" charset="2"/>
              <a:buAutoNum type="arabicPeriod"/>
              <a:defRPr/>
            </a:pPr>
            <a:r>
              <a:rPr lang="en-US" sz="2800" dirty="0" err="1" smtClean="0">
                <a:latin typeface="Comic Sans MS" pitchFamily="66" charset="0"/>
              </a:rPr>
              <a:t>Efisien</a:t>
            </a:r>
            <a:r>
              <a:rPr lang="en-US" sz="2800" dirty="0" smtClean="0">
                <a:latin typeface="Comic Sans MS" pitchFamily="66" charset="0"/>
              </a:rPr>
              <a:t> : </a:t>
            </a:r>
            <a:r>
              <a:rPr lang="en-US" sz="2800" dirty="0" err="1" smtClean="0">
                <a:latin typeface="Comic Sans MS" pitchFamily="66" charset="0"/>
              </a:rPr>
              <a:t>apabila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penduga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memiliki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varians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yg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kecil</a:t>
            </a:r>
            <a:endParaRPr lang="en-US" sz="2800" dirty="0" smtClean="0">
              <a:latin typeface="Comic Sans MS" pitchFamily="66" charset="0"/>
            </a:endParaRPr>
          </a:p>
          <a:p>
            <a:pPr marL="355600" indent="-355600" eaLnBrk="1" hangingPunct="1">
              <a:buFont typeface="Wingdings" pitchFamily="2" charset="2"/>
              <a:buAutoNum type="arabicPeriod"/>
              <a:defRPr/>
            </a:pPr>
            <a:r>
              <a:rPr lang="en-US" sz="2800" dirty="0" err="1" smtClean="0">
                <a:latin typeface="Comic Sans MS" pitchFamily="66" charset="0"/>
              </a:rPr>
              <a:t>Konsisten</a:t>
            </a:r>
            <a:r>
              <a:rPr lang="en-US" sz="2800" dirty="0" smtClean="0">
                <a:latin typeface="Comic Sans MS" pitchFamily="66" charset="0"/>
              </a:rPr>
              <a:t> : </a:t>
            </a:r>
          </a:p>
          <a:p>
            <a:pPr marL="804863" indent="-449263" eaLnBrk="1" hangingPunct="1">
              <a:buFont typeface="Wingdings" pitchFamily="2" charset="2"/>
              <a:buAutoNum type="alphaLcPeriod"/>
              <a:defRPr/>
            </a:pPr>
            <a:r>
              <a:rPr lang="en-US" sz="2800" dirty="0" err="1" smtClean="0">
                <a:latin typeface="Comic Sans MS" pitchFamily="66" charset="0"/>
              </a:rPr>
              <a:t>Jk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ukuran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sampel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semakin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bertambah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mk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penduga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akan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mendekati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parameternya</a:t>
            </a:r>
            <a:endParaRPr lang="en-US" sz="2800" dirty="0" smtClean="0">
              <a:latin typeface="Comic Sans MS" pitchFamily="66" charset="0"/>
            </a:endParaRPr>
          </a:p>
          <a:p>
            <a:pPr marL="804863" indent="-449263" eaLnBrk="1" hangingPunct="1">
              <a:buFont typeface="Wingdings" pitchFamily="2" charset="2"/>
              <a:buAutoNum type="alphaLcPeriod"/>
              <a:defRPr/>
            </a:pPr>
            <a:r>
              <a:rPr lang="en-US" sz="2800" dirty="0" err="1" smtClean="0">
                <a:latin typeface="Comic Sans MS" pitchFamily="66" charset="0"/>
              </a:rPr>
              <a:t>Jk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ukuran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sampel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bertambah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tak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berhingga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mk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distribusi</a:t>
            </a:r>
            <a:r>
              <a:rPr lang="en-US" sz="2800" dirty="0" smtClean="0">
                <a:latin typeface="Comic Sans MS" pitchFamily="66" charset="0"/>
              </a:rPr>
              <a:t> sampling </a:t>
            </a:r>
            <a:r>
              <a:rPr lang="en-US" sz="2800" dirty="0" err="1" smtClean="0">
                <a:latin typeface="Comic Sans MS" pitchFamily="66" charset="0"/>
              </a:rPr>
              <a:t>penduga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akan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mengecil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mjd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tegak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lurus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di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atas</a:t>
            </a:r>
            <a:r>
              <a:rPr lang="en-US" sz="2800" dirty="0" smtClean="0">
                <a:latin typeface="Comic Sans MS" pitchFamily="66" charset="0"/>
              </a:rPr>
              <a:t> parameter </a:t>
            </a:r>
            <a:r>
              <a:rPr lang="en-US" sz="2800" dirty="0" err="1" smtClean="0">
                <a:latin typeface="Comic Sans MS" pitchFamily="66" charset="0"/>
              </a:rPr>
              <a:t>yg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sebenarnya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dgn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probabilitas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sama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dgn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satu</a:t>
            </a:r>
            <a:endParaRPr lang="en-US" sz="2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410200"/>
          </a:xfrm>
        </p:spPr>
        <p:txBody>
          <a:bodyPr/>
          <a:lstStyle/>
          <a:p>
            <a:pPr lvl="0"/>
            <a:r>
              <a:rPr lang="sv-FI" dirty="0" smtClean="0"/>
              <a:t>Seorang ahli sosial ekonomi ingin mengestimasi rata-rata penghasilan buruh di suatu kota. Sebuah sampel dikumpulkan menghasilkan rata-rata Rp 2.000.000,-. </a:t>
            </a:r>
          </a:p>
          <a:p>
            <a:pPr lvl="0"/>
            <a:endParaRPr lang="sv-FI" dirty="0" smtClean="0"/>
          </a:p>
          <a:p>
            <a:pPr lvl="0"/>
            <a:r>
              <a:rPr lang="sv-FI" dirty="0" smtClean="0"/>
              <a:t>Dalam hal ini telah dilakukan estimasi titik, dengan menggunakan estimator berupa </a:t>
            </a:r>
            <a:r>
              <a:rPr lang="sv-FI" i="1" dirty="0" smtClean="0"/>
              <a:t>statistic mean </a:t>
            </a:r>
            <a:r>
              <a:rPr lang="sv-FI" dirty="0" smtClean="0"/>
              <a:t>(  ) untuk mengestimasi parameter mean populasi (</a:t>
            </a:r>
            <a:r>
              <a:rPr lang="en-US" i="1" dirty="0" smtClean="0"/>
              <a:t>μ</a:t>
            </a:r>
            <a:r>
              <a:rPr lang="sv-FI" dirty="0" smtClean="0"/>
              <a:t>).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2.000.000,-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estimate </a:t>
            </a:r>
            <a:r>
              <a:rPr lang="en-US" dirty="0" err="1" smtClean="0"/>
              <a:t>dari</a:t>
            </a:r>
            <a:r>
              <a:rPr lang="en-US" dirty="0" smtClean="0"/>
              <a:t> mean </a:t>
            </a:r>
            <a:r>
              <a:rPr lang="en-US" dirty="0" err="1" smtClean="0"/>
              <a:t>populasi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59173"/>
              </p:ext>
            </p:extLst>
          </p:nvPr>
        </p:nvGraphicFramePr>
        <p:xfrm>
          <a:off x="3124200" y="4267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177480" imgH="203040" progId="Equation.3">
                  <p:embed/>
                </p:oleObj>
              </mc:Choice>
              <mc:Fallback>
                <p:oleObj name="Equation" r:id="rId3" imgW="177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67200"/>
                        <a:ext cx="228600" cy="279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1843</TotalTime>
  <Words>2597</Words>
  <Application>Microsoft Office PowerPoint</Application>
  <PresentationFormat>On-screen Show (4:3)</PresentationFormat>
  <Paragraphs>307</Paragraphs>
  <Slides>60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Opulent</vt:lpstr>
      <vt:lpstr>Globe</vt:lpstr>
      <vt:lpstr>2_Opulent</vt:lpstr>
      <vt:lpstr>Equation</vt:lpstr>
      <vt:lpstr>Statistika Inferensi :  Estimasi Titik &amp; Estimasi Interval   </vt:lpstr>
      <vt:lpstr>Pendahuluan :</vt:lpstr>
      <vt:lpstr>PowerPoint Presentation</vt:lpstr>
      <vt:lpstr>PowerPoint Presentation</vt:lpstr>
      <vt:lpstr>ESTIMASI = Penaksir = PENDUGA </vt:lpstr>
      <vt:lpstr>PowerPoint Presentation</vt:lpstr>
      <vt:lpstr>PowerPoint Presentation</vt:lpstr>
      <vt:lpstr>Ciri-ciri Penduga Yg Baik</vt:lpstr>
      <vt:lpstr>Contoh</vt:lpstr>
      <vt:lpstr>PowerPoint Presentation</vt:lpstr>
      <vt:lpstr>PowerPoint Presentation</vt:lpstr>
      <vt:lpstr>Estimasi interval untuk beberapa tingkat kepercayaan (1-)100%. </vt:lpstr>
      <vt:lpstr>PowerPoint Presentation</vt:lpstr>
      <vt:lpstr>Contoh 1.</vt:lpstr>
      <vt:lpstr>PowerPoint Presentation</vt:lpstr>
      <vt:lpstr>SOAL 2.</vt:lpstr>
      <vt:lpstr>JAWABAN</vt:lpstr>
      <vt:lpstr>Pendugaan parameter rata-rata  : jika sampel besar ≥30</vt:lpstr>
      <vt:lpstr>PowerPoint Presentation</vt:lpstr>
      <vt:lpstr>PowerPoint Presentation</vt:lpstr>
      <vt:lpstr>PowerPoint Presentation</vt:lpstr>
      <vt:lpstr>PowerPoint Presentation</vt:lpstr>
      <vt:lpstr>Pendugaan perameter proporsi P:</vt:lpstr>
      <vt:lpstr>Pendugaan Interval Untuk Proporsi</vt:lpstr>
      <vt:lpstr>Pendugaan parameter beda dua rata-rata (1 - 2) :</vt:lpstr>
      <vt:lpstr>Pendugaan parameter beda dua proporsi (P1 - P2): </vt:lpstr>
      <vt:lpstr>Jika n &gt; 30</vt:lpstr>
      <vt:lpstr>Dengan tingkat kepercayaan 90 % maka nilai z adalah 1,645 jadi estimasi interval dari rata rata sesungguhnya adalah :</vt:lpstr>
      <vt:lpstr>Hasil output spss</vt:lpstr>
      <vt:lpstr>Pendugaan interval beda  dua rata-rata</vt:lpstr>
      <vt:lpstr>Pendugaan interval beda dua rata-rata</vt:lpstr>
      <vt:lpstr>Contoh Soal</vt:lpstr>
      <vt:lpstr>PowerPoint Presentation</vt:lpstr>
      <vt:lpstr>PowerPoint Presentation</vt:lpstr>
      <vt:lpstr>Pendugaan interval beda dua proporsi</vt:lpstr>
      <vt:lpstr>PowerPoint Presentation</vt:lpstr>
      <vt:lpstr> Estimasi Varians Populasi </vt:lpstr>
      <vt:lpstr> Estimasi Varians Populasi </vt:lpstr>
      <vt:lpstr>contoh</vt:lpstr>
      <vt:lpstr>jawab</vt:lpstr>
      <vt:lpstr>PowerPoint Presentation</vt:lpstr>
      <vt:lpstr>Pendugaan parameter rata-rata  : jika Sampel Kecil ( n  &lt; 30 )</vt:lpstr>
      <vt:lpstr>Pendugaan parameter beda dua rata-rata (1 - 2) :</vt:lpstr>
      <vt:lpstr>PowerPoint Presentation</vt:lpstr>
      <vt:lpstr>PowerPoint Presentation</vt:lpstr>
      <vt:lpstr>Pendugaan parameter beda dua rata-rata (1 - 2) jika kedua sampel tidak bebas :</vt:lpstr>
      <vt:lpstr>PowerPoint Presentation</vt:lpstr>
      <vt:lpstr>Contoh</vt:lpstr>
      <vt:lpstr>PowerPoint Presentation</vt:lpstr>
      <vt:lpstr>PowerPoint Presentation</vt:lpstr>
      <vt:lpstr>PowerPoint Presentation</vt:lpstr>
      <vt:lpstr>PowerPoint Presentation</vt:lpstr>
      <vt:lpstr>Cara baca tabel t </vt:lpstr>
      <vt:lpstr>3. data berikut berupa masa putar film yg diproduksi dua perusahaan film</vt:lpstr>
      <vt:lpstr>PowerPoint Presentation</vt:lpstr>
      <vt:lpstr>Contoh </vt:lpstr>
      <vt:lpstr>Hasil perhitungan dari data</vt:lpstr>
      <vt:lpstr>interval kepercayaan  (rata-rata populasi) dengan koefisien kepercayaan 95 % : </vt:lpstr>
      <vt:lpstr>Hasil output spss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Inferensi :  Estimasi Titik &amp; Estimasi Interval</dc:title>
  <dc:creator>0241</dc:creator>
  <cp:lastModifiedBy>BU SUNDARI</cp:lastModifiedBy>
  <cp:revision>123</cp:revision>
  <dcterms:created xsi:type="dcterms:W3CDTF">2011-06-17T01:38:24Z</dcterms:created>
  <dcterms:modified xsi:type="dcterms:W3CDTF">2015-12-22T03:14:27Z</dcterms:modified>
</cp:coreProperties>
</file>