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66" r:id="rId3"/>
    <p:sldId id="268" r:id="rId4"/>
    <p:sldId id="267" r:id="rId5"/>
    <p:sldId id="277" r:id="rId6"/>
    <p:sldId id="274" r:id="rId7"/>
    <p:sldId id="276" r:id="rId8"/>
    <p:sldId id="269" r:id="rId9"/>
    <p:sldId id="275" r:id="rId10"/>
    <p:sldId id="265" r:id="rId11"/>
    <p:sldId id="278" r:id="rId12"/>
    <p:sldId id="270" r:id="rId13"/>
    <p:sldId id="272" r:id="rId14"/>
    <p:sldId id="279" r:id="rId15"/>
    <p:sldId id="273"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653A7F-2469-4E9F-9A7C-DD7F37ADAFAD}"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3D5EA-8BCE-49CA-A1A0-6D9682B7F69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6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53A7F-2469-4E9F-9A7C-DD7F37ADAFAD}"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3D5EA-8BCE-49CA-A1A0-6D9682B7F69C}" type="slidenum">
              <a:rPr lang="en-US" smtClean="0"/>
              <a:t>‹#›</a:t>
            </a:fld>
            <a:endParaRPr lang="en-US"/>
          </a:p>
        </p:txBody>
      </p:sp>
    </p:spTree>
    <p:extLst>
      <p:ext uri="{BB962C8B-B14F-4D97-AF65-F5344CB8AC3E}">
        <p14:creationId xmlns:p14="http://schemas.microsoft.com/office/powerpoint/2010/main" val="385215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53A7F-2469-4E9F-9A7C-DD7F37ADAFAD}"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3D5EA-8BCE-49CA-A1A0-6D9682B7F69C}" type="slidenum">
              <a:rPr lang="en-US" smtClean="0"/>
              <a:t>‹#›</a:t>
            </a:fld>
            <a:endParaRPr lang="en-US"/>
          </a:p>
        </p:txBody>
      </p:sp>
    </p:spTree>
    <p:extLst>
      <p:ext uri="{BB962C8B-B14F-4D97-AF65-F5344CB8AC3E}">
        <p14:creationId xmlns:p14="http://schemas.microsoft.com/office/powerpoint/2010/main" val="152201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53A7F-2469-4E9F-9A7C-DD7F37ADAFAD}"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3D5EA-8BCE-49CA-A1A0-6D9682B7F69C}" type="slidenum">
              <a:rPr lang="en-US" smtClean="0"/>
              <a:t>‹#›</a:t>
            </a:fld>
            <a:endParaRPr lang="en-US"/>
          </a:p>
        </p:txBody>
      </p:sp>
    </p:spTree>
    <p:extLst>
      <p:ext uri="{BB962C8B-B14F-4D97-AF65-F5344CB8AC3E}">
        <p14:creationId xmlns:p14="http://schemas.microsoft.com/office/powerpoint/2010/main" val="409398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653A7F-2469-4E9F-9A7C-DD7F37ADAFAD}"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3D5EA-8BCE-49CA-A1A0-6D9682B7F69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93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653A7F-2469-4E9F-9A7C-DD7F37ADAFAD}"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3D5EA-8BCE-49CA-A1A0-6D9682B7F69C}" type="slidenum">
              <a:rPr lang="en-US" smtClean="0"/>
              <a:t>‹#›</a:t>
            </a:fld>
            <a:endParaRPr lang="en-US"/>
          </a:p>
        </p:txBody>
      </p:sp>
    </p:spTree>
    <p:extLst>
      <p:ext uri="{BB962C8B-B14F-4D97-AF65-F5344CB8AC3E}">
        <p14:creationId xmlns:p14="http://schemas.microsoft.com/office/powerpoint/2010/main" val="25496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653A7F-2469-4E9F-9A7C-DD7F37ADAFAD}" type="datetimeFigureOut">
              <a:rPr lang="en-US" smtClean="0"/>
              <a:t>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3D5EA-8BCE-49CA-A1A0-6D9682B7F69C}" type="slidenum">
              <a:rPr lang="en-US" smtClean="0"/>
              <a:t>‹#›</a:t>
            </a:fld>
            <a:endParaRPr lang="en-US"/>
          </a:p>
        </p:txBody>
      </p:sp>
    </p:spTree>
    <p:extLst>
      <p:ext uri="{BB962C8B-B14F-4D97-AF65-F5344CB8AC3E}">
        <p14:creationId xmlns:p14="http://schemas.microsoft.com/office/powerpoint/2010/main" val="2051653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653A7F-2469-4E9F-9A7C-DD7F37ADAFAD}" type="datetimeFigureOut">
              <a:rPr lang="en-US" smtClean="0"/>
              <a:t>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3D5EA-8BCE-49CA-A1A0-6D9682B7F69C}" type="slidenum">
              <a:rPr lang="en-US" smtClean="0"/>
              <a:t>‹#›</a:t>
            </a:fld>
            <a:endParaRPr lang="en-US"/>
          </a:p>
        </p:txBody>
      </p:sp>
    </p:spTree>
    <p:extLst>
      <p:ext uri="{BB962C8B-B14F-4D97-AF65-F5344CB8AC3E}">
        <p14:creationId xmlns:p14="http://schemas.microsoft.com/office/powerpoint/2010/main" val="179142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653A7F-2469-4E9F-9A7C-DD7F37ADAFAD}" type="datetimeFigureOut">
              <a:rPr lang="en-US" smtClean="0"/>
              <a:t>2/15/2019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333D5EA-8BCE-49CA-A1A0-6D9682B7F69C}" type="slidenum">
              <a:rPr lang="en-US" smtClean="0"/>
              <a:t>‹#›</a:t>
            </a:fld>
            <a:endParaRPr lang="en-US"/>
          </a:p>
        </p:txBody>
      </p:sp>
    </p:spTree>
    <p:extLst>
      <p:ext uri="{BB962C8B-B14F-4D97-AF65-F5344CB8AC3E}">
        <p14:creationId xmlns:p14="http://schemas.microsoft.com/office/powerpoint/2010/main" val="5407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653A7F-2469-4E9F-9A7C-DD7F37ADAFAD}" type="datetimeFigureOut">
              <a:rPr lang="en-US" smtClean="0"/>
              <a:t>2/15/2019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33D5EA-8BCE-49CA-A1A0-6D9682B7F69C}" type="slidenum">
              <a:rPr lang="en-US" smtClean="0"/>
              <a:t>‹#›</a:t>
            </a:fld>
            <a:endParaRPr lang="en-US"/>
          </a:p>
        </p:txBody>
      </p:sp>
    </p:spTree>
    <p:extLst>
      <p:ext uri="{BB962C8B-B14F-4D97-AF65-F5344CB8AC3E}">
        <p14:creationId xmlns:p14="http://schemas.microsoft.com/office/powerpoint/2010/main" val="70181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653A7F-2469-4E9F-9A7C-DD7F37ADAFAD}"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3D5EA-8BCE-49CA-A1A0-6D9682B7F69C}" type="slidenum">
              <a:rPr lang="en-US" smtClean="0"/>
              <a:t>‹#›</a:t>
            </a:fld>
            <a:endParaRPr lang="en-US"/>
          </a:p>
        </p:txBody>
      </p:sp>
    </p:spTree>
    <p:extLst>
      <p:ext uri="{BB962C8B-B14F-4D97-AF65-F5344CB8AC3E}">
        <p14:creationId xmlns:p14="http://schemas.microsoft.com/office/powerpoint/2010/main" val="69928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E653A7F-2469-4E9F-9A7C-DD7F37ADAFAD}" type="datetimeFigureOut">
              <a:rPr lang="en-US" smtClean="0"/>
              <a:t>2/15/2019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33D5EA-8BCE-49CA-A1A0-6D9682B7F69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68444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750602"/>
          </a:xfrm>
        </p:spPr>
        <p:txBody>
          <a:bodyPr>
            <a:normAutofit/>
          </a:bodyPr>
          <a:lstStyle/>
          <a:p>
            <a:r>
              <a:rPr lang="en-US" sz="4000" dirty="0"/>
              <a:t>Unsupervised Morphological Segmentation and Paradigms for </a:t>
            </a:r>
            <a:r>
              <a:rPr lang="en-US" sz="4000" dirty="0" smtClean="0"/>
              <a:t>Spelling Check</a:t>
            </a:r>
            <a:endParaRPr lang="en-US" sz="4000" dirty="0"/>
          </a:p>
        </p:txBody>
      </p:sp>
      <p:sp>
        <p:nvSpPr>
          <p:cNvPr id="3" name="Subtitle 2"/>
          <p:cNvSpPr>
            <a:spLocks noGrp="1"/>
          </p:cNvSpPr>
          <p:nvPr>
            <p:ph type="subTitle" idx="1"/>
          </p:nvPr>
        </p:nvSpPr>
        <p:spPr>
          <a:xfrm>
            <a:off x="4323805" y="4516438"/>
            <a:ext cx="5316584" cy="1655762"/>
          </a:xfrm>
        </p:spPr>
        <p:txBody>
          <a:bodyPr/>
          <a:lstStyle/>
          <a:p>
            <a:r>
              <a:rPr lang="en-US" i="1" dirty="0" smtClean="0"/>
              <a:t>By Monica </a:t>
            </a:r>
            <a:r>
              <a:rPr lang="en-US" i="1" dirty="0" err="1" smtClean="0"/>
              <a:t>Vashu</a:t>
            </a:r>
            <a:r>
              <a:rPr lang="en-US" i="1" dirty="0" smtClean="0"/>
              <a:t> Kherajani </a:t>
            </a:r>
            <a:endParaRPr lang="en-US" i="1" dirty="0"/>
          </a:p>
          <a:p>
            <a:r>
              <a:rPr lang="en-US" i="1" dirty="0" smtClean="0"/>
              <a:t>     </a:t>
            </a:r>
            <a:r>
              <a:rPr lang="en-US" i="1" dirty="0" err="1" smtClean="0"/>
              <a:t>Vaidehi</a:t>
            </a:r>
            <a:r>
              <a:rPr lang="en-US" i="1" dirty="0" smtClean="0"/>
              <a:t> Ajay </a:t>
            </a:r>
            <a:r>
              <a:rPr lang="en-US" i="1" dirty="0" err="1" smtClean="0"/>
              <a:t>Dharkar</a:t>
            </a:r>
            <a:endParaRPr lang="en-US" i="1" dirty="0" smtClean="0"/>
          </a:p>
        </p:txBody>
      </p:sp>
    </p:spTree>
    <p:extLst>
      <p:ext uri="{BB962C8B-B14F-4D97-AF65-F5344CB8AC3E}">
        <p14:creationId xmlns:p14="http://schemas.microsoft.com/office/powerpoint/2010/main" val="601196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Feature Matrix:</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4195" y="1713168"/>
            <a:ext cx="6910766" cy="4125830"/>
          </a:xfrm>
        </p:spPr>
      </p:pic>
    </p:spTree>
    <p:extLst>
      <p:ext uri="{BB962C8B-B14F-4D97-AF65-F5344CB8AC3E}">
        <p14:creationId xmlns:p14="http://schemas.microsoft.com/office/powerpoint/2010/main" val="3574109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Approach for clustering</a:t>
            </a:r>
          </a:p>
        </p:txBody>
      </p:sp>
      <p:sp>
        <p:nvSpPr>
          <p:cNvPr id="3" name="Content Placeholder 2"/>
          <p:cNvSpPr>
            <a:spLocks noGrp="1"/>
          </p:cNvSpPr>
          <p:nvPr>
            <p:ph idx="1"/>
          </p:nvPr>
        </p:nvSpPr>
        <p:spPr/>
        <p:txBody>
          <a:bodyPr>
            <a:normAutofit/>
          </a:bodyPr>
          <a:lstStyle/>
          <a:p>
            <a:r>
              <a:rPr lang="en-US" sz="2400" dirty="0" smtClean="0"/>
              <a:t>- Feature matrix is provided to the hierarchical clustering algorithm. (Agglomerative clustering)</a:t>
            </a:r>
          </a:p>
          <a:p>
            <a:r>
              <a:rPr lang="en-US" sz="2400" dirty="0" smtClean="0"/>
              <a:t>- This algorithm recognizes the patterns in the suffixes of similar words and groups them into one cluster.</a:t>
            </a:r>
          </a:p>
          <a:p>
            <a:r>
              <a:rPr lang="en-US" sz="2400" dirty="0" smtClean="0"/>
              <a:t>- Desired number of clusters are provided while passing the feature matrix to clustering algorithm. Number of clusters are altered according to the accuracy of the output provided by agglomerative clustering.</a:t>
            </a:r>
          </a:p>
          <a:p>
            <a:r>
              <a:rPr lang="en-US" sz="2400" dirty="0" smtClean="0"/>
              <a:t>- Here in case of our dataset we got best result with 10 clusters.</a:t>
            </a:r>
          </a:p>
        </p:txBody>
      </p:sp>
    </p:spTree>
    <p:extLst>
      <p:ext uri="{BB962C8B-B14F-4D97-AF65-F5344CB8AC3E}">
        <p14:creationId xmlns:p14="http://schemas.microsoft.com/office/powerpoint/2010/main" val="264895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representatives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1143" y="1956328"/>
            <a:ext cx="4885508" cy="3962602"/>
          </a:xfrm>
        </p:spPr>
      </p:pic>
    </p:spTree>
    <p:extLst>
      <p:ext uri="{BB962C8B-B14F-4D97-AF65-F5344CB8AC3E}">
        <p14:creationId xmlns:p14="http://schemas.microsoft.com/office/powerpoint/2010/main" val="2471666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52" y="792481"/>
            <a:ext cx="9762515" cy="5076508"/>
          </a:xfrm>
        </p:spPr>
      </p:pic>
    </p:spTree>
    <p:extLst>
      <p:ext uri="{BB962C8B-B14F-4D97-AF65-F5344CB8AC3E}">
        <p14:creationId xmlns:p14="http://schemas.microsoft.com/office/powerpoint/2010/main" val="3264869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sz="2400" dirty="0" smtClean="0"/>
              <a:t>- The test data undergoes similar preprocessing stages and lemma is extracted.</a:t>
            </a:r>
          </a:p>
          <a:p>
            <a:r>
              <a:rPr lang="en-US" sz="2400" dirty="0" smtClean="0"/>
              <a:t>- These test lemma are assigned to their respective clusters.</a:t>
            </a:r>
          </a:p>
          <a:p>
            <a:r>
              <a:rPr lang="en-US" sz="2400" dirty="0" smtClean="0"/>
              <a:t>- Predicted inflations of test lemma are found by concatenating </a:t>
            </a:r>
            <a:r>
              <a:rPr lang="en-US" sz="2400" smtClean="0"/>
              <a:t>the suffix </a:t>
            </a:r>
            <a:r>
              <a:rPr lang="en-US" sz="2400" dirty="0" smtClean="0"/>
              <a:t>rules of the cluster to which the lemma belongs.</a:t>
            </a:r>
          </a:p>
          <a:p>
            <a:r>
              <a:rPr lang="en-US" sz="2400" dirty="0" smtClean="0"/>
              <a:t>- If the test inflations are different than predicted inflated forms, the word is identified to be incorrect.</a:t>
            </a:r>
            <a:endParaRPr lang="en-US" sz="2400" dirty="0"/>
          </a:p>
        </p:txBody>
      </p:sp>
    </p:spTree>
    <p:extLst>
      <p:ext uri="{BB962C8B-B14F-4D97-AF65-F5344CB8AC3E}">
        <p14:creationId xmlns:p14="http://schemas.microsoft.com/office/powerpoint/2010/main" val="294672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9238" y="1846263"/>
            <a:ext cx="3173849" cy="4022725"/>
          </a:xfrm>
        </p:spPr>
      </p:pic>
    </p:spTree>
    <p:extLst>
      <p:ext uri="{BB962C8B-B14F-4D97-AF65-F5344CB8AC3E}">
        <p14:creationId xmlns:p14="http://schemas.microsoft.com/office/powerpoint/2010/main" val="181023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marL="457200" indent="-457200">
              <a:buFont typeface="Calibri" panose="020F0502020204030204" pitchFamily="34" charset="0"/>
              <a:buAutoNum type="arabicPeriod"/>
            </a:pPr>
            <a:r>
              <a:rPr lang="en-US" b="1" dirty="0"/>
              <a:t>Dealing</a:t>
            </a:r>
            <a:r>
              <a:rPr lang="en-US" b="1" dirty="0" smtClean="0"/>
              <a:t> with irregular words:</a:t>
            </a:r>
            <a:r>
              <a:rPr lang="en-US" dirty="0" smtClean="0"/>
              <a:t> </a:t>
            </a:r>
            <a:r>
              <a:rPr lang="en-US" dirty="0"/>
              <a:t>This approach will work successfully on regular </a:t>
            </a:r>
            <a:r>
              <a:rPr lang="en-US" dirty="0" smtClean="0"/>
              <a:t>words(like mentioned in the table in previous slide). </a:t>
            </a:r>
            <a:r>
              <a:rPr lang="en-US" dirty="0"/>
              <a:t>However, </a:t>
            </a:r>
            <a:r>
              <a:rPr lang="en-US" dirty="0" smtClean="0"/>
              <a:t>there is a class irregular </a:t>
            </a:r>
            <a:r>
              <a:rPr lang="en-US" dirty="0"/>
              <a:t>words </a:t>
            </a:r>
            <a:r>
              <a:rPr lang="en-US" dirty="0" smtClean="0"/>
              <a:t>like - </a:t>
            </a:r>
            <a:r>
              <a:rPr lang="en-US" dirty="0"/>
              <a:t/>
            </a:r>
            <a:br>
              <a:rPr lang="en-US" dirty="0"/>
            </a:br>
            <a:r>
              <a:rPr lang="en-US" dirty="0" smtClean="0"/>
              <a:t>catch-</a:t>
            </a:r>
            <a:r>
              <a:rPr lang="en-US" dirty="0"/>
              <a:t>&gt; caught, bring-&gt; brought, </a:t>
            </a:r>
            <a:r>
              <a:rPr lang="en-US" dirty="0" smtClean="0"/>
              <a:t>fight-&gt;fought </a:t>
            </a:r>
            <a:br>
              <a:rPr lang="en-US" dirty="0" smtClean="0"/>
            </a:br>
            <a:r>
              <a:rPr lang="en-US" dirty="0" smtClean="0"/>
              <a:t>which we need to consider in a different fashion for clustering</a:t>
            </a:r>
            <a:r>
              <a:rPr lang="en-US" smtClean="0"/>
              <a:t>. </a:t>
            </a:r>
            <a:endParaRPr lang="en-US" dirty="0"/>
          </a:p>
        </p:txBody>
      </p:sp>
    </p:spTree>
    <p:extLst>
      <p:ext uri="{BB962C8B-B14F-4D97-AF65-F5344CB8AC3E}">
        <p14:creationId xmlns:p14="http://schemas.microsoft.com/office/powerpoint/2010/main" val="195419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a:t>Grouping of various </a:t>
            </a:r>
            <a:r>
              <a:rPr lang="en-US" dirty="0" err="1"/>
              <a:t>morphosyntactically</a:t>
            </a:r>
            <a:r>
              <a:rPr lang="en-US" dirty="0"/>
              <a:t> similar words could reveal consistent patterns in the way the words are inflected in a language. In this project, we propose a method that takes no prior knowledge of the language and finds such similar groups. Groups are based purely on the structuring of inflectional forms in that language. Unsupervised method of learning called Agglomerative Clustering is adopted to cluster based on the features extracted from the words. The clustering algorithm measures and groups the words based on the similarity of their structures of inflectional forms. The results obtained are quite natural to human interpretation. Thus defining the rules that can be used to detect the errors in various inflected words of the language.</a:t>
            </a:r>
          </a:p>
        </p:txBody>
      </p:sp>
    </p:spTree>
    <p:extLst>
      <p:ext uri="{BB962C8B-B14F-4D97-AF65-F5344CB8AC3E}">
        <p14:creationId xmlns:p14="http://schemas.microsoft.com/office/powerpoint/2010/main" val="90835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294162"/>
            <a:ext cx="10058400" cy="3126927"/>
          </a:xfrm>
        </p:spPr>
      </p:pic>
    </p:spTree>
    <p:extLst>
      <p:ext uri="{BB962C8B-B14F-4D97-AF65-F5344CB8AC3E}">
        <p14:creationId xmlns:p14="http://schemas.microsoft.com/office/powerpoint/2010/main" val="370855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process</a:t>
            </a:r>
            <a:endParaRPr lang="en-US" dirty="0"/>
          </a:p>
        </p:txBody>
      </p:sp>
      <p:sp>
        <p:nvSpPr>
          <p:cNvPr id="3" name="Content Placeholder 2"/>
          <p:cNvSpPr>
            <a:spLocks noGrp="1"/>
          </p:cNvSpPr>
          <p:nvPr>
            <p:ph idx="1"/>
          </p:nvPr>
        </p:nvSpPr>
        <p:spPr/>
        <p:txBody>
          <a:bodyPr>
            <a:normAutofit fontScale="92500" lnSpcReduction="20000"/>
          </a:bodyPr>
          <a:lstStyle/>
          <a:p>
            <a:r>
              <a:rPr lang="en-US" dirty="0"/>
              <a:t>Overall Process:</a:t>
            </a:r>
          </a:p>
          <a:p>
            <a:r>
              <a:rPr lang="en-US" dirty="0"/>
              <a:t>1. Lemma Identification</a:t>
            </a:r>
          </a:p>
          <a:p>
            <a:r>
              <a:rPr lang="en-US" dirty="0" smtClean="0"/>
              <a:t>2</a:t>
            </a:r>
            <a:r>
              <a:rPr lang="en-US" dirty="0"/>
              <a:t>. Feature Extraction</a:t>
            </a:r>
          </a:p>
          <a:p>
            <a:r>
              <a:rPr lang="en-US" dirty="0"/>
              <a:t> - The concatenated suffixes are identified as features for that particular </a:t>
            </a:r>
            <a:r>
              <a:rPr lang="en-US" dirty="0" smtClean="0"/>
              <a:t>lemma </a:t>
            </a:r>
            <a:r>
              <a:rPr lang="en-US" dirty="0"/>
              <a:t>form.</a:t>
            </a:r>
          </a:p>
          <a:p>
            <a:r>
              <a:rPr lang="en-US" dirty="0"/>
              <a:t>3. Clustering</a:t>
            </a:r>
          </a:p>
          <a:p>
            <a:r>
              <a:rPr lang="en-US" dirty="0"/>
              <a:t> - Lemma having similar feature patterns are clustered together using </a:t>
            </a:r>
            <a:r>
              <a:rPr lang="en-US" dirty="0" smtClean="0"/>
              <a:t>hierarchical </a:t>
            </a:r>
            <a:r>
              <a:rPr lang="en-US" dirty="0"/>
              <a:t>clustering.</a:t>
            </a:r>
          </a:p>
          <a:p>
            <a:r>
              <a:rPr lang="en-US" dirty="0"/>
              <a:t>4. Transformation Rules</a:t>
            </a:r>
          </a:p>
          <a:p>
            <a:r>
              <a:rPr lang="en-US" dirty="0"/>
              <a:t> - As all lemma in a cluster are having similar pattern of suffixes. </a:t>
            </a:r>
            <a:r>
              <a:rPr lang="en-US" dirty="0" smtClean="0"/>
              <a:t>Transformation </a:t>
            </a:r>
            <a:r>
              <a:rPr lang="en-US" dirty="0"/>
              <a:t>rules for each cluster are </a:t>
            </a:r>
            <a:r>
              <a:rPr lang="en-US" dirty="0" err="1"/>
              <a:t>idenified</a:t>
            </a:r>
            <a:r>
              <a:rPr lang="en-US" dirty="0"/>
              <a:t>.</a:t>
            </a:r>
          </a:p>
          <a:p>
            <a:r>
              <a:rPr lang="en-US" dirty="0"/>
              <a:t>5. Spelling Error Identification</a:t>
            </a:r>
          </a:p>
          <a:p>
            <a:r>
              <a:rPr lang="en-US" dirty="0"/>
              <a:t> - These rules are applied on testing dataset to find inconsistencies in </a:t>
            </a:r>
            <a:r>
              <a:rPr lang="en-US" dirty="0" smtClean="0"/>
              <a:t>the </a:t>
            </a:r>
            <a:r>
              <a:rPr lang="en-US" dirty="0"/>
              <a:t>way the words are inflected.</a:t>
            </a:r>
          </a:p>
        </p:txBody>
      </p:sp>
    </p:spTree>
    <p:extLst>
      <p:ext uri="{BB962C8B-B14F-4D97-AF65-F5344CB8AC3E}">
        <p14:creationId xmlns:p14="http://schemas.microsoft.com/office/powerpoint/2010/main" val="661761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Lemma Identification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 </a:t>
            </a:r>
            <a:r>
              <a:rPr lang="en-US" sz="2800" dirty="0" smtClean="0"/>
              <a:t>Lemma </a:t>
            </a:r>
            <a:r>
              <a:rPr lang="en-US" sz="2800" dirty="0"/>
              <a:t>which is considered as </a:t>
            </a:r>
            <a:r>
              <a:rPr lang="en-US" sz="2800" dirty="0" smtClean="0"/>
              <a:t>largest common </a:t>
            </a:r>
            <a:r>
              <a:rPr lang="en-US" sz="2800" dirty="0"/>
              <a:t>substring from the word and its inflected forms is separated from its </a:t>
            </a:r>
            <a:r>
              <a:rPr lang="en-US" sz="2800" dirty="0" smtClean="0"/>
              <a:t>suffixes.</a:t>
            </a:r>
          </a:p>
          <a:p>
            <a:pPr marL="514350" indent="-514350">
              <a:buFont typeface="+mj-lt"/>
              <a:buAutoNum type="arabicPeriod"/>
            </a:pPr>
            <a:r>
              <a:rPr lang="en-US" sz="2800" dirty="0" smtClean="0"/>
              <a:t>E. g:  Following inflations of the word “Snuffle” are present:	 “snuffles, snuffled, snuffling”</a:t>
            </a:r>
          </a:p>
          <a:p>
            <a:pPr marL="514350" indent="-514350">
              <a:buFont typeface="+mj-lt"/>
              <a:buAutoNum type="arabicPeriod"/>
            </a:pPr>
            <a:r>
              <a:rPr lang="en-US" sz="2800" dirty="0" smtClean="0"/>
              <a:t>We’ll consider longest common substring among the inflations: </a:t>
            </a:r>
          </a:p>
          <a:p>
            <a:pPr marL="0" indent="0">
              <a:buNone/>
            </a:pPr>
            <a:r>
              <a:rPr lang="en-US" sz="2800" dirty="0" smtClean="0"/>
              <a:t>	</a:t>
            </a:r>
            <a:r>
              <a:rPr lang="en-US" sz="2800" dirty="0" err="1" smtClean="0"/>
              <a:t>i</a:t>
            </a:r>
            <a:r>
              <a:rPr lang="en-US" sz="2800" dirty="0" smtClean="0"/>
              <a:t>. e. ‘</a:t>
            </a:r>
            <a:r>
              <a:rPr lang="en-US" sz="2800" dirty="0" err="1" smtClean="0"/>
              <a:t>snuffl</a:t>
            </a:r>
            <a:r>
              <a:rPr lang="en-US" sz="2800" dirty="0" smtClean="0"/>
              <a:t>’ as lemma and ‘</a:t>
            </a:r>
            <a:r>
              <a:rPr lang="en-US" sz="2800" dirty="0" err="1" smtClean="0"/>
              <a:t>es</a:t>
            </a:r>
            <a:r>
              <a:rPr lang="en-US" sz="2800" dirty="0" smtClean="0"/>
              <a:t>’, ‘</a:t>
            </a:r>
            <a:r>
              <a:rPr lang="en-US" sz="2800" dirty="0" err="1" smtClean="0"/>
              <a:t>ed</a:t>
            </a:r>
            <a:r>
              <a:rPr lang="en-US" sz="2800" dirty="0" smtClean="0"/>
              <a:t>’, ‘</a:t>
            </a:r>
            <a:r>
              <a:rPr lang="en-US" sz="2800" dirty="0" err="1" smtClean="0"/>
              <a:t>ing</a:t>
            </a:r>
            <a:r>
              <a:rPr lang="en-US" sz="2800" dirty="0" smtClean="0"/>
              <a:t>’ as its suffixes.</a:t>
            </a:r>
            <a:endParaRPr lang="en-US" sz="2800" dirty="0"/>
          </a:p>
        </p:txBody>
      </p:sp>
    </p:spTree>
    <p:extLst>
      <p:ext uri="{BB962C8B-B14F-4D97-AF65-F5344CB8AC3E}">
        <p14:creationId xmlns:p14="http://schemas.microsoft.com/office/powerpoint/2010/main" val="4293852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Lemma Identification</a:t>
            </a:r>
          </a:p>
        </p:txBody>
      </p:sp>
      <p:pic>
        <p:nvPicPr>
          <p:cNvPr id="4" name="Content Placeholder 3"/>
          <p:cNvPicPr>
            <a:picLocks noGrp="1" noChangeAspect="1"/>
          </p:cNvPicPr>
          <p:nvPr>
            <p:ph idx="1"/>
          </p:nvPr>
        </p:nvPicPr>
        <p:blipFill>
          <a:blip r:embed="rId2"/>
          <a:stretch>
            <a:fillRect/>
          </a:stretch>
        </p:blipFill>
        <p:spPr>
          <a:xfrm>
            <a:off x="1097280" y="1940150"/>
            <a:ext cx="5111316" cy="4179655"/>
          </a:xfrm>
          <a:prstGeom prst="rect">
            <a:avLst/>
          </a:prstGeom>
        </p:spPr>
      </p:pic>
      <p:pic>
        <p:nvPicPr>
          <p:cNvPr id="7" name="Picture 6"/>
          <p:cNvPicPr>
            <a:picLocks noChangeAspect="1"/>
          </p:cNvPicPr>
          <p:nvPr/>
        </p:nvPicPr>
        <p:blipFill>
          <a:blip r:embed="rId3"/>
          <a:stretch>
            <a:fillRect/>
          </a:stretch>
        </p:blipFill>
        <p:spPr>
          <a:xfrm>
            <a:off x="6305006" y="1880192"/>
            <a:ext cx="4990828" cy="4239613"/>
          </a:xfrm>
          <a:prstGeom prst="rect">
            <a:avLst/>
          </a:prstGeom>
        </p:spPr>
      </p:pic>
    </p:spTree>
    <p:extLst>
      <p:ext uri="{BB962C8B-B14F-4D97-AF65-F5344CB8AC3E}">
        <p14:creationId xmlns:p14="http://schemas.microsoft.com/office/powerpoint/2010/main" val="914528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Irregular words	</a:t>
            </a:r>
            <a:endParaRPr lang="en-US" dirty="0"/>
          </a:p>
        </p:txBody>
      </p:sp>
      <p:pic>
        <p:nvPicPr>
          <p:cNvPr id="4" name="Content Placeholder 3"/>
          <p:cNvPicPr>
            <a:picLocks noGrp="1" noChangeAspect="1"/>
          </p:cNvPicPr>
          <p:nvPr>
            <p:ph idx="1"/>
          </p:nvPr>
        </p:nvPicPr>
        <p:blipFill>
          <a:blip r:embed="rId2"/>
          <a:stretch>
            <a:fillRect/>
          </a:stretch>
        </p:blipFill>
        <p:spPr>
          <a:xfrm>
            <a:off x="3580999" y="1846263"/>
            <a:ext cx="5090327" cy="4022725"/>
          </a:xfrm>
          <a:prstGeom prst="rect">
            <a:avLst/>
          </a:prstGeom>
        </p:spPr>
      </p:pic>
    </p:spTree>
    <p:extLst>
      <p:ext uri="{BB962C8B-B14F-4D97-AF65-F5344CB8AC3E}">
        <p14:creationId xmlns:p14="http://schemas.microsoft.com/office/powerpoint/2010/main" val="5722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rules- Alignment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1633" y="2821215"/>
            <a:ext cx="2309060" cy="2072820"/>
          </a:xfrm>
        </p:spPr>
      </p:pic>
    </p:spTree>
    <p:extLst>
      <p:ext uri="{BB962C8B-B14F-4D97-AF65-F5344CB8AC3E}">
        <p14:creationId xmlns:p14="http://schemas.microsoft.com/office/powerpoint/2010/main" val="126623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Extraction of rules</a:t>
            </a:r>
            <a:endParaRPr lang="en-US" dirty="0"/>
          </a:p>
        </p:txBody>
      </p:sp>
      <p:pic>
        <p:nvPicPr>
          <p:cNvPr id="4" name="Content Placeholder 3"/>
          <p:cNvPicPr>
            <a:picLocks noGrp="1" noChangeAspect="1"/>
          </p:cNvPicPr>
          <p:nvPr>
            <p:ph idx="1"/>
          </p:nvPr>
        </p:nvPicPr>
        <p:blipFill>
          <a:blip r:embed="rId2"/>
          <a:stretch>
            <a:fillRect/>
          </a:stretch>
        </p:blipFill>
        <p:spPr>
          <a:xfrm>
            <a:off x="3532446" y="1863680"/>
            <a:ext cx="5187433" cy="4022725"/>
          </a:xfrm>
          <a:prstGeom prst="rect">
            <a:avLst/>
          </a:prstGeom>
        </p:spPr>
      </p:pic>
    </p:spTree>
    <p:extLst>
      <p:ext uri="{BB962C8B-B14F-4D97-AF65-F5344CB8AC3E}">
        <p14:creationId xmlns:p14="http://schemas.microsoft.com/office/powerpoint/2010/main" val="696976473"/>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1174</TotalTime>
  <Words>485</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Calibri Light</vt:lpstr>
      <vt:lpstr>Retrospect</vt:lpstr>
      <vt:lpstr>Unsupervised Morphological Segmentation and Paradigms for Spelling Check</vt:lpstr>
      <vt:lpstr>Abstract</vt:lpstr>
      <vt:lpstr>Overall process</vt:lpstr>
      <vt:lpstr>Overall process</vt:lpstr>
      <vt:lpstr>Lemma Identification</vt:lpstr>
      <vt:lpstr>Lemma Identification</vt:lpstr>
      <vt:lpstr>Irregular words </vt:lpstr>
      <vt:lpstr>Transformation rules- Alignment</vt:lpstr>
      <vt:lpstr>Extraction of rules</vt:lpstr>
      <vt:lpstr>Feature Matrix:</vt:lpstr>
      <vt:lpstr>Our Approach for clustering</vt:lpstr>
      <vt:lpstr>Cluster representatives</vt:lpstr>
      <vt:lpstr>PowerPoint Presentation</vt:lpstr>
      <vt:lpstr>Testing</vt:lpstr>
      <vt:lpstr>Sample output</vt:lpstr>
      <vt:lpstr>Future work:</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spe</dc:title>
  <dc:creator>Monica Kherajani</dc:creator>
  <cp:lastModifiedBy>Monica Kherajani</cp:lastModifiedBy>
  <cp:revision>114</cp:revision>
  <dcterms:created xsi:type="dcterms:W3CDTF">2018-11-18T23:59:14Z</dcterms:created>
  <dcterms:modified xsi:type="dcterms:W3CDTF">2019-02-15T15:30:35Z</dcterms:modified>
</cp:coreProperties>
</file>