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58" r:id="rId4"/>
    <p:sldId id="259" r:id="rId5"/>
    <p:sldId id="257" r:id="rId6"/>
    <p:sldId id="260" r:id="rId7"/>
    <p:sldId id="263" r:id="rId8"/>
    <p:sldId id="269" r:id="rId9"/>
    <p:sldId id="268" r:id="rId10"/>
    <p:sldId id="271" r:id="rId11"/>
    <p:sldId id="265" r:id="rId12"/>
    <p:sldId id="270" r:id="rId13"/>
    <p:sldId id="273" r:id="rId14"/>
    <p:sldId id="272" r:id="rId15"/>
    <p:sldId id="266" r:id="rId16"/>
    <p:sldId id="262" r:id="rId1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FBACD-5D8E-4DAC-940C-535460CBAF15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A437F-8D52-47C7-B5FE-A38C898178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45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A437F-8D52-47C7-B5FE-A38C8981788F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22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E97C-C074-4D69-BF12-F82A797299E5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A5A0-72E5-48A9-AFD5-BEDFDA8585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73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E97C-C074-4D69-BF12-F82A797299E5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A5A0-72E5-48A9-AFD5-BEDFDA8585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107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E97C-C074-4D69-BF12-F82A797299E5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A5A0-72E5-48A9-AFD5-BEDFDA8585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948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E97C-C074-4D69-BF12-F82A797299E5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A5A0-72E5-48A9-AFD5-BEDFDA8585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24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E97C-C074-4D69-BF12-F82A797299E5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A5A0-72E5-48A9-AFD5-BEDFDA8585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274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E97C-C074-4D69-BF12-F82A797299E5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A5A0-72E5-48A9-AFD5-BEDFDA8585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17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E97C-C074-4D69-BF12-F82A797299E5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A5A0-72E5-48A9-AFD5-BEDFDA8585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51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E97C-C074-4D69-BF12-F82A797299E5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A5A0-72E5-48A9-AFD5-BEDFDA8585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077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E97C-C074-4D69-BF12-F82A797299E5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A5A0-72E5-48A9-AFD5-BEDFDA8585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488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E97C-C074-4D69-BF12-F82A797299E5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A5A0-72E5-48A9-AFD5-BEDFDA8585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400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E97C-C074-4D69-BF12-F82A797299E5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A5A0-72E5-48A9-AFD5-BEDFDA8585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854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E97C-C074-4D69-BF12-F82A797299E5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A5A0-72E5-48A9-AFD5-BEDFDA8585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970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/>
              <a:t>Análisis de discurso del esquema de Cargo por </a:t>
            </a:r>
            <a:r>
              <a:rPr lang="es-CO" b="1" dirty="0" smtClean="0"/>
              <a:t>Confiabilidad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800000"/>
                </a:solidFill>
              </a:rPr>
              <a:t>Mónica Gasca </a:t>
            </a:r>
          </a:p>
          <a:p>
            <a:r>
              <a:rPr lang="es-CO" dirty="0" smtClean="0">
                <a:solidFill>
                  <a:srgbClr val="800000"/>
                </a:solidFill>
              </a:rPr>
              <a:t>MEPP</a:t>
            </a:r>
          </a:p>
          <a:p>
            <a:r>
              <a:rPr lang="es-CO" dirty="0" smtClean="0">
                <a:solidFill>
                  <a:srgbClr val="800000"/>
                </a:solidFill>
              </a:rPr>
              <a:t>Universidad del Rosario</a:t>
            </a:r>
            <a:endParaRPr lang="es-CO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3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47667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800000"/>
                </a:solidFill>
              </a:rPr>
              <a:t>Análisis y resultados</a:t>
            </a:r>
            <a:endParaRPr lang="es-CO" b="1" dirty="0">
              <a:solidFill>
                <a:srgbClr val="8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68" y="1484784"/>
            <a:ext cx="6881936" cy="49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63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47667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800000"/>
                </a:solidFill>
              </a:rPr>
              <a:t>Análisis y resultados</a:t>
            </a:r>
            <a:endParaRPr lang="es-CO" b="1" dirty="0">
              <a:solidFill>
                <a:srgbClr val="80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53017" y="123657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rgbClr val="800000"/>
                </a:solidFill>
              </a:rPr>
              <a:t>2004-2006</a:t>
            </a:r>
            <a:endParaRPr lang="es-CO" sz="2400" b="1" dirty="0">
              <a:solidFill>
                <a:srgbClr val="8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52" y="1844824"/>
            <a:ext cx="7297167" cy="486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00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47667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800000"/>
                </a:solidFill>
              </a:rPr>
              <a:t>Análisis y resultados</a:t>
            </a:r>
            <a:endParaRPr lang="es-CO" b="1" dirty="0">
              <a:solidFill>
                <a:srgbClr val="80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76849" y="113323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rgbClr val="800000"/>
                </a:solidFill>
              </a:rPr>
              <a:t>2015-2016</a:t>
            </a:r>
            <a:endParaRPr lang="es-CO" sz="2400" b="1" dirty="0">
              <a:solidFill>
                <a:srgbClr val="800000"/>
              </a:solidFill>
            </a:endParaRPr>
          </a:p>
        </p:txBody>
      </p:sp>
      <p:sp>
        <p:nvSpPr>
          <p:cNvPr id="3" name="AutoShape 6" descr="data:image/png;base64,iVBORw0KGgoAAAANSUhEUgAAAYQAAAEKCAYAAAASByJ7AAAABHNCSVQICAgIfAhkiAAAAAlwSFlzAAALEgAACxIB0t1+/AAAIABJREFUeJzsnXmYE1X297+VfV96bxpB2UURFFAUZlRAUURckFUHZgAR9R1xY0QUaFFmHBUZR3EZhFFRFFQQUXYHEFn0h4IioALTiNJ7p7Pvqfv+kU6ZNlVJernFNN7P8+SBriT1vbeSnFN3OedwhBACBoPBYPzmUZzuBjAYDAbjfwPmEBgMBoMBgDkEBoPBYDTAHAKDwWAwADCHwGAwGIwGVKe7AQz6uFwuLF++HA6HA6dOnYJKpULPnj0xevRoFBQUnO7mNZmysjJ07NgRCgW9+5mNGzdiz549eOyxxyRfU1dXh7feegv33HMPtXb8Gr/fD4fDgfbt28umyfjtwEYIvwH279+PGTNmYNeuXYhGowgEAli5ciUWLlx4upvWZCKRCHr06IGlS5dS1Tl8+DD+7//+L+1rdu3ahffee49qO37Nn//8Z1x55ZWyaibz5Zdf4uOPP27xeY4cOYJVq1a1QosYrQkbIfwGUCgUsNls2LRp0+luSotRq9U4fvw4SkpKqOpEo1GoVOl/HrFYDGq1utW1CSHwer0wm80pz7344otwuVytrpkt27dvx4YNG3Dddde16Dyff/45nnvuOYwZM6ZJ7yOEwOfzwWQytUifIQ4bIfxG4DhO9LjP58PGjRvh9Xrx8ssv49FHH0UgEBCee/HFF/H444/j008/bfS+Y8eO4e6778b8+fNRXl4OAFiyZAm++uorAPEfbmlpKbxeLwDA6/XihRdewBNPPIFdu3YJ55kyZQr++9//4vXXX8fkyZPx/fffC895PB48+uijeOCBB/Dll18CiBvhL7/8UugPIQS7du3C/PnzsWLFCkQikZQ+bty4EXPmzMEXX3yBF154AT/88EOj57/99lssWLAAS5YsEdobiUQaGXuv14ulS5diwYIFOHjwoKCtUCiwceNGPPzww3jvvfcQi8UAxKfptm7dCpfLhcWLF2Pu3LkIh8PCdf33v/+NBQsW4MCBA4LG0aNHMXv2bPTs2RMFBQWifTl69Cjq6+sBAIsWLcKyZcuwf/9+/OUvf8FPP/2E1atXo7S0FBUVFQCAr7/+GrfffjsOHTqExYsXC59PghMnTmDRokXYuHEjEjGqhw8fxpEjR1BWVob58+dj2bJlqK+vx7333ovNmzfj6NGj+H//7/9h5cqVaT+DCRMmoLy8HK+88gqmTp2KsrIyBAIB3H///fjggw9w6tQp/PnPf8ayZcuE9uzYsQOlpaVYsmQJPB6PcPybb77BAw88gM6dO6N79+4p14XRShDGGc9//vMfotFoSP/+/YnVaiV2u53079+fxGIxsnv3bpKbm0vat29Prr/+elJQUEDWr19PnE4n6dy5Mxk2bBi54447SG5uLtmyZQshhJDvv/+eWK1Wctddd5Fbb72VXHHFFYQQQs4//3zyxhtvEEII8Xg8BAApKysjDoeDnH322WT48OFk2rRpJCcnh2zbto0QQkiXLl1I7969SZcuXciVV15JrrrqKkIIIcFgkFx44YVk+PDh5N577yX5+fnE5/OR48ePEwAkGo0SnufJ5MmTSV5eHpk+fTrp0KEDmTt3bkr/n3jiCWIwGIjFYiEDBgwgWq2WfP31142emzx5MunduzcZP348IYSQ0tJSMnr0aEIIId999x0pLi4mgwYNIn/84x+JQqEglZWV5P333ycKhYJ06tSJTJs2jXTq1IlMnjyZEELIli1bSGFhISkuLiY33XQTsdvtZMeOHeTYsWOkffv25NJLLyVTpkwhHMeRkydPku+++47odDpy5ZVXkmXLlhGz2Ux+/vnnlL5MnTqVzJw5kxBCyOjRo8ktt9xCrFYr6dq1K8nJySH5+fmkZ8+eZPDgwYQQQpYvX050Oh0xGAzk0ksvJVqtlmzYsIEQQsjq1auJVqsl/fv3JyaTiTzzzDOEEEJmz55Nzj33XJKXl0fGjBlDVCoVcTgc5K677iL9+vUjOTk5ZOrUqeT1118nPM+TP/3pT40+g3nz5hFCCCkoKCC9e/cmPXv2JAMHDiSjRo0iwWCQ3HPPPWTgwIHEaDSSKVOmkBdffFH4LEpKSsjdd99NBg4cSK6//npCCCF79uwhSqWSjBgxgrz66qtEp9ORYDDY9B8CIyPMIfwG2LRpEzEYDOSZZ54hGzZsIGvXriUfffQRIYSQHTt2EABk7dq1hBBCbrjhBrJ7927y5JNPkptvvplEo1Hy+uuvk8LCQsEhjB07ltx///3C+SORCCGEkOLiYrJ161ZCCCHl5eUEAKmtrSXz588nY8eOJZFIhCxdupQUFBSQ7du3E0II6dSpEykqKiK1tbVkx44dpH379oQQQv71r3+Rvn37CudO/HvgwAGi1WoJIYRs3LiRWCwWcuLECUIIIUOHDiUvvPBCSv8XL15MOnbsSKqqqgghhIwbN448+OCD5OjRo0SlUpE9e/YQQgi58847yYwZMwghhMyZM4dMmDCBEELI8OHDycSJEwnP8+Tw4cNEqVSSWCxG1qxZQ3r37k0CgQAhhJDq6mpisVjIsWPHyPr16wkAsnnzZkIIIVdddRXZv38/uemmm8i4ceNILBYTnFs4HCaLFi0iHTp0IHv27CHhcJj4fD7Rz3Ls2LGktLSUEELIlClTiEKhIKtXryb//Oc/yXnnnUfq6+vJrl27iM1mI4QQ8tFHHxGz2UyOHTtGCCFk1qxZZPTo0SQajZKzzz6bLFy4kBBCyJIlS0inTp0IIYTMnDmTFBUVkZ9//pl4vV7SqVMnEo1GCSFxB9O3b1+hPRs2bGj0GQwZMoQsXryYEEJIXl4eOfvss4nL5SLr1q0jPXv2bPS+jh07Cn/X1tYSm81Gjh07Ro4cOUKuu+46wSHMmjWL9OrVi3z55ZckGo1KXhtGy2FrCL8BotEocnNz8cADD4g+36VLF4wcORIA8MEHHwAA/va3v8FisaBHjx6w2+144403MHToUESjUXzwwQc4duyY8P7EXHvyFEti6kSr1WLXrl0oKChA9+7dUVBQgBUrVuDyyy8HEJ9amTVrFnJzc6FUKhEKhQAA7733Hu655x7h3Il/vV6vMH+8du1a3HLLLejYsSOA+LSYwWBI6Z/JZEJBQYGwo+qCCy7Avn37sG7dOlx22WUYMGCA8Fqj0QgACAaD0Ol0CIfD2LBhA/bv3w+O48BxHPR6PRQKBTQaDYqKiqDT6QAA+fn5OP/883H48GGoVCr07t0bV111FQBg8+bNiMViWLduHXbv3i3skNJoNFCr1bjllluwefNmXHnllcjNzcXy5ctFF4+T+6/T6fCHP/wBN910E15//XUUFRXBZrPhvPPOg9PpRH19PcxmM3Q6HTp37iz0fcuWLSgvL8eJEycwdepUAMB1112H6dOnC9NG48aNE9Zpjh8/Lujr9XoEg0Hh77Vr12L06NEpnwEhBC6XCwsWLIDFYmn02Yqd58CBAygoKMDs2bOxZcsW3H333XjooYcAAJMmTcLevXsxYMAAdOjQAatWrcJFF12Ucm0YLYetIfwGiEajUCqVks+Lbd/0+Xw4duwYXn75ZXz++ee4+uqr4XA4EAwGEYlEkJeXl/Ke/Px8YX47oUcaFgGPHz+OV199Fbt378aQIUNQV1cHQgicTqdg+JRKJQKBgHBcbEssIURYP1Cr1dBqtY30k41OgoRhT1BVVQW73Q6VSgWNRtPo/Qkj5ff7odVqoVQqoVAoBJ38/HyEw2HwPA+NRgOe54X3B4NBHD9+XNgS+uvrqlAooFQqBc38/HxEIhFEo1G0b98e69evh9PpxK233oo777wzpR+/7n99fT3OOuss4VyVlZUAAIvFApPJhOPHj4v23WazCc470f7KykoUFRUJ55ba0vtrQy71GQQCAUQikZTPVuo8Pp8Pp06dwoUXXoiysjI8/vjjUCgUCAQC6NGjB7Zt2wan04nLL78c9913n2jbGC2HOYTfALFYLK1DICIJb8eOHQuHwwGn04k9e/bgb3/7G3r27Am9Xo9BgwbhzjvvxNdff423334bEydOBAB069YNK1aswPvvv49XXnkFQNzgjB07FnV1daivr8fu3bvxxBNP4IILLgCJT1lCr9cDAIqLi+H1elFXV4fhw4djzpw52LVrF7Zv344xY8bg1KlTUKvVwqLlZZddhjVr1mDv3r3Ys2cPvvnmG3z22WcpfVEoFDh58iSeeeYZLFiwAP/6178wbtw4XHbZZdi5cyc2btyIr7/+Gp999pmw4B0IBKDT6aBUKnHJJZdg4cKF+OGHH7By5UqEw2Hs27cPQHyx86WXXsKaNWtw88034/zzz0efPn1EryvHcbj00kuxaNEi/PDDD3j77bdBCMHevXtx6623Cg4zsTVYjOT+J9oIAIWFhfj5558FnZKSEpw8eRIKhQI+nw8LFizAs88+iyeeeALjxo1DUVER+vfvj7vuugsfffQR7rjjDtx2221pvxNA3LAnG3KpzyDhaJI/24qKCuG9vx4xDB48GAaDAT6fD4cPH8b777+P3//+93j77bdxww034M0338TevXtBCJG8NoyWI8uUUW1tLbZs2YLx48cLx/bv34+DBw9i0KBB6NSpk3D8008/xZ49e3DNNdegd+/ecjTvjCf5DvfX2Gw2tGvXLuX47bffDp7nsWjRIjgcDlx00UXYsmULlEolVqxYgRkzZmDo0KEoKSnBI488AgCYM2cOpk+fjoceegh9+vSB2WwGIQR33XUXOI7DwoULUV9fj759+2LLli1QKBS44oorBKNWUlKCoqIiBINBPPzww/B6vcJ3ZvLkycL0TCIQ7JZbbsG3336LP/7xjzAajRg3bpxgZH+9q4oQgvXr10OtVuO1117D0KFDAQALFy7EQw89hHA4jAkTJuDNN99EfX09evbsiaKiIgDAv//9b8yYMQNXXXUVBg4ciD/96U/Ytm0brr/+elx++eV4//33UV1djauvvhqPPPIIOI6D3W5HcXFxynV99dVXcc899+Cqq67CgAEDcPvtt2Pbtm244oorsGjRIlRUVKBr16544403RD+vMWPGCNMzQ4YMEabmbDYbXC4XeJ6HQqFAjx494HA40KFDB3Achx07diAajeLxxx/HlClTAADvvPMO7rjjDkyZMgW33HIL5s2bBwDIy8trNPJJxmQyCQ4PAEaPHt3oMxg/fjzeeecdGI1GDBgwQBiJdOrUCbm5ucJUnMFgwIUXXtjovNu2bcPjjz+OqVOnIi8vD7fffjsmTZqEuro6zJ8/H3V1dTjvvPOEmw0GBWgvUhw6dIh07NiR/O53vxOOzZw5k/Ts2ZNMnz6d5OXlkd27dxNCCJk3bx7p3bs3efTRR0nXrl3Ju+++S7t5vwnC4bCw6Ce3blOJxWKt3o5Vq1aR3r17t/p5/5fgeZ58+umnwt+hUIjEYjHyxRdfCAvMpxsany2jdaE+Qqivr8cdd9yBjz76SDjWpUsX7Nu3D3q9HjqdDtu3b0fnzp3x6quv4ttvv4XNZsOoUaMwceJE3HLLLbSbeMajVquFu0q5dZsKjXQUsVhMMg7jTIHjOPzud78T/k6sU/wv9Z1mqhFG60D9Exo4cCD69evXKOpy2rRp0Ov1+P777/H2229j6NCh2LNnD4YMGQKbzQYA6N27N44dO9ZoQYzBaA42m010Efy3gNlsbpP5qhinB1nWEOrq6lBYWNjo2GuvvYbZs2dj0aJF6N+/P954441G4egcx0Gj0ZxRdxWkYSteXV0dXC4XfD4fXC4X6uvrUVdXB4/Hg1AohHA4jHA4jEgkAr/fD5/Ph0AggHA4jGg0KswbJ+A4DkqlUtg1o1aroVKpoFaroVarYTAYkJOTA4vFArPZDKvVCqPRCJvNBqvVCp1OB51OB6PRCKvVSiUdw+nkmmuuwbBhwwDEdw9VV1fD5/PB7XYL1zYQCCAYDMLr9cLj8cDv9wuPcDiMUCgk7LCKRqPCg+d58DwvLMIm74AyGAyNrq1Wq4VarYbJZILVaoXVaoXFYoHFYhH+X1BQAKvV2mp39eeddx6OHDnSKufKBo/HA4fDAZ/PJzz8fj88Hg88Ho9wfRP/T1zTYDCIUCiESCSCcDjc6DvOcZzw3dZoNNDr9TCbzcIj+frZbDbYbDbh/3a7/Yz4PodCIZSXl6O+vh4OhwNVVVXC9zcYDMLv9+Ovf/1r2nPMnDkTTz/9dNrXyOIQ3G43cnJyhL+fffZZrFy5Env37kWHDh0AxHdJJFIgAIDD4YBWq22UT2bGjBmw2+1pM1COHTsWd9xxBywWC3JycpCTkwOj0ZgxL0228DyPQCAAj8cDt9sNv98Pt9sNt9sNr9eLqqoqVFVVobKyEnV1dcJz9fX1jXZZSJFwhMlffqPRCL1eL2yDVCqVwp54QghisRhCoRCi0ajgSKLRKCKRiOBUnE6n5ELhr9HpdLDZbMjNzYXJZILRaEROTg7y8vKEH1pBQQFyc3NhNBqFH2Tih6jX61t9miIcDqOmpgYOh0MwJnV1dairqxMMi9frRX19PdxuN1wuFzweD/r3748HHngA+fn5WLVqFaZPny66NVUMvV4PvV4PjUYDrVYLnU4nONvEQ6FQCA8g7vQT35GqqirB0fj9fsH4ZRr1ajQaFBQUID8/HwUFBSguLkZhYSEKCwthMBiEEY/dbkdeXh5sNhtMJpPkzVNTPwtCCEKhkHAzkjDqiZuZiooKVFZWCv9WVlbC4XAIn0U2aLVamEwm6PV6qFQq6HQ6wWFqNBrhOw7Ep72CwaBwoxQMBoXfXzY7jgwGA0wmE8xms3BNc3NzkZOTA4PBgPz8fOTl5QnfdavVCrvdLjiX1rgpJYQgHA7D7/fD6/XC7XajpqYG9fX1wt+JPiVuEisqKlBTU4Pq6mrU1NSkPX9iO3M629ivX7+M7ZTFIWi12kY/goULF2LPnj2CMwDi29cmTpyI6upqFBQUYPny5bjmmmuarLVy5cpGOVZKS0sb6Wo0GhgMBuHuLeF0EvvNeZ5HLBYTfriRSAQ+nw9er1f4UWdCqVQiGo020j527BiKiopQXFyMvLw84S7darUiJycHdrsdFosFKpWqVYxpsnZpaSl4nhfu1JxOJ3w+H5xOJ1wuF4LBIILBoDBiSdzlORwOeL1e+Hw+HDx4EA6HA263O61B/fU1X7ZsmfCjT4xYEvvxE9cciP/oY7GY4NQSbQqHw/B6vVkZml9r7969GydPnsTs2bOFqZNnnnkGRqMRRqMRZrNZcLaJR8Jw6HS6JhuCX19zKSKRCNxuN5xOp2AIXC4XXC4XqqqqUF1djerqatTW1qKiogLffvstqqurRXMbifV72bJlwkgx8R1PGFiFQgGO44SRTTgcRiAQEAxVYsREJLadJlAoFCgoKEBFRUUjbaPRiNzcXBgMBuE6GwwGYXRqMplgMpla7a49WXvUqFFwOp3CdU0E5zmdTmFUUl1djR9//BH79u2D0+mE3+9Pe36O42CxWGA0GgVnpdVqcfDgwUba27Zta/QdDoVCQjyG0+mE1+vNeE2BeABm4uaqsLAQ3bt3x8CBA1FSUoKSkhLk5eXhhhtuaKQ9e/ZsqNXqtM4AQFYJCTmSTStbwPvvv4+ZM2fC4XBg3rx5uO+++4S7zETWxieffBJ33nknnn/+eSxatAjdu3fHt99+i02bNqFnz57CuQgheOyxx9J2fNq0aRg/fjzcbjdGjhzZyLjee++9gpdOGPfEnXUsFhO2KyqVSuHDTwzxE3cziS94YriauENOBAPl5+cjNzdXuINPbruc0NROTLvU19cLTsTlcsHpdApbTBNMmjRJuDNOPBJON3HNgV+CthJTA4mpFo1GA5PJhJycHOFOLmFY7HY78vPzYTQaBQN+pl5znueFKYLEtEFihDR16tSUa564mUl8xxPXOvFIOAetVtvIGSa+34nveuLvxPc8NzdXiPpOOMy2fM15nkdtba0wukmexnU6nUIsjs/nE76/wWAQa9asaaR9+eWXN/oOa7VaaLVaYURnMpmE7baJaa7EKMVkMgkOM9vRtVi/S0tL09pGjuPwxhtvNIo3SXkNbYcQCoWEqNScnBzo9Xo4nU5wHAez2Sx41EQAS1lZGcrKynDppZcKxxL89NNP6NSpE1599VVMmjQpK/22/GVl2kybaTPt1tD+6aef0KFDByxZskRIVyIG9SkjrVabEviU2EkExO8Mk4eP55xzDs455xzRcxmNRkSjUTidTjqNZTAYjDOQRI4un8+X9nVtagtPInFZpk4xGAwG4xeytZ1tyiFotVpwHMdymTAYDEYTyNZ2timHkEg9nGlnAIPBYDB+IVvb2aYcAhCfC2NTRgwGg9E0srGdba5Ajslkyjr4BYCQwfF0wLSZNtNm2v8r2tnYTurbTlub888/H927d8f7779/upvCYDAYbYZsbGebmzLS6/VsUZnBYDCaSDa2s805BI1Gk3UuGgaDwWDEycZ2tjmHkMg3xGAwGIzsycZ2tkmH0MaWPRgMBuO0k43tbHO7jAghQlKtSCQiZHFMJO1KzlIaCASEv30+X6N87Ilsn/EMoH7U13vh8fjxf//3OXr2PA/r1q08zT1lMBiM1iPZdkrR5hwCz/NQqVTgeR5arR6EJBeL4aBUqqFQxB9KpQEcp4ZCoQHHGcFxZgBm8LwJPG9EOGxFNGoEIWYAxQAMANohEll9WvrGYDAYtEjYznS0OYeQSN1LiAKERFOej8Xij+bzA8Lhd1pyAgaDwfifI2E709Hm1hBisRiUSmULjX46zAgEPLROzmAwGKeFhO1MR5tzCKFQCFqtFvR2nubD661DNJo6+mAwGIy2SsJ2pqPNOYRgMAidTocsKlk2ExU0Gjtqa2tpCTAYDIbsJGxnOtqcQ4hEIlCr1ZAoL9sqaDQlOHXqFD0BBoPBkJmE7UxHm3MI4XAYGo0G4TA9DY4rQHV1NT0BBoPBkJmE7UxHm3MIcowQIpF2bITAYDDOKM7IEUIgEGhI0kRPIxzOQ11dHT0BBoPBkJmE7UxHm3IIPM/D7XbDZrPB7aanE43morraQU+AwWAwZCTZdqajTTkEr9cLQgisViucTppKRrhcrCobg8E4M0i2neloUw7B2eAFrFYrXC6aSkY4ndlXZWMwGIz/ZZJtZzralENIxAbk5uaC7hS/AT4fK8LDYDDODJJtZzralEOor68HIIdDMMHtZukrGAzGmUGy7UxHm3IICS+Xk5MDB9U1Xx2CQVaVjcFgnBkk2850tCmHkJgHs9vtlB2CET4fW0NgMBhnBsm2Mx2yOIRoNIr9+/c3Onby5El88sknKUWfq6qqsHXrVrhEVo39fj8AwGg0ouG/lNAhFKKWLInBYDBkJdl2poO6Q6irq8OwYcPw5z//WTj2/PPP4/e//z2efvpp9OrVCz/88AMA4J133sHFF1+MhQsXok+fPvj8888bnauqqgpqtRoWi4XyGoIFXi/FQAcGg8GQkWTbmQ7qDmHHjh1o3769UMuzvLwcTz31FPbu3YuNGzdi1qxZeOyxx+Dz+fDggw9i69at2LBhAxYvXoxZs2Y1OldVVRUKCgqgUChQXk6z1QbR4jsMBoPRFkm2nemgXjHt5ptvht1ux4IFCwAAGzZswE033YSioiIAwIgRIzB//nzs3LkTAwYMQNeuXQEAw4YNw+jRoxsVdaioqBDeV1VFs9UG+HxNGyFEo1HU1tbi1KlTqK6uxqlTp1BbW4vqagfcbj+cTi98Pj/cbi8CgSD8fh9CoSC8XjdCIT/C4QAUCiWmTJmCRx55UOgng8FgtJRk25kOWUpo1tXVoaCgAEDcUxUXFwvPmc1m+P3+lONKpRJqtRrRaFRwCNXV1fjqq68AAB6JXaEZKsRliRaRSGocwt///iz27z8IQji4XF6Ul1eguroSfr8bPp8DGo0dGk0JOK4A0WgJQqFcRKN5AM4CYAKgb/hXl/SvBfFaznoATixZ8gyWL78ATifLtspgMFqHjRs34vrrr8/4OlkcQn19PfLy8gDEV7mPHz8uPFdVVYXCwkLY7Y2L0vj9fiiVykYVfmpqalBaWorHHnssjdo8AKUtbLEaPJ86ZbRkyRLEm/4AADOAQgDFiBv1fASDqhYW7rEiFHoO4fDilpyEwWD8BslkG3v37p3xHLLsMkqu4zlgwABs3boVPM8DANavX4/LLrsMF198MXbu3IlQQ23MTZs2YcCAAcL7CCEy1ijghDWPZCZNmgCOGwVgKoCxAK4A0B1xp9B6vlVMm8FgMFpCph1GgAwjhM8++wwrVqzAiRMnMGjQIIwePRrt27fHDTfcgHPPPRdLlizBjh07UFRUhOHDh2PYsGEYNGgQXnzxRbz33nvCeVwuF8I0q+I0QnzeyWAwQKVyUK3FIKXNYDAYLSEbh8ARyrejJ0+exNdffw1CCHr27IkuXbqA53msXLkS5eXlGDt2LNq3bw8gfme8bt06fPfdd7jpppuEBWYA+OGHH9C9e3csX74codBtmDqVZqtjAFQpd+pLly7FjBm74PMtk12bwWAwmkOy7bztttvSvpb6CKFDhw7o0KFDo2MKhQLjx49PeS3HcRg5ciRGjhyZ8py7oQCC1WrF0aN02voLBByXOptmNBqhUNBOiy2uzWAwGM0h2XZmos1YnkTkstVqpVocJw4vapTNZjMUCtopLcS1GQwGozkk285MtBnLk/ByZrOZcnEcAIhAoUgdPJlMJgC0s6CKazMYDEZzSLadmWgzlifRKYvFAi/1vHNBaDSptUfNZjMIoe0QxLW/+uorHDt2DE6nEw6Ho0kBb9FoELFY45VwjuPAcQooFGqo1TqYTDbcffdUzJhxd8YyewwGo+2QbDsz0WYcQmLYY7PZ0JDamyJhqFSalKNGoxGE0F5DSNV2u90YMGAQdLoRiMUsCIftTQx40yH+UScGhASE8CCEB89HEY0GEAj8jL///e9YsWIwvv/+K8p9ZDAYcpE9ZRP/AAAgAElEQVRsOzPR5hyCxWKRYQ0hAqVSnXJUo9GA52lvfU3VPnnyJHS6jvB4VrWSBodfnIMGcceRi0BgARyOwa2kwWAw/hdItp2ZaDNrCF6vFxqNBmq1WoYpoxDU6tQRglqtBiFUgxBEtfPy8hCJUE3v2kAUCoUy88sYDEabIdl2ZqLNOIRIJCJ0iH58WkR0ykiv1yMWo1qIQVQ7Ly8P4XA9ANoZWCNQqTJ/aRgMRtsh2XZmos04hFAoBJ1O1/B/2moeGI2mlKNqtRo8T3uEkKqtUqlgNOYAqJFdm8FgtG2SbWcm2oxD8Pl8MBgMAEC5WhoAOEVLzcXXEGg7BHFtg8ECgPbiibg2g8FouyTbzky0GYcQDAYFL9eyjKLZ4IbVmroAo1arU7ZvyqVdUFAEoOK0aDMYjLZLsu3MRJtyCHp9fH9+ILVUQSvjQEFBTspRjuMA0M4xJK7drl0xAKpVgSS1GQxG2yXZdmaizTgEv98vo0OoQUlJXspRrnWq7zRL22Yzg36UtLg2g8FouyTbzky0GYeQvFJON/00oFI5kZubGsQhRwZSKW2z2QCA7uKJlDaDwWi7nJG7jAAIBaIbautQQ6utFSq8JROLxcBxdPfpS2nb7SYAdAMwpLQZDEbbJmE7M76OcjtaDTnrAygUvoZEdo2JROgnnpPSNpsN4Di6IwQpbQaD0XZpiu1sMw5BThQKl2iYdygUglKpFXkHfe14tTa6eZSktBkMxm+DNuMQOI4T6jBnOfppNoSUo127dinH4yOE1AhmObRtNhs0Gtdp0WYwGG2XZNuZiaxNq8PhwHfffSf8HaIfLtwIhUIhm0MIh6uRn5+fctzr9UKlojulIqUtR7U2KW0Gg9F2SbadGV+b7UmvuOIKzJw5E6FQCFdffTXsdjvmzZvX7EY2FfkcQhiRiBOFhYUpz3g8HigUmYtM0NCmX61NWpvBYLRdqDiEoUOH4ve//z1Wr14NACgrK8MLL7zQvBY2A5VKhWg02vB/mkr10OutoqvybrcbHEfTIUhr06/WJq3NYDDaLsm2M+Nrsz3pmDFjMGrUKPTo0QPjxo2DwWBAhHZAQBLyOYRK5OQUiz7j9XoB0HQI0tr0q7VJazMYjLZLUxxC1reDAwYMwFNPPYVevXph3LhxWLduHUaPHt3sRjYV+RxCDXJzc0WfcTqd4HmagVvS2vSrtUlrMxiMtguVEQIAjB07FhMmTADHcQiHw3jsscea1cDmoFarhRFJlkF3zaQSJSXid8putxvRKM1tmdLa9Ku1SWszGIy2S7LtzETWI4Ty8nL06NEDQ4YMAc/zMBqNmDlzZrMb2VR0Oh2CDWlOtVRDARwoKhK/U3a5XIhEaDoEaW361dqktRkMRtsl2XZmImuHsHXrVtx4441o164d3nvvPdx0003Ys2dPsxvZVLRarbDVNctMrs3E25AmIpW6OieiUZr1AqS16Vdrk9ZmMBhtl2TbmYmsp4zatWuHVatWYeHChbj11ltx8cUXw2aTLxGaRqNBuKF2poZibJhK5UBeXoHoczU1LgD0plXSadOu1ialXVtbiwsvHAin0wGOU0ClUkOt1kKlUsNoNMNms8NmsyA/34727fORm2tDXl4eTCYTLBYL2rVrh/z8fBQWFrIdTAzGaSDZdmYia4cwZMgQrF69GuPGjcPPP/+MIUOG4Mknn2x2I5uKwWBAoCHvdZbFf5qFSuWD0WgUfa6+3g2A3pRROm3a1dqktP/+92dRU/M7hEJ/Q7ymcwRAuOHhBVCP+HZYB4AaqFQ10GoPQ6HwQaFwg5BTiERqEA7Ht7Xm5BQhJycPJSVFKC7Og91uwvLlb2Dp0iUYPnw4tf4xGL9Vkm1nJrJ2CBzH4cUXX0R5eTmOHTuGTp06oX379s1upBTRaBRerzdl9JHoFM/zMBjo3Wmq1U7JkU91dR0AevPs6bRpV2uT0n7xxZcRCu0DkF0EczQaf6QShtdbD6+3EidP1uLAgUoAdYg7lXLU1NCuF81g/DZJtp2ZRulZO4TKykrMnj0bx44dQywWQ2VlJSKRCP773/9C1cR9oNu2bcP9998Pp9OJefPm4Y9//CMAYOPGjZg2bRr8fj8uueQSvPXWW4KRStQEDQaDWdcHbQ4KhRtWq1X0OafTBYDeNFk6bdrV2qS0g0E3gNZw/BoAhQ2Pxlitu9iWVwaDEk2xnVlb8rfeegtutxv//Oc/QQiBzWZD+/btm+wMeJ7HxIkT8emnn6KoqAjdu3fHsGHDoNfrMWXKFHz88cfo3bs3Zs6cib/+9a946qmnAMQDs4B4+oh4sRhauCSNstdLd8oonTb9am3i2oTwoJ8DUbrfDAajZSTbzkwOIetf+vDhw3Ho0CEQQnDhhRfinHPOyboKTzLhcBjBYBBKpbJhX38U0WgUa9euxYgRI9CnTx9wHIdp06bho48+Et6XyNPv9XohMc3eSoSgldjX6vd7AdAUl9amXw9CXDuuS9shSPebwWC0jGTbmYmsf+l79uyBx+NB37598bvf/Q633XYb7r777iY3TqfTYerUqejWrRs6dOiAESNG4KyzzsKJEyfQrVs34XX5+flwOByN3gcAnTt3xtKlACHij5ZCSFjS0Xm99QDobTtNp027Wls6bYDu6CS9NoPBaAkTJ04EISSrheWsHcI111yDNWvWYNeuXXj44Ydx4403YuLEiU1unNfrxTvvvIOVK1di586d2Lp1K9avXw+TyQSP55dcPS6Xq1E5x0SR6NLSUnAcJ/kASpvcpmR43i86rAoGg4hEAqDpEKS0AfrV2tJp0+Z0ajMYZwqZbONzzz2X8RxZO4TEfvI9e/Zg3759sNvtuPjii5vc6O3bt6N///644YYbcPHFF2PixInYvn07evXqhc8//1x43c6dO9GrVy/h74RDoA3PB0SNk8PhgEZjB827ZSltgH61tnTaAN0i1um1GQxGa5BNPqOsHcKPP/6I/v37o6KiAgUFBXj88ccxZ86cJjeqc+fO+OKLL/D555/jyJEj2LRpE/r06YMrr7wSx48fx/z58/H222/jL3/5C6ZPny68T2p/fmvD8+Lz2TU1NVCrxYPGaGsD9Ku1SWkrlWrE4w/oka7fDAajdcgqOI1kyapVq8iIESOEv+vq6khOTk62b2/EmjVryMiRI8nw4cPJyy+/THieJ4QQUlNTQ+677z4yYcIE8sknnzR6z7fffksAkJUrV5LFiyslVhBa/lCpDMTj8aS0edeuXcRqHUBNN502IYQcP36cmExny66t1ZoJ4Dxt/WYwGC0j2XZmIutJ6aFDh+Kee+7BP/7xDwwaNAgfffQRzj///GZ5qhtvvBE33nhjyvG8vDw8++yzou9JjBB8Ph+MxuwSNTWHWEz8btXlcoHullNpbYB+tTYpbY1Gj1AoAIDettB0/WYwGC0j2XZmIuspI7vdjm3btuGbb77Bfffdh+rqaqxatar5rWwiia1TPp8PZjO9KQxCYlAqU3fzVFRUIBqlW4BeShugX61NSlurNQCgmVQvfb8ZDEbLSLadmcg4Qvj5559ht9thNBrRo0cPLFu2rOUtbAY2mw0KhQLV1dW48EK6d5NiQWAejwfRKP1soFIBaPSrtYlrm0wW1Na6qepKaTMYjJaTbDszkdEhLFiwAL1798Yll1yCYcOGwWQyQafTIRqNYsSIEZJTPK2NSqVCXl4eqqurkZ9PMd0pxI2T1+tFJELXIEtpA3JUaxPX1mp1AOhN0aXTZjAYLSfZdmZ8baYXvPTSS8L/T5w4AbfbLUQa5+TktKylTSQRq2A20w1iEksC5fH4wPP0t0ZKJaCiX61NXNtgMCKegI4u2STeYjAYzePXcV5SZP0LjEajWL16NYqKinD22WejoqICX331VYsa2VSMRiN8Ph/0epojBA48n7rvvry8DkBe6stl0AbkqNYmrq3XyzFCkO43g8FoOQnbmYmsHcKaNWuwefNm4W+LxYK77rqrea1rJkajEX6/HwYDPYfAcQpR4+RwuEF/Dl9cG6BfrU1K22IxgfYIIV2/GQxGy0nYzkw0qaZyciqJbt26obq6Woaka79gNpvh8Xig0aip1VVWKJSIxWIpx2nXQkinDSSqtdEbIUhpG40GANkV12htbQaD0TokbGcmsnYIU6ZMwaeffoqJEyfiww8/xH333YfBgwfLuhhotVob4gEACyXbyHEq0RBvl8sJmrUQ0mkD9Ku1SWnbbHKMEKT7zWAwWk6y7UxH1g7BZDJh7969uPbaa7F582acddZZsm9BtVgsQqdolXNWKNSixsnjcYFmcFY6bYD+CEVK22KhH4eQrt8MBqPlJNvOdGTcZfTdd9+hqKgINpsNKpUK48ePx/jx41ulkU3FbrfD6XQCoOkQxO9WI5EQALrxD1LagBzV2sS1CwpyoFLVSpTFpKvNYDBah2TbmY6MI4RXXnkFq1evxv79+2EymZCTk4OSkhIUFhY2qx5CSzCZTPD7/eB5nlqRHIVCg1AolHI8Go0AoLvdVUoboF+tTUo7Ly8PWm0dNd102gwGo3VItp3pyDhCWLRokfB/r9eLYDCIQCAAlUolW0rqBIkiOcFgEHo9nZgAhUKPYDB1m6U8IwRxbYB+tTYp7ZKSEqhUp6jpptNmMBitQ7LtTJdqPus1hAMHDmDEiBFYsmQJ7HY7zGZzk+spt5TknBwmSlkkOE4tmiY2GqXvEKS0AfrV2qS0CwoKQEjmCEca2gwGo3XINp9R1g7h0KFDsFqtGDNmTMta1gJyc+OLqjU1NSigVJqA47SixikWi4L2lJGUthzV2qS0S0pKEA7THSFIaTMYjNYh2Xamo0klNA8fPnxa53oTnaqvr6e2qMxxRtFi1LFYGPQdgri2HNXapLTz8vIQDteDZpEcKW0Gg9E6JNvOdGQ95/Pjjz/i5MmTOPfcc9GhQwcQQmC327F7927ZYhESwx6v10ttygjQixajJoQHQDtFs7h2olpbFjWyW11bpVLBaMyBx1MDoFhWbQaD0Tok2850ZO0QLrroIpSVlaVsD5QzMM1sjqeOiCe4o6NBiCnNPBvd5GtS2j6fDxxHt4Roun4bDBZ4PG7QcgjprzmDwWgpybYzHVk7BK/Xi+nTpyMnJwdqtRr//e9/cfToURw6dEg2p5DIrlpbW4s8SnnmeN4Ct1sq/z8Pmk5BSluOam3p+l1QUISqqgoA3WXXZjAYLSfZdqYja4ewfv16hMNh9OvXDwaDAX369MGHH34o6wghPz8fQHwKpVs3OhqxmPj0BccpQEgMNB2ClLYc1dqktAGgXbtiHDxYdVq0GQxGy0m2nenI2iHY7XZEIhFMmjRJcAJPPPFEC5rYdDQaDUwmExwOB2iVYojFdKLGSaFQUd9pJKUtR7U2KW0AsNnMADInxqKhzWAwWk6y7UxH1re7gwcPhsvlwvjx47F06VLcfffd6Nq1a4sb2lRMJhO8Xi+1SOVYzCBqnJRKNWjutEmnLUe1NiltADCb6eYzSqfNYDBah4TtTEfWDkGpVGLz5s244oor8NVXX6Fjx4548803W9zIpqLRaBAOh6GhVBIhFtPD7081Tmo1/UIxUtpyVGuT0gYAu51uxtN02gwGo3VI2M50NGlCfPv27fjiiy9QUVGBWCwmhEPLiU6nQzAYBD1pC+rqUqdH1GotANoxGOLa8lRrE9cG4iMEjqOZ8VRam8FgtA4J25mOrB3CwYMHMXnyZAwePBjTp0/H119/jfvvv7/FjWwq9B2CCU5n6t2wwWAGQHsnjLi2HNXapLQBwGAwQKWiuS1UWpvBYLQO2TiErBeVy8vL0atXL9x2220AgLPPPhs33HBDy1rYDGhPGQEGuN2pxslisaG8PHM+cRraclRrk9IGAJvNBo3mECIR+bUZDEbrkM2UUdYOwWKx4LPPPsNjjz0GvV6PY8eOwe/348knnwTHcRg6dCj69u3b4kZnQqWK586nl1fPivr6VMOv1epAu5SklLYc1dqktIF4PVaFguYIQVqbwWC0DgnbmfY12Z6soqIC48aNg9frBSEEHTp0wO23345IJAJCCCL0bh8boVTG6+8qqWWRKEZFRUXKUYNBD/oOQVxbjmptUtpAPMpRoaB5By+tnajZTQgBz/PgeR6xWAzRaBSRSASxWAyhUAjBYBDhcBihUAg+nw+BQAA+nw9utxt+vx/BYBB+vx9+fwB1dR44nV54PD789NPP6NixAz788C2K/WMwTj8J25mOrB3CzTffjE6dOiE3NxcqlQplZWXYsGED5s+fL2twmlKpBM/zUFCLD7PB40mtLGQ2068tLKUtRy0GKW0gkQeF5qKvtLai0QfNQaFQguOUUChU4DgVFAoVFAotFAodOE4DjtM2pPnQgxATeN6CWEyHWEwvPICOAEyI15cIorz8cYp9YzD+N0jYznRk7RD27duHESNGwG63w2AwgOd59OjRo9nO4OjRo7jjjjuwdetW4Uf//fff48EHH8SRI0cwYcIEzJ07V/aaC4AJwWDq9Eg8OIu2QxDXlqNam5Q2EB8hEELTIUhrx0eDSgDxkULi+5zhRqcJVCEYnNVaJ2Mw2jRZ32cfPXoUkyZNwpEjR/Dll19iz549+Pbbb5sleurUKQwfPhz33nuv4AzC4TCGDx+Om266CZ988gkOHjyI559/PuW9PM9THpEYEQqlGqf8fBuAzDVJaWjLM0IQ1wbiawiE0FxDkNaOxWLgOJpZZqW1GYwziWxsZ9YOYdCgQVi5ciW++uorAPFdR81dNygtLUVpaSlGjhwpHPvoo4/Qr18/TJ48GR07dsTcuXNFA98Sd4z0arLrEY0GU4ZWJSX5UCrpVg6T0pajWpuUNhDfncDzNAvYSGuHQiEolTT7Lq3NYJxJ/DLaliZrh3DWWWfh5ZdfxqhRo5CXl4dLL70U8+fPb3KjysvLsWLFCjz11FNo164dZsyYAZ7ncfjw4Ua7lDp27IhTp1Irde3evRtbt26FSgUQkvpoOUqo1caUNLFmsxlqNe3gKXFtOaq1SWkDgFqtBiE0Nw1Ia/t8PqhUNFN/S2szGGcSreoQgHjVtLKyMpw4cQKVlZXNKqe5e/du9OnTB2vWrMGuXbvwxRdf4IMPPoBKpWq0RzYQCMAmUhattLQUHMdJPoDSJrfp16hU5pR0zGazGUolfaMhpi1HtTYpbQDQ6/WIxWhGKktrh0IhKBTUgk7SajMYbYlMtvGnn3761SaNVJq1V8dkMjV7Hj8Wi6FHjx7o1KkTzjnnHAwbNgxlZWXo0qULDh06JLxu//796Ny5c7M0WopSaYPT2Xi9wGq1QqmkbzTEtOWp1iauDcRHCDxPd1uxlHYgEIBSSTePk5Q2g3EmwfM81Or0N5Z0S4CJ0LdvX/znP/+B2+1GKBTCli1b0LdvXwwbNgyffvopPv74Y/zwww+YM2eOEBUtNwqFraEozS/EnSD9EYKYdsMzp007voZA1yFIafv9fnAcXYcgfc0ZjDOHWCxGzyGsXbs2Y/UdMbp06YJp06bhvPPOw/nnn48hQ4bgiiuugNlsxtq1a/HUU09h5MiRuPXWWzFu3LiU97/99tsYO3YsKioI4lsRf/0obW6XktDD7288RRKfvpLDaKRqx5Fj0VNcW61WIxajHXgorh2JRMBxdKeMpK85g9F2KC0tBSFE8pGodpmOrDf519bWYujQoejWrRtWrlyJ2tpazJo1C6+++mqTG/7www9j5syZUCgUjea0+vXrhx07dqR9byAQaEjS1GTZrCEkNT+/xWJBLEZ/WkFMW45qbVLacX0OiTgAubXjybjoOgQpbQbjTCJhO9ORtYXZtGkTLr/8coTDYaxfvx5/+MMf8MknnzS7cSqVKuMChxiBQAB6vR40f788b0mZQsjLy0M43PQRUWtoKxQq0C7OI6UNQJZIdCnt+DG6eZyktBmMM4mE7UxH1hbZZrOhqqoK8+fPx9/+9jc4HA4YaZUtS0M806kGIYqlCYLBQlRVNa4hbLfbG7Ze0g1iEtOWo1qblDbwSz6h06HtdrsRi9FN/S2lzWCcSSRsZzqydgjXXnstIpEI7r33Xhw9ehRXXXUV7r333hY3sikQQuDz+WAymeCjaJejUTO83sYCHMfBaLQDSF+TlIa2HNXapLQBOaKFpbXr6+sRjdpPizaDcaaQbDvTkfUagkKhwPvvv4+DBw/iu+++Q/fu3XHBBRe0uKFNIRAIIBaLwWw2g+62cTMcjvKUo/n57eB0lgM4S1Zteaq1iWsD8YVdhULVivmDstf2+XyIRmmPRMW1GYwzhWTbmY60DiESiWD8+PHQaDTIyclBbm4uTCYTYrEYDhw4gM2bN+PBBx9s1YanIxE8ZLFYkKFWdAuxoLb2SMrRkpISHD2aGj1NW9tgMMPplCNwSrzfifQRdB2CuHZdnZP6CEFKm8E4U0i2nelIO2WkVqsxb948TJo0Cb169cLixYvB8zy0Wi0OHTrUKJBMDhLBQzabDfX1NJUKUF6emreoY8diAOJ5+2lqWyxybXkV73d8hEB766e4dn29F/FU1fJrMxhnCsm2Mx0Zp4x69eqFXr164c0338Stt96Khx56CADwpz/9SfYpo8ROEKvVCpE0R61IrmiMRW6uBXTrAohry1OtTVwbALxeL1Qq2kZZXLuiohbAgNOizWCcKSTbznRkvajcvXt37N+/X6i4c+DAARQXF7egiU0nMeyxWq2U1xBsDWUrG1NSUgiNppKmsKi2PNXaxLUBwOPxQKGgu9NHSvvUqUoARadFm8E4U0i2nenIelG5f//+uOaaa9CzZ0+UlJTgxIkTeOstecsO+hq2FhmNRsprCDqEw6m7evLy8qBW70eGOtWtri1PtTZxbSD+ZeI42g5BXNvhqAWQd1q0GYwzhWTbmY4mlSObPXs27r//flRUVKB9+/YZw6Bbm7q6OgDxmAC6uci0DUVpGmM0GqFU0t6emKotT7U2cW0gPmUE0HYI4toOhxwjBHFtBuNMIdl2pqPJ9Sl1Oh3OOeec5rWqhVRXxxf+CgsLQTeOSC96x6jX68FxtHPepGrLU61NXBuIL0jxPN1oYTFtnucRCLgA0N5lJN5vBuNMIdl2pkP2bKctwel0QqvVQq/XU95lpGmoUtaYeB4Q2neSqdryVGsT1wbiU0bRaPrtajS0q6qqoNHYQTuXkVS/GYwzhWTbmY425RDcbrewj5buorJ4ds94lB/tqZtUbXmqtYlrA/EdCpEIbYeQql1TUwO1Op+yrrg2g3EmkWw709Ekh7B8+XJcddVVuPTSS/Hggw/KXlSktrYWOTk5AEB5hKBsyC7aGK1WC0JoTy2kastVrU2q3/IEh6Vql5eXg+NKKOuKazMYZxLJtjMdWa8hfP7555gzZw6WLl2Kzp0749///jf+8Ic/YN26dS1qaFNwOBzIzc0FANTU0FRSgedTDYRerwfP03YIqdpyVWuT6ndNjQsA7S3Gqdputxs8T3tkIq79a3ieh8fjgcvlgtPphMvlQiAQQCAQgMvlQmVlJbxeHxwOD2prXSgvr0ZtbR3c7nqEwyFEIiGEwwFEo2HEYmEQwkOl0mLKlGmYM+cvsm/hZvy2SLad6cjaIdTV1aFDhw4YPHgwOI7DfffdJ/viss/ng8ViQTgMRKkm/xRP92w0GsHztHcZpWrLVa1Nqt/19W4AtA1zqrbX6wXPy5FRV7zfffoMxPffH0IsFkY0GoJabYRKZYFKZQPHWQEYQIgePG9FMFiIaNQEoATAuQAKEN8uawOgA6Bt+FfT8FAiHK7B0qVP4c03e8HtZoFxDHokbGcmsnYIw4YNw/z583Httddi0KBB2Lp1K8aPH9+iRjYVr9eLdu3aUY5BAKSKwcRLSVINQhDVlq9am3i/q6vrAGS+u2ht7draWoRCcqwhiPf75MkfEQzuANAF8Z1IilaOQWmHcPhZhMPPteZJGYwUErYzE1k7BKVSiZ07d+KDDz7A0aNH8cADD2DEiBEtamRTqaurQ05ODuX1AwDgwXGpyytyFJsX05arWptUv51O+kVqxLTjaxe0dcW1AcBmy0N9fRQAzVGKuDaD0ZokbGcmsnYIX375JWbNmoXhw4dj9uzZLWpcc3E6ncjJyUFDjAVFYlAoUvP/q1QqGRxCqrZc1dqk+u31yjFllKr98881AM6mrCuuDQDFxe1QVkY7maG49k8//YSKigoEg0EEg8EWrVUkr49wHAeOU0KnM+OOO6bh4YcfQH6+HKMwxukkYTszkbVD+P7771FUVISJEye2qGHNJRKJIBgMwmw2yzBlFEszQqBduSxVu3G1Npp3q+L99vu9lHXFtWtq6gFk/hLT0AYAu90KgPZifqp2OBxGt249odWei8TaQ0vWKuIPBQAehMQffv8pvPji3/HWW/1RVXWikT5zRmcWybYzE1k7hGuvvRbPPPMMXC5XVqvVrU1ytj76u13FK4TFRwhyOITG2olqbU6nA/QdgtgIoR70o4VTteM1IGinzBDXBgCz2QjaJVPFtB0OBwA9XK4vWllLgV92mp+DUOjvcLvfbvQKOZ3RihX9UVl5opX7yPg12WY6BZrgEMrKylBWVobzzjsPxcXFIIQgJycH+/btk6UIe3JyJprlM+NEoFKlRscqFApILUDS1panWluqdjAYRCQSAH2HkKrtdMrhiMS1AcBmkyMQMVVbnu3NABBNma6Szxn9FW73ylbWYIiRbWI7oAkO4aKLLkJlZSWiDfs9w+EwDAaDLM4AiBsmIJ4+wk87nRCiDYXtTwfi2vJUa0vVdjgc0GjsCARof86p2j6fB/SL44hrA0Burhn0p4xStc1mMyIRHwAedJMJxKBQNDYBcjqj0/cb+22RbDszkfW3jed5vPTSS/j0009hNBoxa9YsLF++vPmtbCLJnQpS/76GoFKlfll5nofUnnXa2vJUa0vVjqePKKCsK64djUZAP4+RuDYQr0OhVGod7LkAACAASURBVNKuQ5GqrVAooFJpAdC+80nVbuyM5NVm0IGKQ9i6dSvWrVuHGTNm4OTJkygtLcXixYub38omkjwPRjePEQAEoNUaUo7GYuI7QuTQlqdaW6q2z+cDx8kRHJaqHU9JLYdDEL/mBoNBBocgrq3VGkHfIaRqy+eMxPvNaH2asoaQtUMoLy9H//79MXv2bDz11FPIz8+XNZeRfPWUASAIjUabcjQcDkOhoH1XI64tT7W2VO34l0mO9BGp2vKNEMSvuU6nk8EhSGnLsX4hri2PMxLXZrQ+2dZTBprgEK677jq8++67UKvV+Pjjj/HEE09g4MCBzW9lE5F3UTnYUMe4MXGHQNtAiWvHq7XRDsBI1a6oqEA0mjnCkYZ2NBoGIMe0gvg1j48QaM9PimubzTYAtO98xLXlckZi2ozWh8qicn5+PjZu3IjnnnsOnTt3Rm1tLZ5//vnmt7KJJIY9NpsNLupZHFywWFKHV9FoNGURTi5teaq1pWp7PJ6GrYa0SdWORIIA0udvp6UNxCPEFQra85Pi2sXFxTIExYlrm8021NbSdkap2jzPY+bMR/Hdd2Vwuz2oq3M0OcZBoVCC45RQqTRQKlVQqTTQag3QaLTQaLQoLi7CXXfdhlGjRkGjkWP0efpJtp2ZaJJ169q1KxYtWoQff/wRZWVl+PjjjzFu3DioVM0zku+++y6OHDmCuXPnAogbn2effRaHDx/GhAkTcMMNNwiv9Xji8+dms1mGNQQfTKZUbxoKhaBQ0L6rEdeWp1pbqrbX60UkIkcsQKp2PCqctgMW1wbiTpjjaN8pi2vLExQnri2PM0rV3rVrF15++T34/Y8hvrssB02NcYg7iRgikTCAKIAw4tNfIQBBHD/+X+zfvwgff7wNb775L8p9/N8g2XZmIutf24kTJzBy5EiUl5ejQ4cOKCkpQadOnTB69OhmOYTDhw9j+vTp6Nq1K+bOnQtCCK6++mpcdNFFGDt2LEpLSxEOhzF69GgA8VTICoUCBoMBHuqJP+uRl5e6/z0SiciwhiCuLU+1tlRtj8cHnpdj8S9VmxDa2y6ltQE0VJeivYYgri1PUJy4tjzOKFV7/fpNCAbHAGhq0szkGIdM9IfP50cgsL3R0WAwiOHDx+DEiZ8QCgUQiYRbbVRitdpgNBrQsWMxJk0ag8GDBzfENMlDsu3MRNaWfPv27TjrrLNw4MCBFncmEolg4sSJmD17Nt59910AwLZt26DT6fDCCy+A4zjk5uZi7ty5gkNwOByw2WxQKBQyLCq7kZOTupAaDofBcbQdgri2PNXaUrXLy+sAdKCsK65NCIE8DkH8mhuNRhBC2yiLa8sTFCeuLY8zStVWq5XgeTnimlK116xZgy++cMLnW4b4aCTxaPmoJJ6p2IedO/+L1avvwkMP/RFz58qXDy7ZdmYia4dw/fXX45FHHsE777wDhUKBU6dOoaamBnfeeSc6duzYpAb+9a9/RY8ePXDttdcKDmHfvn0YOnSoEOjWs2dPHD16VHiP3+8XPNw330ifu3Xi5JwoKkq9c5JnC6a4tjzV2lK1HQ650keI95t+3Ie0dvya0x6ViWvLExQnri2PM0rVNpmMUKmqKdc6Edd+66218PkmAbgwy3M0ZVTyC36/u2Ft7BdcLhf69bscVVUViMUizR6RVFYe/bUcAGDx4sVZhwhk3aPNmzdDpVLh448/xs6dO+Hz+dC+ffusVq6T2blzJ5555hmMGTMG33zzDXw+H6qrqxEOh6FU/rLHnxDSqCB0JBKBWq1GaWlpw4URfwClTWqPGCqVF2Zz6kJq3CHQXWCV0pYjglRMW55aCNL9lgMpbY1GA0Lo1r+Q0pYjKE5KWw5nJKZdVFQEna6Kqq6Udnw9g3Ywnrj2Sy/9C6dOdYfH8zX8/qMIh8sRi7nB8wEAMcTT5cRASBg870M0Wo9IpAqBwHF4vYfgdH6OqqqPM9rG0tLSzO3LtiMXXHABVCoVHn30UZx77rlNuwpJfP/99xg6dCheeeUVOBwOnDhxAvPmzcMll1yCPXv2NHpd+/bthb8TDkEOVCoPTKbUanB+vx+0s35KactRrU1M2+Vygn4tBOl+x3+kdIMBpbR1Op0MTlhcO77ltQoxiqWepbX1UCrdsmtbrVYoFPQLQYlp5+XJsW4irv3yy28gEHgFQFGadzZvRNJUsnYIe/fuRXFxMS699FIMGzYMNpsNOp0Ozz3XtGpPU6dOxdSpUwHEF5YnT56Ml156CZWVlZg9ezYeeeQRFBYW4umnn8aoUaOE90Wj0WbvZmoqGk0VCgsLU44Hg0EQQnermpS2HNXaxLQ9HheAzBGONLSVSjVisShoOwSpa67VasHzdKeMpLTlCIqT0pbDGYlpx3fS0V7EF9fOyTGDfiYAce14fjj6v7FsyNrCXn755TAajTCZTCCEwOl0olu3bi0SNxqNQp3PoqIiPP300+jXrx8AYMiQIbj99tuF1yZPGf3jH6VUYxE4Trwgtc/nA8/TndaQ0pajWpuYdjx9BP2IUjFtlUqHWCxIXV/qmiuVSurpzqW05QiKk9KWwxmJaceniKlnrhTVlmv9QkzbYrHj1KmWZ3147LFS/HrK3OUCbrttpJBuKBNpHcLJkycRiUTQuXNnVFdXY+/evTCbzQ0/FB5Hjx7FhRde2OwAj44dO2LTpk3C37feeivGjBkjWswhHA4LOq1b1zYVQlyiQRx1dXWIROjOp0tpy1GtTUw7nj6C/lSdmLZGo0coFADtuyepa65Wq0EIXQshpS1HUJyUthzOSEzbarWCEPpTRmLa8fWLg9SLb4lp5+XlAqBTEVGjaWw7M5F2UqqmpgYDBw7E3r170a5dO3Tt2hVmsxkGgwFutxsffvhhi6dxfp0+W61WiwZQJE8Z0fbiPO8WbYPH40EkQneEIKUtR7U2MW25Rghi2vHkZ/TvGKWuuRwFkaS05QiKk9KWwxmJadtsNkSj9POjiWnLtX4hpt2uXQGAaip6KlXTptvTvqpv377YuHEj/vGPf+C1117D3XffLTxXW1srbEGVg1gsJuxCojm3CQDBYKXo3GpdnQs8T3eEIKUth3ES045G5XEIYtomkwW1tfQX+qSuuVKpBCF0v2xS2nIExUlpy+GMxLStViui0dPzecu1fiGmTXNBW6VqbDszvj7TC/r06YPXXnsNBw4cwK5du5Cfn49QKISDBw+iuLi4xQ3OFkKI4Hx4qrvDYojFgv+/vTMPb6rM/vg3e5qk6ULTFgqFAhVZylIUEPiBAyLgAjIIKgqM6IC4O4y7ODAqiuKGIwijiKgjMuq4AGURUZB9F0Eqi0Lp3iZpmibNds/vj9t7bci9twh9L3Sm53nykIbcfN773veec9/3vOccye20lZUeAFI7Ydiz2Vdrk2bzTl3WS0bSbD75GevYC+U+r78PXE02+6A4eTZ7YyTNVqcwkDRbHf+FNJu1Q7u+7mxIznq9h4jw888/Y9euXbBarWjTpg0+//zzc27kuYg61dl8MBikK8GdPFkMYPgFYbMXaXYkokbGUWm2xWIF+wAp+T5nb4Tl2eyD4uTZ7I2RNFuoxRAK+cCuUp40Wx3/hTRbDYf22eqUBg1CKBTCjh07kJ+fj06dOkGj0UCn00Gn06GoqOh3Rymfj/CpDFhLFeLipPP/V1SwDtKSZ7Ov1ibN5vMJsS4KJM2Oi1NjhiDf5+wNszybfVCcPJu9MVJiWxkbBGm2Ov4LabYaDu2z1Z0NGoSpU6fiwIED6NixI5KSkmAymWAwGPDRRx+ha9euWL9+/Xk39mxFOCmNBmBnG8qRlOSQ/B+frwZsa/zKs4VqbeyWy+TZ7ANipNl2uxopFJTOm7XIs9kHxcmz2RsjpfO2wev1AmBVtlWarY7/Qp7N2qHdaAbh3XffjfnhmTNnol27dlixYsW5te4cRKfTIRQK1b1nudPIC6tVOndPTY0HbKuHybOFam3sDII8m32xd2m21WoB+2yj8ufNfkYqz2YfFCfPZm+M5NnsazFIs9XxX0izWTq0I5Fo3dmQ/K4zD4VCmDZtGnbt2oX169cjKUkqGRkb0ev1iNRtLzpLh/k5ihuJidL73qurK8HnaFefzb5amzRbo9GCz6fCUqTZaiVZk+vzSCQCjYblYJNnsw+Kk2ezN0bybH6jCstaDNJsdWpJS7NZOrTD4Wjd2ZCctUEoKSnB8OHDYbVasXLlyt+d1O58xWg0IhAI1L1nSapGYqLUWjqhtrYabGcI0mxAjWpt0myeyTr9pDTbblcjDkG+zwOBAHQ6lltu5dnsg+Lk2eyNkTybfS0GeTb7WtLSbJYO7WAwWnc2JGdlEFauXImBAwdi2rRpePXVV1VLMldf4uLi4Pf7696zJPlhscRWRfP5fNDpjGBbwUuaDahRrU2ardMZwN4gSLNTU5Oh17OJ4GyIDfCpSvR6lg8+8mz2cSfybPbGSJ7NvhaDPJt9LWlpNkuHtt8frTsbkga122OPPYa5c+diyJAh2LZtG3bu3IlwOIxIJILMzEzMmDHjrIMezkesVqtYLNpmA8rYBPYBqJW8aMXFxTCZ0hlHSUuzATWqtUmzDQYzgsFasK2JIM1OSUmByfTzBetz3giznI7Ks9kHxcmz2RsjeTb7ZUJ5Nnv/hTSbpUO7piZadzYkDRqETp06Yfbs2UhMTITRaBQdFIFA4KzXpRpDLBaLajOE+PjYUnMulwt6PUv/gTwbUKNamzTbYDCBfelOaXZGRgb0+sILwgYAv98PnY5l+VB5NvugOHk2e2Mkz2Zfi0Gezb6WtDSbpUPb54vWnQ1Jgwbh9ttvP+9GNYYYDAYE67LasfQhaLUVaNkyNtbA4/GAdZI1OTbAvlqbHNtiiYfbzXY7nhw7NTUVRMymgopsgF8m1GjYGQQlNuuguIbYLI2REpt1LQYlNmv/hRybZUBeKBStOxtsY6PSGYrRaFTFIBgMNZIO87KyMnAc2/3qcmyAfbU2Obbdngi+Jiw7kWNnZGQgGGQ7Q1Dq81AoBI2G3WBTYrMOilNiszZGSmw+0yq7rcZKbNb+CyU2K4e24FT+rzUIRASjkd36pl7vEWs01Bev14tIhHX5TGk2wL5amxybzyfEupSjNDslJQXBoAssndpKfV5bWwu+uLr6bNaixGZtjJTYrGsxKLFZ+y+Uz5sNu75BOJu4miZjEPhwekI4HIbJxO6JVaerQkJC7NJQTU0NwmG2W23l2AD7am1ybIuFfdZNObZer4fVmgygXHU2wBc/Z1k+VInNOihOic1alNisazEosVn7L5TY8fGJABrfoR0IROvOhqTJGAQhh7jH44Hdzq5QjEYjt2RUgWAwhRlXiQ2wr9Ymx+YLgrMNDlM6b4vFDpY3qRLb4/EgEmG3u0qJzTooTonN2hgpsVnXYlAea3FMZydKbFYBeV5vtO5sSJqMQRDKzrlcLiQns9wS50JycuxuIpfLC7ZbL+XZgBrV2qTZiYnxYB8tLH/eqanpYBu5Ks92uVwIh1lG48uz2QfFybPZR2jLs9nXYpBns/ZfKLFZObQrK6N1Z0PSZAyCkCbD6XQiOZndNshIxC05rXO5qsHaIMixAfbV2uTYDkciALZZIJXOu1WrlgBKLwib9TJhQ2yWQXFKbNbGSInNuhaDEpu1/0KJzcqh7XJF686GpMkYBKEjq6qqkJDArkIOUUiy/qjX6wPAck+6PBsQqrWxW8+WY2dkOKDTsd36qXTe/AyFZfEQpT53M50hKLFZB8UpsVkbIyU261oMSmzW/gvlcc5madbtjtadDUmTMQjC2ltNTQ0sFnZrnEQhydQcLlcV2Bd7l2YDQrU2djtS5Njx8fEwGNgpZCU2z2ebz0iJzS8TspuVKbFZB8UpsdUwRnJs1rUYlNis/RdKbFYObSFSmX/fsKFtMgahvpVLZPegDI4LSRakrqpinfpang0I1drSVWfHx8dDp2NrEJTOOymJrVNbiV1cXAGWBZGU2KyD4pTYrI2REpt1LQYlNmv/hRKblUO7uvq/dIYgOEYqKirQgqFvlSgsacW9Xg9Y+xDk2AD7am1y7ISEBOh0bCOVlc47Pt4CjYblDEGeXVhYApZGWInNOihOic3aGCmxWddiUGKz9l8osVk5tMvLo3VnQ9JkDEJCQgLMZjOKi4vRujW7ZEaRSFDyogUCtQBYZhuVZwPsq7XJsW02GzQatjMEpfO2WCzQ69mtKSuxnc4KAOy2GiuxWQfFKbFZGyMlNutaDEps1v4LJTYrh3ZZWbTubEiajEHQaDRo2bIlSkpKkJ7OzuHFcUFJx08gwDZSWIkNsK/WJsdOTGSfukLpvPmkiuz4Smynk+0MQYnNOihOic3aGCmxWddiUGKz9l8osVk5tAsLo3VnQ9JkDALAb59yu92w29nNEIg4yXTetbU1YL/LSJoNsK/WJse22+2IRNhuO1U6b6vVCq2W5a4TaTbHcfD7qwCw3GUkf96sg+KU2KyNkRKbdS0GJTZr/4USm5VDW9hpKujOhqRJGQS73Y6qqipYrXHMymgScXXJvaIlEgmB5VOTEluNam1ybD6fENsiNXJsgHdqa7XsHH1y7NLSUhiNSWB5zZXOm3VQnBJbDWMkx2Zdi0GJzd5/Ic9m5dCuqQE47jfd2ZA0OYNQXc2vZ8cz9O9KG4QgWBsEObY61dqk2UlJSSAKgW0VK2k2wPswWMYhyLHLy8thMLDNbivHBtTJnXWhjJESm30tBnk2+1rS8mxWDm0ifqdRfd2pJBfMIOzbtw/Lli3DiRMnoj7ftGkT5s6diwMHDsQc06JFC5TVlUpLS1OlmaLwTy3sK8NJiVCt7UKIRqOB1ZoEoOEoRxYSHx8PIrYGQUqKioqg0WSozhWEdVCckqhhjOSEfWEgeWFfS1peWDq0Xa5o3akkF8QgPPLII7jtttuwbds29OvXD9u3bwcAzJo1C/fffz+8Xi/GjRuHTz75JOq49PR0lJWVgYiQmsqufVLJvfjP2HeXFFudam3ySc0cjlYAii4Im/XODzm2x+MBx7FPTS133qyD4pTYahgjOTbrWgxKbPa1pOXZLB3aRUXRulNJ2K5ByEjHjh2xZ88emM1mmEwmbNy4EVlZWXjnnXdw8OBBJCYmYuzYsZg0aRJuvPFG8bi0tDREIhFUVlYiPZ3ddkCOk3P+sM0TL8dWo1qbHBvgC9UcPcq2UI0c22g0guPYOfrk2F6vFxzH/ilZ7rz5oLh+F4TNG6OWF4TNuhaDEpt9LWnlcc7KoV1WFq07U1LkdecFmSFMnToVZrMZR44cwfLly3HVVVdh27ZtGDJkSN02R6BHjx44duwYQqHfUl2n1a0TlZeXMwtO02r1CrWi2Q5WObYa1dqUzrttWzapec+GzT+1sUt3LseuqKhAIHDh+px1UJwSm3WEtvI9xlaU2Kz9F0pslg7t0tJo3akkF8yHsHTpUgwZMgSvvfYaLr/8clRVVdU5EHnRaDQwGo1RTww2mw1EhM6dO2PhQt5hcubrfEWrNSgUkmA7lZVjq1GtTem8W7Swg6VjV4kdFxeHSIRdpLIcm182YZgjRYENsA+KU2KzN0bybNa1GJTY7GtJy7Mbw6EtpQ+JgGnTgJtvvhkAr0sU23heLThHeeWVV/DWW29h+/btYkPT0tKiIumcTidMJlNU7g+73Y5Zs2ZBo9HIvoBZ59U2nc4Mv1/O28+6ipU0W51qbfLnnZGRBqOx4aAWFmyDwQCOYzdDkGOfPl0OgO0MQem8WQfFKbPZGiMlNutaDEps1v4LJXZjOLQb1o0NF8m5IAZh3rx5WLFiBTIzM8XP+vfvj++//170hC9btgwjRoyIOk6N+rM6XVxd/eJo4TuUXdptJbYa1drk2AAfi2AwVF4QNu9DYGkQpNnl5S6wDARUYqsRFKfU5+yNkTybdS0GJTZr/4USWw2HNtCwQbggTmWv14uBAweKgRJz587FXXfdhZkzZ6Jfv37o1KkTfvzxR6xduzbqOIuFbaQwAOh0Vsk0sfz6Xxgsu0yOzTv52jLjKrEBfqePTsdup48S22Aw1AUFqst2u9knM5RjC0Fxfj/LGtrSbHWMkfz1FmoxnEX530ZnsxYlthoObaDhFNgXxCCcOnUKWq0WNpsNkUhEXFe77777cN111+GXX37BFVdcURes8ZvY7XbMnj0bCxYsQIsW03HTTY3fNo3GjEAgdi1PpzPWKSZ2Ce7k2GpUa5NjA/w6PsuMo0ps/qmN3TReju12u8BSKSqxhaA42ZVLhmw1jJHS9WZdi0GJzb6WtDy7MRzas2fPgtSS+c03A6++WoKWLVs2GJx2QQxCYr2CBlqtNioDYFZWFrKysiSPE4pFV1dXoy2zB2YDgsHY7V86nR4AuydVJbYa1drk2AC/AwJgGcEpz2a/DVGaXVNTDdZxAHJsdYLipNlqGCOl6826FoMSW/BfsLML8myWDm2PJ1p3KkmTSl0hzBh8Ph9YrR5pNEYZg2AEwHY/vBxbjWptcmxASB/BLp+QEpv9U5s0Oxxmn7tKjq1GUJwcWw1jpHS9WddiUGKz9l8osVk6tP3+aN2pJE3KIGi1WpjN5roymqwoJsmLZjLFAWCX+EqJrUa1Njk2IERRsjx3eTbrXSdy7FAoAPa5q6TZ6gTFSbPVidCWv96sazEosVnXklZis5wJ19RE604laVIGAeAdy36/n6FBiJPcGmY0msHeIEiz1ajWJscG+KcLllkgldihUAhaLcuVTWm2GjMEObYaQXHyY00NYyR/vVnXYlBis/ZfKLFZijApEHSnkjQ5g2Cz2eD1epllO41EkuB0xiZyM5vZltdTYqtTrU2aDfC7jDiOZSUpeTbrabwcOxwOApCubsWarUZQnBxbDWOkdL1Z12JQYrP2XyixWS6NCpMCQXcqSZMzCFarFV6vF1ZGDzGhUBJcLlfM54mJyWCd8VOOrUa1Njk2wD6fkBKbnyGwe2qTY4dCtQDYFWJSYqsRFCfHVsMYKV1v1rUYlNis/RdKbJZLo4INEHSnkjQ5g2AwGBAKhSBTmvS8JRiUvmhWqwUAu62XSmw1qrXJsQH20cJKbK/XC72e3W4fOTZ/vmw34cmx1QiKk2OrYYyUrjfrWgxKbNb+CyU2y5mwkA5O0J1K0uQMgtHIe+plSpOetxDZ4XTGbs2KizOD9ZKRHFudam3SbEAImmFnEJTY1dXV0GpZVu+SZhNxYH17yLHVCIqTY6thjJSuN+s0LUps1v6Lhs6blUNb8GMLulNJmpxBYD1DACzweGJnAg5HEgBp686arU61Nmk2IMwQWEZRyrM9Hg80GpbKUZqtTv0LabYaQXHybDU2MMhfb/a1GOTZrP0XSmyWDu3/6hmCTqdDJBKBntlsvkVd+t9oycxMBdBwxSEWbHWqtUmzATXC6uXZ/JonSwUlz2Zf/0KarU5QnDRbHWMk3+fsCwPJs1n7L5TYLB3aQsZtQXcqSZMzCFqtlnGwUgrKymIvWnJyIvR6N0OuPFudp1VpNqBGFSt5ttvtBsexfGqTZ7MXabY6W16l2eoYI/k+Z12LQYnNvpa0PJulQ5ury8l5NrqzyRkEjuMYpzNojeLi0zGfWiwW6PWs9xBLs3lh/bSqxGYt8myPx4NwmGWglNJ5s81uK8dWJyhOmq2OMZLvc9a1GJTY7NPMy7NZOrS1dVr+bHRnkzMIkUgEOp2OWTZEwIGqqlgrzjrjpxKbF9YGQZ7NcRxjvjy7qqoKoRBLgyDN1ukMAFhnn5Rmq6OUpdnqGCP56826FoMSm73/Qp7N0qEtVOwUdKeSNDmDEA6Hodfr0YBv5DwkHrW1npiplcPhgF6vXH6OFZsXtjl9lNiRSARaLUsfhjyb/U0qzdbr1YhMl2arERQnz1bDGMlfb9a1GJTY7P0X8myWDm3B3yroTiVpcgYhEAjAZDJBJotsI4gJGo0uJsSbzxaoXFyCFZsX1gZBnh0MBqHVslRQ8uzy8iqwzeMkzTYa2Uemy7HVCIqTY6tjjKTZatRiUBpr7P0X8myWDm1TXXiDoDuVpMkZhNraWpjNZoYGATAaE2IqC/HZAtnnIZFiq1GtTY4NCAaB7VOjHNvlYp/YT4ptMrEPRJRjqxEUJ8dWxxhJs4VaDKxnKHJjjb3/Qmmcs3Nom+uy3gi6U0manEHgU19bmOZrNxhaoqioKOozm83GNJ+PEptP7sa+mpIUG+CnmmwTzMmzy8oqwfapTe5628F+RijNViMoTo6tljGSYgu1GC4EG1DDfyHPZunQFtL8CLpTSZqsQWBZBU+jSUF5ebS/IDExEeEw68A0aTZfi4F1cR5pNiAEzbBNrifHdrtZBwtJs00mNXwI0mx1thnLsdUxRlJsdQoDyY819v4LeTZLX5lQePK/0iDwaSuMaCAC+7wkHG6F4uLiqM/i4+MRDrMrEqPEVqdamzQbEBLMsV1XlmPzqb/ZLhlJsS0WK1gWBVJi88J6V5k0Wy1jJMVWpxaDNFsd/4X89Wbp0BbS/Ai6U0manEFg71QGQqFEuN3RQWhxcXEIhwNgvXQjxVajWpscG+AHkkbD1iDIsX0+L9hnepW63urMEOTOWw2RZ7M3RlJsdWoxSLPV8l/I9TlLh/Z/rVM5HA4jFArBYrGggUpw58mxxVQW0ul0sNlaAGC79VSKrU61Nmk2wK9vajRsb1Q5ttfLPpWCFNtuZ1s2VInNC/tNBPJs9iLFVqcwkDRbLf+FXJ+zdGjHxUXrTiVpUgZB6Eir1crUh8BxiSgvj7XiZrMVrHeeSLHVqdYmf968QWCbzkCKXVtbi1DID9YGQYrNpztnv6tMiq1OUJz89VbDGEmx1ajFIMdWy38h1+csHdo2W7TuVJImZRCEakNJSUlgO8u2oqoq1uLExVkBsH6iimWrUa1Njg0IhblZT+Vj2U6ns24az3oJI5admKjODEGKrU5QnDRbLWMkxVajFoMcWy3/hdw9ukXDIAAAIABJREFUxtKh3aJFtO5UkiZpEFJSUlBZyZJkRVVVrDJQo2qaFFsdrjQb4J/UiVhHr8ay+Wl8KmOuNNtuVycOQYqtTlCcNFtdY3Tm9WZfi0GOrZb/QorN2qGdlBStO5WkSRkEIaDDbrejqoolKRFOZyzAZlNj50ksW41qbXJsgJ9uchzrDJixbDV8F3Ls1NRk6PVqZEGNZasVFCfFVs8YxbLVqcUgzVbLfyHFZu3QttujdaeSNCmDUFVnBRISEhgbhDjU1MTekLxBYH2jxrLVqNYmxwaAyspKhEJsg8Ok2Pz1VmMaH8tOSUmBycR0GirLVisoToqtnjGKZatTi0GarZb/QorN2qGdlBStO5WEfUhiI4pQjzQpKQkypUmjhAiYNWuW+Pfs2bNkvxst1rp182hJTIwHIF0CjyX791Zra+zzrq6uRih0djOExmQXFxcjHG51lsc3LjsjIwN6feEFYf/eoLjGZNtsdlRUnL0xakz2763F0Jhs3n/R7oKwf69D+/eyExOjdaeSNCmDwFfP4tNIVJ+dXsbs2bPr/TXrLEkW+P2xirFdu3QAsWHnrNnnUq2tMc+7srIKHHf2M4TGYldXVyMc/n1LVY3FTk1NBdGF6fNzCYprLPa5RGg3FvtcMq02Fvtc/BeNxT4Xh/bvYVutQFHRb7pTSS66JaNTp05hw4YNkhkBhc/i4uKY5jICLKitjVWMGRnpMJlKWYIl2epUa5NmA0BlJftoYSm21+tFKKTGmnIsOyMjA8Hg2c8QGpOtVlCcFFutCG0ptjq1GKTZ6vkvpMc5S4e2xRKtO5XkojIIb7zxBgYNGoR58+ahe/fuOHr0aNT/V1VVQafTwWKxnPUM4dzEjpqa2GlzSkoKjEbWjsZYtjrV2qTZAHDyZDFY53iRYldX14Dj2JQVbIidkpKCYNAF9lswY9lqBcVJsdUzRrFsdWoxSLPV81/Eslk7tBMSonWnklw0BqGoqAgvvvgiduzYgby8PDzyyCNnTIv4JYT4+HhoNBrGTmVzXRrgaHE4HNBqf98yQmOw1anWJs0GgIoK9hlHpdhFRZVgnX1Sjq3X62G1JoN1ZLr09VYnKE6KrZ4ximWrU4tBmq1OLWlpNmuHdnx8tO5UkovGh5CXl4c//vGPSEtLAwBcd911ePbZZ6O+U1VVhcREvuMkUoo3oujBcbFPhi1atADRucUDZGYCGRlAairgcPAXyWrlHT5JSXzwiM0GmEx2mEzro4695ZZbMHbseBiNfPUjqSp44TD/kkr69+OPgMsFVFUBXi/gdvP/Vlfzn9fW8q+aGjP8/v+LOd7nqwH7myW2z53O85vGG418H1utfH+np/P9bLXyfW2389PpuDgrbLYXY47ftGk9DIZkGI18PhizGTAY+GsgvLRa6etRWwv4/fX7FggE+Ovj8/HXgn9Z4fc/HnVs7945OHBAh7Iy/ho1UBf9PCS2z8/XGI0axY9pi4XvY6uVf2+389fAZuP/jY9PgM22LerYkpKTMBjiYTTG9mkoxPddMMj3p9QKwRtv8H3qcvH/73YDTif/WXU1P+YrKoDa2tjzVm92EsuWc2jrdLxuSEvjdUdGBv/3mbJu3W/9bDLx7+PifhurVivw8ssv4+WXXz6L1l0kUlpaipYtW4p/2+32mJwf7733nvj+l1+kf2f+fH5ASBmM3Fx+QPn9/A1aW8vfpOEwEIkAHCfc4EYYjbF3eUpKCgYO7FbXPn5gWyz8DSAM9LQ0XumfKSdP8pkkq6qqUFlZiaqqKtTU1KCqqgoulwu//FKJ6upqBAIBBINBfPjhBwiFQvD5fKipqYHf70cwGEQ4HEYkEon6bY1GA51OB71eD6PRiC+//DLq/xcsuAfJycmw2+2Ij49HQkICWra0IjExEQkJCTCbzTCbzbBarUhI+DSm7UeP7obbDVFBuVz8jVVezis3j4e/+aRmbe3a8f0cDvM3dSjE97XQ31xdlgSdzgit9swylgZcckkmbDZekaem8jeE3c4P8pQU/nNeqceyz0yAGA6H4Xa74fV6UVNTA4/HI/at35+AZcuWwev1orq6Gj6fT3wFg0EEAoG6VBohhMNh8cVxHDiOw8aNG6NY119/NSwWS1TfmkwmGAwG2Gw2JCQkICEhAZmZdtjtvbF7927Y7Xakpqbiscf+gscf14jnUFwMlJbyL6+X7++Kit+uw5mSlcWP81DotzEeifCGheP4f7VaQKuNHec9e3ZBWZkdFstvSkYwqgkJfH+3asVfi1YSG8A++KAaTqcTNTU14svn86G6uhrV1dUoL/eK771er9intbW1CAQCCIVCCAaDUWNco9GIY9toNCIuLg7x8fFYtGhRFDs9/RNcemkiEhMTYbfbkZiYiKSkJBgM0bMOjycelZU/RH02d+5sOJ2pYv8KhqSykh/bNTW/GSW5xJo6Hf/S63nFbDLx/ZeUxPefyQTYbGbY7eOijps48WbccMMliI/nx3ZCApCczPexYBgDgQCKiorqdgvlRh2/Y8ez8Pl8mDNnjnTDABgMBjz88MN46aWXZL8DABqSLuCruixcuBDHjx/HvHnzAAAnTpzAqFGj8OOPP4rfeeCBB5CUlBSzlFRfbrrpJkybNg12ux29e/eOmiI1xqnyUYV+VFdXw+PxwOfzwePxwOPxwOv1orS0FKWlpZgzZ04UOysrC8XFxXXFtOVFo9GIA18Y/FarFXFxcTCZTNDpdNDpdNBoNNBoNCAicByHSCSCcDiMYDCI/fv3R7GTk5PhdrvBcWeXo8ZsNiMxMREtWrSAzWaD1WpFcnIyUlJSxBstNTUVLVq0gNVqhd1uR0JCAhITE5Gent7ofQ7wGVfLy8vhdDpFZVJZWYnKykpRscyaNSuK3a9fP1Epeb1eVFRUnHUfALwDLi4uDkajESaTCWazGQaDAXq9XnxptVpotVps3rw5it23b986Q+NHbW0tfD6fqPyCDeRuNxqNSE1NhcPhQGpqKlq2bIm0tDSkpaXBYrEgMTERKSkpSEpKQkpKCjIzMxu1z4kIgUBAfBgRlLrwMFNcXIySkhIUFxdjyZIlDS5DSInJZILNZkNcXBz0ej3MZrNoMI1GozjGAf6eE8Z2MBhEbW0tqqurUVJSclZsi8UCm82G+Ph4sU9btGiB5ORkWCwWOBwOpKSkiGM9ISEBSUlJSEzkjYtWK72y/nv6nIgQDAbh8/ng9Xrh8XhQXl4Ol8sl/i3oFOEhsbi4GOXl5SgrK4uqoUBEMeet0+nw1FNPKerGyy67DLt27VJs50UzQ+jXrx8WLVoEjuOg1WqxevVq9O/f/3f/zscff4yPP/445nOtVov4+HgYjUZYLBbx6c1kMkGv10On00Gr1YrKVbhxQ6GQqFCEm7oh0el0WLp0KdLS0mA0GmE2m9GnTx+kp6ejZcuWSElJQUJCgjj4kpOTkZSUBLvdDr1ef0432Jnyt7/9TXw/a9YscBwnPqm53W7U1NTA7XajqqoKtbW1qK2tFWcs1dX8U57T6RSfpg8ePAin0wmPx4NAA7nHNRoNDAYDdDodMjMzxZveYDDAYDBAq9WKhk242SKRSJRRE9oUDAbh9XrFLcdK8tJLL8Fms4nXNT4+HmlpabBarYiPj0dqaipSU1NhtVrFzwRjK7wExWE2m2UVwdn2uZyEQiF4PB643W5REVRVVaGqqgqlpaUoKytDWVkZKioqUFxcjB9//BFlZWUIhZRrYghjOTMzE0ajEQaDQewLQcFqtVpoNBpxZhMMBuH3+0VFJcyYGlJwWq0Wqamp6N27Nzp27AiLxYK4uDiMHTsWLVq0gMViEfvZYrGIs1ObzQabzRbz1H6uMnPmTAQCAQQCAdxxxx1wu91iv7rdbrhcLrjdbnFWUlZWhpMnT2L37t1wu92ScTf1RaPRwG63w2q1isbKZDLBaDQiIyND7M/BgwdHjWGhTX6/X5yVno2h1uv14sNVWloaOnXqhAEDBiAjIwMZGRlISUnBpk2bcM8994gPKLNnzxb/VZJrr722Qf5FM0MgIlx33XXQarXo3Lkz/vnPf2LTpk3IycmJ+t6sWbMUT3zq1Km45ZZb4PF4UFFRAZfLJT7hCMsxwlKAME0Nh8MgInTp0gUAcOTIEXGKKkzxhacZYYDHx8eLCsVut8Nut8Nms8HhcKBFixaNotQvVvH5fCgrKxP7VlBm9RWc1+sVlY3wZCy8BKMbiUTEm0QwEkK/C0stRqMRNpsNycnJ4pOcoFiSkpLgcDhgtVrPSYE3JeE4TlzicrlccDqd4gypfv/7/f6ohxlhjAt9LbwE42AymaKMoTC+hbEu/C2M8xYtWoiG9b+hvzmOQ0VFhTjTrL+M63a74XQ6xQcoYfwKDyrC8qEw66w/hk0mE0wmkzijEx5UBN0h9GVycjJsNptoMOPi4s5ZdzSkG//2t78pPqgAF5FBAPinxBUrVqCoqAg333wzMjLYp6NtlmZplmZpFl4uKoNwoeX06dPQarVoJeUtu0iE4zjRf/C/JFLrpucqkUgEOqmtQc1yQcXj8aCwsBCdO3e+0E35n5WmP+drJCkuLkavXr1w8uTJC90URXn66aexdOnS331cU7X7x44dQ8+ePdGpUyeEw2EcP34cCxYskP3+Aw88gNOnT8d8/tlnn+H7778HAAwbNgz5+fkAgDlz5ohRnMePH8dtt90GANi/f7+YMrghmThxomTh9LOVRYsWSbaZtaxatQorVqxQnQsAb731FjZt2iT+HQwGMWTIEDHnjpQ0xhi+4YYbUFp69tkGvvvuO8yfP/+8mMIyHQtp7N9uNgh18uSTT+If//gHrrjiigvdFEUR1uZ/r9x2223Ytm1bw1+8yOSll17C0KFDkZ+fD71eD5/PB7PZLPv9PXv2SO4kstvtYi1boQ+JCHfddZcYzl9QUCBuGujZsyeSk88ut83777+P+Phzj5eYNm0aWrdufc7Hn6tce+21GD9+vOpcAGjbti369esn/m00GrF7927ZjSQVFRXo27fveXPz8/MbLDRfX44ePSpmCj1XWbhw4VnFAJyLfPbZZ3jkkUca7feahEE4efIk1q5dK1r2X375Bd988w1OnDiBjz76KGrXy+7du7Fx40bxxi4sLEQoFMKRI0ewYcMG8XvBYBCHDx8WlcTixYsxaNCgKO7x48exdu1aVNarxlNcXIwFCxbgmmuuwYkTJwDweUL+9a9/Ye/evVG/v337dvzww2/7nV0uF959913ccMMNonIOBoNYv3499u3bF2XpS0tL8e9//xuFhYVRW29DoVDUDo2ffvoJmzZtEnegvPPOO6ipqcGKFStw4sQJhEIhfPLJJzh16hT+85//IC8vTzz26NGj+Pbbb8W+ikQi+Prrr3H33XfHOKdqa2vx0UcfRW1bC4VC2LFjB/bv3y9uVSwpKYHT6cSxY8fE76xYsQJbt24Vz4+IsHPnTvGpmOM4vPvuu/B4PFi+fDkKCgoA8HEDe/bswbBhw1BcXAyAVyRjx44V23Dq1Cl88803qK6LVCIi1NTUIC8vL2q216NHD1x11VVim2w2GzQaDZKTk1FQUIANGzagpKQkygjs27cP33zzjbgT5YsvvsCJEyewY8cOHD9+HKdPn8bXX38NjuNEI1VSUoINGzaIs4vPP/8cFRUV+Prrr7F58+aoPt2+fTu2b9+Ow4cPizOSNWvWRI3n8vJyrFmzBr/++qvY9sLCQlRVVWHNmjXizCQSieDTTz/Fd999J/Yzx3FR1/bYsWNiPwqfbdy4ETt27BCN6LJly+D3+/HFF1/gwIED4nddLhfWrFkjXleO41BQUACv14t169ahqKhIvGa7du3Cnj17osbz119/jZUrV4oPMyNHjoTRaIy5xw4fPoytW7ciPz8fH3/8McLhMPLz87Fq1SocPXoUy5cvx7Fjx1BZycftFBQUYNWqVQiH+WAvt9uNb7/9NmrG5fP5sHnzZhw9elTcUg0Av/76K15++WWMGDECLpcLO3fuFK9bfn4+CgsLxaXKLVu2YNu2bVEPGz6fD99//z1+/vln8bOSkhIsXLgQ11xzDY4ePYr169dj//792Lx5Mz7++GPx2paWloqzofLycnzwwQdRqXr8fj82b94sjmuAL3KzZMkSjB49Gjt37sSmTZuwY8cO7Nq1Cx999JFY88DpdOL777+P2pVWUFCA119/HSNGjEBJSQlkhS5yWb58OXXu3JkmT55MWVlZVFBQQJ999hl169aNsrOzqW/fvvTcc88REdGdd95JV155JY0dO5YGDRpEREQTJ06kwYMH08CBAyk1NZUKCwvpyy+/pK5du9KkSZMoJyeHtm7dShs3bqRRo0aJ3MWLF1NOTg5NmjSJ2rdvT5WVlbRnzx5KSEigqVOn0tVXX02rVq0iv99PvXv3pttvv5369etHa9eupeLiYurRoweNHj2aOnfuTEuWLKFTp06Rw+GgCRMm0E033UQLFiwgp9NJ3bp1owkTJlC/fv3ohRdeEPlffvklJScnU2ZmJrVv356efvppIiKaNm0aLV26lDiOo9tvv5169epFw4cPp7FjxxIRkdlspoEDB9KoUaOoa9eu5PF4aPLkydS6dWu64oor6MEHHyQiogcffJC6detG119/PQ0dOpSIiG644Qbq1asXzZ49m/7v//5PbEsgEKC+ffvS5MmTacCAAfTll19SeXk55ebm0nXXXUfdunWjBQsW0IYNGygnJ4euvPJKIiKKRCI0dOhQuuWWW2jIkCG0bNky8vl8NGDAAOrWrRulpqbSli1bKBAIUFxcHF1++eV07bXXUv/+/amqqoratGlDGo2GcnNz6dZbbyUiohdeeEG83i+99BJ17NiRbr75ZsrOziYiov79+1ObNm1owoQJ1L59e1q5ciUREU2ZMoX+/e9/ExFRTk4Oeb1eIiJ6++23qUuXLjRu3DhKSkqixx57jIiI7r//fho4cCCNHz+e+vTpQ0REY8eOpQkTJlCHDh3I4XBQmzZtqGPHjjRv3jwiIlq2bBm1a9eOJk2aRMnJyRQIBGjMmDE0YMAAGjBgAKWlpdGJEyfI7/cTEdHjjz9ON954I2VlZVFCQgJlZWVRTk4OTZ06lYiItmzZQh07dqQ//elP1LFjR9q2bRvt3r2bLr30UurevTsNGDCAHn30UeI4jkaPHk1jx46l4cOH05tvvkk+n48+/PBDIiI6cOAA9ezZkyZMmEC5ubn0/vvvk9/vpz59+tCNN95If/jDH+ihhx4S+2bAgAE0fPhwSk1NJb/fTwcOHKAOHTrQ5MmTqVOnTrR27Vo6duwYtW/fnnr06EGDBw+mqVOnktvtpn79+tGIESOoZ8+eYr/MnDmTBg0aRBMmTKDp06cr3mNLliyhXr160SWXXEK5ubn05ptv0qpVq+iGG24gvV5PEyZMoC+//JLmzp1L/fv3p169elF2djatXbuWNm3aRG3btqWJEyeSw+Gg/Px8KiwspG7dutHYsWMpJyeHZs+eTUREeXl5lJiYSA888AD17duX9u3bR1dddRV98803REQ0ffp0evvtt2nRokVks9lo+PDhNGjQILrtttuIiCg/P5+ys7PppptuoszMTFqzZg3t37+fEhMT6c4776SRI0fSF198QU8++ST17NmT2rdvT5MnT6aysjL68MMP6c9//jMRERUVFVF2djZNnz6dunTpQidOnKCffvqJMjMz6bLLLqN27dqRy+WiX3/9lVJSUujWW2+lcePG0eLFi+nFF1+kfv36UatWrWjixIl0/PhxWr9+PaWnp1OPHj3oiiuuoEgkQt999x0lJCTQPffcQ4MGDaLNmzfL6tuL3iB07tyZjh8/Tq+++iplZ2dTUVERffLJJ6TX6+nQoUO0cuVKmjBhAh06dIj69+9PBQUFNHXqVBo+fDgREd100030l7/8hYiIHn74YSosLKTMzEwqLi4mIt5gLF++nD7//HNR6YRCIerYsSOdOnWK5syZQ506dSKXy0Vz586lgQMH0urVqykQCBDHcbRgwQK6++67iYiI4zjiOI7uuOMOUWlNmTKFPvroI1q+fDl17dqVPv30U/L5fMRxHD3//PP0wgsv0ObNm6l///70j3/8QzzvTZs2Ubdu3cjv91NZWRmlp6cTEdEdd9xB//rXv+jTTz+lQYMGUSgUok8//ZQmTpxIHMeRwWAQB31CQgJFIhEiIvrzn/9M77//PhERbdiwgXr27EmBQIA2bNhA119/PYXDYTKZTDR//nw6deoUhcNhsS1LliyhKVOmRJ3j3XffTTNnziQiorvvvpuWLl1KeXl5lJWVRTU1NURE9Nlnn9Ef//hH8Xc4jqNFixbRmDFjxPdTpkwhv99PAOi1116jUChESUlJ4jEZGRnk8/nEvx9//HF69dVX6ciRI5SZmUlut5uOHj1KPXr0ICKigQMH0o8//khE/E3bu3dvIuKVuWAcunfvLl7n7Oxssb3PP/88Pfvss3T8+HG67LLL6PTp03TvvffS4MGDieM4mjRpEuXm5lJVVRVZLBYqLi6mlStX0rhx46iiooLS0tKooKCAfD4fpaSkEBHRqFGjaODAgRQOh2n8+PGUl5dH3377LRERPfPMM5SRkUGnTp2iLl260Pbt2yk/P188l2HDhtH27dtp2bJllJ2dTXv37qUtW7ZQy5YtqaysjLZu3UrvvPMOrV+/noYNG0Ycx4n9/Pzzz1NZWRkREfXr109UAq+88go9+uijtGTJEnrooYdo7969dPXVV4vXsmvXruJYys3NpaNHj9KNN95Ia9eupRUrVtCll15K3333HR0+fJgSExPp1KlTdPDgQXr99dfp4YcfphkzZhAR0V//+ld68803qaCggLKzs8VrKLRR7h57++23yWKx0K+//koffPCBeG+FQiGy2WziOHjmmWdo5MiRFA6H6Y033qD9+/dThw4daMuWLURElJWVRSUlJTRjxgxx3LvdbnrvvfeIiDf4119/PW3cuJFCoRAREeXm5tKhQ4eIiOi2226j5cuX0z//+U96+OGHxbb379+ffvjhBxo+fDgtXbqUiIiGDx9Omzdvpnnz5lH//v1p1apVon4gInrvvfdEI+90OiktLU0cc/fffz/Nnz8/qm9uueUWeu2118T3y5Yto/fff59ycnLoP//5j6g/iIjWrFlDo0ePFvulZ8+etG7dOopEItSzZ0/atWsXPfHEEzRs2DBav349BYNB8VgpuaiXjKqqqlBSUoIRI0agvLwcW7duRcuWLeF2u3HdddehS5cuICKEQiEcOHAAxcXFGDlyJPr27YuvvvpK/J3rr78eAPDiiy+irKwMWVlZSE/ns3ceOXIEHTt2hN/vF3cXFRYWwuPxYOjQoQiFQti+fTsSExMxffp0jBo1Cs8++yyGDh0KjuOwYcMGTJw4EQDE3T87d+7EjTfeCABiIMuYMWMwffp0LF68GL1790Z1dTUOHDiA9957D3PmzMHcuXNxzz33iG0W9n2bzWY4HI66FLn8EoDJZMLOnTtxww03iPv2TSaTGFD0wAMPAOCn9VQ3bedThvPO0507d2LUqFFREdE6nQ55eXk4ePAgevXqhW+++UZsy9dff41JkyY1eI4AMGjQIDGjYv3jhGMPHjyIa665BhqNBj169BD3edtsNkybNg06nS7GR1J/d5Hf70dcXBz27NmDIUOGICEhIYpvNBrFZZ8OHTqISyp+v19sl5ATvqSkBOnp6eLnViufgvjgwYOoqKjA1VdfjZycHKxbt04870ceeUSMOUlJSUF2djZOnDiBH3/8Ed27d0fr1q3FgDCAX8J46KGHxF1N4XBYbJNGo8G0adPQpk0bMRipffv2OHXqFIgIhw8fxpQpU7B161asW7cOvXr1AsAHcTocDlxxxRWYMmWK2M9CP2k0GuzevRsOhwPhcBhHjx7FwIEDo8b7gQMHsHr1ajz00EP4y1/+Ii4Rut1u/PWvfxV/KxwO4+DBg5gxYwZWr16NL774Qlxa7dmzJ9q0aYNu3brh/vvvlxwTmzdvxujRo0U/jfC7cveY2+3G+PHj0bZtW/HeBviArTNTtlxzzTXQ6XS499570bp1a/j9ftEHIfCPHDmC3Nxc8foKvpqnnnoKl19+OR566CHccsstAPgIfWHpiYjEQDShqIxGo0GnTp1QXFwcc65GoxHTpk3DmDFj8Pzzz+PKK68U2xsXFycu3R0+fBhdu3aVvEeEvjl48KAYRCbcI+PGjcPUqVOxYMECXH755WJan/q/TUT4+eefcdVVV0Gr1aJ79+5wOp2YMWMGrrzySjzxxBMYNWoUlOSiNgg2mw1GoxGffvopnnvuOVRXV2P+/Pnwer3Izs4GwDsLy8vLkZmZCZvNhu3bt+P222/H2rVrRZ8B1VvLTE1NRUFBAfx+P/Ly8rB7926kpaVBp9OJ63UOhwNEhLy8PDz99NMoLi7G4sWLsW/fPjz44IPYtGkTTp06hV9++QUOhwMHDx4EwPs6fv31V6SlpYlrrUajEYWFhdi7dy9uv/125OXlITk5Gbt27UKbNm0wcuRIrFq1Cn369MHzzz8vOrAMBoMYbfnVV18hKysLWq0WNTU1MJlMMYzTp0+jpqYG6enpYpm8+Ph4UfmYzWZx4Ei1r7CwEC1btsTixYvx97//HcuXLxf7rP45FhQU4MSJE5L8M/u6/nGlpaXIz89Hhw4dsG3bNhARvvjiC/Tu3RterxeZmZkwm82i4hXW7bVabZSB0Ol0iEQiSEtLw/Hjx0FE4jkQEfR6vfh+4cKFooIQjgMgtjUtLQ0nT57EoUOHEIlEsH//fni9XrRp0wZmsxnbtm3D1KlT8e233yIvLw8ul0s0NikpKSgpKUFGRgZ++eUXpKWl4ddffxWjVOtHf19yySVR16NNmzYAEPV7aWlpKCwshF6vR1xcHCorK5Geno4XX3wRCxcuhM1mw3PPPRfTx/X7mYhQUVF6jx8RAAAHbklEQVSBQ4cOweFwiNtrLRYLTp06hZ9//hkff/wx0tLS0KZNG1x++eX45ptvMHToULzxxhs4efJk1L0ltLd169Z47LHH8O677yItLU0MbjqzHVLjyuFw4PDhw4hEIvD7/dizZ4/iPSZ1b9e/9oLCPpNvt9vh9/vhdDoRiURgNptRWFiIrl274v333wcRYc+ePeKW1kOHDuHJJ5/Eli1bkJeXB5/PJ17LcDgMv98PjuNgMBhQXFwMjuNw7NgxbNq0Cb169RLPtf7427dvHx544AF8++23KCkpwfHjxwHE3nsnT54UfRH17xEhG4BwjwQCAaxZswa9e/fG3r17cccdd2Dt2rWwWq2iv7L+b2s0GrRp0wZ79uyBy+XCjh07kJOTg4MHD+LRRx/F999/j507d6JCKgFWnVzUBkGn02HJkiUYP3482rVrhzFjxqBbt25wOByiNW3fvj1KS0vRv39/jB07Fp07d0bbtm3x1ltv4dJLLxVTJgjSqlUrzJgxA3379sU777yDSy65BElJSWjbtq349GCxWLBgwQKMHDkS7dq1w6RJk9C9e3csW7ZMjC7s0aMH2rVrh6eeegpvvfUWsrOzMWTIEBQVFWHmzJm47777kJOTgyNHjuCrr77C2rVrkZ6ejuTkZHAch8suuwxPPPEE8vPz0a5dO1xyySVwOp3i06tGo8GxY8eQlZWFJ554Am+//TYA/iknNTUVkyZNwp49e9CtWzc888wzOHToEDQaTdQOnA4dOkQ5kATlM27cOPFmuf/++1FSUoJdu3bhD3/4A1JTUzFr1ixMmDBBPO7xxx/HsmXLkJ2djcGDB6OgoABPPvkkHnnkEeTk5GD//v1YuXJlTF8/+OCDWLduHTp06IA+ffrg+PHjmDp1Ko4dOwa73Y5t27bhvvvui0lAJlxTgHfcCU//ANC5c2e0bt0aV155JVJSUnDppZfimmuuQUJCAnbv3o3U1FTceuutcDgcWL16NV5//XUA/NNsSgqfSjs+Pl682RcvXozrr78eqampKCzkC+Lk5uZi8uTJyMnJQWZmJl555RV06dIFrVu3Fp9YW7RogdLSUlitVmi1WrRt2xZDhw7FpZdeiv79+yMzMxNr1qyBw/FbnnvheghP+m3atIn5PQBo164dCgsLsWjRIsycORNZWVkYOHAgsrKyYvoYAO666y7s27cP7du3R25uLn766Sc8+OCDWL9+PTQaDd5++22MGTMGd955J/r06YOkpCTcfffdCIVCaNeuHdq3b4/Dhw+LqVUEwym0d/78+Zg/fz6ysrJw+eWXo1WrVpLtePTRR/H3v/8dOTk52LJlC1avXo2hQ4eibdu2yMzMRHZ2NtatW6d4j515b9cfv4mJieJM60y+wWDA008/jdzcXPTo0QN2ux2ff/45Hn/8cRw8eBAOhwN33HEHtFotiAjz5s1DUlIS0tPTcdNNN8FiseBPf/oTJk+ejISEBGzduhWRSAQ2mw3r16+Hw+HAyJEj8cYbb8DhcOC5557D6NGj0b17d1RVVeHzzz/Hhx9+KOqHLl26oH379mL7hFlGx44dMWLECLz11lsAgFdeeQVTpkxBdnY2brvtNrjdbsyZMwczZ85EamoqunfvjgEDBmDVqlVIS0tDcnIyjEajOIbq/zbA15QZOXIk2rdvj3vvvRctW7bEggULxLxXw4YNE+8DSZFdTLrIRFgLJ+LX2ur/7XQ6Zb/r9Xpl18wCgQC1bt1acU2t/m8REdXU1JDH44n5ntPpjGljbW2t2AYiIr/fT263O4YXiURiPvvhhx+oX79+MZwzv3cmo34bKioqxO/7/X7JYzmOo5qaGrFPKysro/wHZ55j/f878xwjkYi4NlpfXC6XuE4rSH2/wJntLisrE9v68ssvS7ZFEGGt1u/3x7RNTqT+78zrLPV5OBwWj/3uu++ourqaiIgKCgrE7wSDQYpEIhQIBCgQCEQd7/P5ovqn/jjeu3cvFRYWEhHvaKx/LmeOK+Fanylut5uCwaDMWfPSp08fOnHiRNTv1e+P+qwzf+/Mdgjnf6acOSaF92dec7nfFf7mOE70gxBFj5na2lrJcw2Hw+I6ef2+lrq+Ho8nZryGw2GKRCLkdDpF57/QljOF4zgKBAJR5yqlHyKRiNgngtRfy+c4jiorK6MYwpiuL4L+OLMNZ34vFAqJ7RLE6/XKjpv68j8XqVxRUYGPPvoIaWlpWLFiBRwOBxYuXHihmxUjBw4cwPTp07F169YL3ZTzkkAggMrKSrRq1Qpff/01Bg8e3GiJzZqlYeE4Dm+++SZSU1Oxc+dObN26FVu3bv2fi3RvlrOTiybbqVpiNpvh8/mwZ88eXHvttVFLIxeTtGrVCjfffPOFbsZ5y+rVq7Fz504kJSVh/PjxzcZAZREyz+7ZsweZmZl48sknm41Bs8jK/9wMoVmapVmapVmk5aJ2KjdLszRLszSLetJsEJqlWZqlWZoFQLNBaJZmaZZmaZY6aTYIzdIszdIszQKg2SA0S7M0S7M0S500G4RmaZZmaZZmAQD8P+ExLpO41/FX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19672"/>
            <a:ext cx="7155641" cy="490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63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63498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443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47667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800000"/>
                </a:solidFill>
              </a:rPr>
              <a:t>Análisis y resultados</a:t>
            </a:r>
            <a:endParaRPr lang="es-CO" b="1" dirty="0">
              <a:solidFill>
                <a:srgbClr val="80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24078" y="2060848"/>
            <a:ext cx="80855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700" dirty="0" smtClean="0"/>
              <a:t>Se evidencia la aparición de palabras como Costos, Disponibilidad, seguro en el segundo periodo analizado.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7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700" dirty="0" smtClean="0"/>
              <a:t>Se evidencia el aumento en la expedición de documentos debido a la crisis energética.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7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700" dirty="0" smtClean="0"/>
              <a:t>Las palabras claves han ido cambiando desde el momento de expedición del cargo. </a:t>
            </a:r>
            <a:endParaRPr lang="es-CO" sz="2700" dirty="0"/>
          </a:p>
        </p:txBody>
      </p:sp>
    </p:spTree>
    <p:extLst>
      <p:ext uri="{BB962C8B-B14F-4D97-AF65-F5344CB8AC3E}">
        <p14:creationId xmlns:p14="http://schemas.microsoft.com/office/powerpoint/2010/main" val="1465918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47667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800000"/>
                </a:solidFill>
              </a:rPr>
              <a:t>A futuro</a:t>
            </a:r>
            <a:endParaRPr lang="es-CO" b="1" dirty="0">
              <a:solidFill>
                <a:srgbClr val="80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043608" y="2276872"/>
            <a:ext cx="7272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700" dirty="0" smtClean="0"/>
              <a:t>Análisis de noticas, entrevistas y presentaciones de la comisión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700" dirty="0" smtClean="0"/>
              <a:t>Red actores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700" dirty="0" smtClean="0"/>
              <a:t>Análisis mercado de gas </a:t>
            </a:r>
            <a:endParaRPr lang="es-CO" sz="2700" dirty="0"/>
          </a:p>
        </p:txBody>
      </p:sp>
    </p:spTree>
    <p:extLst>
      <p:ext uri="{BB962C8B-B14F-4D97-AF65-F5344CB8AC3E}">
        <p14:creationId xmlns:p14="http://schemas.microsoft.com/office/powerpoint/2010/main" val="1451400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/>
          <a:lstStyle/>
          <a:p>
            <a:r>
              <a:rPr lang="es-CO" b="1" dirty="0" smtClean="0"/>
              <a:t>Gracias !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6125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9632" y="1272391"/>
            <a:ext cx="66967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sz="3800" dirty="0" smtClean="0">
                <a:solidFill>
                  <a:srgbClr val="800000"/>
                </a:solidFill>
              </a:rPr>
              <a:t>Descripción y Motivación</a:t>
            </a:r>
          </a:p>
          <a:p>
            <a:pPr marL="742950" indent="-742950">
              <a:buFont typeface="+mj-lt"/>
              <a:buAutoNum type="arabicPeriod"/>
            </a:pPr>
            <a:endParaRPr lang="es-CO" sz="3800" dirty="0" smtClean="0">
              <a:solidFill>
                <a:srgbClr val="800000"/>
              </a:solidFill>
            </a:endParaRPr>
          </a:p>
          <a:p>
            <a:pPr marL="342900" indent="-342900">
              <a:buAutoNum type="arabicPeriod"/>
            </a:pPr>
            <a:r>
              <a:rPr lang="es-CO" sz="3800" dirty="0" smtClean="0">
                <a:solidFill>
                  <a:srgbClr val="800000"/>
                </a:solidFill>
              </a:rPr>
              <a:t>Métodos Usados</a:t>
            </a:r>
          </a:p>
          <a:p>
            <a:r>
              <a:rPr lang="es-CO" sz="3800" dirty="0" smtClean="0">
                <a:solidFill>
                  <a:srgbClr val="800000"/>
                </a:solidFill>
              </a:rPr>
              <a:t> </a:t>
            </a:r>
          </a:p>
          <a:p>
            <a:r>
              <a:rPr lang="es-CO" sz="3800" dirty="0" smtClean="0">
                <a:solidFill>
                  <a:srgbClr val="800000"/>
                </a:solidFill>
              </a:rPr>
              <a:t>3. Análisis y Resultados</a:t>
            </a:r>
          </a:p>
          <a:p>
            <a:pPr marL="742950" indent="-742950">
              <a:buFont typeface="+mj-lt"/>
              <a:buAutoNum type="arabicPeriod"/>
            </a:pPr>
            <a:endParaRPr lang="es-CO" sz="3800" dirty="0" smtClean="0">
              <a:solidFill>
                <a:srgbClr val="800000"/>
              </a:solidFill>
            </a:endParaRPr>
          </a:p>
          <a:p>
            <a:pPr marL="742950" indent="-742950">
              <a:buFont typeface="+mj-lt"/>
              <a:buAutoNum type="arabicPeriod" startAt="4"/>
            </a:pPr>
            <a:r>
              <a:rPr lang="es-CO" sz="3800" dirty="0" smtClean="0">
                <a:solidFill>
                  <a:srgbClr val="800000"/>
                </a:solidFill>
              </a:rPr>
              <a:t>A futuro</a:t>
            </a:r>
            <a:endParaRPr lang="es-CO" sz="3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2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" y="1484784"/>
            <a:ext cx="64103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053" y="1772816"/>
            <a:ext cx="30384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389"/>
            <a:ext cx="9144000" cy="15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3" y="3263176"/>
            <a:ext cx="4524697" cy="139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798" y="3697585"/>
            <a:ext cx="62293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" y="4869160"/>
            <a:ext cx="31813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672" y="5016797"/>
            <a:ext cx="58388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6205084" y="5764509"/>
            <a:ext cx="16002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6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800000"/>
                </a:solidFill>
              </a:rPr>
              <a:t>Motivación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s-CO" dirty="0" smtClean="0"/>
              <a:t>El fenómeno </a:t>
            </a:r>
            <a:r>
              <a:rPr lang="es-CO" dirty="0"/>
              <a:t>de </a:t>
            </a:r>
            <a:r>
              <a:rPr lang="es-CO" dirty="0" smtClean="0"/>
              <a:t>El Niño </a:t>
            </a:r>
            <a:r>
              <a:rPr lang="es-CO" dirty="0"/>
              <a:t>ocurrido entre septiembre de 2015 y abril de 2016, </a:t>
            </a:r>
            <a:r>
              <a:rPr lang="es-CO" dirty="0" smtClean="0"/>
              <a:t>puso en duda la sostenibilidad del sector eléctrico colombiano, especialmente el funcionamiento del esquema de cargo por confiabilidad. </a:t>
            </a:r>
          </a:p>
          <a:p>
            <a:pPr algn="just">
              <a:lnSpc>
                <a:spcPct val="120000"/>
              </a:lnSpc>
            </a:pPr>
            <a:endParaRPr lang="es-CO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s-CO" dirty="0" smtClean="0"/>
              <a:t>Durante la crisis eléctrica las agentes percibieron que el discurso de la Comisión de Regulación de Energía y gas (CREG) no era consistente con los fundamentales del esquema expuestos desde el años 2004.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714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s-CO" b="1" dirty="0" smtClean="0">
                <a:solidFill>
                  <a:srgbClr val="800000"/>
                </a:solidFill>
              </a:rPr>
              <a:t>Pregunta de investigación</a:t>
            </a:r>
            <a:endParaRPr lang="es-CO" b="1" dirty="0">
              <a:solidFill>
                <a:srgbClr val="8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348880"/>
            <a:ext cx="8229600" cy="2592288"/>
          </a:xfrm>
        </p:spPr>
        <p:txBody>
          <a:bodyPr>
            <a:normAutofit/>
          </a:bodyPr>
          <a:lstStyle/>
          <a:p>
            <a:pPr algn="just"/>
            <a:r>
              <a:rPr lang="es-CO" sz="2800" dirty="0"/>
              <a:t>¿</a:t>
            </a:r>
            <a:r>
              <a:rPr lang="es-CO" sz="2800" dirty="0" smtClean="0"/>
              <a:t>Fue el </a:t>
            </a:r>
            <a:r>
              <a:rPr lang="es-CO" sz="2800" dirty="0"/>
              <a:t>discurso del Regulador frente al esquema del cargo por confiabilidad y sus principales características y objetivos </a:t>
            </a:r>
            <a:r>
              <a:rPr lang="es-CO" sz="2800" dirty="0" smtClean="0"/>
              <a:t>consistente </a:t>
            </a:r>
            <a:r>
              <a:rPr lang="es-CO" sz="2800" dirty="0"/>
              <a:t>en los análisis realizados para enfrentar la crisis energética que recientemente impacto al </a:t>
            </a:r>
            <a:r>
              <a:rPr lang="es-CO" sz="2800" dirty="0" smtClean="0"/>
              <a:t>país?</a:t>
            </a:r>
          </a:p>
        </p:txBody>
      </p:sp>
    </p:spTree>
    <p:extLst>
      <p:ext uri="{BB962C8B-B14F-4D97-AF65-F5344CB8AC3E}">
        <p14:creationId xmlns:p14="http://schemas.microsoft.com/office/powerpoint/2010/main" val="38320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s-CO" b="1" dirty="0" smtClean="0">
                <a:solidFill>
                  <a:srgbClr val="800000"/>
                </a:solidFill>
              </a:rPr>
              <a:t>Metodología</a:t>
            </a:r>
            <a:endParaRPr lang="es-CO" b="1" dirty="0">
              <a:solidFill>
                <a:srgbClr val="8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95536" y="2596554"/>
            <a:ext cx="5400600" cy="313670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s-CO" sz="2700" dirty="0" smtClean="0"/>
              <a:t>Análisis de documentos y resoluciones emitidos </a:t>
            </a:r>
            <a:r>
              <a:rPr lang="es-CO" sz="2700" dirty="0"/>
              <a:t>por </a:t>
            </a:r>
            <a:r>
              <a:rPr lang="es-CO" sz="2700" dirty="0" smtClean="0"/>
              <a:t>la CREG, sobre </a:t>
            </a:r>
            <a:r>
              <a:rPr lang="es-CO" sz="2700" dirty="0"/>
              <a:t>los cuales se fundamenta el esquema de Cargo por </a:t>
            </a:r>
            <a:r>
              <a:rPr lang="es-CO" sz="2700" dirty="0" smtClean="0"/>
              <a:t>Confiabilidad y se realizan análisis y modificaciones.</a:t>
            </a:r>
          </a:p>
          <a:p>
            <a:pPr>
              <a:spcBef>
                <a:spcPts val="0"/>
              </a:spcBef>
            </a:pPr>
            <a:endParaRPr lang="es-CO" sz="27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48880"/>
            <a:ext cx="2255195" cy="255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7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33265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800000"/>
                </a:solidFill>
              </a:rPr>
              <a:t>Métodos Utilizados</a:t>
            </a:r>
            <a:endParaRPr lang="es-CO" b="1" dirty="0">
              <a:solidFill>
                <a:srgbClr val="800000"/>
              </a:solidFill>
            </a:endParaRP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683568" y="1475656"/>
            <a:ext cx="7848872" cy="45365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s-CO" sz="2700" dirty="0" smtClean="0"/>
              <a:t>Web Scraping </a:t>
            </a:r>
          </a:p>
          <a:p>
            <a:pPr algn="just">
              <a:spcBef>
                <a:spcPts val="0"/>
              </a:spcBef>
            </a:pPr>
            <a:r>
              <a:rPr lang="es-CO" sz="2700" dirty="0" smtClean="0"/>
              <a:t>OCR</a:t>
            </a:r>
          </a:p>
          <a:p>
            <a:pPr algn="just">
              <a:spcBef>
                <a:spcPts val="0"/>
              </a:spcBef>
            </a:pPr>
            <a:r>
              <a:rPr lang="es-CO" sz="2700" dirty="0" smtClean="0"/>
              <a:t>Manejo de listas</a:t>
            </a:r>
          </a:p>
          <a:p>
            <a:pPr algn="just">
              <a:spcBef>
                <a:spcPts val="0"/>
              </a:spcBef>
            </a:pPr>
            <a:r>
              <a:rPr lang="es-CO" sz="2700" dirty="0" smtClean="0"/>
              <a:t>Funciones</a:t>
            </a:r>
          </a:p>
          <a:p>
            <a:pPr algn="just">
              <a:spcBef>
                <a:spcPts val="0"/>
              </a:spcBef>
            </a:pPr>
            <a:r>
              <a:rPr lang="es-CO" sz="2700" dirty="0" smtClean="0"/>
              <a:t>Gráficos</a:t>
            </a:r>
          </a:p>
          <a:p>
            <a:pPr algn="just">
              <a:spcBef>
                <a:spcPts val="0"/>
              </a:spcBef>
            </a:pPr>
            <a:endParaRPr lang="es-CO" sz="27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s-CO" sz="2700" dirty="0"/>
          </a:p>
          <a:p>
            <a:pPr algn="just">
              <a:spcBef>
                <a:spcPts val="0"/>
              </a:spcBef>
            </a:pPr>
            <a:r>
              <a:rPr lang="es-CO" sz="2700" dirty="0" err="1"/>
              <a:t>Urllib</a:t>
            </a:r>
            <a:r>
              <a:rPr lang="es-CO" sz="2700" dirty="0"/>
              <a:t>, </a:t>
            </a:r>
            <a:r>
              <a:rPr lang="es-CO" sz="2700" dirty="0" err="1"/>
              <a:t>Beautifulsoup</a:t>
            </a:r>
            <a:r>
              <a:rPr lang="es-CO" sz="2700" dirty="0"/>
              <a:t>, Regular </a:t>
            </a:r>
            <a:r>
              <a:rPr lang="es-CO" sz="2700" dirty="0" err="1"/>
              <a:t>expressions</a:t>
            </a:r>
            <a:r>
              <a:rPr lang="es-CO" sz="2700" dirty="0"/>
              <a:t>, </a:t>
            </a:r>
            <a:r>
              <a:rPr lang="es-CO" sz="2800" dirty="0" err="1"/>
              <a:t>M</a:t>
            </a:r>
            <a:r>
              <a:rPr lang="es-CO" sz="2800" dirty="0" err="1" smtClean="0"/>
              <a:t>atplotlib</a:t>
            </a:r>
            <a:r>
              <a:rPr lang="es-CO" sz="2800" dirty="0" smtClean="0"/>
              <a:t>, </a:t>
            </a:r>
            <a:r>
              <a:rPr lang="es-CO" sz="2800" dirty="0" err="1" smtClean="0"/>
              <a:t>Nltk</a:t>
            </a:r>
            <a:r>
              <a:rPr lang="es-CO" sz="2800" dirty="0" smtClean="0"/>
              <a:t>, </a:t>
            </a:r>
            <a:r>
              <a:rPr lang="es-CO" sz="2800" dirty="0" err="1"/>
              <a:t>C</a:t>
            </a:r>
            <a:r>
              <a:rPr lang="es-CO" sz="2800" dirty="0" err="1" smtClean="0"/>
              <a:t>ollections</a:t>
            </a:r>
            <a:r>
              <a:rPr lang="es-CO" sz="2800" dirty="0" smtClean="0"/>
              <a:t>, </a:t>
            </a:r>
            <a:r>
              <a:rPr lang="es-CO" sz="2800" dirty="0" err="1"/>
              <a:t>S</a:t>
            </a:r>
            <a:r>
              <a:rPr lang="es-CO" sz="2800" dirty="0" err="1" smtClean="0"/>
              <a:t>tring</a:t>
            </a:r>
            <a:r>
              <a:rPr lang="es-CO" sz="2800" dirty="0" smtClean="0"/>
              <a:t>, </a:t>
            </a:r>
            <a:r>
              <a:rPr lang="es-CO" sz="2800" dirty="0" err="1" smtClean="0"/>
              <a:t>WordCloud</a:t>
            </a:r>
            <a:r>
              <a:rPr lang="es-CO" sz="2800" dirty="0" smtClean="0"/>
              <a:t>, Os, PIL. </a:t>
            </a:r>
            <a:endParaRPr lang="es-CO" sz="2800" dirty="0"/>
          </a:p>
          <a:p>
            <a:pPr algn="just">
              <a:spcBef>
                <a:spcPts val="0"/>
              </a:spcBef>
            </a:pPr>
            <a:endParaRPr lang="es-CO" sz="2800" dirty="0"/>
          </a:p>
          <a:p>
            <a:pPr algn="just">
              <a:spcBef>
                <a:spcPts val="0"/>
              </a:spcBef>
            </a:pPr>
            <a:endParaRPr lang="es-CO" sz="2700" dirty="0"/>
          </a:p>
          <a:p>
            <a:pPr algn="just">
              <a:spcBef>
                <a:spcPts val="0"/>
              </a:spcBef>
            </a:pPr>
            <a:endParaRPr lang="es-CO" sz="27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endParaRPr lang="es-CO" sz="27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endParaRPr lang="es-CO" sz="27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endParaRPr lang="es-CO" sz="2700" dirty="0" smtClean="0"/>
          </a:p>
          <a:p>
            <a:pPr>
              <a:spcBef>
                <a:spcPts val="0"/>
              </a:spcBef>
            </a:pPr>
            <a:endParaRPr lang="es-CO" sz="2700" dirty="0" smtClean="0"/>
          </a:p>
        </p:txBody>
      </p:sp>
    </p:spTree>
    <p:extLst>
      <p:ext uri="{BB962C8B-B14F-4D97-AF65-F5344CB8AC3E}">
        <p14:creationId xmlns:p14="http://schemas.microsoft.com/office/powerpoint/2010/main" val="49994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1340768"/>
            <a:ext cx="73448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700" b="1" dirty="0"/>
              <a:t>C</a:t>
            </a:r>
            <a:r>
              <a:rPr lang="es-CO" sz="2700" b="1" dirty="0" smtClean="0"/>
              <a:t>onfiabilidad, </a:t>
            </a:r>
            <a:r>
              <a:rPr lang="es-CO" sz="2700" b="1" dirty="0" smtClean="0">
                <a:solidFill>
                  <a:srgbClr val="800000"/>
                </a:solidFill>
              </a:rPr>
              <a:t>cargo</a:t>
            </a:r>
            <a:r>
              <a:rPr lang="es-CO" sz="2700" b="1" dirty="0" smtClean="0"/>
              <a:t>, seguro, opción, </a:t>
            </a:r>
            <a:r>
              <a:rPr lang="es-CO" sz="2700" b="1" dirty="0" smtClean="0">
                <a:solidFill>
                  <a:srgbClr val="800000"/>
                </a:solidFill>
              </a:rPr>
              <a:t>financiera</a:t>
            </a:r>
            <a:r>
              <a:rPr lang="es-CO" sz="2700" b="1" dirty="0" smtClean="0"/>
              <a:t>, expansión, mercado, energía, remuneración, inversión, </a:t>
            </a:r>
            <a:r>
              <a:rPr lang="es-CO" sz="2700" b="1" dirty="0" smtClean="0">
                <a:solidFill>
                  <a:srgbClr val="800000"/>
                </a:solidFill>
              </a:rPr>
              <a:t>contratos</a:t>
            </a:r>
            <a:r>
              <a:rPr lang="es-CO" sz="2700" b="1" dirty="0" smtClean="0"/>
              <a:t>, señales, </a:t>
            </a:r>
            <a:r>
              <a:rPr lang="es-CO" sz="2700" b="1" dirty="0" smtClean="0">
                <a:solidFill>
                  <a:srgbClr val="800000"/>
                </a:solidFill>
              </a:rPr>
              <a:t>escasez</a:t>
            </a:r>
            <a:r>
              <a:rPr lang="es-CO" sz="2700" b="1" dirty="0" smtClean="0"/>
              <a:t>, competitiva, </a:t>
            </a:r>
            <a:r>
              <a:rPr lang="es-CO" sz="2700" b="1" dirty="0" smtClean="0">
                <a:solidFill>
                  <a:srgbClr val="800000"/>
                </a:solidFill>
              </a:rPr>
              <a:t>neutralidad</a:t>
            </a:r>
            <a:r>
              <a:rPr lang="es-CO" sz="2700" b="1" dirty="0" smtClean="0"/>
              <a:t>, política, seguridad, desabastecimiento, capacidad, firme, demanda, </a:t>
            </a:r>
            <a:r>
              <a:rPr lang="es-CO" sz="2700" b="1" dirty="0" smtClean="0">
                <a:solidFill>
                  <a:srgbClr val="800000"/>
                </a:solidFill>
              </a:rPr>
              <a:t>cubrimiento</a:t>
            </a:r>
            <a:r>
              <a:rPr lang="es-CO" sz="2700" b="1" dirty="0" smtClean="0"/>
              <a:t>, disponibilidad, </a:t>
            </a:r>
            <a:r>
              <a:rPr lang="es-CO" sz="2700" b="1" dirty="0" smtClean="0">
                <a:solidFill>
                  <a:srgbClr val="800000"/>
                </a:solidFill>
              </a:rPr>
              <a:t>eficiencia</a:t>
            </a:r>
            <a:r>
              <a:rPr lang="es-CO" sz="2700" b="1" dirty="0" smtClean="0"/>
              <a:t>, tecnología, generación, subasta, asegurar, agentes, </a:t>
            </a:r>
            <a:r>
              <a:rPr lang="es-CO" sz="2700" b="1" dirty="0" smtClean="0">
                <a:solidFill>
                  <a:srgbClr val="800000"/>
                </a:solidFill>
              </a:rPr>
              <a:t>suministro</a:t>
            </a:r>
            <a:r>
              <a:rPr lang="es-CO" sz="2700" b="1" dirty="0" smtClean="0"/>
              <a:t>, incentivos, </a:t>
            </a:r>
            <a:r>
              <a:rPr lang="es-CO" sz="2700" b="1" dirty="0" smtClean="0">
                <a:solidFill>
                  <a:srgbClr val="800000"/>
                </a:solidFill>
              </a:rPr>
              <a:t>plantas</a:t>
            </a:r>
            <a:r>
              <a:rPr lang="es-CO" sz="2700" b="1" dirty="0" smtClean="0"/>
              <a:t>, generadores, bolsa, combustibles, gas, líquidos, prima, riesgo, compromiso, financiera, </a:t>
            </a:r>
            <a:r>
              <a:rPr lang="es-CO" sz="2700" b="1" dirty="0" smtClean="0">
                <a:solidFill>
                  <a:srgbClr val="800000"/>
                </a:solidFill>
              </a:rPr>
              <a:t>optimización</a:t>
            </a:r>
            <a:r>
              <a:rPr lang="es-CO" sz="2700" b="1" dirty="0" smtClean="0"/>
              <a:t>, valoración, </a:t>
            </a:r>
            <a:r>
              <a:rPr lang="es-CO" sz="2700" b="1" dirty="0" smtClean="0">
                <a:solidFill>
                  <a:srgbClr val="800000"/>
                </a:solidFill>
              </a:rPr>
              <a:t>entrada</a:t>
            </a:r>
            <a:r>
              <a:rPr lang="es-CO" sz="2700" b="1" dirty="0" smtClean="0"/>
              <a:t>, costos, </a:t>
            </a:r>
            <a:r>
              <a:rPr lang="es-CO" sz="2700" b="1" dirty="0" smtClean="0">
                <a:solidFill>
                  <a:srgbClr val="800000"/>
                </a:solidFill>
              </a:rPr>
              <a:t>oferta</a:t>
            </a:r>
            <a:r>
              <a:rPr lang="es-CO" sz="2700" b="1" dirty="0" smtClean="0"/>
              <a:t>, reglas, fenómeno, </a:t>
            </a:r>
            <a:r>
              <a:rPr lang="es-CO" sz="2700" b="1" dirty="0" smtClean="0">
                <a:solidFill>
                  <a:srgbClr val="800000"/>
                </a:solidFill>
              </a:rPr>
              <a:t>pico</a:t>
            </a:r>
            <a:r>
              <a:rPr lang="es-CO" sz="2700" b="1" dirty="0" smtClean="0"/>
              <a:t>, niño.</a:t>
            </a:r>
            <a:endParaRPr lang="es-CO" sz="2700" b="1" dirty="0"/>
          </a:p>
          <a:p>
            <a:endParaRPr lang="es-CO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33265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800000"/>
                </a:solidFill>
              </a:rPr>
              <a:t>Palabras claves </a:t>
            </a:r>
            <a:endParaRPr lang="es-CO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3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800000"/>
                </a:solidFill>
              </a:rPr>
              <a:t>Retos</a:t>
            </a:r>
            <a:endParaRPr lang="es-CO" b="1" dirty="0">
              <a:solidFill>
                <a:srgbClr val="800000"/>
              </a:solidFill>
            </a:endParaRP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585900" y="1403648"/>
            <a:ext cx="7848872" cy="52657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s-CO" sz="2700" dirty="0" smtClean="0"/>
              <a:t>Limpiar los URL para obtener el link directo al pdf</a:t>
            </a:r>
          </a:p>
          <a:p>
            <a:pPr algn="just">
              <a:spcBef>
                <a:spcPts val="0"/>
              </a:spcBef>
            </a:pPr>
            <a:endParaRPr lang="es-CO" sz="2700" dirty="0" smtClean="0"/>
          </a:p>
          <a:p>
            <a:pPr algn="just">
              <a:spcBef>
                <a:spcPts val="0"/>
              </a:spcBef>
            </a:pPr>
            <a:r>
              <a:rPr lang="es-CO" sz="2700" smtClean="0"/>
              <a:t>Realizar </a:t>
            </a:r>
            <a:r>
              <a:rPr lang="es-CO" sz="2700" dirty="0" smtClean="0"/>
              <a:t>el proceso de OCR</a:t>
            </a:r>
          </a:p>
          <a:p>
            <a:pPr algn="just">
              <a:spcBef>
                <a:spcPts val="0"/>
              </a:spcBef>
            </a:pPr>
            <a:endParaRPr lang="es-CO" sz="2700" dirty="0" smtClean="0"/>
          </a:p>
          <a:p>
            <a:pPr algn="just">
              <a:spcBef>
                <a:spcPts val="0"/>
              </a:spcBef>
            </a:pPr>
            <a:r>
              <a:rPr lang="es-CO" sz="2700" dirty="0" err="1" smtClean="0"/>
              <a:t>Common</a:t>
            </a:r>
            <a:r>
              <a:rPr lang="es-CO" sz="2700" dirty="0" smtClean="0"/>
              <a:t> </a:t>
            </a:r>
            <a:r>
              <a:rPr lang="es-CO" sz="2700" dirty="0" err="1" smtClean="0"/>
              <a:t>words</a:t>
            </a:r>
            <a:r>
              <a:rPr lang="es-CO" sz="2700" dirty="0" smtClean="0"/>
              <a:t> </a:t>
            </a:r>
          </a:p>
          <a:p>
            <a:pPr algn="just">
              <a:spcBef>
                <a:spcPts val="0"/>
              </a:spcBef>
            </a:pPr>
            <a:endParaRPr lang="es-CO" sz="2700" dirty="0"/>
          </a:p>
          <a:p>
            <a:pPr algn="just">
              <a:spcBef>
                <a:spcPts val="0"/>
              </a:spcBef>
            </a:pPr>
            <a:r>
              <a:rPr lang="es-CO" sz="2700" dirty="0" smtClean="0"/>
              <a:t>Nube de palabras </a:t>
            </a:r>
          </a:p>
          <a:p>
            <a:pPr algn="just">
              <a:spcBef>
                <a:spcPts val="0"/>
              </a:spcBef>
            </a:pPr>
            <a:endParaRPr lang="es-CO" sz="2700" dirty="0"/>
          </a:p>
          <a:p>
            <a:pPr algn="just">
              <a:spcBef>
                <a:spcPts val="0"/>
              </a:spcBef>
            </a:pPr>
            <a:r>
              <a:rPr lang="es-CO" sz="2700" dirty="0" err="1" smtClean="0"/>
              <a:t>Pip</a:t>
            </a:r>
            <a:endParaRPr lang="es-CO" sz="27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s-CO" sz="27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endParaRPr lang="es-CO" sz="27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endParaRPr lang="es-CO" sz="27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endParaRPr lang="es-CO" sz="27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endParaRPr lang="es-CO" sz="2700" dirty="0" smtClean="0"/>
          </a:p>
          <a:p>
            <a:pPr>
              <a:spcBef>
                <a:spcPts val="0"/>
              </a:spcBef>
            </a:pPr>
            <a:endParaRPr lang="es-CO" sz="2700" dirty="0" smtClean="0"/>
          </a:p>
        </p:txBody>
      </p:sp>
    </p:spTree>
    <p:extLst>
      <p:ext uri="{BB962C8B-B14F-4D97-AF65-F5344CB8AC3E}">
        <p14:creationId xmlns:p14="http://schemas.microsoft.com/office/powerpoint/2010/main" val="594759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404</Words>
  <Application>Microsoft Office PowerPoint</Application>
  <PresentationFormat>Presentación en pantalla (4:3)</PresentationFormat>
  <Paragraphs>68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Análisis de discurso del esquema de Cargo por Confiabilidad</vt:lpstr>
      <vt:lpstr>Presentación de PowerPoint</vt:lpstr>
      <vt:lpstr>Presentación de PowerPoint</vt:lpstr>
      <vt:lpstr>Motivación </vt:lpstr>
      <vt:lpstr>Pregunta de investigación</vt:lpstr>
      <vt:lpstr>Metodología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discurso del esquema de Cargo por Confiabilidad</dc:title>
  <dc:creator>Profesional Andeg</dc:creator>
  <cp:lastModifiedBy>Profesional Andeg</cp:lastModifiedBy>
  <cp:revision>47</cp:revision>
  <dcterms:created xsi:type="dcterms:W3CDTF">2016-10-23T22:38:38Z</dcterms:created>
  <dcterms:modified xsi:type="dcterms:W3CDTF">2016-11-26T04:12:53Z</dcterms:modified>
</cp:coreProperties>
</file>