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10711180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3267" y="354012"/>
            <a:ext cx="10705464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857" y="1540192"/>
            <a:ext cx="11424284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517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204088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15" dirty="0">
                <a:solidFill>
                  <a:srgbClr val="0E0E0E"/>
                </a:solidFill>
              </a:rPr>
              <a:t> </a:t>
            </a:r>
            <a:r>
              <a:rPr sz="3200" spc="-5" dirty="0">
                <a:solidFill>
                  <a:srgbClr val="0E0E0E"/>
                </a:solidFill>
              </a:rPr>
              <a:t>Data</a:t>
            </a:r>
            <a:r>
              <a:rPr sz="3200" spc="-3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5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25" dirty="0">
                <a:solidFill>
                  <a:srgbClr val="0E0E0E"/>
                </a:solidFill>
              </a:rPr>
              <a:t> </a:t>
            </a:r>
            <a:r>
              <a:rPr sz="3200" spc="5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41375" y="2693098"/>
            <a:ext cx="6648450" cy="1487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STUDENT</a:t>
            </a:r>
            <a:r>
              <a:rPr sz="24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10" dirty="0">
                <a:latin typeface="Calibri" panose="020F0502020204030204"/>
                <a:cs typeface="Calibri" panose="020F0502020204030204"/>
              </a:rPr>
              <a:t>NAME</a:t>
            </a:r>
            <a:r>
              <a:rPr lang="en-IN" sz="2400" spc="10" dirty="0">
                <a:latin typeface="Calibri" panose="020F0502020204030204"/>
                <a:cs typeface="Calibri" panose="020F0502020204030204"/>
              </a:rPr>
              <a:t> : MONICA R A 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99000"/>
              </a:lnSpc>
              <a:spcBef>
                <a:spcPts val="75"/>
              </a:spcBef>
            </a:pPr>
            <a:r>
              <a:rPr sz="2400" spc="-5" dirty="0">
                <a:latin typeface="Calibri" panose="020F0502020204030204"/>
                <a:cs typeface="Calibri" panose="020F0502020204030204"/>
              </a:rPr>
              <a:t>REGISTER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NO:</a:t>
            </a:r>
            <a:r>
              <a:rPr sz="24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solidFill>
                  <a:srgbClr val="212121"/>
                </a:solidFill>
                <a:latin typeface="Arial MT"/>
                <a:cs typeface="Arial MT"/>
              </a:rPr>
              <a:t>312209</a:t>
            </a:r>
            <a:r>
              <a:rPr lang="en-IN" sz="2400" spc="-5" dirty="0">
                <a:solidFill>
                  <a:srgbClr val="212121"/>
                </a:solidFill>
                <a:latin typeface="Arial MT"/>
                <a:cs typeface="Arial MT"/>
              </a:rPr>
              <a:t>728</a:t>
            </a:r>
            <a:r>
              <a:rPr sz="2400" spc="-5" dirty="0">
                <a:solidFill>
                  <a:srgbClr val="212121"/>
                </a:solidFill>
                <a:latin typeface="Arial MT"/>
                <a:cs typeface="Arial MT"/>
              </a:rPr>
              <a:t>/asunm1353312209</a:t>
            </a:r>
            <a:r>
              <a:rPr lang="en-IN" sz="2400" spc="-5" dirty="0">
                <a:solidFill>
                  <a:srgbClr val="212121"/>
                </a:solidFill>
                <a:latin typeface="Arial MT"/>
                <a:cs typeface="Arial MT"/>
              </a:rPr>
              <a:t>728</a:t>
            </a:r>
            <a:r>
              <a:rPr sz="2400" spc="-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400" spc="-6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DEPARTMENT:</a:t>
            </a:r>
            <a:r>
              <a:rPr lang="en-IN"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B.COM.MARKETING</a:t>
            </a:r>
            <a:r>
              <a:rPr sz="24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MANAGEMENT </a:t>
            </a:r>
            <a:r>
              <a:rPr sz="240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COLLEGE:ANNA</a:t>
            </a:r>
            <a:r>
              <a:rPr sz="24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ADARSH COLLEGE</a:t>
            </a:r>
            <a:r>
              <a:rPr sz="24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FOR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WOMEN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pc="-4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pc="-3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pc="-45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pc="25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pc="5" dirty="0">
                <a:latin typeface="Trebuchet MS" panose="020B0603020202020204"/>
                <a:cs typeface="Trebuchet MS" panose="020B0603020202020204"/>
              </a:rPr>
              <a:t>G</a:t>
            </a:r>
            <a:endParaRPr spc="5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93775" y="1463611"/>
            <a:ext cx="7881620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1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Collection: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080">
              <a:lnSpc>
                <a:spcPct val="101000"/>
              </a:lnSpc>
              <a:spcBef>
                <a:spcPts val="5"/>
              </a:spcBef>
            </a:pPr>
            <a:r>
              <a:rPr sz="1800" dirty="0">
                <a:latin typeface="Calibri" panose="020F0502020204030204"/>
                <a:cs typeface="Calibri" panose="020F0502020204030204"/>
              </a:rPr>
              <a:t>This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18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analysis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was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sourced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from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Edunet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website.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dataset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contained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some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missing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values.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65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identify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these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gaps,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employed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conditional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technique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 detect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missing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terms,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such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as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exit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data.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Afterward,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applied filtering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sorting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methods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fill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missing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values.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Feature</a:t>
            </a:r>
            <a:r>
              <a:rPr sz="1800" b="1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Collection: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93345" indent="-81280">
              <a:lnSpc>
                <a:spcPct val="100000"/>
              </a:lnSpc>
              <a:spcBef>
                <a:spcPts val="20"/>
              </a:spcBef>
              <a:buSzPct val="94000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Pivot</a:t>
            </a:r>
            <a:r>
              <a:rPr sz="1800" b="1" spc="-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Table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93345" indent="-81280">
              <a:lnSpc>
                <a:spcPct val="100000"/>
              </a:lnSpc>
              <a:spcBef>
                <a:spcPts val="20"/>
              </a:spcBef>
              <a:buSzPct val="94000"/>
              <a:buFont typeface="Arial MT"/>
              <a:buChar char="•"/>
              <a:tabLst>
                <a:tab pos="93980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Charts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5598160">
              <a:lnSpc>
                <a:spcPct val="101000"/>
              </a:lnSpc>
              <a:buSzPct val="94000"/>
              <a:buFont typeface="Arial MT"/>
              <a:buChar char="•"/>
              <a:tabLst>
                <a:tab pos="93980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Conditional</a:t>
            </a:r>
            <a:r>
              <a:rPr sz="1800" b="1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Formatting </a:t>
            </a:r>
            <a:r>
              <a:rPr sz="1800" b="1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Pivot</a:t>
            </a:r>
            <a:r>
              <a:rPr sz="1800" b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Table: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89230" indent="-176530">
              <a:lnSpc>
                <a:spcPts val="2105"/>
              </a:lnSpc>
              <a:buSzPct val="94000"/>
              <a:buAutoNum type="arabicPeriod"/>
              <a:tabLst>
                <a:tab pos="189230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Select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Data: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Highlight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range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you</a:t>
            </a:r>
            <a:r>
              <a:rPr sz="18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wish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analyze.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89230" indent="-176530">
              <a:lnSpc>
                <a:spcPct val="100000"/>
              </a:lnSpc>
              <a:spcBef>
                <a:spcPts val="15"/>
              </a:spcBef>
              <a:buSzPct val="94000"/>
              <a:buAutoNum type="arabicPeriod"/>
              <a:tabLst>
                <a:tab pos="189230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Insert</a:t>
            </a:r>
            <a:r>
              <a:rPr sz="1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Pivot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25" dirty="0">
                <a:latin typeface="Calibri" panose="020F0502020204030204"/>
                <a:cs typeface="Calibri" panose="020F0502020204030204"/>
              </a:rPr>
              <a:t>Table:</a:t>
            </a:r>
            <a:r>
              <a:rPr sz="1800" b="1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Navigate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"Insert"</a:t>
            </a:r>
            <a:r>
              <a:rPr sz="18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tab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select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"PivotTable."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33655">
              <a:lnSpc>
                <a:spcPct val="101000"/>
              </a:lnSpc>
              <a:spcBef>
                <a:spcPts val="5"/>
              </a:spcBef>
              <a:buSzPct val="94000"/>
              <a:buAutoNum type="arabicPeriod"/>
              <a:tabLst>
                <a:tab pos="189230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Choose</a:t>
            </a:r>
            <a:r>
              <a:rPr sz="1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Options:</a:t>
            </a:r>
            <a:r>
              <a:rPr sz="1800" b="1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dialog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box,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decide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where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you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want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place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Pivot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Table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(either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new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worksheet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current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one).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 marR="7620">
              <a:lnSpc>
                <a:spcPts val="2100"/>
              </a:lnSpc>
              <a:spcBef>
                <a:spcPts val="135"/>
              </a:spcBef>
              <a:buSzPct val="94000"/>
              <a:buAutoNum type="arabicPeriod"/>
              <a:tabLst>
                <a:tab pos="189230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Design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Pivot</a:t>
            </a:r>
            <a:r>
              <a:rPr sz="1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Table:</a:t>
            </a:r>
            <a:r>
              <a:rPr sz="1800" b="1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Drag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drop</a:t>
            </a:r>
            <a:r>
              <a:rPr sz="1800" dirty="0">
                <a:latin typeface="Calibri" panose="020F0502020204030204"/>
                <a:cs typeface="Calibri" panose="020F0502020204030204"/>
              </a:rPr>
              <a:t> fields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into</a:t>
            </a:r>
            <a:r>
              <a:rPr sz="18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“Rows,”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“Columns,”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“Values,”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“Filters”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sections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structure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analyze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your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data.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5175" y="853503"/>
            <a:ext cx="7555230" cy="4697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Calibri" panose="020F0502020204030204"/>
                <a:cs typeface="Calibri" panose="020F0502020204030204"/>
              </a:rPr>
              <a:t>P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30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50" dirty="0">
                <a:latin typeface="Calibri" panose="020F0502020204030204"/>
                <a:cs typeface="Calibri" panose="020F0502020204030204"/>
              </a:rPr>
              <a:t>f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o</a:t>
            </a:r>
            <a:r>
              <a:rPr sz="1800" b="1" spc="35" dirty="0">
                <a:latin typeface="Calibri" panose="020F0502020204030204"/>
                <a:cs typeface="Calibri" panose="020F0502020204030204"/>
              </a:rPr>
              <a:t>r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m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an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c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v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e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l</a:t>
            </a:r>
            <a:r>
              <a:rPr sz="1800" b="1" dirty="0">
                <a:latin typeface="Calibri" panose="020F0502020204030204"/>
                <a:cs typeface="Calibri" panose="020F0502020204030204"/>
              </a:rPr>
              <a:t>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88595" indent="-176530">
              <a:lnSpc>
                <a:spcPct val="100000"/>
              </a:lnSpc>
              <a:spcBef>
                <a:spcPts val="20"/>
              </a:spcBef>
              <a:buSzPct val="94000"/>
              <a:buAutoNum type="arabicPeriod"/>
              <a:tabLst>
                <a:tab pos="189230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Define</a:t>
            </a:r>
            <a:r>
              <a:rPr sz="1800" b="1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b="1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Metrics: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 marR="5080" lvl="1" indent="-286385">
              <a:lnSpc>
                <a:spcPct val="101000"/>
              </a:lnSpc>
              <a:buAutoNum type="arabicPeriod"/>
              <a:tabLst>
                <a:tab pos="756285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Identify</a:t>
            </a:r>
            <a:r>
              <a:rPr sz="1800" b="1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KPIs:</a:t>
            </a:r>
            <a:r>
              <a:rPr sz="180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Determine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key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indicators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pertinent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the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role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project,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such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as</a:t>
            </a:r>
            <a:r>
              <a:rPr sz="1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sales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targets,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deadlines,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quality</a:t>
            </a:r>
            <a:r>
              <a:rPr sz="18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standards,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>
              <a:lnSpc>
                <a:spcPts val="2130"/>
              </a:lnSpc>
              <a:spcBef>
                <a:spcPts val="2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customer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satisfaction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scores.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88595" lvl="1" indent="-176530">
              <a:lnSpc>
                <a:spcPts val="2130"/>
              </a:lnSpc>
              <a:buAutoNum type="arabicPeriod" startAt="2"/>
              <a:tabLst>
                <a:tab pos="189230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Collect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Data: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 marR="71755" lvl="2" indent="-286385">
              <a:lnSpc>
                <a:spcPct val="101000"/>
              </a:lnSpc>
              <a:buAutoNum type="arabicPeriod"/>
              <a:tabLst>
                <a:tab pos="756285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Gather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5" dirty="0">
                <a:latin typeface="Calibri" panose="020F0502020204030204"/>
                <a:cs typeface="Calibri" panose="020F0502020204030204"/>
              </a:rPr>
              <a:t>Data:</a:t>
            </a:r>
            <a:r>
              <a:rPr sz="1800" b="1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Compile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both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quantitative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qualitative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data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related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 KPIs,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including performance evaluations, productivity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metrics,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attendance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records,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feedback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from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peers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or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customers.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88595" lvl="1" indent="-176530">
              <a:lnSpc>
                <a:spcPts val="2130"/>
              </a:lnSpc>
              <a:spcBef>
                <a:spcPts val="20"/>
              </a:spcBef>
              <a:buAutoNum type="arabicPeriod" startAt="2"/>
              <a:tabLst>
                <a:tab pos="189230" algn="l"/>
              </a:tabLst>
            </a:pPr>
            <a:r>
              <a:rPr sz="1800" b="1" spc="-15" dirty="0">
                <a:latin typeface="Calibri" panose="020F0502020204030204"/>
                <a:cs typeface="Calibri" panose="020F0502020204030204"/>
              </a:rPr>
              <a:t>Analyze</a:t>
            </a:r>
            <a:r>
              <a:rPr sz="1800" b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20" dirty="0">
                <a:latin typeface="Calibri" panose="020F0502020204030204"/>
                <a:cs typeface="Calibri" panose="020F0502020204030204"/>
              </a:rPr>
              <a:t>Data: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 marR="400050" lvl="2" indent="-286385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756285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Create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Metrics:</a:t>
            </a:r>
            <a:r>
              <a:rPr sz="1800" b="1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Utilize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data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calculate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metrics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like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average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scores,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achievement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percentages,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trend</a:t>
            </a:r>
            <a:r>
              <a:rPr sz="18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analyses.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 lvl="2" indent="-286385">
              <a:lnSpc>
                <a:spcPts val="2100"/>
              </a:lnSpc>
              <a:buAutoNum type="arabicPeriod"/>
              <a:tabLst>
                <a:tab pos="756285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Compare</a:t>
            </a:r>
            <a:r>
              <a:rPr sz="18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Benchmarks:</a:t>
            </a:r>
            <a:r>
              <a:rPr sz="1800" b="1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Evaluate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individual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or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team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against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>
              <a:lnSpc>
                <a:spcPct val="100000"/>
              </a:lnSpc>
              <a:spcBef>
                <a:spcPts val="15"/>
              </a:spcBef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established benchmarks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industry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standards.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88595" lvl="1" indent="-176530">
              <a:lnSpc>
                <a:spcPts val="2130"/>
              </a:lnSpc>
              <a:spcBef>
                <a:spcPts val="20"/>
              </a:spcBef>
              <a:buAutoNum type="arabicPeriod" startAt="4"/>
              <a:tabLst>
                <a:tab pos="189230" algn="l"/>
              </a:tabLst>
            </a:pPr>
            <a:r>
              <a:rPr sz="1800" b="1" spc="-10" dirty="0">
                <a:latin typeface="Calibri" panose="020F0502020204030204"/>
                <a:cs typeface="Calibri" panose="020F0502020204030204"/>
              </a:rPr>
              <a:t>Use</a:t>
            </a:r>
            <a:r>
              <a:rPr sz="1800" b="1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Analytical</a:t>
            </a:r>
            <a:r>
              <a:rPr sz="1800" b="1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Tools: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56285" marR="1120140" lvl="2" indent="-286385">
              <a:lnSpc>
                <a:spcPts val="2180"/>
              </a:lnSpc>
              <a:spcBef>
                <a:spcPts val="30"/>
              </a:spcBef>
              <a:buAutoNum type="arabicPeriod"/>
              <a:tabLst>
                <a:tab pos="756285" algn="l"/>
              </a:tabLst>
            </a:pPr>
            <a:r>
              <a:rPr sz="1800" b="1" spc="-5" dirty="0">
                <a:latin typeface="Calibri" panose="020F0502020204030204"/>
                <a:cs typeface="Calibri" panose="020F0502020204030204"/>
              </a:rPr>
              <a:t>Pivot</a:t>
            </a:r>
            <a:r>
              <a:rPr sz="1800" b="1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30" dirty="0">
                <a:latin typeface="Calibri" panose="020F0502020204030204"/>
                <a:cs typeface="Calibri" panose="020F0502020204030204"/>
              </a:rPr>
              <a:t>Tables:</a:t>
            </a:r>
            <a:r>
              <a:rPr sz="1800" b="1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Leverage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pivot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tables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summarize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analyze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data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software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like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Excel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or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Google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Sheets.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243014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>
                <a:latin typeface="Trebuchet MS" panose="020B0603020202020204"/>
                <a:cs typeface="Trebuchet MS" panose="020B0603020202020204"/>
              </a:rPr>
              <a:t>RESULTS</a:t>
            </a:r>
            <a:endParaRPr spc="-75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  <a:t>12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52650" y="1786001"/>
            <a:ext cx="4572000" cy="3171825"/>
            <a:chOff x="2152650" y="1786001"/>
            <a:chExt cx="4572000" cy="3171825"/>
          </a:xfrm>
        </p:grpSpPr>
        <p:sp>
          <p:nvSpPr>
            <p:cNvPr id="9" name="object 9"/>
            <p:cNvSpPr/>
            <p:nvPr/>
          </p:nvSpPr>
          <p:spPr>
            <a:xfrm>
              <a:off x="2748026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0"/>
                  </a:moveTo>
                  <a:lnTo>
                    <a:pt x="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2152650" y="1990724"/>
              <a:ext cx="657225" cy="2933700"/>
            </a:xfrm>
            <a:custGeom>
              <a:avLst/>
              <a:gdLst/>
              <a:ahLst/>
              <a:cxnLst/>
              <a:rect l="l" t="t" r="r" b="b"/>
              <a:pathLst>
                <a:path w="657225" h="2933700">
                  <a:moveTo>
                    <a:pt x="47625" y="2886075"/>
                  </a:moveTo>
                  <a:lnTo>
                    <a:pt x="0" y="2886075"/>
                  </a:lnTo>
                  <a:lnTo>
                    <a:pt x="0" y="2933700"/>
                  </a:lnTo>
                  <a:lnTo>
                    <a:pt x="47625" y="2933700"/>
                  </a:lnTo>
                  <a:lnTo>
                    <a:pt x="47625" y="2886075"/>
                  </a:lnTo>
                  <a:close/>
                </a:path>
                <a:path w="657225" h="2933700">
                  <a:moveTo>
                    <a:pt x="6572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657225" y="47625"/>
                  </a:lnTo>
                  <a:lnTo>
                    <a:pt x="6572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152650" y="4838700"/>
              <a:ext cx="104775" cy="38100"/>
            </a:xfrm>
            <a:custGeom>
              <a:avLst/>
              <a:gdLst/>
              <a:ahLst/>
              <a:cxnLst/>
              <a:rect l="l" t="t" r="r" b="b"/>
              <a:pathLst>
                <a:path w="104775" h="38100">
                  <a:moveTo>
                    <a:pt x="1047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04775" y="381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152650" y="4591050"/>
              <a:ext cx="57150" cy="38100"/>
            </a:xfrm>
            <a:custGeom>
              <a:avLst/>
              <a:gdLst/>
              <a:ahLst/>
              <a:cxnLst/>
              <a:rect l="l" t="t" r="r" b="b"/>
              <a:pathLst>
                <a:path w="57150" h="38100">
                  <a:moveTo>
                    <a:pt x="571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57150" y="381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2152650" y="4543425"/>
              <a:ext cx="142875" cy="47625"/>
            </a:xfrm>
            <a:custGeom>
              <a:avLst/>
              <a:gdLst/>
              <a:ahLst/>
              <a:cxnLst/>
              <a:rect l="l" t="t" r="r" b="b"/>
              <a:pathLst>
                <a:path w="142875" h="47625">
                  <a:moveTo>
                    <a:pt x="14287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42875" y="47625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2152650" y="4305300"/>
              <a:ext cx="66675" cy="38100"/>
            </a:xfrm>
            <a:custGeom>
              <a:avLst/>
              <a:gdLst/>
              <a:ahLst/>
              <a:cxnLst/>
              <a:rect l="l" t="t" r="r" b="b"/>
              <a:pathLst>
                <a:path w="66675" h="38100">
                  <a:moveTo>
                    <a:pt x="666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675" y="38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152650" y="4257675"/>
              <a:ext cx="123825" cy="47625"/>
            </a:xfrm>
            <a:custGeom>
              <a:avLst/>
              <a:gdLst/>
              <a:ahLst/>
              <a:cxnLst/>
              <a:rect l="l" t="t" r="r" b="b"/>
              <a:pathLst>
                <a:path w="123825" h="47625">
                  <a:moveTo>
                    <a:pt x="12382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23825" y="47625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152650" y="4010025"/>
              <a:ext cx="57150" cy="47625"/>
            </a:xfrm>
            <a:custGeom>
              <a:avLst/>
              <a:gdLst/>
              <a:ahLst/>
              <a:cxnLst/>
              <a:rect l="l" t="t" r="r" b="b"/>
              <a:pathLst>
                <a:path w="57150" h="47625">
                  <a:moveTo>
                    <a:pt x="571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57150" y="47625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152650" y="3971925"/>
              <a:ext cx="123825" cy="38100"/>
            </a:xfrm>
            <a:custGeom>
              <a:avLst/>
              <a:gdLst/>
              <a:ahLst/>
              <a:cxnLst/>
              <a:rect l="l" t="t" r="r" b="b"/>
              <a:pathLst>
                <a:path w="123825" h="38100">
                  <a:moveTo>
                    <a:pt x="1238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3825" y="381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2152650" y="3724275"/>
              <a:ext cx="66675" cy="38100"/>
            </a:xfrm>
            <a:custGeom>
              <a:avLst/>
              <a:gdLst/>
              <a:ahLst/>
              <a:cxnLst/>
              <a:rect l="l" t="t" r="r" b="b"/>
              <a:pathLst>
                <a:path w="66675" h="38100">
                  <a:moveTo>
                    <a:pt x="666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675" y="38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152650" y="3686175"/>
              <a:ext cx="123825" cy="38100"/>
            </a:xfrm>
            <a:custGeom>
              <a:avLst/>
              <a:gdLst/>
              <a:ahLst/>
              <a:cxnLst/>
              <a:rect l="l" t="t" r="r" b="b"/>
              <a:pathLst>
                <a:path w="123825" h="38100">
                  <a:moveTo>
                    <a:pt x="1238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3825" y="381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152650" y="3438525"/>
              <a:ext cx="85725" cy="38100"/>
            </a:xfrm>
            <a:custGeom>
              <a:avLst/>
              <a:gdLst/>
              <a:ahLst/>
              <a:cxnLst/>
              <a:rect l="l" t="t" r="r" b="b"/>
              <a:pathLst>
                <a:path w="85725" h="38100">
                  <a:moveTo>
                    <a:pt x="857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85725" y="38100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52650" y="3390900"/>
              <a:ext cx="104775" cy="47625"/>
            </a:xfrm>
            <a:custGeom>
              <a:avLst/>
              <a:gdLst/>
              <a:ahLst/>
              <a:cxnLst/>
              <a:rect l="l" t="t" r="r" b="b"/>
              <a:pathLst>
                <a:path w="104775" h="47625">
                  <a:moveTo>
                    <a:pt x="10477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04775" y="47625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152650" y="3143250"/>
              <a:ext cx="76200" cy="47625"/>
            </a:xfrm>
            <a:custGeom>
              <a:avLst/>
              <a:gdLst/>
              <a:ahLst/>
              <a:cxnLst/>
              <a:rect l="l" t="t" r="r" b="b"/>
              <a:pathLst>
                <a:path w="76200" h="47625">
                  <a:moveTo>
                    <a:pt x="762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6200" y="476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152650" y="3105150"/>
              <a:ext cx="123825" cy="38100"/>
            </a:xfrm>
            <a:custGeom>
              <a:avLst/>
              <a:gdLst/>
              <a:ahLst/>
              <a:cxnLst/>
              <a:rect l="l" t="t" r="r" b="b"/>
              <a:pathLst>
                <a:path w="123825" h="38100">
                  <a:moveTo>
                    <a:pt x="1238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3825" y="38100"/>
                  </a:lnTo>
                  <a:lnTo>
                    <a:pt x="1238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152650" y="2857500"/>
              <a:ext cx="76200" cy="47625"/>
            </a:xfrm>
            <a:custGeom>
              <a:avLst/>
              <a:gdLst/>
              <a:ahLst/>
              <a:cxnLst/>
              <a:rect l="l" t="t" r="r" b="b"/>
              <a:pathLst>
                <a:path w="76200" h="47625">
                  <a:moveTo>
                    <a:pt x="762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6200" y="476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152650" y="2819400"/>
              <a:ext cx="133350" cy="38100"/>
            </a:xfrm>
            <a:custGeom>
              <a:avLst/>
              <a:gdLst/>
              <a:ahLst/>
              <a:cxnLst/>
              <a:rect l="l" t="t" r="r" b="b"/>
              <a:pathLst>
                <a:path w="133350" h="38100">
                  <a:moveTo>
                    <a:pt x="133350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33350" y="38100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2152650" y="2571750"/>
              <a:ext cx="66675" cy="38100"/>
            </a:xfrm>
            <a:custGeom>
              <a:avLst/>
              <a:gdLst/>
              <a:ahLst/>
              <a:cxnLst/>
              <a:rect l="l" t="t" r="r" b="b"/>
              <a:pathLst>
                <a:path w="66675" h="38100">
                  <a:moveTo>
                    <a:pt x="666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66675" y="38100"/>
                  </a:lnTo>
                  <a:lnTo>
                    <a:pt x="66675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152650" y="2524125"/>
              <a:ext cx="133350" cy="47625"/>
            </a:xfrm>
            <a:custGeom>
              <a:avLst/>
              <a:gdLst/>
              <a:ahLst/>
              <a:cxnLst/>
              <a:rect l="l" t="t" r="r" b="b"/>
              <a:pathLst>
                <a:path w="133350" h="47625">
                  <a:moveTo>
                    <a:pt x="13335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33350" y="47625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152650" y="2276475"/>
              <a:ext cx="76200" cy="47625"/>
            </a:xfrm>
            <a:custGeom>
              <a:avLst/>
              <a:gdLst/>
              <a:ahLst/>
              <a:cxnLst/>
              <a:rect l="l" t="t" r="r" b="b"/>
              <a:pathLst>
                <a:path w="76200" h="47625">
                  <a:moveTo>
                    <a:pt x="762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76200" y="47625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2152650" y="2238375"/>
              <a:ext cx="104775" cy="38100"/>
            </a:xfrm>
            <a:custGeom>
              <a:avLst/>
              <a:gdLst/>
              <a:ahLst/>
              <a:cxnLst/>
              <a:rect l="l" t="t" r="r" b="b"/>
              <a:pathLst>
                <a:path w="104775" h="38100">
                  <a:moveTo>
                    <a:pt x="1047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04775" y="38100"/>
                  </a:lnTo>
                  <a:lnTo>
                    <a:pt x="10477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348100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0"/>
                  </a:moveTo>
                  <a:lnTo>
                    <a:pt x="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152650" y="1952625"/>
              <a:ext cx="1190625" cy="38100"/>
            </a:xfrm>
            <a:custGeom>
              <a:avLst/>
              <a:gdLst/>
              <a:ahLst/>
              <a:cxnLst/>
              <a:rect l="l" t="t" r="r" b="b"/>
              <a:pathLst>
                <a:path w="1190625" h="38100">
                  <a:moveTo>
                    <a:pt x="11906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190625" y="38100"/>
                  </a:lnTo>
                  <a:lnTo>
                    <a:pt x="119062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152650" y="2200274"/>
              <a:ext cx="276225" cy="2638425"/>
            </a:xfrm>
            <a:custGeom>
              <a:avLst/>
              <a:gdLst/>
              <a:ahLst/>
              <a:cxnLst/>
              <a:rect l="l" t="t" r="r" b="b"/>
              <a:pathLst>
                <a:path w="276225" h="2638425">
                  <a:moveTo>
                    <a:pt x="200025" y="2305050"/>
                  </a:moveTo>
                  <a:lnTo>
                    <a:pt x="0" y="2305050"/>
                  </a:lnTo>
                  <a:lnTo>
                    <a:pt x="0" y="2343150"/>
                  </a:lnTo>
                  <a:lnTo>
                    <a:pt x="200025" y="2343150"/>
                  </a:lnTo>
                  <a:lnTo>
                    <a:pt x="200025" y="2305050"/>
                  </a:lnTo>
                  <a:close/>
                </a:path>
                <a:path w="276225" h="2638425">
                  <a:moveTo>
                    <a:pt x="209550" y="1152525"/>
                  </a:moveTo>
                  <a:lnTo>
                    <a:pt x="0" y="1152525"/>
                  </a:lnTo>
                  <a:lnTo>
                    <a:pt x="0" y="1190625"/>
                  </a:lnTo>
                  <a:lnTo>
                    <a:pt x="209550" y="1190625"/>
                  </a:lnTo>
                  <a:lnTo>
                    <a:pt x="209550" y="1152525"/>
                  </a:lnTo>
                  <a:close/>
                </a:path>
                <a:path w="276225" h="2638425">
                  <a:moveTo>
                    <a:pt x="219075" y="285750"/>
                  </a:moveTo>
                  <a:lnTo>
                    <a:pt x="0" y="285750"/>
                  </a:lnTo>
                  <a:lnTo>
                    <a:pt x="0" y="323850"/>
                  </a:lnTo>
                  <a:lnTo>
                    <a:pt x="219075" y="323850"/>
                  </a:lnTo>
                  <a:lnTo>
                    <a:pt x="219075" y="285750"/>
                  </a:lnTo>
                  <a:close/>
                </a:path>
                <a:path w="276225" h="2638425">
                  <a:moveTo>
                    <a:pt x="228600" y="1438275"/>
                  </a:moveTo>
                  <a:lnTo>
                    <a:pt x="0" y="1438275"/>
                  </a:lnTo>
                  <a:lnTo>
                    <a:pt x="0" y="1485900"/>
                  </a:lnTo>
                  <a:lnTo>
                    <a:pt x="228600" y="1485900"/>
                  </a:lnTo>
                  <a:lnTo>
                    <a:pt x="228600" y="1438275"/>
                  </a:lnTo>
                  <a:close/>
                </a:path>
                <a:path w="276225" h="2638425">
                  <a:moveTo>
                    <a:pt x="228600" y="857250"/>
                  </a:moveTo>
                  <a:lnTo>
                    <a:pt x="0" y="857250"/>
                  </a:lnTo>
                  <a:lnTo>
                    <a:pt x="0" y="904875"/>
                  </a:lnTo>
                  <a:lnTo>
                    <a:pt x="228600" y="904875"/>
                  </a:lnTo>
                  <a:lnTo>
                    <a:pt x="228600" y="857250"/>
                  </a:lnTo>
                  <a:close/>
                </a:path>
                <a:path w="276225" h="2638425">
                  <a:moveTo>
                    <a:pt x="238125" y="2019300"/>
                  </a:moveTo>
                  <a:lnTo>
                    <a:pt x="0" y="2019300"/>
                  </a:lnTo>
                  <a:lnTo>
                    <a:pt x="0" y="2057400"/>
                  </a:lnTo>
                  <a:lnTo>
                    <a:pt x="238125" y="2057400"/>
                  </a:lnTo>
                  <a:lnTo>
                    <a:pt x="238125" y="2019300"/>
                  </a:lnTo>
                  <a:close/>
                </a:path>
                <a:path w="276225" h="2638425">
                  <a:moveTo>
                    <a:pt x="247650" y="571500"/>
                  </a:moveTo>
                  <a:lnTo>
                    <a:pt x="0" y="571500"/>
                  </a:lnTo>
                  <a:lnTo>
                    <a:pt x="0" y="619125"/>
                  </a:lnTo>
                  <a:lnTo>
                    <a:pt x="247650" y="619125"/>
                  </a:lnTo>
                  <a:lnTo>
                    <a:pt x="247650" y="571500"/>
                  </a:lnTo>
                  <a:close/>
                </a:path>
                <a:path w="276225" h="2638425">
                  <a:moveTo>
                    <a:pt x="257175" y="2590800"/>
                  </a:moveTo>
                  <a:lnTo>
                    <a:pt x="0" y="2590800"/>
                  </a:lnTo>
                  <a:lnTo>
                    <a:pt x="0" y="2638425"/>
                  </a:lnTo>
                  <a:lnTo>
                    <a:pt x="257175" y="2638425"/>
                  </a:lnTo>
                  <a:lnTo>
                    <a:pt x="257175" y="2590800"/>
                  </a:lnTo>
                  <a:close/>
                </a:path>
                <a:path w="276225" h="2638425">
                  <a:moveTo>
                    <a:pt x="2571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257175" y="38100"/>
                  </a:lnTo>
                  <a:lnTo>
                    <a:pt x="257175" y="0"/>
                  </a:lnTo>
                  <a:close/>
                </a:path>
                <a:path w="276225" h="2638425">
                  <a:moveTo>
                    <a:pt x="276225" y="1724025"/>
                  </a:moveTo>
                  <a:lnTo>
                    <a:pt x="0" y="1724025"/>
                  </a:lnTo>
                  <a:lnTo>
                    <a:pt x="0" y="1771650"/>
                  </a:lnTo>
                  <a:lnTo>
                    <a:pt x="276225" y="1771650"/>
                  </a:lnTo>
                  <a:lnTo>
                    <a:pt x="276225" y="172402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938651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0"/>
                  </a:moveTo>
                  <a:lnTo>
                    <a:pt x="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2152650" y="1905000"/>
              <a:ext cx="2324100" cy="47625"/>
            </a:xfrm>
            <a:custGeom>
              <a:avLst/>
              <a:gdLst/>
              <a:ahLst/>
              <a:cxnLst/>
              <a:rect l="l" t="t" r="r" b="b"/>
              <a:pathLst>
                <a:path w="2324100" h="47625">
                  <a:moveTo>
                    <a:pt x="23241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2324100" y="47625"/>
                  </a:lnTo>
                  <a:lnTo>
                    <a:pt x="2324100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152650" y="1866899"/>
              <a:ext cx="409575" cy="2924175"/>
            </a:xfrm>
            <a:custGeom>
              <a:avLst/>
              <a:gdLst/>
              <a:ahLst/>
              <a:cxnLst/>
              <a:rect l="l" t="t" r="r" b="b"/>
              <a:pathLst>
                <a:path w="409575" h="2924175">
                  <a:moveTo>
                    <a:pt x="28575" y="2019300"/>
                  </a:moveTo>
                  <a:lnTo>
                    <a:pt x="0" y="2019300"/>
                  </a:lnTo>
                  <a:lnTo>
                    <a:pt x="0" y="2057400"/>
                  </a:lnTo>
                  <a:lnTo>
                    <a:pt x="28575" y="2057400"/>
                  </a:lnTo>
                  <a:lnTo>
                    <a:pt x="28575" y="2019300"/>
                  </a:lnTo>
                  <a:close/>
                </a:path>
                <a:path w="409575" h="2924175">
                  <a:moveTo>
                    <a:pt x="38100" y="1438275"/>
                  </a:moveTo>
                  <a:lnTo>
                    <a:pt x="0" y="1438275"/>
                  </a:lnTo>
                  <a:lnTo>
                    <a:pt x="0" y="1485900"/>
                  </a:lnTo>
                  <a:lnTo>
                    <a:pt x="38100" y="1485900"/>
                  </a:lnTo>
                  <a:lnTo>
                    <a:pt x="38100" y="1438275"/>
                  </a:lnTo>
                  <a:close/>
                </a:path>
                <a:path w="409575" h="2924175">
                  <a:moveTo>
                    <a:pt x="38100" y="571500"/>
                  </a:moveTo>
                  <a:lnTo>
                    <a:pt x="0" y="571500"/>
                  </a:lnTo>
                  <a:lnTo>
                    <a:pt x="0" y="619125"/>
                  </a:lnTo>
                  <a:lnTo>
                    <a:pt x="38100" y="619125"/>
                  </a:lnTo>
                  <a:lnTo>
                    <a:pt x="38100" y="571500"/>
                  </a:lnTo>
                  <a:close/>
                </a:path>
                <a:path w="409575" h="2924175">
                  <a:moveTo>
                    <a:pt x="38100" y="285750"/>
                  </a:moveTo>
                  <a:lnTo>
                    <a:pt x="0" y="285750"/>
                  </a:lnTo>
                  <a:lnTo>
                    <a:pt x="0" y="333375"/>
                  </a:lnTo>
                  <a:lnTo>
                    <a:pt x="38100" y="333375"/>
                  </a:lnTo>
                  <a:lnTo>
                    <a:pt x="38100" y="285750"/>
                  </a:lnTo>
                  <a:close/>
                </a:path>
                <a:path w="409575" h="2924175">
                  <a:moveTo>
                    <a:pt x="47625" y="2886075"/>
                  </a:moveTo>
                  <a:lnTo>
                    <a:pt x="0" y="2886075"/>
                  </a:lnTo>
                  <a:lnTo>
                    <a:pt x="0" y="2924175"/>
                  </a:lnTo>
                  <a:lnTo>
                    <a:pt x="47625" y="2924175"/>
                  </a:lnTo>
                  <a:lnTo>
                    <a:pt x="47625" y="2886075"/>
                  </a:lnTo>
                  <a:close/>
                </a:path>
                <a:path w="409575" h="2924175">
                  <a:moveTo>
                    <a:pt x="47625" y="2600325"/>
                  </a:moveTo>
                  <a:lnTo>
                    <a:pt x="0" y="2600325"/>
                  </a:lnTo>
                  <a:lnTo>
                    <a:pt x="0" y="2638425"/>
                  </a:lnTo>
                  <a:lnTo>
                    <a:pt x="47625" y="2638425"/>
                  </a:lnTo>
                  <a:lnTo>
                    <a:pt x="47625" y="2600325"/>
                  </a:lnTo>
                  <a:close/>
                </a:path>
                <a:path w="409575" h="2924175">
                  <a:moveTo>
                    <a:pt x="47625" y="2305050"/>
                  </a:moveTo>
                  <a:lnTo>
                    <a:pt x="0" y="2305050"/>
                  </a:lnTo>
                  <a:lnTo>
                    <a:pt x="0" y="2352675"/>
                  </a:lnTo>
                  <a:lnTo>
                    <a:pt x="47625" y="2352675"/>
                  </a:lnTo>
                  <a:lnTo>
                    <a:pt x="47625" y="2305050"/>
                  </a:lnTo>
                  <a:close/>
                </a:path>
                <a:path w="409575" h="2924175">
                  <a:moveTo>
                    <a:pt x="47625" y="1733550"/>
                  </a:moveTo>
                  <a:lnTo>
                    <a:pt x="0" y="1733550"/>
                  </a:lnTo>
                  <a:lnTo>
                    <a:pt x="0" y="1771650"/>
                  </a:lnTo>
                  <a:lnTo>
                    <a:pt x="47625" y="1771650"/>
                  </a:lnTo>
                  <a:lnTo>
                    <a:pt x="47625" y="1733550"/>
                  </a:lnTo>
                  <a:close/>
                </a:path>
                <a:path w="409575" h="2924175">
                  <a:moveTo>
                    <a:pt x="47625" y="1152525"/>
                  </a:moveTo>
                  <a:lnTo>
                    <a:pt x="0" y="1152525"/>
                  </a:lnTo>
                  <a:lnTo>
                    <a:pt x="0" y="1190625"/>
                  </a:lnTo>
                  <a:lnTo>
                    <a:pt x="47625" y="1190625"/>
                  </a:lnTo>
                  <a:lnTo>
                    <a:pt x="47625" y="1152525"/>
                  </a:lnTo>
                  <a:close/>
                </a:path>
                <a:path w="409575" h="2924175">
                  <a:moveTo>
                    <a:pt x="47625" y="866775"/>
                  </a:moveTo>
                  <a:lnTo>
                    <a:pt x="0" y="866775"/>
                  </a:lnTo>
                  <a:lnTo>
                    <a:pt x="0" y="904875"/>
                  </a:lnTo>
                  <a:lnTo>
                    <a:pt x="47625" y="904875"/>
                  </a:lnTo>
                  <a:lnTo>
                    <a:pt x="47625" y="866775"/>
                  </a:lnTo>
                  <a:close/>
                </a:path>
                <a:path w="409575" h="2924175">
                  <a:moveTo>
                    <a:pt x="40957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09575" y="3810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2152650" y="2114549"/>
              <a:ext cx="504825" cy="2638425"/>
            </a:xfrm>
            <a:custGeom>
              <a:avLst/>
              <a:gdLst/>
              <a:ahLst/>
              <a:cxnLst/>
              <a:rect l="l" t="t" r="r" b="b"/>
              <a:pathLst>
                <a:path w="504825" h="2638425">
                  <a:moveTo>
                    <a:pt x="428625" y="1152525"/>
                  </a:moveTo>
                  <a:lnTo>
                    <a:pt x="0" y="1152525"/>
                  </a:lnTo>
                  <a:lnTo>
                    <a:pt x="0" y="1190625"/>
                  </a:lnTo>
                  <a:lnTo>
                    <a:pt x="428625" y="1190625"/>
                  </a:lnTo>
                  <a:lnTo>
                    <a:pt x="428625" y="1152525"/>
                  </a:lnTo>
                  <a:close/>
                </a:path>
                <a:path w="504825" h="2638425">
                  <a:moveTo>
                    <a:pt x="438150" y="2305050"/>
                  </a:moveTo>
                  <a:lnTo>
                    <a:pt x="0" y="2305050"/>
                  </a:lnTo>
                  <a:lnTo>
                    <a:pt x="0" y="2352675"/>
                  </a:lnTo>
                  <a:lnTo>
                    <a:pt x="438150" y="2352675"/>
                  </a:lnTo>
                  <a:lnTo>
                    <a:pt x="438150" y="2305050"/>
                  </a:lnTo>
                  <a:close/>
                </a:path>
                <a:path w="504825" h="2638425">
                  <a:moveTo>
                    <a:pt x="447675" y="2590800"/>
                  </a:moveTo>
                  <a:lnTo>
                    <a:pt x="0" y="2590800"/>
                  </a:lnTo>
                  <a:lnTo>
                    <a:pt x="0" y="2638425"/>
                  </a:lnTo>
                  <a:lnTo>
                    <a:pt x="447675" y="2638425"/>
                  </a:lnTo>
                  <a:lnTo>
                    <a:pt x="447675" y="2590800"/>
                  </a:lnTo>
                  <a:close/>
                </a:path>
                <a:path w="504825" h="2638425">
                  <a:moveTo>
                    <a:pt x="447675" y="285750"/>
                  </a:moveTo>
                  <a:lnTo>
                    <a:pt x="0" y="285750"/>
                  </a:lnTo>
                  <a:lnTo>
                    <a:pt x="0" y="323850"/>
                  </a:lnTo>
                  <a:lnTo>
                    <a:pt x="447675" y="323850"/>
                  </a:lnTo>
                  <a:lnTo>
                    <a:pt x="447675" y="285750"/>
                  </a:lnTo>
                  <a:close/>
                </a:path>
                <a:path w="504825" h="2638425">
                  <a:moveTo>
                    <a:pt x="457200" y="2019300"/>
                  </a:moveTo>
                  <a:lnTo>
                    <a:pt x="0" y="2019300"/>
                  </a:lnTo>
                  <a:lnTo>
                    <a:pt x="0" y="2057400"/>
                  </a:lnTo>
                  <a:lnTo>
                    <a:pt x="457200" y="2057400"/>
                  </a:lnTo>
                  <a:lnTo>
                    <a:pt x="457200" y="2019300"/>
                  </a:lnTo>
                  <a:close/>
                </a:path>
                <a:path w="504825" h="2638425">
                  <a:moveTo>
                    <a:pt x="457200" y="1438275"/>
                  </a:moveTo>
                  <a:lnTo>
                    <a:pt x="0" y="1438275"/>
                  </a:lnTo>
                  <a:lnTo>
                    <a:pt x="0" y="1485900"/>
                  </a:lnTo>
                  <a:lnTo>
                    <a:pt x="457200" y="1485900"/>
                  </a:lnTo>
                  <a:lnTo>
                    <a:pt x="457200" y="1438275"/>
                  </a:lnTo>
                  <a:close/>
                </a:path>
                <a:path w="504825" h="2638425">
                  <a:moveTo>
                    <a:pt x="466725" y="1733550"/>
                  </a:moveTo>
                  <a:lnTo>
                    <a:pt x="0" y="1733550"/>
                  </a:lnTo>
                  <a:lnTo>
                    <a:pt x="0" y="1771650"/>
                  </a:lnTo>
                  <a:lnTo>
                    <a:pt x="466725" y="1771650"/>
                  </a:lnTo>
                  <a:lnTo>
                    <a:pt x="466725" y="1733550"/>
                  </a:lnTo>
                  <a:close/>
                </a:path>
                <a:path w="504825" h="2638425">
                  <a:moveTo>
                    <a:pt x="466725" y="866775"/>
                  </a:moveTo>
                  <a:lnTo>
                    <a:pt x="0" y="866775"/>
                  </a:lnTo>
                  <a:lnTo>
                    <a:pt x="0" y="904875"/>
                  </a:lnTo>
                  <a:lnTo>
                    <a:pt x="466725" y="904875"/>
                  </a:lnTo>
                  <a:lnTo>
                    <a:pt x="466725" y="866775"/>
                  </a:lnTo>
                  <a:close/>
                </a:path>
                <a:path w="504825" h="2638425">
                  <a:moveTo>
                    <a:pt x="46672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466725" y="38100"/>
                  </a:lnTo>
                  <a:lnTo>
                    <a:pt x="466725" y="0"/>
                  </a:lnTo>
                  <a:close/>
                </a:path>
                <a:path w="504825" h="2638425">
                  <a:moveTo>
                    <a:pt x="504825" y="571500"/>
                  </a:moveTo>
                  <a:lnTo>
                    <a:pt x="0" y="571500"/>
                  </a:lnTo>
                  <a:lnTo>
                    <a:pt x="0" y="619125"/>
                  </a:lnTo>
                  <a:lnTo>
                    <a:pt x="504825" y="619125"/>
                  </a:lnTo>
                  <a:lnTo>
                    <a:pt x="504825" y="57150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4538726" y="1786001"/>
              <a:ext cx="1790700" cy="3171825"/>
            </a:xfrm>
            <a:custGeom>
              <a:avLst/>
              <a:gdLst/>
              <a:ahLst/>
              <a:cxnLst/>
              <a:rect l="l" t="t" r="r" b="b"/>
              <a:pathLst>
                <a:path w="1790700" h="3171825">
                  <a:moveTo>
                    <a:pt x="0" y="0"/>
                  </a:moveTo>
                  <a:lnTo>
                    <a:pt x="0" y="3171698"/>
                  </a:lnTo>
                </a:path>
                <a:path w="1790700" h="3171825">
                  <a:moveTo>
                    <a:pt x="600075" y="0"/>
                  </a:moveTo>
                  <a:lnTo>
                    <a:pt x="600075" y="3171698"/>
                  </a:lnTo>
                </a:path>
                <a:path w="1790700" h="3171825">
                  <a:moveTo>
                    <a:pt x="1190625" y="0"/>
                  </a:moveTo>
                  <a:lnTo>
                    <a:pt x="1190625" y="3171698"/>
                  </a:lnTo>
                </a:path>
                <a:path w="1790700" h="3171825">
                  <a:moveTo>
                    <a:pt x="1790700" y="0"/>
                  </a:moveTo>
                  <a:lnTo>
                    <a:pt x="1790700" y="317169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2152650" y="1819275"/>
              <a:ext cx="4572000" cy="47625"/>
            </a:xfrm>
            <a:custGeom>
              <a:avLst/>
              <a:gdLst/>
              <a:ahLst/>
              <a:cxnLst/>
              <a:rect l="l" t="t" r="r" b="b"/>
              <a:pathLst>
                <a:path w="4572000" h="47625">
                  <a:moveTo>
                    <a:pt x="45720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4572000" y="47625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157475" y="1786001"/>
              <a:ext cx="0" cy="3171825"/>
            </a:xfrm>
            <a:custGeom>
              <a:avLst/>
              <a:gdLst/>
              <a:ahLst/>
              <a:cxnLst/>
              <a:rect l="l" t="t" r="r" b="b"/>
              <a:pathLst>
                <a:path h="3171825">
                  <a:moveTo>
                    <a:pt x="0" y="317182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/>
          <p:nvPr/>
        </p:nvSpPr>
        <p:spPr>
          <a:xfrm>
            <a:off x="6919976" y="1786001"/>
            <a:ext cx="0" cy="3171825"/>
          </a:xfrm>
          <a:custGeom>
            <a:avLst/>
            <a:gdLst/>
            <a:ahLst/>
            <a:cxnLst/>
            <a:rect l="l" t="t" r="r" b="b"/>
            <a:pathLst>
              <a:path h="3171825">
                <a:moveTo>
                  <a:pt x="0" y="0"/>
                </a:moveTo>
                <a:lnTo>
                  <a:pt x="0" y="317169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520051" y="1786001"/>
            <a:ext cx="0" cy="3171825"/>
          </a:xfrm>
          <a:custGeom>
            <a:avLst/>
            <a:gdLst/>
            <a:ahLst/>
            <a:cxnLst/>
            <a:rect l="l" t="t" r="r" b="b"/>
            <a:pathLst>
              <a:path h="3171825">
                <a:moveTo>
                  <a:pt x="0" y="0"/>
                </a:moveTo>
                <a:lnTo>
                  <a:pt x="0" y="3171698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1822450" y="5016754"/>
            <a:ext cx="117538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0"/>
              </a:spcBef>
              <a:tabLst>
                <a:tab pos="843280" algn="l"/>
              </a:tabLst>
            </a:pP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0	</a:t>
            </a: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200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90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9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900" spc="7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900" spc="-6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185795" y="5016754"/>
            <a:ext cx="108521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  <a:tabLst>
                <a:tab pos="672465" algn="l"/>
              </a:tabLst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400	600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column</a:t>
            </a:r>
            <a:r>
              <a:rPr sz="9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label</a:t>
            </a:r>
            <a:r>
              <a:rPr sz="900" spc="-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Very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high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42078" y="5016754"/>
            <a:ext cx="88201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9755" algn="l"/>
              </a:tabLst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800	1000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28575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ed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505450" y="5016754"/>
            <a:ext cx="950594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2395">
              <a:lnSpc>
                <a:spcPct val="100000"/>
              </a:lnSpc>
              <a:spcBef>
                <a:spcPts val="100"/>
              </a:spcBef>
              <a:tabLst>
                <a:tab pos="708660" algn="l"/>
              </a:tabLst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120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0	</a:t>
            </a: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1400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900" spc="4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w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528054" y="5016754"/>
            <a:ext cx="856615" cy="416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4610" algn="ctr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1600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915"/>
              </a:spcBef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u</a:t>
            </a:r>
            <a:r>
              <a:rPr sz="900" spc="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la</a:t>
            </a:r>
            <a:r>
              <a:rPr sz="9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el</a:t>
            </a:r>
            <a:r>
              <a:rPr sz="900" spc="-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3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H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i</a:t>
            </a:r>
            <a:r>
              <a:rPr sz="900" spc="-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h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93940" y="501675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1800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66138" y="1832927"/>
            <a:ext cx="701675" cy="305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G</a:t>
            </a:r>
            <a:r>
              <a:rPr sz="900" spc="-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900" spc="-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9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900" spc="-7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495300" marR="5080" indent="-22860" algn="r">
              <a:lnSpc>
                <a:spcPct val="211000"/>
              </a:lnSpc>
            </a:pPr>
            <a:r>
              <a:rPr sz="900" spc="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W</a:t>
            </a:r>
            <a:r>
              <a:rPr sz="900" spc="-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  </a:t>
            </a:r>
            <a:r>
              <a:rPr sz="9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T</a:t>
            </a: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  </a:t>
            </a:r>
            <a:r>
              <a:rPr sz="900" spc="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S</a:t>
            </a:r>
            <a:r>
              <a:rPr sz="900" spc="-6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V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G  </a:t>
            </a:r>
            <a:r>
              <a:rPr sz="900" spc="-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PYZ </a:t>
            </a:r>
            <a:r>
              <a:rPr sz="900" spc="-19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PL</a:t>
            </a:r>
            <a:endParaRPr sz="900">
              <a:latin typeface="Calibri" panose="020F0502020204030204"/>
              <a:cs typeface="Calibri" panose="020F0502020204030204"/>
            </a:endParaRPr>
          </a:p>
          <a:p>
            <a:pPr marL="430530" marR="5080" indent="97790" algn="r">
              <a:lnSpc>
                <a:spcPct val="211000"/>
              </a:lnSpc>
            </a:pPr>
            <a:r>
              <a:rPr sz="900" spc="1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9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  </a:t>
            </a:r>
            <a:r>
              <a:rPr sz="9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MSC </a:t>
            </a:r>
            <a:r>
              <a:rPr sz="9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EW </a:t>
            </a:r>
            <a:r>
              <a:rPr sz="9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9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900" spc="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9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D</a:t>
            </a:r>
            <a:r>
              <a:rPr sz="9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R  </a:t>
            </a:r>
            <a:r>
              <a:rPr sz="9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BPC</a:t>
            </a:r>
            <a:endParaRPr sz="9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680459" y="1388427"/>
            <a:ext cx="171577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4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spc="-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l</a:t>
            </a:r>
            <a:r>
              <a:rPr sz="14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400" spc="-4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y</a:t>
            </a:r>
            <a:r>
              <a:rPr sz="1400" spc="4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-5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4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p</a:t>
            </a:r>
            <a:r>
              <a:rPr sz="1400" spc="-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</a:t>
            </a:r>
            <a:r>
              <a:rPr sz="1400" spc="3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spc="-6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f</a:t>
            </a:r>
            <a:r>
              <a:rPr sz="1400" spc="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o</a:t>
            </a:r>
            <a:r>
              <a:rPr sz="1400" spc="-5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r</a:t>
            </a:r>
            <a:r>
              <a:rPr sz="140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m</a:t>
            </a:r>
            <a:r>
              <a:rPr sz="1400" spc="25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a</a:t>
            </a:r>
            <a:r>
              <a:rPr sz="14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n</a:t>
            </a:r>
            <a:r>
              <a:rPr sz="1400" spc="-2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c</a:t>
            </a:r>
            <a:r>
              <a:rPr sz="1400" spc="10" dirty="0">
                <a:solidFill>
                  <a:srgbClr val="585858"/>
                </a:solidFill>
                <a:latin typeface="Calibri" panose="020F0502020204030204"/>
                <a:cs typeface="Calibri" panose="020F0502020204030204"/>
              </a:rPr>
              <a:t>e</a:t>
            </a:r>
            <a:endParaRPr sz="1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743075" y="53340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105150" y="53340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381500" y="53340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419725" y="5334000"/>
            <a:ext cx="66675" cy="57150"/>
          </a:xfrm>
          <a:custGeom>
            <a:avLst/>
            <a:gdLst/>
            <a:ahLst/>
            <a:cxnLst/>
            <a:rect l="l" t="t" r="r" b="b"/>
            <a:pathLst>
              <a:path w="66675" h="57150">
                <a:moveTo>
                  <a:pt x="66675" y="0"/>
                </a:moveTo>
                <a:lnTo>
                  <a:pt x="0" y="0"/>
                </a:lnTo>
                <a:lnTo>
                  <a:pt x="0" y="57150"/>
                </a:lnTo>
                <a:lnTo>
                  <a:pt x="66675" y="57150"/>
                </a:lnTo>
                <a:lnTo>
                  <a:pt x="66675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448425" y="53340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conclusion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83857" y="1540192"/>
            <a:ext cx="7131684" cy="2226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conclusion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Analysis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that </a:t>
            </a:r>
            <a:r>
              <a:rPr sz="1800" dirty="0">
                <a:latin typeface="Calibri" panose="020F0502020204030204"/>
                <a:cs typeface="Calibri" panose="020F0502020204030204"/>
              </a:rPr>
              <a:t> implementing 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data-driven performance evaluation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system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significantly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enhances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fairness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accuracy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of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assessments.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By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leveraging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comprehensive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data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advanced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analytics,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delivers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actionable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insights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that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improve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talent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management,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foster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development,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dirty="0">
                <a:latin typeface="Calibri" panose="020F0502020204030204"/>
                <a:cs typeface="Calibri" panose="020F0502020204030204"/>
              </a:rPr>
              <a:t>align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individual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organizational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goals.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This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results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more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effective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engaged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workforce,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driving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overall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organizational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success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growth.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0409" y="815593"/>
            <a:ext cx="3897629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dirty="0">
                <a:latin typeface="Trebuchet MS" panose="020B0603020202020204"/>
                <a:cs typeface="Trebuchet MS" panose="020B0603020202020204"/>
              </a:rPr>
              <a:t>PROJECT</a:t>
            </a:r>
            <a:r>
              <a:rPr sz="4250" b="1" spc="-13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b="1" spc="20" dirty="0">
                <a:latin typeface="Trebuchet MS" panose="020B0603020202020204"/>
                <a:cs typeface="Trebuchet MS" panose="020B0603020202020204"/>
              </a:rPr>
              <a:t>TITLE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752080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5"/>
              </a:spcBef>
            </a:pPr>
            <a:r>
              <a:rPr sz="4400" b="1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Employee</a:t>
            </a:r>
            <a:r>
              <a:rPr sz="4400" b="1" spc="-70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Performance</a:t>
            </a:r>
            <a:r>
              <a:rPr sz="4400" b="1" spc="-295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5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Analysis </a:t>
            </a:r>
            <a:r>
              <a:rPr sz="4400" b="1" spc="-1085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5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4400" b="1" spc="-15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4400" b="1" spc="-10" dirty="0">
                <a:solidFill>
                  <a:srgbClr val="0E0E0E"/>
                </a:solidFill>
                <a:latin typeface="Times New Roman" panose="02020603050405020304"/>
                <a:cs typeface="Times New Roman" panose="02020603050405020304"/>
              </a:rPr>
              <a:t>Excel</a:t>
            </a:r>
            <a:endParaRPr sz="4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sp>
          <p:nvSpPr>
            <p:cNvPr id="3" name="object 3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1999" y="0"/>
                  </a:moveTo>
                  <a:lnTo>
                    <a:pt x="0" y="0"/>
                  </a:lnTo>
                  <a:lnTo>
                    <a:pt x="0" y="6829423"/>
                  </a:lnTo>
                  <a:lnTo>
                    <a:pt x="12191999" y="6829423"/>
                  </a:lnTo>
                  <a:lnTo>
                    <a:pt x="121919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100" b="1" spc="-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5" name="object 15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7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 panose="020B0603020202020204"/>
                <a:cs typeface="Trebuchet MS" panose="020B0603020202020204"/>
              </a:rPr>
              <a:t>AGENDA</a:t>
            </a:r>
            <a:endParaRPr spc="-1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464945">
              <a:lnSpc>
                <a:spcPct val="101000"/>
              </a:lnSpc>
              <a:spcBef>
                <a:spcPts val="85"/>
              </a:spcBef>
            </a:pPr>
            <a:r>
              <a:rPr sz="2750" spc="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1.Problem</a:t>
            </a:r>
            <a:r>
              <a:rPr sz="2750" spc="-5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Statement </a:t>
            </a:r>
            <a:r>
              <a:rPr sz="2750" spc="-67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2.Project</a:t>
            </a:r>
            <a:r>
              <a:rPr sz="2750" spc="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Overview </a:t>
            </a:r>
            <a:r>
              <a:rPr sz="2750" spc="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2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3.End</a:t>
            </a:r>
            <a:r>
              <a:rPr sz="275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Users</a:t>
            </a:r>
            <a:endParaRPr sz="2750">
              <a:latin typeface="Times New Roman" panose="02020603050405020304"/>
              <a:cs typeface="Times New Roman" panose="02020603050405020304"/>
            </a:endParaRPr>
          </a:p>
          <a:p>
            <a:pPr marL="12700" marR="5080">
              <a:lnSpc>
                <a:spcPct val="102000"/>
              </a:lnSpc>
              <a:spcBef>
                <a:spcPts val="20"/>
              </a:spcBef>
            </a:pPr>
            <a:r>
              <a:rPr sz="2750" spc="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4.Our</a:t>
            </a:r>
            <a:r>
              <a:rPr sz="2750" spc="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Solution</a:t>
            </a:r>
            <a:r>
              <a:rPr sz="2750" spc="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3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50" spc="2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Proposition </a:t>
            </a:r>
            <a:r>
              <a:rPr sz="2750" spc="-67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5.Dataset</a:t>
            </a:r>
            <a:r>
              <a:rPr sz="2750" spc="3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Description </a:t>
            </a:r>
            <a:r>
              <a:rPr sz="2750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6.Modelling </a:t>
            </a:r>
            <a:r>
              <a:rPr sz="275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Approach </a:t>
            </a:r>
            <a:r>
              <a:rPr sz="2750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7.Results</a:t>
            </a:r>
            <a:r>
              <a:rPr sz="2750" spc="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750" spc="5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Discussion </a:t>
            </a:r>
            <a:r>
              <a:rPr sz="2750" spc="2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50" spc="15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8.Conclusion</a:t>
            </a:r>
            <a:endParaRPr sz="27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372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10" dirty="0">
                <a:latin typeface="Trebuchet MS" panose="020B0603020202020204"/>
                <a:cs typeface="Trebuchet MS" panose="020B0603020202020204"/>
              </a:rPr>
              <a:t>PROBLEM	</a:t>
            </a:r>
            <a:r>
              <a:rPr sz="4250" spc="-90" dirty="0">
                <a:latin typeface="Trebuchet MS" panose="020B0603020202020204"/>
                <a:cs typeface="Trebuchet MS" panose="020B0603020202020204"/>
              </a:rPr>
              <a:t>STATEMENT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88975" y="2036127"/>
            <a:ext cx="6208395" cy="1950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Organizations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face </a:t>
            </a:r>
            <a:r>
              <a:rPr sz="1800" dirty="0">
                <a:latin typeface="Calibri" panose="020F0502020204030204"/>
                <a:cs typeface="Calibri" panose="020F0502020204030204"/>
              </a:rPr>
              <a:t>challenges with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inconsistent and subjective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evaluations,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resulting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in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unclear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indicators,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difficulty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in</a:t>
            </a:r>
            <a:r>
              <a:rPr sz="1800" dirty="0">
                <a:latin typeface="Calibri" panose="020F0502020204030204"/>
                <a:cs typeface="Calibri" panose="020F0502020204030204"/>
              </a:rPr>
              <a:t> identifying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training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needs,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lowered </a:t>
            </a:r>
            <a:r>
              <a:rPr sz="1800" dirty="0">
                <a:latin typeface="Calibri" panose="020F0502020204030204"/>
                <a:cs typeface="Calibri" panose="020F0502020204030204"/>
              </a:rPr>
              <a:t>employee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morale.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These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issues impact </a:t>
            </a:r>
            <a:r>
              <a:rPr sz="1800" dirty="0">
                <a:latin typeface="Calibri" panose="020F0502020204030204"/>
                <a:cs typeface="Calibri" panose="020F0502020204030204"/>
              </a:rPr>
              <a:t>decision-making,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resource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allocation,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overall productivity. </a:t>
            </a:r>
            <a:r>
              <a:rPr sz="1800" dirty="0">
                <a:latin typeface="Calibri" panose="020F0502020204030204"/>
                <a:cs typeface="Calibri" panose="020F0502020204030204"/>
              </a:rPr>
              <a:t>A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structured,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data-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driven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approach</a:t>
            </a:r>
            <a:r>
              <a:rPr sz="18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is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necessary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accurately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evaluate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performance,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ensure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fairness,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6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support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growth.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dirty="0">
                <a:latin typeface="Trebuchet MS" panose="020B0603020202020204"/>
                <a:cs typeface="Trebuchet MS" panose="020B0603020202020204"/>
              </a:rPr>
              <a:t>PROJECT	</a:t>
            </a:r>
            <a:r>
              <a:rPr sz="4250" spc="-20" dirty="0">
                <a:latin typeface="Trebuchet MS" panose="020B0603020202020204"/>
                <a:cs typeface="Trebuchet MS" panose="020B0603020202020204"/>
              </a:rPr>
              <a:t>OVERVIEW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74675" y="2036127"/>
            <a:ext cx="7130415" cy="16738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50800" marR="43180">
              <a:lnSpc>
                <a:spcPct val="86000"/>
              </a:lnSpc>
              <a:spcBef>
                <a:spcPts val="395"/>
              </a:spcBef>
            </a:pPr>
            <a:r>
              <a:rPr sz="1800" spc="-1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seeks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enhance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evaluations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by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leveraging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data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35" dirty="0">
                <a:latin typeface="Calibri" panose="020F0502020204030204"/>
                <a:cs typeface="Calibri" panose="020F0502020204030204"/>
              </a:rPr>
              <a:t>analy</a:t>
            </a:r>
            <a:r>
              <a:rPr sz="3600" spc="-202" baseline="14000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1800" spc="-135" dirty="0">
                <a:latin typeface="Calibri" panose="020F0502020204030204"/>
                <a:cs typeface="Calibri" panose="020F0502020204030204"/>
              </a:rPr>
              <a:t>t</a:t>
            </a:r>
            <a:r>
              <a:rPr sz="3600" spc="-202" baseline="14000" dirty="0">
                <a:solidFill>
                  <a:srgbClr val="0D0D0D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800" spc="-135" dirty="0">
                <a:latin typeface="Calibri" panose="020F0502020204030204"/>
                <a:cs typeface="Calibri" panose="020F0502020204030204"/>
              </a:rPr>
              <a:t>ics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develop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objective</a:t>
            </a:r>
            <a:r>
              <a:rPr sz="18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measures.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This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approach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aids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in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recognizing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top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performers,</a:t>
            </a:r>
            <a:r>
              <a:rPr sz="18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fostering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employee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growth,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aligning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efforts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50800" marR="430530">
              <a:lnSpc>
                <a:spcPct val="99000"/>
              </a:lnSpc>
              <a:spcBef>
                <a:spcPts val="40"/>
              </a:spcBef>
            </a:pPr>
            <a:r>
              <a:rPr sz="1800" spc="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organizational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objectives,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ultimately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boosting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productivity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engagement.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It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aims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improve</a:t>
            </a:r>
            <a:r>
              <a:rPr sz="18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talent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development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decisions</a:t>
            </a:r>
            <a:r>
              <a:rPr sz="1800" spc="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align </a:t>
            </a:r>
            <a:r>
              <a:rPr sz="1800" spc="-39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workforce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contributions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company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goals.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0087" y="877569"/>
            <a:ext cx="501078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0" dirty="0">
                <a:latin typeface="Trebuchet MS" panose="020B0603020202020204"/>
                <a:cs typeface="Trebuchet MS" panose="020B0603020202020204"/>
              </a:rPr>
              <a:t>W</a:t>
            </a:r>
            <a:r>
              <a:rPr sz="3200" spc="-2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3200" spc="2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200" spc="-2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200" spc="-3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1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1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200" spc="-15" dirty="0">
                <a:latin typeface="Trebuchet MS" panose="020B0603020202020204"/>
                <a:cs typeface="Trebuchet MS" panose="020B0603020202020204"/>
              </a:rPr>
              <a:t>H</a:t>
            </a:r>
            <a:r>
              <a:rPr sz="3200" spc="1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-2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200" spc="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3200" spc="-4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2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3200" spc="1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200" spc="-2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200" spc="-1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200" spc="5" dirty="0">
                <a:latin typeface="Trebuchet MS" panose="020B0603020202020204"/>
                <a:cs typeface="Trebuchet MS" panose="020B0603020202020204"/>
              </a:rPr>
              <a:t>S?</a:t>
            </a:r>
            <a:endParaRPr sz="32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17575" y="2036127"/>
            <a:ext cx="6120765" cy="14071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target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audience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for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an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"Employee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Performance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Analysis"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18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includes</a:t>
            </a:r>
            <a:r>
              <a:rPr sz="1800" spc="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HR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teams,</a:t>
            </a:r>
            <a:r>
              <a:rPr sz="18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managers,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executives,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</a:t>
            </a:r>
            <a:r>
              <a:rPr sz="18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employees, </a:t>
            </a:r>
            <a:r>
              <a:rPr sz="1800" spc="-39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who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leverage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the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insights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to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make</a:t>
            </a:r>
            <a:r>
              <a:rPr sz="18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informed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decisions</a:t>
            </a:r>
            <a:r>
              <a:rPr sz="18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on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talent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management,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enhance </a:t>
            </a:r>
            <a:r>
              <a:rPr sz="1800" dirty="0">
                <a:latin typeface="Calibri" panose="020F0502020204030204"/>
                <a:cs typeface="Calibri" panose="020F0502020204030204"/>
              </a:rPr>
              <a:t>performance,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and </a:t>
            </a:r>
            <a:r>
              <a:rPr sz="1800" dirty="0">
                <a:latin typeface="Calibri" panose="020F0502020204030204"/>
                <a:cs typeface="Calibri" panose="020F0502020204030204"/>
              </a:rPr>
              <a:t>align employee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development</a:t>
            </a:r>
            <a:r>
              <a:rPr sz="1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with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organizational</a:t>
            </a:r>
            <a:r>
              <a:rPr sz="180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objectives.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850264"/>
            <a:ext cx="94710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spc="20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600" spc="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6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spc="3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6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3600" spc="-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600" spc="-3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6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600" spc="-35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45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600" spc="-1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3600" spc="3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3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600" spc="-40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600" spc="6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300" dirty="0">
                <a:latin typeface="Trebuchet MS" panose="020B0603020202020204"/>
                <a:cs typeface="Trebuchet MS" panose="020B0603020202020204"/>
              </a:rPr>
              <a:t>V</a:t>
            </a:r>
            <a:r>
              <a:rPr sz="3600" spc="-40" dirty="0">
                <a:latin typeface="Trebuchet MS" panose="020B0603020202020204"/>
                <a:cs typeface="Trebuchet MS" panose="020B0603020202020204"/>
              </a:rPr>
              <a:t>A</a:t>
            </a:r>
            <a:r>
              <a:rPr sz="3600" spc="30" dirty="0">
                <a:latin typeface="Trebuchet MS" panose="020B0603020202020204"/>
                <a:cs typeface="Trebuchet MS" panose="020B0603020202020204"/>
              </a:rPr>
              <a:t>L</a:t>
            </a:r>
            <a:r>
              <a:rPr sz="3600" spc="5" dirty="0">
                <a:latin typeface="Trebuchet MS" panose="020B0603020202020204"/>
                <a:cs typeface="Trebuchet MS" panose="020B0603020202020204"/>
              </a:rPr>
              <a:t>U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3600" spc="-6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3600" spc="-2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3600" spc="-30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sz="3600" spc="10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spc="-20" dirty="0">
                <a:latin typeface="Trebuchet MS" panose="020B0603020202020204"/>
                <a:cs typeface="Trebuchet MS" panose="020B0603020202020204"/>
              </a:rPr>
              <a:t>P</a:t>
            </a:r>
            <a:r>
              <a:rPr sz="36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spc="20" dirty="0">
                <a:latin typeface="Trebuchet MS" panose="020B0603020202020204"/>
                <a:cs typeface="Trebuchet MS" panose="020B0603020202020204"/>
              </a:rPr>
              <a:t>S</a:t>
            </a:r>
            <a:r>
              <a:rPr sz="3600" spc="-3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600" spc="-45" dirty="0">
                <a:latin typeface="Trebuchet MS" panose="020B0603020202020204"/>
                <a:cs typeface="Trebuchet MS" panose="020B0603020202020204"/>
              </a:rPr>
              <a:t>T</a:t>
            </a:r>
            <a:r>
              <a:rPr sz="3600" spc="-3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3600" spc="15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3600" dirty="0">
                <a:latin typeface="Trebuchet MS" panose="020B0603020202020204"/>
                <a:cs typeface="Trebuchet MS" panose="020B0603020202020204"/>
              </a:rPr>
              <a:t>N</a:t>
            </a:r>
            <a:endParaRPr sz="36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30804" y="2112327"/>
            <a:ext cx="3990975" cy="1407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Filtering</a:t>
            </a:r>
            <a:r>
              <a:rPr sz="1800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–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Remove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missing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Charts</a:t>
            </a:r>
            <a:r>
              <a:rPr sz="1800" spc="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–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Visualization </a:t>
            </a:r>
            <a:r>
              <a:rPr sz="1800" dirty="0">
                <a:latin typeface="Calibri" panose="020F0502020204030204"/>
                <a:cs typeface="Calibri" panose="020F0502020204030204"/>
              </a:rPr>
              <a:t>reports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Pivot</a:t>
            </a:r>
            <a:r>
              <a:rPr sz="18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40" dirty="0">
                <a:latin typeface="Calibri" panose="020F0502020204030204"/>
                <a:cs typeface="Calibri" panose="020F0502020204030204"/>
              </a:rPr>
              <a:t>Table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–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Summary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Calibri" panose="020F0502020204030204"/>
                <a:cs typeface="Calibri" panose="020F0502020204030204"/>
              </a:rPr>
              <a:t>Conditional 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formatting-</a:t>
            </a:r>
            <a:r>
              <a:rPr sz="1800" dirty="0">
                <a:latin typeface="Calibri" panose="020F0502020204030204"/>
                <a:cs typeface="Calibri" panose="020F0502020204030204"/>
              </a:rPr>
              <a:t> identify</a:t>
            </a:r>
            <a:r>
              <a:rPr sz="18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missing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  <a:tab pos="298450" algn="l"/>
              </a:tabLst>
            </a:pPr>
            <a:r>
              <a:rPr sz="1800" spc="-5" dirty="0">
                <a:latin typeface="Calibri" panose="020F0502020204030204"/>
                <a:cs typeface="Calibri" panose="020F0502020204030204"/>
              </a:rPr>
              <a:t>Formula</a:t>
            </a:r>
            <a:r>
              <a:rPr sz="18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dirty="0">
                <a:latin typeface="Calibri" panose="020F0502020204030204"/>
                <a:cs typeface="Calibri" panose="020F0502020204030204"/>
              </a:rPr>
              <a:t>–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 performance</a:t>
            </a:r>
            <a:r>
              <a:rPr sz="18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spc="-5" dirty="0">
                <a:latin typeface="Calibri" panose="020F0502020204030204"/>
                <a:cs typeface="Calibri" panose="020F0502020204030204"/>
              </a:rPr>
              <a:t>level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55956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>
                <a:latin typeface="Trebuchet MS" panose="020B0603020202020204"/>
                <a:cs typeface="Trebuchet MS" panose="020B0603020202020204"/>
              </a:rPr>
              <a:t>Dataset</a:t>
            </a:r>
            <a:r>
              <a:rPr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dirty="0">
                <a:latin typeface="Trebuchet MS" panose="020B0603020202020204"/>
                <a:cs typeface="Trebuchet MS" panose="020B0603020202020204"/>
              </a:rPr>
              <a:t>Description</a:t>
            </a:r>
            <a:endParaRPr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857" y="1737677"/>
            <a:ext cx="10264140" cy="41541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27305">
              <a:lnSpc>
                <a:spcPct val="101000"/>
              </a:lnSpc>
              <a:spcBef>
                <a:spcPts val="80"/>
              </a:spcBef>
            </a:pPr>
            <a:r>
              <a:rPr sz="1800" spc="-5" dirty="0">
                <a:latin typeface="Arial MT"/>
                <a:cs typeface="Arial MT"/>
              </a:rPr>
              <a:t>The dataset for the Employee Performance Analysis comprises performance </a:t>
            </a:r>
            <a:r>
              <a:rPr sz="1800" dirty="0">
                <a:latin typeface="Arial MT"/>
                <a:cs typeface="Arial MT"/>
              </a:rPr>
              <a:t>evaluations, </a:t>
            </a:r>
            <a:r>
              <a:rPr sz="1800" spc="-5" dirty="0">
                <a:latin typeface="Arial MT"/>
                <a:cs typeface="Arial MT"/>
              </a:rPr>
              <a:t>productivity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data,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attendance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logs,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employee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feedback,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training</a:t>
            </a:r>
            <a:r>
              <a:rPr sz="1800" spc="5" dirty="0">
                <a:latin typeface="Arial MT"/>
                <a:cs typeface="Arial MT"/>
              </a:rPr>
              <a:t> 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development</a:t>
            </a:r>
            <a:r>
              <a:rPr sz="1800" spc="-20" dirty="0">
                <a:latin typeface="Arial MT"/>
                <a:cs typeface="Arial MT"/>
              </a:rPr>
              <a:t> history,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goals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targets, </a:t>
            </a:r>
            <a:r>
              <a:rPr sz="1800" spc="-5" dirty="0">
                <a:latin typeface="Arial MT"/>
                <a:cs typeface="Arial MT"/>
              </a:rPr>
              <a:t> providing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holistic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view</a:t>
            </a:r>
            <a:r>
              <a:rPr sz="1800" spc="-5" dirty="0">
                <a:latin typeface="Arial MT"/>
                <a:cs typeface="Arial MT"/>
              </a:rPr>
              <a:t> for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in-depth </a:t>
            </a:r>
            <a:r>
              <a:rPr sz="1800" spc="-10" dirty="0">
                <a:latin typeface="Arial MT"/>
                <a:cs typeface="Arial MT"/>
              </a:rPr>
              <a:t>analysis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actionable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insights.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1000"/>
              </a:lnSpc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Performance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Evaluations:</a:t>
            </a:r>
            <a:r>
              <a:rPr sz="1800" b="1" spc="4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 MT"/>
                <a:cs typeface="Arial MT"/>
              </a:rPr>
              <a:t>Comprehensive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assessments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regular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reviews,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including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ratings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qualitative</a:t>
            </a:r>
            <a:r>
              <a:rPr sz="1800" spc="-10" dirty="0">
                <a:latin typeface="Arial MT"/>
                <a:cs typeface="Arial MT"/>
              </a:rPr>
              <a:t> comments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supervisors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colleagues.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Productivity Data:</a:t>
            </a:r>
            <a:r>
              <a:rPr sz="180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Quantitative information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on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employee output,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such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as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sales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performance,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project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latin typeface="Arial MT"/>
                <a:cs typeface="Arial MT"/>
              </a:rPr>
              <a:t>completion</a:t>
            </a:r>
            <a:r>
              <a:rPr sz="1800" spc="-10" dirty="0">
                <a:latin typeface="Arial MT"/>
                <a:cs typeface="Arial MT"/>
              </a:rPr>
              <a:t> rates,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20" dirty="0">
                <a:latin typeface="Arial MT"/>
                <a:cs typeface="Arial MT"/>
              </a:rPr>
              <a:t>or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task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efficiency.</a:t>
            </a:r>
            <a:endParaRPr sz="1800">
              <a:latin typeface="Arial MT"/>
              <a:cs typeface="Arial MT"/>
            </a:endParaRPr>
          </a:p>
          <a:p>
            <a:pPr marL="12700" marR="273050">
              <a:lnSpc>
                <a:spcPct val="101000"/>
              </a:lnSpc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Attendance</a:t>
            </a:r>
            <a:r>
              <a:rPr sz="1800" b="1" spc="5" dirty="0">
                <a:latin typeface="Arial" panose="020B0604020202020204"/>
                <a:cs typeface="Arial" panose="020B0604020202020204"/>
              </a:rPr>
              <a:t> Logs: </a:t>
            </a:r>
            <a:r>
              <a:rPr sz="1800" spc="-5" dirty="0">
                <a:latin typeface="Arial MT"/>
                <a:cs typeface="Arial MT"/>
              </a:rPr>
              <a:t>Information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employee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attendance,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including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records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absences,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tardiness,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overall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dependability.</a:t>
            </a:r>
            <a:endParaRPr sz="1800">
              <a:latin typeface="Arial MT"/>
              <a:cs typeface="Arial MT"/>
            </a:endParaRPr>
          </a:p>
          <a:p>
            <a:pPr marL="12700" marR="335915">
              <a:lnSpc>
                <a:spcPts val="2100"/>
              </a:lnSpc>
              <a:spcBef>
                <a:spcPts val="140"/>
              </a:spcBef>
            </a:pPr>
            <a:r>
              <a:rPr sz="1800" b="1" spc="-5" dirty="0">
                <a:latin typeface="Arial" panose="020B0604020202020204"/>
                <a:cs typeface="Arial" panose="020B0604020202020204"/>
              </a:rPr>
              <a:t>Employee</a:t>
            </a:r>
            <a:r>
              <a:rPr sz="1800" b="1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Feedback:</a:t>
            </a:r>
            <a:r>
              <a:rPr sz="1800" b="1" spc="10" dirty="0"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 MT"/>
                <a:cs typeface="Arial MT"/>
              </a:rPr>
              <a:t>Insights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surveys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capturing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employee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self-evaluations,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job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satisfaction,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levels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engagement.</a:t>
            </a:r>
            <a:endParaRPr sz="1800">
              <a:latin typeface="Arial MT"/>
              <a:cs typeface="Arial MT"/>
            </a:endParaRPr>
          </a:p>
          <a:p>
            <a:pPr marL="12700" marR="676275">
              <a:lnSpc>
                <a:spcPts val="2180"/>
              </a:lnSpc>
              <a:spcBef>
                <a:spcPts val="15"/>
              </a:spcBef>
            </a:pPr>
            <a:r>
              <a:rPr sz="1800" b="1" spc="-15" dirty="0">
                <a:latin typeface="Arial" panose="020B0604020202020204"/>
                <a:cs typeface="Arial" panose="020B0604020202020204"/>
              </a:rPr>
              <a:t>Training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Development</a:t>
            </a:r>
            <a:r>
              <a:rPr sz="18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History:</a:t>
            </a:r>
            <a:r>
              <a:rPr sz="1800" b="1" spc="9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 MT"/>
                <a:cs typeface="Arial MT"/>
              </a:rPr>
              <a:t>Details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completed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training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courses,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certifications,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professional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growth</a:t>
            </a:r>
            <a:r>
              <a:rPr sz="1800" spc="-5" dirty="0">
                <a:latin typeface="Arial MT"/>
                <a:cs typeface="Arial MT"/>
              </a:rPr>
              <a:t> activities.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Goals</a:t>
            </a:r>
            <a:r>
              <a:rPr sz="1800" b="1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and</a:t>
            </a:r>
            <a:r>
              <a:rPr sz="1800" b="1" spc="4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20" dirty="0">
                <a:latin typeface="Arial" panose="020B0604020202020204"/>
                <a:cs typeface="Arial" panose="020B0604020202020204"/>
              </a:rPr>
              <a:t>Targets: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Documentation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of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individual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and </a:t>
            </a:r>
            <a:r>
              <a:rPr sz="1800" spc="-10" dirty="0">
                <a:latin typeface="Arial MT"/>
                <a:cs typeface="Arial MT"/>
              </a:rPr>
              <a:t>team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objectives,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including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performance</a:t>
            </a:r>
            <a:r>
              <a:rPr sz="1800" spc="-5" dirty="0">
                <a:latin typeface="Arial MT"/>
                <a:cs typeface="Arial MT"/>
              </a:rPr>
              <a:t> relative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1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established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goals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milestones.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spc="1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3/21/20</a:t>
            </a:r>
            <a:r>
              <a:rPr sz="1100" spc="-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2</a:t>
            </a:r>
            <a:r>
              <a:rPr sz="1100" spc="1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nn</a:t>
            </a:r>
            <a:r>
              <a:rPr sz="1100" b="1" spc="-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u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l</a:t>
            </a:r>
            <a:r>
              <a:rPr sz="1100" b="1" spc="-1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8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4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20" dirty="0">
                <a:solidFill>
                  <a:srgbClr val="2C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5939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>
                <a:latin typeface="Trebuchet MS" panose="020B0603020202020204"/>
                <a:cs typeface="Trebuchet MS" panose="020B0603020202020204"/>
              </a:rPr>
              <a:t>THE</a:t>
            </a:r>
            <a:r>
              <a:rPr sz="4250" spc="-2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10" dirty="0">
                <a:latin typeface="Trebuchet MS" panose="020B0603020202020204"/>
                <a:cs typeface="Trebuchet MS" panose="020B0603020202020204"/>
              </a:rPr>
              <a:t>"WOW"</a:t>
            </a:r>
            <a:r>
              <a:rPr sz="4250" spc="7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15" dirty="0">
                <a:latin typeface="Trebuchet MS" panose="020B0603020202020204"/>
                <a:cs typeface="Trebuchet MS" panose="020B0603020202020204"/>
              </a:rPr>
              <a:t>IN</a:t>
            </a:r>
            <a:r>
              <a:rPr sz="4250" spc="-40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20" dirty="0">
                <a:latin typeface="Trebuchet MS" panose="020B0603020202020204"/>
                <a:cs typeface="Trebuchet MS" panose="020B0603020202020204"/>
              </a:rPr>
              <a:t>OUR</a:t>
            </a:r>
            <a:r>
              <a:rPr sz="4250" spc="-55" dirty="0">
                <a:latin typeface="Trebuchet MS" panose="020B0603020202020204"/>
                <a:cs typeface="Trebuchet MS" panose="020B0603020202020204"/>
              </a:rPr>
              <a:t> </a:t>
            </a:r>
            <a:r>
              <a:rPr sz="4250" spc="20" dirty="0">
                <a:latin typeface="Trebuchet MS" panose="020B0603020202020204"/>
                <a:cs typeface="Trebuchet MS" panose="020B0603020202020204"/>
              </a:rPr>
              <a:t>SOLUTION</a:t>
            </a:r>
            <a:endParaRPr sz="425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85855" y="6475579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C92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5028" y="1921510"/>
            <a:ext cx="5784850" cy="1500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•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3200" spc="1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IFS</a:t>
            </a:r>
            <a:r>
              <a:rPr sz="32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1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10" dirty="0">
                <a:latin typeface="Times New Roman" panose="02020603050405020304"/>
                <a:cs typeface="Times New Roman" panose="02020603050405020304"/>
              </a:rPr>
              <a:t>z8</a:t>
            </a:r>
            <a:r>
              <a:rPr sz="32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&gt;=5,very</a:t>
            </a:r>
            <a:r>
              <a:rPr sz="3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-5" dirty="0">
                <a:latin typeface="Times New Roman" panose="02020603050405020304"/>
                <a:cs typeface="Times New Roman" panose="02020603050405020304"/>
              </a:rPr>
              <a:t>high’,</a:t>
            </a:r>
            <a:r>
              <a:rPr sz="32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z8&gt;=4, </a:t>
            </a:r>
            <a:r>
              <a:rPr sz="3200" spc="-7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“high”,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z8&gt;=3, </a:t>
            </a:r>
            <a:r>
              <a:rPr sz="3200" spc="10" dirty="0">
                <a:latin typeface="Times New Roman" panose="02020603050405020304"/>
                <a:cs typeface="Times New Roman" panose="02020603050405020304"/>
              </a:rPr>
              <a:t>“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Med” </a:t>
            </a:r>
            <a:r>
              <a:rPr sz="3200" spc="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3200" spc="-15" dirty="0">
                <a:latin typeface="Times New Roman" panose="02020603050405020304"/>
                <a:cs typeface="Times New Roman" panose="02020603050405020304"/>
              </a:rPr>
              <a:t>“True”, </a:t>
            </a:r>
            <a:r>
              <a:rPr sz="32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“low”.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5414</Words>
  <Application>WPS Presentation</Application>
  <PresentationFormat>On-screen Show (4:3)</PresentationFormat>
  <Paragraphs>130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Trebuchet MS</vt:lpstr>
      <vt:lpstr>Calibri</vt:lpstr>
      <vt:lpstr>Arial MT</vt:lpstr>
      <vt:lpstr>Arial</vt:lpstr>
      <vt:lpstr>Microsoft YaHei</vt:lpstr>
      <vt:lpstr>Arial Unicode MS</vt:lpstr>
      <vt:lpstr>Office Theme</vt:lpstr>
      <vt:lpstr>Employee Data Analysis using Excel</vt:lpstr>
      <vt:lpstr>PowerPoint 演示文稿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/>
  <cp:lastModifiedBy>Thiru</cp:lastModifiedBy>
  <cp:revision>2</cp:revision>
  <dcterms:created xsi:type="dcterms:W3CDTF">2024-09-11T07:52:00Z</dcterms:created>
  <dcterms:modified xsi:type="dcterms:W3CDTF">2024-09-16T05:04:23Z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2024-09-01T11:00:00Z</vt:filetime>
  </property>
  <property fmtid="{D5CDD505-2E9C-101B-9397-08002B2CF9AE}" pid="3" name="LastSaved">
    <vt:filetime>2024-09-02T11:00:00Z</vt:filetime>
  </property>
  <property fmtid="{D5CDD505-2E9C-101B-9397-08002B2CF9AE}" pid="4" name="ICV">
    <vt:lpwstr>62CA5754D9F44C598AF7649DF2DC05C4_12</vt:lpwstr>
  </property>
  <property fmtid="{D5CDD505-2E9C-101B-9397-08002B2CF9AE}" pid="5" name="KSOProductBuildVer">
    <vt:lpwstr>1033-12.2.0.13472</vt:lpwstr>
  </property>
</Properties>
</file>