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732370\Downloads\project%20pivot%20table%20461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pivot table 461.xlsx]Sheet2!PivotTable5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Sum of beginning employee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bar"/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Sum of beginning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Sheet2!$B$4:$B$28</c:f>
              <c:numCache>
                <c:formatCode>General</c:formatCode>
                <c:ptCount val="12"/>
                <c:pt idx="0">
                  <c:v>276</c:v>
                </c:pt>
                <c:pt idx="1">
                  <c:v>298</c:v>
                </c:pt>
                <c:pt idx="2">
                  <c:v>235</c:v>
                </c:pt>
                <c:pt idx="3">
                  <c:v>254</c:v>
                </c:pt>
                <c:pt idx="4">
                  <c:v>276</c:v>
                </c:pt>
                <c:pt idx="5">
                  <c:v>298</c:v>
                </c:pt>
                <c:pt idx="6">
                  <c:v>212</c:v>
                </c:pt>
                <c:pt idx="7">
                  <c:v>256</c:v>
                </c:pt>
                <c:pt idx="8">
                  <c:v>254</c:v>
                </c:pt>
                <c:pt idx="9">
                  <c:v>234</c:v>
                </c:pt>
                <c:pt idx="10">
                  <c:v>278</c:v>
                </c:pt>
                <c:pt idx="11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3FB-4DB1-9C08-55CE43625CF0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new hires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Sheet2!$C$4:$C$28</c:f>
              <c:numCache>
                <c:formatCode>General</c:formatCode>
                <c:ptCount val="12"/>
                <c:pt idx="0">
                  <c:v>9</c:v>
                </c:pt>
                <c:pt idx="1">
                  <c:v>6</c:v>
                </c:pt>
                <c:pt idx="2">
                  <c:v>10</c:v>
                </c:pt>
                <c:pt idx="3">
                  <c:v>1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3FB-4DB1-9C08-55CE43625CF0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Sum of separations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Sheet2!$D$4:$D$28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3FB-4DB1-9C08-55CE43625CF0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Sum of ending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4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6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8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A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Sheet2!$E$4:$E$28</c:f>
              <c:numCache>
                <c:formatCode>General</c:formatCode>
                <c:ptCount val="12"/>
                <c:pt idx="0">
                  <c:v>298</c:v>
                </c:pt>
                <c:pt idx="1">
                  <c:v>256</c:v>
                </c:pt>
                <c:pt idx="2">
                  <c:v>276</c:v>
                </c:pt>
                <c:pt idx="3">
                  <c:v>276</c:v>
                </c:pt>
                <c:pt idx="4">
                  <c:v>267</c:v>
                </c:pt>
                <c:pt idx="5">
                  <c:v>209</c:v>
                </c:pt>
                <c:pt idx="6">
                  <c:v>254</c:v>
                </c:pt>
                <c:pt idx="7">
                  <c:v>298</c:v>
                </c:pt>
                <c:pt idx="8">
                  <c:v>212</c:v>
                </c:pt>
                <c:pt idx="9">
                  <c:v>235</c:v>
                </c:pt>
                <c:pt idx="10">
                  <c:v>254</c:v>
                </c:pt>
                <c:pt idx="1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3FB-4DB1-9C08-55CE43625CF0}"/>
            </c:ext>
          </c:extLst>
        </c:ser>
        <c:ser>
          <c:idx val="4"/>
          <c:order val="4"/>
          <c:tx>
            <c:strRef>
              <c:f>Sheet2!$F$3</c:f>
              <c:strCache>
                <c:ptCount val="1"/>
                <c:pt idx="0">
                  <c:v>Sum of average month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Sheet2!$F$4:$F$28</c:f>
              <c:numCache>
                <c:formatCode>General</c:formatCode>
                <c:ptCount val="12"/>
                <c:pt idx="0">
                  <c:v>587</c:v>
                </c:pt>
                <c:pt idx="1">
                  <c:v>562</c:v>
                </c:pt>
                <c:pt idx="2">
                  <c:v>526</c:v>
                </c:pt>
                <c:pt idx="3">
                  <c:v>532</c:v>
                </c:pt>
                <c:pt idx="4">
                  <c:v>551</c:v>
                </c:pt>
                <c:pt idx="5">
                  <c:v>512</c:v>
                </c:pt>
                <c:pt idx="6">
                  <c:v>470</c:v>
                </c:pt>
                <c:pt idx="7">
                  <c:v>567</c:v>
                </c:pt>
                <c:pt idx="8">
                  <c:v>473</c:v>
                </c:pt>
                <c:pt idx="9">
                  <c:v>473</c:v>
                </c:pt>
                <c:pt idx="10">
                  <c:v>539</c:v>
                </c:pt>
                <c:pt idx="11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3FB-4DB1-9C08-55CE43625CF0}"/>
            </c:ext>
          </c:extLst>
        </c:ser>
        <c:ser>
          <c:idx val="5"/>
          <c:order val="5"/>
          <c:tx>
            <c:strRef>
              <c:f>Sheet2!$G$3</c:f>
              <c:strCache>
                <c:ptCount val="1"/>
                <c:pt idx="0">
                  <c:v>Sum of total separations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E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0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2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6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8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A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C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E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0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Sheet2!$G$4:$G$28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3FB-4DB1-9C08-55CE43625CF0}"/>
            </c:ext>
          </c:extLst>
        </c:ser>
        <c:ser>
          <c:idx val="6"/>
          <c:order val="6"/>
          <c:tx>
            <c:strRef>
              <c:f>Sheet2!$H$3</c:f>
              <c:strCache>
                <c:ptCount val="1"/>
                <c:pt idx="0">
                  <c:v>Sum of employee turnover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03FB-4DB1-9C08-55CE43625C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03FB-4DB1-9C08-55CE43625C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03FB-4DB1-9C08-55CE43625C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03FB-4DB1-9C08-55CE43625C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03FB-4DB1-9C08-55CE43625C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03FB-4DB1-9C08-55CE43625C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03FB-4DB1-9C08-55CE43625C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03FB-4DB1-9C08-55CE43625C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03FB-4DB1-9C08-55CE43625C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03FB-4DB1-9C08-55CE43625CF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03FB-4DB1-9C08-55CE43625CF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03FB-4DB1-9C08-55CE43625CF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03FB-4DB1-9C08-55CE43625CF0}"/>
              </c:ext>
            </c:extLst>
          </c:dPt>
          <c:cat>
            <c:multiLvlStrRef>
              <c:f>Sheet2!$A$4:$A$28</c:f>
              <c:multiLvlStrCache>
                <c:ptCount val="12"/>
                <c:lvl>
                  <c:pt idx="0">
                    <c:v>mar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nov</c:v>
                  </c:pt>
                  <c:pt idx="4">
                    <c:v>dec</c:v>
                  </c:pt>
                  <c:pt idx="5">
                    <c:v>june</c:v>
                  </c:pt>
                  <c:pt idx="6">
                    <c:v>oct</c:v>
                  </c:pt>
                  <c:pt idx="7">
                    <c:v>may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aug</c:v>
                  </c:pt>
                  <c:pt idx="11">
                    <c:v>july</c:v>
                  </c:pt>
                </c:lvl>
                <c:lvl>
                  <c:pt idx="0">
                    <c:v>gowtham</c:v>
                  </c:pt>
                  <c:pt idx="1">
                    <c:v>guru</c:v>
                  </c:pt>
                  <c:pt idx="2">
                    <c:v>karthi</c:v>
                  </c:pt>
                  <c:pt idx="3">
                    <c:v>krish</c:v>
                  </c:pt>
                  <c:pt idx="4">
                    <c:v>krishnan</c:v>
                  </c:pt>
                  <c:pt idx="5">
                    <c:v>mark</c:v>
                  </c:pt>
                  <c:pt idx="6">
                    <c:v>mohammed</c:v>
                  </c:pt>
                  <c:pt idx="7">
                    <c:v>prakash</c:v>
                  </c:pt>
                  <c:pt idx="8">
                    <c:v>prathik</c:v>
                  </c:pt>
                  <c:pt idx="9">
                    <c:v>santhosh</c:v>
                  </c:pt>
                  <c:pt idx="10">
                    <c:v>surya</c:v>
                  </c:pt>
                  <c:pt idx="11">
                    <c:v>syed</c:v>
                  </c:pt>
                </c:lvl>
              </c:multiLvlStrCache>
            </c:multiLvlStrRef>
          </c:cat>
          <c:val>
            <c:numRef>
              <c:f>Sheet2!$H$4:$H$28</c:f>
              <c:numCache>
                <c:formatCode>General</c:formatCode>
                <c:ptCount val="12"/>
                <c:pt idx="0">
                  <c:v>591</c:v>
                </c:pt>
                <c:pt idx="1">
                  <c:v>564</c:v>
                </c:pt>
                <c:pt idx="2">
                  <c:v>531</c:v>
                </c:pt>
                <c:pt idx="3">
                  <c:v>533</c:v>
                </c:pt>
                <c:pt idx="4">
                  <c:v>555</c:v>
                </c:pt>
                <c:pt idx="5">
                  <c:v>514</c:v>
                </c:pt>
                <c:pt idx="6">
                  <c:v>472</c:v>
                </c:pt>
                <c:pt idx="7">
                  <c:v>575</c:v>
                </c:pt>
                <c:pt idx="8">
                  <c:v>476</c:v>
                </c:pt>
                <c:pt idx="9">
                  <c:v>475</c:v>
                </c:pt>
                <c:pt idx="10">
                  <c:v>544</c:v>
                </c:pt>
                <c:pt idx="11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3FB-4DB1-9C08-55CE43625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AD1A-4D44-77D3-2937-3298AF09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5014" y="359663"/>
            <a:ext cx="10681335" cy="509114"/>
          </a:xfr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sz="32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employee Analysis</a:t>
            </a:r>
            <a:endParaRPr lang="en-US" sz="32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BBDD6-B8C7-C963-78B7-D600045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8901" y="2706908"/>
            <a:ext cx="11302117" cy="1661993"/>
          </a:xfr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800" b="1" i="1" kern="1200" dirty="0">
                <a:solidFill>
                  <a:schemeClr val="tx1"/>
                </a:solidFill>
              </a:rPr>
              <a:t>Student Name : </a:t>
            </a:r>
            <a:r>
              <a:rPr lang="en-GB" sz="2800" i="1" kern="1200" dirty="0">
                <a:solidFill>
                  <a:schemeClr val="tx1"/>
                </a:solidFill>
              </a:rPr>
              <a:t>Monica J</a:t>
            </a:r>
          </a:p>
          <a:p>
            <a:pPr algn="l" rtl="0"/>
            <a:r>
              <a:rPr lang="en-GB" sz="2800" b="1" i="1" kern="1200" dirty="0">
                <a:solidFill>
                  <a:schemeClr val="tx1"/>
                </a:solidFill>
              </a:rPr>
              <a:t>Department :</a:t>
            </a:r>
            <a:r>
              <a:rPr lang="en-GB" sz="2800" i="1" kern="1200" dirty="0">
                <a:solidFill>
                  <a:schemeClr val="tx1"/>
                </a:solidFill>
              </a:rPr>
              <a:t> B.COM (GEN)</a:t>
            </a:r>
          </a:p>
          <a:p>
            <a:pPr algn="l" rtl="0"/>
            <a:r>
              <a:rPr lang="en-GB" sz="2800" b="1" i="1" kern="1200" dirty="0">
                <a:solidFill>
                  <a:schemeClr val="tx1"/>
                </a:solidFill>
              </a:rPr>
              <a:t>College : </a:t>
            </a:r>
            <a:r>
              <a:rPr lang="en-GB" sz="2800" i="1" kern="1200" dirty="0">
                <a:solidFill>
                  <a:schemeClr val="tx1"/>
                </a:solidFill>
              </a:rPr>
              <a:t>Patrician College of Arts and Science</a:t>
            </a:r>
          </a:p>
          <a:p>
            <a:pPr algn="l" rtl="0"/>
            <a:endParaRPr lang="en-US" sz="2400" i="1" kern="1200" dirty="0">
              <a:solidFill>
                <a:schemeClr val="tx1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534564F-AEC3-DEF3-0B9E-713999A6B69B}"/>
              </a:ext>
            </a:extLst>
          </p:cNvPr>
          <p:cNvSpPr/>
          <p:nvPr/>
        </p:nvSpPr>
        <p:spPr>
          <a:xfrm>
            <a:off x="2940422" y="1255059"/>
            <a:ext cx="1345502" cy="1065567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B9950900-B188-D707-60C4-3C0162B7E96A}"/>
              </a:ext>
            </a:extLst>
          </p:cNvPr>
          <p:cNvGrpSpPr/>
          <p:nvPr/>
        </p:nvGrpSpPr>
        <p:grpSpPr>
          <a:xfrm>
            <a:off x="876299" y="980141"/>
            <a:ext cx="1908736" cy="1343959"/>
            <a:chOff x="742950" y="1104900"/>
            <a:chExt cx="1743075" cy="13335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F0933E7E-3634-7127-61DC-60C6D2C1A3E5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35A5386-5F5D-0442-A20B-4F5A92D4156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91EB3BB2-7C51-79F3-001B-575DDF8FF9F9}"/>
              </a:ext>
            </a:extLst>
          </p:cNvPr>
          <p:cNvSpPr/>
          <p:nvPr/>
        </p:nvSpPr>
        <p:spPr>
          <a:xfrm rot="21422790">
            <a:off x="2845397" y="5070157"/>
            <a:ext cx="1439536" cy="1065567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E61B427-E467-B92D-02A5-12C0D807FA40}"/>
              </a:ext>
            </a:extLst>
          </p:cNvPr>
          <p:cNvSpPr/>
          <p:nvPr/>
        </p:nvSpPr>
        <p:spPr>
          <a:xfrm rot="21383665" flipV="1">
            <a:off x="4045310" y="4366652"/>
            <a:ext cx="1161476" cy="99426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1ED4F7FB-E5DD-93E3-F8CA-3BF4A8E17FD7}"/>
              </a:ext>
            </a:extLst>
          </p:cNvPr>
          <p:cNvSpPr/>
          <p:nvPr/>
        </p:nvSpPr>
        <p:spPr>
          <a:xfrm rot="17797922" flipV="1">
            <a:off x="4265848" y="5501534"/>
            <a:ext cx="1016633" cy="911547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49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7108825" cy="45095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    </a:t>
            </a: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1.Group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2.Calculated field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3.Visualization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i="1" spc="5" dirty="0">
                <a:solidFill>
                  <a:schemeClr val="tx2"/>
                </a:solidFill>
                <a:latin typeface="Trebuchet MS"/>
                <a:cs typeface="Trebuchet MS"/>
              </a:rPr>
              <a:t>    4.Slicers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853234"/>
              </p:ext>
            </p:extLst>
          </p:nvPr>
        </p:nvGraphicFramePr>
        <p:xfrm>
          <a:off x="2514600" y="1371600"/>
          <a:ext cx="6781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can guide management in addressing turnover challenges by focusing on improving  employee satisfaction, refining recruitment strategies , or enhancing specific area of the work environment to reduce future turnover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 FOR EMPLOYEE TURNOVER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57403" cy="4194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>   </a:t>
            </a:r>
            <a:br>
              <a:rPr lang="en-US" sz="4250" spc="10" dirty="0"/>
            </a:br>
            <a:r>
              <a:rPr lang="en-US" sz="4250" spc="10" dirty="0"/>
              <a:t>           </a:t>
            </a:r>
            <a:br>
              <a:rPr lang="en-US" sz="4250" spc="10" dirty="0"/>
            </a:br>
            <a:r>
              <a:rPr lang="en-US" sz="4250" spc="10" dirty="0"/>
              <a:t>        </a:t>
            </a:r>
            <a:r>
              <a:rPr lang="en-US" sz="3600" b="0" i="1" spc="10" dirty="0">
                <a:solidFill>
                  <a:schemeClr val="tx2"/>
                </a:solidFill>
              </a:rPr>
              <a:t>To analyze employee turnover rate across various department, job role and time periods within the company using pivot tables.</a:t>
            </a:r>
            <a:endParaRPr sz="3600" b="0" i="1" dirty="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918450" cy="4564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       </a:t>
            </a:r>
            <a:br>
              <a:rPr lang="en-US" sz="4250" spc="-20"/>
            </a:br>
            <a:r>
              <a:rPr lang="en-US" sz="4250" spc="-20"/>
              <a:t>        </a:t>
            </a:r>
            <a:r>
              <a:rPr lang="en-US" sz="2400" b="0" i="1" spc="-20">
                <a:solidFill>
                  <a:schemeClr val="tx2"/>
                </a:solidFill>
              </a:rPr>
              <a:t>The purpose of this project is </a:t>
            </a:r>
            <a:r>
              <a:rPr lang="en-US" sz="2400" b="0" i="1" spc="-20" dirty="0">
                <a:solidFill>
                  <a:schemeClr val="tx2"/>
                </a:solidFill>
              </a:rPr>
              <a:t>to provide a detailed analysis of employee turn over rates within the company across  various dimensions such as departments , </a:t>
            </a:r>
            <a:r>
              <a:rPr lang="en-US" sz="2400" b="0" i="1" spc="-20" dirty="0" err="1">
                <a:solidFill>
                  <a:schemeClr val="tx2"/>
                </a:solidFill>
              </a:rPr>
              <a:t>jobroles</a:t>
            </a:r>
            <a:r>
              <a:rPr lang="en-US" sz="2400" b="0" i="1" spc="-20" dirty="0">
                <a:solidFill>
                  <a:schemeClr val="tx2"/>
                </a:solidFill>
              </a:rPr>
              <a:t> , tenure and </a:t>
            </a:r>
            <a:r>
              <a:rPr lang="en-US" sz="2400" b="0" i="1" spc="-20" dirty="0" err="1">
                <a:solidFill>
                  <a:schemeClr val="tx2"/>
                </a:solidFill>
              </a:rPr>
              <a:t>demographics.The</a:t>
            </a:r>
            <a:r>
              <a:rPr lang="en-US" sz="2400" b="0" i="1" spc="-20" dirty="0">
                <a:solidFill>
                  <a:schemeClr val="tx2"/>
                </a:solidFill>
              </a:rPr>
              <a:t> use of pivot table will enable a dynamic exploration of </a:t>
            </a:r>
            <a:r>
              <a:rPr lang="en-US" sz="2400" b="0" i="1" spc="-20" dirty="0" err="1">
                <a:solidFill>
                  <a:schemeClr val="tx2"/>
                </a:solidFill>
              </a:rPr>
              <a:t>data,uncovering</a:t>
            </a:r>
            <a:r>
              <a:rPr lang="en-US" sz="2400" b="0" i="1" spc="-20" dirty="0">
                <a:solidFill>
                  <a:schemeClr val="tx2"/>
                </a:solidFill>
              </a:rPr>
              <a:t> insights that can inform strategic decisions aimed at reducing turnover and improving employee satisfaction.</a:t>
            </a:r>
            <a:endParaRPr sz="2400" b="0" i="1" dirty="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28750" y="317426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1" y="891793"/>
            <a:ext cx="5996623" cy="5433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1" spc="5" dirty="0">
                <a:solidFill>
                  <a:schemeClr val="tx2"/>
                </a:solidFill>
              </a:rPr>
              <a:t>1.</a:t>
            </a:r>
            <a:r>
              <a:rPr lang="en-US" sz="2800" b="0" i="1" spc="5" dirty="0">
                <a:solidFill>
                  <a:schemeClr val="tx2"/>
                </a:solidFill>
              </a:rPr>
              <a:t>HR managers and Analysts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2.Department managers and team leaders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3.Senior management and executives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4.Business Analysts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5.Finance teams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6.Consultants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2800" b="0" i="1" spc="5" dirty="0">
                <a:solidFill>
                  <a:schemeClr val="tx2"/>
                </a:solidFill>
              </a:rPr>
              <a:t>7.Data Analysts and Data Scientist.</a:t>
            </a:r>
            <a:br>
              <a:rPr lang="en-US" sz="2800" b="0" i="1" spc="5" dirty="0">
                <a:solidFill>
                  <a:schemeClr val="tx2"/>
                </a:solidFill>
              </a:rPr>
            </a:br>
            <a:r>
              <a:rPr lang="en-US" sz="3200" spc="5" dirty="0"/>
              <a:t>        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38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US" sz="3600" dirty="0"/>
              <a:t>           </a:t>
            </a:r>
            <a:br>
              <a:rPr lang="en-US" sz="3600" dirty="0"/>
            </a:br>
            <a:r>
              <a:rPr lang="en-US" sz="3600" dirty="0"/>
              <a:t>           VALUE PROPOSITION:</a:t>
            </a:r>
            <a:br>
              <a:rPr lang="en-US" sz="3600" dirty="0"/>
            </a:br>
            <a:r>
              <a:rPr lang="en-US" sz="3600" dirty="0"/>
              <a:t>               </a:t>
            </a:r>
            <a:r>
              <a:rPr lang="en-US" sz="2000" b="0" i="1" dirty="0">
                <a:solidFill>
                  <a:schemeClr val="tx2"/>
                </a:solidFill>
              </a:rPr>
              <a:t>1.Data-driven decision making 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2.Improved employee retention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3.Enhanced organizational performance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4.Customization and flexibility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2000" b="0" i="1" dirty="0">
                <a:solidFill>
                  <a:schemeClr val="tx2"/>
                </a:solidFill>
              </a:rPr>
              <a:t>                           5.Cost effective analysis</a:t>
            </a:r>
            <a:br>
              <a:rPr lang="en-US" sz="20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 </a:t>
            </a:r>
            <a:br>
              <a:rPr lang="en-US" sz="36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</a:t>
            </a:r>
            <a:r>
              <a:rPr lang="en-US" sz="3600" dirty="0"/>
              <a:t>SOLUTION</a:t>
            </a:r>
            <a:r>
              <a:rPr lang="en-US" sz="3600" b="0" i="1" dirty="0">
                <a:solidFill>
                  <a:schemeClr val="tx2"/>
                </a:solidFill>
              </a:rPr>
              <a:t>:</a:t>
            </a:r>
            <a:br>
              <a:rPr lang="en-US" sz="3600" b="0" i="1" dirty="0">
                <a:solidFill>
                  <a:schemeClr val="tx2"/>
                </a:solidFill>
              </a:rPr>
            </a:br>
            <a:r>
              <a:rPr lang="en-US" sz="3600" b="0" i="1" dirty="0">
                <a:solidFill>
                  <a:schemeClr val="tx2"/>
                </a:solidFill>
              </a:rPr>
              <a:t>               </a:t>
            </a:r>
            <a:r>
              <a:rPr lang="en-US" sz="2000" b="0" i="1" dirty="0">
                <a:solidFill>
                  <a:schemeClr val="tx2"/>
                </a:solidFill>
              </a:rPr>
              <a:t>The solution adds significant value enabling organization to understand and address the root cause of employee turnover and ultimately contributing the organization long term success</a:t>
            </a:r>
            <a:r>
              <a:rPr lang="en-US" sz="2000" dirty="0"/>
              <a:t>.</a:t>
            </a:r>
            <a:endParaRPr sz="20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75596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dirty="0"/>
              <a:t>  </a:t>
            </a:r>
            <a:r>
              <a:rPr lang="en-IN" sz="2400" b="0" i="1" dirty="0">
                <a:solidFill>
                  <a:schemeClr val="tx2"/>
                </a:solidFill>
              </a:rPr>
              <a:t>1.Emplyoee information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2.Job information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3.Department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4.Hire date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5.Exit date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6.Length of service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7.Exit reason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8.Gender 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9.Age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10.Location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11.Employement type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12.Performance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b="0" i="1" dirty="0">
                <a:solidFill>
                  <a:schemeClr val="tx2"/>
                </a:solidFill>
              </a:rPr>
              <a:t>     13.Salary</a:t>
            </a:r>
            <a:br>
              <a:rPr lang="en-IN" sz="2400" b="0" i="1" dirty="0">
                <a:solidFill>
                  <a:schemeClr val="tx2"/>
                </a:solidFill>
              </a:rPr>
            </a:br>
            <a:r>
              <a:rPr lang="en-IN" sz="2400" dirty="0"/>
              <a:t>   </a:t>
            </a:r>
            <a:br>
              <a:rPr lang="en-IN" sz="2400" dirty="0"/>
            </a:br>
            <a:r>
              <a:rPr lang="en-IN" dirty="0"/>
              <a:t>        </a:t>
            </a:r>
            <a:br>
              <a:rPr lang="en-IN" dirty="0"/>
            </a:b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Data segmentation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and summarization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Calculations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Use </a:t>
            </a:r>
            <a:endParaRPr lang="en-US" sz="2800" b="0" i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Pivot Table for employee Analysis</vt:lpstr>
      <vt:lpstr>PROJECT TITLE</vt:lpstr>
      <vt:lpstr>AGENDA</vt:lpstr>
      <vt:lpstr>PROBLEM STATEMENT                        To analyze employee turnover rate across various department, job role and time periods within the company using pivot tables.</vt:lpstr>
      <vt:lpstr>PROJECT OVERVIEW                 The purpose of this project is to provide a detailed analysis of employee turn over rates within the company across  various dimensions such as departments , jobroles , tenure and demographics.The use of pivot table will enable a dynamic exploration of data,uncovering insights that can inform strategic decisions aimed at reducing turnover and improving employee satisfaction.</vt:lpstr>
      <vt:lpstr>WHO ARE THE END USERS?  1.HR managers and Analysts 2.Department managers and team leaders 3.Senior management and executives 4.Business Analysts 5.Finance teams 6.Consultants 7.Data Analysts and Data Scientist.         </vt:lpstr>
      <vt:lpstr>OUR SOLUTION AND ITS VALUE PROPOSITION                        VALUE PROPOSITION:                1.Data-driven decision making                             2.Improved employee retention                            3.Enhanced organizational performance                            4.Customization and flexibility                            5.Cost effective analysis                         SOLUTION:                The solution adds significant value enabling organization to understand and address the root cause of employee turnover and ultimately contributing the organization long term success.</vt:lpstr>
      <vt:lpstr>Dataset Description   1.Emplyoee information      2.Job information      3.Department      4.Hire date      5.Exit date      6.Length of service      7.Exit reason      8.Gender       9.Age      10.Location      11.Employement type      12.Performance      13.Salary                   </vt:lpstr>
      <vt:lpstr>THE "WOW" IN OUR SOLUTION</vt:lpstr>
      <vt:lpstr>PowerPoint Presentation</vt:lpstr>
      <vt:lpstr>RESULTS</vt:lpstr>
      <vt:lpstr>Conclusion         This analysis can guide management in addressing turnover challenges by focusing on improving  employee satisfaction, refining recruitment strategies , or enhancing specific area of the work environment to reduce future turnover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 Table for employee Analysis</dc:title>
  <cp:lastModifiedBy>swethajay19072@gmail.com</cp:lastModifiedBy>
  <cp:revision>2</cp:revision>
  <dcterms:modified xsi:type="dcterms:W3CDTF">2024-09-04T18:43:47Z</dcterms:modified>
</cp:coreProperties>
</file>