
<file path=[Content_Types].xml><?xml version="1.0" encoding="utf-8"?>
<Types xmlns="http://schemas.openxmlformats.org/package/2006/content-types">
  <Default Extension="gif" ContentType="image/gif"/>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0"/>
  </p:notesMasterIdLst>
  <p:handoutMasterIdLst>
    <p:handoutMasterId r:id="rId21"/>
  </p:handoutMasterIdLst>
  <p:sldIdLst>
    <p:sldId id="287" r:id="rId5"/>
    <p:sldId id="268" r:id="rId6"/>
    <p:sldId id="272" r:id="rId7"/>
    <p:sldId id="280" r:id="rId8"/>
    <p:sldId id="293" r:id="rId9"/>
    <p:sldId id="281" r:id="rId10"/>
    <p:sldId id="282" r:id="rId11"/>
    <p:sldId id="289" r:id="rId12"/>
    <p:sldId id="285" r:id="rId13"/>
    <p:sldId id="295" r:id="rId14"/>
    <p:sldId id="283" r:id="rId15"/>
    <p:sldId id="296" r:id="rId16"/>
    <p:sldId id="298" r:id="rId17"/>
    <p:sldId id="294" r:id="rId18"/>
    <p:sldId id="292" r:id="rId19"/>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3447" autoAdjust="0"/>
  </p:normalViewPr>
  <p:slideViewPr>
    <p:cSldViewPr>
      <p:cViewPr>
        <p:scale>
          <a:sx n="57" d="100"/>
          <a:sy n="57" d="100"/>
        </p:scale>
        <p:origin x="1016" y="5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9/4/2023</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9/4/2023</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9/4/2023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90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9/4/2023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dirty="0"/>
          </a:p>
        </p:txBody>
      </p:sp>
    </p:spTree>
    <p:extLst>
      <p:ext uri="{BB962C8B-B14F-4D97-AF65-F5344CB8AC3E}">
        <p14:creationId xmlns:p14="http://schemas.microsoft.com/office/powerpoint/2010/main" val="193819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9/4/2023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dirty="0"/>
          </a:p>
        </p:txBody>
      </p:sp>
    </p:spTree>
    <p:extLst>
      <p:ext uri="{BB962C8B-B14F-4D97-AF65-F5344CB8AC3E}">
        <p14:creationId xmlns:p14="http://schemas.microsoft.com/office/powerpoint/2010/main" val="311683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9/4/2023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dirty="0"/>
          </a:p>
        </p:txBody>
      </p:sp>
    </p:spTree>
    <p:extLst>
      <p:ext uri="{BB962C8B-B14F-4D97-AF65-F5344CB8AC3E}">
        <p14:creationId xmlns:p14="http://schemas.microsoft.com/office/powerpoint/2010/main" val="405694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t>9/4/2023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28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FD029-FB74-4578-B929-F66AA97659CA}" type="datetimeFigureOut">
              <a:rPr lang="en-US" smtClean="0"/>
              <a:t>9/4/2023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014DD1E-5D91-48A3-AD6D-45FBA980D106}" type="slidenum">
              <a:rPr lang="en-IN" smtClean="0"/>
              <a:t>‹#›</a:t>
            </a:fld>
            <a:endParaRPr lang="en-IN" dirty="0"/>
          </a:p>
        </p:txBody>
      </p:sp>
    </p:spTree>
    <p:extLst>
      <p:ext uri="{BB962C8B-B14F-4D97-AF65-F5344CB8AC3E}">
        <p14:creationId xmlns:p14="http://schemas.microsoft.com/office/powerpoint/2010/main" val="166158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FD029-FB74-4578-B929-F66AA97659CA}" type="datetimeFigureOut">
              <a:rPr lang="en-US" smtClean="0"/>
              <a:t>9/4/2023</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014DD1E-5D91-48A3-AD6D-45FBA980D106}" type="slidenum">
              <a:rPr lang="en-IN" smtClean="0"/>
              <a:t>‹#›</a:t>
            </a:fld>
            <a:endParaRPr lang="en-IN" dirty="0"/>
          </a:p>
        </p:txBody>
      </p:sp>
    </p:spTree>
    <p:extLst>
      <p:ext uri="{BB962C8B-B14F-4D97-AF65-F5344CB8AC3E}">
        <p14:creationId xmlns:p14="http://schemas.microsoft.com/office/powerpoint/2010/main" val="64024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FD029-FB74-4578-B929-F66AA97659CA}" type="datetimeFigureOut">
              <a:rPr lang="en-US" smtClean="0"/>
              <a:t>9/4/2023</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014DD1E-5D91-48A3-AD6D-45FBA980D106}" type="slidenum">
              <a:rPr lang="en-IN" smtClean="0"/>
              <a:t>‹#›</a:t>
            </a:fld>
            <a:endParaRPr lang="en-IN" dirty="0"/>
          </a:p>
        </p:txBody>
      </p:sp>
    </p:spTree>
    <p:extLst>
      <p:ext uri="{BB962C8B-B14F-4D97-AF65-F5344CB8AC3E}">
        <p14:creationId xmlns:p14="http://schemas.microsoft.com/office/powerpoint/2010/main" val="212873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0DFD029-FB74-4578-B929-F66AA97659CA}" type="datetimeFigureOut">
              <a:rPr lang="en-US" smtClean="0"/>
              <a:t>9/4/2023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C014DD1E-5D91-48A3-AD6D-45FBA980D106}" type="slidenum">
              <a:rPr lang="en-IN" smtClean="0"/>
              <a:t>‹#›</a:t>
            </a:fld>
            <a:endParaRPr lang="en-IN" dirty="0"/>
          </a:p>
        </p:txBody>
      </p:sp>
    </p:spTree>
    <p:extLst>
      <p:ext uri="{BB962C8B-B14F-4D97-AF65-F5344CB8AC3E}">
        <p14:creationId xmlns:p14="http://schemas.microsoft.com/office/powerpoint/2010/main" val="79005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F0DFD029-FB74-4578-B929-F66AA97659CA}" type="datetimeFigureOut">
              <a:rPr lang="en-US" smtClean="0"/>
              <a:t>9/4/2023</a:t>
            </a:fld>
            <a:endParaRPr lang="en-US" dirty="0"/>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14DD1E-5D91-48A3-AD6D-45FBA980D106}" type="slidenum">
              <a:rPr lang="en-IN" smtClean="0"/>
              <a:t>‹#›</a:t>
            </a:fld>
            <a:endParaRPr lang="en-IN" dirty="0"/>
          </a:p>
        </p:txBody>
      </p:sp>
    </p:spTree>
    <p:extLst>
      <p:ext uri="{BB962C8B-B14F-4D97-AF65-F5344CB8AC3E}">
        <p14:creationId xmlns:p14="http://schemas.microsoft.com/office/powerpoint/2010/main" val="123655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dirty="0"/>
              <a:t>Click icon to add picture</a:t>
            </a:r>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9/4/2023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014DD1E-5D91-48A3-AD6D-45FBA980D106}" type="slidenum">
              <a:rPr lang="en-IN" smtClean="0"/>
              <a:t>‹#›</a:t>
            </a:fld>
            <a:endParaRPr lang="en-IN" dirty="0"/>
          </a:p>
        </p:txBody>
      </p:sp>
    </p:spTree>
    <p:extLst>
      <p:ext uri="{BB962C8B-B14F-4D97-AF65-F5344CB8AC3E}">
        <p14:creationId xmlns:p14="http://schemas.microsoft.com/office/powerpoint/2010/main" val="247437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F0DFD029-FB74-4578-B929-F66AA97659CA}" type="datetimeFigureOut">
              <a:rPr lang="en-US" smtClean="0"/>
              <a:pPr/>
              <a:t>9/4/2023</a:t>
            </a:fld>
            <a:endParaRPr lang="en-US"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C014DD1E-5D91-48A3-AD6D-45FBA980D106}" type="slidenum">
              <a:rPr lang="en-IN" smtClean="0"/>
              <a:pPr/>
              <a:t>‹#›</a:t>
            </a:fld>
            <a:endParaRPr lang="en-IN" dirty="0"/>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25023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5.mp4"/><Relationship Id="rId1" Type="http://schemas.microsoft.com/office/2007/relationships/media" Target="../media/media5.mp4"/><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6.mp4"/><Relationship Id="rId1" Type="http://schemas.microsoft.com/office/2007/relationships/media" Target="../media/media6.mp4"/><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4.mp4"/><Relationship Id="rId1" Type="http://schemas.microsoft.com/office/2007/relationships/media" Target="../media/media4.mp4"/><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BA3C-78DF-40AE-3797-1B276DCBD8E4}"/>
              </a:ext>
            </a:extLst>
          </p:cNvPr>
          <p:cNvSpPr>
            <a:spLocks noGrp="1"/>
          </p:cNvSpPr>
          <p:nvPr>
            <p:ph type="title"/>
          </p:nvPr>
        </p:nvSpPr>
        <p:spPr>
          <a:xfrm>
            <a:off x="1197868" y="1844825"/>
            <a:ext cx="10055781" cy="1296144"/>
          </a:xfrm>
        </p:spPr>
        <p:txBody>
          <a:bodyPr>
            <a:normAutofit fontScale="90000"/>
          </a:bodyPr>
          <a:lstStyle/>
          <a:p>
            <a:r>
              <a:rPr lang="en-US" sz="4800" b="1" dirty="0">
                <a:solidFill>
                  <a:schemeClr val="accent1">
                    <a:lumMod val="60000"/>
                    <a:lumOff val="40000"/>
                  </a:schemeClr>
                </a:solidFill>
                <a:latin typeface="+mn-lt"/>
              </a:rPr>
              <a:t>Taxi Hotspot Clustering </a:t>
            </a:r>
            <a:r>
              <a:rPr lang="en-US" sz="4800" b="1">
                <a:solidFill>
                  <a:schemeClr val="accent1">
                    <a:lumMod val="60000"/>
                    <a:lumOff val="40000"/>
                  </a:schemeClr>
                </a:solidFill>
                <a:latin typeface="+mn-lt"/>
              </a:rPr>
              <a:t>and Proximity Recommendation </a:t>
            </a:r>
            <a:r>
              <a:rPr lang="en-US" sz="4800" b="1" dirty="0">
                <a:solidFill>
                  <a:schemeClr val="accent1">
                    <a:lumMod val="60000"/>
                    <a:lumOff val="40000"/>
                  </a:schemeClr>
                </a:solidFill>
                <a:latin typeface="+mn-lt"/>
              </a:rPr>
              <a:t>system</a:t>
            </a:r>
            <a:endParaRPr lang="en-IN" b="1" dirty="0">
              <a:latin typeface="+mn-lt"/>
            </a:endParaRPr>
          </a:p>
        </p:txBody>
      </p:sp>
      <p:pic>
        <p:nvPicPr>
          <p:cNvPr id="3" name="Picture 2">
            <a:extLst>
              <a:ext uri="{FF2B5EF4-FFF2-40B4-BE49-F238E27FC236}">
                <a16:creationId xmlns:a16="http://schemas.microsoft.com/office/drawing/2014/main" id="{F965F57D-0649-68E4-7435-707A172E32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0116" y="180243"/>
            <a:ext cx="4880224" cy="815268"/>
          </a:xfrm>
          <a:prstGeom prst="rect">
            <a:avLst/>
          </a:prstGeom>
        </p:spPr>
      </p:pic>
      <p:sp>
        <p:nvSpPr>
          <p:cNvPr id="5" name="TextBox 4">
            <a:extLst>
              <a:ext uri="{FF2B5EF4-FFF2-40B4-BE49-F238E27FC236}">
                <a16:creationId xmlns:a16="http://schemas.microsoft.com/office/drawing/2014/main" id="{4F98C9E1-2CD3-F2A7-82D4-38E66CAEBFCD}"/>
              </a:ext>
            </a:extLst>
          </p:cNvPr>
          <p:cNvSpPr txBox="1"/>
          <p:nvPr/>
        </p:nvSpPr>
        <p:spPr>
          <a:xfrm>
            <a:off x="2494012" y="995511"/>
            <a:ext cx="6624736" cy="753668"/>
          </a:xfrm>
          <a:prstGeom prst="rect">
            <a:avLst/>
          </a:prstGeom>
          <a:noFill/>
        </p:spPr>
        <p:txBody>
          <a:bodyPr wrap="square">
            <a:spAutoFit/>
          </a:bodyPr>
          <a:lstStyle/>
          <a:p>
            <a:pPr algn="ctr">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Post Graduate Diploma in Big Data Analytics (PG-DBDA)</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March 2023 Batch</a:t>
            </a:r>
            <a:endParaRPr lang="en-IN" sz="1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TextBox 6">
            <a:extLst>
              <a:ext uri="{FF2B5EF4-FFF2-40B4-BE49-F238E27FC236}">
                <a16:creationId xmlns:a16="http://schemas.microsoft.com/office/drawing/2014/main" id="{4F75D7FE-0638-05B7-8DBB-054CC0FCDD64}"/>
              </a:ext>
            </a:extLst>
          </p:cNvPr>
          <p:cNvSpPr txBox="1"/>
          <p:nvPr/>
        </p:nvSpPr>
        <p:spPr>
          <a:xfrm>
            <a:off x="1197868" y="3429000"/>
            <a:ext cx="3456384" cy="2554545"/>
          </a:xfrm>
          <a:prstGeom prst="rect">
            <a:avLst/>
          </a:prstGeom>
          <a:noFill/>
        </p:spPr>
        <p:txBody>
          <a:bodyPr wrap="square">
            <a:spAutoFit/>
          </a:bodyPr>
          <a:lstStyle/>
          <a:p>
            <a:r>
              <a:rPr lang="en-IN" sz="2000" b="1" dirty="0"/>
              <a:t>Group No. 1</a:t>
            </a:r>
          </a:p>
          <a:p>
            <a:r>
              <a:rPr lang="en-IN" sz="2000" dirty="0"/>
              <a:t>Project Team Members:</a:t>
            </a:r>
          </a:p>
          <a:p>
            <a:r>
              <a:rPr lang="en-IN" sz="2000" dirty="0"/>
              <a:t>1. Monica Jha</a:t>
            </a:r>
          </a:p>
          <a:p>
            <a:r>
              <a:rPr lang="en-IN" sz="2000" dirty="0"/>
              <a:t>2.Shivani Phuke</a:t>
            </a:r>
          </a:p>
          <a:p>
            <a:r>
              <a:rPr lang="en-IN" sz="2000" dirty="0"/>
              <a:t>3.Lokesh Sali</a:t>
            </a:r>
          </a:p>
          <a:p>
            <a:endParaRPr lang="en-IN" sz="2000" dirty="0"/>
          </a:p>
          <a:p>
            <a:r>
              <a:rPr lang="en-IN" sz="2000" b="1" dirty="0"/>
              <a:t>Guided By:</a:t>
            </a:r>
          </a:p>
          <a:p>
            <a:r>
              <a:rPr lang="en-IN" sz="2000" dirty="0"/>
              <a:t>Dr. Priyanka Jain</a:t>
            </a:r>
          </a:p>
        </p:txBody>
      </p:sp>
      <p:pic>
        <p:nvPicPr>
          <p:cNvPr id="4" name="people-searching-for-taxi-online-6235831-5121489">
            <a:hlinkClick r:id="" action="ppaction://media"/>
            <a:extLst>
              <a:ext uri="{FF2B5EF4-FFF2-40B4-BE49-F238E27FC236}">
                <a16:creationId xmlns:a16="http://schemas.microsoft.com/office/drawing/2014/main" id="{165D604B-E447-C237-59E0-8912C4C3A7B5}"/>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832748" y="2564447"/>
            <a:ext cx="4572000" cy="3298042"/>
          </a:xfrm>
          <a:prstGeom prst="rect">
            <a:avLst/>
          </a:prstGeom>
        </p:spPr>
      </p:pic>
    </p:spTree>
    <p:extLst>
      <p:ext uri="{BB962C8B-B14F-4D97-AF65-F5344CB8AC3E}">
        <p14:creationId xmlns:p14="http://schemas.microsoft.com/office/powerpoint/2010/main" val="224400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61EB-550F-D92E-4BDF-79D0A76A8A8B}"/>
              </a:ext>
            </a:extLst>
          </p:cNvPr>
          <p:cNvSpPr>
            <a:spLocks noGrp="1"/>
          </p:cNvSpPr>
          <p:nvPr>
            <p:ph type="title"/>
          </p:nvPr>
        </p:nvSpPr>
        <p:spPr>
          <a:xfrm>
            <a:off x="1096994" y="836712"/>
            <a:ext cx="10055781" cy="900649"/>
          </a:xfrm>
        </p:spPr>
        <p:txBody>
          <a:bodyPr/>
          <a:lstStyle/>
          <a:p>
            <a:r>
              <a:rPr lang="en-IN" b="1" dirty="0">
                <a:solidFill>
                  <a:schemeClr val="accent1">
                    <a:lumMod val="60000"/>
                    <a:lumOff val="40000"/>
                  </a:schemeClr>
                </a:solidFill>
              </a:rPr>
              <a:t>Model Training Glimpse-Phase 1</a:t>
            </a:r>
          </a:p>
        </p:txBody>
      </p:sp>
      <p:sp>
        <p:nvSpPr>
          <p:cNvPr id="4" name="Content Placeholder 3">
            <a:extLst>
              <a:ext uri="{FF2B5EF4-FFF2-40B4-BE49-F238E27FC236}">
                <a16:creationId xmlns:a16="http://schemas.microsoft.com/office/drawing/2014/main" id="{F58903C2-99CA-4FDA-6DBF-594B0A1A5491}"/>
              </a:ext>
            </a:extLst>
          </p:cNvPr>
          <p:cNvSpPr>
            <a:spLocks noGrp="1"/>
          </p:cNvSpPr>
          <p:nvPr>
            <p:ph idx="1"/>
          </p:nvPr>
        </p:nvSpPr>
        <p:spPr/>
        <p:txBody>
          <a:bodyPr/>
          <a:lstStyle/>
          <a:p>
            <a:r>
              <a:rPr lang="en-IN" dirty="0"/>
              <a:t>Considering our cleaned and pre processed dataset as df_2015</a:t>
            </a:r>
          </a:p>
          <a:p>
            <a:pPr>
              <a:buFont typeface="Wingdings" panose="05000000000000000000" pitchFamily="2" charset="2"/>
              <a:buChar char="v"/>
            </a:pPr>
            <a:r>
              <a:rPr lang="en-IN" dirty="0"/>
              <a:t>Training the model on the basis of pickup latitude and longitude, combinedly called </a:t>
            </a:r>
            <a:r>
              <a:rPr lang="en-IN" dirty="0" err="1"/>
              <a:t>pickup_coordinates</a:t>
            </a:r>
            <a:r>
              <a:rPr lang="en-IN" dirty="0"/>
              <a:t>:</a:t>
            </a:r>
          </a:p>
          <a:p>
            <a:pPr marL="0" indent="0">
              <a:buNone/>
            </a:pPr>
            <a:r>
              <a:rPr lang="en-US" dirty="0"/>
              <a:t>  </a:t>
            </a:r>
            <a:r>
              <a:rPr lang="en-US" dirty="0" err="1">
                <a:solidFill>
                  <a:srgbClr val="00B050"/>
                </a:solidFill>
              </a:rPr>
              <a:t>pickup_regions</a:t>
            </a:r>
            <a:r>
              <a:rPr lang="en-US" dirty="0">
                <a:solidFill>
                  <a:srgbClr val="00B050"/>
                </a:solidFill>
              </a:rPr>
              <a:t> = </a:t>
            </a:r>
            <a:r>
              <a:rPr lang="en-US" dirty="0" err="1">
                <a:solidFill>
                  <a:srgbClr val="00B050"/>
                </a:solidFill>
              </a:rPr>
              <a:t>KMeans</a:t>
            </a:r>
            <a:r>
              <a:rPr lang="en-US" dirty="0">
                <a:solidFill>
                  <a:srgbClr val="00B050"/>
                </a:solidFill>
              </a:rPr>
              <a:t>(</a:t>
            </a:r>
            <a:r>
              <a:rPr lang="en-US" dirty="0" err="1">
                <a:solidFill>
                  <a:srgbClr val="00B050"/>
                </a:solidFill>
              </a:rPr>
              <a:t>init</a:t>
            </a:r>
            <a:r>
              <a:rPr lang="en-US" dirty="0">
                <a:solidFill>
                  <a:srgbClr val="00B050"/>
                </a:solidFill>
              </a:rPr>
              <a:t>='random').fit(</a:t>
            </a:r>
            <a:r>
              <a:rPr lang="en-US" dirty="0" err="1">
                <a:solidFill>
                  <a:srgbClr val="00B050"/>
                </a:solidFill>
              </a:rPr>
              <a:t>pickup_coordinates</a:t>
            </a:r>
            <a:r>
              <a:rPr lang="en-US" dirty="0">
                <a:solidFill>
                  <a:srgbClr val="00B050"/>
                </a:solidFill>
              </a:rPr>
              <a:t>)</a:t>
            </a:r>
          </a:p>
          <a:p>
            <a:pPr>
              <a:buFont typeface="Wingdings" panose="05000000000000000000" pitchFamily="2" charset="2"/>
              <a:buChar char="v"/>
            </a:pPr>
            <a:r>
              <a:rPr lang="en-IN" dirty="0"/>
              <a:t>Using a variable named "</a:t>
            </a:r>
            <a:r>
              <a:rPr lang="en-IN" dirty="0" err="1"/>
              <a:t>pickup_cluster_column</a:t>
            </a:r>
            <a:r>
              <a:rPr lang="en-IN" dirty="0"/>
              <a:t>" to predict the regions created.</a:t>
            </a:r>
          </a:p>
          <a:p>
            <a:r>
              <a:rPr lang="en-IN" dirty="0" err="1">
                <a:solidFill>
                  <a:srgbClr val="00B050"/>
                </a:solidFill>
              </a:rPr>
              <a:t>pickup_cluster_column</a:t>
            </a:r>
            <a:r>
              <a:rPr lang="en-IN" dirty="0">
                <a:solidFill>
                  <a:srgbClr val="00B050"/>
                </a:solidFill>
              </a:rPr>
              <a:t> =     </a:t>
            </a:r>
            <a:r>
              <a:rPr lang="en-IN" dirty="0" err="1">
                <a:solidFill>
                  <a:srgbClr val="00B050"/>
                </a:solidFill>
              </a:rPr>
              <a:t>pickup_regions.predict</a:t>
            </a:r>
            <a:r>
              <a:rPr lang="en-IN" dirty="0">
                <a:solidFill>
                  <a:srgbClr val="00B050"/>
                </a:solidFill>
              </a:rPr>
              <a:t>(df_2015[["pickup_latitude",</a:t>
            </a:r>
            <a:r>
              <a:rPr lang="en-IN" dirty="0" err="1">
                <a:solidFill>
                  <a:srgbClr val="00B050"/>
                </a:solidFill>
              </a:rPr>
              <a:t>pickup_longitude</a:t>
            </a:r>
            <a:r>
              <a:rPr lang="en-IN" dirty="0">
                <a:solidFill>
                  <a:srgbClr val="00B050"/>
                </a:solidFill>
              </a:rPr>
              <a:t>"]])</a:t>
            </a:r>
          </a:p>
          <a:p>
            <a:pPr>
              <a:buFont typeface="Wingdings" panose="05000000000000000000" pitchFamily="2" charset="2"/>
              <a:buChar char="v"/>
            </a:pPr>
            <a:r>
              <a:rPr lang="en-IN" dirty="0"/>
              <a:t>Using centroids concept, d</a:t>
            </a:r>
            <a:r>
              <a:rPr lang="en-US" dirty="0" err="1"/>
              <a:t>etermining</a:t>
            </a:r>
            <a:r>
              <a:rPr lang="en-US" dirty="0"/>
              <a:t> the hot spot or the waiting stop out of the regions created.</a:t>
            </a:r>
          </a:p>
          <a:p>
            <a:r>
              <a:rPr lang="en-IN" dirty="0">
                <a:solidFill>
                  <a:srgbClr val="00B050"/>
                </a:solidFill>
              </a:rPr>
              <a:t>(</a:t>
            </a:r>
            <a:r>
              <a:rPr lang="en-IN" dirty="0" err="1">
                <a:solidFill>
                  <a:srgbClr val="00B050"/>
                </a:solidFill>
              </a:rPr>
              <a:t>pickup_regions.cluster_centers</a:t>
            </a:r>
            <a:r>
              <a:rPr lang="en-IN" dirty="0">
                <a:solidFill>
                  <a:srgbClr val="00B050"/>
                </a:solidFill>
              </a:rPr>
              <a:t>_)</a:t>
            </a:r>
          </a:p>
          <a:p>
            <a:endParaRPr lang="en-IN" dirty="0"/>
          </a:p>
        </p:txBody>
      </p:sp>
    </p:spTree>
    <p:extLst>
      <p:ext uri="{BB962C8B-B14F-4D97-AF65-F5344CB8AC3E}">
        <p14:creationId xmlns:p14="http://schemas.microsoft.com/office/powerpoint/2010/main" val="1527610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75E6-F880-CECB-495E-87E41130A091}"/>
              </a:ext>
            </a:extLst>
          </p:cNvPr>
          <p:cNvSpPr>
            <a:spLocks noGrp="1"/>
          </p:cNvSpPr>
          <p:nvPr>
            <p:ph type="title"/>
          </p:nvPr>
        </p:nvSpPr>
        <p:spPr>
          <a:xfrm>
            <a:off x="781542" y="336046"/>
            <a:ext cx="10360501" cy="1236717"/>
          </a:xfrm>
        </p:spPr>
        <p:txBody>
          <a:bodyPr>
            <a:normAutofit/>
          </a:bodyPr>
          <a:lstStyle/>
          <a:p>
            <a:r>
              <a:rPr lang="en-IN" b="1" dirty="0">
                <a:solidFill>
                  <a:schemeClr val="accent1">
                    <a:lumMod val="60000"/>
                    <a:lumOff val="40000"/>
                  </a:schemeClr>
                </a:solidFill>
              </a:rPr>
              <a:t>Generated Output- Phase 1</a:t>
            </a:r>
          </a:p>
        </p:txBody>
      </p:sp>
      <p:pic>
        <p:nvPicPr>
          <p:cNvPr id="2052" name="Picture 4">
            <a:extLst>
              <a:ext uri="{FF2B5EF4-FFF2-40B4-BE49-F238E27FC236}">
                <a16:creationId xmlns:a16="http://schemas.microsoft.com/office/drawing/2014/main" id="{4EF4D7FD-ADF1-2AA6-5361-5D4649A889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063" y="2276742"/>
            <a:ext cx="11279463" cy="40683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C32F125-2928-3434-9DDB-2E942D200708}"/>
              </a:ext>
            </a:extLst>
          </p:cNvPr>
          <p:cNvSpPr txBox="1"/>
          <p:nvPr/>
        </p:nvSpPr>
        <p:spPr>
          <a:xfrm>
            <a:off x="693812" y="1740151"/>
            <a:ext cx="9482255" cy="369204"/>
          </a:xfrm>
          <a:prstGeom prst="rect">
            <a:avLst/>
          </a:prstGeom>
          <a:noFill/>
        </p:spPr>
        <p:txBody>
          <a:bodyPr wrap="square">
            <a:spAutoFit/>
          </a:bodyPr>
          <a:lstStyle/>
          <a:p>
            <a:pPr marL="91413" indent="-91413" defTabSz="914126">
              <a:lnSpc>
                <a:spcPct val="90000"/>
              </a:lnSpc>
              <a:spcBef>
                <a:spcPts val="1200"/>
              </a:spcBef>
              <a:spcAft>
                <a:spcPts val="200"/>
              </a:spcAft>
              <a:buClr>
                <a:schemeClr val="accent1"/>
              </a:buClr>
              <a:buSzPct val="100000"/>
              <a:buFont typeface="Calibri" panose="020F0502020204030204" pitchFamily="34" charset="0"/>
              <a:buChar char=" "/>
            </a:pPr>
            <a:r>
              <a:rPr lang="en-US" sz="1999" dirty="0">
                <a:solidFill>
                  <a:schemeClr val="tx1">
                    <a:lumMod val="75000"/>
                    <a:lumOff val="25000"/>
                  </a:schemeClr>
                </a:solidFill>
              </a:rPr>
              <a:t>Graph showcasing the Regions with their hotspots/waiting stops. </a:t>
            </a:r>
          </a:p>
        </p:txBody>
      </p:sp>
    </p:spTree>
    <p:extLst>
      <p:ext uri="{BB962C8B-B14F-4D97-AF65-F5344CB8AC3E}">
        <p14:creationId xmlns:p14="http://schemas.microsoft.com/office/powerpoint/2010/main" val="198634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75E6-F880-CECB-495E-87E41130A091}"/>
              </a:ext>
            </a:extLst>
          </p:cNvPr>
          <p:cNvSpPr>
            <a:spLocks noGrp="1"/>
          </p:cNvSpPr>
          <p:nvPr>
            <p:ph type="title"/>
          </p:nvPr>
        </p:nvSpPr>
        <p:spPr>
          <a:xfrm>
            <a:off x="781542" y="336046"/>
            <a:ext cx="10360501" cy="1236717"/>
          </a:xfrm>
        </p:spPr>
        <p:txBody>
          <a:bodyPr>
            <a:normAutofit/>
          </a:bodyPr>
          <a:lstStyle/>
          <a:p>
            <a:r>
              <a:rPr lang="en-IN" b="1" dirty="0">
                <a:solidFill>
                  <a:schemeClr val="accent1">
                    <a:lumMod val="60000"/>
                    <a:lumOff val="40000"/>
                  </a:schemeClr>
                </a:solidFill>
              </a:rPr>
              <a:t>Generated Output- Phase 1 (Contd..)</a:t>
            </a:r>
          </a:p>
        </p:txBody>
      </p:sp>
      <p:sp>
        <p:nvSpPr>
          <p:cNvPr id="6" name="TextBox 5">
            <a:extLst>
              <a:ext uri="{FF2B5EF4-FFF2-40B4-BE49-F238E27FC236}">
                <a16:creationId xmlns:a16="http://schemas.microsoft.com/office/drawing/2014/main" id="{2C32F125-2928-3434-9DDB-2E942D200708}"/>
              </a:ext>
            </a:extLst>
          </p:cNvPr>
          <p:cNvSpPr txBox="1"/>
          <p:nvPr/>
        </p:nvSpPr>
        <p:spPr>
          <a:xfrm>
            <a:off x="909836" y="1753077"/>
            <a:ext cx="9482255" cy="369204"/>
          </a:xfrm>
          <a:prstGeom prst="rect">
            <a:avLst/>
          </a:prstGeom>
          <a:noFill/>
        </p:spPr>
        <p:txBody>
          <a:bodyPr wrap="square">
            <a:spAutoFit/>
          </a:bodyPr>
          <a:lstStyle/>
          <a:p>
            <a:pPr marL="91413" indent="-91413" defTabSz="914126">
              <a:lnSpc>
                <a:spcPct val="90000"/>
              </a:lnSpc>
              <a:spcBef>
                <a:spcPts val="1200"/>
              </a:spcBef>
              <a:spcAft>
                <a:spcPts val="200"/>
              </a:spcAft>
              <a:buClr>
                <a:schemeClr val="accent1"/>
              </a:buClr>
              <a:buSzPct val="100000"/>
              <a:buFont typeface="Calibri" panose="020F0502020204030204" pitchFamily="34" charset="0"/>
              <a:buChar char=" "/>
            </a:pPr>
            <a:r>
              <a:rPr lang="en-US" sz="1999" dirty="0">
                <a:solidFill>
                  <a:schemeClr val="tx1">
                    <a:lumMod val="75000"/>
                    <a:lumOff val="25000"/>
                  </a:schemeClr>
                </a:solidFill>
              </a:rPr>
              <a:t>Hotspots/waiting stops plotted on the city map using </a:t>
            </a:r>
            <a:r>
              <a:rPr lang="en-US" sz="1999" dirty="0" err="1">
                <a:solidFill>
                  <a:schemeClr val="tx1">
                    <a:lumMod val="75000"/>
                    <a:lumOff val="25000"/>
                  </a:schemeClr>
                </a:solidFill>
              </a:rPr>
              <a:t>PowerBI</a:t>
            </a:r>
            <a:endParaRPr lang="en-US" sz="1999" dirty="0">
              <a:solidFill>
                <a:schemeClr val="tx1">
                  <a:lumMod val="75000"/>
                  <a:lumOff val="25000"/>
                </a:schemeClr>
              </a:solidFill>
            </a:endParaRPr>
          </a:p>
        </p:txBody>
      </p:sp>
      <p:pic>
        <p:nvPicPr>
          <p:cNvPr id="5" name="Content Placeholder 4">
            <a:extLst>
              <a:ext uri="{FF2B5EF4-FFF2-40B4-BE49-F238E27FC236}">
                <a16:creationId xmlns:a16="http://schemas.microsoft.com/office/drawing/2014/main" id="{3B22D10F-0478-689D-E79F-28FD0F37C1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852" y="2109355"/>
            <a:ext cx="9937104" cy="4127957"/>
          </a:xfrm>
        </p:spPr>
      </p:pic>
    </p:spTree>
    <p:extLst>
      <p:ext uri="{BB962C8B-B14F-4D97-AF65-F5344CB8AC3E}">
        <p14:creationId xmlns:p14="http://schemas.microsoft.com/office/powerpoint/2010/main" val="1911613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AEAE9-D466-8598-57A7-036FCF73203F}"/>
              </a:ext>
            </a:extLst>
          </p:cNvPr>
          <p:cNvSpPr>
            <a:spLocks noGrp="1"/>
          </p:cNvSpPr>
          <p:nvPr>
            <p:ph type="title"/>
          </p:nvPr>
        </p:nvSpPr>
        <p:spPr/>
        <p:txBody>
          <a:bodyPr/>
          <a:lstStyle/>
          <a:p>
            <a:r>
              <a:rPr lang="en-IN" b="1" dirty="0">
                <a:solidFill>
                  <a:schemeClr val="accent1">
                    <a:lumMod val="60000"/>
                    <a:lumOff val="40000"/>
                  </a:schemeClr>
                </a:solidFill>
              </a:rPr>
              <a:t>Generated Output- Phase 2</a:t>
            </a:r>
            <a:endParaRPr lang="en-IN" dirty="0"/>
          </a:p>
        </p:txBody>
      </p:sp>
      <p:sp>
        <p:nvSpPr>
          <p:cNvPr id="3" name="Content Placeholder 2">
            <a:extLst>
              <a:ext uri="{FF2B5EF4-FFF2-40B4-BE49-F238E27FC236}">
                <a16:creationId xmlns:a16="http://schemas.microsoft.com/office/drawing/2014/main" id="{5A1005DF-EC52-1F53-B5F5-F157D847501B}"/>
              </a:ext>
            </a:extLst>
          </p:cNvPr>
          <p:cNvSpPr>
            <a:spLocks noGrp="1"/>
          </p:cNvSpPr>
          <p:nvPr>
            <p:ph idx="1"/>
          </p:nvPr>
        </p:nvSpPr>
        <p:spPr>
          <a:xfrm>
            <a:off x="1096994" y="1901490"/>
            <a:ext cx="10055781" cy="4023360"/>
          </a:xfrm>
        </p:spPr>
        <p:txBody>
          <a:bodyPr>
            <a:normAutofit/>
          </a:bodyPr>
          <a:lstStyle/>
          <a:p>
            <a:r>
              <a:rPr lang="en-IN" sz="2000" kern="0" dirty="0">
                <a:solidFill>
                  <a:srgbClr val="000000"/>
                </a:solidFill>
                <a:effectLst/>
                <a:latin typeface="Times New Roman" panose="02020603050405020304" pitchFamily="18" charset="0"/>
                <a:ea typeface="Calibri" panose="020F0502020204030204" pitchFamily="34" charset="0"/>
              </a:rPr>
              <a:t>In phase 2, we have extended our project such that , on the basis of customer’s current latitude and longitude, the model will recommend him/her the nearest hotspot</a:t>
            </a:r>
          </a:p>
          <a:p>
            <a:endParaRPr lang="en-IN" sz="2000" kern="0" dirty="0">
              <a:solidFill>
                <a:srgbClr val="000000"/>
              </a:solidFill>
              <a:latin typeface="Times New Roman" panose="02020603050405020304" pitchFamily="18" charset="0"/>
              <a:ea typeface="Calibri" panose="020F0502020204030204" pitchFamily="34" charset="0"/>
            </a:endParaRPr>
          </a:p>
          <a:p>
            <a:endParaRPr lang="en-US" sz="2000" dirty="0">
              <a:solidFill>
                <a:schemeClr val="tx1"/>
              </a:solidFill>
            </a:endParaRPr>
          </a:p>
        </p:txBody>
      </p:sp>
      <p:pic>
        <p:nvPicPr>
          <p:cNvPr id="7" name="Picture 6">
            <a:extLst>
              <a:ext uri="{FF2B5EF4-FFF2-40B4-BE49-F238E27FC236}">
                <a16:creationId xmlns:a16="http://schemas.microsoft.com/office/drawing/2014/main" id="{28D434F0-252B-BC26-179A-5778612E9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932" y="2924943"/>
            <a:ext cx="8424936" cy="2175817"/>
          </a:xfrm>
          <a:prstGeom prst="rect">
            <a:avLst/>
          </a:prstGeom>
        </p:spPr>
      </p:pic>
    </p:spTree>
    <p:extLst>
      <p:ext uri="{BB962C8B-B14F-4D97-AF65-F5344CB8AC3E}">
        <p14:creationId xmlns:p14="http://schemas.microsoft.com/office/powerpoint/2010/main" val="27382742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AEAE9-D466-8598-57A7-036FCF73203F}"/>
              </a:ext>
            </a:extLst>
          </p:cNvPr>
          <p:cNvSpPr>
            <a:spLocks noGrp="1"/>
          </p:cNvSpPr>
          <p:nvPr>
            <p:ph type="title"/>
          </p:nvPr>
        </p:nvSpPr>
        <p:spPr/>
        <p:txBody>
          <a:bodyPr/>
          <a:lstStyle/>
          <a:p>
            <a:r>
              <a:rPr lang="en-IN" sz="4800" b="1" dirty="0">
                <a:solidFill>
                  <a:schemeClr val="accent1">
                    <a:lumMod val="60000"/>
                    <a:lumOff val="40000"/>
                  </a:schemeClr>
                </a:solidFill>
              </a:rPr>
              <a:t>Future Scope:</a:t>
            </a:r>
            <a:endParaRPr lang="en-IN" dirty="0"/>
          </a:p>
        </p:txBody>
      </p:sp>
      <p:sp>
        <p:nvSpPr>
          <p:cNvPr id="3" name="Content Placeholder 2">
            <a:extLst>
              <a:ext uri="{FF2B5EF4-FFF2-40B4-BE49-F238E27FC236}">
                <a16:creationId xmlns:a16="http://schemas.microsoft.com/office/drawing/2014/main" id="{5A1005DF-EC52-1F53-B5F5-F157D847501B}"/>
              </a:ext>
            </a:extLst>
          </p:cNvPr>
          <p:cNvSpPr>
            <a:spLocks noGrp="1"/>
          </p:cNvSpPr>
          <p:nvPr>
            <p:ph idx="1"/>
          </p:nvPr>
        </p:nvSpPr>
        <p:spPr>
          <a:xfrm>
            <a:off x="1096994" y="2638854"/>
            <a:ext cx="10055781" cy="4023360"/>
          </a:xfrm>
        </p:spPr>
        <p:txBody>
          <a:bodyPr>
            <a:normAutofit/>
          </a:bodyPr>
          <a:lstStyle/>
          <a:p>
            <a:pPr>
              <a:buFont typeface="Wingdings" panose="05000000000000000000" pitchFamily="2" charset="2"/>
              <a:buChar char="v"/>
            </a:pPr>
            <a:r>
              <a:rPr lang="en-US" sz="2000" dirty="0">
                <a:solidFill>
                  <a:schemeClr val="tx1"/>
                </a:solidFill>
              </a:rPr>
              <a:t>On the basis of this model :</a:t>
            </a:r>
          </a:p>
          <a:p>
            <a:pPr>
              <a:buFont typeface="Wingdings" panose="05000000000000000000" pitchFamily="2" charset="2"/>
              <a:buChar char="v"/>
            </a:pPr>
            <a:r>
              <a:rPr lang="en-US" sz="2000" dirty="0">
                <a:solidFill>
                  <a:schemeClr val="tx1"/>
                </a:solidFill>
              </a:rPr>
              <a:t>We can build a web/ mobile application to locate real time hot spots for customers.</a:t>
            </a:r>
          </a:p>
          <a:p>
            <a:pPr>
              <a:buFont typeface="Wingdings" panose="05000000000000000000" pitchFamily="2" charset="2"/>
              <a:buChar char="v"/>
            </a:pPr>
            <a:r>
              <a:rPr lang="en-US" sz="2000" dirty="0">
                <a:solidFill>
                  <a:schemeClr val="tx1"/>
                </a:solidFill>
              </a:rPr>
              <a:t>We can build a fare surcharge model for taxi companies to earn more profit on the basis of these hot spot regions.</a:t>
            </a:r>
          </a:p>
          <a:p>
            <a:pPr>
              <a:buFont typeface="Wingdings" panose="05000000000000000000" pitchFamily="2" charset="2"/>
              <a:buChar char="v"/>
            </a:pPr>
            <a:r>
              <a:rPr lang="en-US" sz="2000" dirty="0">
                <a:solidFill>
                  <a:schemeClr val="tx1"/>
                </a:solidFill>
              </a:rPr>
              <a:t>The companies can also reversely use this model to identify the other regions which are not that highly in demand and root causes for it. So that they can increase pickups and install more waiting spots</a:t>
            </a:r>
          </a:p>
          <a:p>
            <a:pPr>
              <a:buFont typeface="Wingdings" panose="05000000000000000000" pitchFamily="2" charset="2"/>
              <a:buChar char="v"/>
            </a:pPr>
            <a:r>
              <a:rPr lang="en-US" sz="2000" dirty="0">
                <a:solidFill>
                  <a:schemeClr val="tx1"/>
                </a:solidFill>
              </a:rPr>
              <a:t>Women who travel daily or especially at night time instead of taking taxi randomly, these hotspots are safe for taking a taxi.</a:t>
            </a:r>
          </a:p>
        </p:txBody>
      </p:sp>
      <p:pic>
        <p:nvPicPr>
          <p:cNvPr id="4" name="taxi-booking-3575860-2992482">
            <a:hlinkClick r:id="" action="ppaction://media"/>
            <a:extLst>
              <a:ext uri="{FF2B5EF4-FFF2-40B4-BE49-F238E27FC236}">
                <a16:creationId xmlns:a16="http://schemas.microsoft.com/office/drawing/2014/main" id="{2B039980-FB27-B9FB-7774-249BC313C7CE}"/>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174532" y="73864"/>
            <a:ext cx="4608512" cy="2995095"/>
          </a:xfrm>
          <a:prstGeom prst="rect">
            <a:avLst/>
          </a:prstGeom>
        </p:spPr>
      </p:pic>
    </p:spTree>
    <p:extLst>
      <p:ext uri="{BB962C8B-B14F-4D97-AF65-F5344CB8AC3E}">
        <p14:creationId xmlns:p14="http://schemas.microsoft.com/office/powerpoint/2010/main" val="2853247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6BA0B2-0883-AA67-EAF4-581F629D8BD4}"/>
              </a:ext>
            </a:extLst>
          </p:cNvPr>
          <p:cNvSpPr txBox="1"/>
          <p:nvPr/>
        </p:nvSpPr>
        <p:spPr>
          <a:xfrm>
            <a:off x="3790156" y="1268760"/>
            <a:ext cx="6816080" cy="830997"/>
          </a:xfrm>
          <a:prstGeom prst="rect">
            <a:avLst/>
          </a:prstGeom>
          <a:noFill/>
        </p:spPr>
        <p:txBody>
          <a:bodyPr wrap="square">
            <a:spAutoFit/>
          </a:bodyPr>
          <a:lstStyle/>
          <a:p>
            <a:r>
              <a:rPr lang="en-IN" sz="4800" b="1" spc="-50" dirty="0">
                <a:solidFill>
                  <a:schemeClr val="accent1">
                    <a:lumMod val="60000"/>
                    <a:lumOff val="40000"/>
                  </a:schemeClr>
                </a:solidFill>
                <a:latin typeface="+mj-lt"/>
                <a:ea typeface="+mj-ea"/>
                <a:cs typeface="+mj-cs"/>
              </a:rPr>
              <a:t> THANK YOU !</a:t>
            </a:r>
          </a:p>
        </p:txBody>
      </p:sp>
      <p:pic>
        <p:nvPicPr>
          <p:cNvPr id="2" name="male-taxi-driver-6521350-5373041">
            <a:hlinkClick r:id="" action="ppaction://media"/>
            <a:extLst>
              <a:ext uri="{FF2B5EF4-FFF2-40B4-BE49-F238E27FC236}">
                <a16:creationId xmlns:a16="http://schemas.microsoft.com/office/drawing/2014/main" id="{D7517921-1F44-FED8-8B65-F08E6307E4E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574132" y="2430334"/>
            <a:ext cx="5208117" cy="3647708"/>
          </a:xfrm>
          <a:prstGeom prst="rect">
            <a:avLst/>
          </a:prstGeom>
        </p:spPr>
      </p:pic>
    </p:spTree>
    <p:extLst>
      <p:ext uri="{BB962C8B-B14F-4D97-AF65-F5344CB8AC3E}">
        <p14:creationId xmlns:p14="http://schemas.microsoft.com/office/powerpoint/2010/main" val="200117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78781" y="250975"/>
            <a:ext cx="10360501" cy="1223963"/>
          </a:xfrm>
        </p:spPr>
        <p:txBody>
          <a:bodyPr>
            <a:normAutofit/>
          </a:bodyPr>
          <a:lstStyle/>
          <a:p>
            <a:r>
              <a:rPr lang="en-US" sz="4800" b="1" dirty="0">
                <a:solidFill>
                  <a:schemeClr val="accent1">
                    <a:lumMod val="60000"/>
                    <a:lumOff val="40000"/>
                  </a:schemeClr>
                </a:solidFill>
              </a:rPr>
              <a:t>CONTENTS</a:t>
            </a:r>
          </a:p>
        </p:txBody>
      </p:sp>
      <p:sp>
        <p:nvSpPr>
          <p:cNvPr id="14" name="Content Placeholder 13"/>
          <p:cNvSpPr>
            <a:spLocks noGrp="1"/>
          </p:cNvSpPr>
          <p:nvPr>
            <p:ph idx="1"/>
          </p:nvPr>
        </p:nvSpPr>
        <p:spPr/>
        <p:txBody>
          <a:bodyPr>
            <a:normAutofit fontScale="92500" lnSpcReduction="10000"/>
          </a:bodyPr>
          <a:lstStyle/>
          <a:p>
            <a:pPr>
              <a:buFont typeface="Wingdings" panose="05000000000000000000" pitchFamily="2" charset="2"/>
              <a:buChar char="Ø"/>
            </a:pPr>
            <a:r>
              <a:rPr lang="en-IN" dirty="0">
                <a:solidFill>
                  <a:schemeClr val="tx1"/>
                </a:solidFill>
              </a:rPr>
              <a:t> Introduction</a:t>
            </a:r>
          </a:p>
          <a:p>
            <a:pPr>
              <a:buFont typeface="Wingdings" panose="05000000000000000000" pitchFamily="2" charset="2"/>
              <a:buChar char="Ø"/>
            </a:pPr>
            <a:r>
              <a:rPr lang="en-IN" dirty="0">
                <a:solidFill>
                  <a:schemeClr val="tx1"/>
                </a:solidFill>
              </a:rPr>
              <a:t> Problem Definition</a:t>
            </a:r>
          </a:p>
          <a:p>
            <a:pPr>
              <a:buFont typeface="Wingdings" panose="05000000000000000000" pitchFamily="2" charset="2"/>
              <a:buChar char="Ø"/>
            </a:pPr>
            <a:r>
              <a:rPr lang="en-IN" dirty="0">
                <a:solidFill>
                  <a:schemeClr val="tx1"/>
                </a:solidFill>
              </a:rPr>
              <a:t> Possible Solution</a:t>
            </a:r>
          </a:p>
          <a:p>
            <a:pPr>
              <a:buFont typeface="Wingdings" panose="05000000000000000000" pitchFamily="2" charset="2"/>
              <a:buChar char="Ø"/>
            </a:pPr>
            <a:r>
              <a:rPr lang="en-IN" dirty="0">
                <a:solidFill>
                  <a:schemeClr val="tx1"/>
                </a:solidFill>
              </a:rPr>
              <a:t> Scope of Work</a:t>
            </a:r>
          </a:p>
          <a:p>
            <a:pPr>
              <a:buFont typeface="Wingdings" panose="05000000000000000000" pitchFamily="2" charset="2"/>
              <a:buChar char="Ø"/>
            </a:pPr>
            <a:r>
              <a:rPr lang="en-IN" dirty="0">
                <a:solidFill>
                  <a:schemeClr val="tx1"/>
                </a:solidFill>
              </a:rPr>
              <a:t> Software Requirements</a:t>
            </a:r>
          </a:p>
          <a:p>
            <a:pPr>
              <a:buFont typeface="Wingdings" panose="05000000000000000000" pitchFamily="2" charset="2"/>
              <a:buChar char="Ø"/>
            </a:pPr>
            <a:r>
              <a:rPr lang="en-IN" dirty="0">
                <a:solidFill>
                  <a:schemeClr val="tx1"/>
                </a:solidFill>
              </a:rPr>
              <a:t> Algorithm Used</a:t>
            </a:r>
          </a:p>
          <a:p>
            <a:pPr>
              <a:buFont typeface="Wingdings" panose="05000000000000000000" pitchFamily="2" charset="2"/>
              <a:buChar char="Ø"/>
            </a:pPr>
            <a:r>
              <a:rPr lang="en-IN" dirty="0">
                <a:solidFill>
                  <a:schemeClr val="tx1"/>
                </a:solidFill>
              </a:rPr>
              <a:t> Workflow Diagram</a:t>
            </a:r>
          </a:p>
          <a:p>
            <a:pPr>
              <a:buFont typeface="Wingdings" panose="05000000000000000000" pitchFamily="2" charset="2"/>
              <a:buChar char="Ø"/>
            </a:pPr>
            <a:r>
              <a:rPr lang="en-IN" dirty="0">
                <a:solidFill>
                  <a:schemeClr val="tx1"/>
                </a:solidFill>
              </a:rPr>
              <a:t> Model Training Glimpse</a:t>
            </a:r>
          </a:p>
          <a:p>
            <a:pPr>
              <a:buFont typeface="Wingdings" panose="05000000000000000000" pitchFamily="2" charset="2"/>
              <a:buChar char="Ø"/>
            </a:pPr>
            <a:r>
              <a:rPr lang="en-IN" dirty="0">
                <a:solidFill>
                  <a:schemeClr val="tx1"/>
                </a:solidFill>
              </a:rPr>
              <a:t> Generated Output</a:t>
            </a:r>
          </a:p>
          <a:p>
            <a:pPr>
              <a:buFont typeface="Wingdings" panose="05000000000000000000" pitchFamily="2" charset="2"/>
              <a:buChar char="Ø"/>
            </a:pPr>
            <a:r>
              <a:rPr lang="en-IN" dirty="0">
                <a:solidFill>
                  <a:schemeClr val="tx1"/>
                </a:solidFill>
              </a:rPr>
              <a:t> Future Scope</a:t>
            </a:r>
          </a:p>
          <a:p>
            <a:pPr marL="0" indent="0">
              <a:buNone/>
            </a:pPr>
            <a:endParaRPr lang="en-US" dirty="0"/>
          </a:p>
        </p:txBody>
      </p:sp>
      <p:pic>
        <p:nvPicPr>
          <p:cNvPr id="3" name="Picture 2">
            <a:extLst>
              <a:ext uri="{FF2B5EF4-FFF2-40B4-BE49-F238E27FC236}">
                <a16:creationId xmlns:a16="http://schemas.microsoft.com/office/drawing/2014/main" id="{360AE0FC-C190-84BB-0B08-B889FEF81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5925" y="3703971"/>
            <a:ext cx="4743450" cy="2190750"/>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B27F5-BA77-4B96-B0EA-786503E27330}"/>
              </a:ext>
            </a:extLst>
          </p:cNvPr>
          <p:cNvSpPr>
            <a:spLocks noGrp="1"/>
          </p:cNvSpPr>
          <p:nvPr>
            <p:ph type="title"/>
          </p:nvPr>
        </p:nvSpPr>
        <p:spPr>
          <a:xfrm>
            <a:off x="1020310" y="654920"/>
            <a:ext cx="10360501" cy="804669"/>
          </a:xfrm>
        </p:spPr>
        <p:txBody>
          <a:bodyPr>
            <a:normAutofit/>
          </a:bodyPr>
          <a:lstStyle/>
          <a:p>
            <a:r>
              <a:rPr lang="en-IN" sz="4800" b="1" dirty="0">
                <a:solidFill>
                  <a:schemeClr val="accent1">
                    <a:lumMod val="60000"/>
                    <a:lumOff val="40000"/>
                  </a:schemeClr>
                </a:solidFill>
              </a:rPr>
              <a:t>Introduction</a:t>
            </a:r>
          </a:p>
        </p:txBody>
      </p:sp>
      <p:sp>
        <p:nvSpPr>
          <p:cNvPr id="9" name="Content Placeholder 8">
            <a:extLst>
              <a:ext uri="{FF2B5EF4-FFF2-40B4-BE49-F238E27FC236}">
                <a16:creationId xmlns:a16="http://schemas.microsoft.com/office/drawing/2014/main" id="{2DE7D69F-22FB-41FD-FEB7-05BCB5752CEA}"/>
              </a:ext>
            </a:extLst>
          </p:cNvPr>
          <p:cNvSpPr>
            <a:spLocks noGrp="1"/>
          </p:cNvSpPr>
          <p:nvPr>
            <p:ph idx="1"/>
          </p:nvPr>
        </p:nvSpPr>
        <p:spPr>
          <a:xfrm>
            <a:off x="1020310" y="1923806"/>
            <a:ext cx="10559074" cy="3454406"/>
          </a:xfrm>
        </p:spPr>
        <p:txBody>
          <a:bodyPr>
            <a:normAutofit/>
          </a:bodyPr>
          <a:lstStyle/>
          <a:p>
            <a:pPr>
              <a:buFont typeface="Wingdings" panose="05000000000000000000" pitchFamily="2" charset="2"/>
              <a:buChar char="v"/>
            </a:pPr>
            <a:r>
              <a:rPr lang="en-US" sz="2400" dirty="0">
                <a:solidFill>
                  <a:schemeClr val="tx1"/>
                </a:solidFill>
              </a:rPr>
              <a:t>The project is about finding the number of hotspots feasible for taxis in a city, where there is highest possibility of getting a taxi.</a:t>
            </a:r>
          </a:p>
          <a:p>
            <a:pPr>
              <a:buFont typeface="Wingdings" panose="05000000000000000000" pitchFamily="2" charset="2"/>
              <a:buChar char="v"/>
            </a:pPr>
            <a:r>
              <a:rPr lang="en-US" sz="2400" dirty="0">
                <a:solidFill>
                  <a:schemeClr val="tx1"/>
                </a:solidFill>
              </a:rPr>
              <a:t>Using this the business can actually report the waiting hotspots to be made so that customers can go to these hotspots to get a taxi booked. </a:t>
            </a:r>
          </a:p>
          <a:p>
            <a:pPr>
              <a:buFont typeface="Wingdings" panose="05000000000000000000" pitchFamily="2" charset="2"/>
              <a:buChar char="v"/>
            </a:pPr>
            <a:r>
              <a:rPr lang="en-US" sz="2400" dirty="0">
                <a:solidFill>
                  <a:schemeClr val="tx1"/>
                </a:solidFill>
              </a:rPr>
              <a:t>The project can be further extended  as an application, where on the basis of customers current latitude and longitude, the model can recommend the nearest hotspot to them.</a:t>
            </a:r>
            <a:endParaRPr lang="en-IN" sz="2400" dirty="0">
              <a:solidFill>
                <a:schemeClr val="tx1"/>
              </a:solidFill>
            </a:endParaRPr>
          </a:p>
          <a:p>
            <a:endParaRPr lang="en-IN" sz="2400" dirty="0"/>
          </a:p>
        </p:txBody>
      </p:sp>
      <p:pic>
        <p:nvPicPr>
          <p:cNvPr id="3" name="cab-location-4873737-4052911">
            <a:hlinkClick r:id="" action="ppaction://media"/>
            <a:extLst>
              <a:ext uri="{FF2B5EF4-FFF2-40B4-BE49-F238E27FC236}">
                <a16:creationId xmlns:a16="http://schemas.microsoft.com/office/drawing/2014/main" id="{CDC2D1BF-CEBB-696E-AC04-D29EDBB492C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8573303" y="4233692"/>
            <a:ext cx="3006081" cy="1997969"/>
          </a:xfrm>
          <a:prstGeom prst="rect">
            <a:avLst/>
          </a:prstGeom>
        </p:spPr>
      </p:pic>
    </p:spTree>
    <p:extLst>
      <p:ext uri="{BB962C8B-B14F-4D97-AF65-F5344CB8AC3E}">
        <p14:creationId xmlns:p14="http://schemas.microsoft.com/office/powerpoint/2010/main" val="54143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04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3"/>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3"/>
                                        </p:tgtEl>
                                      </p:cBhvr>
                                    </p:cmd>
                                  </p:childTnLst>
                                </p:cTn>
                              </p:par>
                            </p:childTnLst>
                          </p:cTn>
                        </p:par>
                      </p:childTnLst>
                    </p:cTn>
                  </p:par>
                </p:childTnLst>
              </p:cTn>
              <p:nextCondLst>
                <p:cond evt="onClick" delay="0">
                  <p:tgtEl>
                    <p:spTgt spid="3"/>
                  </p:tgtEl>
                </p:cond>
              </p:nextCondLst>
            </p:seq>
            <p:video>
              <p:cMediaNode vol="80000">
                <p:cTn id="12" repeatCount="indefinite" fill="hold" display="0">
                  <p:stCondLst>
                    <p:cond delay="indefinite"/>
                  </p:stCondLst>
                </p:cTn>
                <p:tgtEl>
                  <p:spTgt spid="3"/>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9DEA-E99C-9447-1AF7-8A8CD275A475}"/>
              </a:ext>
            </a:extLst>
          </p:cNvPr>
          <p:cNvSpPr>
            <a:spLocks noGrp="1"/>
          </p:cNvSpPr>
          <p:nvPr>
            <p:ph type="title"/>
          </p:nvPr>
        </p:nvSpPr>
        <p:spPr>
          <a:xfrm>
            <a:off x="1096994" y="620688"/>
            <a:ext cx="10360501" cy="863923"/>
          </a:xfrm>
        </p:spPr>
        <p:txBody>
          <a:bodyPr>
            <a:normAutofit/>
          </a:bodyPr>
          <a:lstStyle/>
          <a:p>
            <a:r>
              <a:rPr lang="en-IN" sz="4800" b="1" dirty="0">
                <a:solidFill>
                  <a:schemeClr val="accent1">
                    <a:lumMod val="60000"/>
                    <a:lumOff val="40000"/>
                  </a:schemeClr>
                </a:solidFill>
              </a:rPr>
              <a:t>Problem Definition</a:t>
            </a:r>
          </a:p>
        </p:txBody>
      </p:sp>
      <p:sp>
        <p:nvSpPr>
          <p:cNvPr id="3" name="Content Placeholder 2">
            <a:extLst>
              <a:ext uri="{FF2B5EF4-FFF2-40B4-BE49-F238E27FC236}">
                <a16:creationId xmlns:a16="http://schemas.microsoft.com/office/drawing/2014/main" id="{3F7DCA16-E8F7-F8B4-660A-D849AD7EA3FA}"/>
              </a:ext>
            </a:extLst>
          </p:cNvPr>
          <p:cNvSpPr>
            <a:spLocks noGrp="1"/>
          </p:cNvSpPr>
          <p:nvPr>
            <p:ph idx="1"/>
          </p:nvPr>
        </p:nvSpPr>
        <p:spPr/>
        <p:txBody>
          <a:bodyPr>
            <a:noAutofit/>
          </a:bodyPr>
          <a:lstStyle/>
          <a:p>
            <a:pPr>
              <a:buFont typeface="Wingdings" panose="05000000000000000000" pitchFamily="2" charset="2"/>
              <a:buChar char="v"/>
            </a:pPr>
            <a:r>
              <a:rPr lang="en-US" sz="2400" dirty="0">
                <a:solidFill>
                  <a:schemeClr val="tx1"/>
                </a:solidFill>
              </a:rPr>
              <a:t>People find it difficult to get taxis at their location and there are so many of them who wait too long for a taxi possibly cause:</a:t>
            </a:r>
          </a:p>
          <a:p>
            <a:pPr>
              <a:buFont typeface="Arial" panose="020B0604020202020204" pitchFamily="34" charset="0"/>
              <a:buChar char="•"/>
            </a:pPr>
            <a:r>
              <a:rPr lang="en-US" sz="2400" dirty="0">
                <a:solidFill>
                  <a:schemeClr val="tx1"/>
                </a:solidFill>
              </a:rPr>
              <a:t> taxi driver rejects the ride </a:t>
            </a:r>
          </a:p>
          <a:p>
            <a:pPr>
              <a:buFont typeface="Arial" panose="020B0604020202020204" pitchFamily="34" charset="0"/>
              <a:buChar char="•"/>
            </a:pPr>
            <a:r>
              <a:rPr lang="en-US" sz="2400" dirty="0">
                <a:solidFill>
                  <a:schemeClr val="tx1"/>
                </a:solidFill>
              </a:rPr>
              <a:t> or in city there are certain areas where taxi is not easily accessible </a:t>
            </a:r>
          </a:p>
          <a:p>
            <a:pPr>
              <a:buFont typeface="Wingdings" panose="05000000000000000000" pitchFamily="2" charset="2"/>
              <a:buChar char="v"/>
            </a:pPr>
            <a:r>
              <a:rPr lang="en-US" sz="2400" dirty="0">
                <a:solidFill>
                  <a:schemeClr val="tx1"/>
                </a:solidFill>
              </a:rPr>
              <a:t>Hence its ideal to find a best service for customers.</a:t>
            </a:r>
          </a:p>
          <a:p>
            <a:r>
              <a:rPr lang="en-US" sz="2400" dirty="0">
                <a:solidFill>
                  <a:schemeClr val="tx1"/>
                </a:solidFill>
              </a:rPr>
              <a:t> </a:t>
            </a:r>
            <a:endParaRPr lang="en-IN" sz="2400" dirty="0">
              <a:solidFill>
                <a:schemeClr val="tx1"/>
              </a:solidFill>
            </a:endParaRPr>
          </a:p>
        </p:txBody>
      </p:sp>
      <p:pic>
        <p:nvPicPr>
          <p:cNvPr id="7" name="Picture 6">
            <a:extLst>
              <a:ext uri="{FF2B5EF4-FFF2-40B4-BE49-F238E27FC236}">
                <a16:creationId xmlns:a16="http://schemas.microsoft.com/office/drawing/2014/main" id="{1ED6B636-A6D2-3375-3A0A-E666D1301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620" y="3717033"/>
            <a:ext cx="3384376" cy="2513184"/>
          </a:xfrm>
          <a:prstGeom prst="rect">
            <a:avLst/>
          </a:prstGeom>
        </p:spPr>
      </p:pic>
    </p:spTree>
    <p:extLst>
      <p:ext uri="{BB962C8B-B14F-4D97-AF65-F5344CB8AC3E}">
        <p14:creationId xmlns:p14="http://schemas.microsoft.com/office/powerpoint/2010/main" val="283162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9DEA-E99C-9447-1AF7-8A8CD275A475}"/>
              </a:ext>
            </a:extLst>
          </p:cNvPr>
          <p:cNvSpPr>
            <a:spLocks noGrp="1"/>
          </p:cNvSpPr>
          <p:nvPr>
            <p:ph type="title"/>
          </p:nvPr>
        </p:nvSpPr>
        <p:spPr>
          <a:xfrm>
            <a:off x="1073680" y="515502"/>
            <a:ext cx="10360501" cy="863923"/>
          </a:xfrm>
        </p:spPr>
        <p:txBody>
          <a:bodyPr>
            <a:normAutofit/>
          </a:bodyPr>
          <a:lstStyle/>
          <a:p>
            <a:r>
              <a:rPr lang="en-IN" sz="4800" b="1" dirty="0">
                <a:solidFill>
                  <a:schemeClr val="accent1">
                    <a:lumMod val="60000"/>
                    <a:lumOff val="40000"/>
                  </a:schemeClr>
                </a:solidFill>
              </a:rPr>
              <a:t>Possible Solution </a:t>
            </a:r>
          </a:p>
        </p:txBody>
      </p:sp>
      <p:sp>
        <p:nvSpPr>
          <p:cNvPr id="3" name="Content Placeholder 2">
            <a:extLst>
              <a:ext uri="{FF2B5EF4-FFF2-40B4-BE49-F238E27FC236}">
                <a16:creationId xmlns:a16="http://schemas.microsoft.com/office/drawing/2014/main" id="{3F7DCA16-E8F7-F8B4-660A-D849AD7EA3FA}"/>
              </a:ext>
            </a:extLst>
          </p:cNvPr>
          <p:cNvSpPr>
            <a:spLocks noGrp="1"/>
          </p:cNvSpPr>
          <p:nvPr>
            <p:ph idx="1"/>
          </p:nvPr>
        </p:nvSpPr>
        <p:spPr>
          <a:xfrm>
            <a:off x="1082870" y="1822007"/>
            <a:ext cx="10055781" cy="4023360"/>
          </a:xfrm>
        </p:spPr>
        <p:txBody>
          <a:bodyPr>
            <a:noAutofit/>
          </a:bodyPr>
          <a:lstStyle/>
          <a:p>
            <a:pPr>
              <a:buFont typeface="Wingdings" panose="05000000000000000000" pitchFamily="2" charset="2"/>
              <a:buChar char="v"/>
            </a:pPr>
            <a:r>
              <a:rPr lang="en-US" sz="2400" dirty="0">
                <a:solidFill>
                  <a:schemeClr val="tx1"/>
                </a:solidFill>
              </a:rPr>
              <a:t>In order to ensure the taxi availability, we can create Hotspots/Waiting spots , just like bus stops, where people can reach at a dedicated point which has the highest possibility of getting a taxi</a:t>
            </a:r>
          </a:p>
          <a:p>
            <a:pPr>
              <a:buFont typeface="Wingdings" panose="05000000000000000000" pitchFamily="2" charset="2"/>
              <a:buChar char="v"/>
            </a:pPr>
            <a:r>
              <a:rPr lang="en-US" sz="2400" dirty="0">
                <a:solidFill>
                  <a:schemeClr val="tx1"/>
                </a:solidFill>
              </a:rPr>
              <a:t>That’s where, our project “ Taxi Hotspot Clustering and proximity recommendation system” will provide a model where we try to predict the region/hotspot points where there is highest possibility of getting taxi in the city.</a:t>
            </a:r>
          </a:p>
        </p:txBody>
      </p:sp>
      <p:pic>
        <p:nvPicPr>
          <p:cNvPr id="4" name="taxi-parking-9578611-7832298">
            <a:hlinkClick r:id="" action="ppaction://media"/>
            <a:extLst>
              <a:ext uri="{FF2B5EF4-FFF2-40B4-BE49-F238E27FC236}">
                <a16:creationId xmlns:a16="http://schemas.microsoft.com/office/drawing/2014/main" id="{D505243C-52D6-0BE5-44E3-4A7A25D5586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9046740" y="4044163"/>
            <a:ext cx="2267009" cy="2267009"/>
          </a:xfrm>
          <a:prstGeom prst="rect">
            <a:avLst/>
          </a:prstGeom>
        </p:spPr>
      </p:pic>
    </p:spTree>
    <p:extLst>
      <p:ext uri="{BB962C8B-B14F-4D97-AF65-F5344CB8AC3E}">
        <p14:creationId xmlns:p14="http://schemas.microsoft.com/office/powerpoint/2010/main" val="8762453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24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AEAE9-D466-8598-57A7-036FCF73203F}"/>
              </a:ext>
            </a:extLst>
          </p:cNvPr>
          <p:cNvSpPr>
            <a:spLocks noGrp="1"/>
          </p:cNvSpPr>
          <p:nvPr>
            <p:ph type="title"/>
          </p:nvPr>
        </p:nvSpPr>
        <p:spPr>
          <a:xfrm>
            <a:off x="981844" y="72690"/>
            <a:ext cx="10055781" cy="1450757"/>
          </a:xfrm>
        </p:spPr>
        <p:txBody>
          <a:bodyPr/>
          <a:lstStyle/>
          <a:p>
            <a:r>
              <a:rPr lang="en-IN" sz="4800" b="1" dirty="0">
                <a:solidFill>
                  <a:schemeClr val="accent1">
                    <a:lumMod val="60000"/>
                    <a:lumOff val="40000"/>
                  </a:schemeClr>
                </a:solidFill>
              </a:rPr>
              <a:t>Scope of Work</a:t>
            </a:r>
            <a:endParaRPr lang="en-IN" dirty="0"/>
          </a:p>
        </p:txBody>
      </p:sp>
      <p:sp>
        <p:nvSpPr>
          <p:cNvPr id="3" name="Content Placeholder 2">
            <a:extLst>
              <a:ext uri="{FF2B5EF4-FFF2-40B4-BE49-F238E27FC236}">
                <a16:creationId xmlns:a16="http://schemas.microsoft.com/office/drawing/2014/main" id="{5A1005DF-EC52-1F53-B5F5-F157D847501B}"/>
              </a:ext>
            </a:extLst>
          </p:cNvPr>
          <p:cNvSpPr>
            <a:spLocks noGrp="1"/>
          </p:cNvSpPr>
          <p:nvPr>
            <p:ph idx="1"/>
          </p:nvPr>
        </p:nvSpPr>
        <p:spPr/>
        <p:txBody>
          <a:bodyPr>
            <a:normAutofit fontScale="92500" lnSpcReduction="20000"/>
          </a:bodyPr>
          <a:lstStyle/>
          <a:p>
            <a:pPr marL="0" indent="0">
              <a:buNone/>
            </a:pPr>
            <a:r>
              <a:rPr lang="en-US" sz="2400" dirty="0">
                <a:solidFill>
                  <a:schemeClr val="tx1"/>
                </a:solidFill>
              </a:rPr>
              <a:t>The project is divided into following 2 phases:</a:t>
            </a:r>
          </a:p>
          <a:p>
            <a:pPr marL="0" indent="0">
              <a:buNone/>
            </a:pPr>
            <a:r>
              <a:rPr lang="en-US" sz="2400" dirty="0">
                <a:solidFill>
                  <a:schemeClr val="tx1"/>
                </a:solidFill>
              </a:rPr>
              <a:t>Phase 1:</a:t>
            </a:r>
          </a:p>
          <a:p>
            <a:pPr>
              <a:buFont typeface="Wingdings" panose="05000000000000000000" pitchFamily="2" charset="2"/>
              <a:buChar char="v"/>
            </a:pPr>
            <a:r>
              <a:rPr lang="en-US" sz="2400" dirty="0">
                <a:solidFill>
                  <a:schemeClr val="tx1"/>
                </a:solidFill>
              </a:rPr>
              <a:t>Collecting pickup and drop off points data for a city of a year and preprocessing it as per the need.</a:t>
            </a:r>
          </a:p>
          <a:p>
            <a:pPr>
              <a:buFont typeface="Wingdings" panose="05000000000000000000" pitchFamily="2" charset="2"/>
              <a:buChar char="v"/>
            </a:pPr>
            <a:r>
              <a:rPr lang="en-US" sz="2400" dirty="0">
                <a:solidFill>
                  <a:schemeClr val="tx1"/>
                </a:solidFill>
              </a:rPr>
              <a:t>Once the data is ready, we will be using the concept of K means clustering to train the model so that, it can first map out the Regions where the waiting points can be created.</a:t>
            </a:r>
          </a:p>
          <a:p>
            <a:pPr>
              <a:buFont typeface="Wingdings" panose="05000000000000000000" pitchFamily="2" charset="2"/>
              <a:buChar char="v"/>
            </a:pPr>
            <a:r>
              <a:rPr lang="en-US" sz="2400" dirty="0">
                <a:solidFill>
                  <a:schemeClr val="tx1"/>
                </a:solidFill>
              </a:rPr>
              <a:t>After the regions are mapped out, we can plot the Hot spots/waiting spots using centroids.</a:t>
            </a:r>
          </a:p>
          <a:p>
            <a:pPr marL="0" indent="0">
              <a:buNone/>
            </a:pPr>
            <a:r>
              <a:rPr lang="en-US" sz="2400" dirty="0">
                <a:solidFill>
                  <a:schemeClr val="tx1"/>
                </a:solidFill>
              </a:rPr>
              <a:t>Phase 2:</a:t>
            </a:r>
          </a:p>
          <a:p>
            <a:pPr>
              <a:buFont typeface="Wingdings" panose="05000000000000000000" pitchFamily="2" charset="2"/>
              <a:buChar char="v"/>
            </a:pPr>
            <a:r>
              <a:rPr lang="en-US" sz="2400" dirty="0">
                <a:solidFill>
                  <a:schemeClr val="tx1"/>
                </a:solidFill>
              </a:rPr>
              <a:t>Using this trained model, we can extend the application to predict the nearest Hotspot for the customer</a:t>
            </a:r>
          </a:p>
          <a:p>
            <a:endParaRPr lang="en-US" sz="2400" dirty="0">
              <a:solidFill>
                <a:schemeClr val="tx1"/>
              </a:solidFill>
            </a:endParaRPr>
          </a:p>
        </p:txBody>
      </p:sp>
    </p:spTree>
    <p:extLst>
      <p:ext uri="{BB962C8B-B14F-4D97-AF65-F5344CB8AC3E}">
        <p14:creationId xmlns:p14="http://schemas.microsoft.com/office/powerpoint/2010/main" val="2662588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FF4D-2B68-0B51-B839-189654700C2A}"/>
              </a:ext>
            </a:extLst>
          </p:cNvPr>
          <p:cNvSpPr>
            <a:spLocks noGrp="1"/>
          </p:cNvSpPr>
          <p:nvPr>
            <p:ph type="title"/>
          </p:nvPr>
        </p:nvSpPr>
        <p:spPr>
          <a:xfrm>
            <a:off x="1235818" y="692696"/>
            <a:ext cx="8663672" cy="924265"/>
          </a:xfrm>
        </p:spPr>
        <p:txBody>
          <a:bodyPr>
            <a:normAutofit/>
          </a:bodyPr>
          <a:lstStyle/>
          <a:p>
            <a:r>
              <a:rPr lang="en-IN" b="1" dirty="0">
                <a:solidFill>
                  <a:schemeClr val="accent1">
                    <a:lumMod val="60000"/>
                    <a:lumOff val="40000"/>
                  </a:schemeClr>
                </a:solidFill>
              </a:rPr>
              <a:t>Software Requirements</a:t>
            </a:r>
          </a:p>
        </p:txBody>
      </p:sp>
      <p:sp>
        <p:nvSpPr>
          <p:cNvPr id="3" name="Content Placeholder 2">
            <a:extLst>
              <a:ext uri="{FF2B5EF4-FFF2-40B4-BE49-F238E27FC236}">
                <a16:creationId xmlns:a16="http://schemas.microsoft.com/office/drawing/2014/main" id="{BC55D4D7-F139-232D-5CE8-65F10C6A544A}"/>
              </a:ext>
            </a:extLst>
          </p:cNvPr>
          <p:cNvSpPr>
            <a:spLocks noGrp="1"/>
          </p:cNvSpPr>
          <p:nvPr>
            <p:ph idx="1"/>
          </p:nvPr>
        </p:nvSpPr>
        <p:spPr>
          <a:xfrm>
            <a:off x="1229230" y="2016050"/>
            <a:ext cx="10360501" cy="2473087"/>
          </a:xfrm>
        </p:spPr>
        <p:txBody>
          <a:bodyPr/>
          <a:lstStyle/>
          <a:p>
            <a:pPr>
              <a:buFont typeface="Wingdings" panose="05000000000000000000" pitchFamily="2" charset="2"/>
              <a:buChar char="v"/>
            </a:pPr>
            <a:r>
              <a:rPr lang="en-IN" sz="2400" dirty="0">
                <a:solidFill>
                  <a:schemeClr val="tx1"/>
                </a:solidFill>
              </a:rPr>
              <a:t>Machine Learning: Google Collab for generating model </a:t>
            </a:r>
          </a:p>
          <a:p>
            <a:pPr>
              <a:buFont typeface="Wingdings" panose="05000000000000000000" pitchFamily="2" charset="2"/>
              <a:buChar char="v"/>
            </a:pPr>
            <a:r>
              <a:rPr lang="en-IN" sz="2400" dirty="0">
                <a:solidFill>
                  <a:schemeClr val="tx1"/>
                </a:solidFill>
              </a:rPr>
              <a:t>Programming language: Python with libraries: NumPy, Pandas, matplotlib and seaborn for visualization.                                                                                                   </a:t>
            </a:r>
          </a:p>
          <a:p>
            <a:pPr>
              <a:buFont typeface="Wingdings" panose="05000000000000000000" pitchFamily="2" charset="2"/>
              <a:buChar char="v"/>
            </a:pPr>
            <a:r>
              <a:rPr lang="en-IN" sz="2400" dirty="0">
                <a:solidFill>
                  <a:schemeClr val="tx1"/>
                </a:solidFill>
              </a:rPr>
              <a:t>Algorithm used: K means algorithm</a:t>
            </a:r>
          </a:p>
          <a:p>
            <a:pPr>
              <a:buFont typeface="Wingdings" panose="05000000000000000000" pitchFamily="2" charset="2"/>
              <a:buChar char="v"/>
            </a:pPr>
            <a:r>
              <a:rPr lang="en-IN" sz="2400" dirty="0">
                <a:solidFill>
                  <a:schemeClr val="tx1"/>
                </a:solidFill>
              </a:rPr>
              <a:t>Dataset source: Kaggle</a:t>
            </a:r>
            <a:endParaRPr lang="en-IN" dirty="0"/>
          </a:p>
        </p:txBody>
      </p:sp>
      <p:pic>
        <p:nvPicPr>
          <p:cNvPr id="6" name="software-development-7362401-6031666">
            <a:hlinkClick r:id="" action="ppaction://media"/>
            <a:extLst>
              <a:ext uri="{FF2B5EF4-FFF2-40B4-BE49-F238E27FC236}">
                <a16:creationId xmlns:a16="http://schemas.microsoft.com/office/drawing/2014/main" id="{08D42023-AB73-D99D-7121-CA9868CED92D}"/>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857263" y="3068960"/>
            <a:ext cx="4084454" cy="3155372"/>
          </a:xfrm>
          <a:prstGeom prst="rect">
            <a:avLst/>
          </a:prstGeom>
        </p:spPr>
      </p:pic>
    </p:spTree>
    <p:extLst>
      <p:ext uri="{BB962C8B-B14F-4D97-AF65-F5344CB8AC3E}">
        <p14:creationId xmlns:p14="http://schemas.microsoft.com/office/powerpoint/2010/main" val="240130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0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BB6A-05A2-5325-A5FC-E15EE4BA2DC7}"/>
              </a:ext>
            </a:extLst>
          </p:cNvPr>
          <p:cNvSpPr>
            <a:spLocks noGrp="1"/>
          </p:cNvSpPr>
          <p:nvPr>
            <p:ph type="title"/>
          </p:nvPr>
        </p:nvSpPr>
        <p:spPr/>
        <p:txBody>
          <a:bodyPr/>
          <a:lstStyle/>
          <a:p>
            <a:r>
              <a:rPr lang="en-IN" b="1" dirty="0">
                <a:solidFill>
                  <a:schemeClr val="accent1">
                    <a:lumMod val="60000"/>
                    <a:lumOff val="40000"/>
                  </a:schemeClr>
                </a:solidFill>
              </a:rPr>
              <a:t>Algorithm Used</a:t>
            </a:r>
            <a:endParaRPr lang="en-IN" dirty="0"/>
          </a:p>
        </p:txBody>
      </p:sp>
      <p:sp>
        <p:nvSpPr>
          <p:cNvPr id="3" name="Content Placeholder 2">
            <a:extLst>
              <a:ext uri="{FF2B5EF4-FFF2-40B4-BE49-F238E27FC236}">
                <a16:creationId xmlns:a16="http://schemas.microsoft.com/office/drawing/2014/main" id="{50F8E720-F119-687C-3D5E-89A42F68599D}"/>
              </a:ext>
            </a:extLst>
          </p:cNvPr>
          <p:cNvSpPr>
            <a:spLocks noGrp="1"/>
          </p:cNvSpPr>
          <p:nvPr>
            <p:ph idx="1"/>
          </p:nvPr>
        </p:nvSpPr>
        <p:spPr/>
        <p:txBody>
          <a:bodyPr/>
          <a:lstStyle/>
          <a:p>
            <a:pPr>
              <a:buFont typeface="Wingdings" panose="05000000000000000000" pitchFamily="2" charset="2"/>
              <a:buChar char="v"/>
            </a:pPr>
            <a:r>
              <a:rPr lang="en-IN" sz="2400" dirty="0">
                <a:solidFill>
                  <a:schemeClr val="tx1"/>
                </a:solidFill>
              </a:rPr>
              <a:t>The project is based on k-means clustering algorithm</a:t>
            </a:r>
          </a:p>
          <a:p>
            <a:pPr>
              <a:buFont typeface="Wingdings" panose="05000000000000000000" pitchFamily="2" charset="2"/>
              <a:buChar char="v"/>
            </a:pPr>
            <a:r>
              <a:rPr lang="en-US" sz="2400" dirty="0">
                <a:solidFill>
                  <a:schemeClr val="tx1"/>
                </a:solidFill>
              </a:rPr>
              <a:t>It basically assigns each data point to its closest k-center for predicting region of highest possibility of getting taxi.</a:t>
            </a:r>
          </a:p>
          <a:p>
            <a:pPr>
              <a:buFont typeface="Wingdings" panose="05000000000000000000" pitchFamily="2" charset="2"/>
              <a:buChar char="v"/>
            </a:pPr>
            <a:r>
              <a:rPr lang="en-US" sz="2400" dirty="0">
                <a:solidFill>
                  <a:schemeClr val="tx1"/>
                </a:solidFill>
              </a:rPr>
              <a:t>Those data points which are near to the particular k-center, create a cluster and that cluster formed, is our Region.</a:t>
            </a:r>
            <a:endParaRPr lang="en-IN" sz="2400" dirty="0">
              <a:solidFill>
                <a:schemeClr val="tx1"/>
              </a:solidFill>
            </a:endParaRPr>
          </a:p>
          <a:p>
            <a:endParaRPr lang="en-IN" dirty="0"/>
          </a:p>
        </p:txBody>
      </p:sp>
      <p:pic>
        <p:nvPicPr>
          <p:cNvPr id="4" name="Picture 2" descr="A diagram of a diagram of a number of dots&#10;&#10;Description automatically generated">
            <a:extLst>
              <a:ext uri="{FF2B5EF4-FFF2-40B4-BE49-F238E27FC236}">
                <a16:creationId xmlns:a16="http://schemas.microsoft.com/office/drawing/2014/main" id="{343286A6-B9CC-1A49-E9AE-118931C8C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076" y="3958022"/>
            <a:ext cx="5400600" cy="190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7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61EB-550F-D92E-4BDF-79D0A76A8A8B}"/>
              </a:ext>
            </a:extLst>
          </p:cNvPr>
          <p:cNvSpPr>
            <a:spLocks noGrp="1"/>
          </p:cNvSpPr>
          <p:nvPr>
            <p:ph type="title"/>
          </p:nvPr>
        </p:nvSpPr>
        <p:spPr>
          <a:xfrm>
            <a:off x="1096994" y="836712"/>
            <a:ext cx="10055781" cy="900649"/>
          </a:xfrm>
        </p:spPr>
        <p:txBody>
          <a:bodyPr/>
          <a:lstStyle/>
          <a:p>
            <a:r>
              <a:rPr lang="en-IN" b="1" dirty="0">
                <a:solidFill>
                  <a:schemeClr val="accent1">
                    <a:lumMod val="60000"/>
                    <a:lumOff val="40000"/>
                  </a:schemeClr>
                </a:solidFill>
              </a:rPr>
              <a:t>Workflow Diagram</a:t>
            </a:r>
          </a:p>
        </p:txBody>
      </p:sp>
      <p:pic>
        <p:nvPicPr>
          <p:cNvPr id="5" name="Content Placeholder 4">
            <a:extLst>
              <a:ext uri="{FF2B5EF4-FFF2-40B4-BE49-F238E27FC236}">
                <a16:creationId xmlns:a16="http://schemas.microsoft.com/office/drawing/2014/main" id="{2015C61A-053D-D3E9-6E9A-AE81C99DEE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207" y="2060848"/>
            <a:ext cx="10055781" cy="3888431"/>
          </a:xfrm>
        </p:spPr>
      </p:pic>
    </p:spTree>
    <p:extLst>
      <p:ext uri="{BB962C8B-B14F-4D97-AF65-F5344CB8AC3E}">
        <p14:creationId xmlns:p14="http://schemas.microsoft.com/office/powerpoint/2010/main" val="195731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501</TotalTime>
  <Words>814</Words>
  <Application>Microsoft Office PowerPoint</Application>
  <PresentationFormat>Custom</PresentationFormat>
  <Paragraphs>74</Paragraphs>
  <Slides>15</Slides>
  <Notes>0</Notes>
  <HiddenSlides>0</HiddenSlides>
  <MMClips>6</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Retrospect</vt:lpstr>
      <vt:lpstr>Taxi Hotspot Clustering and Proximity Recommendation system</vt:lpstr>
      <vt:lpstr>CONTENTS</vt:lpstr>
      <vt:lpstr>Introduction</vt:lpstr>
      <vt:lpstr>Problem Definition</vt:lpstr>
      <vt:lpstr>Possible Solution </vt:lpstr>
      <vt:lpstr>Scope of Work</vt:lpstr>
      <vt:lpstr>Software Requirements</vt:lpstr>
      <vt:lpstr>Algorithm Used</vt:lpstr>
      <vt:lpstr>Workflow Diagram</vt:lpstr>
      <vt:lpstr>Model Training Glimpse-Phase 1</vt:lpstr>
      <vt:lpstr>Generated Output- Phase 1</vt:lpstr>
      <vt:lpstr>Generated Output- Phase 1 (Contd..)</vt:lpstr>
      <vt:lpstr>Generated Output- Phase 2</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camera based adaptive breath analyzer system</dc:title>
  <dc:creator>Shivani Phuke</dc:creator>
  <cp:lastModifiedBy>Prakash Jha</cp:lastModifiedBy>
  <cp:revision>24</cp:revision>
  <dcterms:created xsi:type="dcterms:W3CDTF">2023-08-20T13:41:59Z</dcterms:created>
  <dcterms:modified xsi:type="dcterms:W3CDTF">2023-09-04T16:21:12Z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