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2" r:id="rId5"/>
    <p:sldId id="260" r:id="rId6"/>
    <p:sldId id="258" r:id="rId7"/>
    <p:sldId id="261" r:id="rId8"/>
    <p:sldId id="263" r:id="rId9"/>
    <p:sldId id="264" r:id="rId10"/>
    <p:sldId id="265" r:id="rId11"/>
    <p:sldId id="266"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p:cViewPr varScale="1">
        <p:scale>
          <a:sx n="102" d="100"/>
          <a:sy n="102" d="100"/>
        </p:scale>
        <p:origin x="92" y="10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05CD97F-AFA0-4DB2-9E13-DA38033982A9}" type="datetimeFigureOut">
              <a:rPr lang="en-US" smtClean="0"/>
              <a:pPr/>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B09C2-D3FD-4C9F-ACB3-9A24676D7B0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5CD97F-AFA0-4DB2-9E13-DA38033982A9}" type="datetimeFigureOut">
              <a:rPr lang="en-US" smtClean="0"/>
              <a:pPr/>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B09C2-D3FD-4C9F-ACB3-9A24676D7B0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5CD97F-AFA0-4DB2-9E13-DA38033982A9}" type="datetimeFigureOut">
              <a:rPr lang="en-US" smtClean="0"/>
              <a:pPr/>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B09C2-D3FD-4C9F-ACB3-9A24676D7B0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5CD97F-AFA0-4DB2-9E13-DA38033982A9}" type="datetimeFigureOut">
              <a:rPr lang="en-US" smtClean="0"/>
              <a:pPr/>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B09C2-D3FD-4C9F-ACB3-9A24676D7B0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5CD97F-AFA0-4DB2-9E13-DA38033982A9}" type="datetimeFigureOut">
              <a:rPr lang="en-US" smtClean="0"/>
              <a:pPr/>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B09C2-D3FD-4C9F-ACB3-9A24676D7B0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05CD97F-AFA0-4DB2-9E13-DA38033982A9}" type="datetimeFigureOut">
              <a:rPr lang="en-US" smtClean="0"/>
              <a:pPr/>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B09C2-D3FD-4C9F-ACB3-9A24676D7B0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05CD97F-AFA0-4DB2-9E13-DA38033982A9}" type="datetimeFigureOut">
              <a:rPr lang="en-US" smtClean="0"/>
              <a:pPr/>
              <a:t>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7B09C2-D3FD-4C9F-ACB3-9A24676D7B0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05CD97F-AFA0-4DB2-9E13-DA38033982A9}" type="datetimeFigureOut">
              <a:rPr lang="en-US" smtClean="0"/>
              <a:pPr/>
              <a:t>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7B09C2-D3FD-4C9F-ACB3-9A24676D7B0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5CD97F-AFA0-4DB2-9E13-DA38033982A9}" type="datetimeFigureOut">
              <a:rPr lang="en-US" smtClean="0"/>
              <a:pPr/>
              <a:t>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7B09C2-D3FD-4C9F-ACB3-9A24676D7B0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5CD97F-AFA0-4DB2-9E13-DA38033982A9}" type="datetimeFigureOut">
              <a:rPr lang="en-US" smtClean="0"/>
              <a:pPr/>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B09C2-D3FD-4C9F-ACB3-9A24676D7B0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5CD97F-AFA0-4DB2-9E13-DA38033982A9}" type="datetimeFigureOut">
              <a:rPr lang="en-US" smtClean="0"/>
              <a:pPr/>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B09C2-D3FD-4C9F-ACB3-9A24676D7B0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05CD97F-AFA0-4DB2-9E13-DA38033982A9}" type="datetimeFigureOut">
              <a:rPr lang="en-US" smtClean="0"/>
              <a:pPr/>
              <a:t>2/20/2023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77B09C2-D3FD-4C9F-ACB3-9A24676D7B0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411510"/>
            <a:ext cx="8820472" cy="1728192"/>
          </a:xfrm>
        </p:spPr>
        <p:txBody>
          <a:bodyPr>
            <a:normAutofit/>
          </a:bodyPr>
          <a:lstStyle/>
          <a:p>
            <a:r>
              <a:rPr lang="en-US" sz="4000" b="0" i="0" dirty="0">
                <a:solidFill>
                  <a:srgbClr val="374151"/>
                </a:solidFill>
                <a:effectLst/>
                <a:latin typeface="Söhne"/>
              </a:rPr>
              <a:t>Automated Data Transfer from Multiple Databases to AWS S3 and RDS</a:t>
            </a:r>
            <a:endParaRPr lang="en-US" sz="4000" dirty="0"/>
          </a:p>
        </p:txBody>
      </p:sp>
      <p:sp>
        <p:nvSpPr>
          <p:cNvPr id="3" name="Subtitle 2"/>
          <p:cNvSpPr>
            <a:spLocks noGrp="1"/>
          </p:cNvSpPr>
          <p:nvPr>
            <p:ph type="subTitle" idx="1"/>
          </p:nvPr>
        </p:nvSpPr>
        <p:spPr>
          <a:xfrm>
            <a:off x="1371600" y="2643758"/>
            <a:ext cx="6400800" cy="1585342"/>
          </a:xfrm>
        </p:spPr>
        <p:txBody>
          <a:bodyPr>
            <a:normAutofit fontScale="92500" lnSpcReduction="10000"/>
          </a:bodyPr>
          <a:lstStyle/>
          <a:p>
            <a:r>
              <a:rPr lang="en-US" dirty="0">
                <a:solidFill>
                  <a:schemeClr val="tx1"/>
                </a:solidFill>
              </a:rPr>
              <a:t>Monica M</a:t>
            </a:r>
          </a:p>
          <a:p>
            <a:r>
              <a:rPr lang="en-US" dirty="0" err="1">
                <a:solidFill>
                  <a:schemeClr val="tx1"/>
                </a:solidFill>
              </a:rPr>
              <a:t>Suriya</a:t>
            </a:r>
            <a:r>
              <a:rPr lang="en-US" dirty="0">
                <a:solidFill>
                  <a:schemeClr val="tx1"/>
                </a:solidFill>
              </a:rPr>
              <a:t> V</a:t>
            </a:r>
          </a:p>
          <a:p>
            <a:r>
              <a:rPr lang="en-US" dirty="0">
                <a:solidFill>
                  <a:schemeClr val="tx1"/>
                </a:solidFill>
              </a:rPr>
              <a:t>Dinesh 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Screen shoots </a:t>
            </a:r>
          </a:p>
        </p:txBody>
      </p:sp>
      <p:pic>
        <p:nvPicPr>
          <p:cNvPr id="5" name="Content Placeholder 4">
            <a:extLst>
              <a:ext uri="{FF2B5EF4-FFF2-40B4-BE49-F238E27FC236}">
                <a16:creationId xmlns:a16="http://schemas.microsoft.com/office/drawing/2014/main" id="{EF54342A-ABC4-D276-7D09-AB1643FAD595}"/>
              </a:ext>
            </a:extLst>
          </p:cNvPr>
          <p:cNvPicPr>
            <a:picLocks noGrp="1" noChangeAspect="1"/>
          </p:cNvPicPr>
          <p:nvPr>
            <p:ph idx="1"/>
          </p:nvPr>
        </p:nvPicPr>
        <p:blipFill rotWithShape="1">
          <a:blip r:embed="rId2"/>
          <a:srcRect l="8288" t="14866" r="21397" b="15051"/>
          <a:stretch/>
        </p:blipFill>
        <p:spPr>
          <a:xfrm>
            <a:off x="2051721" y="1707655"/>
            <a:ext cx="4248472" cy="2376264"/>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Github</a:t>
            </a:r>
            <a:r>
              <a:rPr lang="en-US" dirty="0"/>
              <a:t> </a:t>
            </a:r>
            <a:r>
              <a:rPr lang="en-US"/>
              <a:t>screen shoot</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5486"/>
            <a:ext cx="8229600" cy="864095"/>
          </a:xfrm>
        </p:spPr>
        <p:txBody>
          <a:bodyPr>
            <a:normAutofit/>
          </a:bodyPr>
          <a:lstStyle/>
          <a:p>
            <a:r>
              <a:rPr lang="en-US" sz="3600" b="1"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p:txBody>
          <a:bodyPr>
            <a:normAutofit lnSpcReduction="10000"/>
          </a:bodyPr>
          <a:lstStyle/>
          <a:p>
            <a:pPr marL="0" indent="0">
              <a:buNone/>
            </a:pPr>
            <a:r>
              <a:rPr lang="en-US" sz="2000" b="0" i="0" dirty="0">
                <a:solidFill>
                  <a:srgbClr val="374151"/>
                </a:solidFill>
                <a:effectLst/>
                <a:latin typeface="Times New Roman" panose="02020603050405020304" pitchFamily="18" charset="0"/>
                <a:cs typeface="Times New Roman" panose="02020603050405020304" pitchFamily="18" charset="0"/>
              </a:rPr>
              <a:t>This project that aims to simplify and automate the process of transferring data from different databases to AWS S3 and RDS. The project utilizes AWS CLI to extract data from the source databases and load it into the target S3 bucket, and then uses AWS Lambda to read the data from S3 and load it into RDS. The AWS CLI and Lambda are both serverless services that can handle large amounts of data and can scale up or down automatically based on the workload. </a:t>
            </a:r>
            <a:r>
              <a:rPr lang="en-US" sz="2000" dirty="0">
                <a:latin typeface="Times New Roman" panose="02020603050405020304" pitchFamily="18" charset="0"/>
                <a:cs typeface="Times New Roman" panose="02020603050405020304" pitchFamily="18" charset="0"/>
              </a:rPr>
              <a:t>The benefits of automatically transferring data from different databases to S3 and RDS include improved efficiency, scalability, and reliability. By centralizing the data in S3 and RDS, organizations can simplify their data management and analysis processes, making it easier to gain insights from their data and make informed decisions.</a:t>
            </a:r>
          </a:p>
          <a:p>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Existing System</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b="0" i="0" dirty="0">
                <a:solidFill>
                  <a:srgbClr val="374151"/>
                </a:solidFill>
                <a:effectLst/>
                <a:latin typeface="Times New Roman" panose="02020603050405020304" pitchFamily="18" charset="0"/>
                <a:cs typeface="Times New Roman" panose="02020603050405020304" pitchFamily="18" charset="0"/>
              </a:rPr>
              <a:t>In an existing system that uses Talend for data integration in ETL processes, Talend is typically used to extract data from various sources, transform and validate the data, and then load it into a target data warehouse.</a:t>
            </a:r>
          </a:p>
          <a:p>
            <a:pPr>
              <a:buFont typeface="Wingdings" panose="05000000000000000000" pitchFamily="2" charset="2"/>
              <a:buChar char="Ø"/>
            </a:pPr>
            <a:r>
              <a:rPr lang="en-US" sz="2000" b="0" i="0" dirty="0">
                <a:solidFill>
                  <a:srgbClr val="374151"/>
                </a:solidFill>
                <a:effectLst/>
                <a:latin typeface="Times New Roman" panose="02020603050405020304" pitchFamily="18" charset="0"/>
                <a:cs typeface="Times New Roman" panose="02020603050405020304" pitchFamily="18" charset="0"/>
              </a:rPr>
              <a:t>Talend supports a wide variety of data sources and destinations, making it a flexible tool for integrating data from multiple sources and transferring it to multiple targets. </a:t>
            </a:r>
          </a:p>
          <a:p>
            <a:pPr>
              <a:buFont typeface="Wingdings" panose="05000000000000000000" pitchFamily="2" charset="2"/>
              <a:buChar char="Ø"/>
            </a:pPr>
            <a:r>
              <a:rPr lang="en-US" sz="2000" b="0" i="0" dirty="0">
                <a:solidFill>
                  <a:srgbClr val="374151"/>
                </a:solidFill>
                <a:effectLst/>
                <a:latin typeface="Times New Roman" panose="02020603050405020304" pitchFamily="18" charset="0"/>
                <a:cs typeface="Times New Roman" panose="02020603050405020304" pitchFamily="18" charset="0"/>
              </a:rPr>
              <a:t>Talend is designed to support high-volume data integration, making it a powerful tool for managing large and complex data integration projects.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781595"/>
          </a:xfrm>
        </p:spPr>
        <p:txBody>
          <a:bodyPr>
            <a:normAutofit/>
          </a:bodyPr>
          <a:lstStyle/>
          <a:p>
            <a:r>
              <a:rPr lang="en-US" sz="3600" b="1" dirty="0">
                <a:latin typeface="Times New Roman" panose="02020603050405020304" pitchFamily="18" charset="0"/>
                <a:cs typeface="Times New Roman" panose="02020603050405020304" pitchFamily="18" charset="0"/>
              </a:rPr>
              <a:t>Literature Survey</a:t>
            </a:r>
          </a:p>
        </p:txBody>
      </p:sp>
      <p:sp>
        <p:nvSpPr>
          <p:cNvPr id="3" name="Content Placeholder 2"/>
          <p:cNvSpPr>
            <a:spLocks noGrp="1"/>
          </p:cNvSpPr>
          <p:nvPr>
            <p:ph idx="1"/>
          </p:nvPr>
        </p:nvSpPr>
        <p:spPr>
          <a:xfrm>
            <a:off x="457200" y="1200151"/>
            <a:ext cx="8229600" cy="3737370"/>
          </a:xfrm>
        </p:spPr>
        <p:txBody>
          <a:bodyPr>
            <a:normAutofit lnSpcReduction="10000"/>
          </a:bodyPr>
          <a:lstStyle/>
          <a:p>
            <a:pPr>
              <a:buFont typeface="Wingdings" panose="05000000000000000000" pitchFamily="2" charset="2"/>
              <a:buChar char="Ø"/>
            </a:pPr>
            <a:r>
              <a:rPr lang="en-US" sz="2000" b="0" i="0" dirty="0">
                <a:solidFill>
                  <a:srgbClr val="374151"/>
                </a:solidFill>
                <a:effectLst/>
                <a:latin typeface="Times New Roman" panose="02020603050405020304" pitchFamily="18" charset="0"/>
                <a:cs typeface="Times New Roman" panose="02020603050405020304" pitchFamily="18" charset="0"/>
              </a:rPr>
              <a:t>Automated data transfer from multiple databases to AWS S3 and RDS has been widely studied in the literature. Various studies have shown the benefits of using AWS for data storage, transfer, and management. AWS offers a cost-effective and scalable solution for companies of all sizes. Moreover, the use of Lambda and CLI for automated data transfer has been extensively researched and found to be an efficient and reliable method. </a:t>
            </a:r>
            <a:r>
              <a:rPr lang="en-US" sz="2000" dirty="0">
                <a:latin typeface="Times New Roman" panose="02020603050405020304" pitchFamily="18" charset="0"/>
                <a:cs typeface="Times New Roman" panose="02020603050405020304" pitchFamily="18" charset="0"/>
              </a:rPr>
              <a:t>Additionally, the use of Talend for data integration in ETL, highlighting its benefits such as scalability, flexibility, and a large number of connectors for different types of data sources. The literature survey has also emphasized the importance of choosing the right method for data transfer and integration based on the specific needs of a company, including the size and complexity of data, the frequency of transfer, and the available resources.</a:t>
            </a: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b="0" i="0" dirty="0">
              <a:solidFill>
                <a:srgbClr val="37415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13" name="Rectangle 10">
            <a:extLst>
              <a:ext uri="{FF2B5EF4-FFF2-40B4-BE49-F238E27FC236}">
                <a16:creationId xmlns:a16="http://schemas.microsoft.com/office/drawing/2014/main" id="{05509F34-25D4-7255-EE4E-2653C00FC1BE}"/>
              </a:ext>
            </a:extLst>
          </p:cNvPr>
          <p:cNvSpPr>
            <a:spLocks noChangeArrowheads="1"/>
          </p:cNvSpPr>
          <p:nvPr/>
        </p:nvSpPr>
        <p:spPr bwMode="auto">
          <a:xfrm>
            <a:off x="0" y="-945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AutoShape 11">
            <a:extLst>
              <a:ext uri="{FF2B5EF4-FFF2-40B4-BE49-F238E27FC236}">
                <a16:creationId xmlns:a16="http://schemas.microsoft.com/office/drawing/2014/main" id="{83CB41CC-AA07-5B29-5937-634F7212796E}"/>
              </a:ext>
            </a:extLst>
          </p:cNvPr>
          <p:cNvSpPr>
            <a:spLocks noChangeAspect="1" noChangeArrowheads="1"/>
          </p:cNvSpPr>
          <p:nvPr/>
        </p:nvSpPr>
        <p:spPr bwMode="auto">
          <a:xfrm>
            <a:off x="152400" y="-5556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AutoShape 12" descr="112 Monica">
            <a:extLst>
              <a:ext uri="{FF2B5EF4-FFF2-40B4-BE49-F238E27FC236}">
                <a16:creationId xmlns:a16="http://schemas.microsoft.com/office/drawing/2014/main" id="{5FB9B733-764C-B019-9228-B642B5101D2E}"/>
              </a:ext>
            </a:extLst>
          </p:cNvPr>
          <p:cNvSpPr>
            <a:spLocks noChangeAspect="1" noChangeArrowheads="1"/>
          </p:cNvSpPr>
          <p:nvPr/>
        </p:nvSpPr>
        <p:spPr bwMode="auto">
          <a:xfrm>
            <a:off x="533400" y="-5556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a:xfrm>
            <a:off x="457200" y="1200150"/>
            <a:ext cx="8229600" cy="3603847"/>
          </a:xfrm>
        </p:spPr>
        <p:txBody>
          <a:bodyPr>
            <a:normAutofit lnSpcReduction="10000"/>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this system </a:t>
            </a:r>
            <a:r>
              <a:rPr lang="en-US" sz="2000" b="0" i="0" dirty="0">
                <a:solidFill>
                  <a:srgbClr val="374151"/>
                </a:solidFill>
                <a:effectLst/>
                <a:latin typeface="Times New Roman" panose="02020603050405020304" pitchFamily="18" charset="0"/>
                <a:cs typeface="Times New Roman" panose="02020603050405020304" pitchFamily="18" charset="0"/>
              </a:rPr>
              <a:t>data from the different databases will be extracted using the appropriate commands and then transferred to AWS S3 using the AWS CLI. </a:t>
            </a:r>
          </a:p>
          <a:p>
            <a:pPr>
              <a:buFont typeface="Wingdings" panose="05000000000000000000" pitchFamily="2" charset="2"/>
              <a:buChar char="Ø"/>
            </a:pPr>
            <a:r>
              <a:rPr lang="en-US" sz="2000" b="0" i="0" dirty="0">
                <a:solidFill>
                  <a:srgbClr val="374151"/>
                </a:solidFill>
                <a:effectLst/>
                <a:latin typeface="Times New Roman" panose="02020603050405020304" pitchFamily="18" charset="0"/>
                <a:cs typeface="Times New Roman" panose="02020603050405020304" pitchFamily="18" charset="0"/>
              </a:rPr>
              <a:t>Once the data is in S3, the Lambda function will be triggered to perform the necessary transformations and transfer the data to AWS RDS. </a:t>
            </a:r>
          </a:p>
          <a:p>
            <a:pPr>
              <a:buFont typeface="Wingdings" panose="05000000000000000000" pitchFamily="2" charset="2"/>
              <a:buChar char="Ø"/>
            </a:pPr>
            <a:r>
              <a:rPr lang="en-US" sz="2000" b="0" i="0" dirty="0">
                <a:solidFill>
                  <a:srgbClr val="374151"/>
                </a:solidFill>
                <a:effectLst/>
                <a:latin typeface="Times New Roman" panose="02020603050405020304" pitchFamily="18" charset="0"/>
                <a:cs typeface="Times New Roman" panose="02020603050405020304" pitchFamily="18" charset="0"/>
              </a:rPr>
              <a:t>The Lambda function will be responsible for all the data processing, including data cleaning, transformation, and formatting. </a:t>
            </a:r>
          </a:p>
          <a:p>
            <a:pPr>
              <a:buFont typeface="Wingdings" panose="05000000000000000000" pitchFamily="2" charset="2"/>
              <a:buChar char="Ø"/>
            </a:pPr>
            <a:r>
              <a:rPr lang="en-US" sz="2000" b="0" i="0" dirty="0">
                <a:solidFill>
                  <a:srgbClr val="374151"/>
                </a:solidFill>
                <a:effectLst/>
                <a:latin typeface="Times New Roman" panose="02020603050405020304" pitchFamily="18" charset="0"/>
                <a:cs typeface="Times New Roman" panose="02020603050405020304" pitchFamily="18" charset="0"/>
              </a:rPr>
              <a:t>This approach allows for real-time data transfer and eliminates the need for manual intervention in the data transfer process. Overall, the use of CLI and Lambda in this project provides a simple and efficient solution for automating data transfer between different databases and Amazon RDS.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Tools Used</a:t>
            </a:r>
          </a:p>
        </p:txBody>
      </p:sp>
      <p:sp>
        <p:nvSpPr>
          <p:cNvPr id="3" name="Content Placeholder 2"/>
          <p:cNvSpPr>
            <a:spLocks noGrp="1"/>
          </p:cNvSpPr>
          <p:nvPr>
            <p:ph idx="1"/>
          </p:nvPr>
        </p:nvSpPr>
        <p:spPr>
          <a:xfrm>
            <a:off x="461291" y="1419622"/>
            <a:ext cx="8229600" cy="3394472"/>
          </a:xfrm>
        </p:spPr>
        <p:txBody>
          <a:bodyPr>
            <a:normAutofit/>
          </a:bodyPr>
          <a:lstStyle/>
          <a:p>
            <a:pPr marL="0" indent="0">
              <a:buNone/>
            </a:pPr>
            <a:r>
              <a:rPr lang="en-US" u="sng" dirty="0">
                <a:latin typeface="Times New Roman" panose="02020603050405020304" pitchFamily="18" charset="0"/>
                <a:cs typeface="Times New Roman" panose="02020603050405020304" pitchFamily="18" charset="0"/>
              </a:rPr>
              <a:t>Hardware Requirements:</a:t>
            </a:r>
          </a:p>
          <a:p>
            <a:pPr marL="1257300" lvl="3" indent="0" algn="just">
              <a:buNone/>
            </a:pPr>
            <a:r>
              <a:rPr lang="en-US" dirty="0"/>
              <a:t> </a:t>
            </a:r>
            <a:r>
              <a:rPr lang="en-US" sz="2400" dirty="0">
                <a:latin typeface="Times New Roman" panose="02020603050405020304" pitchFamily="18" charset="0"/>
                <a:cs typeface="Times New Roman" panose="02020603050405020304" pitchFamily="18" charset="0"/>
              </a:rPr>
              <a:t>A machine with </a:t>
            </a:r>
            <a:r>
              <a:rPr lang="en-US" sz="2400" dirty="0" err="1">
                <a:latin typeface="Times New Roman" panose="02020603050405020304" pitchFamily="18" charset="0"/>
                <a:cs typeface="Times New Roman" panose="02020603050405020304" pitchFamily="18" charset="0"/>
              </a:rPr>
              <a:t>cpu,memory</a:t>
            </a:r>
            <a:r>
              <a:rPr lang="en-US" dirty="0">
                <a:latin typeface="Times New Roman" panose="02020603050405020304" pitchFamily="18" charset="0"/>
                <a:cs typeface="Times New Roman" panose="02020603050405020304" pitchFamily="18" charset="0"/>
              </a:rPr>
              <a:t>.</a:t>
            </a:r>
            <a:endParaRPr lang="en-US" dirty="0"/>
          </a:p>
          <a:p>
            <a:pPr marL="0" indent="0">
              <a:buNone/>
            </a:pPr>
            <a:r>
              <a:rPr lang="en-US" u="sng" dirty="0">
                <a:latin typeface="Times New Roman" panose="02020603050405020304" pitchFamily="18" charset="0"/>
                <a:cs typeface="Times New Roman" panose="02020603050405020304" pitchFamily="18" charset="0"/>
              </a:rPr>
              <a:t>Software Requirements:</a:t>
            </a:r>
          </a:p>
          <a:p>
            <a:pPr marL="1257300" lvl="3" indent="0" algn="just">
              <a:buNone/>
            </a:pPr>
            <a:r>
              <a:rPr lang="en-US" sz="2400" dirty="0"/>
              <a:t> </a:t>
            </a:r>
            <a:r>
              <a:rPr lang="en-US" sz="2400" dirty="0">
                <a:latin typeface="Times New Roman" panose="02020603050405020304" pitchFamily="18" charset="0"/>
                <a:cs typeface="Times New Roman" panose="02020603050405020304" pitchFamily="18" charset="0"/>
              </a:rPr>
              <a:t>Source database software</a:t>
            </a:r>
          </a:p>
          <a:p>
            <a:pPr marL="1257300" lvl="3" indent="0" algn="just">
              <a:buNone/>
            </a:pPr>
            <a:r>
              <a:rPr lang="en-US" sz="2400" dirty="0">
                <a:latin typeface="Times New Roman" panose="02020603050405020304" pitchFamily="18" charset="0"/>
                <a:cs typeface="Times New Roman" panose="02020603050405020304" pitchFamily="18" charset="0"/>
              </a:rPr>
              <a:t> AWS CLI</a:t>
            </a:r>
          </a:p>
          <a:p>
            <a:pPr marL="1257300" lvl="3" indent="0" algn="just">
              <a:buNone/>
            </a:pPr>
            <a:r>
              <a:rPr lang="en-US" sz="2400" dirty="0">
                <a:latin typeface="Times New Roman" panose="02020603050405020304" pitchFamily="18" charset="0"/>
                <a:cs typeface="Times New Roman" panose="02020603050405020304" pitchFamily="18" charset="0"/>
              </a:rPr>
              <a:t> AWS lambda</a:t>
            </a:r>
          </a:p>
          <a:p>
            <a:pPr marL="1257300" lvl="3" indent="0" algn="just">
              <a:buNone/>
            </a:pPr>
            <a:r>
              <a:rPr lang="en-US" sz="2400" dirty="0">
                <a:latin typeface="Times New Roman" panose="02020603050405020304" pitchFamily="18" charset="0"/>
                <a:cs typeface="Times New Roman" panose="02020603050405020304" pitchFamily="18" charset="0"/>
              </a:rPr>
              <a:t> AWS RDS</a:t>
            </a:r>
          </a:p>
          <a:p>
            <a:pPr lvl="3"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Modules</a:t>
            </a:r>
            <a:r>
              <a:rPr lang="en-US" sz="3200"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Database Connectivity</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 Extraction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 Transformation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Lambda function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 loading</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Logging and Monitoring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Status of the Project</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b="0" i="0" dirty="0">
                <a:solidFill>
                  <a:srgbClr val="374151"/>
                </a:solidFill>
                <a:effectLst/>
                <a:latin typeface="Times New Roman" panose="02020603050405020304" pitchFamily="18" charset="0"/>
                <a:cs typeface="Times New Roman" panose="02020603050405020304" pitchFamily="18" charset="0"/>
              </a:rPr>
              <a:t>As of the current date, we have made significant progress in automating the transfer of data from multiple databases to AWS S3 using CLI. The data was extracted from the database in he required format and stored it in a local folder, then it was automatically pushed to AWS S3 using CLI. The next step is to move the data from S3 to RDS using Lambda which involves python code to automate the process.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Guide Meeting Details</a:t>
            </a:r>
          </a:p>
        </p:txBody>
      </p:sp>
      <p:graphicFrame>
        <p:nvGraphicFramePr>
          <p:cNvPr id="4" name="Table 3"/>
          <p:cNvGraphicFramePr>
            <a:graphicFrameLocks noGrp="1"/>
          </p:cNvGraphicFramePr>
          <p:nvPr>
            <p:extLst>
              <p:ext uri="{D42A27DB-BD31-4B8C-83A1-F6EECF244321}">
                <p14:modId xmlns:p14="http://schemas.microsoft.com/office/powerpoint/2010/main" val="1255183999"/>
              </p:ext>
            </p:extLst>
          </p:nvPr>
        </p:nvGraphicFramePr>
        <p:xfrm>
          <a:off x="714348" y="1214428"/>
          <a:ext cx="7358114" cy="2865120"/>
        </p:xfrm>
        <a:graphic>
          <a:graphicData uri="http://schemas.openxmlformats.org/drawingml/2006/table">
            <a:tbl>
              <a:tblPr firstRow="1" bandRow="1">
                <a:tableStyleId>{5C22544A-7EE6-4342-B048-85BDC9FD1C3A}</a:tableStyleId>
              </a:tblPr>
              <a:tblGrid>
                <a:gridCol w="714380">
                  <a:extLst>
                    <a:ext uri="{9D8B030D-6E8A-4147-A177-3AD203B41FA5}">
                      <a16:colId xmlns:a16="http://schemas.microsoft.com/office/drawing/2014/main" val="20000"/>
                    </a:ext>
                  </a:extLst>
                </a:gridCol>
                <a:gridCol w="1343072">
                  <a:extLst>
                    <a:ext uri="{9D8B030D-6E8A-4147-A177-3AD203B41FA5}">
                      <a16:colId xmlns:a16="http://schemas.microsoft.com/office/drawing/2014/main" val="20001"/>
                    </a:ext>
                  </a:extLst>
                </a:gridCol>
                <a:gridCol w="5300662">
                  <a:extLst>
                    <a:ext uri="{9D8B030D-6E8A-4147-A177-3AD203B41FA5}">
                      <a16:colId xmlns:a16="http://schemas.microsoft.com/office/drawing/2014/main" val="20002"/>
                    </a:ext>
                  </a:extLst>
                </a:gridCol>
              </a:tblGrid>
              <a:tr h="370840">
                <a:tc>
                  <a:txBody>
                    <a:bodyPr/>
                    <a:lstStyle/>
                    <a:p>
                      <a:pPr algn="ctr"/>
                      <a:r>
                        <a:rPr lang="en-US" dirty="0" err="1"/>
                        <a:t>S.No</a:t>
                      </a:r>
                      <a:endParaRPr lang="en-US" dirty="0"/>
                    </a:p>
                  </a:txBody>
                  <a:tcPr/>
                </a:tc>
                <a:tc>
                  <a:txBody>
                    <a:bodyPr/>
                    <a:lstStyle/>
                    <a:p>
                      <a:pPr algn="ctr"/>
                      <a:r>
                        <a:rPr lang="en-US" dirty="0"/>
                        <a:t>Date</a:t>
                      </a:r>
                    </a:p>
                  </a:txBody>
                  <a:tcPr/>
                </a:tc>
                <a:tc>
                  <a:txBody>
                    <a:bodyPr/>
                    <a:lstStyle/>
                    <a:p>
                      <a:pPr algn="ctr"/>
                      <a:r>
                        <a:rPr lang="en-US" dirty="0"/>
                        <a:t>Suggestions</a:t>
                      </a:r>
                      <a:r>
                        <a:rPr lang="en-US" baseline="0" dirty="0"/>
                        <a:t> from Guide</a:t>
                      </a:r>
                      <a:endParaRPr lang="en-US" dirty="0"/>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09/02/2023</a:t>
                      </a:r>
                    </a:p>
                  </a:txBody>
                  <a:tcPr/>
                </a:tc>
                <a:tc>
                  <a:txBody>
                    <a:bodyPr/>
                    <a:lstStyle/>
                    <a:p>
                      <a:r>
                        <a:rPr lang="en-US" dirty="0"/>
                        <a:t>Suggested to change the topic and be clear in the project.</a:t>
                      </a:r>
                    </a:p>
                  </a:txBody>
                  <a:tcPr/>
                </a:tc>
                <a:extLst>
                  <a:ext uri="{0D108BD9-81ED-4DB2-BD59-A6C34878D82A}">
                    <a16:rowId xmlns:a16="http://schemas.microsoft.com/office/drawing/2014/main" val="10001"/>
                  </a:ext>
                </a:extLst>
              </a:tr>
              <a:tr h="37084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r h="37084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758</TotalTime>
  <Words>695</Words>
  <Application>Microsoft Office PowerPoint</Application>
  <PresentationFormat>On-screen Show (16:9)</PresentationFormat>
  <Paragraphs>44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Söhne</vt:lpstr>
      <vt:lpstr>Times New Roman</vt:lpstr>
      <vt:lpstr>Wingdings</vt:lpstr>
      <vt:lpstr>Office Theme</vt:lpstr>
      <vt:lpstr>Automated Data Transfer from Multiple Databases to AWS S3 and RDS</vt:lpstr>
      <vt:lpstr>Abstract</vt:lpstr>
      <vt:lpstr>Existing System</vt:lpstr>
      <vt:lpstr>Literature Survey</vt:lpstr>
      <vt:lpstr>Proposed System</vt:lpstr>
      <vt:lpstr>Tools Used</vt:lpstr>
      <vt:lpstr>Modules </vt:lpstr>
      <vt:lpstr>Status of the Project</vt:lpstr>
      <vt:lpstr>Project Guide Meeting Details</vt:lpstr>
      <vt:lpstr>Sample Screen shoots </vt:lpstr>
      <vt:lpstr>Github screen shoot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Project</dc:title>
  <dc:creator>admin</dc:creator>
  <cp:lastModifiedBy>yuva priya</cp:lastModifiedBy>
  <cp:revision>6</cp:revision>
  <dcterms:created xsi:type="dcterms:W3CDTF">2023-01-07T05:21:09Z</dcterms:created>
  <dcterms:modified xsi:type="dcterms:W3CDTF">2023-02-20T04:29:21Z</dcterms:modified>
</cp:coreProperties>
</file>