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7"/>
  </p:notesMasterIdLst>
  <p:sldIdLst>
    <p:sldId id="257" r:id="rId3"/>
    <p:sldId id="639" r:id="rId4"/>
    <p:sldId id="319" r:id="rId5"/>
    <p:sldId id="634" r:id="rId6"/>
    <p:sldId id="635" r:id="rId7"/>
    <p:sldId id="637" r:id="rId8"/>
    <p:sldId id="259" r:id="rId9"/>
    <p:sldId id="638" r:id="rId10"/>
    <p:sldId id="263" r:id="rId11"/>
    <p:sldId id="264" r:id="rId12"/>
    <p:sldId id="265" r:id="rId13"/>
    <p:sldId id="648" r:id="rId14"/>
    <p:sldId id="649" r:id="rId15"/>
    <p:sldId id="650" r:id="rId16"/>
    <p:sldId id="266" r:id="rId17"/>
    <p:sldId id="267" r:id="rId18"/>
    <p:sldId id="641" r:id="rId19"/>
    <p:sldId id="642" r:id="rId20"/>
    <p:sldId id="643" r:id="rId21"/>
    <p:sldId id="644" r:id="rId22"/>
    <p:sldId id="645" r:id="rId23"/>
    <p:sldId id="646" r:id="rId24"/>
    <p:sldId id="268" r:id="rId25"/>
    <p:sldId id="647" r:id="rId26"/>
    <p:sldId id="269" r:id="rId27"/>
    <p:sldId id="270" r:id="rId28"/>
    <p:sldId id="632" r:id="rId29"/>
    <p:sldId id="261" r:id="rId30"/>
    <p:sldId id="294" r:id="rId31"/>
    <p:sldId id="295" r:id="rId32"/>
    <p:sldId id="296" r:id="rId33"/>
    <p:sldId id="297" r:id="rId34"/>
    <p:sldId id="298" r:id="rId35"/>
    <p:sldId id="627" r:id="rId36"/>
    <p:sldId id="628" r:id="rId37"/>
    <p:sldId id="299" r:id="rId38"/>
    <p:sldId id="300" r:id="rId39"/>
    <p:sldId id="629" r:id="rId40"/>
    <p:sldId id="274" r:id="rId41"/>
    <p:sldId id="594" r:id="rId42"/>
    <p:sldId id="595" r:id="rId43"/>
    <p:sldId id="593" r:id="rId44"/>
    <p:sldId id="596" r:id="rId45"/>
    <p:sldId id="597" r:id="rId46"/>
    <p:sldId id="272" r:id="rId47"/>
    <p:sldId id="598" r:id="rId48"/>
    <p:sldId id="599" r:id="rId49"/>
    <p:sldId id="600" r:id="rId50"/>
    <p:sldId id="601" r:id="rId51"/>
    <p:sldId id="603" r:id="rId52"/>
    <p:sldId id="604" r:id="rId53"/>
    <p:sldId id="636" r:id="rId54"/>
    <p:sldId id="605" r:id="rId55"/>
    <p:sldId id="60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F92121-2025-4520-B6A4-9C8CDB76C827}">
          <p14:sldIdLst>
            <p14:sldId id="257"/>
            <p14:sldId id="639"/>
            <p14:sldId id="319"/>
            <p14:sldId id="634"/>
            <p14:sldId id="635"/>
            <p14:sldId id="637"/>
            <p14:sldId id="259"/>
            <p14:sldId id="638"/>
            <p14:sldId id="263"/>
            <p14:sldId id="264"/>
            <p14:sldId id="265"/>
            <p14:sldId id="648"/>
            <p14:sldId id="649"/>
            <p14:sldId id="650"/>
            <p14:sldId id="266"/>
            <p14:sldId id="267"/>
            <p14:sldId id="641"/>
            <p14:sldId id="642"/>
            <p14:sldId id="643"/>
            <p14:sldId id="644"/>
            <p14:sldId id="645"/>
            <p14:sldId id="646"/>
            <p14:sldId id="268"/>
            <p14:sldId id="647"/>
            <p14:sldId id="269"/>
            <p14:sldId id="270"/>
            <p14:sldId id="632"/>
          </p14:sldIdLst>
        </p14:section>
        <p14:section name="Appendix" id="{A896FD68-8285-44E6-A429-DAA81D87C1B0}">
          <p14:sldIdLst>
            <p14:sldId id="261"/>
            <p14:sldId id="294"/>
            <p14:sldId id="295"/>
            <p14:sldId id="296"/>
            <p14:sldId id="297"/>
            <p14:sldId id="298"/>
            <p14:sldId id="627"/>
            <p14:sldId id="628"/>
            <p14:sldId id="299"/>
            <p14:sldId id="300"/>
            <p14:sldId id="629"/>
            <p14:sldId id="274"/>
            <p14:sldId id="594"/>
            <p14:sldId id="595"/>
            <p14:sldId id="593"/>
            <p14:sldId id="596"/>
            <p14:sldId id="597"/>
            <p14:sldId id="272"/>
            <p14:sldId id="598"/>
            <p14:sldId id="599"/>
            <p14:sldId id="600"/>
            <p14:sldId id="601"/>
            <p14:sldId id="603"/>
            <p14:sldId id="604"/>
            <p14:sldId id="636"/>
            <p14:sldId id="605"/>
            <p14:sldId id="6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01D36-1F1B-4F7E-9405-FA0986D6DD30}"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EAA778-6869-418C-9F03-8AA36607BA46}" type="slidenum">
              <a:rPr lang="en-US" smtClean="0"/>
              <a:t>‹#›</a:t>
            </a:fld>
            <a:endParaRPr lang="en-US"/>
          </a:p>
        </p:txBody>
      </p:sp>
    </p:spTree>
    <p:extLst>
      <p:ext uri="{BB962C8B-B14F-4D97-AF65-F5344CB8AC3E}">
        <p14:creationId xmlns:p14="http://schemas.microsoft.com/office/powerpoint/2010/main" val="37852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08ad5e239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08ad5e239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08ad5e239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08ad5e2392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8af2bd62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08af2bd62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8af2bd62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08af2bd62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08ad5e239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8ad5e239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69DAE6A4-67FB-4B3E-BD69-CA18A9A92B53}" type="slidenum">
              <a:rPr lang="en-GB" smtClean="0"/>
              <a:pPr/>
              <a:t>3</a:t>
            </a:fld>
            <a:endParaRPr lang="en-GB"/>
          </a:p>
        </p:txBody>
      </p:sp>
    </p:spTree>
    <p:extLst>
      <p:ext uri="{BB962C8B-B14F-4D97-AF65-F5344CB8AC3E}">
        <p14:creationId xmlns:p14="http://schemas.microsoft.com/office/powerpoint/2010/main" val="3682117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AA778-6869-418C-9F03-8AA36607BA46}" type="slidenum">
              <a:rPr lang="en-US" smtClean="0"/>
              <a:t>5</a:t>
            </a:fld>
            <a:endParaRPr lang="en-US"/>
          </a:p>
        </p:txBody>
      </p:sp>
    </p:spTree>
    <p:extLst>
      <p:ext uri="{BB962C8B-B14F-4D97-AF65-F5344CB8AC3E}">
        <p14:creationId xmlns:p14="http://schemas.microsoft.com/office/powerpoint/2010/main" val="2686632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08ad5e239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08ad5e239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08ad5e239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08ad5e239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8ad5e239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08ad5e239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08af2bd62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08af2bd62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08ad5e239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308ad5e239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08af2bd62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08af2bd62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F137-D5B2-97DD-D5D8-8C297B0047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889945-6FB1-691D-83EF-D786137C83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B59CB6-E65E-55DC-E813-9F6F77AC5860}"/>
              </a:ext>
            </a:extLst>
          </p:cNvPr>
          <p:cNvSpPr>
            <a:spLocks noGrp="1"/>
          </p:cNvSpPr>
          <p:nvPr>
            <p:ph type="dt" sz="half" idx="10"/>
          </p:nvPr>
        </p:nvSpPr>
        <p:spPr/>
        <p:txBody>
          <a:bodyPr/>
          <a:lstStyle/>
          <a:p>
            <a:fld id="{0CABC966-EF70-4489-87D2-FC8BE725F1CB}" type="datetimeFigureOut">
              <a:rPr lang="en-US" smtClean="0"/>
              <a:t>10/6/2024</a:t>
            </a:fld>
            <a:endParaRPr lang="en-US"/>
          </a:p>
        </p:txBody>
      </p:sp>
      <p:sp>
        <p:nvSpPr>
          <p:cNvPr id="5" name="Footer Placeholder 4">
            <a:extLst>
              <a:ext uri="{FF2B5EF4-FFF2-40B4-BE49-F238E27FC236}">
                <a16:creationId xmlns:a16="http://schemas.microsoft.com/office/drawing/2014/main" id="{3CCDCF48-B2CF-6C4D-DFBE-64BEF2091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FBD8F-1E4B-A5AE-8068-7F4C6D0E134A}"/>
              </a:ext>
            </a:extLst>
          </p:cNvPr>
          <p:cNvSpPr>
            <a:spLocks noGrp="1"/>
          </p:cNvSpPr>
          <p:nvPr>
            <p:ph type="sldNum" sz="quarter" idx="12"/>
          </p:nvPr>
        </p:nvSpPr>
        <p:spPr/>
        <p:txBody>
          <a:bodyPr/>
          <a:lstStyle/>
          <a:p>
            <a:fld id="{46680A74-1184-477D-9629-210921738F8C}" type="slidenum">
              <a:rPr lang="en-US" smtClean="0"/>
              <a:t>‹#›</a:t>
            </a:fld>
            <a:endParaRPr lang="en-US"/>
          </a:p>
        </p:txBody>
      </p:sp>
    </p:spTree>
    <p:extLst>
      <p:ext uri="{BB962C8B-B14F-4D97-AF65-F5344CB8AC3E}">
        <p14:creationId xmlns:p14="http://schemas.microsoft.com/office/powerpoint/2010/main" val="42660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AEE59-D09D-B86C-3932-B9C06D6C31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4E67FF-37AB-3D83-A671-444F49D10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7A8F5-6020-2484-E4B5-11FE1EE83295}"/>
              </a:ext>
            </a:extLst>
          </p:cNvPr>
          <p:cNvSpPr>
            <a:spLocks noGrp="1"/>
          </p:cNvSpPr>
          <p:nvPr>
            <p:ph type="dt" sz="half" idx="10"/>
          </p:nvPr>
        </p:nvSpPr>
        <p:spPr/>
        <p:txBody>
          <a:bodyPr/>
          <a:lstStyle/>
          <a:p>
            <a:fld id="{0CABC966-EF70-4489-87D2-FC8BE725F1CB}" type="datetimeFigureOut">
              <a:rPr lang="en-US" smtClean="0"/>
              <a:t>10/6/2024</a:t>
            </a:fld>
            <a:endParaRPr lang="en-US"/>
          </a:p>
        </p:txBody>
      </p:sp>
      <p:sp>
        <p:nvSpPr>
          <p:cNvPr id="5" name="Footer Placeholder 4">
            <a:extLst>
              <a:ext uri="{FF2B5EF4-FFF2-40B4-BE49-F238E27FC236}">
                <a16:creationId xmlns:a16="http://schemas.microsoft.com/office/drawing/2014/main" id="{CDEF5CFC-EACB-6AB9-E6C6-5C18EF623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9E1D2-8034-B60A-494C-96C87B505DCB}"/>
              </a:ext>
            </a:extLst>
          </p:cNvPr>
          <p:cNvSpPr>
            <a:spLocks noGrp="1"/>
          </p:cNvSpPr>
          <p:nvPr>
            <p:ph type="sldNum" sz="quarter" idx="12"/>
          </p:nvPr>
        </p:nvSpPr>
        <p:spPr/>
        <p:txBody>
          <a:bodyPr/>
          <a:lstStyle/>
          <a:p>
            <a:fld id="{46680A74-1184-477D-9629-210921738F8C}" type="slidenum">
              <a:rPr lang="en-US" smtClean="0"/>
              <a:t>‹#›</a:t>
            </a:fld>
            <a:endParaRPr lang="en-US"/>
          </a:p>
        </p:txBody>
      </p:sp>
    </p:spTree>
    <p:extLst>
      <p:ext uri="{BB962C8B-B14F-4D97-AF65-F5344CB8AC3E}">
        <p14:creationId xmlns:p14="http://schemas.microsoft.com/office/powerpoint/2010/main" val="2691541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16B07-7994-B37B-F165-95C85B2F85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CCC109-5116-1B9D-F356-94F02F814F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38C8D2-8D30-FAB8-B36C-A02D10D12F1C}"/>
              </a:ext>
            </a:extLst>
          </p:cNvPr>
          <p:cNvSpPr>
            <a:spLocks noGrp="1"/>
          </p:cNvSpPr>
          <p:nvPr>
            <p:ph type="dt" sz="half" idx="10"/>
          </p:nvPr>
        </p:nvSpPr>
        <p:spPr/>
        <p:txBody>
          <a:bodyPr/>
          <a:lstStyle/>
          <a:p>
            <a:fld id="{0CABC966-EF70-4489-87D2-FC8BE725F1CB}" type="datetimeFigureOut">
              <a:rPr lang="en-US" smtClean="0"/>
              <a:t>10/6/2024</a:t>
            </a:fld>
            <a:endParaRPr lang="en-US"/>
          </a:p>
        </p:txBody>
      </p:sp>
      <p:sp>
        <p:nvSpPr>
          <p:cNvPr id="5" name="Footer Placeholder 4">
            <a:extLst>
              <a:ext uri="{FF2B5EF4-FFF2-40B4-BE49-F238E27FC236}">
                <a16:creationId xmlns:a16="http://schemas.microsoft.com/office/drawing/2014/main" id="{580ECE0F-6E83-03C6-A1EE-5B5A413D32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0F18E-FD6C-09BF-A1F7-EB0A5BD7AFDF}"/>
              </a:ext>
            </a:extLst>
          </p:cNvPr>
          <p:cNvSpPr>
            <a:spLocks noGrp="1"/>
          </p:cNvSpPr>
          <p:nvPr>
            <p:ph type="sldNum" sz="quarter" idx="12"/>
          </p:nvPr>
        </p:nvSpPr>
        <p:spPr/>
        <p:txBody>
          <a:bodyPr/>
          <a:lstStyle/>
          <a:p>
            <a:fld id="{46680A74-1184-477D-9629-210921738F8C}" type="slidenum">
              <a:rPr lang="en-US" smtClean="0"/>
              <a:t>‹#›</a:t>
            </a:fld>
            <a:endParaRPr lang="en-US"/>
          </a:p>
        </p:txBody>
      </p:sp>
    </p:spTree>
    <p:extLst>
      <p:ext uri="{BB962C8B-B14F-4D97-AF65-F5344CB8AC3E}">
        <p14:creationId xmlns:p14="http://schemas.microsoft.com/office/powerpoint/2010/main" val="1239229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49993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10/6/2024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182612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10/6/2024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24297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10/6/2024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96430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10/6/2024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115191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10/6/2024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646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10/6/2024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906567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10/6/2024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642940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B0A64-D36C-1E0D-182D-4F786AF59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4E2A2-78B3-5576-1A16-8A66CB123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7E67D-DB08-0751-B29E-D649CD2BFA0F}"/>
              </a:ext>
            </a:extLst>
          </p:cNvPr>
          <p:cNvSpPr>
            <a:spLocks noGrp="1"/>
          </p:cNvSpPr>
          <p:nvPr>
            <p:ph type="dt" sz="half" idx="10"/>
          </p:nvPr>
        </p:nvSpPr>
        <p:spPr/>
        <p:txBody>
          <a:bodyPr/>
          <a:lstStyle/>
          <a:p>
            <a:fld id="{0CABC966-EF70-4489-87D2-FC8BE725F1CB}" type="datetimeFigureOut">
              <a:rPr lang="en-US" smtClean="0"/>
              <a:t>10/6/2024</a:t>
            </a:fld>
            <a:endParaRPr lang="en-US"/>
          </a:p>
        </p:txBody>
      </p:sp>
      <p:sp>
        <p:nvSpPr>
          <p:cNvPr id="5" name="Footer Placeholder 4">
            <a:extLst>
              <a:ext uri="{FF2B5EF4-FFF2-40B4-BE49-F238E27FC236}">
                <a16:creationId xmlns:a16="http://schemas.microsoft.com/office/drawing/2014/main" id="{DE8515FB-EB4B-F159-44A1-4EFD758B9E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F6958-8B78-F602-2599-30332C529F88}"/>
              </a:ext>
            </a:extLst>
          </p:cNvPr>
          <p:cNvSpPr>
            <a:spLocks noGrp="1"/>
          </p:cNvSpPr>
          <p:nvPr>
            <p:ph type="sldNum" sz="quarter" idx="12"/>
          </p:nvPr>
        </p:nvSpPr>
        <p:spPr/>
        <p:txBody>
          <a:bodyPr/>
          <a:lstStyle/>
          <a:p>
            <a:fld id="{46680A74-1184-477D-9629-210921738F8C}" type="slidenum">
              <a:rPr lang="en-US" smtClean="0"/>
              <a:t>‹#›</a:t>
            </a:fld>
            <a:endParaRPr lang="en-US"/>
          </a:p>
        </p:txBody>
      </p:sp>
    </p:spTree>
    <p:extLst>
      <p:ext uri="{BB962C8B-B14F-4D97-AF65-F5344CB8AC3E}">
        <p14:creationId xmlns:p14="http://schemas.microsoft.com/office/powerpoint/2010/main" val="17617982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10/6/2024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536823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10/6/2024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735530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10/6/2024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025300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10/6/2024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345778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983664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7122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77C9-2C55-836E-0874-C528DC744B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89CC0C-125E-548C-87F7-419D755EB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BA8EC6-131E-0F44-6DD4-CDD918742325}"/>
              </a:ext>
            </a:extLst>
          </p:cNvPr>
          <p:cNvSpPr>
            <a:spLocks noGrp="1"/>
          </p:cNvSpPr>
          <p:nvPr>
            <p:ph type="dt" sz="half" idx="10"/>
          </p:nvPr>
        </p:nvSpPr>
        <p:spPr/>
        <p:txBody>
          <a:bodyPr/>
          <a:lstStyle/>
          <a:p>
            <a:fld id="{0CABC966-EF70-4489-87D2-FC8BE725F1CB}" type="datetimeFigureOut">
              <a:rPr lang="en-US" smtClean="0"/>
              <a:t>10/6/2024</a:t>
            </a:fld>
            <a:endParaRPr lang="en-US"/>
          </a:p>
        </p:txBody>
      </p:sp>
      <p:sp>
        <p:nvSpPr>
          <p:cNvPr id="5" name="Footer Placeholder 4">
            <a:extLst>
              <a:ext uri="{FF2B5EF4-FFF2-40B4-BE49-F238E27FC236}">
                <a16:creationId xmlns:a16="http://schemas.microsoft.com/office/drawing/2014/main" id="{761BDCAA-1BC9-AEDC-EF27-0718286711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89034-4171-DEE1-67FE-81B387966090}"/>
              </a:ext>
            </a:extLst>
          </p:cNvPr>
          <p:cNvSpPr>
            <a:spLocks noGrp="1"/>
          </p:cNvSpPr>
          <p:nvPr>
            <p:ph type="sldNum" sz="quarter" idx="12"/>
          </p:nvPr>
        </p:nvSpPr>
        <p:spPr/>
        <p:txBody>
          <a:bodyPr/>
          <a:lstStyle/>
          <a:p>
            <a:fld id="{46680A74-1184-477D-9629-210921738F8C}" type="slidenum">
              <a:rPr lang="en-US" smtClean="0"/>
              <a:t>‹#›</a:t>
            </a:fld>
            <a:endParaRPr lang="en-US"/>
          </a:p>
        </p:txBody>
      </p:sp>
    </p:spTree>
    <p:extLst>
      <p:ext uri="{BB962C8B-B14F-4D97-AF65-F5344CB8AC3E}">
        <p14:creationId xmlns:p14="http://schemas.microsoft.com/office/powerpoint/2010/main" val="170265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3DF5-6A98-B343-9D18-394EF720F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38C816-DB30-762B-7C2F-E54EFB48AA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DCCF24-B81D-19C7-DC64-ED93D52E69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03BD0A-BC84-9B41-2D1E-6113F4A1F96D}"/>
              </a:ext>
            </a:extLst>
          </p:cNvPr>
          <p:cNvSpPr>
            <a:spLocks noGrp="1"/>
          </p:cNvSpPr>
          <p:nvPr>
            <p:ph type="dt" sz="half" idx="10"/>
          </p:nvPr>
        </p:nvSpPr>
        <p:spPr/>
        <p:txBody>
          <a:bodyPr/>
          <a:lstStyle/>
          <a:p>
            <a:fld id="{0CABC966-EF70-4489-87D2-FC8BE725F1CB}" type="datetimeFigureOut">
              <a:rPr lang="en-US" smtClean="0"/>
              <a:t>10/6/2024</a:t>
            </a:fld>
            <a:endParaRPr lang="en-US"/>
          </a:p>
        </p:txBody>
      </p:sp>
      <p:sp>
        <p:nvSpPr>
          <p:cNvPr id="6" name="Footer Placeholder 5">
            <a:extLst>
              <a:ext uri="{FF2B5EF4-FFF2-40B4-BE49-F238E27FC236}">
                <a16:creationId xmlns:a16="http://schemas.microsoft.com/office/drawing/2014/main" id="{A98DAD13-6A28-C258-0CAF-D84193844A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970DC-F133-F1FA-CEBA-732D11A07510}"/>
              </a:ext>
            </a:extLst>
          </p:cNvPr>
          <p:cNvSpPr>
            <a:spLocks noGrp="1"/>
          </p:cNvSpPr>
          <p:nvPr>
            <p:ph type="sldNum" sz="quarter" idx="12"/>
          </p:nvPr>
        </p:nvSpPr>
        <p:spPr/>
        <p:txBody>
          <a:bodyPr/>
          <a:lstStyle/>
          <a:p>
            <a:fld id="{46680A74-1184-477D-9629-210921738F8C}" type="slidenum">
              <a:rPr lang="en-US" smtClean="0"/>
              <a:t>‹#›</a:t>
            </a:fld>
            <a:endParaRPr lang="en-US"/>
          </a:p>
        </p:txBody>
      </p:sp>
    </p:spTree>
    <p:extLst>
      <p:ext uri="{BB962C8B-B14F-4D97-AF65-F5344CB8AC3E}">
        <p14:creationId xmlns:p14="http://schemas.microsoft.com/office/powerpoint/2010/main" val="34729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9A3E-15B0-60DE-02C5-27E96D38D9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FB623D-51CA-0084-4648-EFFF511285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219138-C0E0-396B-52D8-CD82E8223D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6BC4D3-8434-A215-7480-2F039079C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497DB6-4767-9716-452F-B748AEC4C3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4923B6-9B8E-8221-D0DB-2B3B913E438F}"/>
              </a:ext>
            </a:extLst>
          </p:cNvPr>
          <p:cNvSpPr>
            <a:spLocks noGrp="1"/>
          </p:cNvSpPr>
          <p:nvPr>
            <p:ph type="dt" sz="half" idx="10"/>
          </p:nvPr>
        </p:nvSpPr>
        <p:spPr/>
        <p:txBody>
          <a:bodyPr/>
          <a:lstStyle/>
          <a:p>
            <a:fld id="{0CABC966-EF70-4489-87D2-FC8BE725F1CB}" type="datetimeFigureOut">
              <a:rPr lang="en-US" smtClean="0"/>
              <a:t>10/6/2024</a:t>
            </a:fld>
            <a:endParaRPr lang="en-US"/>
          </a:p>
        </p:txBody>
      </p:sp>
      <p:sp>
        <p:nvSpPr>
          <p:cNvPr id="8" name="Footer Placeholder 7">
            <a:extLst>
              <a:ext uri="{FF2B5EF4-FFF2-40B4-BE49-F238E27FC236}">
                <a16:creationId xmlns:a16="http://schemas.microsoft.com/office/drawing/2014/main" id="{776F35BB-B3C4-61FD-EDD8-3845503FDC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9AF5E4-C9BF-4ED9-60A3-96D80EA35B9E}"/>
              </a:ext>
            </a:extLst>
          </p:cNvPr>
          <p:cNvSpPr>
            <a:spLocks noGrp="1"/>
          </p:cNvSpPr>
          <p:nvPr>
            <p:ph type="sldNum" sz="quarter" idx="12"/>
          </p:nvPr>
        </p:nvSpPr>
        <p:spPr/>
        <p:txBody>
          <a:bodyPr/>
          <a:lstStyle/>
          <a:p>
            <a:fld id="{46680A74-1184-477D-9629-210921738F8C}" type="slidenum">
              <a:rPr lang="en-US" smtClean="0"/>
              <a:t>‹#›</a:t>
            </a:fld>
            <a:endParaRPr lang="en-US"/>
          </a:p>
        </p:txBody>
      </p:sp>
    </p:spTree>
    <p:extLst>
      <p:ext uri="{BB962C8B-B14F-4D97-AF65-F5344CB8AC3E}">
        <p14:creationId xmlns:p14="http://schemas.microsoft.com/office/powerpoint/2010/main" val="97304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A558-C1BF-7BF5-FA0A-47F8C91985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43411F-3E0C-9B73-07B7-16E4DDBB61CC}"/>
              </a:ext>
            </a:extLst>
          </p:cNvPr>
          <p:cNvSpPr>
            <a:spLocks noGrp="1"/>
          </p:cNvSpPr>
          <p:nvPr>
            <p:ph type="dt" sz="half" idx="10"/>
          </p:nvPr>
        </p:nvSpPr>
        <p:spPr/>
        <p:txBody>
          <a:bodyPr/>
          <a:lstStyle/>
          <a:p>
            <a:fld id="{0CABC966-EF70-4489-87D2-FC8BE725F1CB}" type="datetimeFigureOut">
              <a:rPr lang="en-US" smtClean="0"/>
              <a:t>10/6/2024</a:t>
            </a:fld>
            <a:endParaRPr lang="en-US"/>
          </a:p>
        </p:txBody>
      </p:sp>
      <p:sp>
        <p:nvSpPr>
          <p:cNvPr id="4" name="Footer Placeholder 3">
            <a:extLst>
              <a:ext uri="{FF2B5EF4-FFF2-40B4-BE49-F238E27FC236}">
                <a16:creationId xmlns:a16="http://schemas.microsoft.com/office/drawing/2014/main" id="{C2648001-D946-AFF9-DDDB-76EDE483E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97793A-6AD9-095A-7E80-071274DA3420}"/>
              </a:ext>
            </a:extLst>
          </p:cNvPr>
          <p:cNvSpPr>
            <a:spLocks noGrp="1"/>
          </p:cNvSpPr>
          <p:nvPr>
            <p:ph type="sldNum" sz="quarter" idx="12"/>
          </p:nvPr>
        </p:nvSpPr>
        <p:spPr/>
        <p:txBody>
          <a:bodyPr/>
          <a:lstStyle/>
          <a:p>
            <a:fld id="{46680A74-1184-477D-9629-210921738F8C}" type="slidenum">
              <a:rPr lang="en-US" smtClean="0"/>
              <a:t>‹#›</a:t>
            </a:fld>
            <a:endParaRPr lang="en-US"/>
          </a:p>
        </p:txBody>
      </p:sp>
    </p:spTree>
    <p:extLst>
      <p:ext uri="{BB962C8B-B14F-4D97-AF65-F5344CB8AC3E}">
        <p14:creationId xmlns:p14="http://schemas.microsoft.com/office/powerpoint/2010/main" val="79429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990569-7849-0ECD-6B70-46DC34FFE0B7}"/>
              </a:ext>
            </a:extLst>
          </p:cNvPr>
          <p:cNvSpPr>
            <a:spLocks noGrp="1"/>
          </p:cNvSpPr>
          <p:nvPr>
            <p:ph type="dt" sz="half" idx="10"/>
          </p:nvPr>
        </p:nvSpPr>
        <p:spPr/>
        <p:txBody>
          <a:bodyPr/>
          <a:lstStyle/>
          <a:p>
            <a:fld id="{0CABC966-EF70-4489-87D2-FC8BE725F1CB}" type="datetimeFigureOut">
              <a:rPr lang="en-US" smtClean="0"/>
              <a:t>10/6/2024</a:t>
            </a:fld>
            <a:endParaRPr lang="en-US"/>
          </a:p>
        </p:txBody>
      </p:sp>
      <p:sp>
        <p:nvSpPr>
          <p:cNvPr id="3" name="Footer Placeholder 2">
            <a:extLst>
              <a:ext uri="{FF2B5EF4-FFF2-40B4-BE49-F238E27FC236}">
                <a16:creationId xmlns:a16="http://schemas.microsoft.com/office/drawing/2014/main" id="{C0E56AB5-FF4A-72F6-FC4F-BF2CEAD342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326D42-A0BB-246D-B834-1CDFC11C020A}"/>
              </a:ext>
            </a:extLst>
          </p:cNvPr>
          <p:cNvSpPr>
            <a:spLocks noGrp="1"/>
          </p:cNvSpPr>
          <p:nvPr>
            <p:ph type="sldNum" sz="quarter" idx="12"/>
          </p:nvPr>
        </p:nvSpPr>
        <p:spPr/>
        <p:txBody>
          <a:bodyPr/>
          <a:lstStyle/>
          <a:p>
            <a:fld id="{46680A74-1184-477D-9629-210921738F8C}" type="slidenum">
              <a:rPr lang="en-US" smtClean="0"/>
              <a:t>‹#›</a:t>
            </a:fld>
            <a:endParaRPr lang="en-US"/>
          </a:p>
        </p:txBody>
      </p:sp>
    </p:spTree>
    <p:extLst>
      <p:ext uri="{BB962C8B-B14F-4D97-AF65-F5344CB8AC3E}">
        <p14:creationId xmlns:p14="http://schemas.microsoft.com/office/powerpoint/2010/main" val="477482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D3A5-0149-A17E-FADE-C5DE0DEE84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CB7F3A-9BB5-34A3-55DA-56035D2EC3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5AFB91-7D71-1018-5280-5A0E0F42B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F2102-FE87-A7C9-38B2-A9F40F4A1320}"/>
              </a:ext>
            </a:extLst>
          </p:cNvPr>
          <p:cNvSpPr>
            <a:spLocks noGrp="1"/>
          </p:cNvSpPr>
          <p:nvPr>
            <p:ph type="dt" sz="half" idx="10"/>
          </p:nvPr>
        </p:nvSpPr>
        <p:spPr/>
        <p:txBody>
          <a:bodyPr/>
          <a:lstStyle/>
          <a:p>
            <a:fld id="{0CABC966-EF70-4489-87D2-FC8BE725F1CB}" type="datetimeFigureOut">
              <a:rPr lang="en-US" smtClean="0"/>
              <a:t>10/6/2024</a:t>
            </a:fld>
            <a:endParaRPr lang="en-US"/>
          </a:p>
        </p:txBody>
      </p:sp>
      <p:sp>
        <p:nvSpPr>
          <p:cNvPr id="6" name="Footer Placeholder 5">
            <a:extLst>
              <a:ext uri="{FF2B5EF4-FFF2-40B4-BE49-F238E27FC236}">
                <a16:creationId xmlns:a16="http://schemas.microsoft.com/office/drawing/2014/main" id="{B7BDA49D-2D7D-1118-263F-79984181D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CEA77C-422F-B7CB-2D88-F8477686F19A}"/>
              </a:ext>
            </a:extLst>
          </p:cNvPr>
          <p:cNvSpPr>
            <a:spLocks noGrp="1"/>
          </p:cNvSpPr>
          <p:nvPr>
            <p:ph type="sldNum" sz="quarter" idx="12"/>
          </p:nvPr>
        </p:nvSpPr>
        <p:spPr/>
        <p:txBody>
          <a:bodyPr/>
          <a:lstStyle/>
          <a:p>
            <a:fld id="{46680A74-1184-477D-9629-210921738F8C}" type="slidenum">
              <a:rPr lang="en-US" smtClean="0"/>
              <a:t>‹#›</a:t>
            </a:fld>
            <a:endParaRPr lang="en-US"/>
          </a:p>
        </p:txBody>
      </p:sp>
    </p:spTree>
    <p:extLst>
      <p:ext uri="{BB962C8B-B14F-4D97-AF65-F5344CB8AC3E}">
        <p14:creationId xmlns:p14="http://schemas.microsoft.com/office/powerpoint/2010/main" val="416494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FE45-075A-FB00-659F-D3AF93E9B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1C7C-2DCF-3D87-7DC4-AC6B1DA1A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585011-FABC-2044-236E-AB969F638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8AC52-C1E3-35D1-300E-A750C229C9F2}"/>
              </a:ext>
            </a:extLst>
          </p:cNvPr>
          <p:cNvSpPr>
            <a:spLocks noGrp="1"/>
          </p:cNvSpPr>
          <p:nvPr>
            <p:ph type="dt" sz="half" idx="10"/>
          </p:nvPr>
        </p:nvSpPr>
        <p:spPr/>
        <p:txBody>
          <a:bodyPr/>
          <a:lstStyle/>
          <a:p>
            <a:fld id="{0CABC966-EF70-4489-87D2-FC8BE725F1CB}" type="datetimeFigureOut">
              <a:rPr lang="en-US" smtClean="0"/>
              <a:t>10/6/2024</a:t>
            </a:fld>
            <a:endParaRPr lang="en-US"/>
          </a:p>
        </p:txBody>
      </p:sp>
      <p:sp>
        <p:nvSpPr>
          <p:cNvPr id="6" name="Footer Placeholder 5">
            <a:extLst>
              <a:ext uri="{FF2B5EF4-FFF2-40B4-BE49-F238E27FC236}">
                <a16:creationId xmlns:a16="http://schemas.microsoft.com/office/drawing/2014/main" id="{7CA0AA16-A08E-21DF-0CD1-AED16EA7E8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D4BAB1-C76D-8FA5-B70F-06A3FF5E488A}"/>
              </a:ext>
            </a:extLst>
          </p:cNvPr>
          <p:cNvSpPr>
            <a:spLocks noGrp="1"/>
          </p:cNvSpPr>
          <p:nvPr>
            <p:ph type="sldNum" sz="quarter" idx="12"/>
          </p:nvPr>
        </p:nvSpPr>
        <p:spPr/>
        <p:txBody>
          <a:bodyPr/>
          <a:lstStyle/>
          <a:p>
            <a:fld id="{46680A74-1184-477D-9629-210921738F8C}" type="slidenum">
              <a:rPr lang="en-US" smtClean="0"/>
              <a:t>‹#›</a:t>
            </a:fld>
            <a:endParaRPr lang="en-US"/>
          </a:p>
        </p:txBody>
      </p:sp>
    </p:spTree>
    <p:extLst>
      <p:ext uri="{BB962C8B-B14F-4D97-AF65-F5344CB8AC3E}">
        <p14:creationId xmlns:p14="http://schemas.microsoft.com/office/powerpoint/2010/main" val="314618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7FAC6A-1F32-5EB3-BFE8-D71929A5A6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772870-0A6F-2D74-1173-8166BD2CCF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FD188E-9169-CE38-91C4-66D1C9FB6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ABC966-EF70-4489-87D2-FC8BE725F1CB}" type="datetimeFigureOut">
              <a:rPr lang="en-US" smtClean="0"/>
              <a:t>10/6/2024</a:t>
            </a:fld>
            <a:endParaRPr lang="en-US"/>
          </a:p>
        </p:txBody>
      </p:sp>
      <p:sp>
        <p:nvSpPr>
          <p:cNvPr id="5" name="Footer Placeholder 4">
            <a:extLst>
              <a:ext uri="{FF2B5EF4-FFF2-40B4-BE49-F238E27FC236}">
                <a16:creationId xmlns:a16="http://schemas.microsoft.com/office/drawing/2014/main" id="{18E3FD19-CF0A-BC90-A66B-F9E4FCB26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0403EE-736B-ED15-2AEE-5D25F2B6F8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680A74-1184-477D-9629-210921738F8C}" type="slidenum">
              <a:rPr lang="en-US" smtClean="0"/>
              <a:t>‹#›</a:t>
            </a:fld>
            <a:endParaRPr lang="en-US"/>
          </a:p>
        </p:txBody>
      </p:sp>
    </p:spTree>
    <p:extLst>
      <p:ext uri="{BB962C8B-B14F-4D97-AF65-F5344CB8AC3E}">
        <p14:creationId xmlns:p14="http://schemas.microsoft.com/office/powerpoint/2010/main" val="6530754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10/6/2024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44302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de.visualstudio.com/docs/cpp/config-mingw"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hmed-khaled-saber/NU-CSCI207-DataStructures/tree/main" TargetMode="External"/><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A268DCE-93BB-3FEC-A0AB-D9AF80081386}"/>
              </a:ext>
            </a:extLst>
          </p:cNvPr>
          <p:cNvPicPr>
            <a:picLocks noChangeAspect="1"/>
          </p:cNvPicPr>
          <p:nvPr/>
        </p:nvPicPr>
        <p:blipFill>
          <a:blip r:embed="rId2"/>
          <a:srcRect t="2221" b="26856"/>
          <a:stretch/>
        </p:blipFill>
        <p:spPr>
          <a:xfrm>
            <a:off x="2653052" y="0"/>
            <a:ext cx="9669642" cy="6857990"/>
          </a:xfrm>
          <a:prstGeom prst="rect">
            <a:avLst/>
          </a:prstGeom>
        </p:spPr>
      </p:pic>
      <p:sp>
        <p:nvSpPr>
          <p:cNvPr id="31" name="Rectangle 3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DE6B33-6D56-2B50-4301-D645BC28499F}"/>
              </a:ext>
            </a:extLst>
          </p:cNvPr>
          <p:cNvSpPr>
            <a:spLocks noGrp="1"/>
          </p:cNvSpPr>
          <p:nvPr>
            <p:ph type="ctrTitle"/>
          </p:nvPr>
        </p:nvSpPr>
        <p:spPr>
          <a:xfrm>
            <a:off x="380490" y="743447"/>
            <a:ext cx="4545124" cy="3692028"/>
          </a:xfrm>
          <a:noFill/>
        </p:spPr>
        <p:txBody>
          <a:bodyPr>
            <a:normAutofit/>
          </a:bodyPr>
          <a:lstStyle/>
          <a:p>
            <a:pPr algn="l"/>
            <a:r>
              <a:rPr lang="en" sz="5400" dirty="0"/>
              <a:t>Data Structures and Algorithms</a:t>
            </a:r>
            <a:endParaRPr lang="en-US" sz="5200" dirty="0"/>
          </a:p>
        </p:txBody>
      </p:sp>
      <p:sp>
        <p:nvSpPr>
          <p:cNvPr id="3" name="Subtitle 2">
            <a:extLst>
              <a:ext uri="{FF2B5EF4-FFF2-40B4-BE49-F238E27FC236}">
                <a16:creationId xmlns:a16="http://schemas.microsoft.com/office/drawing/2014/main" id="{9760D055-2F94-A89A-39F9-7D113CE57037}"/>
              </a:ext>
            </a:extLst>
          </p:cNvPr>
          <p:cNvSpPr>
            <a:spLocks noGrp="1"/>
          </p:cNvSpPr>
          <p:nvPr>
            <p:ph type="subTitle" idx="1"/>
          </p:nvPr>
        </p:nvSpPr>
        <p:spPr>
          <a:xfrm>
            <a:off x="380490" y="4629235"/>
            <a:ext cx="3958307" cy="685331"/>
          </a:xfrm>
          <a:noFill/>
        </p:spPr>
        <p:txBody>
          <a:bodyPr>
            <a:normAutofit fontScale="85000" lnSpcReduction="20000"/>
          </a:bodyPr>
          <a:lstStyle/>
          <a:p>
            <a:pPr algn="l"/>
            <a:r>
              <a:rPr lang="en-US" dirty="0"/>
              <a:t>Episode One:</a:t>
            </a:r>
          </a:p>
          <a:p>
            <a:pPr algn="l"/>
            <a:r>
              <a:rPr lang="en-US" dirty="0"/>
              <a:t>Review on C++ concepts and OOP</a:t>
            </a:r>
          </a:p>
        </p:txBody>
      </p:sp>
      <p:pic>
        <p:nvPicPr>
          <p:cNvPr id="4" name="Google Shape;116;p22">
            <a:extLst>
              <a:ext uri="{FF2B5EF4-FFF2-40B4-BE49-F238E27FC236}">
                <a16:creationId xmlns:a16="http://schemas.microsoft.com/office/drawing/2014/main" id="{BAD57B60-FBE4-1F19-5C77-058BCB5E2395}"/>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
        <p:nvSpPr>
          <p:cNvPr id="7" name="TextBox 6">
            <a:extLst>
              <a:ext uri="{FF2B5EF4-FFF2-40B4-BE49-F238E27FC236}">
                <a16:creationId xmlns:a16="http://schemas.microsoft.com/office/drawing/2014/main" id="{CF787DD4-A426-838F-C85C-858F9717E0E0}"/>
              </a:ext>
            </a:extLst>
          </p:cNvPr>
          <p:cNvSpPr txBox="1"/>
          <p:nvPr/>
        </p:nvSpPr>
        <p:spPr>
          <a:xfrm>
            <a:off x="-2" y="6488668"/>
            <a:ext cx="6192144" cy="369332"/>
          </a:xfrm>
          <a:prstGeom prst="rect">
            <a:avLst/>
          </a:prstGeom>
          <a:noFill/>
        </p:spPr>
        <p:txBody>
          <a:bodyPr wrap="square">
            <a:spAutoFit/>
          </a:bodyPr>
          <a:lstStyle/>
          <a:p>
            <a:pPr marL="0" lvl="0" indent="0" algn="l" rtl="0">
              <a:spcBef>
                <a:spcPts val="0"/>
              </a:spcBef>
              <a:spcAft>
                <a:spcPts val="0"/>
              </a:spcAft>
              <a:buNone/>
            </a:pPr>
            <a:r>
              <a:rPr lang="en-US" sz="1800" b="1" dirty="0">
                <a:solidFill>
                  <a:srgbClr val="1155CC"/>
                </a:solidFill>
              </a:rPr>
              <a:t>Authors: Monier Ashraf &amp; Ahmed Khaled</a:t>
            </a:r>
          </a:p>
        </p:txBody>
      </p:sp>
    </p:spTree>
    <p:extLst>
      <p:ext uri="{BB962C8B-B14F-4D97-AF65-F5344CB8AC3E}">
        <p14:creationId xmlns:p14="http://schemas.microsoft.com/office/powerpoint/2010/main" val="145151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906553" y="773033"/>
            <a:ext cx="11360800" cy="763600"/>
          </a:xfrm>
          <a:prstGeom prst="rect">
            <a:avLst/>
          </a:prstGeom>
        </p:spPr>
        <p:txBody>
          <a:bodyPr spcFirstLastPara="1" vert="horz" wrap="square" lIns="121900" tIns="121900" rIns="121900" bIns="121900" rtlCol="0" anchor="t" anchorCtr="0">
            <a:normAutofit fontScale="90000"/>
          </a:bodyPr>
          <a:lstStyle/>
          <a:p>
            <a:r>
              <a:rPr lang="en" dirty="0">
                <a:latin typeface="Arial" panose="020B0604020202020204" pitchFamily="34" charset="0"/>
                <a:cs typeface="Arial" panose="020B0604020202020204" pitchFamily="34" charset="0"/>
              </a:rPr>
              <a:t>Let’s Show Not Tell</a:t>
            </a:r>
            <a:endParaRPr dirty="0">
              <a:latin typeface="Arial" panose="020B0604020202020204" pitchFamily="34" charset="0"/>
              <a:cs typeface="Arial" panose="020B0604020202020204" pitchFamily="34" charset="0"/>
            </a:endParaRPr>
          </a:p>
        </p:txBody>
      </p:sp>
      <p:sp>
        <p:nvSpPr>
          <p:cNvPr id="109" name="Google Shape;109;p21"/>
          <p:cNvSpPr txBox="1">
            <a:spLocks noGrp="1"/>
          </p:cNvSpPr>
          <p:nvPr>
            <p:ph type="body" idx="1"/>
          </p:nvPr>
        </p:nvSpPr>
        <p:spPr>
          <a:xfrm>
            <a:off x="716309" y="1616413"/>
            <a:ext cx="10581747" cy="4555200"/>
          </a:xfrm>
          <a:prstGeom prst="rect">
            <a:avLst/>
          </a:prstGeom>
        </p:spPr>
        <p:txBody>
          <a:bodyPr spcFirstLastPara="1" vert="horz" wrap="square" lIns="121900" tIns="121900" rIns="121900" bIns="121900" rtlCol="0" anchor="t" anchorCtr="0">
            <a:normAutofit/>
          </a:bodyPr>
          <a:lstStyle/>
          <a:p>
            <a:pPr marL="666746" indent="-514350">
              <a:buFont typeface="+mj-lt"/>
              <a:buAutoNum type="arabicPeriod"/>
            </a:pPr>
            <a:r>
              <a:rPr lang="en" dirty="0">
                <a:latin typeface="Arial" panose="020B0604020202020204" pitchFamily="34" charset="0"/>
                <a:cs typeface="Arial" panose="020B0604020202020204" pitchFamily="34" charset="0"/>
              </a:rPr>
              <a:t>Standard Input &amp; Output - Two Thirds of Computing Workflow</a:t>
            </a:r>
            <a:endParaRPr dirty="0">
              <a:latin typeface="Arial" panose="020B0604020202020204" pitchFamily="34" charset="0"/>
              <a:cs typeface="Arial" panose="020B0604020202020204" pitchFamily="34" charset="0"/>
            </a:endParaRPr>
          </a:p>
          <a:p>
            <a:pPr marL="666746" indent="-514350">
              <a:buFont typeface="+mj-lt"/>
              <a:buAutoNum type="arabicPeriod"/>
            </a:pPr>
            <a:r>
              <a:rPr lang="en" dirty="0">
                <a:latin typeface="Arial" panose="020B0604020202020204" pitchFamily="34" charset="0"/>
                <a:cs typeface="Arial" panose="020B0604020202020204" pitchFamily="34" charset="0"/>
              </a:rPr>
              <a:t>Variables and Data Types - Flexibility and Dynamic Processing</a:t>
            </a:r>
            <a:endParaRPr dirty="0">
              <a:latin typeface="Arial" panose="020B0604020202020204" pitchFamily="34" charset="0"/>
              <a:cs typeface="Arial" panose="020B0604020202020204" pitchFamily="34" charset="0"/>
            </a:endParaRPr>
          </a:p>
          <a:p>
            <a:pPr marL="666746" indent="-514350">
              <a:buFont typeface="+mj-lt"/>
              <a:buAutoNum type="arabicPeriod"/>
            </a:pPr>
            <a:r>
              <a:rPr lang="en" dirty="0">
                <a:latin typeface="Arial" panose="020B0604020202020204" pitchFamily="34" charset="0"/>
                <a:cs typeface="Arial" panose="020B0604020202020204" pitchFamily="34" charset="0"/>
              </a:rPr>
              <a:t>Conditionals - Branching and make Decision</a:t>
            </a:r>
            <a:endParaRPr dirty="0">
              <a:latin typeface="Arial" panose="020B0604020202020204" pitchFamily="34" charset="0"/>
              <a:cs typeface="Arial" panose="020B0604020202020204" pitchFamily="34" charset="0"/>
            </a:endParaRPr>
          </a:p>
          <a:p>
            <a:pPr marL="666746" indent="-514350">
              <a:buFont typeface="+mj-lt"/>
              <a:buAutoNum type="arabicPeriod"/>
            </a:pPr>
            <a:r>
              <a:rPr lang="en" dirty="0">
                <a:latin typeface="Arial" panose="020B0604020202020204" pitchFamily="34" charset="0"/>
                <a:cs typeface="Arial" panose="020B0604020202020204" pitchFamily="34" charset="0"/>
              </a:rPr>
              <a:t>Loops and Arrays - Handle Collections of Data</a:t>
            </a:r>
            <a:endParaRPr dirty="0">
              <a:latin typeface="Arial" panose="020B0604020202020204" pitchFamily="34" charset="0"/>
              <a:cs typeface="Arial" panose="020B0604020202020204" pitchFamily="34" charset="0"/>
            </a:endParaRPr>
          </a:p>
          <a:p>
            <a:pPr marL="666746" indent="-514350">
              <a:buFont typeface="+mj-lt"/>
              <a:buAutoNum type="arabicPeriod"/>
            </a:pPr>
            <a:r>
              <a:rPr lang="en" dirty="0">
                <a:latin typeface="Arial" panose="020B0604020202020204" pitchFamily="34" charset="0"/>
                <a:cs typeface="Arial" panose="020B0604020202020204" pitchFamily="34" charset="0"/>
              </a:rPr>
              <a:t>Functions - Program Modularity, being Composable</a:t>
            </a:r>
            <a:endParaRPr dirty="0">
              <a:latin typeface="Arial" panose="020B0604020202020204" pitchFamily="34" charset="0"/>
              <a:cs typeface="Arial" panose="020B0604020202020204" pitchFamily="34" charset="0"/>
            </a:endParaRPr>
          </a:p>
          <a:p>
            <a:pPr marL="666746" indent="-514350">
              <a:buFont typeface="+mj-lt"/>
              <a:buAutoNum type="arabicPeriod"/>
            </a:pPr>
            <a:r>
              <a:rPr lang="en" dirty="0">
                <a:latin typeface="Arial" panose="020B0604020202020204" pitchFamily="34" charset="0"/>
                <a:cs typeface="Arial" panose="020B0604020202020204" pitchFamily="34" charset="0"/>
              </a:rPr>
              <a:t>Pointers - Close Memory Management and Dynamic Memory Allocation</a:t>
            </a:r>
            <a:endParaRPr dirty="0">
              <a:latin typeface="Arial" panose="020B0604020202020204" pitchFamily="34" charset="0"/>
              <a:cs typeface="Arial" panose="020B0604020202020204" pitchFamily="34" charset="0"/>
            </a:endParaRPr>
          </a:p>
          <a:p>
            <a:pPr marL="666746" indent="-514350">
              <a:buFont typeface="+mj-lt"/>
              <a:buAutoNum type="arabicPeriod"/>
            </a:pPr>
            <a:r>
              <a:rPr lang="en" dirty="0">
                <a:latin typeface="Arial" panose="020B0604020202020204" pitchFamily="34" charset="0"/>
                <a:cs typeface="Arial" panose="020B0604020202020204" pitchFamily="34" charset="0"/>
              </a:rPr>
              <a:t>Structs - Compound Data Types [Having Parts]</a:t>
            </a:r>
            <a:endParaRPr dirty="0">
              <a:latin typeface="Arial" panose="020B0604020202020204" pitchFamily="34" charset="0"/>
              <a:cs typeface="Arial" panose="020B0604020202020204" pitchFamily="34" charset="0"/>
            </a:endParaRPr>
          </a:p>
        </p:txBody>
      </p:sp>
      <p:pic>
        <p:nvPicPr>
          <p:cNvPr id="2" name="Google Shape;116;p22">
            <a:extLst>
              <a:ext uri="{FF2B5EF4-FFF2-40B4-BE49-F238E27FC236}">
                <a16:creationId xmlns:a16="http://schemas.microsoft.com/office/drawing/2014/main" id="{F11EFF68-CC69-7B56-CC42-772C2093A164}"/>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rmAutofit/>
          </a:bodyPr>
          <a:lstStyle/>
          <a:p>
            <a:r>
              <a:rPr lang="en" dirty="0">
                <a:latin typeface="Arial" panose="020B0604020202020204" pitchFamily="34" charset="0"/>
                <a:cs typeface="Arial" panose="020B0604020202020204" pitchFamily="34" charset="0"/>
              </a:rPr>
              <a:t>Object-Orientation</a:t>
            </a:r>
            <a:r>
              <a:rPr lang="en" dirty="0"/>
              <a:t> </a:t>
            </a:r>
            <a:r>
              <a:rPr lang="en" dirty="0">
                <a:latin typeface="Arial" panose="020B0604020202020204" pitchFamily="34" charset="0"/>
                <a:cs typeface="Arial" panose="020B0604020202020204" pitchFamily="34" charset="0"/>
              </a:rPr>
              <a:t>using C++</a:t>
            </a:r>
            <a:endParaRPr dirty="0">
              <a:latin typeface="Arial" panose="020B0604020202020204" pitchFamily="34" charset="0"/>
              <a:cs typeface="Arial" panose="020B0604020202020204" pitchFamily="34" charset="0"/>
            </a:endParaRPr>
          </a:p>
        </p:txBody>
      </p:sp>
      <p:pic>
        <p:nvPicPr>
          <p:cNvPr id="116" name="Google Shape;116;p22"/>
          <p:cNvPicPr preferRelativeResize="0"/>
          <p:nvPr/>
        </p:nvPicPr>
        <p:blipFill>
          <a:blip r:embed="rId3">
            <a:alphaModFix/>
          </a:blip>
          <a:stretch>
            <a:fillRect/>
          </a:stretch>
        </p:blipFill>
        <p:spPr>
          <a:xfrm>
            <a:off x="10578329" y="0"/>
            <a:ext cx="1403433" cy="10034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FA4E-12CF-6D2F-3D3F-6C53922C5140}"/>
              </a:ext>
            </a:extLst>
          </p:cNvPr>
          <p:cNvSpPr>
            <a:spLocks noGrp="1"/>
          </p:cNvSpPr>
          <p:nvPr>
            <p:ph type="title"/>
          </p:nvPr>
        </p:nvSpPr>
        <p:spPr>
          <a:xfrm>
            <a:off x="806116" y="974559"/>
            <a:ext cx="10510351" cy="774462"/>
          </a:xfrm>
        </p:spPr>
        <p:txBody>
          <a:bodyPr>
            <a:normAutofit fontScale="90000"/>
          </a:bodyPr>
          <a:lstStyle/>
          <a:p>
            <a:r>
              <a:rPr lang="en-US" sz="2400" b="1" dirty="0">
                <a:latin typeface="Arial" panose="020B0604020202020204" pitchFamily="34" charset="0"/>
                <a:cs typeface="Arial" panose="020B0604020202020204" pitchFamily="34" charset="0"/>
              </a:rPr>
              <a:t>Procedural programming vs Object-oriented programming (OOP) </a:t>
            </a:r>
            <a:br>
              <a:rPr lang="en-US" sz="2400" b="1"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pic>
        <p:nvPicPr>
          <p:cNvPr id="4" name="table">
            <a:extLst>
              <a:ext uri="{FF2B5EF4-FFF2-40B4-BE49-F238E27FC236}">
                <a16:creationId xmlns:a16="http://schemas.microsoft.com/office/drawing/2014/main" id="{0FF85702-6B1E-11B2-603D-A4363CD57354}"/>
              </a:ext>
            </a:extLst>
          </p:cNvPr>
          <p:cNvPicPr>
            <a:picLocks noChangeAspect="1"/>
          </p:cNvPicPr>
          <p:nvPr/>
        </p:nvPicPr>
        <p:blipFill>
          <a:blip r:embed="rId2"/>
          <a:stretch>
            <a:fillRect/>
          </a:stretch>
        </p:blipFill>
        <p:spPr>
          <a:xfrm>
            <a:off x="2314703" y="1480581"/>
            <a:ext cx="7493176" cy="4745679"/>
          </a:xfrm>
          <a:prstGeom prst="rect">
            <a:avLst/>
          </a:prstGeom>
        </p:spPr>
      </p:pic>
      <p:pic>
        <p:nvPicPr>
          <p:cNvPr id="5" name="Google Shape;116;p22">
            <a:extLst>
              <a:ext uri="{FF2B5EF4-FFF2-40B4-BE49-F238E27FC236}">
                <a16:creationId xmlns:a16="http://schemas.microsoft.com/office/drawing/2014/main" id="{57A036DC-1A51-5E91-FAC5-D4AF5023A1B9}"/>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3388274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450B6-602B-B0FB-3F8A-74D4E5E4BA6B}"/>
              </a:ext>
            </a:extLst>
          </p:cNvPr>
          <p:cNvSpPr>
            <a:spLocks noGrp="1"/>
          </p:cNvSpPr>
          <p:nvPr>
            <p:ph type="title"/>
          </p:nvPr>
        </p:nvSpPr>
        <p:spPr>
          <a:xfrm>
            <a:off x="961963" y="2727972"/>
            <a:ext cx="10452873" cy="1190561"/>
          </a:xfrm>
        </p:spPr>
        <p:txBody>
          <a:bodyPr>
            <a:noAutofit/>
          </a:bodyPr>
          <a:lstStyle/>
          <a:p>
            <a:pPr algn="l"/>
            <a:r>
              <a:rPr lang="en-US" sz="2400" b="1" dirty="0">
                <a:latin typeface="Arial" panose="020B0604020202020204" pitchFamily="34" charset="0"/>
                <a:cs typeface="Arial" panose="020B0604020202020204" pitchFamily="34" charset="0"/>
              </a:rPr>
              <a:t>Class</a:t>
            </a:r>
            <a:r>
              <a:rPr lang="en-US" sz="2400" dirty="0">
                <a:latin typeface="Arial" panose="020B0604020202020204" pitchFamily="34" charset="0"/>
                <a:cs typeface="Arial" panose="020B0604020202020204" pitchFamily="34" charset="0"/>
              </a:rPr>
              <a:t>: A blueprint or template for creating objects. It defines properties (attributes) and behaviors (methods) that the objects will have.</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b="1" dirty="0">
                <a:latin typeface="Arial" panose="020B0604020202020204" pitchFamily="34" charset="0"/>
                <a:cs typeface="Arial" panose="020B0604020202020204" pitchFamily="34" charset="0"/>
              </a:rPr>
              <a:t>Object</a:t>
            </a:r>
            <a:r>
              <a:rPr lang="en-US" sz="2400" dirty="0">
                <a:latin typeface="Arial" panose="020B0604020202020204" pitchFamily="34" charset="0"/>
                <a:cs typeface="Arial" panose="020B0604020202020204" pitchFamily="34" charset="0"/>
              </a:rPr>
              <a:t>: An instance of a class. It contains real values for the properties and methods defined by the class</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537092C-D25A-7674-5AEF-2AB3EEAEAA59}"/>
              </a:ext>
            </a:extLst>
          </p:cNvPr>
          <p:cNvSpPr txBox="1"/>
          <p:nvPr/>
        </p:nvSpPr>
        <p:spPr>
          <a:xfrm>
            <a:off x="961963" y="778830"/>
            <a:ext cx="6097022" cy="707886"/>
          </a:xfrm>
          <a:prstGeom prst="rect">
            <a:avLst/>
          </a:prstGeom>
          <a:noFill/>
        </p:spPr>
        <p:txBody>
          <a:bodyPr wrap="square">
            <a:spAutoFit/>
          </a:bodyPr>
          <a:lstStyle/>
          <a:p>
            <a:r>
              <a:rPr lang="en-US" sz="3800" spc="-50" dirty="0">
                <a:latin typeface="Arial" panose="020B0604020202020204" pitchFamily="34" charset="0"/>
                <a:ea typeface="+mj-ea"/>
                <a:cs typeface="Arial" panose="020B0604020202020204" pitchFamily="34" charset="0"/>
              </a:rPr>
              <a:t>Class and </a:t>
            </a:r>
            <a:r>
              <a:rPr lang="en-US" sz="4000" dirty="0">
                <a:latin typeface="Arial" panose="020B0604020202020204" pitchFamily="34" charset="0"/>
                <a:cs typeface="Arial" panose="020B0604020202020204" pitchFamily="34" charset="0"/>
              </a:rPr>
              <a:t>Object</a:t>
            </a:r>
            <a:endParaRPr lang="en-US" sz="3800" spc="-50" dirty="0">
              <a:latin typeface="Arial" panose="020B0604020202020204" pitchFamily="34" charset="0"/>
              <a:ea typeface="+mj-ea"/>
              <a:cs typeface="Arial" panose="020B0604020202020204" pitchFamily="34" charset="0"/>
            </a:endParaRPr>
          </a:p>
        </p:txBody>
      </p:sp>
      <p:pic>
        <p:nvPicPr>
          <p:cNvPr id="10" name="Google Shape;116;p22">
            <a:extLst>
              <a:ext uri="{FF2B5EF4-FFF2-40B4-BE49-F238E27FC236}">
                <a16:creationId xmlns:a16="http://schemas.microsoft.com/office/drawing/2014/main" id="{A8F75F03-C273-196C-9038-68FC9385EC41}"/>
              </a:ext>
            </a:extLst>
          </p:cNvPr>
          <p:cNvPicPr preferRelativeResize="0"/>
          <p:nvPr/>
        </p:nvPicPr>
        <p:blipFill>
          <a:blip r:embed="rId2">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103041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99C0-3F54-00E4-46C4-C360B279C833}"/>
              </a:ext>
            </a:extLst>
          </p:cNvPr>
          <p:cNvSpPr>
            <a:spLocks noGrp="1"/>
          </p:cNvSpPr>
          <p:nvPr>
            <p:ph type="title"/>
          </p:nvPr>
        </p:nvSpPr>
        <p:spPr>
          <a:xfrm>
            <a:off x="1054354" y="813054"/>
            <a:ext cx="9144000" cy="1344168"/>
          </a:xfrm>
        </p:spPr>
        <p:txBody>
          <a:bodyPr/>
          <a:lstStyle/>
          <a:p>
            <a:r>
              <a:rPr lang="en-US" dirty="0">
                <a:latin typeface="Arial" panose="020B0604020202020204" pitchFamily="34" charset="0"/>
                <a:cs typeface="Arial" panose="020B0604020202020204" pitchFamily="34" charset="0"/>
              </a:rPr>
              <a:t>Access Modifier</a:t>
            </a:r>
          </a:p>
        </p:txBody>
      </p:sp>
      <p:sp>
        <p:nvSpPr>
          <p:cNvPr id="3" name="Content Placeholder 2">
            <a:extLst>
              <a:ext uri="{FF2B5EF4-FFF2-40B4-BE49-F238E27FC236}">
                <a16:creationId xmlns:a16="http://schemas.microsoft.com/office/drawing/2014/main" id="{7BE6820A-64A4-44E5-AC85-55255124278B}"/>
              </a:ext>
            </a:extLst>
          </p:cNvPr>
          <p:cNvSpPr>
            <a:spLocks noGrp="1"/>
          </p:cNvSpPr>
          <p:nvPr>
            <p:ph idx="1"/>
          </p:nvPr>
        </p:nvSpPr>
        <p:spPr>
          <a:xfrm>
            <a:off x="1244342" y="1962150"/>
            <a:ext cx="9144000" cy="3127248"/>
          </a:xfrm>
        </p:spPr>
        <p:txBody>
          <a:bodyPr>
            <a:normAutofit/>
          </a:bodyPr>
          <a:lstStyle/>
          <a:p>
            <a:pPr marL="457200" lvl="1" indent="0" algn="l" rtl="0" eaLnBrk="1" hangingPunct="1">
              <a:lnSpc>
                <a:spcPct val="80000"/>
              </a:lnSpc>
              <a:buNone/>
              <a:defRPr/>
            </a:pPr>
            <a:r>
              <a:rPr lang="en-US" b="1" dirty="0">
                <a:solidFill>
                  <a:schemeClr val="tx1"/>
                </a:solidFill>
                <a:latin typeface="Arial" panose="020B0604020202020204" pitchFamily="34" charset="0"/>
                <a:cs typeface="Arial" panose="020B0604020202020204" pitchFamily="34" charset="0"/>
              </a:rPr>
              <a:t>Public: </a:t>
            </a:r>
          </a:p>
          <a:p>
            <a:pPr marL="457200" lvl="1" indent="0" algn="l" rtl="0" eaLnBrk="1" hangingPunct="1">
              <a:lnSpc>
                <a:spcPct val="80000"/>
              </a:lnSpc>
              <a:buNone/>
              <a:defRPr/>
            </a:pPr>
            <a:endParaRPr lang="en-US" b="1" dirty="0">
              <a:solidFill>
                <a:schemeClr val="tx1"/>
              </a:solidFill>
              <a:latin typeface="Arial" panose="020B0604020202020204" pitchFamily="34" charset="0"/>
              <a:cs typeface="Arial" panose="020B0604020202020204" pitchFamily="34" charset="0"/>
            </a:endParaRPr>
          </a:p>
          <a:p>
            <a:pPr lvl="2" algn="l" rtl="0" eaLnBrk="1" hangingPunct="1">
              <a:lnSpc>
                <a:spcPct val="80000"/>
              </a:lnSpc>
              <a:spcBef>
                <a:spcPct val="0"/>
              </a:spcBef>
              <a:defRPr/>
            </a:pPr>
            <a:r>
              <a:rPr lang="en-US" dirty="0">
                <a:latin typeface="Arial" panose="020B0604020202020204" pitchFamily="34" charset="0"/>
                <a:cs typeface="Arial" panose="020B0604020202020204" pitchFamily="34" charset="0"/>
              </a:rPr>
              <a:t>Can be accessed outside the class directly.</a:t>
            </a:r>
          </a:p>
          <a:p>
            <a:pPr lvl="2" algn="l" rtl="0" eaLnBrk="1" hangingPunct="1">
              <a:lnSpc>
                <a:spcPct val="80000"/>
              </a:lnSpc>
              <a:spcBef>
                <a:spcPct val="0"/>
              </a:spcBef>
              <a:defRPr/>
            </a:pPr>
            <a:r>
              <a:rPr lang="en-US" dirty="0">
                <a:latin typeface="Arial" panose="020B0604020202020204" pitchFamily="34" charset="0"/>
                <a:cs typeface="Arial" panose="020B0604020202020204" pitchFamily="34" charset="0"/>
              </a:rPr>
              <a:t>The public members define </a:t>
            </a:r>
            <a:r>
              <a:rPr lang="en-US" i="1" dirty="0">
                <a:latin typeface="Arial" panose="020B0604020202020204" pitchFamily="34" charset="0"/>
                <a:cs typeface="Arial" panose="020B0604020202020204" pitchFamily="34" charset="0"/>
              </a:rPr>
              <a:t>the </a:t>
            </a:r>
            <a:r>
              <a:rPr lang="en-US" b="1" i="1" dirty="0">
                <a:latin typeface="Arial" panose="020B0604020202020204" pitchFamily="34" charset="0"/>
                <a:cs typeface="Arial" panose="020B0604020202020204" pitchFamily="34" charset="0"/>
              </a:rPr>
              <a:t>class interface</a:t>
            </a:r>
            <a:endParaRPr lang="en-US" dirty="0">
              <a:latin typeface="Arial" panose="020B0604020202020204" pitchFamily="34" charset="0"/>
              <a:cs typeface="Arial" panose="020B0604020202020204" pitchFamily="34" charset="0"/>
            </a:endParaRPr>
          </a:p>
          <a:p>
            <a:pPr marL="457200" lvl="1" indent="0" algn="l" rtl="0" eaLnBrk="1" hangingPunct="1">
              <a:lnSpc>
                <a:spcPct val="80000"/>
              </a:lnSpc>
              <a:spcBef>
                <a:spcPct val="0"/>
              </a:spcBef>
              <a:buNone/>
              <a:defRPr/>
            </a:pPr>
            <a:endParaRPr lang="en-US" b="1" dirty="0">
              <a:solidFill>
                <a:schemeClr val="tx1"/>
              </a:solidFill>
              <a:latin typeface="Arial" panose="020B0604020202020204" pitchFamily="34" charset="0"/>
              <a:cs typeface="Arial" panose="020B0604020202020204" pitchFamily="34" charset="0"/>
            </a:endParaRPr>
          </a:p>
          <a:p>
            <a:pPr marL="457200" lvl="1" indent="0" algn="l" rtl="0" eaLnBrk="1" hangingPunct="1">
              <a:lnSpc>
                <a:spcPct val="80000"/>
              </a:lnSpc>
              <a:spcBef>
                <a:spcPct val="0"/>
              </a:spcBef>
              <a:buNone/>
              <a:defRPr/>
            </a:pPr>
            <a:endParaRPr lang="en-US" b="1" dirty="0">
              <a:solidFill>
                <a:schemeClr val="tx1"/>
              </a:solidFill>
              <a:latin typeface="Arial" panose="020B0604020202020204" pitchFamily="34" charset="0"/>
              <a:cs typeface="Arial" panose="020B0604020202020204" pitchFamily="34" charset="0"/>
            </a:endParaRPr>
          </a:p>
          <a:p>
            <a:pPr marL="457200" lvl="1" indent="0" algn="l" rtl="0" eaLnBrk="1" hangingPunct="1">
              <a:lnSpc>
                <a:spcPct val="80000"/>
              </a:lnSpc>
              <a:spcBef>
                <a:spcPct val="0"/>
              </a:spcBef>
              <a:buNone/>
              <a:defRPr/>
            </a:pPr>
            <a:r>
              <a:rPr lang="en-US" b="1" dirty="0">
                <a:solidFill>
                  <a:schemeClr val="tx1"/>
                </a:solidFill>
                <a:latin typeface="Arial" panose="020B0604020202020204" pitchFamily="34" charset="0"/>
                <a:cs typeface="Arial" panose="020B0604020202020204" pitchFamily="34" charset="0"/>
              </a:rPr>
              <a:t>Private:</a:t>
            </a:r>
          </a:p>
          <a:p>
            <a:pPr marL="457200" lvl="1" indent="0" algn="l" rtl="0" eaLnBrk="1" hangingPunct="1">
              <a:lnSpc>
                <a:spcPct val="80000"/>
              </a:lnSpc>
              <a:spcBef>
                <a:spcPct val="0"/>
              </a:spcBef>
              <a:buNone/>
              <a:defRPr/>
            </a:pPr>
            <a:endParaRPr lang="en-US" b="1" dirty="0">
              <a:solidFill>
                <a:schemeClr val="tx1"/>
              </a:solidFill>
              <a:latin typeface="Arial" panose="020B0604020202020204" pitchFamily="34" charset="0"/>
              <a:cs typeface="Arial" panose="020B0604020202020204" pitchFamily="34" charset="0"/>
            </a:endParaRPr>
          </a:p>
          <a:p>
            <a:pPr lvl="2" algn="l" rtl="0" eaLnBrk="1" hangingPunct="1">
              <a:lnSpc>
                <a:spcPct val="80000"/>
              </a:lnSpc>
              <a:defRPr/>
            </a:pPr>
            <a:r>
              <a:rPr lang="en-US" dirty="0">
                <a:latin typeface="Arial" panose="020B0604020202020204" pitchFamily="34" charset="0"/>
                <a:cs typeface="Arial" panose="020B0604020202020204" pitchFamily="34" charset="0"/>
              </a:rPr>
              <a:t>Accessible </a:t>
            </a:r>
            <a:r>
              <a:rPr lang="en-US" b="1" dirty="0">
                <a:latin typeface="Arial" panose="020B0604020202020204" pitchFamily="34" charset="0"/>
                <a:cs typeface="Arial" panose="020B0604020202020204" pitchFamily="34" charset="0"/>
              </a:rPr>
              <a:t>only</a:t>
            </a:r>
            <a:r>
              <a:rPr lang="en-US" dirty="0">
                <a:latin typeface="Arial" panose="020B0604020202020204" pitchFamily="34" charset="0"/>
                <a:cs typeface="Arial" panose="020B0604020202020204" pitchFamily="34" charset="0"/>
              </a:rPr>
              <a:t> to member functions of class</a:t>
            </a:r>
          </a:p>
          <a:p>
            <a:pPr lvl="2" algn="l" rtl="0" eaLnBrk="1" hangingPunct="1">
              <a:lnSpc>
                <a:spcPct val="80000"/>
              </a:lnSpc>
              <a:defRPr/>
            </a:pPr>
            <a:r>
              <a:rPr lang="en-US" dirty="0">
                <a:latin typeface="Arial" panose="020B0604020202020204" pitchFamily="34" charset="0"/>
                <a:cs typeface="Arial" panose="020B0604020202020204" pitchFamily="34" charset="0"/>
              </a:rPr>
              <a:t>Private members and methods are for </a:t>
            </a:r>
            <a:r>
              <a:rPr lang="en-US" i="1" dirty="0">
                <a:latin typeface="Arial" panose="020B0604020202020204" pitchFamily="34" charset="0"/>
                <a:cs typeface="Arial" panose="020B0604020202020204" pitchFamily="34" charset="0"/>
              </a:rPr>
              <a:t>internal</a:t>
            </a:r>
            <a:r>
              <a:rPr lang="en-US" sz="2000" i="1"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use only</a:t>
            </a:r>
          </a:p>
        </p:txBody>
      </p:sp>
      <p:pic>
        <p:nvPicPr>
          <p:cNvPr id="4" name="Google Shape;116;p22">
            <a:extLst>
              <a:ext uri="{FF2B5EF4-FFF2-40B4-BE49-F238E27FC236}">
                <a16:creationId xmlns:a16="http://schemas.microsoft.com/office/drawing/2014/main" id="{C7B90024-0248-DA84-BBC8-19190E69E25C}"/>
              </a:ext>
            </a:extLst>
          </p:cNvPr>
          <p:cNvPicPr preferRelativeResize="0"/>
          <p:nvPr/>
        </p:nvPicPr>
        <p:blipFill>
          <a:blip r:embed="rId2">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164934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831200" y="773033"/>
            <a:ext cx="11360800" cy="763600"/>
          </a:xfrm>
          <a:prstGeom prst="rect">
            <a:avLst/>
          </a:prstGeom>
        </p:spPr>
        <p:txBody>
          <a:bodyPr spcFirstLastPara="1" vert="horz" wrap="square" lIns="121900" tIns="121900" rIns="121900" bIns="121900" rtlCol="0" anchor="t" anchorCtr="0">
            <a:normAutofit fontScale="90000"/>
          </a:bodyPr>
          <a:lstStyle/>
          <a:p>
            <a:r>
              <a:rPr lang="en" dirty="0">
                <a:latin typeface="Arial" panose="020B0604020202020204" pitchFamily="34" charset="0"/>
                <a:cs typeface="Arial" panose="020B0604020202020204" pitchFamily="34" charset="0"/>
              </a:rPr>
              <a:t>Object Oriented Programming</a:t>
            </a:r>
            <a:endParaRPr dirty="0">
              <a:latin typeface="Arial" panose="020B0604020202020204" pitchFamily="34" charset="0"/>
              <a:cs typeface="Arial" panose="020B0604020202020204" pitchFamily="34" charset="0"/>
            </a:endParaRPr>
          </a:p>
        </p:txBody>
      </p:sp>
      <p:sp>
        <p:nvSpPr>
          <p:cNvPr id="122" name="Google Shape;122;p23"/>
          <p:cNvSpPr txBox="1">
            <a:spLocks noGrp="1"/>
          </p:cNvSpPr>
          <p:nvPr>
            <p:ph type="body" idx="1"/>
          </p:nvPr>
        </p:nvSpPr>
        <p:spPr>
          <a:xfrm>
            <a:off x="906553" y="1536633"/>
            <a:ext cx="11360800" cy="4555200"/>
          </a:xfrm>
          <a:prstGeom prst="rect">
            <a:avLst/>
          </a:prstGeom>
        </p:spPr>
        <p:txBody>
          <a:bodyPr spcFirstLastPara="1" vert="horz" wrap="square" lIns="121900" tIns="121900" rIns="121900" bIns="121900" rtlCol="0" anchor="t" anchorCtr="0">
            <a:normAutofit/>
          </a:bodyPr>
          <a:lstStyle/>
          <a:p>
            <a:pPr marL="0" indent="0">
              <a:buNone/>
            </a:pPr>
            <a:r>
              <a:rPr lang="en" dirty="0"/>
              <a:t>is a way of solving complex problems by breaking them into smaller problems using objects. </a:t>
            </a:r>
            <a:endParaRPr dirty="0"/>
          </a:p>
          <a:p>
            <a:pPr marL="0" indent="0">
              <a:spcBef>
                <a:spcPts val="1600"/>
              </a:spcBef>
              <a:buNone/>
            </a:pPr>
            <a:r>
              <a:rPr lang="en" dirty="0"/>
              <a:t>OOP Design Principles:-</a:t>
            </a:r>
            <a:endParaRPr dirty="0"/>
          </a:p>
          <a:p>
            <a:pPr>
              <a:spcBef>
                <a:spcPts val="1600"/>
              </a:spcBef>
            </a:pPr>
            <a:r>
              <a:rPr lang="en" dirty="0"/>
              <a:t>Encapsulation</a:t>
            </a:r>
            <a:endParaRPr dirty="0"/>
          </a:p>
          <a:p>
            <a:r>
              <a:rPr lang="en" dirty="0"/>
              <a:t>Polymorphism</a:t>
            </a:r>
            <a:endParaRPr dirty="0"/>
          </a:p>
          <a:p>
            <a:r>
              <a:rPr lang="en" dirty="0"/>
              <a:t>Inheritance</a:t>
            </a:r>
            <a:endParaRPr dirty="0"/>
          </a:p>
          <a:p>
            <a:r>
              <a:rPr lang="en" dirty="0"/>
              <a:t>Abstraction [ Information Hiding ]</a:t>
            </a:r>
            <a:endParaRPr dirty="0"/>
          </a:p>
        </p:txBody>
      </p:sp>
      <p:pic>
        <p:nvPicPr>
          <p:cNvPr id="2" name="Google Shape;116;p22">
            <a:extLst>
              <a:ext uri="{FF2B5EF4-FFF2-40B4-BE49-F238E27FC236}">
                <a16:creationId xmlns:a16="http://schemas.microsoft.com/office/drawing/2014/main" id="{2CD34C37-F9E1-759E-5431-4C35B3D10B8F}"/>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1023154" y="855233"/>
            <a:ext cx="11360800" cy="763600"/>
          </a:xfrm>
          <a:prstGeom prst="rect">
            <a:avLst/>
          </a:prstGeom>
        </p:spPr>
        <p:txBody>
          <a:bodyPr spcFirstLastPara="1" vert="horz" wrap="square" lIns="121900" tIns="121900" rIns="121900" bIns="121900" rtlCol="0" anchor="t" anchorCtr="0">
            <a:normAutofit fontScale="90000"/>
          </a:bodyPr>
          <a:lstStyle/>
          <a:p>
            <a:r>
              <a:rPr lang="en" dirty="0">
                <a:latin typeface="Arial" panose="020B0604020202020204" pitchFamily="34" charset="0"/>
                <a:cs typeface="Arial" panose="020B0604020202020204" pitchFamily="34" charset="0"/>
              </a:rPr>
              <a:t>Encapsulation </a:t>
            </a:r>
            <a:r>
              <a:rPr lang="en" sz="2400" dirty="0">
                <a:solidFill>
                  <a:schemeClr val="dk2"/>
                </a:solidFill>
                <a:latin typeface="Arial" panose="020B0604020202020204" pitchFamily="34" charset="0"/>
                <a:cs typeface="Arial" panose="020B0604020202020204" pitchFamily="34" charset="0"/>
              </a:rPr>
              <a:t>(Abstraction ) (Code modularity)</a:t>
            </a:r>
            <a:endParaRPr sz="2400" dirty="0">
              <a:solidFill>
                <a:schemeClr val="dk2"/>
              </a:solidFill>
              <a:latin typeface="Arial" panose="020B0604020202020204" pitchFamily="34" charset="0"/>
              <a:cs typeface="Arial" panose="020B0604020202020204" pitchFamily="34" charset="0"/>
            </a:endParaRPr>
          </a:p>
          <a:p>
            <a:endParaRPr dirty="0"/>
          </a:p>
        </p:txBody>
      </p:sp>
      <p:sp>
        <p:nvSpPr>
          <p:cNvPr id="129" name="Google Shape;129;p24"/>
          <p:cNvSpPr txBox="1">
            <a:spLocks noGrp="1"/>
          </p:cNvSpPr>
          <p:nvPr>
            <p:ph type="body" idx="1"/>
          </p:nvPr>
        </p:nvSpPr>
        <p:spPr>
          <a:xfrm>
            <a:off x="895989" y="1491269"/>
            <a:ext cx="11174982" cy="4511497"/>
          </a:xfrm>
          <a:prstGeom prst="rect">
            <a:avLst/>
          </a:prstGeom>
        </p:spPr>
        <p:txBody>
          <a:bodyPr spcFirstLastPara="1" vert="horz" wrap="square" lIns="121900" tIns="121900" rIns="121900" bIns="121900" rtlCol="0" anchor="t" anchorCtr="0">
            <a:normAutofit lnSpcReduction="10000"/>
          </a:bodyPr>
          <a:lstStyle/>
          <a:p>
            <a:pPr marL="0" indent="0">
              <a:buNone/>
            </a:pPr>
            <a:r>
              <a:rPr lang="en" dirty="0"/>
              <a:t>binding together the data and the functions that manipulates them</a:t>
            </a:r>
            <a:endParaRPr dirty="0"/>
          </a:p>
          <a:p>
            <a:pPr marL="0" indent="0">
              <a:spcBef>
                <a:spcPts val="1600"/>
              </a:spcBef>
              <a:buNone/>
            </a:pPr>
            <a:r>
              <a:rPr lang="en" dirty="0"/>
              <a:t>Then, objects that can interact with each other.</a:t>
            </a:r>
            <a:endParaRPr dirty="0"/>
          </a:p>
          <a:p>
            <a:pPr marL="0" indent="0">
              <a:spcBef>
                <a:spcPts val="1600"/>
              </a:spcBef>
              <a:buNone/>
            </a:pPr>
            <a:endParaRPr dirty="0"/>
          </a:p>
          <a:p>
            <a:pPr marL="0" indent="0">
              <a:spcBef>
                <a:spcPts val="1600"/>
              </a:spcBef>
              <a:buNone/>
            </a:pPr>
            <a:r>
              <a:rPr lang="en" dirty="0"/>
              <a:t>Let’s Code a Car Class with:-</a:t>
            </a:r>
            <a:endParaRPr sz="1867" dirty="0"/>
          </a:p>
          <a:p>
            <a:pPr indent="-414432">
              <a:spcBef>
                <a:spcPts val="1600"/>
              </a:spcBef>
              <a:buSzPct val="100000"/>
              <a:buChar char="+"/>
            </a:pPr>
            <a:r>
              <a:rPr lang="en" sz="1867" dirty="0"/>
              <a:t>speed and model Attributes</a:t>
            </a:r>
            <a:endParaRPr sz="1867" dirty="0"/>
          </a:p>
          <a:p>
            <a:pPr indent="-414432">
              <a:buSzPct val="100000"/>
              <a:buChar char="+"/>
            </a:pPr>
            <a:r>
              <a:rPr lang="en" sz="1867" dirty="0"/>
              <a:t>Two Constructor, One Default and One Parametrized</a:t>
            </a:r>
            <a:br>
              <a:rPr lang="en" sz="1867" dirty="0"/>
            </a:br>
            <a:r>
              <a:rPr lang="en" sz="1867" dirty="0"/>
              <a:t>Setters and Getters</a:t>
            </a:r>
            <a:endParaRPr sz="1867" dirty="0"/>
          </a:p>
          <a:p>
            <a:pPr indent="-414432">
              <a:buSzPct val="100000"/>
              <a:buChar char="+"/>
            </a:pPr>
            <a:r>
              <a:rPr lang="en" sz="1867" dirty="0"/>
              <a:t>Destructor</a:t>
            </a:r>
            <a:endParaRPr sz="1867" dirty="0"/>
          </a:p>
          <a:p>
            <a:pPr indent="-414432">
              <a:buSzPct val="100000"/>
              <a:buChar char="+"/>
            </a:pPr>
            <a:r>
              <a:rPr lang="en" sz="1867" dirty="0"/>
              <a:t>One Overloaded Member Function, </a:t>
            </a:r>
            <a:br>
              <a:rPr lang="en" sz="1867" dirty="0"/>
            </a:br>
            <a:r>
              <a:rPr lang="en" sz="1867" dirty="0"/>
              <a:t>How much Time, if it went x miles ?</a:t>
            </a:r>
            <a:endParaRPr sz="1867" dirty="0"/>
          </a:p>
          <a:p>
            <a:pPr marL="0" indent="0">
              <a:spcBef>
                <a:spcPts val="1600"/>
              </a:spcBef>
              <a:spcAft>
                <a:spcPts val="1600"/>
              </a:spcAft>
              <a:buNone/>
            </a:pPr>
            <a:endParaRPr dirty="0"/>
          </a:p>
        </p:txBody>
      </p:sp>
      <p:pic>
        <p:nvPicPr>
          <p:cNvPr id="131" name="Google Shape;131;p24"/>
          <p:cNvPicPr preferRelativeResize="0"/>
          <p:nvPr/>
        </p:nvPicPr>
        <p:blipFill>
          <a:blip r:embed="rId3">
            <a:alphaModFix/>
          </a:blip>
          <a:stretch>
            <a:fillRect/>
          </a:stretch>
        </p:blipFill>
        <p:spPr>
          <a:xfrm>
            <a:off x="7591360" y="2847528"/>
            <a:ext cx="3804551" cy="3121040"/>
          </a:xfrm>
          <a:prstGeom prst="rect">
            <a:avLst/>
          </a:prstGeom>
          <a:noFill/>
          <a:ln>
            <a:noFill/>
          </a:ln>
          <a:effectLst>
            <a:outerShdw blurRad="57150" dist="19050" dir="5400000" algn="bl" rotWithShape="0">
              <a:srgbClr val="000000">
                <a:alpha val="60000"/>
              </a:srgbClr>
            </a:outerShdw>
          </a:effectLst>
        </p:spPr>
      </p:pic>
      <p:pic>
        <p:nvPicPr>
          <p:cNvPr id="3" name="Google Shape;116;p22">
            <a:extLst>
              <a:ext uri="{FF2B5EF4-FFF2-40B4-BE49-F238E27FC236}">
                <a16:creationId xmlns:a16="http://schemas.microsoft.com/office/drawing/2014/main" id="{48C50082-9420-9551-42F4-1B0BD895A99E}"/>
              </a:ext>
            </a:extLst>
          </p:cNvPr>
          <p:cNvPicPr preferRelativeResize="0"/>
          <p:nvPr/>
        </p:nvPicPr>
        <p:blipFill>
          <a:blip r:embed="rId4">
            <a:alphaModFix/>
          </a:blip>
          <a:stretch>
            <a:fillRect/>
          </a:stretch>
        </p:blipFill>
        <p:spPr>
          <a:xfrm>
            <a:off x="10578329" y="0"/>
            <a:ext cx="1403433" cy="10034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6D37-1216-0715-C38D-11290FD45FA3}"/>
              </a:ext>
            </a:extLst>
          </p:cNvPr>
          <p:cNvSpPr>
            <a:spLocks noGrp="1"/>
          </p:cNvSpPr>
          <p:nvPr>
            <p:ph type="title"/>
          </p:nvPr>
        </p:nvSpPr>
        <p:spPr/>
        <p:txBody>
          <a:bodyPr/>
          <a:lstStyle/>
          <a:p>
            <a:r>
              <a:rPr lang="en-US" dirty="0"/>
              <a:t>Constructor</a:t>
            </a:r>
          </a:p>
        </p:txBody>
      </p:sp>
      <p:sp>
        <p:nvSpPr>
          <p:cNvPr id="3" name="Content Placeholder 2">
            <a:extLst>
              <a:ext uri="{FF2B5EF4-FFF2-40B4-BE49-F238E27FC236}">
                <a16:creationId xmlns:a16="http://schemas.microsoft.com/office/drawing/2014/main" id="{9C20BFFA-AA80-100F-9073-69FEA43BDD98}"/>
              </a:ext>
            </a:extLst>
          </p:cNvPr>
          <p:cNvSpPr>
            <a:spLocks noGrp="1"/>
          </p:cNvSpPr>
          <p:nvPr>
            <p:ph idx="1"/>
          </p:nvPr>
        </p:nvSpPr>
        <p:spPr/>
        <p:txBody>
          <a:bodyPr/>
          <a:lstStyle/>
          <a:p>
            <a:r>
              <a:rPr lang="en-US" dirty="0">
                <a:solidFill>
                  <a:schemeClr val="accent2">
                    <a:lumMod val="75000"/>
                  </a:schemeClr>
                </a:solidFill>
              </a:rPr>
              <a:t>Constructor</a:t>
            </a:r>
            <a:r>
              <a:rPr lang="en-US" dirty="0"/>
              <a:t> is a special member function of a class that initializes the object of the class. </a:t>
            </a:r>
          </a:p>
          <a:p>
            <a:r>
              <a:rPr lang="en-US" dirty="0">
                <a:solidFill>
                  <a:schemeClr val="accent2">
                    <a:lumMod val="75000"/>
                  </a:schemeClr>
                </a:solidFill>
              </a:rPr>
              <a:t>Constructor</a:t>
            </a:r>
            <a:r>
              <a:rPr lang="en-US" dirty="0"/>
              <a:t> name is same as class name, and it doesn’t have a return type.</a:t>
            </a:r>
          </a:p>
          <a:p>
            <a:endParaRPr lang="en-US" dirty="0"/>
          </a:p>
        </p:txBody>
      </p:sp>
      <p:pic>
        <p:nvPicPr>
          <p:cNvPr id="4" name="Google Shape;116;p22">
            <a:extLst>
              <a:ext uri="{FF2B5EF4-FFF2-40B4-BE49-F238E27FC236}">
                <a16:creationId xmlns:a16="http://schemas.microsoft.com/office/drawing/2014/main" id="{EC6CB071-6920-20C0-55D5-846A3CFCDBAD}"/>
              </a:ext>
            </a:extLst>
          </p:cNvPr>
          <p:cNvPicPr preferRelativeResize="0"/>
          <p:nvPr/>
        </p:nvPicPr>
        <p:blipFill>
          <a:blip r:embed="rId2">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1554073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9BA6-ABA8-9B1C-7E2D-26E9359C265A}"/>
              </a:ext>
            </a:extLst>
          </p:cNvPr>
          <p:cNvSpPr>
            <a:spLocks noGrp="1"/>
          </p:cNvSpPr>
          <p:nvPr>
            <p:ph type="title"/>
          </p:nvPr>
        </p:nvSpPr>
        <p:spPr>
          <a:xfrm>
            <a:off x="762000" y="758953"/>
            <a:ext cx="5997270" cy="2028388"/>
          </a:xfrm>
        </p:spPr>
        <p:txBody>
          <a:bodyPr anchor="ctr">
            <a:normAutofit/>
          </a:bodyPr>
          <a:lstStyle/>
          <a:p>
            <a:r>
              <a:rPr lang="en-US" dirty="0"/>
              <a:t>Types of Constructor in C++</a:t>
            </a:r>
          </a:p>
        </p:txBody>
      </p:sp>
      <p:sp>
        <p:nvSpPr>
          <p:cNvPr id="3" name="Content Placeholder 2">
            <a:extLst>
              <a:ext uri="{FF2B5EF4-FFF2-40B4-BE49-F238E27FC236}">
                <a16:creationId xmlns:a16="http://schemas.microsoft.com/office/drawing/2014/main" id="{89381A45-CE0E-3FF5-1778-60B5B9CFD070}"/>
              </a:ext>
            </a:extLst>
          </p:cNvPr>
          <p:cNvSpPr>
            <a:spLocks noGrp="1"/>
          </p:cNvSpPr>
          <p:nvPr>
            <p:ph idx="1"/>
          </p:nvPr>
        </p:nvSpPr>
        <p:spPr>
          <a:xfrm>
            <a:off x="762000" y="2893326"/>
            <a:ext cx="5997270" cy="3202674"/>
          </a:xfrm>
        </p:spPr>
        <p:txBody>
          <a:bodyPr anchor="t">
            <a:normAutofit/>
          </a:bodyPr>
          <a:lstStyle/>
          <a:p>
            <a:pPr marL="0" indent="0">
              <a:buNone/>
            </a:pPr>
            <a:r>
              <a:rPr lang="en-US" dirty="0"/>
              <a:t>1. Default Constructor:</a:t>
            </a:r>
          </a:p>
          <a:p>
            <a:pPr lvl="1"/>
            <a:r>
              <a:rPr lang="en-US" dirty="0"/>
              <a:t>Doesn’t have any arguments (or parameters).</a:t>
            </a:r>
          </a:p>
          <a:p>
            <a:endParaRPr lang="en-US" dirty="0"/>
          </a:p>
        </p:txBody>
      </p:sp>
      <p:pic>
        <p:nvPicPr>
          <p:cNvPr id="5" name="Picture 4">
            <a:extLst>
              <a:ext uri="{FF2B5EF4-FFF2-40B4-BE49-F238E27FC236}">
                <a16:creationId xmlns:a16="http://schemas.microsoft.com/office/drawing/2014/main" id="{D3EF0D5B-06E6-EEBC-4D33-C671A1B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440" y="5372916"/>
            <a:ext cx="3133346" cy="1414357"/>
          </a:xfrm>
          <a:prstGeom prst="rect">
            <a:avLst/>
          </a:prstGeom>
        </p:spPr>
      </p:pic>
      <p:pic>
        <p:nvPicPr>
          <p:cNvPr id="4" name="Picture 3">
            <a:extLst>
              <a:ext uri="{FF2B5EF4-FFF2-40B4-BE49-F238E27FC236}">
                <a16:creationId xmlns:a16="http://schemas.microsoft.com/office/drawing/2014/main" id="{9F64746B-F1F8-2C9F-7DD5-3314264A07AC}"/>
              </a:ext>
            </a:extLst>
          </p:cNvPr>
          <p:cNvPicPr>
            <a:picLocks noChangeAspect="1"/>
          </p:cNvPicPr>
          <p:nvPr/>
        </p:nvPicPr>
        <p:blipFill rotWithShape="1">
          <a:blip r:embed="rId3">
            <a:extLst>
              <a:ext uri="{28A0092B-C50C-407E-A947-70E740481C1C}">
                <a14:useLocalDpi xmlns:a14="http://schemas.microsoft.com/office/drawing/2010/main" val="0"/>
              </a:ext>
            </a:extLst>
          </a:blip>
          <a:srcRect r="2" b="897"/>
          <a:stretch/>
        </p:blipFill>
        <p:spPr>
          <a:xfrm>
            <a:off x="6759271" y="1521562"/>
            <a:ext cx="4670730" cy="3542807"/>
          </a:xfrm>
          <a:prstGeom prst="rect">
            <a:avLst/>
          </a:prstGeom>
        </p:spPr>
      </p:pic>
      <p:pic>
        <p:nvPicPr>
          <p:cNvPr id="6" name="Google Shape;116;p22">
            <a:extLst>
              <a:ext uri="{FF2B5EF4-FFF2-40B4-BE49-F238E27FC236}">
                <a16:creationId xmlns:a16="http://schemas.microsoft.com/office/drawing/2014/main" id="{8952CD29-D31A-C085-29AD-ACD7CD3FC3C5}"/>
              </a:ext>
            </a:extLst>
          </p:cNvPr>
          <p:cNvPicPr preferRelativeResize="0"/>
          <p:nvPr/>
        </p:nvPicPr>
        <p:blipFill>
          <a:blip r:embed="rId4">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3030004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9BA6-ABA8-9B1C-7E2D-26E9359C265A}"/>
              </a:ext>
            </a:extLst>
          </p:cNvPr>
          <p:cNvSpPr>
            <a:spLocks noGrp="1"/>
          </p:cNvSpPr>
          <p:nvPr>
            <p:ph type="title"/>
          </p:nvPr>
        </p:nvSpPr>
        <p:spPr>
          <a:xfrm>
            <a:off x="762000" y="758953"/>
            <a:ext cx="5997270" cy="2028388"/>
          </a:xfrm>
        </p:spPr>
        <p:txBody>
          <a:bodyPr anchor="ctr">
            <a:normAutofit/>
          </a:bodyPr>
          <a:lstStyle/>
          <a:p>
            <a:r>
              <a:rPr lang="en-US" dirty="0"/>
              <a:t>Types of Constructor in C++</a:t>
            </a:r>
          </a:p>
        </p:txBody>
      </p:sp>
      <p:sp>
        <p:nvSpPr>
          <p:cNvPr id="3" name="Content Placeholder 2">
            <a:extLst>
              <a:ext uri="{FF2B5EF4-FFF2-40B4-BE49-F238E27FC236}">
                <a16:creationId xmlns:a16="http://schemas.microsoft.com/office/drawing/2014/main" id="{89381A45-CE0E-3FF5-1778-60B5B9CFD070}"/>
              </a:ext>
            </a:extLst>
          </p:cNvPr>
          <p:cNvSpPr>
            <a:spLocks noGrp="1"/>
          </p:cNvSpPr>
          <p:nvPr>
            <p:ph idx="1"/>
          </p:nvPr>
        </p:nvSpPr>
        <p:spPr>
          <a:xfrm>
            <a:off x="762000" y="2893326"/>
            <a:ext cx="5997270" cy="3202674"/>
          </a:xfrm>
        </p:spPr>
        <p:txBody>
          <a:bodyPr anchor="t">
            <a:normAutofit/>
          </a:bodyPr>
          <a:lstStyle/>
          <a:p>
            <a:pPr marL="0" indent="0">
              <a:buNone/>
            </a:pPr>
            <a:r>
              <a:rPr lang="en-US" dirty="0"/>
              <a:t>2. Parameterized Constructor:</a:t>
            </a:r>
          </a:p>
          <a:p>
            <a:pPr lvl="1"/>
            <a:r>
              <a:rPr lang="en-US" dirty="0"/>
              <a:t>These type of constructor allows us to pass arguments while object creation.</a:t>
            </a:r>
          </a:p>
          <a:p>
            <a:endParaRPr lang="en-US" dirty="0"/>
          </a:p>
        </p:txBody>
      </p:sp>
      <p:pic>
        <p:nvPicPr>
          <p:cNvPr id="6" name="Picture 5">
            <a:extLst>
              <a:ext uri="{FF2B5EF4-FFF2-40B4-BE49-F238E27FC236}">
                <a16:creationId xmlns:a16="http://schemas.microsoft.com/office/drawing/2014/main" id="{BAA79AC5-22AE-70B8-091B-570331056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270" y="1209324"/>
            <a:ext cx="4508953" cy="4186128"/>
          </a:xfrm>
          <a:prstGeom prst="rect">
            <a:avLst/>
          </a:prstGeom>
        </p:spPr>
      </p:pic>
      <p:pic>
        <p:nvPicPr>
          <p:cNvPr id="7" name="Picture 6">
            <a:extLst>
              <a:ext uri="{FF2B5EF4-FFF2-40B4-BE49-F238E27FC236}">
                <a16:creationId xmlns:a16="http://schemas.microsoft.com/office/drawing/2014/main" id="{FD0CBD73-E0D1-C7BB-1F81-0EE48F948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127" y="5422451"/>
            <a:ext cx="1499415" cy="1315601"/>
          </a:xfrm>
          <a:prstGeom prst="rect">
            <a:avLst/>
          </a:prstGeom>
        </p:spPr>
      </p:pic>
      <p:pic>
        <p:nvPicPr>
          <p:cNvPr id="4" name="Google Shape;116;p22">
            <a:extLst>
              <a:ext uri="{FF2B5EF4-FFF2-40B4-BE49-F238E27FC236}">
                <a16:creationId xmlns:a16="http://schemas.microsoft.com/office/drawing/2014/main" id="{1097BCAA-C513-F26B-CF6A-43271810B886}"/>
              </a:ext>
            </a:extLst>
          </p:cNvPr>
          <p:cNvPicPr preferRelativeResize="0"/>
          <p:nvPr/>
        </p:nvPicPr>
        <p:blipFill>
          <a:blip r:embed="rId4">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255802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1"/>
        <p:cNvGrpSpPr/>
        <p:nvPr/>
      </p:nvGrpSpPr>
      <p:grpSpPr>
        <a:xfrm>
          <a:off x="0" y="0"/>
          <a:ext cx="0" cy="0"/>
          <a:chOff x="0" y="0"/>
          <a:chExt cx="0" cy="0"/>
        </a:xfrm>
      </p:grpSpPr>
      <p:sp>
        <p:nvSpPr>
          <p:cNvPr id="68" name="Freeform: Shape 67">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70" name="Rectangle 69">
            <a:extLst>
              <a:ext uri="{FF2B5EF4-FFF2-40B4-BE49-F238E27FC236}">
                <a16:creationId xmlns:a16="http://schemas.microsoft.com/office/drawing/2014/main" id="{220E33D0-A190-4F8A-9DB6-C531C95CA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hand holding a magnifying glass over a person's face&#10;&#10;Description automatically generated">
            <a:extLst>
              <a:ext uri="{FF2B5EF4-FFF2-40B4-BE49-F238E27FC236}">
                <a16:creationId xmlns:a16="http://schemas.microsoft.com/office/drawing/2014/main" id="{83AE7BE0-C49B-B155-6432-72E351B1742D}"/>
              </a:ext>
            </a:extLst>
          </p:cNvPr>
          <p:cNvPicPr>
            <a:picLocks noChangeAspect="1"/>
          </p:cNvPicPr>
          <p:nvPr/>
        </p:nvPicPr>
        <p:blipFill>
          <a:blip r:embed="rId3"/>
          <a:srcRect t="6250"/>
          <a:stretch/>
        </p:blipFill>
        <p:spPr>
          <a:xfrm>
            <a:off x="20" y="-1"/>
            <a:ext cx="12191977" cy="6858000"/>
          </a:xfrm>
          <a:prstGeom prst="rect">
            <a:avLst/>
          </a:prstGeom>
        </p:spPr>
      </p:pic>
      <p:sp>
        <p:nvSpPr>
          <p:cNvPr id="72" name="Rectangle 71">
            <a:extLst>
              <a:ext uri="{FF2B5EF4-FFF2-40B4-BE49-F238E27FC236}">
                <a16:creationId xmlns:a16="http://schemas.microsoft.com/office/drawing/2014/main" id="{1BD1D744-9969-4FA2-8008-BD8BF5A93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65730" y="-154272"/>
            <a:ext cx="3511296" cy="534924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Google Shape;62;p14"/>
          <p:cNvSpPr txBox="1">
            <a:spLocks noGrp="1"/>
          </p:cNvSpPr>
          <p:nvPr>
            <p:ph type="title"/>
          </p:nvPr>
        </p:nvSpPr>
        <p:spPr>
          <a:xfrm>
            <a:off x="1223491" y="1249332"/>
            <a:ext cx="4387875" cy="1955877"/>
          </a:xfrm>
          <a:prstGeom prst="rect">
            <a:avLst/>
          </a:prstGeom>
        </p:spPr>
        <p:txBody>
          <a:bodyPr spcFirstLastPara="1" vert="horz" lIns="91440" tIns="45720" rIns="91440" bIns="45720" rtlCol="0" anchor="b" anchorCtr="0">
            <a:normAutofit/>
          </a:bodyPr>
          <a:lstStyle/>
          <a:p>
            <a:r>
              <a:rPr lang="en-US" sz="4800"/>
              <a:t>Know Your TA</a:t>
            </a:r>
          </a:p>
        </p:txBody>
      </p:sp>
      <p:sp>
        <p:nvSpPr>
          <p:cNvPr id="2" name="Text Placeholder 1">
            <a:extLst>
              <a:ext uri="{FF2B5EF4-FFF2-40B4-BE49-F238E27FC236}">
                <a16:creationId xmlns:a16="http://schemas.microsoft.com/office/drawing/2014/main" id="{F61360BE-E2F7-5412-1558-08B253435ABB}"/>
              </a:ext>
            </a:extLst>
          </p:cNvPr>
          <p:cNvSpPr>
            <a:spLocks noGrp="1"/>
          </p:cNvSpPr>
          <p:nvPr>
            <p:ph type="body" idx="1"/>
          </p:nvPr>
        </p:nvSpPr>
        <p:spPr>
          <a:xfrm>
            <a:off x="1223488" y="3205209"/>
            <a:ext cx="4387875" cy="586155"/>
          </a:xfrm>
        </p:spPr>
        <p:txBody>
          <a:bodyPr vert="horz" lIns="91440" tIns="45720" rIns="91440" bIns="45720" rtlCol="0">
            <a:normAutofit/>
          </a:bodyPr>
          <a:lstStyle/>
          <a:p>
            <a:endParaRPr lang="en-US" dirty="0"/>
          </a:p>
        </p:txBody>
      </p:sp>
      <p:pic>
        <p:nvPicPr>
          <p:cNvPr id="63" name="Google Shape;63;p14" descr="A blue and black logo&#10;&#10;Description automatically generated"/>
          <p:cNvPicPr preferRelativeResize="0"/>
          <p:nvPr/>
        </p:nvPicPr>
        <p:blipFill>
          <a:blip r:embed="rId4">
            <a:alphaModFix/>
          </a:blip>
          <a:stretch>
            <a:fillRect/>
          </a:stretch>
        </p:blipFill>
        <p:spPr>
          <a:xfrm>
            <a:off x="10661904" y="0"/>
            <a:ext cx="1403433" cy="100346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4567-0910-2468-D776-52F3545DF7A9}"/>
              </a:ext>
            </a:extLst>
          </p:cNvPr>
          <p:cNvSpPr>
            <a:spLocks noGrp="1"/>
          </p:cNvSpPr>
          <p:nvPr>
            <p:ph type="title"/>
          </p:nvPr>
        </p:nvSpPr>
        <p:spPr/>
        <p:txBody>
          <a:bodyPr/>
          <a:lstStyle/>
          <a:p>
            <a:r>
              <a:rPr lang="en-US" dirty="0"/>
              <a:t>Difference between Constructor and Member function</a:t>
            </a:r>
          </a:p>
        </p:txBody>
      </p:sp>
      <p:pic>
        <p:nvPicPr>
          <p:cNvPr id="4" name="table">
            <a:extLst>
              <a:ext uri="{FF2B5EF4-FFF2-40B4-BE49-F238E27FC236}">
                <a16:creationId xmlns:a16="http://schemas.microsoft.com/office/drawing/2014/main" id="{8405ACB6-F54E-8A5C-DAC8-9931B0AA9A2E}"/>
              </a:ext>
            </a:extLst>
          </p:cNvPr>
          <p:cNvPicPr>
            <a:picLocks noGrp="1" noChangeAspect="1"/>
          </p:cNvPicPr>
          <p:nvPr>
            <p:ph idx="1"/>
          </p:nvPr>
        </p:nvPicPr>
        <p:blipFill>
          <a:blip r:embed="rId2"/>
          <a:stretch>
            <a:fillRect/>
          </a:stretch>
        </p:blipFill>
        <p:spPr>
          <a:xfrm>
            <a:off x="2598057" y="2971799"/>
            <a:ext cx="6823696" cy="3793033"/>
          </a:xfrm>
          <a:prstGeom prst="rect">
            <a:avLst/>
          </a:prstGeom>
        </p:spPr>
      </p:pic>
      <p:pic>
        <p:nvPicPr>
          <p:cNvPr id="3" name="Google Shape;116;p22">
            <a:extLst>
              <a:ext uri="{FF2B5EF4-FFF2-40B4-BE49-F238E27FC236}">
                <a16:creationId xmlns:a16="http://schemas.microsoft.com/office/drawing/2014/main" id="{BFBEDB06-7236-3BE4-9402-151F3C5DD785}"/>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489538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4F0-040B-A425-BA4C-ADA5656D7A64}"/>
              </a:ext>
            </a:extLst>
          </p:cNvPr>
          <p:cNvSpPr>
            <a:spLocks noGrp="1"/>
          </p:cNvSpPr>
          <p:nvPr>
            <p:ph type="title"/>
          </p:nvPr>
        </p:nvSpPr>
        <p:spPr/>
        <p:txBody>
          <a:bodyPr/>
          <a:lstStyle/>
          <a:p>
            <a:r>
              <a:rPr lang="en-US" dirty="0"/>
              <a:t>Destructor</a:t>
            </a:r>
          </a:p>
        </p:txBody>
      </p:sp>
      <p:sp>
        <p:nvSpPr>
          <p:cNvPr id="3" name="Content Placeholder 2">
            <a:extLst>
              <a:ext uri="{FF2B5EF4-FFF2-40B4-BE49-F238E27FC236}">
                <a16:creationId xmlns:a16="http://schemas.microsoft.com/office/drawing/2014/main" id="{BB0DFA9A-F145-C8A0-7782-B33C7CEA4921}"/>
              </a:ext>
            </a:extLst>
          </p:cNvPr>
          <p:cNvSpPr>
            <a:spLocks noGrp="1"/>
          </p:cNvSpPr>
          <p:nvPr>
            <p:ph idx="1"/>
          </p:nvPr>
        </p:nvSpPr>
        <p:spPr/>
        <p:txBody>
          <a:bodyPr/>
          <a:lstStyle/>
          <a:p>
            <a:r>
              <a:rPr lang="en-US" dirty="0"/>
              <a:t>A </a:t>
            </a:r>
            <a:r>
              <a:rPr lang="en-US" dirty="0">
                <a:solidFill>
                  <a:schemeClr val="accent2">
                    <a:lumMod val="75000"/>
                  </a:schemeClr>
                </a:solidFill>
              </a:rPr>
              <a:t>destructor</a:t>
            </a:r>
            <a:r>
              <a:rPr lang="en-US" dirty="0"/>
              <a:t> is a special member function that works just opposite to constructor, unlike </a:t>
            </a:r>
            <a:r>
              <a:rPr lang="en-US" u="sng" dirty="0"/>
              <a:t>constructors</a:t>
            </a:r>
            <a:r>
              <a:rPr lang="en-US" dirty="0"/>
              <a:t> that are used for initializing an object, destructors destroy (or delete) the object.</a:t>
            </a:r>
          </a:p>
          <a:p>
            <a:endParaRPr lang="en-US" dirty="0"/>
          </a:p>
          <a:p>
            <a:r>
              <a:rPr lang="en-US" dirty="0"/>
              <a:t>Syntax of Destructor:</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2937891F-69FF-C1B6-53F5-296307019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244" y="4986311"/>
            <a:ext cx="3265371" cy="1788684"/>
          </a:xfrm>
          <a:prstGeom prst="rect">
            <a:avLst/>
          </a:prstGeom>
        </p:spPr>
      </p:pic>
      <p:pic>
        <p:nvPicPr>
          <p:cNvPr id="5" name="Google Shape;116;p22">
            <a:extLst>
              <a:ext uri="{FF2B5EF4-FFF2-40B4-BE49-F238E27FC236}">
                <a16:creationId xmlns:a16="http://schemas.microsoft.com/office/drawing/2014/main" id="{9AECE311-1C67-7F91-CB05-FB5736F1D993}"/>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672058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4592-2639-FB57-B78A-D32E060BF65F}"/>
              </a:ext>
            </a:extLst>
          </p:cNvPr>
          <p:cNvSpPr>
            <a:spLocks noGrp="1"/>
          </p:cNvSpPr>
          <p:nvPr>
            <p:ph type="title"/>
          </p:nvPr>
        </p:nvSpPr>
        <p:spPr/>
        <p:txBody>
          <a:bodyPr/>
          <a:lstStyle/>
          <a:p>
            <a:r>
              <a:rPr lang="en-US" dirty="0"/>
              <a:t>Destructor Rules:</a:t>
            </a:r>
          </a:p>
        </p:txBody>
      </p:sp>
      <p:sp>
        <p:nvSpPr>
          <p:cNvPr id="3" name="Content Placeholder 2">
            <a:extLst>
              <a:ext uri="{FF2B5EF4-FFF2-40B4-BE49-F238E27FC236}">
                <a16:creationId xmlns:a16="http://schemas.microsoft.com/office/drawing/2014/main" id="{F46BD1FF-6D00-ACA5-28CE-7091C140FC7A}"/>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Name should begin with tilde sign(~) and must match class name. </a:t>
            </a:r>
          </a:p>
          <a:p>
            <a:pPr marL="514350" indent="-514350">
              <a:buFont typeface="+mj-lt"/>
              <a:buAutoNum type="arabicPeriod"/>
            </a:pPr>
            <a:r>
              <a:rPr lang="en-US" dirty="0"/>
              <a:t>There cannot be more than one destructor in a class.</a:t>
            </a:r>
          </a:p>
          <a:p>
            <a:pPr marL="514350" indent="-514350">
              <a:buFont typeface="+mj-lt"/>
              <a:buAutoNum type="arabicPeriod"/>
            </a:pPr>
            <a:r>
              <a:rPr lang="en-US" dirty="0"/>
              <a:t>Unlike constructors that can have parameters, destructors do not allow any parameter.</a:t>
            </a:r>
          </a:p>
          <a:p>
            <a:pPr marL="514350" indent="-514350">
              <a:buFont typeface="+mj-lt"/>
              <a:buAutoNum type="arabicPeriod"/>
            </a:pPr>
            <a:r>
              <a:rPr lang="en-US" dirty="0"/>
              <a:t>They do not have any return type, just like constructors.</a:t>
            </a:r>
          </a:p>
          <a:p>
            <a:pPr marL="514350" indent="-514350">
              <a:buFont typeface="+mj-lt"/>
              <a:buAutoNum type="arabicPeriod"/>
            </a:pPr>
            <a:r>
              <a:rPr lang="en-US" dirty="0"/>
              <a:t>When you do not specify any destructor in a class, compiler generates a default destructor and inserts it into your code.</a:t>
            </a:r>
          </a:p>
          <a:p>
            <a:endParaRPr lang="en-US" dirty="0"/>
          </a:p>
          <a:p>
            <a:endParaRPr lang="en-US" dirty="0"/>
          </a:p>
        </p:txBody>
      </p:sp>
      <p:pic>
        <p:nvPicPr>
          <p:cNvPr id="4" name="Google Shape;116;p22">
            <a:extLst>
              <a:ext uri="{FF2B5EF4-FFF2-40B4-BE49-F238E27FC236}">
                <a16:creationId xmlns:a16="http://schemas.microsoft.com/office/drawing/2014/main" id="{AF948894-760C-9CCD-88A0-EEAF66BDD962}"/>
              </a:ext>
            </a:extLst>
          </p:cNvPr>
          <p:cNvPicPr preferRelativeResize="0"/>
          <p:nvPr/>
        </p:nvPicPr>
        <p:blipFill>
          <a:blip r:embed="rId2">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2400948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title"/>
          </p:nvPr>
        </p:nvSpPr>
        <p:spPr>
          <a:xfrm>
            <a:off x="759267" y="766167"/>
            <a:ext cx="11360800" cy="763600"/>
          </a:xfrm>
          <a:prstGeom prst="rect">
            <a:avLst/>
          </a:prstGeom>
        </p:spPr>
        <p:txBody>
          <a:bodyPr spcFirstLastPara="1" vert="horz" wrap="square" lIns="121900" tIns="121900" rIns="121900" bIns="121900" rtlCol="0" anchor="t" anchorCtr="0">
            <a:normAutofit fontScale="90000"/>
          </a:bodyPr>
          <a:lstStyle/>
          <a:p>
            <a:r>
              <a:rPr lang="en" dirty="0">
                <a:latin typeface="Arial" panose="020B0604020202020204" pitchFamily="34" charset="0"/>
                <a:cs typeface="Arial" panose="020B0604020202020204" pitchFamily="34" charset="0"/>
              </a:rPr>
              <a:t>Polymorphism </a:t>
            </a:r>
            <a:r>
              <a:rPr lang="en" sz="2400" dirty="0">
                <a:solidFill>
                  <a:schemeClr val="dk2"/>
                </a:solidFill>
                <a:latin typeface="Arial" panose="020B0604020202020204" pitchFamily="34" charset="0"/>
                <a:cs typeface="Arial" panose="020B0604020202020204" pitchFamily="34" charset="0"/>
              </a:rPr>
              <a:t>(Code Reuse)</a:t>
            </a:r>
            <a:endParaRPr sz="2400" dirty="0">
              <a:solidFill>
                <a:schemeClr val="dk2"/>
              </a:solidFill>
              <a:latin typeface="Arial" panose="020B0604020202020204" pitchFamily="34" charset="0"/>
              <a:cs typeface="Arial" panose="020B0604020202020204" pitchFamily="34" charset="0"/>
            </a:endParaRPr>
          </a:p>
          <a:p>
            <a:endParaRPr dirty="0"/>
          </a:p>
        </p:txBody>
      </p:sp>
      <p:sp>
        <p:nvSpPr>
          <p:cNvPr id="137" name="Google Shape;137;p25"/>
          <p:cNvSpPr txBox="1">
            <a:spLocks noGrp="1"/>
          </p:cNvSpPr>
          <p:nvPr>
            <p:ph type="body" idx="1"/>
          </p:nvPr>
        </p:nvSpPr>
        <p:spPr>
          <a:xfrm>
            <a:off x="831200" y="1543717"/>
            <a:ext cx="10565047" cy="4555200"/>
          </a:xfrm>
          <a:prstGeom prst="rect">
            <a:avLst/>
          </a:prstGeom>
        </p:spPr>
        <p:txBody>
          <a:bodyPr spcFirstLastPara="1" vert="horz" wrap="square" lIns="121900" tIns="121900" rIns="121900" bIns="121900" rtlCol="0" anchor="t" anchorCtr="0">
            <a:normAutofit lnSpcReduction="10000"/>
          </a:bodyPr>
          <a:lstStyle/>
          <a:p>
            <a:pPr marL="0" indent="0">
              <a:buClr>
                <a:schemeClr val="dk1"/>
              </a:buClr>
              <a:buSzPts val="1100"/>
              <a:buNone/>
            </a:pPr>
            <a:r>
              <a:rPr lang="en" dirty="0">
                <a:latin typeface="Arial" panose="020B0604020202020204" pitchFamily="34" charset="0"/>
                <a:cs typeface="Arial" panose="020B0604020202020204" pitchFamily="34" charset="0"/>
              </a:rPr>
              <a:t>is a powerful concept in OOP and allows for more flexible and extensible code by promoting code reuse and reducing the amount of duplicate code required.</a:t>
            </a:r>
            <a:endParaRPr dirty="0">
              <a:latin typeface="Arial" panose="020B0604020202020204" pitchFamily="34" charset="0"/>
              <a:cs typeface="Arial" panose="020B0604020202020204" pitchFamily="34" charset="0"/>
            </a:endParaRPr>
          </a:p>
          <a:p>
            <a:pPr marL="0" indent="0">
              <a:spcBef>
                <a:spcPts val="1600"/>
              </a:spcBef>
              <a:buClr>
                <a:schemeClr val="dk1"/>
              </a:buClr>
              <a:buSzPts val="1100"/>
              <a:buNone/>
            </a:pPr>
            <a:endParaRPr dirty="0"/>
          </a:p>
          <a:p>
            <a:pPr marL="0" indent="0">
              <a:spcBef>
                <a:spcPts val="1600"/>
              </a:spcBef>
              <a:buNone/>
            </a:pPr>
            <a:endParaRPr sz="1867" dirty="0"/>
          </a:p>
          <a:p>
            <a:pPr marL="0" indent="0">
              <a:spcBef>
                <a:spcPts val="1600"/>
              </a:spcBef>
              <a:buNone/>
            </a:pPr>
            <a:endParaRPr sz="1867" dirty="0"/>
          </a:p>
          <a:p>
            <a:pPr marL="0" indent="0">
              <a:spcBef>
                <a:spcPts val="1600"/>
              </a:spcBef>
              <a:buNone/>
            </a:pPr>
            <a:endParaRPr sz="1867" dirty="0"/>
          </a:p>
          <a:p>
            <a:pPr marL="0" indent="0">
              <a:spcBef>
                <a:spcPts val="1600"/>
              </a:spcBef>
              <a:buNone/>
            </a:pPr>
            <a:endParaRPr sz="1867" dirty="0"/>
          </a:p>
          <a:p>
            <a:pPr marL="0" indent="0">
              <a:spcBef>
                <a:spcPts val="1600"/>
              </a:spcBef>
              <a:spcAft>
                <a:spcPts val="1600"/>
              </a:spcAft>
              <a:buNone/>
            </a:pPr>
            <a:r>
              <a:rPr lang="en" sz="1867" dirty="0"/>
              <a:t>Will Shine on Inheritance. Next Time.</a:t>
            </a:r>
            <a:endParaRPr sz="1867" dirty="0"/>
          </a:p>
        </p:txBody>
      </p:sp>
      <p:pic>
        <p:nvPicPr>
          <p:cNvPr id="2" name="Google Shape;116;p22">
            <a:extLst>
              <a:ext uri="{FF2B5EF4-FFF2-40B4-BE49-F238E27FC236}">
                <a16:creationId xmlns:a16="http://schemas.microsoft.com/office/drawing/2014/main" id="{B1FFC8E6-E743-EF40-2F57-6CC3E4049B46}"/>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pic>
        <p:nvPicPr>
          <p:cNvPr id="3" name="Google Shape;116;p22">
            <a:extLst>
              <a:ext uri="{FF2B5EF4-FFF2-40B4-BE49-F238E27FC236}">
                <a16:creationId xmlns:a16="http://schemas.microsoft.com/office/drawing/2014/main" id="{108A7919-C4C7-BA4C-00F8-75C591D48260}"/>
              </a:ext>
            </a:extLst>
          </p:cNvPr>
          <p:cNvPicPr preferRelativeResize="0"/>
          <p:nvPr/>
        </p:nvPicPr>
        <p:blipFill>
          <a:blip r:embed="rId3">
            <a:alphaModFix/>
          </a:blip>
          <a:stretch>
            <a:fillRect/>
          </a:stretch>
        </p:blipFill>
        <p:spPr>
          <a:xfrm>
            <a:off x="10730729" y="152400"/>
            <a:ext cx="1403433" cy="10034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4C05-135B-E939-CFC6-2A546892B395}"/>
              </a:ext>
            </a:extLst>
          </p:cNvPr>
          <p:cNvSpPr>
            <a:spLocks noGrp="1"/>
          </p:cNvSpPr>
          <p:nvPr>
            <p:ph type="title"/>
          </p:nvPr>
        </p:nvSpPr>
        <p:spPr>
          <a:xfrm>
            <a:off x="762000" y="758953"/>
            <a:ext cx="4089779" cy="2028388"/>
          </a:xfrm>
        </p:spPr>
        <p:txBody>
          <a:bodyPr anchor="ctr">
            <a:normAutofit/>
          </a:bodyPr>
          <a:lstStyle/>
          <a:p>
            <a:r>
              <a:rPr lang="en-US" dirty="0"/>
              <a:t>Function Overloading</a:t>
            </a:r>
          </a:p>
        </p:txBody>
      </p:sp>
      <p:sp>
        <p:nvSpPr>
          <p:cNvPr id="3" name="Content Placeholder 2">
            <a:extLst>
              <a:ext uri="{FF2B5EF4-FFF2-40B4-BE49-F238E27FC236}">
                <a16:creationId xmlns:a16="http://schemas.microsoft.com/office/drawing/2014/main" id="{3CF10F5F-B4AD-D125-7C35-5347778939E7}"/>
              </a:ext>
            </a:extLst>
          </p:cNvPr>
          <p:cNvSpPr>
            <a:spLocks noGrp="1"/>
          </p:cNvSpPr>
          <p:nvPr>
            <p:ph idx="1"/>
          </p:nvPr>
        </p:nvSpPr>
        <p:spPr>
          <a:xfrm>
            <a:off x="762000" y="2893326"/>
            <a:ext cx="4089779" cy="3202674"/>
          </a:xfrm>
        </p:spPr>
        <p:txBody>
          <a:bodyPr anchor="t">
            <a:normAutofit/>
          </a:bodyPr>
          <a:lstStyle/>
          <a:p>
            <a:r>
              <a:rPr lang="en-US" altLang="en-US" dirty="0"/>
              <a:t>Functions with </a:t>
            </a:r>
            <a:r>
              <a:rPr lang="en-US" altLang="en-US" b="1" dirty="0"/>
              <a:t>same name </a:t>
            </a:r>
            <a:r>
              <a:rPr lang="en-US" altLang="en-US" dirty="0"/>
              <a:t>and </a:t>
            </a:r>
            <a:r>
              <a:rPr lang="en-US" altLang="en-US" b="1" dirty="0"/>
              <a:t>different parameters</a:t>
            </a:r>
          </a:p>
          <a:p>
            <a:r>
              <a:rPr lang="en-US" altLang="en-US" dirty="0"/>
              <a:t>Overloaded functions should perform similar tasks </a:t>
            </a:r>
          </a:p>
          <a:p>
            <a:endParaRPr lang="en-US" dirty="0"/>
          </a:p>
        </p:txBody>
      </p:sp>
      <p:pic>
        <p:nvPicPr>
          <p:cNvPr id="4" name="Picture 2">
            <a:extLst>
              <a:ext uri="{FF2B5EF4-FFF2-40B4-BE49-F238E27FC236}">
                <a16:creationId xmlns:a16="http://schemas.microsoft.com/office/drawing/2014/main" id="{6948A255-0B06-DAA0-715E-C6A2AF454B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71" t="15909" r="57387" b="28572"/>
          <a:stretch/>
        </p:blipFill>
        <p:spPr bwMode="auto">
          <a:xfrm>
            <a:off x="6145487" y="1522145"/>
            <a:ext cx="4018104" cy="457266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Google Shape;116;p22">
            <a:extLst>
              <a:ext uri="{FF2B5EF4-FFF2-40B4-BE49-F238E27FC236}">
                <a16:creationId xmlns:a16="http://schemas.microsoft.com/office/drawing/2014/main" id="{0AD4D1E5-E78A-F2A1-7DB9-A786BA506410}"/>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430856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831200" y="773033"/>
            <a:ext cx="11360800" cy="763600"/>
          </a:xfrm>
          <a:prstGeom prst="rect">
            <a:avLst/>
          </a:prstGeom>
        </p:spPr>
        <p:txBody>
          <a:bodyPr spcFirstLastPara="1" vert="horz" wrap="square" lIns="121900" tIns="121900" rIns="121900" bIns="121900" rtlCol="0" anchor="t" anchorCtr="0">
            <a:normAutofit fontScale="90000"/>
          </a:bodyPr>
          <a:lstStyle/>
          <a:p>
            <a:r>
              <a:rPr lang="en" dirty="0">
                <a:latin typeface="Arial" panose="020B0604020202020204" pitchFamily="34" charset="0"/>
                <a:cs typeface="Arial" panose="020B0604020202020204" pitchFamily="34" charset="0"/>
              </a:rPr>
              <a:t>Key Concepts </a:t>
            </a:r>
            <a:r>
              <a:rPr lang="en" sz="2400" dirty="0">
                <a:solidFill>
                  <a:schemeClr val="dk2"/>
                </a:solidFill>
                <a:latin typeface="Arial" panose="020B0604020202020204" pitchFamily="34" charset="0"/>
                <a:cs typeface="Arial" panose="020B0604020202020204" pitchFamily="34" charset="0"/>
              </a:rPr>
              <a:t>(Car Example)</a:t>
            </a:r>
            <a:endParaRPr sz="2400" dirty="0">
              <a:solidFill>
                <a:schemeClr val="dk2"/>
              </a:solidFill>
              <a:latin typeface="Arial" panose="020B0604020202020204" pitchFamily="34" charset="0"/>
              <a:cs typeface="Arial" panose="020B0604020202020204" pitchFamily="34" charset="0"/>
            </a:endParaRPr>
          </a:p>
          <a:p>
            <a:endParaRPr dirty="0"/>
          </a:p>
        </p:txBody>
      </p:sp>
      <p:sp>
        <p:nvSpPr>
          <p:cNvPr id="144" name="Google Shape;144;p26"/>
          <p:cNvSpPr txBox="1">
            <a:spLocks noGrp="1"/>
          </p:cNvSpPr>
          <p:nvPr>
            <p:ph type="body" idx="1"/>
          </p:nvPr>
        </p:nvSpPr>
        <p:spPr>
          <a:xfrm>
            <a:off x="831200" y="1874164"/>
            <a:ext cx="10638690" cy="4555200"/>
          </a:xfrm>
          <a:prstGeom prst="rect">
            <a:avLst/>
          </a:prstGeom>
        </p:spPr>
        <p:txBody>
          <a:bodyPr spcFirstLastPara="1" vert="horz" wrap="square" lIns="121900" tIns="121900" rIns="121900" bIns="121900" rtlCol="0" anchor="t" anchorCtr="0">
            <a:normAutofit/>
          </a:bodyPr>
          <a:lstStyle/>
          <a:p>
            <a:pPr marL="0" indent="0">
              <a:buClr>
                <a:schemeClr val="dk1"/>
              </a:buClr>
              <a:buSzPts val="1100"/>
              <a:buNone/>
            </a:pPr>
            <a:r>
              <a:rPr lang="en" dirty="0">
                <a:latin typeface="Arial" panose="020B0604020202020204" pitchFamily="34" charset="0"/>
                <a:cs typeface="Arial" panose="020B0604020202020204" pitchFamily="34" charset="0"/>
              </a:rPr>
              <a:t>Encapsulation: Keeping the data (speed and model) private and accessing them through public methods.</a:t>
            </a:r>
            <a:endParaRPr dirty="0">
              <a:latin typeface="Arial" panose="020B0604020202020204" pitchFamily="34" charset="0"/>
              <a:cs typeface="Arial" panose="020B0604020202020204" pitchFamily="34" charset="0"/>
            </a:endParaRPr>
          </a:p>
          <a:p>
            <a:pPr marL="0" indent="0">
              <a:spcBef>
                <a:spcPts val="1600"/>
              </a:spcBef>
              <a:buClr>
                <a:schemeClr val="dk1"/>
              </a:buClr>
              <a:buSzPts val="1100"/>
              <a:buNone/>
            </a:pPr>
            <a:r>
              <a:rPr lang="en" dirty="0">
                <a:latin typeface="Arial" panose="020B0604020202020204" pitchFamily="34" charset="0"/>
                <a:cs typeface="Arial" panose="020B0604020202020204" pitchFamily="34" charset="0"/>
              </a:rPr>
              <a:t>Polymorphism: Demonstrated by overloading the calculateTime function to handle both integer and double types.</a:t>
            </a:r>
            <a:endParaRPr dirty="0">
              <a:latin typeface="Arial" panose="020B0604020202020204" pitchFamily="34" charset="0"/>
              <a:cs typeface="Arial" panose="020B0604020202020204" pitchFamily="34" charset="0"/>
            </a:endParaRPr>
          </a:p>
          <a:p>
            <a:pPr marL="0" indent="0">
              <a:spcBef>
                <a:spcPts val="1600"/>
              </a:spcBef>
              <a:buClr>
                <a:schemeClr val="dk1"/>
              </a:buClr>
              <a:buSzPts val="1100"/>
              <a:buNone/>
            </a:pPr>
            <a:r>
              <a:rPr lang="en" dirty="0">
                <a:latin typeface="Arial" panose="020B0604020202020204" pitchFamily="34" charset="0"/>
                <a:cs typeface="Arial" panose="020B0604020202020204" pitchFamily="34" charset="0"/>
              </a:rPr>
              <a:t>Constructors and Destructor: Used to initialize and clean up objects.</a:t>
            </a:r>
            <a:endParaRPr dirty="0">
              <a:latin typeface="Arial" panose="020B0604020202020204" pitchFamily="34" charset="0"/>
              <a:cs typeface="Arial" panose="020B0604020202020204" pitchFamily="34" charset="0"/>
            </a:endParaRPr>
          </a:p>
          <a:p>
            <a:pPr marL="0" indent="0">
              <a:spcBef>
                <a:spcPts val="1600"/>
              </a:spcBef>
              <a:spcAft>
                <a:spcPts val="1600"/>
              </a:spcAft>
              <a:buNone/>
            </a:pPr>
            <a:endParaRPr dirty="0"/>
          </a:p>
        </p:txBody>
      </p:sp>
      <p:pic>
        <p:nvPicPr>
          <p:cNvPr id="145" name="Google Shape;145;p26"/>
          <p:cNvPicPr preferRelativeResize="0"/>
          <p:nvPr/>
        </p:nvPicPr>
        <p:blipFill>
          <a:blip r:embed="rId3">
            <a:alphaModFix/>
          </a:blip>
          <a:stretch>
            <a:fillRect/>
          </a:stretch>
        </p:blipFill>
        <p:spPr>
          <a:xfrm>
            <a:off x="10659083" y="80188"/>
            <a:ext cx="1403433" cy="10034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980196" y="696534"/>
            <a:ext cx="11360800" cy="763600"/>
          </a:xfrm>
          <a:prstGeom prst="rect">
            <a:avLst/>
          </a:prstGeom>
        </p:spPr>
        <p:txBody>
          <a:bodyPr spcFirstLastPara="1" vert="horz" wrap="square" lIns="121900" tIns="121900" rIns="121900" bIns="121900" rtlCol="0" anchor="t" anchorCtr="0">
            <a:normAutofit fontScale="90000"/>
          </a:bodyPr>
          <a:lstStyle/>
          <a:p>
            <a:r>
              <a:rPr lang="en" dirty="0"/>
              <a:t>Hands-On</a:t>
            </a:r>
            <a:endParaRPr dirty="0"/>
          </a:p>
        </p:txBody>
      </p:sp>
      <p:sp>
        <p:nvSpPr>
          <p:cNvPr id="151" name="Google Shape;151;p2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fontScale="70000" lnSpcReduction="20000"/>
          </a:bodyPr>
          <a:lstStyle/>
          <a:p>
            <a:pPr marL="487668" indent="-471158">
              <a:buClr>
                <a:srgbClr val="81AC84"/>
              </a:buClr>
              <a:buSzPct val="100000"/>
              <a:buFont typeface="Avenir"/>
              <a:buChar char="+"/>
            </a:pPr>
            <a:r>
              <a:rPr lang="en" sz="3467" dirty="0">
                <a:solidFill>
                  <a:schemeClr val="dk1"/>
                </a:solidFill>
                <a:latin typeface="Avenir"/>
                <a:ea typeface="Avenir"/>
                <a:cs typeface="Avenir"/>
                <a:sym typeface="Avenir"/>
              </a:rPr>
              <a:t>Write a program to handle  </a:t>
            </a:r>
            <a:r>
              <a:rPr lang="en" sz="3467" b="1" dirty="0">
                <a:solidFill>
                  <a:schemeClr val="dk1"/>
                </a:solidFill>
                <a:latin typeface="Avenir"/>
                <a:ea typeface="Avenir"/>
                <a:cs typeface="Avenir"/>
                <a:sym typeface="Avenir"/>
              </a:rPr>
              <a:t>Rooms</a:t>
            </a:r>
            <a:r>
              <a:rPr lang="en" sz="3467" dirty="0">
                <a:solidFill>
                  <a:schemeClr val="dk1"/>
                </a:solidFill>
                <a:latin typeface="Avenir"/>
                <a:ea typeface="Avenir"/>
                <a:cs typeface="Avenir"/>
                <a:sym typeface="Avenir"/>
              </a:rPr>
              <a:t> of any apartment by creating Room Class.</a:t>
            </a:r>
            <a:endParaRPr sz="3467" dirty="0">
              <a:solidFill>
                <a:schemeClr val="dk1"/>
              </a:solidFill>
              <a:latin typeface="Avenir"/>
              <a:ea typeface="Avenir"/>
              <a:cs typeface="Avenir"/>
              <a:sym typeface="Avenir"/>
            </a:endParaRPr>
          </a:p>
          <a:p>
            <a:pPr marL="487668" indent="-471158">
              <a:spcBef>
                <a:spcPts val="1200"/>
              </a:spcBef>
              <a:buClr>
                <a:srgbClr val="81AC84"/>
              </a:buClr>
              <a:buSzPct val="100000"/>
              <a:buFont typeface="Avenir"/>
              <a:buChar char="+"/>
            </a:pPr>
            <a:r>
              <a:rPr lang="en" sz="3467" dirty="0">
                <a:solidFill>
                  <a:schemeClr val="dk1"/>
                </a:solidFill>
                <a:latin typeface="Avenir"/>
                <a:ea typeface="Avenir"/>
                <a:cs typeface="Avenir"/>
                <a:sym typeface="Avenir"/>
              </a:rPr>
              <a:t>Member variables: Length, breadth, room_name.</a:t>
            </a:r>
            <a:endParaRPr sz="3467" dirty="0">
              <a:solidFill>
                <a:schemeClr val="dk1"/>
              </a:solidFill>
              <a:latin typeface="Avenir"/>
              <a:ea typeface="Avenir"/>
              <a:cs typeface="Avenir"/>
              <a:sym typeface="Avenir"/>
            </a:endParaRPr>
          </a:p>
          <a:p>
            <a:pPr marL="487668" indent="-471158">
              <a:spcBef>
                <a:spcPts val="1200"/>
              </a:spcBef>
              <a:buClr>
                <a:srgbClr val="81AC84"/>
              </a:buClr>
              <a:buSzPct val="100000"/>
              <a:buFont typeface="Avenir"/>
              <a:buChar char="+"/>
            </a:pPr>
            <a:r>
              <a:rPr lang="en" sz="3467" dirty="0">
                <a:solidFill>
                  <a:schemeClr val="dk1"/>
                </a:solidFill>
                <a:latin typeface="Avenir"/>
                <a:ea typeface="Avenir"/>
                <a:cs typeface="Avenir"/>
                <a:sym typeface="Avenir"/>
              </a:rPr>
              <a:t>Make three constructors:</a:t>
            </a:r>
            <a:endParaRPr sz="3467" dirty="0">
              <a:solidFill>
                <a:schemeClr val="dk1"/>
              </a:solidFill>
              <a:latin typeface="Avenir"/>
              <a:ea typeface="Avenir"/>
              <a:cs typeface="Avenir"/>
              <a:sym typeface="Avenir"/>
            </a:endParaRPr>
          </a:p>
          <a:p>
            <a:pPr marL="944856" lvl="1" indent="-444489">
              <a:spcBef>
                <a:spcPts val="1200"/>
              </a:spcBef>
              <a:buClr>
                <a:srgbClr val="3F3F3F"/>
              </a:buClr>
              <a:buSzPct val="100000"/>
              <a:buChar char="•"/>
            </a:pPr>
            <a:r>
              <a:rPr lang="en" sz="2667" dirty="0">
                <a:solidFill>
                  <a:srgbClr val="3F3F3F"/>
                </a:solidFill>
                <a:latin typeface="Avenir"/>
                <a:ea typeface="Avenir"/>
                <a:cs typeface="Avenir"/>
                <a:sym typeface="Avenir"/>
              </a:rPr>
              <a:t>Default: length = 6.9, breadth =  4.2, room_name = “bed Room”.</a:t>
            </a:r>
            <a:endParaRPr sz="2667" dirty="0">
              <a:solidFill>
                <a:srgbClr val="3F3F3F"/>
              </a:solidFill>
              <a:latin typeface="Avenir"/>
              <a:ea typeface="Avenir"/>
              <a:cs typeface="Avenir"/>
              <a:sym typeface="Avenir"/>
            </a:endParaRPr>
          </a:p>
          <a:p>
            <a:pPr marL="944856" lvl="1" indent="-444489">
              <a:spcBef>
                <a:spcPts val="1200"/>
              </a:spcBef>
              <a:buClr>
                <a:srgbClr val="3F3F3F"/>
              </a:buClr>
              <a:buSzPct val="100000"/>
              <a:buChar char="•"/>
            </a:pPr>
            <a:r>
              <a:rPr lang="en" sz="2667" dirty="0">
                <a:solidFill>
                  <a:srgbClr val="3F3F3F"/>
                </a:solidFill>
                <a:latin typeface="Avenir"/>
                <a:ea typeface="Avenir"/>
                <a:cs typeface="Avenir"/>
                <a:sym typeface="Avenir"/>
              </a:rPr>
              <a:t>Parameterized:  by passing (Length, breadth, room_name) to member variables.</a:t>
            </a:r>
            <a:endParaRPr sz="2667" dirty="0">
              <a:solidFill>
                <a:srgbClr val="3F3F3F"/>
              </a:solidFill>
              <a:latin typeface="Avenir"/>
              <a:ea typeface="Avenir"/>
              <a:cs typeface="Avenir"/>
              <a:sym typeface="Avenir"/>
            </a:endParaRPr>
          </a:p>
          <a:p>
            <a:pPr marL="944856" lvl="1" indent="-444489">
              <a:spcBef>
                <a:spcPts val="1200"/>
              </a:spcBef>
              <a:buClr>
                <a:srgbClr val="3F3F3F"/>
              </a:buClr>
              <a:buSzPct val="100000"/>
              <a:buChar char="•"/>
            </a:pPr>
            <a:r>
              <a:rPr lang="en" sz="2667" dirty="0">
                <a:solidFill>
                  <a:srgbClr val="3F3F3F"/>
                </a:solidFill>
                <a:latin typeface="Avenir"/>
                <a:ea typeface="Avenir"/>
                <a:cs typeface="Avenir"/>
                <a:sym typeface="Avenir"/>
              </a:rPr>
              <a:t>Constructor with passing one argument (Length) and fixed breadth = 7.2 and room_name = “Living Room”. </a:t>
            </a:r>
            <a:endParaRPr sz="2667" dirty="0">
              <a:solidFill>
                <a:srgbClr val="3F3F3F"/>
              </a:solidFill>
              <a:latin typeface="Avenir"/>
              <a:ea typeface="Avenir"/>
              <a:cs typeface="Avenir"/>
              <a:sym typeface="Avenir"/>
            </a:endParaRPr>
          </a:p>
          <a:p>
            <a:pPr marL="487668" indent="-471158">
              <a:spcBef>
                <a:spcPts val="1200"/>
              </a:spcBef>
              <a:buClr>
                <a:srgbClr val="81AC84"/>
              </a:buClr>
              <a:buSzPct val="100000"/>
              <a:buFont typeface="Avenir"/>
              <a:buChar char="+"/>
            </a:pPr>
            <a:r>
              <a:rPr lang="en" sz="3467" dirty="0">
                <a:solidFill>
                  <a:schemeClr val="dk1"/>
                </a:solidFill>
                <a:latin typeface="Avenir"/>
                <a:ea typeface="Avenir"/>
                <a:cs typeface="Avenir"/>
                <a:sym typeface="Avenir"/>
              </a:rPr>
              <a:t>Apply Encapsulation by using </a:t>
            </a:r>
            <a:r>
              <a:rPr lang="en" sz="3467" b="1" dirty="0">
                <a:solidFill>
                  <a:schemeClr val="dk1"/>
                </a:solidFill>
                <a:latin typeface="Avenir"/>
                <a:ea typeface="Avenir"/>
                <a:cs typeface="Avenir"/>
                <a:sym typeface="Avenir"/>
              </a:rPr>
              <a:t>Setters</a:t>
            </a:r>
            <a:r>
              <a:rPr lang="en" sz="3467" dirty="0">
                <a:solidFill>
                  <a:schemeClr val="dk1"/>
                </a:solidFill>
                <a:latin typeface="Avenir"/>
                <a:ea typeface="Avenir"/>
                <a:cs typeface="Avenir"/>
                <a:sym typeface="Avenir"/>
              </a:rPr>
              <a:t> and </a:t>
            </a:r>
            <a:r>
              <a:rPr lang="en" sz="3467" b="1" dirty="0">
                <a:solidFill>
                  <a:schemeClr val="dk1"/>
                </a:solidFill>
                <a:latin typeface="Avenir"/>
                <a:ea typeface="Avenir"/>
                <a:cs typeface="Avenir"/>
                <a:sym typeface="Avenir"/>
              </a:rPr>
              <a:t>getters</a:t>
            </a:r>
            <a:r>
              <a:rPr lang="en" sz="3467" dirty="0">
                <a:solidFill>
                  <a:schemeClr val="dk1"/>
                </a:solidFill>
                <a:latin typeface="Avenir"/>
                <a:ea typeface="Avenir"/>
                <a:cs typeface="Avenir"/>
                <a:sym typeface="Avenir"/>
              </a:rPr>
              <a:t>.</a:t>
            </a:r>
            <a:endParaRPr sz="3467" dirty="0">
              <a:solidFill>
                <a:schemeClr val="dk1"/>
              </a:solidFill>
              <a:latin typeface="Avenir"/>
              <a:ea typeface="Avenir"/>
              <a:cs typeface="Avenir"/>
              <a:sym typeface="Avenir"/>
            </a:endParaRPr>
          </a:p>
          <a:p>
            <a:pPr marL="487668" indent="-471158">
              <a:spcBef>
                <a:spcPts val="1200"/>
              </a:spcBef>
              <a:buClr>
                <a:srgbClr val="81AC84"/>
              </a:buClr>
              <a:buSzPct val="100000"/>
              <a:buFont typeface="Avenir"/>
              <a:buChar char="+"/>
            </a:pPr>
            <a:r>
              <a:rPr lang="en" sz="3467" dirty="0">
                <a:solidFill>
                  <a:schemeClr val="dk1"/>
                </a:solidFill>
                <a:latin typeface="Avenir"/>
                <a:ea typeface="Avenir"/>
                <a:cs typeface="Avenir"/>
                <a:sym typeface="Avenir"/>
              </a:rPr>
              <a:t>Calculate </a:t>
            </a:r>
            <a:r>
              <a:rPr lang="en" sz="3467" b="1" dirty="0">
                <a:solidFill>
                  <a:schemeClr val="dk1"/>
                </a:solidFill>
                <a:latin typeface="Avenir"/>
                <a:ea typeface="Avenir"/>
                <a:cs typeface="Avenir"/>
                <a:sym typeface="Avenir"/>
              </a:rPr>
              <a:t>Area</a:t>
            </a:r>
            <a:r>
              <a:rPr lang="en" sz="3467" dirty="0">
                <a:solidFill>
                  <a:schemeClr val="dk1"/>
                </a:solidFill>
                <a:latin typeface="Avenir"/>
                <a:ea typeface="Avenir"/>
                <a:cs typeface="Avenir"/>
                <a:sym typeface="Avenir"/>
              </a:rPr>
              <a:t> of the Room.</a:t>
            </a:r>
            <a:endParaRPr sz="3467" dirty="0">
              <a:solidFill>
                <a:schemeClr val="dk1"/>
              </a:solidFill>
              <a:latin typeface="Avenir"/>
              <a:ea typeface="Avenir"/>
              <a:cs typeface="Avenir"/>
              <a:sym typeface="Avenir"/>
            </a:endParaRPr>
          </a:p>
          <a:p>
            <a:pPr marL="487668" indent="-471158">
              <a:spcBef>
                <a:spcPts val="1200"/>
              </a:spcBef>
              <a:buClr>
                <a:srgbClr val="81AC84"/>
              </a:buClr>
              <a:buSzPct val="100000"/>
              <a:buFont typeface="Avenir"/>
              <a:buChar char="+"/>
            </a:pPr>
            <a:r>
              <a:rPr lang="en" sz="3467" dirty="0">
                <a:solidFill>
                  <a:schemeClr val="dk1"/>
                </a:solidFill>
                <a:latin typeface="Avenir"/>
                <a:ea typeface="Avenir"/>
                <a:cs typeface="Avenir"/>
                <a:sym typeface="Avenir"/>
              </a:rPr>
              <a:t>Create 3 objects to apply every constructor type.</a:t>
            </a:r>
            <a:endParaRPr sz="3467" dirty="0">
              <a:solidFill>
                <a:schemeClr val="dk1"/>
              </a:solidFill>
              <a:latin typeface="Avenir"/>
              <a:ea typeface="Avenir"/>
              <a:cs typeface="Avenir"/>
              <a:sym typeface="Avenir"/>
            </a:endParaRPr>
          </a:p>
          <a:p>
            <a:pPr marL="0" indent="0">
              <a:spcAft>
                <a:spcPts val="1600"/>
              </a:spcAft>
              <a:buNone/>
            </a:pPr>
            <a:endParaRPr dirty="0"/>
          </a:p>
        </p:txBody>
      </p:sp>
      <p:pic>
        <p:nvPicPr>
          <p:cNvPr id="152" name="Google Shape;152;p27"/>
          <p:cNvPicPr preferRelativeResize="0"/>
          <p:nvPr/>
        </p:nvPicPr>
        <p:blipFill rotWithShape="1">
          <a:blip r:embed="rId3">
            <a:alphaModFix/>
          </a:blip>
          <a:srcRect/>
          <a:stretch/>
        </p:blipFill>
        <p:spPr>
          <a:xfrm>
            <a:off x="7502634" y="4495799"/>
            <a:ext cx="4209900" cy="2054333"/>
          </a:xfrm>
          <a:prstGeom prst="rect">
            <a:avLst/>
          </a:prstGeom>
          <a:noFill/>
          <a:ln>
            <a:noFill/>
          </a:ln>
        </p:spPr>
      </p:pic>
      <p:pic>
        <p:nvPicPr>
          <p:cNvPr id="2" name="Google Shape;116;p22">
            <a:extLst>
              <a:ext uri="{FF2B5EF4-FFF2-40B4-BE49-F238E27FC236}">
                <a16:creationId xmlns:a16="http://schemas.microsoft.com/office/drawing/2014/main" id="{1F9A1EB2-24A5-C366-7547-C2244E225E88}"/>
              </a:ext>
            </a:extLst>
          </p:cNvPr>
          <p:cNvPicPr preferRelativeResize="0"/>
          <p:nvPr/>
        </p:nvPicPr>
        <p:blipFill>
          <a:blip r:embed="rId4">
            <a:alphaModFix/>
          </a:blip>
          <a:stretch>
            <a:fillRect/>
          </a:stretch>
        </p:blipFill>
        <p:spPr>
          <a:xfrm>
            <a:off x="10578329" y="13960"/>
            <a:ext cx="1403433" cy="100346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4E0C28-2643-DC5D-4C46-68BE8BE3381A}"/>
              </a:ext>
            </a:extLst>
          </p:cNvPr>
          <p:cNvSpPr>
            <a:spLocks noGrp="1"/>
          </p:cNvSpPr>
          <p:nvPr>
            <p:ph type="title"/>
          </p:nvPr>
        </p:nvSpPr>
        <p:spPr>
          <a:xfrm>
            <a:off x="1517903" y="1461686"/>
            <a:ext cx="4680595" cy="2853164"/>
          </a:xfrm>
        </p:spPr>
        <p:txBody>
          <a:bodyPr vert="horz" lIns="91440" tIns="45720" rIns="91440" bIns="45720" rtlCol="0" anchor="ctr">
            <a:normAutofit/>
          </a:bodyPr>
          <a:lstStyle/>
          <a:p>
            <a:r>
              <a:rPr lang="en-US" sz="6000"/>
              <a:t>Thank You!</a:t>
            </a:r>
            <a:br>
              <a:rPr lang="en-US" sz="6000"/>
            </a:br>
            <a:endParaRPr lang="en-US" sz="6000"/>
          </a:p>
        </p:txBody>
      </p:sp>
      <p:pic>
        <p:nvPicPr>
          <p:cNvPr id="6" name="Graphic 5" descr="Handshake">
            <a:extLst>
              <a:ext uri="{FF2B5EF4-FFF2-40B4-BE49-F238E27FC236}">
                <a16:creationId xmlns:a16="http://schemas.microsoft.com/office/drawing/2014/main" id="{A3E9D41D-B019-64C9-2214-0460130276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42761" y="1514857"/>
            <a:ext cx="3828287" cy="3828287"/>
          </a:xfrm>
          <a:prstGeom prst="rect">
            <a:avLst/>
          </a:prstGeom>
        </p:spPr>
      </p:pic>
      <p:pic>
        <p:nvPicPr>
          <p:cNvPr id="3" name="Google Shape;116;p22">
            <a:extLst>
              <a:ext uri="{FF2B5EF4-FFF2-40B4-BE49-F238E27FC236}">
                <a16:creationId xmlns:a16="http://schemas.microsoft.com/office/drawing/2014/main" id="{790A378C-9558-221E-79E5-874ECBA33BDC}"/>
              </a:ext>
            </a:extLst>
          </p:cNvPr>
          <p:cNvPicPr preferRelativeResize="0"/>
          <p:nvPr/>
        </p:nvPicPr>
        <p:blipFill>
          <a:blip r:embed="rId4">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45349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 C++</a:t>
            </a:r>
            <a:endParaRPr lang="en-US" dirty="0">
              <a:solidFill>
                <a:srgbClr val="5271FF"/>
              </a:solidFill>
              <a:latin typeface="+mn-lt"/>
            </a:endParaRPr>
          </a:p>
        </p:txBody>
      </p:sp>
      <p:sp>
        <p:nvSpPr>
          <p:cNvPr id="9" name="Rectangle 8"/>
          <p:cNvSpPr/>
          <p:nvPr/>
        </p:nvSpPr>
        <p:spPr>
          <a:xfrm>
            <a:off x="895351" y="2408770"/>
            <a:ext cx="1027845" cy="424732"/>
          </a:xfrm>
          <a:prstGeom prst="rect">
            <a:avLst/>
          </a:prstGeom>
        </p:spPr>
        <p:txBody>
          <a:bodyPr wrap="none">
            <a:spAutoFit/>
          </a:bodyPr>
          <a:lstStyle/>
          <a:p>
            <a:pPr lvl="0">
              <a:lnSpc>
                <a:spcPct val="90000"/>
              </a:lnSpc>
              <a:spcBef>
                <a:spcPts val="1000"/>
              </a:spcBef>
            </a:pPr>
            <a:r>
              <a:rPr lang="en-US" sz="2400" b="1" dirty="0">
                <a:solidFill>
                  <a:prstClr val="black"/>
                </a:solidFill>
              </a:rPr>
              <a:t>If else: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025323"/>
            <a:ext cx="5577840" cy="376329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0446" y="4163764"/>
            <a:ext cx="3217522" cy="883997"/>
          </a:xfrm>
          <a:prstGeom prst="rect">
            <a:avLst/>
          </a:prstGeom>
        </p:spPr>
      </p:pic>
    </p:spTree>
    <p:extLst>
      <p:ext uri="{BB962C8B-B14F-4D97-AF65-F5344CB8AC3E}">
        <p14:creationId xmlns:p14="http://schemas.microsoft.com/office/powerpoint/2010/main" val="1783424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 C++</a:t>
            </a:r>
            <a:endParaRPr lang="en-US" dirty="0">
              <a:solidFill>
                <a:srgbClr val="5271FF"/>
              </a:solidFill>
              <a:latin typeface="+mn-lt"/>
            </a:endParaRPr>
          </a:p>
        </p:txBody>
      </p:sp>
      <p:sp>
        <p:nvSpPr>
          <p:cNvPr id="9" name="Rectangle 8"/>
          <p:cNvSpPr/>
          <p:nvPr/>
        </p:nvSpPr>
        <p:spPr>
          <a:xfrm>
            <a:off x="866775" y="2365902"/>
            <a:ext cx="1320618" cy="424732"/>
          </a:xfrm>
          <a:prstGeom prst="rect">
            <a:avLst/>
          </a:prstGeom>
        </p:spPr>
        <p:txBody>
          <a:bodyPr wrap="none">
            <a:spAutoFit/>
          </a:bodyPr>
          <a:lstStyle/>
          <a:p>
            <a:pPr lvl="0">
              <a:lnSpc>
                <a:spcPct val="90000"/>
              </a:lnSpc>
              <a:spcBef>
                <a:spcPts val="1000"/>
              </a:spcBef>
            </a:pPr>
            <a:r>
              <a:rPr lang="en-US" sz="2400" b="1" dirty="0">
                <a:solidFill>
                  <a:prstClr val="black"/>
                </a:solidFill>
              </a:rPr>
              <a:t>For loop: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61" y="2931160"/>
            <a:ext cx="5212080" cy="384146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4061" y="3665166"/>
            <a:ext cx="1928310" cy="2118544"/>
          </a:xfrm>
          <a:prstGeom prst="rect">
            <a:avLst/>
          </a:prstGeom>
        </p:spPr>
      </p:pic>
    </p:spTree>
    <p:extLst>
      <p:ext uri="{BB962C8B-B14F-4D97-AF65-F5344CB8AC3E}">
        <p14:creationId xmlns:p14="http://schemas.microsoft.com/office/powerpoint/2010/main" val="362382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32372" y="834408"/>
            <a:ext cx="8215370" cy="5216588"/>
          </a:xfrm>
          <a:prstGeom prst="rect">
            <a:avLst/>
          </a:prstGeom>
        </p:spPr>
        <p:txBody>
          <a:bodyPr wrap="square" lIns="91440" tIns="45720" rIns="91440" bIns="45720" anchor="t">
            <a:noAutofit/>
          </a:bodyPr>
          <a:lstStyle/>
          <a:p>
            <a:pPr lvl="0">
              <a:spcBef>
                <a:spcPct val="0"/>
              </a:spcBef>
              <a:defRPr/>
            </a:pPr>
            <a:r>
              <a:rPr lang="en-GB" sz="4200" spc="-50" dirty="0">
                <a:latin typeface="Arial" panose="020B0604020202020204" pitchFamily="34" charset="0"/>
                <a:ea typeface="+mj-ea"/>
                <a:cs typeface="Arial" panose="020B0604020202020204" pitchFamily="34" charset="0"/>
              </a:rPr>
              <a:t>Grading</a:t>
            </a:r>
            <a:r>
              <a:rPr lang="en-GB" sz="3600" i="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GB" sz="4200" spc="-50" dirty="0">
                <a:latin typeface="Arial" panose="020B0604020202020204" pitchFamily="34" charset="0"/>
                <a:ea typeface="+mj-ea"/>
                <a:cs typeface="Arial" panose="020B0604020202020204" pitchFamily="34" charset="0"/>
              </a:rPr>
              <a:t>Scheme</a:t>
            </a:r>
          </a:p>
          <a:p>
            <a:pPr>
              <a:spcBef>
                <a:spcPct val="0"/>
              </a:spcBef>
            </a:pPr>
            <a:endParaRPr lang="en-GB" dirty="0">
              <a:solidFill>
                <a:srgbClr val="002060"/>
              </a:solidFill>
              <a:latin typeface="Arial" panose="020B0604020202020204" pitchFamily="34" charset="0"/>
              <a:ea typeface="Tahoma" pitchFamily="34" charset="0"/>
              <a:cs typeface="Arial" panose="020B0604020202020204" pitchFamily="34" charset="0"/>
            </a:endParaRPr>
          </a:p>
          <a:p>
            <a:pPr marL="447675" indent="-264795">
              <a:spcBef>
                <a:spcPct val="0"/>
              </a:spcBef>
              <a:buFont typeface="Wingdings" pitchFamily="2" charset="2"/>
              <a:buChar char="§"/>
            </a:pPr>
            <a:r>
              <a:rPr lang="en-GB" sz="2000" dirty="0">
                <a:solidFill>
                  <a:srgbClr val="002060"/>
                </a:solidFill>
                <a:latin typeface="Arial" panose="020B0604020202020204" pitchFamily="34" charset="0"/>
                <a:ea typeface="Tahoma" pitchFamily="34" charset="0"/>
                <a:cs typeface="Arial" panose="020B0604020202020204" pitchFamily="34" charset="0"/>
              </a:rPr>
              <a:t>Grade Distribution</a:t>
            </a:r>
          </a:p>
          <a:p>
            <a:pPr marL="904875" lvl="1" indent="-264795">
              <a:lnSpc>
                <a:spcPct val="200000"/>
              </a:lnSpc>
              <a:spcBef>
                <a:spcPts val="300"/>
              </a:spcBef>
              <a:buFont typeface="Wingdings" pitchFamily="2" charset="2"/>
              <a:buChar char="§"/>
            </a:pPr>
            <a:r>
              <a:rPr lang="en-GB" sz="2000" dirty="0">
                <a:solidFill>
                  <a:srgbClr val="002060"/>
                </a:solidFill>
                <a:latin typeface="Arial" panose="020B0604020202020204" pitchFamily="34" charset="0"/>
                <a:ea typeface="Tahoma" pitchFamily="34" charset="0"/>
                <a:cs typeface="Arial" panose="020B0604020202020204" pitchFamily="34" charset="0"/>
              </a:rPr>
              <a:t>Labs &amp; Attendance/Participation: 	</a:t>
            </a:r>
            <a:r>
              <a:rPr lang="en-GB" sz="2000" b="1" dirty="0">
                <a:solidFill>
                  <a:srgbClr val="002060"/>
                </a:solidFill>
                <a:latin typeface="Arial" panose="020B0604020202020204" pitchFamily="34" charset="0"/>
                <a:ea typeface="Tahoma" pitchFamily="34" charset="0"/>
                <a:cs typeface="Arial" panose="020B0604020202020204" pitchFamily="34" charset="0"/>
              </a:rPr>
              <a:t>10%</a:t>
            </a:r>
          </a:p>
          <a:p>
            <a:pPr marL="904875" lvl="1" indent="-264795">
              <a:lnSpc>
                <a:spcPct val="200000"/>
              </a:lnSpc>
              <a:spcBef>
                <a:spcPts val="300"/>
              </a:spcBef>
              <a:buFont typeface="Wingdings" pitchFamily="2" charset="2"/>
              <a:buChar char="§"/>
            </a:pPr>
            <a:r>
              <a:rPr lang="en-GB" sz="2000" dirty="0">
                <a:solidFill>
                  <a:srgbClr val="002060"/>
                </a:solidFill>
                <a:latin typeface="Arial" panose="020B0604020202020204" pitchFamily="34" charset="0"/>
                <a:ea typeface="Tahoma"/>
                <a:cs typeface="Arial" panose="020B0604020202020204" pitchFamily="34" charset="0"/>
              </a:rPr>
              <a:t>2 Practical Quizzes 			</a:t>
            </a:r>
            <a:r>
              <a:rPr lang="en-GB" sz="2000" b="1" dirty="0">
                <a:solidFill>
                  <a:srgbClr val="002060"/>
                </a:solidFill>
                <a:latin typeface="Arial" panose="020B0604020202020204" pitchFamily="34" charset="0"/>
                <a:ea typeface="Tahoma"/>
                <a:cs typeface="Arial" panose="020B0604020202020204" pitchFamily="34" charset="0"/>
              </a:rPr>
              <a:t>10%</a:t>
            </a:r>
          </a:p>
          <a:p>
            <a:pPr marL="904875" lvl="1" indent="-264795">
              <a:lnSpc>
                <a:spcPct val="200000"/>
              </a:lnSpc>
              <a:spcBef>
                <a:spcPts val="300"/>
              </a:spcBef>
              <a:buFont typeface="Wingdings" pitchFamily="2" charset="2"/>
              <a:buChar char="§"/>
            </a:pPr>
            <a:r>
              <a:rPr lang="en-GB" sz="2000" dirty="0">
                <a:solidFill>
                  <a:srgbClr val="002060"/>
                </a:solidFill>
                <a:latin typeface="Arial" panose="020B0604020202020204" pitchFamily="34" charset="0"/>
                <a:ea typeface="Tahoma"/>
                <a:cs typeface="Arial" panose="020B0604020202020204" pitchFamily="34" charset="0"/>
              </a:rPr>
              <a:t>2 Assignments (individual) 		</a:t>
            </a:r>
            <a:r>
              <a:rPr lang="en-GB" sz="2000" b="1" dirty="0">
                <a:solidFill>
                  <a:srgbClr val="002060"/>
                </a:solidFill>
                <a:latin typeface="Arial" panose="020B0604020202020204" pitchFamily="34" charset="0"/>
                <a:ea typeface="Tahoma"/>
                <a:cs typeface="Arial" panose="020B0604020202020204" pitchFamily="34" charset="0"/>
              </a:rPr>
              <a:t>15%</a:t>
            </a:r>
          </a:p>
          <a:p>
            <a:pPr marL="904875" lvl="1" indent="-264795">
              <a:lnSpc>
                <a:spcPct val="200000"/>
              </a:lnSpc>
              <a:spcBef>
                <a:spcPts val="300"/>
              </a:spcBef>
              <a:buFont typeface="Wingdings" pitchFamily="2" charset="2"/>
              <a:buChar char="§"/>
            </a:pPr>
            <a:r>
              <a:rPr lang="en-GB" sz="2000" dirty="0">
                <a:solidFill>
                  <a:srgbClr val="002060"/>
                </a:solidFill>
                <a:latin typeface="Arial" panose="020B0604020202020204" pitchFamily="34" charset="0"/>
                <a:ea typeface="Tahoma" pitchFamily="34" charset="0"/>
                <a:cs typeface="Arial" panose="020B0604020202020204" pitchFamily="34" charset="0"/>
              </a:rPr>
              <a:t>1 Project (group-based): 		</a:t>
            </a:r>
            <a:r>
              <a:rPr lang="en-GB" sz="2000" b="1" dirty="0">
                <a:solidFill>
                  <a:srgbClr val="002060"/>
                </a:solidFill>
                <a:latin typeface="Arial" panose="020B0604020202020204" pitchFamily="34" charset="0"/>
                <a:ea typeface="Tahoma" pitchFamily="34" charset="0"/>
                <a:cs typeface="Arial" panose="020B0604020202020204" pitchFamily="34" charset="0"/>
              </a:rPr>
              <a:t>15%</a:t>
            </a:r>
          </a:p>
          <a:p>
            <a:pPr marL="904875" lvl="1" indent="-264795">
              <a:lnSpc>
                <a:spcPct val="200000"/>
              </a:lnSpc>
              <a:spcBef>
                <a:spcPts val="300"/>
              </a:spcBef>
              <a:buFont typeface="Wingdings" pitchFamily="2" charset="2"/>
              <a:buChar char="§"/>
            </a:pPr>
            <a:r>
              <a:rPr lang="en-GB" sz="2000" dirty="0">
                <a:solidFill>
                  <a:srgbClr val="002060"/>
                </a:solidFill>
                <a:latin typeface="Arial" panose="020B0604020202020204" pitchFamily="34" charset="0"/>
                <a:ea typeface="Tahoma" pitchFamily="34" charset="0"/>
                <a:cs typeface="Arial" panose="020B0604020202020204" pitchFamily="34" charset="0"/>
              </a:rPr>
              <a:t>Midterm: 				</a:t>
            </a:r>
            <a:r>
              <a:rPr lang="en-GB" sz="2000" b="1" dirty="0">
                <a:solidFill>
                  <a:srgbClr val="002060"/>
                </a:solidFill>
                <a:latin typeface="Arial" panose="020B0604020202020204" pitchFamily="34" charset="0"/>
                <a:ea typeface="Tahoma" pitchFamily="34" charset="0"/>
                <a:cs typeface="Arial" panose="020B0604020202020204" pitchFamily="34" charset="0"/>
              </a:rPr>
              <a:t>20%</a:t>
            </a:r>
          </a:p>
          <a:p>
            <a:pPr marL="904875" lvl="1" indent="-264795">
              <a:lnSpc>
                <a:spcPct val="200000"/>
              </a:lnSpc>
              <a:spcBef>
                <a:spcPts val="300"/>
              </a:spcBef>
              <a:buFont typeface="Wingdings" pitchFamily="2" charset="2"/>
              <a:buChar char="§"/>
            </a:pPr>
            <a:r>
              <a:rPr lang="en-GB" sz="2000" dirty="0">
                <a:solidFill>
                  <a:srgbClr val="002060"/>
                </a:solidFill>
                <a:latin typeface="Arial" panose="020B0604020202020204" pitchFamily="34" charset="0"/>
                <a:ea typeface="Tahoma" pitchFamily="34" charset="0"/>
                <a:cs typeface="Arial" panose="020B0604020202020204" pitchFamily="34" charset="0"/>
              </a:rPr>
              <a:t>Final: 					</a:t>
            </a:r>
            <a:r>
              <a:rPr lang="en-GB" sz="2000" b="1" dirty="0">
                <a:solidFill>
                  <a:srgbClr val="002060"/>
                </a:solidFill>
                <a:latin typeface="Arial" panose="020B0604020202020204" pitchFamily="34" charset="0"/>
                <a:ea typeface="Tahoma" pitchFamily="34" charset="0"/>
                <a:cs typeface="Arial" panose="020B0604020202020204" pitchFamily="34" charset="0"/>
              </a:rPr>
              <a:t>30%</a:t>
            </a:r>
          </a:p>
          <a:p>
            <a:pPr marL="904875" lvl="1" indent="-264795">
              <a:spcBef>
                <a:spcPts val="600"/>
              </a:spcBef>
              <a:spcAft>
                <a:spcPts val="600"/>
              </a:spcAft>
              <a:buFont typeface="Wingdings" pitchFamily="2" charset="2"/>
              <a:buChar char="§"/>
            </a:pPr>
            <a:endParaRPr lang="en-GB" sz="2000" dirty="0">
              <a:solidFill>
                <a:srgbClr val="002060"/>
              </a:solidFill>
              <a:latin typeface="Arial" panose="020B0604020202020204" pitchFamily="34" charset="0"/>
              <a:ea typeface="Tahoma" pitchFamily="34" charset="0"/>
              <a:cs typeface="Arial" panose="020B0604020202020204" pitchFamily="34" charset="0"/>
            </a:endParaRPr>
          </a:p>
          <a:p>
            <a:pPr marL="904875" lvl="1" indent="-264795">
              <a:spcBef>
                <a:spcPts val="600"/>
              </a:spcBef>
              <a:spcAft>
                <a:spcPts val="600"/>
              </a:spcAft>
              <a:buFont typeface="Wingdings" pitchFamily="2" charset="2"/>
              <a:buChar char="§"/>
            </a:pPr>
            <a:endParaRPr lang="en-GB" sz="2000" dirty="0">
              <a:solidFill>
                <a:srgbClr val="002060"/>
              </a:solidFill>
              <a:latin typeface="Arial" panose="020B0604020202020204" pitchFamily="34" charset="0"/>
              <a:ea typeface="Tahoma" pitchFamily="34" charset="0"/>
              <a:cs typeface="Arial" panose="020B0604020202020204" pitchFamily="34" charset="0"/>
            </a:endParaRPr>
          </a:p>
        </p:txBody>
      </p:sp>
      <p:pic>
        <p:nvPicPr>
          <p:cNvPr id="2" name="Google Shape;116;p22">
            <a:extLst>
              <a:ext uri="{FF2B5EF4-FFF2-40B4-BE49-F238E27FC236}">
                <a16:creationId xmlns:a16="http://schemas.microsoft.com/office/drawing/2014/main" id="{F8DEF6BC-9F65-543A-1CE1-0A2C29E738EA}"/>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35009552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 C++</a:t>
            </a:r>
            <a:endParaRPr lang="en-US" dirty="0">
              <a:solidFill>
                <a:srgbClr val="5271FF"/>
              </a:solidFill>
              <a:latin typeface="+mn-lt"/>
            </a:endParaRPr>
          </a:p>
        </p:txBody>
      </p:sp>
      <p:sp>
        <p:nvSpPr>
          <p:cNvPr id="9" name="Rectangle 8"/>
          <p:cNvSpPr/>
          <p:nvPr/>
        </p:nvSpPr>
        <p:spPr>
          <a:xfrm>
            <a:off x="938214" y="2323042"/>
            <a:ext cx="1659429" cy="424732"/>
          </a:xfrm>
          <a:prstGeom prst="rect">
            <a:avLst/>
          </a:prstGeom>
        </p:spPr>
        <p:txBody>
          <a:bodyPr wrap="none">
            <a:spAutoFit/>
          </a:bodyPr>
          <a:lstStyle/>
          <a:p>
            <a:pPr lvl="0">
              <a:lnSpc>
                <a:spcPct val="90000"/>
              </a:lnSpc>
              <a:spcBef>
                <a:spcPts val="1000"/>
              </a:spcBef>
            </a:pPr>
            <a:r>
              <a:rPr lang="en-US" sz="2400" b="1" dirty="0">
                <a:solidFill>
                  <a:prstClr val="black"/>
                </a:solidFill>
              </a:rPr>
              <a:t>While loop: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78" y="2877888"/>
            <a:ext cx="5212080" cy="394074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134" y="3547635"/>
            <a:ext cx="2488445" cy="2103302"/>
          </a:xfrm>
          <a:prstGeom prst="rect">
            <a:avLst/>
          </a:prstGeom>
        </p:spPr>
      </p:pic>
    </p:spTree>
    <p:extLst>
      <p:ext uri="{BB962C8B-B14F-4D97-AF65-F5344CB8AC3E}">
        <p14:creationId xmlns:p14="http://schemas.microsoft.com/office/powerpoint/2010/main" val="1762305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 C++</a:t>
            </a:r>
            <a:endParaRPr lang="en-US" dirty="0">
              <a:solidFill>
                <a:srgbClr val="5271FF"/>
              </a:solidFill>
              <a:latin typeface="+mn-lt"/>
            </a:endParaRPr>
          </a:p>
        </p:txBody>
      </p:sp>
      <p:sp>
        <p:nvSpPr>
          <p:cNvPr id="9" name="Rectangle 8"/>
          <p:cNvSpPr/>
          <p:nvPr/>
        </p:nvSpPr>
        <p:spPr>
          <a:xfrm>
            <a:off x="815637" y="2129401"/>
            <a:ext cx="1428917" cy="424732"/>
          </a:xfrm>
          <a:prstGeom prst="rect">
            <a:avLst/>
          </a:prstGeom>
        </p:spPr>
        <p:txBody>
          <a:bodyPr wrap="none">
            <a:spAutoFit/>
          </a:bodyPr>
          <a:lstStyle/>
          <a:p>
            <a:pPr lvl="0">
              <a:lnSpc>
                <a:spcPct val="90000"/>
              </a:lnSpc>
              <a:spcBef>
                <a:spcPts val="1000"/>
              </a:spcBef>
            </a:pPr>
            <a:r>
              <a:rPr lang="en-US" sz="2400" b="1" dirty="0">
                <a:solidFill>
                  <a:prstClr val="black"/>
                </a:solidFill>
              </a:rPr>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4819" y="2704904"/>
            <a:ext cx="5212080" cy="37634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9897" y="3895292"/>
            <a:ext cx="2908455" cy="1136072"/>
          </a:xfrm>
          <a:prstGeom prst="rect">
            <a:avLst/>
          </a:prstGeom>
        </p:spPr>
      </p:pic>
    </p:spTree>
    <p:extLst>
      <p:ext uri="{BB962C8B-B14F-4D97-AF65-F5344CB8AC3E}">
        <p14:creationId xmlns:p14="http://schemas.microsoft.com/office/powerpoint/2010/main" val="2533207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 C++</a:t>
            </a:r>
            <a:endParaRPr lang="en-US" dirty="0">
              <a:solidFill>
                <a:srgbClr val="5271FF"/>
              </a:solidFill>
              <a:latin typeface="+mn-lt"/>
            </a:endParaRPr>
          </a:p>
        </p:txBody>
      </p:sp>
      <p:sp>
        <p:nvSpPr>
          <p:cNvPr id="9" name="Rectangle 8"/>
          <p:cNvSpPr/>
          <p:nvPr/>
        </p:nvSpPr>
        <p:spPr>
          <a:xfrm>
            <a:off x="838199" y="2437340"/>
            <a:ext cx="1003544" cy="424732"/>
          </a:xfrm>
          <a:prstGeom prst="rect">
            <a:avLst/>
          </a:prstGeom>
        </p:spPr>
        <p:txBody>
          <a:bodyPr wrap="none">
            <a:spAutoFit/>
          </a:bodyPr>
          <a:lstStyle/>
          <a:p>
            <a:pPr lvl="0">
              <a:lnSpc>
                <a:spcPct val="90000"/>
              </a:lnSpc>
              <a:spcBef>
                <a:spcPts val="1000"/>
              </a:spcBef>
            </a:pPr>
            <a:r>
              <a:rPr lang="en-US" sz="2400" b="1" dirty="0">
                <a:solidFill>
                  <a:prstClr val="black"/>
                </a:solidFill>
              </a:rPr>
              <a:t>Break: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905549"/>
            <a:ext cx="5669280" cy="38847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2618" y="3538105"/>
            <a:ext cx="3656211" cy="2152072"/>
          </a:xfrm>
          <a:prstGeom prst="rect">
            <a:avLst/>
          </a:prstGeom>
        </p:spPr>
      </p:pic>
    </p:spTree>
    <p:extLst>
      <p:ext uri="{BB962C8B-B14F-4D97-AF65-F5344CB8AC3E}">
        <p14:creationId xmlns:p14="http://schemas.microsoft.com/office/powerpoint/2010/main" val="296608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 C++</a:t>
            </a:r>
            <a:endParaRPr lang="en-US" dirty="0">
              <a:solidFill>
                <a:srgbClr val="5271FF"/>
              </a:solidFill>
              <a:latin typeface="+mn-lt"/>
            </a:endParaRPr>
          </a:p>
        </p:txBody>
      </p:sp>
      <p:sp>
        <p:nvSpPr>
          <p:cNvPr id="9" name="Rectangle 8"/>
          <p:cNvSpPr/>
          <p:nvPr/>
        </p:nvSpPr>
        <p:spPr>
          <a:xfrm>
            <a:off x="737626" y="2381176"/>
            <a:ext cx="1382110" cy="424732"/>
          </a:xfrm>
          <a:prstGeom prst="rect">
            <a:avLst/>
          </a:prstGeom>
        </p:spPr>
        <p:txBody>
          <a:bodyPr wrap="none">
            <a:spAutoFit/>
          </a:bodyPr>
          <a:lstStyle/>
          <a:p>
            <a:pPr lvl="0">
              <a:lnSpc>
                <a:spcPct val="90000"/>
              </a:lnSpc>
              <a:spcBef>
                <a:spcPts val="1000"/>
              </a:spcBef>
            </a:pPr>
            <a:r>
              <a:rPr lang="en-US" sz="2400" b="1" dirty="0">
                <a:solidFill>
                  <a:prstClr val="black"/>
                </a:solidFill>
              </a:rPr>
              <a:t>Function: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919222"/>
            <a:ext cx="5577840" cy="38368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9566" y="4145273"/>
            <a:ext cx="2468598" cy="1155961"/>
          </a:xfrm>
          <a:prstGeom prst="rect">
            <a:avLst/>
          </a:prstGeom>
        </p:spPr>
      </p:pic>
    </p:spTree>
    <p:extLst>
      <p:ext uri="{BB962C8B-B14F-4D97-AF65-F5344CB8AC3E}">
        <p14:creationId xmlns:p14="http://schemas.microsoft.com/office/powerpoint/2010/main" val="26321028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C544-8FA9-E36B-1A09-9750B7D17729}"/>
              </a:ext>
            </a:extLst>
          </p:cNvPr>
          <p:cNvSpPr>
            <a:spLocks noGrp="1"/>
          </p:cNvSpPr>
          <p:nvPr>
            <p:ph type="title"/>
          </p:nvPr>
        </p:nvSpPr>
        <p:spPr/>
        <p:txBody>
          <a:bodyPr/>
          <a:lstStyle/>
          <a:p>
            <a:r>
              <a:rPr lang="en-US" dirty="0"/>
              <a:t>Revision – C++</a:t>
            </a:r>
          </a:p>
        </p:txBody>
      </p:sp>
      <p:sp>
        <p:nvSpPr>
          <p:cNvPr id="3" name="Content Placeholder 2">
            <a:extLst>
              <a:ext uri="{FF2B5EF4-FFF2-40B4-BE49-F238E27FC236}">
                <a16:creationId xmlns:a16="http://schemas.microsoft.com/office/drawing/2014/main" id="{5B15652E-3902-155C-B41F-6FFE3842491F}"/>
              </a:ext>
            </a:extLst>
          </p:cNvPr>
          <p:cNvSpPr>
            <a:spLocks noGrp="1"/>
          </p:cNvSpPr>
          <p:nvPr>
            <p:ph idx="1"/>
          </p:nvPr>
        </p:nvSpPr>
        <p:spPr>
          <a:xfrm>
            <a:off x="1517904" y="2535700"/>
            <a:ext cx="4798490" cy="3569678"/>
          </a:xfrm>
        </p:spPr>
        <p:txBody>
          <a:bodyPr/>
          <a:lstStyle/>
          <a:p>
            <a:r>
              <a:rPr lang="en-US" b="1" dirty="0"/>
              <a:t>Structure</a:t>
            </a:r>
            <a:r>
              <a:rPr lang="en-US" dirty="0"/>
              <a:t>: A structure is a user-defined data type in C++. A structure creates a data type that can be used to group items of possibly different types into a single type. </a:t>
            </a:r>
          </a:p>
          <a:p>
            <a:endParaRPr lang="en-US" dirty="0"/>
          </a:p>
        </p:txBody>
      </p:sp>
      <p:pic>
        <p:nvPicPr>
          <p:cNvPr id="4" name="Picture 3">
            <a:extLst>
              <a:ext uri="{FF2B5EF4-FFF2-40B4-BE49-F238E27FC236}">
                <a16:creationId xmlns:a16="http://schemas.microsoft.com/office/drawing/2014/main" id="{930DF900-A85C-3EB7-1946-05D60E8EA2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191" y="1806747"/>
            <a:ext cx="4006994" cy="4115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7787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0EB19-DC2A-8744-0258-E7587DFF6E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65FE4E-E8EF-AEC5-172F-D8F7F087286D}"/>
              </a:ext>
            </a:extLst>
          </p:cNvPr>
          <p:cNvSpPr>
            <a:spLocks noGrp="1"/>
          </p:cNvSpPr>
          <p:nvPr>
            <p:ph type="title"/>
          </p:nvPr>
        </p:nvSpPr>
        <p:spPr/>
        <p:txBody>
          <a:bodyPr/>
          <a:lstStyle/>
          <a:p>
            <a:r>
              <a:rPr lang="en-US" dirty="0"/>
              <a:t>Revision – C++</a:t>
            </a:r>
          </a:p>
        </p:txBody>
      </p:sp>
      <p:sp>
        <p:nvSpPr>
          <p:cNvPr id="3" name="Content Placeholder 2">
            <a:extLst>
              <a:ext uri="{FF2B5EF4-FFF2-40B4-BE49-F238E27FC236}">
                <a16:creationId xmlns:a16="http://schemas.microsoft.com/office/drawing/2014/main" id="{65B6C5CE-2B02-5A04-86A2-7A474803776B}"/>
              </a:ext>
            </a:extLst>
          </p:cNvPr>
          <p:cNvSpPr>
            <a:spLocks noGrp="1"/>
          </p:cNvSpPr>
          <p:nvPr>
            <p:ph idx="1"/>
          </p:nvPr>
        </p:nvSpPr>
        <p:spPr>
          <a:xfrm>
            <a:off x="1517905" y="2535699"/>
            <a:ext cx="4868828" cy="3559815"/>
          </a:xfrm>
        </p:spPr>
        <p:txBody>
          <a:bodyPr/>
          <a:lstStyle/>
          <a:p>
            <a:r>
              <a:rPr lang="en-US" b="1" dirty="0"/>
              <a:t>Structure</a:t>
            </a:r>
            <a:r>
              <a:rPr lang="en-US" dirty="0"/>
              <a:t>: A structure is a user-defined data type in C++. A structure creates a data type that can be used to group items of possibly different types into a single type. </a:t>
            </a:r>
          </a:p>
          <a:p>
            <a:endParaRPr lang="en-US" dirty="0"/>
          </a:p>
        </p:txBody>
      </p:sp>
      <p:pic>
        <p:nvPicPr>
          <p:cNvPr id="5" name="Picture 4">
            <a:extLst>
              <a:ext uri="{FF2B5EF4-FFF2-40B4-BE49-F238E27FC236}">
                <a16:creationId xmlns:a16="http://schemas.microsoft.com/office/drawing/2014/main" id="{9090641B-71AF-E823-8014-F86635AA3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1305" y="2103133"/>
            <a:ext cx="4403188" cy="3559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317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 C++</a:t>
            </a:r>
            <a:endParaRPr lang="en-US" dirty="0">
              <a:solidFill>
                <a:srgbClr val="5271FF"/>
              </a:solidFill>
              <a:latin typeface="+mn-lt"/>
            </a:endParaRPr>
          </a:p>
        </p:txBody>
      </p:sp>
      <p:sp>
        <p:nvSpPr>
          <p:cNvPr id="9" name="Rectangle 8"/>
          <p:cNvSpPr/>
          <p:nvPr/>
        </p:nvSpPr>
        <p:spPr>
          <a:xfrm>
            <a:off x="838199" y="2437340"/>
            <a:ext cx="3998915" cy="424732"/>
          </a:xfrm>
          <a:prstGeom prst="rect">
            <a:avLst/>
          </a:prstGeom>
        </p:spPr>
        <p:txBody>
          <a:bodyPr wrap="none">
            <a:spAutoFit/>
          </a:bodyPr>
          <a:lstStyle/>
          <a:p>
            <a:pPr lvl="0">
              <a:lnSpc>
                <a:spcPct val="90000"/>
              </a:lnSpc>
              <a:spcBef>
                <a:spcPts val="1000"/>
              </a:spcBef>
            </a:pPr>
            <a:r>
              <a:rPr lang="en-US" sz="2400" b="1" dirty="0">
                <a:solidFill>
                  <a:prstClr val="black"/>
                </a:solidFill>
              </a:rPr>
              <a:t>Passing Array to function: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967588"/>
            <a:ext cx="5577840" cy="38236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6368" y="3398163"/>
            <a:ext cx="2863272" cy="2211296"/>
          </a:xfrm>
          <a:prstGeom prst="rect">
            <a:avLst/>
          </a:prstGeom>
        </p:spPr>
      </p:pic>
    </p:spTree>
    <p:extLst>
      <p:ext uri="{BB962C8B-B14F-4D97-AF65-F5344CB8AC3E}">
        <p14:creationId xmlns:p14="http://schemas.microsoft.com/office/powerpoint/2010/main" val="2688703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 C++</a:t>
            </a:r>
            <a:endParaRPr lang="en-US" dirty="0">
              <a:latin typeface="Aharoni (Headings)"/>
            </a:endParaRPr>
          </a:p>
        </p:txBody>
      </p:sp>
      <p:sp>
        <p:nvSpPr>
          <p:cNvPr id="9" name="Rectangle 8"/>
          <p:cNvSpPr/>
          <p:nvPr/>
        </p:nvSpPr>
        <p:spPr>
          <a:xfrm>
            <a:off x="838199" y="2405336"/>
            <a:ext cx="1318631" cy="424732"/>
          </a:xfrm>
          <a:prstGeom prst="rect">
            <a:avLst/>
          </a:prstGeom>
        </p:spPr>
        <p:txBody>
          <a:bodyPr wrap="none">
            <a:spAutoFit/>
          </a:bodyPr>
          <a:lstStyle/>
          <a:p>
            <a:pPr lvl="0">
              <a:lnSpc>
                <a:spcPct val="90000"/>
              </a:lnSpc>
              <a:spcBef>
                <a:spcPts val="1000"/>
              </a:spcBef>
            </a:pPr>
            <a:r>
              <a:rPr lang="en-US" sz="2400" b="1" dirty="0">
                <a:solidFill>
                  <a:prstClr val="black"/>
                </a:solidFill>
              </a:rPr>
              <a:t>Pointers: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830068"/>
            <a:ext cx="5303520" cy="396408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0020" y="3429000"/>
            <a:ext cx="2483582" cy="2408129"/>
          </a:xfrm>
          <a:prstGeom prst="rect">
            <a:avLst/>
          </a:prstGeom>
        </p:spPr>
      </p:pic>
    </p:spTree>
    <p:extLst>
      <p:ext uri="{BB962C8B-B14F-4D97-AF65-F5344CB8AC3E}">
        <p14:creationId xmlns:p14="http://schemas.microsoft.com/office/powerpoint/2010/main" val="1642288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Revision – C++</a:t>
            </a:r>
            <a:endParaRPr lang="en-US" dirty="0">
              <a:latin typeface="Aharoni (Headings)"/>
            </a:endParaRPr>
          </a:p>
        </p:txBody>
      </p:sp>
      <p:sp>
        <p:nvSpPr>
          <p:cNvPr id="9" name="Rectangle 8"/>
          <p:cNvSpPr/>
          <p:nvPr/>
        </p:nvSpPr>
        <p:spPr>
          <a:xfrm>
            <a:off x="838199" y="2405336"/>
            <a:ext cx="1318631" cy="424732"/>
          </a:xfrm>
          <a:prstGeom prst="rect">
            <a:avLst/>
          </a:prstGeom>
        </p:spPr>
        <p:txBody>
          <a:bodyPr wrap="none">
            <a:spAutoFit/>
          </a:bodyPr>
          <a:lstStyle/>
          <a:p>
            <a:pPr lvl="0">
              <a:lnSpc>
                <a:spcPct val="90000"/>
              </a:lnSpc>
              <a:spcBef>
                <a:spcPts val="1000"/>
              </a:spcBef>
            </a:pPr>
            <a:r>
              <a:rPr lang="en-US" sz="2400" b="1" dirty="0">
                <a:solidFill>
                  <a:prstClr val="black"/>
                </a:solidFill>
              </a:rPr>
              <a:t>Pointers:</a:t>
            </a:r>
          </a:p>
        </p:txBody>
      </p:sp>
      <p:pic>
        <p:nvPicPr>
          <p:cNvPr id="4" name="Picture 3">
            <a:extLst>
              <a:ext uri="{FF2B5EF4-FFF2-40B4-BE49-F238E27FC236}">
                <a16:creationId xmlns:a16="http://schemas.microsoft.com/office/drawing/2014/main" id="{E8B73C66-8646-D403-15A6-C9D55D87A1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344" r="3788"/>
          <a:stretch/>
        </p:blipFill>
        <p:spPr bwMode="auto">
          <a:xfrm>
            <a:off x="810789" y="2855430"/>
            <a:ext cx="4858491" cy="3953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a:extLst>
              <a:ext uri="{FF2B5EF4-FFF2-40B4-BE49-F238E27FC236}">
                <a16:creationId xmlns:a16="http://schemas.microsoft.com/office/drawing/2014/main" id="{3C86413D-ECE7-8861-4FA7-0EBEEF0E23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4377"/>
          <a:stretch/>
        </p:blipFill>
        <p:spPr bwMode="auto">
          <a:xfrm>
            <a:off x="7394448" y="3538729"/>
            <a:ext cx="3267456"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C916F057-DD5E-130F-A737-5A9768A0B7CA}"/>
              </a:ext>
            </a:extLst>
          </p:cNvPr>
          <p:cNvSpPr/>
          <p:nvPr/>
        </p:nvSpPr>
        <p:spPr>
          <a:xfrm>
            <a:off x="8118795" y="2991548"/>
            <a:ext cx="1103187" cy="424732"/>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90000"/>
              </a:lnSpc>
              <a:spcBef>
                <a:spcPts val="1000"/>
              </a:spcBef>
            </a:pPr>
            <a:r>
              <a:rPr lang="en-US" sz="2400" b="1" dirty="0">
                <a:solidFill>
                  <a:prstClr val="black"/>
                </a:solidFill>
              </a:rPr>
              <a:t>Output</a:t>
            </a:r>
          </a:p>
        </p:txBody>
      </p:sp>
    </p:spTree>
    <p:extLst>
      <p:ext uri="{BB962C8B-B14F-4D97-AF65-F5344CB8AC3E}">
        <p14:creationId xmlns:p14="http://schemas.microsoft.com/office/powerpoint/2010/main" val="1103985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txBox="1">
            <a:spLocks noGrp="1"/>
          </p:cNvSpPr>
          <p:nvPr>
            <p:ph idx="1"/>
          </p:nvPr>
        </p:nvSpPr>
        <p:spPr>
          <a:xfrm>
            <a:off x="2888043" y="2735905"/>
            <a:ext cx="4674934" cy="1311128"/>
          </a:xfrm>
          <a:prstGeom prst="rect">
            <a:avLst/>
          </a:prstGeom>
          <a:noFill/>
        </p:spPr>
        <p:txBody>
          <a:bodyPr wrap="none" rtlCol="0">
            <a:spAutoFit/>
          </a:bodyPr>
          <a:lstStyle/>
          <a:p>
            <a:pPr marL="0" indent="0">
              <a:buNone/>
            </a:pPr>
            <a:r>
              <a:rPr lang="en-US" sz="8800" dirty="0">
                <a:solidFill>
                  <a:schemeClr val="bg1">
                    <a:lumMod val="50000"/>
                  </a:schemeClr>
                </a:solidFill>
                <a:ea typeface="+mj-ea"/>
                <a:cs typeface="+mj-cs"/>
              </a:rPr>
              <a:t>C++ OOPs</a:t>
            </a:r>
          </a:p>
        </p:txBody>
      </p:sp>
    </p:spTree>
    <p:extLst>
      <p:ext uri="{BB962C8B-B14F-4D97-AF65-F5344CB8AC3E}">
        <p14:creationId xmlns:p14="http://schemas.microsoft.com/office/powerpoint/2010/main" val="132898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6C739C-5198-5959-BFDD-B7BF13EB627E}"/>
              </a:ext>
            </a:extLst>
          </p:cNvPr>
          <p:cNvSpPr>
            <a:spLocks noGrp="1"/>
          </p:cNvSpPr>
          <p:nvPr>
            <p:ph type="title"/>
          </p:nvPr>
        </p:nvSpPr>
        <p:spPr>
          <a:xfrm>
            <a:off x="1524000" y="745635"/>
            <a:ext cx="9144000" cy="905848"/>
          </a:xfrm>
        </p:spPr>
        <p:txBody>
          <a:bodyPr>
            <a:normAutofit/>
          </a:bodyPr>
          <a:lstStyle/>
          <a:p>
            <a:r>
              <a:rPr lang="en-GB" dirty="0">
                <a:latin typeface="Arial" panose="020B0604020202020204" pitchFamily="34" charset="0"/>
                <a:cs typeface="Arial" panose="020B0604020202020204" pitchFamily="34" charset="0"/>
              </a:rPr>
              <a:t>Labs</a:t>
            </a:r>
            <a:r>
              <a:rPr lang="en-GB" sz="4000" dirty="0">
                <a:solidFill>
                  <a:srgbClr val="002060"/>
                </a:solidFill>
                <a:latin typeface="Arial" panose="020B0604020202020204" pitchFamily="34" charset="0"/>
                <a:ea typeface="Tahoma" pitchFamily="34" charset="0"/>
                <a:cs typeface="Arial" panose="020B0604020202020204" pitchFamily="34" charset="0"/>
              </a:rPr>
              <a:t> </a:t>
            </a:r>
            <a:r>
              <a:rPr lang="en-GB" dirty="0">
                <a:latin typeface="Arial" panose="020B0604020202020204" pitchFamily="34" charset="0"/>
                <a:cs typeface="Arial" panose="020B0604020202020204" pitchFamily="34" charset="0"/>
              </a:rPr>
              <a:t>&amp; Attendance/Participation</a:t>
            </a:r>
            <a:endParaRPr lang="en-US" dirty="0">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9D29C8D8-95AD-FA5B-6B7A-6BC38CF11D13}"/>
              </a:ext>
            </a:extLst>
          </p:cNvPr>
          <p:cNvSpPr>
            <a:spLocks noGrp="1"/>
          </p:cNvSpPr>
          <p:nvPr>
            <p:ph idx="1"/>
          </p:nvPr>
        </p:nvSpPr>
        <p:spPr>
          <a:xfrm>
            <a:off x="926674" y="1706062"/>
            <a:ext cx="9551123" cy="4406303"/>
          </a:xfrm>
        </p:spPr>
        <p:txBody>
          <a:bodyPr>
            <a:normAutofit fontScale="55000" lnSpcReduction="20000"/>
          </a:bodyPr>
          <a:lstStyle/>
          <a:p>
            <a:pPr marL="514350" indent="-514350">
              <a:buFont typeface="+mj-lt"/>
              <a:buAutoNum type="arabicPeriod"/>
            </a:pPr>
            <a:r>
              <a:rPr lang="en-US" b="1" dirty="0"/>
              <a:t>Quiz:</a:t>
            </a:r>
            <a:r>
              <a:rPr lang="en-US" dirty="0"/>
              <a:t> </a:t>
            </a:r>
            <a:r>
              <a:rPr lang="en-US" b="1" dirty="0"/>
              <a:t>At the start of every lab</a:t>
            </a:r>
            <a:r>
              <a:rPr lang="en-US" dirty="0"/>
              <a:t>, you will have a </a:t>
            </a:r>
            <a:r>
              <a:rPr lang="en-US" b="1" dirty="0"/>
              <a:t>15-minute quiz </a:t>
            </a:r>
            <a:r>
              <a:rPr lang="en-US" dirty="0"/>
              <a:t>to assess your understanding of the concepts covered in the previous class. If you miss the quiz, there will be no make-up opportunity. Arriving late will reduce your quiz time or potentially result in missing it altogether.</a:t>
            </a:r>
          </a:p>
          <a:p>
            <a:pPr>
              <a:buFont typeface="+mj-lt"/>
              <a:buAutoNum type="arabicPeriod"/>
            </a:pPr>
            <a:r>
              <a:rPr lang="en-US" b="1" dirty="0">
                <a:latin typeface="Arial" panose="020B0604020202020204" pitchFamily="34" charset="0"/>
                <a:cs typeface="Arial" panose="020B0604020202020204" pitchFamily="34" charset="0"/>
              </a:rPr>
              <a:t>Lab</a:t>
            </a:r>
            <a:r>
              <a:rPr lang="en-US" dirty="0">
                <a:latin typeface="Arial" panose="020B0604020202020204" pitchFamily="34" charset="0"/>
                <a:cs typeface="Arial" panose="020B0604020202020204" pitchFamily="34" charset="0"/>
              </a:rPr>
              <a:t>:</a:t>
            </a:r>
          </a:p>
          <a:p>
            <a:pPr marL="457200" lvl="1"/>
            <a:r>
              <a:rPr lang="en-US" dirty="0">
                <a:latin typeface="Arial" panose="020B0604020202020204" pitchFamily="34" charset="0"/>
                <a:cs typeface="Arial" panose="020B0604020202020204" pitchFamily="34" charset="0"/>
              </a:rPr>
              <a:t> During the lab, you will be given two questions:</a:t>
            </a:r>
          </a:p>
          <a:p>
            <a:pPr marL="742950" lvl="1" indent="-285750">
              <a:buFont typeface="+mj-lt"/>
              <a:buAutoNum type="arabicPeriod"/>
            </a:pPr>
            <a:r>
              <a:rPr lang="en-US" dirty="0">
                <a:latin typeface="Arial" panose="020B0604020202020204" pitchFamily="34" charset="0"/>
                <a:cs typeface="Arial" panose="020B0604020202020204" pitchFamily="34" charset="0"/>
              </a:rPr>
              <a:t>The first question is a practice exercise to help you apply what you’ve learned.</a:t>
            </a:r>
          </a:p>
          <a:p>
            <a:pPr marL="742950" lvl="1" indent="-285750">
              <a:buFont typeface="+mj-lt"/>
              <a:buAutoNum type="arabicPeriod"/>
            </a:pPr>
            <a:r>
              <a:rPr lang="en-US" dirty="0">
                <a:latin typeface="Arial" panose="020B0604020202020204" pitchFamily="34" charset="0"/>
                <a:cs typeface="Arial" panose="020B0604020202020204" pitchFamily="34" charset="0"/>
              </a:rPr>
              <a:t>The second question is your main lab task, which you will work on solving.</a:t>
            </a:r>
          </a:p>
          <a:p>
            <a:pPr marL="742950" lvl="1" indent="-285750">
              <a:buFont typeface="+mj-lt"/>
              <a:buAutoNum type="arabicPeriod"/>
            </a:pPr>
            <a:r>
              <a:rPr lang="en-US" b="0" i="0" dirty="0">
                <a:solidFill>
                  <a:srgbClr val="000000"/>
                </a:solidFill>
                <a:effectLst/>
                <a:latin typeface="Aptos" panose="020B0004020202020204" pitchFamily="34" charset="0"/>
              </a:rPr>
              <a:t>Attendance in the lab is mandatory and graded. The quiz counts for 80%  and attendance and participation in answering questions during the theoretical part of the lab count for 20% of the lab grade.</a:t>
            </a:r>
            <a:r>
              <a:rPr lang="en-US" dirty="0">
                <a:latin typeface="Arial" panose="020B0604020202020204" pitchFamily="34" charset="0"/>
                <a:cs typeface="Arial" panose="020B0604020202020204" pitchFamily="34" charset="0"/>
              </a:rPr>
              <a:t>.</a:t>
            </a:r>
          </a:p>
          <a:p>
            <a:pPr>
              <a:buFont typeface="+mj-lt"/>
              <a:buAutoNum type="arabicPeriod"/>
            </a:pPr>
            <a:r>
              <a:rPr lang="en-US" b="1" dirty="0">
                <a:latin typeface="Arial" panose="020B0604020202020204" pitchFamily="34" charset="0"/>
                <a:cs typeface="Arial" panose="020B0604020202020204" pitchFamily="34" charset="0"/>
              </a:rPr>
              <a:t>Grade Inquiries</a:t>
            </a:r>
            <a:r>
              <a:rPr lang="en-US" dirty="0">
                <a:latin typeface="Arial" panose="020B0604020202020204" pitchFamily="34" charset="0"/>
                <a:cs typeface="Arial" panose="020B0604020202020204" pitchFamily="34" charset="0"/>
              </a:rPr>
              <a:t>:</a:t>
            </a:r>
          </a:p>
          <a:p>
            <a:pPr marL="742950" lvl="1" indent="-285750">
              <a:buFont typeface="+mj-lt"/>
              <a:buAutoNum type="arabicPeriod"/>
            </a:pPr>
            <a:r>
              <a:rPr lang="en-US" dirty="0">
                <a:latin typeface="Arial" panose="020B0604020202020204" pitchFamily="34" charset="0"/>
                <a:cs typeface="Arial" panose="020B0604020202020204" pitchFamily="34" charset="0"/>
              </a:rPr>
              <a:t>If you have any concerns about your grades, please discuss them with your TA. You have up to two weeks from the release of grades to raise any issues. After that, grade reviews will not be accepted.</a:t>
            </a:r>
          </a:p>
          <a:p>
            <a:pPr marL="742950" lvl="1" indent="-285750">
              <a:buFont typeface="+mj-lt"/>
              <a:buAutoNum type="arabicPeriod"/>
            </a:pPr>
            <a:r>
              <a:rPr lang="en-US" dirty="0">
                <a:latin typeface="Arial" panose="020B0604020202020204" pitchFamily="34" charset="0"/>
                <a:cs typeface="Arial" panose="020B0604020202020204" pitchFamily="34" charset="0"/>
              </a:rPr>
              <a:t>Your grades will be transparent, and no week will pass without updating your contribution marks. You can check your grades on Moodle.</a:t>
            </a:r>
          </a:p>
          <a:p>
            <a:pPr>
              <a:buFont typeface="+mj-lt"/>
              <a:buAutoNum type="arabicPeriod"/>
            </a:pPr>
            <a:r>
              <a:rPr lang="en-US" b="1" dirty="0">
                <a:latin typeface="Arial" panose="020B0604020202020204" pitchFamily="34" charset="0"/>
                <a:cs typeface="Arial" panose="020B0604020202020204" pitchFamily="34" charset="0"/>
              </a:rPr>
              <a:t>Questions &amp; Office Hours</a:t>
            </a:r>
            <a:r>
              <a:rPr lang="en-US" dirty="0">
                <a:latin typeface="Arial" panose="020B0604020202020204" pitchFamily="34" charset="0"/>
                <a:cs typeface="Arial" panose="020B0604020202020204" pitchFamily="34" charset="0"/>
              </a:rPr>
              <a:t>:</a:t>
            </a:r>
          </a:p>
          <a:p>
            <a:pPr marL="742950" lvl="1" indent="-285750">
              <a:buFont typeface="+mj-lt"/>
              <a:buAutoNum type="arabicPeriod"/>
            </a:pPr>
            <a:r>
              <a:rPr lang="en-US" dirty="0"/>
              <a:t>If you have questions during the lab or about the material, feel free to ask during office hours. We are more than happy to assist you!</a:t>
            </a:r>
            <a:endParaRPr lang="en-US" dirty="0">
              <a:latin typeface="Arial" panose="020B0604020202020204" pitchFamily="34" charset="0"/>
              <a:cs typeface="Arial" panose="020B0604020202020204" pitchFamily="34" charset="0"/>
            </a:endParaRPr>
          </a:p>
          <a:p>
            <a:pPr marL="0" indent="0" algn="ctr">
              <a:buNone/>
            </a:pPr>
            <a:r>
              <a:rPr lang="en-US" sz="3300" b="1" dirty="0">
                <a:latin typeface="Arial" panose="020B0604020202020204" pitchFamily="34" charset="0"/>
                <a:cs typeface="Arial" panose="020B0604020202020204" pitchFamily="34" charset="0"/>
              </a:rPr>
              <a:t>Given That … we still wish you All the Best and Enjoy This Journey with Us </a:t>
            </a:r>
          </a:p>
        </p:txBody>
      </p:sp>
      <p:pic>
        <p:nvPicPr>
          <p:cNvPr id="2" name="Google Shape;116;p22">
            <a:extLst>
              <a:ext uri="{FF2B5EF4-FFF2-40B4-BE49-F238E27FC236}">
                <a16:creationId xmlns:a16="http://schemas.microsoft.com/office/drawing/2014/main" id="{B34183A6-5FEB-7925-1E12-A4B74F666FDD}"/>
              </a:ext>
            </a:extLst>
          </p:cNvPr>
          <p:cNvPicPr preferRelativeResize="0"/>
          <p:nvPr/>
        </p:nvPicPr>
        <p:blipFill>
          <a:blip r:embed="rId2">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2235333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3AD3-FAD8-837E-A2CD-86A2D1455464}"/>
              </a:ext>
            </a:extLst>
          </p:cNvPr>
          <p:cNvSpPr>
            <a:spLocks noGrp="1"/>
          </p:cNvSpPr>
          <p:nvPr>
            <p:ph type="title"/>
          </p:nvPr>
        </p:nvSpPr>
        <p:spPr/>
        <p:txBody>
          <a:bodyPr/>
          <a:lstStyle/>
          <a:p>
            <a:r>
              <a:rPr lang="en-US" dirty="0"/>
              <a:t>Revision – C++ class and objects</a:t>
            </a:r>
          </a:p>
        </p:txBody>
      </p:sp>
      <p:sp>
        <p:nvSpPr>
          <p:cNvPr id="3" name="Content Placeholder 2">
            <a:extLst>
              <a:ext uri="{FF2B5EF4-FFF2-40B4-BE49-F238E27FC236}">
                <a16:creationId xmlns:a16="http://schemas.microsoft.com/office/drawing/2014/main" id="{2A12EBA6-340A-E1A8-27B7-810E6EF83EC1}"/>
              </a:ext>
            </a:extLst>
          </p:cNvPr>
          <p:cNvSpPr>
            <a:spLocks noGrp="1"/>
          </p:cNvSpPr>
          <p:nvPr>
            <p:ph idx="1"/>
          </p:nvPr>
        </p:nvSpPr>
        <p:spPr/>
        <p:txBody>
          <a:bodyPr>
            <a:normAutofit fontScale="92500"/>
          </a:bodyPr>
          <a:lstStyle/>
          <a:p>
            <a:r>
              <a:rPr lang="en-US" dirty="0">
                <a:solidFill>
                  <a:schemeClr val="accent2">
                    <a:lumMod val="75000"/>
                  </a:schemeClr>
                </a:solidFill>
              </a:rPr>
              <a:t>Object oriented programming </a:t>
            </a:r>
            <a:r>
              <a:rPr lang="en-US" dirty="0"/>
              <a:t>is a way of solving complex problems by breaking them into smaller problems using objects. </a:t>
            </a:r>
          </a:p>
          <a:p>
            <a:endParaRPr lang="en-US" dirty="0"/>
          </a:p>
          <a:p>
            <a:r>
              <a:rPr lang="en-US" dirty="0"/>
              <a:t>The </a:t>
            </a:r>
            <a:r>
              <a:rPr lang="en-US" dirty="0">
                <a:solidFill>
                  <a:schemeClr val="accent2">
                    <a:lumMod val="75000"/>
                  </a:schemeClr>
                </a:solidFill>
              </a:rPr>
              <a:t>OOP</a:t>
            </a:r>
            <a:r>
              <a:rPr lang="en-US" dirty="0"/>
              <a:t> is all about creating objects that can interact with each other, this makes it easier to develop programs in OOP as we can understand the relationship between them.</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060606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AF67C-DFED-9EFF-52DC-028DB8110232}"/>
              </a:ext>
            </a:extLst>
          </p:cNvPr>
          <p:cNvSpPr>
            <a:spLocks noGrp="1"/>
          </p:cNvSpPr>
          <p:nvPr>
            <p:ph type="title"/>
          </p:nvPr>
        </p:nvSpPr>
        <p:spPr/>
        <p:txBody>
          <a:bodyPr/>
          <a:lstStyle/>
          <a:p>
            <a:r>
              <a:rPr lang="en-US" dirty="0"/>
              <a:t>Revision – C++ class and objects</a:t>
            </a:r>
          </a:p>
        </p:txBody>
      </p:sp>
      <p:sp>
        <p:nvSpPr>
          <p:cNvPr id="3" name="Content Placeholder 2">
            <a:extLst>
              <a:ext uri="{FF2B5EF4-FFF2-40B4-BE49-F238E27FC236}">
                <a16:creationId xmlns:a16="http://schemas.microsoft.com/office/drawing/2014/main" id="{82E6F81B-B4A7-C70B-882B-DDFBFE120708}"/>
              </a:ext>
            </a:extLst>
          </p:cNvPr>
          <p:cNvSpPr>
            <a:spLocks noGrp="1"/>
          </p:cNvSpPr>
          <p:nvPr>
            <p:ph idx="1"/>
          </p:nvPr>
        </p:nvSpPr>
        <p:spPr/>
        <p:txBody>
          <a:bodyPr/>
          <a:lstStyle/>
          <a:p>
            <a:r>
              <a:rPr lang="en-US" sz="2800" b="1" dirty="0">
                <a:solidFill>
                  <a:prstClr val="black"/>
                </a:solidFill>
              </a:rPr>
              <a:t>Example:</a:t>
            </a:r>
          </a:p>
          <a:p>
            <a:endParaRPr lang="en-US" dirty="0"/>
          </a:p>
        </p:txBody>
      </p:sp>
      <p:pic>
        <p:nvPicPr>
          <p:cNvPr id="4" name="Picture 3">
            <a:extLst>
              <a:ext uri="{FF2B5EF4-FFF2-40B4-BE49-F238E27FC236}">
                <a16:creationId xmlns:a16="http://schemas.microsoft.com/office/drawing/2014/main" id="{01740436-DD57-38A7-76BC-10DF5DE24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810" y="2542859"/>
            <a:ext cx="5273881" cy="4251838"/>
          </a:xfrm>
          <a:prstGeom prst="rect">
            <a:avLst/>
          </a:prstGeom>
        </p:spPr>
      </p:pic>
    </p:spTree>
    <p:extLst>
      <p:ext uri="{BB962C8B-B14F-4D97-AF65-F5344CB8AC3E}">
        <p14:creationId xmlns:p14="http://schemas.microsoft.com/office/powerpoint/2010/main" val="3859192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27748" y="1882394"/>
            <a:ext cx="43924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5427" y="972977"/>
            <a:ext cx="9144000" cy="1344168"/>
          </a:xfrm>
        </p:spPr>
        <p:txBody>
          <a:bodyPr/>
          <a:lstStyle/>
          <a:p>
            <a:r>
              <a:rPr lang="en-US" dirty="0"/>
              <a:t>Summary of </a:t>
            </a:r>
            <a:r>
              <a:rPr lang="en-US" dirty="0">
                <a:solidFill>
                  <a:schemeClr val="accent2">
                    <a:lumMod val="75000"/>
                  </a:schemeClr>
                </a:solidFill>
              </a:rPr>
              <a:t>OOP</a:t>
            </a:r>
          </a:p>
        </p:txBody>
      </p:sp>
      <p:sp>
        <p:nvSpPr>
          <p:cNvPr id="3" name="Content Placeholder 2"/>
          <p:cNvSpPr>
            <a:spLocks noGrp="1"/>
          </p:cNvSpPr>
          <p:nvPr>
            <p:ph idx="1"/>
          </p:nvPr>
        </p:nvSpPr>
        <p:spPr>
          <a:xfrm>
            <a:off x="1739516" y="1781786"/>
            <a:ext cx="8712968" cy="4495800"/>
          </a:xfrm>
        </p:spPr>
        <p:txBody>
          <a:bodyPr/>
          <a:lstStyle/>
          <a:p>
            <a:endParaRPr lang="en-US" sz="2400" dirty="0"/>
          </a:p>
          <a:p>
            <a:endParaRPr lang="en-US" sz="2400" dirty="0"/>
          </a:p>
        </p:txBody>
      </p:sp>
      <p:sp>
        <p:nvSpPr>
          <p:cNvPr id="9" name="TextBox 8"/>
          <p:cNvSpPr txBox="1"/>
          <p:nvPr/>
        </p:nvSpPr>
        <p:spPr>
          <a:xfrm>
            <a:off x="3815524" y="1882395"/>
            <a:ext cx="4404712" cy="646331"/>
          </a:xfrm>
          <a:prstGeom prst="rect">
            <a:avLst/>
          </a:prstGeom>
          <a:noFill/>
        </p:spPr>
        <p:txBody>
          <a:bodyPr wrap="square" rtlCol="0">
            <a:spAutoFit/>
          </a:bodyPr>
          <a:lstStyle/>
          <a:p>
            <a:pPr algn="ctr"/>
            <a:r>
              <a:rPr lang="en-US" b="1" dirty="0"/>
              <a:t>Object-Oriented Programming (OOP) Concepts</a:t>
            </a:r>
          </a:p>
        </p:txBody>
      </p:sp>
      <p:sp>
        <p:nvSpPr>
          <p:cNvPr id="13" name="TextBox 12"/>
          <p:cNvSpPr txBox="1"/>
          <p:nvPr/>
        </p:nvSpPr>
        <p:spPr>
          <a:xfrm>
            <a:off x="3954034" y="4575291"/>
            <a:ext cx="4139916" cy="646331"/>
          </a:xfrm>
          <a:prstGeom prst="rect">
            <a:avLst/>
          </a:prstGeom>
          <a:noFill/>
        </p:spPr>
        <p:txBody>
          <a:bodyPr wrap="square" rtlCol="0">
            <a:spAutoFit/>
          </a:bodyPr>
          <a:lstStyle/>
          <a:p>
            <a:pPr algn="ctr"/>
            <a:endParaRPr lang="en-US" b="1" dirty="0">
              <a:solidFill>
                <a:srgbClr val="FF0000"/>
              </a:solidFill>
            </a:endParaRPr>
          </a:p>
          <a:p>
            <a:pPr algn="ctr"/>
            <a:endParaRPr lang="en-US" dirty="0"/>
          </a:p>
        </p:txBody>
      </p:sp>
      <p:sp>
        <p:nvSpPr>
          <p:cNvPr id="4" name="Rounded Rectangle 3"/>
          <p:cNvSpPr/>
          <p:nvPr/>
        </p:nvSpPr>
        <p:spPr>
          <a:xfrm>
            <a:off x="1955540" y="2962514"/>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115780" y="2962514"/>
            <a:ext cx="194421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492044" y="2979518"/>
            <a:ext cx="1728192" cy="775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79476" y="3129500"/>
            <a:ext cx="2952328" cy="369332"/>
          </a:xfrm>
          <a:prstGeom prst="rect">
            <a:avLst/>
          </a:prstGeom>
          <a:noFill/>
        </p:spPr>
        <p:txBody>
          <a:bodyPr wrap="square" rtlCol="0">
            <a:spAutoFit/>
          </a:bodyPr>
          <a:lstStyle/>
          <a:p>
            <a:pPr algn="ctr"/>
            <a:r>
              <a:rPr lang="en-US" b="1" dirty="0"/>
              <a:t>Encapsulation</a:t>
            </a:r>
          </a:p>
        </p:txBody>
      </p:sp>
      <p:sp>
        <p:nvSpPr>
          <p:cNvPr id="15" name="TextBox 14"/>
          <p:cNvSpPr txBox="1"/>
          <p:nvPr/>
        </p:nvSpPr>
        <p:spPr>
          <a:xfrm>
            <a:off x="3611724" y="3076278"/>
            <a:ext cx="2952328" cy="369332"/>
          </a:xfrm>
          <a:prstGeom prst="rect">
            <a:avLst/>
          </a:prstGeom>
          <a:noFill/>
        </p:spPr>
        <p:txBody>
          <a:bodyPr wrap="square" rtlCol="0">
            <a:spAutoFit/>
          </a:bodyPr>
          <a:lstStyle/>
          <a:p>
            <a:pPr algn="ctr"/>
            <a:r>
              <a:rPr lang="en-US" b="1" dirty="0"/>
              <a:t>Polymorphism</a:t>
            </a:r>
          </a:p>
        </p:txBody>
      </p:sp>
      <p:sp>
        <p:nvSpPr>
          <p:cNvPr id="16" name="TextBox 15"/>
          <p:cNvSpPr txBox="1"/>
          <p:nvPr/>
        </p:nvSpPr>
        <p:spPr>
          <a:xfrm>
            <a:off x="5843972" y="3097238"/>
            <a:ext cx="2952328" cy="369332"/>
          </a:xfrm>
          <a:prstGeom prst="rect">
            <a:avLst/>
          </a:prstGeom>
          <a:noFill/>
        </p:spPr>
        <p:txBody>
          <a:bodyPr wrap="square" rtlCol="0">
            <a:spAutoFit/>
          </a:bodyPr>
          <a:lstStyle/>
          <a:p>
            <a:pPr algn="ctr"/>
            <a:r>
              <a:rPr lang="en-US" b="1" dirty="0"/>
              <a:t>Inheritance</a:t>
            </a:r>
          </a:p>
        </p:txBody>
      </p:sp>
      <p:sp>
        <p:nvSpPr>
          <p:cNvPr id="5" name="Rectangle 4"/>
          <p:cNvSpPr/>
          <p:nvPr/>
        </p:nvSpPr>
        <p:spPr>
          <a:xfrm>
            <a:off x="1739516" y="4042811"/>
            <a:ext cx="2283268" cy="136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247113" y="4056780"/>
            <a:ext cx="1740876" cy="16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79476" y="4200125"/>
            <a:ext cx="2952328" cy="1323439"/>
          </a:xfrm>
          <a:prstGeom prst="rect">
            <a:avLst/>
          </a:prstGeom>
          <a:noFill/>
        </p:spPr>
        <p:txBody>
          <a:bodyPr wrap="square" rtlCol="0">
            <a:spAutoFit/>
          </a:bodyPr>
          <a:lstStyle/>
          <a:p>
            <a:pPr algn="ctr"/>
            <a:r>
              <a:rPr lang="en-US" sz="1600" b="1" dirty="0"/>
              <a:t>Classes and objects</a:t>
            </a:r>
          </a:p>
          <a:p>
            <a:pPr algn="ctr"/>
            <a:endParaRPr lang="en-US" sz="1600" b="1" dirty="0"/>
          </a:p>
          <a:p>
            <a:pPr algn="ctr"/>
            <a:r>
              <a:rPr lang="en-US" sz="1600" b="1" dirty="0"/>
              <a:t>Constructor </a:t>
            </a:r>
          </a:p>
          <a:p>
            <a:pPr algn="ctr"/>
            <a:r>
              <a:rPr lang="en-US" sz="1600" b="1" dirty="0"/>
              <a:t>and destructor</a:t>
            </a:r>
          </a:p>
          <a:p>
            <a:pPr algn="ctr"/>
            <a:endParaRPr lang="en-US" sz="1600" b="1" dirty="0"/>
          </a:p>
        </p:txBody>
      </p:sp>
      <p:sp>
        <p:nvSpPr>
          <p:cNvPr id="20" name="TextBox 19"/>
          <p:cNvSpPr txBox="1"/>
          <p:nvPr/>
        </p:nvSpPr>
        <p:spPr>
          <a:xfrm>
            <a:off x="3611724" y="4186650"/>
            <a:ext cx="2952328" cy="1569660"/>
          </a:xfrm>
          <a:prstGeom prst="rect">
            <a:avLst/>
          </a:prstGeom>
          <a:noFill/>
        </p:spPr>
        <p:txBody>
          <a:bodyPr wrap="square" rtlCol="0">
            <a:spAutoFit/>
          </a:bodyPr>
          <a:lstStyle/>
          <a:p>
            <a:pPr algn="ctr"/>
            <a:r>
              <a:rPr lang="en-US" sz="1600" b="1" dirty="0"/>
              <a:t>Function </a:t>
            </a:r>
          </a:p>
          <a:p>
            <a:pPr algn="ctr"/>
            <a:r>
              <a:rPr lang="en-US" sz="1600" b="1" dirty="0"/>
              <a:t>overloading</a:t>
            </a:r>
          </a:p>
          <a:p>
            <a:pPr algn="ctr"/>
            <a:endParaRPr lang="en-US" sz="1600" b="1" dirty="0"/>
          </a:p>
          <a:p>
            <a:pPr algn="ctr"/>
            <a:r>
              <a:rPr lang="en-US" sz="1600" b="1" dirty="0"/>
              <a:t>Function </a:t>
            </a:r>
          </a:p>
          <a:p>
            <a:pPr algn="ctr"/>
            <a:r>
              <a:rPr lang="en-US" sz="1600" b="1" dirty="0"/>
              <a:t>overriding</a:t>
            </a:r>
          </a:p>
          <a:p>
            <a:pPr algn="ctr"/>
            <a:endParaRPr lang="en-US" sz="1600" b="1" dirty="0"/>
          </a:p>
        </p:txBody>
      </p:sp>
      <p:sp>
        <p:nvSpPr>
          <p:cNvPr id="22" name="Rounded Rectangle 21"/>
          <p:cNvSpPr/>
          <p:nvPr/>
        </p:nvSpPr>
        <p:spPr>
          <a:xfrm>
            <a:off x="8652284" y="2962514"/>
            <a:ext cx="1728192" cy="775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004212" y="3095587"/>
            <a:ext cx="2952328" cy="646331"/>
          </a:xfrm>
          <a:prstGeom prst="rect">
            <a:avLst/>
          </a:prstGeom>
          <a:noFill/>
        </p:spPr>
        <p:txBody>
          <a:bodyPr wrap="square" rtlCol="0">
            <a:spAutoFit/>
          </a:bodyPr>
          <a:lstStyle/>
          <a:p>
            <a:pPr algn="ctr"/>
            <a:r>
              <a:rPr lang="en-US" b="1" dirty="0"/>
              <a:t>Information </a:t>
            </a:r>
          </a:p>
          <a:p>
            <a:pPr algn="ctr"/>
            <a:r>
              <a:rPr lang="en-US" b="1" dirty="0"/>
              <a:t>hiding</a:t>
            </a:r>
          </a:p>
        </p:txBody>
      </p:sp>
      <p:sp>
        <p:nvSpPr>
          <p:cNvPr id="24" name="Rectangle 23"/>
          <p:cNvSpPr/>
          <p:nvPr/>
        </p:nvSpPr>
        <p:spPr>
          <a:xfrm>
            <a:off x="8489994" y="4152564"/>
            <a:ext cx="1974714" cy="970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004212" y="4207299"/>
            <a:ext cx="2952328" cy="1107996"/>
          </a:xfrm>
          <a:prstGeom prst="rect">
            <a:avLst/>
          </a:prstGeom>
          <a:noFill/>
        </p:spPr>
        <p:txBody>
          <a:bodyPr wrap="square" rtlCol="0">
            <a:spAutoFit/>
          </a:bodyPr>
          <a:lstStyle/>
          <a:p>
            <a:pPr algn="ctr"/>
            <a:r>
              <a:rPr lang="en-US" sz="1600" b="1" dirty="0"/>
              <a:t>Access specifier</a:t>
            </a:r>
          </a:p>
          <a:p>
            <a:pPr algn="ctr"/>
            <a:endParaRPr lang="en-US" sz="1600" b="1" dirty="0">
              <a:solidFill>
                <a:srgbClr val="FF0000"/>
              </a:solidFill>
            </a:endParaRPr>
          </a:p>
          <a:p>
            <a:pPr algn="ctr"/>
            <a:r>
              <a:rPr lang="en-US" sz="1600" b="1" dirty="0"/>
              <a:t>Getter and setter</a:t>
            </a:r>
          </a:p>
          <a:p>
            <a:pPr algn="ctr"/>
            <a:endParaRPr lang="en-US" sz="1600" b="1" dirty="0">
              <a:solidFill>
                <a:srgbClr val="FF0000"/>
              </a:solidFill>
            </a:endParaRPr>
          </a:p>
        </p:txBody>
      </p:sp>
      <p:sp>
        <p:nvSpPr>
          <p:cNvPr id="26" name="Rectangle 25"/>
          <p:cNvSpPr/>
          <p:nvPr/>
        </p:nvSpPr>
        <p:spPr>
          <a:xfrm>
            <a:off x="6458372" y="4042634"/>
            <a:ext cx="1833872" cy="206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7" name="TextBox 26"/>
          <p:cNvSpPr txBox="1"/>
          <p:nvPr/>
        </p:nvSpPr>
        <p:spPr>
          <a:xfrm>
            <a:off x="6569643" y="4042634"/>
            <a:ext cx="1529898" cy="2339102"/>
          </a:xfrm>
          <a:prstGeom prst="rect">
            <a:avLst/>
          </a:prstGeom>
          <a:noFill/>
        </p:spPr>
        <p:txBody>
          <a:bodyPr wrap="square" rtlCol="0">
            <a:spAutoFit/>
          </a:bodyPr>
          <a:lstStyle/>
          <a:p>
            <a:pPr algn="ctr"/>
            <a:r>
              <a:rPr lang="en-US" sz="1600" b="1" dirty="0"/>
              <a:t>Function </a:t>
            </a:r>
          </a:p>
          <a:p>
            <a:pPr algn="ctr"/>
            <a:r>
              <a:rPr lang="en-US" sz="1600" b="1" dirty="0"/>
              <a:t>overriding</a:t>
            </a:r>
          </a:p>
          <a:p>
            <a:pPr algn="ctr"/>
            <a:endParaRPr lang="en-US" sz="1600" b="1" dirty="0"/>
          </a:p>
          <a:p>
            <a:pPr algn="ctr"/>
            <a:r>
              <a:rPr lang="en-US" sz="1600" b="1" dirty="0"/>
              <a:t>Different ways to inherit classes from other classes</a:t>
            </a:r>
          </a:p>
          <a:p>
            <a:pPr algn="ctr"/>
            <a:endParaRPr lang="en-US" sz="1600" b="1" dirty="0"/>
          </a:p>
        </p:txBody>
      </p:sp>
      <p:cxnSp>
        <p:nvCxnSpPr>
          <p:cNvPr id="8" name="Straight Arrow Connector 7"/>
          <p:cNvCxnSpPr>
            <a:stCxn id="12" idx="2"/>
          </p:cNvCxnSpPr>
          <p:nvPr/>
        </p:nvCxnSpPr>
        <p:spPr>
          <a:xfrm flipH="1">
            <a:off x="3035660" y="2530466"/>
            <a:ext cx="2988332"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2" idx="2"/>
            <a:endCxn id="10" idx="0"/>
          </p:cNvCxnSpPr>
          <p:nvPr/>
        </p:nvCxnSpPr>
        <p:spPr>
          <a:xfrm flipH="1">
            <a:off x="5087888" y="2530466"/>
            <a:ext cx="936104"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2" idx="2"/>
            <a:endCxn id="11" idx="0"/>
          </p:cNvCxnSpPr>
          <p:nvPr/>
        </p:nvCxnSpPr>
        <p:spPr>
          <a:xfrm>
            <a:off x="6023992" y="2530466"/>
            <a:ext cx="1332148" cy="449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2" idx="2"/>
            <a:endCxn id="22" idx="0"/>
          </p:cNvCxnSpPr>
          <p:nvPr/>
        </p:nvCxnSpPr>
        <p:spPr>
          <a:xfrm>
            <a:off x="6023992" y="2530466"/>
            <a:ext cx="3492388"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4" idx="2"/>
            <a:endCxn id="5" idx="0"/>
          </p:cNvCxnSpPr>
          <p:nvPr/>
        </p:nvCxnSpPr>
        <p:spPr>
          <a:xfrm flipH="1">
            <a:off x="2881150" y="3754602"/>
            <a:ext cx="10494" cy="288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cxnSpLocks/>
            <a:stCxn id="11" idx="2"/>
            <a:endCxn id="26" idx="0"/>
          </p:cNvCxnSpPr>
          <p:nvPr/>
        </p:nvCxnSpPr>
        <p:spPr>
          <a:xfrm>
            <a:off x="7356140" y="3754602"/>
            <a:ext cx="19168"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23" idx="2"/>
            <a:endCxn id="24" idx="0"/>
          </p:cNvCxnSpPr>
          <p:nvPr/>
        </p:nvCxnSpPr>
        <p:spPr>
          <a:xfrm flipH="1">
            <a:off x="9477352" y="3741918"/>
            <a:ext cx="3025" cy="410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5097657" y="3751965"/>
            <a:ext cx="10494" cy="288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6536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95C5-575D-D02F-4876-7CC70A8A5E3D}"/>
              </a:ext>
            </a:extLst>
          </p:cNvPr>
          <p:cNvSpPr>
            <a:spLocks noGrp="1"/>
          </p:cNvSpPr>
          <p:nvPr>
            <p:ph type="title"/>
          </p:nvPr>
        </p:nvSpPr>
        <p:spPr>
          <a:xfrm>
            <a:off x="762000" y="758953"/>
            <a:ext cx="4089779" cy="2028388"/>
          </a:xfrm>
        </p:spPr>
        <p:txBody>
          <a:bodyPr anchor="ctr">
            <a:normAutofit/>
          </a:bodyPr>
          <a:lstStyle/>
          <a:p>
            <a:r>
              <a:rPr lang="en-US" dirty="0"/>
              <a:t>Encapsulation</a:t>
            </a:r>
          </a:p>
        </p:txBody>
      </p:sp>
      <p:sp>
        <p:nvSpPr>
          <p:cNvPr id="8" name="Content Placeholder 7">
            <a:extLst>
              <a:ext uri="{FF2B5EF4-FFF2-40B4-BE49-F238E27FC236}">
                <a16:creationId xmlns:a16="http://schemas.microsoft.com/office/drawing/2014/main" id="{A49121EA-44EB-559A-226F-E6D3758863C5}"/>
              </a:ext>
            </a:extLst>
          </p:cNvPr>
          <p:cNvSpPr>
            <a:spLocks noGrp="1"/>
          </p:cNvSpPr>
          <p:nvPr>
            <p:ph idx="1"/>
          </p:nvPr>
        </p:nvSpPr>
        <p:spPr>
          <a:xfrm>
            <a:off x="762000" y="2893326"/>
            <a:ext cx="6554851" cy="3202674"/>
          </a:xfrm>
        </p:spPr>
        <p:txBody>
          <a:bodyPr anchor="t">
            <a:normAutofit lnSpcReduction="10000"/>
          </a:bodyPr>
          <a:lstStyle/>
          <a:p>
            <a:r>
              <a:rPr lang="en-US" dirty="0"/>
              <a:t>Encapsulation is defined as binding together the data and the functions that manipulates them.</a:t>
            </a:r>
          </a:p>
          <a:p>
            <a:endParaRPr lang="en-US" dirty="0"/>
          </a:p>
          <a:p>
            <a:r>
              <a:rPr lang="en-US" dirty="0"/>
              <a:t>A </a:t>
            </a:r>
            <a:r>
              <a:rPr lang="en-US" dirty="0">
                <a:solidFill>
                  <a:schemeClr val="accent2">
                    <a:lumMod val="75000"/>
                  </a:schemeClr>
                </a:solidFill>
              </a:rPr>
              <a:t>class</a:t>
            </a:r>
            <a:r>
              <a:rPr lang="en-US" dirty="0"/>
              <a:t> is like a blueprint of data member and functions and </a:t>
            </a:r>
            <a:r>
              <a:rPr lang="en-US" dirty="0">
                <a:solidFill>
                  <a:schemeClr val="accent2">
                    <a:lumMod val="75000"/>
                  </a:schemeClr>
                </a:solidFill>
              </a:rPr>
              <a:t>object</a:t>
            </a:r>
            <a:r>
              <a:rPr lang="en-US" dirty="0"/>
              <a:t> is an instance of class.</a:t>
            </a:r>
          </a:p>
          <a:p>
            <a:endParaRPr lang="en-US" dirty="0"/>
          </a:p>
        </p:txBody>
      </p:sp>
      <p:pic>
        <p:nvPicPr>
          <p:cNvPr id="4" name="Content Placeholder 3" descr="Lightbox">
            <a:extLst>
              <a:ext uri="{FF2B5EF4-FFF2-40B4-BE49-F238E27FC236}">
                <a16:creationId xmlns:a16="http://schemas.microsoft.com/office/drawing/2014/main" id="{381833AD-BE98-504E-9E37-E0F37E259E2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474"/>
          <a:stretch/>
        </p:blipFill>
        <p:spPr bwMode="auto">
          <a:xfrm>
            <a:off x="7498906" y="2330523"/>
            <a:ext cx="3749040" cy="224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173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6D37-1216-0715-C38D-11290FD45FA3}"/>
              </a:ext>
            </a:extLst>
          </p:cNvPr>
          <p:cNvSpPr>
            <a:spLocks noGrp="1"/>
          </p:cNvSpPr>
          <p:nvPr>
            <p:ph type="title"/>
          </p:nvPr>
        </p:nvSpPr>
        <p:spPr/>
        <p:txBody>
          <a:bodyPr/>
          <a:lstStyle/>
          <a:p>
            <a:r>
              <a:rPr lang="en-US" dirty="0"/>
              <a:t>Constructor</a:t>
            </a:r>
          </a:p>
        </p:txBody>
      </p:sp>
      <p:sp>
        <p:nvSpPr>
          <p:cNvPr id="3" name="Content Placeholder 2">
            <a:extLst>
              <a:ext uri="{FF2B5EF4-FFF2-40B4-BE49-F238E27FC236}">
                <a16:creationId xmlns:a16="http://schemas.microsoft.com/office/drawing/2014/main" id="{9C20BFFA-AA80-100F-9073-69FEA43BDD98}"/>
              </a:ext>
            </a:extLst>
          </p:cNvPr>
          <p:cNvSpPr>
            <a:spLocks noGrp="1"/>
          </p:cNvSpPr>
          <p:nvPr>
            <p:ph idx="1"/>
          </p:nvPr>
        </p:nvSpPr>
        <p:spPr/>
        <p:txBody>
          <a:bodyPr/>
          <a:lstStyle/>
          <a:p>
            <a:r>
              <a:rPr lang="en-US" dirty="0">
                <a:solidFill>
                  <a:schemeClr val="accent2">
                    <a:lumMod val="75000"/>
                  </a:schemeClr>
                </a:solidFill>
              </a:rPr>
              <a:t>Constructor</a:t>
            </a:r>
            <a:r>
              <a:rPr lang="en-US" dirty="0"/>
              <a:t> is a special member function of a class that initializes the object of the class. </a:t>
            </a:r>
          </a:p>
          <a:p>
            <a:r>
              <a:rPr lang="en-US" dirty="0">
                <a:solidFill>
                  <a:schemeClr val="accent2">
                    <a:lumMod val="75000"/>
                  </a:schemeClr>
                </a:solidFill>
              </a:rPr>
              <a:t>Constructor</a:t>
            </a:r>
            <a:r>
              <a:rPr lang="en-US" dirty="0"/>
              <a:t> name is same as class name, and it doesn’t have a return type.</a:t>
            </a:r>
          </a:p>
          <a:p>
            <a:endParaRPr lang="en-US" dirty="0"/>
          </a:p>
        </p:txBody>
      </p:sp>
    </p:spTree>
    <p:extLst>
      <p:ext uri="{BB962C8B-B14F-4D97-AF65-F5344CB8AC3E}">
        <p14:creationId xmlns:p14="http://schemas.microsoft.com/office/powerpoint/2010/main" val="23347394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406915" y="732916"/>
            <a:ext cx="1592103" cy="424732"/>
          </a:xfrm>
          <a:prstGeom prst="rect">
            <a:avLst/>
          </a:prstGeom>
        </p:spPr>
        <p:txBody>
          <a:bodyPr wrap="none">
            <a:spAutoFit/>
          </a:bodyPr>
          <a:lstStyle/>
          <a:p>
            <a:pPr>
              <a:lnSpc>
                <a:spcPct val="90000"/>
              </a:lnSpc>
              <a:spcBef>
                <a:spcPts val="1000"/>
              </a:spcBef>
            </a:pPr>
            <a:r>
              <a:rPr lang="en-US" sz="2400" b="1" u="sng" dirty="0"/>
              <a:t>Example:</a:t>
            </a:r>
            <a:endParaRPr lang="en-US" sz="32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335" y="1287884"/>
            <a:ext cx="3915443" cy="56504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6097" y="780270"/>
            <a:ext cx="1711676" cy="1548711"/>
          </a:xfrm>
          <a:prstGeom prst="rect">
            <a:avLst/>
          </a:prstGeom>
        </p:spPr>
      </p:pic>
    </p:spTree>
    <p:extLst>
      <p:ext uri="{BB962C8B-B14F-4D97-AF65-F5344CB8AC3E}">
        <p14:creationId xmlns:p14="http://schemas.microsoft.com/office/powerpoint/2010/main" val="192808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4567-0910-2468-D776-52F3545DF7A9}"/>
              </a:ext>
            </a:extLst>
          </p:cNvPr>
          <p:cNvSpPr>
            <a:spLocks noGrp="1"/>
          </p:cNvSpPr>
          <p:nvPr>
            <p:ph type="title"/>
          </p:nvPr>
        </p:nvSpPr>
        <p:spPr/>
        <p:txBody>
          <a:bodyPr/>
          <a:lstStyle/>
          <a:p>
            <a:r>
              <a:rPr lang="en-US" dirty="0"/>
              <a:t>Difference between Constructor and Member function</a:t>
            </a:r>
          </a:p>
        </p:txBody>
      </p:sp>
      <p:pic>
        <p:nvPicPr>
          <p:cNvPr id="4" name="table">
            <a:extLst>
              <a:ext uri="{FF2B5EF4-FFF2-40B4-BE49-F238E27FC236}">
                <a16:creationId xmlns:a16="http://schemas.microsoft.com/office/drawing/2014/main" id="{8405ACB6-F54E-8A5C-DAC8-9931B0AA9A2E}"/>
              </a:ext>
            </a:extLst>
          </p:cNvPr>
          <p:cNvPicPr>
            <a:picLocks noGrp="1" noChangeAspect="1"/>
          </p:cNvPicPr>
          <p:nvPr>
            <p:ph idx="1"/>
          </p:nvPr>
        </p:nvPicPr>
        <p:blipFill>
          <a:blip r:embed="rId2"/>
          <a:stretch>
            <a:fillRect/>
          </a:stretch>
        </p:blipFill>
        <p:spPr>
          <a:xfrm>
            <a:off x="2598057" y="2971799"/>
            <a:ext cx="6823696" cy="3793033"/>
          </a:xfrm>
          <a:prstGeom prst="rect">
            <a:avLst/>
          </a:prstGeom>
        </p:spPr>
      </p:pic>
    </p:spTree>
    <p:extLst>
      <p:ext uri="{BB962C8B-B14F-4D97-AF65-F5344CB8AC3E}">
        <p14:creationId xmlns:p14="http://schemas.microsoft.com/office/powerpoint/2010/main" val="2884007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9BA6-ABA8-9B1C-7E2D-26E9359C265A}"/>
              </a:ext>
            </a:extLst>
          </p:cNvPr>
          <p:cNvSpPr>
            <a:spLocks noGrp="1"/>
          </p:cNvSpPr>
          <p:nvPr>
            <p:ph type="title"/>
          </p:nvPr>
        </p:nvSpPr>
        <p:spPr>
          <a:xfrm>
            <a:off x="762000" y="758953"/>
            <a:ext cx="5997270" cy="2028388"/>
          </a:xfrm>
        </p:spPr>
        <p:txBody>
          <a:bodyPr anchor="ctr">
            <a:normAutofit/>
          </a:bodyPr>
          <a:lstStyle/>
          <a:p>
            <a:r>
              <a:rPr lang="en-US" dirty="0"/>
              <a:t>Types of Constructor in C++</a:t>
            </a:r>
          </a:p>
        </p:txBody>
      </p:sp>
      <p:sp>
        <p:nvSpPr>
          <p:cNvPr id="3" name="Content Placeholder 2">
            <a:extLst>
              <a:ext uri="{FF2B5EF4-FFF2-40B4-BE49-F238E27FC236}">
                <a16:creationId xmlns:a16="http://schemas.microsoft.com/office/drawing/2014/main" id="{89381A45-CE0E-3FF5-1778-60B5B9CFD070}"/>
              </a:ext>
            </a:extLst>
          </p:cNvPr>
          <p:cNvSpPr>
            <a:spLocks noGrp="1"/>
          </p:cNvSpPr>
          <p:nvPr>
            <p:ph idx="1"/>
          </p:nvPr>
        </p:nvSpPr>
        <p:spPr>
          <a:xfrm>
            <a:off x="762000" y="2893326"/>
            <a:ext cx="5997270" cy="3202674"/>
          </a:xfrm>
        </p:spPr>
        <p:txBody>
          <a:bodyPr anchor="t">
            <a:normAutofit/>
          </a:bodyPr>
          <a:lstStyle/>
          <a:p>
            <a:pPr marL="0" indent="0">
              <a:buNone/>
            </a:pPr>
            <a:r>
              <a:rPr lang="en-US" dirty="0"/>
              <a:t>1. Default Constructor:</a:t>
            </a:r>
          </a:p>
          <a:p>
            <a:pPr lvl="1"/>
            <a:r>
              <a:rPr lang="en-US" dirty="0"/>
              <a:t>Doesn’t have any arguments (or parameters).</a:t>
            </a:r>
          </a:p>
          <a:p>
            <a:endParaRPr lang="en-US" dirty="0"/>
          </a:p>
        </p:txBody>
      </p:sp>
      <p:pic>
        <p:nvPicPr>
          <p:cNvPr id="5" name="Picture 4">
            <a:extLst>
              <a:ext uri="{FF2B5EF4-FFF2-40B4-BE49-F238E27FC236}">
                <a16:creationId xmlns:a16="http://schemas.microsoft.com/office/drawing/2014/main" id="{D3EF0D5B-06E6-EEBC-4D33-C671A1B53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9440" y="5372916"/>
            <a:ext cx="3133346" cy="1414357"/>
          </a:xfrm>
          <a:prstGeom prst="rect">
            <a:avLst/>
          </a:prstGeom>
        </p:spPr>
      </p:pic>
      <p:pic>
        <p:nvPicPr>
          <p:cNvPr id="4" name="Picture 3">
            <a:extLst>
              <a:ext uri="{FF2B5EF4-FFF2-40B4-BE49-F238E27FC236}">
                <a16:creationId xmlns:a16="http://schemas.microsoft.com/office/drawing/2014/main" id="{9F64746B-F1F8-2C9F-7DD5-3314264A07AC}"/>
              </a:ext>
            </a:extLst>
          </p:cNvPr>
          <p:cNvPicPr>
            <a:picLocks noChangeAspect="1"/>
          </p:cNvPicPr>
          <p:nvPr/>
        </p:nvPicPr>
        <p:blipFill rotWithShape="1">
          <a:blip r:embed="rId3">
            <a:extLst>
              <a:ext uri="{28A0092B-C50C-407E-A947-70E740481C1C}">
                <a14:useLocalDpi xmlns:a14="http://schemas.microsoft.com/office/drawing/2010/main" val="0"/>
              </a:ext>
            </a:extLst>
          </a:blip>
          <a:srcRect r="2" b="897"/>
          <a:stretch/>
        </p:blipFill>
        <p:spPr>
          <a:xfrm>
            <a:off x="6759271" y="1521562"/>
            <a:ext cx="4670730" cy="3542807"/>
          </a:xfrm>
          <a:prstGeom prst="rect">
            <a:avLst/>
          </a:prstGeom>
        </p:spPr>
      </p:pic>
    </p:spTree>
    <p:extLst>
      <p:ext uri="{BB962C8B-B14F-4D97-AF65-F5344CB8AC3E}">
        <p14:creationId xmlns:p14="http://schemas.microsoft.com/office/powerpoint/2010/main" val="1295840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9BA6-ABA8-9B1C-7E2D-26E9359C265A}"/>
              </a:ext>
            </a:extLst>
          </p:cNvPr>
          <p:cNvSpPr>
            <a:spLocks noGrp="1"/>
          </p:cNvSpPr>
          <p:nvPr>
            <p:ph type="title"/>
          </p:nvPr>
        </p:nvSpPr>
        <p:spPr>
          <a:xfrm>
            <a:off x="762000" y="758953"/>
            <a:ext cx="5997270" cy="2028388"/>
          </a:xfrm>
        </p:spPr>
        <p:txBody>
          <a:bodyPr anchor="ctr">
            <a:normAutofit/>
          </a:bodyPr>
          <a:lstStyle/>
          <a:p>
            <a:r>
              <a:rPr lang="en-US" dirty="0"/>
              <a:t>Types of Constructor in C++</a:t>
            </a:r>
          </a:p>
        </p:txBody>
      </p:sp>
      <p:sp>
        <p:nvSpPr>
          <p:cNvPr id="3" name="Content Placeholder 2">
            <a:extLst>
              <a:ext uri="{FF2B5EF4-FFF2-40B4-BE49-F238E27FC236}">
                <a16:creationId xmlns:a16="http://schemas.microsoft.com/office/drawing/2014/main" id="{89381A45-CE0E-3FF5-1778-60B5B9CFD070}"/>
              </a:ext>
            </a:extLst>
          </p:cNvPr>
          <p:cNvSpPr>
            <a:spLocks noGrp="1"/>
          </p:cNvSpPr>
          <p:nvPr>
            <p:ph idx="1"/>
          </p:nvPr>
        </p:nvSpPr>
        <p:spPr>
          <a:xfrm>
            <a:off x="762000" y="2893326"/>
            <a:ext cx="5997270" cy="3202674"/>
          </a:xfrm>
        </p:spPr>
        <p:txBody>
          <a:bodyPr anchor="t">
            <a:normAutofit/>
          </a:bodyPr>
          <a:lstStyle/>
          <a:p>
            <a:pPr marL="0" indent="0">
              <a:buNone/>
            </a:pPr>
            <a:r>
              <a:rPr lang="en-US" dirty="0"/>
              <a:t>2. Parameterized Constructor:</a:t>
            </a:r>
          </a:p>
          <a:p>
            <a:pPr lvl="1"/>
            <a:r>
              <a:rPr lang="en-US" dirty="0"/>
              <a:t>These type of constructor allows us to pass arguments while object creation.</a:t>
            </a:r>
          </a:p>
          <a:p>
            <a:endParaRPr lang="en-US" dirty="0"/>
          </a:p>
        </p:txBody>
      </p:sp>
      <p:pic>
        <p:nvPicPr>
          <p:cNvPr id="6" name="Picture 5">
            <a:extLst>
              <a:ext uri="{FF2B5EF4-FFF2-40B4-BE49-F238E27FC236}">
                <a16:creationId xmlns:a16="http://schemas.microsoft.com/office/drawing/2014/main" id="{BAA79AC5-22AE-70B8-091B-570331056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9270" y="1209324"/>
            <a:ext cx="4508953" cy="4186128"/>
          </a:xfrm>
          <a:prstGeom prst="rect">
            <a:avLst/>
          </a:prstGeom>
        </p:spPr>
      </p:pic>
      <p:pic>
        <p:nvPicPr>
          <p:cNvPr id="7" name="Picture 6">
            <a:extLst>
              <a:ext uri="{FF2B5EF4-FFF2-40B4-BE49-F238E27FC236}">
                <a16:creationId xmlns:a16="http://schemas.microsoft.com/office/drawing/2014/main" id="{FD0CBD73-E0D1-C7BB-1F81-0EE48F948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7127" y="5422451"/>
            <a:ext cx="1499415" cy="1315601"/>
          </a:xfrm>
          <a:prstGeom prst="rect">
            <a:avLst/>
          </a:prstGeom>
        </p:spPr>
      </p:pic>
    </p:spTree>
    <p:extLst>
      <p:ext uri="{BB962C8B-B14F-4D97-AF65-F5344CB8AC3E}">
        <p14:creationId xmlns:p14="http://schemas.microsoft.com/office/powerpoint/2010/main" val="2533640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C64F0-040B-A425-BA4C-ADA5656D7A64}"/>
              </a:ext>
            </a:extLst>
          </p:cNvPr>
          <p:cNvSpPr>
            <a:spLocks noGrp="1"/>
          </p:cNvSpPr>
          <p:nvPr>
            <p:ph type="title"/>
          </p:nvPr>
        </p:nvSpPr>
        <p:spPr/>
        <p:txBody>
          <a:bodyPr/>
          <a:lstStyle/>
          <a:p>
            <a:r>
              <a:rPr lang="en-US" dirty="0"/>
              <a:t>Destructor</a:t>
            </a:r>
          </a:p>
        </p:txBody>
      </p:sp>
      <p:sp>
        <p:nvSpPr>
          <p:cNvPr id="3" name="Content Placeholder 2">
            <a:extLst>
              <a:ext uri="{FF2B5EF4-FFF2-40B4-BE49-F238E27FC236}">
                <a16:creationId xmlns:a16="http://schemas.microsoft.com/office/drawing/2014/main" id="{BB0DFA9A-F145-C8A0-7782-B33C7CEA4921}"/>
              </a:ext>
            </a:extLst>
          </p:cNvPr>
          <p:cNvSpPr>
            <a:spLocks noGrp="1"/>
          </p:cNvSpPr>
          <p:nvPr>
            <p:ph idx="1"/>
          </p:nvPr>
        </p:nvSpPr>
        <p:spPr/>
        <p:txBody>
          <a:bodyPr/>
          <a:lstStyle/>
          <a:p>
            <a:r>
              <a:rPr lang="en-US" dirty="0"/>
              <a:t>A </a:t>
            </a:r>
            <a:r>
              <a:rPr lang="en-US" dirty="0">
                <a:solidFill>
                  <a:schemeClr val="accent2">
                    <a:lumMod val="75000"/>
                  </a:schemeClr>
                </a:solidFill>
              </a:rPr>
              <a:t>destructor</a:t>
            </a:r>
            <a:r>
              <a:rPr lang="en-US" dirty="0"/>
              <a:t> is a special member function that works just opposite to constructor, unlike </a:t>
            </a:r>
            <a:r>
              <a:rPr lang="en-US" u="sng" dirty="0"/>
              <a:t>constructors</a:t>
            </a:r>
            <a:r>
              <a:rPr lang="en-US" dirty="0"/>
              <a:t> that are used for initializing an object, destructors destroy (or delete) the object.</a:t>
            </a:r>
          </a:p>
          <a:p>
            <a:endParaRPr lang="en-US" dirty="0"/>
          </a:p>
          <a:p>
            <a:r>
              <a:rPr lang="en-US" dirty="0"/>
              <a:t>Syntax of Destructor:</a:t>
            </a:r>
          </a:p>
          <a:p>
            <a:endParaRPr lang="en-US" dirty="0"/>
          </a:p>
          <a:p>
            <a:endParaRPr lang="en-US" dirty="0"/>
          </a:p>
          <a:p>
            <a:endParaRPr lang="en-US" dirty="0"/>
          </a:p>
        </p:txBody>
      </p:sp>
      <p:pic>
        <p:nvPicPr>
          <p:cNvPr id="4" name="Picture 3">
            <a:extLst>
              <a:ext uri="{FF2B5EF4-FFF2-40B4-BE49-F238E27FC236}">
                <a16:creationId xmlns:a16="http://schemas.microsoft.com/office/drawing/2014/main" id="{2937891F-69FF-C1B6-53F5-296307019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3244" y="4986311"/>
            <a:ext cx="3265371" cy="1788684"/>
          </a:xfrm>
          <a:prstGeom prst="rect">
            <a:avLst/>
          </a:prstGeom>
        </p:spPr>
      </p:pic>
    </p:spTree>
    <p:extLst>
      <p:ext uri="{BB962C8B-B14F-4D97-AF65-F5344CB8AC3E}">
        <p14:creationId xmlns:p14="http://schemas.microsoft.com/office/powerpoint/2010/main" val="1220784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B931-A718-367F-1608-3D855FE326C2}"/>
              </a:ext>
            </a:extLst>
          </p:cNvPr>
          <p:cNvSpPr>
            <a:spLocks noGrp="1"/>
          </p:cNvSpPr>
          <p:nvPr>
            <p:ph type="title"/>
          </p:nvPr>
        </p:nvSpPr>
        <p:spPr>
          <a:xfrm>
            <a:off x="1524000" y="1193292"/>
            <a:ext cx="9144000" cy="911669"/>
          </a:xfrm>
        </p:spPr>
        <p:txBody>
          <a:bodyPr>
            <a:normAutofit fontScale="90000"/>
          </a:bodyPr>
          <a:lstStyle/>
          <a:p>
            <a:pPr marL="365760" marR="0" lvl="0" indent="-365760" defTabSz="914400" rtl="0" eaLnBrk="1" fontAlgn="auto" latinLnBrk="0" hangingPunct="1">
              <a:lnSpc>
                <a:spcPct val="105000"/>
              </a:lnSpc>
              <a:spcBef>
                <a:spcPct val="0"/>
              </a:spcBef>
              <a:spcAft>
                <a:spcPts val="0"/>
              </a:spcAft>
              <a:tabLst/>
              <a:defRPr/>
            </a:pPr>
            <a:r>
              <a:rPr lang="en-GB" sz="4700" dirty="0">
                <a:latin typeface="Arial" panose="020B0604020202020204" pitchFamily="34" charset="0"/>
                <a:cs typeface="Arial" panose="020B0604020202020204" pitchFamily="34" charset="0"/>
              </a:rPr>
              <a:t>References</a:t>
            </a:r>
            <a:br>
              <a:rPr kumimoji="0" lang="en-GB" sz="3600" b="0" i="1"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panose="020B0604020202020204" pitchFamily="34" charset="0"/>
                <a:ea typeface="+mn-ea"/>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F03AAD38-BCF1-8788-51AF-6A54DA8A35AF}"/>
              </a:ext>
            </a:extLst>
          </p:cNvPr>
          <p:cNvSpPr>
            <a:spLocks noGrp="1"/>
          </p:cNvSpPr>
          <p:nvPr>
            <p:ph idx="1"/>
          </p:nvPr>
        </p:nvSpPr>
        <p:spPr>
          <a:xfrm>
            <a:off x="1303112" y="1908580"/>
            <a:ext cx="9144000" cy="3362782"/>
          </a:xfrm>
          <a:prstGeom prst="rect">
            <a:avLst/>
          </a:prstGeom>
        </p:spPr>
        <p:txBody>
          <a:bodyPr wrap="square" lIns="91440" tIns="45720" rIns="91440" bIns="45720"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pPr>
            <a:endParaRPr lang="en-GB" dirty="0">
              <a:solidFill>
                <a:srgbClr val="002060"/>
              </a:solidFill>
              <a:latin typeface="Arial" panose="020B0604020202020204" pitchFamily="34" charset="0"/>
              <a:ea typeface="Tahoma" pitchFamily="34" charset="0"/>
              <a:cs typeface="Arial" panose="020B0604020202020204" pitchFamily="34" charset="0"/>
            </a:endParaRPr>
          </a:p>
          <a:p>
            <a:pPr marL="447675" indent="-264795">
              <a:spcBef>
                <a:spcPts val="1200"/>
              </a:spcBef>
              <a:buFont typeface="Wingdings" pitchFamily="2" charset="2"/>
              <a:buChar char="§"/>
            </a:pPr>
            <a:endParaRPr lang="en-GB" sz="4200" spc="-50" dirty="0">
              <a:latin typeface="Arial" panose="020B0604020202020204" pitchFamily="34" charset="0"/>
              <a:ea typeface="+mj-ea"/>
              <a:cs typeface="Arial" panose="020B0604020202020204" pitchFamily="34" charset="0"/>
            </a:endParaRPr>
          </a:p>
          <a:p>
            <a:pPr marL="904875" lvl="1" indent="-264795">
              <a:spcBef>
                <a:spcPts val="600"/>
              </a:spcBef>
              <a:spcAft>
                <a:spcPts val="600"/>
              </a:spcAft>
              <a:buFont typeface="Wingdings" pitchFamily="2" charset="2"/>
              <a:buChar char="§"/>
            </a:pPr>
            <a:r>
              <a:rPr lang="en-GB" sz="1600" dirty="0">
                <a:solidFill>
                  <a:srgbClr val="002060"/>
                </a:solidFill>
                <a:latin typeface="Arial" panose="020B0604020202020204" pitchFamily="34" charset="0"/>
                <a:ea typeface="Tahoma"/>
                <a:cs typeface="Arial" panose="020B0604020202020204" pitchFamily="34" charset="0"/>
              </a:rPr>
              <a:t>Adam Drozdek, </a:t>
            </a:r>
            <a:r>
              <a:rPr lang="en-GB" sz="1600" b="1" dirty="0">
                <a:solidFill>
                  <a:srgbClr val="002060"/>
                </a:solidFill>
                <a:latin typeface="Arial" panose="020B0604020202020204" pitchFamily="34" charset="0"/>
                <a:ea typeface="Tahoma"/>
                <a:cs typeface="Arial" panose="020B0604020202020204" pitchFamily="34" charset="0"/>
              </a:rPr>
              <a:t>Data Structures and Algorithms in C++</a:t>
            </a:r>
            <a:r>
              <a:rPr lang="en-GB" sz="1600" dirty="0">
                <a:solidFill>
                  <a:srgbClr val="002060"/>
                </a:solidFill>
                <a:latin typeface="Arial" panose="020B0604020202020204" pitchFamily="34" charset="0"/>
                <a:ea typeface="Tahoma"/>
                <a:cs typeface="Arial" panose="020B0604020202020204" pitchFamily="34" charset="0"/>
              </a:rPr>
              <a:t>, 4</a:t>
            </a:r>
            <a:r>
              <a:rPr lang="en-GB" sz="1600" baseline="30000" dirty="0">
                <a:solidFill>
                  <a:srgbClr val="002060"/>
                </a:solidFill>
                <a:latin typeface="Arial" panose="020B0604020202020204" pitchFamily="34" charset="0"/>
                <a:ea typeface="Tahoma"/>
                <a:cs typeface="Arial" panose="020B0604020202020204" pitchFamily="34" charset="0"/>
              </a:rPr>
              <a:t>th</a:t>
            </a:r>
            <a:r>
              <a:rPr lang="en-GB" sz="1600" dirty="0">
                <a:solidFill>
                  <a:srgbClr val="002060"/>
                </a:solidFill>
                <a:latin typeface="Arial" panose="020B0604020202020204" pitchFamily="34" charset="0"/>
                <a:ea typeface="Tahoma"/>
                <a:cs typeface="Arial" panose="020B0604020202020204" pitchFamily="34" charset="0"/>
              </a:rPr>
              <a:t> edition, Cengage Learning.</a:t>
            </a:r>
          </a:p>
          <a:p>
            <a:pPr marL="904875" lvl="1" indent="-264795">
              <a:spcBef>
                <a:spcPts val="600"/>
              </a:spcBef>
              <a:spcAft>
                <a:spcPts val="600"/>
              </a:spcAft>
              <a:buFont typeface="Wingdings" pitchFamily="2" charset="2"/>
              <a:buChar char="§"/>
            </a:pPr>
            <a:r>
              <a:rPr lang="en-GB" sz="1600" dirty="0">
                <a:solidFill>
                  <a:srgbClr val="002060"/>
                </a:solidFill>
                <a:latin typeface="Arial" panose="020B0604020202020204" pitchFamily="34" charset="0"/>
                <a:ea typeface="Tahoma"/>
                <a:cs typeface="Arial" panose="020B0604020202020204" pitchFamily="34" charset="0"/>
              </a:rPr>
              <a:t>Bjarne Stroustrup , </a:t>
            </a:r>
            <a:r>
              <a:rPr lang="en-GB" sz="1600" b="1" dirty="0">
                <a:solidFill>
                  <a:srgbClr val="002060"/>
                </a:solidFill>
                <a:latin typeface="Arial" panose="020B0604020202020204" pitchFamily="34" charset="0"/>
                <a:ea typeface="Tahoma"/>
                <a:cs typeface="Arial" panose="020B0604020202020204" pitchFamily="34" charset="0"/>
              </a:rPr>
              <a:t>The C++ Programming Language</a:t>
            </a:r>
            <a:r>
              <a:rPr lang="en-GB" sz="1600" dirty="0">
                <a:solidFill>
                  <a:srgbClr val="002060"/>
                </a:solidFill>
                <a:latin typeface="Arial" panose="020B0604020202020204" pitchFamily="34" charset="0"/>
                <a:ea typeface="Tahoma"/>
                <a:cs typeface="Arial" panose="020B0604020202020204" pitchFamily="34" charset="0"/>
              </a:rPr>
              <a:t>, Addison-Wesley.</a:t>
            </a:r>
          </a:p>
          <a:p>
            <a:pPr marL="904875" lvl="1" indent="-264795">
              <a:spcBef>
                <a:spcPts val="600"/>
              </a:spcBef>
              <a:spcAft>
                <a:spcPts val="600"/>
              </a:spcAft>
              <a:buFont typeface="Wingdings" pitchFamily="2" charset="2"/>
              <a:buChar char="§"/>
            </a:pPr>
            <a:r>
              <a:rPr lang="en-GB" sz="1600" dirty="0">
                <a:solidFill>
                  <a:srgbClr val="002060"/>
                </a:solidFill>
                <a:latin typeface="Arial" panose="020B0604020202020204" pitchFamily="34" charset="0"/>
                <a:ea typeface="Tahoma"/>
                <a:cs typeface="Arial" panose="020B0604020202020204" pitchFamily="34" charset="0"/>
              </a:rPr>
              <a:t>H. M. Deitel and D. J. Deitel, </a:t>
            </a:r>
            <a:r>
              <a:rPr lang="en-GB" sz="1600" b="1" dirty="0">
                <a:solidFill>
                  <a:srgbClr val="002060"/>
                </a:solidFill>
                <a:latin typeface="Arial" panose="020B0604020202020204" pitchFamily="34" charset="0"/>
                <a:ea typeface="Tahoma"/>
                <a:cs typeface="Arial" panose="020B0604020202020204" pitchFamily="34" charset="0"/>
              </a:rPr>
              <a:t>C: How to Program</a:t>
            </a:r>
            <a:r>
              <a:rPr lang="en-GB" sz="1600" dirty="0">
                <a:solidFill>
                  <a:srgbClr val="002060"/>
                </a:solidFill>
                <a:latin typeface="Arial" panose="020B0604020202020204" pitchFamily="34" charset="0"/>
                <a:ea typeface="Tahoma"/>
                <a:cs typeface="Arial" panose="020B0604020202020204" pitchFamily="34" charset="0"/>
              </a:rPr>
              <a:t>, Pearson 	Education (for C++ review lectures).</a:t>
            </a:r>
          </a:p>
          <a:p>
            <a:pPr marL="904875" lvl="1" indent="-264795">
              <a:spcBef>
                <a:spcPts val="600"/>
              </a:spcBef>
              <a:spcAft>
                <a:spcPts val="600"/>
              </a:spcAft>
              <a:buFont typeface="Wingdings" pitchFamily="2" charset="2"/>
              <a:buChar char="§"/>
            </a:pPr>
            <a:r>
              <a:rPr lang="en-GB" sz="1600" dirty="0">
                <a:solidFill>
                  <a:srgbClr val="002060"/>
                </a:solidFill>
                <a:latin typeface="Arial" panose="020B0604020202020204" pitchFamily="34" charset="0"/>
                <a:ea typeface="Tahoma"/>
                <a:cs typeface="Arial" panose="020B0604020202020204" pitchFamily="34" charset="0"/>
              </a:rPr>
              <a:t>Clifford A. Shaffer, </a:t>
            </a:r>
            <a:r>
              <a:rPr lang="en-GB" sz="1600" b="1" dirty="0">
                <a:solidFill>
                  <a:srgbClr val="002060"/>
                </a:solidFill>
                <a:latin typeface="Arial" panose="020B0604020202020204" pitchFamily="34" charset="0"/>
                <a:ea typeface="Tahoma"/>
                <a:cs typeface="Arial" panose="020B0604020202020204" pitchFamily="34" charset="0"/>
              </a:rPr>
              <a:t>Data Structures &amp; Algorithm Analysis in C++</a:t>
            </a:r>
            <a:r>
              <a:rPr lang="en-GB" sz="1600" dirty="0">
                <a:solidFill>
                  <a:srgbClr val="002060"/>
                </a:solidFill>
                <a:latin typeface="Arial" panose="020B0604020202020204" pitchFamily="34" charset="0"/>
                <a:ea typeface="Tahoma"/>
                <a:cs typeface="Arial" panose="020B0604020202020204" pitchFamily="34" charset="0"/>
              </a:rPr>
              <a:t>,</a:t>
            </a:r>
            <a:r>
              <a:rPr lang="en-GB" sz="1600" b="1" dirty="0">
                <a:solidFill>
                  <a:srgbClr val="002060"/>
                </a:solidFill>
                <a:latin typeface="Arial" panose="020B0604020202020204" pitchFamily="34" charset="0"/>
                <a:ea typeface="Tahoma"/>
                <a:cs typeface="Arial" panose="020B0604020202020204" pitchFamily="34" charset="0"/>
              </a:rPr>
              <a:t> </a:t>
            </a:r>
            <a:r>
              <a:rPr lang="en-GB" sz="1600" dirty="0">
                <a:solidFill>
                  <a:srgbClr val="002060"/>
                </a:solidFill>
                <a:latin typeface="Arial" panose="020B0604020202020204" pitchFamily="34" charset="0"/>
                <a:ea typeface="Tahoma"/>
                <a:cs typeface="Arial" panose="020B0604020202020204" pitchFamily="34" charset="0"/>
              </a:rPr>
              <a:t>Dover Publications, 2013.</a:t>
            </a:r>
          </a:p>
          <a:p>
            <a:pPr marL="904875" lvl="1" indent="-264795">
              <a:spcBef>
                <a:spcPts val="600"/>
              </a:spcBef>
              <a:spcAft>
                <a:spcPts val="600"/>
              </a:spcAft>
              <a:buFont typeface="Wingdings" pitchFamily="2" charset="2"/>
              <a:buChar char="§"/>
            </a:pPr>
            <a:endParaRPr lang="en-GB" sz="2000" dirty="0">
              <a:solidFill>
                <a:srgbClr val="002060"/>
              </a:solidFill>
              <a:latin typeface="Arial" panose="020B0604020202020204" pitchFamily="34" charset="0"/>
              <a:ea typeface="Tahoma" pitchFamily="34" charset="0"/>
              <a:cs typeface="Arial" panose="020B0604020202020204" pitchFamily="34" charset="0"/>
            </a:endParaRPr>
          </a:p>
          <a:p>
            <a:pPr marL="904875" lvl="1" indent="-264795">
              <a:spcBef>
                <a:spcPts val="600"/>
              </a:spcBef>
              <a:spcAft>
                <a:spcPts val="600"/>
              </a:spcAft>
              <a:buFont typeface="Wingdings" pitchFamily="2" charset="2"/>
              <a:buChar char="§"/>
            </a:pPr>
            <a:endParaRPr lang="en-GB" sz="2000" dirty="0">
              <a:solidFill>
                <a:srgbClr val="002060"/>
              </a:solidFill>
              <a:latin typeface="Arial" panose="020B0604020202020204" pitchFamily="34" charset="0"/>
              <a:ea typeface="Tahoma" pitchFamily="34" charset="0"/>
              <a:cs typeface="Arial" panose="020B0604020202020204" pitchFamily="34" charset="0"/>
            </a:endParaRPr>
          </a:p>
        </p:txBody>
      </p:sp>
      <p:pic>
        <p:nvPicPr>
          <p:cNvPr id="3" name="Google Shape;116;p22">
            <a:extLst>
              <a:ext uri="{FF2B5EF4-FFF2-40B4-BE49-F238E27FC236}">
                <a16:creationId xmlns:a16="http://schemas.microsoft.com/office/drawing/2014/main" id="{6719BBA1-724C-0888-EEFA-BBB5DBEE271D}"/>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2955592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52882" y="626022"/>
            <a:ext cx="10668000" cy="964078"/>
          </a:xfrm>
          <a:prstGeom prst="rect">
            <a:avLst/>
          </a:prstGeom>
        </p:spPr>
        <p:txBody>
          <a:bodyPr vert="horz" lIns="91440" tIns="45720" rIns="91440" bIns="45720" rtlCol="0" anchor="b">
            <a:normAutofit/>
          </a:bodyPr>
          <a:lstStyle/>
          <a:p>
            <a:pPr>
              <a:lnSpc>
                <a:spcPct val="95000"/>
              </a:lnSpc>
              <a:spcBef>
                <a:spcPct val="0"/>
              </a:spcBef>
              <a:spcAft>
                <a:spcPts val="600"/>
              </a:spcAft>
            </a:pPr>
            <a:r>
              <a:rPr lang="en-US" sz="4800" b="1" u="sng" spc="-50" dirty="0">
                <a:latin typeface="+mj-lt"/>
                <a:ea typeface="+mj-ea"/>
                <a:cs typeface="+mj-cs"/>
              </a:rPr>
              <a:t>Example:</a:t>
            </a:r>
          </a:p>
        </p:txBody>
      </p:sp>
      <p:pic>
        <p:nvPicPr>
          <p:cNvPr id="2" name="Picture 1">
            <a:extLst>
              <a:ext uri="{FF2B5EF4-FFF2-40B4-BE49-F238E27FC236}">
                <a16:creationId xmlns:a16="http://schemas.microsoft.com/office/drawing/2014/main" id="{CE277131-9740-6AA5-4CBF-7FE370B6F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18" y="1651093"/>
            <a:ext cx="4770990" cy="5140749"/>
          </a:xfrm>
          <a:prstGeom prst="rect">
            <a:avLst/>
          </a:prstGeom>
        </p:spPr>
      </p:pic>
      <p:pic>
        <p:nvPicPr>
          <p:cNvPr id="4" name="Picture 3">
            <a:extLst>
              <a:ext uri="{FF2B5EF4-FFF2-40B4-BE49-F238E27FC236}">
                <a16:creationId xmlns:a16="http://schemas.microsoft.com/office/drawing/2014/main" id="{EB8A0399-1BF5-3CB0-456D-38A31E4951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801" y="2858702"/>
            <a:ext cx="4954524" cy="2636061"/>
          </a:xfrm>
          <a:prstGeom prst="rect">
            <a:avLst/>
          </a:prstGeom>
        </p:spPr>
      </p:pic>
    </p:spTree>
    <p:extLst>
      <p:ext uri="{BB962C8B-B14F-4D97-AF65-F5344CB8AC3E}">
        <p14:creationId xmlns:p14="http://schemas.microsoft.com/office/powerpoint/2010/main" val="36680065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44592-2639-FB57-B78A-D32E060BF65F}"/>
              </a:ext>
            </a:extLst>
          </p:cNvPr>
          <p:cNvSpPr>
            <a:spLocks noGrp="1"/>
          </p:cNvSpPr>
          <p:nvPr>
            <p:ph type="title"/>
          </p:nvPr>
        </p:nvSpPr>
        <p:spPr/>
        <p:txBody>
          <a:bodyPr/>
          <a:lstStyle/>
          <a:p>
            <a:r>
              <a:rPr lang="en-US" dirty="0"/>
              <a:t>Destructor Rules:</a:t>
            </a:r>
          </a:p>
        </p:txBody>
      </p:sp>
      <p:sp>
        <p:nvSpPr>
          <p:cNvPr id="3" name="Content Placeholder 2">
            <a:extLst>
              <a:ext uri="{FF2B5EF4-FFF2-40B4-BE49-F238E27FC236}">
                <a16:creationId xmlns:a16="http://schemas.microsoft.com/office/drawing/2014/main" id="{F46BD1FF-6D00-ACA5-28CE-7091C140FC7A}"/>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Name should begin with tilde sign(~) and must match class name. </a:t>
            </a:r>
          </a:p>
          <a:p>
            <a:pPr marL="514350" indent="-514350">
              <a:buFont typeface="+mj-lt"/>
              <a:buAutoNum type="arabicPeriod"/>
            </a:pPr>
            <a:r>
              <a:rPr lang="en-US" dirty="0"/>
              <a:t>There cannot be more than one destructor in a class.</a:t>
            </a:r>
          </a:p>
          <a:p>
            <a:pPr marL="514350" indent="-514350">
              <a:buFont typeface="+mj-lt"/>
              <a:buAutoNum type="arabicPeriod"/>
            </a:pPr>
            <a:r>
              <a:rPr lang="en-US" dirty="0"/>
              <a:t>Unlike constructors that can have parameters, destructors do not allow any parameter.</a:t>
            </a:r>
          </a:p>
          <a:p>
            <a:pPr marL="514350" indent="-514350">
              <a:buFont typeface="+mj-lt"/>
              <a:buAutoNum type="arabicPeriod"/>
            </a:pPr>
            <a:r>
              <a:rPr lang="en-US" dirty="0"/>
              <a:t>They do not have any return type, just like constructors.</a:t>
            </a:r>
          </a:p>
          <a:p>
            <a:pPr marL="514350" indent="-514350">
              <a:buFont typeface="+mj-lt"/>
              <a:buAutoNum type="arabicPeriod"/>
            </a:pPr>
            <a:r>
              <a:rPr lang="en-US" dirty="0"/>
              <a:t>When you do not specify any destructor in a class, compiler generates a default destructor and inserts it into your code.</a:t>
            </a:r>
          </a:p>
          <a:p>
            <a:endParaRPr lang="en-US" dirty="0"/>
          </a:p>
          <a:p>
            <a:endParaRPr lang="en-US" dirty="0"/>
          </a:p>
        </p:txBody>
      </p:sp>
    </p:spTree>
    <p:extLst>
      <p:ext uri="{BB962C8B-B14F-4D97-AF65-F5344CB8AC3E}">
        <p14:creationId xmlns:p14="http://schemas.microsoft.com/office/powerpoint/2010/main" val="1273141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827748" y="1882394"/>
            <a:ext cx="43924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75427" y="972977"/>
            <a:ext cx="9144000" cy="1344168"/>
          </a:xfrm>
        </p:spPr>
        <p:txBody>
          <a:bodyPr/>
          <a:lstStyle/>
          <a:p>
            <a:r>
              <a:rPr lang="en-US" dirty="0"/>
              <a:t>Summary of </a:t>
            </a:r>
            <a:r>
              <a:rPr lang="en-US" dirty="0">
                <a:solidFill>
                  <a:schemeClr val="accent2">
                    <a:lumMod val="75000"/>
                  </a:schemeClr>
                </a:solidFill>
              </a:rPr>
              <a:t>OOP</a:t>
            </a:r>
          </a:p>
        </p:txBody>
      </p:sp>
      <p:sp>
        <p:nvSpPr>
          <p:cNvPr id="3" name="Content Placeholder 2"/>
          <p:cNvSpPr>
            <a:spLocks noGrp="1"/>
          </p:cNvSpPr>
          <p:nvPr>
            <p:ph idx="1"/>
          </p:nvPr>
        </p:nvSpPr>
        <p:spPr>
          <a:xfrm>
            <a:off x="1739516" y="1781786"/>
            <a:ext cx="8712968" cy="4495800"/>
          </a:xfrm>
        </p:spPr>
        <p:txBody>
          <a:bodyPr/>
          <a:lstStyle/>
          <a:p>
            <a:endParaRPr lang="en-US" sz="2400" dirty="0"/>
          </a:p>
          <a:p>
            <a:endParaRPr lang="en-US" sz="2400" dirty="0"/>
          </a:p>
        </p:txBody>
      </p:sp>
      <p:sp>
        <p:nvSpPr>
          <p:cNvPr id="9" name="TextBox 8"/>
          <p:cNvSpPr txBox="1"/>
          <p:nvPr/>
        </p:nvSpPr>
        <p:spPr>
          <a:xfrm>
            <a:off x="3815524" y="1882395"/>
            <a:ext cx="4404712" cy="646331"/>
          </a:xfrm>
          <a:prstGeom prst="rect">
            <a:avLst/>
          </a:prstGeom>
          <a:noFill/>
        </p:spPr>
        <p:txBody>
          <a:bodyPr wrap="square" rtlCol="0">
            <a:spAutoFit/>
          </a:bodyPr>
          <a:lstStyle/>
          <a:p>
            <a:pPr algn="ctr"/>
            <a:r>
              <a:rPr lang="en-US" b="1" dirty="0"/>
              <a:t>Object-Oriented Programming (OOP) Concepts</a:t>
            </a:r>
          </a:p>
        </p:txBody>
      </p:sp>
      <p:sp>
        <p:nvSpPr>
          <p:cNvPr id="13" name="TextBox 12"/>
          <p:cNvSpPr txBox="1"/>
          <p:nvPr/>
        </p:nvSpPr>
        <p:spPr>
          <a:xfrm>
            <a:off x="3954034" y="4575291"/>
            <a:ext cx="4139916" cy="646331"/>
          </a:xfrm>
          <a:prstGeom prst="rect">
            <a:avLst/>
          </a:prstGeom>
          <a:noFill/>
        </p:spPr>
        <p:txBody>
          <a:bodyPr wrap="square" rtlCol="0">
            <a:spAutoFit/>
          </a:bodyPr>
          <a:lstStyle/>
          <a:p>
            <a:pPr algn="ctr"/>
            <a:endParaRPr lang="en-US" b="1" dirty="0">
              <a:solidFill>
                <a:srgbClr val="FF0000"/>
              </a:solidFill>
            </a:endParaRPr>
          </a:p>
          <a:p>
            <a:pPr algn="ctr"/>
            <a:endParaRPr lang="en-US" dirty="0"/>
          </a:p>
        </p:txBody>
      </p:sp>
      <p:sp>
        <p:nvSpPr>
          <p:cNvPr id="4" name="Rounded Rectangle 3"/>
          <p:cNvSpPr/>
          <p:nvPr/>
        </p:nvSpPr>
        <p:spPr>
          <a:xfrm>
            <a:off x="1955540" y="2962514"/>
            <a:ext cx="187220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115780" y="2962514"/>
            <a:ext cx="194421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6492044" y="2979518"/>
            <a:ext cx="1728192" cy="775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379476" y="3129500"/>
            <a:ext cx="2952328" cy="369332"/>
          </a:xfrm>
          <a:prstGeom prst="rect">
            <a:avLst/>
          </a:prstGeom>
          <a:noFill/>
        </p:spPr>
        <p:txBody>
          <a:bodyPr wrap="square" rtlCol="0">
            <a:spAutoFit/>
          </a:bodyPr>
          <a:lstStyle/>
          <a:p>
            <a:pPr algn="ctr"/>
            <a:r>
              <a:rPr lang="en-US" b="1" dirty="0"/>
              <a:t>Encapsulation</a:t>
            </a:r>
          </a:p>
        </p:txBody>
      </p:sp>
      <p:sp>
        <p:nvSpPr>
          <p:cNvPr id="15" name="TextBox 14"/>
          <p:cNvSpPr txBox="1"/>
          <p:nvPr/>
        </p:nvSpPr>
        <p:spPr>
          <a:xfrm>
            <a:off x="3611724" y="3076278"/>
            <a:ext cx="2952328" cy="369332"/>
          </a:xfrm>
          <a:prstGeom prst="rect">
            <a:avLst/>
          </a:prstGeom>
          <a:noFill/>
        </p:spPr>
        <p:txBody>
          <a:bodyPr wrap="square" rtlCol="0">
            <a:spAutoFit/>
          </a:bodyPr>
          <a:lstStyle/>
          <a:p>
            <a:pPr algn="ctr"/>
            <a:r>
              <a:rPr lang="en-US" b="1" dirty="0"/>
              <a:t>Polymorphism</a:t>
            </a:r>
          </a:p>
        </p:txBody>
      </p:sp>
      <p:sp>
        <p:nvSpPr>
          <p:cNvPr id="16" name="TextBox 15"/>
          <p:cNvSpPr txBox="1"/>
          <p:nvPr/>
        </p:nvSpPr>
        <p:spPr>
          <a:xfrm>
            <a:off x="5843972" y="3097238"/>
            <a:ext cx="2952328" cy="369332"/>
          </a:xfrm>
          <a:prstGeom prst="rect">
            <a:avLst/>
          </a:prstGeom>
          <a:noFill/>
        </p:spPr>
        <p:txBody>
          <a:bodyPr wrap="square" rtlCol="0">
            <a:spAutoFit/>
          </a:bodyPr>
          <a:lstStyle/>
          <a:p>
            <a:pPr algn="ctr"/>
            <a:r>
              <a:rPr lang="en-US" b="1" dirty="0"/>
              <a:t>Inheritance</a:t>
            </a:r>
          </a:p>
        </p:txBody>
      </p:sp>
      <p:sp>
        <p:nvSpPr>
          <p:cNvPr id="5" name="Rectangle 4"/>
          <p:cNvSpPr/>
          <p:nvPr/>
        </p:nvSpPr>
        <p:spPr>
          <a:xfrm>
            <a:off x="1739516" y="4042811"/>
            <a:ext cx="2283268" cy="13679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247113" y="4056780"/>
            <a:ext cx="1740876" cy="1642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1379476" y="4200125"/>
            <a:ext cx="2952328" cy="1323439"/>
          </a:xfrm>
          <a:prstGeom prst="rect">
            <a:avLst/>
          </a:prstGeom>
          <a:noFill/>
        </p:spPr>
        <p:txBody>
          <a:bodyPr wrap="square" rtlCol="0">
            <a:spAutoFit/>
          </a:bodyPr>
          <a:lstStyle/>
          <a:p>
            <a:pPr algn="ctr"/>
            <a:r>
              <a:rPr lang="en-US" sz="1600" b="1" dirty="0"/>
              <a:t>Classes and objects</a:t>
            </a:r>
          </a:p>
          <a:p>
            <a:pPr algn="ctr"/>
            <a:endParaRPr lang="en-US" sz="1600" b="1" dirty="0"/>
          </a:p>
          <a:p>
            <a:pPr algn="ctr"/>
            <a:r>
              <a:rPr lang="en-US" sz="1600" b="1" dirty="0"/>
              <a:t>Constructor </a:t>
            </a:r>
          </a:p>
          <a:p>
            <a:pPr algn="ctr"/>
            <a:r>
              <a:rPr lang="en-US" sz="1600" b="1" dirty="0"/>
              <a:t>and destructor</a:t>
            </a:r>
          </a:p>
          <a:p>
            <a:pPr algn="ctr"/>
            <a:endParaRPr lang="en-US" sz="1600" b="1" dirty="0"/>
          </a:p>
        </p:txBody>
      </p:sp>
      <p:sp>
        <p:nvSpPr>
          <p:cNvPr id="20" name="TextBox 19"/>
          <p:cNvSpPr txBox="1"/>
          <p:nvPr/>
        </p:nvSpPr>
        <p:spPr>
          <a:xfrm>
            <a:off x="3611724" y="4186650"/>
            <a:ext cx="2952328" cy="1569660"/>
          </a:xfrm>
          <a:prstGeom prst="rect">
            <a:avLst/>
          </a:prstGeom>
          <a:noFill/>
        </p:spPr>
        <p:txBody>
          <a:bodyPr wrap="square" rtlCol="0">
            <a:spAutoFit/>
          </a:bodyPr>
          <a:lstStyle/>
          <a:p>
            <a:pPr algn="ctr"/>
            <a:r>
              <a:rPr lang="en-US" sz="1600" b="1" dirty="0"/>
              <a:t>Function </a:t>
            </a:r>
          </a:p>
          <a:p>
            <a:pPr algn="ctr"/>
            <a:r>
              <a:rPr lang="en-US" sz="1600" b="1" dirty="0"/>
              <a:t>overloading</a:t>
            </a:r>
          </a:p>
          <a:p>
            <a:pPr algn="ctr"/>
            <a:endParaRPr lang="en-US" sz="1600" b="1" dirty="0"/>
          </a:p>
          <a:p>
            <a:pPr algn="ctr"/>
            <a:r>
              <a:rPr lang="en-US" sz="1600" b="1" dirty="0"/>
              <a:t>Function </a:t>
            </a:r>
          </a:p>
          <a:p>
            <a:pPr algn="ctr"/>
            <a:r>
              <a:rPr lang="en-US" sz="1600" b="1" dirty="0"/>
              <a:t>overriding</a:t>
            </a:r>
          </a:p>
          <a:p>
            <a:pPr algn="ctr"/>
            <a:endParaRPr lang="en-US" sz="1600" b="1" dirty="0"/>
          </a:p>
        </p:txBody>
      </p:sp>
      <p:sp>
        <p:nvSpPr>
          <p:cNvPr id="22" name="Rounded Rectangle 21"/>
          <p:cNvSpPr/>
          <p:nvPr/>
        </p:nvSpPr>
        <p:spPr>
          <a:xfrm>
            <a:off x="8652284" y="2962514"/>
            <a:ext cx="1728192" cy="775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8004212" y="3095587"/>
            <a:ext cx="2952328" cy="646331"/>
          </a:xfrm>
          <a:prstGeom prst="rect">
            <a:avLst/>
          </a:prstGeom>
          <a:noFill/>
        </p:spPr>
        <p:txBody>
          <a:bodyPr wrap="square" rtlCol="0">
            <a:spAutoFit/>
          </a:bodyPr>
          <a:lstStyle/>
          <a:p>
            <a:pPr algn="ctr"/>
            <a:r>
              <a:rPr lang="en-US" b="1" dirty="0"/>
              <a:t>Information </a:t>
            </a:r>
          </a:p>
          <a:p>
            <a:pPr algn="ctr"/>
            <a:r>
              <a:rPr lang="en-US" b="1" dirty="0"/>
              <a:t>hiding</a:t>
            </a:r>
          </a:p>
        </p:txBody>
      </p:sp>
      <p:sp>
        <p:nvSpPr>
          <p:cNvPr id="24" name="Rectangle 23"/>
          <p:cNvSpPr/>
          <p:nvPr/>
        </p:nvSpPr>
        <p:spPr>
          <a:xfrm>
            <a:off x="8489994" y="4152564"/>
            <a:ext cx="1974714" cy="970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004212" y="4207299"/>
            <a:ext cx="2952328" cy="1107996"/>
          </a:xfrm>
          <a:prstGeom prst="rect">
            <a:avLst/>
          </a:prstGeom>
          <a:noFill/>
        </p:spPr>
        <p:txBody>
          <a:bodyPr wrap="square" rtlCol="0">
            <a:spAutoFit/>
          </a:bodyPr>
          <a:lstStyle/>
          <a:p>
            <a:pPr algn="ctr"/>
            <a:r>
              <a:rPr lang="en-US" sz="1600" b="1" dirty="0"/>
              <a:t>Access specifier</a:t>
            </a:r>
          </a:p>
          <a:p>
            <a:pPr algn="ctr"/>
            <a:endParaRPr lang="en-US" sz="1600" b="1" dirty="0">
              <a:solidFill>
                <a:srgbClr val="FF0000"/>
              </a:solidFill>
            </a:endParaRPr>
          </a:p>
          <a:p>
            <a:pPr algn="ctr"/>
            <a:r>
              <a:rPr lang="en-US" sz="1600" b="1" dirty="0"/>
              <a:t>Getter and setter</a:t>
            </a:r>
          </a:p>
          <a:p>
            <a:pPr algn="ctr"/>
            <a:endParaRPr lang="en-US" sz="1600" b="1" dirty="0">
              <a:solidFill>
                <a:srgbClr val="FF0000"/>
              </a:solidFill>
            </a:endParaRPr>
          </a:p>
        </p:txBody>
      </p:sp>
      <p:sp>
        <p:nvSpPr>
          <p:cNvPr id="26" name="Rectangle 25"/>
          <p:cNvSpPr/>
          <p:nvPr/>
        </p:nvSpPr>
        <p:spPr>
          <a:xfrm>
            <a:off x="6458372" y="4042634"/>
            <a:ext cx="1833872" cy="20626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p:txBody>
      </p:sp>
      <p:sp>
        <p:nvSpPr>
          <p:cNvPr id="27" name="TextBox 26"/>
          <p:cNvSpPr txBox="1"/>
          <p:nvPr/>
        </p:nvSpPr>
        <p:spPr>
          <a:xfrm>
            <a:off x="6569643" y="4042634"/>
            <a:ext cx="1529898" cy="2339102"/>
          </a:xfrm>
          <a:prstGeom prst="rect">
            <a:avLst/>
          </a:prstGeom>
          <a:noFill/>
        </p:spPr>
        <p:txBody>
          <a:bodyPr wrap="square" rtlCol="0">
            <a:spAutoFit/>
          </a:bodyPr>
          <a:lstStyle/>
          <a:p>
            <a:pPr algn="ctr"/>
            <a:r>
              <a:rPr lang="en-US" sz="1600" b="1" dirty="0"/>
              <a:t>Function </a:t>
            </a:r>
          </a:p>
          <a:p>
            <a:pPr algn="ctr"/>
            <a:r>
              <a:rPr lang="en-US" sz="1600" b="1" dirty="0"/>
              <a:t>overriding</a:t>
            </a:r>
          </a:p>
          <a:p>
            <a:pPr algn="ctr"/>
            <a:endParaRPr lang="en-US" sz="1600" b="1" dirty="0"/>
          </a:p>
          <a:p>
            <a:pPr algn="ctr"/>
            <a:r>
              <a:rPr lang="en-US" sz="1600" b="1" dirty="0"/>
              <a:t>Different ways to inherit classes from other classes</a:t>
            </a:r>
          </a:p>
          <a:p>
            <a:pPr algn="ctr"/>
            <a:endParaRPr lang="en-US" sz="1600" b="1" dirty="0"/>
          </a:p>
        </p:txBody>
      </p:sp>
      <p:cxnSp>
        <p:nvCxnSpPr>
          <p:cNvPr id="8" name="Straight Arrow Connector 7"/>
          <p:cNvCxnSpPr>
            <a:stCxn id="12" idx="2"/>
          </p:cNvCxnSpPr>
          <p:nvPr/>
        </p:nvCxnSpPr>
        <p:spPr>
          <a:xfrm flipH="1">
            <a:off x="3035660" y="2530466"/>
            <a:ext cx="2988332"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2" idx="2"/>
            <a:endCxn id="10" idx="0"/>
          </p:cNvCxnSpPr>
          <p:nvPr/>
        </p:nvCxnSpPr>
        <p:spPr>
          <a:xfrm flipH="1">
            <a:off x="5087888" y="2530466"/>
            <a:ext cx="936104"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2" idx="2"/>
            <a:endCxn id="11" idx="0"/>
          </p:cNvCxnSpPr>
          <p:nvPr/>
        </p:nvCxnSpPr>
        <p:spPr>
          <a:xfrm>
            <a:off x="6023992" y="2530466"/>
            <a:ext cx="1332148" cy="449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2" idx="2"/>
            <a:endCxn id="22" idx="0"/>
          </p:cNvCxnSpPr>
          <p:nvPr/>
        </p:nvCxnSpPr>
        <p:spPr>
          <a:xfrm>
            <a:off x="6023992" y="2530466"/>
            <a:ext cx="3492388"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4" idx="2"/>
            <a:endCxn id="5" idx="0"/>
          </p:cNvCxnSpPr>
          <p:nvPr/>
        </p:nvCxnSpPr>
        <p:spPr>
          <a:xfrm flipH="1">
            <a:off x="2881150" y="3754602"/>
            <a:ext cx="10494" cy="288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cxnSpLocks/>
            <a:stCxn id="11" idx="2"/>
            <a:endCxn id="26" idx="0"/>
          </p:cNvCxnSpPr>
          <p:nvPr/>
        </p:nvCxnSpPr>
        <p:spPr>
          <a:xfrm>
            <a:off x="7356140" y="3754602"/>
            <a:ext cx="19168" cy="2880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23" idx="2"/>
            <a:endCxn id="24" idx="0"/>
          </p:cNvCxnSpPr>
          <p:nvPr/>
        </p:nvCxnSpPr>
        <p:spPr>
          <a:xfrm flipH="1">
            <a:off x="9477352" y="3741918"/>
            <a:ext cx="3025" cy="4106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a:off x="5097657" y="3751965"/>
            <a:ext cx="10494" cy="2882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38232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8CF2-E937-2AA1-175F-8E1D7C0DF334}"/>
              </a:ext>
            </a:extLst>
          </p:cNvPr>
          <p:cNvSpPr>
            <a:spLocks noGrp="1"/>
          </p:cNvSpPr>
          <p:nvPr>
            <p:ph type="title"/>
          </p:nvPr>
        </p:nvSpPr>
        <p:spPr/>
        <p:txBody>
          <a:bodyPr/>
          <a:lstStyle/>
          <a:p>
            <a:r>
              <a:rPr lang="en-US" dirty="0"/>
              <a:t>Polymorphism</a:t>
            </a:r>
          </a:p>
        </p:txBody>
      </p:sp>
      <p:sp>
        <p:nvSpPr>
          <p:cNvPr id="3" name="Content Placeholder 2">
            <a:extLst>
              <a:ext uri="{FF2B5EF4-FFF2-40B4-BE49-F238E27FC236}">
                <a16:creationId xmlns:a16="http://schemas.microsoft.com/office/drawing/2014/main" id="{96C26D13-E013-7083-3DDC-2BB6A442AAC1}"/>
              </a:ext>
            </a:extLst>
          </p:cNvPr>
          <p:cNvSpPr>
            <a:spLocks noGrp="1"/>
          </p:cNvSpPr>
          <p:nvPr>
            <p:ph idx="1"/>
          </p:nvPr>
        </p:nvSpPr>
        <p:spPr/>
        <p:txBody>
          <a:bodyPr/>
          <a:lstStyle/>
          <a:p>
            <a:r>
              <a:rPr lang="en-US" dirty="0"/>
              <a:t>Polymorphism is a powerful concept in OOP and allows for more flexible and extensible code by promoting code reuse and reducing the amount of duplicate code required.</a:t>
            </a:r>
          </a:p>
        </p:txBody>
      </p:sp>
    </p:spTree>
    <p:extLst>
      <p:ext uri="{BB962C8B-B14F-4D97-AF65-F5344CB8AC3E}">
        <p14:creationId xmlns:p14="http://schemas.microsoft.com/office/powerpoint/2010/main" val="794141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14C05-135B-E939-CFC6-2A546892B395}"/>
              </a:ext>
            </a:extLst>
          </p:cNvPr>
          <p:cNvSpPr>
            <a:spLocks noGrp="1"/>
          </p:cNvSpPr>
          <p:nvPr>
            <p:ph type="title"/>
          </p:nvPr>
        </p:nvSpPr>
        <p:spPr>
          <a:xfrm>
            <a:off x="762000" y="758953"/>
            <a:ext cx="4089779" cy="2028388"/>
          </a:xfrm>
        </p:spPr>
        <p:txBody>
          <a:bodyPr anchor="ctr">
            <a:normAutofit/>
          </a:bodyPr>
          <a:lstStyle/>
          <a:p>
            <a:r>
              <a:rPr lang="en-US" dirty="0"/>
              <a:t>Function Overloading</a:t>
            </a:r>
          </a:p>
        </p:txBody>
      </p:sp>
      <p:sp>
        <p:nvSpPr>
          <p:cNvPr id="3" name="Content Placeholder 2">
            <a:extLst>
              <a:ext uri="{FF2B5EF4-FFF2-40B4-BE49-F238E27FC236}">
                <a16:creationId xmlns:a16="http://schemas.microsoft.com/office/drawing/2014/main" id="{3CF10F5F-B4AD-D125-7C35-5347778939E7}"/>
              </a:ext>
            </a:extLst>
          </p:cNvPr>
          <p:cNvSpPr>
            <a:spLocks noGrp="1"/>
          </p:cNvSpPr>
          <p:nvPr>
            <p:ph idx="1"/>
          </p:nvPr>
        </p:nvSpPr>
        <p:spPr>
          <a:xfrm>
            <a:off x="762000" y="2893326"/>
            <a:ext cx="4089779" cy="3202674"/>
          </a:xfrm>
        </p:spPr>
        <p:txBody>
          <a:bodyPr anchor="t">
            <a:normAutofit/>
          </a:bodyPr>
          <a:lstStyle/>
          <a:p>
            <a:r>
              <a:rPr lang="en-US" altLang="en-US" dirty="0"/>
              <a:t>Functions with </a:t>
            </a:r>
            <a:r>
              <a:rPr lang="en-US" altLang="en-US" b="1" dirty="0"/>
              <a:t>same name </a:t>
            </a:r>
            <a:r>
              <a:rPr lang="en-US" altLang="en-US" dirty="0"/>
              <a:t>and </a:t>
            </a:r>
            <a:r>
              <a:rPr lang="en-US" altLang="en-US" b="1" dirty="0"/>
              <a:t>different parameters</a:t>
            </a:r>
          </a:p>
          <a:p>
            <a:r>
              <a:rPr lang="en-US" altLang="en-US" dirty="0"/>
              <a:t>Overloaded functions should perform similar tasks </a:t>
            </a:r>
          </a:p>
          <a:p>
            <a:endParaRPr lang="en-US" dirty="0"/>
          </a:p>
        </p:txBody>
      </p:sp>
      <p:pic>
        <p:nvPicPr>
          <p:cNvPr id="4" name="Picture 2">
            <a:extLst>
              <a:ext uri="{FF2B5EF4-FFF2-40B4-BE49-F238E27FC236}">
                <a16:creationId xmlns:a16="http://schemas.microsoft.com/office/drawing/2014/main" id="{6948A255-0B06-DAA0-715E-C6A2AF454B8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71" t="15909" r="57387" b="28572"/>
          <a:stretch/>
        </p:blipFill>
        <p:spPr bwMode="auto">
          <a:xfrm>
            <a:off x="6145487" y="1522145"/>
            <a:ext cx="4018104" cy="4572661"/>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999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8E87-568B-ED49-BE65-8F8B5C94B72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Tools </a:t>
            </a:r>
          </a:p>
        </p:txBody>
      </p:sp>
      <p:sp>
        <p:nvSpPr>
          <p:cNvPr id="3" name="Content Placeholder 2">
            <a:extLst>
              <a:ext uri="{FF2B5EF4-FFF2-40B4-BE49-F238E27FC236}">
                <a16:creationId xmlns:a16="http://schemas.microsoft.com/office/drawing/2014/main" id="{D080B16C-C008-5295-2531-A6D03A6306D8}"/>
              </a:ext>
            </a:extLst>
          </p:cNvPr>
          <p:cNvSpPr>
            <a:spLocks noGrp="1"/>
          </p:cNvSpPr>
          <p:nvPr>
            <p:ph idx="1"/>
          </p:nvPr>
        </p:nvSpPr>
        <p:spPr>
          <a:xfrm>
            <a:off x="1517904" y="2301342"/>
            <a:ext cx="9144000" cy="3148237"/>
          </a:xfrm>
        </p:spPr>
        <p:txBody>
          <a:bodyPr>
            <a:normAutofit/>
          </a:bodyPr>
          <a:lstStyle/>
          <a:p>
            <a:r>
              <a:rPr lang="en-US" sz="2400" b="1" dirty="0">
                <a:latin typeface="Arial" panose="020B0604020202020204" pitchFamily="34" charset="0"/>
                <a:cs typeface="Arial" panose="020B0604020202020204" pitchFamily="34" charset="0"/>
              </a:rPr>
              <a:t>Visual Studio Code can following this demo </a:t>
            </a:r>
            <a:r>
              <a:rPr lang="en-US" sz="2400" dirty="0">
                <a:latin typeface="Arial" panose="020B0604020202020204" pitchFamily="34" charset="0"/>
                <a:cs typeface="Arial" panose="020B0604020202020204" pitchFamily="34" charset="0"/>
                <a:hlinkClick r:id="rId2"/>
              </a:rPr>
              <a:t>https://code.visualstudio.com/docs/cpp/config-mingw</a:t>
            </a:r>
            <a:endParaRPr lang="en-US" sz="2400" dirty="0">
              <a:latin typeface="Arial" panose="020B0604020202020204" pitchFamily="34" charset="0"/>
              <a:cs typeface="Arial" panose="020B0604020202020204" pitchFamily="34" charset="0"/>
            </a:endParaRPr>
          </a:p>
          <a:p>
            <a:r>
              <a:rPr lang="en-US" sz="2400" b="1" dirty="0" err="1">
                <a:latin typeface="Arial" panose="020B0604020202020204" pitchFamily="34" charset="0"/>
                <a:cs typeface="Arial" panose="020B0604020202020204" pitchFamily="34" charset="0"/>
              </a:rPr>
              <a:t>Clion</a:t>
            </a:r>
            <a:endParaRPr lang="en-US" sz="2400" b="1" dirty="0">
              <a:latin typeface="Arial" panose="020B0604020202020204" pitchFamily="34" charset="0"/>
              <a:cs typeface="Arial" panose="020B0604020202020204" pitchFamily="34" charset="0"/>
            </a:endParaRPr>
          </a:p>
          <a:p>
            <a:r>
              <a:rPr lang="en-US" sz="2400" b="1" i="0" dirty="0">
                <a:solidFill>
                  <a:srgbClr val="191919"/>
                </a:solidFill>
                <a:effectLst/>
                <a:latin typeface="Arial" panose="020B0604020202020204" pitchFamily="34" charset="0"/>
                <a:cs typeface="Arial" panose="020B0604020202020204" pitchFamily="34" charset="0"/>
              </a:rPr>
              <a:t>Visual Studio IDE</a:t>
            </a:r>
          </a:p>
          <a:p>
            <a:r>
              <a:rPr lang="en-US" sz="2400" b="1" dirty="0">
                <a:solidFill>
                  <a:srgbClr val="191919"/>
                </a:solidFill>
                <a:latin typeface="Arial" panose="020B0604020202020204" pitchFamily="34" charset="0"/>
                <a:cs typeface="Arial" panose="020B0604020202020204" pitchFamily="34" charset="0"/>
              </a:rPr>
              <a:t>Can use any </a:t>
            </a:r>
            <a:r>
              <a:rPr lang="en-US" sz="2400" b="1" i="0" dirty="0">
                <a:solidFill>
                  <a:srgbClr val="191919"/>
                </a:solidFill>
                <a:effectLst/>
                <a:latin typeface="Arial" panose="020B0604020202020204" pitchFamily="34" charset="0"/>
                <a:cs typeface="Arial" panose="020B0604020202020204" pitchFamily="34" charset="0"/>
              </a:rPr>
              <a:t>online IDE </a:t>
            </a:r>
          </a:p>
        </p:txBody>
      </p:sp>
      <p:pic>
        <p:nvPicPr>
          <p:cNvPr id="4" name="Google Shape;116;p22">
            <a:extLst>
              <a:ext uri="{FF2B5EF4-FFF2-40B4-BE49-F238E27FC236}">
                <a16:creationId xmlns:a16="http://schemas.microsoft.com/office/drawing/2014/main" id="{0581A6C0-AE0F-8E00-9BD9-43F70739508D}"/>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Tree>
    <p:extLst>
      <p:ext uri="{BB962C8B-B14F-4D97-AF65-F5344CB8AC3E}">
        <p14:creationId xmlns:p14="http://schemas.microsoft.com/office/powerpoint/2010/main" val="1566719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710172" y="709968"/>
            <a:ext cx="11360800" cy="763600"/>
          </a:xfrm>
          <a:prstGeom prst="rect">
            <a:avLst/>
          </a:prstGeom>
        </p:spPr>
        <p:txBody>
          <a:bodyPr spcFirstLastPara="1" vert="horz" wrap="square" lIns="121900" tIns="121900" rIns="121900" bIns="121900" rtlCol="0" anchor="t" anchorCtr="0">
            <a:normAutofit fontScale="90000"/>
          </a:bodyPr>
          <a:lstStyle/>
          <a:p>
            <a:r>
              <a:rPr lang="en" dirty="0">
                <a:latin typeface="Arial" panose="020B0604020202020204" pitchFamily="34" charset="0"/>
                <a:cs typeface="Arial" panose="020B0604020202020204" pitchFamily="34" charset="0"/>
              </a:rPr>
              <a:t>Material &amp; Code Files</a:t>
            </a:r>
            <a:endParaRPr dirty="0">
              <a:latin typeface="Arial" panose="020B0604020202020204" pitchFamily="34" charset="0"/>
              <a:cs typeface="Arial" panose="020B0604020202020204" pitchFamily="34" charset="0"/>
            </a:endParaRPr>
          </a:p>
        </p:txBody>
      </p:sp>
      <p:sp>
        <p:nvSpPr>
          <p:cNvPr id="75" name="Google Shape;75;p16"/>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rmAutofit/>
          </a:bodyPr>
          <a:lstStyle/>
          <a:p>
            <a:pPr marL="0" indent="0" algn="ctr">
              <a:buNone/>
            </a:pPr>
            <a:endParaRPr dirty="0"/>
          </a:p>
          <a:p>
            <a:pPr marL="0" indent="0" algn="ctr">
              <a:spcBef>
                <a:spcPts val="1600"/>
              </a:spcBef>
              <a:buNone/>
            </a:pPr>
            <a:r>
              <a:rPr lang="en" dirty="0"/>
              <a:t>Everything you’ll see are There on This</a:t>
            </a:r>
            <a:br>
              <a:rPr lang="en" dirty="0"/>
            </a:br>
            <a:r>
              <a:rPr lang="en" u="sng" dirty="0">
                <a:solidFill>
                  <a:schemeClr val="hlink"/>
                </a:solidFill>
                <a:hlinkClick r:id="rId3"/>
              </a:rPr>
              <a:t>Github Repo</a:t>
            </a:r>
            <a:r>
              <a:rPr lang="en" dirty="0"/>
              <a:t>.</a:t>
            </a:r>
            <a:endParaRPr dirty="0"/>
          </a:p>
          <a:p>
            <a:pPr marL="0" indent="0" algn="ctr">
              <a:spcBef>
                <a:spcPts val="1600"/>
              </a:spcBef>
              <a:spcAft>
                <a:spcPts val="1600"/>
              </a:spcAft>
              <a:buNone/>
            </a:pPr>
            <a:r>
              <a:rPr lang="en" dirty="0"/>
              <a:t>Updated Regularly.</a:t>
            </a:r>
            <a:endParaRPr dirty="0"/>
          </a:p>
        </p:txBody>
      </p:sp>
      <p:pic>
        <p:nvPicPr>
          <p:cNvPr id="2" name="Google Shape;116;p22">
            <a:extLst>
              <a:ext uri="{FF2B5EF4-FFF2-40B4-BE49-F238E27FC236}">
                <a16:creationId xmlns:a16="http://schemas.microsoft.com/office/drawing/2014/main" id="{0B97300B-1024-218F-599C-4E12E40CE733}"/>
              </a:ext>
            </a:extLst>
          </p:cNvPr>
          <p:cNvPicPr preferRelativeResize="0"/>
          <p:nvPr/>
        </p:nvPicPr>
        <p:blipFill>
          <a:blip r:embed="rId4">
            <a:alphaModFix/>
          </a:blip>
          <a:stretch>
            <a:fillRect/>
          </a:stretch>
        </p:blipFill>
        <p:spPr>
          <a:xfrm>
            <a:off x="10578329" y="0"/>
            <a:ext cx="1403433" cy="10034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974059" y="766167"/>
            <a:ext cx="11360800" cy="763600"/>
          </a:xfrm>
          <a:prstGeom prst="rect">
            <a:avLst/>
          </a:prstGeom>
        </p:spPr>
        <p:txBody>
          <a:bodyPr spcFirstLastPara="1" vert="horz" wrap="square" lIns="121900" tIns="121900" rIns="121900" bIns="121900" rtlCol="0" anchor="t" anchorCtr="0">
            <a:normAutofit fontScale="90000"/>
          </a:bodyPr>
          <a:lstStyle/>
          <a:p>
            <a:r>
              <a:rPr lang="en" dirty="0">
                <a:latin typeface="Arial" panose="020B0604020202020204" pitchFamily="34" charset="0"/>
                <a:cs typeface="Arial" panose="020B0604020202020204" pitchFamily="34" charset="0"/>
              </a:rPr>
              <a:t>Agenda</a:t>
            </a:r>
            <a:endParaRPr dirty="0">
              <a:latin typeface="Arial" panose="020B0604020202020204" pitchFamily="34" charset="0"/>
              <a:cs typeface="Arial" panose="020B0604020202020204" pitchFamily="34" charset="0"/>
            </a:endParaRPr>
          </a:p>
        </p:txBody>
      </p:sp>
      <p:sp>
        <p:nvSpPr>
          <p:cNvPr id="89" name="Google Shape;89;p18"/>
          <p:cNvSpPr txBox="1">
            <a:spLocks noGrp="1"/>
          </p:cNvSpPr>
          <p:nvPr>
            <p:ph type="body" idx="1"/>
          </p:nvPr>
        </p:nvSpPr>
        <p:spPr>
          <a:xfrm>
            <a:off x="722446" y="1536633"/>
            <a:ext cx="11360800" cy="4555200"/>
          </a:xfrm>
          <a:prstGeom prst="rect">
            <a:avLst/>
          </a:prstGeom>
        </p:spPr>
        <p:txBody>
          <a:bodyPr spcFirstLastPara="1" vert="horz" wrap="square" lIns="121900" tIns="121900" rIns="121900" bIns="121900" rtlCol="0" anchor="t" anchorCtr="0">
            <a:normAutofit lnSpcReduction="10000"/>
          </a:bodyPr>
          <a:lstStyle/>
          <a:p>
            <a:pPr>
              <a:buFont typeface="Wingdings" panose="05000000000000000000" pitchFamily="2" charset="2"/>
              <a:buChar char="Ø"/>
            </a:pPr>
            <a:r>
              <a:rPr lang="en" dirty="0">
                <a:latin typeface="Arial" panose="020B0604020202020204" pitchFamily="34" charset="0"/>
                <a:cs typeface="Arial" panose="020B0604020202020204" pitchFamily="34" charset="0"/>
              </a:rPr>
              <a:t>C++ Quick Review [30 mins]</a:t>
            </a:r>
            <a:endParaRPr dirty="0">
              <a:latin typeface="Arial" panose="020B0604020202020204" pitchFamily="34" charset="0"/>
              <a:cs typeface="Arial" panose="020B0604020202020204" pitchFamily="34" charset="0"/>
            </a:endParaRPr>
          </a:p>
          <a:p>
            <a:pPr marL="1219170" indent="0">
              <a:spcBef>
                <a:spcPts val="1600"/>
              </a:spcBef>
              <a:buNone/>
            </a:pPr>
            <a:r>
              <a:rPr lang="en" dirty="0">
                <a:latin typeface="Arial" panose="020B0604020202020204" pitchFamily="34" charset="0"/>
                <a:cs typeface="Arial" panose="020B0604020202020204" pitchFamily="34" charset="0"/>
              </a:rPr>
              <a:t>Input/Output, Variables, Conditionals, </a:t>
            </a:r>
            <a:br>
              <a:rPr lang="en" dirty="0">
                <a:latin typeface="Arial" panose="020B0604020202020204" pitchFamily="34" charset="0"/>
                <a:cs typeface="Arial" panose="020B0604020202020204" pitchFamily="34" charset="0"/>
              </a:rPr>
            </a:br>
            <a:r>
              <a:rPr lang="en" dirty="0">
                <a:latin typeface="Arial" panose="020B0604020202020204" pitchFamily="34" charset="0"/>
                <a:cs typeface="Arial" panose="020B0604020202020204" pitchFamily="34" charset="0"/>
              </a:rPr>
              <a:t>Loops, Arrays, Functions, </a:t>
            </a:r>
            <a:br>
              <a:rPr lang="en" dirty="0">
                <a:latin typeface="Arial" panose="020B0604020202020204" pitchFamily="34" charset="0"/>
                <a:cs typeface="Arial" panose="020B0604020202020204" pitchFamily="34" charset="0"/>
              </a:rPr>
            </a:br>
            <a:r>
              <a:rPr lang="en" dirty="0">
                <a:latin typeface="Arial" panose="020B0604020202020204" pitchFamily="34" charset="0"/>
                <a:cs typeface="Arial" panose="020B0604020202020204" pitchFamily="34" charset="0"/>
              </a:rPr>
              <a:t>Pointers, and Structs.</a:t>
            </a:r>
            <a:endParaRPr dirty="0">
              <a:latin typeface="Arial" panose="020B0604020202020204" pitchFamily="34" charset="0"/>
              <a:cs typeface="Arial" panose="020B0604020202020204" pitchFamily="34" charset="0"/>
            </a:endParaRPr>
          </a:p>
          <a:p>
            <a:pPr>
              <a:spcBef>
                <a:spcPts val="1600"/>
              </a:spcBef>
              <a:buFont typeface="Wingdings" panose="05000000000000000000" pitchFamily="2" charset="2"/>
              <a:buChar char="Ø"/>
            </a:pPr>
            <a:r>
              <a:rPr lang="en" dirty="0">
                <a:latin typeface="Arial" panose="020B0604020202020204" pitchFamily="34" charset="0"/>
                <a:cs typeface="Arial" panose="020B0604020202020204" pitchFamily="34" charset="0"/>
              </a:rPr>
              <a:t>OOP Introduction [30 mins]</a:t>
            </a:r>
            <a:endParaRPr dirty="0">
              <a:latin typeface="Arial" panose="020B0604020202020204" pitchFamily="34" charset="0"/>
              <a:cs typeface="Arial" panose="020B0604020202020204" pitchFamily="34" charset="0"/>
            </a:endParaRPr>
          </a:p>
          <a:p>
            <a:pPr indent="0">
              <a:spcBef>
                <a:spcPts val="1600"/>
              </a:spcBef>
              <a:buNone/>
            </a:pPr>
            <a:r>
              <a:rPr lang="en" dirty="0">
                <a:latin typeface="Arial" panose="020B0604020202020204" pitchFamily="34" charset="0"/>
                <a:cs typeface="Arial" panose="020B0604020202020204" pitchFamily="34" charset="0"/>
              </a:rPr>
              <a:t>Class, Constructor(s), Destructor, </a:t>
            </a:r>
            <a:br>
              <a:rPr lang="en" dirty="0">
                <a:latin typeface="Arial" panose="020B0604020202020204" pitchFamily="34" charset="0"/>
                <a:cs typeface="Arial" panose="020B0604020202020204" pitchFamily="34" charset="0"/>
              </a:rPr>
            </a:br>
            <a:r>
              <a:rPr lang="en" dirty="0">
                <a:latin typeface="Arial" panose="020B0604020202020204" pitchFamily="34" charset="0"/>
                <a:cs typeface="Arial" panose="020B0604020202020204" pitchFamily="34" charset="0"/>
              </a:rPr>
              <a:t>Attributes (Private &amp; Public), Methods (Getters &amp; Setters), </a:t>
            </a:r>
            <a:br>
              <a:rPr lang="en" dirty="0">
                <a:latin typeface="Arial" panose="020B0604020202020204" pitchFamily="34" charset="0"/>
                <a:cs typeface="Arial" panose="020B0604020202020204" pitchFamily="34" charset="0"/>
              </a:rPr>
            </a:br>
            <a:r>
              <a:rPr lang="en" dirty="0">
                <a:latin typeface="Arial" panose="020B0604020202020204" pitchFamily="34" charset="0"/>
                <a:cs typeface="Arial" panose="020B0604020202020204" pitchFamily="34" charset="0"/>
              </a:rPr>
              <a:t>Function Overloading</a:t>
            </a:r>
            <a:endParaRPr dirty="0">
              <a:latin typeface="Arial" panose="020B0604020202020204" pitchFamily="34" charset="0"/>
              <a:cs typeface="Arial" panose="020B0604020202020204" pitchFamily="34" charset="0"/>
            </a:endParaRPr>
          </a:p>
          <a:p>
            <a:pPr>
              <a:spcBef>
                <a:spcPts val="1600"/>
              </a:spcBef>
              <a:buFont typeface="Wingdings" panose="05000000000000000000" pitchFamily="2" charset="2"/>
              <a:buChar char="Ø"/>
            </a:pPr>
            <a:r>
              <a:rPr lang="en" dirty="0">
                <a:latin typeface="Arial" panose="020B0604020202020204" pitchFamily="34" charset="0"/>
                <a:cs typeface="Arial" panose="020B0604020202020204" pitchFamily="34" charset="0"/>
              </a:rPr>
              <a:t>Hands-on [30 min]</a:t>
            </a:r>
            <a:endParaRPr dirty="0">
              <a:latin typeface="Arial" panose="020B0604020202020204" pitchFamily="34" charset="0"/>
              <a:cs typeface="Arial" panose="020B0604020202020204" pitchFamily="34" charset="0"/>
            </a:endParaRPr>
          </a:p>
        </p:txBody>
      </p:sp>
      <p:pic>
        <p:nvPicPr>
          <p:cNvPr id="2" name="Google Shape;116;p22">
            <a:extLst>
              <a:ext uri="{FF2B5EF4-FFF2-40B4-BE49-F238E27FC236}">
                <a16:creationId xmlns:a16="http://schemas.microsoft.com/office/drawing/2014/main" id="{E56D06AA-50BF-C757-9E8B-1C61E9CF6228}"/>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415600" y="2867800"/>
            <a:ext cx="11360800" cy="1122400"/>
          </a:xfrm>
          <a:prstGeom prst="rect">
            <a:avLst/>
          </a:prstGeom>
        </p:spPr>
        <p:txBody>
          <a:bodyPr spcFirstLastPara="1" vert="horz" wrap="square" lIns="121900" tIns="121900" rIns="121900" bIns="121900" rtlCol="0" anchor="ctr" anchorCtr="0">
            <a:normAutofit/>
          </a:bodyPr>
          <a:lstStyle/>
          <a:p>
            <a:r>
              <a:rPr lang="en" dirty="0">
                <a:latin typeface="Arial" panose="020B0604020202020204" pitchFamily="34" charset="0"/>
                <a:cs typeface="Arial" panose="020B0604020202020204" pitchFamily="34" charset="0"/>
              </a:rPr>
              <a:t>C++ Programming Language Review</a:t>
            </a:r>
            <a:endParaRPr dirty="0">
              <a:latin typeface="Arial" panose="020B0604020202020204" pitchFamily="34" charset="0"/>
              <a:cs typeface="Arial" panose="020B0604020202020204" pitchFamily="34" charset="0"/>
            </a:endParaRPr>
          </a:p>
        </p:txBody>
      </p:sp>
      <p:pic>
        <p:nvPicPr>
          <p:cNvPr id="2" name="Google Shape;116;p22">
            <a:extLst>
              <a:ext uri="{FF2B5EF4-FFF2-40B4-BE49-F238E27FC236}">
                <a16:creationId xmlns:a16="http://schemas.microsoft.com/office/drawing/2014/main" id="{580B56FC-3B24-089A-7E66-4101F2639D0B}"/>
              </a:ext>
            </a:extLst>
          </p:cNvPr>
          <p:cNvPicPr preferRelativeResize="0"/>
          <p:nvPr/>
        </p:nvPicPr>
        <p:blipFill>
          <a:blip r:embed="rId3">
            <a:alphaModFix/>
          </a:blip>
          <a:stretch>
            <a:fillRect/>
          </a:stretch>
        </p:blipFill>
        <p:spPr>
          <a:xfrm>
            <a:off x="10578329" y="0"/>
            <a:ext cx="1403433" cy="100346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ismaticVTI">
  <a:themeElements>
    <a:clrScheme name="AnalogousFromLightSeedLeftStep">
      <a:dk1>
        <a:srgbClr val="000000"/>
      </a:dk1>
      <a:lt1>
        <a:srgbClr val="FFFFFF"/>
      </a:lt1>
      <a:dk2>
        <a:srgbClr val="3E2441"/>
      </a:dk2>
      <a:lt2>
        <a:srgbClr val="E8E6E2"/>
      </a:lt2>
      <a:accent1>
        <a:srgbClr val="96A3C6"/>
      </a:accent1>
      <a:accent2>
        <a:srgbClr val="7FA7BA"/>
      </a:accent2>
      <a:accent3>
        <a:srgbClr val="82ACA8"/>
      </a:accent3>
      <a:accent4>
        <a:srgbClr val="77AE92"/>
      </a:accent4>
      <a:accent5>
        <a:srgbClr val="81AC84"/>
      </a:accent5>
      <a:accent6>
        <a:srgbClr val="8AAE77"/>
      </a:accent6>
      <a:hlink>
        <a:srgbClr val="908157"/>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308</TotalTime>
  <Words>1789</Words>
  <Application>Microsoft Office PowerPoint</Application>
  <PresentationFormat>Widescreen</PresentationFormat>
  <Paragraphs>248</Paragraphs>
  <Slides>54</Slides>
  <Notes>13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54</vt:i4>
      </vt:variant>
    </vt:vector>
  </HeadingPairs>
  <TitlesOfParts>
    <vt:vector size="65" baseType="lpstr">
      <vt:lpstr>Aharoni</vt:lpstr>
      <vt:lpstr>Aharoni (Headings)</vt:lpstr>
      <vt:lpstr>Aptos</vt:lpstr>
      <vt:lpstr>Arial</vt:lpstr>
      <vt:lpstr>Avenir</vt:lpstr>
      <vt:lpstr>Avenir Next LT Pro</vt:lpstr>
      <vt:lpstr>Calibri</vt:lpstr>
      <vt:lpstr>Calibri Light</vt:lpstr>
      <vt:lpstr>Wingdings</vt:lpstr>
      <vt:lpstr>Office Theme</vt:lpstr>
      <vt:lpstr>PrismaticVTI</vt:lpstr>
      <vt:lpstr>Data Structures and Algorithms</vt:lpstr>
      <vt:lpstr>Know Your TA</vt:lpstr>
      <vt:lpstr>PowerPoint Presentation</vt:lpstr>
      <vt:lpstr>Labs &amp; Attendance/Participation</vt:lpstr>
      <vt:lpstr>References </vt:lpstr>
      <vt:lpstr>Tools </vt:lpstr>
      <vt:lpstr>Material &amp; Code Files</vt:lpstr>
      <vt:lpstr>Agenda</vt:lpstr>
      <vt:lpstr>C++ Programming Language Review</vt:lpstr>
      <vt:lpstr>Let’s Show Not Tell</vt:lpstr>
      <vt:lpstr>Object-Orientation using C++</vt:lpstr>
      <vt:lpstr>Procedural programming vs Object-oriented programming (OOP)  </vt:lpstr>
      <vt:lpstr>Class: A blueprint or template for creating objects. It defines properties (attributes) and behaviors (methods) that the objects will have.   Object: An instance of a class. It contains real values for the properties and methods defined by the class  </vt:lpstr>
      <vt:lpstr>Access Modifier</vt:lpstr>
      <vt:lpstr>Object Oriented Programming</vt:lpstr>
      <vt:lpstr>Encapsulation (Abstraction ) (Code modularity) </vt:lpstr>
      <vt:lpstr>Constructor</vt:lpstr>
      <vt:lpstr>Types of Constructor in C++</vt:lpstr>
      <vt:lpstr>Types of Constructor in C++</vt:lpstr>
      <vt:lpstr>Difference between Constructor and Member function</vt:lpstr>
      <vt:lpstr>Destructor</vt:lpstr>
      <vt:lpstr>Destructor Rules:</vt:lpstr>
      <vt:lpstr>Polymorphism (Code Reuse) </vt:lpstr>
      <vt:lpstr>Function Overloading</vt:lpstr>
      <vt:lpstr>Key Concepts (Car Example) </vt:lpstr>
      <vt:lpstr>Hands-On</vt:lpstr>
      <vt:lpstr>Thank You! </vt:lpstr>
      <vt:lpstr>Revision – C++</vt:lpstr>
      <vt:lpstr>Revision – C++</vt:lpstr>
      <vt:lpstr>Revision – C++</vt:lpstr>
      <vt:lpstr>Revision – C++</vt:lpstr>
      <vt:lpstr>Revision – C++</vt:lpstr>
      <vt:lpstr>Revision – C++</vt:lpstr>
      <vt:lpstr>Revision – C++</vt:lpstr>
      <vt:lpstr>Revision – C++</vt:lpstr>
      <vt:lpstr>Revision – C++</vt:lpstr>
      <vt:lpstr>Revision – C++</vt:lpstr>
      <vt:lpstr>Revision – C++</vt:lpstr>
      <vt:lpstr>PowerPoint Presentation</vt:lpstr>
      <vt:lpstr>Revision – C++ class and objects</vt:lpstr>
      <vt:lpstr>Revision – C++ class and objects</vt:lpstr>
      <vt:lpstr>Summary of OOP</vt:lpstr>
      <vt:lpstr>Encapsulation</vt:lpstr>
      <vt:lpstr>Constructor</vt:lpstr>
      <vt:lpstr>PowerPoint Presentation</vt:lpstr>
      <vt:lpstr>Difference between Constructor and Member function</vt:lpstr>
      <vt:lpstr>Types of Constructor in C++</vt:lpstr>
      <vt:lpstr>Types of Constructor in C++</vt:lpstr>
      <vt:lpstr>Destructor</vt:lpstr>
      <vt:lpstr>PowerPoint Presentation</vt:lpstr>
      <vt:lpstr>Destructor Rules:</vt:lpstr>
      <vt:lpstr>Summary of OOP</vt:lpstr>
      <vt:lpstr>Polymorphism</vt:lpstr>
      <vt:lpstr>Function Overloading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Lab 01</dc:title>
  <dc:creator>Asmaa  Aly EL Sheikh</dc:creator>
  <cp:lastModifiedBy>Monier Ashraf Lawande</cp:lastModifiedBy>
  <cp:revision>48</cp:revision>
  <dcterms:created xsi:type="dcterms:W3CDTF">2024-02-16T20:28:22Z</dcterms:created>
  <dcterms:modified xsi:type="dcterms:W3CDTF">2024-10-06T14:56:40Z</dcterms:modified>
</cp:coreProperties>
</file>