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257" r:id="rId3"/>
    <p:sldId id="259" r:id="rId4"/>
    <p:sldId id="258" r:id="rId5"/>
    <p:sldId id="260" r:id="rId6"/>
    <p:sldId id="261" r:id="rId7"/>
    <p:sldId id="262" r:id="rId8"/>
    <p:sldId id="653" r:id="rId9"/>
    <p:sldId id="654" r:id="rId10"/>
    <p:sldId id="263" r:id="rId11"/>
    <p:sldId id="272" r:id="rId12"/>
    <p:sldId id="273" r:id="rId13"/>
    <p:sldId id="651" r:id="rId14"/>
    <p:sldId id="275" r:id="rId15"/>
    <p:sldId id="647" r:id="rId16"/>
    <p:sldId id="650" r:id="rId17"/>
    <p:sldId id="264" r:id="rId18"/>
    <p:sldId id="649" r:id="rId19"/>
    <p:sldId id="652" r:id="rId20"/>
    <p:sldId id="267" r:id="rId21"/>
    <p:sldId id="268" r:id="rId22"/>
    <p:sldId id="270"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71" autoAdjust="0"/>
  </p:normalViewPr>
  <p:slideViewPr>
    <p:cSldViewPr>
      <p:cViewPr varScale="1">
        <p:scale>
          <a:sx n="101" d="100"/>
          <a:sy n="101" d="100"/>
        </p:scale>
        <p:origin x="1360" y="76"/>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3284" y="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2A585B-2472-2A7A-86AF-1DE834CF2C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0A0E6F7-DCA9-BFE8-A345-DB8FCB7092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F70FFA-7734-47F1-9A9A-D2F3091EC97F}" type="datetimeFigureOut">
              <a:rPr lang="en-US" smtClean="0"/>
              <a:t>10/15/2024</a:t>
            </a:fld>
            <a:endParaRPr lang="en-US" dirty="0"/>
          </a:p>
        </p:txBody>
      </p:sp>
      <p:sp>
        <p:nvSpPr>
          <p:cNvPr id="4" name="Footer Placeholder 3">
            <a:extLst>
              <a:ext uri="{FF2B5EF4-FFF2-40B4-BE49-F238E27FC236}">
                <a16:creationId xmlns:a16="http://schemas.microsoft.com/office/drawing/2014/main" id="{7D1F3173-208B-22C1-FC82-A735B0B1B2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B3601C2-B995-F587-88F5-A545F197F7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ADE07C-7EAD-40B8-8E08-65C2C0A242A7}" type="slidenum">
              <a:rPr lang="en-US" smtClean="0"/>
              <a:t>‹#›</a:t>
            </a:fld>
            <a:endParaRPr lang="en-US"/>
          </a:p>
        </p:txBody>
      </p:sp>
    </p:spTree>
    <p:extLst>
      <p:ext uri="{BB962C8B-B14F-4D97-AF65-F5344CB8AC3E}">
        <p14:creationId xmlns:p14="http://schemas.microsoft.com/office/powerpoint/2010/main" val="287215838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34CD3-05AE-439D-B832-EC2445CC5C9C}" type="datetimeFigureOut">
              <a:rPr lang="en-US" smtClean="0"/>
              <a:t>10/15/2024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4D688B-F31A-41FE-B144-8830FC0726E4}" type="slidenum">
              <a:rPr lang="en-US" smtClean="0"/>
              <a:t>‹#›</a:t>
            </a:fld>
            <a:endParaRPr lang="en-US"/>
          </a:p>
        </p:txBody>
      </p:sp>
    </p:spTree>
    <p:extLst>
      <p:ext uri="{BB962C8B-B14F-4D97-AF65-F5344CB8AC3E}">
        <p14:creationId xmlns:p14="http://schemas.microsoft.com/office/powerpoint/2010/main" val="24401274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Generalization expresses</a:t>
            </a:r>
            <a:r>
              <a:rPr lang="en-US" baseline="0" dirty="0"/>
              <a:t> a parent/child relationship among all classes</a:t>
            </a:r>
            <a:endParaRPr lang="en-US" dirty="0"/>
          </a:p>
        </p:txBody>
      </p:sp>
      <p:sp>
        <p:nvSpPr>
          <p:cNvPr id="5" name="Header Placeholder 4">
            <a:extLst>
              <a:ext uri="{FF2B5EF4-FFF2-40B4-BE49-F238E27FC236}">
                <a16:creationId xmlns:a16="http://schemas.microsoft.com/office/drawing/2014/main" id="{1DE06439-18FA-D7FA-7651-35CF48FEA9B3}"/>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429226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0aaba58a2a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0aaba58a2a_0_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aaba58a2a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0aaba58a2a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Protected access modifier is similar to that of private access modifiers, the difference is that the class member declared as Protected are inaccessible outside the class but they can be accessed by any subclass(derived class) of that class.</a:t>
            </a:r>
            <a:endParaRPr lang="en-US" dirty="0"/>
          </a:p>
        </p:txBody>
      </p:sp>
      <p:sp>
        <p:nvSpPr>
          <p:cNvPr id="5" name="Header Placeholder 4">
            <a:extLst>
              <a:ext uri="{FF2B5EF4-FFF2-40B4-BE49-F238E27FC236}">
                <a16:creationId xmlns:a16="http://schemas.microsoft.com/office/drawing/2014/main" id="{FA784296-B56B-88D6-2072-A32DB26EF0D5}"/>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3428506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a:extLst>
              <a:ext uri="{FF2B5EF4-FFF2-40B4-BE49-F238E27FC236}">
                <a16:creationId xmlns:a16="http://schemas.microsoft.com/office/drawing/2014/main" id="{E14D5F66-0A91-4CAB-B2C4-EBB3320A1775}"/>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2315003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a:extLst>
              <a:ext uri="{FF2B5EF4-FFF2-40B4-BE49-F238E27FC236}">
                <a16:creationId xmlns:a16="http://schemas.microsoft.com/office/drawing/2014/main" id="{DD998391-777E-93BF-AFE6-01AA8E116CC2}"/>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4139051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a:extLst>
              <a:ext uri="{FF2B5EF4-FFF2-40B4-BE49-F238E27FC236}">
                <a16:creationId xmlns:a16="http://schemas.microsoft.com/office/drawing/2014/main" id="{5FCC0F77-6913-D861-1F24-6D306F021B30}"/>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2178325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2867800"/>
            <a:ext cx="8520600" cy="1122300"/>
          </a:xfrm>
          <a:prstGeom prst="rect">
            <a:avLst/>
          </a:prstGeom>
        </p:spPr>
        <p:txBody>
          <a:bodyPr spcFirstLastPara="1" wrap="square" lIns="91425" tIns="45700" rIns="91425" bIns="4570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3" name="Google Shape;93;p14"/>
          <p:cNvSpPr txBox="1">
            <a:spLocks noGrp="1"/>
          </p:cNvSpPr>
          <p:nvPr>
            <p:ph type="sldNum" idx="12"/>
          </p:nvPr>
        </p:nvSpPr>
        <p:spPr>
          <a:xfrm>
            <a:off x="8472458" y="6217622"/>
            <a:ext cx="548700" cy="524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30041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311700" y="593367"/>
            <a:ext cx="8520600" cy="763500"/>
          </a:xfrm>
          <a:prstGeom prst="rect">
            <a:avLst/>
          </a:prstGeom>
        </p:spPr>
        <p:txBody>
          <a:bodyPr spcFirstLastPara="1" wrap="square" lIns="91425" tIns="45700" rIns="91425" bIns="45700" anchor="ctr" anchorCtr="0">
            <a:noAutofit/>
          </a:bodyPr>
          <a:lstStyle>
            <a:lvl1pPr lvl="0">
              <a:spcBef>
                <a:spcPts val="0"/>
              </a:spcBef>
              <a:spcAft>
                <a:spcPts val="0"/>
              </a:spcAft>
              <a:buSzPts val="4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311700" y="1536633"/>
            <a:ext cx="8520600" cy="4555200"/>
          </a:xfrm>
          <a:prstGeom prst="rect">
            <a:avLst/>
          </a:prstGeom>
        </p:spPr>
        <p:txBody>
          <a:bodyPr spcFirstLastPara="1" wrap="square" lIns="91425" tIns="45700" rIns="91425" bIns="45700" anchor="t" anchorCtr="0">
            <a:normAutofit/>
          </a:bodyPr>
          <a:lstStyle>
            <a:lvl1pPr marL="457200" lvl="0" indent="-368300">
              <a:spcBef>
                <a:spcPts val="440"/>
              </a:spcBef>
              <a:spcAft>
                <a:spcPts val="0"/>
              </a:spcAft>
              <a:buSzPts val="2200"/>
              <a:buChar char="•"/>
              <a:defRPr/>
            </a:lvl1pPr>
            <a:lvl2pPr marL="914400" lvl="1" indent="-355600">
              <a:spcBef>
                <a:spcPts val="400"/>
              </a:spcBef>
              <a:spcAft>
                <a:spcPts val="0"/>
              </a:spcAft>
              <a:buSzPts val="2000"/>
              <a:buChar char="•"/>
              <a:defRPr/>
            </a:lvl2pPr>
            <a:lvl3pPr marL="1371600" lvl="2" indent="-342900">
              <a:spcBef>
                <a:spcPts val="360"/>
              </a:spcBef>
              <a:spcAft>
                <a:spcPts val="0"/>
              </a:spcAft>
              <a:buSzPts val="1800"/>
              <a:buChar char="•"/>
              <a:defRPr/>
            </a:lvl3pPr>
            <a:lvl4pPr marL="1828800" lvl="3" indent="-330200">
              <a:spcBef>
                <a:spcPts val="320"/>
              </a:spcBef>
              <a:spcAft>
                <a:spcPts val="0"/>
              </a:spcAft>
              <a:buSzPts val="1600"/>
              <a:buChar char="•"/>
              <a:defRPr/>
            </a:lvl4pPr>
            <a:lvl5pPr marL="2286000" lvl="4" indent="-317500">
              <a:spcBef>
                <a:spcPts val="280"/>
              </a:spcBef>
              <a:spcAft>
                <a:spcPts val="0"/>
              </a:spcAft>
              <a:buSzPts val="1400"/>
              <a:buChar char="•"/>
              <a:defRPr/>
            </a:lvl5pPr>
            <a:lvl6pPr marL="2743200" lvl="5" indent="-317500">
              <a:spcBef>
                <a:spcPts val="280"/>
              </a:spcBef>
              <a:spcAft>
                <a:spcPts val="0"/>
              </a:spcAft>
              <a:buSzPts val="1400"/>
              <a:buChar char="•"/>
              <a:defRPr/>
            </a:lvl6pPr>
            <a:lvl7pPr marL="3200400" lvl="6" indent="-317500">
              <a:spcBef>
                <a:spcPts val="280"/>
              </a:spcBef>
              <a:spcAft>
                <a:spcPts val="0"/>
              </a:spcAft>
              <a:buSzPts val="1400"/>
              <a:buChar char="•"/>
              <a:defRPr/>
            </a:lvl7pPr>
            <a:lvl8pPr marL="3657600" lvl="7" indent="-317500">
              <a:spcBef>
                <a:spcPts val="280"/>
              </a:spcBef>
              <a:spcAft>
                <a:spcPts val="0"/>
              </a:spcAft>
              <a:buSzPts val="1400"/>
              <a:buChar char="•"/>
              <a:defRPr/>
            </a:lvl8pPr>
            <a:lvl9pPr marL="4114800" lvl="8" indent="-317500">
              <a:spcBef>
                <a:spcPts val="280"/>
              </a:spcBef>
              <a:spcAft>
                <a:spcPts val="0"/>
              </a:spcAft>
              <a:buSzPts val="1400"/>
              <a:buChar char="•"/>
              <a:defRPr/>
            </a:lvl9pPr>
          </a:lstStyle>
          <a:p>
            <a:endParaRPr/>
          </a:p>
        </p:txBody>
      </p:sp>
      <p:sp>
        <p:nvSpPr>
          <p:cNvPr id="90" name="Google Shape;90;p13"/>
          <p:cNvSpPr txBox="1">
            <a:spLocks noGrp="1"/>
          </p:cNvSpPr>
          <p:nvPr>
            <p:ph type="sldNum" idx="12"/>
          </p:nvPr>
        </p:nvSpPr>
        <p:spPr>
          <a:xfrm>
            <a:off x="8472458" y="6217622"/>
            <a:ext cx="548700" cy="524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31849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Google Shape;116;p22">
            <a:extLst>
              <a:ext uri="{FF2B5EF4-FFF2-40B4-BE49-F238E27FC236}">
                <a16:creationId xmlns:a16="http://schemas.microsoft.com/office/drawing/2014/main" id="{5A7FB641-DE58-67F4-2D8D-EE93D20EC049}"/>
              </a:ext>
            </a:extLst>
          </p:cNvPr>
          <p:cNvPicPr preferRelativeResize="0"/>
          <p:nvPr userDrawn="1"/>
        </p:nvPicPr>
        <p:blipFill>
          <a:blip r:embed="rId2">
            <a:alphaModFix/>
          </a:blip>
          <a:stretch>
            <a:fillRect/>
          </a:stretch>
        </p:blipFill>
        <p:spPr>
          <a:xfrm>
            <a:off x="7279860" y="152400"/>
            <a:ext cx="1052575" cy="7526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10/15/2024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c-classes-and-objec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543800" cy="5029200"/>
          </a:xfrm>
        </p:spPr>
        <p:txBody>
          <a:bodyPr/>
          <a:lstStyle/>
          <a:p>
            <a:pPr algn="ctr"/>
            <a:r>
              <a:rPr lang="en-US" sz="4800" dirty="0"/>
              <a:t>Data Structure</a:t>
            </a:r>
            <a:br>
              <a:rPr lang="en-US" sz="4800" dirty="0"/>
            </a:br>
            <a:r>
              <a:rPr lang="en-US" sz="4800" dirty="0"/>
              <a:t>Lab 02</a:t>
            </a:r>
            <a:br>
              <a:rPr lang="en-US" sz="4800" dirty="0"/>
            </a:br>
            <a:r>
              <a:rPr lang="en-US" sz="4800" dirty="0"/>
              <a:t>Review on C++ concepts and OOP part II</a:t>
            </a:r>
            <a:br>
              <a:rPr lang="en-US" sz="4800" dirty="0"/>
            </a:br>
            <a:endParaRPr lang="en-US" sz="4800" dirty="0"/>
          </a:p>
        </p:txBody>
      </p:sp>
    </p:spTree>
    <p:extLst>
      <p:ext uri="{BB962C8B-B14F-4D97-AF65-F5344CB8AC3E}">
        <p14:creationId xmlns:p14="http://schemas.microsoft.com/office/powerpoint/2010/main" val="1225710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pPr marL="0" indent="0">
              <a:buNone/>
            </a:pPr>
            <a:r>
              <a:rPr lang="en-US" sz="2800" dirty="0">
                <a:solidFill>
                  <a:srgbClr val="C00000"/>
                </a:solidFill>
              </a:rPr>
              <a:t>Access </a:t>
            </a:r>
            <a:r>
              <a:rPr lang="en-US" sz="2800" dirty="0" err="1">
                <a:solidFill>
                  <a:srgbClr val="C00000"/>
                </a:solidFill>
              </a:rPr>
              <a:t>specifier</a:t>
            </a:r>
            <a:r>
              <a:rPr lang="en-US" sz="2800" dirty="0">
                <a:solidFill>
                  <a:srgbClr val="C00000"/>
                </a:solidFill>
              </a:rPr>
              <a:t> </a:t>
            </a:r>
            <a:r>
              <a:rPr lang="en-US" sz="2800" dirty="0"/>
              <a:t>meaning:</a:t>
            </a:r>
          </a:p>
          <a:p>
            <a:pPr marL="366713" lvl="1" indent="-366713" algn="just">
              <a:buNone/>
            </a:pPr>
            <a:r>
              <a:rPr lang="en-US" sz="2500" dirty="0"/>
              <a:t>●  Base class's private members </a:t>
            </a:r>
            <a:r>
              <a:rPr lang="en-US" sz="2500" b="1" u="sng" dirty="0">
                <a:solidFill>
                  <a:srgbClr val="FF0000"/>
                </a:solidFill>
              </a:rPr>
              <a:t>can not </a:t>
            </a:r>
            <a:r>
              <a:rPr lang="en-US" sz="2500" dirty="0"/>
              <a:t>be accessed in a derived class. </a:t>
            </a:r>
          </a:p>
          <a:p>
            <a:pPr marL="366713" lvl="1" indent="-366713" algn="just">
              <a:buNone/>
            </a:pPr>
            <a:r>
              <a:rPr lang="en-US" sz="2400" dirty="0"/>
              <a:t>● </a:t>
            </a:r>
            <a:r>
              <a:rPr lang="en-US" sz="2500" dirty="0"/>
              <a:t>Base class's protected members </a:t>
            </a:r>
            <a:r>
              <a:rPr lang="en-US" sz="2500" b="1" u="sng" dirty="0">
                <a:solidFill>
                  <a:srgbClr val="0070C0"/>
                </a:solidFill>
              </a:rPr>
              <a:t>can be </a:t>
            </a:r>
            <a:r>
              <a:rPr lang="en-US" sz="2500" dirty="0"/>
              <a:t>accessed in a derived class. </a:t>
            </a:r>
          </a:p>
          <a:p>
            <a:pPr marL="366713" lvl="1" indent="-366713" algn="just">
              <a:buNone/>
            </a:pPr>
            <a:r>
              <a:rPr lang="en-US" sz="2400" dirty="0"/>
              <a:t>● </a:t>
            </a:r>
            <a:r>
              <a:rPr lang="en-US" sz="2500" dirty="0"/>
              <a:t>Base class's public members </a:t>
            </a:r>
            <a:r>
              <a:rPr lang="en-US" sz="2500" b="1" u="sng" dirty="0">
                <a:solidFill>
                  <a:srgbClr val="00B050"/>
                </a:solidFill>
              </a:rPr>
              <a:t>can be </a:t>
            </a:r>
            <a:r>
              <a:rPr lang="en-US" sz="2500" dirty="0"/>
              <a:t>accessed from anywhere</a:t>
            </a:r>
            <a:endParaRPr lang="en-US" dirty="0"/>
          </a:p>
        </p:txBody>
      </p:sp>
    </p:spTree>
    <p:extLst>
      <p:ext uri="{BB962C8B-B14F-4D97-AF65-F5344CB8AC3E}">
        <p14:creationId xmlns:p14="http://schemas.microsoft.com/office/powerpoint/2010/main" val="1160446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73A1-44E1-6896-A561-EA8D26CD2073}"/>
              </a:ext>
            </a:extLst>
          </p:cNvPr>
          <p:cNvSpPr>
            <a:spLocks noGrp="1"/>
          </p:cNvSpPr>
          <p:nvPr>
            <p:ph type="title"/>
          </p:nvPr>
        </p:nvSpPr>
        <p:spPr/>
        <p:txBody>
          <a:bodyPr/>
          <a:lstStyle/>
          <a:p>
            <a:r>
              <a:rPr lang="en-US" b="1" dirty="0"/>
              <a:t>Key Concepts:</a:t>
            </a:r>
            <a:br>
              <a:rPr lang="en-US" b="1" dirty="0"/>
            </a:br>
            <a:endParaRPr lang="en-US" dirty="0"/>
          </a:p>
        </p:txBody>
      </p:sp>
      <p:sp>
        <p:nvSpPr>
          <p:cNvPr id="3" name="Content Placeholder 2">
            <a:extLst>
              <a:ext uri="{FF2B5EF4-FFF2-40B4-BE49-F238E27FC236}">
                <a16:creationId xmlns:a16="http://schemas.microsoft.com/office/drawing/2014/main" id="{2392397F-86E0-7422-B974-A1C4F839C58D}"/>
              </a:ext>
            </a:extLst>
          </p:cNvPr>
          <p:cNvSpPr>
            <a:spLocks noGrp="1"/>
          </p:cNvSpPr>
          <p:nvPr>
            <p:ph idx="1"/>
          </p:nvPr>
        </p:nvSpPr>
        <p:spPr/>
        <p:txBody>
          <a:bodyPr/>
          <a:lstStyle/>
          <a:p>
            <a:pPr>
              <a:buFont typeface="+mj-lt"/>
              <a:buAutoNum type="arabicPeriod"/>
            </a:pPr>
            <a:r>
              <a:rPr lang="en-US" b="1" dirty="0"/>
              <a:t>Private members</a:t>
            </a:r>
            <a:r>
              <a:rPr lang="en-US" dirty="0"/>
              <a:t>:</a:t>
            </a:r>
          </a:p>
          <a:p>
            <a:pPr marL="742950" lvl="1" indent="-285750">
              <a:buFont typeface="+mj-lt"/>
              <a:buAutoNum type="arabicPeriod"/>
            </a:pPr>
            <a:r>
              <a:rPr lang="en-US" dirty="0"/>
              <a:t>Can only be accessed within the class in which they are declared.</a:t>
            </a:r>
          </a:p>
          <a:p>
            <a:pPr marL="742950" lvl="1" indent="-285750">
              <a:buFont typeface="+mj-lt"/>
              <a:buAutoNum type="arabicPeriod"/>
            </a:pPr>
            <a:r>
              <a:rPr lang="en-US" dirty="0"/>
              <a:t>Not accessible in derived classes or from outside the class.</a:t>
            </a:r>
          </a:p>
          <a:p>
            <a:pPr>
              <a:buFont typeface="+mj-lt"/>
              <a:buAutoNum type="arabicPeriod"/>
            </a:pPr>
            <a:r>
              <a:rPr lang="en-US" b="1" dirty="0"/>
              <a:t>Protected members</a:t>
            </a:r>
            <a:r>
              <a:rPr lang="en-US" dirty="0"/>
              <a:t>:</a:t>
            </a:r>
          </a:p>
          <a:p>
            <a:pPr marL="742950" lvl="1" indent="-285750">
              <a:buFont typeface="+mj-lt"/>
              <a:buAutoNum type="arabicPeriod"/>
            </a:pPr>
            <a:r>
              <a:rPr lang="en-US" dirty="0"/>
              <a:t>Can be accessed within the class they are declared in and by derived classes.</a:t>
            </a:r>
          </a:p>
          <a:p>
            <a:pPr marL="742950" lvl="1" indent="-285750">
              <a:buFont typeface="+mj-lt"/>
              <a:buAutoNum type="arabicPeriod"/>
            </a:pPr>
            <a:r>
              <a:rPr lang="en-US" dirty="0"/>
              <a:t>Cannot be accessed from outside </a:t>
            </a:r>
            <a:r>
              <a:rPr lang="en-US"/>
              <a:t>the class.</a:t>
            </a:r>
            <a:endParaRPr lang="en-US" dirty="0"/>
          </a:p>
          <a:p>
            <a:pPr>
              <a:buFont typeface="+mj-lt"/>
              <a:buAutoNum type="arabicPeriod"/>
            </a:pPr>
            <a:r>
              <a:rPr lang="en-US" b="1" dirty="0"/>
              <a:t>Public members</a:t>
            </a:r>
            <a:r>
              <a:rPr lang="en-US" dirty="0"/>
              <a:t>:</a:t>
            </a:r>
          </a:p>
          <a:p>
            <a:pPr marL="742950" lvl="1" indent="-285750">
              <a:buFont typeface="+mj-lt"/>
              <a:buAutoNum type="arabicPeriod"/>
            </a:pPr>
            <a:r>
              <a:rPr lang="en-US" dirty="0"/>
              <a:t>Can be accessed from anywhere: inside the class, in derived classes, and even from outside the class using an object.</a:t>
            </a:r>
          </a:p>
          <a:p>
            <a:endParaRPr lang="en-US" dirty="0"/>
          </a:p>
        </p:txBody>
      </p:sp>
    </p:spTree>
    <p:extLst>
      <p:ext uri="{BB962C8B-B14F-4D97-AF65-F5344CB8AC3E}">
        <p14:creationId xmlns:p14="http://schemas.microsoft.com/office/powerpoint/2010/main" val="1259878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E19A-BB34-7C96-4AF4-E1C98E66F262}"/>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669835E3-2857-FAAB-56E6-2AA38733EAE8}"/>
              </a:ext>
            </a:extLst>
          </p:cNvPr>
          <p:cNvPicPr>
            <a:picLocks noGrp="1" noChangeAspect="1"/>
          </p:cNvPicPr>
          <p:nvPr>
            <p:ph idx="1"/>
          </p:nvPr>
        </p:nvPicPr>
        <p:blipFill>
          <a:blip r:embed="rId3"/>
          <a:stretch>
            <a:fillRect/>
          </a:stretch>
        </p:blipFill>
        <p:spPr>
          <a:xfrm>
            <a:off x="0" y="274638"/>
            <a:ext cx="5233736" cy="4800600"/>
          </a:xfrm>
        </p:spPr>
      </p:pic>
      <p:pic>
        <p:nvPicPr>
          <p:cNvPr id="7" name="Picture 6">
            <a:extLst>
              <a:ext uri="{FF2B5EF4-FFF2-40B4-BE49-F238E27FC236}">
                <a16:creationId xmlns:a16="http://schemas.microsoft.com/office/drawing/2014/main" id="{DFB66F65-2C3C-1448-803D-7368A4CAA37F}"/>
              </a:ext>
            </a:extLst>
          </p:cNvPr>
          <p:cNvPicPr>
            <a:picLocks noChangeAspect="1"/>
          </p:cNvPicPr>
          <p:nvPr/>
        </p:nvPicPr>
        <p:blipFill>
          <a:blip r:embed="rId4"/>
          <a:stretch>
            <a:fillRect/>
          </a:stretch>
        </p:blipFill>
        <p:spPr>
          <a:xfrm>
            <a:off x="3132507" y="304800"/>
            <a:ext cx="5401893" cy="4953000"/>
          </a:xfrm>
          <a:prstGeom prst="rect">
            <a:avLst/>
          </a:prstGeom>
        </p:spPr>
      </p:pic>
      <p:pic>
        <p:nvPicPr>
          <p:cNvPr id="9" name="Picture 8">
            <a:extLst>
              <a:ext uri="{FF2B5EF4-FFF2-40B4-BE49-F238E27FC236}">
                <a16:creationId xmlns:a16="http://schemas.microsoft.com/office/drawing/2014/main" id="{1CB51ABE-2A72-5ED6-B402-CB3B013BBC23}"/>
              </a:ext>
            </a:extLst>
          </p:cNvPr>
          <p:cNvPicPr>
            <a:picLocks noChangeAspect="1"/>
          </p:cNvPicPr>
          <p:nvPr/>
        </p:nvPicPr>
        <p:blipFill>
          <a:blip r:embed="rId5"/>
          <a:srcRect t="42476"/>
          <a:stretch/>
        </p:blipFill>
        <p:spPr>
          <a:xfrm>
            <a:off x="1219200" y="5757788"/>
            <a:ext cx="5740695" cy="825574"/>
          </a:xfrm>
          <a:prstGeom prst="rect">
            <a:avLst/>
          </a:prstGeom>
        </p:spPr>
      </p:pic>
    </p:spTree>
    <p:extLst>
      <p:ext uri="{BB962C8B-B14F-4D97-AF65-F5344CB8AC3E}">
        <p14:creationId xmlns:p14="http://schemas.microsoft.com/office/powerpoint/2010/main" val="272405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A6E8F-73CC-FC97-BD48-0E3219416786}"/>
              </a:ext>
            </a:extLst>
          </p:cNvPr>
          <p:cNvSpPr>
            <a:spLocks noGrp="1"/>
          </p:cNvSpPr>
          <p:nvPr>
            <p:ph type="title"/>
          </p:nvPr>
        </p:nvSpPr>
        <p:spPr>
          <a:xfrm>
            <a:off x="457200" y="2743200"/>
            <a:ext cx="7620000" cy="1143000"/>
          </a:xfrm>
        </p:spPr>
        <p:txBody>
          <a:bodyPr/>
          <a:lstStyle/>
          <a:p>
            <a:r>
              <a:rPr lang="en-US" dirty="0"/>
              <a:t>Check Access Specifiers .cpp</a:t>
            </a:r>
            <a:br>
              <a:rPr lang="en-US" dirty="0"/>
            </a:br>
            <a:endParaRPr lang="en-US" dirty="0"/>
          </a:p>
        </p:txBody>
      </p:sp>
      <p:sp>
        <p:nvSpPr>
          <p:cNvPr id="3" name="Content Placeholder 2">
            <a:extLst>
              <a:ext uri="{FF2B5EF4-FFF2-40B4-BE49-F238E27FC236}">
                <a16:creationId xmlns:a16="http://schemas.microsoft.com/office/drawing/2014/main" id="{19EE00DB-A2C2-7A8A-519B-622738C5E557}"/>
              </a:ext>
            </a:extLst>
          </p:cNvPr>
          <p:cNvSpPr>
            <a:spLocks noGrp="1"/>
          </p:cNvSpPr>
          <p:nvPr>
            <p:ph idx="1"/>
          </p:nvPr>
        </p:nvSpPr>
        <p:spPr>
          <a:xfrm>
            <a:off x="457200" y="5029200"/>
            <a:ext cx="7620000" cy="1371600"/>
          </a:xfrm>
        </p:spPr>
        <p:txBody>
          <a:bodyPr/>
          <a:lstStyle/>
          <a:p>
            <a:endParaRPr lang="en-US" dirty="0"/>
          </a:p>
        </p:txBody>
      </p:sp>
    </p:spTree>
    <p:extLst>
      <p:ext uri="{BB962C8B-B14F-4D97-AF65-F5344CB8AC3E}">
        <p14:creationId xmlns:p14="http://schemas.microsoft.com/office/powerpoint/2010/main" val="1906475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FBC5-3585-F94B-9F4B-C5604958049B}"/>
              </a:ext>
            </a:extLst>
          </p:cNvPr>
          <p:cNvSpPr>
            <a:spLocks noGrp="1"/>
          </p:cNvSpPr>
          <p:nvPr>
            <p:ph type="title"/>
          </p:nvPr>
        </p:nvSpPr>
        <p:spPr>
          <a:xfrm>
            <a:off x="457200" y="274638"/>
            <a:ext cx="7620000" cy="1143000"/>
          </a:xfrm>
        </p:spPr>
        <p:txBody>
          <a:bodyPr anchor="ctr">
            <a:normAutofit/>
          </a:bodyPr>
          <a:lstStyle/>
          <a:p>
            <a:pPr>
              <a:lnSpc>
                <a:spcPct val="90000"/>
              </a:lnSpc>
            </a:pPr>
            <a:r>
              <a:rPr lang="en-US" sz="3600"/>
              <a:t>Function Overriding vs  Function Overloading</a:t>
            </a:r>
          </a:p>
        </p:txBody>
      </p:sp>
      <p:sp>
        <p:nvSpPr>
          <p:cNvPr id="4" name="Rectangle 1">
            <a:extLst>
              <a:ext uri="{FF2B5EF4-FFF2-40B4-BE49-F238E27FC236}">
                <a16:creationId xmlns:a16="http://schemas.microsoft.com/office/drawing/2014/main" id="{1F370F5D-B955-198A-1EAC-2A35A4BE19EE}"/>
              </a:ext>
            </a:extLst>
          </p:cNvPr>
          <p:cNvSpPr>
            <a:spLocks noGrp="1" noChangeArrowheads="1"/>
          </p:cNvSpPr>
          <p:nvPr>
            <p:ph idx="1"/>
          </p:nvPr>
        </p:nvSpPr>
        <p:spPr bwMode="auto">
          <a:xfrm>
            <a:off x="457200" y="1600200"/>
            <a:ext cx="7620000" cy="4800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effectLst/>
              </a:rPr>
              <a:t>Function Overloading</a:t>
            </a:r>
            <a:r>
              <a:rPr kumimoji="0" lang="en-US" altLang="en-US" b="0" i="0" u="none" strike="noStrike" cap="none" normalizeH="0" baseline="0" dirty="0">
                <a:ln>
                  <a:noFill/>
                </a:ln>
                <a:effectLst/>
              </a:rPr>
              <a:t>: Same function name but with different parameter lists in the same class or scope, resolved at compile time.</a:t>
            </a:r>
          </a:p>
          <a:p>
            <a:pPr marL="0" marR="0" lvl="0" indent="0" defTabSz="914400" rtl="0" eaLnBrk="0" fontAlgn="base" latinLnBrk="0" hangingPunct="0">
              <a:spcBef>
                <a:spcPct val="0"/>
              </a:spcBef>
              <a:spcAft>
                <a:spcPts val="600"/>
              </a:spcAft>
              <a:buClrTx/>
              <a:buSzTx/>
              <a:buFontTx/>
              <a:buChar char="•"/>
              <a:tabLst/>
            </a:pPr>
            <a:endParaRPr lang="en-US" altLang="en-US" dirty="0"/>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effectLst/>
              </a:rPr>
              <a:t>Function Overriding</a:t>
            </a:r>
            <a:r>
              <a:rPr kumimoji="0" lang="en-US" altLang="en-US" b="0" i="0" u="none" strike="noStrike" cap="none" normalizeH="0" baseline="0" dirty="0">
                <a:ln>
                  <a:noFill/>
                </a:ln>
                <a:effectLst/>
              </a:rPr>
              <a:t>: Redefining a function in a derived class with the same signature as the base class, resolved at runtime using inheritance </a:t>
            </a:r>
          </a:p>
        </p:txBody>
      </p:sp>
    </p:spTree>
    <p:extLst>
      <p:ext uri="{BB962C8B-B14F-4D97-AF65-F5344CB8AC3E}">
        <p14:creationId xmlns:p14="http://schemas.microsoft.com/office/powerpoint/2010/main" val="2948433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4C05-135B-E939-CFC6-2A546892B395}"/>
              </a:ext>
            </a:extLst>
          </p:cNvPr>
          <p:cNvSpPr>
            <a:spLocks noGrp="1"/>
          </p:cNvSpPr>
          <p:nvPr>
            <p:ph type="title"/>
          </p:nvPr>
        </p:nvSpPr>
        <p:spPr>
          <a:xfrm>
            <a:off x="571501" y="1426465"/>
            <a:ext cx="3067334" cy="1521291"/>
          </a:xfrm>
        </p:spPr>
        <p:txBody>
          <a:bodyPr anchor="ctr">
            <a:normAutofit fontScale="90000"/>
          </a:bodyPr>
          <a:lstStyle/>
          <a:p>
            <a:r>
              <a:rPr lang="en-US" dirty="0"/>
              <a:t>Function Overloading</a:t>
            </a:r>
          </a:p>
        </p:txBody>
      </p:sp>
      <p:sp>
        <p:nvSpPr>
          <p:cNvPr id="3" name="Content Placeholder 2">
            <a:extLst>
              <a:ext uri="{FF2B5EF4-FFF2-40B4-BE49-F238E27FC236}">
                <a16:creationId xmlns:a16="http://schemas.microsoft.com/office/drawing/2014/main" id="{3CF10F5F-B4AD-D125-7C35-5347778939E7}"/>
              </a:ext>
            </a:extLst>
          </p:cNvPr>
          <p:cNvSpPr>
            <a:spLocks noGrp="1"/>
          </p:cNvSpPr>
          <p:nvPr>
            <p:ph idx="1"/>
          </p:nvPr>
        </p:nvSpPr>
        <p:spPr>
          <a:xfrm>
            <a:off x="571501" y="3027244"/>
            <a:ext cx="3067334" cy="2402006"/>
          </a:xfrm>
        </p:spPr>
        <p:txBody>
          <a:bodyPr anchor="t">
            <a:normAutofit/>
          </a:bodyPr>
          <a:lstStyle/>
          <a:p>
            <a:r>
              <a:rPr lang="en-US" altLang="en-US" dirty="0"/>
              <a:t>Functions with </a:t>
            </a:r>
            <a:r>
              <a:rPr lang="en-US" altLang="en-US" b="1" dirty="0"/>
              <a:t>same name </a:t>
            </a:r>
            <a:r>
              <a:rPr lang="en-US" altLang="en-US" dirty="0"/>
              <a:t>and </a:t>
            </a:r>
            <a:r>
              <a:rPr lang="en-US" altLang="en-US" b="1" dirty="0"/>
              <a:t>different parameters</a:t>
            </a:r>
          </a:p>
          <a:p>
            <a:r>
              <a:rPr lang="en-US" altLang="en-US" dirty="0"/>
              <a:t>Overloaded functions should perform similar tasks </a:t>
            </a:r>
          </a:p>
          <a:p>
            <a:endParaRPr lang="en-US" dirty="0"/>
          </a:p>
        </p:txBody>
      </p:sp>
      <p:pic>
        <p:nvPicPr>
          <p:cNvPr id="4" name="Picture 2">
            <a:extLst>
              <a:ext uri="{FF2B5EF4-FFF2-40B4-BE49-F238E27FC236}">
                <a16:creationId xmlns:a16="http://schemas.microsoft.com/office/drawing/2014/main" id="{6948A255-0B06-DAA0-715E-C6A2AF454B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171" t="15909" r="57387" b="28572"/>
          <a:stretch/>
        </p:blipFill>
        <p:spPr bwMode="auto">
          <a:xfrm>
            <a:off x="4609115" y="1998859"/>
            <a:ext cx="3013578" cy="342949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856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D83F-AE3A-A706-E05E-6A921EFD8874}"/>
              </a:ext>
            </a:extLst>
          </p:cNvPr>
          <p:cNvSpPr>
            <a:spLocks noGrp="1"/>
          </p:cNvSpPr>
          <p:nvPr>
            <p:ph type="title"/>
          </p:nvPr>
        </p:nvSpPr>
        <p:spPr>
          <a:xfrm>
            <a:off x="228600" y="2895600"/>
            <a:ext cx="8001000" cy="1143000"/>
          </a:xfrm>
        </p:spPr>
        <p:txBody>
          <a:bodyPr/>
          <a:lstStyle/>
          <a:p>
            <a:r>
              <a:rPr lang="en-US" dirty="0"/>
              <a:t>Check Function Overloading .</a:t>
            </a:r>
            <a:r>
              <a:rPr lang="en-US" dirty="0" err="1"/>
              <a:t>cpp</a:t>
            </a:r>
            <a:br>
              <a:rPr lang="en-US" dirty="0"/>
            </a:br>
            <a:br>
              <a:rPr lang="en-US" dirty="0"/>
            </a:br>
            <a:endParaRPr lang="en-US" dirty="0"/>
          </a:p>
        </p:txBody>
      </p:sp>
      <p:sp>
        <p:nvSpPr>
          <p:cNvPr id="3" name="Content Placeholder 2">
            <a:extLst>
              <a:ext uri="{FF2B5EF4-FFF2-40B4-BE49-F238E27FC236}">
                <a16:creationId xmlns:a16="http://schemas.microsoft.com/office/drawing/2014/main" id="{7F154837-0CA7-CECA-8240-10745D1B74B7}"/>
              </a:ext>
            </a:extLst>
          </p:cNvPr>
          <p:cNvSpPr>
            <a:spLocks noGrp="1"/>
          </p:cNvSpPr>
          <p:nvPr>
            <p:ph idx="1"/>
          </p:nvPr>
        </p:nvSpPr>
        <p:spPr>
          <a:xfrm>
            <a:off x="457200" y="5562600"/>
            <a:ext cx="7620000" cy="838200"/>
          </a:xfrm>
        </p:spPr>
        <p:txBody>
          <a:bodyPr/>
          <a:lstStyle/>
          <a:p>
            <a:endParaRPr lang="en-US" dirty="0"/>
          </a:p>
        </p:txBody>
      </p:sp>
    </p:spTree>
    <p:extLst>
      <p:ext uri="{BB962C8B-B14F-4D97-AF65-F5344CB8AC3E}">
        <p14:creationId xmlns:p14="http://schemas.microsoft.com/office/powerpoint/2010/main" val="2005354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Overriding</a:t>
            </a:r>
          </a:p>
        </p:txBody>
      </p:sp>
      <p:sp>
        <p:nvSpPr>
          <p:cNvPr id="3" name="Content Placeholder 2"/>
          <p:cNvSpPr>
            <a:spLocks noGrp="1"/>
          </p:cNvSpPr>
          <p:nvPr>
            <p:ph idx="1"/>
          </p:nvPr>
        </p:nvSpPr>
        <p:spPr/>
        <p:txBody>
          <a:bodyPr/>
          <a:lstStyle/>
          <a:p>
            <a:r>
              <a:rPr lang="en-US" dirty="0"/>
              <a:t>It is the redefinition of base class function in its derived class with same signature (i.e., return type and parameters).</a:t>
            </a:r>
          </a:p>
          <a:p>
            <a:r>
              <a:rPr lang="en-US" dirty="0"/>
              <a:t>It can only be done in derived class.</a:t>
            </a:r>
          </a:p>
          <a:p>
            <a:endParaRPr lang="en-US" dirty="0"/>
          </a:p>
        </p:txBody>
      </p:sp>
      <p:pic>
        <p:nvPicPr>
          <p:cNvPr id="5" name="Picture 2">
            <a:extLst>
              <a:ext uri="{FF2B5EF4-FFF2-40B4-BE49-F238E27FC236}">
                <a16:creationId xmlns:a16="http://schemas.microsoft.com/office/drawing/2014/main" id="{C7C7C9CC-6375-AC9B-0C18-ED9DCAEBAF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283" t="15674" r="52479" b="20265"/>
          <a:stretch/>
        </p:blipFill>
        <p:spPr bwMode="auto">
          <a:xfrm>
            <a:off x="630382" y="2743200"/>
            <a:ext cx="3566160" cy="3984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6B2E5165-179E-C108-21FE-77D95776D6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930" t="19982" r="42973" b="56155"/>
          <a:stretch/>
        </p:blipFill>
        <p:spPr bwMode="auto">
          <a:xfrm>
            <a:off x="3990109" y="4426528"/>
            <a:ext cx="4696691" cy="174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480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A6E8F-73CC-FC97-BD48-0E3219416786}"/>
              </a:ext>
            </a:extLst>
          </p:cNvPr>
          <p:cNvSpPr>
            <a:spLocks noGrp="1"/>
          </p:cNvSpPr>
          <p:nvPr>
            <p:ph type="title"/>
          </p:nvPr>
        </p:nvSpPr>
        <p:spPr>
          <a:xfrm>
            <a:off x="457200" y="2743200"/>
            <a:ext cx="7620000" cy="1143000"/>
          </a:xfrm>
        </p:spPr>
        <p:txBody>
          <a:bodyPr/>
          <a:lstStyle/>
          <a:p>
            <a:r>
              <a:rPr lang="en-US" dirty="0"/>
              <a:t>Check Function Overriding.cpp</a:t>
            </a:r>
            <a:br>
              <a:rPr lang="en-US" dirty="0"/>
            </a:br>
            <a:endParaRPr lang="en-US" dirty="0"/>
          </a:p>
        </p:txBody>
      </p:sp>
      <p:sp>
        <p:nvSpPr>
          <p:cNvPr id="3" name="Content Placeholder 2">
            <a:extLst>
              <a:ext uri="{FF2B5EF4-FFF2-40B4-BE49-F238E27FC236}">
                <a16:creationId xmlns:a16="http://schemas.microsoft.com/office/drawing/2014/main" id="{19EE00DB-A2C2-7A8A-519B-622738C5E557}"/>
              </a:ext>
            </a:extLst>
          </p:cNvPr>
          <p:cNvSpPr>
            <a:spLocks noGrp="1"/>
          </p:cNvSpPr>
          <p:nvPr>
            <p:ph idx="1"/>
          </p:nvPr>
        </p:nvSpPr>
        <p:spPr>
          <a:xfrm>
            <a:off x="457200" y="5029200"/>
            <a:ext cx="7620000" cy="1371600"/>
          </a:xfrm>
        </p:spPr>
        <p:txBody>
          <a:bodyPr/>
          <a:lstStyle/>
          <a:p>
            <a:endParaRPr lang="en-US" dirty="0"/>
          </a:p>
        </p:txBody>
      </p:sp>
    </p:spTree>
    <p:extLst>
      <p:ext uri="{BB962C8B-B14F-4D97-AF65-F5344CB8AC3E}">
        <p14:creationId xmlns:p14="http://schemas.microsoft.com/office/powerpoint/2010/main" val="3559472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FBC5-3585-F94B-9F4B-C5604958049B}"/>
              </a:ext>
            </a:extLst>
          </p:cNvPr>
          <p:cNvSpPr>
            <a:spLocks noGrp="1"/>
          </p:cNvSpPr>
          <p:nvPr>
            <p:ph type="title"/>
          </p:nvPr>
        </p:nvSpPr>
        <p:spPr>
          <a:xfrm>
            <a:off x="381000" y="304800"/>
            <a:ext cx="7620000" cy="1143000"/>
          </a:xfrm>
        </p:spPr>
        <p:txBody>
          <a:bodyPr anchor="ctr">
            <a:normAutofit/>
          </a:bodyPr>
          <a:lstStyle/>
          <a:p>
            <a:pPr>
              <a:lnSpc>
                <a:spcPct val="90000"/>
              </a:lnSpc>
            </a:pPr>
            <a:r>
              <a:rPr lang="en-US" sz="3600" dirty="0"/>
              <a:t>Function Overriding vs  Function Overloading</a:t>
            </a:r>
          </a:p>
        </p:txBody>
      </p:sp>
      <p:sp>
        <p:nvSpPr>
          <p:cNvPr id="4" name="Rectangle 1">
            <a:extLst>
              <a:ext uri="{FF2B5EF4-FFF2-40B4-BE49-F238E27FC236}">
                <a16:creationId xmlns:a16="http://schemas.microsoft.com/office/drawing/2014/main" id="{1F370F5D-B955-198A-1EAC-2A35A4BE19EE}"/>
              </a:ext>
            </a:extLst>
          </p:cNvPr>
          <p:cNvSpPr>
            <a:spLocks noGrp="1" noChangeArrowheads="1"/>
          </p:cNvSpPr>
          <p:nvPr>
            <p:ph idx="1"/>
          </p:nvPr>
        </p:nvSpPr>
        <p:spPr bwMode="auto">
          <a:xfrm>
            <a:off x="457200" y="1600200"/>
            <a:ext cx="7620000" cy="4800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endParaRPr kumimoji="0" lang="en-US" altLang="en-US" b="0" i="0" u="none" strike="noStrike" cap="none" normalizeH="0" baseline="0" dirty="0">
              <a:ln>
                <a:noFill/>
              </a:ln>
              <a:effectLst/>
            </a:endParaRPr>
          </a:p>
        </p:txBody>
      </p:sp>
      <p:graphicFrame>
        <p:nvGraphicFramePr>
          <p:cNvPr id="6" name="Table 5">
            <a:extLst>
              <a:ext uri="{FF2B5EF4-FFF2-40B4-BE49-F238E27FC236}">
                <a16:creationId xmlns:a16="http://schemas.microsoft.com/office/drawing/2014/main" id="{F7E962D8-2E21-AB2C-E169-A86DFF512F43}"/>
              </a:ext>
            </a:extLst>
          </p:cNvPr>
          <p:cNvGraphicFramePr>
            <a:graphicFrameLocks noGrp="1"/>
          </p:cNvGraphicFramePr>
          <p:nvPr>
            <p:extLst>
              <p:ext uri="{D42A27DB-BD31-4B8C-83A1-F6EECF244321}">
                <p14:modId xmlns:p14="http://schemas.microsoft.com/office/powerpoint/2010/main" val="1904094203"/>
              </p:ext>
            </p:extLst>
          </p:nvPr>
        </p:nvGraphicFramePr>
        <p:xfrm>
          <a:off x="538543" y="1630154"/>
          <a:ext cx="7457313" cy="4846320"/>
        </p:xfrm>
        <a:graphic>
          <a:graphicData uri="http://schemas.openxmlformats.org/drawingml/2006/table">
            <a:tbl>
              <a:tblPr firstRow="1" bandRow="1">
                <a:tableStyleId>{5C22544A-7EE6-4342-B048-85BDC9FD1C3A}</a:tableStyleId>
              </a:tblPr>
              <a:tblGrid>
                <a:gridCol w="2072513">
                  <a:extLst>
                    <a:ext uri="{9D8B030D-6E8A-4147-A177-3AD203B41FA5}">
                      <a16:colId xmlns:a16="http://schemas.microsoft.com/office/drawing/2014/main" val="20000"/>
                    </a:ext>
                  </a:extLst>
                </a:gridCol>
                <a:gridCol w="2692400">
                  <a:extLst>
                    <a:ext uri="{9D8B030D-6E8A-4147-A177-3AD203B41FA5}">
                      <a16:colId xmlns:a16="http://schemas.microsoft.com/office/drawing/2014/main" val="20001"/>
                    </a:ext>
                  </a:extLst>
                </a:gridCol>
                <a:gridCol w="2692400">
                  <a:extLst>
                    <a:ext uri="{9D8B030D-6E8A-4147-A177-3AD203B41FA5}">
                      <a16:colId xmlns:a16="http://schemas.microsoft.com/office/drawing/2014/main" val="20002"/>
                    </a:ext>
                  </a:extLst>
                </a:gridCol>
              </a:tblGrid>
              <a:tr h="303043">
                <a:tc>
                  <a:txBody>
                    <a:bodyPr/>
                    <a:lstStyle/>
                    <a:p>
                      <a:r>
                        <a:rPr sz="1800" dirty="0"/>
                        <a:t>Aspect</a:t>
                      </a:r>
                    </a:p>
                  </a:txBody>
                  <a:tcPr/>
                </a:tc>
                <a:tc>
                  <a:txBody>
                    <a:bodyPr/>
                    <a:lstStyle/>
                    <a:p>
                      <a:r>
                        <a:rPr sz="1800" dirty="0"/>
                        <a:t>Function Overloading</a:t>
                      </a:r>
                    </a:p>
                  </a:txBody>
                  <a:tcPr/>
                </a:tc>
                <a:tc>
                  <a:txBody>
                    <a:bodyPr/>
                    <a:lstStyle/>
                    <a:p>
                      <a:r>
                        <a:rPr sz="1800" dirty="0"/>
                        <a:t>Function Overriding</a:t>
                      </a:r>
                    </a:p>
                  </a:txBody>
                  <a:tcPr/>
                </a:tc>
                <a:extLst>
                  <a:ext uri="{0D108BD9-81ED-4DB2-BD59-A6C34878D82A}">
                    <a16:rowId xmlns:a16="http://schemas.microsoft.com/office/drawing/2014/main" val="10000"/>
                  </a:ext>
                </a:extLst>
              </a:tr>
              <a:tr h="757609">
                <a:tc>
                  <a:txBody>
                    <a:bodyPr/>
                    <a:lstStyle/>
                    <a:p>
                      <a:r>
                        <a:rPr sz="1800" dirty="0"/>
                        <a:t>Definition</a:t>
                      </a:r>
                    </a:p>
                  </a:txBody>
                  <a:tcPr/>
                </a:tc>
                <a:tc>
                  <a:txBody>
                    <a:bodyPr/>
                    <a:lstStyle/>
                    <a:p>
                      <a:r>
                        <a:rPr sz="1800" dirty="0"/>
                        <a:t>Multiple functions with the same name but different parameters.</a:t>
                      </a:r>
                    </a:p>
                  </a:txBody>
                  <a:tcPr/>
                </a:tc>
                <a:tc>
                  <a:txBody>
                    <a:bodyPr/>
                    <a:lstStyle/>
                    <a:p>
                      <a:r>
                        <a:rPr sz="1800" dirty="0"/>
                        <a:t>Redefines a base class function in the derived class.</a:t>
                      </a:r>
                    </a:p>
                  </a:txBody>
                  <a:tcPr/>
                </a:tc>
                <a:extLst>
                  <a:ext uri="{0D108BD9-81ED-4DB2-BD59-A6C34878D82A}">
                    <a16:rowId xmlns:a16="http://schemas.microsoft.com/office/drawing/2014/main" val="10001"/>
                  </a:ext>
                </a:extLst>
              </a:tr>
              <a:tr h="530326">
                <a:tc>
                  <a:txBody>
                    <a:bodyPr/>
                    <a:lstStyle/>
                    <a:p>
                      <a:r>
                        <a:rPr sz="1800" dirty="0"/>
                        <a:t>Where It Occurs</a:t>
                      </a:r>
                    </a:p>
                  </a:txBody>
                  <a:tcPr/>
                </a:tc>
                <a:tc>
                  <a:txBody>
                    <a:bodyPr/>
                    <a:lstStyle/>
                    <a:p>
                      <a:r>
                        <a:rPr sz="1800"/>
                        <a:t>In the same class or scope.</a:t>
                      </a:r>
                    </a:p>
                  </a:txBody>
                  <a:tcPr/>
                </a:tc>
                <a:tc>
                  <a:txBody>
                    <a:bodyPr/>
                    <a:lstStyle/>
                    <a:p>
                      <a:r>
                        <a:rPr sz="1800" dirty="0"/>
                        <a:t>Between base class and derived class.</a:t>
                      </a:r>
                    </a:p>
                  </a:txBody>
                  <a:tcPr/>
                </a:tc>
                <a:extLst>
                  <a:ext uri="{0D108BD9-81ED-4DB2-BD59-A6C34878D82A}">
                    <a16:rowId xmlns:a16="http://schemas.microsoft.com/office/drawing/2014/main" val="10002"/>
                  </a:ext>
                </a:extLst>
              </a:tr>
              <a:tr h="530326">
                <a:tc>
                  <a:txBody>
                    <a:bodyPr/>
                    <a:lstStyle/>
                    <a:p>
                      <a:r>
                        <a:rPr sz="1800" dirty="0"/>
                        <a:t>Function Signature</a:t>
                      </a:r>
                    </a:p>
                  </a:txBody>
                  <a:tcPr/>
                </a:tc>
                <a:tc>
                  <a:txBody>
                    <a:bodyPr/>
                    <a:lstStyle/>
                    <a:p>
                      <a:r>
                        <a:rPr sz="1800" dirty="0"/>
                        <a:t>Different parameter types or numbers.</a:t>
                      </a:r>
                    </a:p>
                  </a:txBody>
                  <a:tcPr/>
                </a:tc>
                <a:tc>
                  <a:txBody>
                    <a:bodyPr/>
                    <a:lstStyle/>
                    <a:p>
                      <a:r>
                        <a:rPr sz="1800" dirty="0"/>
                        <a:t>Must be identical to the base class function.</a:t>
                      </a:r>
                    </a:p>
                  </a:txBody>
                  <a:tcPr/>
                </a:tc>
                <a:extLst>
                  <a:ext uri="{0D108BD9-81ED-4DB2-BD59-A6C34878D82A}">
                    <a16:rowId xmlns:a16="http://schemas.microsoft.com/office/drawing/2014/main" val="10003"/>
                  </a:ext>
                </a:extLst>
              </a:tr>
              <a:tr h="303043">
                <a:tc>
                  <a:txBody>
                    <a:bodyPr/>
                    <a:lstStyle/>
                    <a:p>
                      <a:r>
                        <a:rPr sz="1800" dirty="0"/>
                        <a:t>Return Type</a:t>
                      </a:r>
                    </a:p>
                  </a:txBody>
                  <a:tcPr/>
                </a:tc>
                <a:tc>
                  <a:txBody>
                    <a:bodyPr/>
                    <a:lstStyle/>
                    <a:p>
                      <a:r>
                        <a:rPr sz="1800" dirty="0"/>
                        <a:t>Can differ.</a:t>
                      </a:r>
                    </a:p>
                  </a:txBody>
                  <a:tcPr/>
                </a:tc>
                <a:tc>
                  <a:txBody>
                    <a:bodyPr/>
                    <a:lstStyle/>
                    <a:p>
                      <a:r>
                        <a:rPr sz="1800" dirty="0"/>
                        <a:t>Must match the base class.</a:t>
                      </a:r>
                    </a:p>
                  </a:txBody>
                  <a:tcPr/>
                </a:tc>
                <a:extLst>
                  <a:ext uri="{0D108BD9-81ED-4DB2-BD59-A6C34878D82A}">
                    <a16:rowId xmlns:a16="http://schemas.microsoft.com/office/drawing/2014/main" val="10004"/>
                  </a:ext>
                </a:extLst>
              </a:tr>
              <a:tr h="303043">
                <a:tc>
                  <a:txBody>
                    <a:bodyPr/>
                    <a:lstStyle/>
                    <a:p>
                      <a:r>
                        <a:rPr sz="1800" dirty="0"/>
                        <a:t>Inheritance</a:t>
                      </a:r>
                    </a:p>
                  </a:txBody>
                  <a:tcPr/>
                </a:tc>
                <a:tc>
                  <a:txBody>
                    <a:bodyPr/>
                    <a:lstStyle/>
                    <a:p>
                      <a:r>
                        <a:rPr sz="1800" dirty="0"/>
                        <a:t>Not required.</a:t>
                      </a:r>
                    </a:p>
                  </a:txBody>
                  <a:tcPr/>
                </a:tc>
                <a:tc>
                  <a:txBody>
                    <a:bodyPr/>
                    <a:lstStyle/>
                    <a:p>
                      <a:r>
                        <a:rPr sz="1800" dirty="0"/>
                        <a:t>Requires inheritance.</a:t>
                      </a:r>
                    </a:p>
                  </a:txBody>
                  <a:tcPr/>
                </a:tc>
                <a:extLst>
                  <a:ext uri="{0D108BD9-81ED-4DB2-BD59-A6C34878D82A}">
                    <a16:rowId xmlns:a16="http://schemas.microsoft.com/office/drawing/2014/main" val="10006"/>
                  </a:ext>
                </a:extLst>
              </a:tr>
              <a:tr h="757609">
                <a:tc>
                  <a:txBody>
                    <a:bodyPr/>
                    <a:lstStyle/>
                    <a:p>
                      <a:r>
                        <a:rPr sz="1800"/>
                        <a:t>Purpose</a:t>
                      </a:r>
                    </a:p>
                  </a:txBody>
                  <a:tcPr/>
                </a:tc>
                <a:tc>
                  <a:txBody>
                    <a:bodyPr/>
                    <a:lstStyle/>
                    <a:p>
                      <a:r>
                        <a:rPr sz="1800" dirty="0"/>
                        <a:t>To provide multiple ways to use a function with different parameters.</a:t>
                      </a:r>
                    </a:p>
                  </a:txBody>
                  <a:tcPr/>
                </a:tc>
                <a:tc>
                  <a:txBody>
                    <a:bodyPr/>
                    <a:lstStyle/>
                    <a:p>
                      <a:r>
                        <a:rPr sz="1800" dirty="0"/>
                        <a:t>To customize or extend the base class functionality.</a:t>
                      </a:r>
                    </a:p>
                  </a:txBody>
                  <a:tcPr/>
                </a:tc>
                <a:extLst>
                  <a:ext uri="{0D108BD9-81ED-4DB2-BD59-A6C34878D82A}">
                    <a16:rowId xmlns:a16="http://schemas.microsoft.com/office/drawing/2014/main" val="10007"/>
                  </a:ext>
                </a:extLst>
              </a:tr>
              <a:tr h="0">
                <a:tc>
                  <a:txBody>
                    <a:bodyPr/>
                    <a:lstStyle/>
                    <a:p>
                      <a:r>
                        <a:rPr sz="1800"/>
                        <a:t>Example</a:t>
                      </a:r>
                    </a:p>
                  </a:txBody>
                  <a:tcPr/>
                </a:tc>
                <a:tc>
                  <a:txBody>
                    <a:bodyPr/>
                    <a:lstStyle/>
                    <a:p>
                      <a:r>
                        <a:rPr sz="1800" dirty="0"/>
                        <a:t>void print(int x);</a:t>
                      </a:r>
                    </a:p>
                    <a:p>
                      <a:r>
                        <a:rPr sz="1800" dirty="0"/>
                        <a:t>void print(double x);</a:t>
                      </a:r>
                    </a:p>
                  </a:txBody>
                  <a:tcPr/>
                </a:tc>
                <a:tc>
                  <a:txBody>
                    <a:bodyPr/>
                    <a:lstStyle/>
                    <a:p>
                      <a:r>
                        <a:rPr sz="1800" dirty="0"/>
                        <a:t>Base: void print();</a:t>
                      </a:r>
                    </a:p>
                    <a:p>
                      <a:r>
                        <a:rPr sz="1800" dirty="0"/>
                        <a:t>Derived: void print();</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797466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Function template</a:t>
            </a:r>
          </a:p>
          <a:p>
            <a:r>
              <a:rPr lang="en-US" dirty="0"/>
              <a:t>Generic class</a:t>
            </a:r>
          </a:p>
          <a:p>
            <a:r>
              <a:rPr lang="en-US" dirty="0"/>
              <a:t>Inheritance</a:t>
            </a:r>
          </a:p>
          <a:p>
            <a:r>
              <a:rPr lang="en-US" dirty="0"/>
              <a:t>Function overriding</a:t>
            </a:r>
          </a:p>
          <a:p>
            <a:r>
              <a:rPr lang="en-US" dirty="0"/>
              <a:t>Why OOP</a:t>
            </a:r>
          </a:p>
          <a:p>
            <a:pPr marL="411480" lvl="1" indent="0">
              <a:buNone/>
            </a:pPr>
            <a:endParaRPr lang="en-US" dirty="0"/>
          </a:p>
        </p:txBody>
      </p:sp>
    </p:spTree>
    <p:extLst>
      <p:ext uri="{BB962C8B-B14F-4D97-AF65-F5344CB8AC3E}">
        <p14:creationId xmlns:p14="http://schemas.microsoft.com/office/powerpoint/2010/main" val="4014072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normAutofit/>
          </a:bodyPr>
          <a:lstStyle/>
          <a:p>
            <a:pPr eaLnBrk="1" hangingPunct="1">
              <a:defRPr/>
            </a:pPr>
            <a:r>
              <a:rPr lang="en-US" sz="4000" b="1" dirty="0"/>
              <a:t>Why </a:t>
            </a:r>
            <a:r>
              <a:rPr lang="en-US" sz="4000" b="1" dirty="0">
                <a:solidFill>
                  <a:srgbClr val="C00000"/>
                </a:solidFill>
              </a:rPr>
              <a:t>OOP?</a:t>
            </a:r>
          </a:p>
        </p:txBody>
      </p:sp>
      <p:sp>
        <p:nvSpPr>
          <p:cNvPr id="8195" name="Rectangle 3"/>
          <p:cNvSpPr>
            <a:spLocks noGrp="1" noRot="1" noChangeArrowheads="1"/>
          </p:cNvSpPr>
          <p:nvPr>
            <p:ph type="body" idx="1"/>
          </p:nvPr>
        </p:nvSpPr>
        <p:spPr/>
        <p:txBody>
          <a:bodyPr/>
          <a:lstStyle/>
          <a:p>
            <a:pPr marL="990600" lvl="1" indent="-533400" algn="l" rtl="0" eaLnBrk="1" hangingPunct="1">
              <a:buFontTx/>
              <a:buAutoNum type="arabicPeriod"/>
              <a:defRPr/>
            </a:pPr>
            <a:r>
              <a:rPr lang="en-US" dirty="0"/>
              <a:t>Simplify programming</a:t>
            </a:r>
          </a:p>
          <a:p>
            <a:pPr marL="990600" lvl="1" indent="-533400" algn="l" rtl="0" eaLnBrk="1" hangingPunct="1">
              <a:buFontTx/>
              <a:buAutoNum type="arabicPeriod"/>
              <a:defRPr/>
            </a:pPr>
            <a:r>
              <a:rPr lang="en-US" dirty="0"/>
              <a:t>Interfaces</a:t>
            </a:r>
          </a:p>
          <a:p>
            <a:pPr marL="1371600" lvl="2" indent="-457200" algn="l" rtl="0" eaLnBrk="1" hangingPunct="1">
              <a:defRPr/>
            </a:pPr>
            <a:r>
              <a:rPr lang="en-US" sz="2800" dirty="0"/>
              <a:t>Information hiding:</a:t>
            </a:r>
          </a:p>
          <a:p>
            <a:pPr marL="1752600" lvl="3" indent="-381000" algn="l" rtl="0" eaLnBrk="1" hangingPunct="1">
              <a:defRPr/>
            </a:pPr>
            <a:r>
              <a:rPr lang="en-US" dirty="0"/>
              <a:t>Implementation details hidden within classes themselves</a:t>
            </a:r>
            <a:endParaRPr lang="en-US" sz="2400" dirty="0"/>
          </a:p>
          <a:p>
            <a:pPr marL="990600" lvl="1" indent="-533400" algn="l" rtl="0" eaLnBrk="1" hangingPunct="1">
              <a:buFontTx/>
              <a:buAutoNum type="arabicPeriod"/>
              <a:defRPr/>
            </a:pPr>
            <a:r>
              <a:rPr lang="en-US" dirty="0"/>
              <a:t>Software reusability</a:t>
            </a:r>
          </a:p>
          <a:p>
            <a:pPr marL="1371600" lvl="2" indent="-457200" algn="l" rtl="0" eaLnBrk="1" hangingPunct="1">
              <a:defRPr/>
            </a:pPr>
            <a:r>
              <a:rPr lang="en-US" dirty="0"/>
              <a:t>Class objects included as members of other classes</a:t>
            </a:r>
          </a:p>
          <a:p>
            <a:pPr marL="1371600" lvl="2" indent="-457200" algn="l" rtl="0" eaLnBrk="1" hangingPunct="1">
              <a:defRPr/>
            </a:pPr>
            <a:r>
              <a:rPr lang="en-US" dirty="0"/>
              <a:t>Inheritance</a:t>
            </a:r>
          </a:p>
          <a:p>
            <a:pPr marL="609600" indent="-609600" algn="l" rtl="0" eaLnBrk="1" hangingPunct="1">
              <a:defRPr/>
            </a:pPr>
            <a:endParaRPr lang="en-US" dirty="0"/>
          </a:p>
        </p:txBody>
      </p:sp>
    </p:spTree>
    <p:extLst>
      <p:ext uri="{BB962C8B-B14F-4D97-AF65-F5344CB8AC3E}">
        <p14:creationId xmlns:p14="http://schemas.microsoft.com/office/powerpoint/2010/main" val="866244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67608" y="1700808"/>
            <a:ext cx="439248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000" b="1" dirty="0"/>
              <a:t>Summary of </a:t>
            </a:r>
            <a:r>
              <a:rPr lang="en-US" sz="4000" b="1" dirty="0">
                <a:solidFill>
                  <a:srgbClr val="C00000"/>
                </a:solidFill>
              </a:rPr>
              <a:t>OOP</a:t>
            </a:r>
          </a:p>
        </p:txBody>
      </p:sp>
      <p:sp>
        <p:nvSpPr>
          <p:cNvPr id="3" name="Content Placeholder 2"/>
          <p:cNvSpPr>
            <a:spLocks noGrp="1"/>
          </p:cNvSpPr>
          <p:nvPr>
            <p:ph idx="1"/>
          </p:nvPr>
        </p:nvSpPr>
        <p:spPr>
          <a:xfrm>
            <a:off x="-15552" y="1600200"/>
            <a:ext cx="8712968" cy="4495800"/>
          </a:xfrm>
        </p:spPr>
        <p:txBody>
          <a:bodyPr/>
          <a:lstStyle/>
          <a:p>
            <a:endParaRPr lang="en-US" sz="2400" dirty="0"/>
          </a:p>
          <a:p>
            <a:endParaRPr lang="en-US" sz="2400" dirty="0"/>
          </a:p>
        </p:txBody>
      </p:sp>
      <p:sp>
        <p:nvSpPr>
          <p:cNvPr id="9" name="TextBox 8"/>
          <p:cNvSpPr txBox="1"/>
          <p:nvPr/>
        </p:nvSpPr>
        <p:spPr>
          <a:xfrm>
            <a:off x="2155384" y="1700808"/>
            <a:ext cx="4404712" cy="646331"/>
          </a:xfrm>
          <a:prstGeom prst="rect">
            <a:avLst/>
          </a:prstGeom>
          <a:noFill/>
        </p:spPr>
        <p:txBody>
          <a:bodyPr wrap="square" rtlCol="0">
            <a:spAutoFit/>
          </a:bodyPr>
          <a:lstStyle/>
          <a:p>
            <a:pPr algn="ctr"/>
            <a:r>
              <a:rPr lang="en-US" b="1" dirty="0"/>
              <a:t>Object-Oriented Programming (OOP) Concepts</a:t>
            </a:r>
          </a:p>
        </p:txBody>
      </p:sp>
      <p:sp>
        <p:nvSpPr>
          <p:cNvPr id="13" name="TextBox 12"/>
          <p:cNvSpPr txBox="1"/>
          <p:nvPr/>
        </p:nvSpPr>
        <p:spPr>
          <a:xfrm>
            <a:off x="2293894" y="4393704"/>
            <a:ext cx="4139916" cy="646331"/>
          </a:xfrm>
          <a:prstGeom prst="rect">
            <a:avLst/>
          </a:prstGeom>
          <a:noFill/>
        </p:spPr>
        <p:txBody>
          <a:bodyPr wrap="square" rtlCol="0">
            <a:spAutoFit/>
          </a:bodyPr>
          <a:lstStyle/>
          <a:p>
            <a:pPr algn="ctr"/>
            <a:endParaRPr lang="en-US" b="1" dirty="0">
              <a:solidFill>
                <a:srgbClr val="FF0000"/>
              </a:solidFill>
            </a:endParaRPr>
          </a:p>
          <a:p>
            <a:pPr algn="ctr"/>
            <a:endParaRPr lang="en-US" dirty="0"/>
          </a:p>
        </p:txBody>
      </p:sp>
      <p:sp>
        <p:nvSpPr>
          <p:cNvPr id="4" name="Rounded Rectangle 3"/>
          <p:cNvSpPr/>
          <p:nvPr/>
        </p:nvSpPr>
        <p:spPr>
          <a:xfrm>
            <a:off x="295400" y="2780928"/>
            <a:ext cx="18722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455640" y="2780928"/>
            <a:ext cx="194421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831904" y="2797932"/>
            <a:ext cx="1728192" cy="7750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80664" y="2947914"/>
            <a:ext cx="2952328" cy="369332"/>
          </a:xfrm>
          <a:prstGeom prst="rect">
            <a:avLst/>
          </a:prstGeom>
          <a:noFill/>
        </p:spPr>
        <p:txBody>
          <a:bodyPr wrap="square" rtlCol="0">
            <a:spAutoFit/>
          </a:bodyPr>
          <a:lstStyle/>
          <a:p>
            <a:pPr algn="ctr"/>
            <a:r>
              <a:rPr lang="en-US" b="1" dirty="0"/>
              <a:t>Encapsulation</a:t>
            </a:r>
          </a:p>
        </p:txBody>
      </p:sp>
      <p:sp>
        <p:nvSpPr>
          <p:cNvPr id="15" name="TextBox 14"/>
          <p:cNvSpPr txBox="1"/>
          <p:nvPr/>
        </p:nvSpPr>
        <p:spPr>
          <a:xfrm>
            <a:off x="1951584" y="2894692"/>
            <a:ext cx="2952328" cy="369332"/>
          </a:xfrm>
          <a:prstGeom prst="rect">
            <a:avLst/>
          </a:prstGeom>
          <a:noFill/>
        </p:spPr>
        <p:txBody>
          <a:bodyPr wrap="square" rtlCol="0">
            <a:spAutoFit/>
          </a:bodyPr>
          <a:lstStyle/>
          <a:p>
            <a:pPr algn="ctr"/>
            <a:r>
              <a:rPr lang="en-US" b="1" dirty="0"/>
              <a:t>Polymorphism</a:t>
            </a:r>
          </a:p>
        </p:txBody>
      </p:sp>
      <p:sp>
        <p:nvSpPr>
          <p:cNvPr id="16" name="TextBox 15"/>
          <p:cNvSpPr txBox="1"/>
          <p:nvPr/>
        </p:nvSpPr>
        <p:spPr>
          <a:xfrm>
            <a:off x="4183832" y="2915652"/>
            <a:ext cx="2952328" cy="369332"/>
          </a:xfrm>
          <a:prstGeom prst="rect">
            <a:avLst/>
          </a:prstGeom>
          <a:noFill/>
        </p:spPr>
        <p:txBody>
          <a:bodyPr wrap="square" rtlCol="0">
            <a:spAutoFit/>
          </a:bodyPr>
          <a:lstStyle/>
          <a:p>
            <a:pPr algn="ctr"/>
            <a:r>
              <a:rPr lang="en-US" b="1" dirty="0"/>
              <a:t>Inheritance</a:t>
            </a:r>
          </a:p>
        </p:txBody>
      </p:sp>
      <p:sp>
        <p:nvSpPr>
          <p:cNvPr id="5" name="Rectangle 4"/>
          <p:cNvSpPr/>
          <p:nvPr/>
        </p:nvSpPr>
        <p:spPr>
          <a:xfrm>
            <a:off x="79376" y="3861224"/>
            <a:ext cx="2283268" cy="136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586973" y="3875194"/>
            <a:ext cx="1740876" cy="164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80664" y="4018538"/>
            <a:ext cx="2952328" cy="1323439"/>
          </a:xfrm>
          <a:prstGeom prst="rect">
            <a:avLst/>
          </a:prstGeom>
          <a:noFill/>
        </p:spPr>
        <p:txBody>
          <a:bodyPr wrap="square" rtlCol="0">
            <a:spAutoFit/>
          </a:bodyPr>
          <a:lstStyle/>
          <a:p>
            <a:pPr algn="ctr"/>
            <a:r>
              <a:rPr lang="en-US" sz="1600" b="1" dirty="0"/>
              <a:t>Classes and objects</a:t>
            </a:r>
          </a:p>
          <a:p>
            <a:pPr algn="ctr"/>
            <a:endParaRPr lang="en-US" sz="1600" b="1" dirty="0"/>
          </a:p>
          <a:p>
            <a:pPr algn="ctr"/>
            <a:r>
              <a:rPr lang="en-US" sz="1600" b="1" dirty="0"/>
              <a:t>Constructor </a:t>
            </a:r>
          </a:p>
          <a:p>
            <a:pPr algn="ctr"/>
            <a:r>
              <a:rPr lang="en-US" sz="1600" b="1" dirty="0"/>
              <a:t>and destructor</a:t>
            </a:r>
          </a:p>
          <a:p>
            <a:pPr algn="ctr"/>
            <a:endParaRPr lang="en-US" sz="1600" b="1" dirty="0"/>
          </a:p>
        </p:txBody>
      </p:sp>
      <p:sp>
        <p:nvSpPr>
          <p:cNvPr id="20" name="TextBox 19"/>
          <p:cNvSpPr txBox="1"/>
          <p:nvPr/>
        </p:nvSpPr>
        <p:spPr>
          <a:xfrm>
            <a:off x="1951584" y="4005064"/>
            <a:ext cx="2952328" cy="1569660"/>
          </a:xfrm>
          <a:prstGeom prst="rect">
            <a:avLst/>
          </a:prstGeom>
          <a:noFill/>
        </p:spPr>
        <p:txBody>
          <a:bodyPr wrap="square" rtlCol="0">
            <a:spAutoFit/>
          </a:bodyPr>
          <a:lstStyle/>
          <a:p>
            <a:pPr algn="ctr"/>
            <a:r>
              <a:rPr lang="en-US" sz="1600" b="1" dirty="0"/>
              <a:t>Function </a:t>
            </a:r>
          </a:p>
          <a:p>
            <a:pPr algn="ctr"/>
            <a:r>
              <a:rPr lang="en-US" sz="1600" b="1" dirty="0"/>
              <a:t>overloading</a:t>
            </a:r>
          </a:p>
          <a:p>
            <a:pPr algn="ctr"/>
            <a:endParaRPr lang="en-US" sz="1600" b="1" dirty="0"/>
          </a:p>
          <a:p>
            <a:pPr algn="ctr"/>
            <a:r>
              <a:rPr lang="en-US" sz="1600" b="1" dirty="0"/>
              <a:t>Function </a:t>
            </a:r>
          </a:p>
          <a:p>
            <a:pPr algn="ctr"/>
            <a:r>
              <a:rPr lang="en-US" sz="1600" b="1" dirty="0"/>
              <a:t>overriding</a:t>
            </a:r>
          </a:p>
          <a:p>
            <a:pPr algn="ctr"/>
            <a:endParaRPr lang="en-US" sz="1600" b="1" dirty="0"/>
          </a:p>
        </p:txBody>
      </p:sp>
      <p:sp>
        <p:nvSpPr>
          <p:cNvPr id="22" name="Rounded Rectangle 21"/>
          <p:cNvSpPr/>
          <p:nvPr/>
        </p:nvSpPr>
        <p:spPr>
          <a:xfrm>
            <a:off x="6992144" y="2780928"/>
            <a:ext cx="1728192" cy="7750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344072" y="2914000"/>
            <a:ext cx="2952328" cy="646331"/>
          </a:xfrm>
          <a:prstGeom prst="rect">
            <a:avLst/>
          </a:prstGeom>
          <a:noFill/>
        </p:spPr>
        <p:txBody>
          <a:bodyPr wrap="square" rtlCol="0">
            <a:spAutoFit/>
          </a:bodyPr>
          <a:lstStyle/>
          <a:p>
            <a:pPr algn="ctr"/>
            <a:r>
              <a:rPr lang="en-US" b="1" dirty="0"/>
              <a:t>Information </a:t>
            </a:r>
          </a:p>
          <a:p>
            <a:pPr algn="ctr"/>
            <a:r>
              <a:rPr lang="en-US" b="1" dirty="0"/>
              <a:t>hiding</a:t>
            </a:r>
          </a:p>
        </p:txBody>
      </p:sp>
      <p:sp>
        <p:nvSpPr>
          <p:cNvPr id="24" name="Rectangle 23"/>
          <p:cNvSpPr/>
          <p:nvPr/>
        </p:nvSpPr>
        <p:spPr>
          <a:xfrm>
            <a:off x="6829854" y="3970978"/>
            <a:ext cx="1974714" cy="970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344072" y="4025713"/>
            <a:ext cx="2952328" cy="1107996"/>
          </a:xfrm>
          <a:prstGeom prst="rect">
            <a:avLst/>
          </a:prstGeom>
          <a:noFill/>
        </p:spPr>
        <p:txBody>
          <a:bodyPr wrap="square" rtlCol="0">
            <a:spAutoFit/>
          </a:bodyPr>
          <a:lstStyle/>
          <a:p>
            <a:pPr algn="ctr"/>
            <a:r>
              <a:rPr lang="en-US" sz="1600" b="1" dirty="0"/>
              <a:t>Access specifier</a:t>
            </a:r>
          </a:p>
          <a:p>
            <a:pPr algn="ctr"/>
            <a:endParaRPr lang="en-US" sz="1600" b="1" dirty="0">
              <a:solidFill>
                <a:srgbClr val="FF0000"/>
              </a:solidFill>
            </a:endParaRPr>
          </a:p>
          <a:p>
            <a:pPr algn="ctr"/>
            <a:r>
              <a:rPr lang="en-US" sz="1600" b="1" dirty="0"/>
              <a:t>Getter and setter</a:t>
            </a:r>
          </a:p>
          <a:p>
            <a:pPr algn="ctr"/>
            <a:endParaRPr lang="en-US" sz="1600" b="1" dirty="0">
              <a:solidFill>
                <a:srgbClr val="FF0000"/>
              </a:solidFill>
            </a:endParaRPr>
          </a:p>
        </p:txBody>
      </p:sp>
      <p:sp>
        <p:nvSpPr>
          <p:cNvPr id="26" name="Rectangle 25"/>
          <p:cNvSpPr/>
          <p:nvPr/>
        </p:nvSpPr>
        <p:spPr>
          <a:xfrm>
            <a:off x="4798232" y="3861048"/>
            <a:ext cx="1833872"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27" name="TextBox 26"/>
          <p:cNvSpPr txBox="1"/>
          <p:nvPr/>
        </p:nvSpPr>
        <p:spPr>
          <a:xfrm>
            <a:off x="4909503" y="3861048"/>
            <a:ext cx="1529898" cy="2339102"/>
          </a:xfrm>
          <a:prstGeom prst="rect">
            <a:avLst/>
          </a:prstGeom>
          <a:noFill/>
        </p:spPr>
        <p:txBody>
          <a:bodyPr wrap="square" rtlCol="0">
            <a:spAutoFit/>
          </a:bodyPr>
          <a:lstStyle/>
          <a:p>
            <a:pPr algn="ctr"/>
            <a:r>
              <a:rPr lang="en-US" sz="1600" b="1" dirty="0"/>
              <a:t>Function </a:t>
            </a:r>
          </a:p>
          <a:p>
            <a:pPr algn="ctr"/>
            <a:r>
              <a:rPr lang="en-US" sz="1600" b="1" dirty="0"/>
              <a:t>overriding</a:t>
            </a:r>
          </a:p>
          <a:p>
            <a:pPr algn="ctr"/>
            <a:endParaRPr lang="en-US" sz="1600" b="1" dirty="0"/>
          </a:p>
          <a:p>
            <a:pPr algn="ctr"/>
            <a:r>
              <a:rPr lang="en-US" sz="1600" b="1" dirty="0"/>
              <a:t>Different ways to inherit classes from other classes</a:t>
            </a:r>
          </a:p>
          <a:p>
            <a:pPr algn="ctr"/>
            <a:endParaRPr lang="en-US" sz="1600" b="1" dirty="0"/>
          </a:p>
        </p:txBody>
      </p:sp>
      <p:cxnSp>
        <p:nvCxnSpPr>
          <p:cNvPr id="8" name="Straight Arrow Connector 7"/>
          <p:cNvCxnSpPr>
            <a:stCxn id="12" idx="2"/>
          </p:cNvCxnSpPr>
          <p:nvPr/>
        </p:nvCxnSpPr>
        <p:spPr>
          <a:xfrm flipH="1">
            <a:off x="1375520" y="2348880"/>
            <a:ext cx="2988332"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2" idx="2"/>
            <a:endCxn id="10" idx="0"/>
          </p:cNvCxnSpPr>
          <p:nvPr/>
        </p:nvCxnSpPr>
        <p:spPr>
          <a:xfrm flipH="1">
            <a:off x="3427748" y="2348880"/>
            <a:ext cx="936104"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2" idx="2"/>
            <a:endCxn id="11" idx="0"/>
          </p:cNvCxnSpPr>
          <p:nvPr/>
        </p:nvCxnSpPr>
        <p:spPr>
          <a:xfrm>
            <a:off x="4363852" y="2348880"/>
            <a:ext cx="1332148" cy="449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2" idx="2"/>
            <a:endCxn id="22" idx="0"/>
          </p:cNvCxnSpPr>
          <p:nvPr/>
        </p:nvCxnSpPr>
        <p:spPr>
          <a:xfrm>
            <a:off x="4363852" y="2348880"/>
            <a:ext cx="3492388"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4" idx="2"/>
            <a:endCxn id="5" idx="0"/>
          </p:cNvCxnSpPr>
          <p:nvPr/>
        </p:nvCxnSpPr>
        <p:spPr>
          <a:xfrm flipH="1">
            <a:off x="1221010" y="3573016"/>
            <a:ext cx="10494" cy="288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11" idx="2"/>
            <a:endCxn id="26" idx="0"/>
          </p:cNvCxnSpPr>
          <p:nvPr/>
        </p:nvCxnSpPr>
        <p:spPr>
          <a:xfrm>
            <a:off x="5696000" y="3573016"/>
            <a:ext cx="19168"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23" idx="2"/>
            <a:endCxn id="24" idx="0"/>
          </p:cNvCxnSpPr>
          <p:nvPr/>
        </p:nvCxnSpPr>
        <p:spPr>
          <a:xfrm flipH="1">
            <a:off x="7817211" y="3560331"/>
            <a:ext cx="3025" cy="4106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3437517" y="3570379"/>
            <a:ext cx="10494" cy="288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8773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6FF7-DDE7-446E-9603-52B6DF0FFF2A}"/>
              </a:ext>
            </a:extLst>
          </p:cNvPr>
          <p:cNvSpPr>
            <a:spLocks noGrp="1"/>
          </p:cNvSpPr>
          <p:nvPr>
            <p:ph type="title"/>
          </p:nvPr>
        </p:nvSpPr>
        <p:spPr/>
        <p:txBody>
          <a:bodyPr/>
          <a:lstStyle/>
          <a:p>
            <a:r>
              <a:rPr lang="en-US" dirty="0"/>
              <a:t>Let us practice</a:t>
            </a:r>
          </a:p>
        </p:txBody>
      </p:sp>
      <p:sp>
        <p:nvSpPr>
          <p:cNvPr id="3" name="Content Placeholder 2">
            <a:extLst>
              <a:ext uri="{FF2B5EF4-FFF2-40B4-BE49-F238E27FC236}">
                <a16:creationId xmlns:a16="http://schemas.microsoft.com/office/drawing/2014/main" id="{CBAB9550-DE09-437B-8867-5C1BBE3DE89C}"/>
              </a:ext>
            </a:extLst>
          </p:cNvPr>
          <p:cNvSpPr>
            <a:spLocks noGrp="1"/>
          </p:cNvSpPr>
          <p:nvPr>
            <p:ph sz="quarter" idx="1"/>
          </p:nvPr>
        </p:nvSpPr>
        <p:spPr>
          <a:xfrm>
            <a:off x="457199" y="1808252"/>
            <a:ext cx="8027233" cy="4668748"/>
          </a:xfrm>
        </p:spPr>
        <p:txBody>
          <a:bodyPr>
            <a:noAutofit/>
          </a:bodyPr>
          <a:lstStyle/>
          <a:p>
            <a:r>
              <a:rPr lang="en-US" dirty="0"/>
              <a:t>Create class called </a:t>
            </a:r>
            <a:r>
              <a:rPr lang="en-US" b="1" u="sng" dirty="0"/>
              <a:t>Person</a:t>
            </a:r>
            <a:r>
              <a:rPr lang="en-US" dirty="0"/>
              <a:t> that has:</a:t>
            </a:r>
          </a:p>
          <a:p>
            <a:pPr lvl="1"/>
            <a:r>
              <a:rPr lang="en-US" sz="1800" u="sng" dirty="0"/>
              <a:t>ID</a:t>
            </a:r>
            <a:r>
              <a:rPr lang="en-US" sz="1800" dirty="0"/>
              <a:t> number and </a:t>
            </a:r>
            <a:r>
              <a:rPr lang="en-US" sz="1800" u="sng" dirty="0"/>
              <a:t>name </a:t>
            </a:r>
          </a:p>
          <a:p>
            <a:pPr lvl="1"/>
            <a:r>
              <a:rPr lang="en-US" sz="1800" dirty="0"/>
              <a:t>Create a parameterized constructor to initialize the attributes’ values</a:t>
            </a:r>
          </a:p>
          <a:p>
            <a:pPr lvl="1"/>
            <a:r>
              <a:rPr lang="en-US" sz="1800" dirty="0"/>
              <a:t>Add a template method in the Person class to print any value.</a:t>
            </a:r>
          </a:p>
          <a:p>
            <a:pPr>
              <a:spcBef>
                <a:spcPts val="1000"/>
              </a:spcBef>
            </a:pPr>
            <a:r>
              <a:rPr lang="en-US" dirty="0"/>
              <a:t>Create class called </a:t>
            </a:r>
            <a:r>
              <a:rPr lang="en-US" b="1" u="sng" dirty="0"/>
              <a:t>Emp</a:t>
            </a:r>
            <a:r>
              <a:rPr lang="en-US" dirty="0"/>
              <a:t> class that inherits </a:t>
            </a:r>
            <a:r>
              <a:rPr lang="en-US" b="1" dirty="0"/>
              <a:t>Person class, </a:t>
            </a:r>
            <a:r>
              <a:rPr lang="en-US" dirty="0"/>
              <a:t>and has:</a:t>
            </a:r>
          </a:p>
          <a:p>
            <a:pPr lvl="1"/>
            <a:r>
              <a:rPr lang="en-US" sz="1800" dirty="0"/>
              <a:t> A salary of type float</a:t>
            </a:r>
          </a:p>
          <a:p>
            <a:pPr lvl="1"/>
            <a:r>
              <a:rPr lang="en-US" sz="1800" dirty="0"/>
              <a:t> A parameterized constructor to initialize the </a:t>
            </a:r>
            <a:r>
              <a:rPr lang="en-US" sz="1800" b="1" dirty="0">
                <a:solidFill>
                  <a:srgbClr val="FF0000"/>
                </a:solidFill>
              </a:rPr>
              <a:t>3</a:t>
            </a:r>
            <a:r>
              <a:rPr lang="en-US" sz="1800" dirty="0"/>
              <a:t> attributes</a:t>
            </a:r>
          </a:p>
          <a:p>
            <a:pPr lvl="1"/>
            <a:r>
              <a:rPr lang="en-US" sz="1800" b="1" u="sng" dirty="0"/>
              <a:t>Reuse the parent’s constructor.</a:t>
            </a:r>
          </a:p>
          <a:p>
            <a:pPr lvl="1"/>
            <a:r>
              <a:rPr lang="en-US" sz="1800" dirty="0"/>
              <a:t>Create method display to print the employee’s information.</a:t>
            </a:r>
          </a:p>
          <a:p>
            <a:pPr>
              <a:spcBef>
                <a:spcPts val="1000"/>
              </a:spcBef>
            </a:pPr>
            <a:r>
              <a:rPr lang="en-US" dirty="0"/>
              <a:t>In main: </a:t>
            </a:r>
          </a:p>
          <a:p>
            <a:pPr lvl="1"/>
            <a:r>
              <a:rPr lang="en-US" sz="1800" dirty="0"/>
              <a:t>Create an object from Emp</a:t>
            </a:r>
          </a:p>
          <a:p>
            <a:pPr lvl="1"/>
            <a:r>
              <a:rPr lang="en-US" sz="1800" dirty="0"/>
              <a:t>Display his information</a:t>
            </a:r>
          </a:p>
        </p:txBody>
      </p:sp>
    </p:spTree>
    <p:extLst>
      <p:ext uri="{BB962C8B-B14F-4D97-AF65-F5344CB8AC3E}">
        <p14:creationId xmlns:p14="http://schemas.microsoft.com/office/powerpoint/2010/main" val="869718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AB9550-DE09-437B-8867-5C1BBE3DE89C}"/>
              </a:ext>
            </a:extLst>
          </p:cNvPr>
          <p:cNvSpPr>
            <a:spLocks noGrp="1"/>
          </p:cNvSpPr>
          <p:nvPr>
            <p:ph sz="quarter" idx="1"/>
          </p:nvPr>
        </p:nvSpPr>
        <p:spPr>
          <a:xfrm>
            <a:off x="359595" y="1608667"/>
            <a:ext cx="8310271" cy="4974695"/>
          </a:xfrm>
        </p:spPr>
        <p:txBody>
          <a:bodyPr>
            <a:noAutofit/>
          </a:bodyPr>
          <a:lstStyle/>
          <a:p>
            <a:pPr>
              <a:spcAft>
                <a:spcPts val="1000"/>
              </a:spcAft>
            </a:pPr>
            <a:r>
              <a:rPr lang="en-US" sz="1900" dirty="0"/>
              <a:t>Your program should have 3 classes.</a:t>
            </a:r>
          </a:p>
          <a:p>
            <a:pPr>
              <a:spcAft>
                <a:spcPts val="1000"/>
              </a:spcAft>
            </a:pPr>
            <a:r>
              <a:rPr lang="en-US" sz="1900" b="1" u="sng" dirty="0"/>
              <a:t>An Animal class</a:t>
            </a:r>
            <a:r>
              <a:rPr lang="en-US" sz="1900" dirty="0"/>
              <a:t> that has:</a:t>
            </a:r>
          </a:p>
          <a:p>
            <a:pPr lvl="1"/>
            <a:r>
              <a:rPr lang="en-US" sz="1900" dirty="0"/>
              <a:t>A </a:t>
            </a:r>
            <a:r>
              <a:rPr lang="en-US" sz="1900" u="sng" dirty="0"/>
              <a:t>protected string color </a:t>
            </a:r>
            <a:r>
              <a:rPr lang="en-US" sz="1900" dirty="0"/>
              <a:t>with default value = </a:t>
            </a:r>
            <a:r>
              <a:rPr lang="en-US" sz="1900" dirty="0">
                <a:solidFill>
                  <a:schemeClr val="accent1">
                    <a:lumMod val="75000"/>
                  </a:schemeClr>
                </a:solidFill>
              </a:rPr>
              <a:t>“default color”.</a:t>
            </a:r>
          </a:p>
          <a:p>
            <a:pPr lvl="1"/>
            <a:r>
              <a:rPr lang="en-US" sz="1900" u="sng" dirty="0"/>
              <a:t>Public Template </a:t>
            </a:r>
            <a:r>
              <a:rPr lang="en-US" sz="1900" u="sng" dirty="0" err="1"/>
              <a:t>Method:</a:t>
            </a:r>
            <a:r>
              <a:rPr lang="en-US" sz="1900" dirty="0" err="1"/>
              <a:t>A</a:t>
            </a:r>
            <a:r>
              <a:rPr lang="en-US" sz="1900" dirty="0"/>
              <a:t> template method </a:t>
            </a:r>
            <a:r>
              <a:rPr lang="en-US" sz="1900" dirty="0" err="1"/>
              <a:t>print_value</a:t>
            </a:r>
            <a:r>
              <a:rPr lang="en-US" sz="1900" dirty="0"/>
              <a:t>() that prints any value.</a:t>
            </a:r>
            <a:endParaRPr lang="en-US" sz="1900" dirty="0">
              <a:solidFill>
                <a:schemeClr val="accent1">
                  <a:lumMod val="75000"/>
                </a:schemeClr>
              </a:solidFill>
            </a:endParaRPr>
          </a:p>
          <a:p>
            <a:pPr lvl="1"/>
            <a:r>
              <a:rPr lang="en-US" sz="1900" dirty="0"/>
              <a:t>A </a:t>
            </a:r>
            <a:r>
              <a:rPr lang="en-US" sz="1900" i="1" dirty="0" err="1"/>
              <a:t>display_color</a:t>
            </a:r>
            <a:r>
              <a:rPr lang="en-US" sz="1900" i="1" dirty="0"/>
              <a:t> () </a:t>
            </a:r>
            <a:r>
              <a:rPr lang="en-US" sz="1900" dirty="0"/>
              <a:t>method that displays the color.</a:t>
            </a:r>
          </a:p>
          <a:p>
            <a:pPr>
              <a:spcBef>
                <a:spcPts val="1000"/>
              </a:spcBef>
              <a:spcAft>
                <a:spcPts val="1000"/>
              </a:spcAft>
            </a:pPr>
            <a:r>
              <a:rPr lang="en-US" sz="1900" b="1" u="sng" dirty="0"/>
              <a:t>A Dog class</a:t>
            </a:r>
            <a:r>
              <a:rPr lang="en-US" sz="1900" u="sng" dirty="0"/>
              <a:t> </a:t>
            </a:r>
            <a:r>
              <a:rPr lang="en-US" sz="1900" dirty="0"/>
              <a:t>that has method </a:t>
            </a:r>
            <a:r>
              <a:rPr lang="en-US" sz="1900" dirty="0" err="1"/>
              <a:t>update_dog_color</a:t>
            </a:r>
            <a:r>
              <a:rPr lang="en-US" sz="1900" dirty="0"/>
              <a:t>() that updates the color value to </a:t>
            </a:r>
            <a:r>
              <a:rPr lang="en-US" sz="1900" dirty="0">
                <a:solidFill>
                  <a:schemeClr val="accent1">
                    <a:lumMod val="75000"/>
                  </a:schemeClr>
                </a:solidFill>
              </a:rPr>
              <a:t>“Brown”.</a:t>
            </a:r>
          </a:p>
          <a:p>
            <a:pPr>
              <a:spcAft>
                <a:spcPts val="1000"/>
              </a:spcAft>
            </a:pPr>
            <a:r>
              <a:rPr lang="en-US" sz="1900" b="1" u="sng" dirty="0"/>
              <a:t>A Cat class </a:t>
            </a:r>
            <a:r>
              <a:rPr lang="en-US" sz="1900" dirty="0"/>
              <a:t>that has method </a:t>
            </a:r>
            <a:r>
              <a:rPr lang="en-US" sz="1900" dirty="0" err="1"/>
              <a:t>update_cat_color</a:t>
            </a:r>
            <a:r>
              <a:rPr lang="en-US" sz="1900" dirty="0"/>
              <a:t>() that updates the color value to </a:t>
            </a:r>
            <a:r>
              <a:rPr lang="en-US" sz="1900" dirty="0">
                <a:solidFill>
                  <a:schemeClr val="accent1">
                    <a:lumMod val="75000"/>
                  </a:schemeClr>
                </a:solidFill>
              </a:rPr>
              <a:t>“White”.</a:t>
            </a:r>
          </a:p>
          <a:p>
            <a:r>
              <a:rPr lang="en-US" sz="1900" dirty="0"/>
              <a:t>In main: </a:t>
            </a:r>
          </a:p>
          <a:p>
            <a:pPr lvl="1"/>
            <a:r>
              <a:rPr lang="en-US" sz="1900" dirty="0"/>
              <a:t>Create an object from Cat and Dog.</a:t>
            </a:r>
          </a:p>
          <a:p>
            <a:pPr lvl="1"/>
            <a:r>
              <a:rPr lang="en-US" sz="1900" dirty="0"/>
              <a:t>Update their colors and display them.</a:t>
            </a:r>
          </a:p>
        </p:txBody>
      </p:sp>
      <p:sp>
        <p:nvSpPr>
          <p:cNvPr id="2" name="Title 1">
            <a:extLst>
              <a:ext uri="{FF2B5EF4-FFF2-40B4-BE49-F238E27FC236}">
                <a16:creationId xmlns:a16="http://schemas.microsoft.com/office/drawing/2014/main" id="{0AB66FF7-DDE7-446E-9603-52B6DF0FFF2A}"/>
              </a:ext>
            </a:extLst>
          </p:cNvPr>
          <p:cNvSpPr>
            <a:spLocks noGrp="1"/>
          </p:cNvSpPr>
          <p:nvPr>
            <p:ph type="title"/>
          </p:nvPr>
        </p:nvSpPr>
        <p:spPr/>
        <p:txBody>
          <a:bodyPr/>
          <a:lstStyle/>
          <a:p>
            <a:r>
              <a:rPr lang="en-US" dirty="0"/>
              <a:t>Task 1</a:t>
            </a:r>
          </a:p>
        </p:txBody>
      </p:sp>
      <p:sp>
        <p:nvSpPr>
          <p:cNvPr id="7" name="Oval Callout 6"/>
          <p:cNvSpPr/>
          <p:nvPr/>
        </p:nvSpPr>
        <p:spPr>
          <a:xfrm>
            <a:off x="5715001" y="914400"/>
            <a:ext cx="2438400" cy="15240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Note that:</a:t>
            </a:r>
          </a:p>
          <a:p>
            <a:pPr algn="ctr"/>
            <a:r>
              <a:rPr lang="en-US" dirty="0">
                <a:solidFill>
                  <a:schemeClr val="tx1"/>
                </a:solidFill>
              </a:rPr>
              <a:t>The classes Dog and Cat inherit the Animal class</a:t>
            </a:r>
          </a:p>
        </p:txBody>
      </p:sp>
    </p:spTree>
    <p:extLst>
      <p:ext uri="{BB962C8B-B14F-4D97-AF65-F5344CB8AC3E}">
        <p14:creationId xmlns:p14="http://schemas.microsoft.com/office/powerpoint/2010/main" val="4135025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Overloading</a:t>
            </a:r>
          </a:p>
        </p:txBody>
      </p:sp>
      <p:sp>
        <p:nvSpPr>
          <p:cNvPr id="3" name="Content Placeholder 2"/>
          <p:cNvSpPr>
            <a:spLocks noGrp="1"/>
          </p:cNvSpPr>
          <p:nvPr>
            <p:ph idx="1"/>
          </p:nvPr>
        </p:nvSpPr>
        <p:spPr/>
        <p:txBody>
          <a:bodyPr/>
          <a:lstStyle/>
          <a:p>
            <a:r>
              <a:rPr lang="en-US" altLang="en-US" dirty="0"/>
              <a:t>Functions with </a:t>
            </a:r>
            <a:r>
              <a:rPr lang="en-US" altLang="en-US" b="1" dirty="0"/>
              <a:t>same name </a:t>
            </a:r>
            <a:r>
              <a:rPr lang="en-US" altLang="en-US" dirty="0"/>
              <a:t>and </a:t>
            </a:r>
            <a:r>
              <a:rPr lang="en-US" altLang="en-US" b="1" dirty="0"/>
              <a:t>different parameters</a:t>
            </a:r>
          </a:p>
          <a:p>
            <a:r>
              <a:rPr lang="en-US" altLang="en-US" dirty="0"/>
              <a:t>Overloaded functions should perform similar tasks </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171" t="15909" r="57387" b="28572"/>
          <a:stretch/>
        </p:blipFill>
        <p:spPr bwMode="auto">
          <a:xfrm>
            <a:off x="838200" y="2590800"/>
            <a:ext cx="3570515" cy="4061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553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template</a:t>
            </a:r>
          </a:p>
        </p:txBody>
      </p:sp>
      <p:sp>
        <p:nvSpPr>
          <p:cNvPr id="3" name="Content Placeholder 2"/>
          <p:cNvSpPr>
            <a:spLocks noGrp="1"/>
          </p:cNvSpPr>
          <p:nvPr>
            <p:ph idx="1"/>
          </p:nvPr>
        </p:nvSpPr>
        <p:spPr/>
        <p:txBody>
          <a:bodyPr/>
          <a:lstStyle/>
          <a:p>
            <a:r>
              <a:rPr lang="en-US" dirty="0"/>
              <a:t>The simple idea is to pass data type as a parameter so that we don’t need to write the same code for different data types.</a:t>
            </a:r>
          </a:p>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616" t="16099" r="60288" b="37896"/>
          <a:stretch/>
        </p:blipFill>
        <p:spPr bwMode="auto">
          <a:xfrm>
            <a:off x="1066800" y="2514600"/>
            <a:ext cx="3135086" cy="3365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171" t="23395" r="57387" b="64087"/>
          <a:stretch/>
        </p:blipFill>
        <p:spPr bwMode="auto">
          <a:xfrm>
            <a:off x="4724400" y="4078844"/>
            <a:ext cx="3570515" cy="91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171" t="35416" r="57387" b="51705"/>
          <a:stretch/>
        </p:blipFill>
        <p:spPr bwMode="auto">
          <a:xfrm>
            <a:off x="4735285" y="5382491"/>
            <a:ext cx="3570515" cy="94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Elbow Connector 7"/>
          <p:cNvCxnSpPr/>
          <p:nvPr/>
        </p:nvCxnSpPr>
        <p:spPr>
          <a:xfrm flipV="1">
            <a:off x="3276600" y="4647540"/>
            <a:ext cx="1600200" cy="4578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a:off x="3646715" y="5334000"/>
            <a:ext cx="1153885" cy="47105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341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class</a:t>
            </a:r>
          </a:p>
        </p:txBody>
      </p:sp>
      <p:sp>
        <p:nvSpPr>
          <p:cNvPr id="3" name="Content Placeholder 2"/>
          <p:cNvSpPr>
            <a:spLocks noGrp="1"/>
          </p:cNvSpPr>
          <p:nvPr>
            <p:ph idx="1"/>
          </p:nvPr>
        </p:nvSpPr>
        <p:spPr/>
        <p:txBody>
          <a:bodyPr/>
          <a:lstStyle/>
          <a:p>
            <a:r>
              <a:rPr lang="en-US" dirty="0"/>
              <a:t>Like function templates, class templates are useful when a class defines something that is independent of data type.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395" t="15909" r="64526" b="12699"/>
          <a:stretch/>
        </p:blipFill>
        <p:spPr bwMode="auto">
          <a:xfrm>
            <a:off x="838200" y="2362200"/>
            <a:ext cx="2194560" cy="4386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714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The capability of a </a:t>
            </a:r>
            <a:r>
              <a:rPr lang="en-US" u="sng" dirty="0">
                <a:hlinkClick r:id="rId2"/>
              </a:rPr>
              <a:t>class </a:t>
            </a:r>
            <a:r>
              <a:rPr lang="en-US" dirty="0"/>
              <a:t>to derive properties and characteristics from another class is called </a:t>
            </a:r>
            <a:r>
              <a:rPr lang="en-US" b="1" dirty="0"/>
              <a:t>Inheritance</a:t>
            </a:r>
            <a:r>
              <a:rPr lang="en-US" dirty="0"/>
              <a:t>.</a:t>
            </a:r>
          </a:p>
          <a:p>
            <a:r>
              <a:rPr lang="en-US" altLang="en-AU" sz="2400" dirty="0"/>
              <a:t>The old class is known as “</a:t>
            </a:r>
            <a:r>
              <a:rPr lang="en-US" altLang="en-AU" sz="2400" b="1" dirty="0"/>
              <a:t>base</a:t>
            </a:r>
            <a:r>
              <a:rPr lang="en-US" altLang="en-AU" sz="2400" dirty="0"/>
              <a:t>” class, “</a:t>
            </a:r>
            <a:r>
              <a:rPr lang="en-US" altLang="en-AU" sz="2400" b="1" dirty="0"/>
              <a:t>sup</a:t>
            </a:r>
            <a:r>
              <a:rPr lang="en-AU" altLang="en-AU" sz="2400" b="1" dirty="0" err="1"/>
              <a:t>er</a:t>
            </a:r>
            <a:r>
              <a:rPr lang="en-AU" altLang="en-AU" sz="2400" dirty="0"/>
              <a:t>” class or “</a:t>
            </a:r>
            <a:r>
              <a:rPr lang="en-AU" altLang="en-AU" sz="2400" b="1" dirty="0"/>
              <a:t>parent</a:t>
            </a:r>
            <a:r>
              <a:rPr lang="en-AU" altLang="en-AU" sz="2400" dirty="0"/>
              <a:t>” class”; and the new class is known as “</a:t>
            </a:r>
            <a:r>
              <a:rPr lang="en-AU" altLang="en-AU" sz="2400" b="1" dirty="0"/>
              <a:t>sub</a:t>
            </a:r>
            <a:r>
              <a:rPr lang="en-AU" altLang="en-AU" sz="2400" dirty="0"/>
              <a:t>” class, “</a:t>
            </a:r>
            <a:r>
              <a:rPr lang="en-AU" altLang="en-AU" sz="2400" b="1" dirty="0"/>
              <a:t>derived</a:t>
            </a:r>
            <a:r>
              <a:rPr lang="en-AU" altLang="en-AU" sz="2400" dirty="0"/>
              <a:t>” class, or “</a:t>
            </a:r>
            <a:r>
              <a:rPr lang="en-AU" altLang="en-AU" sz="2400" b="1" dirty="0"/>
              <a:t>child</a:t>
            </a:r>
            <a:r>
              <a:rPr lang="en-AU" altLang="en-AU" sz="2400" dirty="0"/>
              <a:t>” class.</a:t>
            </a:r>
            <a:endParaRPr lang="en-US" altLang="en-AU" sz="2400" dirty="0"/>
          </a:p>
          <a:p>
            <a:endParaRPr lang="en-US" dirty="0"/>
          </a:p>
        </p:txBody>
      </p:sp>
    </p:spTree>
    <p:extLst>
      <p:ext uri="{BB962C8B-B14F-4D97-AF65-F5344CB8AC3E}">
        <p14:creationId xmlns:p14="http://schemas.microsoft.com/office/powerpoint/2010/main" val="1959736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842445" y="2779713"/>
            <a:ext cx="1377851" cy="324148"/>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Person</a:t>
            </a:r>
          </a:p>
        </p:txBody>
      </p:sp>
      <p:sp>
        <p:nvSpPr>
          <p:cNvPr id="5" name="Rectangle 4"/>
          <p:cNvSpPr>
            <a:spLocks noChangeArrowheads="1"/>
          </p:cNvSpPr>
          <p:nvPr/>
        </p:nvSpPr>
        <p:spPr bwMode="auto">
          <a:xfrm>
            <a:off x="3842445" y="3103861"/>
            <a:ext cx="1377851" cy="445592"/>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dirty="0">
                <a:solidFill>
                  <a:srgbClr val="000000"/>
                </a:solidFill>
                <a:effectLst>
                  <a:outerShdw blurRad="38100" dist="38100" dir="2700000" algn="tl">
                    <a:srgbClr val="FFFFFF"/>
                  </a:outerShdw>
                </a:effectLst>
              </a:rPr>
              <a:t>+Name: String</a:t>
            </a:r>
          </a:p>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dirty="0">
                <a:solidFill>
                  <a:srgbClr val="000000"/>
                </a:solidFill>
                <a:effectLst>
                  <a:outerShdw blurRad="38100" dist="38100" dir="2700000" algn="tl">
                    <a:srgbClr val="FFFFFF"/>
                  </a:outerShdw>
                </a:effectLst>
              </a:rPr>
              <a:t>+Address: String</a:t>
            </a:r>
          </a:p>
        </p:txBody>
      </p:sp>
      <p:sp>
        <p:nvSpPr>
          <p:cNvPr id="33797" name="Rectangle 5"/>
          <p:cNvSpPr>
            <a:spLocks noChangeArrowheads="1"/>
          </p:cNvSpPr>
          <p:nvPr/>
        </p:nvSpPr>
        <p:spPr bwMode="auto">
          <a:xfrm>
            <a:off x="3842445" y="3549453"/>
            <a:ext cx="1377851" cy="201811"/>
          </a:xfrm>
          <a:prstGeom prst="rect">
            <a:avLst/>
          </a:prstGeom>
          <a:solidFill>
            <a:srgbClr val="DDECFF">
              <a:alpha val="29803"/>
            </a:srgbClr>
          </a:solidFill>
          <a:ln w="25560">
            <a:solidFill>
              <a:srgbClr val="000000"/>
            </a:solidFill>
            <a:miter lim="800000"/>
            <a:headEnd/>
            <a:tailEnd/>
          </a:ln>
          <a:effectLst>
            <a:outerShdw dist="17819" dir="2700000" algn="ctr" rotWithShape="0">
              <a:srgbClr val="FFFFFF"/>
            </a:outerShdw>
          </a:effec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514350">
              <a:spcBef>
                <a:spcPct val="0"/>
              </a:spcBef>
              <a:buNone/>
              <a:defRPr/>
            </a:pPr>
            <a:endParaRPr lang="en-US" altLang="en-US" sz="1013">
              <a:solidFill>
                <a:prstClr val="black"/>
              </a:solidFill>
            </a:endParaRPr>
          </a:p>
        </p:txBody>
      </p:sp>
      <p:sp>
        <p:nvSpPr>
          <p:cNvPr id="7" name="Rectangle 6"/>
          <p:cNvSpPr>
            <a:spLocks noChangeArrowheads="1"/>
          </p:cNvSpPr>
          <p:nvPr/>
        </p:nvSpPr>
        <p:spPr bwMode="auto">
          <a:xfrm>
            <a:off x="2789637" y="4319192"/>
            <a:ext cx="1377851" cy="324148"/>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a:solidFill>
                  <a:srgbClr val="000000"/>
                </a:solidFill>
                <a:effectLst>
                  <a:outerShdw blurRad="38100" dist="38100" dir="2700000" algn="tl">
                    <a:srgbClr val="FFFFFF"/>
                  </a:outerShdw>
                </a:effectLst>
              </a:rPr>
              <a:t>Employee</a:t>
            </a:r>
          </a:p>
        </p:txBody>
      </p:sp>
      <p:sp>
        <p:nvSpPr>
          <p:cNvPr id="8" name="Rectangle 7"/>
          <p:cNvSpPr>
            <a:spLocks noChangeArrowheads="1"/>
          </p:cNvSpPr>
          <p:nvPr/>
        </p:nvSpPr>
        <p:spPr bwMode="auto">
          <a:xfrm>
            <a:off x="2789637" y="4643339"/>
            <a:ext cx="1377851" cy="445592"/>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a:solidFill>
                  <a:srgbClr val="000000"/>
                </a:solidFill>
                <a:effectLst>
                  <a:outerShdw blurRad="38100" dist="38100" dir="2700000" algn="tl">
                    <a:srgbClr val="FFFFFF"/>
                  </a:outerShdw>
                </a:effectLst>
              </a:rPr>
              <a:t>+Company: String</a:t>
            </a:r>
          </a:p>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a:solidFill>
                  <a:srgbClr val="000000"/>
                </a:solidFill>
                <a:effectLst>
                  <a:outerShdw blurRad="38100" dist="38100" dir="2700000" algn="tl">
                    <a:srgbClr val="FFFFFF"/>
                  </a:outerShdw>
                </a:effectLst>
              </a:rPr>
              <a:t>+Salary: double</a:t>
            </a:r>
          </a:p>
        </p:txBody>
      </p:sp>
      <p:sp>
        <p:nvSpPr>
          <p:cNvPr id="33800" name="Rectangle 8"/>
          <p:cNvSpPr>
            <a:spLocks noChangeArrowheads="1"/>
          </p:cNvSpPr>
          <p:nvPr/>
        </p:nvSpPr>
        <p:spPr bwMode="auto">
          <a:xfrm>
            <a:off x="2789637" y="5088932"/>
            <a:ext cx="1377851" cy="201811"/>
          </a:xfrm>
          <a:prstGeom prst="rect">
            <a:avLst/>
          </a:prstGeom>
          <a:solidFill>
            <a:srgbClr val="DDECFF">
              <a:alpha val="29803"/>
            </a:srgbClr>
          </a:solidFill>
          <a:ln w="25560">
            <a:solidFill>
              <a:srgbClr val="000000"/>
            </a:solidFill>
            <a:miter lim="800000"/>
            <a:headEnd/>
            <a:tailEnd/>
          </a:ln>
          <a:effectLst>
            <a:outerShdw dist="17819" dir="2700000" algn="ctr" rotWithShape="0">
              <a:srgbClr val="FFFFFF"/>
            </a:outerShdw>
          </a:effec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514350">
              <a:spcBef>
                <a:spcPct val="0"/>
              </a:spcBef>
              <a:buNone/>
              <a:defRPr/>
            </a:pPr>
            <a:endParaRPr lang="en-US" altLang="en-US" sz="1013">
              <a:solidFill>
                <a:prstClr val="black"/>
              </a:solidFill>
            </a:endParaRPr>
          </a:p>
        </p:txBody>
      </p:sp>
      <p:sp>
        <p:nvSpPr>
          <p:cNvPr id="10" name="Rectangle 9"/>
          <p:cNvSpPr>
            <a:spLocks noChangeArrowheads="1"/>
          </p:cNvSpPr>
          <p:nvPr/>
        </p:nvSpPr>
        <p:spPr bwMode="auto">
          <a:xfrm>
            <a:off x="4897043" y="4319192"/>
            <a:ext cx="1377851" cy="324148"/>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a:solidFill>
                  <a:srgbClr val="000000"/>
                </a:solidFill>
                <a:effectLst>
                  <a:outerShdw blurRad="38100" dist="38100" dir="2700000" algn="tl">
                    <a:srgbClr val="FFFFFF"/>
                  </a:outerShdw>
                </a:effectLst>
              </a:rPr>
              <a:t>Student</a:t>
            </a:r>
          </a:p>
        </p:txBody>
      </p:sp>
      <p:sp>
        <p:nvSpPr>
          <p:cNvPr id="11" name="Rectangle 10"/>
          <p:cNvSpPr>
            <a:spLocks noChangeArrowheads="1"/>
          </p:cNvSpPr>
          <p:nvPr/>
        </p:nvSpPr>
        <p:spPr bwMode="auto">
          <a:xfrm>
            <a:off x="4897043" y="4643339"/>
            <a:ext cx="1377851" cy="445592"/>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a:solidFill>
                  <a:srgbClr val="000000"/>
                </a:solidFill>
                <a:effectLst>
                  <a:outerShdw blurRad="38100" dist="38100" dir="2700000" algn="tl">
                    <a:srgbClr val="FFFFFF"/>
                  </a:outerShdw>
                </a:effectLst>
              </a:rPr>
              <a:t>+School: String</a:t>
            </a:r>
          </a:p>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endParaRPr lang="en-US" altLang="en-US" sz="1013" b="1">
              <a:solidFill>
                <a:srgbClr val="000000"/>
              </a:solidFill>
              <a:effectLst>
                <a:outerShdw blurRad="38100" dist="38100" dir="2700000" algn="tl">
                  <a:srgbClr val="FFFFFF"/>
                </a:outerShdw>
              </a:effectLst>
            </a:endParaRPr>
          </a:p>
        </p:txBody>
      </p:sp>
      <p:sp>
        <p:nvSpPr>
          <p:cNvPr id="33803" name="Rectangle 11"/>
          <p:cNvSpPr>
            <a:spLocks noChangeArrowheads="1"/>
          </p:cNvSpPr>
          <p:nvPr/>
        </p:nvSpPr>
        <p:spPr bwMode="auto">
          <a:xfrm>
            <a:off x="4897043" y="5088932"/>
            <a:ext cx="1377851" cy="201811"/>
          </a:xfrm>
          <a:prstGeom prst="rect">
            <a:avLst/>
          </a:prstGeom>
          <a:solidFill>
            <a:srgbClr val="DDECFF">
              <a:alpha val="29803"/>
            </a:srgbClr>
          </a:solidFill>
          <a:ln w="25560">
            <a:solidFill>
              <a:srgbClr val="000000"/>
            </a:solidFill>
            <a:miter lim="800000"/>
            <a:headEnd/>
            <a:tailEnd/>
          </a:ln>
          <a:effectLst>
            <a:outerShdw dist="17819" dir="2700000" algn="ctr" rotWithShape="0">
              <a:srgbClr val="FFFFFF"/>
            </a:outerShdw>
          </a:effec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514350">
              <a:spcBef>
                <a:spcPct val="0"/>
              </a:spcBef>
              <a:buNone/>
              <a:defRPr/>
            </a:pPr>
            <a:endParaRPr lang="en-US" altLang="en-US" sz="1013">
              <a:solidFill>
                <a:prstClr val="black"/>
              </a:solidFill>
            </a:endParaRPr>
          </a:p>
        </p:txBody>
      </p:sp>
      <p:graphicFrame>
        <p:nvGraphicFramePr>
          <p:cNvPr id="33804" name="Object 12"/>
          <p:cNvGraphicFramePr>
            <a:graphicFrameLocks noChangeAspect="1"/>
          </p:cNvGraphicFramePr>
          <p:nvPr/>
        </p:nvGraphicFramePr>
        <p:xfrm>
          <a:off x="3772795" y="3745013"/>
          <a:ext cx="393799" cy="574179"/>
        </p:xfrm>
        <a:graphic>
          <a:graphicData uri="http://schemas.openxmlformats.org/presentationml/2006/ole">
            <mc:AlternateContent xmlns:mc="http://schemas.openxmlformats.org/markup-compatibility/2006">
              <mc:Choice xmlns:v="urn:schemas-microsoft-com:vml" Requires="v">
                <p:oleObj r:id="rId3" imgW="400202" imgH="583082" progId="">
                  <p:embed/>
                </p:oleObj>
              </mc:Choice>
              <mc:Fallback>
                <p:oleObj r:id="rId3" imgW="400202" imgH="58308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795" y="3745013"/>
                        <a:ext cx="393799" cy="574179"/>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33805" name="Object 13"/>
          <p:cNvGraphicFramePr>
            <a:graphicFrameLocks noChangeAspect="1"/>
          </p:cNvGraphicFramePr>
          <p:nvPr/>
        </p:nvGraphicFramePr>
        <p:xfrm>
          <a:off x="4906866" y="3745013"/>
          <a:ext cx="393799" cy="574179"/>
        </p:xfrm>
        <a:graphic>
          <a:graphicData uri="http://schemas.openxmlformats.org/presentationml/2006/ole">
            <mc:AlternateContent xmlns:mc="http://schemas.openxmlformats.org/markup-compatibility/2006">
              <mc:Choice xmlns:v="urn:schemas-microsoft-com:vml" Requires="v">
                <p:oleObj r:id="rId5" imgW="400202" imgH="583082" progId="">
                  <p:embed/>
                </p:oleObj>
              </mc:Choice>
              <mc:Fallback>
                <p:oleObj r:id="rId5" imgW="400202" imgH="583082"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6866" y="3745013"/>
                        <a:ext cx="393799" cy="574179"/>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15" name="AutoShape 14"/>
          <p:cNvSpPr>
            <a:spLocks noChangeArrowheads="1"/>
          </p:cNvSpPr>
          <p:nvPr/>
        </p:nvSpPr>
        <p:spPr bwMode="auto">
          <a:xfrm>
            <a:off x="5463184" y="2375197"/>
            <a:ext cx="1376958" cy="404516"/>
          </a:xfrm>
          <a:prstGeom prst="wedgeRoundRectCallout">
            <a:avLst>
              <a:gd name="adj1" fmla="val -80546"/>
              <a:gd name="adj2" fmla="val 75167"/>
              <a:gd name="adj3" fmla="val 16667"/>
            </a:avLst>
          </a:prstGeom>
          <a:solidFill>
            <a:srgbClr val="FFCC99">
              <a:alpha val="29999"/>
            </a:srgbClr>
          </a:solidFill>
          <a:ln w="9360">
            <a:solidFill>
              <a:srgbClr val="000000"/>
            </a:solidFill>
            <a:miter lim="800000"/>
            <a:headEnd/>
            <a:tailEnd/>
          </a:ln>
          <a:effectLst>
            <a:outerShdw dist="17819" dir="2700000" algn="ctr" rotWithShape="0">
              <a:srgbClr val="FFFFFF"/>
            </a:outerShdw>
          </a:effectLst>
        </p:spPr>
        <p:txBody>
          <a:bodyPr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Superclass</a:t>
            </a: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(Base Class)</a:t>
            </a:r>
          </a:p>
        </p:txBody>
      </p:sp>
      <p:sp>
        <p:nvSpPr>
          <p:cNvPr id="16" name="AutoShape 15"/>
          <p:cNvSpPr>
            <a:spLocks noChangeArrowheads="1"/>
          </p:cNvSpPr>
          <p:nvPr/>
        </p:nvSpPr>
        <p:spPr bwMode="auto">
          <a:xfrm>
            <a:off x="5665887" y="3488732"/>
            <a:ext cx="1477863" cy="444698"/>
          </a:xfrm>
          <a:prstGeom prst="wedgeRoundRectCallout">
            <a:avLst>
              <a:gd name="adj1" fmla="val -21662"/>
              <a:gd name="adj2" fmla="val 163810"/>
              <a:gd name="adj3" fmla="val 16667"/>
            </a:avLst>
          </a:prstGeom>
          <a:solidFill>
            <a:srgbClr val="FFCC99">
              <a:alpha val="29999"/>
            </a:srgbClr>
          </a:solidFill>
          <a:ln w="9360">
            <a:solidFill>
              <a:srgbClr val="000000"/>
            </a:solidFill>
            <a:miter lim="800000"/>
            <a:headEnd/>
            <a:tailEnd/>
          </a:ln>
          <a:effectLst>
            <a:outerShdw dist="17819" dir="2700000" algn="ctr" rotWithShape="0">
              <a:srgbClr val="FFFFFF"/>
            </a:outerShdw>
          </a:effectLst>
        </p:spPr>
        <p:txBody>
          <a:bodyPr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Subclass</a:t>
            </a: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(Derived Class)</a:t>
            </a:r>
          </a:p>
        </p:txBody>
      </p:sp>
      <p:sp>
        <p:nvSpPr>
          <p:cNvPr id="17" name="AutoShape 16"/>
          <p:cNvSpPr>
            <a:spLocks noChangeArrowheads="1"/>
          </p:cNvSpPr>
          <p:nvPr/>
        </p:nvSpPr>
        <p:spPr bwMode="auto">
          <a:xfrm>
            <a:off x="2048471" y="3428010"/>
            <a:ext cx="1551087" cy="444698"/>
          </a:xfrm>
          <a:prstGeom prst="wedgeRoundRectCallout">
            <a:avLst>
              <a:gd name="adj1" fmla="val 54250"/>
              <a:gd name="adj2" fmla="val 162153"/>
              <a:gd name="adj3" fmla="val 16667"/>
            </a:avLst>
          </a:prstGeom>
          <a:solidFill>
            <a:srgbClr val="FFCC99">
              <a:alpha val="29999"/>
            </a:srgbClr>
          </a:solidFill>
          <a:ln w="9360">
            <a:solidFill>
              <a:srgbClr val="000000"/>
            </a:solidFill>
            <a:miter lim="800000"/>
            <a:headEnd/>
            <a:tailEnd/>
          </a:ln>
          <a:effectLst>
            <a:outerShdw dist="17819" dir="2700000" algn="ctr" rotWithShape="0">
              <a:srgbClr val="FFFFFF"/>
            </a:outerShdw>
          </a:effectLst>
        </p:spPr>
        <p:txBody>
          <a:bodyPr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endParaRPr lang="en-US" altLang="en-US" sz="1350" b="1" dirty="0">
              <a:solidFill>
                <a:srgbClr val="000000"/>
              </a:solidFill>
              <a:effectLst>
                <a:outerShdw blurRad="38100" dist="38100" dir="2700000" algn="tl">
                  <a:srgbClr val="FFFFFF"/>
                </a:outerShdw>
              </a:effectLst>
            </a:endParaRP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Subclass</a:t>
            </a: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(Derived Class)</a:t>
            </a: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endParaRPr lang="en-US" altLang="en-US" sz="1350" b="1" dirty="0">
              <a:solidFill>
                <a:srgbClr val="000000"/>
              </a:solidFill>
              <a:effectLst>
                <a:outerShdw blurRad="38100" dist="38100" dir="2700000" algn="tl">
                  <a:srgbClr val="FFFFFF"/>
                </a:outerShdw>
              </a:effectLst>
            </a:endParaRPr>
          </a:p>
        </p:txBody>
      </p:sp>
      <p:sp>
        <p:nvSpPr>
          <p:cNvPr id="19" name="Slide Number Placeholder 18"/>
          <p:cNvSpPr>
            <a:spLocks noGrp="1"/>
          </p:cNvSpPr>
          <p:nvPr>
            <p:ph type="sldNum" sz="quarter" idx="4294967295"/>
          </p:nvPr>
        </p:nvSpPr>
        <p:spPr>
          <a:xfrm>
            <a:off x="1143000" y="1811417"/>
            <a:ext cx="533400" cy="183357"/>
          </a:xfrm>
          <a:prstGeom prst="rect">
            <a:avLst/>
          </a:prstGeom>
        </p:spPr>
        <p:txBody>
          <a:bodyPr vert="horz" anchor="ctr" anchorCtr="0">
            <a:normAutofit/>
          </a:bodyPr>
          <a:lstStyle>
            <a:defPPr>
              <a:defRPr lang="en-US"/>
            </a:defPPr>
            <a:lvl1pPr marL="0" algn="ctr" defTabSz="685800" rtl="0" eaLnBrk="1" latinLnBrk="0" hangingPunct="1">
              <a:defRPr kumimoji="0" sz="1050" b="1"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514350">
              <a:defRPr/>
            </a:pPr>
            <a:fld id="{09E9A0E1-72E8-47EB-9E8A-3A7DE5F3D74B}" type="slidenum">
              <a:rPr lang="en-US">
                <a:latin typeface="Century Schoolbook"/>
              </a:rPr>
              <a:pPr defTabSz="514350">
                <a:defRPr/>
              </a:pPr>
              <a:t>7</a:t>
            </a:fld>
            <a:endParaRPr lang="en-US" sz="788">
              <a:latin typeface="Tw Cen MT"/>
            </a:endParaRPr>
          </a:p>
        </p:txBody>
      </p:sp>
      <p:sp>
        <p:nvSpPr>
          <p:cNvPr id="6" name="Title 5">
            <a:extLst>
              <a:ext uri="{FF2B5EF4-FFF2-40B4-BE49-F238E27FC236}">
                <a16:creationId xmlns:a16="http://schemas.microsoft.com/office/drawing/2014/main" id="{54AD566D-3CD4-49B1-B073-BCE119721ABD}"/>
              </a:ext>
            </a:extLst>
          </p:cNvPr>
          <p:cNvSpPr>
            <a:spLocks noGrp="1"/>
          </p:cNvSpPr>
          <p:nvPr>
            <p:ph type="title"/>
          </p:nvPr>
        </p:nvSpPr>
        <p:spPr/>
        <p:txBody>
          <a:bodyPr/>
          <a:lstStyle/>
          <a:p>
            <a:r>
              <a:rPr lang="en-US" dirty="0"/>
              <a:t>Inheritance - UML Representation</a:t>
            </a:r>
          </a:p>
        </p:txBody>
      </p:sp>
      <p:sp>
        <p:nvSpPr>
          <p:cNvPr id="3" name="Cloud Callout 2"/>
          <p:cNvSpPr/>
          <p:nvPr/>
        </p:nvSpPr>
        <p:spPr>
          <a:xfrm>
            <a:off x="390228" y="164455"/>
            <a:ext cx="3209330" cy="2108200"/>
          </a:xfrm>
          <a:prstGeom prst="cloudCallout">
            <a:avLst>
              <a:gd name="adj1" fmla="val 29117"/>
              <a:gd name="adj2" fmla="val 63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is a Generalization relationship</a:t>
            </a:r>
          </a:p>
          <a:p>
            <a:pPr algn="ctr"/>
            <a:r>
              <a:rPr lang="en-US" b="1" dirty="0">
                <a:solidFill>
                  <a:schemeClr val="tx1"/>
                </a:solidFill>
              </a:rPr>
              <a:t>“IS-A”</a:t>
            </a:r>
          </a:p>
        </p:txBody>
      </p:sp>
      <p:sp>
        <p:nvSpPr>
          <p:cNvPr id="9" name="Rectangle 8"/>
          <p:cNvSpPr/>
          <p:nvPr/>
        </p:nvSpPr>
        <p:spPr>
          <a:xfrm>
            <a:off x="3663058" y="3549453"/>
            <a:ext cx="1709042" cy="9318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5700" y="2679700"/>
            <a:ext cx="4210095" cy="2120875"/>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92572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500"/>
                            </p:stCondLst>
                            <p:childTnLst>
                              <p:par>
                                <p:cTn id="22" presetID="53" presetClass="entr" presetSubtype="16" fill="hold" nodeType="afterEffect">
                                  <p:stCondLst>
                                    <p:cond delay="500"/>
                                  </p:stCondLst>
                                  <p:childTnLst>
                                    <p:set>
                                      <p:cBhvr>
                                        <p:cTn id="23" dur="1" fill="hold">
                                          <p:stCondLst>
                                            <p:cond delay="0"/>
                                          </p:stCondLst>
                                        </p:cTn>
                                        <p:tgtEl>
                                          <p:spTgt spid="1034"/>
                                        </p:tgtEl>
                                        <p:attrNameLst>
                                          <p:attrName>style.visibility</p:attrName>
                                        </p:attrNameLst>
                                      </p:cBhvr>
                                      <p:to>
                                        <p:strVal val="visible"/>
                                      </p:to>
                                    </p:set>
                                    <p:anim calcmode="lin" valueType="num">
                                      <p:cBhvr>
                                        <p:cTn id="24" dur="500" fill="hold"/>
                                        <p:tgtEl>
                                          <p:spTgt spid="1034"/>
                                        </p:tgtEl>
                                        <p:attrNameLst>
                                          <p:attrName>ppt_w</p:attrName>
                                        </p:attrNameLst>
                                      </p:cBhvr>
                                      <p:tavLst>
                                        <p:tav tm="0">
                                          <p:val>
                                            <p:fltVal val="0"/>
                                          </p:val>
                                        </p:tav>
                                        <p:tav tm="100000">
                                          <p:val>
                                            <p:strVal val="#ppt_w"/>
                                          </p:val>
                                        </p:tav>
                                      </p:tavLst>
                                    </p:anim>
                                    <p:anim calcmode="lin" valueType="num">
                                      <p:cBhvr>
                                        <p:cTn id="25" dur="500" fill="hold"/>
                                        <p:tgtEl>
                                          <p:spTgt spid="1034"/>
                                        </p:tgtEl>
                                        <p:attrNameLst>
                                          <p:attrName>ppt_h</p:attrName>
                                        </p:attrNameLst>
                                      </p:cBhvr>
                                      <p:tavLst>
                                        <p:tav tm="0">
                                          <p:val>
                                            <p:fltVal val="0"/>
                                          </p:val>
                                        </p:tav>
                                        <p:tav tm="100000">
                                          <p:val>
                                            <p:strVal val="#ppt_h"/>
                                          </p:val>
                                        </p:tav>
                                      </p:tavLst>
                                    </p:anim>
                                    <p:animEffect transition="in" filter="fade">
                                      <p:cBhvr>
                                        <p:cTn id="26" dur="500"/>
                                        <p:tgtEl>
                                          <p:spTgt spid="1034"/>
                                        </p:tgtEl>
                                      </p:cBhvr>
                                    </p:animEffect>
                                  </p:childTnLst>
                                </p:cTn>
                              </p:par>
                            </p:childTnLst>
                          </p:cTn>
                        </p:par>
                        <p:par>
                          <p:cTn id="27" fill="hold">
                            <p:stCondLst>
                              <p:cond delay="1500"/>
                            </p:stCondLst>
                            <p:childTnLst>
                              <p:par>
                                <p:cTn id="28" presetID="10" presetClass="entr" presetSubtype="0" fill="hold" grpId="0" nodeType="afterEffect">
                                  <p:stCondLst>
                                    <p:cond delay="80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3"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311700" y="2867800"/>
            <a:ext cx="8520600" cy="1122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Inherit a Base Class, </a:t>
            </a:r>
            <a:r>
              <a:rPr lang="en-US" sz="1800"/>
              <a:t>reusing parent constructor</a:t>
            </a:r>
            <a:endParaRPr sz="1800"/>
          </a:p>
        </p:txBody>
      </p:sp>
      <p:pic>
        <p:nvPicPr>
          <p:cNvPr id="165" name="Google Shape;165;p22"/>
          <p:cNvPicPr preferRelativeResize="0"/>
          <p:nvPr/>
        </p:nvPicPr>
        <p:blipFill>
          <a:blip r:embed="rId3">
            <a:alphaModFix/>
          </a:blip>
          <a:stretch>
            <a:fillRect/>
          </a:stretch>
        </p:blipFill>
        <p:spPr>
          <a:xfrm>
            <a:off x="7391400" y="76200"/>
            <a:ext cx="1052575" cy="75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body" idx="1"/>
          </p:nvPr>
        </p:nvSpPr>
        <p:spPr>
          <a:xfrm>
            <a:off x="311700" y="353500"/>
            <a:ext cx="6022200" cy="6504300"/>
          </a:xfrm>
          <a:prstGeom prst="rect">
            <a:avLst/>
          </a:prstGeom>
        </p:spPr>
        <p:txBody>
          <a:bodyPr spcFirstLastPara="1" wrap="square" lIns="91425" tIns="45700" rIns="91425" bIns="45700" anchor="t" anchorCtr="0">
            <a:normAutofit/>
          </a:bodyPr>
          <a:lstStyle/>
          <a:p>
            <a:pPr marL="0" lvl="0" indent="0" algn="l" rtl="0">
              <a:lnSpc>
                <a:spcPct val="135714"/>
              </a:lnSpc>
              <a:spcBef>
                <a:spcPts val="440"/>
              </a:spcBef>
              <a:spcAft>
                <a:spcPts val="0"/>
              </a:spcAft>
              <a:buNone/>
            </a:pPr>
            <a:r>
              <a:rPr lang="en-US" sz="1000" dirty="0">
                <a:solidFill>
                  <a:srgbClr val="0000FF"/>
                </a:solidFill>
                <a:highlight>
                  <a:srgbClr val="FFFFFF"/>
                </a:highlight>
                <a:latin typeface="Courier New"/>
                <a:ea typeface="Courier New"/>
                <a:cs typeface="Courier New"/>
                <a:sym typeface="Courier New"/>
              </a:rPr>
              <a:t>class</a:t>
            </a: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267F99"/>
                </a:solidFill>
                <a:highlight>
                  <a:srgbClr val="FFFFFF"/>
                </a:highlight>
                <a:latin typeface="Courier New"/>
                <a:ea typeface="Courier New"/>
                <a:cs typeface="Courier New"/>
                <a:sym typeface="Courier New"/>
              </a:rPr>
              <a:t>Person</a:t>
            </a:r>
            <a:endParaRPr sz="1000" dirty="0">
              <a:solidFill>
                <a:srgbClr val="267F99"/>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r>
              <a:rPr lang="en-US" sz="1000" b="1" dirty="0">
                <a:solidFill>
                  <a:srgbClr val="0000FF"/>
                </a:solidFill>
                <a:highlight>
                  <a:srgbClr val="FFFFFF"/>
                </a:highlight>
                <a:latin typeface="Courier New"/>
                <a:ea typeface="Courier New"/>
                <a:cs typeface="Courier New"/>
                <a:sym typeface="Courier New"/>
              </a:rPr>
              <a:t>private:</a:t>
            </a:r>
            <a:endParaRPr sz="1000" b="1" dirty="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b="1" dirty="0">
                <a:solidFill>
                  <a:srgbClr val="3B3B3B"/>
                </a:solidFill>
                <a:highlight>
                  <a:srgbClr val="FFFFFF"/>
                </a:highlight>
                <a:latin typeface="Courier New"/>
                <a:ea typeface="Courier New"/>
                <a:cs typeface="Courier New"/>
                <a:sym typeface="Courier New"/>
              </a:rPr>
              <a:t>       </a:t>
            </a:r>
            <a:r>
              <a:rPr lang="en-US" sz="1000" b="1" dirty="0">
                <a:solidFill>
                  <a:srgbClr val="0000FF"/>
                </a:solidFill>
                <a:highlight>
                  <a:srgbClr val="FFFFFF"/>
                </a:highlight>
                <a:latin typeface="Courier New"/>
                <a:ea typeface="Courier New"/>
                <a:cs typeface="Courier New"/>
                <a:sym typeface="Courier New"/>
              </a:rPr>
              <a:t>int</a:t>
            </a:r>
            <a:r>
              <a:rPr lang="en-US" sz="1000" b="1" dirty="0">
                <a:solidFill>
                  <a:srgbClr val="3B3B3B"/>
                </a:solidFill>
                <a:highlight>
                  <a:srgbClr val="FFFFFF"/>
                </a:highlight>
                <a:latin typeface="Courier New"/>
                <a:ea typeface="Courier New"/>
                <a:cs typeface="Courier New"/>
                <a:sym typeface="Courier New"/>
              </a:rPr>
              <a:t> </a:t>
            </a:r>
            <a:r>
              <a:rPr lang="en-US" sz="1000" b="1" dirty="0">
                <a:solidFill>
                  <a:srgbClr val="001080"/>
                </a:solidFill>
                <a:highlight>
                  <a:srgbClr val="FFFFFF"/>
                </a:highlight>
                <a:latin typeface="Courier New"/>
                <a:ea typeface="Courier New"/>
                <a:cs typeface="Courier New"/>
                <a:sym typeface="Courier New"/>
              </a:rPr>
              <a:t>id</a:t>
            </a:r>
            <a:r>
              <a:rPr lang="en-US" sz="1000" b="1" dirty="0">
                <a:solidFill>
                  <a:srgbClr val="3B3B3B"/>
                </a:solidFill>
                <a:highlight>
                  <a:srgbClr val="FFFFFF"/>
                </a:highlight>
                <a:latin typeface="Courier New"/>
                <a:ea typeface="Courier New"/>
                <a:cs typeface="Courier New"/>
                <a:sym typeface="Courier New"/>
              </a:rPr>
              <a:t>;</a:t>
            </a:r>
            <a:endParaRPr sz="1000" b="1"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b="1" dirty="0">
                <a:solidFill>
                  <a:srgbClr val="3B3B3B"/>
                </a:solidFill>
                <a:highlight>
                  <a:srgbClr val="FFFFFF"/>
                </a:highlight>
                <a:latin typeface="Courier New"/>
                <a:ea typeface="Courier New"/>
                <a:cs typeface="Courier New"/>
                <a:sym typeface="Courier New"/>
              </a:rPr>
              <a:t>       </a:t>
            </a:r>
            <a:r>
              <a:rPr lang="en-US" sz="1000" b="1" dirty="0">
                <a:solidFill>
                  <a:srgbClr val="267F99"/>
                </a:solidFill>
                <a:highlight>
                  <a:srgbClr val="FFFFFF"/>
                </a:highlight>
                <a:latin typeface="Courier New"/>
                <a:ea typeface="Courier New"/>
                <a:cs typeface="Courier New"/>
                <a:sym typeface="Courier New"/>
              </a:rPr>
              <a:t>string</a:t>
            </a:r>
            <a:r>
              <a:rPr lang="en-US" sz="1000" b="1" dirty="0">
                <a:solidFill>
                  <a:srgbClr val="3B3B3B"/>
                </a:solidFill>
                <a:highlight>
                  <a:srgbClr val="FFFFFF"/>
                </a:highlight>
                <a:latin typeface="Courier New"/>
                <a:ea typeface="Courier New"/>
                <a:cs typeface="Courier New"/>
                <a:sym typeface="Courier New"/>
              </a:rPr>
              <a:t> </a:t>
            </a:r>
            <a:r>
              <a:rPr lang="en-US" sz="1000" b="1" dirty="0">
                <a:solidFill>
                  <a:srgbClr val="001080"/>
                </a:solidFill>
                <a:highlight>
                  <a:srgbClr val="FFFFFF"/>
                </a:highlight>
                <a:latin typeface="Courier New"/>
                <a:ea typeface="Courier New"/>
                <a:cs typeface="Courier New"/>
                <a:sym typeface="Courier New"/>
              </a:rPr>
              <a:t>name</a:t>
            </a:r>
            <a:r>
              <a:rPr lang="en-US" sz="1000" b="1" dirty="0">
                <a:solidFill>
                  <a:srgbClr val="3B3B3B"/>
                </a:solidFill>
                <a:highlight>
                  <a:srgbClr val="FFFFFF"/>
                </a:highlight>
                <a:latin typeface="Courier New"/>
                <a:ea typeface="Courier New"/>
                <a:cs typeface="Courier New"/>
                <a:sym typeface="Courier New"/>
              </a:rPr>
              <a:t>;		</a:t>
            </a:r>
            <a:endParaRPr sz="1000" b="1"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0000FF"/>
                </a:solidFill>
                <a:highlight>
                  <a:srgbClr val="FFFFFF"/>
                </a:highlight>
                <a:latin typeface="Courier New"/>
                <a:ea typeface="Courier New"/>
                <a:cs typeface="Courier New"/>
                <a:sym typeface="Courier New"/>
              </a:rPr>
              <a:t>public:</a:t>
            </a:r>
            <a:endParaRPr sz="1000" dirty="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795E26"/>
                </a:solidFill>
                <a:highlight>
                  <a:srgbClr val="FFFFFF"/>
                </a:highlight>
                <a:latin typeface="Courier New"/>
                <a:ea typeface="Courier New"/>
                <a:cs typeface="Courier New"/>
                <a:sym typeface="Courier New"/>
              </a:rPr>
              <a:t>Person</a:t>
            </a:r>
            <a:r>
              <a:rPr lang="en-US" sz="1000" dirty="0">
                <a:solidFill>
                  <a:srgbClr val="3B3B3B"/>
                </a:solidFill>
                <a:highlight>
                  <a:srgbClr val="FFFFFF"/>
                </a:highlight>
                <a:latin typeface="Courier New"/>
                <a:ea typeface="Courier New"/>
                <a:cs typeface="Courier New"/>
                <a:sym typeface="Courier New"/>
              </a:rPr>
              <a:t>(</a:t>
            </a:r>
            <a:r>
              <a:rPr lang="en-US" sz="1000" dirty="0">
                <a:solidFill>
                  <a:srgbClr val="0000FF"/>
                </a:solidFill>
                <a:highlight>
                  <a:srgbClr val="FFFFFF"/>
                </a:highlight>
                <a:latin typeface="Courier New"/>
                <a:ea typeface="Courier New"/>
                <a:cs typeface="Courier New"/>
                <a:sym typeface="Courier New"/>
              </a:rPr>
              <a:t>int</a:t>
            </a: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001080"/>
                </a:solidFill>
                <a:highlight>
                  <a:srgbClr val="FFFFFF"/>
                </a:highlight>
                <a:latin typeface="Courier New"/>
                <a:ea typeface="Courier New"/>
                <a:cs typeface="Courier New"/>
                <a:sym typeface="Courier New"/>
              </a:rPr>
              <a:t>id</a:t>
            </a: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267F99"/>
                </a:solidFill>
                <a:highlight>
                  <a:srgbClr val="FFFFFF"/>
                </a:highlight>
                <a:latin typeface="Courier New"/>
                <a:ea typeface="Courier New"/>
                <a:cs typeface="Courier New"/>
                <a:sym typeface="Courier New"/>
              </a:rPr>
              <a:t>string</a:t>
            </a: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001080"/>
                </a:solidFill>
                <a:highlight>
                  <a:srgbClr val="FFFFFF"/>
                </a:highlight>
                <a:latin typeface="Courier New"/>
                <a:ea typeface="Courier New"/>
                <a:cs typeface="Courier New"/>
                <a:sym typeface="Courier New"/>
              </a:rPr>
              <a:t>name</a:t>
            </a:r>
            <a:r>
              <a:rPr lang="en-US" sz="1000" dirty="0">
                <a:solidFill>
                  <a:srgbClr val="3B3B3B"/>
                </a:solidFill>
                <a:highlight>
                  <a:srgbClr val="FFFFFF"/>
                </a:highlight>
                <a:latin typeface="Courier New"/>
                <a:ea typeface="Courier New"/>
                <a:cs typeface="Courier New"/>
                <a:sym typeface="Courier New"/>
              </a:rPr>
              <a:t>){</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0000FF"/>
                </a:solidFill>
                <a:highlight>
                  <a:srgbClr val="FFFFFF"/>
                </a:highlight>
                <a:latin typeface="Courier New"/>
                <a:ea typeface="Courier New"/>
                <a:cs typeface="Courier New"/>
                <a:sym typeface="Courier New"/>
              </a:rPr>
              <a:t>this</a:t>
            </a:r>
            <a:r>
              <a:rPr lang="en-US" sz="1000" dirty="0">
                <a:solidFill>
                  <a:srgbClr val="3B3B3B"/>
                </a:solidFill>
                <a:highlight>
                  <a:srgbClr val="FFFFFF"/>
                </a:highlight>
                <a:latin typeface="Courier New"/>
                <a:ea typeface="Courier New"/>
                <a:cs typeface="Courier New"/>
                <a:sym typeface="Courier New"/>
              </a:rPr>
              <a:t>-&gt;</a:t>
            </a:r>
            <a:r>
              <a:rPr lang="en-US" sz="1000" dirty="0">
                <a:solidFill>
                  <a:srgbClr val="001080"/>
                </a:solidFill>
                <a:highlight>
                  <a:srgbClr val="FFFFFF"/>
                </a:highlight>
                <a:latin typeface="Courier New"/>
                <a:ea typeface="Courier New"/>
                <a:cs typeface="Courier New"/>
                <a:sym typeface="Courier New"/>
              </a:rPr>
              <a:t>id</a:t>
            </a:r>
            <a:r>
              <a:rPr lang="en-US" sz="1000" dirty="0">
                <a:solidFill>
                  <a:srgbClr val="3B3B3B"/>
                </a:solidFill>
                <a:highlight>
                  <a:srgbClr val="FFFFFF"/>
                </a:highlight>
                <a:latin typeface="Courier New"/>
                <a:ea typeface="Courier New"/>
                <a:cs typeface="Courier New"/>
                <a:sym typeface="Courier New"/>
              </a:rPr>
              <a:t> </a:t>
            </a:r>
            <a:r>
              <a:rPr lang="en-US" sz="1000" dirty="0">
                <a:solidFill>
                  <a:schemeClr val="dk1"/>
                </a:solidFill>
                <a:highlight>
                  <a:srgbClr val="FFFFFF"/>
                </a:highlight>
                <a:latin typeface="Courier New"/>
                <a:ea typeface="Courier New"/>
                <a:cs typeface="Courier New"/>
                <a:sym typeface="Courier New"/>
              </a:rPr>
              <a:t>=</a:t>
            </a: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001080"/>
                </a:solidFill>
                <a:highlight>
                  <a:srgbClr val="FFFFFF"/>
                </a:highlight>
                <a:latin typeface="Courier New"/>
                <a:ea typeface="Courier New"/>
                <a:cs typeface="Courier New"/>
                <a:sym typeface="Courier New"/>
              </a:rPr>
              <a:t>id</a:t>
            </a:r>
            <a:r>
              <a:rPr lang="en-US" sz="1000" dirty="0">
                <a:solidFill>
                  <a:srgbClr val="3B3B3B"/>
                </a:solidFill>
                <a:highlight>
                  <a:srgbClr val="FFFFFF"/>
                </a:highlight>
                <a:latin typeface="Courier New"/>
                <a:ea typeface="Courier New"/>
                <a:cs typeface="Courier New"/>
                <a:sym typeface="Courier New"/>
              </a:rPr>
              <a:t>;</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0000FF"/>
                </a:solidFill>
                <a:highlight>
                  <a:srgbClr val="FFFFFF"/>
                </a:highlight>
                <a:latin typeface="Courier New"/>
                <a:ea typeface="Courier New"/>
                <a:cs typeface="Courier New"/>
                <a:sym typeface="Courier New"/>
              </a:rPr>
              <a:t>this</a:t>
            </a:r>
            <a:r>
              <a:rPr lang="en-US" sz="1000" dirty="0">
                <a:solidFill>
                  <a:srgbClr val="3B3B3B"/>
                </a:solidFill>
                <a:highlight>
                  <a:srgbClr val="FFFFFF"/>
                </a:highlight>
                <a:latin typeface="Courier New"/>
                <a:ea typeface="Courier New"/>
                <a:cs typeface="Courier New"/>
                <a:sym typeface="Courier New"/>
              </a:rPr>
              <a:t>-&gt;</a:t>
            </a:r>
            <a:r>
              <a:rPr lang="en-US" sz="1000" dirty="0">
                <a:solidFill>
                  <a:srgbClr val="001080"/>
                </a:solidFill>
                <a:highlight>
                  <a:srgbClr val="FFFFFF"/>
                </a:highlight>
                <a:latin typeface="Courier New"/>
                <a:ea typeface="Courier New"/>
                <a:cs typeface="Courier New"/>
                <a:sym typeface="Courier New"/>
              </a:rPr>
              <a:t>name</a:t>
            </a: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795E26"/>
                </a:solidFill>
                <a:highlight>
                  <a:srgbClr val="FFFFFF"/>
                </a:highlight>
                <a:latin typeface="Courier New"/>
                <a:ea typeface="Courier New"/>
                <a:cs typeface="Courier New"/>
                <a:sym typeface="Courier New"/>
              </a:rPr>
              <a:t>=</a:t>
            </a: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001080"/>
                </a:solidFill>
                <a:highlight>
                  <a:srgbClr val="FFFFFF"/>
                </a:highlight>
                <a:latin typeface="Courier New"/>
                <a:ea typeface="Courier New"/>
                <a:cs typeface="Courier New"/>
                <a:sym typeface="Courier New"/>
              </a:rPr>
              <a:t>name</a:t>
            </a:r>
            <a:r>
              <a:rPr lang="en-US" sz="1000" dirty="0">
                <a:solidFill>
                  <a:srgbClr val="3B3B3B"/>
                </a:solidFill>
                <a:highlight>
                  <a:srgbClr val="FFFFFF"/>
                </a:highlight>
                <a:latin typeface="Courier New"/>
                <a:ea typeface="Courier New"/>
                <a:cs typeface="Courier New"/>
                <a:sym typeface="Courier New"/>
              </a:rPr>
              <a:t>;</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795E26"/>
                </a:solidFill>
                <a:highlight>
                  <a:srgbClr val="FFFFFF"/>
                </a:highlight>
                <a:latin typeface="Courier New"/>
                <a:ea typeface="Courier New"/>
                <a:cs typeface="Courier New"/>
                <a:sym typeface="Courier New"/>
              </a:rPr>
              <a:t>~Person</a:t>
            </a:r>
            <a:r>
              <a:rPr lang="en-US" sz="1000" dirty="0">
                <a:solidFill>
                  <a:srgbClr val="3B3B3B"/>
                </a:solidFill>
                <a:highlight>
                  <a:srgbClr val="FFFFFF"/>
                </a:highlight>
                <a:latin typeface="Courier New"/>
                <a:ea typeface="Courier New"/>
                <a:cs typeface="Courier New"/>
                <a:sym typeface="Courier New"/>
              </a:rPr>
              <a:t>(){</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r>
              <a:rPr lang="en-US" sz="1000" dirty="0" err="1">
                <a:solidFill>
                  <a:srgbClr val="001080"/>
                </a:solidFill>
                <a:highlight>
                  <a:srgbClr val="FFFFFF"/>
                </a:highlight>
                <a:latin typeface="Courier New"/>
                <a:ea typeface="Courier New"/>
                <a:cs typeface="Courier New"/>
                <a:sym typeface="Courier New"/>
              </a:rPr>
              <a:t>cout</a:t>
            </a:r>
            <a:r>
              <a:rPr lang="en-US" sz="1000" dirty="0">
                <a:solidFill>
                  <a:srgbClr val="795E26"/>
                </a:solidFill>
                <a:highlight>
                  <a:srgbClr val="FFFFFF"/>
                </a:highlight>
                <a:latin typeface="Courier New"/>
                <a:ea typeface="Courier New"/>
                <a:cs typeface="Courier New"/>
                <a:sym typeface="Courier New"/>
              </a:rPr>
              <a:t>&lt;&lt;</a:t>
            </a:r>
            <a:r>
              <a:rPr lang="en-US" sz="1000" dirty="0">
                <a:solidFill>
                  <a:srgbClr val="A31515"/>
                </a:solidFill>
                <a:highlight>
                  <a:srgbClr val="FFFFFF"/>
                </a:highlight>
                <a:latin typeface="Courier New"/>
                <a:ea typeface="Courier New"/>
                <a:cs typeface="Courier New"/>
                <a:sym typeface="Courier New"/>
              </a:rPr>
              <a:t>"object with id "</a:t>
            </a:r>
            <a:r>
              <a:rPr lang="en-US" sz="1000" dirty="0">
                <a:solidFill>
                  <a:srgbClr val="795E26"/>
                </a:solidFill>
                <a:highlight>
                  <a:srgbClr val="FFFFFF"/>
                </a:highlight>
                <a:latin typeface="Courier New"/>
                <a:ea typeface="Courier New"/>
                <a:cs typeface="Courier New"/>
                <a:sym typeface="Courier New"/>
              </a:rPr>
              <a:t>&lt;&lt;</a:t>
            </a:r>
            <a:r>
              <a:rPr lang="en-US" sz="1000" dirty="0">
                <a:solidFill>
                  <a:srgbClr val="0000FF"/>
                </a:solidFill>
                <a:highlight>
                  <a:srgbClr val="FFFFFF"/>
                </a:highlight>
                <a:latin typeface="Courier New"/>
                <a:ea typeface="Courier New"/>
                <a:cs typeface="Courier New"/>
                <a:sym typeface="Courier New"/>
              </a:rPr>
              <a:t>this</a:t>
            </a:r>
            <a:r>
              <a:rPr lang="en-US" sz="1000" dirty="0">
                <a:solidFill>
                  <a:srgbClr val="3B3B3B"/>
                </a:solidFill>
                <a:highlight>
                  <a:srgbClr val="FFFFFF"/>
                </a:highlight>
                <a:latin typeface="Courier New"/>
                <a:ea typeface="Courier New"/>
                <a:cs typeface="Courier New"/>
                <a:sym typeface="Courier New"/>
              </a:rPr>
              <a:t>-&gt;</a:t>
            </a:r>
            <a:r>
              <a:rPr lang="en-US" sz="1000" dirty="0">
                <a:solidFill>
                  <a:srgbClr val="001080"/>
                </a:solidFill>
                <a:highlight>
                  <a:srgbClr val="FFFFFF"/>
                </a:highlight>
                <a:latin typeface="Courier New"/>
                <a:ea typeface="Courier New"/>
                <a:cs typeface="Courier New"/>
                <a:sym typeface="Courier New"/>
              </a:rPr>
              <a:t>id</a:t>
            </a:r>
            <a:r>
              <a:rPr lang="en-US" sz="1000" dirty="0">
                <a:solidFill>
                  <a:srgbClr val="795E26"/>
                </a:solidFill>
                <a:highlight>
                  <a:srgbClr val="FFFFFF"/>
                </a:highlight>
                <a:latin typeface="Courier New"/>
                <a:ea typeface="Courier New"/>
                <a:cs typeface="Courier New"/>
                <a:sym typeface="Courier New"/>
              </a:rPr>
              <a:t>&lt;&lt;</a:t>
            </a:r>
            <a:r>
              <a:rPr lang="en-US" sz="1000" dirty="0">
                <a:solidFill>
                  <a:srgbClr val="A31515"/>
                </a:solidFill>
                <a:highlight>
                  <a:srgbClr val="FFFFFF"/>
                </a:highlight>
                <a:latin typeface="Courier New"/>
                <a:ea typeface="Courier New"/>
                <a:cs typeface="Courier New"/>
                <a:sym typeface="Courier New"/>
              </a:rPr>
              <a:t>" has been destroyed."</a:t>
            </a:r>
            <a:r>
              <a:rPr lang="en-US" sz="1000" dirty="0">
                <a:solidFill>
                  <a:srgbClr val="3B3B3B"/>
                </a:solidFill>
                <a:highlight>
                  <a:srgbClr val="FFFFFF"/>
                </a:highlight>
                <a:latin typeface="Courier New"/>
                <a:ea typeface="Courier New"/>
                <a:cs typeface="Courier New"/>
                <a:sym typeface="Courier New"/>
              </a:rPr>
              <a:t>;</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0000FF"/>
                </a:solidFill>
                <a:highlight>
                  <a:srgbClr val="FFFFFF"/>
                </a:highlight>
                <a:latin typeface="Courier New"/>
                <a:ea typeface="Courier New"/>
                <a:cs typeface="Courier New"/>
                <a:sym typeface="Courier New"/>
              </a:rPr>
              <a:t>void</a:t>
            </a: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795E26"/>
                </a:solidFill>
                <a:highlight>
                  <a:srgbClr val="FFFFFF"/>
                </a:highlight>
                <a:latin typeface="Courier New"/>
                <a:ea typeface="Courier New"/>
                <a:cs typeface="Courier New"/>
                <a:sym typeface="Courier New"/>
              </a:rPr>
              <a:t>display</a:t>
            </a:r>
            <a:r>
              <a:rPr lang="en-US" sz="1000" dirty="0">
                <a:solidFill>
                  <a:srgbClr val="3B3B3B"/>
                </a:solidFill>
                <a:highlight>
                  <a:srgbClr val="FFFFFF"/>
                </a:highlight>
                <a:latin typeface="Courier New"/>
                <a:ea typeface="Courier New"/>
                <a:cs typeface="Courier New"/>
                <a:sym typeface="Courier New"/>
              </a:rPr>
              <a:t>(){</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r>
              <a:rPr lang="en-US" sz="1000" dirty="0" err="1">
                <a:solidFill>
                  <a:srgbClr val="001080"/>
                </a:solidFill>
                <a:highlight>
                  <a:srgbClr val="FFFFFF"/>
                </a:highlight>
                <a:latin typeface="Courier New"/>
                <a:ea typeface="Courier New"/>
                <a:cs typeface="Courier New"/>
                <a:sym typeface="Courier New"/>
              </a:rPr>
              <a:t>cout</a:t>
            </a:r>
            <a:r>
              <a:rPr lang="en-US" sz="1000" dirty="0">
                <a:solidFill>
                  <a:srgbClr val="795E26"/>
                </a:solidFill>
                <a:highlight>
                  <a:srgbClr val="FFFFFF"/>
                </a:highlight>
                <a:latin typeface="Courier New"/>
                <a:ea typeface="Courier New"/>
                <a:cs typeface="Courier New"/>
                <a:sym typeface="Courier New"/>
              </a:rPr>
              <a:t>&lt;&lt;</a:t>
            </a:r>
            <a:r>
              <a:rPr lang="en-US" sz="1000" dirty="0">
                <a:solidFill>
                  <a:srgbClr val="A31515"/>
                </a:solidFill>
                <a:highlight>
                  <a:srgbClr val="FFFFFF"/>
                </a:highlight>
                <a:latin typeface="Courier New"/>
                <a:ea typeface="Courier New"/>
                <a:cs typeface="Courier New"/>
                <a:sym typeface="Courier New"/>
              </a:rPr>
              <a:t>"I'm a person with id "</a:t>
            </a:r>
            <a:r>
              <a:rPr lang="en-US" sz="1000" dirty="0">
                <a:solidFill>
                  <a:srgbClr val="795E26"/>
                </a:solidFill>
                <a:highlight>
                  <a:srgbClr val="FFFFFF"/>
                </a:highlight>
                <a:latin typeface="Courier New"/>
                <a:ea typeface="Courier New"/>
                <a:cs typeface="Courier New"/>
                <a:sym typeface="Courier New"/>
              </a:rPr>
              <a:t>&lt;&lt;</a:t>
            </a:r>
            <a:r>
              <a:rPr lang="en-US" sz="1000" dirty="0">
                <a:solidFill>
                  <a:srgbClr val="0000FF"/>
                </a:solidFill>
                <a:highlight>
                  <a:srgbClr val="FFFFFF"/>
                </a:highlight>
                <a:latin typeface="Courier New"/>
                <a:ea typeface="Courier New"/>
                <a:cs typeface="Courier New"/>
                <a:sym typeface="Courier New"/>
              </a:rPr>
              <a:t>this</a:t>
            </a:r>
            <a:r>
              <a:rPr lang="en-US" sz="1000" dirty="0">
                <a:solidFill>
                  <a:srgbClr val="3B3B3B"/>
                </a:solidFill>
                <a:highlight>
                  <a:srgbClr val="FFFFFF"/>
                </a:highlight>
                <a:latin typeface="Courier New"/>
                <a:ea typeface="Courier New"/>
                <a:cs typeface="Courier New"/>
                <a:sym typeface="Courier New"/>
              </a:rPr>
              <a:t>-&gt;</a:t>
            </a:r>
            <a:r>
              <a:rPr lang="en-US" sz="1000" dirty="0">
                <a:solidFill>
                  <a:srgbClr val="001080"/>
                </a:solidFill>
                <a:highlight>
                  <a:srgbClr val="FFFFFF"/>
                </a:highlight>
                <a:latin typeface="Courier New"/>
                <a:ea typeface="Courier New"/>
                <a:cs typeface="Courier New"/>
                <a:sym typeface="Courier New"/>
              </a:rPr>
              <a:t>id</a:t>
            </a:r>
            <a:r>
              <a:rPr lang="en-US" sz="1000" dirty="0">
                <a:solidFill>
                  <a:srgbClr val="795E26"/>
                </a:solidFill>
                <a:highlight>
                  <a:srgbClr val="FFFFFF"/>
                </a:highlight>
                <a:latin typeface="Courier New"/>
                <a:ea typeface="Courier New"/>
                <a:cs typeface="Courier New"/>
                <a:sym typeface="Courier New"/>
              </a:rPr>
              <a:t>&lt;&lt;</a:t>
            </a:r>
            <a:r>
              <a:rPr lang="en-US" sz="1000" dirty="0">
                <a:solidFill>
                  <a:srgbClr val="A31515"/>
                </a:solidFill>
                <a:highlight>
                  <a:srgbClr val="FFFFFF"/>
                </a:highlight>
                <a:latin typeface="Courier New"/>
                <a:ea typeface="Courier New"/>
                <a:cs typeface="Courier New"/>
                <a:sym typeface="Courier New"/>
              </a:rPr>
              <a:t>" named: "</a:t>
            </a:r>
            <a:r>
              <a:rPr lang="en-US" sz="1000" dirty="0">
                <a:solidFill>
                  <a:srgbClr val="795E26"/>
                </a:solidFill>
                <a:highlight>
                  <a:srgbClr val="FFFFFF"/>
                </a:highlight>
                <a:latin typeface="Courier New"/>
                <a:ea typeface="Courier New"/>
                <a:cs typeface="Courier New"/>
                <a:sym typeface="Courier New"/>
              </a:rPr>
              <a:t>&lt;&lt;</a:t>
            </a:r>
            <a:r>
              <a:rPr lang="en-US" sz="1000" dirty="0">
                <a:solidFill>
                  <a:srgbClr val="0000FF"/>
                </a:solidFill>
                <a:highlight>
                  <a:srgbClr val="FFFFFF"/>
                </a:highlight>
                <a:latin typeface="Courier New"/>
                <a:ea typeface="Courier New"/>
                <a:cs typeface="Courier New"/>
                <a:sym typeface="Courier New"/>
              </a:rPr>
              <a:t>this</a:t>
            </a:r>
            <a:r>
              <a:rPr lang="en-US" sz="1000" dirty="0">
                <a:solidFill>
                  <a:srgbClr val="3B3B3B"/>
                </a:solidFill>
                <a:highlight>
                  <a:srgbClr val="FFFFFF"/>
                </a:highlight>
                <a:latin typeface="Courier New"/>
                <a:ea typeface="Courier New"/>
                <a:cs typeface="Courier New"/>
                <a:sym typeface="Courier New"/>
              </a:rPr>
              <a:t>-&gt;</a:t>
            </a:r>
            <a:r>
              <a:rPr lang="en-US" sz="1000" dirty="0">
                <a:solidFill>
                  <a:srgbClr val="001080"/>
                </a:solidFill>
                <a:highlight>
                  <a:srgbClr val="FFFFFF"/>
                </a:highlight>
                <a:latin typeface="Courier New"/>
                <a:ea typeface="Courier New"/>
                <a:cs typeface="Courier New"/>
                <a:sym typeface="Courier New"/>
              </a:rPr>
              <a:t>name</a:t>
            </a:r>
            <a:r>
              <a:rPr lang="en-US" sz="1000" dirty="0">
                <a:solidFill>
                  <a:srgbClr val="795E26"/>
                </a:solidFill>
                <a:highlight>
                  <a:srgbClr val="FFFFFF"/>
                </a:highlight>
                <a:latin typeface="Courier New"/>
                <a:ea typeface="Courier New"/>
                <a:cs typeface="Courier New"/>
                <a:sym typeface="Courier New"/>
              </a:rPr>
              <a:t>&lt;&lt;</a:t>
            </a:r>
            <a:r>
              <a:rPr lang="en-US" sz="1000" dirty="0" err="1">
                <a:solidFill>
                  <a:srgbClr val="795E26"/>
                </a:solidFill>
                <a:highlight>
                  <a:srgbClr val="FFFFFF"/>
                </a:highlight>
                <a:latin typeface="Courier New"/>
                <a:ea typeface="Courier New"/>
                <a:cs typeface="Courier New"/>
                <a:sym typeface="Courier New"/>
              </a:rPr>
              <a:t>endl</a:t>
            </a:r>
            <a:r>
              <a:rPr lang="en-US" sz="1000" dirty="0">
                <a:solidFill>
                  <a:srgbClr val="3B3B3B"/>
                </a:solidFill>
                <a:highlight>
                  <a:srgbClr val="FFFFFF"/>
                </a:highlight>
                <a:latin typeface="Courier New"/>
                <a:ea typeface="Courier New"/>
                <a:cs typeface="Courier New"/>
                <a:sym typeface="Courier New"/>
              </a:rPr>
              <a:t>;</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0000FF"/>
                </a:solidFill>
                <a:highlight>
                  <a:srgbClr val="FFFFFF"/>
                </a:highlight>
                <a:latin typeface="Courier New"/>
                <a:ea typeface="Courier New"/>
                <a:cs typeface="Courier New"/>
                <a:sym typeface="Courier New"/>
              </a:rPr>
              <a:t>class</a:t>
            </a: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267F99"/>
                </a:solidFill>
                <a:highlight>
                  <a:srgbClr val="FFFFFF"/>
                </a:highlight>
                <a:latin typeface="Courier New"/>
                <a:ea typeface="Courier New"/>
                <a:cs typeface="Courier New"/>
                <a:sym typeface="Courier New"/>
              </a:rPr>
              <a:t>Employee</a:t>
            </a: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0000FF"/>
                </a:solidFill>
                <a:highlight>
                  <a:srgbClr val="FFFFFF"/>
                </a:highlight>
                <a:latin typeface="Courier New"/>
                <a:ea typeface="Courier New"/>
                <a:cs typeface="Courier New"/>
                <a:sym typeface="Courier New"/>
              </a:rPr>
              <a:t>public</a:t>
            </a: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267F99"/>
                </a:solidFill>
                <a:highlight>
                  <a:srgbClr val="FFFFFF"/>
                </a:highlight>
                <a:latin typeface="Courier New"/>
                <a:ea typeface="Courier New"/>
                <a:cs typeface="Courier New"/>
                <a:sym typeface="Courier New"/>
              </a:rPr>
              <a:t>Person</a:t>
            </a:r>
            <a:r>
              <a:rPr lang="en-US" sz="1000" dirty="0">
                <a:solidFill>
                  <a:srgbClr val="3B3B3B"/>
                </a:solidFill>
                <a:highlight>
                  <a:srgbClr val="FFFFFF"/>
                </a:highlight>
                <a:latin typeface="Courier New"/>
                <a:ea typeface="Courier New"/>
                <a:cs typeface="Courier New"/>
                <a:sym typeface="Courier New"/>
              </a:rPr>
              <a:t>{</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0000FF"/>
                </a:solidFill>
                <a:highlight>
                  <a:srgbClr val="FFFFFF"/>
                </a:highlight>
                <a:latin typeface="Courier New"/>
                <a:ea typeface="Courier New"/>
                <a:cs typeface="Courier New"/>
                <a:sym typeface="Courier New"/>
              </a:rPr>
              <a:t>public:</a:t>
            </a:r>
            <a:endParaRPr sz="1000" dirty="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r>
              <a:rPr lang="en-US" sz="1000" b="1" dirty="0">
                <a:solidFill>
                  <a:srgbClr val="795E26"/>
                </a:solidFill>
                <a:highlight>
                  <a:srgbClr val="FFFFFF"/>
                </a:highlight>
                <a:latin typeface="Courier New"/>
                <a:ea typeface="Courier New"/>
                <a:cs typeface="Courier New"/>
                <a:sym typeface="Courier New"/>
              </a:rPr>
              <a:t>Employee</a:t>
            </a:r>
            <a:r>
              <a:rPr lang="en-US" sz="1000" b="1" dirty="0">
                <a:solidFill>
                  <a:srgbClr val="3B3B3B"/>
                </a:solidFill>
                <a:highlight>
                  <a:srgbClr val="FFFFFF"/>
                </a:highlight>
                <a:latin typeface="Courier New"/>
                <a:ea typeface="Courier New"/>
                <a:cs typeface="Courier New"/>
                <a:sym typeface="Courier New"/>
              </a:rPr>
              <a:t>(</a:t>
            </a:r>
            <a:r>
              <a:rPr lang="en-US" sz="1000" b="1" dirty="0">
                <a:solidFill>
                  <a:srgbClr val="0000FF"/>
                </a:solidFill>
                <a:highlight>
                  <a:srgbClr val="FFFFFF"/>
                </a:highlight>
                <a:latin typeface="Courier New"/>
                <a:ea typeface="Courier New"/>
                <a:cs typeface="Courier New"/>
                <a:sym typeface="Courier New"/>
              </a:rPr>
              <a:t>int</a:t>
            </a:r>
            <a:r>
              <a:rPr lang="en-US" sz="1000" b="1" dirty="0">
                <a:solidFill>
                  <a:srgbClr val="3B3B3B"/>
                </a:solidFill>
                <a:highlight>
                  <a:srgbClr val="FFFFFF"/>
                </a:highlight>
                <a:latin typeface="Courier New"/>
                <a:ea typeface="Courier New"/>
                <a:cs typeface="Courier New"/>
                <a:sym typeface="Courier New"/>
              </a:rPr>
              <a:t> </a:t>
            </a:r>
            <a:r>
              <a:rPr lang="en-US" sz="1000" b="1" dirty="0">
                <a:solidFill>
                  <a:srgbClr val="001080"/>
                </a:solidFill>
                <a:highlight>
                  <a:srgbClr val="FFFFFF"/>
                </a:highlight>
                <a:latin typeface="Courier New"/>
                <a:ea typeface="Courier New"/>
                <a:cs typeface="Courier New"/>
                <a:sym typeface="Courier New"/>
              </a:rPr>
              <a:t>id</a:t>
            </a:r>
            <a:r>
              <a:rPr lang="en-US" sz="1000" b="1" dirty="0">
                <a:solidFill>
                  <a:srgbClr val="3B3B3B"/>
                </a:solidFill>
                <a:highlight>
                  <a:srgbClr val="FFFFFF"/>
                </a:highlight>
                <a:latin typeface="Courier New"/>
                <a:ea typeface="Courier New"/>
                <a:cs typeface="Courier New"/>
                <a:sym typeface="Courier New"/>
              </a:rPr>
              <a:t>, </a:t>
            </a:r>
            <a:r>
              <a:rPr lang="en-US" sz="1000" b="1" dirty="0">
                <a:solidFill>
                  <a:srgbClr val="267F99"/>
                </a:solidFill>
                <a:highlight>
                  <a:srgbClr val="FFFFFF"/>
                </a:highlight>
                <a:latin typeface="Courier New"/>
                <a:ea typeface="Courier New"/>
                <a:cs typeface="Courier New"/>
                <a:sym typeface="Courier New"/>
              </a:rPr>
              <a:t>string</a:t>
            </a:r>
            <a:r>
              <a:rPr lang="en-US" sz="1000" b="1" dirty="0">
                <a:solidFill>
                  <a:srgbClr val="3B3B3B"/>
                </a:solidFill>
                <a:highlight>
                  <a:srgbClr val="FFFFFF"/>
                </a:highlight>
                <a:latin typeface="Courier New"/>
                <a:ea typeface="Courier New"/>
                <a:cs typeface="Courier New"/>
                <a:sym typeface="Courier New"/>
              </a:rPr>
              <a:t> </a:t>
            </a:r>
            <a:r>
              <a:rPr lang="en-US" sz="1000" b="1" dirty="0">
                <a:solidFill>
                  <a:srgbClr val="001080"/>
                </a:solidFill>
                <a:highlight>
                  <a:srgbClr val="FFFFFF"/>
                </a:highlight>
                <a:latin typeface="Courier New"/>
                <a:ea typeface="Courier New"/>
                <a:cs typeface="Courier New"/>
                <a:sym typeface="Courier New"/>
              </a:rPr>
              <a:t>name</a:t>
            </a:r>
            <a:r>
              <a:rPr lang="en-US" sz="1000" b="1" dirty="0">
                <a:solidFill>
                  <a:srgbClr val="3B3B3B"/>
                </a:solidFill>
                <a:highlight>
                  <a:srgbClr val="FFFFFF"/>
                </a:highlight>
                <a:latin typeface="Courier New"/>
                <a:ea typeface="Courier New"/>
                <a:cs typeface="Courier New"/>
                <a:sym typeface="Courier New"/>
              </a:rPr>
              <a:t>): </a:t>
            </a:r>
            <a:r>
              <a:rPr lang="en-US" sz="1000" b="1" dirty="0">
                <a:solidFill>
                  <a:srgbClr val="267F99"/>
                </a:solidFill>
                <a:highlight>
                  <a:srgbClr val="FFFFFF"/>
                </a:highlight>
                <a:latin typeface="Courier New"/>
                <a:ea typeface="Courier New"/>
                <a:cs typeface="Courier New"/>
                <a:sym typeface="Courier New"/>
              </a:rPr>
              <a:t>Person</a:t>
            </a:r>
            <a:r>
              <a:rPr lang="en-US" sz="1000" b="1" dirty="0">
                <a:solidFill>
                  <a:srgbClr val="3B3B3B"/>
                </a:solidFill>
                <a:highlight>
                  <a:srgbClr val="FFFFFF"/>
                </a:highlight>
                <a:latin typeface="Courier New"/>
                <a:ea typeface="Courier New"/>
                <a:cs typeface="Courier New"/>
                <a:sym typeface="Courier New"/>
              </a:rPr>
              <a:t>(</a:t>
            </a:r>
            <a:r>
              <a:rPr lang="en-US" sz="1000" b="1" dirty="0">
                <a:solidFill>
                  <a:srgbClr val="001080"/>
                </a:solidFill>
                <a:highlight>
                  <a:srgbClr val="FFFFFF"/>
                </a:highlight>
                <a:latin typeface="Courier New"/>
                <a:ea typeface="Courier New"/>
                <a:cs typeface="Courier New"/>
                <a:sym typeface="Courier New"/>
              </a:rPr>
              <a:t>id</a:t>
            </a:r>
            <a:r>
              <a:rPr lang="en-US" sz="1000" b="1" dirty="0">
                <a:solidFill>
                  <a:srgbClr val="3B3B3B"/>
                </a:solidFill>
                <a:highlight>
                  <a:srgbClr val="FFFFFF"/>
                </a:highlight>
                <a:latin typeface="Courier New"/>
                <a:ea typeface="Courier New"/>
                <a:cs typeface="Courier New"/>
                <a:sym typeface="Courier New"/>
              </a:rPr>
              <a:t>, </a:t>
            </a:r>
            <a:r>
              <a:rPr lang="en-US" sz="1000" b="1" dirty="0">
                <a:solidFill>
                  <a:srgbClr val="001080"/>
                </a:solidFill>
                <a:highlight>
                  <a:srgbClr val="FFFFFF"/>
                </a:highlight>
                <a:latin typeface="Courier New"/>
                <a:ea typeface="Courier New"/>
                <a:cs typeface="Courier New"/>
                <a:sym typeface="Courier New"/>
              </a:rPr>
              <a:t>name</a:t>
            </a:r>
            <a:r>
              <a:rPr lang="en-US" sz="1000" b="1" dirty="0">
                <a:solidFill>
                  <a:srgbClr val="3B3B3B"/>
                </a:solidFill>
                <a:highlight>
                  <a:srgbClr val="FFFFFF"/>
                </a:highlight>
                <a:latin typeface="Courier New"/>
                <a:ea typeface="Courier New"/>
                <a:cs typeface="Courier New"/>
                <a:sym typeface="Courier New"/>
              </a:rPr>
              <a:t>)</a:t>
            </a:r>
            <a:r>
              <a:rPr lang="en-US" sz="1000" dirty="0">
                <a:solidFill>
                  <a:srgbClr val="3B3B3B"/>
                </a:solidFill>
                <a:highlight>
                  <a:srgbClr val="FFFFFF"/>
                </a:highlight>
                <a:latin typeface="Courier New"/>
                <a:ea typeface="Courier New"/>
                <a:cs typeface="Courier New"/>
                <a:sym typeface="Courier New"/>
              </a:rPr>
              <a:t>{</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a:t>
            </a:r>
            <a:endParaRPr sz="1000" dirty="0">
              <a:solidFill>
                <a:srgbClr val="3B3B3B"/>
              </a:solidFill>
              <a:highlight>
                <a:srgbClr val="FFFFFF"/>
              </a:highlight>
              <a:latin typeface="Courier New"/>
              <a:ea typeface="Courier New"/>
              <a:cs typeface="Courier New"/>
              <a:sym typeface="Courier New"/>
            </a:endParaRPr>
          </a:p>
        </p:txBody>
      </p:sp>
      <p:pic>
        <p:nvPicPr>
          <p:cNvPr id="171" name="Google Shape;171;p23"/>
          <p:cNvPicPr preferRelativeResize="0"/>
          <p:nvPr/>
        </p:nvPicPr>
        <p:blipFill>
          <a:blip r:embed="rId3">
            <a:alphaModFix/>
          </a:blip>
          <a:stretch>
            <a:fillRect/>
          </a:stretch>
        </p:blipFill>
        <p:spPr>
          <a:xfrm>
            <a:off x="7779725" y="353500"/>
            <a:ext cx="1052575" cy="752600"/>
          </a:xfrm>
          <a:prstGeom prst="rect">
            <a:avLst/>
          </a:prstGeom>
          <a:noFill/>
          <a:ln>
            <a:noFill/>
          </a:ln>
        </p:spPr>
      </p:pic>
      <p:sp>
        <p:nvSpPr>
          <p:cNvPr id="172" name="Google Shape;172;p23"/>
          <p:cNvSpPr txBox="1">
            <a:spLocks noGrp="1"/>
          </p:cNvSpPr>
          <p:nvPr>
            <p:ph type="body" idx="1"/>
          </p:nvPr>
        </p:nvSpPr>
        <p:spPr>
          <a:xfrm>
            <a:off x="5943600" y="228600"/>
            <a:ext cx="2831100" cy="6504300"/>
          </a:xfrm>
          <a:prstGeom prst="rect">
            <a:avLst/>
          </a:prstGeom>
        </p:spPr>
        <p:txBody>
          <a:bodyPr spcFirstLastPara="1" wrap="square" lIns="91425" tIns="45700" rIns="91425" bIns="45700" anchor="t" anchorCtr="0">
            <a:normAutofit fontScale="92500"/>
          </a:bodyPr>
          <a:lstStyle/>
          <a:p>
            <a:pPr marL="0" lvl="0" indent="0" algn="l" rtl="0">
              <a:lnSpc>
                <a:spcPct val="135714"/>
              </a:lnSpc>
              <a:spcBef>
                <a:spcPts val="440"/>
              </a:spcBef>
              <a:spcAft>
                <a:spcPts val="0"/>
              </a:spcAft>
              <a:buNone/>
            </a:pP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endParaRPr sz="1000" dirty="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endParaRPr sz="1000" dirty="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endParaRPr sz="1000" dirty="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0000FF"/>
                </a:solidFill>
                <a:highlight>
                  <a:srgbClr val="FFFFFF"/>
                </a:highlight>
                <a:latin typeface="Courier New"/>
                <a:ea typeface="Courier New"/>
                <a:cs typeface="Courier New"/>
                <a:sym typeface="Courier New"/>
              </a:rPr>
              <a:t>		</a:t>
            </a:r>
            <a:endParaRPr sz="1000" dirty="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endParaRPr sz="1000" dirty="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endParaRPr sz="1000" dirty="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endParaRPr sz="1000" dirty="0">
              <a:solidFill>
                <a:srgbClr val="0000FF"/>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0000FF"/>
                </a:solidFill>
                <a:highlight>
                  <a:srgbClr val="FFFFFF"/>
                </a:highlight>
                <a:latin typeface="Courier New"/>
                <a:ea typeface="Courier New"/>
                <a:cs typeface="Courier New"/>
                <a:sym typeface="Courier New"/>
              </a:rPr>
              <a:t>int</a:t>
            </a: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795E26"/>
                </a:solidFill>
                <a:highlight>
                  <a:srgbClr val="FFFFFF"/>
                </a:highlight>
                <a:latin typeface="Courier New"/>
                <a:ea typeface="Courier New"/>
                <a:cs typeface="Courier New"/>
                <a:sym typeface="Courier New"/>
              </a:rPr>
              <a:t>main</a:t>
            </a:r>
            <a:r>
              <a:rPr lang="en-US" sz="1000" dirty="0">
                <a:solidFill>
                  <a:srgbClr val="3B3B3B"/>
                </a:solidFill>
                <a:highlight>
                  <a:srgbClr val="FFFFFF"/>
                </a:highlight>
                <a:latin typeface="Courier New"/>
                <a:ea typeface="Courier New"/>
                <a:cs typeface="Courier New"/>
                <a:sym typeface="Courier New"/>
              </a:rPr>
              <a:t>(){</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267F99"/>
                </a:solidFill>
                <a:highlight>
                  <a:srgbClr val="FFFFFF"/>
                </a:highlight>
                <a:latin typeface="Courier New"/>
                <a:ea typeface="Courier New"/>
                <a:cs typeface="Courier New"/>
                <a:sym typeface="Courier New"/>
              </a:rPr>
              <a:t>Person</a:t>
            </a:r>
            <a:r>
              <a:rPr lang="en-US" sz="1000" dirty="0">
                <a:solidFill>
                  <a:srgbClr val="3B3B3B"/>
                </a:solidFill>
                <a:highlight>
                  <a:srgbClr val="FFFFFF"/>
                </a:highlight>
                <a:latin typeface="Courier New"/>
                <a:ea typeface="Courier New"/>
                <a:cs typeface="Courier New"/>
                <a:sym typeface="Courier New"/>
              </a:rPr>
              <a:t> </a:t>
            </a:r>
            <a:r>
              <a:rPr lang="en-US" sz="1000" dirty="0" err="1">
                <a:solidFill>
                  <a:srgbClr val="001080"/>
                </a:solidFill>
                <a:highlight>
                  <a:srgbClr val="FFFFFF"/>
                </a:highlight>
                <a:latin typeface="Courier New"/>
                <a:ea typeface="Courier New"/>
                <a:cs typeface="Courier New"/>
                <a:sym typeface="Courier New"/>
              </a:rPr>
              <a:t>some_person</a:t>
            </a:r>
            <a:r>
              <a:rPr lang="en-US" sz="1000" dirty="0">
                <a:solidFill>
                  <a:srgbClr val="3B3B3B"/>
                </a:solidFill>
                <a:highlight>
                  <a:srgbClr val="FFFFFF"/>
                </a:highlight>
                <a:latin typeface="Courier New"/>
                <a:ea typeface="Courier New"/>
                <a:cs typeface="Courier New"/>
                <a:sym typeface="Courier New"/>
              </a:rPr>
              <a:t>(</a:t>
            </a:r>
            <a:r>
              <a:rPr lang="en-US" sz="1000" dirty="0">
                <a:solidFill>
                  <a:srgbClr val="098658"/>
                </a:solidFill>
                <a:highlight>
                  <a:srgbClr val="FFFFFF"/>
                </a:highlight>
                <a:latin typeface="Courier New"/>
                <a:ea typeface="Courier New"/>
                <a:cs typeface="Courier New"/>
                <a:sym typeface="Courier New"/>
              </a:rPr>
              <a:t>123</a:t>
            </a: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A31515"/>
                </a:solidFill>
                <a:highlight>
                  <a:srgbClr val="FFFFFF"/>
                </a:highlight>
                <a:latin typeface="Courier New"/>
                <a:ea typeface="Courier New"/>
                <a:cs typeface="Courier New"/>
                <a:sym typeface="Courier New"/>
              </a:rPr>
              <a:t>"Ahmed"</a:t>
            </a:r>
            <a:r>
              <a:rPr lang="en-US" sz="1000" dirty="0">
                <a:solidFill>
                  <a:srgbClr val="3B3B3B"/>
                </a:solidFill>
                <a:highlight>
                  <a:srgbClr val="FFFFFF"/>
                </a:highlight>
                <a:latin typeface="Courier New"/>
                <a:ea typeface="Courier New"/>
                <a:cs typeface="Courier New"/>
                <a:sym typeface="Courier New"/>
              </a:rPr>
              <a:t>);</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r>
              <a:rPr lang="en-US" sz="1000" dirty="0" err="1">
                <a:solidFill>
                  <a:srgbClr val="001080"/>
                </a:solidFill>
                <a:highlight>
                  <a:srgbClr val="FFFFFF"/>
                </a:highlight>
                <a:latin typeface="Courier New"/>
                <a:ea typeface="Courier New"/>
                <a:cs typeface="Courier New"/>
                <a:sym typeface="Courier New"/>
              </a:rPr>
              <a:t>some_person</a:t>
            </a:r>
            <a:r>
              <a:rPr lang="en-US" sz="1000" dirty="0" err="1">
                <a:solidFill>
                  <a:srgbClr val="3B3B3B"/>
                </a:solidFill>
                <a:highlight>
                  <a:srgbClr val="FFFFFF"/>
                </a:highlight>
                <a:latin typeface="Courier New"/>
                <a:ea typeface="Courier New"/>
                <a:cs typeface="Courier New"/>
                <a:sym typeface="Courier New"/>
              </a:rPr>
              <a:t>.</a:t>
            </a:r>
            <a:r>
              <a:rPr lang="en-US" sz="1000" dirty="0" err="1">
                <a:solidFill>
                  <a:srgbClr val="795E26"/>
                </a:solidFill>
                <a:highlight>
                  <a:srgbClr val="FFFFFF"/>
                </a:highlight>
                <a:latin typeface="Courier New"/>
                <a:ea typeface="Courier New"/>
                <a:cs typeface="Courier New"/>
                <a:sym typeface="Courier New"/>
              </a:rPr>
              <a:t>display</a:t>
            </a:r>
            <a:r>
              <a:rPr lang="en-US" sz="1000" dirty="0">
                <a:solidFill>
                  <a:srgbClr val="3B3B3B"/>
                </a:solidFill>
                <a:highlight>
                  <a:srgbClr val="FFFFFF"/>
                </a:highlight>
                <a:latin typeface="Courier New"/>
                <a:ea typeface="Courier New"/>
                <a:cs typeface="Courier New"/>
                <a:sym typeface="Courier New"/>
              </a:rPr>
              <a:t>();</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267F99"/>
                </a:solidFill>
                <a:highlight>
                  <a:srgbClr val="FFFFFF"/>
                </a:highlight>
                <a:latin typeface="Courier New"/>
                <a:ea typeface="Courier New"/>
                <a:cs typeface="Courier New"/>
                <a:sym typeface="Courier New"/>
              </a:rPr>
              <a:t>Employee</a:t>
            </a:r>
            <a:r>
              <a:rPr lang="en-US" sz="1000" dirty="0">
                <a:solidFill>
                  <a:srgbClr val="3B3B3B"/>
                </a:solidFill>
                <a:highlight>
                  <a:srgbClr val="FFFFFF"/>
                </a:highlight>
                <a:latin typeface="Courier New"/>
                <a:ea typeface="Courier New"/>
                <a:cs typeface="Courier New"/>
                <a:sym typeface="Courier New"/>
              </a:rPr>
              <a:t> </a:t>
            </a:r>
            <a:r>
              <a:rPr lang="en-US" sz="1000" dirty="0" err="1">
                <a:solidFill>
                  <a:srgbClr val="001080"/>
                </a:solidFill>
                <a:highlight>
                  <a:srgbClr val="FFFFFF"/>
                </a:highlight>
                <a:latin typeface="Courier New"/>
                <a:ea typeface="Courier New"/>
                <a:cs typeface="Courier New"/>
                <a:sym typeface="Courier New"/>
              </a:rPr>
              <a:t>some_employee</a:t>
            </a:r>
            <a:r>
              <a:rPr lang="en-US" sz="1000" dirty="0">
                <a:solidFill>
                  <a:srgbClr val="3B3B3B"/>
                </a:solidFill>
                <a:highlight>
                  <a:srgbClr val="FFFFFF"/>
                </a:highlight>
                <a:latin typeface="Courier New"/>
                <a:ea typeface="Courier New"/>
                <a:cs typeface="Courier New"/>
                <a:sym typeface="Courier New"/>
              </a:rPr>
              <a:t>(</a:t>
            </a:r>
            <a:r>
              <a:rPr lang="en-US" sz="1000" dirty="0">
                <a:solidFill>
                  <a:srgbClr val="098658"/>
                </a:solidFill>
                <a:highlight>
                  <a:srgbClr val="FFFFFF"/>
                </a:highlight>
                <a:latin typeface="Courier New"/>
                <a:ea typeface="Courier New"/>
                <a:cs typeface="Courier New"/>
                <a:sym typeface="Courier New"/>
              </a:rPr>
              <a:t>456</a:t>
            </a: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A31515"/>
                </a:solidFill>
                <a:highlight>
                  <a:srgbClr val="FFFFFF"/>
                </a:highlight>
                <a:latin typeface="Courier New"/>
                <a:ea typeface="Courier New"/>
                <a:cs typeface="Courier New"/>
                <a:sym typeface="Courier New"/>
              </a:rPr>
              <a:t>"Monier"</a:t>
            </a:r>
            <a:r>
              <a:rPr lang="en-US" sz="1000" dirty="0">
                <a:solidFill>
                  <a:srgbClr val="3B3B3B"/>
                </a:solidFill>
                <a:highlight>
                  <a:srgbClr val="FFFFFF"/>
                </a:highlight>
                <a:latin typeface="Courier New"/>
                <a:ea typeface="Courier New"/>
                <a:cs typeface="Courier New"/>
                <a:sym typeface="Courier New"/>
              </a:rPr>
              <a:t>);</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r>
              <a:rPr lang="en-US" sz="1000" dirty="0" err="1">
                <a:solidFill>
                  <a:srgbClr val="001080"/>
                </a:solidFill>
                <a:highlight>
                  <a:srgbClr val="FFFFFF"/>
                </a:highlight>
                <a:latin typeface="Courier New"/>
                <a:ea typeface="Courier New"/>
                <a:cs typeface="Courier New"/>
                <a:sym typeface="Courier New"/>
              </a:rPr>
              <a:t>some_employee</a:t>
            </a:r>
            <a:r>
              <a:rPr lang="en-US" sz="1000" dirty="0" err="1">
                <a:solidFill>
                  <a:srgbClr val="3B3B3B"/>
                </a:solidFill>
                <a:highlight>
                  <a:srgbClr val="FFFFFF"/>
                </a:highlight>
                <a:latin typeface="Courier New"/>
                <a:ea typeface="Courier New"/>
                <a:cs typeface="Courier New"/>
                <a:sym typeface="Courier New"/>
              </a:rPr>
              <a:t>.</a:t>
            </a:r>
            <a:r>
              <a:rPr lang="en-US" sz="1000" dirty="0" err="1">
                <a:solidFill>
                  <a:srgbClr val="795E26"/>
                </a:solidFill>
                <a:highlight>
                  <a:srgbClr val="FFFFFF"/>
                </a:highlight>
                <a:latin typeface="Courier New"/>
                <a:ea typeface="Courier New"/>
                <a:cs typeface="Courier New"/>
                <a:sym typeface="Courier New"/>
              </a:rPr>
              <a:t>display</a:t>
            </a:r>
            <a:r>
              <a:rPr lang="en-US" sz="1000" dirty="0">
                <a:solidFill>
                  <a:srgbClr val="3B3B3B"/>
                </a:solidFill>
                <a:highlight>
                  <a:srgbClr val="FFFFFF"/>
                </a:highlight>
                <a:latin typeface="Courier New"/>
                <a:ea typeface="Courier New"/>
                <a:cs typeface="Courier New"/>
                <a:sym typeface="Courier New"/>
              </a:rPr>
              <a:t>();</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AF00DB"/>
                </a:solidFill>
                <a:highlight>
                  <a:srgbClr val="FFFFFF"/>
                </a:highlight>
                <a:latin typeface="Courier New"/>
                <a:ea typeface="Courier New"/>
                <a:cs typeface="Courier New"/>
                <a:sym typeface="Courier New"/>
              </a:rPr>
              <a:t>return</a:t>
            </a:r>
            <a:r>
              <a:rPr lang="en-US" sz="1000" dirty="0">
                <a:solidFill>
                  <a:srgbClr val="3B3B3B"/>
                </a:solidFill>
                <a:highlight>
                  <a:srgbClr val="FFFFFF"/>
                </a:highlight>
                <a:latin typeface="Courier New"/>
                <a:ea typeface="Courier New"/>
                <a:cs typeface="Courier New"/>
                <a:sym typeface="Courier New"/>
              </a:rPr>
              <a:t> </a:t>
            </a:r>
            <a:r>
              <a:rPr lang="en-US" sz="1000" dirty="0">
                <a:solidFill>
                  <a:srgbClr val="098658"/>
                </a:solidFill>
                <a:highlight>
                  <a:srgbClr val="FFFFFF"/>
                </a:highlight>
                <a:latin typeface="Courier New"/>
                <a:ea typeface="Courier New"/>
                <a:cs typeface="Courier New"/>
                <a:sym typeface="Courier New"/>
              </a:rPr>
              <a:t>0</a:t>
            </a:r>
            <a:r>
              <a:rPr lang="en-US" sz="1000" dirty="0">
                <a:solidFill>
                  <a:srgbClr val="3B3B3B"/>
                </a:solidFill>
                <a:highlight>
                  <a:srgbClr val="FFFFFF"/>
                </a:highlight>
                <a:latin typeface="Courier New"/>
                <a:ea typeface="Courier New"/>
                <a:cs typeface="Courier New"/>
                <a:sym typeface="Courier New"/>
              </a:rPr>
              <a:t>;</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b="1" dirty="0">
                <a:solidFill>
                  <a:srgbClr val="3B3B3B"/>
                </a:solidFill>
                <a:highlight>
                  <a:srgbClr val="FFFFFF"/>
                </a:highlight>
                <a:latin typeface="Courier New"/>
                <a:ea typeface="Courier New"/>
                <a:cs typeface="Courier New"/>
                <a:sym typeface="Courier New"/>
              </a:rPr>
              <a:t>Output:</a:t>
            </a:r>
            <a:endParaRPr sz="1000" b="1"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endParaRPr sz="1000" b="1"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I'm a person with id 123 named: Ahmed</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I'm a person with id 456 named: Monier</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object with id 456 has been destroyed. </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r>
              <a:rPr lang="en-US" sz="1000" dirty="0">
                <a:solidFill>
                  <a:srgbClr val="3B3B3B"/>
                </a:solidFill>
                <a:highlight>
                  <a:srgbClr val="FFFFFF"/>
                </a:highlight>
                <a:latin typeface="Courier New"/>
                <a:ea typeface="Courier New"/>
                <a:cs typeface="Courier New"/>
                <a:sym typeface="Courier New"/>
              </a:rPr>
              <a:t>object with id 123 has been destroyed. </a:t>
            </a:r>
            <a:endParaRPr sz="1000" dirty="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440"/>
              </a:spcBef>
              <a:spcAft>
                <a:spcPts val="0"/>
              </a:spcAft>
              <a:buNone/>
            </a:pPr>
            <a:endParaRPr sz="1000" dirty="0">
              <a:solidFill>
                <a:srgbClr val="3B3B3B"/>
              </a:solidFill>
              <a:highlight>
                <a:srgbClr val="FFFFFF"/>
              </a:highlight>
              <a:latin typeface="Courier New"/>
              <a:ea typeface="Courier New"/>
              <a:cs typeface="Courier New"/>
              <a:sym typeface="Courier New"/>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Adjacency</Template>
  <TotalTime>1016</TotalTime>
  <Words>1126</Words>
  <Application>Microsoft Office PowerPoint</Application>
  <PresentationFormat>On-screen Show (4:3)</PresentationFormat>
  <Paragraphs>199</Paragraphs>
  <Slides>23</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23</vt:i4>
      </vt:variant>
    </vt:vector>
  </HeadingPairs>
  <TitlesOfParts>
    <vt:vector size="31" baseType="lpstr">
      <vt:lpstr>Aptos</vt:lpstr>
      <vt:lpstr>Arial</vt:lpstr>
      <vt:lpstr>Calibri</vt:lpstr>
      <vt:lpstr>Cambria</vt:lpstr>
      <vt:lpstr>Century Schoolbook</vt:lpstr>
      <vt:lpstr>Courier New</vt:lpstr>
      <vt:lpstr>Tw Cen MT</vt:lpstr>
      <vt:lpstr>Adjacency</vt:lpstr>
      <vt:lpstr>Data Structure Lab 02 Review on C++ concepts and OOP part II </vt:lpstr>
      <vt:lpstr>Agenda</vt:lpstr>
      <vt:lpstr>Function Overloading</vt:lpstr>
      <vt:lpstr>Function template</vt:lpstr>
      <vt:lpstr>Generic class</vt:lpstr>
      <vt:lpstr>Inheritance</vt:lpstr>
      <vt:lpstr>Inheritance - UML Representation</vt:lpstr>
      <vt:lpstr>Inherit a Base Class, reusing parent constructor</vt:lpstr>
      <vt:lpstr>PowerPoint Presentation</vt:lpstr>
      <vt:lpstr>Inheritance</vt:lpstr>
      <vt:lpstr>Key Concepts: </vt:lpstr>
      <vt:lpstr>PowerPoint Presentation</vt:lpstr>
      <vt:lpstr>Check Access Specifiers .cpp </vt:lpstr>
      <vt:lpstr>Function Overriding vs  Function Overloading</vt:lpstr>
      <vt:lpstr>Function Overloading</vt:lpstr>
      <vt:lpstr>Check Function Overloading .cpp  </vt:lpstr>
      <vt:lpstr>Function Overriding</vt:lpstr>
      <vt:lpstr>Check Function Overriding.cpp </vt:lpstr>
      <vt:lpstr>Function Overriding vs  Function Overloading</vt:lpstr>
      <vt:lpstr>Why OOP?</vt:lpstr>
      <vt:lpstr>Summary of OOP</vt:lpstr>
      <vt:lpstr>Let us practice</vt:lpstr>
      <vt:lpstr>Task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Monier Ashraf Lawande</cp:lastModifiedBy>
  <cp:revision>41</cp:revision>
  <dcterms:created xsi:type="dcterms:W3CDTF">2006-08-16T00:00:00Z</dcterms:created>
  <dcterms:modified xsi:type="dcterms:W3CDTF">2024-10-14T21:23:31Z</dcterms:modified>
</cp:coreProperties>
</file>