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3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959" y="1191767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1856" y="0"/>
                </a:moveTo>
                <a:lnTo>
                  <a:pt x="0" y="0"/>
                </a:lnTo>
                <a:lnTo>
                  <a:pt x="0" y="45720"/>
                </a:lnTo>
                <a:lnTo>
                  <a:pt x="371856" y="45720"/>
                </a:lnTo>
                <a:lnTo>
                  <a:pt x="371856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9055" y="1191767"/>
            <a:ext cx="378460" cy="45720"/>
          </a:xfrm>
          <a:custGeom>
            <a:avLst/>
            <a:gdLst/>
            <a:ahLst/>
            <a:cxnLst/>
            <a:rect l="l" t="t" r="r" b="b"/>
            <a:pathLst>
              <a:path w="378459" h="45719">
                <a:moveTo>
                  <a:pt x="377952" y="0"/>
                </a:moveTo>
                <a:lnTo>
                  <a:pt x="0" y="0"/>
                </a:lnTo>
                <a:lnTo>
                  <a:pt x="0" y="45720"/>
                </a:lnTo>
                <a:lnTo>
                  <a:pt x="377952" y="45720"/>
                </a:lnTo>
                <a:lnTo>
                  <a:pt x="377952" y="0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0389" y="1293621"/>
            <a:ext cx="6018631" cy="7530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959" y="1191767"/>
            <a:ext cx="372110" cy="45720"/>
          </a:xfrm>
          <a:custGeom>
            <a:avLst/>
            <a:gdLst/>
            <a:ahLst/>
            <a:cxnLst/>
            <a:rect l="l" t="t" r="r" b="b"/>
            <a:pathLst>
              <a:path w="372109" h="45719">
                <a:moveTo>
                  <a:pt x="371856" y="0"/>
                </a:moveTo>
                <a:lnTo>
                  <a:pt x="0" y="0"/>
                </a:lnTo>
                <a:lnTo>
                  <a:pt x="0" y="45720"/>
                </a:lnTo>
                <a:lnTo>
                  <a:pt x="371856" y="45720"/>
                </a:lnTo>
                <a:lnTo>
                  <a:pt x="371856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29055" y="1191767"/>
            <a:ext cx="378460" cy="45720"/>
          </a:xfrm>
          <a:custGeom>
            <a:avLst/>
            <a:gdLst/>
            <a:ahLst/>
            <a:cxnLst/>
            <a:rect l="l" t="t" r="r" b="b"/>
            <a:pathLst>
              <a:path w="378459" h="45719">
                <a:moveTo>
                  <a:pt x="377952" y="0"/>
                </a:moveTo>
                <a:lnTo>
                  <a:pt x="0" y="0"/>
                </a:lnTo>
                <a:lnTo>
                  <a:pt x="0" y="45720"/>
                </a:lnTo>
                <a:lnTo>
                  <a:pt x="377952" y="45720"/>
                </a:lnTo>
                <a:lnTo>
                  <a:pt x="377952" y="0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389" y="1293621"/>
            <a:ext cx="4387215" cy="469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9455" y="872788"/>
            <a:ext cx="7439659" cy="177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679"/>
            <a:ext cx="9144000" cy="4657725"/>
          </a:xfrm>
          <a:custGeom>
            <a:avLst/>
            <a:gdLst/>
            <a:ahLst/>
            <a:cxnLst/>
            <a:rect l="l" t="t" r="r" b="b"/>
            <a:pathLst>
              <a:path w="9144000" h="4657725">
                <a:moveTo>
                  <a:pt x="0" y="4657343"/>
                </a:moveTo>
                <a:lnTo>
                  <a:pt x="9144000" y="4657343"/>
                </a:lnTo>
                <a:lnTo>
                  <a:pt x="9144000" y="0"/>
                </a:lnTo>
                <a:lnTo>
                  <a:pt x="0" y="0"/>
                </a:lnTo>
                <a:lnTo>
                  <a:pt x="0" y="4657343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5" name="object 5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9644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4200" spc="135" dirty="0"/>
              <a:t>Data</a:t>
            </a:r>
            <a:r>
              <a:rPr sz="4200" spc="-229" dirty="0"/>
              <a:t> </a:t>
            </a:r>
            <a:r>
              <a:rPr sz="4200" spc="65" dirty="0"/>
              <a:t>Structures</a:t>
            </a:r>
            <a:r>
              <a:rPr sz="4200" spc="-240" dirty="0"/>
              <a:t> </a:t>
            </a:r>
            <a:r>
              <a:rPr sz="4200" spc="85" dirty="0"/>
              <a:t>(Lab-</a:t>
            </a:r>
            <a:r>
              <a:rPr sz="4200" spc="-25" dirty="0"/>
              <a:t>4)</a:t>
            </a:r>
            <a:endParaRPr sz="4200"/>
          </a:p>
        </p:txBody>
      </p:sp>
      <p:sp>
        <p:nvSpPr>
          <p:cNvPr id="8" name="object 8"/>
          <p:cNvSpPr txBox="1"/>
          <p:nvPr/>
        </p:nvSpPr>
        <p:spPr>
          <a:xfrm>
            <a:off x="3336797" y="3250819"/>
            <a:ext cx="2473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85858"/>
                </a:solidFill>
                <a:latin typeface="Tahoma"/>
                <a:cs typeface="Tahoma"/>
              </a:rPr>
              <a:t>Linked</a:t>
            </a:r>
            <a:r>
              <a:rPr sz="24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85858"/>
                </a:solidFill>
                <a:latin typeface="Tahoma"/>
                <a:cs typeface="Tahoma"/>
              </a:rPr>
              <a:t>Lists</a:t>
            </a:r>
            <a:r>
              <a:rPr sz="24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585858"/>
                </a:solidFill>
                <a:latin typeface="Tahoma"/>
                <a:cs typeface="Tahoma"/>
              </a:rPr>
              <a:t>Part</a:t>
            </a:r>
            <a:r>
              <a:rPr sz="2400" spc="-10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Tahoma"/>
                <a:cs typeface="Tahoma"/>
              </a:rPr>
              <a:t>II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376554"/>
            <a:ext cx="2421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2222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Insertion</a:t>
            </a:r>
            <a:r>
              <a:rPr sz="1800"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at</a:t>
            </a:r>
            <a:r>
              <a:rPr sz="18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the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tail: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389" y="1363237"/>
            <a:ext cx="4286250" cy="35726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52041" y="991946"/>
            <a:ext cx="109918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In</a:t>
            </a:r>
            <a:r>
              <a:rPr sz="1400" b="1" i="1" u="sng" spc="-2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DLL</a:t>
            </a:r>
            <a:r>
              <a:rPr sz="1400" b="1" i="1" u="sng" spc="-2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Class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2349" y="1473990"/>
            <a:ext cx="2724787" cy="10931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588379" y="959561"/>
            <a:ext cx="138620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In</a:t>
            </a:r>
            <a:r>
              <a:rPr sz="1400" b="1" i="1" u="sng" spc="-3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main</a:t>
            </a:r>
            <a:r>
              <a:rPr sz="1400" b="1" i="1" u="sng" spc="-25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spc="-1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73285" y="3219069"/>
            <a:ext cx="325489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376554"/>
            <a:ext cx="2665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2222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Deletion</a:t>
            </a:r>
            <a:r>
              <a:rPr sz="1800" b="1" u="sng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from</a:t>
            </a:r>
            <a:r>
              <a:rPr sz="1800"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the</a:t>
            </a:r>
            <a:r>
              <a:rPr sz="1800" b="1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tail: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64792" y="1115567"/>
            <a:ext cx="4754880" cy="1601470"/>
            <a:chOff x="1764792" y="1115567"/>
            <a:chExt cx="4754880" cy="1601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792" y="1115567"/>
              <a:ext cx="4754880" cy="16012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20570" y="1290827"/>
              <a:ext cx="3649979" cy="286385"/>
            </a:xfrm>
            <a:custGeom>
              <a:avLst/>
              <a:gdLst/>
              <a:ahLst/>
              <a:cxnLst/>
              <a:rect l="l" t="t" r="r" b="b"/>
              <a:pathLst>
                <a:path w="3649979" h="286384">
                  <a:moveTo>
                    <a:pt x="177990" y="130581"/>
                  </a:moveTo>
                  <a:lnTo>
                    <a:pt x="177495" y="122986"/>
                  </a:lnTo>
                  <a:lnTo>
                    <a:pt x="174218" y="116141"/>
                  </a:lnTo>
                  <a:lnTo>
                    <a:pt x="168376" y="110871"/>
                  </a:lnTo>
                  <a:lnTo>
                    <a:pt x="160896" y="108369"/>
                  </a:lnTo>
                  <a:lnTo>
                    <a:pt x="153301" y="108877"/>
                  </a:lnTo>
                  <a:lnTo>
                    <a:pt x="146456" y="112204"/>
                  </a:lnTo>
                  <a:lnTo>
                    <a:pt x="141198" y="118110"/>
                  </a:lnTo>
                  <a:lnTo>
                    <a:pt x="108813" y="173634"/>
                  </a:lnTo>
                  <a:lnTo>
                    <a:pt x="108813" y="0"/>
                  </a:lnTo>
                  <a:lnTo>
                    <a:pt x="69189" y="0"/>
                  </a:lnTo>
                  <a:lnTo>
                    <a:pt x="69189" y="173634"/>
                  </a:lnTo>
                  <a:lnTo>
                    <a:pt x="36804" y="118110"/>
                  </a:lnTo>
                  <a:lnTo>
                    <a:pt x="31534" y="112204"/>
                  </a:lnTo>
                  <a:lnTo>
                    <a:pt x="24688" y="108877"/>
                  </a:lnTo>
                  <a:lnTo>
                    <a:pt x="17094" y="108369"/>
                  </a:lnTo>
                  <a:lnTo>
                    <a:pt x="9626" y="110871"/>
                  </a:lnTo>
                  <a:lnTo>
                    <a:pt x="3771" y="116141"/>
                  </a:lnTo>
                  <a:lnTo>
                    <a:pt x="495" y="122986"/>
                  </a:lnTo>
                  <a:lnTo>
                    <a:pt x="0" y="130581"/>
                  </a:lnTo>
                  <a:lnTo>
                    <a:pt x="2514" y="138049"/>
                  </a:lnTo>
                  <a:lnTo>
                    <a:pt x="89001" y="286258"/>
                  </a:lnTo>
                  <a:lnTo>
                    <a:pt x="111963" y="246888"/>
                  </a:lnTo>
                  <a:lnTo>
                    <a:pt x="175488" y="138049"/>
                  </a:lnTo>
                  <a:lnTo>
                    <a:pt x="177990" y="130581"/>
                  </a:lnTo>
                  <a:close/>
                </a:path>
                <a:path w="3649979" h="286384">
                  <a:moveTo>
                    <a:pt x="3649662" y="130581"/>
                  </a:moveTo>
                  <a:lnTo>
                    <a:pt x="3649167" y="122986"/>
                  </a:lnTo>
                  <a:lnTo>
                    <a:pt x="3645890" y="116141"/>
                  </a:lnTo>
                  <a:lnTo>
                    <a:pt x="3640048" y="110871"/>
                  </a:lnTo>
                  <a:lnTo>
                    <a:pt x="3632568" y="108369"/>
                  </a:lnTo>
                  <a:lnTo>
                    <a:pt x="3624973" y="108877"/>
                  </a:lnTo>
                  <a:lnTo>
                    <a:pt x="3618128" y="112204"/>
                  </a:lnTo>
                  <a:lnTo>
                    <a:pt x="3612870" y="118110"/>
                  </a:lnTo>
                  <a:lnTo>
                    <a:pt x="3580485" y="173634"/>
                  </a:lnTo>
                  <a:lnTo>
                    <a:pt x="3580485" y="0"/>
                  </a:lnTo>
                  <a:lnTo>
                    <a:pt x="3540861" y="0"/>
                  </a:lnTo>
                  <a:lnTo>
                    <a:pt x="3540861" y="173634"/>
                  </a:lnTo>
                  <a:lnTo>
                    <a:pt x="3508476" y="118110"/>
                  </a:lnTo>
                  <a:lnTo>
                    <a:pt x="3503206" y="112204"/>
                  </a:lnTo>
                  <a:lnTo>
                    <a:pt x="3496360" y="108877"/>
                  </a:lnTo>
                  <a:lnTo>
                    <a:pt x="3488766" y="108369"/>
                  </a:lnTo>
                  <a:lnTo>
                    <a:pt x="3481298" y="110871"/>
                  </a:lnTo>
                  <a:lnTo>
                    <a:pt x="3475444" y="116141"/>
                  </a:lnTo>
                  <a:lnTo>
                    <a:pt x="3472167" y="122986"/>
                  </a:lnTo>
                  <a:lnTo>
                    <a:pt x="3471672" y="130581"/>
                  </a:lnTo>
                  <a:lnTo>
                    <a:pt x="3474186" y="138049"/>
                  </a:lnTo>
                  <a:lnTo>
                    <a:pt x="3560673" y="286258"/>
                  </a:lnTo>
                  <a:lnTo>
                    <a:pt x="3583635" y="246888"/>
                  </a:lnTo>
                  <a:lnTo>
                    <a:pt x="3647160" y="138049"/>
                  </a:lnTo>
                  <a:lnTo>
                    <a:pt x="3649662" y="130581"/>
                  </a:lnTo>
                  <a:close/>
                </a:path>
              </a:pathLst>
            </a:custGeom>
            <a:solidFill>
              <a:srgbClr val="EB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57272" y="3217036"/>
            <a:ext cx="3108960" cy="1489710"/>
            <a:chOff x="2557272" y="3217036"/>
            <a:chExt cx="3108960" cy="14897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7272" y="3468242"/>
              <a:ext cx="3108960" cy="12382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06954" y="3217036"/>
              <a:ext cx="3016250" cy="373380"/>
            </a:xfrm>
            <a:custGeom>
              <a:avLst/>
              <a:gdLst/>
              <a:ahLst/>
              <a:cxnLst/>
              <a:rect l="l" t="t" r="r" b="b"/>
              <a:pathLst>
                <a:path w="3016250" h="373379">
                  <a:moveTo>
                    <a:pt x="177990" y="185572"/>
                  </a:moveTo>
                  <a:lnTo>
                    <a:pt x="177495" y="177977"/>
                  </a:lnTo>
                  <a:lnTo>
                    <a:pt x="174218" y="171132"/>
                  </a:lnTo>
                  <a:lnTo>
                    <a:pt x="168376" y="165862"/>
                  </a:lnTo>
                  <a:lnTo>
                    <a:pt x="160896" y="163360"/>
                  </a:lnTo>
                  <a:lnTo>
                    <a:pt x="153301" y="163868"/>
                  </a:lnTo>
                  <a:lnTo>
                    <a:pt x="146456" y="167195"/>
                  </a:lnTo>
                  <a:lnTo>
                    <a:pt x="141198" y="173101"/>
                  </a:lnTo>
                  <a:lnTo>
                    <a:pt x="108813" y="228625"/>
                  </a:lnTo>
                  <a:lnTo>
                    <a:pt x="89001" y="262585"/>
                  </a:lnTo>
                  <a:lnTo>
                    <a:pt x="108800" y="228625"/>
                  </a:lnTo>
                  <a:lnTo>
                    <a:pt x="108813" y="54991"/>
                  </a:lnTo>
                  <a:lnTo>
                    <a:pt x="69189" y="54991"/>
                  </a:lnTo>
                  <a:lnTo>
                    <a:pt x="69189" y="228625"/>
                  </a:lnTo>
                  <a:lnTo>
                    <a:pt x="36804" y="173101"/>
                  </a:lnTo>
                  <a:lnTo>
                    <a:pt x="31534" y="167195"/>
                  </a:lnTo>
                  <a:lnTo>
                    <a:pt x="24688" y="163868"/>
                  </a:lnTo>
                  <a:lnTo>
                    <a:pt x="17094" y="163360"/>
                  </a:lnTo>
                  <a:lnTo>
                    <a:pt x="9626" y="165862"/>
                  </a:lnTo>
                  <a:lnTo>
                    <a:pt x="3771" y="171132"/>
                  </a:lnTo>
                  <a:lnTo>
                    <a:pt x="495" y="177977"/>
                  </a:lnTo>
                  <a:lnTo>
                    <a:pt x="0" y="185572"/>
                  </a:lnTo>
                  <a:lnTo>
                    <a:pt x="2514" y="193040"/>
                  </a:lnTo>
                  <a:lnTo>
                    <a:pt x="89001" y="341249"/>
                  </a:lnTo>
                  <a:lnTo>
                    <a:pt x="111963" y="301891"/>
                  </a:lnTo>
                  <a:lnTo>
                    <a:pt x="175488" y="193040"/>
                  </a:lnTo>
                  <a:lnTo>
                    <a:pt x="177990" y="185572"/>
                  </a:lnTo>
                  <a:close/>
                </a:path>
                <a:path w="3016250" h="373379">
                  <a:moveTo>
                    <a:pt x="2101278" y="173380"/>
                  </a:moveTo>
                  <a:lnTo>
                    <a:pt x="2100783" y="165785"/>
                  </a:lnTo>
                  <a:lnTo>
                    <a:pt x="2097506" y="158940"/>
                  </a:lnTo>
                  <a:lnTo>
                    <a:pt x="2091664" y="153670"/>
                  </a:lnTo>
                  <a:lnTo>
                    <a:pt x="2084184" y="151168"/>
                  </a:lnTo>
                  <a:lnTo>
                    <a:pt x="2076589" y="151676"/>
                  </a:lnTo>
                  <a:lnTo>
                    <a:pt x="2069744" y="155003"/>
                  </a:lnTo>
                  <a:lnTo>
                    <a:pt x="2064486" y="160909"/>
                  </a:lnTo>
                  <a:lnTo>
                    <a:pt x="2032101" y="216433"/>
                  </a:lnTo>
                  <a:lnTo>
                    <a:pt x="2032101" y="42799"/>
                  </a:lnTo>
                  <a:lnTo>
                    <a:pt x="1992477" y="42799"/>
                  </a:lnTo>
                  <a:lnTo>
                    <a:pt x="1992477" y="216433"/>
                  </a:lnTo>
                  <a:lnTo>
                    <a:pt x="1960092" y="160909"/>
                  </a:lnTo>
                  <a:lnTo>
                    <a:pt x="1954822" y="155003"/>
                  </a:lnTo>
                  <a:lnTo>
                    <a:pt x="1947976" y="151676"/>
                  </a:lnTo>
                  <a:lnTo>
                    <a:pt x="1940382" y="151168"/>
                  </a:lnTo>
                  <a:lnTo>
                    <a:pt x="1932914" y="153670"/>
                  </a:lnTo>
                  <a:lnTo>
                    <a:pt x="1927059" y="158940"/>
                  </a:lnTo>
                  <a:lnTo>
                    <a:pt x="1923783" y="165785"/>
                  </a:lnTo>
                  <a:lnTo>
                    <a:pt x="1923288" y="173380"/>
                  </a:lnTo>
                  <a:lnTo>
                    <a:pt x="1925802" y="180848"/>
                  </a:lnTo>
                  <a:lnTo>
                    <a:pt x="2012289" y="329057"/>
                  </a:lnTo>
                  <a:lnTo>
                    <a:pt x="2035251" y="289687"/>
                  </a:lnTo>
                  <a:lnTo>
                    <a:pt x="2098776" y="180848"/>
                  </a:lnTo>
                  <a:lnTo>
                    <a:pt x="2101278" y="173380"/>
                  </a:lnTo>
                  <a:close/>
                </a:path>
                <a:path w="3016250" h="373379">
                  <a:moveTo>
                    <a:pt x="3015678" y="155689"/>
                  </a:moveTo>
                  <a:lnTo>
                    <a:pt x="3013176" y="148209"/>
                  </a:lnTo>
                  <a:lnTo>
                    <a:pt x="2949651" y="39370"/>
                  </a:lnTo>
                  <a:lnTo>
                    <a:pt x="2926689" y="0"/>
                  </a:lnTo>
                  <a:lnTo>
                    <a:pt x="2840202" y="148209"/>
                  </a:lnTo>
                  <a:lnTo>
                    <a:pt x="2837688" y="155689"/>
                  </a:lnTo>
                  <a:lnTo>
                    <a:pt x="2838183" y="163283"/>
                  </a:lnTo>
                  <a:lnTo>
                    <a:pt x="2841460" y="170129"/>
                  </a:lnTo>
                  <a:lnTo>
                    <a:pt x="2847314" y="175387"/>
                  </a:lnTo>
                  <a:lnTo>
                    <a:pt x="2854782" y="177901"/>
                  </a:lnTo>
                  <a:lnTo>
                    <a:pt x="2862376" y="177393"/>
                  </a:lnTo>
                  <a:lnTo>
                    <a:pt x="2869222" y="174066"/>
                  </a:lnTo>
                  <a:lnTo>
                    <a:pt x="2874492" y="168148"/>
                  </a:lnTo>
                  <a:lnTo>
                    <a:pt x="2906877" y="112636"/>
                  </a:lnTo>
                  <a:lnTo>
                    <a:pt x="2906877" y="373380"/>
                  </a:lnTo>
                  <a:lnTo>
                    <a:pt x="2946501" y="373380"/>
                  </a:lnTo>
                  <a:lnTo>
                    <a:pt x="2946501" y="112636"/>
                  </a:lnTo>
                  <a:lnTo>
                    <a:pt x="2978886" y="168148"/>
                  </a:lnTo>
                  <a:lnTo>
                    <a:pt x="2984144" y="174066"/>
                  </a:lnTo>
                  <a:lnTo>
                    <a:pt x="2990989" y="177393"/>
                  </a:lnTo>
                  <a:lnTo>
                    <a:pt x="2998584" y="177901"/>
                  </a:lnTo>
                  <a:lnTo>
                    <a:pt x="3006064" y="175387"/>
                  </a:lnTo>
                  <a:lnTo>
                    <a:pt x="3011906" y="170129"/>
                  </a:lnTo>
                  <a:lnTo>
                    <a:pt x="3015183" y="163283"/>
                  </a:lnTo>
                  <a:lnTo>
                    <a:pt x="3015678" y="155689"/>
                  </a:lnTo>
                  <a:close/>
                </a:path>
              </a:pathLst>
            </a:custGeom>
            <a:solidFill>
              <a:srgbClr val="EB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92497" y="2948685"/>
            <a:ext cx="2794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tail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7517" y="993393"/>
            <a:ext cx="2794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tail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5173" y="955293"/>
            <a:ext cx="43560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head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13426" y="2938094"/>
            <a:ext cx="33718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1938" y="2938094"/>
            <a:ext cx="43560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head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376554"/>
            <a:ext cx="2663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2222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Deletion</a:t>
            </a:r>
            <a:r>
              <a:rPr sz="1800" b="1" u="sng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from</a:t>
            </a:r>
            <a:r>
              <a:rPr sz="18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the</a:t>
            </a:r>
            <a:r>
              <a:rPr sz="1800" b="1" u="sng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tail: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9341" y="1096721"/>
            <a:ext cx="10985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In</a:t>
            </a:r>
            <a:r>
              <a:rPr sz="1400" b="1" i="1" u="sng" spc="-2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DLL</a:t>
            </a:r>
            <a:r>
              <a:rPr sz="1400" b="1" i="1" u="sng" spc="-2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spc="-1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806" y="1457393"/>
            <a:ext cx="3086720" cy="22401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0018" y="1355079"/>
            <a:ext cx="2701343" cy="22180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46953" y="943101"/>
            <a:ext cx="138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In</a:t>
            </a:r>
            <a:r>
              <a:rPr sz="1400" b="1" i="1" u="sng" spc="-3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main</a:t>
            </a:r>
            <a:r>
              <a:rPr sz="1400" b="1" i="1" u="sng" spc="-25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spc="-1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6869" y="3866017"/>
            <a:ext cx="4467603" cy="9433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circular</a:t>
            </a:r>
            <a:r>
              <a:rPr spc="-40" dirty="0"/>
              <a:t> </a:t>
            </a:r>
            <a:r>
              <a:rPr spc="65" dirty="0"/>
              <a:t>singly</a:t>
            </a:r>
            <a:r>
              <a:rPr spc="-30" dirty="0"/>
              <a:t> </a:t>
            </a:r>
            <a:r>
              <a:rPr dirty="0"/>
              <a:t>linked</a:t>
            </a:r>
            <a:r>
              <a:rPr spc="-5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8217" y="1770075"/>
            <a:ext cx="7438390" cy="212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300" spc="9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circular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linked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list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a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linked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list</a:t>
            </a:r>
            <a:r>
              <a:rPr sz="13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where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all</a:t>
            </a:r>
            <a:r>
              <a:rPr sz="1300" spc="-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nodes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are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connected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form</a:t>
            </a:r>
            <a:r>
              <a:rPr sz="13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circle.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2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Generally,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last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node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3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linked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list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has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3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1A1A1A"/>
                </a:solidFill>
                <a:latin typeface="Tahoma"/>
                <a:cs typeface="Tahoma"/>
              </a:rPr>
              <a:t>NULL</a:t>
            </a:r>
            <a:r>
              <a:rPr sz="13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address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field.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2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But</a:t>
            </a:r>
            <a:r>
              <a:rPr sz="13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circular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linked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list</a:t>
            </a:r>
            <a:r>
              <a:rPr sz="13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has</a:t>
            </a:r>
            <a:r>
              <a:rPr sz="1300" spc="-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address</a:t>
            </a:r>
            <a:r>
              <a:rPr sz="1300" spc="-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head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node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address</a:t>
            </a:r>
            <a:r>
              <a:rPr sz="1300" spc="-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field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 last</a:t>
            </a:r>
            <a:r>
              <a:rPr sz="1300" spc="-1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node.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25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implement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a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circular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singly</a:t>
            </a:r>
            <a:r>
              <a:rPr sz="13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linked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list,</a:t>
            </a:r>
            <a:r>
              <a:rPr sz="1300" spc="-1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we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take</a:t>
            </a:r>
            <a:r>
              <a:rPr sz="1300" spc="-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sz="13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external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pointer</a:t>
            </a:r>
            <a:r>
              <a:rPr sz="1300" spc="-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60" dirty="0">
                <a:solidFill>
                  <a:srgbClr val="1A1A1A"/>
                </a:solidFill>
                <a:latin typeface="Arial"/>
                <a:cs typeface="Arial"/>
              </a:rPr>
              <a:t>‘</a:t>
            </a:r>
            <a:r>
              <a:rPr sz="1300" b="1" spc="-60" dirty="0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’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that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points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last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node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3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1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list.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If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we</a:t>
            </a:r>
            <a:r>
              <a:rPr sz="1300" spc="-1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have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pointer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last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pointing</a:t>
            </a:r>
            <a:r>
              <a:rPr sz="1300" spc="-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last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node,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then</a:t>
            </a:r>
            <a:r>
              <a:rPr sz="1300" spc="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b="1" spc="-95" dirty="0">
                <a:solidFill>
                  <a:srgbClr val="C00000"/>
                </a:solidFill>
                <a:latin typeface="Tahoma"/>
                <a:cs typeface="Tahoma"/>
              </a:rPr>
              <a:t>tail-</a:t>
            </a:r>
            <a:r>
              <a:rPr sz="1300" b="1" spc="-320" dirty="0">
                <a:solidFill>
                  <a:srgbClr val="C00000"/>
                </a:solidFill>
                <a:latin typeface="Tahoma"/>
                <a:cs typeface="Tahoma"/>
              </a:rPr>
              <a:t>&gt;</a:t>
            </a:r>
            <a:r>
              <a:rPr sz="13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00" b="1" spc="-105" dirty="0">
                <a:solidFill>
                  <a:srgbClr val="C00000"/>
                </a:solidFill>
                <a:latin typeface="Tahoma"/>
                <a:cs typeface="Tahoma"/>
              </a:rPr>
              <a:t>next</a:t>
            </a:r>
            <a:r>
              <a:rPr sz="1300" b="1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will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point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first</a:t>
            </a:r>
            <a:r>
              <a:rPr sz="1300" spc="-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node.</a:t>
            </a:r>
            <a:endParaRPr sz="1300">
              <a:latin typeface="Tahoma"/>
              <a:cs typeface="Tahoma"/>
            </a:endParaRPr>
          </a:p>
          <a:p>
            <a:pPr marL="2032000" algn="ctr">
              <a:lnSpc>
                <a:spcPct val="100000"/>
              </a:lnSpc>
              <a:spcBef>
                <a:spcPts val="790"/>
              </a:spcBef>
            </a:pPr>
            <a:r>
              <a:rPr sz="1400" spc="-20" dirty="0">
                <a:solidFill>
                  <a:srgbClr val="C00000"/>
                </a:solidFill>
                <a:latin typeface="Arial"/>
                <a:cs typeface="Arial"/>
              </a:rPr>
              <a:t>Tail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5470" y="3893375"/>
            <a:ext cx="4467860" cy="871219"/>
            <a:chOff x="2245470" y="3893375"/>
            <a:chExt cx="4467860" cy="87121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5470" y="4114800"/>
              <a:ext cx="4467704" cy="6496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597778" y="3893375"/>
              <a:ext cx="127635" cy="290195"/>
            </a:xfrm>
            <a:custGeom>
              <a:avLst/>
              <a:gdLst/>
              <a:ahLst/>
              <a:cxnLst/>
              <a:rect l="l" t="t" r="r" b="b"/>
              <a:pathLst>
                <a:path w="127635" h="290195">
                  <a:moveTo>
                    <a:pt x="14732" y="166192"/>
                  </a:moveTo>
                  <a:lnTo>
                    <a:pt x="8154" y="170281"/>
                  </a:lnTo>
                  <a:lnTo>
                    <a:pt x="1905" y="174244"/>
                  </a:lnTo>
                  <a:lnTo>
                    <a:pt x="0" y="182714"/>
                  </a:lnTo>
                  <a:lnTo>
                    <a:pt x="3937" y="189128"/>
                  </a:lnTo>
                  <a:lnTo>
                    <a:pt x="67056" y="289750"/>
                  </a:lnTo>
                  <a:lnTo>
                    <a:pt x="81529" y="262991"/>
                  </a:lnTo>
                  <a:lnTo>
                    <a:pt x="52578" y="262991"/>
                  </a:lnTo>
                  <a:lnTo>
                    <a:pt x="50935" y="212387"/>
                  </a:lnTo>
                  <a:lnTo>
                    <a:pt x="27178" y="174548"/>
                  </a:lnTo>
                  <a:lnTo>
                    <a:pt x="23241" y="168135"/>
                  </a:lnTo>
                  <a:lnTo>
                    <a:pt x="14732" y="166192"/>
                  </a:lnTo>
                  <a:close/>
                </a:path>
                <a:path w="127635" h="290195">
                  <a:moveTo>
                    <a:pt x="50935" y="212387"/>
                  </a:moveTo>
                  <a:lnTo>
                    <a:pt x="52578" y="262991"/>
                  </a:lnTo>
                  <a:lnTo>
                    <a:pt x="80010" y="262102"/>
                  </a:lnTo>
                  <a:lnTo>
                    <a:pt x="79812" y="256019"/>
                  </a:lnTo>
                  <a:lnTo>
                    <a:pt x="54229" y="256019"/>
                  </a:lnTo>
                  <a:lnTo>
                    <a:pt x="65367" y="235374"/>
                  </a:lnTo>
                  <a:lnTo>
                    <a:pt x="50935" y="212387"/>
                  </a:lnTo>
                  <a:close/>
                </a:path>
                <a:path w="127635" h="290195">
                  <a:moveTo>
                    <a:pt x="111379" y="163080"/>
                  </a:moveTo>
                  <a:lnTo>
                    <a:pt x="103124" y="165557"/>
                  </a:lnTo>
                  <a:lnTo>
                    <a:pt x="99441" y="172224"/>
                  </a:lnTo>
                  <a:lnTo>
                    <a:pt x="78360" y="211294"/>
                  </a:lnTo>
                  <a:lnTo>
                    <a:pt x="80010" y="262102"/>
                  </a:lnTo>
                  <a:lnTo>
                    <a:pt x="52578" y="262991"/>
                  </a:lnTo>
                  <a:lnTo>
                    <a:pt x="81529" y="262991"/>
                  </a:lnTo>
                  <a:lnTo>
                    <a:pt x="123571" y="185267"/>
                  </a:lnTo>
                  <a:lnTo>
                    <a:pt x="127254" y="178612"/>
                  </a:lnTo>
                  <a:lnTo>
                    <a:pt x="124713" y="170281"/>
                  </a:lnTo>
                  <a:lnTo>
                    <a:pt x="111379" y="163080"/>
                  </a:lnTo>
                  <a:close/>
                </a:path>
                <a:path w="127635" h="290195">
                  <a:moveTo>
                    <a:pt x="65367" y="235374"/>
                  </a:moveTo>
                  <a:lnTo>
                    <a:pt x="54229" y="256019"/>
                  </a:lnTo>
                  <a:lnTo>
                    <a:pt x="77850" y="255257"/>
                  </a:lnTo>
                  <a:lnTo>
                    <a:pt x="65367" y="235374"/>
                  </a:lnTo>
                  <a:close/>
                </a:path>
                <a:path w="127635" h="290195">
                  <a:moveTo>
                    <a:pt x="78360" y="211294"/>
                  </a:moveTo>
                  <a:lnTo>
                    <a:pt x="65367" y="235374"/>
                  </a:lnTo>
                  <a:lnTo>
                    <a:pt x="77850" y="255257"/>
                  </a:lnTo>
                  <a:lnTo>
                    <a:pt x="54229" y="256019"/>
                  </a:lnTo>
                  <a:lnTo>
                    <a:pt x="79812" y="256019"/>
                  </a:lnTo>
                  <a:lnTo>
                    <a:pt x="78360" y="211294"/>
                  </a:lnTo>
                  <a:close/>
                </a:path>
                <a:path w="127635" h="290195">
                  <a:moveTo>
                    <a:pt x="71500" y="0"/>
                  </a:moveTo>
                  <a:lnTo>
                    <a:pt x="44069" y="889"/>
                  </a:lnTo>
                  <a:lnTo>
                    <a:pt x="50935" y="212387"/>
                  </a:lnTo>
                  <a:lnTo>
                    <a:pt x="65367" y="235374"/>
                  </a:lnTo>
                  <a:lnTo>
                    <a:pt x="78360" y="211294"/>
                  </a:lnTo>
                  <a:lnTo>
                    <a:pt x="71500" y="0"/>
                  </a:lnTo>
                  <a:close/>
                </a:path>
              </a:pathLst>
            </a:custGeom>
            <a:solidFill>
              <a:srgbClr val="EB5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Why</a:t>
            </a:r>
            <a:r>
              <a:rPr spc="-45" dirty="0"/>
              <a:t> </a:t>
            </a:r>
            <a:r>
              <a:rPr dirty="0"/>
              <a:t>Circular</a:t>
            </a:r>
            <a:r>
              <a:rPr spc="-10" dirty="0"/>
              <a:t> </a:t>
            </a:r>
            <a:r>
              <a:rPr dirty="0"/>
              <a:t>Linked</a:t>
            </a:r>
            <a:r>
              <a:rPr spc="-20" dirty="0"/>
              <a:t> List?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8217" y="1943226"/>
            <a:ext cx="7586345" cy="141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3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able</a:t>
            </a:r>
            <a:r>
              <a:rPr sz="1300" spc="-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insert</a:t>
            </a:r>
            <a:r>
              <a:rPr sz="13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delete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nodes</a:t>
            </a:r>
            <a:r>
              <a:rPr sz="13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at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front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at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end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list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without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using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300" spc="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loop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250">
              <a:latin typeface="Tahoma"/>
              <a:cs typeface="Tahoma"/>
            </a:endParaRPr>
          </a:p>
          <a:p>
            <a:pPr marL="299085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sz="13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1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insertion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3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300" spc="-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node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at</a:t>
            </a:r>
            <a:r>
              <a:rPr sz="13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1A1A1A"/>
                </a:solidFill>
                <a:latin typeface="Tahoma"/>
                <a:cs typeface="Tahoma"/>
              </a:rPr>
              <a:t>end,</a:t>
            </a:r>
            <a:r>
              <a:rPr sz="13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whole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list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has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traversed.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1250">
              <a:latin typeface="Tahoma"/>
              <a:cs typeface="Tahom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If</a:t>
            </a:r>
            <a:r>
              <a:rPr sz="13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instead</a:t>
            </a:r>
            <a:r>
              <a:rPr sz="1300" spc="-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3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b="1" spc="-100" dirty="0">
                <a:solidFill>
                  <a:srgbClr val="C00000"/>
                </a:solidFill>
                <a:latin typeface="Tahoma"/>
                <a:cs typeface="Tahoma"/>
              </a:rPr>
              <a:t>’head’</a:t>
            </a:r>
            <a:r>
              <a:rPr sz="1300" b="1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pointer,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we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take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a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pointer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last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node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65" dirty="0">
                <a:solidFill>
                  <a:srgbClr val="1A1A1A"/>
                </a:solidFill>
                <a:latin typeface="Arial"/>
                <a:cs typeface="Arial"/>
              </a:rPr>
              <a:t>‘</a:t>
            </a:r>
            <a:r>
              <a:rPr sz="1300" b="1" spc="-65" dirty="0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r>
              <a:rPr sz="1300" spc="-65" dirty="0">
                <a:solidFill>
                  <a:srgbClr val="1A1A1A"/>
                </a:solidFill>
                <a:latin typeface="Tahoma"/>
                <a:cs typeface="Tahoma"/>
              </a:rPr>
              <a:t>’,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then</a:t>
            </a:r>
            <a:r>
              <a:rPr sz="13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there</a:t>
            </a:r>
            <a:r>
              <a:rPr sz="13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won’t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any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need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traverse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whole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list.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So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insertion</a:t>
            </a:r>
            <a:r>
              <a:rPr sz="1300" spc="-5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at</a:t>
            </a:r>
            <a:r>
              <a:rPr sz="13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beginning</a:t>
            </a:r>
            <a:r>
              <a:rPr sz="1300" spc="-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sz="13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at</a:t>
            </a:r>
            <a:r>
              <a:rPr sz="13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6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end</a:t>
            </a:r>
            <a:r>
              <a:rPr sz="13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takes</a:t>
            </a:r>
            <a:r>
              <a:rPr sz="1300" spc="-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constant</a:t>
            </a:r>
            <a:r>
              <a:rPr sz="1300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A1A1A"/>
                </a:solidFill>
                <a:latin typeface="Tahoma"/>
                <a:cs typeface="Tahoma"/>
              </a:rPr>
              <a:t>time,</a:t>
            </a:r>
            <a:r>
              <a:rPr sz="1300" spc="5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irrespective</a:t>
            </a:r>
            <a:r>
              <a:rPr sz="13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3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length</a:t>
            </a:r>
            <a:r>
              <a:rPr sz="1300" spc="-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300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3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A1A1A"/>
                </a:solidFill>
                <a:latin typeface="Tahoma"/>
                <a:cs typeface="Tahoma"/>
              </a:rPr>
              <a:t>list.</a:t>
            </a:r>
            <a:endParaRPr sz="1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" y="2588463"/>
            <a:ext cx="98679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Node</a:t>
            </a:r>
            <a:r>
              <a:rPr sz="1400" b="1" i="1" u="sng" spc="-65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spc="-1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628" y="1225675"/>
            <a:ext cx="3847750" cy="3381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5043" y="422605"/>
            <a:ext cx="6859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2222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circular</a:t>
            </a:r>
            <a:r>
              <a:rPr sz="1800" b="1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singly</a:t>
            </a:r>
            <a:r>
              <a:rPr sz="1800" b="1" u="sng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linked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list</a:t>
            </a:r>
            <a:r>
              <a:rPr sz="1800" b="1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implementation</a:t>
            </a:r>
            <a:r>
              <a:rPr sz="1800" b="1" u="sng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(Add</a:t>
            </a:r>
            <a:r>
              <a:rPr sz="1800" b="1" u="sng" spc="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to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tail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&amp; </a:t>
            </a:r>
            <a:r>
              <a:rPr sz="18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print)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630" y="773220"/>
            <a:ext cx="3433156" cy="42914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5043" y="68021"/>
            <a:ext cx="685927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2222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circular</a:t>
            </a:r>
            <a:r>
              <a:rPr sz="1800" b="1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singly</a:t>
            </a:r>
            <a:r>
              <a:rPr sz="1800" b="1" u="sng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linked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list</a:t>
            </a:r>
            <a:r>
              <a:rPr sz="1800" b="1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implementation</a:t>
            </a:r>
            <a:r>
              <a:rPr sz="1800" b="1" u="sng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(Add</a:t>
            </a:r>
            <a:r>
              <a:rPr sz="1800" b="1" u="sng" spc="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to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tail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&amp; </a:t>
            </a:r>
            <a:r>
              <a:rPr sz="18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print)</a:t>
            </a:r>
            <a:endParaRPr sz="1800">
              <a:latin typeface="Arial"/>
              <a:cs typeface="Arial"/>
            </a:endParaRPr>
          </a:p>
          <a:p>
            <a:pPr marL="1031875" algn="ctr">
              <a:lnSpc>
                <a:spcPct val="100000"/>
              </a:lnSpc>
              <a:spcBef>
                <a:spcPts val="1135"/>
              </a:spcBef>
            </a:pP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CLL</a:t>
            </a:r>
            <a:r>
              <a:rPr sz="1400" b="1" i="1" u="sng" spc="-3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spc="-1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4794" y="774573"/>
            <a:ext cx="4682535" cy="33626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043" y="422605"/>
            <a:ext cx="6859270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2222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circular</a:t>
            </a:r>
            <a:r>
              <a:rPr sz="1800" b="1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singly</a:t>
            </a:r>
            <a:r>
              <a:rPr sz="1800" b="1" u="sng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linked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list</a:t>
            </a:r>
            <a:r>
              <a:rPr sz="1800" b="1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implementation</a:t>
            </a:r>
            <a:r>
              <a:rPr sz="1800" b="1" u="sng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(Add</a:t>
            </a:r>
            <a:r>
              <a:rPr sz="1800" b="1" u="sng" spc="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to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tail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&amp; </a:t>
            </a:r>
            <a:r>
              <a:rPr sz="1800" b="1" u="sng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print)</a:t>
            </a:r>
            <a:endParaRPr sz="1800">
              <a:latin typeface="Arial"/>
              <a:cs typeface="Arial"/>
            </a:endParaRPr>
          </a:p>
          <a:p>
            <a:pPr marL="3416935">
              <a:lnSpc>
                <a:spcPct val="100000"/>
              </a:lnSpc>
              <a:spcBef>
                <a:spcPts val="1120"/>
              </a:spcBef>
            </a:pP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In</a:t>
            </a:r>
            <a:r>
              <a:rPr sz="1400" b="1" i="1" u="sng" spc="-3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main</a:t>
            </a:r>
            <a:r>
              <a:rPr sz="1400" b="1" i="1" u="sng" spc="-25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spc="-1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8190" y="1507616"/>
            <a:ext cx="3412115" cy="1666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9408" y="4096938"/>
            <a:ext cx="3534911" cy="4593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84" y="322529"/>
            <a:ext cx="15220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u="sng" spc="-1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Task</a:t>
            </a:r>
            <a:r>
              <a:rPr sz="2000" i="1" u="sng" spc="-1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i="1" u="sng" spc="-1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sz="2000" i="1" u="sng" spc="-1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i="1" u="sng" spc="-1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Today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47" y="804976"/>
            <a:ext cx="7903845" cy="258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100"/>
              </a:spcBef>
            </a:pPr>
            <a:r>
              <a:rPr sz="1400" b="1" spc="-130" dirty="0">
                <a:latin typeface="Tahoma"/>
                <a:cs typeface="Tahoma"/>
              </a:rPr>
              <a:t>Implement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the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method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to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delete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specific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position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from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Doubly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linked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list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given</a:t>
            </a:r>
            <a:r>
              <a:rPr sz="1400" b="1" spc="-6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the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position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150" dirty="0">
                <a:latin typeface="Tahoma"/>
                <a:cs typeface="Tahoma"/>
              </a:rPr>
              <a:t>(int)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40" dirty="0">
                <a:latin typeface="Tahoma"/>
                <a:cs typeface="Tahoma"/>
              </a:rPr>
              <a:t>as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a </a:t>
            </a:r>
            <a:r>
              <a:rPr sz="1400" b="1" spc="-114" dirty="0">
                <a:latin typeface="Tahoma"/>
                <a:cs typeface="Tahoma"/>
              </a:rPr>
              <a:t>parameter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of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the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method.</a:t>
            </a:r>
            <a:endParaRPr sz="1400" dirty="0">
              <a:latin typeface="Tahoma"/>
              <a:cs typeface="Tahoma"/>
            </a:endParaRPr>
          </a:p>
          <a:p>
            <a:pPr marL="469900" indent="-31813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Tahoma"/>
              <a:buChar char="●"/>
              <a:tabLst>
                <a:tab pos="469900" algn="l"/>
                <a:tab pos="470534" algn="l"/>
              </a:tabLst>
            </a:pPr>
            <a:r>
              <a:rPr sz="1400" b="1" spc="-85" dirty="0">
                <a:solidFill>
                  <a:srgbClr val="C00000"/>
                </a:solidFill>
                <a:latin typeface="Tahoma"/>
                <a:cs typeface="Tahoma"/>
              </a:rPr>
              <a:t>You</a:t>
            </a:r>
            <a:r>
              <a:rPr sz="1400" b="1" spc="-4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10" dirty="0">
                <a:solidFill>
                  <a:srgbClr val="C00000"/>
                </a:solidFill>
                <a:latin typeface="Tahoma"/>
                <a:cs typeface="Tahoma"/>
              </a:rPr>
              <a:t>should</a:t>
            </a:r>
            <a:r>
              <a:rPr sz="1400" b="1" spc="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C00000"/>
                </a:solidFill>
                <a:latin typeface="Tahoma"/>
                <a:cs typeface="Tahoma"/>
              </a:rPr>
              <a:t>start</a:t>
            </a:r>
            <a:r>
              <a:rPr sz="1400" b="1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C00000"/>
                </a:solidFill>
                <a:latin typeface="Tahoma"/>
                <a:cs typeface="Tahoma"/>
              </a:rPr>
              <a:t>from</a:t>
            </a:r>
            <a:r>
              <a:rPr sz="14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4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10" dirty="0">
                <a:solidFill>
                  <a:srgbClr val="C00000"/>
                </a:solidFill>
                <a:latin typeface="Tahoma"/>
                <a:cs typeface="Tahoma"/>
              </a:rPr>
              <a:t>uploaded</a:t>
            </a:r>
            <a:r>
              <a:rPr sz="1400" b="1" spc="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C00000"/>
                </a:solidFill>
                <a:latin typeface="Tahoma"/>
                <a:cs typeface="Tahoma"/>
              </a:rPr>
              <a:t>file</a:t>
            </a:r>
            <a:r>
              <a:rPr sz="14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C00000"/>
                </a:solidFill>
                <a:latin typeface="Tahoma"/>
                <a:cs typeface="Tahoma"/>
              </a:rPr>
              <a:t>on</a:t>
            </a:r>
            <a:r>
              <a:rPr sz="14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C00000"/>
                </a:solidFill>
                <a:latin typeface="Tahoma"/>
                <a:cs typeface="Tahoma"/>
              </a:rPr>
              <a:t>moodle</a:t>
            </a:r>
            <a:r>
              <a:rPr sz="1400" b="1" spc="1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C00000"/>
                </a:solidFill>
                <a:latin typeface="Arial"/>
                <a:cs typeface="Arial"/>
              </a:rPr>
              <a:t>“</a:t>
            </a:r>
            <a:r>
              <a:rPr sz="1400" b="1" spc="-85" dirty="0">
                <a:solidFill>
                  <a:srgbClr val="C00000"/>
                </a:solidFill>
                <a:latin typeface="Tahoma"/>
                <a:cs typeface="Tahoma"/>
              </a:rPr>
              <a:t>Lab4_task_beginning_for_students</a:t>
            </a:r>
            <a:r>
              <a:rPr sz="1400" b="1" spc="-85" dirty="0">
                <a:solidFill>
                  <a:srgbClr val="C00000"/>
                </a:solidFill>
                <a:latin typeface="Arial"/>
                <a:cs typeface="Arial"/>
              </a:rPr>
              <a:t>”</a:t>
            </a:r>
            <a:endParaRPr sz="14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Font typeface="Tahoma"/>
              <a:buChar char="●"/>
              <a:tabLst>
                <a:tab pos="469900" algn="l"/>
                <a:tab pos="470534" algn="l"/>
              </a:tabLst>
            </a:pPr>
            <a:r>
              <a:rPr sz="1400" b="1" spc="-85" dirty="0">
                <a:solidFill>
                  <a:srgbClr val="C00000"/>
                </a:solidFill>
                <a:latin typeface="Tahoma"/>
                <a:cs typeface="Tahoma"/>
              </a:rPr>
              <a:t>You</a:t>
            </a:r>
            <a:r>
              <a:rPr sz="1400" b="1" spc="-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rgbClr val="C00000"/>
                </a:solidFill>
                <a:latin typeface="Tahoma"/>
                <a:cs typeface="Tahoma"/>
              </a:rPr>
              <a:t>must</a:t>
            </a:r>
            <a:r>
              <a:rPr sz="1400" b="1" spc="-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rgbClr val="C00000"/>
                </a:solidFill>
                <a:latin typeface="Tahoma"/>
                <a:cs typeface="Tahoma"/>
              </a:rPr>
              <a:t>rename</a:t>
            </a:r>
            <a:r>
              <a:rPr sz="14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400" b="1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C00000"/>
                </a:solidFill>
                <a:latin typeface="Tahoma"/>
                <a:cs typeface="Tahoma"/>
              </a:rPr>
              <a:t>file</a:t>
            </a:r>
            <a:r>
              <a:rPr sz="1400" b="1" spc="-2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C00000"/>
                </a:solidFill>
                <a:latin typeface="Tahoma"/>
                <a:cs typeface="Tahoma"/>
              </a:rPr>
              <a:t>with</a:t>
            </a:r>
            <a:r>
              <a:rPr sz="1400" b="1" spc="-7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C00000"/>
                </a:solidFill>
                <a:latin typeface="Tahoma"/>
                <a:cs typeface="Tahoma"/>
              </a:rPr>
              <a:t>format</a:t>
            </a:r>
            <a:r>
              <a:rPr sz="1400" b="1" spc="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C00000"/>
                </a:solidFill>
                <a:latin typeface="Arial"/>
                <a:cs typeface="Arial"/>
              </a:rPr>
              <a:t>“</a:t>
            </a:r>
            <a:r>
              <a:rPr sz="1400" b="1" spc="-75" dirty="0">
                <a:solidFill>
                  <a:srgbClr val="C00000"/>
                </a:solidFill>
                <a:latin typeface="Tahoma"/>
                <a:cs typeface="Tahoma"/>
              </a:rPr>
              <a:t>yourID_yourName_lab4_task</a:t>
            </a:r>
            <a:r>
              <a:rPr sz="1400" b="1" spc="-75" dirty="0">
                <a:solidFill>
                  <a:srgbClr val="C00000"/>
                </a:solidFill>
                <a:latin typeface="Arial"/>
                <a:cs typeface="Arial"/>
              </a:rPr>
              <a:t>”</a:t>
            </a:r>
            <a:endParaRPr sz="14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840"/>
              </a:spcBef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latin typeface="Tahoma"/>
                <a:cs typeface="Tahoma"/>
              </a:rPr>
              <a:t>Function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name</a:t>
            </a:r>
            <a:r>
              <a:rPr sz="1400" dirty="0">
                <a:latin typeface="Tahoma"/>
                <a:cs typeface="Tahoma"/>
              </a:rPr>
              <a:t> </a:t>
            </a:r>
            <a:r>
              <a:rPr sz="1400" spc="-20" dirty="0">
                <a:latin typeface="Arial"/>
                <a:cs typeface="Arial"/>
              </a:rPr>
              <a:t>“</a:t>
            </a:r>
            <a:r>
              <a:rPr sz="1400" spc="-20" dirty="0">
                <a:latin typeface="Tahoma"/>
                <a:cs typeface="Tahoma"/>
              </a:rPr>
              <a:t>remove_at_position(int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position)</a:t>
            </a:r>
            <a:r>
              <a:rPr sz="1400" spc="-10" dirty="0">
                <a:latin typeface="Arial"/>
                <a:cs typeface="Arial"/>
              </a:rPr>
              <a:t>”</a:t>
            </a:r>
            <a:endParaRPr sz="1400" dirty="0">
              <a:latin typeface="Arial"/>
              <a:cs typeface="Arial"/>
            </a:endParaRPr>
          </a:p>
          <a:p>
            <a:pPr marL="469900" indent="-318135">
              <a:lnSpc>
                <a:spcPct val="100000"/>
              </a:lnSpc>
              <a:spcBef>
                <a:spcPts val="844"/>
              </a:spcBef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method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will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return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Boolean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variable.</a:t>
            </a:r>
            <a:endParaRPr sz="1400" dirty="0">
              <a:latin typeface="Tahoma"/>
              <a:cs typeface="Tahoma"/>
            </a:endParaRPr>
          </a:p>
          <a:p>
            <a:pPr marL="469900" indent="-318135">
              <a:lnSpc>
                <a:spcPct val="100000"/>
              </a:lnSpc>
              <a:spcBef>
                <a:spcPts val="840"/>
              </a:spcBef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method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returns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true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if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value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deleted.</a:t>
            </a:r>
            <a:endParaRPr sz="1400" dirty="0">
              <a:latin typeface="Tahoma"/>
              <a:cs typeface="Tahoma"/>
            </a:endParaRPr>
          </a:p>
          <a:p>
            <a:pPr marL="469900" indent="-318135">
              <a:lnSpc>
                <a:spcPct val="100000"/>
              </a:lnSpc>
              <a:spcBef>
                <a:spcPts val="840"/>
              </a:spcBef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latin typeface="Tahoma"/>
                <a:cs typeface="Tahoma"/>
              </a:rPr>
              <a:t>The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method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returns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false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if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value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doesn’t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deleted.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455" y="4435855"/>
            <a:ext cx="34963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20" dirty="0">
                <a:latin typeface="Tahoma"/>
                <a:cs typeface="Tahoma"/>
              </a:rPr>
              <a:t>See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next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slide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get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required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output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13432" y="3557015"/>
            <a:ext cx="4434840" cy="802005"/>
            <a:chOff x="2313432" y="3557015"/>
            <a:chExt cx="4434840" cy="8020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3432" y="3557015"/>
              <a:ext cx="3017520" cy="8016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9511" y="3904487"/>
              <a:ext cx="957072" cy="3230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8191" y="3910583"/>
              <a:ext cx="640080" cy="3230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718047" y="4008120"/>
            <a:ext cx="335280" cy="1130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890"/>
              </a:lnSpc>
            </a:pPr>
            <a:r>
              <a:rPr sz="1050" b="1" spc="-25" dirty="0">
                <a:solidFill>
                  <a:srgbClr val="1A1A1A"/>
                </a:solidFill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84" y="322529"/>
            <a:ext cx="15220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u="sng" spc="-16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Task</a:t>
            </a:r>
            <a:r>
              <a:rPr sz="2000" i="1" u="sng" spc="-1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i="1" u="sng" spc="-1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of</a:t>
            </a:r>
            <a:r>
              <a:rPr sz="2000" i="1" u="sng" spc="-1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i="1" u="sng" spc="-1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Today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409"/>
              </a:spcBef>
              <a:buChar char="●"/>
              <a:tabLst>
                <a:tab pos="329565" algn="l"/>
                <a:tab pos="330200" algn="l"/>
              </a:tabLst>
            </a:pPr>
            <a:r>
              <a:rPr spc="-85" dirty="0"/>
              <a:t>In</a:t>
            </a:r>
            <a:r>
              <a:rPr spc="-30" dirty="0"/>
              <a:t> </a:t>
            </a:r>
            <a:r>
              <a:rPr spc="-20" dirty="0"/>
              <a:t>main</a:t>
            </a:r>
            <a:r>
              <a:rPr spc="-55" dirty="0"/>
              <a:t> </a:t>
            </a:r>
            <a:r>
              <a:rPr dirty="0"/>
              <a:t>function</a:t>
            </a:r>
            <a:r>
              <a:rPr spc="-30" dirty="0"/>
              <a:t> </a:t>
            </a:r>
            <a:r>
              <a:rPr dirty="0"/>
              <a:t>you</a:t>
            </a:r>
            <a:r>
              <a:rPr spc="-25" dirty="0"/>
              <a:t> </a:t>
            </a:r>
            <a:r>
              <a:rPr dirty="0"/>
              <a:t>should</a:t>
            </a:r>
            <a:r>
              <a:rPr spc="-5" dirty="0"/>
              <a:t> </a:t>
            </a:r>
            <a:r>
              <a:rPr dirty="0"/>
              <a:t>follow</a:t>
            </a:r>
            <a:r>
              <a:rPr spc="-35" dirty="0"/>
              <a:t> </a:t>
            </a:r>
            <a:r>
              <a:rPr dirty="0"/>
              <a:t>below</a:t>
            </a:r>
            <a:r>
              <a:rPr spc="-35" dirty="0"/>
              <a:t> </a:t>
            </a:r>
            <a:r>
              <a:rPr dirty="0"/>
              <a:t>ordering in</a:t>
            </a:r>
            <a:r>
              <a:rPr spc="-25" dirty="0"/>
              <a:t> </a:t>
            </a:r>
            <a:r>
              <a:rPr spc="-20" dirty="0"/>
              <a:t>calling</a:t>
            </a:r>
            <a:r>
              <a:rPr spc="-7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try</a:t>
            </a:r>
            <a:r>
              <a:rPr spc="-20" dirty="0"/>
              <a:t> all</a:t>
            </a:r>
            <a:r>
              <a:rPr spc="-65" dirty="0"/>
              <a:t> </a:t>
            </a:r>
            <a:r>
              <a:rPr spc="-20" dirty="0"/>
              <a:t>cases</a:t>
            </a:r>
            <a:r>
              <a:rPr spc="-5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deleting</a:t>
            </a:r>
            <a:r>
              <a:rPr spc="-50" dirty="0"/>
              <a:t> </a:t>
            </a:r>
            <a:r>
              <a:rPr spc="-10" dirty="0"/>
              <a:t>that:</a:t>
            </a:r>
          </a:p>
          <a:p>
            <a:pPr marL="899794" lvl="1" indent="-113664">
              <a:lnSpc>
                <a:spcPct val="100000"/>
              </a:lnSpc>
              <a:spcBef>
                <a:spcPts val="310"/>
              </a:spcBef>
              <a:buChar char="-"/>
              <a:tabLst>
                <a:tab pos="900430" algn="l"/>
              </a:tabLst>
            </a:pPr>
            <a:r>
              <a:rPr sz="1400" dirty="0">
                <a:latin typeface="Tahoma"/>
                <a:cs typeface="Tahoma"/>
              </a:rPr>
              <a:t>delete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head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Arial"/>
                <a:cs typeface="Arial"/>
              </a:rPr>
              <a:t>“</a:t>
            </a:r>
            <a:r>
              <a:rPr sz="1400" spc="-10" dirty="0">
                <a:latin typeface="Tahoma"/>
                <a:cs typeface="Tahoma"/>
              </a:rPr>
              <a:t>remove_at_position(1)</a:t>
            </a:r>
            <a:r>
              <a:rPr sz="1400" spc="-10" dirty="0">
                <a:latin typeface="Arial"/>
                <a:cs typeface="Arial"/>
              </a:rPr>
              <a:t>”</a:t>
            </a:r>
            <a:endParaRPr sz="1400" dirty="0">
              <a:latin typeface="Arial"/>
              <a:cs typeface="Arial"/>
            </a:endParaRPr>
          </a:p>
          <a:p>
            <a:pPr marL="899794" lvl="1" indent="-113664">
              <a:lnSpc>
                <a:spcPct val="100000"/>
              </a:lnSpc>
              <a:spcBef>
                <a:spcPts val="5"/>
              </a:spcBef>
              <a:buChar char="-"/>
              <a:tabLst>
                <a:tab pos="900430" algn="l"/>
                <a:tab pos="1851025" algn="l"/>
              </a:tabLst>
            </a:pPr>
            <a:r>
              <a:rPr sz="1400" dirty="0">
                <a:latin typeface="Tahoma"/>
                <a:cs typeface="Tahoma"/>
              </a:rPr>
              <a:t>delete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tail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10" dirty="0">
                <a:latin typeface="Arial"/>
                <a:cs typeface="Arial"/>
              </a:rPr>
              <a:t>“</a:t>
            </a:r>
            <a:r>
              <a:rPr sz="1400" spc="-10" dirty="0">
                <a:latin typeface="Tahoma"/>
                <a:cs typeface="Tahoma"/>
              </a:rPr>
              <a:t>remove_at_position(4)</a:t>
            </a:r>
            <a:r>
              <a:rPr sz="1400" spc="-10" dirty="0">
                <a:latin typeface="Arial"/>
                <a:cs typeface="Arial"/>
              </a:rPr>
              <a:t>”</a:t>
            </a:r>
            <a:endParaRPr sz="1400" dirty="0">
              <a:latin typeface="Arial"/>
              <a:cs typeface="Arial"/>
            </a:endParaRPr>
          </a:p>
          <a:p>
            <a:pPr marL="899794" lvl="1" indent="-113664">
              <a:lnSpc>
                <a:spcPct val="100000"/>
              </a:lnSpc>
              <a:buChar char="-"/>
              <a:tabLst>
                <a:tab pos="900430" algn="l"/>
              </a:tabLst>
            </a:pPr>
            <a:r>
              <a:rPr sz="1400" dirty="0">
                <a:latin typeface="Tahoma"/>
                <a:cs typeface="Tahoma"/>
              </a:rPr>
              <a:t>delete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second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node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Arial"/>
                <a:cs typeface="Arial"/>
              </a:rPr>
              <a:t>“</a:t>
            </a:r>
            <a:r>
              <a:rPr sz="1400" spc="-10" dirty="0">
                <a:latin typeface="Tahoma"/>
                <a:cs typeface="Tahoma"/>
              </a:rPr>
              <a:t>remove_at_position(2)</a:t>
            </a:r>
            <a:r>
              <a:rPr sz="1400" spc="-10" dirty="0">
                <a:latin typeface="Arial"/>
                <a:cs typeface="Arial"/>
              </a:rPr>
              <a:t>”</a:t>
            </a:r>
            <a:endParaRPr sz="1400" dirty="0">
              <a:latin typeface="Arial"/>
              <a:cs typeface="Arial"/>
            </a:endParaRPr>
          </a:p>
          <a:p>
            <a:pPr marL="899794" lvl="1" indent="-113664">
              <a:lnSpc>
                <a:spcPct val="100000"/>
              </a:lnSpc>
              <a:buChar char="-"/>
              <a:tabLst>
                <a:tab pos="900430" algn="l"/>
              </a:tabLst>
            </a:pPr>
            <a:r>
              <a:rPr sz="1400" dirty="0">
                <a:latin typeface="Tahoma"/>
                <a:cs typeface="Tahoma"/>
              </a:rPr>
              <a:t>delete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out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range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Arial"/>
                <a:cs typeface="Arial"/>
              </a:rPr>
              <a:t>“</a:t>
            </a:r>
            <a:r>
              <a:rPr sz="1400" spc="-10" dirty="0">
                <a:latin typeface="Tahoma"/>
                <a:cs typeface="Tahoma"/>
              </a:rPr>
              <a:t>remove_at_position(6)</a:t>
            </a:r>
            <a:r>
              <a:rPr sz="1400" spc="-10" dirty="0">
                <a:latin typeface="Arial"/>
                <a:cs typeface="Arial"/>
              </a:rPr>
              <a:t>”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Tahoma"/>
              <a:buChar char="-"/>
            </a:pPr>
            <a:endParaRPr sz="1600" dirty="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1210"/>
              </a:spcBef>
              <a:buChar char="●"/>
              <a:tabLst>
                <a:tab pos="329565" algn="l"/>
                <a:tab pos="330200" algn="l"/>
              </a:tabLst>
            </a:pPr>
            <a:r>
              <a:rPr dirty="0"/>
              <a:t>You</a:t>
            </a:r>
            <a:r>
              <a:rPr spc="-40" dirty="0"/>
              <a:t> </a:t>
            </a:r>
            <a:r>
              <a:rPr dirty="0"/>
              <a:t>should</a:t>
            </a:r>
            <a:r>
              <a:rPr spc="-15" dirty="0"/>
              <a:t> </a:t>
            </a:r>
            <a:r>
              <a:rPr spc="-20" dirty="0"/>
              <a:t>get</a:t>
            </a:r>
            <a:r>
              <a:rPr spc="-7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below</a:t>
            </a:r>
            <a:r>
              <a:rPr spc="-15" dirty="0"/>
              <a:t> </a:t>
            </a:r>
            <a:r>
              <a:rPr spc="-10" dirty="0"/>
              <a:t>output: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966" y="2671299"/>
            <a:ext cx="5924050" cy="1897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Agenda</a:t>
            </a:r>
            <a:r>
              <a:rPr spc="-140" dirty="0"/>
              <a:t> </a:t>
            </a:r>
            <a:r>
              <a:rPr dirty="0"/>
              <a:t>for</a:t>
            </a:r>
            <a:r>
              <a:rPr spc="-170" dirty="0"/>
              <a:t> </a:t>
            </a:r>
            <a:r>
              <a:rPr spc="5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34368"/>
            <a:ext cx="5065065" cy="207772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35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What</a:t>
            </a:r>
            <a:r>
              <a:rPr sz="1300" spc="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is Doubly</a:t>
            </a:r>
            <a:r>
              <a:rPr sz="1300" spc="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Linked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List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DLL</a:t>
            </a:r>
            <a:r>
              <a:rPr sz="1300" spc="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Creation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4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Traversing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-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DLL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15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Insertion</a:t>
            </a:r>
            <a:r>
              <a:rPr sz="13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at</a:t>
            </a:r>
            <a:r>
              <a:rPr sz="1300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tail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Deletion from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tail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circular</a:t>
            </a:r>
            <a:r>
              <a:rPr sz="1300" spc="-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singly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linked</a:t>
            </a:r>
            <a:r>
              <a:rPr sz="1300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list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spc="60" dirty="0">
                <a:solidFill>
                  <a:srgbClr val="585858"/>
                </a:solidFill>
                <a:latin typeface="Tahoma"/>
                <a:cs typeface="Tahoma"/>
              </a:rPr>
              <a:t>Why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Circular</a:t>
            </a:r>
            <a:r>
              <a:rPr sz="1300" spc="-2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Linked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List?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20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circular</a:t>
            </a:r>
            <a:r>
              <a:rPr sz="1300" spc="-6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singly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linked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list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implementation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 (Add</a:t>
            </a:r>
            <a:r>
              <a:rPr sz="13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to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tail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&amp;</a:t>
            </a:r>
            <a:r>
              <a:rPr sz="1300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print)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Task</a:t>
            </a:r>
            <a:endParaRPr sz="13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EB5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056" y="4169663"/>
            <a:ext cx="746760" cy="45720"/>
          </a:xfrm>
          <a:custGeom>
            <a:avLst/>
            <a:gdLst/>
            <a:ahLst/>
            <a:cxnLst/>
            <a:rect l="l" t="t" r="r" b="b"/>
            <a:pathLst>
              <a:path w="746760" h="45720">
                <a:moveTo>
                  <a:pt x="746760" y="0"/>
                </a:moveTo>
                <a:lnTo>
                  <a:pt x="377952" y="0"/>
                </a:lnTo>
                <a:lnTo>
                  <a:pt x="374904" y="0"/>
                </a:lnTo>
                <a:lnTo>
                  <a:pt x="0" y="0"/>
                </a:lnTo>
                <a:lnTo>
                  <a:pt x="0" y="45720"/>
                </a:lnTo>
                <a:lnTo>
                  <a:pt x="374904" y="45720"/>
                </a:lnTo>
                <a:lnTo>
                  <a:pt x="377952" y="45720"/>
                </a:lnTo>
                <a:lnTo>
                  <a:pt x="746760" y="45720"/>
                </a:lnTo>
                <a:lnTo>
                  <a:pt x="746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431" y="2052650"/>
            <a:ext cx="2400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FFFFFF"/>
                </a:solidFill>
              </a:rPr>
              <a:t>Thank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you.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Doubly</a:t>
            </a:r>
            <a:r>
              <a:rPr spc="-60" dirty="0"/>
              <a:t> </a:t>
            </a:r>
            <a:r>
              <a:rPr dirty="0"/>
              <a:t>Linked</a:t>
            </a:r>
            <a:r>
              <a:rPr spc="-55" dirty="0"/>
              <a:t> </a:t>
            </a:r>
            <a:r>
              <a:rPr dirty="0"/>
              <a:t>List</a:t>
            </a:r>
            <a:r>
              <a:rPr spc="-55" dirty="0"/>
              <a:t> </a:t>
            </a:r>
            <a:r>
              <a:rPr spc="-20" dirty="0"/>
              <a:t>(DLL)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599" y="2134367"/>
            <a:ext cx="5263845" cy="69442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35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Linked</a:t>
            </a:r>
            <a:r>
              <a:rPr sz="1300" spc="-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list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3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which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every</a:t>
            </a:r>
            <a:r>
              <a:rPr sz="1300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has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next</a:t>
            </a:r>
            <a:r>
              <a:rPr sz="13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pointer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back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pointer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Every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contains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address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next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sz="1300" spc="-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except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last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endParaRPr sz="1300" dirty="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4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Every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sz="1300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contains</a:t>
            </a:r>
            <a:r>
              <a:rPr sz="1300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address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previous node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except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first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endParaRPr sz="13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678081"/>
            <a:ext cx="8839200" cy="6494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95" dirty="0">
                <a:uFill>
                  <a:solidFill>
                    <a:srgbClr val="1A1A1A"/>
                  </a:solidFill>
                </a:uFill>
              </a:rPr>
              <a:t>DLL</a:t>
            </a:r>
            <a:r>
              <a:rPr u="sng" spc="-165" dirty="0">
                <a:uFill>
                  <a:solidFill>
                    <a:srgbClr val="1A1A1A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1A1A1A"/>
                  </a:solidFill>
                </a:uFill>
              </a:rPr>
              <a:t>Creation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951" y="509015"/>
            <a:ext cx="5791576" cy="11393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5676" y="1772858"/>
            <a:ext cx="5285045" cy="33318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7555" y="2942970"/>
            <a:ext cx="986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Node</a:t>
            </a:r>
            <a:r>
              <a:rPr sz="1400" b="1" i="1" u="sng" spc="-5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spc="-1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Class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95" dirty="0">
                <a:uFill>
                  <a:solidFill>
                    <a:srgbClr val="1A1A1A"/>
                  </a:solidFill>
                </a:uFill>
              </a:rPr>
              <a:t>DLL</a:t>
            </a:r>
            <a:r>
              <a:rPr u="sng" spc="-165" dirty="0">
                <a:uFill>
                  <a:solidFill>
                    <a:srgbClr val="1A1A1A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1A1A1A"/>
                  </a:solidFill>
                </a:uFill>
              </a:rPr>
              <a:t>Creation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4032"/>
            <a:ext cx="3676234" cy="7236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9020" y="2507741"/>
            <a:ext cx="12153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i="1" u="sng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Main</a:t>
            </a:r>
            <a:r>
              <a:rPr sz="1400" b="1" i="1" u="sng" spc="-5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 </a:t>
            </a:r>
            <a:r>
              <a:rPr sz="1400" b="1" i="1" u="sng" spc="-10" dirty="0">
                <a:solidFill>
                  <a:srgbClr val="333E42"/>
                </a:solidFill>
                <a:uFill>
                  <a:solidFill>
                    <a:srgbClr val="333E42"/>
                  </a:solidFill>
                </a:u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9623" y="350519"/>
            <a:ext cx="4276344" cy="4794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86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Doubly</a:t>
            </a:r>
            <a:r>
              <a:rPr spc="-60" dirty="0"/>
              <a:t> </a:t>
            </a:r>
            <a:r>
              <a:rPr dirty="0"/>
              <a:t>Linked</a:t>
            </a:r>
            <a:r>
              <a:rPr spc="-55" dirty="0"/>
              <a:t> </a:t>
            </a:r>
            <a:r>
              <a:rPr dirty="0"/>
              <a:t>List</a:t>
            </a:r>
            <a:r>
              <a:rPr spc="-55" dirty="0"/>
              <a:t> </a:t>
            </a:r>
            <a:r>
              <a:rPr spc="-20" dirty="0"/>
              <a:t>(DLL)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4735" y="2134368"/>
            <a:ext cx="5299710" cy="7112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335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Linked</a:t>
            </a:r>
            <a:r>
              <a:rPr sz="1300" spc="-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list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in</a:t>
            </a:r>
            <a:r>
              <a:rPr sz="13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which</a:t>
            </a:r>
            <a:r>
              <a:rPr sz="1300" spc="-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every</a:t>
            </a:r>
            <a:r>
              <a:rPr sz="1300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has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next</a:t>
            </a:r>
            <a:r>
              <a:rPr sz="13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pointer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and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a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back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pointer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0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Every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contains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address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7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next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sz="1300" spc="-7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except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last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endParaRPr sz="1300">
              <a:latin typeface="Tahoma"/>
              <a:cs typeface="Tahoma"/>
            </a:endParaRPr>
          </a:p>
          <a:p>
            <a:pPr marL="323215" indent="-311150">
              <a:lnSpc>
                <a:spcPct val="100000"/>
              </a:lnSpc>
              <a:spcBef>
                <a:spcPts val="244"/>
              </a:spcBef>
              <a:buChar char="●"/>
              <a:tabLst>
                <a:tab pos="323215" algn="l"/>
                <a:tab pos="324485" algn="l"/>
              </a:tabLst>
            </a:pP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Every</a:t>
            </a:r>
            <a:r>
              <a:rPr sz="1300" spc="-4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r>
              <a:rPr sz="1300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contains</a:t>
            </a:r>
            <a:r>
              <a:rPr sz="1300" spc="-3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address</a:t>
            </a:r>
            <a:r>
              <a:rPr sz="1300" spc="-3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of</a:t>
            </a:r>
            <a:r>
              <a:rPr sz="1300" spc="-6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previous node</a:t>
            </a:r>
            <a:r>
              <a:rPr sz="1300" spc="-55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except</a:t>
            </a:r>
            <a:r>
              <a:rPr sz="1300" spc="-4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the</a:t>
            </a:r>
            <a:r>
              <a:rPr sz="1300" spc="-1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585858"/>
                </a:solidFill>
                <a:latin typeface="Tahoma"/>
                <a:cs typeface="Tahoma"/>
              </a:rPr>
              <a:t>first</a:t>
            </a:r>
            <a:r>
              <a:rPr sz="1300" spc="-50" dirty="0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585858"/>
                </a:solidFill>
                <a:latin typeface="Tahoma"/>
                <a:cs typeface="Tahoma"/>
              </a:rPr>
              <a:t>node</a:t>
            </a:r>
            <a:endParaRPr sz="1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17" y="3678082"/>
            <a:ext cx="8596228" cy="5168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95" dirty="0">
                <a:uFill>
                  <a:solidFill>
                    <a:srgbClr val="1A1A1A"/>
                  </a:solidFill>
                </a:uFill>
              </a:rPr>
              <a:t>DLL</a:t>
            </a:r>
            <a:r>
              <a:rPr u="sng" spc="-125" dirty="0">
                <a:uFill>
                  <a:solidFill>
                    <a:srgbClr val="1A1A1A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1A1A1A"/>
                  </a:solidFill>
                </a:uFill>
              </a:rPr>
              <a:t>Creation</a:t>
            </a:r>
            <a:r>
              <a:rPr u="sng" spc="-70" dirty="0">
                <a:uFill>
                  <a:solidFill>
                    <a:srgbClr val="1A1A1A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1A1A1A"/>
                  </a:solidFill>
                </a:uFill>
              </a:rPr>
              <a:t>(Better</a:t>
            </a:r>
            <a:r>
              <a:rPr u="sng" spc="-100" dirty="0">
                <a:uFill>
                  <a:solidFill>
                    <a:srgbClr val="1A1A1A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1A1A1A"/>
                  </a:solidFill>
                </a:uFill>
              </a:rPr>
              <a:t>approach)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24984" y="2307386"/>
            <a:ext cx="3676650" cy="1031875"/>
            <a:chOff x="4824984" y="2307386"/>
            <a:chExt cx="3676650" cy="1031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4984" y="2615183"/>
              <a:ext cx="3676234" cy="7236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2256" y="2307386"/>
              <a:ext cx="751116" cy="80297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79284" y="2331719"/>
              <a:ext cx="612140" cy="607060"/>
            </a:xfrm>
            <a:custGeom>
              <a:avLst/>
              <a:gdLst/>
              <a:ahLst/>
              <a:cxnLst/>
              <a:rect l="l" t="t" r="r" b="b"/>
              <a:pathLst>
                <a:path w="612140" h="607060">
                  <a:moveTo>
                    <a:pt x="13589" y="492252"/>
                  </a:moveTo>
                  <a:lnTo>
                    <a:pt x="7874" y="495681"/>
                  </a:lnTo>
                  <a:lnTo>
                    <a:pt x="2032" y="498983"/>
                  </a:lnTo>
                  <a:lnTo>
                    <a:pt x="0" y="506476"/>
                  </a:lnTo>
                  <a:lnTo>
                    <a:pt x="58420" y="606552"/>
                  </a:lnTo>
                  <a:lnTo>
                    <a:pt x="72575" y="582295"/>
                  </a:lnTo>
                  <a:lnTo>
                    <a:pt x="46227" y="582295"/>
                  </a:lnTo>
                  <a:lnTo>
                    <a:pt x="46227" y="537228"/>
                  </a:lnTo>
                  <a:lnTo>
                    <a:pt x="24511" y="499999"/>
                  </a:lnTo>
                  <a:lnTo>
                    <a:pt x="21082" y="494156"/>
                  </a:lnTo>
                  <a:lnTo>
                    <a:pt x="13589" y="492252"/>
                  </a:lnTo>
                  <a:close/>
                </a:path>
                <a:path w="612140" h="607060">
                  <a:moveTo>
                    <a:pt x="46228" y="537228"/>
                  </a:moveTo>
                  <a:lnTo>
                    <a:pt x="46227" y="582295"/>
                  </a:lnTo>
                  <a:lnTo>
                    <a:pt x="70612" y="582295"/>
                  </a:lnTo>
                  <a:lnTo>
                    <a:pt x="70612" y="576199"/>
                  </a:lnTo>
                  <a:lnTo>
                    <a:pt x="47879" y="576199"/>
                  </a:lnTo>
                  <a:lnTo>
                    <a:pt x="58420" y="558128"/>
                  </a:lnTo>
                  <a:lnTo>
                    <a:pt x="46228" y="537228"/>
                  </a:lnTo>
                  <a:close/>
                </a:path>
                <a:path w="612140" h="607060">
                  <a:moveTo>
                    <a:pt x="103250" y="492252"/>
                  </a:moveTo>
                  <a:lnTo>
                    <a:pt x="95758" y="494156"/>
                  </a:lnTo>
                  <a:lnTo>
                    <a:pt x="92329" y="499999"/>
                  </a:lnTo>
                  <a:lnTo>
                    <a:pt x="70612" y="537228"/>
                  </a:lnTo>
                  <a:lnTo>
                    <a:pt x="70612" y="582295"/>
                  </a:lnTo>
                  <a:lnTo>
                    <a:pt x="72575" y="582295"/>
                  </a:lnTo>
                  <a:lnTo>
                    <a:pt x="116840" y="506476"/>
                  </a:lnTo>
                  <a:lnTo>
                    <a:pt x="114808" y="498983"/>
                  </a:lnTo>
                  <a:lnTo>
                    <a:pt x="108966" y="495681"/>
                  </a:lnTo>
                  <a:lnTo>
                    <a:pt x="103250" y="492252"/>
                  </a:lnTo>
                  <a:close/>
                </a:path>
                <a:path w="612140" h="607060">
                  <a:moveTo>
                    <a:pt x="58420" y="558128"/>
                  </a:moveTo>
                  <a:lnTo>
                    <a:pt x="47879" y="576199"/>
                  </a:lnTo>
                  <a:lnTo>
                    <a:pt x="68961" y="576199"/>
                  </a:lnTo>
                  <a:lnTo>
                    <a:pt x="58420" y="558128"/>
                  </a:lnTo>
                  <a:close/>
                </a:path>
                <a:path w="612140" h="607060">
                  <a:moveTo>
                    <a:pt x="70612" y="537228"/>
                  </a:moveTo>
                  <a:lnTo>
                    <a:pt x="58420" y="558128"/>
                  </a:lnTo>
                  <a:lnTo>
                    <a:pt x="68961" y="576199"/>
                  </a:lnTo>
                  <a:lnTo>
                    <a:pt x="70612" y="576199"/>
                  </a:lnTo>
                  <a:lnTo>
                    <a:pt x="70612" y="537228"/>
                  </a:lnTo>
                  <a:close/>
                </a:path>
                <a:path w="612140" h="607060">
                  <a:moveTo>
                    <a:pt x="587375" y="291084"/>
                  </a:moveTo>
                  <a:lnTo>
                    <a:pt x="51689" y="291084"/>
                  </a:lnTo>
                  <a:lnTo>
                    <a:pt x="46227" y="296545"/>
                  </a:lnTo>
                  <a:lnTo>
                    <a:pt x="46228" y="537228"/>
                  </a:lnTo>
                  <a:lnTo>
                    <a:pt x="58420" y="558128"/>
                  </a:lnTo>
                  <a:lnTo>
                    <a:pt x="70612" y="537228"/>
                  </a:lnTo>
                  <a:lnTo>
                    <a:pt x="70612" y="315468"/>
                  </a:lnTo>
                  <a:lnTo>
                    <a:pt x="58420" y="315468"/>
                  </a:lnTo>
                  <a:lnTo>
                    <a:pt x="70612" y="303276"/>
                  </a:lnTo>
                  <a:lnTo>
                    <a:pt x="587375" y="303276"/>
                  </a:lnTo>
                  <a:lnTo>
                    <a:pt x="587375" y="291084"/>
                  </a:lnTo>
                  <a:close/>
                </a:path>
                <a:path w="612140" h="607060">
                  <a:moveTo>
                    <a:pt x="70612" y="303276"/>
                  </a:moveTo>
                  <a:lnTo>
                    <a:pt x="58420" y="315468"/>
                  </a:lnTo>
                  <a:lnTo>
                    <a:pt x="70612" y="315468"/>
                  </a:lnTo>
                  <a:lnTo>
                    <a:pt x="70612" y="303276"/>
                  </a:lnTo>
                  <a:close/>
                </a:path>
                <a:path w="612140" h="607060">
                  <a:moveTo>
                    <a:pt x="611759" y="291084"/>
                  </a:moveTo>
                  <a:lnTo>
                    <a:pt x="599567" y="291084"/>
                  </a:lnTo>
                  <a:lnTo>
                    <a:pt x="587375" y="303276"/>
                  </a:lnTo>
                  <a:lnTo>
                    <a:pt x="70612" y="303276"/>
                  </a:lnTo>
                  <a:lnTo>
                    <a:pt x="70612" y="315468"/>
                  </a:lnTo>
                  <a:lnTo>
                    <a:pt x="606298" y="315468"/>
                  </a:lnTo>
                  <a:lnTo>
                    <a:pt x="611759" y="310006"/>
                  </a:lnTo>
                  <a:lnTo>
                    <a:pt x="611759" y="291084"/>
                  </a:lnTo>
                  <a:close/>
                </a:path>
                <a:path w="612140" h="607060">
                  <a:moveTo>
                    <a:pt x="611759" y="0"/>
                  </a:moveTo>
                  <a:lnTo>
                    <a:pt x="587375" y="0"/>
                  </a:lnTo>
                  <a:lnTo>
                    <a:pt x="587375" y="303276"/>
                  </a:lnTo>
                  <a:lnTo>
                    <a:pt x="599567" y="291084"/>
                  </a:lnTo>
                  <a:lnTo>
                    <a:pt x="611759" y="291084"/>
                  </a:lnTo>
                  <a:lnTo>
                    <a:pt x="611759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15402" y="1971497"/>
            <a:ext cx="3289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20" dirty="0">
                <a:solidFill>
                  <a:srgbClr val="C00000"/>
                </a:solidFill>
                <a:latin typeface="Arial"/>
                <a:cs typeface="Arial"/>
              </a:rPr>
              <a:t>Tail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361" y="2126107"/>
            <a:ext cx="344614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latin typeface="Arial"/>
                <a:cs typeface="Arial"/>
              </a:rPr>
              <a:t>Add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‘tail’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pointer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consideration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in </a:t>
            </a:r>
            <a:r>
              <a:rPr sz="1400" dirty="0">
                <a:latin typeface="Arial"/>
                <a:cs typeface="Arial"/>
              </a:rPr>
              <a:t>DLL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class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control 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interactions</a:t>
            </a:r>
            <a:r>
              <a:rPr sz="1400" spc="5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with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end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DLL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easily.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80">
                <a:moveTo>
                  <a:pt x="9144000" y="0"/>
                </a:moveTo>
                <a:lnTo>
                  <a:pt x="0" y="0"/>
                </a:lnTo>
                <a:lnTo>
                  <a:pt x="0" y="487679"/>
                </a:lnTo>
                <a:lnTo>
                  <a:pt x="9144000" y="4876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9E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29055" y="1191767"/>
            <a:ext cx="746760" cy="45720"/>
            <a:chOff x="829055" y="1191767"/>
            <a:chExt cx="746760" cy="45720"/>
          </a:xfrm>
        </p:grpSpPr>
        <p:sp>
          <p:nvSpPr>
            <p:cNvPr id="4" name="object 4"/>
            <p:cNvSpPr/>
            <p:nvPr/>
          </p:nvSpPr>
          <p:spPr>
            <a:xfrm>
              <a:off x="1203959" y="1191767"/>
              <a:ext cx="372110" cy="45720"/>
            </a:xfrm>
            <a:custGeom>
              <a:avLst/>
              <a:gdLst/>
              <a:ahLst/>
              <a:cxnLst/>
              <a:rect l="l" t="t" r="r" b="b"/>
              <a:pathLst>
                <a:path w="372109" h="45719">
                  <a:moveTo>
                    <a:pt x="371856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1856" y="45720"/>
                  </a:lnTo>
                  <a:lnTo>
                    <a:pt x="371856" y="0"/>
                  </a:lnTo>
                  <a:close/>
                </a:path>
              </a:pathLst>
            </a:custGeom>
            <a:solidFill>
              <a:srgbClr val="EB5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9055" y="1191767"/>
              <a:ext cx="378460" cy="45720"/>
            </a:xfrm>
            <a:custGeom>
              <a:avLst/>
              <a:gdLst/>
              <a:ahLst/>
              <a:cxnLst/>
              <a:rect l="l" t="t" r="r" b="b"/>
              <a:pathLst>
                <a:path w="378459" h="45719">
                  <a:moveTo>
                    <a:pt x="37795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377952" y="45720"/>
                  </a:lnTo>
                  <a:lnTo>
                    <a:pt x="377952" y="0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0389" y="1283207"/>
            <a:ext cx="2648611" cy="3778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uFill>
                  <a:solidFill>
                    <a:srgbClr val="1A1A1A"/>
                  </a:solidFill>
                </a:uFill>
              </a:rPr>
              <a:t>Traversing</a:t>
            </a:r>
            <a:r>
              <a:rPr u="sng" spc="50" dirty="0">
                <a:uFill>
                  <a:solidFill>
                    <a:srgbClr val="1A1A1A"/>
                  </a:solidFill>
                </a:uFill>
              </a:rPr>
              <a:t> </a:t>
            </a:r>
            <a:r>
              <a:rPr u="sng" spc="-50" dirty="0">
                <a:uFill>
                  <a:solidFill>
                    <a:srgbClr val="1A1A1A"/>
                  </a:solidFill>
                </a:uFill>
              </a:rPr>
              <a:t>in</a:t>
            </a:r>
            <a:r>
              <a:rPr u="sng" spc="20" dirty="0">
                <a:uFill>
                  <a:solidFill>
                    <a:srgbClr val="1A1A1A"/>
                  </a:solidFill>
                </a:uFill>
              </a:rPr>
              <a:t> </a:t>
            </a:r>
            <a:r>
              <a:rPr u="sng" spc="70" dirty="0">
                <a:uFill>
                  <a:solidFill>
                    <a:srgbClr val="1A1A1A"/>
                  </a:solidFill>
                </a:uFill>
              </a:rPr>
              <a:t>DLL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1237487"/>
            <a:ext cx="4029080" cy="3645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376554"/>
            <a:ext cx="2421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2222"/>
              <a:buFont typeface="Wingdings"/>
              <a:buChar char=""/>
              <a:tabLst>
                <a:tab pos="299085" algn="l"/>
                <a:tab pos="299720" algn="l"/>
              </a:tabLst>
            </a:pP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Insertion</a:t>
            </a:r>
            <a:r>
              <a:rPr sz="1800" b="1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at</a:t>
            </a:r>
            <a:r>
              <a:rPr sz="1800" b="1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the</a:t>
            </a:r>
            <a:r>
              <a:rPr sz="1800" b="1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Arial"/>
                <a:cs typeface="Arial"/>
              </a:rPr>
              <a:t> tail: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83375" y="2930185"/>
            <a:ext cx="8194675" cy="1621155"/>
            <a:chOff x="583375" y="2930185"/>
            <a:chExt cx="8194675" cy="1621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375" y="2930185"/>
              <a:ext cx="8194425" cy="16207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360920" y="4264151"/>
              <a:ext cx="216535" cy="195580"/>
            </a:xfrm>
            <a:custGeom>
              <a:avLst/>
              <a:gdLst/>
              <a:ahLst/>
              <a:cxnLst/>
              <a:rect l="l" t="t" r="r" b="b"/>
              <a:pathLst>
                <a:path w="216534" h="195579">
                  <a:moveTo>
                    <a:pt x="216407" y="0"/>
                  </a:moveTo>
                  <a:lnTo>
                    <a:pt x="0" y="0"/>
                  </a:lnTo>
                  <a:lnTo>
                    <a:pt x="0" y="195072"/>
                  </a:lnTo>
                  <a:lnTo>
                    <a:pt x="216407" y="195072"/>
                  </a:lnTo>
                  <a:lnTo>
                    <a:pt x="216407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0920" y="4264151"/>
              <a:ext cx="216535" cy="195580"/>
            </a:xfrm>
            <a:custGeom>
              <a:avLst/>
              <a:gdLst/>
              <a:ahLst/>
              <a:cxnLst/>
              <a:rect l="l" t="t" r="r" b="b"/>
              <a:pathLst>
                <a:path w="216534" h="195579">
                  <a:moveTo>
                    <a:pt x="0" y="195072"/>
                  </a:moveTo>
                  <a:lnTo>
                    <a:pt x="216407" y="195072"/>
                  </a:lnTo>
                  <a:lnTo>
                    <a:pt x="216407" y="0"/>
                  </a:lnTo>
                  <a:lnTo>
                    <a:pt x="0" y="0"/>
                  </a:lnTo>
                  <a:lnTo>
                    <a:pt x="0" y="195072"/>
                  </a:lnTo>
                  <a:close/>
                </a:path>
              </a:pathLst>
            </a:custGeom>
            <a:ln w="24384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99401" y="4242308"/>
            <a:ext cx="1435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993" y="1189342"/>
            <a:ext cx="7304708" cy="7711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653</Words>
  <Application>Microsoft Office PowerPoint</Application>
  <PresentationFormat>Custom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Tahoma</vt:lpstr>
      <vt:lpstr>Trebuchet MS</vt:lpstr>
      <vt:lpstr>Wingdings</vt:lpstr>
      <vt:lpstr>Office Theme</vt:lpstr>
      <vt:lpstr>Data Structures (Lab-4)</vt:lpstr>
      <vt:lpstr>Agenda for Today</vt:lpstr>
      <vt:lpstr>Doubly Linked List (DLL)</vt:lpstr>
      <vt:lpstr>DLL Creation</vt:lpstr>
      <vt:lpstr>DLL Creation</vt:lpstr>
      <vt:lpstr>Doubly Linked List (DLL)</vt:lpstr>
      <vt:lpstr>DLL Creation (Better approach)</vt:lpstr>
      <vt:lpstr>Traversing in DLL</vt:lpstr>
      <vt:lpstr>PowerPoint Presentation</vt:lpstr>
      <vt:lpstr>PowerPoint Presentation</vt:lpstr>
      <vt:lpstr>PowerPoint Presentation</vt:lpstr>
      <vt:lpstr>PowerPoint Presentation</vt:lpstr>
      <vt:lpstr>circular singly linked list</vt:lpstr>
      <vt:lpstr>Why Circular Linked List?</vt:lpstr>
      <vt:lpstr>PowerPoint Presentation</vt:lpstr>
      <vt:lpstr>PowerPoint Presentation</vt:lpstr>
      <vt:lpstr>PowerPoint Presentation</vt:lpstr>
      <vt:lpstr>Task of Today</vt:lpstr>
      <vt:lpstr>Task of Today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Monier Ashraf Lawande</cp:lastModifiedBy>
  <cp:revision>1</cp:revision>
  <dcterms:created xsi:type="dcterms:W3CDTF">2024-10-28T16:19:53Z</dcterms:created>
  <dcterms:modified xsi:type="dcterms:W3CDTF">2024-10-28T17:35:40Z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2024-10-28T00:00:00Z</vt:filetime>
  </property>
  <property fmtid="{D5CDD505-2E9C-101B-9397-08002B2CF9AE}" pid="5" name="Producer">
    <vt:lpwstr>www.ilovepdf.com</vt:lpwstr>
  </property>
</Properties>
</file>