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9" r:id="rId3"/>
    <p:sldId id="260" r:id="rId4"/>
    <p:sldId id="258" r:id="rId5"/>
    <p:sldId id="261" r:id="rId6"/>
    <p:sldId id="266" r:id="rId7"/>
    <p:sldId id="262" r:id="rId8"/>
    <p:sldId id="263" r:id="rId9"/>
    <p:sldId id="264" r:id="rId10"/>
    <p:sldId id="265" r:id="rId11"/>
    <p:sldId id="269" r:id="rId12"/>
    <p:sldId id="270" r:id="rId13"/>
    <p:sldId id="271" r:id="rId14"/>
    <p:sldId id="272" r:id="rId15"/>
    <p:sldId id="267" r:id="rId16"/>
    <p:sldId id="26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F543CF-F0AA-0C3A-9FBF-337A6272CEC4}" v="282" dt="2024-10-31T13:13:27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A1591-E4EF-4C5B-863E-45E60E2F86A9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970A9-1F92-4FD6-938B-402558455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239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C2BEAC-63BA-4983-9746-65EB4283D8C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2355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863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C51FF6-F405-4A17-9040-142C0F94B6D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8820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in first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9F435-887D-42A5-9C2E-52E842BD701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08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C51FF6-F405-4A17-9040-142C0F94B6DA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6102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C51FF6-F405-4A17-9040-142C0F94B6D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8611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C51FF6-F405-4A17-9040-142C0F94B6DA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044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C51FF6-F405-4A17-9040-142C0F94B6D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8356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819400"/>
            <a:ext cx="7543800" cy="2593975"/>
          </a:xfrm>
        </p:spPr>
        <p:txBody>
          <a:bodyPr/>
          <a:lstStyle/>
          <a:p>
            <a:pPr algn="ctr"/>
            <a:r>
              <a:rPr lang="en-US" sz="4800" dirty="0"/>
              <a:t>Data Structure</a:t>
            </a:r>
            <a:br>
              <a:rPr lang="en-US" sz="4800" dirty="0"/>
            </a:br>
            <a:r>
              <a:rPr lang="en-US" sz="4800" dirty="0"/>
              <a:t>Lab 5</a:t>
            </a:r>
            <a:br>
              <a:rPr lang="en-US" sz="4800" dirty="0"/>
            </a:br>
            <a:r>
              <a:rPr lang="en-US" sz="4800" dirty="0"/>
              <a:t>Stacks</a:t>
            </a:r>
            <a:br>
              <a:rPr lang="en-US" sz="4800" dirty="0"/>
            </a:br>
            <a:br>
              <a:rPr lang="en-US" sz="4800" dirty="0"/>
            </a:br>
            <a:r>
              <a:rPr lang="en-US" sz="4800" dirty="0"/>
              <a:t>CSCI207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61252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2" t="19444" r="31841" b="8533"/>
          <a:stretch/>
        </p:blipFill>
        <p:spPr bwMode="auto">
          <a:xfrm>
            <a:off x="457200" y="1422400"/>
            <a:ext cx="6792686" cy="5268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133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229600" cy="609600"/>
          </a:xfrm>
        </p:spPr>
        <p:txBody>
          <a:bodyPr>
            <a:noAutofit/>
          </a:bodyPr>
          <a:lstStyle/>
          <a:p>
            <a:r>
              <a:rPr lang="en-US" altLang="en-US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Stack using linked list 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0772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Drawbacks of Implementing a Stack Using Arrays</a:t>
            </a:r>
            <a:endParaRPr lang="en-US" altLang="en-US" dirty="0">
              <a:cs typeface="Calibri"/>
            </a:endParaRPr>
          </a:p>
          <a:p>
            <a:pPr lvl="1">
              <a:buFont typeface="Arial"/>
            </a:pPr>
            <a:r>
              <a:rPr lang="en-US" b="1" dirty="0">
                <a:ea typeface="+mn-lt"/>
                <a:cs typeface="+mn-lt"/>
              </a:rPr>
              <a:t> Fixed Size Limitation</a:t>
            </a:r>
            <a:endParaRPr lang="en-US" dirty="0">
              <a:cs typeface="Calibri"/>
            </a:endParaRPr>
          </a:p>
          <a:p>
            <a:pPr lvl="1">
              <a:buClr>
                <a:srgbClr val="9CBEBD"/>
              </a:buClr>
              <a:buFont typeface="Arial"/>
            </a:pPr>
            <a:r>
              <a:rPr lang="en-US" dirty="0">
                <a:cs typeface="Calibri"/>
              </a:rPr>
              <a:t> Inefficient</a:t>
            </a:r>
            <a:r>
              <a:rPr lang="en-US" dirty="0">
                <a:ea typeface="+mn-lt"/>
                <a:cs typeface="+mn-lt"/>
              </a:rPr>
              <a:t> Memory Management</a:t>
            </a:r>
            <a:endParaRPr lang="en-US" b="1" dirty="0">
              <a:ea typeface="+mn-lt"/>
              <a:cs typeface="+mn-lt"/>
            </a:endParaRPr>
          </a:p>
          <a:p>
            <a:pPr lvl="1">
              <a:buClr>
                <a:srgbClr val="9CBEBD"/>
              </a:buClr>
              <a:buFont typeface="Arial"/>
            </a:pPr>
            <a:r>
              <a:rPr lang="en-US" dirty="0">
                <a:cs typeface="Calibri"/>
              </a:rPr>
              <a:t> Costly</a:t>
            </a:r>
            <a:r>
              <a:rPr lang="en-US" dirty="0">
                <a:ea typeface="+mn-lt"/>
                <a:cs typeface="+mn-lt"/>
              </a:rPr>
              <a:t> Resizing Operations</a:t>
            </a:r>
            <a:endParaRPr lang="en-US" dirty="0">
              <a:cs typeface="Calibri"/>
            </a:endParaRPr>
          </a:p>
          <a:p>
            <a:pPr lvl="1">
              <a:buClr>
                <a:srgbClr val="9CBEBD"/>
              </a:buClr>
              <a:buFont typeface="Arial"/>
            </a:pPr>
            <a:r>
              <a:rPr lang="en-US" dirty="0">
                <a:cs typeface="Calibri"/>
              </a:rPr>
              <a:t> </a:t>
            </a:r>
            <a:r>
              <a:rPr lang="en-US" dirty="0">
                <a:ea typeface="+mn-lt"/>
                <a:cs typeface="+mn-lt"/>
              </a:rPr>
              <a:t>Must know max number of values at compile time</a:t>
            </a:r>
          </a:p>
          <a:p>
            <a:pPr lvl="1">
              <a:buClr>
                <a:srgbClr val="9CBEBD"/>
              </a:buClr>
              <a:buFont typeface="Arial"/>
            </a:pPr>
            <a:r>
              <a:rPr lang="en-US" dirty="0">
                <a:cs typeface="Calibri"/>
              </a:rPr>
              <a:t> </a:t>
            </a:r>
            <a:r>
              <a:rPr lang="en-US" dirty="0">
                <a:ea typeface="+mn-lt"/>
                <a:cs typeface="+mn-lt"/>
              </a:rPr>
              <a:t>Arrays hold data of the same data type</a:t>
            </a:r>
            <a:endParaRPr lang="en-US" dirty="0">
              <a:cs typeface="Calibri"/>
            </a:endParaRPr>
          </a:p>
          <a:p>
            <a:pPr marL="411480" lvl="1" indent="0">
              <a:buClr>
                <a:srgbClr val="9CBEBD"/>
              </a:buClr>
              <a:buNone/>
            </a:pPr>
            <a:endParaRPr lang="en-US" dirty="0">
              <a:cs typeface="Calibri"/>
            </a:endParaRPr>
          </a:p>
          <a:p>
            <a:endParaRPr lang="en-US" altLang="en-US" dirty="0">
              <a:cs typeface="Calibri"/>
            </a:endParaRPr>
          </a:p>
          <a:p>
            <a:endParaRPr lang="en-US" altLang="en-US" dirty="0">
              <a:cs typeface="Calibri"/>
            </a:endParaRPr>
          </a:p>
          <a:p>
            <a:pPr marL="0" indent="0">
              <a:buNone/>
            </a:pPr>
            <a:endParaRPr lang="en-US" altLang="en-US" dirty="0"/>
          </a:p>
          <a:p>
            <a:pPr marL="114300" indent="0">
              <a:buNone/>
            </a:pPr>
            <a:endParaRPr lang="en-US" altLang="en-US" dirty="0">
              <a:cs typeface="Calibri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1F85A079-2138-9BCC-CEE7-0D101520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B2EA7B3-C965-4190-8D69-4831571CCA1B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2542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229600" cy="609600"/>
          </a:xfrm>
        </p:spPr>
        <p:txBody>
          <a:bodyPr>
            <a:noAutofit/>
          </a:bodyPr>
          <a:lstStyle/>
          <a:p>
            <a:r>
              <a:rPr lang="en-US" altLang="en-US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Stack using linked list 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077200" cy="4267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cs typeface="Calibri"/>
              </a:rPr>
              <a:t>Each item(node) in stack </a:t>
            </a:r>
            <a:r>
              <a:rPr lang="en-US" dirty="0">
                <a:cs typeface="Calibri"/>
              </a:rPr>
              <a:t>contains </a:t>
            </a:r>
            <a:r>
              <a:rPr lang="en-US" b="1" dirty="0">
                <a:cs typeface="Calibri"/>
              </a:rPr>
              <a:t>:-</a:t>
            </a:r>
          </a:p>
          <a:p>
            <a:r>
              <a:rPr lang="en-US" dirty="0">
                <a:ea typeface="+mn-lt"/>
                <a:cs typeface="+mn-lt"/>
              </a:rPr>
              <a:t>A piece of data (any type)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Pointer to the previous node in the stack</a:t>
            </a:r>
            <a:br>
              <a:rPr lang="en-US" b="1" dirty="0">
                <a:cs typeface="Calibri"/>
              </a:rPr>
            </a:br>
            <a:br>
              <a:rPr lang="en-US" b="1" dirty="0">
                <a:cs typeface="Calibri"/>
              </a:rPr>
            </a:br>
            <a:br>
              <a:rPr lang="en-US" b="1" dirty="0">
                <a:cs typeface="Calibri"/>
              </a:rPr>
            </a:br>
            <a:br>
              <a:rPr lang="en-US" b="1" dirty="0">
                <a:cs typeface="Calibri"/>
              </a:rPr>
            </a:br>
            <a:endParaRPr lang="en-US" b="1">
              <a:cs typeface="Calibri"/>
            </a:endParaRPr>
          </a:p>
          <a:p>
            <a:pPr lvl="1">
              <a:buFont typeface="Arial"/>
            </a:pPr>
            <a:r>
              <a:rPr lang="en-US" b="1" dirty="0">
                <a:ea typeface="+mn-lt"/>
                <a:cs typeface="+mn-lt"/>
              </a:rPr>
              <a:t> </a:t>
            </a:r>
            <a:endParaRPr lang="en-US" dirty="0">
              <a:cs typeface="Calibri"/>
            </a:endParaRPr>
          </a:p>
          <a:p>
            <a:endParaRPr lang="en-US" altLang="en-US" dirty="0">
              <a:cs typeface="Calibri"/>
            </a:endParaRPr>
          </a:p>
          <a:p>
            <a:endParaRPr lang="en-US" altLang="en-US" dirty="0">
              <a:cs typeface="Calibri"/>
            </a:endParaRPr>
          </a:p>
          <a:p>
            <a:pPr marL="0" indent="0">
              <a:buNone/>
            </a:pPr>
            <a:endParaRPr lang="en-US" altLang="en-US" dirty="0"/>
          </a:p>
          <a:p>
            <a:pPr marL="114300" indent="0">
              <a:buNone/>
            </a:pPr>
            <a:endParaRPr lang="en-US" altLang="en-US" dirty="0">
              <a:cs typeface="Calibri"/>
            </a:endParaRP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1F85A079-2138-9BCC-CEE7-0D101520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B2EA7B3-C965-4190-8D69-4831571CCA1B}" type="slidenum">
              <a:rPr lang="en-GB" smtClean="0"/>
              <a:pPr/>
              <a:t>12</a:t>
            </a:fld>
            <a:endParaRPr lang="en-GB" dirty="0"/>
          </a:p>
        </p:txBody>
      </p:sp>
      <p:pic>
        <p:nvPicPr>
          <p:cNvPr id="3" name="Picture 2" descr="A close up of a button&#10;&#10;Description automatically generated">
            <a:extLst>
              <a:ext uri="{FF2B5EF4-FFF2-40B4-BE49-F238E27FC236}">
                <a16:creationId xmlns:a16="http://schemas.microsoft.com/office/drawing/2014/main" id="{1900573F-6D4B-0CBB-B044-9F5932B5B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668" y="3654766"/>
            <a:ext cx="63912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62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 anchor="ctr">
            <a:normAutofit/>
          </a:bodyPr>
          <a:lstStyle/>
          <a:p>
            <a:r>
              <a:rPr lang="en-US" altLang="en-US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Stack using linked list 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cs typeface="Calibri"/>
              </a:rPr>
              <a:t>Pointer of the first node point to Null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Each node contain the address of the previous node </a:t>
            </a:r>
            <a:br>
              <a:rPr lang="en-US" dirty="0">
                <a:cs typeface="Calibri"/>
              </a:rPr>
            </a:br>
            <a:endParaRPr lang="en-US" dirty="0">
              <a:cs typeface="Calibri"/>
            </a:endParaRPr>
          </a:p>
          <a:p>
            <a:r>
              <a:rPr lang="en-US" dirty="0"/>
              <a:t>Top pointer contain the address of the last node in the stack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US" b="1"/>
          </a:p>
          <a:p>
            <a:pPr lvl="1">
              <a:buFont typeface="Arial"/>
            </a:pPr>
            <a:r>
              <a:rPr lang="en-US" sz="2800" b="1" dirty="0"/>
              <a:t> </a:t>
            </a:r>
            <a:endParaRPr lang="en-US" sz="2800" dirty="0"/>
          </a:p>
          <a:p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endParaRPr lang="en-US" altLang="en-US" dirty="0"/>
          </a:p>
          <a:p>
            <a:pPr marL="114300" indent="0">
              <a:buNone/>
            </a:pPr>
            <a:endParaRPr lang="en-US" altLang="en-US"/>
          </a:p>
        </p:txBody>
      </p:sp>
      <p:pic>
        <p:nvPicPr>
          <p:cNvPr id="4" name="Picture 3" descr="A green rectangular object with numbers and letters&#10;&#10;Description automatically generated">
            <a:extLst>
              <a:ext uri="{FF2B5EF4-FFF2-40B4-BE49-F238E27FC236}">
                <a16:creationId xmlns:a16="http://schemas.microsoft.com/office/drawing/2014/main" id="{CFDF39DC-719F-8BF2-41DA-92682839D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147597"/>
            <a:ext cx="3657600" cy="3367478"/>
          </a:xfrm>
          <a:prstGeom prst="rect">
            <a:avLst/>
          </a:prstGeom>
          <a:noFill/>
        </p:spPr>
      </p:pic>
      <p:sp>
        <p:nvSpPr>
          <p:cNvPr id="2" name="Slide Number Placeholder 2" hidden="1">
            <a:extLst>
              <a:ext uri="{FF2B5EF4-FFF2-40B4-BE49-F238E27FC236}">
                <a16:creationId xmlns:a16="http://schemas.microsoft.com/office/drawing/2014/main" id="{1F85A079-2138-9BCC-CEE7-0D101520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2EA7B3-C965-4190-8D69-4831571CCA1B}" type="slidenum">
              <a:rPr lang="en-GB" smtClean="0"/>
              <a:pPr>
                <a:spcAft>
                  <a:spcPts val="600"/>
                </a:spcAft>
              </a:pPr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729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620000" cy="1143000"/>
          </a:xfrm>
        </p:spPr>
        <p:txBody>
          <a:bodyPr anchor="ctr">
            <a:normAutofit/>
          </a:bodyPr>
          <a:lstStyle/>
          <a:p>
            <a:r>
              <a:rPr lang="en-US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/>
              </a:rPr>
              <a:t>Stack Operations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57200" y="1536192"/>
            <a:ext cx="7615591" cy="45902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925830" lvl="1" indent="-285750">
              <a:buClr>
                <a:srgbClr val="9CBEBD"/>
              </a:buClr>
              <a:buFont typeface="Arial"/>
              <a:buChar char="•"/>
            </a:pPr>
            <a:r>
              <a:rPr lang="en-US" sz="2000" b="1" dirty="0"/>
              <a:t>Push</a:t>
            </a:r>
            <a:r>
              <a:rPr lang="en-US" sz="2000" dirty="0"/>
              <a:t>: </a:t>
            </a:r>
            <a:r>
              <a:rPr lang="en-US" sz="2000" u="sng" dirty="0">
                <a:solidFill>
                  <a:srgbClr val="002060"/>
                </a:solidFill>
              </a:rPr>
              <a:t>adds</a:t>
            </a:r>
            <a:r>
              <a:rPr lang="en-US" sz="2000" dirty="0"/>
              <a:t> an element to the stack</a:t>
            </a:r>
            <a:endParaRPr lang="en-US" sz="2000" dirty="0">
              <a:cs typeface="Calibri"/>
            </a:endParaRPr>
          </a:p>
          <a:p>
            <a:pPr marL="925830" lvl="1" indent="-285750">
              <a:buClr>
                <a:srgbClr val="9CBEBD"/>
              </a:buClr>
              <a:buFont typeface="Arial"/>
              <a:buChar char="•"/>
            </a:pPr>
            <a:r>
              <a:rPr lang="en-US" sz="2000" b="1" dirty="0"/>
              <a:t>Pop</a:t>
            </a:r>
            <a:r>
              <a:rPr lang="en-US" sz="2000" dirty="0"/>
              <a:t>: </a:t>
            </a:r>
            <a:r>
              <a:rPr lang="en-US" sz="2000" u="sng" dirty="0">
                <a:solidFill>
                  <a:srgbClr val="FF0000"/>
                </a:solidFill>
              </a:rPr>
              <a:t>removes</a:t>
            </a:r>
            <a:r>
              <a:rPr lang="en-US" sz="2000" dirty="0"/>
              <a:t> an element from the stack</a:t>
            </a:r>
            <a:endParaRPr lang="en-US" sz="2000" dirty="0">
              <a:cs typeface="Calibri"/>
            </a:endParaRPr>
          </a:p>
          <a:p>
            <a:pPr marL="925830" lvl="1" indent="-285750">
              <a:buClr>
                <a:srgbClr val="9CBEBD"/>
              </a:buClr>
              <a:buFont typeface="Arial"/>
              <a:buChar char="•"/>
            </a:pPr>
            <a:r>
              <a:rPr lang="en-US" sz="2000" b="1" dirty="0">
                <a:cs typeface="Calibri"/>
              </a:rPr>
              <a:t>Peek</a:t>
            </a:r>
            <a:r>
              <a:rPr lang="en-US" sz="2000" dirty="0">
                <a:cs typeface="Calibri"/>
              </a:rPr>
              <a:t>: </a:t>
            </a:r>
            <a:r>
              <a:rPr lang="en-US" sz="2000" u="sng" dirty="0">
                <a:solidFill>
                  <a:schemeClr val="accent3">
                    <a:lumMod val="50000"/>
                  </a:schemeClr>
                </a:solidFill>
                <a:cs typeface="Calibri"/>
              </a:rPr>
              <a:t>looks at</a:t>
            </a:r>
            <a:r>
              <a:rPr lang="en-US" sz="2000" u="sng" dirty="0">
                <a:cs typeface="Calibri"/>
              </a:rPr>
              <a:t> </a:t>
            </a:r>
            <a:r>
              <a:rPr lang="en-US" sz="2000" dirty="0">
                <a:cs typeface="Calibri"/>
              </a:rPr>
              <a:t>the top element of the stack</a:t>
            </a:r>
          </a:p>
          <a:p>
            <a:pPr lvl="1" indent="0">
              <a:buClr>
                <a:srgbClr val="9CBEBD"/>
              </a:buClr>
              <a:buNone/>
            </a:pPr>
            <a:r>
              <a:rPr lang="en-US" sz="2000" dirty="0">
                <a:cs typeface="Calibri"/>
              </a:rPr>
              <a:t>Check the </a:t>
            </a:r>
            <a:r>
              <a:rPr lang="en-US" sz="2000" dirty="0">
                <a:ea typeface="+mn-lt"/>
                <a:cs typeface="+mn-lt"/>
              </a:rPr>
              <a:t>Implementation.cpp file</a:t>
            </a:r>
            <a:endParaRPr lang="en-US" sz="2000" dirty="0">
              <a:cs typeface="Calibri"/>
            </a:endParaRPr>
          </a:p>
          <a:p>
            <a:pPr marL="114300" indent="0">
              <a:buNone/>
            </a:pPr>
            <a:endParaRPr lang="en-US" b="1" dirty="0">
              <a:cs typeface="Calibri"/>
            </a:endParaRPr>
          </a:p>
        </p:txBody>
      </p:sp>
      <p:sp>
        <p:nvSpPr>
          <p:cNvPr id="2" name="Slide Number Placeholder 2" hidden="1">
            <a:extLst>
              <a:ext uri="{FF2B5EF4-FFF2-40B4-BE49-F238E27FC236}">
                <a16:creationId xmlns:a16="http://schemas.microsoft.com/office/drawing/2014/main" id="{1F85A079-2138-9BCC-CEE7-0D101520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2B2EA7B3-C965-4190-8D69-4831571CCA1B}" type="slidenum">
              <a:rPr lang="en-GB" smtClean="0"/>
              <a:pPr>
                <a:spcAft>
                  <a:spcPts val="600"/>
                </a:spcAft>
              </a:pPr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8197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: DECIMAL TO BINARY CONVERTER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a function that takes  input parameters  (decimal number) and works on it using Stack to convert it into a binary number.</a:t>
            </a:r>
          </a:p>
          <a:p>
            <a:r>
              <a:rPr lang="en-US" dirty="0"/>
              <a:t>EX: to convert 8 to binary </a:t>
            </a:r>
          </a:p>
          <a:p>
            <a:pPr lvl="1"/>
            <a:r>
              <a:rPr lang="en-US" dirty="0"/>
              <a:t>8 /2 </a:t>
            </a:r>
            <a:r>
              <a:rPr lang="en-US" dirty="0">
                <a:sym typeface="Wingdings" pitchFamily="2" charset="2"/>
              </a:rPr>
              <a:t>4 with reminder 0</a:t>
            </a:r>
          </a:p>
          <a:p>
            <a:pPr lvl="1"/>
            <a:r>
              <a:rPr lang="en-US" dirty="0">
                <a:sym typeface="Wingdings" pitchFamily="2" charset="2"/>
              </a:rPr>
              <a:t>4/2  2 with reminder 0</a:t>
            </a:r>
          </a:p>
          <a:p>
            <a:pPr lvl="1"/>
            <a:r>
              <a:rPr lang="en-US" dirty="0">
                <a:sym typeface="Wingdings" pitchFamily="2" charset="2"/>
              </a:rPr>
              <a:t>2/2  1 with reminder 0</a:t>
            </a:r>
          </a:p>
          <a:p>
            <a:pPr lvl="1"/>
            <a:r>
              <a:rPr lang="en-US" dirty="0"/>
              <a:t>1/2 </a:t>
            </a:r>
            <a:r>
              <a:rPr lang="en-US" dirty="0">
                <a:sym typeface="Wingdings" pitchFamily="2" charset="2"/>
              </a:rPr>
              <a:t> 0 with reminder 1</a:t>
            </a:r>
          </a:p>
          <a:p>
            <a:pPr lvl="1"/>
            <a:r>
              <a:rPr lang="en-US" dirty="0">
                <a:sym typeface="Wingdings" pitchFamily="2" charset="2"/>
              </a:rPr>
              <a:t>So 8 become 1000</a:t>
            </a:r>
            <a:endParaRPr lang="en-US" dirty="0"/>
          </a:p>
          <a:p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4828456" y="2787824"/>
            <a:ext cx="3096344" cy="338437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b="1" dirty="0"/>
              <a:t>S</a:t>
            </a:r>
            <a:endParaRPr lang="en-US" b="1" dirty="0"/>
          </a:p>
        </p:txBody>
      </p:sp>
      <p:sp>
        <p:nvSpPr>
          <p:cNvPr id="5" name="Oval 4"/>
          <p:cNvSpPr/>
          <p:nvPr/>
        </p:nvSpPr>
        <p:spPr>
          <a:xfrm>
            <a:off x="5040288" y="5443736"/>
            <a:ext cx="280831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6" name="Oval 5"/>
          <p:cNvSpPr/>
          <p:nvPr/>
        </p:nvSpPr>
        <p:spPr>
          <a:xfrm>
            <a:off x="5029200" y="5215136"/>
            <a:ext cx="280831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7" name="Oval 6"/>
          <p:cNvSpPr/>
          <p:nvPr/>
        </p:nvSpPr>
        <p:spPr>
          <a:xfrm>
            <a:off x="5029200" y="4986536"/>
            <a:ext cx="280831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5029200" y="4724400"/>
            <a:ext cx="280831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6875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5137"/>
                                      </p:to>
                                    </p:animClr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5137"/>
                                      </p:to>
                                    </p:animClr>
                                    <p:set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5137"/>
                                      </p:to>
                                    </p:animClr>
                                    <p:set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5137"/>
                                      </p:to>
                                    </p:animClr>
                                    <p:set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198 -0.18357 0.02396 -0.36713 0.07084 -0.36945 C 0.11771 -0.37176 0.24618 -0.07408 0.28125 -0.01389 " pathEditMode="relative" ptsTypes="aaA">
                                      <p:cBhvr>
                                        <p:cTn id="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198 -0.18357 0.02396 -0.36713 0.07084 -0.36945 C 0.11771 -0.37176 0.24618 -0.07408 0.28125 -0.01389 " pathEditMode="relative" ptsTypes="aaA">
                                      <p:cBhvr>
                                        <p:cTn id="6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198 -0.18357 0.02396 -0.36713 0.07084 -0.36945 C 0.11771 -0.37176 0.24618 -0.07408 0.28125 -0.01389 " pathEditMode="relative" ptsTypes="aaA">
                                      <p:cBhvr>
                                        <p:cTn id="6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198 -0.18357 0.02396 -0.36713 0.07084 -0.36945 C 0.11771 -0.37176 0.24618 -0.07408 0.28125 -0.01389 " pathEditMode="relative" ptsTypes="aaA">
                                      <p:cBhvr>
                                        <p:cTn id="7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514600"/>
            <a:ext cx="7620000" cy="11430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2760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en-US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Stacks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166E0A3B-5C3A-D3D6-25C2-11DA0474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1772816"/>
            <a:ext cx="8374062" cy="402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D87B6BB9-FFA9-6594-63C8-5ED0790D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B2EA7B3-C965-4190-8D69-4831571CCA1B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702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8229600" cy="609600"/>
          </a:xfrm>
        </p:spPr>
        <p:txBody>
          <a:bodyPr>
            <a:noAutofit/>
          </a:bodyPr>
          <a:lstStyle/>
          <a:p>
            <a:pPr algn="l"/>
            <a:r>
              <a:rPr lang="en-US" altLang="en-US" sz="4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Stacks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077200" cy="4267200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Stacks</a:t>
            </a:r>
            <a:r>
              <a:rPr lang="en-US" altLang="en-US" dirty="0"/>
              <a:t> are also called </a:t>
            </a:r>
            <a:r>
              <a:rPr lang="en-US" altLang="en-US" b="1" dirty="0">
                <a:solidFill>
                  <a:srgbClr val="002060"/>
                </a:solidFill>
              </a:rPr>
              <a:t>Last In First Out</a:t>
            </a:r>
            <a:r>
              <a:rPr lang="en-US" altLang="en-US" dirty="0"/>
              <a:t> (</a:t>
            </a:r>
            <a:r>
              <a:rPr lang="en-US" altLang="en-US" b="1" u="sng" dirty="0"/>
              <a:t>LIFO</a:t>
            </a:r>
            <a:r>
              <a:rPr lang="en-US" altLang="en-US" dirty="0"/>
              <a:t>) data structures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b="1" u="sng" dirty="0"/>
              <a:t>Operations</a:t>
            </a:r>
            <a:r>
              <a:rPr lang="en-US" altLang="en-US" dirty="0"/>
              <a:t> performed on stacks</a:t>
            </a:r>
          </a:p>
          <a:p>
            <a:pPr lvl="1"/>
            <a:r>
              <a:rPr lang="en-US" altLang="en-US" b="1" dirty="0"/>
              <a:t>Push</a:t>
            </a:r>
            <a:r>
              <a:rPr lang="en-US" altLang="en-US" dirty="0"/>
              <a:t>: </a:t>
            </a:r>
            <a:r>
              <a:rPr lang="en-US" altLang="en-US" u="sng" dirty="0">
                <a:solidFill>
                  <a:srgbClr val="002060"/>
                </a:solidFill>
              </a:rPr>
              <a:t>adds</a:t>
            </a:r>
            <a:r>
              <a:rPr lang="en-US" altLang="en-US" dirty="0"/>
              <a:t> an element to the stack</a:t>
            </a:r>
          </a:p>
          <a:p>
            <a:pPr lvl="1"/>
            <a:r>
              <a:rPr lang="en-US" altLang="en-US" b="1" dirty="0"/>
              <a:t>Pop</a:t>
            </a:r>
            <a:r>
              <a:rPr lang="en-US" altLang="en-US" dirty="0"/>
              <a:t>: </a:t>
            </a:r>
            <a:r>
              <a:rPr lang="en-US" altLang="en-US" u="sng" dirty="0">
                <a:solidFill>
                  <a:srgbClr val="FF0000"/>
                </a:solidFill>
              </a:rPr>
              <a:t>removes</a:t>
            </a:r>
            <a:r>
              <a:rPr lang="en-US" altLang="en-US" dirty="0"/>
              <a:t> an element from the stack</a:t>
            </a:r>
          </a:p>
          <a:p>
            <a:pPr lvl="1"/>
            <a:r>
              <a:rPr lang="en-US" altLang="en-US" b="1" dirty="0"/>
              <a:t>Peek</a:t>
            </a:r>
            <a:r>
              <a:rPr lang="en-US" altLang="en-US" dirty="0"/>
              <a:t>: </a:t>
            </a:r>
            <a:r>
              <a:rPr lang="en-US" altLang="en-US" u="sng" dirty="0">
                <a:solidFill>
                  <a:schemeClr val="accent3">
                    <a:lumMod val="50000"/>
                  </a:schemeClr>
                </a:solidFill>
              </a:rPr>
              <a:t>looks at</a:t>
            </a:r>
            <a:r>
              <a:rPr lang="en-US" altLang="en-US" u="sng" dirty="0"/>
              <a:t> </a:t>
            </a:r>
            <a:r>
              <a:rPr lang="en-US" altLang="en-US" dirty="0"/>
              <a:t>the top element of the stack</a:t>
            </a:r>
          </a:p>
        </p:txBody>
      </p:sp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1F85A079-2138-9BCC-CEE7-0D101520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2B2EA7B3-C965-4190-8D69-4831571CCA1B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220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Stack Representation </a:t>
            </a: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LIFO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F8779D-33EE-4295-BA59-9211B4AF24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an 3"/>
          <p:cNvSpPr/>
          <p:nvPr/>
        </p:nvSpPr>
        <p:spPr>
          <a:xfrm>
            <a:off x="2771800" y="2060848"/>
            <a:ext cx="3096344" cy="3384376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800" b="1" dirty="0"/>
              <a:t>S</a:t>
            </a:r>
            <a:endParaRPr lang="en-US" b="1" dirty="0"/>
          </a:p>
        </p:txBody>
      </p:sp>
      <p:sp>
        <p:nvSpPr>
          <p:cNvPr id="5" name="Cloud Callout 4"/>
          <p:cNvSpPr/>
          <p:nvPr/>
        </p:nvSpPr>
        <p:spPr>
          <a:xfrm>
            <a:off x="467544" y="3429000"/>
            <a:ext cx="1872208" cy="936104"/>
          </a:xfrm>
          <a:prstGeom prst="cloudCallout">
            <a:avLst>
              <a:gd name="adj1" fmla="val 71520"/>
              <a:gd name="adj2" fmla="val 1222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Push(5)</a:t>
            </a:r>
          </a:p>
        </p:txBody>
      </p:sp>
      <p:sp>
        <p:nvSpPr>
          <p:cNvPr id="6" name="Oval 5"/>
          <p:cNvSpPr/>
          <p:nvPr/>
        </p:nvSpPr>
        <p:spPr>
          <a:xfrm>
            <a:off x="2915816" y="4797152"/>
            <a:ext cx="280831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</a:t>
            </a:r>
          </a:p>
        </p:txBody>
      </p:sp>
      <p:sp>
        <p:nvSpPr>
          <p:cNvPr id="7" name="Oval 6"/>
          <p:cNvSpPr/>
          <p:nvPr/>
        </p:nvSpPr>
        <p:spPr>
          <a:xfrm>
            <a:off x="2915816" y="4581128"/>
            <a:ext cx="280831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8</a:t>
            </a:r>
          </a:p>
        </p:txBody>
      </p:sp>
      <p:sp>
        <p:nvSpPr>
          <p:cNvPr id="8" name="Cloud Callout 7"/>
          <p:cNvSpPr/>
          <p:nvPr/>
        </p:nvSpPr>
        <p:spPr>
          <a:xfrm>
            <a:off x="395536" y="2780928"/>
            <a:ext cx="1800200" cy="1224136"/>
          </a:xfrm>
          <a:prstGeom prst="cloudCallout">
            <a:avLst>
              <a:gd name="adj1" fmla="val 92833"/>
              <a:gd name="adj2" fmla="val 923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Push(8)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6804248" y="1628800"/>
            <a:ext cx="1584176" cy="1224136"/>
          </a:xfrm>
          <a:prstGeom prst="cloudCallout">
            <a:avLst>
              <a:gd name="adj1" fmla="val -99015"/>
              <a:gd name="adj2" fmla="val 376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Pop()</a:t>
            </a:r>
          </a:p>
        </p:txBody>
      </p:sp>
      <p:sp>
        <p:nvSpPr>
          <p:cNvPr id="12" name="Multiply 11"/>
          <p:cNvSpPr/>
          <p:nvPr/>
        </p:nvSpPr>
        <p:spPr>
          <a:xfrm>
            <a:off x="6156176" y="3429000"/>
            <a:ext cx="2160240" cy="21602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13" name="Cloud Callout 12"/>
          <p:cNvSpPr/>
          <p:nvPr/>
        </p:nvSpPr>
        <p:spPr>
          <a:xfrm>
            <a:off x="755576" y="2708920"/>
            <a:ext cx="1728192" cy="1224136"/>
          </a:xfrm>
          <a:prstGeom prst="cloudCallout">
            <a:avLst>
              <a:gd name="adj1" fmla="val 67968"/>
              <a:gd name="adj2" fmla="val 83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Push(10)</a:t>
            </a:r>
          </a:p>
        </p:txBody>
      </p:sp>
      <p:sp>
        <p:nvSpPr>
          <p:cNvPr id="14" name="Oval 13"/>
          <p:cNvSpPr/>
          <p:nvPr/>
        </p:nvSpPr>
        <p:spPr>
          <a:xfrm>
            <a:off x="2915816" y="4437112"/>
            <a:ext cx="2808312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10</a:t>
            </a:r>
          </a:p>
        </p:txBody>
      </p:sp>
      <p:sp>
        <p:nvSpPr>
          <p:cNvPr id="15" name="Cloud Callout 14"/>
          <p:cNvSpPr/>
          <p:nvPr/>
        </p:nvSpPr>
        <p:spPr>
          <a:xfrm>
            <a:off x="6660232" y="2060848"/>
            <a:ext cx="1584176" cy="1224136"/>
          </a:xfrm>
          <a:prstGeom prst="cloudCallout">
            <a:avLst>
              <a:gd name="adj1" fmla="val -88322"/>
              <a:gd name="adj2" fmla="val 53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Peek()?</a:t>
            </a:r>
          </a:p>
        </p:txBody>
      </p:sp>
      <p:sp>
        <p:nvSpPr>
          <p:cNvPr id="16" name="Cloud Callout 15"/>
          <p:cNvSpPr/>
          <p:nvPr/>
        </p:nvSpPr>
        <p:spPr>
          <a:xfrm>
            <a:off x="539552" y="1484784"/>
            <a:ext cx="2160240" cy="1224136"/>
          </a:xfrm>
          <a:prstGeom prst="cloudCallout">
            <a:avLst>
              <a:gd name="adj1" fmla="val 64639"/>
              <a:gd name="adj2" fmla="val 756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Clear()</a:t>
            </a:r>
          </a:p>
        </p:txBody>
      </p:sp>
    </p:spTree>
    <p:extLst>
      <p:ext uri="{BB962C8B-B14F-4D97-AF65-F5344CB8AC3E}">
        <p14:creationId xmlns:p14="http://schemas.microsoft.com/office/powerpoint/2010/main" val="193237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4.16667E-6 0.02129 C 0.02413 -0.15301 0.04826 -0.32732 0.10277 -0.34098 C 0.15729 -0.35463 0.24201 -0.20811 0.32691 -0.06135 " pathEditMode="relative" rAng="0" ptsTypes="aaA">
                                      <p:cBhvr>
                                        <p:cTn id="3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00" y="-1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15137"/>
                                      </p:to>
                                    </p:animClr>
                                    <p:set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198 -0.18357 0.02396 -0.36713 0.07084 -0.36945 C 0.11771 -0.37176 0.24618 -0.07408 0.28125 -0.01389 " pathEditMode="relative" ptsTypes="aaA">
                                      <p:cBhvr>
                                        <p:cTn id="8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764 -0.21759 -0.01528 -0.43519 0.03542 -0.44167 C 0.08611 -0.44815 0.25972 -0.10695 0.30417 -0.03889 " pathEditMode="relative" ptsTypes="aaA">
                                      <p:cBhvr>
                                        <p:cTn id="9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000"/>
                            </p:stCondLst>
                            <p:childTnLst>
                              <p:par>
                                <p:cTn id="9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5" grpId="1" build="allAtOnce" animBg="1"/>
      <p:bldP spid="6" grpId="0" animBg="1"/>
      <p:bldP spid="6" grpId="1" animBg="1"/>
      <p:bldP spid="6" grpId="2" animBg="1"/>
      <p:bldP spid="7" grpId="0" animBg="1"/>
      <p:bldP spid="7" grpId="1" animBg="1"/>
      <p:bldP spid="7" grpId="2" animBg="1"/>
      <p:bldP spid="8" grpId="0" animBg="1"/>
      <p:bldP spid="8" grpId="1" animBg="1"/>
      <p:bldP spid="9" grpId="0" animBg="1"/>
      <p:bldP spid="9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4" grpId="2" animBg="1"/>
      <p:bldP spid="15" grpId="0" animBg="1"/>
      <p:bldP spid="15" grpId="1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we need to create class stack that has members:</a:t>
            </a:r>
          </a:p>
          <a:p>
            <a:pPr lvl="1"/>
            <a:r>
              <a:rPr lang="en-US" dirty="0"/>
              <a:t>Size :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the max size you need </a:t>
            </a:r>
            <a:endParaRPr lang="en-US" dirty="0"/>
          </a:p>
          <a:p>
            <a:pPr lvl="1"/>
            <a:r>
              <a:rPr lang="en-US" dirty="0"/>
              <a:t>Top :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the last element in the stack</a:t>
            </a:r>
            <a:endParaRPr lang="en-US" dirty="0"/>
          </a:p>
          <a:p>
            <a:pPr lvl="1"/>
            <a:r>
              <a:rPr lang="en-US" dirty="0"/>
              <a:t>List : array of </a:t>
            </a:r>
            <a:r>
              <a:rPr lang="en-US" dirty="0" err="1"/>
              <a:t>int</a:t>
            </a:r>
            <a:r>
              <a:rPr lang="en-US" dirty="0"/>
              <a:t> values(or any data type we need)</a:t>
            </a:r>
          </a:p>
          <a:p>
            <a:r>
              <a:rPr lang="en-US" dirty="0"/>
              <a:t>Default constructor</a:t>
            </a:r>
          </a:p>
          <a:p>
            <a:pPr lvl="1"/>
            <a:r>
              <a:rPr lang="en-US" dirty="0"/>
              <a:t>Set size = 100</a:t>
            </a:r>
          </a:p>
          <a:p>
            <a:pPr lvl="1"/>
            <a:r>
              <a:rPr lang="en-US" dirty="0"/>
              <a:t>Set top = -1 </a:t>
            </a:r>
            <a:r>
              <a:rPr lang="en-US" dirty="0">
                <a:sym typeface="Wingdings" pitchFamily="2" charset="2"/>
              </a:rPr>
              <a:t> that refer to the stack is empty</a:t>
            </a:r>
          </a:p>
          <a:p>
            <a:pPr lvl="1"/>
            <a:r>
              <a:rPr lang="en-US" dirty="0">
                <a:sym typeface="Wingdings" pitchFamily="2" charset="2"/>
              </a:rPr>
              <a:t>Create list of size 100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226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Parameterized constructor that take size parameter</a:t>
            </a:r>
          </a:p>
          <a:p>
            <a:pPr lvl="1"/>
            <a:r>
              <a:rPr lang="en-US" dirty="0"/>
              <a:t>Set size = the size you got </a:t>
            </a:r>
            <a:r>
              <a:rPr lang="en-US" dirty="0">
                <a:sym typeface="Wingdings" pitchFamily="2" charset="2"/>
              </a:rPr>
              <a:t>from parameter</a:t>
            </a:r>
            <a:endParaRPr lang="en-US" dirty="0"/>
          </a:p>
          <a:p>
            <a:pPr lvl="1"/>
            <a:r>
              <a:rPr lang="en-US" dirty="0"/>
              <a:t>Set top = -1 </a:t>
            </a:r>
            <a:r>
              <a:rPr lang="en-US" dirty="0">
                <a:sym typeface="Wingdings" pitchFamily="2" charset="2"/>
              </a:rPr>
              <a:t> that refer to the stack is empty</a:t>
            </a:r>
          </a:p>
          <a:p>
            <a:pPr lvl="1"/>
            <a:r>
              <a:rPr lang="en-US" dirty="0">
                <a:sym typeface="Wingdings" pitchFamily="2" charset="2"/>
              </a:rPr>
              <a:t>Create list it's size that you got from parameter</a:t>
            </a:r>
            <a:endParaRPr lang="en-US" dirty="0"/>
          </a:p>
          <a:p>
            <a:r>
              <a:rPr lang="en-US" dirty="0"/>
              <a:t>Initialization function </a:t>
            </a:r>
            <a:r>
              <a:rPr lang="en-US" dirty="0">
                <a:sym typeface="Wingdings" pitchFamily="2" charset="2"/>
              </a:rPr>
              <a:t> to initialize all element of list</a:t>
            </a:r>
            <a:endParaRPr lang="en-US" dirty="0"/>
          </a:p>
          <a:p>
            <a:r>
              <a:rPr lang="en-US" dirty="0"/>
              <a:t>Push function </a:t>
            </a:r>
            <a:r>
              <a:rPr lang="en-US" dirty="0">
                <a:sym typeface="Wingdings" pitchFamily="2" charset="2"/>
              </a:rPr>
              <a:t> to add new element</a:t>
            </a:r>
            <a:endParaRPr lang="en-US" dirty="0"/>
          </a:p>
          <a:p>
            <a:r>
              <a:rPr lang="en-US" dirty="0"/>
              <a:t>Pop function </a:t>
            </a:r>
            <a:r>
              <a:rPr lang="en-US" dirty="0">
                <a:sym typeface="Wingdings" pitchFamily="2" charset="2"/>
              </a:rPr>
              <a:t> return the last element and  delete it</a:t>
            </a:r>
            <a:endParaRPr lang="en-US" dirty="0"/>
          </a:p>
          <a:p>
            <a:r>
              <a:rPr lang="en-US" dirty="0"/>
              <a:t>Peek function </a:t>
            </a:r>
            <a:r>
              <a:rPr lang="en-US" dirty="0">
                <a:sym typeface="Wingdings" pitchFamily="2" charset="2"/>
              </a:rPr>
              <a:t> just return last element</a:t>
            </a:r>
            <a:endParaRPr lang="en-US" dirty="0"/>
          </a:p>
          <a:p>
            <a:r>
              <a:rPr lang="en-US" dirty="0"/>
              <a:t>Clear function </a:t>
            </a:r>
            <a:r>
              <a:rPr lang="en-US" dirty="0">
                <a:sym typeface="Wingdings" pitchFamily="2" charset="2"/>
              </a:rPr>
              <a:t> remove all element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88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3" t="17045" r="40543" b="17460"/>
          <a:stretch/>
        </p:blipFill>
        <p:spPr bwMode="auto">
          <a:xfrm>
            <a:off x="533400" y="1609766"/>
            <a:ext cx="5558971" cy="4791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47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95" t="19247" r="27379" b="8333"/>
          <a:stretch/>
        </p:blipFill>
        <p:spPr bwMode="auto">
          <a:xfrm>
            <a:off x="457200" y="1407886"/>
            <a:ext cx="6691086" cy="5297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874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implement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29" t="16072" r="26821" b="29563"/>
          <a:stretch/>
        </p:blipFill>
        <p:spPr bwMode="auto">
          <a:xfrm>
            <a:off x="457200" y="1828800"/>
            <a:ext cx="6720114" cy="3976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73891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529</TotalTime>
  <Words>323</Words>
  <Application>Microsoft Office PowerPoint</Application>
  <PresentationFormat>On-screen Show (4:3)</PresentationFormat>
  <Paragraphs>66</Paragraphs>
  <Slides>16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Adjacency</vt:lpstr>
      <vt:lpstr>Data Structure Lab 5 Stacks  CSCI207 </vt:lpstr>
      <vt:lpstr>Stacks</vt:lpstr>
      <vt:lpstr>Stacks</vt:lpstr>
      <vt:lpstr>Stack Representation LIFO</vt:lpstr>
      <vt:lpstr>Let’s implement</vt:lpstr>
      <vt:lpstr>Let’s implement</vt:lpstr>
      <vt:lpstr>Let’s implement</vt:lpstr>
      <vt:lpstr>Let’s implement</vt:lpstr>
      <vt:lpstr>Let’s implement</vt:lpstr>
      <vt:lpstr>Let’s implement</vt:lpstr>
      <vt:lpstr>Stack using linked list </vt:lpstr>
      <vt:lpstr>Stack using linked list </vt:lpstr>
      <vt:lpstr>Stack using linked list </vt:lpstr>
      <vt:lpstr>Stack Operations</vt:lpstr>
      <vt:lpstr>Task : DECIMAL TO BINARY CONVERTER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Lab 5 Stacks  CSCI207 Fall22</dc:title>
  <dc:creator>user</dc:creator>
  <cp:lastModifiedBy>Asmaa  Aly EL Sheikh</cp:lastModifiedBy>
  <cp:revision>141</cp:revision>
  <dcterms:created xsi:type="dcterms:W3CDTF">2006-08-16T00:00:00Z</dcterms:created>
  <dcterms:modified xsi:type="dcterms:W3CDTF">2024-10-31T13:14:50Z</dcterms:modified>
</cp:coreProperties>
</file>