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9" r:id="rId6"/>
    <p:sldId id="260" r:id="rId7"/>
    <p:sldId id="261" r:id="rId8"/>
    <p:sldId id="262" r:id="rId9"/>
    <p:sldId id="263" r:id="rId10"/>
    <p:sldId id="270" r:id="rId11"/>
    <p:sldId id="271" r:id="rId12"/>
    <p:sldId id="267" r:id="rId13"/>
    <p:sldId id="268" r:id="rId14"/>
    <p:sldId id="272" r:id="rId15"/>
    <p:sldId id="273" r:id="rId16"/>
    <p:sldId id="275" r:id="rId17"/>
    <p:sldId id="274" r:id="rId18"/>
    <p:sldId id="276" r:id="rId19"/>
    <p:sldId id="277" r:id="rId20"/>
    <p:sldId id="278" r:id="rId21"/>
    <p:sldId id="280" r:id="rId22"/>
    <p:sldId id="279" r:id="rId23"/>
    <p:sldId id="266" r:id="rId24"/>
    <p:sldId id="265" r:id="rId25"/>
  </p:sldIdLst>
  <p:sldSz cx="9144000" cy="5143500" type="screen16x9"/>
  <p:notesSz cx="6858000" cy="9144000"/>
  <p:embeddedFontLst>
    <p:embeddedFont>
      <p:font typeface="Lato" panose="020F0502020204030203" pitchFamily="34" charset="0"/>
      <p:regular r:id="rId27"/>
      <p:bold r:id="rId28"/>
      <p:italic r:id="rId29"/>
      <p:boldItalic r:id="rId30"/>
    </p:embeddedFont>
    <p:embeddedFont>
      <p:font typeface="Raleway" pitchFamily="2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9462CE-9A8C-7371-FCCE-84852052B3F2}" v="415" dt="2024-11-07T22:17:39.118"/>
    <p1510:client id="{90875368-ABF7-4FF7-46EB-1ACC8D860DE8}" v="330" dt="2024-11-09T17:44:58.0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366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8bb0c0f46a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8bb0c0f46a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05077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8bb0c0f46a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8bb0c0f46a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31655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8bb0c0f46a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8bb0c0f46a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42528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4bd1286794_1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4bd1286794_1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4bd1286794_1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4bd1286794_1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4bd1286794_1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4bd1286794_1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8c0fbfd286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8c0fbfd286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8c0fbfd286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8c0fbfd286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6956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8bb0c0f46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8bb0c0f46a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8bb0c0f46a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8bb0c0f46a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8bb0c0f46a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8bb0c0f46a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8bb0c0f46a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8bb0c0f46a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usfca.edu/~galles/visualization/QueueArray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Structures (Lab-6)</a:t>
            </a:r>
            <a:endParaRPr dirty="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Queues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75337-D646-79D2-254D-6C0EA2682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/>
              <a:t>Let’s implement</a:t>
            </a:r>
            <a:endParaRPr lang="en-US" dirty="0"/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6E891C-BC7A-BDEC-8367-4B281F7F0D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First we need to create class queue that has members:</a:t>
            </a:r>
          </a:p>
          <a:p>
            <a:pPr>
              <a:lnSpc>
                <a:spcPct val="114999"/>
              </a:lnSpc>
            </a:pPr>
            <a:r>
              <a:rPr lang="en-US" dirty="0"/>
              <a:t>Size : int  the max size you need </a:t>
            </a:r>
          </a:p>
          <a:p>
            <a:pPr>
              <a:lnSpc>
                <a:spcPct val="114999"/>
              </a:lnSpc>
            </a:pPr>
            <a:r>
              <a:rPr lang="en-US" dirty="0"/>
              <a:t>Front: int the first element in the queue</a:t>
            </a:r>
          </a:p>
          <a:p>
            <a:pPr>
              <a:lnSpc>
                <a:spcPct val="114999"/>
              </a:lnSpc>
            </a:pPr>
            <a:r>
              <a:rPr lang="en-US" dirty="0"/>
              <a:t>Rear: int the last element in the queue</a:t>
            </a:r>
            <a:endParaRPr lang="en-US" dirty="0">
              <a:solidFill>
                <a:srgbClr val="000000"/>
              </a:solidFill>
            </a:endParaRPr>
          </a:p>
          <a:p>
            <a:pPr>
              <a:lnSpc>
                <a:spcPct val="114999"/>
              </a:lnSpc>
            </a:pPr>
            <a:r>
              <a:rPr lang="en-US" dirty="0"/>
              <a:t>List : array of int values(or any data type we need)</a:t>
            </a:r>
          </a:p>
          <a:p>
            <a:pPr>
              <a:lnSpc>
                <a:spcPct val="114999"/>
              </a:lnSpc>
            </a:pPr>
            <a:r>
              <a:rPr lang="en-US" dirty="0"/>
              <a:t>Parameterized constructor that take size parameter</a:t>
            </a:r>
          </a:p>
          <a:p>
            <a:pPr>
              <a:lnSpc>
                <a:spcPct val="114999"/>
              </a:lnSpc>
            </a:pPr>
            <a:r>
              <a:rPr lang="en-US" dirty="0"/>
              <a:t>Set size = the size you got from parameter</a:t>
            </a:r>
          </a:p>
          <a:p>
            <a:pPr>
              <a:lnSpc>
                <a:spcPct val="114999"/>
              </a:lnSpc>
            </a:pPr>
            <a:r>
              <a:rPr lang="en-US" dirty="0"/>
              <a:t>Set Front= 0 that refer to the first position will add </a:t>
            </a:r>
            <a:r>
              <a:rPr lang="en-US" err="1"/>
              <a:t>elemets</a:t>
            </a:r>
            <a:r>
              <a:rPr lang="en-US" dirty="0"/>
              <a:t> to it</a:t>
            </a:r>
          </a:p>
          <a:p>
            <a:pPr>
              <a:lnSpc>
                <a:spcPct val="114999"/>
              </a:lnSpc>
            </a:pPr>
            <a:r>
              <a:rPr lang="en-US" dirty="0"/>
              <a:t>Set Rear= </a:t>
            </a:r>
            <a:r>
              <a:rPr lang="en-US" dirty="0" err="1"/>
              <a:t>maxSize</a:t>
            </a:r>
            <a:r>
              <a:rPr lang="en-US" dirty="0"/>
              <a:t> – 1 that refer to the last position can add </a:t>
            </a:r>
            <a:r>
              <a:rPr lang="en-US" dirty="0" err="1"/>
              <a:t>elemets</a:t>
            </a:r>
            <a:r>
              <a:rPr lang="en-US" dirty="0"/>
              <a:t> to it</a:t>
            </a:r>
            <a:endParaRPr lang="en-US" dirty="0">
              <a:solidFill>
                <a:srgbClr val="1A9988"/>
              </a:solidFill>
            </a:endParaRPr>
          </a:p>
          <a:p>
            <a:pPr>
              <a:lnSpc>
                <a:spcPct val="114999"/>
              </a:lnSpc>
            </a:pPr>
            <a:r>
              <a:rPr lang="en-US" dirty="0"/>
              <a:t>Create list it's size that you got from parameter</a:t>
            </a:r>
            <a:endParaRPr lang="en-US"/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970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omputer code with text&#10;&#10;Description automatically generated">
            <a:extLst>
              <a:ext uri="{FF2B5EF4-FFF2-40B4-BE49-F238E27FC236}">
                <a16:creationId xmlns:a16="http://schemas.microsoft.com/office/drawing/2014/main" id="{67BCACBA-5853-EC13-BF7B-D0B9F45B6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473393"/>
            <a:ext cx="4686300" cy="2505075"/>
          </a:xfrm>
          <a:prstGeom prst="rect">
            <a:avLst/>
          </a:prstGeom>
        </p:spPr>
      </p:pic>
      <p:pic>
        <p:nvPicPr>
          <p:cNvPr id="7" name="Picture 6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1C0E3F9A-2E06-390E-8C65-0371DB4AB0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4333" y="666750"/>
            <a:ext cx="4448175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038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en"/>
              <a:t>Circular Queue ( Enqueue)</a:t>
            </a:r>
            <a:endParaRPr dirty="0"/>
          </a:p>
        </p:txBody>
      </p:sp>
      <p:pic>
        <p:nvPicPr>
          <p:cNvPr id="5" name="Picture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A349D55C-D720-1392-64A5-217B48BF98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868" y="2133600"/>
            <a:ext cx="6212205" cy="2545080"/>
          </a:xfrm>
          <a:prstGeom prst="rect">
            <a:avLst/>
          </a:prstGeom>
        </p:spPr>
      </p:pic>
      <p:pic>
        <p:nvPicPr>
          <p:cNvPr id="6" name="Picture 5" descr="A diagram of a number&#10;&#10;Description automatically generated">
            <a:extLst>
              <a:ext uri="{FF2B5EF4-FFF2-40B4-BE49-F238E27FC236}">
                <a16:creationId xmlns:a16="http://schemas.microsoft.com/office/drawing/2014/main" id="{D19D4ECF-3251-8764-F594-F3514E6809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179195"/>
            <a:ext cx="4267200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768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en" dirty="0"/>
              <a:t>Circular Queue ( Dequeue)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B88CB4F-5466-22BB-77C0-7D9AFE484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510" y="1853565"/>
            <a:ext cx="6667500" cy="3021330"/>
          </a:xfrm>
          <a:prstGeom prst="rect">
            <a:avLst/>
          </a:prstGeom>
        </p:spPr>
      </p:pic>
      <p:pic>
        <p:nvPicPr>
          <p:cNvPr id="3" name="Picture 2" descr="A screenshot of a math problem&#10;&#10;Description automatically generated">
            <a:extLst>
              <a:ext uri="{FF2B5EF4-FFF2-40B4-BE49-F238E27FC236}">
                <a16:creationId xmlns:a16="http://schemas.microsoft.com/office/drawing/2014/main" id="{4F2DC906-D2FD-ED27-F5EF-9F5DA8D85E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9142" y="846772"/>
            <a:ext cx="4257675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151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F260D-2CAE-35D7-4076-76F04D9A2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Drawbacks of implementing queue using Array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D20FC5-ADBF-D831-803E-5A4C8813DD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Costly Resizing Operations</a:t>
            </a:r>
            <a:endParaRPr lang="en-US"/>
          </a:p>
          <a:p>
            <a:pPr>
              <a:lnSpc>
                <a:spcPct val="200000"/>
              </a:lnSpc>
            </a:pPr>
            <a:r>
              <a:rPr lang="en-US" dirty="0"/>
              <a:t>Inefficient Dequeue (Front Removal) Operation</a:t>
            </a:r>
          </a:p>
          <a:p>
            <a:pPr>
              <a:lnSpc>
                <a:spcPct val="200000"/>
              </a:lnSpc>
            </a:pPr>
            <a:r>
              <a:rPr lang="en-US" dirty="0"/>
              <a:t>Limited Capacity for Large Data</a:t>
            </a:r>
          </a:p>
        </p:txBody>
      </p:sp>
    </p:spTree>
    <p:extLst>
      <p:ext uri="{BB962C8B-B14F-4D97-AF65-F5344CB8AC3E}">
        <p14:creationId xmlns:p14="http://schemas.microsoft.com/office/powerpoint/2010/main" val="29350974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311FA-AD7F-7596-B602-A67F58821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Queue using </a:t>
            </a:r>
            <a:r>
              <a:rPr lang="en-US" dirty="0" err="1"/>
              <a:t>Linkedl</a:t>
            </a:r>
            <a:r>
              <a:rPr lang="en-US" dirty="0"/>
              <a:t> list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B86825-C716-C70C-F71E-3D4E06DC44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3B53F0-916D-17C6-F8D8-A94C37BA86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163" y="2080283"/>
            <a:ext cx="6724650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6745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311FA-AD7F-7596-B602-A67F58821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Queue using </a:t>
            </a:r>
            <a:r>
              <a:rPr lang="en-US" dirty="0" err="1"/>
              <a:t>Linkedl</a:t>
            </a:r>
            <a:r>
              <a:rPr lang="en-US" dirty="0"/>
              <a:t> list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B86825-C716-C70C-F71E-3D4E06DC44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146050" indent="0">
              <a:lnSpc>
                <a:spcPct val="114999"/>
              </a:lnSpc>
              <a:buNone/>
            </a:pPr>
            <a:r>
              <a:rPr lang="en-US" dirty="0"/>
              <a:t>Each item(node) in queue contains :-</a:t>
            </a:r>
          </a:p>
          <a:p>
            <a:pPr>
              <a:lnSpc>
                <a:spcPct val="114999"/>
              </a:lnSpc>
            </a:pPr>
            <a:endParaRPr lang="en-US" dirty="0"/>
          </a:p>
          <a:p>
            <a:pPr>
              <a:lnSpc>
                <a:spcPct val="114999"/>
              </a:lnSpc>
            </a:pPr>
            <a:r>
              <a:rPr lang="en-US" dirty="0"/>
              <a:t>A piece of data (any type)</a:t>
            </a:r>
          </a:p>
          <a:p>
            <a:pPr>
              <a:lnSpc>
                <a:spcPct val="114999"/>
              </a:lnSpc>
            </a:pPr>
            <a:r>
              <a:rPr lang="en-US" dirty="0"/>
              <a:t>Pointer to the next node in the Queue </a:t>
            </a:r>
          </a:p>
        </p:txBody>
      </p:sp>
      <p:pic>
        <p:nvPicPr>
          <p:cNvPr id="5" name="Picture 4" descr="A diagram of a diagram&#10;&#10;Description automatically generated">
            <a:extLst>
              <a:ext uri="{FF2B5EF4-FFF2-40B4-BE49-F238E27FC236}">
                <a16:creationId xmlns:a16="http://schemas.microsoft.com/office/drawing/2014/main" id="{090BDA26-1B63-15BE-AAFB-A837CDE83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303" y="3574957"/>
            <a:ext cx="4270563" cy="152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8338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en" dirty="0"/>
              <a:t>Now, look at the Queue using linked list implementation using Arrays.</a:t>
            </a:r>
            <a:br>
              <a:rPr lang="en" dirty="0"/>
            </a:br>
            <a:r>
              <a:rPr lang="en" dirty="0"/>
              <a:t>Check QueueLinkedlist.cpp.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78905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75337-D646-79D2-254D-6C0EA2682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/>
              <a:t>Let’s implement</a:t>
            </a:r>
            <a:endParaRPr lang="en-US" dirty="0"/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6E891C-BC7A-BDEC-8367-4B281F7F0D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First we need to create class queue that has members:</a:t>
            </a:r>
          </a:p>
          <a:p>
            <a:pPr>
              <a:lnSpc>
                <a:spcPct val="114999"/>
              </a:lnSpc>
            </a:pPr>
            <a:r>
              <a:rPr lang="en-US" dirty="0"/>
              <a:t>length: int  the number of </a:t>
            </a:r>
            <a:r>
              <a:rPr lang="en-US" dirty="0" err="1"/>
              <a:t>elemets</a:t>
            </a:r>
            <a:r>
              <a:rPr lang="en-US" dirty="0"/>
              <a:t> in queue </a:t>
            </a:r>
          </a:p>
          <a:p>
            <a:pPr>
              <a:lnSpc>
                <a:spcPct val="114999"/>
              </a:lnSpc>
            </a:pPr>
            <a:r>
              <a:rPr lang="en-US" dirty="0"/>
              <a:t>Front: int the first element in the queue</a:t>
            </a:r>
          </a:p>
          <a:p>
            <a:pPr>
              <a:lnSpc>
                <a:spcPct val="114999"/>
              </a:lnSpc>
            </a:pPr>
            <a:r>
              <a:rPr lang="en-US" dirty="0"/>
              <a:t>Rear: int the last element in the queue</a:t>
            </a:r>
            <a:endParaRPr lang="en-US" dirty="0">
              <a:solidFill>
                <a:srgbClr val="000000"/>
              </a:solidFill>
            </a:endParaRPr>
          </a:p>
          <a:p>
            <a:pPr marL="146050" indent="0">
              <a:lnSpc>
                <a:spcPct val="114999"/>
              </a:lnSpc>
              <a:buNone/>
            </a:pPr>
            <a:r>
              <a:rPr lang="en-US" dirty="0"/>
              <a:t>Default constructor </a:t>
            </a:r>
          </a:p>
          <a:p>
            <a:pPr marL="431800" indent="-285750">
              <a:lnSpc>
                <a:spcPct val="114999"/>
              </a:lnSpc>
            </a:pPr>
            <a:r>
              <a:rPr lang="en-US" dirty="0"/>
              <a:t>Set length= 0 as there is no </a:t>
            </a:r>
            <a:r>
              <a:rPr lang="en-US" dirty="0" err="1"/>
              <a:t>ements</a:t>
            </a:r>
            <a:r>
              <a:rPr lang="en-US" dirty="0"/>
              <a:t> in queue</a:t>
            </a:r>
          </a:p>
          <a:p>
            <a:pPr marL="431800" indent="-285750">
              <a:lnSpc>
                <a:spcPct val="114999"/>
              </a:lnSpc>
            </a:pPr>
            <a:r>
              <a:rPr lang="en-US" dirty="0"/>
              <a:t>Set </a:t>
            </a:r>
            <a:r>
              <a:rPr lang="en-US" err="1"/>
              <a:t>Front,Rear</a:t>
            </a:r>
            <a:r>
              <a:rPr lang="en-US" dirty="0"/>
              <a:t>= NULL </a:t>
            </a:r>
          </a:p>
          <a:p>
            <a:pPr>
              <a:lnSpc>
                <a:spcPct val="114999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0862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7277B-7328-FF33-A072-D4733C30C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dirty="0"/>
              <a:t>Queue ( Enqueue)</a:t>
            </a:r>
            <a:endParaRPr lang="en-US" b="0" dirty="0">
              <a:solidFill>
                <a:srgbClr val="000000"/>
              </a:solidFill>
            </a:endParaRP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358100-5FA5-2B35-F7C4-743F3A590F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4999"/>
              </a:lnSpc>
            </a:pPr>
            <a:r>
              <a:rPr lang="en-US" dirty="0"/>
              <a:t>We add elements to the queue from the rear only </a:t>
            </a:r>
          </a:p>
        </p:txBody>
      </p:sp>
      <p:pic>
        <p:nvPicPr>
          <p:cNvPr id="4" name="Picture 3" descr="A diagram of a computer code&#10;&#10;Description automatically generated">
            <a:extLst>
              <a:ext uri="{FF2B5EF4-FFF2-40B4-BE49-F238E27FC236}">
                <a16:creationId xmlns:a16="http://schemas.microsoft.com/office/drawing/2014/main" id="{FDE6C863-B7E9-75FD-447E-2F89A1AF35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412" y="2480914"/>
            <a:ext cx="7115175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969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 for Today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What is Queue</a:t>
            </a:r>
            <a:endParaRPr dirty="0"/>
          </a:p>
          <a:p>
            <a:pPr>
              <a:lnSpc>
                <a:spcPct val="114999"/>
              </a:lnSpc>
            </a:pPr>
            <a:r>
              <a:rPr lang="en" dirty="0"/>
              <a:t>Queue Applications 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Queue Operations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Circular Queue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Queue Implementation using Arrays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Task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B0DC7-3291-E028-1DC8-DCF9BFA75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8ADD38-DF77-7D2E-F17B-888B01C0AE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Check first if there is no nodes in queue</a:t>
            </a:r>
          </a:p>
          <a:p>
            <a:pPr marL="146050" indent="0">
              <a:lnSpc>
                <a:spcPct val="114999"/>
              </a:lnSpc>
              <a:buNone/>
            </a:pPr>
            <a:r>
              <a:rPr lang="en-US" dirty="0"/>
              <a:t>so the first node will be </a:t>
            </a:r>
            <a:r>
              <a:rPr lang="en-US" dirty="0" err="1"/>
              <a:t>front&amp;rear</a:t>
            </a:r>
            <a:r>
              <a:rPr lang="en-US" dirty="0"/>
              <a:t>.</a:t>
            </a:r>
          </a:p>
          <a:p>
            <a:pPr marL="146050" indent="0">
              <a:lnSpc>
                <a:spcPct val="114999"/>
              </a:lnSpc>
              <a:buNone/>
            </a:pPr>
            <a:endParaRPr lang="en-US" dirty="0"/>
          </a:p>
          <a:p>
            <a:pPr>
              <a:lnSpc>
                <a:spcPct val="114999"/>
              </a:lnSpc>
            </a:pPr>
            <a:r>
              <a:rPr lang="en-US" dirty="0"/>
              <a:t>If not next of rear will point to new node </a:t>
            </a:r>
          </a:p>
          <a:p>
            <a:pPr marL="146050" indent="0">
              <a:lnSpc>
                <a:spcPct val="114999"/>
              </a:lnSpc>
              <a:buNone/>
            </a:pPr>
            <a:r>
              <a:rPr lang="en-US" dirty="0"/>
              <a:t>Rear will be the new point </a:t>
            </a:r>
          </a:p>
          <a:p>
            <a:pPr marL="146050" indent="0">
              <a:lnSpc>
                <a:spcPct val="114999"/>
              </a:lnSpc>
              <a:buNone/>
            </a:pPr>
            <a:endParaRPr lang="en-US" dirty="0"/>
          </a:p>
          <a:p>
            <a:pPr>
              <a:lnSpc>
                <a:spcPct val="114999"/>
              </a:lnSpc>
            </a:pPr>
            <a:r>
              <a:rPr lang="en-US" dirty="0" err="1"/>
              <a:t>Increament</a:t>
            </a:r>
            <a:r>
              <a:rPr lang="en-US" dirty="0"/>
              <a:t>  as there new node added</a:t>
            </a:r>
          </a:p>
        </p:txBody>
      </p:sp>
      <p:pic>
        <p:nvPicPr>
          <p:cNvPr id="4" name="Picture 3" descr="A computer screen shot of a code&#10;&#10;Description automatically generated">
            <a:extLst>
              <a:ext uri="{FF2B5EF4-FFF2-40B4-BE49-F238E27FC236}">
                <a16:creationId xmlns:a16="http://schemas.microsoft.com/office/drawing/2014/main" id="{5E21FB73-CE26-90A6-55DD-AB974626B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9069" y="1445779"/>
            <a:ext cx="4547839" cy="2740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5515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7277B-7328-FF33-A072-D4733C30C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dirty="0"/>
              <a:t>Queue ( Dequeue)</a:t>
            </a:r>
            <a:endParaRPr lang="en-US" b="0" dirty="0">
              <a:solidFill>
                <a:srgbClr val="000000"/>
              </a:solidFill>
            </a:endParaRP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358100-5FA5-2B35-F7C4-743F3A590F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4999"/>
              </a:lnSpc>
            </a:pPr>
            <a:r>
              <a:rPr lang="en-US" dirty="0"/>
              <a:t>We remove elements from the front only </a:t>
            </a:r>
          </a:p>
        </p:txBody>
      </p:sp>
      <p:pic>
        <p:nvPicPr>
          <p:cNvPr id="5" name="Picture 4" descr="A diagram of a network&#10;&#10;Description automatically generated">
            <a:extLst>
              <a:ext uri="{FF2B5EF4-FFF2-40B4-BE49-F238E27FC236}">
                <a16:creationId xmlns:a16="http://schemas.microsoft.com/office/drawing/2014/main" id="{521FCF42-BC6D-E77A-FA98-1808C1F3F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793" y="2572703"/>
            <a:ext cx="7267575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5615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B0DC7-3291-E028-1DC8-DCF9BFA75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8ADD38-DF77-7D2E-F17B-888B01C0AE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Check first if there is no nodes in queue</a:t>
            </a:r>
          </a:p>
          <a:p>
            <a:pPr marL="146050" indent="0">
              <a:lnSpc>
                <a:spcPct val="114999"/>
              </a:lnSpc>
              <a:buNone/>
            </a:pPr>
            <a:r>
              <a:rPr lang="en-US" dirty="0"/>
              <a:t>   so deletion cannot be completed .</a:t>
            </a:r>
          </a:p>
          <a:p>
            <a:pPr>
              <a:lnSpc>
                <a:spcPct val="114999"/>
              </a:lnSpc>
            </a:pPr>
            <a:r>
              <a:rPr lang="en-US" dirty="0"/>
              <a:t>if there is one </a:t>
            </a:r>
            <a:r>
              <a:rPr lang="en-US" dirty="0" err="1"/>
              <a:t>one</a:t>
            </a:r>
            <a:r>
              <a:rPr lang="en-US" dirty="0"/>
              <a:t> so we deleted it and make </a:t>
            </a:r>
            <a:br>
              <a:rPr lang="en-US" dirty="0"/>
            </a:br>
            <a:r>
              <a:rPr lang="en-US" dirty="0" err="1"/>
              <a:t>front&amp;rear</a:t>
            </a:r>
            <a:r>
              <a:rPr lang="en-US" dirty="0"/>
              <a:t>=NULL.</a:t>
            </a:r>
          </a:p>
          <a:p>
            <a:pPr>
              <a:lnSpc>
                <a:spcPct val="114999"/>
              </a:lnSpc>
            </a:pPr>
            <a:r>
              <a:rPr lang="en-US" dirty="0"/>
              <a:t>If not we remove the front and make</a:t>
            </a:r>
            <a:br>
              <a:rPr lang="en-US" dirty="0"/>
            </a:br>
            <a:r>
              <a:rPr lang="en-US" dirty="0"/>
              <a:t>front next is the front</a:t>
            </a:r>
          </a:p>
          <a:p>
            <a:pPr>
              <a:lnSpc>
                <a:spcPct val="114999"/>
              </a:lnSpc>
            </a:pPr>
            <a:r>
              <a:rPr lang="en-US" dirty="0"/>
              <a:t>Decrement as there node deleted</a:t>
            </a:r>
          </a:p>
        </p:txBody>
      </p:sp>
      <p:pic>
        <p:nvPicPr>
          <p:cNvPr id="5" name="Picture 4" descr="A computer screen shot of a code&#10;&#10;Description automatically generated">
            <a:extLst>
              <a:ext uri="{FF2B5EF4-FFF2-40B4-BE49-F238E27FC236}">
                <a16:creationId xmlns:a16="http://schemas.microsoft.com/office/drawing/2014/main" id="{8822F8B4-9D82-4EF4-9777-02945A54A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2443" y="1287780"/>
            <a:ext cx="4714875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4451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18736-E564-3517-1102-5FF7119D5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Task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E42970-16BE-1BC8-D301-C09ECA0B28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Lato"/>
                <a:ea typeface="Lato"/>
                <a:cs typeface="Lato"/>
                <a:sym typeface="Lato"/>
              </a:rPr>
              <a:t>You have to implement a method to check if the queue elements are sorted in ascending order or not, if yes return true, else return false</a:t>
            </a:r>
          </a:p>
          <a:p>
            <a:endParaRPr lang="en-US" dirty="0">
              <a:latin typeface="Lato"/>
              <a:ea typeface="Lato"/>
              <a:cs typeface="Lato"/>
              <a:sym typeface="Lato"/>
            </a:endParaRPr>
          </a:p>
          <a:p>
            <a:r>
              <a:rPr lang="en-US" b="1" dirty="0"/>
              <a:t>Method Signature</a:t>
            </a:r>
          </a:p>
          <a:p>
            <a:pPr lvl="1"/>
            <a:r>
              <a:rPr lang="en-US" dirty="0"/>
              <a:t>bool </a:t>
            </a:r>
            <a:r>
              <a:rPr lang="en-US" dirty="0" err="1"/>
              <a:t>sortedAscQueue</a:t>
            </a:r>
            <a:r>
              <a:rPr lang="en-US" dirty="0"/>
              <a:t>()</a:t>
            </a:r>
          </a:p>
          <a:p>
            <a:pPr lvl="1"/>
            <a:endParaRPr lang="en-US" dirty="0"/>
          </a:p>
          <a:p>
            <a:r>
              <a:rPr lang="en-US" b="1" dirty="0"/>
              <a:t>Test Case</a:t>
            </a:r>
          </a:p>
          <a:p>
            <a:pPr lvl="1"/>
            <a:r>
              <a:rPr lang="en-US" dirty="0"/>
              <a:t>Queue q = [2, 3, 8, 12, 18, 33]</a:t>
            </a:r>
          </a:p>
          <a:p>
            <a:pPr lvl="1"/>
            <a:r>
              <a:rPr lang="en-US" dirty="0"/>
              <a:t>Result =&gt; true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9874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Queue</a:t>
            </a:r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788" y="1992450"/>
            <a:ext cx="8410437" cy="298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5"/>
          <p:cNvSpPr txBox="1"/>
          <p:nvPr/>
        </p:nvSpPr>
        <p:spPr>
          <a:xfrm>
            <a:off x="8347000" y="615675"/>
            <a:ext cx="600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aleway"/>
                <a:ea typeface="Raleway"/>
                <a:cs typeface="Raleway"/>
                <a:sym typeface="Raleway"/>
              </a:rPr>
              <a:t>FIFO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aleway"/>
                <a:ea typeface="Raleway"/>
                <a:cs typeface="Raleway"/>
                <a:sym typeface="Raleway"/>
              </a:rPr>
              <a:t>LILO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1" name="Google Shape;101;p15"/>
          <p:cNvSpPr txBox="1"/>
          <p:nvPr/>
        </p:nvSpPr>
        <p:spPr>
          <a:xfrm>
            <a:off x="2651150" y="41425"/>
            <a:ext cx="6448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Visual Queue: https://www.cs.usfca.edu/~galles/visualization/QueueArray.html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Queue in Action</a:t>
            </a: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3950" y="1999350"/>
            <a:ext cx="5219700" cy="278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en" dirty="0"/>
              <a:t>Applications of Queue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4F21C7-F6F1-9198-3D91-D10E7C9C779A}"/>
              </a:ext>
            </a:extLst>
          </p:cNvPr>
          <p:cNvSpPr txBox="1"/>
          <p:nvPr/>
        </p:nvSpPr>
        <p:spPr>
          <a:xfrm>
            <a:off x="838269" y="1886106"/>
            <a:ext cx="7913267" cy="16143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250000"/>
              </a:lnSpc>
              <a:buChar char="•"/>
            </a:pPr>
            <a:r>
              <a:rPr lang="en-US" dirty="0"/>
              <a:t>CPU Scheduling and Task Management</a:t>
            </a:r>
            <a:endParaRPr lang="en-US"/>
          </a:p>
          <a:p>
            <a:pPr marL="285750" indent="-285750">
              <a:lnSpc>
                <a:spcPct val="250000"/>
              </a:lnSpc>
              <a:buChar char="•"/>
            </a:pPr>
            <a:r>
              <a:rPr lang="en-US" dirty="0"/>
              <a:t>Printers and Resource Sharing</a:t>
            </a:r>
          </a:p>
          <a:p>
            <a:pPr marL="285750" indent="-285750">
              <a:lnSpc>
                <a:spcPct val="250000"/>
              </a:lnSpc>
              <a:buChar char="•"/>
            </a:pPr>
            <a:r>
              <a:rPr lang="en-US" dirty="0"/>
              <a:t>Call Center Management and Customer Support</a:t>
            </a:r>
          </a:p>
        </p:txBody>
      </p:sp>
    </p:spTree>
    <p:extLst>
      <p:ext uri="{BB962C8B-B14F-4D97-AF65-F5344CB8AC3E}">
        <p14:creationId xmlns:p14="http://schemas.microsoft.com/office/powerpoint/2010/main" val="2475253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Queue Operations</a:t>
            </a:r>
            <a:endParaRPr/>
          </a:p>
        </p:txBody>
      </p:sp>
      <p:sp>
        <p:nvSpPr>
          <p:cNvPr id="113" name="Google Shape;113;p17"/>
          <p:cNvSpPr txBox="1"/>
          <p:nvPr/>
        </p:nvSpPr>
        <p:spPr>
          <a:xfrm>
            <a:off x="814675" y="2119525"/>
            <a:ext cx="7688700" cy="2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enqueue()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dequeue()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isEmpty()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isFull()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front()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rear()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queueSize()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display()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etc.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Queue Implementation Problem with Arrays</a:t>
            </a:r>
            <a:endParaRPr/>
          </a:p>
        </p:txBody>
      </p:sp>
      <p:sp>
        <p:nvSpPr>
          <p:cNvPr id="119" name="Google Shape;119;p18"/>
          <p:cNvSpPr txBox="1"/>
          <p:nvPr/>
        </p:nvSpPr>
        <p:spPr>
          <a:xfrm>
            <a:off x="814675" y="2119525"/>
            <a:ext cx="7688700" cy="1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Lato"/>
                <a:ea typeface="Lato"/>
                <a:cs typeface="Lato"/>
                <a:sym typeface="Lato"/>
              </a:rPr>
              <a:t>After a number of </a:t>
            </a:r>
            <a:r>
              <a:rPr lang="en" i="1" dirty="0">
                <a:latin typeface="Lato"/>
                <a:ea typeface="Lato"/>
                <a:cs typeface="Lato"/>
                <a:sym typeface="Lato"/>
              </a:rPr>
              <a:t>enqueue() </a:t>
            </a:r>
            <a:r>
              <a:rPr lang="en" dirty="0">
                <a:latin typeface="Lato"/>
                <a:ea typeface="Lato"/>
                <a:cs typeface="Lato"/>
                <a:sym typeface="Lato"/>
              </a:rPr>
              <a:t>&amp; </a:t>
            </a:r>
            <a:r>
              <a:rPr lang="en" i="1" dirty="0">
                <a:latin typeface="Lato"/>
                <a:ea typeface="Lato"/>
                <a:cs typeface="Lato"/>
                <a:sym typeface="Lato"/>
              </a:rPr>
              <a:t>dequeue() </a:t>
            </a:r>
            <a:r>
              <a:rPr lang="en" dirty="0">
                <a:latin typeface="Lato"/>
                <a:ea typeface="Lato"/>
                <a:cs typeface="Lato"/>
                <a:sym typeface="Lato"/>
              </a:rPr>
              <a:t>operations, the </a:t>
            </a:r>
            <a:r>
              <a:rPr lang="en" b="1" dirty="0">
                <a:latin typeface="Lato"/>
                <a:ea typeface="Lato"/>
                <a:cs typeface="Lato"/>
                <a:sym typeface="Lato"/>
              </a:rPr>
              <a:t>rear/end/tail </a:t>
            </a:r>
            <a:r>
              <a:rPr lang="en" dirty="0">
                <a:latin typeface="Lato"/>
                <a:ea typeface="Lato"/>
                <a:cs typeface="Lato"/>
                <a:sym typeface="Lato"/>
              </a:rPr>
              <a:t>will always point to the end of the queue, indicating that the queue is full.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Lato"/>
                <a:ea typeface="Lato"/>
                <a:cs typeface="Lato"/>
                <a:sym typeface="Lato"/>
              </a:rPr>
              <a:t>To solve this problem we will use the concept of </a:t>
            </a:r>
            <a:r>
              <a:rPr lang="en" b="1" dirty="0">
                <a:latin typeface="Lato"/>
                <a:ea typeface="Lato"/>
                <a:cs typeface="Lato"/>
                <a:sym typeface="Lato"/>
              </a:rPr>
              <a:t>Circular Queue</a:t>
            </a:r>
            <a:endParaRPr b="1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Lato"/>
                <a:ea typeface="Lato"/>
                <a:cs typeface="Lato"/>
                <a:sym typeface="Lato"/>
              </a:rPr>
              <a:t>- Another problem is: </a:t>
            </a:r>
            <a:r>
              <a:rPr lang="en" dirty="0">
                <a:latin typeface="Lato"/>
                <a:ea typeface="Lato"/>
                <a:cs typeface="Lato"/>
                <a:sym typeface="Lato"/>
              </a:rPr>
              <a:t>fixed size of the queue.</a:t>
            </a:r>
            <a:endParaRPr dirty="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" name="Picture 1" descr="A screenshot of a crossword puzzle&#10;&#10;Description automatically generated">
            <a:extLst>
              <a:ext uri="{FF2B5EF4-FFF2-40B4-BE49-F238E27FC236}">
                <a16:creationId xmlns:a16="http://schemas.microsoft.com/office/drawing/2014/main" id="{CC2F88B7-C2B2-A7BC-654A-D3908BA0B5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3566" y="3722785"/>
            <a:ext cx="4084135" cy="114783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Circular Queue</a:t>
            </a:r>
            <a:endParaRPr/>
          </a:p>
        </p:txBody>
      </p:sp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2675" y="1853850"/>
            <a:ext cx="2762250" cy="286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en" dirty="0"/>
              <a:t>Now, look at the Circular Queue implementation using Arrays.</a:t>
            </a:r>
            <a:br>
              <a:rPr lang="en" dirty="0"/>
            </a:br>
            <a:r>
              <a:rPr lang="en" dirty="0"/>
              <a:t>Check circulrQueueArray.cpp.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199</Words>
  <Application>Microsoft Office PowerPoint</Application>
  <PresentationFormat>On-screen Show (16:9)</PresentationFormat>
  <Paragraphs>42</Paragraphs>
  <Slides>24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Streamline</vt:lpstr>
      <vt:lpstr>Data Structures (Lab-6)</vt:lpstr>
      <vt:lpstr>Agenda for Today</vt:lpstr>
      <vt:lpstr>Queue</vt:lpstr>
      <vt:lpstr>Queue in Action</vt:lpstr>
      <vt:lpstr>Applications of Queue</vt:lpstr>
      <vt:lpstr>Queue Operations</vt:lpstr>
      <vt:lpstr>Queue Implementation Problem with Arrays</vt:lpstr>
      <vt:lpstr>Circular Queue</vt:lpstr>
      <vt:lpstr>Now, look at the Circular Queue implementation using Arrays. Check circulrQueueArray.cpp.</vt:lpstr>
      <vt:lpstr>Let’s implement </vt:lpstr>
      <vt:lpstr>PowerPoint Presentation</vt:lpstr>
      <vt:lpstr>Circular Queue ( Enqueue)</vt:lpstr>
      <vt:lpstr>Circular Queue ( Dequeue)</vt:lpstr>
      <vt:lpstr>Drawbacks of implementing queue using Array</vt:lpstr>
      <vt:lpstr>Queue using Linkedl list</vt:lpstr>
      <vt:lpstr>Queue using Linkedl list</vt:lpstr>
      <vt:lpstr>Now, look at the Queue using linked list implementation using Arrays. Check QueueLinkedlist.cpp.</vt:lpstr>
      <vt:lpstr>Let’s implement </vt:lpstr>
      <vt:lpstr>Queue ( Enqueue) </vt:lpstr>
      <vt:lpstr>PowerPoint Presentation</vt:lpstr>
      <vt:lpstr>Queue ( Dequeue) </vt:lpstr>
      <vt:lpstr>PowerPoint Presentation</vt:lpstr>
      <vt:lpstr>Task</vt:lpstr>
      <vt:lpstr>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(Lab-6)</dc:title>
  <cp:lastModifiedBy>Asmaa  Aly EL Sheikh</cp:lastModifiedBy>
  <cp:revision>309</cp:revision>
  <dcterms:modified xsi:type="dcterms:W3CDTF">2024-11-09T17:47:48Z</dcterms:modified>
</cp:coreProperties>
</file>