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1" r:id="rId6"/>
    <p:sldId id="283" r:id="rId7"/>
    <p:sldId id="281" r:id="rId8"/>
    <p:sldId id="284" r:id="rId9"/>
    <p:sldId id="285" r:id="rId10"/>
    <p:sldId id="286" r:id="rId11"/>
    <p:sldId id="257" r:id="rId12"/>
    <p:sldId id="287" r:id="rId13"/>
    <p:sldId id="288" r:id="rId14"/>
    <p:sldId id="289" r:id="rId15"/>
    <p:sldId id="290" r:id="rId16"/>
    <p:sldId id="291" r:id="rId17"/>
    <p:sldId id="293" r:id="rId18"/>
    <p:sldId id="29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3"/>
            <p14:sldId id="281"/>
            <p14:sldId id="284"/>
            <p14:sldId id="285"/>
            <p14:sldId id="286"/>
            <p14:sldId id="257"/>
            <p14:sldId id="287"/>
            <p14:sldId id="288"/>
            <p14:sldId id="289"/>
            <p14:sldId id="290"/>
            <p14:sldId id="291"/>
            <p14:sldId id="293"/>
            <p14:sldId id="292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45"/>
    <a:srgbClr val="D24726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4" d="100"/>
          <a:sy n="114" d="100"/>
        </p:scale>
        <p:origin x="40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8/31/2023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Churn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 rot="10800000" flipH="1" flipV="1">
            <a:off x="12384946" y="2583809"/>
            <a:ext cx="134224" cy="29361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Univariate Analysis</a:t>
            </a:r>
          </a:p>
        </p:txBody>
      </p:sp>
      <p:sp>
        <p:nvSpPr>
          <p:cNvPr id="43" name="Content Placeholder 17"/>
          <p:cNvSpPr txBox="1">
            <a:spLocks/>
          </p:cNvSpPr>
          <p:nvPr/>
        </p:nvSpPr>
        <p:spPr>
          <a:xfrm>
            <a:off x="1865475" y="5078351"/>
            <a:ext cx="7583326" cy="140931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1600" b="1" u="sng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Findings</a:t>
            </a: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Customers who opted to pay bills through electronic checks are high churners.</a:t>
            </a: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Customers fall in tenure group1-12 are more likely to churn.</a:t>
            </a:r>
          </a:p>
        </p:txBody>
      </p:sp>
      <p:pic>
        <p:nvPicPr>
          <p:cNvPr id="8" name="Picture 7" descr="A graph of blue and orange bars&#10;&#10;Description automatically generated">
            <a:extLst>
              <a:ext uri="{FF2B5EF4-FFF2-40B4-BE49-F238E27FC236}">
                <a16:creationId xmlns:a16="http://schemas.microsoft.com/office/drawing/2014/main" id="{180F2CFD-FDF1-7516-8827-89E8C4375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01" y="1619250"/>
            <a:ext cx="4554837" cy="3033972"/>
          </a:xfrm>
          <a:prstGeom prst="rect">
            <a:avLst/>
          </a:prstGeom>
        </p:spPr>
      </p:pic>
      <p:pic>
        <p:nvPicPr>
          <p:cNvPr id="10" name="Picture 9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BF3C4585-976B-9241-A341-DB2E46E4C4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52" r="263"/>
          <a:stretch/>
        </p:blipFill>
        <p:spPr>
          <a:xfrm>
            <a:off x="5983587" y="1619250"/>
            <a:ext cx="4817763" cy="303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0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Relationship between Monthly and Total Charges</a:t>
            </a:r>
          </a:p>
        </p:txBody>
      </p:sp>
      <p:sp>
        <p:nvSpPr>
          <p:cNvPr id="43" name="Content Placeholder 17"/>
          <p:cNvSpPr txBox="1">
            <a:spLocks/>
          </p:cNvSpPr>
          <p:nvPr/>
        </p:nvSpPr>
        <p:spPr>
          <a:xfrm>
            <a:off x="1941675" y="4495705"/>
            <a:ext cx="7583326" cy="191423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u="sng" dirty="0">
                <a:solidFill>
                  <a:schemeClr val="tx1"/>
                </a:solidFill>
                <a:latin typeface="Arial" panose="020B0604020202020204" pitchFamily="34" charset="0"/>
              </a:rPr>
              <a:t>Findings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Total Charges increase as Monthly Charges increase.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Churn is high when Monthly Charges are high.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However, if we combine the insights of 3 parameters i.e., Tenure, Monthly Charges &amp; Total Charges then the picture is bit clear :- Higher Monthly Charge at lower tenure results into lower Total Charge. Hence, all these 3 factors viz Higher Monthly Charge, Lower tenure and Lower Total Charge are linked to High Churn.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A8680D-33FD-6995-017F-557DC9CF6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85" y="1571625"/>
            <a:ext cx="3132580" cy="2497013"/>
          </a:xfrm>
          <a:prstGeom prst="rect">
            <a:avLst/>
          </a:prstGeom>
        </p:spPr>
      </p:pic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CEC83C95-2816-A1C6-2ADE-27E895E15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068" y="1571625"/>
            <a:ext cx="3096771" cy="2497012"/>
          </a:xfrm>
          <a:prstGeom prst="rect">
            <a:avLst/>
          </a:prstGeom>
        </p:spPr>
      </p:pic>
      <p:pic>
        <p:nvPicPr>
          <p:cNvPr id="7" name="Picture 6" descr="A graph of a number of charges&#10;&#10;Description automatically generated">
            <a:extLst>
              <a:ext uri="{FF2B5EF4-FFF2-40B4-BE49-F238E27FC236}">
                <a16:creationId xmlns:a16="http://schemas.microsoft.com/office/drawing/2014/main" id="{D88F1C50-DAA7-3EBB-2224-A712CC58F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343" y="1571625"/>
            <a:ext cx="3443672" cy="249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2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Correlation of all Predictors with Churn</a:t>
            </a:r>
          </a:p>
        </p:txBody>
      </p:sp>
      <p:pic>
        <p:nvPicPr>
          <p:cNvPr id="6" name="Picture 5" descr="A graph with blue and black text&#10;&#10;Description automatically generated">
            <a:extLst>
              <a:ext uri="{FF2B5EF4-FFF2-40B4-BE49-F238E27FC236}">
                <a16:creationId xmlns:a16="http://schemas.microsoft.com/office/drawing/2014/main" id="{2130F82A-6F74-2554-AFA6-E49449162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709" y="1602047"/>
            <a:ext cx="7577718" cy="4184709"/>
          </a:xfrm>
          <a:prstGeom prst="rect">
            <a:avLst/>
          </a:prstGeom>
        </p:spPr>
      </p:pic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0F2F93D3-BA76-E17A-0B01-2E39AFCB5EF9}"/>
              </a:ext>
            </a:extLst>
          </p:cNvPr>
          <p:cNvSpPr txBox="1">
            <a:spLocks/>
          </p:cNvSpPr>
          <p:nvPr/>
        </p:nvSpPr>
        <p:spPr>
          <a:xfrm>
            <a:off x="323851" y="1602048"/>
            <a:ext cx="3228974" cy="418470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 Churn seen in case of Month-to-month contracts, No online security, No Tech support, First year of subscription and Fiber Optics Internet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 Churn is seeming in case of Long-term contracts, Subscriptions without internet service and The customers engaged for 5+ years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Factors like Gender, Availability of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PhoneService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and # of multiple lines have almost NO impact on Churn</a:t>
            </a:r>
          </a:p>
        </p:txBody>
      </p:sp>
    </p:spTree>
    <p:extLst>
      <p:ext uri="{BB962C8B-B14F-4D97-AF65-F5344CB8AC3E}">
        <p14:creationId xmlns:p14="http://schemas.microsoft.com/office/powerpoint/2010/main" val="15449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Bivariate Analysis</a:t>
            </a:r>
          </a:p>
        </p:txBody>
      </p:sp>
      <p:pic>
        <p:nvPicPr>
          <p:cNvPr id="4" name="Picture 3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684811F1-FEA2-1383-6022-CB89E6DC2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13" y="1504950"/>
            <a:ext cx="5005861" cy="2155965"/>
          </a:xfrm>
          <a:prstGeom prst="rect">
            <a:avLst/>
          </a:prstGeom>
        </p:spPr>
      </p:pic>
      <p:pic>
        <p:nvPicPr>
          <p:cNvPr id="7" name="Picture 6" descr="A graph of a number of blue and orange squares&#10;&#10;Description automatically generated">
            <a:extLst>
              <a:ext uri="{FF2B5EF4-FFF2-40B4-BE49-F238E27FC236}">
                <a16:creationId xmlns:a16="http://schemas.microsoft.com/office/drawing/2014/main" id="{031EFBCC-89CF-1E68-B800-A9A5F2B0EC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59"/>
          <a:stretch/>
        </p:blipFill>
        <p:spPr>
          <a:xfrm>
            <a:off x="6893501" y="1504949"/>
            <a:ext cx="4336474" cy="2155965"/>
          </a:xfrm>
          <a:prstGeom prst="rect">
            <a:avLst/>
          </a:prstGeom>
        </p:spPr>
      </p:pic>
      <p:pic>
        <p:nvPicPr>
          <p:cNvPr id="9" name="Picture 8" descr="A graph of a couple of blue and orange squares&#10;&#10;Description automatically generated">
            <a:extLst>
              <a:ext uri="{FF2B5EF4-FFF2-40B4-BE49-F238E27FC236}">
                <a16:creationId xmlns:a16="http://schemas.microsoft.com/office/drawing/2014/main" id="{B82387F6-D093-6015-4F8D-05A94D646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778" y="4160153"/>
            <a:ext cx="4920095" cy="2155965"/>
          </a:xfrm>
          <a:prstGeom prst="rect">
            <a:avLst/>
          </a:prstGeom>
        </p:spPr>
      </p:pic>
      <p:pic>
        <p:nvPicPr>
          <p:cNvPr id="11" name="Picture 10" descr="A graph of blue and orange squares&#10;&#10;Description automatically generated">
            <a:extLst>
              <a:ext uri="{FF2B5EF4-FFF2-40B4-BE49-F238E27FC236}">
                <a16:creationId xmlns:a16="http://schemas.microsoft.com/office/drawing/2014/main" id="{02495045-577F-3D13-DBE3-220330FD24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0193" y="4160153"/>
            <a:ext cx="4336474" cy="215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2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Bivariate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14C6CC-1AD4-BB8A-A7FF-4ACBCF0F3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83" y="1478560"/>
            <a:ext cx="4229017" cy="24181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18F568-4F71-9B5F-FA26-D533F955E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650" y="1478560"/>
            <a:ext cx="4410075" cy="2349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33B074-EBFC-0C38-6ED6-E27191150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995" y="3996241"/>
            <a:ext cx="4000305" cy="250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3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18EE56-B100-81E5-147C-4084BB15F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906612"/>
            <a:ext cx="8048625" cy="3044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4436" rIns="91440" bIns="53958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fontAlgn="base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Male with partner are high churners</a:t>
            </a:r>
          </a:p>
          <a:p>
            <a:pPr marL="228600" marR="0" lvl="0" indent="-228600" fontAlgn="base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Female using cc as payment method are high churners</a:t>
            </a:r>
          </a:p>
          <a:p>
            <a:pPr marL="228600" marR="0" lvl="0" indent="-228600" fontAlgn="base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Customers with no dependents and no partner are high churners</a:t>
            </a:r>
          </a:p>
          <a:p>
            <a:pPr marL="228600" marR="0" lvl="0" indent="-228600" fontAlgn="base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Customers who have partner and tenure is 60-72 are high churners</a:t>
            </a:r>
          </a:p>
          <a:p>
            <a:pPr marL="228600" marR="0" lvl="0" indent="-228600" fontAlgn="base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People using fiber optics and paperless billing are churners</a:t>
            </a:r>
          </a:p>
          <a:p>
            <a:pPr marL="228600" marR="0" lvl="0" indent="-228600" fontAlgn="base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Month to Month contractors are more likely to churn within tenure 1-12</a:t>
            </a:r>
          </a:p>
          <a:p>
            <a:pPr marL="228600" marR="0" lvl="0" indent="-228600" fontAlgn="base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People with Fiber optics internet service and have device protection are more likely to churn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DF221C8-371E-7FD4-C53E-C9FF65BC5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E3854F3-805A-8E28-E002-83E5E54C1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[73]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EDBB0D3-B7C9-A84C-774C-CDE5474E5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603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0s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AA09A33-4B95-2E3C-CF5F-871073C8F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9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Purpose Statement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8493333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CA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collected data is the data of a telecom company with multiple attributes. Our goal is to identify the properties that contribute towards the high churn rate of the customers, during a specific time. By having insights into the churned customers, we can identify the customers who are most likely to churn soon and avoid such situations by taking precautionary steps. </a:t>
            </a:r>
            <a:endParaRPr lang="en-CA" sz="16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CDBD-8614-B53E-39DE-95F4BE6B8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850" y="2637582"/>
            <a:ext cx="8110559" cy="640080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Data </a:t>
            </a:r>
            <a:r>
              <a:rPr lang="en-US" sz="7200" b="1" dirty="0">
                <a:solidFill>
                  <a:schemeClr val="bg1"/>
                </a:solidFill>
              </a:rPr>
              <a:t>Understanding</a:t>
            </a:r>
            <a:endParaRPr lang="en-CA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42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9380" y="481612"/>
            <a:ext cx="6877119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CA" dirty="0">
                <a:latin typeface="Segoe UI Light" panose="020B0502040204020203" pitchFamily="34" charset="0"/>
                <a:cs typeface="Segoe UI Light" panose="020B0502040204020203" pitchFamily="34" charset="0"/>
              </a:rPr>
              <a:t>Target variable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CA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 is highly imbalanced the churn ratio is almost 73:27. </a:t>
            </a:r>
            <a:endParaRPr lang="en-CA" sz="16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CA" sz="1600" kern="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CA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o, we will analyze how the churn rate is dependent on other features of the data.</a:t>
            </a:r>
            <a:endParaRPr lang="en-CA" sz="16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 descr="A graph with blue rectangles and numbers&#10;&#10;Description automatically generated">
            <a:extLst>
              <a:ext uri="{FF2B5EF4-FFF2-40B4-BE49-F238E27FC236}">
                <a16:creationId xmlns:a16="http://schemas.microsoft.com/office/drawing/2014/main" id="{7EBA4425-FBAE-B196-BB4A-CBE40C26D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957" y="1709928"/>
            <a:ext cx="4848902" cy="291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8631" y="457494"/>
            <a:ext cx="6877119" cy="640080"/>
          </a:xfrm>
        </p:spPr>
        <p:txBody>
          <a:bodyPr>
            <a:normAutofit/>
          </a:bodyPr>
          <a:lstStyle/>
          <a:p>
            <a:r>
              <a:rPr lang="en-CA" dirty="0"/>
              <a:t>Missing Data - Initial Intuition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1066038" y="2936927"/>
            <a:ext cx="2651153" cy="14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Content Placeholder 17"/>
          <p:cNvSpPr txBox="1">
            <a:spLocks/>
          </p:cNvSpPr>
          <p:nvPr/>
        </p:nvSpPr>
        <p:spPr>
          <a:xfrm>
            <a:off x="513580" y="1600394"/>
            <a:ext cx="4744804" cy="418800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5000"/>
              </a:lnSpc>
            </a:pP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Initially, we don't have any missing data.</a:t>
            </a:r>
          </a:p>
          <a:p>
            <a:pPr>
              <a:lnSpc>
                <a:spcPct val="135000"/>
              </a:lnSpc>
            </a:pP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For features with fewer missing values- can use regression to predict the missing values or fill with the mean of the values present, depending on the feature.</a:t>
            </a:r>
          </a:p>
          <a:p>
            <a:pPr>
              <a:lnSpc>
                <a:spcPct val="135000"/>
              </a:lnSpc>
            </a:pP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For features with a very high number of missing values- it is better to drop those columns as they give very little insight into the analysis.</a:t>
            </a:r>
          </a:p>
          <a:p>
            <a:pPr>
              <a:lnSpc>
                <a:spcPct val="135000"/>
              </a:lnSpc>
            </a:pP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As there's no thumb rule on what criteria we delete the columns with a high number of missing values, generally you can delete the columns if you have more than 30-40% of missing values. </a:t>
            </a:r>
          </a:p>
        </p:txBody>
      </p:sp>
      <p:cxnSp>
        <p:nvCxnSpPr>
          <p:cNvPr id="20" name="Straight Connector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510482" y="1527295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A6565DBA-E7F6-C185-0D0C-A0CAB10828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7" t="33748" r="26717" b="6268"/>
          <a:stretch/>
        </p:blipFill>
        <p:spPr>
          <a:xfrm>
            <a:off x="5663765" y="1778337"/>
            <a:ext cx="6014655" cy="297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00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8631" y="457494"/>
            <a:ext cx="6877119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Initial Findings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629176" y="1527295"/>
            <a:ext cx="4585344" cy="3455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5000"/>
              </a:lnSpc>
            </a:pPr>
            <a:r>
              <a:rPr lang="en-US" sz="1600" kern="0" dirty="0">
                <a:latin typeface="Calibri" panose="020F0502020204030204" pitchFamily="34" charset="0"/>
                <a:cs typeface="Calibri" panose="020F0502020204030204" pitchFamily="34" charset="0"/>
              </a:rPr>
              <a:t> Upon</a:t>
            </a:r>
            <a:r>
              <a:rPr lang="en-CA" sz="1600" kern="0" dirty="0">
                <a:latin typeface="Calibri" panose="020F0502020204030204" pitchFamily="34" charset="0"/>
                <a:cs typeface="Calibri" panose="020F0502020204030204" pitchFamily="34" charset="0"/>
              </a:rPr>
              <a:t> checking the data types I found that, while loading the data from the CSV file the datatype of Total charges became Object so we will need to change it, to Numeric</a:t>
            </a:r>
          </a:p>
          <a:p>
            <a:pPr>
              <a:lnSpc>
                <a:spcPct val="135000"/>
              </a:lnSpc>
            </a:pPr>
            <a:r>
              <a:rPr lang="en-CA" sz="1600" kern="0" dirty="0">
                <a:latin typeface="Calibri" panose="020F0502020204030204" pitchFamily="34" charset="0"/>
                <a:cs typeface="Calibri" panose="020F0502020204030204" pitchFamily="34" charset="0"/>
              </a:rPr>
              <a:t>After converting the data to correct datatypes, </a:t>
            </a:r>
            <a:r>
              <a:rPr lang="en-CA" sz="16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TotalCharges</a:t>
            </a:r>
            <a:r>
              <a:rPr lang="en-CA" sz="1600" kern="0" dirty="0">
                <a:latin typeface="Calibri" panose="020F0502020204030204" pitchFamily="34" charset="0"/>
                <a:cs typeface="Calibri" panose="020F0502020204030204" pitchFamily="34" charset="0"/>
              </a:rPr>
              <a:t> column had 11 missing values. 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Connector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510482" y="1527295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graph with blue dots and red dots&#10;&#10;Description automatically generated">
            <a:extLst>
              <a:ext uri="{FF2B5EF4-FFF2-40B4-BE49-F238E27FC236}">
                <a16:creationId xmlns:a16="http://schemas.microsoft.com/office/drawing/2014/main" id="{23E79A18-9113-E4D6-77AB-614A30443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443" y="2219219"/>
            <a:ext cx="6191396" cy="231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8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8631" y="457494"/>
            <a:ext cx="6877119" cy="640080"/>
          </a:xfrm>
        </p:spPr>
        <p:txBody>
          <a:bodyPr>
            <a:normAutofit/>
          </a:bodyPr>
          <a:lstStyle/>
          <a:p>
            <a:r>
              <a:rPr lang="en-CA" dirty="0"/>
              <a:t>Missing Value Treatment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629175" y="1527294"/>
            <a:ext cx="8372211" cy="3992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5000"/>
              </a:lnSpc>
            </a:pPr>
            <a:r>
              <a:rPr lang="en-CA" sz="1600" kern="0" dirty="0">
                <a:latin typeface="Calibri" panose="020F0502020204030204" pitchFamily="34" charset="0"/>
                <a:cs typeface="Calibri" panose="020F0502020204030204" pitchFamily="34" charset="0"/>
              </a:rPr>
              <a:t>As a treatment, Since the % of these records compared to the total dataset is very low i.e., 0.15%, it is safe to ignore them from further processing.</a:t>
            </a:r>
          </a:p>
          <a:p>
            <a:pPr>
              <a:lnSpc>
                <a:spcPct val="135000"/>
              </a:lnSpc>
            </a:pPr>
            <a:r>
              <a:rPr lang="en-CA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Furthermore, as the tenure was distributed in a range of 0-72, it was difficult to create graphs. As a solution, divide customers into bins based on tenure e.g., for tenure &lt; 12 months: assign a tenure group of 1-12, for tenure between 1 to 2 </a:t>
            </a:r>
            <a:r>
              <a:rPr lang="en-CA" sz="16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Yrs</a:t>
            </a:r>
            <a:r>
              <a:rPr lang="en-CA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a tenure group of 13-24; so on... </a:t>
            </a:r>
            <a:endParaRPr lang="en-CA" sz="16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5000"/>
              </a:lnSpc>
            </a:pPr>
            <a:endParaRPr lang="en-CA" sz="16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2000"/>
              </a:spcAft>
              <a:buNone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52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Univariate Analysis</a:t>
            </a:r>
          </a:p>
        </p:txBody>
      </p:sp>
      <p:sp>
        <p:nvSpPr>
          <p:cNvPr id="43" name="Content Placeholder 17"/>
          <p:cNvSpPr txBox="1">
            <a:spLocks/>
          </p:cNvSpPr>
          <p:nvPr/>
        </p:nvSpPr>
        <p:spPr>
          <a:xfrm>
            <a:off x="4362451" y="1466850"/>
            <a:ext cx="2686050" cy="2313586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b="1" u="sng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Findings</a:t>
            </a:r>
          </a:p>
          <a:p>
            <a:pPr marL="36000" indent="-2520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600" kern="0" dirty="0">
                <a:latin typeface="Calibri" panose="020F0502020204030204" pitchFamily="34" charset="0"/>
                <a:cs typeface="Calibri" panose="020F0502020204030204" pitchFamily="34" charset="0"/>
              </a:rPr>
              <a:t>Customers who does not have partner and dependents are more likely to Churn</a:t>
            </a:r>
          </a:p>
          <a:p>
            <a:pPr marL="360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600" kern="0" dirty="0">
                <a:latin typeface="Calibri" panose="020F0502020204030204" pitchFamily="34" charset="0"/>
                <a:cs typeface="Calibri" panose="020F0502020204030204" pitchFamily="34" charset="0"/>
              </a:rPr>
              <a:t>Senior Citizens are high Churners</a:t>
            </a:r>
            <a:endParaRPr lang="en-US" dirty="0"/>
          </a:p>
          <a:p>
            <a:pPr marL="36000" indent="0">
              <a:lnSpc>
                <a:spcPct val="100000"/>
              </a:lnSpc>
              <a:spcBef>
                <a:spcPts val="1200"/>
              </a:spcBef>
              <a:spcAft>
                <a:spcPts val="2000"/>
              </a:spcAft>
              <a:buNone/>
            </a:pPr>
            <a:endParaRPr lang="en-US" u="sng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 descr="A graph with blue and orange squares&#10;&#10;Description automatically generated">
            <a:extLst>
              <a:ext uri="{FF2B5EF4-FFF2-40B4-BE49-F238E27FC236}">
                <a16:creationId xmlns:a16="http://schemas.microsoft.com/office/drawing/2014/main" id="{68CD1334-38E7-F8A4-F85F-046E5CE31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922" y="1466850"/>
            <a:ext cx="3807364" cy="256343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0B94CF1-C1F0-D7D3-3DD3-332B13CB2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04" y="1534136"/>
            <a:ext cx="3397362" cy="253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AE0ACE-8039-55FD-EC70-6F5BB5E5F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766" y="3923063"/>
            <a:ext cx="4323328" cy="280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Univariate Analysis</a:t>
            </a:r>
          </a:p>
        </p:txBody>
      </p:sp>
      <p:sp>
        <p:nvSpPr>
          <p:cNvPr id="43" name="Content Placeholder 17"/>
          <p:cNvSpPr txBox="1">
            <a:spLocks/>
          </p:cNvSpPr>
          <p:nvPr/>
        </p:nvSpPr>
        <p:spPr>
          <a:xfrm>
            <a:off x="1903575" y="5152205"/>
            <a:ext cx="7583326" cy="140931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endParaRPr lang="en-US" sz="1600" b="1" u="sng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1600" b="1" u="sng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Findings</a:t>
            </a:r>
          </a:p>
          <a:p>
            <a:pPr>
              <a:lnSpc>
                <a:spcPts val="9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 with Month-to-Month contract are at high risk to leave the company.</a:t>
            </a:r>
          </a:p>
          <a:p>
            <a:pPr>
              <a:lnSpc>
                <a:spcPts val="6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Customers who use fiber optics as an internet service are more likely to churn.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endParaRPr lang="en-US" u="sng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endParaRPr lang="en-US" u="sng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427AF3BD-4872-6D69-8CAF-582DB2A9A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864" y="1503498"/>
            <a:ext cx="4687012" cy="3220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997D7A-B4A6-A8FC-FBA2-F71850FBF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10" y="1530523"/>
            <a:ext cx="4688230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0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f193639-65b3-4609-b449-2ffdc2dc68d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62A6CCEA367942A701FD9F14B07161" ma:contentTypeVersion="13" ma:contentTypeDescription="Create a new document." ma:contentTypeScope="" ma:versionID="8a26217ed56acce5feed62779f8a2b7a">
  <xsd:schema xmlns:xsd="http://www.w3.org/2001/XMLSchema" xmlns:xs="http://www.w3.org/2001/XMLSchema" xmlns:p="http://schemas.microsoft.com/office/2006/metadata/properties" xmlns:ns3="021059f8-4e74-4f7f-9b8a-a3dc539af6e1" xmlns:ns4="3f193639-65b3-4609-b449-2ffdc2dc68d8" targetNamespace="http://schemas.microsoft.com/office/2006/metadata/properties" ma:root="true" ma:fieldsID="191393e9094d89d7c428567423ac513b" ns3:_="" ns4:_="">
    <xsd:import namespace="021059f8-4e74-4f7f-9b8a-a3dc539af6e1"/>
    <xsd:import namespace="3f193639-65b3-4609-b449-2ffdc2dc68d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1059f8-4e74-4f7f-9b8a-a3dc539af6e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93639-65b3-4609-b449-2ffdc2dc68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3EE4EA-81C0-48D0-BEBD-A2EFD6B38B42}">
  <ds:schemaRefs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3f193639-65b3-4609-b449-2ffdc2dc68d8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www.w3.org/XML/1998/namespace"/>
    <ds:schemaRef ds:uri="021059f8-4e74-4f7f-9b8a-a3dc539af6e1"/>
  </ds:schemaRefs>
</ds:datastoreItem>
</file>

<file path=customXml/itemProps3.xml><?xml version="1.0" encoding="utf-8"?>
<ds:datastoreItem xmlns:ds="http://schemas.openxmlformats.org/officeDocument/2006/customXml" ds:itemID="{0B6EB443-586A-48DE-BA2B-178DBEEEC6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1059f8-4e74-4f7f-9b8a-a3dc539af6e1"/>
    <ds:schemaRef ds:uri="3f193639-65b3-4609-b449-2ffdc2dc68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{BBBDF34E-C3AC-47CA-98CF-0EE5B483A679}tf10001108_win32</Template>
  <TotalTime>131</TotalTime>
  <Words>686</Words>
  <Application>Microsoft Office PowerPoint</Application>
  <PresentationFormat>Widescreen</PresentationFormat>
  <Paragraphs>55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Calibri</vt:lpstr>
      <vt:lpstr>Segoe UI</vt:lpstr>
      <vt:lpstr>Segoe UI Light</vt:lpstr>
      <vt:lpstr>var(--colab-code-font-family)</vt:lpstr>
      <vt:lpstr>Custom</vt:lpstr>
      <vt:lpstr>Churn Analysis</vt:lpstr>
      <vt:lpstr>Purpose Statement</vt:lpstr>
      <vt:lpstr>Data Understanding</vt:lpstr>
      <vt:lpstr> Target variable</vt:lpstr>
      <vt:lpstr>Missing Data - Initial Intuition</vt:lpstr>
      <vt:lpstr>Initial Findings</vt:lpstr>
      <vt:lpstr>Missing Value Treatment </vt:lpstr>
      <vt:lpstr>Univariate Analysis</vt:lpstr>
      <vt:lpstr>Univariate Analysis</vt:lpstr>
      <vt:lpstr>Univariate Analysis</vt:lpstr>
      <vt:lpstr>Relationship between Monthly and Total Charges</vt:lpstr>
      <vt:lpstr>Correlation of all Predictors with Churn</vt:lpstr>
      <vt:lpstr>Bivariate Analysis</vt:lpstr>
      <vt:lpstr>Bivariate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Analysis</dc:title>
  <dc:creator>Mohit Sharma Can</dc:creator>
  <cp:keywords/>
  <cp:lastModifiedBy>Mohit Sharma Can</cp:lastModifiedBy>
  <cp:revision>1</cp:revision>
  <dcterms:created xsi:type="dcterms:W3CDTF">2023-08-31T02:46:50Z</dcterms:created>
  <dcterms:modified xsi:type="dcterms:W3CDTF">2023-08-31T04:59:27Z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0x0101005762A6CCEA367942A701FD9F14B07161</vt:lpwstr>
  </property>
</Properties>
</file>