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84" r:id="rId3"/>
  </p:sldMasterIdLst>
  <p:notesMasterIdLst>
    <p:notesMasterId r:id="rId22"/>
  </p:notesMasterIdLst>
  <p:handoutMasterIdLst>
    <p:handoutMasterId r:id="rId23"/>
  </p:handoutMasterIdLst>
  <p:sldIdLst>
    <p:sldId id="321" r:id="rId4"/>
    <p:sldId id="319" r:id="rId5"/>
    <p:sldId id="314" r:id="rId6"/>
    <p:sldId id="313" r:id="rId7"/>
    <p:sldId id="317" r:id="rId8"/>
    <p:sldId id="315" r:id="rId9"/>
    <p:sldId id="316" r:id="rId10"/>
    <p:sldId id="308" r:id="rId11"/>
    <p:sldId id="318" r:id="rId12"/>
    <p:sldId id="309" r:id="rId13"/>
    <p:sldId id="310" r:id="rId14"/>
    <p:sldId id="311" r:id="rId15"/>
    <p:sldId id="312" r:id="rId16"/>
    <p:sldId id="256" r:id="rId17"/>
    <p:sldId id="305" r:id="rId18"/>
    <p:sldId id="262" r:id="rId19"/>
    <p:sldId id="264" r:id="rId20"/>
    <p:sldId id="325" r:id="rId21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D289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9" autoAdjust="0"/>
    <p:restoredTop sz="94800" autoAdjust="0"/>
  </p:normalViewPr>
  <p:slideViewPr>
    <p:cSldViewPr snapToGrid="0">
      <p:cViewPr varScale="1">
        <p:scale>
          <a:sx n="109" d="100"/>
          <a:sy n="109" d="100"/>
        </p:scale>
        <p:origin x="12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962" y="-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60813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0C641-548E-4469-A743-06579C13E711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60813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4408-5418-49E7-B005-CDB219552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6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1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4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1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1FC31D5-0001-4262-A754-5593D17D6B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FC31D5-0001-4262-A754-5593D17D6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724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9873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967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48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75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86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54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322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67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9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4631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34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68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95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95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27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5230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923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207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619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6368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82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87189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32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1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5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513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639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9495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88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41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BD28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32F79748-CA98-4B0E-B29F-CEDE997A211C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63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0671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ALGORITHMS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r>
              <a:rPr lang="en-US" altLang="es-MX" b="1" i="1" smtClean="0"/>
              <a:t>Non-preemptive </a:t>
            </a:r>
            <a:r>
              <a:rPr lang="en-US" altLang="es-MX" smtClean="0"/>
              <a:t>:</a:t>
            </a:r>
          </a:p>
          <a:p>
            <a:pPr lvl="1"/>
            <a:r>
              <a:rPr lang="en-US" altLang="es-MX" smtClean="0"/>
              <a:t>What’s going on with a CPU Burst while is in </a:t>
            </a:r>
            <a:r>
              <a:rPr lang="en-US" altLang="es-MX" i="1" smtClean="0"/>
              <a:t>Running</a:t>
            </a:r>
            <a:r>
              <a:rPr lang="en-US" altLang="es-MX" smtClean="0"/>
              <a:t>?  _______</a:t>
            </a:r>
          </a:p>
          <a:p>
            <a:pPr lvl="1"/>
            <a:endParaRPr lang="en-US" altLang="es-MX" smtClean="0"/>
          </a:p>
          <a:p>
            <a:pPr lvl="1"/>
            <a:endParaRPr lang="en-US" altLang="es-MX" smtClean="0"/>
          </a:p>
          <a:p>
            <a:r>
              <a:rPr lang="en-US" altLang="es-MX" b="1" i="1" smtClean="0"/>
              <a:t>Preemptive</a:t>
            </a:r>
            <a:r>
              <a:rPr lang="en-US" altLang="es-MX" smtClean="0"/>
              <a:t>:</a:t>
            </a:r>
          </a:p>
          <a:p>
            <a:pPr lvl="1"/>
            <a:r>
              <a:rPr lang="en-US" altLang="es-MX" smtClean="0"/>
              <a:t>What’s going on with a CPU Burst while is in </a:t>
            </a:r>
            <a:r>
              <a:rPr lang="en-US" altLang="es-MX" i="1" smtClean="0"/>
              <a:t>Running</a:t>
            </a:r>
            <a:r>
              <a:rPr lang="en-US" altLang="es-MX" smtClean="0"/>
              <a:t>?  _______</a:t>
            </a:r>
          </a:p>
          <a:p>
            <a:pPr lvl="1"/>
            <a:endParaRPr lang="en-US" alt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Criteria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4"/>
            <a:ext cx="7029450" cy="4432935"/>
          </a:xfrm>
        </p:spPr>
        <p:txBody>
          <a:bodyPr/>
          <a:lstStyle/>
          <a:p>
            <a:pPr>
              <a:buFontTx/>
              <a:buNone/>
            </a:pPr>
            <a:endParaRPr lang="en-US" altLang="es-MX" dirty="0" smtClean="0"/>
          </a:p>
          <a:p>
            <a:pPr>
              <a:buFontTx/>
              <a:buNone/>
            </a:pPr>
            <a:r>
              <a:rPr lang="en-US" altLang="es-MX" dirty="0" smtClean="0"/>
              <a:t>   Different </a:t>
            </a:r>
            <a:r>
              <a:rPr lang="en-US" altLang="es-MX" i="1" dirty="0" smtClean="0"/>
              <a:t>CPU scheduling</a:t>
            </a:r>
            <a:r>
              <a:rPr lang="en-US" altLang="es-MX" dirty="0" smtClean="0"/>
              <a:t> algorithms, have different behavior and performance. The criteria used for comparing these algorithms include:</a:t>
            </a:r>
          </a:p>
          <a:p>
            <a:r>
              <a:rPr lang="en-US" altLang="es-MX" b="1" i="1" dirty="0" smtClean="0"/>
              <a:t>CPU utilization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Throughput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Waiting time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Turnaround time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Response time</a:t>
            </a:r>
          </a:p>
          <a:p>
            <a:r>
              <a:rPr lang="en-US" altLang="es-MX" b="1" i="1" dirty="0" smtClean="0"/>
              <a:t>Fairness</a:t>
            </a:r>
          </a:p>
          <a:p>
            <a:r>
              <a:rPr lang="en-US" altLang="es-MX" b="1" i="1" dirty="0" smtClean="0"/>
              <a:t>Service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Criteria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57300"/>
            <a:ext cx="7689850" cy="5086350"/>
          </a:xfrm>
        </p:spPr>
        <p:txBody>
          <a:bodyPr/>
          <a:lstStyle/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CPU utilization</a:t>
            </a:r>
            <a:r>
              <a:rPr lang="en-US" dirty="0" smtClean="0"/>
              <a:t> – keep the CPU as busy as possible - Should range from 50% (lightly loaded system) to 90% for a heavily used system.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Throughput</a:t>
            </a:r>
            <a:r>
              <a:rPr lang="en-US" dirty="0" smtClean="0"/>
              <a:t> – # of processes that complete their execution per time unit - This may be 1 process/hour for long jobs; or 10 processes/second, for short transactions.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Waiting time</a:t>
            </a:r>
            <a:r>
              <a:rPr lang="en-US" dirty="0" smtClean="0"/>
              <a:t> – amount of time a process spends waiting in the READY queue.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Turnaround time</a:t>
            </a:r>
            <a:r>
              <a:rPr lang="en-US" dirty="0" smtClean="0"/>
              <a:t> – amount of time spent in executing a particular process - i.e.  The sum of the periods spent waiting to get into memory + waiting in the READY queue + executing on the CPU (RUNNING) + doing I/O (WAITING).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Response time</a:t>
            </a:r>
            <a:r>
              <a:rPr lang="en-US" dirty="0" smtClean="0"/>
              <a:t> – amount of time it takes from, when a request was submitted until the first response is produced.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Fairness</a:t>
            </a:r>
            <a:r>
              <a:rPr lang="en-US" dirty="0" smtClean="0"/>
              <a:t> – each process should have a fair share of the CPU.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70C0"/>
                </a:solidFill>
              </a:rPr>
              <a:t>Service time</a:t>
            </a:r>
            <a:r>
              <a:rPr lang="en-US" dirty="0" smtClean="0"/>
              <a:t> – CPU execution time (RUNNING).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Optimization Criteria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i="1" dirty="0" smtClean="0"/>
              <a:t>Max</a:t>
            </a:r>
            <a:r>
              <a:rPr lang="en-US" altLang="es-MX" dirty="0" smtClean="0"/>
              <a:t> CPU utilization</a:t>
            </a:r>
          </a:p>
          <a:p>
            <a:r>
              <a:rPr lang="en-US" altLang="es-MX" i="1" dirty="0" smtClean="0"/>
              <a:t>Max</a:t>
            </a:r>
            <a:r>
              <a:rPr lang="en-US" altLang="es-MX" dirty="0" smtClean="0"/>
              <a:t> throughput</a:t>
            </a:r>
          </a:p>
          <a:p>
            <a:r>
              <a:rPr lang="en-US" altLang="es-MX" i="1" dirty="0"/>
              <a:t>Min</a:t>
            </a:r>
            <a:r>
              <a:rPr lang="en-US" altLang="es-MX" dirty="0"/>
              <a:t> waiting time </a:t>
            </a:r>
          </a:p>
          <a:p>
            <a:r>
              <a:rPr lang="en-US" altLang="es-MX" i="1" dirty="0" smtClean="0"/>
              <a:t>Min</a:t>
            </a:r>
            <a:r>
              <a:rPr lang="en-US" altLang="es-MX" dirty="0" smtClean="0"/>
              <a:t> turnaround time </a:t>
            </a:r>
          </a:p>
          <a:p>
            <a:r>
              <a:rPr lang="en-US" altLang="es-MX" i="1" dirty="0" smtClean="0"/>
              <a:t>Min</a:t>
            </a:r>
            <a:r>
              <a:rPr lang="en-US" altLang="es-MX" dirty="0" smtClean="0"/>
              <a:t> response time</a:t>
            </a:r>
          </a:p>
          <a:p>
            <a:r>
              <a:rPr lang="en-US" altLang="es-MX" i="1" dirty="0"/>
              <a:t>Max</a:t>
            </a:r>
            <a:r>
              <a:rPr lang="en-US" altLang="es-MX" dirty="0"/>
              <a:t> </a:t>
            </a:r>
            <a:r>
              <a:rPr lang="en-US" altLang="es-MX" dirty="0" smtClean="0"/>
              <a:t>fairness</a:t>
            </a:r>
          </a:p>
          <a:p>
            <a:endParaRPr lang="en-US" altLang="es-MX" dirty="0" smtClean="0"/>
          </a:p>
          <a:p>
            <a:r>
              <a:rPr lang="en-US" altLang="es-MX" dirty="0" smtClean="0"/>
              <a:t>____ Service time?</a:t>
            </a:r>
          </a:p>
          <a:p>
            <a:endParaRPr lang="en-US" altLang="es-MX" dirty="0"/>
          </a:p>
          <a:p>
            <a:endParaRPr lang="en-U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s-ES_tradnl" altLang="es-MX" sz="2400" smtClean="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 smtClean="0"/>
              <a:t>(Non-preemptive algorithms)</a:t>
            </a:r>
            <a:endParaRPr lang="en-US" altLang="es-MX" sz="2400" smtClean="0"/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689100" y="35687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2882900" y="35052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521200" y="3479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6388100" y="34671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3848100" y="4114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14346" name="AutoShape 10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 flipV="1">
            <a:off x="3860800" y="36893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5499100" y="36893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/>
          <p:cNvCxnSpPr>
            <a:cxnSpLocks noChangeShapeType="1"/>
            <a:stCxn id="14343" idx="4"/>
            <a:endCxn id="14345" idx="6"/>
          </p:cNvCxnSpPr>
          <p:nvPr/>
        </p:nvCxnSpPr>
        <p:spPr bwMode="auto">
          <a:xfrm flipH="1">
            <a:off x="4826000" y="38989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45" idx="2"/>
            <a:endCxn id="14342" idx="4"/>
          </p:cNvCxnSpPr>
          <p:nvPr/>
        </p:nvCxnSpPr>
        <p:spPr bwMode="auto">
          <a:xfrm flipH="1" flipV="1">
            <a:off x="3371850" y="39116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1" idx="6"/>
            <a:endCxn id="14342" idx="2"/>
          </p:cNvCxnSpPr>
          <p:nvPr/>
        </p:nvCxnSpPr>
        <p:spPr bwMode="auto">
          <a:xfrm flipV="1">
            <a:off x="2197100" y="37084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495300"/>
            <a:ext cx="7635875" cy="457200"/>
          </a:xfrm>
        </p:spPr>
        <p:txBody>
          <a:bodyPr/>
          <a:lstStyle/>
          <a:p>
            <a:r>
              <a:rPr lang="en-US" altLang="es-MX" smtClean="0"/>
              <a:t>First-Come, First-Served (</a:t>
            </a:r>
            <a:r>
              <a:rPr lang="en-US" altLang="es-MX" smtClean="0">
                <a:solidFill>
                  <a:srgbClr val="FF0000"/>
                </a:solidFill>
              </a:rPr>
              <a:t>FCFS</a:t>
            </a:r>
            <a:r>
              <a:rPr lang="en-US" altLang="es-MX" smtClean="0"/>
              <a:t>) Scheduling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11442"/>
            <a:ext cx="7029450" cy="4680284"/>
          </a:xfrm>
        </p:spPr>
        <p:txBody>
          <a:bodyPr/>
          <a:lstStyle/>
          <a:p>
            <a:r>
              <a:rPr lang="en-US" altLang="es-MX" dirty="0" smtClean="0"/>
              <a:t>A non-preemptive algorithm.</a:t>
            </a:r>
          </a:p>
          <a:p>
            <a:r>
              <a:rPr lang="en-US" altLang="es-MX" dirty="0" smtClean="0"/>
              <a:t>First-Input, First-Output (FIFO) READY queue.</a:t>
            </a:r>
          </a:p>
          <a:p>
            <a:pPr lvl="1"/>
            <a:r>
              <a:rPr lang="en-US" altLang="es-MX" dirty="0" smtClean="0"/>
              <a:t>The process coming into READY queue goes to the last place (younger).</a:t>
            </a:r>
          </a:p>
          <a:p>
            <a:pPr lvl="1"/>
            <a:r>
              <a:rPr lang="en-US" altLang="es-MX" dirty="0" smtClean="0"/>
              <a:t>The process taken from READY queue is the first one (older).</a:t>
            </a:r>
          </a:p>
          <a:p>
            <a:pPr lvl="1"/>
            <a:r>
              <a:rPr lang="en-US" altLang="es-MX" dirty="0" smtClean="0"/>
              <a:t>The first process in the READY queue has the highest </a:t>
            </a:r>
            <a:r>
              <a:rPr lang="en-US" altLang="es-MX" i="1" dirty="0" smtClean="0"/>
              <a:t>priority</a:t>
            </a:r>
            <a:r>
              <a:rPr lang="en-US" altLang="es-MX" dirty="0" smtClean="0"/>
              <a:t>. On the other hand the last process in the queue has the lowest </a:t>
            </a:r>
            <a:r>
              <a:rPr lang="en-US" altLang="es-MX" i="1" dirty="0" smtClean="0"/>
              <a:t>priority</a:t>
            </a:r>
            <a:r>
              <a:rPr lang="en-US" altLang="es-MX" dirty="0" smtClean="0"/>
              <a:t>.</a:t>
            </a:r>
          </a:p>
          <a:p>
            <a:r>
              <a:rPr lang="en-US" altLang="es-MX" dirty="0" smtClean="0"/>
              <a:t>In the </a:t>
            </a:r>
            <a:r>
              <a:rPr lang="en-US" altLang="es-MX" i="1" dirty="0" smtClean="0"/>
              <a:t>switching context</a:t>
            </a:r>
            <a:r>
              <a:rPr lang="en-US" altLang="es-MX" dirty="0" smtClean="0"/>
              <a:t>, the next process for running is the older</a:t>
            </a:r>
          </a:p>
          <a:p>
            <a:r>
              <a:rPr lang="en-US" altLang="es-MX" dirty="0" smtClean="0"/>
              <a:t>The </a:t>
            </a:r>
            <a:r>
              <a:rPr lang="en-US" altLang="es-MX" i="1" dirty="0" smtClean="0"/>
              <a:t>average waiting time</a:t>
            </a:r>
            <a:r>
              <a:rPr lang="en-US" altLang="es-MX" dirty="0" smtClean="0"/>
              <a:t> (in ready) for FCFS policy is often quite long.</a:t>
            </a:r>
          </a:p>
          <a:p>
            <a:r>
              <a:rPr lang="en-US" altLang="es-MX" dirty="0" smtClean="0"/>
              <a:t>Preferred for BATCH processing.</a:t>
            </a:r>
            <a:endParaRPr lang="es-E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smtClean="0"/>
              <a:t>First-Come, First-Served (FCFS) Scheduling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724025"/>
            <a:ext cx="7753350" cy="4546600"/>
          </a:xfrm>
        </p:spPr>
        <p:txBody>
          <a:bodyPr/>
          <a:lstStyle/>
          <a:p>
            <a:pPr>
              <a:tabLst>
                <a:tab pos="3032125" algn="ctr"/>
                <a:tab pos="4635500" algn="ctr"/>
              </a:tabLst>
            </a:pPr>
            <a:r>
              <a:rPr lang="en-US" altLang="es-MX" smtClean="0"/>
              <a:t>1</a:t>
            </a:r>
            <a:r>
              <a:rPr lang="en-US" altLang="es-MX" baseline="30000" smtClean="0"/>
              <a:t>st</a:t>
            </a:r>
            <a:r>
              <a:rPr lang="en-US" altLang="es-MX" smtClean="0"/>
              <a:t> exercise:    file     </a:t>
            </a:r>
            <a:r>
              <a:rPr lang="en-US" altLang="es-MX" i="1" smtClean="0"/>
              <a:t>FCFS01aS.xls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smtClean="0"/>
              <a:t>2</a:t>
            </a:r>
            <a:r>
              <a:rPr lang="en-US" altLang="es-MX" baseline="30000" smtClean="0"/>
              <a:t>nd</a:t>
            </a:r>
            <a:r>
              <a:rPr lang="en-US" altLang="es-MX" smtClean="0"/>
              <a:t> exercise:    file     </a:t>
            </a:r>
            <a:r>
              <a:rPr lang="en-US" altLang="es-MX" i="1" smtClean="0"/>
              <a:t>FCFS01b.xls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smtClean="0"/>
              <a:t>Which exercise is better?    __________ 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 smtClean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b="1" i="1" smtClean="0">
                <a:solidFill>
                  <a:srgbClr val="FF0000"/>
                </a:solidFill>
              </a:rPr>
              <a:t>Convoy effect</a:t>
            </a:r>
            <a:r>
              <a:rPr lang="en-US" altLang="es-MX" smtClean="0"/>
              <a:t> : short process behind long process, results in lower </a:t>
            </a:r>
            <a:r>
              <a:rPr lang="en-US" altLang="es-MX" i="1" smtClean="0"/>
              <a:t>CPU utilization</a:t>
            </a:r>
            <a:r>
              <a:rPr lang="en-US" altLang="es-MX" smtClean="0"/>
              <a:t>, and long </a:t>
            </a:r>
            <a:r>
              <a:rPr lang="en-US" altLang="es-MX" i="1" smtClean="0"/>
              <a:t>waiting</a:t>
            </a:r>
            <a:r>
              <a:rPr lang="en-US" altLang="es-MX" smtClean="0"/>
              <a:t> and </a:t>
            </a:r>
            <a:r>
              <a:rPr lang="en-US" altLang="es-MX" i="1" smtClean="0"/>
              <a:t>turnaround</a:t>
            </a:r>
            <a:r>
              <a:rPr lang="en-US" altLang="es-MX" smtClean="0"/>
              <a:t> times.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 smtClean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smtClean="0"/>
              <a:t>3</a:t>
            </a:r>
            <a:r>
              <a:rPr lang="en-US" altLang="es-MX" baseline="30000" smtClean="0"/>
              <a:t>rd</a:t>
            </a:r>
            <a:r>
              <a:rPr lang="en-US" altLang="es-MX" smtClean="0"/>
              <a:t> exercise:    file     </a:t>
            </a:r>
            <a:r>
              <a:rPr lang="en-US" altLang="es-MX" i="1" smtClean="0"/>
              <a:t>FCFS02a.xls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FCFS troubles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s-MX" dirty="0" smtClean="0"/>
          </a:p>
          <a:p>
            <a:pPr>
              <a:defRPr/>
            </a:pPr>
            <a:endParaRPr lang="en-US" altLang="es-MX" dirty="0" smtClean="0"/>
          </a:p>
          <a:p>
            <a:pPr marL="0" indent="0">
              <a:buFontTx/>
              <a:buNone/>
              <a:defRPr/>
            </a:pPr>
            <a:endParaRPr lang="en-US" altLang="es-MX" dirty="0" smtClean="0"/>
          </a:p>
          <a:p>
            <a:pPr marL="0" indent="0">
              <a:buFontTx/>
              <a:buNone/>
              <a:defRPr/>
            </a:pPr>
            <a:endParaRPr lang="en-US" altLang="es-MX" dirty="0" smtClean="0"/>
          </a:p>
          <a:p>
            <a:pPr>
              <a:defRPr/>
            </a:pPr>
            <a:r>
              <a:rPr lang="en-US" altLang="es-MX" sz="2400" dirty="0" smtClean="0"/>
              <a:t>How do you avoid the </a:t>
            </a:r>
            <a:r>
              <a:rPr lang="en-US" altLang="es-MX" sz="2400" i="1" dirty="0" smtClean="0"/>
              <a:t>convoy effect</a:t>
            </a:r>
            <a:r>
              <a:rPr lang="en-US" altLang="es-MX" sz="2400" dirty="0" smtClean="0"/>
              <a:t> in the FCFS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Ramon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02-abr-2019</a:t>
            </a:r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18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010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CPU scheduler</a:t>
            </a:r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Asynchronous way </a:t>
            </a:r>
            <a:r>
              <a:rPr lang="en-US" altLang="es-MX" b="1" dirty="0" smtClean="0"/>
              <a:t>in the </a:t>
            </a:r>
            <a:r>
              <a:rPr lang="en-US" altLang="es-MX" b="1" i="1" dirty="0" smtClean="0"/>
              <a:t>five-state diagram</a:t>
            </a:r>
          </a:p>
          <a:p>
            <a:pPr lvl="1">
              <a:defRPr/>
            </a:pPr>
            <a:r>
              <a:rPr lang="en-US" altLang="es-MX" b="1" i="1" dirty="0" smtClean="0"/>
              <a:t>No time sharing, </a:t>
            </a:r>
            <a:r>
              <a:rPr lang="en-US" altLang="es-MX" b="1" dirty="0" smtClean="0"/>
              <a:t>and</a:t>
            </a:r>
            <a:endParaRPr lang="en-US" altLang="es-MX" b="1" i="1" dirty="0"/>
          </a:p>
          <a:p>
            <a:pPr lvl="1">
              <a:defRPr/>
            </a:pPr>
            <a:r>
              <a:rPr lang="en-US" altLang="es-MX" b="1" i="1" dirty="0" smtClean="0"/>
              <a:t>Time-sharing schedulers</a:t>
            </a:r>
          </a:p>
          <a:p>
            <a:pPr>
              <a:defRPr/>
            </a:pPr>
            <a:endParaRPr lang="en-US" altLang="es-MX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sz="2000" smtClean="0"/>
              <a:t>Process Alternating Sequence of </a:t>
            </a:r>
            <a:r>
              <a:rPr lang="en-US" altLang="es-MX" sz="2000" u="sng" smtClean="0"/>
              <a:t>CPU</a:t>
            </a:r>
            <a:r>
              <a:rPr lang="en-US" altLang="es-MX" sz="2000" smtClean="0"/>
              <a:t> and </a:t>
            </a:r>
            <a:r>
              <a:rPr lang="en-US" altLang="es-MX" sz="2000" u="sng" smtClean="0"/>
              <a:t>I/O</a:t>
            </a:r>
            <a:r>
              <a:rPr lang="en-US" altLang="es-MX" sz="2000" smtClean="0"/>
              <a:t> Bursts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8937" y="25341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Asynchronous</a:t>
            </a:r>
            <a:r>
              <a:rPr lang="es-MX" b="1" dirty="0" smtClean="0"/>
              <a:t> no time-</a:t>
            </a:r>
            <a:r>
              <a:rPr lang="es-MX" b="1" dirty="0" err="1" smtClean="0"/>
              <a:t>sharing</a:t>
            </a:r>
            <a:endParaRPr lang="es-MX" b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2797175" y="1049338"/>
            <a:ext cx="4539981" cy="5416550"/>
            <a:chOff x="2797175" y="1049338"/>
            <a:chExt cx="4539981" cy="5416550"/>
          </a:xfrm>
        </p:grpSpPr>
        <p:grpSp>
          <p:nvGrpSpPr>
            <p:cNvPr id="5" name="Grupo 4"/>
            <p:cNvGrpSpPr/>
            <p:nvPr/>
          </p:nvGrpSpPr>
          <p:grpSpPr>
            <a:xfrm>
              <a:off x="2797175" y="1049338"/>
              <a:ext cx="4539981" cy="5416550"/>
              <a:chOff x="2797175" y="1049338"/>
              <a:chExt cx="4539981" cy="5416550"/>
            </a:xfrm>
          </p:grpSpPr>
          <p:grpSp>
            <p:nvGrpSpPr>
              <p:cNvPr id="3076" name="6 Grupo"/>
              <p:cNvGrpSpPr>
                <a:grpSpLocks/>
              </p:cNvGrpSpPr>
              <p:nvPr/>
            </p:nvGrpSpPr>
            <p:grpSpPr bwMode="auto">
              <a:xfrm>
                <a:off x="2797175" y="1049338"/>
                <a:ext cx="4360370" cy="5416550"/>
                <a:chOff x="3089274" y="1048602"/>
                <a:chExt cx="3705225" cy="5417324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274" t="10310" r="40599" b="52560"/>
                <a:stretch>
                  <a:fillRect/>
                </a:stretch>
              </p:blipFill>
              <p:spPr bwMode="auto">
                <a:xfrm>
                  <a:off x="3089274" y="1112102"/>
                  <a:ext cx="3413125" cy="4797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1 CuadroTexto"/>
                <p:cNvSpPr txBox="1"/>
                <p:nvPr/>
              </p:nvSpPr>
              <p:spPr>
                <a:xfrm>
                  <a:off x="3721099" y="104860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begin</a:t>
                  </a:r>
                  <a:endParaRPr lang="es-MX" sz="1200" i="1" dirty="0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3698874" y="618966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exit</a:t>
                  </a:r>
                  <a:endParaRPr lang="es-MX" sz="1200" i="1" dirty="0"/>
                </a:p>
              </p:txBody>
            </p:sp>
            <p:sp>
              <p:nvSpPr>
                <p:cNvPr id="3080" name="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3873499" y="5667785"/>
                  <a:ext cx="11684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load store</a:t>
                  </a:r>
                </a:p>
                <a:p>
                  <a:pPr algn="l"/>
                  <a:r>
                    <a:rPr lang="es-MX" altLang="es-MX" sz="1100"/>
                    <a:t>exit</a:t>
                  </a:r>
                </a:p>
              </p:txBody>
            </p:sp>
            <p:sp>
              <p:nvSpPr>
                <p:cNvPr id="3081" name="4 Cerrar llave"/>
                <p:cNvSpPr>
                  <a:spLocks/>
                </p:cNvSpPr>
                <p:nvPr/>
              </p:nvSpPr>
              <p:spPr bwMode="auto">
                <a:xfrm>
                  <a:off x="5499100" y="5667785"/>
                  <a:ext cx="50800" cy="461665"/>
                </a:xfrm>
                <a:prstGeom prst="rightBrace">
                  <a:avLst>
                    <a:gd name="adj1" fmla="val 8331"/>
                    <a:gd name="adj2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endParaRPr lang="es-MX" altLang="es-MX"/>
                </a:p>
              </p:txBody>
            </p:sp>
            <p:sp>
              <p:nvSpPr>
                <p:cNvPr id="3082" name="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626099" y="5767812"/>
                  <a:ext cx="11684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CPU burst</a:t>
                  </a:r>
                </a:p>
              </p:txBody>
            </p:sp>
          </p:grpSp>
          <p:sp>
            <p:nvSpPr>
              <p:cNvPr id="4" name="Elipse 3"/>
              <p:cNvSpPr/>
              <p:nvPr/>
            </p:nvSpPr>
            <p:spPr bwMode="auto">
              <a:xfrm>
                <a:off x="6634188" y="1768510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3" name="Elipse 12"/>
              <p:cNvSpPr/>
              <p:nvPr/>
            </p:nvSpPr>
            <p:spPr bwMode="auto">
              <a:xfrm>
                <a:off x="6634188" y="2403231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MX" sz="1000" dirty="0" smtClean="0"/>
                  <a:t>WAIT</a:t>
                </a:r>
                <a:r>
                  <a:rPr kumimoji="0" lang="es-MX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rPr>
                  <a:t>ING</a:t>
                </a:r>
              </a:p>
            </p:txBody>
          </p:sp>
          <p:sp>
            <p:nvSpPr>
              <p:cNvPr id="16" name="Elipse 15"/>
              <p:cNvSpPr/>
              <p:nvPr/>
            </p:nvSpPr>
            <p:spPr bwMode="auto">
              <a:xfrm>
                <a:off x="6634188" y="3037952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7" name="Elipse 16"/>
              <p:cNvSpPr/>
              <p:nvPr/>
            </p:nvSpPr>
            <p:spPr bwMode="auto">
              <a:xfrm>
                <a:off x="6634188" y="3620756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18" name="Elipse 17"/>
              <p:cNvSpPr/>
              <p:nvPr/>
            </p:nvSpPr>
            <p:spPr bwMode="auto">
              <a:xfrm>
                <a:off x="6634188" y="4307394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9" name="Elipse 18"/>
              <p:cNvSpPr/>
              <p:nvPr/>
            </p:nvSpPr>
            <p:spPr bwMode="auto">
              <a:xfrm>
                <a:off x="6634188" y="4942115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20" name="Elipse 19"/>
              <p:cNvSpPr/>
              <p:nvPr/>
            </p:nvSpPr>
            <p:spPr bwMode="auto">
              <a:xfrm>
                <a:off x="6634187" y="5607416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</p:grpSp>
        <p:cxnSp>
          <p:nvCxnSpPr>
            <p:cNvPr id="8" name="Conector recto 7"/>
            <p:cNvCxnSpPr/>
            <p:nvPr/>
          </p:nvCxnSpPr>
          <p:spPr bwMode="auto">
            <a:xfrm>
              <a:off x="4705815" y="2190541"/>
              <a:ext cx="859716" cy="21269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uadroTexto 9"/>
            <p:cNvSpPr txBox="1"/>
            <p:nvPr/>
          </p:nvSpPr>
          <p:spPr>
            <a:xfrm>
              <a:off x="4915709" y="207075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 bwMode="auto">
            <a:xfrm flipV="1">
              <a:off x="4705815" y="3480943"/>
              <a:ext cx="871940" cy="720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CuadroTexto 24"/>
            <p:cNvSpPr txBox="1"/>
            <p:nvPr/>
          </p:nvSpPr>
          <p:spPr>
            <a:xfrm>
              <a:off x="4927933" y="3148467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recto 25"/>
            <p:cNvCxnSpPr/>
            <p:nvPr/>
          </p:nvCxnSpPr>
          <p:spPr bwMode="auto">
            <a:xfrm flipV="1">
              <a:off x="4733809" y="4519001"/>
              <a:ext cx="971295" cy="711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CuadroTexto 26"/>
            <p:cNvSpPr txBox="1"/>
            <p:nvPr/>
          </p:nvSpPr>
          <p:spPr>
            <a:xfrm>
              <a:off x="5055282" y="418652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ector recto 27"/>
            <p:cNvCxnSpPr>
              <a:endCxn id="3081" idx="2"/>
            </p:cNvCxnSpPr>
            <p:nvPr/>
          </p:nvCxnSpPr>
          <p:spPr bwMode="auto">
            <a:xfrm>
              <a:off x="4733809" y="5987636"/>
              <a:ext cx="899289" cy="14182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CuadroTexto 28"/>
            <p:cNvSpPr txBox="1"/>
            <p:nvPr/>
          </p:nvSpPr>
          <p:spPr>
            <a:xfrm>
              <a:off x="4943703" y="5867850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err="1" smtClean="0">
                  <a:solidFill>
                    <a:srgbClr val="FF0000"/>
                  </a:solidFill>
                </a:rPr>
                <a:t>exit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behavior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 smtClean="0"/>
              <a:t>Maximum CPU utilization obtained with multiprogramming.</a:t>
            </a:r>
          </a:p>
          <a:p>
            <a:r>
              <a:rPr lang="en-US" altLang="es-MX" b="1" dirty="0" smtClean="0"/>
              <a:t>CPU</a:t>
            </a:r>
            <a:r>
              <a:rPr lang="en-US" altLang="es-MX" dirty="0" smtClean="0"/>
              <a:t> &amp; </a:t>
            </a:r>
            <a:r>
              <a:rPr lang="en-US" altLang="es-MX" b="1" dirty="0" smtClean="0"/>
              <a:t>I/O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Burst</a:t>
            </a:r>
            <a:r>
              <a:rPr lang="en-US" altLang="es-MX" dirty="0" smtClean="0"/>
              <a:t> </a:t>
            </a:r>
            <a:r>
              <a:rPr lang="en-US" altLang="es-MX" b="1" dirty="0" smtClean="0"/>
              <a:t>Cycle</a:t>
            </a:r>
            <a:r>
              <a:rPr lang="en-US" altLang="es-MX" dirty="0" smtClean="0"/>
              <a:t> – Process execution consists of a </a:t>
            </a:r>
            <a:r>
              <a:rPr lang="en-US" altLang="es-MX" i="1" dirty="0" smtClean="0"/>
              <a:t>cycle</a:t>
            </a:r>
            <a:r>
              <a:rPr lang="en-US" altLang="es-MX" dirty="0" smtClean="0"/>
              <a:t> of alternating CPU execution and I/O wait.</a:t>
            </a:r>
          </a:p>
          <a:p>
            <a:pPr lvl="1"/>
            <a:r>
              <a:rPr lang="en-US" altLang="es-MX" dirty="0" smtClean="0"/>
              <a:t>A </a:t>
            </a:r>
            <a:r>
              <a:rPr lang="en-US" altLang="es-MX" dirty="0" smtClean="0">
                <a:solidFill>
                  <a:srgbClr val="FF0000"/>
                </a:solidFill>
              </a:rPr>
              <a:t>CPU burst</a:t>
            </a:r>
            <a:r>
              <a:rPr lang="en-US" altLang="es-MX" dirty="0" smtClean="0"/>
              <a:t> – a group of instructions being executed, during the RUNNING sate of a program.</a:t>
            </a:r>
          </a:p>
          <a:p>
            <a:pPr lvl="1"/>
            <a:r>
              <a:rPr lang="en-US" altLang="es-MX" dirty="0" smtClean="0"/>
              <a:t>An </a:t>
            </a:r>
            <a:r>
              <a:rPr lang="en-US" altLang="es-MX" dirty="0" smtClean="0">
                <a:solidFill>
                  <a:srgbClr val="FF0000"/>
                </a:solidFill>
              </a:rPr>
              <a:t>I/O burst</a:t>
            </a:r>
            <a:r>
              <a:rPr lang="en-US" altLang="es-MX" dirty="0" smtClean="0"/>
              <a:t> – a continuous time, waiting for an I/O completion, in the WAITING state.</a:t>
            </a:r>
          </a:p>
          <a:p>
            <a:endParaRPr lang="en-US" altLang="es-MX" b="1" i="1" dirty="0" smtClean="0"/>
          </a:p>
          <a:p>
            <a:r>
              <a:rPr lang="en-US" altLang="es-MX" b="1" i="1" dirty="0" smtClean="0"/>
              <a:t>Note</a:t>
            </a:r>
            <a:r>
              <a:rPr lang="en-US" altLang="es-MX" dirty="0" smtClean="0"/>
              <a:t>: the key factor is the time-length of the CPU burst; never the time-length of the I/O burst.</a:t>
            </a:r>
          </a:p>
          <a:p>
            <a:endParaRPr lang="en-US" altLang="es-MX" i="1" dirty="0" smtClean="0"/>
          </a:p>
          <a:p>
            <a:r>
              <a:rPr lang="en-US" altLang="es-MX" i="1" dirty="0" smtClean="0"/>
              <a:t>CPU </a:t>
            </a:r>
            <a:r>
              <a:rPr lang="en-US" altLang="es-MX" i="1" dirty="0" smtClean="0"/>
              <a:t>burst distribution</a:t>
            </a:r>
            <a:r>
              <a:rPr lang="en-US" altLang="es-MX" dirty="0" smtClean="0"/>
              <a:t>. Out of System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smtClean="0"/>
              <a:t>State transitions around </a:t>
            </a:r>
            <a:r>
              <a:rPr lang="en-US" altLang="es-MX" i="1" dirty="0" smtClean="0">
                <a:solidFill>
                  <a:srgbClr val="FF0000"/>
                </a:solidFill>
              </a:rPr>
              <a:t>CPU</a:t>
            </a:r>
            <a:r>
              <a:rPr lang="en-US" altLang="es-MX" dirty="0" smtClean="0"/>
              <a:t> bursts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Time division process: CPU Burst,  [ I/O Burst, CPU Burst ] </a:t>
            </a:r>
          </a:p>
          <a:p>
            <a:pPr lvl="1">
              <a:defRPr/>
            </a:pPr>
            <a:r>
              <a:rPr lang="en-US" altLang="es-MX" i="1" dirty="0" smtClean="0"/>
              <a:t>CPU Bursts types in RUNNING, between:</a:t>
            </a:r>
          </a:p>
          <a:p>
            <a:pPr lvl="2">
              <a:defRPr/>
            </a:pPr>
            <a:r>
              <a:rPr lang="en-US" altLang="es-MX" dirty="0" smtClean="0"/>
              <a:t>Beginning </a:t>
            </a:r>
            <a:r>
              <a:rPr lang="en-US" altLang="es-MX" u="sng" dirty="0" smtClean="0"/>
              <a:t>main( )</a:t>
            </a:r>
            <a:r>
              <a:rPr lang="en-US" altLang="es-MX" dirty="0" smtClean="0"/>
              <a:t> ---- next I/O </a:t>
            </a:r>
            <a:r>
              <a:rPr lang="en-US" altLang="es-MX" dirty="0" err="1" smtClean="0"/>
              <a:t>Init</a:t>
            </a:r>
            <a:endParaRPr lang="en-US" altLang="es-MX" dirty="0" smtClean="0"/>
          </a:p>
          <a:p>
            <a:pPr lvl="2">
              <a:defRPr/>
            </a:pPr>
            <a:r>
              <a:rPr lang="en-US" altLang="es-MX" dirty="0" smtClean="0"/>
              <a:t>After finished an I/O ---- next </a:t>
            </a:r>
            <a:r>
              <a:rPr lang="en-US" altLang="es-MX" dirty="0"/>
              <a:t>I/O </a:t>
            </a:r>
            <a:r>
              <a:rPr lang="en-US" altLang="es-MX" dirty="0" err="1" smtClean="0"/>
              <a:t>Init</a:t>
            </a:r>
            <a:endParaRPr lang="en-US" altLang="es-MX" dirty="0" smtClean="0"/>
          </a:p>
          <a:p>
            <a:pPr lvl="2">
              <a:defRPr/>
            </a:pPr>
            <a:r>
              <a:rPr lang="en-US" altLang="es-MX" dirty="0"/>
              <a:t>After </a:t>
            </a:r>
            <a:r>
              <a:rPr lang="en-US" altLang="es-MX" dirty="0" smtClean="0"/>
              <a:t>finished </a:t>
            </a:r>
            <a:r>
              <a:rPr lang="en-US" altLang="es-MX" dirty="0"/>
              <a:t>an </a:t>
            </a:r>
            <a:r>
              <a:rPr lang="en-US" altLang="es-MX" dirty="0" smtClean="0"/>
              <a:t>I/O ---- </a:t>
            </a:r>
            <a:r>
              <a:rPr lang="en-US" altLang="es-MX" u="sng" dirty="0" smtClean="0"/>
              <a:t>exit( )</a:t>
            </a:r>
            <a:endParaRPr lang="en-US" altLang="es-MX" u="sng" dirty="0"/>
          </a:p>
          <a:p>
            <a:pPr lvl="2">
              <a:defRPr/>
            </a:pPr>
            <a:r>
              <a:rPr lang="en-US" altLang="es-MX" dirty="0" smtClean="0"/>
              <a:t>Beginning </a:t>
            </a:r>
            <a:r>
              <a:rPr lang="en-US" altLang="es-MX" u="sng" dirty="0" smtClean="0"/>
              <a:t>main( )</a:t>
            </a:r>
            <a:r>
              <a:rPr lang="en-US" altLang="es-MX" dirty="0" smtClean="0"/>
              <a:t> ---- </a:t>
            </a:r>
            <a:r>
              <a:rPr lang="en-US" altLang="es-MX" u="sng" dirty="0" smtClean="0"/>
              <a:t>exit( )</a:t>
            </a:r>
            <a:endParaRPr lang="en-US" altLang="es-MX" b="1" u="sng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Ready waiting time is not included into the bursts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dirty="0" smtClean="0"/>
              <a:t>Alternating Sequence of </a:t>
            </a:r>
            <a:r>
              <a:rPr lang="en-US" altLang="es-MX" i="1" dirty="0" smtClean="0">
                <a:solidFill>
                  <a:srgbClr val="00B050"/>
                </a:solidFill>
              </a:rPr>
              <a:t>CPU</a:t>
            </a:r>
            <a:r>
              <a:rPr lang="en-US" altLang="es-MX" dirty="0" smtClean="0"/>
              <a:t> And </a:t>
            </a:r>
            <a:r>
              <a:rPr lang="en-US" altLang="es-MX" i="1" dirty="0" smtClean="0">
                <a:solidFill>
                  <a:srgbClr val="FF0000"/>
                </a:solidFill>
              </a:rPr>
              <a:t>I/O</a:t>
            </a:r>
            <a:r>
              <a:rPr lang="en-US" altLang="es-MX" dirty="0" smtClean="0"/>
              <a:t> Bursts</a:t>
            </a:r>
          </a:p>
        </p:txBody>
      </p:sp>
      <p:grpSp>
        <p:nvGrpSpPr>
          <p:cNvPr id="6148" name="62 Grupo"/>
          <p:cNvGrpSpPr>
            <a:grpSpLocks/>
          </p:cNvGrpSpPr>
          <p:nvPr/>
        </p:nvGrpSpPr>
        <p:grpSpPr bwMode="auto">
          <a:xfrm>
            <a:off x="965200" y="2260600"/>
            <a:ext cx="6832600" cy="2676525"/>
            <a:chOff x="965200" y="2260600"/>
            <a:chExt cx="6832600" cy="2677299"/>
          </a:xfrm>
        </p:grpSpPr>
        <p:sp>
          <p:nvSpPr>
            <p:cNvPr id="6149" name="4 Rectángulo"/>
            <p:cNvSpPr>
              <a:spLocks noChangeArrowheads="1"/>
            </p:cNvSpPr>
            <p:nvPr/>
          </p:nvSpPr>
          <p:spPr bwMode="auto">
            <a:xfrm>
              <a:off x="965200" y="2260600"/>
              <a:ext cx="12319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50" name="7 Conector recto de flecha"/>
            <p:cNvCxnSpPr>
              <a:cxnSpLocks noChangeShapeType="1"/>
              <a:stCxn id="6149" idx="3"/>
              <a:endCxn id="6151" idx="1"/>
            </p:cNvCxnSpPr>
            <p:nvPr/>
          </p:nvCxnSpPr>
          <p:spPr bwMode="auto">
            <a:xfrm>
              <a:off x="2197100" y="23368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" name="8 Rectángulo"/>
            <p:cNvSpPr>
              <a:spLocks noChangeArrowheads="1"/>
            </p:cNvSpPr>
            <p:nvPr/>
          </p:nvSpPr>
          <p:spPr bwMode="auto">
            <a:xfrm>
              <a:off x="3149600" y="22606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2" name="15 Conector recto de flecha"/>
            <p:cNvCxnSpPr>
              <a:cxnSpLocks noChangeShapeType="1"/>
              <a:stCxn id="6151" idx="3"/>
            </p:cNvCxnSpPr>
            <p:nvPr/>
          </p:nvCxnSpPr>
          <p:spPr bwMode="auto">
            <a:xfrm>
              <a:off x="4241800" y="2336800"/>
              <a:ext cx="5842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16 Rectángulo"/>
            <p:cNvSpPr>
              <a:spLocks noChangeArrowheads="1"/>
            </p:cNvSpPr>
            <p:nvPr/>
          </p:nvSpPr>
          <p:spPr bwMode="auto">
            <a:xfrm>
              <a:off x="4826000" y="2273300"/>
              <a:ext cx="9271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4" name="19 Conector recto de flecha"/>
            <p:cNvCxnSpPr>
              <a:cxnSpLocks noChangeShapeType="1"/>
              <a:endCxn id="6155" idx="1"/>
            </p:cNvCxnSpPr>
            <p:nvPr/>
          </p:nvCxnSpPr>
          <p:spPr bwMode="auto">
            <a:xfrm>
              <a:off x="5753100" y="23495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" name="20 Rectángulo"/>
            <p:cNvSpPr>
              <a:spLocks noChangeArrowheads="1"/>
            </p:cNvSpPr>
            <p:nvPr/>
          </p:nvSpPr>
          <p:spPr bwMode="auto">
            <a:xfrm>
              <a:off x="6705600" y="22733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sp>
          <p:nvSpPr>
            <p:cNvPr id="6156" name="21 Rectángulo"/>
            <p:cNvSpPr>
              <a:spLocks noChangeArrowheads="1"/>
            </p:cNvSpPr>
            <p:nvPr/>
          </p:nvSpPr>
          <p:spPr bwMode="auto">
            <a:xfrm>
              <a:off x="1054100" y="43180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7" name="22 Conector recto de flecha"/>
            <p:cNvCxnSpPr>
              <a:cxnSpLocks noChangeShapeType="1"/>
              <a:stCxn id="6156" idx="3"/>
            </p:cNvCxnSpPr>
            <p:nvPr/>
          </p:nvCxnSpPr>
          <p:spPr bwMode="auto">
            <a:xfrm>
              <a:off x="1435100" y="43942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8" name="28 Rectángulo"/>
            <p:cNvSpPr>
              <a:spLocks noChangeArrowheads="1"/>
            </p:cNvSpPr>
            <p:nvPr/>
          </p:nvSpPr>
          <p:spPr bwMode="auto">
            <a:xfrm>
              <a:off x="1803400" y="43180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9" name="29 Conector recto de flecha"/>
            <p:cNvCxnSpPr>
              <a:cxnSpLocks noChangeShapeType="1"/>
              <a:stCxn id="6158" idx="3"/>
            </p:cNvCxnSpPr>
            <p:nvPr/>
          </p:nvCxnSpPr>
          <p:spPr bwMode="auto">
            <a:xfrm>
              <a:off x="2044700" y="43942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31 Rectángulo"/>
            <p:cNvSpPr>
              <a:spLocks noChangeArrowheads="1"/>
            </p:cNvSpPr>
            <p:nvPr/>
          </p:nvSpPr>
          <p:spPr bwMode="auto">
            <a:xfrm>
              <a:off x="2540000" y="43053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1" name="32 Conector recto de flecha"/>
            <p:cNvCxnSpPr>
              <a:cxnSpLocks noChangeShapeType="1"/>
              <a:stCxn id="6160" idx="3"/>
            </p:cNvCxnSpPr>
            <p:nvPr/>
          </p:nvCxnSpPr>
          <p:spPr bwMode="auto">
            <a:xfrm flipV="1">
              <a:off x="2679700" y="43830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2" name="33 Rectángulo"/>
            <p:cNvSpPr>
              <a:spLocks noChangeArrowheads="1"/>
            </p:cNvSpPr>
            <p:nvPr/>
          </p:nvSpPr>
          <p:spPr bwMode="auto">
            <a:xfrm>
              <a:off x="3251200" y="43053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3" name="34 Conector recto de flecha"/>
            <p:cNvCxnSpPr>
              <a:cxnSpLocks noChangeShapeType="1"/>
              <a:stCxn id="6162" idx="3"/>
            </p:cNvCxnSpPr>
            <p:nvPr/>
          </p:nvCxnSpPr>
          <p:spPr bwMode="auto">
            <a:xfrm>
              <a:off x="3340100" y="43751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4" name="36 Rectángulo"/>
            <p:cNvSpPr>
              <a:spLocks noChangeArrowheads="1"/>
            </p:cNvSpPr>
            <p:nvPr/>
          </p:nvSpPr>
          <p:spPr bwMode="auto">
            <a:xfrm>
              <a:off x="39878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5" name="37 Conector recto de flecha"/>
            <p:cNvCxnSpPr>
              <a:cxnSpLocks noChangeShapeType="1"/>
              <a:stCxn id="6164" idx="3"/>
            </p:cNvCxnSpPr>
            <p:nvPr/>
          </p:nvCxnSpPr>
          <p:spPr bwMode="auto">
            <a:xfrm>
              <a:off x="4076700" y="4387850"/>
              <a:ext cx="355600" cy="63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6" name="40 Rectángulo"/>
            <p:cNvSpPr>
              <a:spLocks noChangeArrowheads="1"/>
            </p:cNvSpPr>
            <p:nvPr/>
          </p:nvSpPr>
          <p:spPr bwMode="auto">
            <a:xfrm>
              <a:off x="4432300" y="43307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7" name="41 Conector recto de flecha"/>
            <p:cNvCxnSpPr>
              <a:cxnSpLocks noChangeShapeType="1"/>
              <a:stCxn id="6166" idx="3"/>
            </p:cNvCxnSpPr>
            <p:nvPr/>
          </p:nvCxnSpPr>
          <p:spPr bwMode="auto">
            <a:xfrm>
              <a:off x="4813300" y="44069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42 Rectángulo"/>
            <p:cNvSpPr>
              <a:spLocks noChangeArrowheads="1"/>
            </p:cNvSpPr>
            <p:nvPr/>
          </p:nvSpPr>
          <p:spPr bwMode="auto">
            <a:xfrm>
              <a:off x="5156200" y="43307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9" name="43 Conector recto de flecha"/>
            <p:cNvCxnSpPr>
              <a:cxnSpLocks noChangeShapeType="1"/>
              <a:stCxn id="6168" idx="3"/>
            </p:cNvCxnSpPr>
            <p:nvPr/>
          </p:nvCxnSpPr>
          <p:spPr bwMode="auto">
            <a:xfrm>
              <a:off x="5397500" y="44069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0" name="44 Rectángulo"/>
            <p:cNvSpPr>
              <a:spLocks noChangeArrowheads="1"/>
            </p:cNvSpPr>
            <p:nvPr/>
          </p:nvSpPr>
          <p:spPr bwMode="auto">
            <a:xfrm>
              <a:off x="5892800" y="43180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71" name="46 Conector recto de flecha"/>
            <p:cNvCxnSpPr>
              <a:cxnSpLocks noChangeShapeType="1"/>
            </p:cNvCxnSpPr>
            <p:nvPr/>
          </p:nvCxnSpPr>
          <p:spPr bwMode="auto">
            <a:xfrm flipV="1">
              <a:off x="6032500" y="43957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2" name="47 Rectángulo"/>
            <p:cNvSpPr>
              <a:spLocks noChangeArrowheads="1"/>
            </p:cNvSpPr>
            <p:nvPr/>
          </p:nvSpPr>
          <p:spPr bwMode="auto">
            <a:xfrm>
              <a:off x="66040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73" name="48 Conector recto de flecha"/>
            <p:cNvCxnSpPr>
              <a:cxnSpLocks noChangeShapeType="1"/>
              <a:stCxn id="6172" idx="3"/>
            </p:cNvCxnSpPr>
            <p:nvPr/>
          </p:nvCxnSpPr>
          <p:spPr bwMode="auto">
            <a:xfrm>
              <a:off x="6692900" y="43878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4" name="49 Rectángulo"/>
            <p:cNvSpPr>
              <a:spLocks noChangeArrowheads="1"/>
            </p:cNvSpPr>
            <p:nvPr/>
          </p:nvSpPr>
          <p:spPr bwMode="auto">
            <a:xfrm>
              <a:off x="7340600" y="43307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sp>
          <p:nvSpPr>
            <p:cNvPr id="6175" name="50 CuadroTexto"/>
            <p:cNvSpPr txBox="1">
              <a:spLocks noChangeArrowheads="1"/>
            </p:cNvSpPr>
            <p:nvPr/>
          </p:nvSpPr>
          <p:spPr bwMode="auto">
            <a:xfrm>
              <a:off x="1397000" y="25527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 long CPU-bursts, very few I/O-bursts</a:t>
              </a:r>
              <a:endParaRPr lang="es-MX" altLang="es-MX" sz="1200" b="1"/>
            </a:p>
          </p:txBody>
        </p:sp>
        <p:sp>
          <p:nvSpPr>
            <p:cNvPr id="6176" name="51 CuadroTexto"/>
            <p:cNvSpPr txBox="1">
              <a:spLocks noChangeArrowheads="1"/>
            </p:cNvSpPr>
            <p:nvPr/>
          </p:nvSpPr>
          <p:spPr bwMode="auto">
            <a:xfrm>
              <a:off x="1333500" y="46609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short  CPU-bursts, many I/O-bursts</a:t>
              </a:r>
              <a:endParaRPr lang="es-MX" altLang="es-MX" sz="1200" b="1"/>
            </a:p>
          </p:txBody>
        </p:sp>
        <p:sp>
          <p:nvSpPr>
            <p:cNvPr id="6177" name="53 CuadroTexto"/>
            <p:cNvSpPr txBox="1">
              <a:spLocks noChangeArrowheads="1"/>
            </p:cNvSpPr>
            <p:nvPr/>
          </p:nvSpPr>
          <p:spPr bwMode="auto">
            <a:xfrm>
              <a:off x="1003300" y="32512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 dirty="0">
                  <a:solidFill>
                    <a:srgbClr val="00B050"/>
                  </a:solidFill>
                </a:rPr>
                <a:t>CPU </a:t>
              </a:r>
              <a:r>
                <a:rPr lang="es-ES" altLang="es-MX" sz="1200" b="1" dirty="0" err="1">
                  <a:solidFill>
                    <a:srgbClr val="00B050"/>
                  </a:solidFill>
                </a:rPr>
                <a:t>burst</a:t>
              </a:r>
              <a:endParaRPr lang="es-MX" altLang="es-MX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178" name="55 Conector recto de flecha"/>
            <p:cNvCxnSpPr>
              <a:cxnSpLocks noChangeShapeType="1"/>
              <a:stCxn id="6177" idx="0"/>
              <a:endCxn id="6149" idx="2"/>
            </p:cNvCxnSpPr>
            <p:nvPr/>
          </p:nvCxnSpPr>
          <p:spPr bwMode="auto">
            <a:xfrm rot="5400000" flipH="1" flipV="1">
              <a:off x="1152525" y="2822575"/>
              <a:ext cx="838200" cy="19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9" name="57 Conector recto de flecha"/>
            <p:cNvCxnSpPr>
              <a:cxnSpLocks noChangeShapeType="1"/>
              <a:stCxn id="6177" idx="2"/>
              <a:endCxn id="6156" idx="0"/>
            </p:cNvCxnSpPr>
            <p:nvPr/>
          </p:nvCxnSpPr>
          <p:spPr bwMode="auto">
            <a:xfrm rot="5400000">
              <a:off x="1009650" y="37655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0" name="58 CuadroTexto"/>
            <p:cNvSpPr txBox="1">
              <a:spLocks noChangeArrowheads="1"/>
            </p:cNvSpPr>
            <p:nvPr/>
          </p:nvSpPr>
          <p:spPr bwMode="auto">
            <a:xfrm>
              <a:off x="6654800" y="33401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>
                  <a:solidFill>
                    <a:srgbClr val="FF0000"/>
                  </a:solidFill>
                </a:rPr>
                <a:t>I/O burst</a:t>
              </a:r>
              <a:endParaRPr lang="es-MX" altLang="es-MX" sz="1200" b="1">
                <a:solidFill>
                  <a:srgbClr val="FF0000"/>
                </a:solidFill>
              </a:endParaRPr>
            </a:p>
          </p:txBody>
        </p:sp>
        <p:cxnSp>
          <p:nvCxnSpPr>
            <p:cNvPr id="6181" name="59 Conector recto de flecha"/>
            <p:cNvCxnSpPr>
              <a:cxnSpLocks noChangeShapeType="1"/>
              <a:stCxn id="6180" idx="0"/>
            </p:cNvCxnSpPr>
            <p:nvPr/>
          </p:nvCxnSpPr>
          <p:spPr bwMode="auto">
            <a:xfrm rot="16200000" flipV="1">
              <a:off x="6203950" y="2330450"/>
              <a:ext cx="990600" cy="1028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2" name="60 Conector recto de flecha"/>
            <p:cNvCxnSpPr>
              <a:cxnSpLocks noChangeShapeType="1"/>
              <a:stCxn id="6180" idx="2"/>
            </p:cNvCxnSpPr>
            <p:nvPr/>
          </p:nvCxnSpPr>
          <p:spPr bwMode="auto">
            <a:xfrm rot="5400000">
              <a:off x="6661150" y="38544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Histogram of CPU-burst Times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447800" y="1600200"/>
            <a:ext cx="683101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 smtClean="0"/>
              <a:t>Non-preemptive vs Preemptive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 dirty="0" smtClean="0"/>
              <a:t>Scheduling is NON-PREEMPTIVE if once the CPU has been allocated to a process, the process can keep the CPU, until it releases CPU, either by terminating or switching to the waiting state.</a:t>
            </a:r>
          </a:p>
          <a:p>
            <a:endParaRPr lang="en-US" altLang="es-MX" dirty="0" smtClean="0"/>
          </a:p>
          <a:p>
            <a:endParaRPr lang="en-US" altLang="es-MX" dirty="0" smtClean="0"/>
          </a:p>
          <a:p>
            <a:endParaRPr lang="en-US" altLang="es-MX" dirty="0" smtClean="0"/>
          </a:p>
          <a:p>
            <a:endParaRPr lang="en-US" altLang="es-MX" dirty="0" smtClean="0"/>
          </a:p>
          <a:p>
            <a:r>
              <a:rPr lang="en-US" altLang="es-MX" dirty="0" smtClean="0"/>
              <a:t>Scheduling is PREEMPTIVE (</a:t>
            </a:r>
            <a:r>
              <a:rPr lang="en-US" altLang="es-MX" dirty="0" smtClean="0">
                <a:solidFill>
                  <a:srgbClr val="FF0000"/>
                </a:solidFill>
              </a:rPr>
              <a:t>red -</a:t>
            </a:r>
            <a:r>
              <a:rPr lang="en-US" altLang="es-MX" dirty="0" smtClean="0"/>
              <a:t>) if the CPU can be taken away from a process during execution.</a:t>
            </a:r>
          </a:p>
          <a:p>
            <a:endParaRPr lang="en-US" altLang="es-MX" dirty="0" smtClean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02" name="AutoShape 10"/>
          <p:cNvCxnSpPr>
            <a:cxnSpLocks noChangeShapeType="1"/>
            <a:stCxn id="8198" idx="6"/>
            <a:endCxn id="819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199" idx="6"/>
            <a:endCxn id="820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199" idx="4"/>
            <a:endCxn id="820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201" idx="2"/>
            <a:endCxn id="819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4"/>
          <p:cNvCxnSpPr>
            <a:cxnSpLocks noChangeShapeType="1"/>
            <a:stCxn id="8197" idx="6"/>
            <a:endCxn id="819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12" name="AutoShape 20"/>
          <p:cNvCxnSpPr>
            <a:cxnSpLocks noChangeShapeType="1"/>
            <a:stCxn id="8208" idx="5"/>
            <a:endCxn id="820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209" idx="6"/>
            <a:endCxn id="821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209" idx="4"/>
            <a:endCxn id="821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211" idx="2"/>
            <a:endCxn id="820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7" idx="6"/>
            <a:endCxn id="820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209" idx="1"/>
            <a:endCxn id="820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smtClean="0"/>
              <a:t>SCHEDULING ALGORITHMS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981575"/>
          </a:xfrm>
        </p:spPr>
        <p:txBody>
          <a:bodyPr/>
          <a:lstStyle/>
          <a:p>
            <a:r>
              <a:rPr lang="en-US" altLang="es-MX" b="1" i="1" dirty="0" smtClean="0"/>
              <a:t>Non-preemptive algorithms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dirty="0" smtClean="0"/>
              <a:t>Switching states</a:t>
            </a:r>
          </a:p>
          <a:p>
            <a:pPr lvl="2"/>
            <a:r>
              <a:rPr lang="en-US" altLang="es-MX" dirty="0" smtClean="0"/>
              <a:t>READY--&gt;RUNNING--&gt;WAITING--&gt;READY</a:t>
            </a:r>
          </a:p>
          <a:p>
            <a:pPr lvl="2"/>
            <a:r>
              <a:rPr lang="en-US" altLang="es-MX" dirty="0" smtClean="0"/>
              <a:t>READY--&gt;RUNNING--&gt;TERMINATED</a:t>
            </a:r>
          </a:p>
          <a:p>
            <a:pPr lvl="1"/>
            <a:r>
              <a:rPr lang="en-US" altLang="es-MX" dirty="0" smtClean="0"/>
              <a:t>First-Come, First-Served (</a:t>
            </a:r>
            <a:r>
              <a:rPr lang="en-US" altLang="es-MX" dirty="0" smtClean="0">
                <a:solidFill>
                  <a:srgbClr val="FF0000"/>
                </a:solidFill>
              </a:rPr>
              <a:t>FCFS</a:t>
            </a:r>
            <a:r>
              <a:rPr lang="en-US" altLang="es-MX" dirty="0" smtClean="0"/>
              <a:t>)</a:t>
            </a:r>
          </a:p>
          <a:p>
            <a:pPr lvl="1"/>
            <a:r>
              <a:rPr lang="en-US" altLang="es-MX" dirty="0" smtClean="0"/>
              <a:t>Shortest-Job-First (</a:t>
            </a:r>
            <a:r>
              <a:rPr lang="en-US" altLang="es-MX" dirty="0" smtClean="0">
                <a:solidFill>
                  <a:srgbClr val="FF0000"/>
                </a:solidFill>
              </a:rPr>
              <a:t>SJF</a:t>
            </a:r>
            <a:r>
              <a:rPr lang="en-US" altLang="es-MX" dirty="0" smtClean="0"/>
              <a:t>)</a:t>
            </a:r>
          </a:p>
          <a:p>
            <a:r>
              <a:rPr lang="en-US" altLang="es-MX" b="1" i="1" dirty="0" smtClean="0"/>
              <a:t>Preemptive algorithms </a:t>
            </a:r>
            <a:r>
              <a:rPr lang="en-US" altLang="es-MX" dirty="0" smtClean="0"/>
              <a:t>(</a:t>
            </a:r>
            <a:r>
              <a:rPr lang="en-US" altLang="es-MX" sz="1600" dirty="0" smtClean="0"/>
              <a:t>time sharing</a:t>
            </a:r>
            <a:r>
              <a:rPr lang="en-US" altLang="es-MX" dirty="0" smtClean="0"/>
              <a:t>):</a:t>
            </a:r>
          </a:p>
          <a:p>
            <a:pPr lvl="1"/>
            <a:r>
              <a:rPr lang="en-US" altLang="es-MX" dirty="0" smtClean="0"/>
              <a:t>Switching states</a:t>
            </a:r>
          </a:p>
          <a:p>
            <a:pPr lvl="2"/>
            <a:r>
              <a:rPr lang="en-US" altLang="es-MX" dirty="0" smtClean="0"/>
              <a:t>READY--&gt;RUNNING--&gt;READY</a:t>
            </a:r>
          </a:p>
          <a:p>
            <a:pPr lvl="2"/>
            <a:r>
              <a:rPr lang="en-US" altLang="es-MX" dirty="0" smtClean="0"/>
              <a:t>READY--&gt;RUNNING--&gt;WAITING--&gt;READY</a:t>
            </a:r>
          </a:p>
          <a:p>
            <a:pPr lvl="2"/>
            <a:r>
              <a:rPr lang="en-US" altLang="es-MX" dirty="0" smtClean="0"/>
              <a:t>READY--&gt;RUNNING--&gt;TERMINATED</a:t>
            </a:r>
          </a:p>
          <a:p>
            <a:pPr lvl="1"/>
            <a:r>
              <a:rPr lang="en-US" altLang="es-MX" dirty="0" smtClean="0"/>
              <a:t>Shortest-Remaining-Time-First (</a:t>
            </a:r>
            <a:r>
              <a:rPr lang="en-US" altLang="es-MX" dirty="0" smtClean="0">
                <a:solidFill>
                  <a:srgbClr val="FF0000"/>
                </a:solidFill>
              </a:rPr>
              <a:t>SRTF</a:t>
            </a:r>
            <a:r>
              <a:rPr lang="en-US" altLang="es-MX" dirty="0" smtClean="0"/>
              <a:t>)</a:t>
            </a:r>
          </a:p>
          <a:p>
            <a:pPr lvl="1"/>
            <a:r>
              <a:rPr lang="en-US" altLang="es-MX" sz="1600" b="1" dirty="0" smtClean="0"/>
              <a:t>Round-Robin</a:t>
            </a:r>
            <a:r>
              <a:rPr lang="en-US" altLang="es-MX" dirty="0" smtClean="0"/>
              <a:t> (</a:t>
            </a:r>
            <a:r>
              <a:rPr lang="en-US" altLang="es-MX" dirty="0" smtClean="0">
                <a:solidFill>
                  <a:srgbClr val="FF0000"/>
                </a:solidFill>
              </a:rPr>
              <a:t>RR</a:t>
            </a:r>
            <a:r>
              <a:rPr lang="en-US" altLang="es-MX" dirty="0" smtClean="0"/>
              <a:t>)</a:t>
            </a:r>
          </a:p>
          <a:p>
            <a:pPr lvl="2"/>
            <a:endParaRPr lang="en-U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7273</TotalTime>
  <Words>878</Words>
  <Application>Microsoft Office PowerPoint</Application>
  <PresentationFormat>Presentación en pantalla (4:3)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SISTEMAS OPERATIVOS</vt:lpstr>
      <vt:lpstr>Scheduling</vt:lpstr>
      <vt:lpstr>Process Alternating Sequence of CPU and I/O Bursts</vt:lpstr>
      <vt:lpstr>Process behavior</vt:lpstr>
      <vt:lpstr>State transitions around CPU bursts</vt:lpstr>
      <vt:lpstr>Alternating Sequence of CPU And I/O Bursts</vt:lpstr>
      <vt:lpstr>Histogram of CPU-burst Times</vt:lpstr>
      <vt:lpstr>Non-preemptive vs Preemptive Scheduling</vt:lpstr>
      <vt:lpstr>SCHEDULING ALGORITHMS</vt:lpstr>
      <vt:lpstr>SCHEDULING ALGORITHMS</vt:lpstr>
      <vt:lpstr>Scheduling Criteria</vt:lpstr>
      <vt:lpstr>Scheduling Criteria</vt:lpstr>
      <vt:lpstr>Optimization Criteria</vt:lpstr>
      <vt:lpstr>Process Scheduling</vt:lpstr>
      <vt:lpstr>First-Come, First-Served (FCFS) Scheduling</vt:lpstr>
      <vt:lpstr>First-Come, First-Served (FCFS) Scheduling</vt:lpstr>
      <vt:lpstr>FCFS troubles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JOSE RAMON RIOS SANCHEZ</cp:lastModifiedBy>
  <cp:revision>152</cp:revision>
  <cp:lastPrinted>2017-03-29T18:28:17Z</cp:lastPrinted>
  <dcterms:created xsi:type="dcterms:W3CDTF">1999-07-20T17:58:50Z</dcterms:created>
  <dcterms:modified xsi:type="dcterms:W3CDTF">2019-04-02T18:22:24Z</dcterms:modified>
</cp:coreProperties>
</file>