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16" r:id="rId4"/>
    <p:sldId id="256" r:id="rId5"/>
    <p:sldId id="312" r:id="rId6"/>
    <p:sldId id="267" r:id="rId7"/>
    <p:sldId id="315" r:id="rId8"/>
    <p:sldId id="294" r:id="rId9"/>
    <p:sldId id="318" r:id="rId10"/>
    <p:sldId id="319" r:id="rId11"/>
    <p:sldId id="314" r:id="rId12"/>
    <p:sldId id="310" r:id="rId13"/>
    <p:sldId id="317" r:id="rId14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A6"/>
    <a:srgbClr val="F9A6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98" d="100"/>
          <a:sy n="98" d="100"/>
        </p:scale>
        <p:origin x="9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0932025-721C-40DB-8BCA-5B002B81C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7661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1915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6617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69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24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59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38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475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961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992717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503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960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597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2989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81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298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40064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9429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3762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91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734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503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755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142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460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3536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CCD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DF417F84-B91E-42C9-8EA6-1235A7686C9E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3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4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575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Shortest-Job-First (SJF) Scheduling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84300"/>
            <a:ext cx="7029450" cy="4902200"/>
          </a:xfrm>
        </p:spPr>
        <p:txBody>
          <a:bodyPr/>
          <a:lstStyle/>
          <a:p>
            <a:r>
              <a:rPr lang="en-US" altLang="es-MX" smtClean="0"/>
              <a:t>The SJF algorithm gives the minimum average waiting time for a given set of processes.</a:t>
            </a:r>
          </a:p>
          <a:p>
            <a:r>
              <a:rPr lang="en-US" altLang="es-MX" smtClean="0"/>
              <a:t>The difficulty with SJF is knowing the length (time) of the next CPU request.</a:t>
            </a:r>
          </a:p>
          <a:p>
            <a:r>
              <a:rPr lang="en-US" altLang="es-MX" smtClean="0"/>
              <a:t>For short-term scheduling, we have to predict the value of the next burst time.</a:t>
            </a:r>
          </a:p>
          <a:p>
            <a:r>
              <a:rPr lang="en-US" altLang="es-MX" smtClean="0"/>
              <a:t>When several process, inside READY, have the same predicted value of CPU Burst, they are queued under the FCFS algorithm.</a:t>
            </a:r>
          </a:p>
          <a:p>
            <a:r>
              <a:rPr lang="en-US" altLang="es-MX" smtClean="0"/>
              <a:t>Breakdowns</a:t>
            </a:r>
          </a:p>
          <a:p>
            <a:pPr lvl="1"/>
            <a:r>
              <a:rPr lang="en-US" altLang="es-MX" smtClean="0"/>
              <a:t>STARVATION problem, high CPU burst estimation, high waiting time, low priority.</a:t>
            </a:r>
          </a:p>
          <a:p>
            <a:pPr lvl="1"/>
            <a:r>
              <a:rPr lang="en-US" altLang="es-MX" smtClean="0"/>
              <a:t>AGING solution: if a process is becoming old and accumulates a high waiting time then increase </a:t>
            </a:r>
            <a:r>
              <a:rPr lang="en-US" altLang="es-MX" i="1" smtClean="0"/>
              <a:t>priority</a:t>
            </a:r>
            <a:r>
              <a:rPr lang="en-US" altLang="es-MX" smtClean="0"/>
              <a:t>, reduce CPU burst estimation.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04</a:t>
            </a:r>
            <a:r>
              <a:rPr lang="en-US" altLang="es-MX" dirty="0" smtClean="0"/>
              <a:t>-abr-2019</a:t>
            </a:r>
            <a:endParaRPr lang="en-US" altLang="es-MX" dirty="0" smtClean="0"/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11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962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 algn="ctr">
              <a:buFontTx/>
              <a:buNone/>
            </a:pPr>
            <a:r>
              <a:rPr lang="es-ES_tradnl" altLang="es-MX" sz="2400" dirty="0" smtClean="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 dirty="0" smtClean="0"/>
              <a:t>(Non-</a:t>
            </a:r>
            <a:r>
              <a:rPr lang="es-ES_tradnl" altLang="es-MX" sz="2400" dirty="0" err="1" smtClean="0"/>
              <a:t>preemptive</a:t>
            </a:r>
            <a:r>
              <a:rPr lang="es-ES_tradnl" altLang="es-MX" sz="2400" dirty="0" smtClean="0"/>
              <a:t> </a:t>
            </a:r>
            <a:r>
              <a:rPr lang="es-ES_tradnl" altLang="es-MX" sz="2400" dirty="0" err="1" smtClean="0"/>
              <a:t>algorithms</a:t>
            </a:r>
            <a:r>
              <a:rPr lang="es-ES_tradnl" altLang="es-MX" sz="2400" dirty="0"/>
              <a:t>:</a:t>
            </a:r>
            <a:r>
              <a:rPr lang="es-ES_tradnl" altLang="es-MX" sz="2400" dirty="0" smtClean="0"/>
              <a:t> 2nd. </a:t>
            </a:r>
            <a:r>
              <a:rPr lang="es-ES_tradnl" altLang="es-MX" sz="2400" dirty="0" err="1"/>
              <a:t>o</a:t>
            </a:r>
            <a:r>
              <a:rPr lang="es-ES_tradnl" altLang="es-MX" sz="2400" dirty="0" err="1" smtClean="0"/>
              <a:t>ne</a:t>
            </a:r>
            <a:r>
              <a:rPr lang="es-ES_tradnl" altLang="es-MX" sz="2400" dirty="0" smtClean="0"/>
              <a:t>, SJF)</a:t>
            </a:r>
            <a:endParaRPr lang="en-US" alt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Shortest-Job-First (SJF)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smtClean="0"/>
              <a:t>A non-preemptive algorithm.</a:t>
            </a:r>
          </a:p>
          <a:p>
            <a:r>
              <a:rPr lang="en-US" altLang="es-MX" smtClean="0"/>
              <a:t>Associate with each process the length (time) of its next CPU burst.  Use these lengths to schedule the process with the shortest time.</a:t>
            </a:r>
          </a:p>
          <a:p>
            <a:r>
              <a:rPr lang="en-US" altLang="es-MX" smtClean="0"/>
              <a:t>Inside the READY queue</a:t>
            </a:r>
          </a:p>
          <a:p>
            <a:pPr lvl="1"/>
            <a:r>
              <a:rPr lang="en-US" altLang="es-MX" smtClean="0"/>
              <a:t>The last process is the one with the biggest CPU burst length and then with lowest priority.</a:t>
            </a:r>
          </a:p>
          <a:p>
            <a:pPr lvl="1"/>
            <a:r>
              <a:rPr lang="en-US" altLang="es-MX" smtClean="0"/>
              <a:t>The first process is the one with the lowest  CPU burst length and then with highest priority.</a:t>
            </a:r>
          </a:p>
          <a:p>
            <a:r>
              <a:rPr lang="en-US" altLang="es-MX" smtClean="0"/>
              <a:t>SJF is optimal – gives minimum average waiting time for a given set of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Determining Length of Next CPU Burst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909" y="1304925"/>
            <a:ext cx="7823200" cy="4726420"/>
          </a:xfrm>
        </p:spPr>
        <p:txBody>
          <a:bodyPr/>
          <a:lstStyle/>
          <a:p>
            <a:r>
              <a:rPr lang="en-US" altLang="es-MX" dirty="0" smtClean="0"/>
              <a:t>The estimation of the new length (time) is done just when the process is entering to the Ready queue from the Waiting state</a:t>
            </a:r>
          </a:p>
          <a:p>
            <a:r>
              <a:rPr lang="en-US" altLang="es-MX" dirty="0" smtClean="0"/>
              <a:t>Can be done by using the length of previous CPU bursts, using exponential averaging.</a:t>
            </a:r>
          </a:p>
          <a:p>
            <a:pPr lvl="1">
              <a:buFontTx/>
              <a:buNone/>
            </a:pPr>
            <a:endParaRPr lang="en-US" altLang="es-MX" dirty="0" smtClean="0"/>
          </a:p>
          <a:p>
            <a:pPr lvl="1">
              <a:buFontTx/>
              <a:buNone/>
            </a:pPr>
            <a:endParaRPr lang="en-US" altLang="es-MX" dirty="0" smtClean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055813" y="2992438"/>
          <a:ext cx="4695825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cuación" r:id="rId3" imgW="2959100" imgH="1854200" progId="Equation.3">
                  <p:embed/>
                </p:oleObj>
              </mc:Choice>
              <mc:Fallback>
                <p:oleObj name="Ecuación" r:id="rId3" imgW="29591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992438"/>
                        <a:ext cx="4695825" cy="294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Examples of Exponential Averaging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smtClean="0">
                <a:sym typeface="Symbol" pitchFamily="18" charset="2"/>
              </a:rPr>
              <a:t> =0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</a:t>
            </a:r>
            <a:r>
              <a:rPr lang="en-US" altLang="es-MX" baseline="-25000" smtClean="0">
                <a:sym typeface="Symbol" pitchFamily="18" charset="2"/>
              </a:rPr>
              <a:t>n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Recent history does not count.</a:t>
            </a:r>
          </a:p>
          <a:p>
            <a:r>
              <a:rPr lang="en-US" altLang="es-MX" smtClean="0">
                <a:sym typeface="Symbol" pitchFamily="18" charset="2"/>
              </a:rPr>
              <a:t> =1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 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</a:t>
            </a:r>
            <a:r>
              <a:rPr lang="en-US" altLang="es-MX" i="1" smtClean="0">
                <a:sym typeface="Symbol" pitchFamily="18" charset="2"/>
              </a:rPr>
              <a:t>t</a:t>
            </a:r>
            <a:r>
              <a:rPr lang="en-US" altLang="es-MX" baseline="-25000" smtClean="0">
                <a:sym typeface="Symbol" pitchFamily="18" charset="2"/>
              </a:rPr>
              <a:t>n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Only the actual last CPU burst counts.</a:t>
            </a:r>
          </a:p>
          <a:p>
            <a:r>
              <a:rPr lang="en-US" altLang="es-MX" smtClean="0">
                <a:sym typeface="Symbol" pitchFamily="18" charset="2"/>
              </a:rPr>
              <a:t>If we expand the formula, we get: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+(</a:t>
            </a:r>
            <a:r>
              <a:rPr lang="en-US" altLang="es-MX" i="0" smtClean="0">
                <a:sym typeface="Symbol" pitchFamily="18" charset="2"/>
              </a:rPr>
              <a:t>1 - </a:t>
            </a:r>
            <a:r>
              <a:rPr lang="en-US" altLang="es-MX" smtClean="0">
                <a:sym typeface="Symbol" pitchFamily="18" charset="2"/>
              </a:rPr>
              <a:t></a:t>
            </a:r>
            <a:r>
              <a:rPr lang="en-US" altLang="es-MX" i="0" smtClean="0">
                <a:sym typeface="Symbol" pitchFamily="18" charset="2"/>
              </a:rPr>
              <a:t>) </a:t>
            </a:r>
            <a:r>
              <a:rPr lang="en-US" altLang="es-MX" smtClean="0">
                <a:sym typeface="Symbol" pitchFamily="18" charset="2"/>
              </a:rPr>
              <a:t>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-</a:t>
            </a:r>
            <a:r>
              <a:rPr lang="en-US" altLang="es-MX" i="0" smtClean="0">
                <a:sym typeface="Symbol" pitchFamily="18" charset="2"/>
              </a:rPr>
              <a:t>1 </a:t>
            </a:r>
            <a:r>
              <a:rPr lang="en-US" altLang="es-MX" smtClean="0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            </a:t>
            </a:r>
            <a:r>
              <a:rPr lang="en-US" altLang="es-MX" i="0" smtClean="0">
                <a:sym typeface="Symbol" pitchFamily="18" charset="2"/>
              </a:rPr>
              <a:t>+(1</a:t>
            </a:r>
            <a:r>
              <a:rPr lang="en-US" altLang="es-MX" smtClean="0">
                <a:sym typeface="Symbol" pitchFamily="18" charset="2"/>
              </a:rPr>
              <a:t> -  </a:t>
            </a:r>
            <a:r>
              <a:rPr lang="en-US" altLang="es-MX" i="0" smtClean="0">
                <a:sym typeface="Symbol" pitchFamily="18" charset="2"/>
              </a:rPr>
              <a:t>)</a:t>
            </a:r>
            <a:r>
              <a:rPr lang="en-US" altLang="es-MX" baseline="30000" smtClean="0">
                <a:sym typeface="Symbol" pitchFamily="18" charset="2"/>
              </a:rPr>
              <a:t>n </a:t>
            </a:r>
            <a:r>
              <a:rPr lang="en-US" altLang="es-MX" smtClean="0">
                <a:sym typeface="Symbol" pitchFamily="18" charset="2"/>
              </a:rPr>
              <a:t>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-</a:t>
            </a:r>
            <a:r>
              <a:rPr lang="en-US" altLang="es-MX" i="0" smtClean="0">
                <a:sym typeface="Symbol" pitchFamily="18" charset="2"/>
              </a:rPr>
              <a:t>1 </a:t>
            </a:r>
            <a:r>
              <a:rPr lang="en-US" altLang="es-MX" smtClean="0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            </a:t>
            </a:r>
            <a:r>
              <a:rPr lang="en-US" altLang="es-MX" i="0" smtClean="0">
                <a:sym typeface="Symbol" pitchFamily="18" charset="2"/>
              </a:rPr>
              <a:t>+(1</a:t>
            </a:r>
            <a:r>
              <a:rPr lang="en-US" altLang="es-MX" smtClean="0">
                <a:sym typeface="Symbol" pitchFamily="18" charset="2"/>
              </a:rPr>
              <a:t> -  </a:t>
            </a:r>
            <a:r>
              <a:rPr lang="en-US" altLang="es-MX" i="0" smtClean="0">
                <a:sym typeface="Symbol" pitchFamily="18" charset="2"/>
              </a:rPr>
              <a:t>)</a:t>
            </a:r>
            <a:r>
              <a:rPr lang="en-US" altLang="es-MX" baseline="30000" smtClean="0">
                <a:sym typeface="Symbol" pitchFamily="18" charset="2"/>
              </a:rPr>
              <a:t>n+1 </a:t>
            </a:r>
            <a:r>
              <a:rPr lang="en-US" altLang="es-MX" smtClean="0">
                <a:sym typeface="Symbol" pitchFamily="18" charset="2"/>
              </a:rPr>
              <a:t>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</a:t>
            </a:r>
            <a:r>
              <a:rPr lang="en-US" altLang="es-MX" baseline="-25000" smtClean="0">
                <a:sym typeface="Symbol" pitchFamily="18" charset="2"/>
              </a:rPr>
              <a:t>0</a:t>
            </a:r>
          </a:p>
          <a:p>
            <a:r>
              <a:rPr lang="en-US" altLang="es-MX" smtClean="0">
                <a:sym typeface="Symbol" pitchFamily="18" charset="2"/>
              </a:rPr>
              <a:t>Since both  and (1 - ) are less than or equal to 1, each successive term has less weight than its predecessor.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92100"/>
            <a:ext cx="8121650" cy="844550"/>
          </a:xfrm>
        </p:spPr>
        <p:txBody>
          <a:bodyPr/>
          <a:lstStyle/>
          <a:p>
            <a:r>
              <a:rPr lang="en-US" altLang="es-MX" sz="2400" smtClean="0"/>
              <a:t>Prediction of the Length of the Next CPU Burst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1222375" y="1382713"/>
            <a:ext cx="6589713" cy="4408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4600"/>
            <a:ext cx="7772400" cy="4991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s-MX" sz="1600" b="1" smtClean="0">
                <a:solidFill>
                  <a:schemeClr val="tx2"/>
                </a:solidFill>
              </a:rPr>
              <a:t>All the processes arrived at the same time:</a:t>
            </a:r>
          </a:p>
          <a:p>
            <a:pPr>
              <a:buFontTx/>
              <a:buNone/>
            </a:pPr>
            <a:r>
              <a:rPr lang="en-US" altLang="es-MX" sz="1600" u="sng" smtClean="0"/>
              <a:t>	Process</a:t>
            </a:r>
            <a:r>
              <a:rPr lang="en-US" altLang="es-MX" sz="1600" smtClean="0"/>
              <a:t>		</a:t>
            </a:r>
            <a:r>
              <a:rPr lang="en-US" altLang="es-MX" sz="1600" u="sng" smtClean="0"/>
              <a:t>CPU burst time</a:t>
            </a:r>
          </a:p>
          <a:p>
            <a:pPr>
              <a:buFontTx/>
              <a:buNone/>
            </a:pPr>
            <a:r>
              <a:rPr lang="en-US" altLang="es-MX" sz="1600" smtClean="0"/>
              <a:t> 	P1		     		6</a:t>
            </a:r>
          </a:p>
          <a:p>
            <a:pPr>
              <a:buFontTx/>
              <a:buNone/>
            </a:pPr>
            <a:r>
              <a:rPr lang="en-US" altLang="es-MX" sz="1600" smtClean="0"/>
              <a:t>   	P2		     		8</a:t>
            </a:r>
          </a:p>
          <a:p>
            <a:pPr>
              <a:buFontTx/>
              <a:buNone/>
            </a:pPr>
            <a:r>
              <a:rPr lang="en-US" altLang="es-MX" sz="1600" smtClean="0"/>
              <a:t>   	P3		     		7</a:t>
            </a:r>
          </a:p>
          <a:p>
            <a:pPr>
              <a:buFontTx/>
              <a:buNone/>
            </a:pPr>
            <a:r>
              <a:rPr lang="en-US" altLang="es-MX" sz="1600" smtClean="0"/>
              <a:t>   	P4		     		3</a:t>
            </a:r>
          </a:p>
          <a:p>
            <a:pPr>
              <a:buFontTx/>
              <a:buNone/>
            </a:pPr>
            <a:endParaRPr lang="en-US" altLang="es-MX" sz="1600" smtClean="0"/>
          </a:p>
          <a:p>
            <a:pPr>
              <a:buFontTx/>
              <a:buNone/>
            </a:pPr>
            <a:endParaRPr lang="en-US" altLang="es-MX" sz="1600" smtClean="0"/>
          </a:p>
        </p:txBody>
      </p:sp>
      <p:grpSp>
        <p:nvGrpSpPr>
          <p:cNvPr id="4100" name="Group 14"/>
          <p:cNvGrpSpPr>
            <a:grpSpLocks/>
          </p:cNvGrpSpPr>
          <p:nvPr/>
        </p:nvGrpSpPr>
        <p:grpSpPr bwMode="auto">
          <a:xfrm>
            <a:off x="1701800" y="4203700"/>
            <a:ext cx="5943600" cy="854075"/>
            <a:chOff x="768" y="3072"/>
            <a:chExt cx="3744" cy="538"/>
          </a:xfrm>
        </p:grpSpPr>
        <p:sp>
          <p:nvSpPr>
            <p:cNvPr id="4103" name="Rectangle 3"/>
            <p:cNvSpPr>
              <a:spLocks noChangeArrowheads="1"/>
            </p:cNvSpPr>
            <p:nvPr/>
          </p:nvSpPr>
          <p:spPr bwMode="auto">
            <a:xfrm>
              <a:off x="768" y="3072"/>
              <a:ext cx="29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ES" altLang="es-MX" sz="2400">
                <a:latin typeface="Times New Roman" charset="0"/>
              </a:endParaRPr>
            </a:p>
          </p:txBody>
        </p:sp>
        <p:sp>
          <p:nvSpPr>
            <p:cNvPr id="4104" name="Line 4"/>
            <p:cNvSpPr>
              <a:spLocks noChangeShapeType="1"/>
            </p:cNvSpPr>
            <p:nvPr/>
          </p:nvSpPr>
          <p:spPr bwMode="auto">
            <a:xfrm>
              <a:off x="187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1344" y="307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P1</a:t>
              </a:r>
            </a:p>
          </p:txBody>
        </p:sp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P2</a:t>
              </a:r>
            </a:p>
          </p:txBody>
        </p:sp>
        <p:sp>
          <p:nvSpPr>
            <p:cNvPr id="4107" name="Text Box 7"/>
            <p:cNvSpPr txBox="1">
              <a:spLocks noChangeArrowheads="1"/>
            </p:cNvSpPr>
            <p:nvPr/>
          </p:nvSpPr>
          <p:spPr bwMode="auto">
            <a:xfrm>
              <a:off x="2256" y="307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P3</a:t>
              </a:r>
            </a:p>
          </p:txBody>
        </p:sp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768" y="3360"/>
              <a:ext cx="3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0    3	           9                     16                   24</a:t>
              </a:r>
              <a:endParaRPr lang="en-US" altLang="es-MX" sz="2400">
                <a:latin typeface="Times New Roman" charset="0"/>
              </a:endParaRPr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278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1" name="Text Box 11"/>
            <p:cNvSpPr txBox="1">
              <a:spLocks noChangeArrowheads="1"/>
            </p:cNvSpPr>
            <p:nvPr/>
          </p:nvSpPr>
          <p:spPr bwMode="auto">
            <a:xfrm>
              <a:off x="816" y="307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solidFill>
                    <a:srgbClr val="111111"/>
                  </a:solidFill>
                  <a:latin typeface="Times New Roman" charset="0"/>
                </a:rPr>
                <a:t>P4</a:t>
              </a:r>
              <a:endParaRPr lang="en-US" altLang="es-MX" sz="2000">
                <a:latin typeface="Times New Roman" charset="0"/>
              </a:endParaRPr>
            </a:p>
          </p:txBody>
        </p:sp>
      </p:grp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863600" y="5359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es-MX" sz="2400">
                <a:latin typeface="Times New Roman" charset="0"/>
              </a:rPr>
              <a:t>Average waiting time = (0 + 3 + 9 +  16)/4 = 7 ms</a:t>
            </a:r>
          </a:p>
        </p:txBody>
      </p: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879600" y="541338"/>
            <a:ext cx="585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b="1">
                <a:solidFill>
                  <a:schemeClr val="tx2"/>
                </a:solidFill>
              </a:rPr>
              <a:t>Shortest-Job-First (SJF) Scheduling – Example 1a</a:t>
            </a:r>
            <a:endParaRPr lang="es-ES" altLang="es-MX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u="sng" smtClean="0"/>
              <a:t>Process	Arrival Time</a:t>
            </a:r>
            <a:r>
              <a:rPr lang="en-US" altLang="es-MX" smtClean="0"/>
              <a:t>	</a:t>
            </a:r>
            <a:r>
              <a:rPr lang="en-US" altLang="es-MX" u="sng" smtClean="0"/>
              <a:t>Burst Time</a:t>
            </a:r>
            <a:endParaRPr lang="en-US" altLang="es-MX" smtClean="0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1</a:t>
            </a:r>
            <a:r>
              <a:rPr lang="en-US" altLang="es-MX" smtClean="0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2	</a:t>
            </a:r>
            <a:r>
              <a:rPr lang="en-US" altLang="es-MX" smtClean="0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3</a:t>
            </a:r>
            <a:r>
              <a:rPr lang="en-US" altLang="es-MX" smtClean="0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4</a:t>
            </a:r>
            <a:r>
              <a:rPr lang="en-US" altLang="es-MX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Average waiting time = (0 + 6 + 3 + 7)/4 = 4</a:t>
            </a:r>
            <a:endParaRPr lang="en-US" altLang="es-MX" i="1" baseline="-25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s-MX" smtClean="0"/>
              <a:t>Example 1b - of Non-Preemptive SJF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flipH="1">
            <a:off x="1524000" y="4357688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s-MX" altLang="es-MX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 flipH="1">
            <a:off x="22098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 flipH="1">
            <a:off x="38100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3</a:t>
            </a:r>
            <a:endParaRPr lang="en-US" altLang="es-MX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 flipH="1">
            <a:off x="4724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67818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38100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>
            <a:off x="2209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 flipH="1">
            <a:off x="3657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 flipH="1">
            <a:off x="23685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 flipH="1">
            <a:off x="650875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 flipH="1">
            <a:off x="5867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4</a:t>
            </a:r>
            <a:endParaRPr lang="en-US" altLang="es-MX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297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H="1">
            <a:off x="32766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 flipH="1">
            <a:off x="3581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 flipH="1">
            <a:off x="41148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8</a:t>
            </a: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 flipH="1">
            <a:off x="5257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12</a:t>
            </a: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5" name="Line 34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Example 2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mtClean="0"/>
              <a:t>Solve problem in file SJF02a.xls</a:t>
            </a:r>
          </a:p>
          <a:p>
            <a:endParaRPr lang="es-MX" alt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7003</TotalTime>
  <Words>502</Words>
  <Application>Microsoft Office PowerPoint</Application>
  <PresentationFormat>Presentación en pantalla (4:3)</PresentationFormat>
  <Paragraphs>94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Helvetica</vt:lpstr>
      <vt:lpstr>Monotype Sorts</vt:lpstr>
      <vt:lpstr>Symbol</vt:lpstr>
      <vt:lpstr>Times New Roman</vt:lpstr>
      <vt:lpstr>avi</vt:lpstr>
      <vt:lpstr>Tema de Office</vt:lpstr>
      <vt:lpstr>1_unix</vt:lpstr>
      <vt:lpstr>Ecuación</vt:lpstr>
      <vt:lpstr>SISTEMAS OPERATIVOS</vt:lpstr>
      <vt:lpstr>Process Scheduling</vt:lpstr>
      <vt:lpstr>Shortest-Job-First (SJF) Scheduling</vt:lpstr>
      <vt:lpstr>Determining Length of Next CPU Burst</vt:lpstr>
      <vt:lpstr>Examples of Exponential Averaging</vt:lpstr>
      <vt:lpstr>Prediction of the Length of the Next CPU Burst</vt:lpstr>
      <vt:lpstr>Presentación de PowerPoint</vt:lpstr>
      <vt:lpstr>Example 1b - of Non-Preemptive SJF</vt:lpstr>
      <vt:lpstr>Example 2</vt:lpstr>
      <vt:lpstr>Shortest-Job-First (SJF) Scheduling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JOSE RAMON RIOS SANCHEZ</cp:lastModifiedBy>
  <cp:revision>130</cp:revision>
  <cp:lastPrinted>1999-07-21T15:12:35Z</cp:lastPrinted>
  <dcterms:created xsi:type="dcterms:W3CDTF">1999-07-20T17:58:50Z</dcterms:created>
  <dcterms:modified xsi:type="dcterms:W3CDTF">2019-04-04T17:42:12Z</dcterms:modified>
</cp:coreProperties>
</file>