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</p:sldMasterIdLst>
  <p:notesMasterIdLst>
    <p:notesMasterId r:id="rId8"/>
  </p:notesMasterIdLst>
  <p:handoutMasterIdLst>
    <p:handoutMasterId r:id="rId9"/>
  </p:handoutMasterIdLst>
  <p:sldIdLst>
    <p:sldId id="277" r:id="rId2"/>
    <p:sldId id="278" r:id="rId3"/>
    <p:sldId id="279" r:id="rId4"/>
    <p:sldId id="282" r:id="rId5"/>
    <p:sldId id="280" r:id="rId6"/>
    <p:sldId id="281" r:id="rId7"/>
  </p:sldIdLst>
  <p:sldSz cx="9144000" cy="6858000" type="letter"/>
  <p:notesSz cx="6858000" cy="9199563"/>
  <p:defaultTextStyle>
    <a:defPPr>
      <a:defRPr lang="es-ES_tradnl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98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notesView">
  <p:normalViewPr horzBarState="maximized"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-84" y="-2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192" y="96"/>
      </p:cViewPr>
      <p:guideLst>
        <p:guide orient="horz" pos="2898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04413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9" name="Rectangle 2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95400" y="4370388"/>
            <a:ext cx="4429125" cy="3775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787" tIns="44597" rIns="90787" bIns="44597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  <a:p>
            <a:pPr lvl="0"/>
            <a:r>
              <a:rPr lang="en-US" noProof="0" smtClean="0"/>
              <a:t>Click to edit Master notes styles</a:t>
            </a:r>
          </a:p>
          <a:p>
            <a:pPr lvl="0"/>
            <a:r>
              <a:rPr lang="en-US" noProof="0" smtClean="0"/>
              <a:t>Second Level</a:t>
            </a:r>
          </a:p>
          <a:p>
            <a:pPr lvl="0"/>
            <a:r>
              <a:rPr lang="en-US" noProof="0" smtClean="0"/>
              <a:t>Third Level</a:t>
            </a:r>
          </a:p>
          <a:p>
            <a:pPr lvl="0"/>
            <a:r>
              <a:rPr lang="en-US" noProof="0" smtClean="0"/>
              <a:t>Fourth Level</a:t>
            </a:r>
          </a:p>
          <a:p>
            <a:pPr lvl="0"/>
            <a:r>
              <a:rPr lang="en-US" noProof="0" smtClean="0"/>
              <a:t>Fifth Level</a:t>
            </a:r>
          </a:p>
        </p:txBody>
      </p:sp>
      <p:sp>
        <p:nvSpPr>
          <p:cNvPr id="8195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30300" y="690563"/>
            <a:ext cx="4598988" cy="34496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6" name="Rectangle 8"/>
          <p:cNvSpPr>
            <a:spLocks noChangeArrowheads="1"/>
          </p:cNvSpPr>
          <p:nvPr/>
        </p:nvSpPr>
        <p:spPr bwMode="auto">
          <a:xfrm>
            <a:off x="990600" y="230188"/>
            <a:ext cx="4930775" cy="2825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defRPr/>
            </a:pPr>
            <a:endParaRPr lang="es-MX" altLang="es-MX" smtClean="0"/>
          </a:p>
        </p:txBody>
      </p:sp>
      <p:sp>
        <p:nvSpPr>
          <p:cNvPr id="8197" name="Rectangle 9"/>
          <p:cNvSpPr>
            <a:spLocks noChangeArrowheads="1"/>
          </p:cNvSpPr>
          <p:nvPr/>
        </p:nvSpPr>
        <p:spPr bwMode="auto">
          <a:xfrm>
            <a:off x="2590800" y="239713"/>
            <a:ext cx="1470025" cy="271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787" tIns="44597" rIns="90787" bIns="44597">
            <a:spAutoFit/>
          </a:bodyPr>
          <a:lstStyle>
            <a:lvl1pPr defTabSz="917575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917575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917575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917575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917575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defRPr/>
            </a:pPr>
            <a:r>
              <a:rPr lang="en-US" altLang="es-MX" sz="1200" smtClean="0"/>
              <a:t>Sistemas Operativos.</a:t>
            </a:r>
          </a:p>
        </p:txBody>
      </p:sp>
      <p:sp>
        <p:nvSpPr>
          <p:cNvPr id="8198" name="Rectangle 11"/>
          <p:cNvSpPr>
            <a:spLocks noChangeArrowheads="1"/>
          </p:cNvSpPr>
          <p:nvPr/>
        </p:nvSpPr>
        <p:spPr bwMode="auto">
          <a:xfrm>
            <a:off x="1069975" y="8637588"/>
            <a:ext cx="1885950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787" tIns="44597" rIns="90787" bIns="44597">
            <a:spAutoFit/>
          </a:bodyPr>
          <a:lstStyle>
            <a:lvl1pPr defTabSz="917575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917575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917575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917575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917575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defRPr/>
            </a:pPr>
            <a:r>
              <a:rPr lang="en-US" altLang="es-MX" sz="1000" smtClean="0"/>
              <a:t>M. de </a:t>
            </a:r>
            <a:r>
              <a:rPr lang="es-ES_tradnl" altLang="es-MX" sz="1000" smtClean="0"/>
              <a:t>Programación Concurrente</a:t>
            </a:r>
            <a:endParaRPr lang="en-US" altLang="es-MX" sz="1000" smtClean="0"/>
          </a:p>
        </p:txBody>
      </p:sp>
      <p:sp>
        <p:nvSpPr>
          <p:cNvPr id="8199" name="Rectangle 12"/>
          <p:cNvSpPr>
            <a:spLocks noChangeArrowheads="1"/>
          </p:cNvSpPr>
          <p:nvPr/>
        </p:nvSpPr>
        <p:spPr bwMode="auto">
          <a:xfrm>
            <a:off x="1016000" y="8607425"/>
            <a:ext cx="4930775" cy="284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defRPr/>
            </a:pPr>
            <a:endParaRPr lang="es-MX" altLang="es-MX" smtClean="0"/>
          </a:p>
        </p:txBody>
      </p:sp>
      <p:pic>
        <p:nvPicPr>
          <p:cNvPr id="8200" name="Picture 13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2775" y="8642350"/>
            <a:ext cx="65722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01" name="Rectangle 14"/>
          <p:cNvSpPr>
            <a:spLocks noChangeArrowheads="1"/>
          </p:cNvSpPr>
          <p:nvPr/>
        </p:nvSpPr>
        <p:spPr bwMode="auto">
          <a:xfrm>
            <a:off x="4343400" y="8586788"/>
            <a:ext cx="1711325" cy="239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787" tIns="44597" rIns="90787" bIns="44597">
            <a:spAutoFit/>
          </a:bodyPr>
          <a:lstStyle>
            <a:lvl1pPr defTabSz="917575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917575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917575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917575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917575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defRPr/>
            </a:pPr>
            <a:r>
              <a:rPr lang="es-MX" altLang="es-MX" sz="1000" smtClean="0"/>
              <a:t>Progra. y Proce. Concu</a:t>
            </a:r>
            <a:r>
              <a:rPr lang="en-US" altLang="es-MX" sz="1000" smtClean="0"/>
              <a:t>. </a:t>
            </a:r>
            <a:fld id="{1AAC3D8B-7C7C-44B7-B50F-91D99BF1C780}" type="slidenum">
              <a:rPr lang="en-US" altLang="es-MX" sz="1000" smtClean="0"/>
              <a:pPr>
                <a:defRPr/>
              </a:pPr>
              <a:t>‹Nº›</a:t>
            </a:fld>
            <a:endParaRPr lang="en-US" altLang="es-MX" sz="1000" smtClean="0"/>
          </a:p>
        </p:txBody>
      </p:sp>
      <p:grpSp>
        <p:nvGrpSpPr>
          <p:cNvPr id="8202" name="Group 40"/>
          <p:cNvGrpSpPr>
            <a:grpSpLocks/>
          </p:cNvGrpSpPr>
          <p:nvPr/>
        </p:nvGrpSpPr>
        <p:grpSpPr bwMode="auto">
          <a:xfrm>
            <a:off x="1149350" y="6899275"/>
            <a:ext cx="4616450" cy="1381125"/>
            <a:chOff x="724" y="4320"/>
            <a:chExt cx="2908" cy="864"/>
          </a:xfrm>
        </p:grpSpPr>
        <p:sp>
          <p:nvSpPr>
            <p:cNvPr id="8203" name="Line 33"/>
            <p:cNvSpPr>
              <a:spLocks noChangeShapeType="1"/>
            </p:cNvSpPr>
            <p:nvPr/>
          </p:nvSpPr>
          <p:spPr bwMode="auto">
            <a:xfrm>
              <a:off x="724" y="4320"/>
              <a:ext cx="29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204" name="Line 34"/>
            <p:cNvSpPr>
              <a:spLocks noChangeShapeType="1"/>
            </p:cNvSpPr>
            <p:nvPr/>
          </p:nvSpPr>
          <p:spPr bwMode="auto">
            <a:xfrm>
              <a:off x="724" y="4464"/>
              <a:ext cx="29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205" name="Line 35"/>
            <p:cNvSpPr>
              <a:spLocks noChangeShapeType="1"/>
            </p:cNvSpPr>
            <p:nvPr/>
          </p:nvSpPr>
          <p:spPr bwMode="auto">
            <a:xfrm>
              <a:off x="724" y="4752"/>
              <a:ext cx="29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206" name="Line 36"/>
            <p:cNvSpPr>
              <a:spLocks noChangeShapeType="1"/>
            </p:cNvSpPr>
            <p:nvPr/>
          </p:nvSpPr>
          <p:spPr bwMode="auto">
            <a:xfrm>
              <a:off x="724" y="4608"/>
              <a:ext cx="29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207" name="Line 37"/>
            <p:cNvSpPr>
              <a:spLocks noChangeShapeType="1"/>
            </p:cNvSpPr>
            <p:nvPr/>
          </p:nvSpPr>
          <p:spPr bwMode="auto">
            <a:xfrm>
              <a:off x="724" y="4896"/>
              <a:ext cx="29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208" name="Line 38"/>
            <p:cNvSpPr>
              <a:spLocks noChangeShapeType="1"/>
            </p:cNvSpPr>
            <p:nvPr/>
          </p:nvSpPr>
          <p:spPr bwMode="auto">
            <a:xfrm>
              <a:off x="724" y="5040"/>
              <a:ext cx="29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209" name="Line 39"/>
            <p:cNvSpPr>
              <a:spLocks noChangeShapeType="1"/>
            </p:cNvSpPr>
            <p:nvPr/>
          </p:nvSpPr>
          <p:spPr bwMode="auto">
            <a:xfrm>
              <a:off x="724" y="5184"/>
              <a:ext cx="29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12731465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just" rtl="0" eaLnBrk="0" fontAlgn="base" hangingPunct="0">
      <a:lnSpc>
        <a:spcPct val="80000"/>
      </a:lnSpc>
      <a:spcBef>
        <a:spcPct val="10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742950" indent="-285750" algn="just" rtl="0" eaLnBrk="0" fontAlgn="base" hangingPunct="0">
      <a:lnSpc>
        <a:spcPct val="80000"/>
      </a:lnSpc>
      <a:spcBef>
        <a:spcPct val="10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1143000" indent="-228600" algn="just" rtl="0" eaLnBrk="0" fontAlgn="base" hangingPunct="0">
      <a:lnSpc>
        <a:spcPct val="80000"/>
      </a:lnSpc>
      <a:spcBef>
        <a:spcPct val="10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600200" indent="-228600" algn="just" rtl="0" eaLnBrk="0" fontAlgn="base" hangingPunct="0">
      <a:lnSpc>
        <a:spcPct val="80000"/>
      </a:lnSpc>
      <a:spcBef>
        <a:spcPct val="10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2057400" indent="-228600" algn="just" rtl="0" eaLnBrk="0" fontAlgn="base" hangingPunct="0">
      <a:lnSpc>
        <a:spcPct val="80000"/>
      </a:lnSpc>
      <a:spcBef>
        <a:spcPct val="10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219" name="Rectangle 1027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743" tIns="45871" rIns="91743" bIns="45871"/>
          <a:lstStyle/>
          <a:p>
            <a:endParaRPr lang="en-US" altLang="es-MX" smtClean="0"/>
          </a:p>
        </p:txBody>
      </p:sp>
    </p:spTree>
    <p:extLst>
      <p:ext uri="{BB962C8B-B14F-4D97-AF65-F5344CB8AC3E}">
        <p14:creationId xmlns:p14="http://schemas.microsoft.com/office/powerpoint/2010/main" val="1680933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4370388"/>
            <a:ext cx="5029200" cy="4138612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743" tIns="45871" rIns="91743" bIns="45871"/>
          <a:lstStyle/>
          <a:p>
            <a:pPr algn="l" defTabSz="917575">
              <a:lnSpc>
                <a:spcPct val="100000"/>
              </a:lnSpc>
              <a:spcBef>
                <a:spcPct val="0"/>
              </a:spcBef>
            </a:pPr>
            <a:r>
              <a:rPr lang="es-MX" altLang="es-MX" dirty="0" smtClean="0"/>
              <a:t>Durante el período T, estos procesos coinciden o concurren en el Tiempo.</a:t>
            </a:r>
          </a:p>
          <a:p>
            <a:pPr algn="l" defTabSz="917575">
              <a:lnSpc>
                <a:spcPct val="100000"/>
              </a:lnSpc>
              <a:spcBef>
                <a:spcPct val="0"/>
              </a:spcBef>
            </a:pPr>
            <a:endParaRPr lang="es-MX" altLang="es-MX" dirty="0" smtClean="0"/>
          </a:p>
          <a:p>
            <a:pPr algn="l" defTabSz="917575">
              <a:lnSpc>
                <a:spcPct val="100000"/>
              </a:lnSpc>
              <a:spcBef>
                <a:spcPct val="0"/>
              </a:spcBef>
            </a:pPr>
            <a:r>
              <a:rPr lang="es-MX" altLang="es-MX" dirty="0" smtClean="0"/>
              <a:t>En un CPU o varios, </a:t>
            </a:r>
            <a:r>
              <a:rPr lang="es-MX" altLang="es-MX" dirty="0" err="1" smtClean="0"/>
              <a:t>multicore</a:t>
            </a:r>
            <a:r>
              <a:rPr lang="es-MX" altLang="es-MX" dirty="0" smtClean="0"/>
              <a:t> o no, pueden estar en un solo Sistema de Cómputo o varios. </a:t>
            </a:r>
          </a:p>
          <a:p>
            <a:pPr algn="l" defTabSz="917575">
              <a:lnSpc>
                <a:spcPct val="100000"/>
              </a:lnSpc>
              <a:spcBef>
                <a:spcPct val="0"/>
              </a:spcBef>
            </a:pPr>
            <a:endParaRPr lang="es-MX" altLang="es-MX" dirty="0" smtClean="0"/>
          </a:p>
          <a:p>
            <a:pPr algn="l" defTabSz="917575">
              <a:lnSpc>
                <a:spcPct val="100000"/>
              </a:lnSpc>
              <a:spcBef>
                <a:spcPct val="0"/>
              </a:spcBef>
            </a:pPr>
            <a:r>
              <a:rPr lang="es-MX" altLang="es-MX" dirty="0" smtClean="0"/>
              <a:t>En el caso de varios Sistemas de Cómputo estaríamos hablando de procesos concurrentes distribuidos</a:t>
            </a:r>
            <a:r>
              <a:rPr lang="es-MX" altLang="es-MX" dirty="0" smtClean="0"/>
              <a:t>.</a:t>
            </a:r>
          </a:p>
          <a:p>
            <a:pPr algn="l" defTabSz="917575">
              <a:lnSpc>
                <a:spcPct val="100000"/>
              </a:lnSpc>
              <a:spcBef>
                <a:spcPct val="0"/>
              </a:spcBef>
            </a:pPr>
            <a:endParaRPr lang="es-MX" altLang="es-MX" dirty="0"/>
          </a:p>
          <a:p>
            <a:pPr algn="l" defTabSz="917575">
              <a:lnSpc>
                <a:spcPct val="100000"/>
              </a:lnSpc>
              <a:spcBef>
                <a:spcPct val="0"/>
              </a:spcBef>
            </a:pPr>
            <a:r>
              <a:rPr lang="es-MX" altLang="es-MX" dirty="0" smtClean="0"/>
              <a:t>“Llegan en el mismo lapso de tiempo sin llegarse a considerar como paralelismo”.</a:t>
            </a:r>
          </a:p>
          <a:p>
            <a:pPr algn="l" defTabSz="917575">
              <a:lnSpc>
                <a:spcPct val="100000"/>
              </a:lnSpc>
              <a:spcBef>
                <a:spcPct val="0"/>
              </a:spcBef>
            </a:pPr>
            <a:r>
              <a:rPr lang="es-MX" altLang="es-MX" dirty="0" smtClean="0"/>
              <a:t>Procesos que están ‘vivos’ en el mismo lapso de tiempo: de t1 – t4 todos están vivos (y ejecutándose)</a:t>
            </a:r>
          </a:p>
          <a:p>
            <a:pPr algn="l" defTabSz="917575">
              <a:lnSpc>
                <a:spcPct val="100000"/>
              </a:lnSpc>
              <a:spcBef>
                <a:spcPct val="0"/>
              </a:spcBef>
            </a:pPr>
            <a:r>
              <a:rPr lang="es-MX" altLang="es-MX" dirty="0" smtClean="0"/>
              <a:t>Y del t5-t6: solo P1 y P2</a:t>
            </a:r>
          </a:p>
          <a:p>
            <a:pPr algn="l" defTabSz="917575">
              <a:lnSpc>
                <a:spcPct val="100000"/>
              </a:lnSpc>
              <a:spcBef>
                <a:spcPct val="0"/>
              </a:spcBef>
            </a:pPr>
            <a:r>
              <a:rPr lang="es-MX" altLang="es-MX" dirty="0" smtClean="0"/>
              <a:t>(aunque no se ejecuten)</a:t>
            </a:r>
            <a:endParaRPr lang="es-MX" altLang="es-MX" dirty="0" smtClean="0"/>
          </a:p>
          <a:p>
            <a:pPr algn="l" defTabSz="917575">
              <a:lnSpc>
                <a:spcPct val="100000"/>
              </a:lnSpc>
              <a:spcBef>
                <a:spcPct val="0"/>
              </a:spcBef>
            </a:pPr>
            <a:endParaRPr lang="es-MX" altLang="es-MX" dirty="0" smtClean="0"/>
          </a:p>
          <a:p>
            <a:pPr algn="l" defTabSz="917575">
              <a:lnSpc>
                <a:spcPct val="100000"/>
              </a:lnSpc>
              <a:spcBef>
                <a:spcPct val="0"/>
              </a:spcBef>
            </a:pPr>
            <a:endParaRPr lang="en-US" altLang="es-MX" dirty="0" smtClean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18" r="19559"/>
          <a:stretch/>
        </p:blipFill>
        <p:spPr>
          <a:xfrm>
            <a:off x="2754630" y="6439694"/>
            <a:ext cx="3611879" cy="2341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1868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050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267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990600" y="4370388"/>
            <a:ext cx="5029200" cy="4138612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743" tIns="45871" rIns="91743" bIns="45871"/>
          <a:lstStyle/>
          <a:p>
            <a:pPr algn="l" defTabSz="917575">
              <a:lnSpc>
                <a:spcPct val="100000"/>
              </a:lnSpc>
              <a:spcBef>
                <a:spcPct val="0"/>
              </a:spcBef>
            </a:pPr>
            <a:r>
              <a:rPr lang="es-MX" altLang="es-MX" dirty="0" smtClean="0"/>
              <a:t>INDEPENDIENTES: cuya ejecución no depende uno de otro (proceso) en ninguna forma o la ejecución de un proceso no afecta la ejecución de cualquier otro proceso.</a:t>
            </a:r>
          </a:p>
          <a:p>
            <a:pPr algn="l" defTabSz="917575">
              <a:lnSpc>
                <a:spcPct val="100000"/>
              </a:lnSpc>
              <a:spcBef>
                <a:spcPct val="0"/>
              </a:spcBef>
            </a:pPr>
            <a:r>
              <a:rPr lang="es-MX" altLang="es-MX" dirty="0" smtClean="0"/>
              <a:t>Ej. Muchos </a:t>
            </a:r>
            <a:r>
              <a:rPr lang="es-MX" altLang="es-MX" dirty="0" err="1" smtClean="0"/>
              <a:t>docs</a:t>
            </a:r>
            <a:r>
              <a:rPr lang="es-MX" altLang="es-MX" dirty="0" smtClean="0"/>
              <a:t> </a:t>
            </a:r>
            <a:r>
              <a:rPr lang="es-MX" altLang="es-MX" dirty="0" err="1" smtClean="0"/>
              <a:t>word</a:t>
            </a:r>
            <a:endParaRPr lang="es-MX" altLang="es-MX" dirty="0" smtClean="0"/>
          </a:p>
          <a:p>
            <a:pPr algn="l" defTabSz="917575">
              <a:lnSpc>
                <a:spcPct val="100000"/>
              </a:lnSpc>
              <a:spcBef>
                <a:spcPct val="0"/>
              </a:spcBef>
            </a:pPr>
            <a:endParaRPr lang="es-MX" altLang="es-MX" dirty="0" smtClean="0"/>
          </a:p>
          <a:p>
            <a:pPr algn="l" defTabSz="917575">
              <a:lnSpc>
                <a:spcPct val="100000"/>
              </a:lnSpc>
              <a:spcBef>
                <a:spcPct val="0"/>
              </a:spcBef>
            </a:pPr>
            <a:endParaRPr lang="es-MX" altLang="es-MX" dirty="0" smtClean="0"/>
          </a:p>
          <a:p>
            <a:pPr algn="l" defTabSz="917575">
              <a:lnSpc>
                <a:spcPct val="100000"/>
              </a:lnSpc>
              <a:spcBef>
                <a:spcPct val="0"/>
              </a:spcBef>
            </a:pPr>
            <a:r>
              <a:rPr lang="es-MX" altLang="es-MX" dirty="0" smtClean="0"/>
              <a:t>COOPERANTES: son procesos que en su ejecución necesitan </a:t>
            </a:r>
            <a:r>
              <a:rPr lang="es-MX" altLang="es-MX" b="1" i="1" dirty="0" smtClean="0"/>
              <a:t>comunicarse</a:t>
            </a:r>
            <a:r>
              <a:rPr lang="es-MX" altLang="es-MX" dirty="0" smtClean="0"/>
              <a:t>, compartiendo algún objeto de información común, y/o </a:t>
            </a:r>
            <a:r>
              <a:rPr lang="es-MX" altLang="es-MX" b="1" i="1" dirty="0" smtClean="0"/>
              <a:t>coordinarse</a:t>
            </a:r>
            <a:r>
              <a:rPr lang="es-MX" altLang="es-MX" dirty="0" smtClean="0"/>
              <a:t> (sincronizarse) en una determinada operación conjunta</a:t>
            </a:r>
            <a:r>
              <a:rPr lang="es-MX" altLang="es-MX" dirty="0" smtClean="0"/>
              <a:t>.</a:t>
            </a:r>
          </a:p>
          <a:p>
            <a:pPr algn="l" defTabSz="917575">
              <a:lnSpc>
                <a:spcPct val="100000"/>
              </a:lnSpc>
              <a:spcBef>
                <a:spcPct val="0"/>
              </a:spcBef>
            </a:pPr>
            <a:endParaRPr lang="es-MX" altLang="es-MX" dirty="0"/>
          </a:p>
          <a:p>
            <a:pPr algn="l" defTabSz="917575">
              <a:lnSpc>
                <a:spcPct val="100000"/>
              </a:lnSpc>
              <a:spcBef>
                <a:spcPct val="0"/>
              </a:spcBef>
            </a:pPr>
            <a:r>
              <a:rPr lang="es-MX" altLang="es-MX" dirty="0" smtClean="0"/>
              <a:t>Creación de hijos para optimizar tiempo</a:t>
            </a:r>
            <a:endParaRPr lang="en-US" altLang="es-MX" dirty="0" smtClean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870" y="6536107"/>
            <a:ext cx="5055870" cy="2457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0459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4370388"/>
            <a:ext cx="5029200" cy="4138612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743" tIns="45871" rIns="91743" bIns="45871"/>
          <a:lstStyle/>
          <a:p>
            <a:pPr algn="l" defTabSz="917575">
              <a:lnSpc>
                <a:spcPct val="100000"/>
              </a:lnSpc>
              <a:spcBef>
                <a:spcPct val="0"/>
              </a:spcBef>
            </a:pPr>
            <a:endParaRPr lang="en-US" altLang="es-MX" smtClean="0"/>
          </a:p>
        </p:txBody>
      </p:sp>
    </p:spTree>
    <p:extLst>
      <p:ext uri="{BB962C8B-B14F-4D97-AF65-F5344CB8AC3E}">
        <p14:creationId xmlns:p14="http://schemas.microsoft.com/office/powerpoint/2010/main" val="28484999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4370388"/>
            <a:ext cx="5029200" cy="4138612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743" tIns="45871" rIns="91743" bIns="45871"/>
          <a:lstStyle/>
          <a:p>
            <a:pPr algn="l" defTabSz="917575">
              <a:lnSpc>
                <a:spcPct val="100000"/>
              </a:lnSpc>
              <a:spcBef>
                <a:spcPct val="0"/>
              </a:spcBef>
            </a:pPr>
            <a:r>
              <a:rPr lang="es-MX" altLang="es-MX" dirty="0" smtClean="0"/>
              <a:t>PADRE-HIJO: donde un proceso (padre) controla la creación y terminación de los demás procesos cooperantes (hijos) que intervienen.</a:t>
            </a:r>
          </a:p>
          <a:p>
            <a:pPr algn="l" defTabSz="917575">
              <a:lnSpc>
                <a:spcPct val="100000"/>
              </a:lnSpc>
              <a:spcBef>
                <a:spcPct val="0"/>
              </a:spcBef>
            </a:pPr>
            <a:endParaRPr lang="es-MX" altLang="es-MX" dirty="0" smtClean="0"/>
          </a:p>
          <a:p>
            <a:pPr algn="l" defTabSz="917575">
              <a:lnSpc>
                <a:spcPct val="100000"/>
              </a:lnSpc>
              <a:spcBef>
                <a:spcPct val="0"/>
              </a:spcBef>
            </a:pPr>
            <a:endParaRPr lang="es-MX" altLang="es-MX" dirty="0" smtClean="0"/>
          </a:p>
          <a:p>
            <a:pPr algn="l" defTabSz="917575">
              <a:lnSpc>
                <a:spcPct val="100000"/>
              </a:lnSpc>
              <a:spcBef>
                <a:spcPct val="0"/>
              </a:spcBef>
            </a:pPr>
            <a:endParaRPr lang="es-MX" altLang="es-MX" dirty="0" smtClean="0"/>
          </a:p>
          <a:p>
            <a:pPr algn="l" defTabSz="917575">
              <a:lnSpc>
                <a:spcPct val="100000"/>
              </a:lnSpc>
              <a:spcBef>
                <a:spcPct val="0"/>
              </a:spcBef>
            </a:pPr>
            <a:endParaRPr lang="es-MX" altLang="es-MX" dirty="0" smtClean="0"/>
          </a:p>
          <a:p>
            <a:pPr algn="l" defTabSz="917575">
              <a:lnSpc>
                <a:spcPct val="100000"/>
              </a:lnSpc>
              <a:spcBef>
                <a:spcPct val="0"/>
              </a:spcBef>
            </a:pPr>
            <a:r>
              <a:rPr lang="es-MX" altLang="es-MX" dirty="0" smtClean="0"/>
              <a:t>PEER-TO-PEER: donde cada proceso cooperante es arrancado uno a uno. Como en el modelo cliente – servidor.</a:t>
            </a:r>
          </a:p>
        </p:txBody>
      </p:sp>
    </p:spTree>
    <p:extLst>
      <p:ext uri="{BB962C8B-B14F-4D97-AF65-F5344CB8AC3E}">
        <p14:creationId xmlns:p14="http://schemas.microsoft.com/office/powerpoint/2010/main" val="8485375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4370388"/>
            <a:ext cx="5029200" cy="4476432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743" tIns="45871" rIns="91743" bIns="45871"/>
          <a:lstStyle/>
          <a:p>
            <a:pPr algn="l" defTabSz="917575">
              <a:lnSpc>
                <a:spcPct val="100000"/>
              </a:lnSpc>
              <a:spcBef>
                <a:spcPct val="0"/>
              </a:spcBef>
            </a:pPr>
            <a:r>
              <a:rPr lang="es-MX" altLang="es-MX" dirty="0" smtClean="0"/>
              <a:t>El </a:t>
            </a:r>
            <a:r>
              <a:rPr lang="es-MX" altLang="es-MX" u="sng" dirty="0" smtClean="0"/>
              <a:t>paralelismo</a:t>
            </a:r>
            <a:r>
              <a:rPr lang="es-MX" altLang="es-MX" dirty="0" smtClean="0"/>
              <a:t> es </a:t>
            </a:r>
            <a:r>
              <a:rPr lang="es-MX" altLang="es-MX" u="sng" dirty="0" smtClean="0"/>
              <a:t>abstracto</a:t>
            </a:r>
            <a:r>
              <a:rPr lang="es-MX" altLang="es-MX" dirty="0" smtClean="0"/>
              <a:t> porque no se requiere que un procesador por separado sea usado por cada proceso concurrente. No importa si uno o varios procesadores son los que llevan a cabo las operaciones de los procesos </a:t>
            </a:r>
            <a:r>
              <a:rPr lang="es-MX" altLang="es-MX" dirty="0" smtClean="0"/>
              <a:t>concurrentes.</a:t>
            </a:r>
          </a:p>
          <a:p>
            <a:pPr algn="l" defTabSz="917575">
              <a:lnSpc>
                <a:spcPct val="100000"/>
              </a:lnSpc>
              <a:spcBef>
                <a:spcPct val="0"/>
              </a:spcBef>
            </a:pPr>
            <a:endParaRPr lang="es-MX" altLang="es-MX" dirty="0"/>
          </a:p>
          <a:p>
            <a:pPr algn="l" defTabSz="917575">
              <a:lnSpc>
                <a:spcPct val="100000"/>
              </a:lnSpc>
              <a:spcBef>
                <a:spcPct val="0"/>
              </a:spcBef>
            </a:pPr>
            <a:r>
              <a:rPr lang="es-MX" altLang="es-MX" dirty="0" smtClean="0"/>
              <a:t>Paralelismo “simulado” por ejemplo en un lapso de tiempo muy grande</a:t>
            </a:r>
          </a:p>
          <a:p>
            <a:pPr algn="l" defTabSz="917575">
              <a:lnSpc>
                <a:spcPct val="100000"/>
              </a:lnSpc>
              <a:spcBef>
                <a:spcPct val="0"/>
              </a:spcBef>
            </a:pPr>
            <a:r>
              <a:rPr lang="es-MX" altLang="es-MX" dirty="0" smtClean="0"/>
              <a:t>Ej. S.O.</a:t>
            </a:r>
          </a:p>
          <a:p>
            <a:pPr algn="l" defTabSz="917575">
              <a:lnSpc>
                <a:spcPct val="100000"/>
              </a:lnSpc>
              <a:spcBef>
                <a:spcPct val="0"/>
              </a:spcBef>
            </a:pPr>
            <a:endParaRPr lang="es-MX" altLang="es-MX" dirty="0"/>
          </a:p>
          <a:p>
            <a:pPr algn="l" defTabSz="917575">
              <a:lnSpc>
                <a:spcPct val="100000"/>
              </a:lnSpc>
              <a:spcBef>
                <a:spcPct val="0"/>
              </a:spcBef>
            </a:pPr>
            <a:r>
              <a:rPr lang="es-MX" altLang="es-MX" dirty="0" smtClean="0"/>
              <a:t>Ej. El conjunto de A.cc, B,C y D de la imagen anterior</a:t>
            </a:r>
          </a:p>
          <a:p>
            <a:pPr algn="l" defTabSz="917575">
              <a:lnSpc>
                <a:spcPct val="100000"/>
              </a:lnSpc>
              <a:spcBef>
                <a:spcPct val="0"/>
              </a:spcBef>
            </a:pPr>
            <a:endParaRPr lang="es-MX" altLang="es-MX" dirty="0"/>
          </a:p>
          <a:p>
            <a:pPr algn="l" defTabSz="917575">
              <a:lnSpc>
                <a:spcPct val="100000"/>
              </a:lnSpc>
              <a:spcBef>
                <a:spcPct val="0"/>
              </a:spcBef>
            </a:pPr>
            <a:r>
              <a:rPr lang="es-MX" altLang="es-MX" dirty="0" smtClean="0"/>
              <a:t>Un programa concurrente se ejecuta mediante procesos concurrentes cooperantes</a:t>
            </a:r>
            <a:endParaRPr lang="es-MX" altLang="es-MX" dirty="0"/>
          </a:p>
          <a:p>
            <a:pPr algn="l" defTabSz="917575">
              <a:lnSpc>
                <a:spcPct val="100000"/>
              </a:lnSpc>
              <a:spcBef>
                <a:spcPct val="0"/>
              </a:spcBef>
            </a:pPr>
            <a:r>
              <a:rPr lang="es-MX" altLang="es-MX" dirty="0" smtClean="0"/>
              <a:t>No necesitan estar escritos en el mismo lenguaje.</a:t>
            </a:r>
            <a:endParaRPr lang="en-US" altLang="es-MX" dirty="0" smtClean="0"/>
          </a:p>
        </p:txBody>
      </p:sp>
    </p:spTree>
    <p:extLst>
      <p:ext uri="{BB962C8B-B14F-4D97-AF65-F5344CB8AC3E}">
        <p14:creationId xmlns:p14="http://schemas.microsoft.com/office/powerpoint/2010/main" val="3529983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78267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3222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554788" y="76200"/>
            <a:ext cx="1981200" cy="442595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08013" y="76200"/>
            <a:ext cx="5794375" cy="44259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90056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60000"/>
              <a:lumOff val="40000"/>
            </a:schemeClr>
          </a:solidFill>
        </p:spPr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39069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964192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08013" y="2057400"/>
            <a:ext cx="3887787" cy="2444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87788" cy="2444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53219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65943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75304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3956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127166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MX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347930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7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ChangeArrowheads="1"/>
          </p:cNvSpPr>
          <p:nvPr/>
        </p:nvSpPr>
        <p:spPr bwMode="auto">
          <a:xfrm>
            <a:off x="0" y="0"/>
            <a:ext cx="9131300" cy="6845300"/>
          </a:xfrm>
          <a:prstGeom prst="rect">
            <a:avLst/>
          </a:prstGeom>
          <a:solidFill>
            <a:srgbClr val="676767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defRPr/>
            </a:pPr>
            <a:endParaRPr lang="es-MX" altLang="es-MX" smtClean="0"/>
          </a:p>
        </p:txBody>
      </p:sp>
      <p:sp>
        <p:nvSpPr>
          <p:cNvPr id="1028" name="AutoShape 3"/>
          <p:cNvSpPr>
            <a:spLocks noChangeArrowheads="1"/>
          </p:cNvSpPr>
          <p:nvPr/>
        </p:nvSpPr>
        <p:spPr bwMode="auto">
          <a:xfrm>
            <a:off x="127000" y="107950"/>
            <a:ext cx="8890000" cy="6623050"/>
          </a:xfrm>
          <a:prstGeom prst="roundRect">
            <a:avLst>
              <a:gd name="adj" fmla="val 12495"/>
            </a:avLst>
          </a:prstGeom>
          <a:solidFill>
            <a:schemeClr val="bg1"/>
          </a:solidFill>
          <a:ln w="254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defRPr/>
            </a:pPr>
            <a:endParaRPr lang="es-MX" altLang="es-MX" smtClean="0"/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76200"/>
            <a:ext cx="7772400" cy="1143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x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MX" smtClean="0"/>
              <a:t>Click to edit Master title style</a:t>
            </a:r>
          </a:p>
        </p:txBody>
      </p:sp>
      <p:sp>
        <p:nvSpPr>
          <p:cNvPr id="1030" name="AutoShap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8013" y="2057400"/>
            <a:ext cx="7927975" cy="2444750"/>
          </a:xfrm>
          <a:prstGeom prst="roundRect">
            <a:avLst>
              <a:gd name="adj" fmla="val 12495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2075" tIns="38100" rIns="92075" bIns="38100" numCol="1" anchor="ctr" anchorCtr="1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s-MX" smtClean="0"/>
              <a:t>Click to edit Master text styles</a:t>
            </a:r>
          </a:p>
          <a:p>
            <a:pPr lvl="1"/>
            <a:r>
              <a:rPr lang="en-US" altLang="es-MX" smtClean="0"/>
              <a:t>Second Level</a:t>
            </a:r>
          </a:p>
          <a:p>
            <a:pPr lvl="2"/>
            <a:r>
              <a:rPr lang="en-US" altLang="es-MX" smtClean="0"/>
              <a:t>Third Level</a:t>
            </a:r>
          </a:p>
          <a:p>
            <a:pPr lvl="3"/>
            <a:r>
              <a:rPr lang="en-US" altLang="es-MX" smtClean="0"/>
              <a:t>Fourth Level</a:t>
            </a:r>
          </a:p>
          <a:p>
            <a:pPr lvl="4"/>
            <a:r>
              <a:rPr lang="en-US" altLang="es-MX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rial" charset="0"/>
        </a:defRPr>
      </a:lvl9pPr>
    </p:titleStyle>
    <p:bodyStyle>
      <a:lvl1pPr marL="293688" indent="-293688" algn="l" rtl="0" eaLnBrk="0" fontAlgn="base" hangingPunct="0">
        <a:spcBef>
          <a:spcPct val="0"/>
        </a:spcBef>
        <a:spcAft>
          <a:spcPct val="0"/>
        </a:spcAft>
        <a:buSzPct val="100000"/>
        <a:buChar char="•"/>
        <a:defRPr sz="3600">
          <a:solidFill>
            <a:schemeClr val="bg2"/>
          </a:solidFill>
          <a:latin typeface="+mn-lt"/>
          <a:ea typeface="+mn-ea"/>
          <a:cs typeface="+mn-cs"/>
        </a:defRPr>
      </a:lvl1pPr>
      <a:lvl2pPr marL="857250" indent="-373063" algn="l" rtl="0" eaLnBrk="0" fontAlgn="base" hangingPunct="0">
        <a:spcBef>
          <a:spcPct val="0"/>
        </a:spcBef>
        <a:spcAft>
          <a:spcPct val="0"/>
        </a:spcAft>
        <a:buSzPct val="100000"/>
        <a:buChar char="»"/>
        <a:defRPr sz="3200">
          <a:solidFill>
            <a:schemeClr val="bg2"/>
          </a:solidFill>
          <a:latin typeface="+mn-lt"/>
        </a:defRPr>
      </a:lvl2pPr>
      <a:lvl3pPr marL="1181100" indent="-38100" algn="l" rtl="0" eaLnBrk="0" fontAlgn="base" hangingPunct="0">
        <a:spcBef>
          <a:spcPct val="0"/>
        </a:spcBef>
        <a:spcAft>
          <a:spcPct val="0"/>
        </a:spcAft>
        <a:buSzPct val="100000"/>
        <a:buChar char="•"/>
        <a:defRPr sz="2800">
          <a:solidFill>
            <a:schemeClr val="bg2"/>
          </a:solidFill>
          <a:latin typeface="+mn-lt"/>
        </a:defRPr>
      </a:lvl3pPr>
      <a:lvl4pPr marL="1371600" algn="l" rtl="0" eaLnBrk="0" fontAlgn="base" hangingPunct="0">
        <a:spcBef>
          <a:spcPct val="0"/>
        </a:spcBef>
        <a:spcAft>
          <a:spcPct val="0"/>
        </a:spcAft>
        <a:buSzPct val="100000"/>
        <a:buChar char="•"/>
        <a:defRPr sz="2400">
          <a:solidFill>
            <a:schemeClr val="bg2"/>
          </a:solidFill>
          <a:latin typeface="+mn-lt"/>
        </a:defRPr>
      </a:lvl4pPr>
      <a:lvl5pPr marL="1828800" algn="l" rtl="0" eaLnBrk="0" fontAlgn="base" hangingPunct="0">
        <a:spcBef>
          <a:spcPct val="0"/>
        </a:spcBef>
        <a:spcAft>
          <a:spcPct val="0"/>
        </a:spcAft>
        <a:buSzPct val="100000"/>
        <a:buChar char="•"/>
        <a:defRPr sz="2400">
          <a:solidFill>
            <a:schemeClr val="bg2"/>
          </a:solidFill>
          <a:latin typeface="+mn-lt"/>
        </a:defRPr>
      </a:lvl5pPr>
      <a:lvl6pPr marL="2286000" algn="l" rtl="0" eaLnBrk="0" fontAlgn="base" hangingPunct="0">
        <a:spcBef>
          <a:spcPct val="0"/>
        </a:spcBef>
        <a:spcAft>
          <a:spcPct val="0"/>
        </a:spcAft>
        <a:buSzPct val="100000"/>
        <a:buChar char="•"/>
        <a:defRPr sz="2400">
          <a:solidFill>
            <a:schemeClr val="bg2"/>
          </a:solidFill>
          <a:latin typeface="+mn-lt"/>
        </a:defRPr>
      </a:lvl6pPr>
      <a:lvl7pPr marL="2743200" algn="l" rtl="0" eaLnBrk="0" fontAlgn="base" hangingPunct="0">
        <a:spcBef>
          <a:spcPct val="0"/>
        </a:spcBef>
        <a:spcAft>
          <a:spcPct val="0"/>
        </a:spcAft>
        <a:buSzPct val="100000"/>
        <a:buChar char="•"/>
        <a:defRPr sz="2400">
          <a:solidFill>
            <a:schemeClr val="bg2"/>
          </a:solidFill>
          <a:latin typeface="+mn-lt"/>
        </a:defRPr>
      </a:lvl7pPr>
      <a:lvl8pPr marL="3200400" algn="l" rtl="0" eaLnBrk="0" fontAlgn="base" hangingPunct="0">
        <a:spcBef>
          <a:spcPct val="0"/>
        </a:spcBef>
        <a:spcAft>
          <a:spcPct val="0"/>
        </a:spcAft>
        <a:buSzPct val="100000"/>
        <a:buChar char="•"/>
        <a:defRPr sz="2400">
          <a:solidFill>
            <a:schemeClr val="bg2"/>
          </a:solidFill>
          <a:latin typeface="+mn-lt"/>
        </a:defRPr>
      </a:lvl8pPr>
      <a:lvl9pPr marL="3657600" algn="l" rtl="0" eaLnBrk="0" fontAlgn="base" hangingPunct="0">
        <a:spcBef>
          <a:spcPct val="0"/>
        </a:spcBef>
        <a:spcAft>
          <a:spcPct val="0"/>
        </a:spcAft>
        <a:buSzPct val="100000"/>
        <a:buChar char="•"/>
        <a:defRPr sz="2400">
          <a:solidFill>
            <a:schemeClr val="bg2"/>
          </a:solidFill>
          <a:latin typeface="+mn-lt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2014538"/>
          </a:xfrm>
        </p:spPr>
        <p:txBody>
          <a:bodyPr/>
          <a:lstStyle/>
          <a:p>
            <a:r>
              <a:rPr lang="es-ES_tradnl" altLang="es-MX" smtClean="0"/>
              <a:t>PROGRAMAS Y PROCESOS</a:t>
            </a:r>
            <a:br>
              <a:rPr lang="es-ES_tradnl" altLang="es-MX" smtClean="0"/>
            </a:br>
            <a:r>
              <a:rPr lang="es-ES_tradnl" altLang="es-MX" smtClean="0"/>
              <a:t>CONCURRENTES</a:t>
            </a:r>
            <a:endParaRPr lang="es-ES_tradnl" altLang="es-MX" sz="2800" smtClean="0"/>
          </a:p>
        </p:txBody>
      </p:sp>
      <p:sp>
        <p:nvSpPr>
          <p:cNvPr id="2051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389063" y="4427538"/>
            <a:ext cx="6365875" cy="669925"/>
          </a:xfrm>
        </p:spPr>
        <p:txBody>
          <a:bodyPr/>
          <a:lstStyle/>
          <a:p>
            <a:endParaRPr lang="en-US" altLang="es-MX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altLang="es-MX" dirty="0" smtClean="0"/>
              <a:t>¿procesos concurrentes?</a:t>
            </a:r>
          </a:p>
        </p:txBody>
      </p:sp>
      <p:sp>
        <p:nvSpPr>
          <p:cNvPr id="3075" name="AutoShape 2051"/>
          <p:cNvSpPr>
            <a:spLocks noGrp="1" noChangeArrowheads="1"/>
          </p:cNvSpPr>
          <p:nvPr>
            <p:ph type="body" idx="1"/>
          </p:nvPr>
        </p:nvSpPr>
        <p:spPr>
          <a:xfrm>
            <a:off x="566738" y="1481194"/>
            <a:ext cx="8010525" cy="4592509"/>
          </a:xfrm>
        </p:spPr>
        <p:txBody>
          <a:bodyPr/>
          <a:lstStyle/>
          <a:p>
            <a:r>
              <a:rPr lang="es-ES_tradnl" altLang="es-MX" dirty="0" smtClean="0"/>
              <a:t>Son procesos que coinciden (</a:t>
            </a:r>
            <a:r>
              <a:rPr lang="es-ES_tradnl" altLang="es-MX" sz="2000" dirty="0" smtClean="0"/>
              <a:t>o concurren</a:t>
            </a:r>
            <a:r>
              <a:rPr lang="es-ES_tradnl" altLang="es-MX" dirty="0" smtClean="0"/>
              <a:t>) durante un período de tiempo T, compartiendo el tiempo de CPU o </a:t>
            </a:r>
            <a:r>
              <a:rPr lang="es-ES_tradnl" altLang="es-MX" dirty="0" err="1" smtClean="0"/>
              <a:t>CPUs</a:t>
            </a:r>
            <a:r>
              <a:rPr lang="es-ES_tradnl" altLang="es-MX" dirty="0" smtClean="0"/>
              <a:t>.</a:t>
            </a:r>
          </a:p>
          <a:p>
            <a:pPr lvl="1"/>
            <a:r>
              <a:rPr lang="es-ES_tradnl" altLang="es-MX" dirty="0" smtClean="0"/>
              <a:t>Estos procesos (</a:t>
            </a:r>
            <a:r>
              <a:rPr lang="es-ES_tradnl" altLang="es-MX" sz="1800" dirty="0" smtClean="0"/>
              <a:t>concurrentes</a:t>
            </a:r>
            <a:r>
              <a:rPr lang="es-ES_tradnl" altLang="es-MX" dirty="0" smtClean="0"/>
              <a:t>) pueden estarse ejecutando en un CPU o en varios, </a:t>
            </a:r>
            <a:r>
              <a:rPr lang="es-ES_tradnl" altLang="es-MX" dirty="0" err="1" smtClean="0"/>
              <a:t>multicore</a:t>
            </a:r>
            <a:r>
              <a:rPr lang="es-ES_tradnl" altLang="es-MX" dirty="0" smtClean="0"/>
              <a:t> o no, bajo un Sistema de Cómputo o varios.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altLang="es-MX" smtClean="0"/>
              <a:t>Clases de Procesos Concurrentes</a:t>
            </a:r>
          </a:p>
        </p:txBody>
      </p:sp>
      <p:sp>
        <p:nvSpPr>
          <p:cNvPr id="4099" name="AutoShape 3"/>
          <p:cNvSpPr>
            <a:spLocks noGrp="1" noChangeArrowheads="1"/>
          </p:cNvSpPr>
          <p:nvPr>
            <p:ph type="body" idx="1"/>
          </p:nvPr>
        </p:nvSpPr>
        <p:spPr>
          <a:xfrm>
            <a:off x="666750" y="2289175"/>
            <a:ext cx="7810500" cy="3041650"/>
          </a:xfrm>
        </p:spPr>
        <p:txBody>
          <a:bodyPr/>
          <a:lstStyle/>
          <a:p>
            <a:endParaRPr lang="es-ES_tradnl" altLang="es-MX" smtClean="0"/>
          </a:p>
          <a:p>
            <a:r>
              <a:rPr lang="es-ES_tradnl" altLang="es-MX" smtClean="0"/>
              <a:t>INDEPENDIENTES</a:t>
            </a:r>
          </a:p>
          <a:p>
            <a:endParaRPr lang="es-ES_tradnl" altLang="es-MX" smtClean="0"/>
          </a:p>
          <a:p>
            <a:endParaRPr lang="es-ES_tradnl" altLang="es-MX" smtClean="0"/>
          </a:p>
          <a:p>
            <a:r>
              <a:rPr lang="es-ES_tradnl" altLang="es-MX" smtClean="0"/>
              <a:t>COOPERANTES</a:t>
            </a:r>
            <a:endParaRPr lang="es-ES_tradnl" altLang="es-MX" sz="280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altLang="es-MX" smtClean="0"/>
              <a:t>Razones para tener procesos concurrentes cooperantes</a:t>
            </a:r>
          </a:p>
        </p:txBody>
      </p:sp>
      <p:sp>
        <p:nvSpPr>
          <p:cNvPr id="5123" name="AutoShape 1027"/>
          <p:cNvSpPr>
            <a:spLocks noGrp="1" noChangeArrowheads="1"/>
          </p:cNvSpPr>
          <p:nvPr>
            <p:ph type="body" idx="1"/>
          </p:nvPr>
        </p:nvSpPr>
        <p:spPr>
          <a:xfrm>
            <a:off x="646113" y="1995488"/>
            <a:ext cx="7853362" cy="3632200"/>
          </a:xfrm>
        </p:spPr>
        <p:txBody>
          <a:bodyPr/>
          <a:lstStyle/>
          <a:p>
            <a:endParaRPr lang="es-ES_tradnl" altLang="es-MX" smtClean="0"/>
          </a:p>
          <a:p>
            <a:r>
              <a:rPr lang="es-ES_tradnl" altLang="es-MX" smtClean="0"/>
              <a:t>Compartir información</a:t>
            </a:r>
          </a:p>
          <a:p>
            <a:r>
              <a:rPr lang="es-ES_tradnl" altLang="es-MX" smtClean="0"/>
              <a:t>Aceleración de Cálculos</a:t>
            </a:r>
          </a:p>
          <a:p>
            <a:r>
              <a:rPr lang="es-ES_tradnl" altLang="es-MX" smtClean="0"/>
              <a:t>Modularidad</a:t>
            </a:r>
          </a:p>
          <a:p>
            <a:r>
              <a:rPr lang="es-ES_tradnl" altLang="es-MX" smtClean="0"/>
              <a:t>Conveniencia</a:t>
            </a:r>
          </a:p>
          <a:p>
            <a:endParaRPr lang="es-ES_tradnl" altLang="es-MX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altLang="es-MX" smtClean="0"/>
              <a:t>Jerarquía de los Procesos Concurrentes Cooperantes</a:t>
            </a:r>
          </a:p>
        </p:txBody>
      </p:sp>
      <p:sp>
        <p:nvSpPr>
          <p:cNvPr id="6147" name="AutoShape 3"/>
          <p:cNvSpPr>
            <a:spLocks noGrp="1" noChangeArrowheads="1"/>
          </p:cNvSpPr>
          <p:nvPr>
            <p:ph type="body" idx="1"/>
          </p:nvPr>
        </p:nvSpPr>
        <p:spPr>
          <a:xfrm>
            <a:off x="688975" y="2586038"/>
            <a:ext cx="7766050" cy="2447925"/>
          </a:xfrm>
        </p:spPr>
        <p:txBody>
          <a:bodyPr/>
          <a:lstStyle/>
          <a:p>
            <a:r>
              <a:rPr lang="es-ES_tradnl" altLang="es-MX" smtClean="0"/>
              <a:t>PADRE-HIJO.</a:t>
            </a:r>
          </a:p>
          <a:p>
            <a:endParaRPr lang="es-ES_tradnl" altLang="es-MX" smtClean="0"/>
          </a:p>
          <a:p>
            <a:endParaRPr lang="es-ES_tradnl" altLang="es-MX" smtClean="0"/>
          </a:p>
          <a:p>
            <a:r>
              <a:rPr lang="es-ES_tradnl" altLang="es-MX" smtClean="0"/>
              <a:t>PEER-TO-PEER.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altLang="es-MX" smtClean="0"/>
              <a:t>PROGRAMA CONCURRENTE</a:t>
            </a:r>
          </a:p>
        </p:txBody>
      </p:sp>
      <p:sp>
        <p:nvSpPr>
          <p:cNvPr id="7171" name="AutoShape 3"/>
          <p:cNvSpPr>
            <a:spLocks noGrp="1" noChangeArrowheads="1"/>
          </p:cNvSpPr>
          <p:nvPr>
            <p:ph type="body" idx="1"/>
          </p:nvPr>
        </p:nvSpPr>
        <p:spPr>
          <a:xfrm>
            <a:off x="603250" y="1697038"/>
            <a:ext cx="7937500" cy="4225925"/>
          </a:xfrm>
        </p:spPr>
        <p:txBody>
          <a:bodyPr/>
          <a:lstStyle/>
          <a:p>
            <a:pPr>
              <a:buFontTx/>
              <a:buNone/>
            </a:pPr>
            <a:r>
              <a:rPr lang="es-ES_tradnl" altLang="es-MX" smtClean="0"/>
              <a:t>DEFINICIÓN</a:t>
            </a:r>
          </a:p>
          <a:p>
            <a:r>
              <a:rPr lang="es-ES_tradnl" altLang="es-MX" smtClean="0"/>
              <a:t>Es un conjunto de </a:t>
            </a:r>
            <a:r>
              <a:rPr lang="es-ES_tradnl" altLang="es-MX" u="sng" smtClean="0"/>
              <a:t>programas secuenciales ordinarios</a:t>
            </a:r>
            <a:r>
              <a:rPr lang="es-ES_tradnl" altLang="es-MX" smtClean="0"/>
              <a:t> los cuales son ejecutados en </a:t>
            </a:r>
            <a:r>
              <a:rPr lang="es-ES_tradnl" altLang="es-MX" u="sng" smtClean="0"/>
              <a:t>paralelismo abstracto</a:t>
            </a:r>
            <a:r>
              <a:rPr lang="es-ES_tradnl" altLang="es-MX" smtClean="0"/>
              <a:t>.</a:t>
            </a:r>
          </a:p>
          <a:p>
            <a:endParaRPr lang="es-ES_tradnl" altLang="es-MX" smtClean="0"/>
          </a:p>
          <a:p>
            <a:r>
              <a:rPr lang="es-ES_tradnl" altLang="es-MX" smtClean="0"/>
              <a:t>¿Cuándo se requiere un programa concurrente?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unix">
  <a:themeElements>
    <a:clrScheme name="">
      <a:dk1>
        <a:srgbClr val="FFFFFF"/>
      </a:dk1>
      <a:lt1>
        <a:srgbClr val="FFFFFF"/>
      </a:lt1>
      <a:dk2>
        <a:srgbClr val="F6BF69"/>
      </a:dk2>
      <a:lt2>
        <a:srgbClr val="000000"/>
      </a:lt2>
      <a:accent1>
        <a:srgbClr val="00FFFF"/>
      </a:accent1>
      <a:accent2>
        <a:srgbClr val="FAFD00"/>
      </a:accent2>
      <a:accent3>
        <a:srgbClr val="FFFFFF"/>
      </a:accent3>
      <a:accent4>
        <a:srgbClr val="DADADA"/>
      </a:accent4>
      <a:accent5>
        <a:srgbClr val="AAFFFF"/>
      </a:accent5>
      <a:accent6>
        <a:srgbClr val="E3E500"/>
      </a:accent6>
      <a:hlink>
        <a:srgbClr val="FC0128"/>
      </a:hlink>
      <a:folHlink>
        <a:srgbClr val="3365FB"/>
      </a:folHlink>
    </a:clrScheme>
    <a:fontScheme name="unix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_tradnl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_tradnl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unix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x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nix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x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x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x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x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A:\unix.pot</Template>
  <TotalTime>2562</TotalTime>
  <Words>418</Words>
  <Application>Microsoft Office PowerPoint</Application>
  <PresentationFormat>Carta (216 x 279 mm)</PresentationFormat>
  <Paragraphs>58</Paragraphs>
  <Slides>6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9" baseType="lpstr">
      <vt:lpstr>Arial</vt:lpstr>
      <vt:lpstr>Times New Roman</vt:lpstr>
      <vt:lpstr>unix</vt:lpstr>
      <vt:lpstr>PROGRAMAS Y PROCESOS CONCURRENTES</vt:lpstr>
      <vt:lpstr>¿procesos concurrentes?</vt:lpstr>
      <vt:lpstr>Clases de Procesos Concurrentes</vt:lpstr>
      <vt:lpstr>Razones para tener procesos concurrentes cooperantes</vt:lpstr>
      <vt:lpstr>Jerarquía de los Procesos Concurrentes Cooperantes</vt:lpstr>
      <vt:lpstr>PROGRAMA CONCURRENTE</vt:lpstr>
    </vt:vector>
  </TitlesOfParts>
  <Company>ITAM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THREADS</dc:title>
  <dc:creator>jrrs</dc:creator>
  <cp:lastModifiedBy>sdist</cp:lastModifiedBy>
  <cp:revision>35</cp:revision>
  <cp:lastPrinted>1998-09-23T18:22:10Z</cp:lastPrinted>
  <dcterms:created xsi:type="dcterms:W3CDTF">1998-09-21T19:01:18Z</dcterms:created>
  <dcterms:modified xsi:type="dcterms:W3CDTF">2019-02-21T19:47:31Z</dcterms:modified>
</cp:coreProperties>
</file>