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5" r:id="rId3"/>
    <p:sldId id="266" r:id="rId4"/>
    <p:sldId id="257" r:id="rId5"/>
    <p:sldId id="258" r:id="rId6"/>
    <p:sldId id="259" r:id="rId7"/>
    <p:sldId id="260" r:id="rId8"/>
    <p:sldId id="261" r:id="rId9"/>
    <p:sldId id="262" r:id="rId10"/>
    <p:sldId id="263" r:id="rId11"/>
    <p:sldId id="269"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840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310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093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11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1955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347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1626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6812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822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671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4/22/2021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2265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85075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CPU with binary numbers and blueprint">
            <a:extLst>
              <a:ext uri="{FF2B5EF4-FFF2-40B4-BE49-F238E27FC236}">
                <a16:creationId xmlns:a16="http://schemas.microsoft.com/office/drawing/2014/main" id="{D9945840-34FD-4043-AD1F-98F5138FCE10}"/>
              </a:ext>
            </a:extLst>
          </p:cNvPr>
          <p:cNvPicPr>
            <a:picLocks noChangeAspect="1"/>
          </p:cNvPicPr>
          <p:nvPr/>
        </p:nvPicPr>
        <p:blipFill rotWithShape="1">
          <a:blip r:embed="rId2">
            <a:duotone>
              <a:schemeClr val="bg2">
                <a:shade val="45000"/>
                <a:satMod val="135000"/>
              </a:schemeClr>
              <a:prstClr val="white"/>
            </a:duotone>
            <a:alphaModFix amt="50000"/>
          </a:blip>
          <a:srcRect l="2"/>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17779" y="802298"/>
            <a:ext cx="8637073" cy="2541431"/>
          </a:xfrm>
        </p:spPr>
        <p:txBody>
          <a:bodyPr vert="horz" lIns="91440" tIns="45720" rIns="91440" bIns="45720" rtlCol="0">
            <a:normAutofit/>
          </a:bodyPr>
          <a:lstStyle/>
          <a:p>
            <a:r>
              <a:rPr lang="en-US" sz="5600">
                <a:effectLst>
                  <a:glow rad="38100">
                    <a:schemeClr val="bg1">
                      <a:lumMod val="65000"/>
                      <a:lumOff val="35000"/>
                      <a:alpha val="40000"/>
                    </a:schemeClr>
                  </a:glow>
                  <a:outerShdw blurRad="28575" dist="38100" dir="14040000" algn="tl" rotWithShape="0">
                    <a:srgbClr val="000000">
                      <a:alpha val="25000"/>
                    </a:srgbClr>
                  </a:outerShdw>
                </a:effectLst>
              </a:rPr>
              <a:t>Security Technologies Recommendations</a:t>
            </a:r>
          </a:p>
        </p:txBody>
      </p:sp>
      <p:sp>
        <p:nvSpPr>
          <p:cNvPr id="3" name="Subtitle 2"/>
          <p:cNvSpPr>
            <a:spLocks noGrp="1"/>
          </p:cNvSpPr>
          <p:nvPr>
            <p:ph type="subTitle" idx="1"/>
          </p:nvPr>
        </p:nvSpPr>
        <p:spPr>
          <a:xfrm>
            <a:off x="2417780" y="3531204"/>
            <a:ext cx="8637072" cy="977621"/>
          </a:xfrm>
        </p:spPr>
        <p:txBody>
          <a:bodyPr vert="horz" lIns="91440" tIns="45720" rIns="91440" bIns="45720" rtlCol="0">
            <a:normAutofit/>
          </a:bodyPr>
          <a:lstStyle/>
          <a:p>
            <a:pPr>
              <a:buFont typeface="Arial"/>
              <a:buChar char="•"/>
            </a:pPr>
            <a:r>
              <a:rPr lang="en-US"/>
              <a:t>Final project</a:t>
            </a:r>
          </a:p>
          <a:p>
            <a:pPr>
              <a:buFont typeface="Arial"/>
              <a:buChar char="•"/>
            </a:pPr>
            <a:r>
              <a:rPr lang="en-US"/>
              <a:t>Monika (200468955)</a:t>
            </a:r>
          </a:p>
        </p:txBody>
      </p:sp>
      <p:cxnSp>
        <p:nvCxnSpPr>
          <p:cNvPr id="16" name="Straight Connector 15">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8" name="Picture 17">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1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How should we store our data in our many locations?</a:t>
            </a:r>
            <a:endParaRPr lang="en-IN" dirty="0"/>
          </a:p>
        </p:txBody>
      </p:sp>
      <p:sp>
        <p:nvSpPr>
          <p:cNvPr id="3" name="Content Placeholder 2"/>
          <p:cNvSpPr>
            <a:spLocks noGrp="1"/>
          </p:cNvSpPr>
          <p:nvPr>
            <p:ph idx="1"/>
          </p:nvPr>
        </p:nvSpPr>
        <p:spPr/>
        <p:txBody>
          <a:bodyPr>
            <a:normAutofit fontScale="85000" lnSpcReduction="10000"/>
          </a:bodyPr>
          <a:lstStyle/>
          <a:p>
            <a:r>
              <a:rPr lang="en-US" dirty="0"/>
              <a:t>Hybrid Flash Arrays</a:t>
            </a:r>
          </a:p>
          <a:p>
            <a:r>
              <a:rPr lang="en-US" dirty="0"/>
              <a:t>flash memory drives and hard disk drives  are the storage devices for balanced performance. Hybrid flash arrays allows budget friendly startup, Low performance costs and speed data accessibility. Flash arrays offer lower latency and faster performance than hybrid flash but may cost more.</a:t>
            </a:r>
          </a:p>
          <a:p>
            <a:r>
              <a:rPr lang="en-US" dirty="0"/>
              <a:t>Hybrid Cloud Storage</a:t>
            </a:r>
          </a:p>
          <a:p>
            <a:r>
              <a:rPr lang="en-US" dirty="0"/>
              <a:t>Budget-friendly and flexible, this offers a secure and compliant option that helps to assure business continuity.  This type of data storage accommodates frequent backups and long-term archives as well as future scaling and always-on availability.  The combination of cloud and on-premises storage adds a layer of safety to ensure data is protected and available, and storage space could potentially be unlimited.</a:t>
            </a:r>
            <a:endParaRPr lang="en-IN" dirty="0"/>
          </a:p>
        </p:txBody>
      </p:sp>
    </p:spTree>
    <p:extLst>
      <p:ext uri="{BB962C8B-B14F-4D97-AF65-F5344CB8AC3E}">
        <p14:creationId xmlns:p14="http://schemas.microsoft.com/office/powerpoint/2010/main" val="224605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What are the ethical concerns related to the transmission of personal data? </a:t>
            </a:r>
            <a:endParaRPr lang="en-IN" dirty="0"/>
          </a:p>
        </p:txBody>
      </p:sp>
      <p:sp>
        <p:nvSpPr>
          <p:cNvPr id="3" name="Content Placeholder 2"/>
          <p:cNvSpPr>
            <a:spLocks noGrp="1"/>
          </p:cNvSpPr>
          <p:nvPr>
            <p:ph sz="half" idx="1"/>
          </p:nvPr>
        </p:nvSpPr>
        <p:spPr/>
        <p:txBody>
          <a:bodyPr/>
          <a:lstStyle/>
          <a:p>
            <a:r>
              <a:rPr lang="en-IN" dirty="0"/>
              <a:t>Data Integrity</a:t>
            </a:r>
          </a:p>
          <a:p>
            <a:r>
              <a:rPr lang="en-IN" dirty="0"/>
              <a:t>Data Confidentiality</a:t>
            </a:r>
          </a:p>
          <a:p>
            <a:r>
              <a:rPr lang="en-IN" dirty="0"/>
              <a:t>Data Availability</a:t>
            </a:r>
          </a:p>
        </p:txBody>
      </p:sp>
      <p:sp>
        <p:nvSpPr>
          <p:cNvPr id="6" name="Content Placeholder 5">
            <a:extLst>
              <a:ext uri="{FF2B5EF4-FFF2-40B4-BE49-F238E27FC236}">
                <a16:creationId xmlns:a16="http://schemas.microsoft.com/office/drawing/2014/main" id="{F778115C-476B-4826-9EBB-C0361E3EF7E2}"/>
              </a:ext>
            </a:extLst>
          </p:cNvPr>
          <p:cNvSpPr>
            <a:spLocks noGrp="1"/>
          </p:cNvSpPr>
          <p:nvPr>
            <p:ph sz="half" idx="2"/>
          </p:nvPr>
        </p:nvSpPr>
        <p:spPr/>
        <p:txBody>
          <a:bodyPr/>
          <a:lstStyle/>
          <a:p>
            <a:endParaRPr lang="en-CA"/>
          </a:p>
        </p:txBody>
      </p:sp>
    </p:spTree>
    <p:extLst>
      <p:ext uri="{BB962C8B-B14F-4D97-AF65-F5344CB8AC3E}">
        <p14:creationId xmlns:p14="http://schemas.microsoft.com/office/powerpoint/2010/main" val="3440201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Close-up of a camera lens">
            <a:extLst>
              <a:ext uri="{FF2B5EF4-FFF2-40B4-BE49-F238E27FC236}">
                <a16:creationId xmlns:a16="http://schemas.microsoft.com/office/drawing/2014/main" id="{C02411A4-ED1D-4653-B1A1-4134A1349398}"/>
              </a:ext>
            </a:extLst>
          </p:cNvPr>
          <p:cNvPicPr>
            <a:picLocks noChangeAspect="1"/>
          </p:cNvPicPr>
          <p:nvPr/>
        </p:nvPicPr>
        <p:blipFill rotWithShape="1">
          <a:blip r:embed="rId2">
            <a:alphaModFix amt="50000"/>
          </a:blip>
          <a:srcRect l="5780"/>
          <a:stretch/>
        </p:blipFill>
        <p:spPr>
          <a:xfrm>
            <a:off x="22" y="10"/>
            <a:ext cx="12191675" cy="6857990"/>
          </a:xfrm>
          <a:prstGeom prst="rect">
            <a:avLst/>
          </a:prstGeom>
        </p:spPr>
      </p:pic>
      <p:sp>
        <p:nvSpPr>
          <p:cNvPr id="2" name="Title 1"/>
          <p:cNvSpPr>
            <a:spLocks noGrp="1"/>
          </p:cNvSpPr>
          <p:nvPr>
            <p:ph type="ctrTitle"/>
          </p:nvPr>
        </p:nvSpPr>
        <p:spPr>
          <a:xfrm>
            <a:off x="4976636" y="992221"/>
            <a:ext cx="6247308" cy="4873558"/>
          </a:xfrm>
        </p:spPr>
        <p:txBody>
          <a:bodyPr anchor="ctr">
            <a:normAutofit/>
          </a:bodyPr>
          <a:lstStyle/>
          <a:p>
            <a:r>
              <a:rPr lang="en-IN" sz="4800" dirty="0"/>
              <a:t>Link of video</a:t>
            </a:r>
          </a:p>
        </p:txBody>
      </p:sp>
      <p:sp>
        <p:nvSpPr>
          <p:cNvPr id="3" name="Subtitle 2"/>
          <p:cNvSpPr>
            <a:spLocks noGrp="1"/>
          </p:cNvSpPr>
          <p:nvPr>
            <p:ph type="subTitle" idx="1"/>
          </p:nvPr>
        </p:nvSpPr>
        <p:spPr>
          <a:xfrm>
            <a:off x="2333029" y="2489443"/>
            <a:ext cx="7937405" cy="5536713"/>
          </a:xfrm>
        </p:spPr>
        <p:txBody>
          <a:bodyPr anchor="ctr">
            <a:normAutofit/>
          </a:bodyPr>
          <a:lstStyle/>
          <a:p>
            <a:pPr algn="r"/>
            <a:r>
              <a:rPr lang="en-IN" sz="2000" dirty="0"/>
              <a:t>http://youtu.be/M3q2gsLCY7Q?hd=1</a:t>
            </a:r>
          </a:p>
        </p:txBody>
      </p:sp>
      <p:cxnSp>
        <p:nvCxnSpPr>
          <p:cNvPr id="15" name="Straight Connector 10">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5248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8">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57071" y="1584552"/>
            <a:ext cx="9099255" cy="2537251"/>
          </a:xfrm>
        </p:spPr>
        <p:txBody>
          <a:bodyPr anchor="ctr">
            <a:normAutofit/>
          </a:bodyPr>
          <a:lstStyle/>
          <a:p>
            <a:pPr algn="ctr"/>
            <a:r>
              <a:rPr lang="en-IN" sz="7200">
                <a:solidFill>
                  <a:srgbClr val="454545"/>
                </a:solidFill>
              </a:rPr>
              <a:t>Thankyou</a:t>
            </a:r>
          </a:p>
        </p:txBody>
      </p:sp>
      <p:pic>
        <p:nvPicPr>
          <p:cNvPr id="17" name="Picture 16">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4589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065451"/>
          </a:xfrm>
        </p:spPr>
        <p:txBody>
          <a:bodyPr>
            <a:normAutofit/>
          </a:bodyPr>
          <a:lstStyle/>
          <a:p>
            <a:pPr algn="ctr"/>
            <a:r>
              <a:rPr lang="en-IN">
                <a:solidFill>
                  <a:srgbClr val="BFBFBF"/>
                </a:solidFill>
              </a:rPr>
              <a:t>Project summary</a:t>
            </a:r>
          </a:p>
        </p:txBody>
      </p:sp>
      <p:sp>
        <p:nvSpPr>
          <p:cNvPr id="3" name="Content Placeholder 2"/>
          <p:cNvSpPr>
            <a:spLocks noGrp="1"/>
          </p:cNvSpPr>
          <p:nvPr>
            <p:ph idx="1"/>
          </p:nvPr>
        </p:nvSpPr>
        <p:spPr/>
        <p:txBody>
          <a:bodyPr>
            <a:normAutofit/>
          </a:bodyPr>
          <a:lstStyle/>
          <a:p>
            <a:r>
              <a:rPr lang="en-IN" dirty="0">
                <a:latin typeface="Calibri" panose="020F0502020204030204" pitchFamily="34" charset="0"/>
                <a:cs typeface="Calibri" panose="020F0502020204030204" pitchFamily="34" charset="0"/>
              </a:rPr>
              <a:t>we have to answers the question related to security of personal information of the firm in which we are working as a consultant on a project for a firm security. </a:t>
            </a:r>
          </a:p>
          <a:p>
            <a:pPr marL="0" indent="0">
              <a:buNone/>
            </a:pPr>
            <a:r>
              <a:rPr lang="en-IN" dirty="0">
                <a:latin typeface="Calibri" panose="020F0502020204030204" pitchFamily="34" charset="0"/>
                <a:cs typeface="Calibri" panose="020F0502020204030204" pitchFamily="34" charset="0"/>
              </a:rPr>
              <a:t>Those questions are:</a:t>
            </a:r>
          </a:p>
          <a:p>
            <a:r>
              <a:rPr lang="en-IN" dirty="0">
                <a:latin typeface="Calibri" panose="020F0502020204030204" pitchFamily="34" charset="0"/>
                <a:cs typeface="Calibri" panose="020F0502020204030204" pitchFamily="34" charset="0"/>
              </a:rPr>
              <a:t> how can we store data in the form of </a:t>
            </a:r>
            <a:r>
              <a:rPr lang="en-IN" dirty="0" err="1">
                <a:latin typeface="Calibri" panose="020F0502020204030204" pitchFamily="34" charset="0"/>
                <a:cs typeface="Calibri" panose="020F0502020204030204" pitchFamily="34" charset="0"/>
              </a:rPr>
              <a:t>api</a:t>
            </a:r>
            <a:r>
              <a:rPr lang="en-IN" dirty="0">
                <a:latin typeface="Calibri" panose="020F0502020204030204" pitchFamily="34" charset="0"/>
                <a:cs typeface="Calibri" panose="020F0502020204030204" pitchFamily="34" charset="0"/>
              </a:rPr>
              <a:t> and can access securely anywhere on internet.</a:t>
            </a:r>
          </a:p>
          <a:p>
            <a:r>
              <a:rPr lang="en-IN" dirty="0">
                <a:latin typeface="Calibri" panose="020F0502020204030204" pitchFamily="34" charset="0"/>
                <a:cs typeface="Calibri" panose="020F0502020204030204" pitchFamily="34" charset="0"/>
              </a:rPr>
              <a:t> It also includes how we can transmit data to different locations and what are the ethical concerns in transmitting personal data.</a:t>
            </a:r>
          </a:p>
        </p:txBody>
      </p:sp>
    </p:spTree>
    <p:extLst>
      <p:ext uri="{BB962C8B-B14F-4D97-AF65-F5344CB8AC3E}">
        <p14:creationId xmlns:p14="http://schemas.microsoft.com/office/powerpoint/2010/main" val="192616146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a:extLst>
              <a:ext uri="{FF2B5EF4-FFF2-40B4-BE49-F238E27FC236}">
                <a16:creationId xmlns:a16="http://schemas.microsoft.com/office/drawing/2014/main" id="{05ED74B1-0C4E-4F6C-90DB-98DA67261977}"/>
              </a:ext>
            </a:extLst>
          </p:cNvPr>
          <p:cNvPicPr>
            <a:picLocks noChangeAspect="1"/>
          </p:cNvPicPr>
          <p:nvPr/>
        </p:nvPicPr>
        <p:blipFill rotWithShape="1">
          <a:blip r:embed="rId2">
            <a:duotone>
              <a:schemeClr val="bg2">
                <a:shade val="45000"/>
                <a:satMod val="135000"/>
              </a:schemeClr>
              <a:prstClr val="white"/>
            </a:duotone>
            <a:alphaModFix amt="50000"/>
          </a:blip>
          <a:srcRect t="19076" r="-1" b="1134"/>
          <a:stretch/>
        </p:blipFill>
        <p:spPr>
          <a:xfrm>
            <a:off x="20" y="-200015"/>
            <a:ext cx="12191980" cy="6857990"/>
          </a:xfrm>
          <a:prstGeom prst="rect">
            <a:avLst/>
          </a:prstGeom>
        </p:spPr>
      </p:pic>
      <p:sp>
        <p:nvSpPr>
          <p:cNvPr id="15" name="Rectangle 14">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52D83C43-6B0D-4294-B58C-5142AB854706}"/>
              </a:ext>
            </a:extLst>
          </p:cNvPr>
          <p:cNvSpPr>
            <a:spLocks noGrp="1"/>
          </p:cNvSpPr>
          <p:nvPr>
            <p:ph type="subTitle" idx="1"/>
          </p:nvPr>
        </p:nvSpPr>
        <p:spPr>
          <a:xfrm>
            <a:off x="1514475" y="1157288"/>
            <a:ext cx="9540377" cy="3351537"/>
          </a:xfrm>
        </p:spPr>
        <p:txBody>
          <a:bodyPr>
            <a:normAutofit/>
          </a:bodyPr>
          <a:lstStyle/>
          <a:p>
            <a:pPr>
              <a:lnSpc>
                <a:spcPct val="110000"/>
              </a:lnSpc>
            </a:pPr>
            <a:r>
              <a:rPr lang="en-CA" sz="2000" dirty="0"/>
              <a:t>I, monika Alapati, currently pursuing Big data Analytics in  Georgian college (2</a:t>
            </a:r>
            <a:r>
              <a:rPr lang="en-CA" sz="2000" baseline="30000" dirty="0"/>
              <a:t>nd</a:t>
            </a:r>
            <a:r>
              <a:rPr lang="en-CA" sz="2000" dirty="0"/>
              <a:t> semester). I have a post graduation degree in Business Analysis in Fanshawe college, this is my second course, I did my bachelors in Electronics and communication engineering in India. Having a diverse background gave me an opportunity to learn about wide range of subjects </a:t>
            </a:r>
          </a:p>
        </p:txBody>
      </p:sp>
      <p:cxnSp>
        <p:nvCxnSpPr>
          <p:cNvPr id="17" name="Straight Connector 16">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9" name="Picture 18">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770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a:solidFill>
                  <a:srgbClr val="FFFFFF"/>
                </a:solidFill>
              </a:rPr>
              <a:t>1. How can we transfer personal data securely within their network?</a:t>
            </a:r>
            <a:endParaRPr lang="en-IN">
              <a:solidFill>
                <a:srgbClr val="FFFFFF"/>
              </a:solidFill>
            </a:endParaRPr>
          </a:p>
        </p:txBody>
      </p:sp>
      <p:sp>
        <p:nvSpPr>
          <p:cNvPr id="3" name="Content Placeholder 2"/>
          <p:cNvSpPr>
            <a:spLocks noGrp="1"/>
          </p:cNvSpPr>
          <p:nvPr>
            <p:ph idx="1"/>
          </p:nvPr>
        </p:nvSpPr>
        <p:spPr>
          <a:xfrm>
            <a:off x="4705594" y="1240077"/>
            <a:ext cx="6034827" cy="4916465"/>
          </a:xfrm>
        </p:spPr>
        <p:txBody>
          <a:bodyPr anchor="t">
            <a:normAutofit/>
          </a:bodyPr>
          <a:lstStyle/>
          <a:p>
            <a:r>
              <a:rPr lang="en-IN" dirty="0"/>
              <a:t>An API created using ASP.NET core API or we can create it using various ways which can be accessed via internet but for SECURITY. we need to add authentication and authorisation. We can use various languages like java, c#, etc to create a system.  And API must to deal with network traffic security, authorisation and authentication so the encryption problem would not create hindrance as long as we keep the server properly configured. For authentication and authorisation there are some common standard(like OAuth, </a:t>
            </a:r>
            <a:r>
              <a:rPr lang="en-IN" dirty="0" err="1"/>
              <a:t>Openid</a:t>
            </a:r>
            <a:r>
              <a:rPr lang="en-IN" dirty="0"/>
              <a:t>).</a:t>
            </a:r>
          </a:p>
        </p:txBody>
      </p:sp>
    </p:spTree>
    <p:extLst>
      <p:ext uri="{BB962C8B-B14F-4D97-AF65-F5344CB8AC3E}">
        <p14:creationId xmlns:p14="http://schemas.microsoft.com/office/powerpoint/2010/main" val="353749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4476" y="1600199"/>
            <a:ext cx="3539266" cy="4297680"/>
          </a:xfrm>
        </p:spPr>
        <p:txBody>
          <a:bodyPr anchor="ctr">
            <a:normAutofit/>
          </a:bodyPr>
          <a:lstStyle/>
          <a:p>
            <a:r>
              <a:rPr lang="en-US" dirty="0"/>
              <a:t>2. What security protocol is best for transferring personal files? </a:t>
            </a:r>
            <a:endParaRPr lang="en-IN"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24851" y="1600199"/>
            <a:ext cx="6130003" cy="4297680"/>
          </a:xfrm>
        </p:spPr>
        <p:txBody>
          <a:bodyPr anchor="ctr">
            <a:normAutofit fontScale="92500" lnSpcReduction="10000"/>
          </a:bodyPr>
          <a:lstStyle/>
          <a:p>
            <a:r>
              <a:rPr lang="en-US" sz="1900" dirty="0"/>
              <a:t>The SSH security protocol is best for moving individual files. The SSH is a set of protocols and programs that provides a highly convenient way to transfer data safely and even encrypt data from other programs. The protocol works in the client-server model, which means that the connection is established by the SSH client connecting to the SSH server. The SSH customer drives the association arrangement interaction and utilizations public key cryptography to check the personality of the SSH worker. After the arrangement stage the SSH convention utilizes solid symmetric encryption and hashing calculations to guarantee the protection and honesty of the information that is traded between the customer and worker. </a:t>
            </a:r>
          </a:p>
        </p:txBody>
      </p:sp>
    </p:spTree>
    <p:extLst>
      <p:ext uri="{BB962C8B-B14F-4D97-AF65-F5344CB8AC3E}">
        <p14:creationId xmlns:p14="http://schemas.microsoft.com/office/powerpoint/2010/main" val="164304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12205" y="804519"/>
            <a:ext cx="3241820" cy="4431360"/>
          </a:xfrm>
        </p:spPr>
        <p:txBody>
          <a:bodyPr anchor="ctr">
            <a:normAutofit/>
          </a:bodyPr>
          <a:lstStyle/>
          <a:p>
            <a:r>
              <a:rPr lang="en-US" dirty="0"/>
              <a:t>3. Can we encode and encrypt images? </a:t>
            </a:r>
            <a:endParaRPr lang="en-IN" dirty="0"/>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637863" y="804520"/>
            <a:ext cx="6102559" cy="4431359"/>
          </a:xfrm>
        </p:spPr>
        <p:txBody>
          <a:bodyPr anchor="ctr">
            <a:normAutofit/>
          </a:bodyPr>
          <a:lstStyle/>
          <a:p>
            <a:pPr>
              <a:lnSpc>
                <a:spcPct val="110000"/>
              </a:lnSpc>
            </a:pPr>
            <a:r>
              <a:rPr lang="en-IN" dirty="0"/>
              <a:t>Yes, we can encrypt  pictures and encode also. This is based on </a:t>
            </a:r>
            <a:r>
              <a:rPr lang="en-US" dirty="0"/>
              <a:t>the OCI image spec. The adding of the encrypted layer media type is achieved by making changes to the spec.  An encrypted picture contains some metadata and a list of layers, Like Virtual Machine (VM) images, containers images contain code and data which are used by our applications. More often than not, our code may contain sensitive data. It can be proprietary algorithms or machine learning models. The encrypted container images is to protecting sensitive information through encryption. </a:t>
            </a:r>
            <a:endParaRPr lang="en-IN" dirty="0"/>
          </a:p>
        </p:txBody>
      </p:sp>
      <p:pic>
        <p:nvPicPr>
          <p:cNvPr id="14" name="Picture 13">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818014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sz="2200" dirty="0">
                <a:solidFill>
                  <a:srgbClr val="FFFFFF"/>
                </a:solidFill>
              </a:rPr>
              <a:t>4. Our database cannot be moved from the site, and we need to be able to access it externally using a secure API. Can you explain the architecture of a secure API?</a:t>
            </a:r>
            <a:endParaRPr lang="en-IN" sz="2200" dirty="0">
              <a:solidFill>
                <a:srgbClr val="FFFFFF"/>
              </a:solidFill>
            </a:endParaRPr>
          </a:p>
        </p:txBody>
      </p:sp>
      <p:sp>
        <p:nvSpPr>
          <p:cNvPr id="3" name="Content Placeholder 2"/>
          <p:cNvSpPr>
            <a:spLocks noGrp="1"/>
          </p:cNvSpPr>
          <p:nvPr>
            <p:ph idx="1"/>
          </p:nvPr>
        </p:nvSpPr>
        <p:spPr>
          <a:xfrm>
            <a:off x="4625010" y="662609"/>
            <a:ext cx="6717308" cy="5738191"/>
          </a:xfrm>
        </p:spPr>
        <p:txBody>
          <a:bodyPr anchor="t">
            <a:normAutofit/>
          </a:bodyPr>
          <a:lstStyle/>
          <a:p>
            <a:pPr>
              <a:lnSpc>
                <a:spcPct val="110000"/>
              </a:lnSpc>
            </a:pPr>
            <a:r>
              <a:rPr lang="en-IN" sz="1300" dirty="0"/>
              <a:t>We can use the RESTful API. Its key features are:</a:t>
            </a:r>
          </a:p>
          <a:p>
            <a:pPr>
              <a:lnSpc>
                <a:spcPct val="110000"/>
              </a:lnSpc>
            </a:pPr>
            <a:r>
              <a:rPr lang="en-US" sz="1300" dirty="0"/>
              <a:t>Client-Server: This constraint operates on the concept that the client and the server should be separate from each other and allowed to evolve individually.</a:t>
            </a:r>
          </a:p>
          <a:p>
            <a:pPr>
              <a:lnSpc>
                <a:spcPct val="110000"/>
              </a:lnSpc>
            </a:pPr>
            <a:r>
              <a:rPr lang="en-US" sz="1300" dirty="0"/>
              <a:t>Stateless: REST APIs are stateless, meaning that calls can be made independently of one another, and each call contains all the data necessary to complete itself successfully.</a:t>
            </a:r>
          </a:p>
          <a:p>
            <a:pPr>
              <a:lnSpc>
                <a:spcPct val="110000"/>
              </a:lnSpc>
            </a:pPr>
            <a:r>
              <a:rPr lang="en-US" sz="1300" dirty="0"/>
              <a:t>Cache: Because a stateless API can increase request overhead by handling large loads of incoming and outbound calls, a REST API should be designed to encourage the storage of cacheable data.</a:t>
            </a:r>
          </a:p>
          <a:p>
            <a:pPr>
              <a:lnSpc>
                <a:spcPct val="110000"/>
              </a:lnSpc>
            </a:pPr>
            <a:r>
              <a:rPr lang="en-US" sz="1300" dirty="0"/>
              <a:t>Uniform Interface: The key to the decoupling client from server is having a uniform interface that allows independent evolution of the application without having the application’s services, or models and actions, tightly coupled to the API layer itself.</a:t>
            </a:r>
          </a:p>
          <a:p>
            <a:pPr>
              <a:lnSpc>
                <a:spcPct val="110000"/>
              </a:lnSpc>
            </a:pPr>
            <a:r>
              <a:rPr lang="en-US" sz="1300" dirty="0"/>
              <a:t>Layered System: REST APIs have different layers of their architecture working together to build a hierarchy that helps create a more scalable and modular application.</a:t>
            </a:r>
          </a:p>
          <a:p>
            <a:pPr>
              <a:lnSpc>
                <a:spcPct val="110000"/>
              </a:lnSpc>
            </a:pPr>
            <a:r>
              <a:rPr lang="en-US" sz="1300" dirty="0"/>
              <a:t>Code on Demand: Code on Demand allows for code or applets to be transmitted via the API for use within the application.</a:t>
            </a:r>
            <a:endParaRPr lang="en-IN" sz="1300" dirty="0"/>
          </a:p>
        </p:txBody>
      </p:sp>
    </p:spTree>
    <p:extLst>
      <p:ext uri="{BB962C8B-B14F-4D97-AF65-F5344CB8AC3E}">
        <p14:creationId xmlns:p14="http://schemas.microsoft.com/office/powerpoint/2010/main" val="3946638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Can you recommend a secure framework for coding an API?</a:t>
            </a:r>
            <a:endParaRPr lang="en-IN"/>
          </a:p>
        </p:txBody>
      </p:sp>
      <p:sp>
        <p:nvSpPr>
          <p:cNvPr id="3" name="Content Placeholder 2"/>
          <p:cNvSpPr>
            <a:spLocks noGrp="1"/>
          </p:cNvSpPr>
          <p:nvPr>
            <p:ph idx="1"/>
          </p:nvPr>
        </p:nvSpPr>
        <p:spPr>
          <a:xfrm>
            <a:off x="1141413" y="2397211"/>
            <a:ext cx="9905998" cy="3393989"/>
          </a:xfrm>
        </p:spPr>
        <p:txBody>
          <a:bodyPr>
            <a:normAutofit fontScale="92500" lnSpcReduction="10000"/>
          </a:bodyPr>
          <a:lstStyle/>
          <a:p>
            <a:r>
              <a:rPr lang="en-US" dirty="0">
                <a:latin typeface="Calibri" panose="020F0502020204030204" pitchFamily="34" charset="0"/>
                <a:cs typeface="Calibri" panose="020F0502020204030204" pitchFamily="34" charset="0"/>
              </a:rPr>
              <a:t>OAuth 1.0a is the most secure of the three common protocols.  OAuth1 is a widely-used, tested, secure, signature-based protocol.  The protocol uses a cryptographic signature, (usually HMAC-SHA1) value that combines the token secret, nonce, and other request-based information.  The great advantage of OAuth 1 is we never directly pass the token secret across the wire, which eliminates the possibility of anyone seeing a password in transit. This is the only of the three protocols that can be safely used without SSL (although you should still use SSL if the data transferred is sensitive). However, this level of security comes with a price: generating and validating signatures can be a complex process.  we must use specific hashing algorithms with a strict set of steps.  However, this complexity isn’t often an issue anymore as every major programming language has a library to handle this for us.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784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6. What data interchange format should we use while transferring data between locations? </a:t>
            </a:r>
            <a:endParaRPr lang="en-IN"/>
          </a:p>
        </p:txBody>
      </p:sp>
      <p:sp>
        <p:nvSpPr>
          <p:cNvPr id="3" name="Content Placeholder 2"/>
          <p:cNvSpPr>
            <a:spLocks noGrp="1"/>
          </p:cNvSpPr>
          <p:nvPr>
            <p:ph idx="1"/>
          </p:nvPr>
        </p:nvSpPr>
        <p:spPr>
          <a:xfrm>
            <a:off x="1683889" y="2574234"/>
            <a:ext cx="8824222" cy="3124201"/>
          </a:xfrm>
        </p:spPr>
        <p:txBody>
          <a:bodyPr>
            <a:normAutofit/>
          </a:bodyPr>
          <a:lstStyle/>
          <a:p>
            <a:r>
              <a:rPr lang="en-IN" dirty="0"/>
              <a:t>A better format for data exchange is JSON. </a:t>
            </a:r>
            <a:r>
              <a:rPr lang="en-US" dirty="0"/>
              <a:t>JSON is derived from JavaScript, but it is supported either natively or through libraries in most major programming languages. JSON is a generic data format with a minimal number of value types: strings, numbers, Booleans, lists, objects, and null.  Although the notation is a subset of JavaScript, these types are represented in all common programming languages, making JSON a good candidate to transmit data across language gaps.</a:t>
            </a:r>
            <a:endParaRPr lang="en-IN" dirty="0"/>
          </a:p>
        </p:txBody>
      </p:sp>
    </p:spTree>
    <p:extLst>
      <p:ext uri="{BB962C8B-B14F-4D97-AF65-F5344CB8AC3E}">
        <p14:creationId xmlns:p14="http://schemas.microsoft.com/office/powerpoint/2010/main" val="7959900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638</TotalTime>
  <Words>1183</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Gallery</vt:lpstr>
      <vt:lpstr>Security Technologies Recommendations</vt:lpstr>
      <vt:lpstr>Project summary</vt:lpstr>
      <vt:lpstr>PowerPoint Presentation</vt:lpstr>
      <vt:lpstr>1. How can we transfer personal data securely within their network?</vt:lpstr>
      <vt:lpstr>2. What security protocol is best for transferring personal files? </vt:lpstr>
      <vt:lpstr>3. Can we encode and encrypt images? </vt:lpstr>
      <vt:lpstr>4. Our database cannot be moved from the site, and we need to be able to access it externally using a secure API. Can you explain the architecture of a secure API?</vt:lpstr>
      <vt:lpstr>5. Can you recommend a secure framework for coding an API?</vt:lpstr>
      <vt:lpstr>6. What data interchange format should we use while transferring data between locations? </vt:lpstr>
      <vt:lpstr>7. How should we store our data in our many locations?</vt:lpstr>
      <vt:lpstr>8. What are the ethical concerns related to the transmission of personal data? </vt:lpstr>
      <vt:lpstr>Link of video</vt:lpstr>
      <vt:lpstr>Thankyou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encoding standards</dc:title>
  <dc:creator>hp</dc:creator>
  <cp:lastModifiedBy>monika alapati</cp:lastModifiedBy>
  <cp:revision>58</cp:revision>
  <dcterms:created xsi:type="dcterms:W3CDTF">2021-04-22T17:50:53Z</dcterms:created>
  <dcterms:modified xsi:type="dcterms:W3CDTF">2021-04-23T05:47:34Z</dcterms:modified>
</cp:coreProperties>
</file>