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slide" Target="slides/slide20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37a7b1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37a7b1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6ccda3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6ccda3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6ccda33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6ccda33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6ccda33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6ccda33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6ccda33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6ccda3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6ccda3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6ccda3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13302d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13302d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6ccda3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6ccda3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13302d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113302d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6ccda3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6ccda3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363e2f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363e2f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4be8bb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4be8b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113302d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113302d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4be8bb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4be8bb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6ccda3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6ccda3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4be8bb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4be8bb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13302d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13302d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6ccda3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6ccda3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13302d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13302d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6ccda3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6ccda3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07450"/>
            <a:ext cx="8520600" cy="19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974"/>
              <a:buNone/>
            </a:pPr>
            <a:r>
              <a:rPr b="1" lang="en-GB" sz="3538"/>
              <a:t>Project</a:t>
            </a:r>
            <a:r>
              <a:rPr lang="en-GB" sz="3528"/>
              <a:t> :</a:t>
            </a:r>
            <a:r>
              <a:rPr b="1" lang="en-GB" sz="3411"/>
              <a:t>Restaurant</a:t>
            </a:r>
            <a:r>
              <a:rPr b="1" lang="en-GB" sz="3411"/>
              <a:t> Success</a:t>
            </a:r>
            <a:r>
              <a:rPr b="1" lang="en-GB" sz="3411"/>
              <a:t>  </a:t>
            </a:r>
            <a:r>
              <a:rPr b="1" lang="en-GB" sz="3411"/>
              <a:t> </a:t>
            </a:r>
            <a:endParaRPr b="1" sz="3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8054"/>
              <a:buNone/>
            </a:pPr>
            <a:r>
              <a:t/>
            </a:r>
            <a:endParaRPr sz="352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 </a:t>
            </a:r>
            <a:endParaRPr sz="26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Submitted by :</a:t>
            </a:r>
            <a:endParaRPr sz="26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t/>
            </a:r>
            <a:endParaRPr sz="26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Monika Bhakuni (PGD/2020/2157)</a:t>
            </a:r>
            <a:endParaRPr sz="26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 </a:t>
            </a:r>
            <a:endParaRPr sz="26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Ratings based on Type of Restaurant </a:t>
            </a:r>
            <a:endParaRPr b="1"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9807" l="0" r="19523" t="18548"/>
          <a:stretch/>
        </p:blipFill>
        <p:spPr>
          <a:xfrm>
            <a:off x="526425" y="1074775"/>
            <a:ext cx="7358827" cy="368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33"/>
              <a:t>2 : </a:t>
            </a:r>
            <a:r>
              <a:rPr b="1" lang="en-GB" sz="1933"/>
              <a:t>It brings us to the 2nd question, which is 'What makes a restaurant obtain a huge amount of votes?</a:t>
            </a:r>
            <a:endParaRPr b="1" sz="19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Votes Based on Table Availability</a:t>
            </a:r>
            <a:r>
              <a:rPr lang="en-GB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11177" l="0" r="19833" t="30271"/>
          <a:stretch/>
        </p:blipFill>
        <p:spPr>
          <a:xfrm>
            <a:off x="311700" y="1677950"/>
            <a:ext cx="8082648" cy="31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Votes based on cuisine </a:t>
            </a:r>
            <a:endParaRPr b="1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19614" l="0" r="19594" t="36249"/>
          <a:stretch/>
        </p:blipFill>
        <p:spPr>
          <a:xfrm>
            <a:off x="494225" y="1152475"/>
            <a:ext cx="8520600" cy="33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Votes based on Online Order </a:t>
            </a:r>
            <a:r>
              <a:rPr b="1" lang="en-GB"/>
              <a:t>Availability</a:t>
            </a:r>
            <a:r>
              <a:rPr b="1" lang="en-GB"/>
              <a:t> </a:t>
            </a:r>
            <a:endParaRPr b="1"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7268" l="0" r="19354" t="24094"/>
          <a:stretch/>
        </p:blipFill>
        <p:spPr>
          <a:xfrm>
            <a:off x="368275" y="1218275"/>
            <a:ext cx="7889851" cy="3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23400" y="2357450"/>
            <a:ext cx="85206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HYPOTHESIS TESTING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44367" t="0"/>
          <a:stretch/>
        </p:blipFill>
        <p:spPr>
          <a:xfrm flipH="1" rot="10800000">
            <a:off x="3727600" y="5031300"/>
            <a:ext cx="79050" cy="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709575" y="117075"/>
            <a:ext cx="697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Single Sample Z-Test </a:t>
            </a:r>
            <a:endParaRPr b="1" sz="1800"/>
          </a:p>
        </p:txBody>
      </p:sp>
      <p:sp>
        <p:nvSpPr>
          <p:cNvPr id="151" name="Google Shape;151;p27"/>
          <p:cNvSpPr txBox="1"/>
          <p:nvPr/>
        </p:nvSpPr>
        <p:spPr>
          <a:xfrm>
            <a:off x="794800" y="578775"/>
            <a:ext cx="7147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Assumptions</a:t>
            </a:r>
            <a:r>
              <a:rPr b="1" lang="en-GB" sz="1600"/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Ho</a:t>
            </a:r>
            <a:r>
              <a:rPr lang="en-GB"/>
              <a:t> : There is  significant mean difference cost for table of  two people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H1</a:t>
            </a:r>
            <a:r>
              <a:rPr lang="en-GB"/>
              <a:t>: </a:t>
            </a:r>
            <a:r>
              <a:rPr lang="en-GB">
                <a:solidFill>
                  <a:schemeClr val="dk1"/>
                </a:solidFill>
              </a:rPr>
              <a:t>Th</a:t>
            </a:r>
            <a:r>
              <a:rPr lang="en-GB">
                <a:solidFill>
                  <a:schemeClr val="dk1"/>
                </a:solidFill>
              </a:rPr>
              <a:t>ere is no significant mean difference cost for table of  two people . 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7657" l="0" r="21036" t="15614"/>
          <a:stretch/>
        </p:blipFill>
        <p:spPr>
          <a:xfrm>
            <a:off x="950675" y="1471575"/>
            <a:ext cx="6110952" cy="27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1039425" y="4511275"/>
            <a:ext cx="76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Result :</a:t>
            </a:r>
            <a:r>
              <a:rPr lang="en-GB">
                <a:solidFill>
                  <a:schemeClr val="dk1"/>
                </a:solidFill>
              </a:rPr>
              <a:t>Since our p value is less than level of significance we reject the hypothesis stating there is a significant mean difference cost for table of two .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88"/>
              <a:t>Two Sample Z-test </a:t>
            </a:r>
            <a:endParaRPr b="1" sz="2188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2450" y="95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Assumptions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Ho</a:t>
            </a:r>
            <a:r>
              <a:rPr lang="en-GB" sz="1400">
                <a:solidFill>
                  <a:schemeClr val="dk1"/>
                </a:solidFill>
              </a:rPr>
              <a:t> : Restaurant rating and votes are independent of each other 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H1</a:t>
            </a:r>
            <a:r>
              <a:rPr lang="en-GB" sz="1400">
                <a:solidFill>
                  <a:schemeClr val="dk1"/>
                </a:solidFill>
              </a:rPr>
              <a:t>:  Restaurant rating  are depended on votes obtained.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27648" l="1173" r="20074" t="36201"/>
          <a:stretch/>
        </p:blipFill>
        <p:spPr>
          <a:xfrm>
            <a:off x="607225" y="2035975"/>
            <a:ext cx="7929552" cy="20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760800" y="4296950"/>
            <a:ext cx="727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Result </a:t>
            </a:r>
            <a:r>
              <a:rPr lang="en-GB"/>
              <a:t>: Since our p value is less than level of significance we reject the hypothesis </a:t>
            </a:r>
            <a:r>
              <a:rPr lang="en-GB"/>
              <a:t>stating Restaurant rating and votes obtained by the restaurant are dependent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535775" y="55650"/>
            <a:ext cx="8253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88"/>
              <a:t>Chi -Square Testing </a:t>
            </a:r>
            <a:endParaRPr b="1" sz="2388"/>
          </a:p>
        </p:txBody>
      </p:sp>
      <p:sp>
        <p:nvSpPr>
          <p:cNvPr id="167" name="Google Shape;167;p29"/>
          <p:cNvSpPr txBox="1"/>
          <p:nvPr/>
        </p:nvSpPr>
        <p:spPr>
          <a:xfrm>
            <a:off x="1039425" y="1592200"/>
            <a:ext cx="28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Contingency</a:t>
            </a:r>
            <a:r>
              <a:rPr b="1" lang="en-GB"/>
              <a:t> Table </a:t>
            </a:r>
            <a:endParaRPr b="1"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27495" l="4217" r="24303" t="36586"/>
          <a:stretch/>
        </p:blipFill>
        <p:spPr>
          <a:xfrm>
            <a:off x="687575" y="2078825"/>
            <a:ext cx="7338427" cy="297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87575" y="551700"/>
            <a:ext cx="70278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Assumptions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Ho</a:t>
            </a:r>
            <a:r>
              <a:rPr lang="en-GB">
                <a:solidFill>
                  <a:schemeClr val="dk1"/>
                </a:solidFill>
              </a:rPr>
              <a:t> : Booking of table and Online order are independent of each other..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H1</a:t>
            </a:r>
            <a:r>
              <a:rPr lang="en-GB">
                <a:solidFill>
                  <a:schemeClr val="dk1"/>
                </a:solidFill>
              </a:rPr>
              <a:t>: Booking of table and Online order are dependent of each other.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88"/>
              <a:t>Calculations</a:t>
            </a:r>
            <a:r>
              <a:rPr b="1" lang="en-GB" sz="2088"/>
              <a:t> </a:t>
            </a:r>
            <a:endParaRPr b="1" sz="2088"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22500" l="4455" r="20543" t="43749"/>
          <a:stretch/>
        </p:blipFill>
        <p:spPr>
          <a:xfrm>
            <a:off x="396500" y="1152475"/>
            <a:ext cx="6858000" cy="17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589350" y="3032525"/>
            <a:ext cx="750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Result </a:t>
            </a:r>
            <a:r>
              <a:rPr lang="en-GB">
                <a:solidFill>
                  <a:schemeClr val="dk1"/>
                </a:solidFill>
              </a:rPr>
              <a:t>: Since our p value is more than level of significance we accept  the hypothesis stating Booking a table in the restaurant is independent of online orders.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27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Prediction </a:t>
            </a:r>
            <a:endParaRPr b="1"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4170" l="9206" r="0" t="12077"/>
          <a:stretch/>
        </p:blipFill>
        <p:spPr>
          <a:xfrm>
            <a:off x="391125" y="846525"/>
            <a:ext cx="8520600" cy="41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81000" y="376750"/>
            <a:ext cx="81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33"/>
              <a:t>Contents</a:t>
            </a:r>
            <a:r>
              <a:rPr lang="en-GB"/>
              <a:t>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Introduction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Dataset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Data Preprocessing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Gaining Insights 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Hypothesis Testing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Conclusion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 </a:t>
            </a:r>
            <a:endParaRPr b="1"/>
          </a:p>
        </p:txBody>
      </p:sp>
      <p:sp>
        <p:nvSpPr>
          <p:cNvPr id="189" name="Google Shape;189;p32"/>
          <p:cNvSpPr txBox="1"/>
          <p:nvPr/>
        </p:nvSpPr>
        <p:spPr>
          <a:xfrm>
            <a:off x="632225" y="1017975"/>
            <a:ext cx="7533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A restaurant must be able to reserve a table because it can be seen from the graph plot above, it is evident that the ratings of restaurants that can book a table differ greatly from those who cannot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 Online Ordering it's a step better for a restaurant to be ordered online because it can increase the number of votes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Affordable prices means high votes, therefore to build a considered successful restaurant, one must built it with affordable prices to pay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As the prediction is considered any Restaurant that as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higher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 rating than 3.5 will be a successful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restaurant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 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8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Introduction </a:t>
            </a:r>
            <a:endParaRPr b="1" sz="26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25975" y="571800"/>
            <a:ext cx="8410800" cy="4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8854" rtl="0" algn="l">
              <a:lnSpc>
                <a:spcPct val="94962"/>
              </a:lnSpc>
              <a:spcBef>
                <a:spcPts val="3684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basic idea of analyzing the dataset is to get a fair idea about the factors affecting the establishment of a restaurant at different places in Bengaluru through zomato.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28854" rtl="0" algn="l">
              <a:lnSpc>
                <a:spcPct val="94962"/>
              </a:lnSpc>
              <a:spcBef>
                <a:spcPts val="3684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Bengaluru being an IT capital of India. Most of the people here are dependent mainly on the restaurant.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28854" rtl="0" algn="l">
              <a:lnSpc>
                <a:spcPct val="94962"/>
              </a:lnSpc>
              <a:spcBef>
                <a:spcPts val="3684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75083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The analysis can be done using the data, by studying the factors such as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marR="750834" rtl="0" algn="l">
              <a:lnSpc>
                <a:spcPct val="86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• Location of the restaurant.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2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• Approx Price of food.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• Location of the Restaurant 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568725" rtl="0" algn="l">
              <a:lnSpc>
                <a:spcPct val="94962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• The needs of people who are striving to get the best cuisine.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645956" rtl="0" algn="l">
              <a:lnSpc>
                <a:spcPct val="94962"/>
              </a:lnSpc>
              <a:spcBef>
                <a:spcPts val="873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• Is a particular neighborhood famous for its own kind of food.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28600" y="4743300"/>
            <a:ext cx="73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 Source</a:t>
            </a:r>
            <a:r>
              <a:rPr lang="en-GB"/>
              <a:t>:https://www.kaggle.com/himanshupoddar/zomato-bangalore-restaurants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525075" y="278600"/>
            <a:ext cx="420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DATA SET</a:t>
            </a:r>
            <a:endParaRPr b="1" sz="20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10196" l="-1030" r="1030" t="17689"/>
          <a:stretch/>
        </p:blipFill>
        <p:spPr>
          <a:xfrm>
            <a:off x="152400" y="771200"/>
            <a:ext cx="8312952" cy="37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Pre-Processing </a:t>
            </a:r>
            <a:endParaRPr b="1"/>
          </a:p>
        </p:txBody>
      </p:sp>
      <p:sp>
        <p:nvSpPr>
          <p:cNvPr id="79" name="Google Shape;79;p17"/>
          <p:cNvSpPr/>
          <p:nvPr/>
        </p:nvSpPr>
        <p:spPr>
          <a:xfrm>
            <a:off x="139300" y="2110975"/>
            <a:ext cx="2071800" cy="1264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/>
              <a:t>DATA </a:t>
            </a:r>
            <a:r>
              <a:rPr lang="en-GB"/>
              <a:t>  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915550" y="1786650"/>
            <a:ext cx="1456500" cy="785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Data Cleaning</a:t>
            </a:r>
            <a:endParaRPr b="1" sz="1600"/>
          </a:p>
        </p:txBody>
      </p:sp>
      <p:sp>
        <p:nvSpPr>
          <p:cNvPr id="81" name="Google Shape;81;p17"/>
          <p:cNvSpPr/>
          <p:nvPr/>
        </p:nvSpPr>
        <p:spPr>
          <a:xfrm>
            <a:off x="4022725" y="3249550"/>
            <a:ext cx="1456500" cy="785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Data Manipulation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314600" y="2033100"/>
            <a:ext cx="1403700" cy="3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443175" y="3311125"/>
            <a:ext cx="1403700" cy="3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668575" y="1907375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765000" y="178665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 Handling 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765000" y="247530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Duplicate Data Handling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722150" y="3354000"/>
            <a:ext cx="22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Engineering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765000" y="2110975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Data Handling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Pre-Processing Results </a:t>
            </a: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917425" y="4479075"/>
            <a:ext cx="26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381400" y="4479075"/>
            <a:ext cx="25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0451" l="0" r="0" t="16566"/>
          <a:stretch/>
        </p:blipFill>
        <p:spPr>
          <a:xfrm>
            <a:off x="152400" y="867975"/>
            <a:ext cx="8827301" cy="3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66525" y="2144550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-GB" sz="2720">
                <a:solidFill>
                  <a:srgbClr val="000000"/>
                </a:solidFill>
              </a:rPr>
              <a:t>GAINING INSIGHTS </a:t>
            </a:r>
            <a:endParaRPr b="1" sz="27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28800" y="75"/>
            <a:ext cx="8520600" cy="377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1 : </a:t>
            </a:r>
            <a:r>
              <a:rPr lang="en-GB" sz="1900">
                <a:solidFill>
                  <a:schemeClr val="dk1"/>
                </a:solidFill>
              </a:rPr>
              <a:t> To  make sure we get to the root of the source of a </a:t>
            </a:r>
            <a:r>
              <a:rPr lang="en-GB" sz="1900">
                <a:solidFill>
                  <a:schemeClr val="dk1"/>
                </a:solidFill>
              </a:rPr>
              <a:t>successful</a:t>
            </a:r>
            <a:r>
              <a:rPr lang="en-GB" sz="1900">
                <a:solidFill>
                  <a:schemeClr val="dk1"/>
                </a:solidFill>
              </a:rPr>
              <a:t> restaurant seeing from the Rate we will start with the first Question which is 'What makes a restaurant has a good rating?'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8123" l="644" r="20726" t="25458"/>
          <a:stretch/>
        </p:blipFill>
        <p:spPr>
          <a:xfrm>
            <a:off x="794250" y="1469575"/>
            <a:ext cx="8001250" cy="361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03100" y="1129625"/>
            <a:ext cx="4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Ratings based on the number of cuisine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Ratings of </a:t>
            </a:r>
            <a:r>
              <a:rPr b="1" lang="en-GB"/>
              <a:t>restaurant</a:t>
            </a:r>
            <a:r>
              <a:rPr b="1" lang="en-GB"/>
              <a:t> based on cost for two </a:t>
            </a:r>
            <a:endParaRPr b="1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15850" l="-3214" r="19714" t="19053"/>
          <a:stretch/>
        </p:blipFill>
        <p:spPr>
          <a:xfrm>
            <a:off x="636075" y="1151550"/>
            <a:ext cx="8196226" cy="39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