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>
      <p:cViewPr varScale="1">
        <p:scale>
          <a:sx n="68" d="100"/>
          <a:sy n="68" d="100"/>
        </p:scale>
        <p:origin x="85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Priyanka\Employee%20Data-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Data-1.xlsx]Pivot Table!PivotTable2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layout>
        <c:manualLayout>
          <c:xMode val="edge"/>
          <c:yMode val="edge"/>
          <c:x val="0.34374946829125352"/>
          <c:y val="4.88575834256249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7B-40E3-9980-1CA32116D0CC}"/>
            </c:ext>
          </c:extLst>
        </c:ser>
        <c:ser>
          <c:idx val="1"/>
          <c:order val="1"/>
          <c:tx>
            <c:strRef>
              <c:f>'Pivot Table'!$C$3:$C$4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7B-40E3-9980-1CA32116D0CC}"/>
            </c:ext>
          </c:extLst>
        </c:ser>
        <c:ser>
          <c:idx val="2"/>
          <c:order val="2"/>
          <c:tx>
            <c:strRef>
              <c:f>'Pivot Table'!$D$3:$D$4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7B-40E3-9980-1CA32116D0CC}"/>
            </c:ext>
          </c:extLst>
        </c:ser>
        <c:ser>
          <c:idx val="3"/>
          <c:order val="3"/>
          <c:tx>
            <c:strRef>
              <c:f>'Pivot Table'!$E$3:$E$4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77B-40E3-9980-1CA32116D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79297183"/>
        <c:axId val="1636740495"/>
      </c:barChart>
      <c:catAx>
        <c:axId val="1579297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6740495"/>
        <c:crosses val="autoZero"/>
        <c:auto val="1"/>
        <c:lblAlgn val="ctr"/>
        <c:lblOffset val="100"/>
        <c:noMultiLvlLbl val="0"/>
      </c:catAx>
      <c:valAx>
        <c:axId val="1636740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297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600200" y="3323058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 </a:t>
            </a:r>
            <a:r>
              <a:rPr lang="en-US" sz="2200" b="1" dirty="0"/>
              <a:t>MONIKA M</a:t>
            </a:r>
            <a:endParaRPr lang="en-US" sz="2400" b="1" dirty="0"/>
          </a:p>
          <a:p>
            <a:r>
              <a:rPr lang="en-US" sz="2400" b="1" dirty="0"/>
              <a:t>REGISTER NO     </a:t>
            </a:r>
            <a:r>
              <a:rPr lang="en-US" sz="2200" b="1" dirty="0"/>
              <a:t>:  312203332 (11D073F9BE33ED89E4B4D06A93FBB5CF)</a:t>
            </a:r>
          </a:p>
          <a:p>
            <a:r>
              <a:rPr lang="en-US" sz="2400" b="1" dirty="0"/>
              <a:t>DEPARTMENT    </a:t>
            </a:r>
            <a:r>
              <a:rPr lang="en-US" sz="2200" b="1" dirty="0"/>
              <a:t>:  Commerce  </a:t>
            </a:r>
          </a:p>
          <a:p>
            <a:r>
              <a:rPr lang="en-US" sz="2400" b="1" dirty="0"/>
              <a:t>COLLEGE             :  </a:t>
            </a:r>
            <a:r>
              <a:rPr lang="en-US" sz="2200" b="1" dirty="0"/>
              <a:t>Prince Shri Venkateshwara Arts &amp; Science College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303AFE-D4C1-40A0-BBC3-F1589B7EEF5E}"/>
              </a:ext>
            </a:extLst>
          </p:cNvPr>
          <p:cNvSpPr txBox="1"/>
          <p:nvPr/>
        </p:nvSpPr>
        <p:spPr>
          <a:xfrm>
            <a:off x="1143000" y="1416863"/>
            <a:ext cx="610537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Arial Rounded MT Bold" panose="020F0704030504030204" pitchFamily="34" charset="0"/>
              </a:rPr>
              <a:t>DATA COLLECTION </a:t>
            </a:r>
            <a:r>
              <a:rPr lang="en-IN" sz="1800" dirty="0">
                <a:latin typeface="Arial Rounded MT Bold" panose="020F0704030504030204" pitchFamily="34" charset="0"/>
              </a:rPr>
              <a:t>:                                                                                        </a:t>
            </a:r>
          </a:p>
          <a:p>
            <a:r>
              <a:rPr lang="en-I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199866-75D7-1C7A-3537-59E39FFC5B8D}"/>
              </a:ext>
            </a:extLst>
          </p:cNvPr>
          <p:cNvSpPr txBox="1"/>
          <p:nvPr/>
        </p:nvSpPr>
        <p:spPr>
          <a:xfrm>
            <a:off x="1944857" y="1898485"/>
            <a:ext cx="434691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Collected data from Kaggle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Identify the features classification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Employee Classification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16340-4937-9141-754E-A4BF3B1528CB}"/>
              </a:ext>
            </a:extLst>
          </p:cNvPr>
          <p:cNvSpPr txBox="1"/>
          <p:nvPr/>
        </p:nvSpPr>
        <p:spPr>
          <a:xfrm>
            <a:off x="1143000" y="3131463"/>
            <a:ext cx="6105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Arial Rounded MT Bold" panose="020F0704030504030204" pitchFamily="34" charset="0"/>
              </a:rPr>
              <a:t>DATA CLEANING : 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7B3BB8-3CF0-FFC0-2070-BFDA0889126F}"/>
              </a:ext>
            </a:extLst>
          </p:cNvPr>
          <p:cNvSpPr txBox="1"/>
          <p:nvPr/>
        </p:nvSpPr>
        <p:spPr>
          <a:xfrm>
            <a:off x="1977682" y="3553403"/>
            <a:ext cx="64805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Identify the missing value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Filter out the missing value using conditional formatting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EB1902-FD9E-7010-92BC-574212D0BE26}"/>
              </a:ext>
            </a:extLst>
          </p:cNvPr>
          <p:cNvSpPr txBox="1"/>
          <p:nvPr/>
        </p:nvSpPr>
        <p:spPr>
          <a:xfrm>
            <a:off x="1128932" y="4286975"/>
            <a:ext cx="6105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latin typeface="Arial Rounded MT Bold" panose="020F0704030504030204" pitchFamily="34" charset="0"/>
              </a:rPr>
              <a:t>PERFORMANCE LEVEL :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9F4BD1-B4D0-5950-EAAA-F86CAB28540B}"/>
              </a:ext>
            </a:extLst>
          </p:cNvPr>
          <p:cNvSpPr txBox="1"/>
          <p:nvPr/>
        </p:nvSpPr>
        <p:spPr>
          <a:xfrm>
            <a:off x="2382349" y="4748822"/>
            <a:ext cx="166133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Very high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High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Medium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Low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205783-0F75-ED9D-371B-CB79D1701759}"/>
              </a:ext>
            </a:extLst>
          </p:cNvPr>
          <p:cNvSpPr txBox="1"/>
          <p:nvPr/>
        </p:nvSpPr>
        <p:spPr>
          <a:xfrm>
            <a:off x="990600" y="762000"/>
            <a:ext cx="610537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latin typeface="Arial Rounded MT Bold" panose="020F07040305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PIVOT TABLE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venir Next LT Pro Light" panose="020B0304020202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we created a pivot table to analyze the number of members in various performance  levels across different business units.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venir Next LT Pro Light" panose="020B0304020202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Then added a slicer to filter by employee type (Part-time, Full-time, Contract) and visualized the results with a graph that compares performance levels among business units.</a:t>
            </a:r>
            <a:endParaRPr lang="en-IN" sz="2000" dirty="0">
              <a:latin typeface="Avenir Next LT Pro Light" panose="020B030402020202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20282-5B17-3FB3-16DA-4B96D6762E31}"/>
              </a:ext>
            </a:extLst>
          </p:cNvPr>
          <p:cNvSpPr txBox="1"/>
          <p:nvPr/>
        </p:nvSpPr>
        <p:spPr>
          <a:xfrm>
            <a:off x="990600" y="3733800"/>
            <a:ext cx="610537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 Rounded MT Bold" panose="020F07040305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 VISUALIZATION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venir Next LT Pro Light" panose="020B0304020202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Data visualization involves representing data in graphical formats like charts, graphs, and maps to make it easier to understand and analyze.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venir Next LT Pro Light" panose="020B0304020202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Effective visualizations can reveal patterns, trends, and insights that might be hidden in raw data. </a:t>
            </a:r>
            <a:endParaRPr lang="en-IN" sz="2000" dirty="0">
              <a:latin typeface="Avenir Next LT Pro Light" panose="020B030402020202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442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D7A6943-23C9-4907-BB1F-BBA6CA28F3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7237308"/>
              </p:ext>
            </p:extLst>
          </p:nvPr>
        </p:nvGraphicFramePr>
        <p:xfrm>
          <a:off x="831532" y="1419028"/>
          <a:ext cx="8979218" cy="4676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D09679-9DD1-D9C2-FD95-1FD1EEC6A187}"/>
              </a:ext>
            </a:extLst>
          </p:cNvPr>
          <p:cNvSpPr txBox="1"/>
          <p:nvPr/>
        </p:nvSpPr>
        <p:spPr>
          <a:xfrm>
            <a:off x="1295400" y="1447800"/>
            <a:ext cx="861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dirty="0"/>
              <a:t>In summary, a comprehensive conclusion for a data analysis in a research study involves a strategic synthesis of key finding of the performance level of an each employee specifically and their implications,  contribution to the organization as a brief 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D2D146-1F15-B0E4-B87F-C7F605E4966A}"/>
              </a:ext>
            </a:extLst>
          </p:cNvPr>
          <p:cNvSpPr txBox="1"/>
          <p:nvPr/>
        </p:nvSpPr>
        <p:spPr>
          <a:xfrm>
            <a:off x="870671" y="1740367"/>
            <a:ext cx="726367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Employee analysis involves evaluating various aspects of employee performance and behavior to optimize organizational effectiveness.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It includes assessing skills, productivity, and job satisfaction to identify strengths and areas for improvement.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This analysis helps in making informed decisions about training, promotions, and resource allocation.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Additionally, it can aid in developing tailored strategies for employee development and retention.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Ultimately, effective employee analysis contributes to a more motivated and efficient workforce.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5EF6E-CF37-D536-FA2A-51FD75A045DC}"/>
              </a:ext>
            </a:extLst>
          </p:cNvPr>
          <p:cNvSpPr txBox="1"/>
          <p:nvPr/>
        </p:nvSpPr>
        <p:spPr>
          <a:xfrm>
            <a:off x="682332" y="2070882"/>
            <a:ext cx="90011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7F5A3A-B9D3-661C-8B6F-E1C0F804E402}"/>
              </a:ext>
            </a:extLst>
          </p:cNvPr>
          <p:cNvSpPr txBox="1"/>
          <p:nvPr/>
        </p:nvSpPr>
        <p:spPr>
          <a:xfrm>
            <a:off x="829896" y="2070882"/>
            <a:ext cx="7296541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/>
              <a:t>Highlight Important Data: </a:t>
            </a:r>
            <a:r>
              <a:rPr lang="en-US" dirty="0"/>
              <a:t>Make key data points stand out with different colors, fonts, or styles.</a:t>
            </a:r>
          </a:p>
          <a:p>
            <a:pPr marL="342900" indent="-342900">
              <a:buAutoNum type="arabicPeriod"/>
            </a:pPr>
            <a:r>
              <a:rPr lang="en-US" sz="2000" b="1" dirty="0"/>
              <a:t>Identify Trends and Patterns</a:t>
            </a:r>
            <a:r>
              <a:rPr lang="en-US" dirty="0"/>
              <a:t>: Quickly spot trends or patterns in data by applying visual cues.</a:t>
            </a:r>
          </a:p>
          <a:p>
            <a:pPr marL="342900" indent="-342900">
              <a:buAutoNum type="arabicPeriod"/>
            </a:pPr>
            <a:r>
              <a:rPr lang="en-US" sz="2000" b="1" dirty="0"/>
              <a:t>Improve Data Analysis</a:t>
            </a:r>
            <a:r>
              <a:rPr lang="en-US" dirty="0"/>
              <a:t>: Enhance data readability and make analysis easier by visually distinguishing between different types of data.</a:t>
            </a:r>
          </a:p>
          <a:p>
            <a:pPr marL="342900" indent="-342900">
              <a:buAutoNum type="arabicPeriod"/>
            </a:pPr>
            <a:r>
              <a:rPr lang="en-US" sz="2000" b="1" dirty="0"/>
              <a:t>Detect Errors or Outliers</a:t>
            </a:r>
            <a:r>
              <a:rPr lang="en-US" dirty="0"/>
              <a:t>: Spot anomalies or errors in data by applying specific formatting rules. Overall, conditional formatting makes easier to interpret and analyze data efficiently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8AB55-887E-CCBA-25DC-5340EC680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21" y="1688040"/>
            <a:ext cx="8162925" cy="40790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2C7D76-8581-756F-6E55-45A4DCD8AEE6}"/>
              </a:ext>
            </a:extLst>
          </p:cNvPr>
          <p:cNvSpPr txBox="1"/>
          <p:nvPr/>
        </p:nvSpPr>
        <p:spPr>
          <a:xfrm>
            <a:off x="4495800" y="4724400"/>
            <a:ext cx="1366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ighlight>
                  <a:srgbClr val="C0C0C0"/>
                </a:highlight>
                <a:latin typeface="Arial Rounded MT Bold" panose="020F0704030504030204" pitchFamily="34" charset="0"/>
              </a:rPr>
              <a:t>Employer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1EB85E-868D-CE4C-E4F1-F57739D7DA60}"/>
              </a:ext>
            </a:extLst>
          </p:cNvPr>
          <p:cNvSpPr txBox="1"/>
          <p:nvPr/>
        </p:nvSpPr>
        <p:spPr>
          <a:xfrm>
            <a:off x="6096000" y="4724400"/>
            <a:ext cx="1290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highlight>
                  <a:srgbClr val="C0C0C0"/>
                </a:highlight>
                <a:latin typeface="Arial Rounded MT Bold" panose="020F0704030504030204" pitchFamily="34" charset="0"/>
              </a:rPr>
              <a:t>Employee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E2444F-5E7D-79E8-F5E1-7260C8163CDE}"/>
              </a:ext>
            </a:extLst>
          </p:cNvPr>
          <p:cNvSpPr txBox="1"/>
          <p:nvPr/>
        </p:nvSpPr>
        <p:spPr>
          <a:xfrm>
            <a:off x="7447987" y="4724400"/>
            <a:ext cx="1671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highlight>
                  <a:srgbClr val="C0C0C0"/>
                </a:highlight>
                <a:latin typeface="Arial Rounded MT Bold" panose="020F0704030504030204" pitchFamily="34" charset="0"/>
              </a:rPr>
              <a:t>Organisation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CA7ACA-69D7-CC22-9082-E97476EA491F}"/>
              </a:ext>
            </a:extLst>
          </p:cNvPr>
          <p:cNvSpPr txBox="1"/>
          <p:nvPr/>
        </p:nvSpPr>
        <p:spPr>
          <a:xfrm>
            <a:off x="3424164" y="2520721"/>
            <a:ext cx="747243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Conditional Formatting –Highlight the Missing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Filter – Remove  the missing value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Formulae – Find out the Performance level using formula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Pivot – Summary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Graph – Data Visualization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9F25F-2268-D7A5-1BC8-B37725880E59}"/>
              </a:ext>
            </a:extLst>
          </p:cNvPr>
          <p:cNvSpPr txBox="1"/>
          <p:nvPr/>
        </p:nvSpPr>
        <p:spPr>
          <a:xfrm>
            <a:off x="1143000" y="1674674"/>
            <a:ext cx="8305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Employee dataset – Kaggle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26 Features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Employee ID- DE5B5E0E981696191474813EBC226A7F                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Name – Text                                                                                           Performance Level – Very High , High , Medium , Low     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Gender – Male , Female                                                          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Employee Ratings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Business Unit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066800" y="1866753"/>
            <a:ext cx="922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Performance level                                        </a:t>
            </a:r>
          </a:p>
          <a:p>
            <a:r>
              <a:rPr lang="en-US" sz="2800" dirty="0"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 =IFS(Z8&gt;=5,"VERY HIGH“Z8&gt;=4,"HIGH",Z8&gt;=3,"MED", TRUE, "LOW")</a:t>
            </a:r>
            <a:endParaRPr lang="en-IN" sz="2800" dirty="0">
              <a:latin typeface="Gadugi" panose="020B0502040204020203" pitchFamily="34" charset="0"/>
              <a:ea typeface="Gadugi" panose="020B0502040204020203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558</Words>
  <Application>Microsoft Office PowerPoint</Application>
  <PresentationFormat>Widescreen</PresentationFormat>
  <Paragraphs>89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Arial Rounded MT Bold</vt:lpstr>
      <vt:lpstr>Avenir Next LT Pro Light</vt:lpstr>
      <vt:lpstr>Calibri</vt:lpstr>
      <vt:lpstr>Calibri Light</vt:lpstr>
      <vt:lpstr>Cambria Math</vt:lpstr>
      <vt:lpstr>Gadugi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ELCOT</cp:lastModifiedBy>
  <cp:revision>20</cp:revision>
  <dcterms:created xsi:type="dcterms:W3CDTF">2024-03-29T15:07:22Z</dcterms:created>
  <dcterms:modified xsi:type="dcterms:W3CDTF">2024-08-29T20:08:47Z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