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1" r:id="rId10"/>
    <p:sldId id="331" r:id="rId11"/>
    <p:sldId id="285" r:id="rId12"/>
    <p:sldId id="288" r:id="rId13"/>
    <p:sldId id="265" r:id="rId14"/>
    <p:sldId id="269" r:id="rId15"/>
    <p:sldId id="266" r:id="rId16"/>
    <p:sldId id="267" r:id="rId17"/>
    <p:sldId id="300" r:id="rId18"/>
    <p:sldId id="299" r:id="rId19"/>
    <p:sldId id="303" r:id="rId20"/>
    <p:sldId id="270" r:id="rId21"/>
    <p:sldId id="272" r:id="rId22"/>
    <p:sldId id="274" r:id="rId23"/>
    <p:sldId id="302" r:id="rId24"/>
    <p:sldId id="278" r:id="rId25"/>
    <p:sldId id="279" r:id="rId26"/>
    <p:sldId id="268" r:id="rId27"/>
    <p:sldId id="293" r:id="rId28"/>
    <p:sldId id="289" r:id="rId29"/>
    <p:sldId id="328" r:id="rId30"/>
    <p:sldId id="290" r:id="rId31"/>
    <p:sldId id="304" r:id="rId32"/>
    <p:sldId id="330" r:id="rId33"/>
    <p:sldId id="291" r:id="rId34"/>
    <p:sldId id="321" r:id="rId35"/>
    <p:sldId id="322" r:id="rId36"/>
    <p:sldId id="292" r:id="rId37"/>
    <p:sldId id="325" r:id="rId38"/>
    <p:sldId id="327" r:id="rId39"/>
    <p:sldId id="32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1-03-20T15:15:03.4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98 0,'0'24,"-24"0,0-24,24 48,-24-24,24-24,0 0,0 47,-24-47,24 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E691-052C-790B-6D1D-FD6F89E6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4FB8CF-F93B-9AFB-40FB-2D562FAD1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33112-222A-FD33-2ECF-C645EED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78E85-64C4-4122-2AAC-1B836DA9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DB642-083C-92C8-3F9A-90DD5F34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6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E588E-3AC9-D8DF-21ED-02E005A9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5590C-EDEB-7E33-C074-E1346D1BB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321EC-A0B9-438F-DC1F-381A254C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25D99-2B6C-E861-285E-411032CF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B9714-699F-5AF9-9F31-DE9778E4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9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875729-6AAE-540F-4F43-8A0FCD88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E5B5CD-9C14-7BE0-524D-8626773D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7879F-8695-6855-969E-CBBEF80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8944B-B9F2-72B2-79A3-5598CD69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99AAC-50B5-74D3-75B6-390A727F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8EE06-313F-A4AE-05AD-03E8D3422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F573C-F704-73C6-B8F8-549B85F2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36A09-94AD-734E-E25F-A6B4284F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7B70B-3BDE-EDC3-D307-B0B23788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31569-C547-A31A-6485-8E35C189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2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4B2C8-F9D1-E88E-CC4D-1ACD735C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32905-A503-AEC7-05A8-CC0C2102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A14E8-EF84-0F8E-4F70-36FD35DE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51BC6-69F5-E210-A5E7-DB76804E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A6022-63F3-94EB-FF1E-33C212F7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5C724-0625-A242-46DD-3F5DDE7A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3A18F-963F-1CC2-5364-030D7F71D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AAAD0-B9D3-EB56-467B-A603CCBD3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3F656-9AE5-A2A8-0792-E04C3D5C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D46F5-05FF-7CCD-AE16-F6B645D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58F80-F2D1-624D-2231-9B01A1B3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739FF-3672-2195-F327-383ADEED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E38AE-BA05-356D-8D24-7209EF67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3C212-8BDB-DD67-87C4-98F8E0CA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F8E2A-2960-DA8F-5E8F-24BDB68D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20923D-FBD2-1E6E-A51C-4795117C5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05DB9C-BB39-13F8-B141-F7609214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9432D0-11CD-4360-5DAC-B1C117C4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2E3956-5698-3E19-0EA7-6455E58B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6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62FC3-A14C-2638-E44A-668CE932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D4E232-62ED-2057-DAEE-8BC4D02C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EF3830-C425-672E-6E56-6791BED5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C9A911-47D0-D061-D733-F64A6404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EE4B40-7BB5-C97C-D381-7359BD6E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4956DB-19B2-791D-9117-FD9C7C6C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15CA4-6CAF-5AA6-9D3B-B6468F2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D4012-00F0-46E3-E41D-E4E013CD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AA2B4-8304-90F6-365B-7A0228F4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FE895-CFE4-FCE5-85BA-EF20093D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667BEF-7A8C-F003-949B-9656F99E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4794A-CE66-E04C-22B6-4B6C9FD5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2345D-964C-99B3-5C9F-01D5E98E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4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DE877-51AE-6A48-C3E5-9475D158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2189D9-2B72-C852-34E2-EFFDE18EE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9C6789-764B-6CBE-CA3A-DB4817B05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2694F2-8267-CC53-99F7-417D5AFB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4EB44-69BF-5976-4AAC-328137EA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956DD-0B4B-8EBE-774D-278BB59A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7F74D7-3B94-6DE3-7F6F-A91A8186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4B184-681C-0A73-E37F-6483AB2D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BD485-4070-04ED-345A-7D0031CD0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3DEF-95FA-4B72-98FD-42D61B5EE67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71D1A-3DC2-A49E-5C71-7244115CD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B6AA9-1D33-1A68-11DE-745FF49EB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F648-BA4D-4FA1-83DA-ACF64513C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7.png"/><Relationship Id="rId4" Type="http://schemas.openxmlformats.org/officeDocument/2006/relationships/hyperlink" Target="2.31&#23433;&#22521;&#29615;&#36335;&#23450;&#29702;&#31616;&#21333;&#35777;&#26126;.ppt" TargetMode="External"/><Relationship Id="rId9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64.w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63.png"/><Relationship Id="rId4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5.w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64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68.wmf"/><Relationship Id="rId4" Type="http://schemas.openxmlformats.org/officeDocument/2006/relationships/image" Target="../media/image63.png"/><Relationship Id="rId9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9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9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4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56.bin"/><Relationship Id="rId2" Type="http://schemas.openxmlformats.org/officeDocument/2006/relationships/image" Target="../media/image101.png"/><Relationship Id="rId16" Type="http://schemas.openxmlformats.org/officeDocument/2006/relationships/image" Target="../media/image10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10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image" Target="../media/image5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F5E98-747D-979F-E3DD-CE6EA4178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第二章 静磁场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1CDF42-9F54-236F-F208-05C7EEC2D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3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46100-98A6-BABD-D582-4177904B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B7837-ACB5-170D-870E-4843E9AF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29A09C-94C3-D2F1-D788-25FAD83AF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5" y="1119939"/>
            <a:ext cx="2378746" cy="30801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7D5814-5394-61D1-7AB7-21A02E0E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0" y="2128157"/>
            <a:ext cx="7734970" cy="4183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178106-280D-1AF2-1032-D599D532E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40" y="718335"/>
            <a:ext cx="5730737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5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>
            <a:extLst>
              <a:ext uri="{FF2B5EF4-FFF2-40B4-BE49-F238E27FC236}">
                <a16:creationId xmlns:a16="http://schemas.microsoft.com/office/drawing/2014/main" id="{0B6875F6-EE6F-3E46-6387-46D447C6D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安培环路定理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67BC2E-5C63-1870-23C1-4DF283D3B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0"/>
            <a:ext cx="8110537" cy="16002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表述：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 algn="just"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磁感应强度沿任何闭合环路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的线积分，等于穿过这环路所有电流强度的代数和的</a:t>
            </a:r>
            <a:r>
              <a:rPr lang="zh-CN" altLang="en-US" b="1" i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1600" b="1" i="1" baseline="-25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倍</a:t>
            </a:r>
          </a:p>
        </p:txBody>
      </p:sp>
      <p:sp>
        <p:nvSpPr>
          <p:cNvPr id="14345" name="Rectangle 6">
            <a:extLst>
              <a:ext uri="{FF2B5EF4-FFF2-40B4-BE49-F238E27FC236}">
                <a16:creationId xmlns:a16="http://schemas.microsoft.com/office/drawing/2014/main" id="{4D0513E0-8323-7481-C8ED-34A9BEB5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31670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795BA579-0E25-AE56-A1DC-EAEAF503B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657601"/>
          <a:ext cx="27432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54100" imgH="381000" progId="Equation.3">
                  <p:embed/>
                </p:oleObj>
              </mc:Choice>
              <mc:Fallback>
                <p:oleObj r:id="rId2" imgW="1054100" imgH="381000" progId="Equation.3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795BA579-0E25-AE56-A1DC-EAEAF503B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7601"/>
                        <a:ext cx="2743200" cy="10271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" name="Picture 7" descr="ne232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F65F33B5-9F8C-B711-687D-3A88DB27E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581400"/>
            <a:ext cx="27432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Rectangle 9">
            <a:extLst>
              <a:ext uri="{FF2B5EF4-FFF2-40B4-BE49-F238E27FC236}">
                <a16:creationId xmlns:a16="http://schemas.microsoft.com/office/drawing/2014/main" id="{B134135C-24EE-5CCF-5BA2-7FD3B470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31908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970AAA23-3928-92D9-2D4E-4882B34E60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953000"/>
          <a:ext cx="21336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39392" imgH="355446" progId="Equation.3">
                  <p:embed/>
                </p:oleObj>
              </mc:Choice>
              <mc:Fallback>
                <p:oleObj r:id="rId6" imgW="939392" imgH="355446" progId="Equation.3">
                  <p:embed/>
                  <p:pic>
                    <p:nvPicPr>
                      <p:cNvPr id="7176" name="Object 8">
                        <a:extLst>
                          <a:ext uri="{FF2B5EF4-FFF2-40B4-BE49-F238E27FC236}">
                            <a16:creationId xmlns:a16="http://schemas.microsoft.com/office/drawing/2014/main" id="{970AAA23-3928-92D9-2D4E-4882B34E60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53000"/>
                        <a:ext cx="2133600" cy="801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Line 10">
            <a:extLst>
              <a:ext uri="{FF2B5EF4-FFF2-40B4-BE49-F238E27FC236}">
                <a16:creationId xmlns:a16="http://schemas.microsoft.com/office/drawing/2014/main" id="{12320D0F-A84D-0DE6-7907-959D34E1F5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800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340" name="Ink 12">
                <a:extLst>
                  <a:ext uri="{FF2B5EF4-FFF2-40B4-BE49-F238E27FC236}">
                    <a16:creationId xmlns:a16="http://schemas.microsoft.com/office/drawing/2014/main" id="{34973763-0B91-F3B2-8FF2-494EEE6AA99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59975" y="5554663"/>
              <a:ext cx="33338" cy="69850"/>
            </p14:xfrm>
          </p:contentPart>
        </mc:Choice>
        <mc:Fallback xmlns="">
          <p:pic>
            <p:nvPicPr>
              <p:cNvPr id="14340" name="Ink 12">
                <a:extLst>
                  <a:ext uri="{FF2B5EF4-FFF2-40B4-BE49-F238E27FC236}">
                    <a16:creationId xmlns:a16="http://schemas.microsoft.com/office/drawing/2014/main" id="{34973763-0B91-F3B2-8FF2-494EEE6AA99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51307" y="5545204"/>
                <a:ext cx="50674" cy="8876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1026">
            <a:extLst>
              <a:ext uri="{FF2B5EF4-FFF2-40B4-BE49-F238E27FC236}">
                <a16:creationId xmlns:a16="http://schemas.microsoft.com/office/drawing/2014/main" id="{CE00A028-4652-3110-2D0C-812FFD37F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安培环路定理的微分形式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id="{6C92CC50-47B5-1640-B06A-40671817A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2057400"/>
            <a:ext cx="3887787" cy="6858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利用斯托克斯定理</a:t>
            </a:r>
          </a:p>
        </p:txBody>
      </p:sp>
      <p:graphicFrame>
        <p:nvGraphicFramePr>
          <p:cNvPr id="19460" name="Object 1028">
            <a:extLst>
              <a:ext uri="{FF2B5EF4-FFF2-40B4-BE49-F238E27FC236}">
                <a16:creationId xmlns:a16="http://schemas.microsoft.com/office/drawing/2014/main" id="{F8D0508A-6A8F-B1A0-F4A5-F6B392FCAD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1" y="2667001"/>
          <a:ext cx="26765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380880" progId="Equation.3">
                  <p:embed/>
                </p:oleObj>
              </mc:Choice>
              <mc:Fallback>
                <p:oleObj name="Equation" r:id="rId2" imgW="1028520" imgH="380880" progId="Equation.3">
                  <p:embed/>
                  <p:pic>
                    <p:nvPicPr>
                      <p:cNvPr id="19460" name="Object 1028">
                        <a:extLst>
                          <a:ext uri="{FF2B5EF4-FFF2-40B4-BE49-F238E27FC236}">
                            <a16:creationId xmlns:a16="http://schemas.microsoft.com/office/drawing/2014/main" id="{F8D0508A-6A8F-B1A0-F4A5-F6B392FCAD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2667001"/>
                        <a:ext cx="2676525" cy="10271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029">
            <a:extLst>
              <a:ext uri="{FF2B5EF4-FFF2-40B4-BE49-F238E27FC236}">
                <a16:creationId xmlns:a16="http://schemas.microsoft.com/office/drawing/2014/main" id="{4AB4D12E-9657-09F2-509F-40B5AE014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810000"/>
          <a:ext cx="37607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393480" progId="Equation.3">
                  <p:embed/>
                </p:oleObj>
              </mc:Choice>
              <mc:Fallback>
                <p:oleObj name="Equation" r:id="rId4" imgW="1650960" imgH="393480" progId="Equation.3">
                  <p:embed/>
                  <p:pic>
                    <p:nvPicPr>
                      <p:cNvPr id="19461" name="Object 1029">
                        <a:extLst>
                          <a:ext uri="{FF2B5EF4-FFF2-40B4-BE49-F238E27FC236}">
                            <a16:creationId xmlns:a16="http://schemas.microsoft.com/office/drawing/2014/main" id="{4AB4D12E-9657-09F2-509F-40B5AE014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3760788" cy="8969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1030">
            <a:extLst>
              <a:ext uri="{FF2B5EF4-FFF2-40B4-BE49-F238E27FC236}">
                <a16:creationId xmlns:a16="http://schemas.microsoft.com/office/drawing/2014/main" id="{143BD31B-7B34-1B34-A41E-79F9269E5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29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3" name="AutoShape 1031">
            <a:extLst>
              <a:ext uri="{FF2B5EF4-FFF2-40B4-BE49-F238E27FC236}">
                <a16:creationId xmlns:a16="http://schemas.microsoft.com/office/drawing/2014/main" id="{62681154-8F25-A84F-F1E1-7CC22CA4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429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AutoShape 1032">
            <a:extLst>
              <a:ext uri="{FF2B5EF4-FFF2-40B4-BE49-F238E27FC236}">
                <a16:creationId xmlns:a16="http://schemas.microsoft.com/office/drawing/2014/main" id="{C273D91B-0511-EEA4-D308-BB03A9D7A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81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5" name="Object 1033">
            <a:extLst>
              <a:ext uri="{FF2B5EF4-FFF2-40B4-BE49-F238E27FC236}">
                <a16:creationId xmlns:a16="http://schemas.microsoft.com/office/drawing/2014/main" id="{EB4D631A-83DA-7977-EFE5-1E7EFC3EF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9550" y="3255964"/>
          <a:ext cx="24765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66400" progId="Equation.3">
                  <p:embed/>
                </p:oleObj>
              </mc:Choice>
              <mc:Fallback>
                <p:oleObj name="Equation" r:id="rId6" imgW="761760" imgH="266400" progId="Equation.3">
                  <p:embed/>
                  <p:pic>
                    <p:nvPicPr>
                      <p:cNvPr id="19465" name="Object 1033">
                        <a:extLst>
                          <a:ext uri="{FF2B5EF4-FFF2-40B4-BE49-F238E27FC236}">
                            <a16:creationId xmlns:a16="http://schemas.microsoft.com/office/drawing/2014/main" id="{EB4D631A-83DA-7977-EFE5-1E7EFC3EF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50" y="3255964"/>
                        <a:ext cx="2476500" cy="8667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AutoShape 1034">
            <a:extLst>
              <a:ext uri="{FF2B5EF4-FFF2-40B4-BE49-F238E27FC236}">
                <a16:creationId xmlns:a16="http://schemas.microsoft.com/office/drawing/2014/main" id="{7F736C8A-A789-477A-31F6-2D1EEAE0654A}"/>
              </a:ext>
            </a:extLst>
          </p:cNvPr>
          <p:cNvSpPr>
            <a:spLocks/>
          </p:cNvSpPr>
          <p:nvPr/>
        </p:nvSpPr>
        <p:spPr bwMode="auto">
          <a:xfrm>
            <a:off x="7315200" y="4473575"/>
            <a:ext cx="1752600" cy="609600"/>
          </a:xfrm>
          <a:prstGeom prst="borderCallout2">
            <a:avLst>
              <a:gd name="adj1" fmla="val 18750"/>
              <a:gd name="adj2" fmla="val 104347"/>
              <a:gd name="adj3" fmla="val 18750"/>
              <a:gd name="adj4" fmla="val 124819"/>
              <a:gd name="adj5" fmla="val -66407"/>
              <a:gd name="adj6" fmla="val 145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微分形式</a:t>
            </a:r>
          </a:p>
        </p:txBody>
      </p:sp>
      <p:sp>
        <p:nvSpPr>
          <p:cNvPr id="19467" name="Text Box 1035">
            <a:extLst>
              <a:ext uri="{FF2B5EF4-FFF2-40B4-BE49-F238E27FC236}">
                <a16:creationId xmlns:a16="http://schemas.microsoft.com/office/drawing/2014/main" id="{30AA4CD5-EEA6-8B50-D14B-5D8CEF3D0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00"/>
            <a:ext cx="624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en-US" altLang="zh-CN" sz="3200" b="1" i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的旋度不为零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有旋场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常见模型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无限长电流圆柱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2B51FF-DAC7-FAED-7DE0-538115D0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762" y="621383"/>
            <a:ext cx="3444334" cy="56152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5B2585-3037-7C5D-A433-B9090D8D5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04" y="2852469"/>
            <a:ext cx="4194813" cy="18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5">
            <a:extLst>
              <a:ext uri="{FF2B5EF4-FFF2-40B4-BE49-F238E27FC236}">
                <a16:creationId xmlns:a16="http://schemas.microsoft.com/office/drawing/2014/main" id="{0F74E767-847F-E780-75AE-AB698E96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781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5BBED118-8755-A425-3FEB-79B821B125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676401"/>
          <a:ext cx="6705600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36800" imgH="889000" progId="Equation.3">
                  <p:embed/>
                </p:oleObj>
              </mc:Choice>
              <mc:Fallback>
                <p:oleObj r:id="rId2" imgW="2336800" imgH="889000" progId="Equation.3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5BBED118-8755-A425-3FEB-79B821B12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76401"/>
                        <a:ext cx="6705600" cy="251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7">
            <a:extLst>
              <a:ext uri="{FF2B5EF4-FFF2-40B4-BE49-F238E27FC236}">
                <a16:creationId xmlns:a16="http://schemas.microsoft.com/office/drawing/2014/main" id="{AAD66420-E08C-0916-2EBA-A280596D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088" y="31527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E983B947-B2F5-9573-DC82-FEE321972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039" y="4114801"/>
          <a:ext cx="58753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93480" progId="Equation.3">
                  <p:embed/>
                </p:oleObj>
              </mc:Choice>
              <mc:Fallback>
                <p:oleObj name="Equation" r:id="rId4" imgW="2476440" imgH="393480" progId="Equation.3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E983B947-B2F5-9573-DC82-FEE321972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9" y="4114801"/>
                        <a:ext cx="5875337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9">
            <a:extLst>
              <a:ext uri="{FF2B5EF4-FFF2-40B4-BE49-F238E27FC236}">
                <a16:creationId xmlns:a16="http://schemas.microsoft.com/office/drawing/2014/main" id="{B0D6CB91-CEC6-0234-4EF5-0EB2A128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31527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8" name="Object 8">
            <a:extLst>
              <a:ext uri="{FF2B5EF4-FFF2-40B4-BE49-F238E27FC236}">
                <a16:creationId xmlns:a16="http://schemas.microsoft.com/office/drawing/2014/main" id="{3A91F02E-CC00-FA34-4E41-9113151FB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4925" y="5029201"/>
          <a:ext cx="6375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16120" imgH="393480" progId="Equation.3">
                  <p:embed/>
                </p:oleObj>
              </mc:Choice>
              <mc:Fallback>
                <p:oleObj name="Equation" r:id="rId6" imgW="2616120" imgH="393480" progId="Equation.3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:a16="http://schemas.microsoft.com/office/drawing/2014/main" id="{3A91F02E-CC00-FA34-4E41-9113151FB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029201"/>
                        <a:ext cx="63754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F3EAE-FB77-CBC4-6EC9-71CEDDC5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密绕螺线管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37C124-8348-6E7B-03CB-B5624AA2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336" y="1027906"/>
            <a:ext cx="4122777" cy="4183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F155D1-A00D-F4AE-118D-8B200A82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57" y="2575486"/>
            <a:ext cx="6995766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4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环形螺线管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EC103E-07FB-889A-F168-A250EF8DF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49" y="365125"/>
            <a:ext cx="3025402" cy="56773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4E0A8E-A952-BB29-2FE3-12656A17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36" y="2378075"/>
            <a:ext cx="5642832" cy="29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0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491294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载流圆线圈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39A659-0288-A87D-2994-34F14439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16" y="952314"/>
            <a:ext cx="3436918" cy="2827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69FFF5-A786-FEBB-63D7-B78397C2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4" y="952314"/>
            <a:ext cx="3939881" cy="17146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35D844-7D08-0BCF-C514-833832A2A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70" y="3127983"/>
            <a:ext cx="6942422" cy="30330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E28381-CBF4-A7D6-6DF6-874D906F5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232" y="4011922"/>
            <a:ext cx="3246401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2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09" y="104615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无限大载流平面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FF0A04-65B7-DCC8-4FD6-AC9C61A3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5" y="1624012"/>
            <a:ext cx="2933784" cy="41878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F2AD4D9-0113-9BD5-5FDE-D109044AE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013" y="2426875"/>
            <a:ext cx="5799323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6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1A4CD-245A-FF7C-9B41-572B4214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1D265-28A4-F71F-6D7C-55BC312F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21641F-AE80-9D5C-8135-046D0528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2" y="1027906"/>
            <a:ext cx="7443412" cy="2686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A90221-2FC3-9FAF-A8CB-A2A9954B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17" y="3672681"/>
            <a:ext cx="999516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5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毕奥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萨伐尔定律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如何寻找电流与磁场之间的关系？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如同求静电场能量只需导出能量密度一样，我们对于这种连续的电流我们需要得到微电流所产生的电场即可。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这个表达式应与什么有关？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首先至少要含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，其次也应与位置和角度有关，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即应为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实验困难：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无法像静电场的点电荷那样得到近似比较好的微电流源，实验中只能提供通电流的长直导线。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6B20AA6-7BE7-9B46-7FD0-2C302F756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4533"/>
              </p:ext>
            </p:extLst>
          </p:nvPr>
        </p:nvGraphicFramePr>
        <p:xfrm>
          <a:off x="8853487" y="2846808"/>
          <a:ext cx="2500313" cy="2734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114581" imgH="1219370" progId="Paint.Picture">
                  <p:embed/>
                </p:oleObj>
              </mc:Choice>
              <mc:Fallback>
                <p:oleObj name="位图图像" r:id="rId2" imgW="1114581" imgH="1219370" progId="Paint.Picture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905147F4-81A2-5884-6252-B4BFC52F9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3487" y="2846808"/>
                        <a:ext cx="2500313" cy="2734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539CEE2-F77A-A27F-D4ED-298A9A9FB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727" y="4747244"/>
            <a:ext cx="2004234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30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1026">
            <a:extLst>
              <a:ext uri="{FF2B5EF4-FFF2-40B4-BE49-F238E27FC236}">
                <a16:creationId xmlns:a16="http://schemas.microsoft.com/office/drawing/2014/main" id="{5EA11EF1-3DD6-84A2-4F43-12E5CC133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8" y="862013"/>
            <a:ext cx="7358062" cy="762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磁场的“高斯定理” 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051" name="Rectangle 1027">
            <a:extLst>
              <a:ext uri="{FF2B5EF4-FFF2-40B4-BE49-F238E27FC236}">
                <a16:creationId xmlns:a16="http://schemas.microsoft.com/office/drawing/2014/main" id="{FC48FD64-3567-71E7-33DC-5931B21B5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0"/>
            <a:ext cx="8110537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磁通量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任意磁场，磁通量定义为 </a:t>
            </a:r>
          </a:p>
        </p:txBody>
      </p:sp>
      <p:sp>
        <p:nvSpPr>
          <p:cNvPr id="5128" name="Rectangle 1029">
            <a:extLst>
              <a:ext uri="{FF2B5EF4-FFF2-40B4-BE49-F238E27FC236}">
                <a16:creationId xmlns:a16="http://schemas.microsoft.com/office/drawing/2014/main" id="{AD855E7F-56D8-BA98-B264-C5B6BA491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31527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2" name="Object 1028">
            <a:extLst>
              <a:ext uri="{FF2B5EF4-FFF2-40B4-BE49-F238E27FC236}">
                <a16:creationId xmlns:a16="http://schemas.microsoft.com/office/drawing/2014/main" id="{94BD47A6-C280-1486-5433-63724C26B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048000"/>
          <a:ext cx="2438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39392" imgH="393529" progId="Equation.3">
                  <p:embed/>
                </p:oleObj>
              </mc:Choice>
              <mc:Fallback>
                <p:oleObj r:id="rId2" imgW="939392" imgH="393529" progId="Equation.3">
                  <p:embed/>
                  <p:pic>
                    <p:nvPicPr>
                      <p:cNvPr id="2052" name="Object 1028">
                        <a:extLst>
                          <a:ext uri="{FF2B5EF4-FFF2-40B4-BE49-F238E27FC236}">
                            <a16:creationId xmlns:a16="http://schemas.microsoft.com/office/drawing/2014/main" id="{94BD47A6-C280-1486-5433-63724C26BB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0"/>
                        <a:ext cx="24384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1030">
            <a:extLst>
              <a:ext uri="{FF2B5EF4-FFF2-40B4-BE49-F238E27FC236}">
                <a16:creationId xmlns:a16="http://schemas.microsoft.com/office/drawing/2014/main" id="{1BAAE1AA-A2F0-E05F-83B5-1BEC9D68A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38601"/>
            <a:ext cx="79248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磁感应线的特点：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环绕电流的无头无尾的闭合线或伸向无穷远</a:t>
            </a:r>
          </a:p>
        </p:txBody>
      </p:sp>
      <p:sp>
        <p:nvSpPr>
          <p:cNvPr id="5130" name="Rectangle 1032">
            <a:extLst>
              <a:ext uri="{FF2B5EF4-FFF2-40B4-BE49-F238E27FC236}">
                <a16:creationId xmlns:a16="http://schemas.microsoft.com/office/drawing/2014/main" id="{27EA35B8-BAAC-1E39-8074-3AC947CC3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3162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5" name="Object 1031">
            <a:extLst>
              <a:ext uri="{FF2B5EF4-FFF2-40B4-BE49-F238E27FC236}">
                <a16:creationId xmlns:a16="http://schemas.microsoft.com/office/drawing/2014/main" id="{19BB4170-3E41-ED31-D46A-A4F50754D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257800"/>
          <a:ext cx="266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55700" imgH="381000" progId="Equation.3">
                  <p:embed/>
                </p:oleObj>
              </mc:Choice>
              <mc:Fallback>
                <p:oleObj r:id="rId4" imgW="1155700" imgH="381000" progId="Equation.3">
                  <p:embed/>
                  <p:pic>
                    <p:nvPicPr>
                      <p:cNvPr id="2055" name="Object 1031">
                        <a:extLst>
                          <a:ext uri="{FF2B5EF4-FFF2-40B4-BE49-F238E27FC236}">
                            <a16:creationId xmlns:a16="http://schemas.microsoft.com/office/drawing/2014/main" id="{19BB4170-3E41-ED31-D46A-A4F50754D1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2667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AutoShape 1033">
            <a:extLst>
              <a:ext uri="{FF2B5EF4-FFF2-40B4-BE49-F238E27FC236}">
                <a16:creationId xmlns:a16="http://schemas.microsoft.com/office/drawing/2014/main" id="{F373F18B-8476-6025-0591-852E6106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5486401"/>
            <a:ext cx="733425" cy="174625"/>
          </a:xfrm>
          <a:prstGeom prst="rightArrow">
            <a:avLst>
              <a:gd name="adj1" fmla="val 50000"/>
              <a:gd name="adj2" fmla="val 105000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8" name="Text Box 1034">
            <a:extLst>
              <a:ext uri="{FF2B5EF4-FFF2-40B4-BE49-F238E27FC236}">
                <a16:creationId xmlns:a16="http://schemas.microsoft.com/office/drawing/2014/main" id="{4FDBEB35-66DC-86A8-B425-63A865903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3340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磁高斯定理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无源场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>
            <a:extLst>
              <a:ext uri="{FF2B5EF4-FFF2-40B4-BE49-F238E27FC236}">
                <a16:creationId xmlns:a16="http://schemas.microsoft.com/office/drawing/2014/main" id="{85B8FB2E-8486-91D2-7066-5D68AF44A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862013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zh-CN"/>
              <a:t> 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5DA3C66-93E4-B0C0-50BE-089B5644E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228600"/>
            <a:ext cx="5259388" cy="1524000"/>
          </a:xfrm>
        </p:spPr>
        <p:txBody>
          <a:bodyPr/>
          <a:lstStyle/>
          <a:p>
            <a:pPr algn="just"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考察任一磁感应管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正截面为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，取任意闭合曲面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，磁感应管穿入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一次，穿出一次。</a:t>
            </a:r>
          </a:p>
        </p:txBody>
      </p:sp>
      <p:pic>
        <p:nvPicPr>
          <p:cNvPr id="6148" name="Picture 4" descr="Pict0017">
            <a:extLst>
              <a:ext uri="{FF2B5EF4-FFF2-40B4-BE49-F238E27FC236}">
                <a16:creationId xmlns:a16="http://schemas.microsoft.com/office/drawing/2014/main" id="{0FCF5CE0-885D-F8C8-7BFF-DA3925139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27051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Rectangle 6">
            <a:extLst>
              <a:ext uri="{FF2B5EF4-FFF2-40B4-BE49-F238E27FC236}">
                <a16:creationId xmlns:a16="http://schemas.microsoft.com/office/drawing/2014/main" id="{E67880C0-ACEB-8344-9A2E-85623E9D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3" y="32766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4" name="Object 1024">
            <a:extLst>
              <a:ext uri="{FF2B5EF4-FFF2-40B4-BE49-F238E27FC236}">
                <a16:creationId xmlns:a16="http://schemas.microsoft.com/office/drawing/2014/main" id="{6345818E-1958-2644-AB75-CB3349D51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905000"/>
          <a:ext cx="4495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90700" imgH="215900" progId="Equation.3">
                  <p:embed/>
                </p:oleObj>
              </mc:Choice>
              <mc:Fallback>
                <p:oleObj r:id="rId3" imgW="1790700" imgH="215900" progId="Equation.3">
                  <p:embed/>
                  <p:pic>
                    <p:nvPicPr>
                      <p:cNvPr id="26624" name="Object 1024">
                        <a:extLst>
                          <a:ext uri="{FF2B5EF4-FFF2-40B4-BE49-F238E27FC236}">
                            <a16:creationId xmlns:a16="http://schemas.microsoft.com/office/drawing/2014/main" id="{6345818E-1958-2644-AB75-CB3349D51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4495800" cy="5461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8">
            <a:extLst>
              <a:ext uri="{FF2B5EF4-FFF2-40B4-BE49-F238E27FC236}">
                <a16:creationId xmlns:a16="http://schemas.microsoft.com/office/drawing/2014/main" id="{1B25EEBD-335E-2E46-2EF3-6F96CE1D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3162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5" name="Object 1025">
            <a:extLst>
              <a:ext uri="{FF2B5EF4-FFF2-40B4-BE49-F238E27FC236}">
                <a16:creationId xmlns:a16="http://schemas.microsoft.com/office/drawing/2014/main" id="{EBA253C1-DDC8-CF04-E9D5-8A88B627B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895601"/>
          <a:ext cx="78486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835400" imgH="406400" progId="Equation.3">
                  <p:embed/>
                </p:oleObj>
              </mc:Choice>
              <mc:Fallback>
                <p:oleObj r:id="rId5" imgW="3835400" imgH="406400" progId="Equation.3">
                  <p:embed/>
                  <p:pic>
                    <p:nvPicPr>
                      <p:cNvPr id="26625" name="Object 1025">
                        <a:extLst>
                          <a:ext uri="{FF2B5EF4-FFF2-40B4-BE49-F238E27FC236}">
                            <a16:creationId xmlns:a16="http://schemas.microsoft.com/office/drawing/2014/main" id="{EBA253C1-DDC8-CF04-E9D5-8A88B627B3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1"/>
                        <a:ext cx="78486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0">
            <a:extLst>
              <a:ext uri="{FF2B5EF4-FFF2-40B4-BE49-F238E27FC236}">
                <a16:creationId xmlns:a16="http://schemas.microsoft.com/office/drawing/2014/main" id="{10135A6B-07E1-270D-26DB-5C7250E84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31718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6" name="Object 1026">
            <a:extLst>
              <a:ext uri="{FF2B5EF4-FFF2-40B4-BE49-F238E27FC236}">
                <a16:creationId xmlns:a16="http://schemas.microsoft.com/office/drawing/2014/main" id="{FE373321-647B-DBF7-BBA5-9B7712143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886200"/>
          <a:ext cx="76200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810000" imgH="393700" progId="Equation.3">
                  <p:embed/>
                </p:oleObj>
              </mc:Choice>
              <mc:Fallback>
                <p:oleObj r:id="rId7" imgW="3810000" imgH="393700" progId="Equation.3">
                  <p:embed/>
                  <p:pic>
                    <p:nvPicPr>
                      <p:cNvPr id="26626" name="Object 1026">
                        <a:extLst>
                          <a:ext uri="{FF2B5EF4-FFF2-40B4-BE49-F238E27FC236}">
                            <a16:creationId xmlns:a16="http://schemas.microsoft.com/office/drawing/2014/main" id="{FE373321-647B-DBF7-BBA5-9B77121432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86200"/>
                        <a:ext cx="76200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2">
            <a:extLst>
              <a:ext uri="{FF2B5EF4-FFF2-40B4-BE49-F238E27FC236}">
                <a16:creationId xmlns:a16="http://schemas.microsoft.com/office/drawing/2014/main" id="{F0588743-AC58-EA5C-85E1-318E4DE26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2718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27" name="Object 1027">
            <a:extLst>
              <a:ext uri="{FF2B5EF4-FFF2-40B4-BE49-F238E27FC236}">
                <a16:creationId xmlns:a16="http://schemas.microsoft.com/office/drawing/2014/main" id="{2318576B-B619-49F7-0CB9-C66A75F4C8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876801"/>
          <a:ext cx="3657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24000" imgH="241300" progId="Equation.3">
                  <p:embed/>
                </p:oleObj>
              </mc:Choice>
              <mc:Fallback>
                <p:oleObj r:id="rId9" imgW="1524000" imgH="241300" progId="Equation.3">
                  <p:embed/>
                  <p:pic>
                    <p:nvPicPr>
                      <p:cNvPr id="26627" name="Object 1027">
                        <a:extLst>
                          <a:ext uri="{FF2B5EF4-FFF2-40B4-BE49-F238E27FC236}">
                            <a16:creationId xmlns:a16="http://schemas.microsoft.com/office/drawing/2014/main" id="{2318576B-B619-49F7-0CB9-C66A75F4C8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76801"/>
                        <a:ext cx="36576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3">
            <a:extLst>
              <a:ext uri="{FF2B5EF4-FFF2-40B4-BE49-F238E27FC236}">
                <a16:creationId xmlns:a16="http://schemas.microsoft.com/office/drawing/2014/main" id="{44800D8E-CF01-CA60-227D-1B414EF28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1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结论：任一磁感应管经闭合曲面</a:t>
            </a:r>
            <a:r>
              <a:rPr lang="en-US" altLang="zh-CN" sz="2800" b="1" i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的磁通量为零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>
            <a:extLst>
              <a:ext uri="{FF2B5EF4-FFF2-40B4-BE49-F238E27FC236}">
                <a16:creationId xmlns:a16="http://schemas.microsoft.com/office/drawing/2014/main" id="{B9100284-E51E-F4E7-1AC2-5DFA85657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9" y="922339"/>
            <a:ext cx="8162925" cy="701675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磁高斯定理的微分形式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7A7C31-FF1D-15BE-0783-5831B5E1E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1905000"/>
            <a:ext cx="4649787" cy="6858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利用数学的高斯定理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D249E19A-B495-4E11-4838-FCC6EDB09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667000"/>
          <a:ext cx="266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700" imgH="381000" progId="Equation.3">
                  <p:embed/>
                </p:oleObj>
              </mc:Choice>
              <mc:Fallback>
                <p:oleObj r:id="rId2" imgW="1155700" imgH="3810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:a16="http://schemas.microsoft.com/office/drawing/2014/main" id="{D249E19A-B495-4E11-4838-FCC6EDB09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2667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897DB9F0-9F89-C4B3-F744-F1A25FC06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1" y="3886201"/>
          <a:ext cx="25304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393480" progId="Equation.3">
                  <p:embed/>
                </p:oleObj>
              </mc:Choice>
              <mc:Fallback>
                <p:oleObj name="Equation" r:id="rId4" imgW="939600" imgH="393480" progId="Equation.3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897DB9F0-9F89-C4B3-F744-F1A25FC06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3886201"/>
                        <a:ext cx="253047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AutoShape 6">
            <a:extLst>
              <a:ext uri="{FF2B5EF4-FFF2-40B4-BE49-F238E27FC236}">
                <a16:creationId xmlns:a16="http://schemas.microsoft.com/office/drawing/2014/main" id="{0C3CFC1F-D505-F765-374B-EF32EF42D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1"/>
            <a:ext cx="685800" cy="174625"/>
          </a:xfrm>
          <a:prstGeom prst="rightArrow">
            <a:avLst>
              <a:gd name="adj1" fmla="val 50000"/>
              <a:gd name="adj2" fmla="val 98182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EC2B2C19-4F1D-F942-C733-83F92941D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962400"/>
          <a:ext cx="1524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58800" imgH="228600" progId="Equation.3">
                  <p:embed/>
                </p:oleObj>
              </mc:Choice>
              <mc:Fallback>
                <p:oleObj r:id="rId6" imgW="558800" imgH="228600" progId="Equation.3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EC2B2C19-4F1D-F942-C733-83F92941D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962400"/>
                        <a:ext cx="15240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AutoShape 8">
            <a:extLst>
              <a:ext uri="{FF2B5EF4-FFF2-40B4-BE49-F238E27FC236}">
                <a16:creationId xmlns:a16="http://schemas.microsoft.com/office/drawing/2014/main" id="{74102C59-4FE5-B9CF-32DC-21BBEADB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766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7" name="AutoShape 9">
            <a:extLst>
              <a:ext uri="{FF2B5EF4-FFF2-40B4-BE49-F238E27FC236}">
                <a16:creationId xmlns:a16="http://schemas.microsoft.com/office/drawing/2014/main" id="{E4625634-57FA-74E5-F41B-A44DA272F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766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DA5DCCCF-E15C-52D1-FA02-69A6F3171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53000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说明恒磁场的散度为零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无源场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5413-4578-C3FC-48A8-022D421A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洛伦兹力与霍尔效应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915C1-3080-7EA8-5B49-0FA88B0F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点电荷在磁场中的受力为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则在电磁场中受力为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对于连续体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D3984A-19A4-69E9-67DA-CC7E04EC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71" y="2375514"/>
            <a:ext cx="1348857" cy="4877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F319F9-5A91-BE07-AEC0-153EA4839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020" y="3312769"/>
            <a:ext cx="2049958" cy="5944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887AD2-266C-0DB1-8968-6BE93C28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233" y="4350380"/>
            <a:ext cx="5433531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8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>
            <a:extLst>
              <a:ext uri="{FF2B5EF4-FFF2-40B4-BE49-F238E27FC236}">
                <a16:creationId xmlns:a16="http://schemas.microsoft.com/office/drawing/2014/main" id="{045570E2-CE2E-A800-797F-8AF281501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228600"/>
            <a:ext cx="3548063" cy="762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经典霍耳效应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39F0ED1-31EF-FE30-ADBC-0C64F48D8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5715000" cy="10668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原理：带电粒子在磁场中运动</a:t>
            </a:r>
          </a:p>
          <a:p>
            <a:pPr algn="just"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样品：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导体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半导体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长方形样品 </a:t>
            </a:r>
          </a:p>
        </p:txBody>
      </p:sp>
      <p:pic>
        <p:nvPicPr>
          <p:cNvPr id="28676" name="Picture 4" descr="ne271">
            <a:extLst>
              <a:ext uri="{FF2B5EF4-FFF2-40B4-BE49-F238E27FC236}">
                <a16:creationId xmlns:a16="http://schemas.microsoft.com/office/drawing/2014/main" id="{3375BAE5-6929-3D70-2396-5C83D46A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81000"/>
            <a:ext cx="3048000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>
            <a:extLst>
              <a:ext uri="{FF2B5EF4-FFF2-40B4-BE49-F238E27FC236}">
                <a16:creationId xmlns:a16="http://schemas.microsoft.com/office/drawing/2014/main" id="{395B6799-B3AC-E321-C9F6-8DF46B397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41910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载流子：带正电如图</a:t>
            </a:r>
            <a:r>
              <a:rPr lang="en-US" altLang="zh-CN" sz="2800" b="1">
                <a:latin typeface="宋体" panose="02010600030101010101" pitchFamily="2" charset="-122"/>
              </a:rPr>
              <a:t>a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载流子：带负电如图</a:t>
            </a:r>
            <a:r>
              <a:rPr lang="en-US" altLang="zh-CN" sz="2800" b="1">
                <a:latin typeface="宋体" panose="02010600030101010101" pitchFamily="2" charset="-122"/>
              </a:rPr>
              <a:t>b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宋体" panose="02010600030101010101" pitchFamily="2" charset="-122"/>
                <a:sym typeface="Wingdings 3" panose="05040102010807070707" pitchFamily="18" charset="2"/>
              </a:rPr>
              <a:t>实验表明：</a:t>
            </a:r>
          </a:p>
        </p:txBody>
      </p:sp>
      <p:sp>
        <p:nvSpPr>
          <p:cNvPr id="13322" name="Rectangle 8">
            <a:extLst>
              <a:ext uri="{FF2B5EF4-FFF2-40B4-BE49-F238E27FC236}">
                <a16:creationId xmlns:a16="http://schemas.microsoft.com/office/drawing/2014/main" id="{7EED30F2-5688-50A4-D82B-52E395F89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3162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9" name="Object 7">
            <a:extLst>
              <a:ext uri="{FF2B5EF4-FFF2-40B4-BE49-F238E27FC236}">
                <a16:creationId xmlns:a16="http://schemas.microsoft.com/office/drawing/2014/main" id="{7714B00E-D6C2-121C-A714-EBD530528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038600"/>
          <a:ext cx="1828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74364" imgH="393529" progId="Equation.3">
                  <p:embed/>
                </p:oleObj>
              </mc:Choice>
              <mc:Fallback>
                <p:oleObj r:id="rId3" imgW="774364" imgH="393529" progId="Equation.3">
                  <p:embed/>
                  <p:pic>
                    <p:nvPicPr>
                      <p:cNvPr id="28679" name="Object 7">
                        <a:extLst>
                          <a:ext uri="{FF2B5EF4-FFF2-40B4-BE49-F238E27FC236}">
                            <a16:creationId xmlns:a16="http://schemas.microsoft.com/office/drawing/2014/main" id="{7714B00E-D6C2-121C-A714-EBD530528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8600"/>
                        <a:ext cx="18288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AutoShape 10">
            <a:extLst>
              <a:ext uri="{FF2B5EF4-FFF2-40B4-BE49-F238E27FC236}">
                <a16:creationId xmlns:a16="http://schemas.microsoft.com/office/drawing/2014/main" id="{19ACF805-8C48-6CFE-1413-F5512BEDD105}"/>
              </a:ext>
            </a:extLst>
          </p:cNvPr>
          <p:cNvSpPr>
            <a:spLocks/>
          </p:cNvSpPr>
          <p:nvPr/>
        </p:nvSpPr>
        <p:spPr bwMode="auto">
          <a:xfrm>
            <a:off x="1524000" y="5181600"/>
            <a:ext cx="1600200" cy="457200"/>
          </a:xfrm>
          <a:prstGeom prst="borderCallout2">
            <a:avLst>
              <a:gd name="adj1" fmla="val 25000"/>
              <a:gd name="adj2" fmla="val 104764"/>
              <a:gd name="adj3" fmla="val 25000"/>
              <a:gd name="adj4" fmla="val 104764"/>
              <a:gd name="adj5" fmla="val -135069"/>
              <a:gd name="adj6" fmla="val 1410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Hall</a:t>
            </a:r>
            <a:r>
              <a:rPr lang="zh-CN" altLang="en-US" b="1">
                <a:latin typeface="宋体" panose="02010600030101010101" pitchFamily="2" charset="-122"/>
              </a:rPr>
              <a:t>系数</a:t>
            </a:r>
            <a:r>
              <a:rPr lang="zh-CN" altLang="en-US"/>
              <a:t> </a:t>
            </a:r>
          </a:p>
        </p:txBody>
      </p:sp>
      <p:pic>
        <p:nvPicPr>
          <p:cNvPr id="28683" name="Picture 11" descr="ne272">
            <a:extLst>
              <a:ext uri="{FF2B5EF4-FFF2-40B4-BE49-F238E27FC236}">
                <a16:creationId xmlns:a16="http://schemas.microsoft.com/office/drawing/2014/main" id="{142F1A4E-7517-A0F3-C100-204C8067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56388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5" name="Text Box 13">
            <a:extLst>
              <a:ext uri="{FF2B5EF4-FFF2-40B4-BE49-F238E27FC236}">
                <a16:creationId xmlns:a16="http://schemas.microsoft.com/office/drawing/2014/main" id="{8AE543EF-AF37-A3C8-95F5-E3C21984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72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sym typeface="Wingdings 3" panose="05040102010807070707" pitchFamily="18" charset="2"/>
              </a:rPr>
              <a:t>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5FC8DFD1-9395-6C15-F70F-C1357D342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572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  <a:sym typeface="Wingdings 3" panose="05040102010807070707" pitchFamily="18" charset="2"/>
              </a:rPr>
              <a:t>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327" name="Rectangle 16">
            <a:extLst>
              <a:ext uri="{FF2B5EF4-FFF2-40B4-BE49-F238E27FC236}">
                <a16:creationId xmlns:a16="http://schemas.microsoft.com/office/drawing/2014/main" id="{3C36C912-B4C2-BC47-9677-1AB785104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3162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87" name="Object 15">
            <a:extLst>
              <a:ext uri="{FF2B5EF4-FFF2-40B4-BE49-F238E27FC236}">
                <a16:creationId xmlns:a16="http://schemas.microsoft.com/office/drawing/2014/main" id="{EF5EC544-DAE9-693B-F5F7-ADA8CCE87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334001"/>
          <a:ext cx="12954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96641" imgH="393529" progId="Equation.3">
                  <p:embed/>
                </p:oleObj>
              </mc:Choice>
              <mc:Fallback>
                <p:oleObj r:id="rId6" imgW="596641" imgH="393529" progId="Equation.3">
                  <p:embed/>
                  <p:pic>
                    <p:nvPicPr>
                      <p:cNvPr id="28687" name="Object 15">
                        <a:extLst>
                          <a:ext uri="{FF2B5EF4-FFF2-40B4-BE49-F238E27FC236}">
                            <a16:creationId xmlns:a16="http://schemas.microsoft.com/office/drawing/2014/main" id="{EF5EC544-DAE9-693B-F5F7-ADA8CCE87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34001"/>
                        <a:ext cx="1295400" cy="842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Line 17">
            <a:extLst>
              <a:ext uri="{FF2B5EF4-FFF2-40B4-BE49-F238E27FC236}">
                <a16:creationId xmlns:a16="http://schemas.microsoft.com/office/drawing/2014/main" id="{8784218A-14D7-8B02-5ED0-F4B419954D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953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9" name="Object 13">
            <a:extLst>
              <a:ext uri="{FF2B5EF4-FFF2-40B4-BE49-F238E27FC236}">
                <a16:creationId xmlns:a16="http://schemas.microsoft.com/office/drawing/2014/main" id="{DF46FA37-16C9-1681-58A3-5B53180FD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3886201"/>
          <a:ext cx="740568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480" imgH="419040" progId="Equation.3">
                  <p:embed/>
                </p:oleObj>
              </mc:Choice>
              <mc:Fallback>
                <p:oleObj name="Equation" r:id="rId2" imgW="2895480" imgH="419040" progId="Equation.3">
                  <p:embed/>
                  <p:pic>
                    <p:nvPicPr>
                      <p:cNvPr id="29709" name="Object 13">
                        <a:extLst>
                          <a:ext uri="{FF2B5EF4-FFF2-40B4-BE49-F238E27FC236}">
                            <a16:creationId xmlns:a16="http://schemas.microsoft.com/office/drawing/2014/main" id="{DF46FA37-16C9-1681-58A3-5B53180FD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86201"/>
                        <a:ext cx="7405688" cy="10652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2">
            <a:extLst>
              <a:ext uri="{FF2B5EF4-FFF2-40B4-BE49-F238E27FC236}">
                <a16:creationId xmlns:a16="http://schemas.microsoft.com/office/drawing/2014/main" id="{7C402505-6EDB-0D30-74F5-84A79CB8C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8" y="862013"/>
            <a:ext cx="2633662" cy="762000"/>
          </a:xfrm>
        </p:spPr>
        <p:txBody>
          <a:bodyPr/>
          <a:lstStyle/>
          <a:p>
            <a:pPr algn="just" eaLnBrk="1" hangingPunct="1"/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Hall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系数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128BEE0-EDB8-B0F3-D2E3-FE9D50940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2820988" cy="10668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带电粒子受力平衡时</a:t>
            </a:r>
          </a:p>
        </p:txBody>
      </p:sp>
      <p:pic>
        <p:nvPicPr>
          <p:cNvPr id="29700" name="Picture 4" descr="ne272">
            <a:extLst>
              <a:ext uri="{FF2B5EF4-FFF2-40B4-BE49-F238E27FC236}">
                <a16:creationId xmlns:a16="http://schemas.microsoft.com/office/drawing/2014/main" id="{C4B1E617-A637-DF10-ADDE-B3A3B3CB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"/>
            <a:ext cx="56388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Rectangle 6">
            <a:extLst>
              <a:ext uri="{FF2B5EF4-FFF2-40B4-BE49-F238E27FC236}">
                <a16:creationId xmlns:a16="http://schemas.microsoft.com/office/drawing/2014/main" id="{605B8C96-6615-5F9A-BE37-1E8B9E46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32623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7DF8A117-CE24-0176-7DD7-1CF5E5B95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00400"/>
          <a:ext cx="2057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2080" imgH="203040" progId="Equation.3">
                  <p:embed/>
                </p:oleObj>
              </mc:Choice>
              <mc:Fallback>
                <p:oleObj name="Equation" r:id="rId5" imgW="622080" imgH="203040" progId="Equation.3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:a16="http://schemas.microsoft.com/office/drawing/2014/main" id="{7DF8A117-CE24-0176-7DD7-1CF5E5B95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2057400" cy="666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8">
            <a:extLst>
              <a:ext uri="{FF2B5EF4-FFF2-40B4-BE49-F238E27FC236}">
                <a16:creationId xmlns:a16="http://schemas.microsoft.com/office/drawing/2014/main" id="{A5A142A5-A177-F6E6-B31A-9A42C25E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3004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5224DF01-41B9-F67C-1E29-2D13F9CE7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1" y="3200400"/>
          <a:ext cx="17192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07960" imgH="190440" progId="Equation.3">
                  <p:embed/>
                </p:oleObj>
              </mc:Choice>
              <mc:Fallback>
                <p:oleObj name="Equation" r:id="rId7" imgW="507960" imgH="190440" progId="Equation.3">
                  <p:embed/>
                  <p:pic>
                    <p:nvPicPr>
                      <p:cNvPr id="29703" name="Object 7">
                        <a:extLst>
                          <a:ext uri="{FF2B5EF4-FFF2-40B4-BE49-F238E27FC236}">
                            <a16:creationId xmlns:a16="http://schemas.microsoft.com/office/drawing/2014/main" id="{5224DF01-41B9-F67C-1E29-2D13F9CE7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1" y="3200400"/>
                        <a:ext cx="1719263" cy="6365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Rectangle 10">
            <a:extLst>
              <a:ext uri="{FF2B5EF4-FFF2-40B4-BE49-F238E27FC236}">
                <a16:creationId xmlns:a16="http://schemas.microsoft.com/office/drawing/2014/main" id="{97998A90-C245-7C41-7236-F64C13926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32908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5" name="Object 9">
            <a:extLst>
              <a:ext uri="{FF2B5EF4-FFF2-40B4-BE49-F238E27FC236}">
                <a16:creationId xmlns:a16="http://schemas.microsoft.com/office/drawing/2014/main" id="{EE1B7397-F234-7630-75C3-B59240D3E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200401"/>
          <a:ext cx="1600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20474" imgH="203112" progId="Equation.3">
                  <p:embed/>
                </p:oleObj>
              </mc:Choice>
              <mc:Fallback>
                <p:oleObj r:id="rId9" imgW="520474" imgH="203112" progId="Equation.3">
                  <p:embed/>
                  <p:pic>
                    <p:nvPicPr>
                      <p:cNvPr id="29705" name="Object 9">
                        <a:extLst>
                          <a:ext uri="{FF2B5EF4-FFF2-40B4-BE49-F238E27FC236}">
                            <a16:creationId xmlns:a16="http://schemas.microsoft.com/office/drawing/2014/main" id="{EE1B7397-F234-7630-75C3-B59240D3EE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00401"/>
                        <a:ext cx="1600200" cy="6191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12">
            <a:extLst>
              <a:ext uri="{FF2B5EF4-FFF2-40B4-BE49-F238E27FC236}">
                <a16:creationId xmlns:a16="http://schemas.microsoft.com/office/drawing/2014/main" id="{B3E9E6B6-4E88-F068-1AC8-279D64719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3162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7" name="Object 11">
            <a:extLst>
              <a:ext uri="{FF2B5EF4-FFF2-40B4-BE49-F238E27FC236}">
                <a16:creationId xmlns:a16="http://schemas.microsoft.com/office/drawing/2014/main" id="{C5DAD73C-3B4D-1C49-8B5E-2FD27C31C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181600"/>
          <a:ext cx="1676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596641" imgH="393529" progId="Equation.3">
                  <p:embed/>
                </p:oleObj>
              </mc:Choice>
              <mc:Fallback>
                <p:oleObj r:id="rId11" imgW="596641" imgH="393529" progId="Equation.3">
                  <p:embed/>
                  <p:pic>
                    <p:nvPicPr>
                      <p:cNvPr id="29707" name="Object 11">
                        <a:extLst>
                          <a:ext uri="{FF2B5EF4-FFF2-40B4-BE49-F238E27FC236}">
                            <a16:creationId xmlns:a16="http://schemas.microsoft.com/office/drawing/2014/main" id="{C5DAD73C-3B4D-1C49-8B5E-2FD27C31C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81600"/>
                        <a:ext cx="1676400" cy="1092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4">
            <a:extLst>
              <a:ext uri="{FF2B5EF4-FFF2-40B4-BE49-F238E27FC236}">
                <a16:creationId xmlns:a16="http://schemas.microsoft.com/office/drawing/2014/main" id="{EFCD355A-D4B2-6425-FF84-362C4E9E2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3162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5D88A300-F4DB-FE71-F688-2CCD09990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6576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2CC69FA3-A2F8-E1C7-EB6A-C98B8427A8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8400" y="4800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BD4154BC-CEE1-6389-E370-3E046747149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886200"/>
            <a:ext cx="4572000" cy="1066800"/>
            <a:chOff x="1920" y="2448"/>
            <a:chExt cx="2880" cy="672"/>
          </a:xfrm>
        </p:grpSpPr>
        <p:sp>
          <p:nvSpPr>
            <p:cNvPr id="14357" name="Rectangle 17">
              <a:extLst>
                <a:ext uri="{FF2B5EF4-FFF2-40B4-BE49-F238E27FC236}">
                  <a16:creationId xmlns:a16="http://schemas.microsoft.com/office/drawing/2014/main" id="{EC17A64F-80D1-DB28-5591-A58B8FEDE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44"/>
              <a:ext cx="91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8" name="Rectangle 19">
              <a:extLst>
                <a:ext uri="{FF2B5EF4-FFF2-40B4-BE49-F238E27FC236}">
                  <a16:creationId xmlns:a16="http://schemas.microsoft.com/office/drawing/2014/main" id="{AF19A2BA-C52A-56AA-4287-629663110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48"/>
              <a:ext cx="336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9717" name="AutoShape 21">
            <a:extLst>
              <a:ext uri="{FF2B5EF4-FFF2-40B4-BE49-F238E27FC236}">
                <a16:creationId xmlns:a16="http://schemas.microsoft.com/office/drawing/2014/main" id="{97CFA4F6-7CC5-1FAD-CDD5-8A95508D8A22}"/>
              </a:ext>
            </a:extLst>
          </p:cNvPr>
          <p:cNvSpPr>
            <a:spLocks/>
          </p:cNvSpPr>
          <p:nvPr/>
        </p:nvSpPr>
        <p:spPr bwMode="auto">
          <a:xfrm>
            <a:off x="4267200" y="5257800"/>
            <a:ext cx="3962400" cy="914400"/>
          </a:xfrm>
          <a:prstGeom prst="borderCallout2">
            <a:avLst>
              <a:gd name="adj1" fmla="val 12500"/>
              <a:gd name="adj2" fmla="val 101921"/>
              <a:gd name="adj3" fmla="val 12500"/>
              <a:gd name="adj4" fmla="val 101921"/>
              <a:gd name="adj5" fmla="val -37329"/>
              <a:gd name="adj6" fmla="val 110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Times New Roman" panose="02020603050405020304" pitchFamily="18" charset="0"/>
              </a:rPr>
              <a:t>K</a:t>
            </a:r>
            <a:r>
              <a:rPr lang="zh-CN" altLang="en-US" b="1">
                <a:latin typeface="Times New Roman" panose="02020603050405020304" pitchFamily="18" charset="0"/>
              </a:rPr>
              <a:t>取决于载流子浓度和带电的正、负，可正、可负，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综合例题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502E56-530B-6C55-5BE6-9F9537C5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4" y="1424892"/>
            <a:ext cx="10407903" cy="14897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0D4683-5550-3EC8-92C0-B7FC4A1E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6" y="2914650"/>
            <a:ext cx="7745652" cy="380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3F8AC8-75EB-B46A-A405-E2B6FFD4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21" y="249443"/>
            <a:ext cx="9595279" cy="31795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4428E7-5250-823C-DDDD-01F680EB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360" y="3857572"/>
            <a:ext cx="5610904" cy="14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1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B0ADDE-BA0F-4F82-E606-999B5BC4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385" y="430657"/>
            <a:ext cx="1935648" cy="2880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2726A5-BFB1-4ECB-D68D-39165721C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15" y="3847976"/>
            <a:ext cx="5890770" cy="28577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411B73-9DA0-71FD-8D66-0AF47424D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49" y="681037"/>
            <a:ext cx="6707654" cy="237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A371D6-5F55-B290-D2B4-9F3A40F2E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52" y="378817"/>
            <a:ext cx="8995946" cy="31740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A2967B-D27D-A469-D3D8-2013808A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15" y="3788963"/>
            <a:ext cx="7734970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实验一：测量长直载流导线对单位磁极的作用力</a:t>
            </a: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装置：如图，沿圆盘径向，对称放置一对相同的磁棒。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实验结果：无论什么怎样放置，磁极总保持静力学平衡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分析：即合力矩必为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，故可知</a:t>
            </a:r>
          </a:p>
        </p:txBody>
      </p:sp>
      <p:pic>
        <p:nvPicPr>
          <p:cNvPr id="4" name="Picture 4" descr="msotw9_temp0">
            <a:extLst>
              <a:ext uri="{FF2B5EF4-FFF2-40B4-BE49-F238E27FC236}">
                <a16:creationId xmlns:a16="http://schemas.microsoft.com/office/drawing/2014/main" id="{15BB8213-0943-7868-7526-8CF491EB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5" y="187325"/>
            <a:ext cx="2447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3">
            <a:extLst>
              <a:ext uri="{FF2B5EF4-FFF2-40B4-BE49-F238E27FC236}">
                <a16:creationId xmlns:a16="http://schemas.microsoft.com/office/drawing/2014/main" id="{13660CA7-B34B-F5E9-0E60-00941DD08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908810"/>
              </p:ext>
            </p:extLst>
          </p:nvPr>
        </p:nvGraphicFramePr>
        <p:xfrm>
          <a:off x="5562600" y="4498975"/>
          <a:ext cx="1066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7002" imgH="393529" progId="Equation.3">
                  <p:embed/>
                </p:oleObj>
              </mc:Choice>
              <mc:Fallback>
                <p:oleObj r:id="rId3" imgW="457002" imgH="393529" progId="Equation.3">
                  <p:embed/>
                  <p:pic>
                    <p:nvPicPr>
                      <p:cNvPr id="9239" name="Object 23">
                        <a:extLst>
                          <a:ext uri="{FF2B5EF4-FFF2-40B4-BE49-F238E27FC236}">
                            <a16:creationId xmlns:a16="http://schemas.microsoft.com/office/drawing/2014/main" id="{CD86EC1D-0718-7466-5F6E-1B996313C3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8975"/>
                        <a:ext cx="10668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8446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840A43-AE1D-70EC-5148-85433A51D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44"/>
            <a:ext cx="10286765" cy="2986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9C6D98-4420-D31D-D651-045C9157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1" y="2466419"/>
            <a:ext cx="6953504" cy="4208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2EEA2B-D04F-E891-0F8D-8F5A7B212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407176"/>
            <a:ext cx="7057322" cy="32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8919CA-0FFE-4386-6B62-847C2417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51" y="681037"/>
            <a:ext cx="3021456" cy="23114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8A320E-EFCE-5FDB-2AEF-048F7A952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87" y="3308402"/>
            <a:ext cx="7902625" cy="22176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891E47-EBFC-DCF1-E885-214ECE151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511" y="944545"/>
            <a:ext cx="6364504" cy="17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电磁场的能量密度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574"/>
            <a:ext cx="10515600" cy="543242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现已知在真空中静电场的能量密度为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那磁场的会是什么形式？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其实可以完全重复之前的过程，但由于电与磁有高度的对称性，因此磁场的能量密度应该不会变化很大，考虑到常数的不同与位置，则可以猜测应为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则在静场中，总能量密度应为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后面可以证明，这个公式对于动场也是成立的。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B2374-EBE2-C868-899C-EC0D7A8F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261" y="1815501"/>
            <a:ext cx="1577477" cy="8382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0F2DA9-EC93-7970-59C9-20F355613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61" y="3812859"/>
            <a:ext cx="1615580" cy="8306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A80186-DED4-238F-4275-0D2783DFF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787" y="5314475"/>
            <a:ext cx="2591025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8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磁矢势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在静电场中，我们可以定义电势，那么在静磁场中是否也可以定义磁势呢？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在定义电势时有一个很重要的前提就是单值性，即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但在静磁场中，这个不是总成立的，因此不能这么简单地定义磁势，但磁场总满足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因此可以根据这个定义所谓“磁矢势”。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C2D22F-17BE-A02B-2B3B-B3FAB57BD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899" y="3232760"/>
            <a:ext cx="1402202" cy="563929"/>
          </a:xfrm>
          <a:prstGeom prst="rect">
            <a:avLst/>
          </a:prstGeom>
        </p:spPr>
      </p:pic>
      <p:graphicFrame>
        <p:nvGraphicFramePr>
          <p:cNvPr id="5" name="Object 0">
            <a:extLst>
              <a:ext uri="{FF2B5EF4-FFF2-40B4-BE49-F238E27FC236}">
                <a16:creationId xmlns:a16="http://schemas.microsoft.com/office/drawing/2014/main" id="{5E57E5D8-43D6-51E5-4DFE-797A948319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635247"/>
              </p:ext>
            </p:extLst>
          </p:nvPr>
        </p:nvGraphicFramePr>
        <p:xfrm>
          <a:off x="5146675" y="4501845"/>
          <a:ext cx="18986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393480" progId="Equation.DSMT4">
                  <p:embed/>
                </p:oleObj>
              </mc:Choice>
              <mc:Fallback>
                <p:oleObj name="Equation" r:id="rId3" imgW="774360" imgH="393480" progId="Equation.DSMT4">
                  <p:embed/>
                  <p:pic>
                    <p:nvPicPr>
                      <p:cNvPr id="4" name="Object 0">
                        <a:extLst>
                          <a:ext uri="{FF2B5EF4-FFF2-40B4-BE49-F238E27FC236}">
                            <a16:creationId xmlns:a16="http://schemas.microsoft.com/office/drawing/2014/main" id="{A0460984-D29A-2FF1-2307-8B4C370EF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4501845"/>
                        <a:ext cx="189865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6870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BF9F0C98-4788-9D19-BB3F-82CAF1AF5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4" y="304800"/>
            <a:ext cx="5564187" cy="5334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磁高斯定理表明：对任意闭合面 </a:t>
            </a:r>
          </a:p>
        </p:txBody>
      </p:sp>
      <p:sp>
        <p:nvSpPr>
          <p:cNvPr id="20488" name="Rectangle 5">
            <a:extLst>
              <a:ext uri="{FF2B5EF4-FFF2-40B4-BE49-F238E27FC236}">
                <a16:creationId xmlns:a16="http://schemas.microsoft.com/office/drawing/2014/main" id="{E988B4F0-1FDD-F969-B090-869D4D12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2432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222" name="Picture 6" descr="ne242">
            <a:extLst>
              <a:ext uri="{FF2B5EF4-FFF2-40B4-BE49-F238E27FC236}">
                <a16:creationId xmlns:a16="http://schemas.microsoft.com/office/drawing/2014/main" id="{A709EEE4-63F4-0C05-E9F8-B1B97865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28600"/>
            <a:ext cx="26670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0" name="Rectangle 8">
            <a:extLst>
              <a:ext uri="{FF2B5EF4-FFF2-40B4-BE49-F238E27FC236}">
                <a16:creationId xmlns:a16="http://schemas.microsoft.com/office/drawing/2014/main" id="{1094A765-90E4-EC50-04CB-D5F453D6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780B3E1A-379D-8E1D-55ED-F0C195F22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990600"/>
          <a:ext cx="480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71700" imgH="406400" progId="Equation.3">
                  <p:embed/>
                </p:oleObj>
              </mc:Choice>
              <mc:Fallback>
                <p:oleObj r:id="rId3" imgW="2171700" imgH="406400" progId="Equation.3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:a16="http://schemas.microsoft.com/office/drawing/2014/main" id="{780B3E1A-379D-8E1D-55ED-F0C195F22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90600"/>
                        <a:ext cx="4800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0">
            <a:extLst>
              <a:ext uri="{FF2B5EF4-FFF2-40B4-BE49-F238E27FC236}">
                <a16:creationId xmlns:a16="http://schemas.microsoft.com/office/drawing/2014/main" id="{F3685FEF-9047-AD68-A805-AAAD3A11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538" y="31384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9EFD0FED-DB4A-5798-D3B0-446D8417C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1905000"/>
          <a:ext cx="3319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47172" imgH="406224" progId="Equation.3">
                  <p:embed/>
                </p:oleObj>
              </mc:Choice>
              <mc:Fallback>
                <p:oleObj r:id="rId5" imgW="1447172" imgH="406224" progId="Equation.3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9EFD0FED-DB4A-5798-D3B0-446D8417C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1905000"/>
                        <a:ext cx="33194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AutoShape 11">
            <a:extLst>
              <a:ext uri="{FF2B5EF4-FFF2-40B4-BE49-F238E27FC236}">
                <a16:creationId xmlns:a16="http://schemas.microsoft.com/office/drawing/2014/main" id="{C96736BF-BBA6-0C96-7440-E088EAB9CC2B}"/>
              </a:ext>
            </a:extLst>
          </p:cNvPr>
          <p:cNvSpPr>
            <a:spLocks/>
          </p:cNvSpPr>
          <p:nvPr/>
        </p:nvSpPr>
        <p:spPr bwMode="auto">
          <a:xfrm>
            <a:off x="2286000" y="2743200"/>
            <a:ext cx="2514600" cy="609600"/>
          </a:xfrm>
          <a:prstGeom prst="borderCallout2">
            <a:avLst>
              <a:gd name="adj1" fmla="val 18750"/>
              <a:gd name="adj2" fmla="val 103032"/>
              <a:gd name="adj3" fmla="val 18750"/>
              <a:gd name="adj4" fmla="val 109597"/>
              <a:gd name="adj5" fmla="val -71616"/>
              <a:gd name="adj6" fmla="val 11660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800" b="1">
                <a:latin typeface="Times New Roman" panose="02020603050405020304" pitchFamily="18" charset="0"/>
              </a:rPr>
              <a:t>磁通量仅由</a:t>
            </a:r>
          </a:p>
          <a:p>
            <a:pPr algn="just"/>
            <a:r>
              <a:rPr kumimoji="0" lang="zh-CN" altLang="en-US" sz="1800" b="1">
                <a:latin typeface="Times New Roman" panose="02020603050405020304" pitchFamily="18" charset="0"/>
              </a:rPr>
              <a:t>的共同边界线所决定</a:t>
            </a:r>
          </a:p>
        </p:txBody>
      </p:sp>
      <p:sp>
        <p:nvSpPr>
          <p:cNvPr id="9228" name="AutoShape 12">
            <a:extLst>
              <a:ext uri="{FF2B5EF4-FFF2-40B4-BE49-F238E27FC236}">
                <a16:creationId xmlns:a16="http://schemas.microsoft.com/office/drawing/2014/main" id="{D125E351-AB62-9E53-6B69-DA98727B1DCB}"/>
              </a:ext>
            </a:extLst>
          </p:cNvPr>
          <p:cNvSpPr>
            <a:spLocks/>
          </p:cNvSpPr>
          <p:nvPr/>
        </p:nvSpPr>
        <p:spPr bwMode="auto">
          <a:xfrm>
            <a:off x="5562600" y="2819400"/>
            <a:ext cx="3073400" cy="609600"/>
          </a:xfrm>
          <a:prstGeom prst="borderCallout2">
            <a:avLst>
              <a:gd name="adj1" fmla="val 18750"/>
              <a:gd name="adj2" fmla="val 102481"/>
              <a:gd name="adj3" fmla="val 18750"/>
              <a:gd name="adj4" fmla="val 114565"/>
              <a:gd name="adj5" fmla="val -169009"/>
              <a:gd name="adj6" fmla="val 12737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 sz="1800" b="1">
                <a:latin typeface="Times New Roman" panose="02020603050405020304" pitchFamily="18" charset="0"/>
              </a:rPr>
              <a:t>可能找到一个矢量</a:t>
            </a:r>
            <a:r>
              <a:rPr kumimoji="0" lang="en-US" altLang="zh-CN" sz="1800" b="1">
                <a:latin typeface="Times New Roman" panose="02020603050405020304" pitchFamily="18" charset="0"/>
              </a:rPr>
              <a:t>A</a:t>
            </a:r>
            <a:r>
              <a:rPr kumimoji="0" lang="zh-CN" altLang="en-US" sz="1800" b="1">
                <a:latin typeface="Times New Roman" panose="02020603050405020304" pitchFamily="18" charset="0"/>
              </a:rPr>
              <a:t>，它沿</a:t>
            </a:r>
            <a:r>
              <a:rPr kumimoji="0" lang="en-US" altLang="zh-CN" sz="1800" b="1">
                <a:latin typeface="Times New Roman" panose="02020603050405020304" pitchFamily="18" charset="0"/>
              </a:rPr>
              <a:t>L</a:t>
            </a:r>
            <a:r>
              <a:rPr kumimoji="0" lang="zh-CN" altLang="en-US" sz="1800" b="1">
                <a:latin typeface="Times New Roman" panose="02020603050405020304" pitchFamily="18" charset="0"/>
              </a:rPr>
              <a:t>作线积分等于通过</a:t>
            </a:r>
            <a:r>
              <a:rPr kumimoji="0" lang="en-US" altLang="zh-CN" sz="1800" b="1">
                <a:latin typeface="Times New Roman" panose="02020603050405020304" pitchFamily="18" charset="0"/>
              </a:rPr>
              <a:t>S</a:t>
            </a:r>
            <a:r>
              <a:rPr kumimoji="0" lang="zh-CN" altLang="en-US" sz="1800" b="1">
                <a:latin typeface="Times New Roman" panose="02020603050405020304" pitchFamily="18" charset="0"/>
              </a:rPr>
              <a:t>的通量</a:t>
            </a: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6C8F8016-89D1-FA14-06CF-ED488C2F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31432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9" name="Object 13">
            <a:extLst>
              <a:ext uri="{FF2B5EF4-FFF2-40B4-BE49-F238E27FC236}">
                <a16:creationId xmlns:a16="http://schemas.microsoft.com/office/drawing/2014/main" id="{D3043F44-6F3C-A3C3-9083-2551847FE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581400"/>
          <a:ext cx="39560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12800" imgH="380880" progId="Equation.3">
                  <p:embed/>
                </p:oleObj>
              </mc:Choice>
              <mc:Fallback>
                <p:oleObj name="公式" r:id="rId7" imgW="1612800" imgH="380880" progId="Equation.3">
                  <p:embed/>
                  <p:pic>
                    <p:nvPicPr>
                      <p:cNvPr id="9229" name="Object 13">
                        <a:extLst>
                          <a:ext uri="{FF2B5EF4-FFF2-40B4-BE49-F238E27FC236}">
                            <a16:creationId xmlns:a16="http://schemas.microsoft.com/office/drawing/2014/main" id="{D3043F44-6F3C-A3C3-9083-2551847FE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395605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Text Box 15">
            <a:extLst>
              <a:ext uri="{FF2B5EF4-FFF2-40B4-BE49-F238E27FC236}">
                <a16:creationId xmlns:a16="http://schemas.microsoft.com/office/drawing/2014/main" id="{9EEBBD33-FC17-F3A9-CB2B-C41F783D5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48200"/>
            <a:ext cx="82296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华文中宋" panose="02010600040101010101" pitchFamily="2" charset="-122"/>
                <a:ea typeface="华文中宋" panose="02010600040101010101" pitchFamily="2" charset="-122"/>
              </a:rPr>
              <a:t>数学上可以证明，这样的矢量</a:t>
            </a:r>
            <a:r>
              <a:rPr lang="en-US" altLang="zh-CN" sz="32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3200" b="1">
                <a:latin typeface="Times New Roman" panose="02020603050405020304" pitchFamily="18" charset="0"/>
                <a:ea typeface="华文中宋" panose="02010600040101010101" pitchFamily="2" charset="-122"/>
              </a:rPr>
              <a:t>的确存在，对于磁感应强度</a:t>
            </a:r>
            <a:r>
              <a:rPr lang="en-US" altLang="zh-CN" sz="32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3200" b="1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en-US" altLang="zh-CN" sz="32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3200" b="1">
                <a:latin typeface="Times New Roman" panose="02020603050405020304" pitchFamily="18" charset="0"/>
                <a:ea typeface="华文中宋" panose="02010600040101010101" pitchFamily="2" charset="-122"/>
              </a:rPr>
              <a:t>叫做</a:t>
            </a:r>
            <a:r>
              <a:rPr lang="zh-CN" altLang="en-US" sz="3200" b="1">
                <a:solidFill>
                  <a:srgbClr val="660033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磁矢势</a:t>
            </a:r>
            <a:r>
              <a:rPr lang="zh-CN" altLang="en-US" sz="3200" b="1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en-US" altLang="zh-CN" sz="32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3200" b="1">
                <a:latin typeface="华文中宋" panose="02010600040101010101" pitchFamily="2" charset="-122"/>
                <a:ea typeface="华文中宋" panose="02010600040101010101" pitchFamily="2" charset="-122"/>
              </a:rPr>
              <a:t>在空间的分布也构成矢量场，简称</a:t>
            </a:r>
            <a:r>
              <a:rPr lang="zh-CN" altLang="en-US" sz="3200" b="1">
                <a:solidFill>
                  <a:srgbClr val="6600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矢势</a:t>
            </a:r>
            <a:endParaRPr lang="zh-CN" altLang="en-US" b="1">
              <a:solidFill>
                <a:srgbClr val="660033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2">
            <a:extLst>
              <a:ext uri="{FF2B5EF4-FFF2-40B4-BE49-F238E27FC236}">
                <a16:creationId xmlns:a16="http://schemas.microsoft.com/office/drawing/2014/main" id="{3E3225AE-E80F-5318-0BBF-FDC6E2076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1" y="228600"/>
            <a:ext cx="4614863" cy="762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根据矢量分析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945A204-4B66-7089-13F5-CD6781E87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3887788" cy="6858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对任意矢量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 </a:t>
            </a:r>
          </a:p>
        </p:txBody>
      </p:sp>
      <p:sp>
        <p:nvSpPr>
          <p:cNvPr id="21516" name="Rectangle 5">
            <a:extLst>
              <a:ext uri="{FF2B5EF4-FFF2-40B4-BE49-F238E27FC236}">
                <a16:creationId xmlns:a16="http://schemas.microsoft.com/office/drawing/2014/main" id="{AA333FB4-D56D-C5DB-BFF4-003C19C8E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675" y="32432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48" name="Object 0">
            <a:extLst>
              <a:ext uri="{FF2B5EF4-FFF2-40B4-BE49-F238E27FC236}">
                <a16:creationId xmlns:a16="http://schemas.microsoft.com/office/drawing/2014/main" id="{5F384642-B0AB-AB99-588A-35F7AC610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914400"/>
          <a:ext cx="2590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1309" imgH="241195" progId="Equation.3">
                  <p:embed/>
                </p:oleObj>
              </mc:Choice>
              <mc:Fallback>
                <p:oleObj r:id="rId2" imgW="901309" imgH="241195" progId="Equation.3">
                  <p:embed/>
                  <p:pic>
                    <p:nvPicPr>
                      <p:cNvPr id="27648" name="Object 0">
                        <a:extLst>
                          <a:ext uri="{FF2B5EF4-FFF2-40B4-BE49-F238E27FC236}">
                            <a16:creationId xmlns:a16="http://schemas.microsoft.com/office/drawing/2014/main" id="{5F384642-B0AB-AB99-588A-35F7AC610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914400"/>
                        <a:ext cx="25908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Rectangle 7">
            <a:extLst>
              <a:ext uri="{FF2B5EF4-FFF2-40B4-BE49-F238E27FC236}">
                <a16:creationId xmlns:a16="http://schemas.microsoft.com/office/drawing/2014/main" id="{F5D5697C-81F7-2D35-51D6-32356F59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32527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49" name="Object 1">
            <a:extLst>
              <a:ext uri="{FF2B5EF4-FFF2-40B4-BE49-F238E27FC236}">
                <a16:creationId xmlns:a16="http://schemas.microsoft.com/office/drawing/2014/main" id="{5F32F943-AE2E-1813-DED7-90FA3EBCC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9200" y="990600"/>
          <a:ext cx="1524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34725" imgH="228501" progId="Equation.3">
                  <p:embed/>
                </p:oleObj>
              </mc:Choice>
              <mc:Fallback>
                <p:oleObj r:id="rId4" imgW="634725" imgH="228501" progId="Equation.3">
                  <p:embed/>
                  <p:pic>
                    <p:nvPicPr>
                      <p:cNvPr id="27649" name="Object 1">
                        <a:extLst>
                          <a:ext uri="{FF2B5EF4-FFF2-40B4-BE49-F238E27FC236}">
                            <a16:creationId xmlns:a16="http://schemas.microsoft.com/office/drawing/2014/main" id="{5F32F943-AE2E-1813-DED7-90FA3EBCC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990600"/>
                        <a:ext cx="15240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AutoShape 8">
            <a:extLst>
              <a:ext uri="{FF2B5EF4-FFF2-40B4-BE49-F238E27FC236}">
                <a16:creationId xmlns:a16="http://schemas.microsoft.com/office/drawing/2014/main" id="{DB5E3967-1609-C056-84CE-E9F4BC15EC8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781800" y="609600"/>
            <a:ext cx="3352800" cy="381000"/>
          </a:xfrm>
          <a:prstGeom prst="curvedUpArrow">
            <a:avLst>
              <a:gd name="adj1" fmla="val 30637"/>
              <a:gd name="adj2" fmla="val 352000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1CC4A2EC-8377-5570-23A0-E0C8715C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8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华文中宋" panose="02010600040101010101" pitchFamily="2" charset="-122"/>
                <a:ea typeface="华文中宋" panose="02010600040101010101" pitchFamily="2" charset="-122"/>
              </a:rPr>
              <a:t>矢势的特点</a:t>
            </a:r>
            <a:r>
              <a:rPr lang="zh-CN" altLang="en-US" sz="2800"/>
              <a:t> </a:t>
            </a:r>
            <a:endParaRPr lang="zh-CN" altLang="en-US"/>
          </a:p>
        </p:txBody>
      </p:sp>
      <p:sp>
        <p:nvSpPr>
          <p:cNvPr id="21520" name="Rectangle 11">
            <a:extLst>
              <a:ext uri="{FF2B5EF4-FFF2-40B4-BE49-F238E27FC236}">
                <a16:creationId xmlns:a16="http://schemas.microsoft.com/office/drawing/2014/main" id="{89D434E4-BCF0-3675-DA03-6F348DE62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32718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6848ACF5-3765-AA8F-6EDD-649123301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38401"/>
          <a:ext cx="40957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53800" progId="Equation.3">
                  <p:embed/>
                </p:oleObj>
              </mc:Choice>
              <mc:Fallback>
                <p:oleObj name="Equation" r:id="rId6" imgW="1625400" imgH="253800" progId="Equation.3">
                  <p:embed/>
                  <p:pic>
                    <p:nvPicPr>
                      <p:cNvPr id="27650" name="Object 2">
                        <a:extLst>
                          <a:ext uri="{FF2B5EF4-FFF2-40B4-BE49-F238E27FC236}">
                            <a16:creationId xmlns:a16="http://schemas.microsoft.com/office/drawing/2014/main" id="{6848ACF5-3765-AA8F-6EDD-649123301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1"/>
                        <a:ext cx="40957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AutoShape 12">
            <a:extLst>
              <a:ext uri="{FF2B5EF4-FFF2-40B4-BE49-F238E27FC236}">
                <a16:creationId xmlns:a16="http://schemas.microsoft.com/office/drawing/2014/main" id="{9576D1E5-AC8A-CC42-0B63-DD901D0F67EC}"/>
              </a:ext>
            </a:extLst>
          </p:cNvPr>
          <p:cNvSpPr>
            <a:spLocks/>
          </p:cNvSpPr>
          <p:nvPr/>
        </p:nvSpPr>
        <p:spPr bwMode="auto">
          <a:xfrm>
            <a:off x="7848600" y="2133601"/>
            <a:ext cx="2057400" cy="784225"/>
          </a:xfrm>
          <a:prstGeom prst="borderCallout2">
            <a:avLst>
              <a:gd name="adj1" fmla="val 14574"/>
              <a:gd name="adj2" fmla="val -3704"/>
              <a:gd name="adj3" fmla="val 14574"/>
              <a:gd name="adj4" fmla="val -41819"/>
              <a:gd name="adj5" fmla="val 66801"/>
              <a:gd name="adj6" fmla="val -814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其实标势也不唯一，零点可选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8103F8FD-6CFA-26A0-3360-493BFFD66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004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华文中宋" panose="02010600040101010101" pitchFamily="2" charset="-122"/>
                <a:ea typeface="华文中宋" panose="02010600040101010101" pitchFamily="2" charset="-122"/>
              </a:rPr>
              <a:t>如：对于任意标量场</a:t>
            </a:r>
            <a:r>
              <a:rPr lang="zh-CN" altLang="en-US" sz="3200" b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</a:t>
            </a:r>
            <a:r>
              <a:rPr lang="zh-CN" altLang="en-US" sz="3200" b="1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的梯度，有</a:t>
            </a:r>
            <a:r>
              <a:rPr lang="zh-CN" altLang="en-US" sz="2800"/>
              <a:t> </a:t>
            </a:r>
            <a:endParaRPr lang="zh-CN" altLang="en-US"/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6CD4D672-4516-36A3-D618-6BBE19CA0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3276600"/>
          <a:ext cx="1981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23586" imgH="203112" progId="Equation.3">
                  <p:embed/>
                </p:oleObj>
              </mc:Choice>
              <mc:Fallback>
                <p:oleObj r:id="rId8" imgW="723586" imgH="203112" progId="Equation.3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6CD4D672-4516-36A3-D618-6BBE19CA0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276600"/>
                        <a:ext cx="19812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A6F03D6E-AA56-5F15-B3D9-1D944CB02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5713" y="3773488"/>
          <a:ext cx="69072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616120" imgH="253800" progId="Equation.3">
                  <p:embed/>
                </p:oleObj>
              </mc:Choice>
              <mc:Fallback>
                <p:oleObj name="公式" r:id="rId10" imgW="2616120" imgH="25380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A6F03D6E-AA56-5F15-B3D9-1D944CB02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3773488"/>
                        <a:ext cx="6907212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Rectangle 19">
            <a:extLst>
              <a:ext uri="{FF2B5EF4-FFF2-40B4-BE49-F238E27FC236}">
                <a16:creationId xmlns:a16="http://schemas.microsoft.com/office/drawing/2014/main" id="{9763ABC1-66D3-B0A4-DA87-08A9EB524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2670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32" name="AutoShape 20">
            <a:extLst>
              <a:ext uri="{FF2B5EF4-FFF2-40B4-BE49-F238E27FC236}">
                <a16:creationId xmlns:a16="http://schemas.microsoft.com/office/drawing/2014/main" id="{4E81C231-CAA5-749A-BE2D-723BAD5B6432}"/>
              </a:ext>
            </a:extLst>
          </p:cNvPr>
          <p:cNvSpPr>
            <a:spLocks/>
          </p:cNvSpPr>
          <p:nvPr/>
        </p:nvSpPr>
        <p:spPr bwMode="auto">
          <a:xfrm>
            <a:off x="2362200" y="4495800"/>
            <a:ext cx="3733800" cy="533400"/>
          </a:xfrm>
          <a:prstGeom prst="borderCallout2">
            <a:avLst>
              <a:gd name="adj1" fmla="val 21431"/>
              <a:gd name="adj2" fmla="val 102042"/>
              <a:gd name="adj3" fmla="val 21431"/>
              <a:gd name="adj4" fmla="val 111819"/>
              <a:gd name="adj5" fmla="val -39880"/>
              <a:gd name="adj6" fmla="val 167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ea typeface="华文中宋" panose="02010600040101010101" pitchFamily="2" charset="-122"/>
              </a:rPr>
              <a:t>描述同一个磁感应强度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</a:p>
        </p:txBody>
      </p:sp>
      <p:sp>
        <p:nvSpPr>
          <p:cNvPr id="13334" name="Line 22">
            <a:extLst>
              <a:ext uri="{FF2B5EF4-FFF2-40B4-BE49-F238E27FC236}">
                <a16:creationId xmlns:a16="http://schemas.microsoft.com/office/drawing/2014/main" id="{8BAC63C7-1A3C-87FC-CAB0-559BF299C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43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26" name="Rectangle 25">
            <a:extLst>
              <a:ext uri="{FF2B5EF4-FFF2-40B4-BE49-F238E27FC236}">
                <a16:creationId xmlns:a16="http://schemas.microsoft.com/office/drawing/2014/main" id="{7D347ED7-5BCB-A814-3030-F50DACE9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32575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B35D6756-43B6-E5B7-1C26-A186BFE044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419600"/>
          <a:ext cx="3422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253800" progId="Equation.3">
                  <p:embed/>
                </p:oleObj>
              </mc:Choice>
              <mc:Fallback>
                <p:oleObj name="Equation" r:id="rId12" imgW="1460160" imgH="253800" progId="Equation.3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B35D6756-43B6-E5B7-1C26-A186BFE044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419600"/>
                        <a:ext cx="34226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Line 26">
            <a:extLst>
              <a:ext uri="{FF2B5EF4-FFF2-40B4-BE49-F238E27FC236}">
                <a16:creationId xmlns:a16="http://schemas.microsoft.com/office/drawing/2014/main" id="{484D799C-9EC8-3327-5C0B-88E1E241E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343400"/>
            <a:ext cx="12954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4D66C9AE-336E-1FF8-9147-AD56C36DA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81600"/>
            <a:ext cx="8610600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华文中宋" panose="02010600040101010101" pitchFamily="2" charset="-122"/>
                <a:ea typeface="华文中宋" panose="02010600040101010101" pitchFamily="2" charset="-122"/>
              </a:rPr>
              <a:t>类似于电势零点可以任取，规范也可任意选取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华文中宋" panose="02010600040101010101" pitchFamily="2" charset="-122"/>
                <a:ea typeface="华文中宋" panose="02010600040101010101" pitchFamily="2" charset="-122"/>
              </a:rPr>
              <a:t>通常选库仑规范</a:t>
            </a:r>
            <a:r>
              <a:rPr lang="en-US" altLang="zh-CN" sz="3200" b="1">
                <a:latin typeface="华文中宋" panose="02010600040101010101" pitchFamily="2" charset="-122"/>
                <a:ea typeface="华文中宋" panose="02010600040101010101" pitchFamily="2" charset="-122"/>
              </a:rPr>
              <a:t>:   </a:t>
            </a:r>
            <a:r>
              <a:rPr lang="en-US" altLang="zh-CN" sz="3200" b="1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</a:t>
            </a:r>
            <a:r>
              <a:rPr lang="en-US" altLang="zh-CN" sz="3200" b="1" i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>
                <a:latin typeface="Times New Roman" panose="02020603050405020304" pitchFamily="18" charset="0"/>
                <a:ea typeface="华文中宋" panose="02010600040101010101" pitchFamily="2" charset="-122"/>
              </a:rPr>
              <a:t>=0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求磁矢势的方法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A0460984-D29A-2FF1-2307-8B4C370EF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986820"/>
              </p:ext>
            </p:extLst>
          </p:nvPr>
        </p:nvGraphicFramePr>
        <p:xfrm>
          <a:off x="685800" y="2362200"/>
          <a:ext cx="59467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680" imgH="380880" progId="Equation.DSMT4">
                  <p:embed/>
                </p:oleObj>
              </mc:Choice>
              <mc:Fallback>
                <p:oleObj name="Equation" r:id="rId2" imgW="2425680" imgH="380880" progId="Equation.DSMT4">
                  <p:embed/>
                  <p:pic>
                    <p:nvPicPr>
                      <p:cNvPr id="28672" name="Object 0">
                        <a:extLst>
                          <a:ext uri="{FF2B5EF4-FFF2-40B4-BE49-F238E27FC236}">
                            <a16:creationId xmlns:a16="http://schemas.microsoft.com/office/drawing/2014/main" id="{A0BED817-0591-4E8C-016D-ECFC7584F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594677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E02CC3DF-83D9-5B5B-42EF-4E0586DCB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396540"/>
              </p:ext>
            </p:extLst>
          </p:nvPr>
        </p:nvGraphicFramePr>
        <p:xfrm>
          <a:off x="685800" y="3129755"/>
          <a:ext cx="5638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253800" progId="Equation.3">
                  <p:embed/>
                </p:oleObj>
              </mc:Choice>
              <mc:Fallback>
                <p:oleObj name="Equation" r:id="rId4" imgW="2349360" imgH="253800" progId="Equation.3">
                  <p:embed/>
                  <p:pic>
                    <p:nvPicPr>
                      <p:cNvPr id="28673" name="Object 1">
                        <a:extLst>
                          <a:ext uri="{FF2B5EF4-FFF2-40B4-BE49-F238E27FC236}">
                            <a16:creationId xmlns:a16="http://schemas.microsoft.com/office/drawing/2014/main" id="{0CD98B94-CB90-A121-6BCB-EC809216F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9755"/>
                        <a:ext cx="56388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545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8" name="Rectangle 2">
            <a:extLst>
              <a:ext uri="{FF2B5EF4-FFF2-40B4-BE49-F238E27FC236}">
                <a16:creationId xmlns:a16="http://schemas.microsoft.com/office/drawing/2014/main" id="{C4F02F4A-370C-CC07-A760-CF1001DC4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228600"/>
            <a:ext cx="4614863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计算通过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的通量</a:t>
            </a:r>
            <a:r>
              <a:rPr lang="zh-CN" alt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F87B3DE-2355-C88F-5701-81645A03C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1" y="1219200"/>
            <a:ext cx="4983163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场点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和回路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的平面内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的磁感应通量为： </a:t>
            </a:r>
          </a:p>
        </p:txBody>
      </p:sp>
      <p:pic>
        <p:nvPicPr>
          <p:cNvPr id="16388" name="Picture 4" descr="ne243">
            <a:extLst>
              <a:ext uri="{FF2B5EF4-FFF2-40B4-BE49-F238E27FC236}">
                <a16:creationId xmlns:a16="http://schemas.microsoft.com/office/drawing/2014/main" id="{0C1B88D6-2DF0-6502-0DBC-4DED5994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401"/>
            <a:ext cx="36576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1" name="Rectangle 6">
            <a:extLst>
              <a:ext uri="{FF2B5EF4-FFF2-40B4-BE49-F238E27FC236}">
                <a16:creationId xmlns:a16="http://schemas.microsoft.com/office/drawing/2014/main" id="{AAC6E31E-7464-4A66-C39C-2B84FA45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813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696" name="Object 0">
            <a:extLst>
              <a:ext uri="{FF2B5EF4-FFF2-40B4-BE49-F238E27FC236}">
                <a16:creationId xmlns:a16="http://schemas.microsoft.com/office/drawing/2014/main" id="{BF4C8FB4-E628-DC30-76C0-CA7673D9D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228600"/>
          <a:ext cx="28781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720" imgH="228600" progId="Equation.3">
                  <p:embed/>
                </p:oleObj>
              </mc:Choice>
              <mc:Fallback>
                <p:oleObj name="Equation" r:id="rId3" imgW="1269720" imgH="228600" progId="Equation.3">
                  <p:embed/>
                  <p:pic>
                    <p:nvPicPr>
                      <p:cNvPr id="29696" name="Object 0">
                        <a:extLst>
                          <a:ext uri="{FF2B5EF4-FFF2-40B4-BE49-F238E27FC236}">
                            <a16:creationId xmlns:a16="http://schemas.microsoft.com/office/drawing/2014/main" id="{BF4C8FB4-E628-DC30-76C0-CA7673D9D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2878138" cy="501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Rectangle 8">
            <a:extLst>
              <a:ext uri="{FF2B5EF4-FFF2-40B4-BE49-F238E27FC236}">
                <a16:creationId xmlns:a16="http://schemas.microsoft.com/office/drawing/2014/main" id="{ECC5F74D-E697-80FB-13FE-96A335DE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32718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697" name="Object 1">
            <a:extLst>
              <a:ext uri="{FF2B5EF4-FFF2-40B4-BE49-F238E27FC236}">
                <a16:creationId xmlns:a16="http://schemas.microsoft.com/office/drawing/2014/main" id="{E57D8FD2-09EA-BA64-897C-1DCA1D4A9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762001"/>
          <a:ext cx="1905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28600" progId="Equation.3">
                  <p:embed/>
                </p:oleObj>
              </mc:Choice>
              <mc:Fallback>
                <p:oleObj name="Equation" r:id="rId5" imgW="850680" imgH="228600" progId="Equation.3">
                  <p:embed/>
                  <p:pic>
                    <p:nvPicPr>
                      <p:cNvPr id="29697" name="Object 1">
                        <a:extLst>
                          <a:ext uri="{FF2B5EF4-FFF2-40B4-BE49-F238E27FC236}">
                            <a16:creationId xmlns:a16="http://schemas.microsoft.com/office/drawing/2014/main" id="{E57D8FD2-09EA-BA64-897C-1DCA1D4A9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762001"/>
                        <a:ext cx="1905000" cy="5000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6581785E-085F-187A-A90E-A6D86C700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3581400"/>
          <a:ext cx="2713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393480" progId="Equation.3">
                  <p:embed/>
                </p:oleObj>
              </mc:Choice>
              <mc:Fallback>
                <p:oleObj name="Equation" r:id="rId7" imgW="1143000" imgH="393480" progId="Equation.3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6581785E-085F-187A-A90E-A6D86C700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581400"/>
                        <a:ext cx="2713038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Line 11">
            <a:extLst>
              <a:ext uri="{FF2B5EF4-FFF2-40B4-BE49-F238E27FC236}">
                <a16:creationId xmlns:a16="http://schemas.microsoft.com/office/drawing/2014/main" id="{26E2690F-73B8-4BEA-E7D4-48975D837F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7620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D8DF42B2-7AFD-D4AD-6338-08309D4F1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143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F9C3D48F-6D4C-CD40-350C-4BFA58A3E1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1981200"/>
            <a:ext cx="838200" cy="1752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6" name="Rectangle 15">
            <a:extLst>
              <a:ext uri="{FF2B5EF4-FFF2-40B4-BE49-F238E27FC236}">
                <a16:creationId xmlns:a16="http://schemas.microsoft.com/office/drawing/2014/main" id="{B45FA42D-2DF9-2834-0014-8C5780FC6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31432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6AF7B1B8-E9D9-C1B8-E52A-78DC84EB0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764" y="2819401"/>
          <a:ext cx="37496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62040" imgH="393480" progId="Equation.3">
                  <p:embed/>
                </p:oleObj>
              </mc:Choice>
              <mc:Fallback>
                <p:oleObj name="Equation" r:id="rId9" imgW="1562040" imgH="393480" progId="Equation.3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6AF7B1B8-E9D9-C1B8-E52A-78DC84EB0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4" y="2819401"/>
                        <a:ext cx="3749675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17">
            <a:extLst>
              <a:ext uri="{FF2B5EF4-FFF2-40B4-BE49-F238E27FC236}">
                <a16:creationId xmlns:a16="http://schemas.microsoft.com/office/drawing/2014/main" id="{121756EC-1AC5-6D94-03E7-E62E0EC1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138" y="32623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E18A6DE4-F9FE-EA29-4ED5-0809CC195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962400"/>
          <a:ext cx="548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781300" imgH="241300" progId="Equation.3">
                  <p:embed/>
                </p:oleObj>
              </mc:Choice>
              <mc:Fallback>
                <p:oleObj r:id="rId11" imgW="2781300" imgH="241300" progId="Equation.3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E18A6DE4-F9FE-EA29-4ED5-0809CC195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5486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Line 18">
            <a:extLst>
              <a:ext uri="{FF2B5EF4-FFF2-40B4-BE49-F238E27FC236}">
                <a16:creationId xmlns:a16="http://schemas.microsoft.com/office/drawing/2014/main" id="{26B66E31-0994-4C6A-D71F-D68BAD87A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2766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3" name="Line 19">
            <a:extLst>
              <a:ext uri="{FF2B5EF4-FFF2-40B4-BE49-F238E27FC236}">
                <a16:creationId xmlns:a16="http://schemas.microsoft.com/office/drawing/2014/main" id="{C5942A64-838B-34C9-725D-81CEFAA06F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37338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263DC2BE-0F61-C0B9-DF0E-71792B0DB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6289" y="4572000"/>
          <a:ext cx="74120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1920" imgH="431640" progId="Equation.3">
                  <p:embed/>
                </p:oleObj>
              </mc:Choice>
              <mc:Fallback>
                <p:oleObj name="Equation" r:id="rId13" imgW="3301920" imgH="431640" progId="Equation.3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:a16="http://schemas.microsoft.com/office/drawing/2014/main" id="{263DC2BE-0F61-C0B9-DF0E-71792B0DBE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9" y="4572000"/>
                        <a:ext cx="7412037" cy="952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90227453-BA73-9643-38BB-7C81777C3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5562601"/>
          <a:ext cx="36242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25400" imgH="380880" progId="Equation.3">
                  <p:embed/>
                </p:oleObj>
              </mc:Choice>
              <mc:Fallback>
                <p:oleObj name="Equation" r:id="rId15" imgW="1625400" imgH="380880" progId="Equation.3">
                  <p:embed/>
                  <p:pic>
                    <p:nvPicPr>
                      <p:cNvPr id="29702" name="Object 6">
                        <a:extLst>
                          <a:ext uri="{FF2B5EF4-FFF2-40B4-BE49-F238E27FC236}">
                            <a16:creationId xmlns:a16="http://schemas.microsoft.com/office/drawing/2014/main" id="{90227453-BA73-9643-38BB-7C81777C3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5562601"/>
                        <a:ext cx="3624263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AutoShape 25">
            <a:extLst>
              <a:ext uri="{FF2B5EF4-FFF2-40B4-BE49-F238E27FC236}">
                <a16:creationId xmlns:a16="http://schemas.microsoft.com/office/drawing/2014/main" id="{F94B4C3A-B353-34E5-24B7-FFB25181A421}"/>
              </a:ext>
            </a:extLst>
          </p:cNvPr>
          <p:cNvSpPr>
            <a:spLocks/>
          </p:cNvSpPr>
          <p:nvPr/>
        </p:nvSpPr>
        <p:spPr bwMode="auto">
          <a:xfrm>
            <a:off x="6172200" y="5715000"/>
            <a:ext cx="1066800" cy="419100"/>
          </a:xfrm>
          <a:prstGeom prst="borderCallout2">
            <a:avLst>
              <a:gd name="adj1" fmla="val 27273"/>
              <a:gd name="adj2" fmla="val 107144"/>
              <a:gd name="adj3" fmla="val 27273"/>
              <a:gd name="adj4" fmla="val 165625"/>
              <a:gd name="adj5" fmla="val -121593"/>
              <a:gd name="adj6" fmla="val 224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华文中宋" panose="02010600040101010101" pitchFamily="2" charset="-122"/>
              </a:rPr>
              <a:t>消去</a:t>
            </a:r>
            <a:r>
              <a:rPr lang="en-US" altLang="zh-CN" sz="2000" b="1">
                <a:latin typeface="Times New Roman" panose="02020603050405020304" pitchFamily="18" charset="0"/>
                <a:ea typeface="华文中宋" panose="02010600040101010101" pitchFamily="2" charset="-122"/>
              </a:rPr>
              <a:t>d</a:t>
            </a:r>
            <a:r>
              <a:rPr lang="en-US" altLang="zh-CN" sz="20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35273BBF-1B24-761D-BF6A-F79927057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94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1" name="AutoShape 27">
            <a:extLst>
              <a:ext uri="{FF2B5EF4-FFF2-40B4-BE49-F238E27FC236}">
                <a16:creationId xmlns:a16="http://schemas.microsoft.com/office/drawing/2014/main" id="{D8C10D1B-42FD-7C63-4A27-8645A1807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943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3" name="Rectangle 29">
            <a:extLst>
              <a:ext uri="{FF2B5EF4-FFF2-40B4-BE49-F238E27FC236}">
                <a16:creationId xmlns:a16="http://schemas.microsoft.com/office/drawing/2014/main" id="{B430C9DE-8BDC-D93A-EBCD-021039B6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1384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94B2ADA5-6B78-FBB5-7549-CEB45282B8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5562601"/>
          <a:ext cx="2133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939392" imgH="431613" progId="Equation.3">
                  <p:embed/>
                </p:oleObj>
              </mc:Choice>
              <mc:Fallback>
                <p:oleObj r:id="rId17" imgW="939392" imgH="431613" progId="Equation.3">
                  <p:embed/>
                  <p:pic>
                    <p:nvPicPr>
                      <p:cNvPr id="29703" name="Object 7">
                        <a:extLst>
                          <a:ext uri="{FF2B5EF4-FFF2-40B4-BE49-F238E27FC236}">
                            <a16:creationId xmlns:a16="http://schemas.microsoft.com/office/drawing/2014/main" id="{94B2ADA5-6B78-FBB5-7549-CEB45282B8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562601"/>
                        <a:ext cx="2133600" cy="99377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8" name="Picture 10">
            <a:extLst>
              <a:ext uri="{FF2B5EF4-FFF2-40B4-BE49-F238E27FC236}">
                <a16:creationId xmlns:a16="http://schemas.microsoft.com/office/drawing/2014/main" id="{DFC9CA48-0EDA-B310-2E35-8E92C0E80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6" y="428626"/>
            <a:ext cx="21812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2">
            <a:extLst>
              <a:ext uri="{FF2B5EF4-FFF2-40B4-BE49-F238E27FC236}">
                <a16:creationId xmlns:a16="http://schemas.microsoft.com/office/drawing/2014/main" id="{534E9CBC-030C-7B8C-33D2-47F5A6C80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88913"/>
            <a:ext cx="4724400" cy="641350"/>
          </a:xfrm>
        </p:spPr>
        <p:txBody>
          <a:bodyPr/>
          <a:lstStyle/>
          <a:p>
            <a:pPr algn="just" eaLnBrk="1" hangingPunct="1"/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矢势公式的应用举例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55D7CC6-20E7-27E2-6A80-5E7879AC4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836613"/>
            <a:ext cx="6626225" cy="3313112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：一对平行无限长直导线，载有等量反向电流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先求一根无限长直导线的磁矢势（如图）</a:t>
            </a:r>
          </a:p>
          <a:p>
            <a:pPr lvl="2"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设矢势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只有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分量</a:t>
            </a:r>
          </a:p>
          <a:p>
            <a:pPr lvl="2"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无限长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无关</a:t>
            </a:r>
          </a:p>
          <a:p>
            <a:pPr lvl="2"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轴对称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无关</a:t>
            </a:r>
          </a:p>
          <a:p>
            <a:pPr lvl="2" eaLnBrk="1" hangingPunct="1"/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只是</a:t>
            </a:r>
            <a:r>
              <a:rPr lang="zh-CN" altLang="en-US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的函数：</a:t>
            </a:r>
            <a:r>
              <a:rPr lang="zh-CN" altLang="en-US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 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)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211086F2-D753-47FE-4BA0-2D61C40E476B}"/>
              </a:ext>
            </a:extLst>
          </p:cNvPr>
          <p:cNvSpPr>
            <a:spLocks/>
          </p:cNvSpPr>
          <p:nvPr/>
        </p:nvSpPr>
        <p:spPr bwMode="auto">
          <a:xfrm>
            <a:off x="6705600" y="2819400"/>
            <a:ext cx="1143000" cy="381000"/>
          </a:xfrm>
          <a:prstGeom prst="borderCallout2">
            <a:avLst>
              <a:gd name="adj1" fmla="val 30000"/>
              <a:gd name="adj2" fmla="val 106667"/>
              <a:gd name="adj3" fmla="val 30000"/>
              <a:gd name="adj4" fmla="val 129583"/>
              <a:gd name="adj5" fmla="val -234167"/>
              <a:gd name="adj6" fmla="val 1534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ea typeface="华文中宋" panose="02010600040101010101" pitchFamily="2" charset="-122"/>
              </a:rPr>
              <a:t>取回路</a:t>
            </a:r>
          </a:p>
        </p:txBody>
      </p:sp>
      <p:graphicFrame>
        <p:nvGraphicFramePr>
          <p:cNvPr id="30721" name="Object 1">
            <a:extLst>
              <a:ext uri="{FF2B5EF4-FFF2-40B4-BE49-F238E27FC236}">
                <a16:creationId xmlns:a16="http://schemas.microsoft.com/office/drawing/2014/main" id="{50D951B3-7D6D-3CAA-9F21-173E39168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9" y="4221163"/>
          <a:ext cx="8662987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86200" imgH="863280" progId="Equation.3">
                  <p:embed/>
                </p:oleObj>
              </mc:Choice>
              <mc:Fallback>
                <p:oleObj name="公式" r:id="rId3" imgW="3886200" imgH="863280" progId="Equation.3">
                  <p:embed/>
                  <p:pic>
                    <p:nvPicPr>
                      <p:cNvPr id="30721" name="Object 1">
                        <a:extLst>
                          <a:ext uri="{FF2B5EF4-FFF2-40B4-BE49-F238E27FC236}">
                            <a16:creationId xmlns:a16="http://schemas.microsoft.com/office/drawing/2014/main" id="{50D951B3-7D6D-3CAA-9F21-173E39168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9" y="4221163"/>
                        <a:ext cx="8662987" cy="192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AutoShape 12">
            <a:extLst>
              <a:ext uri="{FF2B5EF4-FFF2-40B4-BE49-F238E27FC236}">
                <a16:creationId xmlns:a16="http://schemas.microsoft.com/office/drawing/2014/main" id="{5B631505-B353-2355-F450-546B7560D7FF}"/>
              </a:ext>
            </a:extLst>
          </p:cNvPr>
          <p:cNvSpPr>
            <a:spLocks/>
          </p:cNvSpPr>
          <p:nvPr/>
        </p:nvSpPr>
        <p:spPr bwMode="auto">
          <a:xfrm>
            <a:off x="1919289" y="6165851"/>
            <a:ext cx="1736725" cy="449263"/>
          </a:xfrm>
          <a:prstGeom prst="borderCallout2">
            <a:avLst>
              <a:gd name="adj1" fmla="val 25440"/>
              <a:gd name="adj2" fmla="val 104389"/>
              <a:gd name="adj3" fmla="val 25440"/>
              <a:gd name="adj4" fmla="val 189579"/>
              <a:gd name="adj5" fmla="val -97880"/>
              <a:gd name="adj6" fmla="val 2211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ea typeface="华文中宋" panose="02010600040101010101" pitchFamily="2" charset="-122"/>
              </a:rPr>
              <a:t>求磁通量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5" autoUpdateAnimBg="0"/>
      <p:bldP spid="18439" grpId="0" animBg="1" autoUpdateAnimBg="0"/>
      <p:bldP spid="1844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8CEA5B-0507-D101-EC14-22F432DE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63" y="3163889"/>
            <a:ext cx="7773074" cy="3467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E250E3-FF93-827C-18F7-9C9159F0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62" y="2466973"/>
            <a:ext cx="5023651" cy="4712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EBC296B-3799-83F2-2120-E9D2EC32B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162" y="226711"/>
            <a:ext cx="9445675" cy="22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实验二：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磁极所受作用力的方向垂直于折线与磁极构成的平面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653BFD7-3F27-F8FC-3F32-0F82AC740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084018"/>
              </p:ext>
            </p:extLst>
          </p:nvPr>
        </p:nvGraphicFramePr>
        <p:xfrm>
          <a:off x="9448800" y="0"/>
          <a:ext cx="27432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476190" imgH="1066667" progId="Paint.Picture">
                  <p:embed/>
                </p:oleObj>
              </mc:Choice>
              <mc:Fallback>
                <p:oleObj name="位图图像" r:id="rId2" imgW="1476190" imgH="1066667" progId="Paint.Picture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FD217AFA-639B-D07E-3629-CB5CBAFEF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0" y="0"/>
                        <a:ext cx="27432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4111A60-C70F-5006-3CD6-985BDC4F8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47561"/>
              </p:ext>
            </p:extLst>
          </p:nvPr>
        </p:nvGraphicFramePr>
        <p:xfrm>
          <a:off x="1219200" y="1739900"/>
          <a:ext cx="220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12447" imgH="203112" progId="Equation.3">
                  <p:embed/>
                </p:oleObj>
              </mc:Choice>
              <mc:Fallback>
                <p:oleObj r:id="rId4" imgW="812447" imgH="203112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510989CC-020B-7B00-1C3F-D5BD4C931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39900"/>
                        <a:ext cx="220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18E65D3C-1BD5-CA19-2E1C-E42969358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89224"/>
              </p:ext>
            </p:extLst>
          </p:nvPr>
        </p:nvGraphicFramePr>
        <p:xfrm>
          <a:off x="1219200" y="2292350"/>
          <a:ext cx="35052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47172" imgH="393529" progId="Equation.3">
                  <p:embed/>
                </p:oleObj>
              </mc:Choice>
              <mc:Fallback>
                <p:oleObj r:id="rId6" imgW="1447172" imgH="393529" progId="Equation.3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5371646C-19C6-FE8F-4D8F-357387AA07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92350"/>
                        <a:ext cx="350520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EAFB4992-13A5-E747-5587-A1C0404AF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557149"/>
              </p:ext>
            </p:extLst>
          </p:nvPr>
        </p:nvGraphicFramePr>
        <p:xfrm>
          <a:off x="6096000" y="3028950"/>
          <a:ext cx="3276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86811" imgH="393529" progId="Equation.3">
                  <p:embed/>
                </p:oleObj>
              </mc:Choice>
              <mc:Fallback>
                <p:oleObj r:id="rId8" imgW="1586811" imgH="393529" progId="Equation.3">
                  <p:embed/>
                  <p:pic>
                    <p:nvPicPr>
                      <p:cNvPr id="10251" name="Object 11">
                        <a:extLst>
                          <a:ext uri="{FF2B5EF4-FFF2-40B4-BE49-F238E27FC236}">
                            <a16:creationId xmlns:a16="http://schemas.microsoft.com/office/drawing/2014/main" id="{762332FC-19E0-FCC3-A2D9-6888D8E31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28950"/>
                        <a:ext cx="3276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94EDB067-AD0F-4452-62F8-6E183D737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122149"/>
              </p:ext>
            </p:extLst>
          </p:nvPr>
        </p:nvGraphicFramePr>
        <p:xfrm>
          <a:off x="1219200" y="3106737"/>
          <a:ext cx="3505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11300" imgH="393700" progId="Equation.3">
                  <p:embed/>
                </p:oleObj>
              </mc:Choice>
              <mc:Fallback>
                <p:oleObj r:id="rId10" imgW="1511300" imgH="393700" progId="Equation.3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1D4DEB85-41B3-A085-08D1-6857A9496D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06737"/>
                        <a:ext cx="35052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8114FB19-9808-B029-C0B2-80F38FE98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76042"/>
              </p:ext>
            </p:extLst>
          </p:nvPr>
        </p:nvGraphicFramePr>
        <p:xfrm>
          <a:off x="4294981" y="4183855"/>
          <a:ext cx="36020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36480" imgH="393480" progId="Equation.3">
                  <p:embed/>
                </p:oleObj>
              </mc:Choice>
              <mc:Fallback>
                <p:oleObj name="Equation" r:id="rId12" imgW="1536480" imgH="393480" progId="Equation.3">
                  <p:embed/>
                  <p:pic>
                    <p:nvPicPr>
                      <p:cNvPr id="10253" name="Object 13">
                        <a:extLst>
                          <a:ext uri="{FF2B5EF4-FFF2-40B4-BE49-F238E27FC236}">
                            <a16:creationId xmlns:a16="http://schemas.microsoft.com/office/drawing/2014/main" id="{1895F833-E258-DBC9-0A73-F1871F4FD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981" y="4183855"/>
                        <a:ext cx="3602038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8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有了这两个实验，下面开始推导。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根据几何关系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089D2747-C744-8B61-7448-942964910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859397"/>
              </p:ext>
            </p:extLst>
          </p:nvPr>
        </p:nvGraphicFramePr>
        <p:xfrm>
          <a:off x="1374775" y="942975"/>
          <a:ext cx="53276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393480" progId="Equation.DSMT4">
                  <p:embed/>
                </p:oleObj>
              </mc:Choice>
              <mc:Fallback>
                <p:oleObj name="Equation" r:id="rId2" imgW="2247840" imgH="393480" progId="Equation.DSMT4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CF3E2115-B7AF-CFF2-538D-7D08BF36D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942975"/>
                        <a:ext cx="532765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4">
            <a:extLst>
              <a:ext uri="{FF2B5EF4-FFF2-40B4-BE49-F238E27FC236}">
                <a16:creationId xmlns:a16="http://schemas.microsoft.com/office/drawing/2014/main" id="{2521A454-3B53-1A49-D747-D7FC65688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08101"/>
              </p:ext>
            </p:extLst>
          </p:nvPr>
        </p:nvGraphicFramePr>
        <p:xfrm>
          <a:off x="8991600" y="0"/>
          <a:ext cx="3200400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2486372" imgH="2266667" progId="Paint.Picture">
                  <p:embed/>
                </p:oleObj>
              </mc:Choice>
              <mc:Fallback>
                <p:oleObj name="位图图像" r:id="rId4" imgW="2486372" imgH="2266667" progId="Paint.Picture">
                  <p:embed/>
                  <p:pic>
                    <p:nvPicPr>
                      <p:cNvPr id="15366" name="Object 24">
                        <a:extLst>
                          <a:ext uri="{FF2B5EF4-FFF2-40B4-BE49-F238E27FC236}">
                            <a16:creationId xmlns:a16="http://schemas.microsoft.com/office/drawing/2014/main" id="{D24C41EC-C536-D416-EB14-2D38020E2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0"/>
                        <a:ext cx="3200400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548C3D09-D31F-FC53-9260-9509E2760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775" y="2623857"/>
            <a:ext cx="1554615" cy="9373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1811A3-DCCD-E172-D010-431D866E6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7150" y="3874546"/>
            <a:ext cx="5243014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884"/>
            <a:ext cx="10515600" cy="6432115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继续计算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化简后为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考虑到方向为垂直纸面，故正弦可写为量矢量叉乘的夹角，故最后结果为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故电磁感应强度为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49B0B0-EE62-C18B-036E-BA6ABDEB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936633"/>
            <a:ext cx="5867908" cy="1226926"/>
          </a:xfrm>
          <a:prstGeom prst="rect">
            <a:avLst/>
          </a:prstGeom>
        </p:spPr>
      </p:pic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7CF28055-DD9C-3B99-2C83-5D3BBCE9A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5189"/>
              </p:ext>
            </p:extLst>
          </p:nvPr>
        </p:nvGraphicFramePr>
        <p:xfrm>
          <a:off x="4905375" y="4259263"/>
          <a:ext cx="2381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431640" progId="Equation.DSMT4">
                  <p:embed/>
                </p:oleObj>
              </mc:Choice>
              <mc:Fallback>
                <p:oleObj name="Equation" r:id="rId3" imgW="952200" imgH="431640" progId="Equation.DSMT4">
                  <p:embed/>
                  <p:pic>
                    <p:nvPicPr>
                      <p:cNvPr id="13327" name="Object 15">
                        <a:extLst>
                          <a:ext uri="{FF2B5EF4-FFF2-40B4-BE49-F238E27FC236}">
                            <a16:creationId xmlns:a16="http://schemas.microsoft.com/office/drawing/2014/main" id="{8583FFFE-D5B6-EA1D-57A2-E8AD850B7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4259263"/>
                        <a:ext cx="238125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CE85DB38-ADD1-B5EB-11ED-8B8CEA7E6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512665"/>
              </p:ext>
            </p:extLst>
          </p:nvPr>
        </p:nvGraphicFramePr>
        <p:xfrm>
          <a:off x="4905375" y="5579182"/>
          <a:ext cx="2381250" cy="108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545760" progId="Equation.DSMT4">
                  <p:embed/>
                </p:oleObj>
              </mc:Choice>
              <mc:Fallback>
                <p:oleObj name="Equation" r:id="rId5" imgW="1193760" imgH="545760" progId="Equation.DSMT4">
                  <p:embed/>
                  <p:pic>
                    <p:nvPicPr>
                      <p:cNvPr id="34827" name="Object 11">
                        <a:extLst>
                          <a:ext uri="{FF2B5EF4-FFF2-40B4-BE49-F238E27FC236}">
                            <a16:creationId xmlns:a16="http://schemas.microsoft.com/office/drawing/2014/main" id="{C678135E-2FD9-DA0A-41E2-3B9BDB753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579182"/>
                        <a:ext cx="2381250" cy="108911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DB1B1EEF-15C3-97C5-CACE-57F1832286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602" y="2598348"/>
            <a:ext cx="8260796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8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07CC1-E78B-4EF1-5135-40994929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安培定律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两个为微电流元的相互作用力为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思考：这个定律是否违背牛顿第三定律？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怎么解释这种情况？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F3811F-08AE-4B02-CF93-4DA870E9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230" y="2404020"/>
            <a:ext cx="3223539" cy="10440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6468BE-4115-09A7-26C1-D49F8239B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93" y="3901837"/>
            <a:ext cx="2568163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4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这是因为，微电流源只是一种理想化模型，现实中不可能存在。现实中能够存在的一定是完整的电流环等。这是再整体计算，就符合牛顿第三定律了，具体的数学见扩展资料。</a:t>
            </a:r>
          </a:p>
        </p:txBody>
      </p:sp>
    </p:spTree>
    <p:extLst>
      <p:ext uri="{BB962C8B-B14F-4D97-AF65-F5344CB8AC3E}">
        <p14:creationId xmlns:p14="http://schemas.microsoft.com/office/powerpoint/2010/main" val="361099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141BF-62B0-0154-2041-4B2CFFB1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安培定律的应用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常用公式：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765410-E302-3EE8-7AAA-7B35D6F8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18" y="1089637"/>
            <a:ext cx="1646063" cy="525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6B3308-CA10-D1D4-9F82-49DE88A8D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1352926"/>
            <a:ext cx="2283495" cy="29568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904A7E-6AAA-0D7A-B34F-70A33DABA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017" y="1615462"/>
            <a:ext cx="7027013" cy="16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925</Words>
  <Application>Microsoft Office PowerPoint</Application>
  <PresentationFormat>宽屏</PresentationFormat>
  <Paragraphs>138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等线</vt:lpstr>
      <vt:lpstr>等线 Light</vt:lpstr>
      <vt:lpstr>黑体</vt:lpstr>
      <vt:lpstr>华文中宋</vt:lpstr>
      <vt:lpstr>宋体</vt:lpstr>
      <vt:lpstr>Arial</vt:lpstr>
      <vt:lpstr>Times New Roman</vt:lpstr>
      <vt:lpstr>Verdana</vt:lpstr>
      <vt:lpstr>Wingdings</vt:lpstr>
      <vt:lpstr>Office 主题​​</vt:lpstr>
      <vt:lpstr>位图图像</vt:lpstr>
      <vt:lpstr>Microsoft Equation 3.0</vt:lpstr>
      <vt:lpstr>Equation</vt:lpstr>
      <vt:lpstr>公式</vt:lpstr>
      <vt:lpstr>第二章 静磁场</vt:lpstr>
      <vt:lpstr>毕奥—萨伐尔定律</vt:lpstr>
      <vt:lpstr>两个实验</vt:lpstr>
      <vt:lpstr>PowerPoint 演示文稿</vt:lpstr>
      <vt:lpstr>PowerPoint 演示文稿</vt:lpstr>
      <vt:lpstr>PowerPoint 演示文稿</vt:lpstr>
      <vt:lpstr>安培定律</vt:lpstr>
      <vt:lpstr>PowerPoint 演示文稿</vt:lpstr>
      <vt:lpstr>PowerPoint 演示文稿</vt:lpstr>
      <vt:lpstr>PowerPoint 演示文稿</vt:lpstr>
      <vt:lpstr>安培环路定理</vt:lpstr>
      <vt:lpstr>安培环路定理的微分形式</vt:lpstr>
      <vt:lpstr>常见模型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磁场的“高斯定理”   </vt:lpstr>
      <vt:lpstr>  </vt:lpstr>
      <vt:lpstr>磁高斯定理的微分形式</vt:lpstr>
      <vt:lpstr>洛伦兹力与霍尔效应</vt:lpstr>
      <vt:lpstr>经典霍耳效应</vt:lpstr>
      <vt:lpstr>Hall系数 </vt:lpstr>
      <vt:lpstr>综合例题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电磁场的能量密度</vt:lpstr>
      <vt:lpstr>磁矢势</vt:lpstr>
      <vt:lpstr>PowerPoint 演示文稿</vt:lpstr>
      <vt:lpstr>根据矢量分析</vt:lpstr>
      <vt:lpstr>求磁矢势的方法</vt:lpstr>
      <vt:lpstr>计算通过L的通量 </vt:lpstr>
      <vt:lpstr>矢势公式的应用举例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静磁场</dc:title>
  <dc:creator>纪 芾</dc:creator>
  <cp:lastModifiedBy>纪 芾</cp:lastModifiedBy>
  <cp:revision>11</cp:revision>
  <dcterms:created xsi:type="dcterms:W3CDTF">2023-04-04T11:13:58Z</dcterms:created>
  <dcterms:modified xsi:type="dcterms:W3CDTF">2023-04-16T04:40:48Z</dcterms:modified>
</cp:coreProperties>
</file>