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6" r:id="rId2"/>
    <p:sldId id="278" r:id="rId3"/>
    <p:sldId id="279" r:id="rId4"/>
    <p:sldId id="256" r:id="rId5"/>
    <p:sldId id="267" r:id="rId6"/>
    <p:sldId id="257" r:id="rId7"/>
    <p:sldId id="271" r:id="rId8"/>
    <p:sldId id="277" r:id="rId9"/>
    <p:sldId id="259" r:id="rId10"/>
    <p:sldId id="302" r:id="rId11"/>
    <p:sldId id="335" r:id="rId12"/>
    <p:sldId id="261" r:id="rId13"/>
    <p:sldId id="262" r:id="rId14"/>
    <p:sldId id="263" r:id="rId15"/>
    <p:sldId id="264" r:id="rId16"/>
    <p:sldId id="265" r:id="rId17"/>
    <p:sldId id="266" r:id="rId18"/>
    <p:sldId id="303" r:id="rId19"/>
    <p:sldId id="304" r:id="rId20"/>
    <p:sldId id="305" r:id="rId21"/>
    <p:sldId id="306" r:id="rId22"/>
    <p:sldId id="307" r:id="rId23"/>
    <p:sldId id="308" r:id="rId24"/>
    <p:sldId id="316" r:id="rId25"/>
    <p:sldId id="317" r:id="rId26"/>
    <p:sldId id="321" r:id="rId27"/>
    <p:sldId id="310" r:id="rId28"/>
    <p:sldId id="325" r:id="rId29"/>
    <p:sldId id="324" r:id="rId30"/>
    <p:sldId id="322" r:id="rId31"/>
    <p:sldId id="311" r:id="rId32"/>
    <p:sldId id="323" r:id="rId33"/>
    <p:sldId id="332" r:id="rId34"/>
    <p:sldId id="326" r:id="rId35"/>
    <p:sldId id="333" r:id="rId36"/>
    <p:sldId id="273" r:id="rId37"/>
    <p:sldId id="327" r:id="rId38"/>
    <p:sldId id="328" r:id="rId39"/>
    <p:sldId id="334" r:id="rId40"/>
    <p:sldId id="309" r:id="rId41"/>
    <p:sldId id="312" r:id="rId42"/>
    <p:sldId id="338" r:id="rId43"/>
    <p:sldId id="281" r:id="rId44"/>
    <p:sldId id="280" r:id="rId45"/>
    <p:sldId id="337" r:id="rId46"/>
    <p:sldId id="339" r:id="rId47"/>
    <p:sldId id="340" r:id="rId48"/>
    <p:sldId id="341" r:id="rId49"/>
    <p:sldId id="345" r:id="rId50"/>
    <p:sldId id="258" r:id="rId51"/>
    <p:sldId id="342" r:id="rId52"/>
    <p:sldId id="343" r:id="rId53"/>
    <p:sldId id="344" r:id="rId54"/>
    <p:sldId id="269"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snapToGrid="0">
      <p:cViewPr varScale="1">
        <p:scale>
          <a:sx n="80" d="100"/>
          <a:sy n="80" d="100"/>
        </p:scale>
        <p:origin x="76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864A7-18C1-20F3-B1CB-80AB63CA6F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652A130-D663-1EA2-DF44-09921BDB5A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96C0C6D-B9AF-3D01-1B25-0766D599399F}"/>
              </a:ext>
            </a:extLst>
          </p:cNvPr>
          <p:cNvSpPr>
            <a:spLocks noGrp="1"/>
          </p:cNvSpPr>
          <p:nvPr>
            <p:ph type="dt" sz="half" idx="10"/>
          </p:nvPr>
        </p:nvSpPr>
        <p:spPr/>
        <p:txBody>
          <a:bodyPr/>
          <a:lstStyle/>
          <a:p>
            <a:fld id="{E025F7CF-CE71-49D6-B0A9-24C7BAB2CDDF}" type="datetimeFigureOut">
              <a:rPr lang="zh-CN" altLang="en-US" smtClean="0"/>
              <a:t>2023/5/27</a:t>
            </a:fld>
            <a:endParaRPr lang="zh-CN" altLang="en-US"/>
          </a:p>
        </p:txBody>
      </p:sp>
      <p:sp>
        <p:nvSpPr>
          <p:cNvPr id="5" name="页脚占位符 4">
            <a:extLst>
              <a:ext uri="{FF2B5EF4-FFF2-40B4-BE49-F238E27FC236}">
                <a16:creationId xmlns:a16="http://schemas.microsoft.com/office/drawing/2014/main" id="{7DC7518C-EA8B-1D5D-57EF-28DCAAD0A6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C15057-BA3B-72C2-E8E6-B09A9A267BEA}"/>
              </a:ext>
            </a:extLst>
          </p:cNvPr>
          <p:cNvSpPr>
            <a:spLocks noGrp="1"/>
          </p:cNvSpPr>
          <p:nvPr>
            <p:ph type="sldNum" sz="quarter" idx="12"/>
          </p:nvPr>
        </p:nvSpPr>
        <p:spPr/>
        <p:txBody>
          <a:bodyPr/>
          <a:lstStyle/>
          <a:p>
            <a:fld id="{2F58036C-05BB-463F-9C0F-C1848954AB92}" type="slidenum">
              <a:rPr lang="zh-CN" altLang="en-US" smtClean="0"/>
              <a:t>‹#›</a:t>
            </a:fld>
            <a:endParaRPr lang="zh-CN" altLang="en-US"/>
          </a:p>
        </p:txBody>
      </p:sp>
    </p:spTree>
    <p:extLst>
      <p:ext uri="{BB962C8B-B14F-4D97-AF65-F5344CB8AC3E}">
        <p14:creationId xmlns:p14="http://schemas.microsoft.com/office/powerpoint/2010/main" val="372714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856C6-920F-1BDF-F49D-BCCB7E56132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4AFA79-3C38-758F-C918-77E83B9EBBD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06F06F-8B5C-62EC-85E2-518E41415A97}"/>
              </a:ext>
            </a:extLst>
          </p:cNvPr>
          <p:cNvSpPr>
            <a:spLocks noGrp="1"/>
          </p:cNvSpPr>
          <p:nvPr>
            <p:ph type="dt" sz="half" idx="10"/>
          </p:nvPr>
        </p:nvSpPr>
        <p:spPr/>
        <p:txBody>
          <a:bodyPr/>
          <a:lstStyle/>
          <a:p>
            <a:fld id="{E025F7CF-CE71-49D6-B0A9-24C7BAB2CDDF}" type="datetimeFigureOut">
              <a:rPr lang="zh-CN" altLang="en-US" smtClean="0"/>
              <a:t>2023/5/27</a:t>
            </a:fld>
            <a:endParaRPr lang="zh-CN" altLang="en-US"/>
          </a:p>
        </p:txBody>
      </p:sp>
      <p:sp>
        <p:nvSpPr>
          <p:cNvPr id="5" name="页脚占位符 4">
            <a:extLst>
              <a:ext uri="{FF2B5EF4-FFF2-40B4-BE49-F238E27FC236}">
                <a16:creationId xmlns:a16="http://schemas.microsoft.com/office/drawing/2014/main" id="{8C1D6627-2825-7AC3-2E1E-6EF24E1FEC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E8EF1C-47A7-E5EE-370B-75C3B24E80B2}"/>
              </a:ext>
            </a:extLst>
          </p:cNvPr>
          <p:cNvSpPr>
            <a:spLocks noGrp="1"/>
          </p:cNvSpPr>
          <p:nvPr>
            <p:ph type="sldNum" sz="quarter" idx="12"/>
          </p:nvPr>
        </p:nvSpPr>
        <p:spPr/>
        <p:txBody>
          <a:bodyPr/>
          <a:lstStyle/>
          <a:p>
            <a:fld id="{2F58036C-05BB-463F-9C0F-C1848954AB92}" type="slidenum">
              <a:rPr lang="zh-CN" altLang="en-US" smtClean="0"/>
              <a:t>‹#›</a:t>
            </a:fld>
            <a:endParaRPr lang="zh-CN" altLang="en-US"/>
          </a:p>
        </p:txBody>
      </p:sp>
    </p:spTree>
    <p:extLst>
      <p:ext uri="{BB962C8B-B14F-4D97-AF65-F5344CB8AC3E}">
        <p14:creationId xmlns:p14="http://schemas.microsoft.com/office/powerpoint/2010/main" val="3417184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BBA51BD-CD29-7B3B-E526-2A01F7FD646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C5414B8-AC24-EC05-B159-2A0CF7E70D0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5C94D2-8487-B670-CCE9-109C14D1A5D3}"/>
              </a:ext>
            </a:extLst>
          </p:cNvPr>
          <p:cNvSpPr>
            <a:spLocks noGrp="1"/>
          </p:cNvSpPr>
          <p:nvPr>
            <p:ph type="dt" sz="half" idx="10"/>
          </p:nvPr>
        </p:nvSpPr>
        <p:spPr/>
        <p:txBody>
          <a:bodyPr/>
          <a:lstStyle/>
          <a:p>
            <a:fld id="{E025F7CF-CE71-49D6-B0A9-24C7BAB2CDDF}" type="datetimeFigureOut">
              <a:rPr lang="zh-CN" altLang="en-US" smtClean="0"/>
              <a:t>2023/5/27</a:t>
            </a:fld>
            <a:endParaRPr lang="zh-CN" altLang="en-US"/>
          </a:p>
        </p:txBody>
      </p:sp>
      <p:sp>
        <p:nvSpPr>
          <p:cNvPr id="5" name="页脚占位符 4">
            <a:extLst>
              <a:ext uri="{FF2B5EF4-FFF2-40B4-BE49-F238E27FC236}">
                <a16:creationId xmlns:a16="http://schemas.microsoft.com/office/drawing/2014/main" id="{E77E15D5-0638-3349-C769-8AFC456DE5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9F0F25-E8DC-2D14-C443-74384C20590E}"/>
              </a:ext>
            </a:extLst>
          </p:cNvPr>
          <p:cNvSpPr>
            <a:spLocks noGrp="1"/>
          </p:cNvSpPr>
          <p:nvPr>
            <p:ph type="sldNum" sz="quarter" idx="12"/>
          </p:nvPr>
        </p:nvSpPr>
        <p:spPr/>
        <p:txBody>
          <a:bodyPr/>
          <a:lstStyle/>
          <a:p>
            <a:fld id="{2F58036C-05BB-463F-9C0F-C1848954AB92}" type="slidenum">
              <a:rPr lang="zh-CN" altLang="en-US" smtClean="0"/>
              <a:t>‹#›</a:t>
            </a:fld>
            <a:endParaRPr lang="zh-CN" altLang="en-US"/>
          </a:p>
        </p:txBody>
      </p:sp>
    </p:spTree>
    <p:extLst>
      <p:ext uri="{BB962C8B-B14F-4D97-AF65-F5344CB8AC3E}">
        <p14:creationId xmlns:p14="http://schemas.microsoft.com/office/powerpoint/2010/main" val="348214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8B56C-3C09-C6E1-E4FE-4DA0F6CFAF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12B915A-6F2C-A20B-DC82-331B5B6C202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707AD3-2745-03EF-0ED5-41C4D9AC4BCE}"/>
              </a:ext>
            </a:extLst>
          </p:cNvPr>
          <p:cNvSpPr>
            <a:spLocks noGrp="1"/>
          </p:cNvSpPr>
          <p:nvPr>
            <p:ph type="dt" sz="half" idx="10"/>
          </p:nvPr>
        </p:nvSpPr>
        <p:spPr/>
        <p:txBody>
          <a:bodyPr/>
          <a:lstStyle/>
          <a:p>
            <a:fld id="{E025F7CF-CE71-49D6-B0A9-24C7BAB2CDDF}" type="datetimeFigureOut">
              <a:rPr lang="zh-CN" altLang="en-US" smtClean="0"/>
              <a:t>2023/5/27</a:t>
            </a:fld>
            <a:endParaRPr lang="zh-CN" altLang="en-US"/>
          </a:p>
        </p:txBody>
      </p:sp>
      <p:sp>
        <p:nvSpPr>
          <p:cNvPr id="5" name="页脚占位符 4">
            <a:extLst>
              <a:ext uri="{FF2B5EF4-FFF2-40B4-BE49-F238E27FC236}">
                <a16:creationId xmlns:a16="http://schemas.microsoft.com/office/drawing/2014/main" id="{E3B0CD6B-B133-3C9D-61BF-ED9C965CFD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667759-DF18-4677-2A8A-959C0211CD21}"/>
              </a:ext>
            </a:extLst>
          </p:cNvPr>
          <p:cNvSpPr>
            <a:spLocks noGrp="1"/>
          </p:cNvSpPr>
          <p:nvPr>
            <p:ph type="sldNum" sz="quarter" idx="12"/>
          </p:nvPr>
        </p:nvSpPr>
        <p:spPr/>
        <p:txBody>
          <a:bodyPr/>
          <a:lstStyle/>
          <a:p>
            <a:fld id="{2F58036C-05BB-463F-9C0F-C1848954AB92}" type="slidenum">
              <a:rPr lang="zh-CN" altLang="en-US" smtClean="0"/>
              <a:t>‹#›</a:t>
            </a:fld>
            <a:endParaRPr lang="zh-CN" altLang="en-US"/>
          </a:p>
        </p:txBody>
      </p:sp>
    </p:spTree>
    <p:extLst>
      <p:ext uri="{BB962C8B-B14F-4D97-AF65-F5344CB8AC3E}">
        <p14:creationId xmlns:p14="http://schemas.microsoft.com/office/powerpoint/2010/main" val="1656047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7F05D-88C6-6575-D8F7-B5B64D4616B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9DD0298-D9B8-A11F-F94A-1954302B1A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8F9501A-C21D-A60A-CF89-20F543637443}"/>
              </a:ext>
            </a:extLst>
          </p:cNvPr>
          <p:cNvSpPr>
            <a:spLocks noGrp="1"/>
          </p:cNvSpPr>
          <p:nvPr>
            <p:ph type="dt" sz="half" idx="10"/>
          </p:nvPr>
        </p:nvSpPr>
        <p:spPr/>
        <p:txBody>
          <a:bodyPr/>
          <a:lstStyle/>
          <a:p>
            <a:fld id="{E025F7CF-CE71-49D6-B0A9-24C7BAB2CDDF}" type="datetimeFigureOut">
              <a:rPr lang="zh-CN" altLang="en-US" smtClean="0"/>
              <a:t>2023/5/27</a:t>
            </a:fld>
            <a:endParaRPr lang="zh-CN" altLang="en-US"/>
          </a:p>
        </p:txBody>
      </p:sp>
      <p:sp>
        <p:nvSpPr>
          <p:cNvPr id="5" name="页脚占位符 4">
            <a:extLst>
              <a:ext uri="{FF2B5EF4-FFF2-40B4-BE49-F238E27FC236}">
                <a16:creationId xmlns:a16="http://schemas.microsoft.com/office/drawing/2014/main" id="{CDD3E73A-552F-E6CB-A30A-5ADAC06A9F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B034DF-BEF4-3052-514C-2DF9FEB9A16E}"/>
              </a:ext>
            </a:extLst>
          </p:cNvPr>
          <p:cNvSpPr>
            <a:spLocks noGrp="1"/>
          </p:cNvSpPr>
          <p:nvPr>
            <p:ph type="sldNum" sz="quarter" idx="12"/>
          </p:nvPr>
        </p:nvSpPr>
        <p:spPr/>
        <p:txBody>
          <a:bodyPr/>
          <a:lstStyle/>
          <a:p>
            <a:fld id="{2F58036C-05BB-463F-9C0F-C1848954AB92}" type="slidenum">
              <a:rPr lang="zh-CN" altLang="en-US" smtClean="0"/>
              <a:t>‹#›</a:t>
            </a:fld>
            <a:endParaRPr lang="zh-CN" altLang="en-US"/>
          </a:p>
        </p:txBody>
      </p:sp>
    </p:spTree>
    <p:extLst>
      <p:ext uri="{BB962C8B-B14F-4D97-AF65-F5344CB8AC3E}">
        <p14:creationId xmlns:p14="http://schemas.microsoft.com/office/powerpoint/2010/main" val="2771091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6A5F5-DA73-8245-7E7C-32A48D34030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424A2B-40A5-3E76-D14F-B899F22FA88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0E978BC-A5A9-9A21-CD22-F232D78882F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1BB5FEA-2EC6-071A-DD49-365516E1FE28}"/>
              </a:ext>
            </a:extLst>
          </p:cNvPr>
          <p:cNvSpPr>
            <a:spLocks noGrp="1"/>
          </p:cNvSpPr>
          <p:nvPr>
            <p:ph type="dt" sz="half" idx="10"/>
          </p:nvPr>
        </p:nvSpPr>
        <p:spPr/>
        <p:txBody>
          <a:bodyPr/>
          <a:lstStyle/>
          <a:p>
            <a:fld id="{E025F7CF-CE71-49D6-B0A9-24C7BAB2CDDF}" type="datetimeFigureOut">
              <a:rPr lang="zh-CN" altLang="en-US" smtClean="0"/>
              <a:t>2023/5/27</a:t>
            </a:fld>
            <a:endParaRPr lang="zh-CN" altLang="en-US"/>
          </a:p>
        </p:txBody>
      </p:sp>
      <p:sp>
        <p:nvSpPr>
          <p:cNvPr id="6" name="页脚占位符 5">
            <a:extLst>
              <a:ext uri="{FF2B5EF4-FFF2-40B4-BE49-F238E27FC236}">
                <a16:creationId xmlns:a16="http://schemas.microsoft.com/office/drawing/2014/main" id="{D7D756A7-1882-59B3-CE2C-18401D444A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76515F-2F4F-75D6-54F6-7318C042BFC5}"/>
              </a:ext>
            </a:extLst>
          </p:cNvPr>
          <p:cNvSpPr>
            <a:spLocks noGrp="1"/>
          </p:cNvSpPr>
          <p:nvPr>
            <p:ph type="sldNum" sz="quarter" idx="12"/>
          </p:nvPr>
        </p:nvSpPr>
        <p:spPr/>
        <p:txBody>
          <a:bodyPr/>
          <a:lstStyle/>
          <a:p>
            <a:fld id="{2F58036C-05BB-463F-9C0F-C1848954AB92}" type="slidenum">
              <a:rPr lang="zh-CN" altLang="en-US" smtClean="0"/>
              <a:t>‹#›</a:t>
            </a:fld>
            <a:endParaRPr lang="zh-CN" altLang="en-US"/>
          </a:p>
        </p:txBody>
      </p:sp>
    </p:spTree>
    <p:extLst>
      <p:ext uri="{BB962C8B-B14F-4D97-AF65-F5344CB8AC3E}">
        <p14:creationId xmlns:p14="http://schemas.microsoft.com/office/powerpoint/2010/main" val="4021635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0902C-531E-CF22-286D-37A0098DDEA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AD2E943-F18E-B966-FE86-B27A08254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2C8C1AF-759F-1739-B324-481D8F85C1F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9EF8795-AF33-83C3-8040-B421AE2E73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9A37623-1F2E-4D69-A290-4C3E8D4D8EA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2EBF944-A5D9-19C3-98DC-C510D93749EF}"/>
              </a:ext>
            </a:extLst>
          </p:cNvPr>
          <p:cNvSpPr>
            <a:spLocks noGrp="1"/>
          </p:cNvSpPr>
          <p:nvPr>
            <p:ph type="dt" sz="half" idx="10"/>
          </p:nvPr>
        </p:nvSpPr>
        <p:spPr/>
        <p:txBody>
          <a:bodyPr/>
          <a:lstStyle/>
          <a:p>
            <a:fld id="{E025F7CF-CE71-49D6-B0A9-24C7BAB2CDDF}" type="datetimeFigureOut">
              <a:rPr lang="zh-CN" altLang="en-US" smtClean="0"/>
              <a:t>2023/5/27</a:t>
            </a:fld>
            <a:endParaRPr lang="zh-CN" altLang="en-US"/>
          </a:p>
        </p:txBody>
      </p:sp>
      <p:sp>
        <p:nvSpPr>
          <p:cNvPr id="8" name="页脚占位符 7">
            <a:extLst>
              <a:ext uri="{FF2B5EF4-FFF2-40B4-BE49-F238E27FC236}">
                <a16:creationId xmlns:a16="http://schemas.microsoft.com/office/drawing/2014/main" id="{A47BA3F8-A4CD-7390-AD78-0638E6061B7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D2324AF-708A-83EB-46C6-0A440E37AD0A}"/>
              </a:ext>
            </a:extLst>
          </p:cNvPr>
          <p:cNvSpPr>
            <a:spLocks noGrp="1"/>
          </p:cNvSpPr>
          <p:nvPr>
            <p:ph type="sldNum" sz="quarter" idx="12"/>
          </p:nvPr>
        </p:nvSpPr>
        <p:spPr/>
        <p:txBody>
          <a:bodyPr/>
          <a:lstStyle/>
          <a:p>
            <a:fld id="{2F58036C-05BB-463F-9C0F-C1848954AB92}" type="slidenum">
              <a:rPr lang="zh-CN" altLang="en-US" smtClean="0"/>
              <a:t>‹#›</a:t>
            </a:fld>
            <a:endParaRPr lang="zh-CN" altLang="en-US"/>
          </a:p>
        </p:txBody>
      </p:sp>
    </p:spTree>
    <p:extLst>
      <p:ext uri="{BB962C8B-B14F-4D97-AF65-F5344CB8AC3E}">
        <p14:creationId xmlns:p14="http://schemas.microsoft.com/office/powerpoint/2010/main" val="3464182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1136E-ABBF-909B-057C-42A69A687E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2AA266A-4B65-25E3-6C01-D8D4279791FD}"/>
              </a:ext>
            </a:extLst>
          </p:cNvPr>
          <p:cNvSpPr>
            <a:spLocks noGrp="1"/>
          </p:cNvSpPr>
          <p:nvPr>
            <p:ph type="dt" sz="half" idx="10"/>
          </p:nvPr>
        </p:nvSpPr>
        <p:spPr/>
        <p:txBody>
          <a:bodyPr/>
          <a:lstStyle/>
          <a:p>
            <a:fld id="{E025F7CF-CE71-49D6-B0A9-24C7BAB2CDDF}" type="datetimeFigureOut">
              <a:rPr lang="zh-CN" altLang="en-US" smtClean="0"/>
              <a:t>2023/5/27</a:t>
            </a:fld>
            <a:endParaRPr lang="zh-CN" altLang="en-US"/>
          </a:p>
        </p:txBody>
      </p:sp>
      <p:sp>
        <p:nvSpPr>
          <p:cNvPr id="4" name="页脚占位符 3">
            <a:extLst>
              <a:ext uri="{FF2B5EF4-FFF2-40B4-BE49-F238E27FC236}">
                <a16:creationId xmlns:a16="http://schemas.microsoft.com/office/drawing/2014/main" id="{A62805BC-83FA-DD7C-2FD7-859C8D09DA0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782664-47A6-F1CB-A4EF-D031158F8718}"/>
              </a:ext>
            </a:extLst>
          </p:cNvPr>
          <p:cNvSpPr>
            <a:spLocks noGrp="1"/>
          </p:cNvSpPr>
          <p:nvPr>
            <p:ph type="sldNum" sz="quarter" idx="12"/>
          </p:nvPr>
        </p:nvSpPr>
        <p:spPr/>
        <p:txBody>
          <a:bodyPr/>
          <a:lstStyle/>
          <a:p>
            <a:fld id="{2F58036C-05BB-463F-9C0F-C1848954AB92}" type="slidenum">
              <a:rPr lang="zh-CN" altLang="en-US" smtClean="0"/>
              <a:t>‹#›</a:t>
            </a:fld>
            <a:endParaRPr lang="zh-CN" altLang="en-US"/>
          </a:p>
        </p:txBody>
      </p:sp>
    </p:spTree>
    <p:extLst>
      <p:ext uri="{BB962C8B-B14F-4D97-AF65-F5344CB8AC3E}">
        <p14:creationId xmlns:p14="http://schemas.microsoft.com/office/powerpoint/2010/main" val="420569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F715E0-C1C9-3773-DBD0-7E7DE4B5B9B3}"/>
              </a:ext>
            </a:extLst>
          </p:cNvPr>
          <p:cNvSpPr>
            <a:spLocks noGrp="1"/>
          </p:cNvSpPr>
          <p:nvPr>
            <p:ph type="dt" sz="half" idx="10"/>
          </p:nvPr>
        </p:nvSpPr>
        <p:spPr/>
        <p:txBody>
          <a:bodyPr/>
          <a:lstStyle/>
          <a:p>
            <a:fld id="{E025F7CF-CE71-49D6-B0A9-24C7BAB2CDDF}" type="datetimeFigureOut">
              <a:rPr lang="zh-CN" altLang="en-US" smtClean="0"/>
              <a:t>2023/5/27</a:t>
            </a:fld>
            <a:endParaRPr lang="zh-CN" altLang="en-US"/>
          </a:p>
        </p:txBody>
      </p:sp>
      <p:sp>
        <p:nvSpPr>
          <p:cNvPr id="3" name="页脚占位符 2">
            <a:extLst>
              <a:ext uri="{FF2B5EF4-FFF2-40B4-BE49-F238E27FC236}">
                <a16:creationId xmlns:a16="http://schemas.microsoft.com/office/drawing/2014/main" id="{4D02910D-5974-9C78-F93A-48BA5EBF888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8367AE-8FF6-4C52-E575-77AAC3173631}"/>
              </a:ext>
            </a:extLst>
          </p:cNvPr>
          <p:cNvSpPr>
            <a:spLocks noGrp="1"/>
          </p:cNvSpPr>
          <p:nvPr>
            <p:ph type="sldNum" sz="quarter" idx="12"/>
          </p:nvPr>
        </p:nvSpPr>
        <p:spPr/>
        <p:txBody>
          <a:bodyPr/>
          <a:lstStyle/>
          <a:p>
            <a:fld id="{2F58036C-05BB-463F-9C0F-C1848954AB92}" type="slidenum">
              <a:rPr lang="zh-CN" altLang="en-US" smtClean="0"/>
              <a:t>‹#›</a:t>
            </a:fld>
            <a:endParaRPr lang="zh-CN" altLang="en-US"/>
          </a:p>
        </p:txBody>
      </p:sp>
    </p:spTree>
    <p:extLst>
      <p:ext uri="{BB962C8B-B14F-4D97-AF65-F5344CB8AC3E}">
        <p14:creationId xmlns:p14="http://schemas.microsoft.com/office/powerpoint/2010/main" val="3783576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9A94D-5B62-1333-B881-43FF92DCC8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EB8ABAE-0AA1-80A5-61A3-7A917E309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8829A48-097D-3AAD-98E8-DFE24D416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4E87291-4C0D-1C8A-E9EC-9E9F30A9BB91}"/>
              </a:ext>
            </a:extLst>
          </p:cNvPr>
          <p:cNvSpPr>
            <a:spLocks noGrp="1"/>
          </p:cNvSpPr>
          <p:nvPr>
            <p:ph type="dt" sz="half" idx="10"/>
          </p:nvPr>
        </p:nvSpPr>
        <p:spPr/>
        <p:txBody>
          <a:bodyPr/>
          <a:lstStyle/>
          <a:p>
            <a:fld id="{E025F7CF-CE71-49D6-B0A9-24C7BAB2CDDF}" type="datetimeFigureOut">
              <a:rPr lang="zh-CN" altLang="en-US" smtClean="0"/>
              <a:t>2023/5/27</a:t>
            </a:fld>
            <a:endParaRPr lang="zh-CN" altLang="en-US"/>
          </a:p>
        </p:txBody>
      </p:sp>
      <p:sp>
        <p:nvSpPr>
          <p:cNvPr id="6" name="页脚占位符 5">
            <a:extLst>
              <a:ext uri="{FF2B5EF4-FFF2-40B4-BE49-F238E27FC236}">
                <a16:creationId xmlns:a16="http://schemas.microsoft.com/office/drawing/2014/main" id="{358C2EF6-DAC2-A99F-ECA9-C89DFD1118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2C207F-3373-1686-C80A-494F00F17E2E}"/>
              </a:ext>
            </a:extLst>
          </p:cNvPr>
          <p:cNvSpPr>
            <a:spLocks noGrp="1"/>
          </p:cNvSpPr>
          <p:nvPr>
            <p:ph type="sldNum" sz="quarter" idx="12"/>
          </p:nvPr>
        </p:nvSpPr>
        <p:spPr/>
        <p:txBody>
          <a:bodyPr/>
          <a:lstStyle/>
          <a:p>
            <a:fld id="{2F58036C-05BB-463F-9C0F-C1848954AB92}" type="slidenum">
              <a:rPr lang="zh-CN" altLang="en-US" smtClean="0"/>
              <a:t>‹#›</a:t>
            </a:fld>
            <a:endParaRPr lang="zh-CN" altLang="en-US"/>
          </a:p>
        </p:txBody>
      </p:sp>
    </p:spTree>
    <p:extLst>
      <p:ext uri="{BB962C8B-B14F-4D97-AF65-F5344CB8AC3E}">
        <p14:creationId xmlns:p14="http://schemas.microsoft.com/office/powerpoint/2010/main" val="348835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FEFC9-CAC2-3ECC-4350-C377879DBF9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3D4BD81-150C-C775-33C8-F2DD6D72E6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B92529E-323C-AA86-88C9-3E257A746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E2E9619-F62A-0F4F-CC83-56A22A9EC652}"/>
              </a:ext>
            </a:extLst>
          </p:cNvPr>
          <p:cNvSpPr>
            <a:spLocks noGrp="1"/>
          </p:cNvSpPr>
          <p:nvPr>
            <p:ph type="dt" sz="half" idx="10"/>
          </p:nvPr>
        </p:nvSpPr>
        <p:spPr/>
        <p:txBody>
          <a:bodyPr/>
          <a:lstStyle/>
          <a:p>
            <a:fld id="{E025F7CF-CE71-49D6-B0A9-24C7BAB2CDDF}" type="datetimeFigureOut">
              <a:rPr lang="zh-CN" altLang="en-US" smtClean="0"/>
              <a:t>2023/5/27</a:t>
            </a:fld>
            <a:endParaRPr lang="zh-CN" altLang="en-US"/>
          </a:p>
        </p:txBody>
      </p:sp>
      <p:sp>
        <p:nvSpPr>
          <p:cNvPr id="6" name="页脚占位符 5">
            <a:extLst>
              <a:ext uri="{FF2B5EF4-FFF2-40B4-BE49-F238E27FC236}">
                <a16:creationId xmlns:a16="http://schemas.microsoft.com/office/drawing/2014/main" id="{1A99B432-8EE6-6D1E-BF98-87A8FEF0F6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604071-AF57-7E9D-D216-C28BCF4533D2}"/>
              </a:ext>
            </a:extLst>
          </p:cNvPr>
          <p:cNvSpPr>
            <a:spLocks noGrp="1"/>
          </p:cNvSpPr>
          <p:nvPr>
            <p:ph type="sldNum" sz="quarter" idx="12"/>
          </p:nvPr>
        </p:nvSpPr>
        <p:spPr/>
        <p:txBody>
          <a:bodyPr/>
          <a:lstStyle/>
          <a:p>
            <a:fld id="{2F58036C-05BB-463F-9C0F-C1848954AB92}" type="slidenum">
              <a:rPr lang="zh-CN" altLang="en-US" smtClean="0"/>
              <a:t>‹#›</a:t>
            </a:fld>
            <a:endParaRPr lang="zh-CN" altLang="en-US"/>
          </a:p>
        </p:txBody>
      </p:sp>
    </p:spTree>
    <p:extLst>
      <p:ext uri="{BB962C8B-B14F-4D97-AF65-F5344CB8AC3E}">
        <p14:creationId xmlns:p14="http://schemas.microsoft.com/office/powerpoint/2010/main" val="379363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7655636-D99D-DDC2-63FF-5ACE99C806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C8BC05C-5E01-C990-1960-31AC99C199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2761FA-426A-CFC2-B788-2170198E8A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5F7CF-CE71-49D6-B0A9-24C7BAB2CDDF}" type="datetimeFigureOut">
              <a:rPr lang="zh-CN" altLang="en-US" smtClean="0"/>
              <a:t>2023/5/27</a:t>
            </a:fld>
            <a:endParaRPr lang="zh-CN" altLang="en-US"/>
          </a:p>
        </p:txBody>
      </p:sp>
      <p:sp>
        <p:nvSpPr>
          <p:cNvPr id="5" name="页脚占位符 4">
            <a:extLst>
              <a:ext uri="{FF2B5EF4-FFF2-40B4-BE49-F238E27FC236}">
                <a16:creationId xmlns:a16="http://schemas.microsoft.com/office/drawing/2014/main" id="{3A847D56-8C53-42B2-B9E5-432D6A383D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8255DE7-E3BF-C617-4715-BEFBB08891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8036C-05BB-463F-9C0F-C1848954AB92}" type="slidenum">
              <a:rPr lang="zh-CN" altLang="en-US" smtClean="0"/>
              <a:t>‹#›</a:t>
            </a:fld>
            <a:endParaRPr lang="zh-CN" altLang="en-US"/>
          </a:p>
        </p:txBody>
      </p:sp>
    </p:spTree>
    <p:extLst>
      <p:ext uri="{BB962C8B-B14F-4D97-AF65-F5344CB8AC3E}">
        <p14:creationId xmlns:p14="http://schemas.microsoft.com/office/powerpoint/2010/main" val="3854523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wm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8.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73.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57.png"/><Relationship Id="rId4" Type="http://schemas.openxmlformats.org/officeDocument/2006/relationships/image" Target="../media/image71.png"/></Relationships>
</file>

<file path=ppt/slides/_rels/slide2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2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5.wmf"/><Relationship Id="rId2" Type="http://schemas.openxmlformats.org/officeDocument/2006/relationships/image" Target="../media/image10.png"/><Relationship Id="rId16" Type="http://schemas.openxmlformats.org/officeDocument/2006/relationships/image" Target="../media/image17.wmf"/><Relationship Id="rId1" Type="http://schemas.openxmlformats.org/officeDocument/2006/relationships/slideLayout" Target="../slideLayouts/slideLayout2.xml"/><Relationship Id="rId6" Type="http://schemas.openxmlformats.org/officeDocument/2006/relationships/image" Target="../media/image12.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6.bin"/><Relationship Id="rId14" Type="http://schemas.openxmlformats.org/officeDocument/2006/relationships/image" Target="../media/image16.wmf"/></Relationships>
</file>

<file path=ppt/slides/_rels/slide3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3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89.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4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110.wmf"/><Relationship Id="rId3" Type="http://schemas.openxmlformats.org/officeDocument/2006/relationships/image" Target="../media/image105.wmf"/><Relationship Id="rId7" Type="http://schemas.openxmlformats.org/officeDocument/2006/relationships/image" Target="../media/image107.wmf"/><Relationship Id="rId12" Type="http://schemas.openxmlformats.org/officeDocument/2006/relationships/oleObject" Target="../embeddings/oleObject23.bin"/><Relationship Id="rId2"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oleObject" Target="../embeddings/oleObject20.bin"/><Relationship Id="rId11" Type="http://schemas.openxmlformats.org/officeDocument/2006/relationships/image" Target="../media/image109.wmf"/><Relationship Id="rId5" Type="http://schemas.openxmlformats.org/officeDocument/2006/relationships/image" Target="../media/image106.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108.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13.wmf"/><Relationship Id="rId5" Type="http://schemas.openxmlformats.org/officeDocument/2006/relationships/oleObject" Target="../embeddings/oleObject25.bin"/><Relationship Id="rId4" Type="http://schemas.openxmlformats.org/officeDocument/2006/relationships/image" Target="../media/image112.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114.png"/><Relationship Id="rId7" Type="http://schemas.openxmlformats.org/officeDocument/2006/relationships/image" Target="../media/image116.wmf"/><Relationship Id="rId2" Type="http://schemas.openxmlformats.org/officeDocument/2006/relationships/hyperlink" Target="../../../../jia/bk/&#25554;&#25773;/&#30005;&#30913;&#23398;/&#20114;&#24863;&#29616;&#35937;z.SWF" TargetMode="External"/><Relationship Id="rId1" Type="http://schemas.openxmlformats.org/officeDocument/2006/relationships/slideLayout" Target="../slideLayouts/slideLayout2.xml"/><Relationship Id="rId6" Type="http://schemas.openxmlformats.org/officeDocument/2006/relationships/oleObject" Target="../embeddings/oleObject27.bin"/><Relationship Id="rId11" Type="http://schemas.openxmlformats.org/officeDocument/2006/relationships/image" Target="../media/image118.wmf"/><Relationship Id="rId5" Type="http://schemas.openxmlformats.org/officeDocument/2006/relationships/image" Target="../media/image115.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117.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124.wmf"/><Relationship Id="rId18" Type="http://schemas.openxmlformats.org/officeDocument/2006/relationships/oleObject" Target="../embeddings/oleObject38.bin"/><Relationship Id="rId3" Type="http://schemas.openxmlformats.org/officeDocument/2006/relationships/image" Target="../media/image119.png"/><Relationship Id="rId21" Type="http://schemas.openxmlformats.org/officeDocument/2006/relationships/image" Target="../media/image128.wmf"/><Relationship Id="rId7" Type="http://schemas.openxmlformats.org/officeDocument/2006/relationships/image" Target="../media/image121.wmf"/><Relationship Id="rId12" Type="http://schemas.openxmlformats.org/officeDocument/2006/relationships/oleObject" Target="../embeddings/oleObject35.bin"/><Relationship Id="rId17" Type="http://schemas.openxmlformats.org/officeDocument/2006/relationships/image" Target="../media/image126.wmf"/><Relationship Id="rId2" Type="http://schemas.openxmlformats.org/officeDocument/2006/relationships/oleObject" Target="../embeddings/oleObject30.bin"/><Relationship Id="rId16" Type="http://schemas.openxmlformats.org/officeDocument/2006/relationships/oleObject" Target="../embeddings/oleObject37.bin"/><Relationship Id="rId20" Type="http://schemas.openxmlformats.org/officeDocument/2006/relationships/oleObject" Target="../embeddings/oleObject39.bin"/><Relationship Id="rId1" Type="http://schemas.openxmlformats.org/officeDocument/2006/relationships/slideLayout" Target="../slideLayouts/slideLayout2.xml"/><Relationship Id="rId6" Type="http://schemas.openxmlformats.org/officeDocument/2006/relationships/oleObject" Target="../embeddings/oleObject32.bin"/><Relationship Id="rId11" Type="http://schemas.openxmlformats.org/officeDocument/2006/relationships/image" Target="../media/image123.wmf"/><Relationship Id="rId5" Type="http://schemas.openxmlformats.org/officeDocument/2006/relationships/image" Target="../media/image120.wmf"/><Relationship Id="rId15" Type="http://schemas.openxmlformats.org/officeDocument/2006/relationships/image" Target="../media/image125.wmf"/><Relationship Id="rId23" Type="http://schemas.openxmlformats.org/officeDocument/2006/relationships/image" Target="../media/image129.wmf"/><Relationship Id="rId10" Type="http://schemas.openxmlformats.org/officeDocument/2006/relationships/oleObject" Target="../embeddings/oleObject34.bin"/><Relationship Id="rId19" Type="http://schemas.openxmlformats.org/officeDocument/2006/relationships/image" Target="../media/image127.wmf"/><Relationship Id="rId4" Type="http://schemas.openxmlformats.org/officeDocument/2006/relationships/oleObject" Target="../embeddings/oleObject31.bin"/><Relationship Id="rId9" Type="http://schemas.openxmlformats.org/officeDocument/2006/relationships/image" Target="../media/image122.wmf"/><Relationship Id="rId14" Type="http://schemas.openxmlformats.org/officeDocument/2006/relationships/oleObject" Target="../embeddings/oleObject36.bin"/><Relationship Id="rId22" Type="http://schemas.openxmlformats.org/officeDocument/2006/relationships/oleObject" Target="../embeddings/oleObject40.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130.png"/><Relationship Id="rId7" Type="http://schemas.openxmlformats.org/officeDocument/2006/relationships/image" Target="../media/image132.wmf"/><Relationship Id="rId2" Type="http://schemas.openxmlformats.org/officeDocument/2006/relationships/oleObject" Target="../embeddings/oleObject41.bin"/><Relationship Id="rId1" Type="http://schemas.openxmlformats.org/officeDocument/2006/relationships/slideLayout" Target="../slideLayouts/slideLayout2.xml"/><Relationship Id="rId6" Type="http://schemas.openxmlformats.org/officeDocument/2006/relationships/oleObject" Target="../embeddings/oleObject43.bin"/><Relationship Id="rId11" Type="http://schemas.openxmlformats.org/officeDocument/2006/relationships/image" Target="../media/image134.wmf"/><Relationship Id="rId5" Type="http://schemas.openxmlformats.org/officeDocument/2006/relationships/image" Target="../media/image131.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133.wmf"/></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11.bin"/><Relationship Id="rId4" Type="http://schemas.openxmlformats.org/officeDocument/2006/relationships/image" Target="../media/image24.wmf"/></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5" Type="http://schemas.openxmlformats.org/officeDocument/2006/relationships/image" Target="../media/image26.wmf"/><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磁矩</a:t>
            </a: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对于磁偶极子，定义磁矩为</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电动力学可以证明，在远场条件下，其磁矢势为</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对比     电势项，可以发现电偶极子，磁偶极子具有高度对称性。</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若对于电流连续分布的情况，则定义磁矩为</a:t>
            </a:r>
          </a:p>
        </p:txBody>
      </p:sp>
      <p:pic>
        <p:nvPicPr>
          <p:cNvPr id="5" name="图片 4">
            <a:extLst>
              <a:ext uri="{FF2B5EF4-FFF2-40B4-BE49-F238E27FC236}">
                <a16:creationId xmlns:a16="http://schemas.microsoft.com/office/drawing/2014/main" id="{70BF3932-BD13-03A9-3F4D-F9F17CAB29C2}"/>
              </a:ext>
            </a:extLst>
          </p:cNvPr>
          <p:cNvPicPr>
            <a:picLocks noChangeAspect="1"/>
          </p:cNvPicPr>
          <p:nvPr/>
        </p:nvPicPr>
        <p:blipFill>
          <a:blip r:embed="rId2"/>
          <a:stretch>
            <a:fillRect/>
          </a:stretch>
        </p:blipFill>
        <p:spPr>
          <a:xfrm>
            <a:off x="5566364" y="2289792"/>
            <a:ext cx="1059272" cy="411516"/>
          </a:xfrm>
          <a:prstGeom prst="rect">
            <a:avLst/>
          </a:prstGeom>
        </p:spPr>
      </p:pic>
      <p:pic>
        <p:nvPicPr>
          <p:cNvPr id="6" name="Picture 4" descr="ne248">
            <a:extLst>
              <a:ext uri="{FF2B5EF4-FFF2-40B4-BE49-F238E27FC236}">
                <a16:creationId xmlns:a16="http://schemas.microsoft.com/office/drawing/2014/main" id="{2A8DDF5E-109A-6B9E-7927-EDFF0DCAB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3150" y="0"/>
            <a:ext cx="21129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a:extLst>
              <a:ext uri="{FF2B5EF4-FFF2-40B4-BE49-F238E27FC236}">
                <a16:creationId xmlns:a16="http://schemas.microsoft.com/office/drawing/2014/main" id="{3EBD4933-3BD0-53F5-261E-B62DA74746FC}"/>
              </a:ext>
            </a:extLst>
          </p:cNvPr>
          <p:cNvPicPr>
            <a:picLocks noChangeAspect="1"/>
          </p:cNvPicPr>
          <p:nvPr/>
        </p:nvPicPr>
        <p:blipFill>
          <a:blip r:embed="rId4"/>
          <a:stretch>
            <a:fillRect/>
          </a:stretch>
        </p:blipFill>
        <p:spPr>
          <a:xfrm>
            <a:off x="5112935" y="3240328"/>
            <a:ext cx="1966130" cy="602032"/>
          </a:xfrm>
          <a:prstGeom prst="rect">
            <a:avLst/>
          </a:prstGeom>
        </p:spPr>
      </p:pic>
      <p:pic>
        <p:nvPicPr>
          <p:cNvPr id="12" name="图片 11">
            <a:extLst>
              <a:ext uri="{FF2B5EF4-FFF2-40B4-BE49-F238E27FC236}">
                <a16:creationId xmlns:a16="http://schemas.microsoft.com/office/drawing/2014/main" id="{31FB04AF-390F-AFCC-ACBE-9F695C1CF98C}"/>
              </a:ext>
            </a:extLst>
          </p:cNvPr>
          <p:cNvPicPr>
            <a:picLocks noChangeAspect="1"/>
          </p:cNvPicPr>
          <p:nvPr/>
        </p:nvPicPr>
        <p:blipFill>
          <a:blip r:embed="rId5"/>
          <a:stretch>
            <a:fillRect/>
          </a:stretch>
        </p:blipFill>
        <p:spPr>
          <a:xfrm>
            <a:off x="1977356" y="3842360"/>
            <a:ext cx="769687" cy="563929"/>
          </a:xfrm>
          <a:prstGeom prst="rect">
            <a:avLst/>
          </a:prstGeom>
        </p:spPr>
      </p:pic>
      <p:pic>
        <p:nvPicPr>
          <p:cNvPr id="14" name="图片 13">
            <a:extLst>
              <a:ext uri="{FF2B5EF4-FFF2-40B4-BE49-F238E27FC236}">
                <a16:creationId xmlns:a16="http://schemas.microsoft.com/office/drawing/2014/main" id="{ED774B7F-867E-FF0E-C7DA-176BF834B255}"/>
              </a:ext>
            </a:extLst>
          </p:cNvPr>
          <p:cNvPicPr>
            <a:picLocks noChangeAspect="1"/>
          </p:cNvPicPr>
          <p:nvPr/>
        </p:nvPicPr>
        <p:blipFill>
          <a:blip r:embed="rId6"/>
          <a:stretch>
            <a:fillRect/>
          </a:stretch>
        </p:blipFill>
        <p:spPr>
          <a:xfrm>
            <a:off x="5112935" y="5399656"/>
            <a:ext cx="1988992" cy="777307"/>
          </a:xfrm>
          <a:prstGeom prst="rect">
            <a:avLst/>
          </a:prstGeom>
        </p:spPr>
      </p:pic>
    </p:spTree>
    <p:extLst>
      <p:ext uri="{BB962C8B-B14F-4D97-AF65-F5344CB8AC3E}">
        <p14:creationId xmlns:p14="http://schemas.microsoft.com/office/powerpoint/2010/main" val="76902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45413-4578-C3FC-48A8-022D421A1661}"/>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洛伦兹力不做功</a:t>
            </a:r>
          </a:p>
        </p:txBody>
      </p:sp>
      <p:sp>
        <p:nvSpPr>
          <p:cNvPr id="3" name="内容占位符 2">
            <a:extLst>
              <a:ext uri="{FF2B5EF4-FFF2-40B4-BE49-F238E27FC236}">
                <a16:creationId xmlns:a16="http://schemas.microsoft.com/office/drawing/2014/main" id="{DC9915C1-3080-7EA8-5B49-0FA88B0F78A0}"/>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第二章中得到：对于连续体</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因为洛伦兹力为    项，永远与速度方向垂直，因此洛伦兹力永不做功。正因如此，在动生电动势做正功的同时，安培力阻碍导体的运动做负功，这样才符合不做功性质，这也体现了楞次定律。</a:t>
            </a:r>
            <a:endParaRPr lang="en-US" altLang="zh-CN" dirty="0">
              <a:latin typeface="宋体" panose="02010600030101010101" pitchFamily="2" charset="-122"/>
              <a:ea typeface="宋体" panose="02010600030101010101" pitchFamily="2" charset="-122"/>
            </a:endParaRPr>
          </a:p>
        </p:txBody>
      </p:sp>
      <p:pic>
        <p:nvPicPr>
          <p:cNvPr id="9" name="图片 8">
            <a:extLst>
              <a:ext uri="{FF2B5EF4-FFF2-40B4-BE49-F238E27FC236}">
                <a16:creationId xmlns:a16="http://schemas.microsoft.com/office/drawing/2014/main" id="{F9887AD2-266C-0DB1-8968-6BE93C28E469}"/>
              </a:ext>
            </a:extLst>
          </p:cNvPr>
          <p:cNvPicPr>
            <a:picLocks noChangeAspect="1"/>
          </p:cNvPicPr>
          <p:nvPr/>
        </p:nvPicPr>
        <p:blipFill>
          <a:blip r:embed="rId2"/>
          <a:stretch>
            <a:fillRect/>
          </a:stretch>
        </p:blipFill>
        <p:spPr>
          <a:xfrm>
            <a:off x="3226833" y="2388230"/>
            <a:ext cx="5433531" cy="701101"/>
          </a:xfrm>
          <a:prstGeom prst="rect">
            <a:avLst/>
          </a:prstGeom>
        </p:spPr>
      </p:pic>
      <p:pic>
        <p:nvPicPr>
          <p:cNvPr id="6" name="图片 5">
            <a:extLst>
              <a:ext uri="{FF2B5EF4-FFF2-40B4-BE49-F238E27FC236}">
                <a16:creationId xmlns:a16="http://schemas.microsoft.com/office/drawing/2014/main" id="{0417FB40-4947-704E-A9A3-DBE5FFE3BCC7}"/>
              </a:ext>
            </a:extLst>
          </p:cNvPr>
          <p:cNvPicPr>
            <a:picLocks noChangeAspect="1"/>
          </p:cNvPicPr>
          <p:nvPr/>
        </p:nvPicPr>
        <p:blipFill>
          <a:blip r:embed="rId3"/>
          <a:stretch>
            <a:fillRect/>
          </a:stretch>
        </p:blipFill>
        <p:spPr>
          <a:xfrm>
            <a:off x="3758541" y="3433361"/>
            <a:ext cx="541067" cy="335309"/>
          </a:xfrm>
          <a:prstGeom prst="rect">
            <a:avLst/>
          </a:prstGeom>
        </p:spPr>
      </p:pic>
    </p:spTree>
    <p:extLst>
      <p:ext uri="{BB962C8B-B14F-4D97-AF65-F5344CB8AC3E}">
        <p14:creationId xmlns:p14="http://schemas.microsoft.com/office/powerpoint/2010/main" val="4051383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3166A6-2185-CEDE-61B4-FE3C38C1066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104713D-F691-A115-E243-21415C5D21DF}"/>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9DB46C57-5148-6711-707B-F89DB64812D6}"/>
              </a:ext>
            </a:extLst>
          </p:cNvPr>
          <p:cNvPicPr>
            <a:picLocks noChangeAspect="1"/>
          </p:cNvPicPr>
          <p:nvPr/>
        </p:nvPicPr>
        <p:blipFill>
          <a:blip r:embed="rId2"/>
          <a:stretch>
            <a:fillRect/>
          </a:stretch>
        </p:blipFill>
        <p:spPr>
          <a:xfrm>
            <a:off x="1714120" y="508368"/>
            <a:ext cx="8763759" cy="2499577"/>
          </a:xfrm>
          <a:prstGeom prst="rect">
            <a:avLst/>
          </a:prstGeom>
        </p:spPr>
      </p:pic>
      <p:pic>
        <p:nvPicPr>
          <p:cNvPr id="7" name="图片 6">
            <a:extLst>
              <a:ext uri="{FF2B5EF4-FFF2-40B4-BE49-F238E27FC236}">
                <a16:creationId xmlns:a16="http://schemas.microsoft.com/office/drawing/2014/main" id="{B46FC7C5-AF44-57F9-5447-F70101A26D2F}"/>
              </a:ext>
            </a:extLst>
          </p:cNvPr>
          <p:cNvPicPr>
            <a:picLocks noChangeAspect="1"/>
          </p:cNvPicPr>
          <p:nvPr/>
        </p:nvPicPr>
        <p:blipFill>
          <a:blip r:embed="rId3"/>
          <a:stretch>
            <a:fillRect/>
          </a:stretch>
        </p:blipFill>
        <p:spPr>
          <a:xfrm>
            <a:off x="1717929" y="3507041"/>
            <a:ext cx="8756139" cy="1463167"/>
          </a:xfrm>
          <a:prstGeom prst="rect">
            <a:avLst/>
          </a:prstGeom>
        </p:spPr>
      </p:pic>
    </p:spTree>
    <p:extLst>
      <p:ext uri="{BB962C8B-B14F-4D97-AF65-F5344CB8AC3E}">
        <p14:creationId xmlns:p14="http://schemas.microsoft.com/office/powerpoint/2010/main" val="175219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BE20F235-258F-A31F-113E-B21F761A4CE6}"/>
              </a:ext>
            </a:extLst>
          </p:cNvPr>
          <p:cNvPicPr>
            <a:picLocks noChangeAspect="1"/>
          </p:cNvPicPr>
          <p:nvPr/>
        </p:nvPicPr>
        <p:blipFill>
          <a:blip r:embed="rId2"/>
          <a:stretch>
            <a:fillRect/>
          </a:stretch>
        </p:blipFill>
        <p:spPr>
          <a:xfrm>
            <a:off x="668443" y="775145"/>
            <a:ext cx="6785985" cy="2034730"/>
          </a:xfrm>
          <a:prstGeom prst="rect">
            <a:avLst/>
          </a:prstGeom>
        </p:spPr>
      </p:pic>
      <p:pic>
        <p:nvPicPr>
          <p:cNvPr id="7" name="图片 6">
            <a:extLst>
              <a:ext uri="{FF2B5EF4-FFF2-40B4-BE49-F238E27FC236}">
                <a16:creationId xmlns:a16="http://schemas.microsoft.com/office/drawing/2014/main" id="{6CF841BA-952E-A81A-883F-BAD2E22C5142}"/>
              </a:ext>
            </a:extLst>
          </p:cNvPr>
          <p:cNvPicPr>
            <a:picLocks noChangeAspect="1"/>
          </p:cNvPicPr>
          <p:nvPr/>
        </p:nvPicPr>
        <p:blipFill>
          <a:blip r:embed="rId3"/>
          <a:stretch>
            <a:fillRect/>
          </a:stretch>
        </p:blipFill>
        <p:spPr>
          <a:xfrm>
            <a:off x="8449348" y="475954"/>
            <a:ext cx="2618702" cy="2906472"/>
          </a:xfrm>
          <a:prstGeom prst="rect">
            <a:avLst/>
          </a:prstGeom>
        </p:spPr>
      </p:pic>
      <p:pic>
        <p:nvPicPr>
          <p:cNvPr id="9" name="图片 8">
            <a:extLst>
              <a:ext uri="{FF2B5EF4-FFF2-40B4-BE49-F238E27FC236}">
                <a16:creationId xmlns:a16="http://schemas.microsoft.com/office/drawing/2014/main" id="{D7EF1330-1DC4-9F48-6BF4-502A6F95C1B6}"/>
              </a:ext>
            </a:extLst>
          </p:cNvPr>
          <p:cNvPicPr>
            <a:picLocks noChangeAspect="1"/>
          </p:cNvPicPr>
          <p:nvPr/>
        </p:nvPicPr>
        <p:blipFill>
          <a:blip r:embed="rId4"/>
          <a:stretch>
            <a:fillRect/>
          </a:stretch>
        </p:blipFill>
        <p:spPr>
          <a:xfrm>
            <a:off x="2826736" y="3146333"/>
            <a:ext cx="6538527" cy="1592718"/>
          </a:xfrm>
          <a:prstGeom prst="rect">
            <a:avLst/>
          </a:prstGeom>
        </p:spPr>
      </p:pic>
      <p:pic>
        <p:nvPicPr>
          <p:cNvPr id="11" name="图片 10">
            <a:extLst>
              <a:ext uri="{FF2B5EF4-FFF2-40B4-BE49-F238E27FC236}">
                <a16:creationId xmlns:a16="http://schemas.microsoft.com/office/drawing/2014/main" id="{A6E570ED-25D5-5E7F-E4F7-9489281C9137}"/>
              </a:ext>
            </a:extLst>
          </p:cNvPr>
          <p:cNvPicPr>
            <a:picLocks noChangeAspect="1"/>
          </p:cNvPicPr>
          <p:nvPr/>
        </p:nvPicPr>
        <p:blipFill>
          <a:blip r:embed="rId5"/>
          <a:stretch>
            <a:fillRect/>
          </a:stretch>
        </p:blipFill>
        <p:spPr>
          <a:xfrm>
            <a:off x="3047736" y="701583"/>
            <a:ext cx="6096528" cy="5143946"/>
          </a:xfrm>
          <a:prstGeom prst="rect">
            <a:avLst/>
          </a:prstGeom>
        </p:spPr>
      </p:pic>
    </p:spTree>
    <p:extLst>
      <p:ext uri="{BB962C8B-B14F-4D97-AF65-F5344CB8AC3E}">
        <p14:creationId xmlns:p14="http://schemas.microsoft.com/office/powerpoint/2010/main" val="79750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044D6108-737D-24E7-1578-649AAC863709}"/>
              </a:ext>
            </a:extLst>
          </p:cNvPr>
          <p:cNvPicPr>
            <a:picLocks noChangeAspect="1"/>
          </p:cNvPicPr>
          <p:nvPr/>
        </p:nvPicPr>
        <p:blipFill>
          <a:blip r:embed="rId2"/>
          <a:stretch>
            <a:fillRect/>
          </a:stretch>
        </p:blipFill>
        <p:spPr>
          <a:xfrm>
            <a:off x="590671" y="828624"/>
            <a:ext cx="7879235" cy="1457376"/>
          </a:xfrm>
          <a:prstGeom prst="rect">
            <a:avLst/>
          </a:prstGeom>
        </p:spPr>
      </p:pic>
      <p:pic>
        <p:nvPicPr>
          <p:cNvPr id="7" name="图片 6">
            <a:extLst>
              <a:ext uri="{FF2B5EF4-FFF2-40B4-BE49-F238E27FC236}">
                <a16:creationId xmlns:a16="http://schemas.microsoft.com/office/drawing/2014/main" id="{2CDAC99C-9E1A-DFBB-DED5-2BA9306FB28F}"/>
              </a:ext>
            </a:extLst>
          </p:cNvPr>
          <p:cNvPicPr>
            <a:picLocks noChangeAspect="1"/>
          </p:cNvPicPr>
          <p:nvPr/>
        </p:nvPicPr>
        <p:blipFill>
          <a:blip r:embed="rId3"/>
          <a:stretch>
            <a:fillRect/>
          </a:stretch>
        </p:blipFill>
        <p:spPr>
          <a:xfrm>
            <a:off x="8943975" y="412684"/>
            <a:ext cx="2497732" cy="3251434"/>
          </a:xfrm>
          <a:prstGeom prst="rect">
            <a:avLst/>
          </a:prstGeom>
        </p:spPr>
      </p:pic>
      <p:pic>
        <p:nvPicPr>
          <p:cNvPr id="9" name="图片 8">
            <a:extLst>
              <a:ext uri="{FF2B5EF4-FFF2-40B4-BE49-F238E27FC236}">
                <a16:creationId xmlns:a16="http://schemas.microsoft.com/office/drawing/2014/main" id="{A85B889E-8CBD-41C5-EEA3-5B4D3C2ECF49}"/>
              </a:ext>
            </a:extLst>
          </p:cNvPr>
          <p:cNvPicPr>
            <a:picLocks noChangeAspect="1"/>
          </p:cNvPicPr>
          <p:nvPr/>
        </p:nvPicPr>
        <p:blipFill>
          <a:blip r:embed="rId4"/>
          <a:stretch>
            <a:fillRect/>
          </a:stretch>
        </p:blipFill>
        <p:spPr>
          <a:xfrm>
            <a:off x="1083668" y="2866877"/>
            <a:ext cx="7186059" cy="1867048"/>
          </a:xfrm>
          <a:prstGeom prst="rect">
            <a:avLst/>
          </a:prstGeom>
        </p:spPr>
      </p:pic>
    </p:spTree>
    <p:extLst>
      <p:ext uri="{BB962C8B-B14F-4D97-AF65-F5344CB8AC3E}">
        <p14:creationId xmlns:p14="http://schemas.microsoft.com/office/powerpoint/2010/main" val="252195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CCA1AA52-9EFF-FF5C-29FA-48579FA40213}"/>
              </a:ext>
            </a:extLst>
          </p:cNvPr>
          <p:cNvPicPr>
            <a:picLocks noChangeAspect="1"/>
          </p:cNvPicPr>
          <p:nvPr/>
        </p:nvPicPr>
        <p:blipFill>
          <a:blip r:embed="rId2"/>
          <a:stretch>
            <a:fillRect/>
          </a:stretch>
        </p:blipFill>
        <p:spPr>
          <a:xfrm>
            <a:off x="1649344" y="457000"/>
            <a:ext cx="8893311" cy="4610500"/>
          </a:xfrm>
          <a:prstGeom prst="rect">
            <a:avLst/>
          </a:prstGeom>
        </p:spPr>
      </p:pic>
    </p:spTree>
    <p:extLst>
      <p:ext uri="{BB962C8B-B14F-4D97-AF65-F5344CB8AC3E}">
        <p14:creationId xmlns:p14="http://schemas.microsoft.com/office/powerpoint/2010/main" val="3845020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79BB5196-B6B1-9B8E-BA9C-79284A268F4E}"/>
              </a:ext>
            </a:extLst>
          </p:cNvPr>
          <p:cNvPicPr>
            <a:picLocks noChangeAspect="1"/>
          </p:cNvPicPr>
          <p:nvPr/>
        </p:nvPicPr>
        <p:blipFill>
          <a:blip r:embed="rId2"/>
          <a:stretch>
            <a:fillRect/>
          </a:stretch>
        </p:blipFill>
        <p:spPr>
          <a:xfrm>
            <a:off x="1186726" y="1481963"/>
            <a:ext cx="9952194" cy="3251961"/>
          </a:xfrm>
          <a:prstGeom prst="rect">
            <a:avLst/>
          </a:prstGeom>
        </p:spPr>
      </p:pic>
    </p:spTree>
    <p:extLst>
      <p:ext uri="{BB962C8B-B14F-4D97-AF65-F5344CB8AC3E}">
        <p14:creationId xmlns:p14="http://schemas.microsoft.com/office/powerpoint/2010/main" val="3104472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感生电动势</a:t>
            </a: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考虑感生电动势时，认为边界是不变的，因此</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注意到</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根据回路与曲面的任意性，可得：</a:t>
            </a:r>
          </a:p>
        </p:txBody>
      </p:sp>
      <p:pic>
        <p:nvPicPr>
          <p:cNvPr id="5" name="图片 4">
            <a:extLst>
              <a:ext uri="{FF2B5EF4-FFF2-40B4-BE49-F238E27FC236}">
                <a16:creationId xmlns:a16="http://schemas.microsoft.com/office/drawing/2014/main" id="{4842EF3C-36F6-67C2-DAFD-F12CB1578DBF}"/>
              </a:ext>
            </a:extLst>
          </p:cNvPr>
          <p:cNvPicPr>
            <a:picLocks noChangeAspect="1"/>
          </p:cNvPicPr>
          <p:nvPr/>
        </p:nvPicPr>
        <p:blipFill>
          <a:blip r:embed="rId2"/>
          <a:stretch>
            <a:fillRect/>
          </a:stretch>
        </p:blipFill>
        <p:spPr>
          <a:xfrm>
            <a:off x="3676440" y="2436410"/>
            <a:ext cx="4839119" cy="983065"/>
          </a:xfrm>
          <a:prstGeom prst="rect">
            <a:avLst/>
          </a:prstGeom>
        </p:spPr>
      </p:pic>
      <p:pic>
        <p:nvPicPr>
          <p:cNvPr id="9" name="图片 8">
            <a:extLst>
              <a:ext uri="{FF2B5EF4-FFF2-40B4-BE49-F238E27FC236}">
                <a16:creationId xmlns:a16="http://schemas.microsoft.com/office/drawing/2014/main" id="{C8309287-2577-FD47-DB09-2C0FB2054A38}"/>
              </a:ext>
            </a:extLst>
          </p:cNvPr>
          <p:cNvPicPr>
            <a:picLocks noChangeAspect="1"/>
          </p:cNvPicPr>
          <p:nvPr/>
        </p:nvPicPr>
        <p:blipFill>
          <a:blip r:embed="rId3"/>
          <a:stretch>
            <a:fillRect/>
          </a:stretch>
        </p:blipFill>
        <p:spPr>
          <a:xfrm>
            <a:off x="4446126" y="3554412"/>
            <a:ext cx="3299746" cy="830652"/>
          </a:xfrm>
          <a:prstGeom prst="rect">
            <a:avLst/>
          </a:prstGeom>
        </p:spPr>
      </p:pic>
      <p:pic>
        <p:nvPicPr>
          <p:cNvPr id="11" name="图片 10">
            <a:extLst>
              <a:ext uri="{FF2B5EF4-FFF2-40B4-BE49-F238E27FC236}">
                <a16:creationId xmlns:a16="http://schemas.microsoft.com/office/drawing/2014/main" id="{A747374C-E842-5C5F-1598-964EDC3FE89F}"/>
              </a:ext>
            </a:extLst>
          </p:cNvPr>
          <p:cNvPicPr>
            <a:picLocks noChangeAspect="1"/>
          </p:cNvPicPr>
          <p:nvPr/>
        </p:nvPicPr>
        <p:blipFill>
          <a:blip r:embed="rId4"/>
          <a:stretch>
            <a:fillRect/>
          </a:stretch>
        </p:blipFill>
        <p:spPr>
          <a:xfrm>
            <a:off x="5311071" y="4860968"/>
            <a:ext cx="1569856" cy="891617"/>
          </a:xfrm>
          <a:prstGeom prst="rect">
            <a:avLst/>
          </a:prstGeom>
        </p:spPr>
      </p:pic>
    </p:spTree>
    <p:extLst>
      <p:ext uri="{BB962C8B-B14F-4D97-AF65-F5344CB8AC3E}">
        <p14:creationId xmlns:p14="http://schemas.microsoft.com/office/powerpoint/2010/main" val="2229354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a:xfrm>
            <a:off x="838200" y="228600"/>
            <a:ext cx="10515600" cy="6543675"/>
          </a:xfrm>
        </p:spPr>
        <p:txBody>
          <a:bodyPr/>
          <a:lstStyle/>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在继续前我们先对学过的</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个公式进行一个简单总结。</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在真空中，现在我们一共得到</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个方程，分别为：</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（静场）</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（感生电动势）</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（静场）</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需要注意的是以上公式的适用条件是有限制的，并不具有普适性，为此在第</a:t>
            </a:r>
            <a:r>
              <a:rPr lang="en-US" altLang="zh-CN" dirty="0">
                <a:latin typeface="宋体" panose="02010600030101010101" pitchFamily="2" charset="-122"/>
                <a:ea typeface="宋体" panose="02010600030101010101" pitchFamily="2" charset="-122"/>
              </a:rPr>
              <a:t>6</a:t>
            </a:r>
            <a:r>
              <a:rPr lang="zh-CN" altLang="en-US" dirty="0">
                <a:latin typeface="宋体" panose="02010600030101010101" pitchFamily="2" charset="-122"/>
                <a:ea typeface="宋体" panose="02010600030101010101" pitchFamily="2" charset="-122"/>
              </a:rPr>
              <a:t>章我们会讨论普适情况下的方程，也就是麦克斯韦方程组。</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8BFA6047-5050-FC4B-4DED-65FC85ADF75B}"/>
              </a:ext>
            </a:extLst>
          </p:cNvPr>
          <p:cNvPicPr>
            <a:picLocks noChangeAspect="1"/>
          </p:cNvPicPr>
          <p:nvPr/>
        </p:nvPicPr>
        <p:blipFill>
          <a:blip r:embed="rId2"/>
          <a:stretch>
            <a:fillRect/>
          </a:stretch>
        </p:blipFill>
        <p:spPr>
          <a:xfrm>
            <a:off x="4411762" y="2304931"/>
            <a:ext cx="1668925" cy="2743438"/>
          </a:xfrm>
          <a:prstGeom prst="rect">
            <a:avLst/>
          </a:prstGeom>
        </p:spPr>
      </p:pic>
    </p:spTree>
    <p:extLst>
      <p:ext uri="{BB962C8B-B14F-4D97-AF65-F5344CB8AC3E}">
        <p14:creationId xmlns:p14="http://schemas.microsoft.com/office/powerpoint/2010/main" val="3681165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a:xfrm>
            <a:off x="838200" y="419100"/>
            <a:ext cx="10515600" cy="5757863"/>
          </a:xfrm>
        </p:spPr>
        <p:txBody>
          <a:bodyPr/>
          <a:lstStyle/>
          <a:p>
            <a:r>
              <a:rPr lang="zh-CN" altLang="en-US" dirty="0">
                <a:latin typeface="宋体" panose="02010600030101010101" pitchFamily="2" charset="-122"/>
                <a:ea typeface="宋体" panose="02010600030101010101" pitchFamily="2" charset="-122"/>
              </a:rPr>
              <a:t>此外，不难发现，上面的式子还可以用第二章学过的磁矢势表达。</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再次根据曲线的任意性，可得：</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这个结果很有意思，感生电场是磁矢势的负导数，这是纯感生的结果。现在我们尝试把这个公式扩充到普适性结论，显然我们最后的公式要在某些特殊条件下（静电场、纯感生）能回到我们之前的式子，又根据静电场有</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因此不难猜测</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42E27D26-2E06-ED06-515D-B64FC8451F1C}"/>
              </a:ext>
            </a:extLst>
          </p:cNvPr>
          <p:cNvPicPr>
            <a:picLocks noChangeAspect="1"/>
          </p:cNvPicPr>
          <p:nvPr/>
        </p:nvPicPr>
        <p:blipFill>
          <a:blip r:embed="rId2"/>
          <a:stretch>
            <a:fillRect/>
          </a:stretch>
        </p:blipFill>
        <p:spPr>
          <a:xfrm>
            <a:off x="3135373" y="944841"/>
            <a:ext cx="5921253" cy="891617"/>
          </a:xfrm>
          <a:prstGeom prst="rect">
            <a:avLst/>
          </a:prstGeom>
        </p:spPr>
      </p:pic>
      <p:pic>
        <p:nvPicPr>
          <p:cNvPr id="8" name="图片 7">
            <a:extLst>
              <a:ext uri="{FF2B5EF4-FFF2-40B4-BE49-F238E27FC236}">
                <a16:creationId xmlns:a16="http://schemas.microsoft.com/office/drawing/2014/main" id="{ACDE5C25-A78C-5E42-7852-F7417CE66FCB}"/>
              </a:ext>
            </a:extLst>
          </p:cNvPr>
          <p:cNvPicPr>
            <a:picLocks noChangeAspect="1"/>
          </p:cNvPicPr>
          <p:nvPr/>
        </p:nvPicPr>
        <p:blipFill>
          <a:blip r:embed="rId3"/>
          <a:stretch>
            <a:fillRect/>
          </a:stretch>
        </p:blipFill>
        <p:spPr>
          <a:xfrm>
            <a:off x="5558742" y="2436896"/>
            <a:ext cx="1074513" cy="861135"/>
          </a:xfrm>
          <a:prstGeom prst="rect">
            <a:avLst/>
          </a:prstGeom>
        </p:spPr>
      </p:pic>
      <p:pic>
        <p:nvPicPr>
          <p:cNvPr id="10" name="图片 9">
            <a:extLst>
              <a:ext uri="{FF2B5EF4-FFF2-40B4-BE49-F238E27FC236}">
                <a16:creationId xmlns:a16="http://schemas.microsoft.com/office/drawing/2014/main" id="{4B9E4559-77AA-CE16-0730-1507208FE0B6}"/>
              </a:ext>
            </a:extLst>
          </p:cNvPr>
          <p:cNvPicPr>
            <a:picLocks noChangeAspect="1"/>
          </p:cNvPicPr>
          <p:nvPr/>
        </p:nvPicPr>
        <p:blipFill>
          <a:blip r:embed="rId4"/>
          <a:stretch>
            <a:fillRect/>
          </a:stretch>
        </p:blipFill>
        <p:spPr>
          <a:xfrm>
            <a:off x="5493966" y="5149193"/>
            <a:ext cx="1204064" cy="502964"/>
          </a:xfrm>
          <a:prstGeom prst="rect">
            <a:avLst/>
          </a:prstGeom>
        </p:spPr>
      </p:pic>
      <p:pic>
        <p:nvPicPr>
          <p:cNvPr id="12" name="图片 11">
            <a:extLst>
              <a:ext uri="{FF2B5EF4-FFF2-40B4-BE49-F238E27FC236}">
                <a16:creationId xmlns:a16="http://schemas.microsoft.com/office/drawing/2014/main" id="{0540338F-4FB4-E07B-FA35-095EB26D03A7}"/>
              </a:ext>
            </a:extLst>
          </p:cNvPr>
          <p:cNvPicPr>
            <a:picLocks noChangeAspect="1"/>
          </p:cNvPicPr>
          <p:nvPr/>
        </p:nvPicPr>
        <p:blipFill>
          <a:blip r:embed="rId5"/>
          <a:stretch>
            <a:fillRect/>
          </a:stretch>
        </p:blipFill>
        <p:spPr>
          <a:xfrm>
            <a:off x="5177708" y="5855301"/>
            <a:ext cx="1836579" cy="922100"/>
          </a:xfrm>
          <a:prstGeom prst="rect">
            <a:avLst/>
          </a:prstGeom>
        </p:spPr>
      </p:pic>
    </p:spTree>
    <p:extLst>
      <p:ext uri="{BB962C8B-B14F-4D97-AF65-F5344CB8AC3E}">
        <p14:creationId xmlns:p14="http://schemas.microsoft.com/office/powerpoint/2010/main" val="3120569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a:xfrm>
            <a:off x="838200" y="457200"/>
            <a:ext cx="10515600" cy="5719763"/>
          </a:xfrm>
        </p:spPr>
        <p:txBody>
          <a:bodyPr/>
          <a:lstStyle/>
          <a:p>
            <a:r>
              <a:rPr lang="zh-CN" altLang="en-US" dirty="0">
                <a:latin typeface="宋体" panose="02010600030101010101" pitchFamily="2" charset="-122"/>
                <a:ea typeface="宋体" panose="02010600030101010101" pitchFamily="2" charset="-122"/>
              </a:rPr>
              <a:t>我们再利用微分形式得到这个结果。为此我们先假设：</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这两个公式适用于所有情况。</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因为磁场的散度总为零，因此磁场可以直接写为</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带到第一个式子，则有</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可得</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6EA3E012-332F-2D74-C268-1387467BA2A5}"/>
              </a:ext>
            </a:extLst>
          </p:cNvPr>
          <p:cNvPicPr>
            <a:picLocks noChangeAspect="1"/>
          </p:cNvPicPr>
          <p:nvPr/>
        </p:nvPicPr>
        <p:blipFill rotWithShape="1">
          <a:blip r:embed="rId2"/>
          <a:srcRect t="40680" r="2022"/>
          <a:stretch/>
        </p:blipFill>
        <p:spPr>
          <a:xfrm>
            <a:off x="5356845" y="1061130"/>
            <a:ext cx="1478309" cy="1200150"/>
          </a:xfrm>
          <a:prstGeom prst="rect">
            <a:avLst/>
          </a:prstGeom>
        </p:spPr>
      </p:pic>
      <p:pic>
        <p:nvPicPr>
          <p:cNvPr id="10" name="图片 9">
            <a:extLst>
              <a:ext uri="{FF2B5EF4-FFF2-40B4-BE49-F238E27FC236}">
                <a16:creationId xmlns:a16="http://schemas.microsoft.com/office/drawing/2014/main" id="{B7114ED6-24DA-7B57-96C8-3323C2A3807F}"/>
              </a:ext>
            </a:extLst>
          </p:cNvPr>
          <p:cNvPicPr>
            <a:picLocks noChangeAspect="1"/>
          </p:cNvPicPr>
          <p:nvPr/>
        </p:nvPicPr>
        <p:blipFill>
          <a:blip r:embed="rId3"/>
          <a:stretch>
            <a:fillRect/>
          </a:stretch>
        </p:blipFill>
        <p:spPr>
          <a:xfrm>
            <a:off x="5532070" y="3586632"/>
            <a:ext cx="1127858" cy="518205"/>
          </a:xfrm>
          <a:prstGeom prst="rect">
            <a:avLst/>
          </a:prstGeom>
        </p:spPr>
      </p:pic>
      <p:pic>
        <p:nvPicPr>
          <p:cNvPr id="12" name="图片 11">
            <a:extLst>
              <a:ext uri="{FF2B5EF4-FFF2-40B4-BE49-F238E27FC236}">
                <a16:creationId xmlns:a16="http://schemas.microsoft.com/office/drawing/2014/main" id="{3575DBBD-2D80-B996-3552-6DF2F0BA6DA5}"/>
              </a:ext>
            </a:extLst>
          </p:cNvPr>
          <p:cNvPicPr>
            <a:picLocks noChangeAspect="1"/>
          </p:cNvPicPr>
          <p:nvPr/>
        </p:nvPicPr>
        <p:blipFill>
          <a:blip r:embed="rId4"/>
          <a:stretch>
            <a:fillRect/>
          </a:stretch>
        </p:blipFill>
        <p:spPr>
          <a:xfrm>
            <a:off x="4347057" y="4596721"/>
            <a:ext cx="3497883" cy="853514"/>
          </a:xfrm>
          <a:prstGeom prst="rect">
            <a:avLst/>
          </a:prstGeom>
        </p:spPr>
      </p:pic>
      <p:pic>
        <p:nvPicPr>
          <p:cNvPr id="14" name="图片 13">
            <a:extLst>
              <a:ext uri="{FF2B5EF4-FFF2-40B4-BE49-F238E27FC236}">
                <a16:creationId xmlns:a16="http://schemas.microsoft.com/office/drawing/2014/main" id="{6E79F796-6429-3065-2032-DCF6218E633D}"/>
              </a:ext>
            </a:extLst>
          </p:cNvPr>
          <p:cNvPicPr>
            <a:picLocks noChangeAspect="1"/>
          </p:cNvPicPr>
          <p:nvPr/>
        </p:nvPicPr>
        <p:blipFill>
          <a:blip r:embed="rId5"/>
          <a:stretch>
            <a:fillRect/>
          </a:stretch>
        </p:blipFill>
        <p:spPr>
          <a:xfrm>
            <a:off x="5021485" y="5572503"/>
            <a:ext cx="2149026" cy="967824"/>
          </a:xfrm>
          <a:prstGeom prst="rect">
            <a:avLst/>
          </a:prstGeom>
        </p:spPr>
      </p:pic>
    </p:spTree>
    <p:extLst>
      <p:ext uri="{BB962C8B-B14F-4D97-AF65-F5344CB8AC3E}">
        <p14:creationId xmlns:p14="http://schemas.microsoft.com/office/powerpoint/2010/main" val="435104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6" name="Rectangle 2">
            <a:extLst>
              <a:ext uri="{FF2B5EF4-FFF2-40B4-BE49-F238E27FC236}">
                <a16:creationId xmlns:a16="http://schemas.microsoft.com/office/drawing/2014/main" id="{5AED6B1B-C515-260B-95C0-6EC12A3236E0}"/>
              </a:ext>
            </a:extLst>
          </p:cNvPr>
          <p:cNvSpPr>
            <a:spLocks noGrp="1" noChangeArrowheads="1"/>
          </p:cNvSpPr>
          <p:nvPr>
            <p:ph type="title"/>
          </p:nvPr>
        </p:nvSpPr>
        <p:spPr>
          <a:xfrm>
            <a:off x="2133600" y="381000"/>
            <a:ext cx="2895600" cy="641350"/>
          </a:xfrm>
        </p:spPr>
        <p:txBody>
          <a:bodyPr/>
          <a:lstStyle/>
          <a:p>
            <a:pPr eaLnBrk="1" hangingPunct="1"/>
            <a:r>
              <a:rPr lang="zh-CN" altLang="en-US" sz="3600" b="1">
                <a:latin typeface="黑体" panose="02010609060101010101" pitchFamily="49" charset="-122"/>
                <a:ea typeface="黑体" panose="02010609060101010101" pitchFamily="49" charset="-122"/>
              </a:rPr>
              <a:t>磁力矩</a:t>
            </a:r>
            <a:r>
              <a:rPr lang="en-US" altLang="zh-CN" sz="3600" b="1">
                <a:latin typeface="黑体" panose="02010609060101010101" pitchFamily="49" charset="-122"/>
                <a:ea typeface="黑体" panose="02010609060101010101" pitchFamily="49" charset="-122"/>
              </a:rPr>
              <a:t>(</a:t>
            </a:r>
            <a:r>
              <a:rPr lang="zh-CN" altLang="en-US" sz="3600" b="1">
                <a:latin typeface="黑体" panose="02010609060101010101" pitchFamily="49" charset="-122"/>
                <a:ea typeface="黑体" panose="02010609060101010101" pitchFamily="49" charset="-122"/>
              </a:rPr>
              <a:t>一）</a:t>
            </a:r>
          </a:p>
        </p:txBody>
      </p:sp>
      <p:sp>
        <p:nvSpPr>
          <p:cNvPr id="7171" name="Rectangle 3">
            <a:extLst>
              <a:ext uri="{FF2B5EF4-FFF2-40B4-BE49-F238E27FC236}">
                <a16:creationId xmlns:a16="http://schemas.microsoft.com/office/drawing/2014/main" id="{40726115-6B1A-64D2-B13E-E08D5C393191}"/>
              </a:ext>
            </a:extLst>
          </p:cNvPr>
          <p:cNvSpPr>
            <a:spLocks noGrp="1" noChangeArrowheads="1"/>
          </p:cNvSpPr>
          <p:nvPr>
            <p:ph type="body" idx="1"/>
          </p:nvPr>
        </p:nvSpPr>
        <p:spPr>
          <a:xfrm>
            <a:off x="1905000" y="1143000"/>
            <a:ext cx="5716588" cy="1752600"/>
          </a:xfrm>
        </p:spPr>
        <p:txBody>
          <a:bodyPr/>
          <a:lstStyle/>
          <a:p>
            <a:pPr algn="just" eaLnBrk="1" hangingPunct="1"/>
            <a:r>
              <a:rPr lang="zh-CN" altLang="en-US" b="1">
                <a:latin typeface="黑体" panose="02010609060101010101" pitchFamily="49" charset="-122"/>
                <a:ea typeface="黑体" panose="02010609060101010101" pitchFamily="49" charset="-122"/>
              </a:rPr>
              <a:t>在均匀磁场中</a:t>
            </a:r>
            <a:endParaRPr lang="zh-CN" altLang="en-US">
              <a:latin typeface="黑体" panose="02010609060101010101" pitchFamily="49" charset="-122"/>
              <a:ea typeface="黑体" panose="02010609060101010101" pitchFamily="49" charset="-122"/>
            </a:endParaRPr>
          </a:p>
          <a:p>
            <a:pPr eaLnBrk="1" hangingPunct="1"/>
            <a:r>
              <a:rPr lang="zh-CN" altLang="en-US" b="1">
                <a:latin typeface="黑体" panose="02010609060101010101" pitchFamily="49" charset="-122"/>
                <a:ea typeface="黑体" panose="02010609060101010101" pitchFamily="49" charset="-122"/>
              </a:rPr>
              <a:t>刚性矩形线圈</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不发生形变；</a:t>
            </a:r>
          </a:p>
          <a:p>
            <a:pPr eaLnBrk="1" hangingPunct="1"/>
            <a:r>
              <a:rPr lang="zh-CN" altLang="en-US" b="1">
                <a:latin typeface="黑体" panose="02010609060101010101" pitchFamily="49" charset="-122"/>
                <a:ea typeface="黑体" panose="02010609060101010101" pitchFamily="49" charset="-122"/>
              </a:rPr>
              <a:t>合力</a:t>
            </a:r>
            <a:r>
              <a:rPr lang="en-US" altLang="zh-CN" b="1">
                <a:latin typeface="黑体" panose="02010609060101010101" pitchFamily="49" charset="-122"/>
                <a:ea typeface="黑体" panose="02010609060101010101" pitchFamily="49" charset="-122"/>
              </a:rPr>
              <a:t>=0</a:t>
            </a:r>
            <a:r>
              <a:rPr lang="zh-CN" altLang="en-US" b="1">
                <a:latin typeface="黑体" panose="02010609060101010101" pitchFamily="49" charset="-122"/>
                <a:ea typeface="黑体" panose="02010609060101010101" pitchFamily="49" charset="-122"/>
              </a:rPr>
              <a:t>，合力矩＝？ </a:t>
            </a:r>
            <a:r>
              <a:rPr lang="zh-CN" altLang="en-US">
                <a:latin typeface="黑体" panose="02010609060101010101" pitchFamily="49" charset="-122"/>
                <a:ea typeface="黑体" panose="02010609060101010101" pitchFamily="49" charset="-122"/>
              </a:rPr>
              <a:t> </a:t>
            </a:r>
          </a:p>
        </p:txBody>
      </p:sp>
      <p:pic>
        <p:nvPicPr>
          <p:cNvPr id="7172" name="Picture 4" descr="ne249">
            <a:extLst>
              <a:ext uri="{FF2B5EF4-FFF2-40B4-BE49-F238E27FC236}">
                <a16:creationId xmlns:a16="http://schemas.microsoft.com/office/drawing/2014/main" id="{4D4E9B43-2DB0-BCE5-08BB-1CAB769D5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228601"/>
            <a:ext cx="289560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ne250">
            <a:extLst>
              <a:ext uri="{FF2B5EF4-FFF2-40B4-BE49-F238E27FC236}">
                <a16:creationId xmlns:a16="http://schemas.microsoft.com/office/drawing/2014/main" id="{B36FDF24-DEB0-89E0-B7FE-DCD802190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667000"/>
            <a:ext cx="2438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Rectangle 7">
            <a:extLst>
              <a:ext uri="{FF2B5EF4-FFF2-40B4-BE49-F238E27FC236}">
                <a16:creationId xmlns:a16="http://schemas.microsoft.com/office/drawing/2014/main" id="{6056CF68-6BC9-4830-1E0D-BE6CC1C4FEBE}"/>
              </a:ext>
            </a:extLst>
          </p:cNvPr>
          <p:cNvSpPr>
            <a:spLocks noChangeArrowheads="1"/>
          </p:cNvSpPr>
          <p:nvPr/>
        </p:nvSpPr>
        <p:spPr bwMode="auto">
          <a:xfrm>
            <a:off x="4953000" y="30289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7174" name="Object 6">
            <a:extLst>
              <a:ext uri="{FF2B5EF4-FFF2-40B4-BE49-F238E27FC236}">
                <a16:creationId xmlns:a16="http://schemas.microsoft.com/office/drawing/2014/main" id="{39B2F84B-8DFC-D713-FB3C-105497CEC35C}"/>
              </a:ext>
            </a:extLst>
          </p:cNvPr>
          <p:cNvGraphicFramePr>
            <a:graphicFrameLocks noChangeAspect="1"/>
          </p:cNvGraphicFramePr>
          <p:nvPr/>
        </p:nvGraphicFramePr>
        <p:xfrm>
          <a:off x="2667001" y="2971801"/>
          <a:ext cx="4149725" cy="1514475"/>
        </p:xfrm>
        <a:graphic>
          <a:graphicData uri="http://schemas.openxmlformats.org/presentationml/2006/ole">
            <mc:AlternateContent xmlns:mc="http://schemas.openxmlformats.org/markup-compatibility/2006">
              <mc:Choice xmlns:v="urn:schemas-microsoft-com:vml" Requires="v">
                <p:oleObj name="Equation" r:id="rId4" imgW="1752480" imgH="634680" progId="Equation.3">
                  <p:embed/>
                </p:oleObj>
              </mc:Choice>
              <mc:Fallback>
                <p:oleObj name="Equation" r:id="rId4" imgW="1752480" imgH="634680" progId="Equation.3">
                  <p:embed/>
                  <p:pic>
                    <p:nvPicPr>
                      <p:cNvPr id="7174" name="Object 6">
                        <a:extLst>
                          <a:ext uri="{FF2B5EF4-FFF2-40B4-BE49-F238E27FC236}">
                            <a16:creationId xmlns:a16="http://schemas.microsoft.com/office/drawing/2014/main" id="{39B2F84B-8DFC-D713-FB3C-105497CEC3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1" y="2971801"/>
                        <a:ext cx="4149725" cy="151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1" name="Rectangle 9">
            <a:extLst>
              <a:ext uri="{FF2B5EF4-FFF2-40B4-BE49-F238E27FC236}">
                <a16:creationId xmlns:a16="http://schemas.microsoft.com/office/drawing/2014/main" id="{BFE6A19E-5E19-98AC-355A-D57B9263B4DF}"/>
              </a:ext>
            </a:extLst>
          </p:cNvPr>
          <p:cNvSpPr>
            <a:spLocks noChangeArrowheads="1"/>
          </p:cNvSpPr>
          <p:nvPr/>
        </p:nvSpPr>
        <p:spPr bwMode="auto">
          <a:xfrm>
            <a:off x="4314825" y="30432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7176" name="Object 8">
            <a:extLst>
              <a:ext uri="{FF2B5EF4-FFF2-40B4-BE49-F238E27FC236}">
                <a16:creationId xmlns:a16="http://schemas.microsoft.com/office/drawing/2014/main" id="{962881C9-FC7E-9694-A570-350D898AEEB8}"/>
              </a:ext>
            </a:extLst>
          </p:cNvPr>
          <p:cNvGraphicFramePr>
            <a:graphicFrameLocks noChangeAspect="1"/>
          </p:cNvGraphicFramePr>
          <p:nvPr/>
        </p:nvGraphicFramePr>
        <p:xfrm>
          <a:off x="2133600" y="4648200"/>
          <a:ext cx="5867400" cy="1270000"/>
        </p:xfrm>
        <a:graphic>
          <a:graphicData uri="http://schemas.openxmlformats.org/presentationml/2006/ole">
            <mc:AlternateContent xmlns:mc="http://schemas.openxmlformats.org/markup-compatibility/2006">
              <mc:Choice xmlns:v="urn:schemas-microsoft-com:vml" Requires="v">
                <p:oleObj name="公式" r:id="rId6" imgW="2336760" imgH="507960" progId="Equation.3">
                  <p:embed/>
                </p:oleObj>
              </mc:Choice>
              <mc:Fallback>
                <p:oleObj name="公式" r:id="rId6" imgW="2336760" imgH="507960" progId="Equation.3">
                  <p:embed/>
                  <p:pic>
                    <p:nvPicPr>
                      <p:cNvPr id="7176" name="Object 8">
                        <a:extLst>
                          <a:ext uri="{FF2B5EF4-FFF2-40B4-BE49-F238E27FC236}">
                            <a16:creationId xmlns:a16="http://schemas.microsoft.com/office/drawing/2014/main" id="{962881C9-FC7E-9694-A570-350D898AEE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4648200"/>
                        <a:ext cx="5867400" cy="127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8" name="AutoShape 10">
            <a:extLst>
              <a:ext uri="{FF2B5EF4-FFF2-40B4-BE49-F238E27FC236}">
                <a16:creationId xmlns:a16="http://schemas.microsoft.com/office/drawing/2014/main" id="{1F13D10B-0A77-766D-4150-CCF3121F538D}"/>
              </a:ext>
            </a:extLst>
          </p:cNvPr>
          <p:cNvSpPr>
            <a:spLocks/>
          </p:cNvSpPr>
          <p:nvPr/>
        </p:nvSpPr>
        <p:spPr bwMode="auto">
          <a:xfrm>
            <a:off x="3200400" y="5791200"/>
            <a:ext cx="1219200" cy="533400"/>
          </a:xfrm>
          <a:prstGeom prst="borderCallout2">
            <a:avLst>
              <a:gd name="adj1" fmla="val 21431"/>
              <a:gd name="adj2" fmla="val -6250"/>
              <a:gd name="adj3" fmla="val 21431"/>
              <a:gd name="adj4" fmla="val -9116"/>
              <a:gd name="adj5" fmla="val -75894"/>
              <a:gd name="adj6" fmla="val -12111"/>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just"/>
            <a:r>
              <a:rPr kumimoji="0" lang="zh-CN" altLang="en-US" sz="2000" b="1">
                <a:latin typeface="Times New Roman" panose="02020603050405020304" pitchFamily="18" charset="0"/>
              </a:rPr>
              <a:t>磁矩  </a:t>
            </a:r>
            <a:r>
              <a:rPr kumimoji="0" lang="en-US" altLang="zh-CN" sz="2000" b="1" i="1">
                <a:latin typeface="Times New Roman" panose="02020603050405020304" pitchFamily="18" charset="0"/>
              </a:rPr>
              <a:t>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a:xfrm>
            <a:off x="838200" y="533399"/>
            <a:ext cx="10515600" cy="6162675"/>
          </a:xfrm>
        </p:spPr>
        <p:txBody>
          <a:bodyPr/>
          <a:lstStyle/>
          <a:p>
            <a:r>
              <a:rPr lang="zh-CN" altLang="en-US" dirty="0">
                <a:latin typeface="宋体" panose="02010600030101010101" pitchFamily="2" charset="-122"/>
                <a:ea typeface="宋体" panose="02010600030101010101" pitchFamily="2" charset="-122"/>
              </a:rPr>
              <a:t>这相当于之前我们定义电势的前提条件，同样地，令</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同样得到</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需要注意的是上式成立前提是         对所有情况都成立，这点我们将在第</a:t>
            </a:r>
            <a:r>
              <a:rPr lang="en-US" altLang="zh-CN" dirty="0">
                <a:latin typeface="宋体" panose="02010600030101010101" pitchFamily="2" charset="-122"/>
                <a:ea typeface="宋体" panose="02010600030101010101" pitchFamily="2" charset="-122"/>
              </a:rPr>
              <a:t>6</a:t>
            </a:r>
            <a:r>
              <a:rPr lang="zh-CN" altLang="en-US" dirty="0">
                <a:latin typeface="宋体" panose="02010600030101010101" pitchFamily="2" charset="-122"/>
                <a:ea typeface="宋体" panose="02010600030101010101" pitchFamily="2" charset="-122"/>
              </a:rPr>
              <a:t>章再进行讨论。</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此外，我们知道，磁矢势具有规范不变性，根据现在的公式，电势和磁矢势都具有规范不变性，你能否就这点进行讨论？（对</a:t>
            </a:r>
            <a:r>
              <a:rPr lang="en-US" altLang="zh-CN" dirty="0" err="1">
                <a:latin typeface="宋体" panose="02010600030101010101" pitchFamily="2" charset="-122"/>
                <a:ea typeface="宋体" panose="02010600030101010101" pitchFamily="2" charset="-122"/>
              </a:rPr>
              <a:t>nabla</a:t>
            </a:r>
            <a:r>
              <a:rPr lang="zh-CN" altLang="en-US" dirty="0">
                <a:latin typeface="宋体" panose="02010600030101010101" pitchFamily="2" charset="-122"/>
                <a:ea typeface="宋体" panose="02010600030101010101" pitchFamily="2" charset="-122"/>
              </a:rPr>
              <a:t>算子运算熟悉的同学可以尝试）</a:t>
            </a:r>
          </a:p>
        </p:txBody>
      </p:sp>
      <p:pic>
        <p:nvPicPr>
          <p:cNvPr id="5" name="图片 4">
            <a:extLst>
              <a:ext uri="{FF2B5EF4-FFF2-40B4-BE49-F238E27FC236}">
                <a16:creationId xmlns:a16="http://schemas.microsoft.com/office/drawing/2014/main" id="{4467C06C-D061-4D46-75F7-09A530F7BC7E}"/>
              </a:ext>
            </a:extLst>
          </p:cNvPr>
          <p:cNvPicPr>
            <a:picLocks noChangeAspect="1"/>
          </p:cNvPicPr>
          <p:nvPr/>
        </p:nvPicPr>
        <p:blipFill>
          <a:blip r:embed="rId2"/>
          <a:stretch>
            <a:fillRect/>
          </a:stretch>
        </p:blipFill>
        <p:spPr>
          <a:xfrm>
            <a:off x="5181521" y="1123910"/>
            <a:ext cx="1828958" cy="914479"/>
          </a:xfrm>
          <a:prstGeom prst="rect">
            <a:avLst/>
          </a:prstGeom>
        </p:spPr>
      </p:pic>
      <p:pic>
        <p:nvPicPr>
          <p:cNvPr id="6" name="图片 5">
            <a:extLst>
              <a:ext uri="{FF2B5EF4-FFF2-40B4-BE49-F238E27FC236}">
                <a16:creationId xmlns:a16="http://schemas.microsoft.com/office/drawing/2014/main" id="{D4971724-D53A-1B0A-EEB8-7F88BFBC106B}"/>
              </a:ext>
            </a:extLst>
          </p:cNvPr>
          <p:cNvPicPr>
            <a:picLocks noChangeAspect="1"/>
          </p:cNvPicPr>
          <p:nvPr/>
        </p:nvPicPr>
        <p:blipFill>
          <a:blip r:embed="rId3"/>
          <a:stretch>
            <a:fillRect/>
          </a:stretch>
        </p:blipFill>
        <p:spPr>
          <a:xfrm>
            <a:off x="5181521" y="2506900"/>
            <a:ext cx="1836579" cy="922100"/>
          </a:xfrm>
          <a:prstGeom prst="rect">
            <a:avLst/>
          </a:prstGeom>
        </p:spPr>
      </p:pic>
      <p:pic>
        <p:nvPicPr>
          <p:cNvPr id="7" name="图片 6">
            <a:extLst>
              <a:ext uri="{FF2B5EF4-FFF2-40B4-BE49-F238E27FC236}">
                <a16:creationId xmlns:a16="http://schemas.microsoft.com/office/drawing/2014/main" id="{00AC7605-8FD8-57F5-16AA-148FEB05015B}"/>
              </a:ext>
            </a:extLst>
          </p:cNvPr>
          <p:cNvPicPr>
            <a:picLocks noChangeAspect="1"/>
          </p:cNvPicPr>
          <p:nvPr/>
        </p:nvPicPr>
        <p:blipFill rotWithShape="1">
          <a:blip r:embed="rId4"/>
          <a:srcRect t="40680" r="2022"/>
          <a:stretch/>
        </p:blipFill>
        <p:spPr>
          <a:xfrm>
            <a:off x="5842620" y="3411815"/>
            <a:ext cx="1478309" cy="1200150"/>
          </a:xfrm>
          <a:prstGeom prst="rect">
            <a:avLst/>
          </a:prstGeom>
        </p:spPr>
      </p:pic>
    </p:spTree>
    <p:extLst>
      <p:ext uri="{BB962C8B-B14F-4D97-AF65-F5344CB8AC3E}">
        <p14:creationId xmlns:p14="http://schemas.microsoft.com/office/powerpoint/2010/main" val="3434207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电磁场中的动量守恒 正则动量</a:t>
            </a: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a:xfrm>
            <a:off x="838200" y="1825624"/>
            <a:ext cx="10515600" cy="4956175"/>
          </a:xfrm>
        </p:spPr>
        <p:txBody>
          <a:bodyPr>
            <a:normAutofit/>
          </a:bodyPr>
          <a:lstStyle/>
          <a:p>
            <a:r>
              <a:rPr lang="zh-CN" altLang="en-US" dirty="0">
                <a:latin typeface="宋体" panose="02010600030101010101" pitchFamily="2" charset="-122"/>
                <a:ea typeface="宋体" panose="02010600030101010101" pitchFamily="2" charset="-122"/>
              </a:rPr>
              <a:t>考虑一个处于磁场下的带电粒子，则其能量是守恒的。</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其受力为</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整理得</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这个式子与动量守恒十分相似，我们可以将其类比为“磁场动量”，这在分析力学中称为正则动量。</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1C14F1DC-E19D-6B52-7C17-B66DDCEE7FAC}"/>
              </a:ext>
            </a:extLst>
          </p:cNvPr>
          <p:cNvPicPr>
            <a:picLocks noChangeAspect="1"/>
          </p:cNvPicPr>
          <p:nvPr/>
        </p:nvPicPr>
        <p:blipFill>
          <a:blip r:embed="rId2"/>
          <a:stretch>
            <a:fillRect/>
          </a:stretch>
        </p:blipFill>
        <p:spPr>
          <a:xfrm>
            <a:off x="5116745" y="2325971"/>
            <a:ext cx="1958510" cy="777307"/>
          </a:xfrm>
          <a:prstGeom prst="rect">
            <a:avLst/>
          </a:prstGeom>
        </p:spPr>
      </p:pic>
      <p:pic>
        <p:nvPicPr>
          <p:cNvPr id="7" name="图片 6">
            <a:extLst>
              <a:ext uri="{FF2B5EF4-FFF2-40B4-BE49-F238E27FC236}">
                <a16:creationId xmlns:a16="http://schemas.microsoft.com/office/drawing/2014/main" id="{EB188552-42FB-6C3E-6176-0449A2539B04}"/>
              </a:ext>
            </a:extLst>
          </p:cNvPr>
          <p:cNvPicPr>
            <a:picLocks noChangeAspect="1"/>
          </p:cNvPicPr>
          <p:nvPr/>
        </p:nvPicPr>
        <p:blipFill>
          <a:blip r:embed="rId3"/>
          <a:stretch>
            <a:fillRect/>
          </a:stretch>
        </p:blipFill>
        <p:spPr>
          <a:xfrm>
            <a:off x="4987194" y="4534695"/>
            <a:ext cx="2088061" cy="777307"/>
          </a:xfrm>
          <a:prstGeom prst="rect">
            <a:avLst/>
          </a:prstGeom>
        </p:spPr>
      </p:pic>
      <p:pic>
        <p:nvPicPr>
          <p:cNvPr id="9" name="图片 8">
            <a:extLst>
              <a:ext uri="{FF2B5EF4-FFF2-40B4-BE49-F238E27FC236}">
                <a16:creationId xmlns:a16="http://schemas.microsoft.com/office/drawing/2014/main" id="{36EC3D39-5631-3FCF-2120-18FAA8C64BE8}"/>
              </a:ext>
            </a:extLst>
          </p:cNvPr>
          <p:cNvPicPr>
            <a:picLocks noChangeAspect="1"/>
          </p:cNvPicPr>
          <p:nvPr/>
        </p:nvPicPr>
        <p:blipFill>
          <a:blip r:embed="rId4"/>
          <a:stretch>
            <a:fillRect/>
          </a:stretch>
        </p:blipFill>
        <p:spPr>
          <a:xfrm>
            <a:off x="4777626" y="3331776"/>
            <a:ext cx="2636748" cy="845893"/>
          </a:xfrm>
          <a:prstGeom prst="rect">
            <a:avLst/>
          </a:prstGeom>
        </p:spPr>
      </p:pic>
    </p:spTree>
    <p:extLst>
      <p:ext uri="{BB962C8B-B14F-4D97-AF65-F5344CB8AC3E}">
        <p14:creationId xmlns:p14="http://schemas.microsoft.com/office/powerpoint/2010/main" val="3517210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a:xfrm>
            <a:off x="838200" y="257175"/>
            <a:ext cx="10515600" cy="5919788"/>
          </a:xfrm>
        </p:spPr>
        <p:txBody>
          <a:bodyPr/>
          <a:lstStyle/>
          <a:p>
            <a:r>
              <a:rPr lang="zh-CN" altLang="en-US" dirty="0">
                <a:latin typeface="宋体" panose="02010600030101010101" pitchFamily="2" charset="-122"/>
                <a:ea typeface="宋体" panose="02010600030101010101" pitchFamily="2" charset="-122"/>
              </a:rPr>
              <a:t>上式是单个带电粒子在磁场下的特例，我们现思考严格意义下，是否还有这种“电磁场动量”？</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在推导前，先证明两个定理。</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证明</a:t>
            </a:r>
            <a:r>
              <a:rPr lang="zh-CN" altLang="en-US" dirty="0">
                <a:latin typeface="宋体" panose="02010600030101010101" pitchFamily="2" charset="-122"/>
                <a:ea typeface="宋体" panose="02010600030101010101" pitchFamily="2" charset="-122"/>
                <a:sym typeface="Wingdings" panose="05000000000000000000" pitchFamily="2" charset="2"/>
              </a:rPr>
              <a:t>：（</a:t>
            </a:r>
            <a:r>
              <a:rPr lang="en-US" altLang="zh-CN" dirty="0">
                <a:latin typeface="宋体" panose="02010600030101010101" pitchFamily="2" charset="-122"/>
                <a:ea typeface="宋体" panose="02010600030101010101" pitchFamily="2" charset="-122"/>
                <a:sym typeface="Wingdings" panose="05000000000000000000" pitchFamily="2" charset="2"/>
              </a:rPr>
              <a:t>1</a:t>
            </a:r>
            <a:r>
              <a:rPr lang="zh-CN" altLang="en-US" dirty="0">
                <a:latin typeface="宋体" panose="02010600030101010101" pitchFamily="2" charset="-122"/>
                <a:ea typeface="宋体" panose="02010600030101010101" pitchFamily="2" charset="-122"/>
                <a:sym typeface="Wingdings" panose="05000000000000000000" pitchFamily="2" charset="2"/>
              </a:rPr>
              <a:t>）根据多元函数微分公式</a:t>
            </a:r>
            <a:endParaRPr lang="en-US" altLang="zh-CN" dirty="0">
              <a:latin typeface="宋体" panose="02010600030101010101" pitchFamily="2" charset="-122"/>
              <a:ea typeface="宋体" panose="02010600030101010101" pitchFamily="2" charset="-122"/>
              <a:sym typeface="Wingdings" panose="05000000000000000000" pitchFamily="2" charset="2"/>
            </a:endParaRPr>
          </a:p>
          <a:p>
            <a:endParaRPr lang="en-US" altLang="zh-CN" dirty="0">
              <a:latin typeface="宋体" panose="02010600030101010101" pitchFamily="2" charset="-122"/>
              <a:ea typeface="宋体" panose="02010600030101010101" pitchFamily="2" charset="-122"/>
              <a:sym typeface="Wingdings" panose="05000000000000000000" pitchFamily="2" charset="2"/>
            </a:endParaRPr>
          </a:p>
          <a:p>
            <a:endParaRPr lang="en-US" altLang="zh-CN" dirty="0">
              <a:latin typeface="宋体" panose="02010600030101010101" pitchFamily="2" charset="-122"/>
              <a:ea typeface="宋体" panose="02010600030101010101" pitchFamily="2" charset="-122"/>
              <a:sym typeface="Wingdings" panose="05000000000000000000" pitchFamily="2" charset="2"/>
            </a:endParaRPr>
          </a:p>
          <a:p>
            <a:r>
              <a:rPr lang="zh-CN" altLang="en-US" dirty="0">
                <a:latin typeface="宋体" panose="02010600030101010101" pitchFamily="2" charset="-122"/>
                <a:ea typeface="宋体" panose="02010600030101010101" pitchFamily="2" charset="-122"/>
                <a:sym typeface="Wingdings" panose="05000000000000000000" pitchFamily="2" charset="2"/>
              </a:rPr>
              <a:t>根据       ，则有</a:t>
            </a:r>
            <a:endParaRPr lang="zh-CN" altLang="en-US"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098BD643-3570-1207-2191-4F09C151FE1A}"/>
              </a:ext>
            </a:extLst>
          </p:cNvPr>
          <p:cNvPicPr>
            <a:picLocks noChangeAspect="1"/>
          </p:cNvPicPr>
          <p:nvPr/>
        </p:nvPicPr>
        <p:blipFill>
          <a:blip r:embed="rId2"/>
          <a:stretch>
            <a:fillRect/>
          </a:stretch>
        </p:blipFill>
        <p:spPr>
          <a:xfrm>
            <a:off x="2106828" y="1994499"/>
            <a:ext cx="2339543" cy="830652"/>
          </a:xfrm>
          <a:prstGeom prst="rect">
            <a:avLst/>
          </a:prstGeom>
        </p:spPr>
      </p:pic>
      <p:pic>
        <p:nvPicPr>
          <p:cNvPr id="11" name="图片 10">
            <a:extLst>
              <a:ext uri="{FF2B5EF4-FFF2-40B4-BE49-F238E27FC236}">
                <a16:creationId xmlns:a16="http://schemas.microsoft.com/office/drawing/2014/main" id="{EFBFA01B-867F-5A84-17BD-AEAB6231DBD1}"/>
              </a:ext>
            </a:extLst>
          </p:cNvPr>
          <p:cNvPicPr>
            <a:picLocks noChangeAspect="1"/>
          </p:cNvPicPr>
          <p:nvPr/>
        </p:nvPicPr>
        <p:blipFill>
          <a:blip r:embed="rId3"/>
          <a:stretch>
            <a:fillRect/>
          </a:stretch>
        </p:blipFill>
        <p:spPr>
          <a:xfrm>
            <a:off x="2106828" y="3238483"/>
            <a:ext cx="3848433" cy="381033"/>
          </a:xfrm>
          <a:prstGeom prst="rect">
            <a:avLst/>
          </a:prstGeom>
        </p:spPr>
      </p:pic>
      <p:pic>
        <p:nvPicPr>
          <p:cNvPr id="12" name="图片 11">
            <a:extLst>
              <a:ext uri="{FF2B5EF4-FFF2-40B4-BE49-F238E27FC236}">
                <a16:creationId xmlns:a16="http://schemas.microsoft.com/office/drawing/2014/main" id="{B6D4ECCE-BD90-6A94-0DDC-D99BB34E6640}"/>
              </a:ext>
            </a:extLst>
          </p:cNvPr>
          <p:cNvPicPr>
            <a:picLocks noChangeAspect="1"/>
          </p:cNvPicPr>
          <p:nvPr/>
        </p:nvPicPr>
        <p:blipFill>
          <a:blip r:embed="rId4"/>
          <a:stretch>
            <a:fillRect/>
          </a:stretch>
        </p:blipFill>
        <p:spPr>
          <a:xfrm>
            <a:off x="4705472" y="4308496"/>
            <a:ext cx="2499577" cy="792549"/>
          </a:xfrm>
          <a:prstGeom prst="rect">
            <a:avLst/>
          </a:prstGeom>
        </p:spPr>
      </p:pic>
      <p:pic>
        <p:nvPicPr>
          <p:cNvPr id="14" name="图片 13">
            <a:extLst>
              <a:ext uri="{FF2B5EF4-FFF2-40B4-BE49-F238E27FC236}">
                <a16:creationId xmlns:a16="http://schemas.microsoft.com/office/drawing/2014/main" id="{88C87426-3075-E750-ACB8-0635E5D9B4CA}"/>
              </a:ext>
            </a:extLst>
          </p:cNvPr>
          <p:cNvPicPr>
            <a:picLocks noChangeAspect="1"/>
          </p:cNvPicPr>
          <p:nvPr/>
        </p:nvPicPr>
        <p:blipFill>
          <a:blip r:embed="rId5"/>
          <a:stretch>
            <a:fillRect/>
          </a:stretch>
        </p:blipFill>
        <p:spPr>
          <a:xfrm>
            <a:off x="1872563" y="5259681"/>
            <a:ext cx="1188823" cy="480102"/>
          </a:xfrm>
          <a:prstGeom prst="rect">
            <a:avLst/>
          </a:prstGeom>
        </p:spPr>
      </p:pic>
      <p:pic>
        <p:nvPicPr>
          <p:cNvPr id="16" name="图片 15">
            <a:extLst>
              <a:ext uri="{FF2B5EF4-FFF2-40B4-BE49-F238E27FC236}">
                <a16:creationId xmlns:a16="http://schemas.microsoft.com/office/drawing/2014/main" id="{4C014D06-EBA5-0AE2-0A71-A7F1C2046C8F}"/>
              </a:ext>
            </a:extLst>
          </p:cNvPr>
          <p:cNvPicPr>
            <a:picLocks noChangeAspect="1"/>
          </p:cNvPicPr>
          <p:nvPr/>
        </p:nvPicPr>
        <p:blipFill>
          <a:blip r:embed="rId6"/>
          <a:stretch>
            <a:fillRect/>
          </a:stretch>
        </p:blipFill>
        <p:spPr>
          <a:xfrm>
            <a:off x="2865082" y="5777900"/>
            <a:ext cx="6180356" cy="883997"/>
          </a:xfrm>
          <a:prstGeom prst="rect">
            <a:avLst/>
          </a:prstGeom>
        </p:spPr>
      </p:pic>
    </p:spTree>
    <p:extLst>
      <p:ext uri="{BB962C8B-B14F-4D97-AF65-F5344CB8AC3E}">
        <p14:creationId xmlns:p14="http://schemas.microsoft.com/office/powerpoint/2010/main" val="4227777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a:xfrm>
            <a:off x="838200" y="409575"/>
            <a:ext cx="10515600" cy="5767388"/>
          </a:xfrm>
        </p:spPr>
        <p:txBody>
          <a:bodyPr/>
          <a:lstStyle/>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）目前我们没有较为成熟的方法处理</a:t>
            </a:r>
            <a:r>
              <a:rPr lang="en-US" altLang="zh-CN" dirty="0" err="1">
                <a:latin typeface="宋体" panose="02010600030101010101" pitchFamily="2" charset="-122"/>
                <a:ea typeface="宋体" panose="02010600030101010101" pitchFamily="2" charset="-122"/>
              </a:rPr>
              <a:t>nabla</a:t>
            </a:r>
            <a:r>
              <a:rPr lang="zh-CN" altLang="en-US" dirty="0">
                <a:latin typeface="宋体" panose="02010600030101010101" pitchFamily="2" charset="-122"/>
                <a:ea typeface="宋体" panose="02010600030101010101" pitchFamily="2" charset="-122"/>
              </a:rPr>
              <a:t>算子的复杂运算，这里便用最直接的直角坐标证明。</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为了方便，只验证</a:t>
            </a:r>
            <a:r>
              <a:rPr lang="en-US" altLang="zh-CN" dirty="0">
                <a:latin typeface="宋体" panose="02010600030101010101" pitchFamily="2" charset="-122"/>
                <a:ea typeface="宋体" panose="02010600030101010101" pitchFamily="2" charset="-122"/>
              </a:rPr>
              <a:t>z</a:t>
            </a:r>
            <a:r>
              <a:rPr lang="zh-CN" altLang="en-US" dirty="0">
                <a:latin typeface="宋体" panose="02010600030101010101" pitchFamily="2" charset="-122"/>
                <a:ea typeface="宋体" panose="02010600030101010101" pitchFamily="2" charset="-122"/>
              </a:rPr>
              <a:t>分量，其余分量只需将</a:t>
            </a:r>
            <a:r>
              <a:rPr lang="en-US" altLang="zh-CN" dirty="0" err="1">
                <a:latin typeface="宋体" panose="02010600030101010101" pitchFamily="2" charset="-122"/>
                <a:ea typeface="宋体" panose="02010600030101010101" pitchFamily="2" charset="-122"/>
              </a:rPr>
              <a:t>x,y,z</a:t>
            </a:r>
            <a:r>
              <a:rPr lang="zh-CN" altLang="en-US" dirty="0">
                <a:latin typeface="宋体" panose="02010600030101010101" pitchFamily="2" charset="-122"/>
                <a:ea typeface="宋体" panose="02010600030101010101" pitchFamily="2" charset="-122"/>
              </a:rPr>
              <a:t>有规律地交换次序即可。</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根据叉乘的性质：</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有</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把</a:t>
            </a:r>
            <a:r>
              <a:rPr lang="en-US" altLang="zh-CN" dirty="0" err="1">
                <a:latin typeface="宋体" panose="02010600030101010101" pitchFamily="2" charset="-122"/>
                <a:ea typeface="宋体" panose="02010600030101010101" pitchFamily="2" charset="-122"/>
              </a:rPr>
              <a:t>nabla</a:t>
            </a:r>
            <a:r>
              <a:rPr lang="zh-CN" altLang="en-US" dirty="0">
                <a:latin typeface="宋体" panose="02010600030101010101" pitchFamily="2" charset="-122"/>
                <a:ea typeface="宋体" panose="02010600030101010101" pitchFamily="2" charset="-122"/>
              </a:rPr>
              <a:t>那一项分量写开</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73B0937A-A9FF-0187-F2E2-74879985D3C2}"/>
              </a:ext>
            </a:extLst>
          </p:cNvPr>
          <p:cNvPicPr>
            <a:picLocks noChangeAspect="1"/>
          </p:cNvPicPr>
          <p:nvPr/>
        </p:nvPicPr>
        <p:blipFill>
          <a:blip r:embed="rId2"/>
          <a:stretch>
            <a:fillRect/>
          </a:stretch>
        </p:blipFill>
        <p:spPr>
          <a:xfrm>
            <a:off x="3264359" y="2788880"/>
            <a:ext cx="5663281" cy="1097319"/>
          </a:xfrm>
          <a:prstGeom prst="rect">
            <a:avLst/>
          </a:prstGeom>
        </p:spPr>
      </p:pic>
      <p:pic>
        <p:nvPicPr>
          <p:cNvPr id="7" name="图片 6">
            <a:extLst>
              <a:ext uri="{FF2B5EF4-FFF2-40B4-BE49-F238E27FC236}">
                <a16:creationId xmlns:a16="http://schemas.microsoft.com/office/drawing/2014/main" id="{5B71AD7A-7BCB-B706-4057-7133B4E97C5C}"/>
              </a:ext>
            </a:extLst>
          </p:cNvPr>
          <p:cNvPicPr>
            <a:picLocks noChangeAspect="1"/>
          </p:cNvPicPr>
          <p:nvPr/>
        </p:nvPicPr>
        <p:blipFill>
          <a:blip r:embed="rId3"/>
          <a:stretch>
            <a:fillRect/>
          </a:stretch>
        </p:blipFill>
        <p:spPr>
          <a:xfrm>
            <a:off x="3676439" y="4159008"/>
            <a:ext cx="4839119" cy="632515"/>
          </a:xfrm>
          <a:prstGeom prst="rect">
            <a:avLst/>
          </a:prstGeom>
        </p:spPr>
      </p:pic>
      <p:pic>
        <p:nvPicPr>
          <p:cNvPr id="11" name="图片 10">
            <a:extLst>
              <a:ext uri="{FF2B5EF4-FFF2-40B4-BE49-F238E27FC236}">
                <a16:creationId xmlns:a16="http://schemas.microsoft.com/office/drawing/2014/main" id="{D62E845A-ECC7-556C-878E-8AF7EB5BAD6D}"/>
              </a:ext>
            </a:extLst>
          </p:cNvPr>
          <p:cNvPicPr>
            <a:picLocks noChangeAspect="1"/>
          </p:cNvPicPr>
          <p:nvPr/>
        </p:nvPicPr>
        <p:blipFill>
          <a:blip r:embed="rId4"/>
          <a:stretch>
            <a:fillRect/>
          </a:stretch>
        </p:blipFill>
        <p:spPr>
          <a:xfrm>
            <a:off x="4808106" y="5064332"/>
            <a:ext cx="2575783" cy="1615580"/>
          </a:xfrm>
          <a:prstGeom prst="rect">
            <a:avLst/>
          </a:prstGeom>
        </p:spPr>
      </p:pic>
    </p:spTree>
    <p:extLst>
      <p:ext uri="{BB962C8B-B14F-4D97-AF65-F5344CB8AC3E}">
        <p14:creationId xmlns:p14="http://schemas.microsoft.com/office/powerpoint/2010/main" val="826581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a:xfrm>
            <a:off x="838200" y="352424"/>
            <a:ext cx="10515600" cy="6391275"/>
          </a:xfrm>
        </p:spPr>
        <p:txBody>
          <a:bodyPr/>
          <a:lstStyle/>
          <a:p>
            <a:r>
              <a:rPr lang="zh-CN" altLang="en-US" dirty="0">
                <a:latin typeface="宋体" panose="02010600030101010101" pitchFamily="2" charset="-122"/>
                <a:ea typeface="宋体" panose="02010600030101010101" pitchFamily="2" charset="-122"/>
              </a:rPr>
              <a:t>代入原式得</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这里是为了凑证明形式，此外注意到</a:t>
            </a:r>
            <a:r>
              <a:rPr lang="en-US" altLang="zh-CN" dirty="0">
                <a:latin typeface="宋体" panose="02010600030101010101" pitchFamily="2" charset="-122"/>
                <a:ea typeface="宋体" panose="02010600030101010101" pitchFamily="2" charset="-122"/>
              </a:rPr>
              <a:t>v</a:t>
            </a:r>
            <a:r>
              <a:rPr lang="zh-CN" altLang="en-US" dirty="0">
                <a:latin typeface="宋体" panose="02010600030101010101" pitchFamily="2" charset="-122"/>
                <a:ea typeface="宋体" panose="02010600030101010101" pitchFamily="2" charset="-122"/>
              </a:rPr>
              <a:t>不是一个场，其关于</a:t>
            </a:r>
            <a:r>
              <a:rPr lang="en-US" altLang="zh-CN" dirty="0" err="1">
                <a:latin typeface="宋体" panose="02010600030101010101" pitchFamily="2" charset="-122"/>
                <a:ea typeface="宋体" panose="02010600030101010101" pitchFamily="2" charset="-122"/>
              </a:rPr>
              <a:t>x,y,z</a:t>
            </a:r>
            <a:r>
              <a:rPr lang="zh-CN" altLang="en-US" dirty="0">
                <a:latin typeface="宋体" panose="02010600030101010101" pitchFamily="2" charset="-122"/>
                <a:ea typeface="宋体" panose="02010600030101010101" pitchFamily="2" charset="-122"/>
              </a:rPr>
              <a:t>的偏导数均为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，因此</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至此</a:t>
            </a:r>
            <a:r>
              <a:rPr lang="en-US" altLang="zh-CN" dirty="0">
                <a:latin typeface="宋体" panose="02010600030101010101" pitchFamily="2" charset="-122"/>
                <a:ea typeface="宋体" panose="02010600030101010101" pitchFamily="2" charset="-122"/>
              </a:rPr>
              <a:t>z</a:t>
            </a:r>
            <a:r>
              <a:rPr lang="zh-CN" altLang="en-US" dirty="0">
                <a:latin typeface="宋体" panose="02010600030101010101" pitchFamily="2" charset="-122"/>
                <a:ea typeface="宋体" panose="02010600030101010101" pitchFamily="2" charset="-122"/>
              </a:rPr>
              <a:t>分量正确，其余分量适当交换顺序同理。证毕。</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B4190C72-97E0-33F7-A4E5-66E99629AD60}"/>
              </a:ext>
            </a:extLst>
          </p:cNvPr>
          <p:cNvPicPr>
            <a:picLocks noChangeAspect="1"/>
          </p:cNvPicPr>
          <p:nvPr/>
        </p:nvPicPr>
        <p:blipFill>
          <a:blip r:embed="rId2"/>
          <a:stretch>
            <a:fillRect/>
          </a:stretch>
        </p:blipFill>
        <p:spPr>
          <a:xfrm>
            <a:off x="1081599" y="1114385"/>
            <a:ext cx="10181202" cy="914479"/>
          </a:xfrm>
          <a:prstGeom prst="rect">
            <a:avLst/>
          </a:prstGeom>
        </p:spPr>
      </p:pic>
      <p:pic>
        <p:nvPicPr>
          <p:cNvPr id="7" name="图片 6">
            <a:extLst>
              <a:ext uri="{FF2B5EF4-FFF2-40B4-BE49-F238E27FC236}">
                <a16:creationId xmlns:a16="http://schemas.microsoft.com/office/drawing/2014/main" id="{3744A8DA-942C-DCF6-A518-53513ACE7A55}"/>
              </a:ext>
            </a:extLst>
          </p:cNvPr>
          <p:cNvPicPr>
            <a:picLocks noChangeAspect="1"/>
          </p:cNvPicPr>
          <p:nvPr/>
        </p:nvPicPr>
        <p:blipFill>
          <a:blip r:embed="rId3"/>
          <a:stretch>
            <a:fillRect/>
          </a:stretch>
        </p:blipFill>
        <p:spPr>
          <a:xfrm>
            <a:off x="2830557" y="1906827"/>
            <a:ext cx="6302286" cy="883997"/>
          </a:xfrm>
          <a:prstGeom prst="rect">
            <a:avLst/>
          </a:prstGeom>
        </p:spPr>
      </p:pic>
      <p:pic>
        <p:nvPicPr>
          <p:cNvPr id="9" name="图片 8">
            <a:extLst>
              <a:ext uri="{FF2B5EF4-FFF2-40B4-BE49-F238E27FC236}">
                <a16:creationId xmlns:a16="http://schemas.microsoft.com/office/drawing/2014/main" id="{0A4E2F10-B6DA-0D94-F0DC-90D8138C5471}"/>
              </a:ext>
            </a:extLst>
          </p:cNvPr>
          <p:cNvPicPr>
            <a:picLocks noChangeAspect="1"/>
          </p:cNvPicPr>
          <p:nvPr/>
        </p:nvPicPr>
        <p:blipFill>
          <a:blip r:embed="rId4"/>
          <a:stretch>
            <a:fillRect/>
          </a:stretch>
        </p:blipFill>
        <p:spPr>
          <a:xfrm>
            <a:off x="2830557" y="3865179"/>
            <a:ext cx="6561389" cy="1508891"/>
          </a:xfrm>
          <a:prstGeom prst="rect">
            <a:avLst/>
          </a:prstGeom>
        </p:spPr>
      </p:pic>
    </p:spTree>
    <p:extLst>
      <p:ext uri="{BB962C8B-B14F-4D97-AF65-F5344CB8AC3E}">
        <p14:creationId xmlns:p14="http://schemas.microsoft.com/office/powerpoint/2010/main" val="1190224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a:xfrm>
            <a:off x="838200" y="419100"/>
            <a:ext cx="10515600" cy="6172200"/>
          </a:xfrm>
        </p:spPr>
        <p:txBody>
          <a:bodyPr>
            <a:normAutofit/>
          </a:bodyPr>
          <a:lstStyle/>
          <a:p>
            <a:r>
              <a:rPr lang="zh-CN" altLang="en-US" dirty="0">
                <a:latin typeface="宋体" panose="02010600030101010101" pitchFamily="2" charset="-122"/>
                <a:ea typeface="宋体" panose="02010600030101010101" pitchFamily="2" charset="-122"/>
              </a:rPr>
              <a:t>我们把前面证明的结果再写一遍方便查阅：</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下面开始推导：在受电磁场作用时，带电粒子受力为</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根据前面的结论：</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代入得</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AB62E9FE-8E4D-BAE7-C520-E2C37CCC6C24}"/>
              </a:ext>
            </a:extLst>
          </p:cNvPr>
          <p:cNvPicPr>
            <a:picLocks noChangeAspect="1"/>
          </p:cNvPicPr>
          <p:nvPr/>
        </p:nvPicPr>
        <p:blipFill>
          <a:blip r:embed="rId2"/>
          <a:stretch>
            <a:fillRect/>
          </a:stretch>
        </p:blipFill>
        <p:spPr>
          <a:xfrm>
            <a:off x="2059203" y="1232499"/>
            <a:ext cx="2339543" cy="830652"/>
          </a:xfrm>
          <a:prstGeom prst="rect">
            <a:avLst/>
          </a:prstGeom>
        </p:spPr>
      </p:pic>
      <p:pic>
        <p:nvPicPr>
          <p:cNvPr id="5" name="图片 4">
            <a:extLst>
              <a:ext uri="{FF2B5EF4-FFF2-40B4-BE49-F238E27FC236}">
                <a16:creationId xmlns:a16="http://schemas.microsoft.com/office/drawing/2014/main" id="{18A2CD33-866D-743A-8A94-4B2B5466F9E1}"/>
              </a:ext>
            </a:extLst>
          </p:cNvPr>
          <p:cNvPicPr>
            <a:picLocks noChangeAspect="1"/>
          </p:cNvPicPr>
          <p:nvPr/>
        </p:nvPicPr>
        <p:blipFill>
          <a:blip r:embed="rId3"/>
          <a:stretch>
            <a:fillRect/>
          </a:stretch>
        </p:blipFill>
        <p:spPr>
          <a:xfrm>
            <a:off x="2059203" y="2495517"/>
            <a:ext cx="3848433" cy="381033"/>
          </a:xfrm>
          <a:prstGeom prst="rect">
            <a:avLst/>
          </a:prstGeom>
        </p:spPr>
      </p:pic>
      <p:pic>
        <p:nvPicPr>
          <p:cNvPr id="7" name="图片 6">
            <a:extLst>
              <a:ext uri="{FF2B5EF4-FFF2-40B4-BE49-F238E27FC236}">
                <a16:creationId xmlns:a16="http://schemas.microsoft.com/office/drawing/2014/main" id="{58272F62-4353-0ED7-9190-DD8307DFB83A}"/>
              </a:ext>
            </a:extLst>
          </p:cNvPr>
          <p:cNvPicPr>
            <a:picLocks noChangeAspect="1"/>
          </p:cNvPicPr>
          <p:nvPr/>
        </p:nvPicPr>
        <p:blipFill>
          <a:blip r:embed="rId4"/>
          <a:stretch>
            <a:fillRect/>
          </a:stretch>
        </p:blipFill>
        <p:spPr>
          <a:xfrm>
            <a:off x="5078642" y="3429000"/>
            <a:ext cx="2034716" cy="457240"/>
          </a:xfrm>
          <a:prstGeom prst="rect">
            <a:avLst/>
          </a:prstGeom>
        </p:spPr>
      </p:pic>
      <p:pic>
        <p:nvPicPr>
          <p:cNvPr id="9" name="图片 8">
            <a:extLst>
              <a:ext uri="{FF2B5EF4-FFF2-40B4-BE49-F238E27FC236}">
                <a16:creationId xmlns:a16="http://schemas.microsoft.com/office/drawing/2014/main" id="{40CDD3EF-3794-ACF1-E0D2-289C3A0C96AB}"/>
              </a:ext>
            </a:extLst>
          </p:cNvPr>
          <p:cNvPicPr>
            <a:picLocks noChangeAspect="1"/>
          </p:cNvPicPr>
          <p:nvPr/>
        </p:nvPicPr>
        <p:blipFill>
          <a:blip r:embed="rId5"/>
          <a:stretch>
            <a:fillRect/>
          </a:stretch>
        </p:blipFill>
        <p:spPr>
          <a:xfrm>
            <a:off x="5078642" y="4486991"/>
            <a:ext cx="1844200" cy="1287892"/>
          </a:xfrm>
          <a:prstGeom prst="rect">
            <a:avLst/>
          </a:prstGeom>
        </p:spPr>
      </p:pic>
    </p:spTree>
    <p:extLst>
      <p:ext uri="{BB962C8B-B14F-4D97-AF65-F5344CB8AC3E}">
        <p14:creationId xmlns:p14="http://schemas.microsoft.com/office/powerpoint/2010/main" val="947358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a:xfrm>
            <a:off x="838200" y="504824"/>
            <a:ext cx="10515600" cy="6353175"/>
          </a:xfrm>
        </p:spPr>
        <p:txBody>
          <a:bodyPr/>
          <a:lstStyle/>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利用（</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                     ，则</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再利用（</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               ，整理可得</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根据牛顿第二定律</a:t>
            </a:r>
            <a:endParaRPr lang="en-US" altLang="zh-CN"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86F94E84-9553-4229-7258-801EDC932DB6}"/>
              </a:ext>
            </a:extLst>
          </p:cNvPr>
          <p:cNvPicPr>
            <a:picLocks noChangeAspect="1"/>
          </p:cNvPicPr>
          <p:nvPr/>
        </p:nvPicPr>
        <p:blipFill>
          <a:blip r:embed="rId2"/>
          <a:stretch>
            <a:fillRect/>
          </a:stretch>
        </p:blipFill>
        <p:spPr>
          <a:xfrm>
            <a:off x="4152731" y="681037"/>
            <a:ext cx="3886537" cy="1066892"/>
          </a:xfrm>
          <a:prstGeom prst="rect">
            <a:avLst/>
          </a:prstGeom>
        </p:spPr>
      </p:pic>
      <p:pic>
        <p:nvPicPr>
          <p:cNvPr id="9" name="图片 8">
            <a:extLst>
              <a:ext uri="{FF2B5EF4-FFF2-40B4-BE49-F238E27FC236}">
                <a16:creationId xmlns:a16="http://schemas.microsoft.com/office/drawing/2014/main" id="{E2239267-FBC3-9B1F-1061-689A69B5AC16}"/>
              </a:ext>
            </a:extLst>
          </p:cNvPr>
          <p:cNvPicPr>
            <a:picLocks noChangeAspect="1"/>
          </p:cNvPicPr>
          <p:nvPr/>
        </p:nvPicPr>
        <p:blipFill>
          <a:blip r:embed="rId3"/>
          <a:stretch>
            <a:fillRect/>
          </a:stretch>
        </p:blipFill>
        <p:spPr>
          <a:xfrm>
            <a:off x="2649753" y="2076417"/>
            <a:ext cx="3848433" cy="381033"/>
          </a:xfrm>
          <a:prstGeom prst="rect">
            <a:avLst/>
          </a:prstGeom>
        </p:spPr>
      </p:pic>
      <p:pic>
        <p:nvPicPr>
          <p:cNvPr id="11" name="图片 10">
            <a:extLst>
              <a:ext uri="{FF2B5EF4-FFF2-40B4-BE49-F238E27FC236}">
                <a16:creationId xmlns:a16="http://schemas.microsoft.com/office/drawing/2014/main" id="{111041B2-0CE1-2366-8D33-3513BE7BBCE3}"/>
              </a:ext>
            </a:extLst>
          </p:cNvPr>
          <p:cNvPicPr>
            <a:picLocks noChangeAspect="1"/>
          </p:cNvPicPr>
          <p:nvPr/>
        </p:nvPicPr>
        <p:blipFill>
          <a:blip r:embed="rId4"/>
          <a:stretch>
            <a:fillRect/>
          </a:stretch>
        </p:blipFill>
        <p:spPr>
          <a:xfrm>
            <a:off x="4482270" y="2728356"/>
            <a:ext cx="4503810" cy="1082134"/>
          </a:xfrm>
          <a:prstGeom prst="rect">
            <a:avLst/>
          </a:prstGeom>
        </p:spPr>
      </p:pic>
      <p:pic>
        <p:nvPicPr>
          <p:cNvPr id="12" name="图片 11">
            <a:extLst>
              <a:ext uri="{FF2B5EF4-FFF2-40B4-BE49-F238E27FC236}">
                <a16:creationId xmlns:a16="http://schemas.microsoft.com/office/drawing/2014/main" id="{7948220F-994F-D366-157A-DA10B296F61D}"/>
              </a:ext>
            </a:extLst>
          </p:cNvPr>
          <p:cNvPicPr>
            <a:picLocks noChangeAspect="1"/>
          </p:cNvPicPr>
          <p:nvPr/>
        </p:nvPicPr>
        <p:blipFill>
          <a:blip r:embed="rId5"/>
          <a:stretch>
            <a:fillRect/>
          </a:stretch>
        </p:blipFill>
        <p:spPr>
          <a:xfrm>
            <a:off x="3164103" y="3901880"/>
            <a:ext cx="2339543" cy="830652"/>
          </a:xfrm>
          <a:prstGeom prst="rect">
            <a:avLst/>
          </a:prstGeom>
        </p:spPr>
      </p:pic>
      <p:pic>
        <p:nvPicPr>
          <p:cNvPr id="14" name="图片 13">
            <a:extLst>
              <a:ext uri="{FF2B5EF4-FFF2-40B4-BE49-F238E27FC236}">
                <a16:creationId xmlns:a16="http://schemas.microsoft.com/office/drawing/2014/main" id="{15C0ACCE-9138-0C86-AB2D-989CA77013FE}"/>
              </a:ext>
            </a:extLst>
          </p:cNvPr>
          <p:cNvPicPr>
            <a:picLocks noChangeAspect="1"/>
          </p:cNvPicPr>
          <p:nvPr/>
        </p:nvPicPr>
        <p:blipFill>
          <a:blip r:embed="rId6"/>
          <a:stretch>
            <a:fillRect/>
          </a:stretch>
        </p:blipFill>
        <p:spPr>
          <a:xfrm>
            <a:off x="4333874" y="4732532"/>
            <a:ext cx="3215919" cy="922100"/>
          </a:xfrm>
          <a:prstGeom prst="rect">
            <a:avLst/>
          </a:prstGeom>
        </p:spPr>
      </p:pic>
      <p:pic>
        <p:nvPicPr>
          <p:cNvPr id="16" name="图片 15">
            <a:extLst>
              <a:ext uri="{FF2B5EF4-FFF2-40B4-BE49-F238E27FC236}">
                <a16:creationId xmlns:a16="http://schemas.microsoft.com/office/drawing/2014/main" id="{A95E8ADE-7E5E-CAF2-C83B-6353188964AF}"/>
              </a:ext>
            </a:extLst>
          </p:cNvPr>
          <p:cNvPicPr>
            <a:picLocks noChangeAspect="1"/>
          </p:cNvPicPr>
          <p:nvPr/>
        </p:nvPicPr>
        <p:blipFill>
          <a:blip r:embed="rId7"/>
          <a:stretch>
            <a:fillRect/>
          </a:stretch>
        </p:blipFill>
        <p:spPr>
          <a:xfrm>
            <a:off x="4152731" y="5922608"/>
            <a:ext cx="3718882" cy="861135"/>
          </a:xfrm>
          <a:prstGeom prst="rect">
            <a:avLst/>
          </a:prstGeom>
        </p:spPr>
      </p:pic>
    </p:spTree>
    <p:extLst>
      <p:ext uri="{BB962C8B-B14F-4D97-AF65-F5344CB8AC3E}">
        <p14:creationId xmlns:p14="http://schemas.microsoft.com/office/powerpoint/2010/main" val="1841964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a:xfrm>
            <a:off x="838200" y="485774"/>
            <a:ext cx="10515600" cy="6181725"/>
          </a:xfrm>
        </p:spPr>
        <p:txBody>
          <a:bodyPr/>
          <a:lstStyle/>
          <a:p>
            <a:r>
              <a:rPr lang="zh-CN" altLang="en-US" dirty="0">
                <a:latin typeface="宋体" panose="02010600030101010101" pitchFamily="2" charset="-122"/>
                <a:ea typeface="宋体" panose="02010600030101010101" pitchFamily="2" charset="-122"/>
              </a:rPr>
              <a:t>这与力学的        是一种形式，则不妨记</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为正则动量</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记</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为广义势。</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以上推导间接阐述了电磁场的动量守恒。我们可以看到除了机械动量与势能外，还有电磁场提供的动量与势能。</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在分析力学中，哈密顿量恰好可以写为</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这更体现了正则动量。</a:t>
            </a:r>
            <a:endParaRPr lang="en-US" altLang="zh-CN"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789207ED-0D98-F59C-2270-98F7322E8477}"/>
              </a:ext>
            </a:extLst>
          </p:cNvPr>
          <p:cNvPicPr>
            <a:picLocks noChangeAspect="1"/>
          </p:cNvPicPr>
          <p:nvPr/>
        </p:nvPicPr>
        <p:blipFill>
          <a:blip r:embed="rId2"/>
          <a:stretch>
            <a:fillRect/>
          </a:stretch>
        </p:blipFill>
        <p:spPr>
          <a:xfrm>
            <a:off x="3017461" y="369536"/>
            <a:ext cx="1356478" cy="784928"/>
          </a:xfrm>
          <a:prstGeom prst="rect">
            <a:avLst/>
          </a:prstGeom>
        </p:spPr>
      </p:pic>
      <p:pic>
        <p:nvPicPr>
          <p:cNvPr id="7" name="图片 6">
            <a:extLst>
              <a:ext uri="{FF2B5EF4-FFF2-40B4-BE49-F238E27FC236}">
                <a16:creationId xmlns:a16="http://schemas.microsoft.com/office/drawing/2014/main" id="{888A48E6-1145-D6A6-CAAF-BCBCAA3A6077}"/>
              </a:ext>
            </a:extLst>
          </p:cNvPr>
          <p:cNvPicPr>
            <a:picLocks noChangeAspect="1"/>
          </p:cNvPicPr>
          <p:nvPr/>
        </p:nvPicPr>
        <p:blipFill>
          <a:blip r:embed="rId3"/>
          <a:stretch>
            <a:fillRect/>
          </a:stretch>
        </p:blipFill>
        <p:spPr>
          <a:xfrm>
            <a:off x="5554933" y="1228707"/>
            <a:ext cx="1082134" cy="419136"/>
          </a:xfrm>
          <a:prstGeom prst="rect">
            <a:avLst/>
          </a:prstGeom>
        </p:spPr>
      </p:pic>
      <p:pic>
        <p:nvPicPr>
          <p:cNvPr id="9" name="图片 8">
            <a:extLst>
              <a:ext uri="{FF2B5EF4-FFF2-40B4-BE49-F238E27FC236}">
                <a16:creationId xmlns:a16="http://schemas.microsoft.com/office/drawing/2014/main" id="{BF8316AD-8432-BCA5-84C9-80DD66F5AF0B}"/>
              </a:ext>
            </a:extLst>
          </p:cNvPr>
          <p:cNvPicPr>
            <a:picLocks noChangeAspect="1"/>
          </p:cNvPicPr>
          <p:nvPr/>
        </p:nvPicPr>
        <p:blipFill>
          <a:blip r:embed="rId4"/>
          <a:stretch>
            <a:fillRect/>
          </a:stretch>
        </p:blipFill>
        <p:spPr>
          <a:xfrm>
            <a:off x="5589226" y="2579352"/>
            <a:ext cx="1013548" cy="403895"/>
          </a:xfrm>
          <a:prstGeom prst="rect">
            <a:avLst/>
          </a:prstGeom>
        </p:spPr>
      </p:pic>
      <p:pic>
        <p:nvPicPr>
          <p:cNvPr id="11" name="图片 10">
            <a:extLst>
              <a:ext uri="{FF2B5EF4-FFF2-40B4-BE49-F238E27FC236}">
                <a16:creationId xmlns:a16="http://schemas.microsoft.com/office/drawing/2014/main" id="{24F2E6AE-7C0A-16C4-EB68-3AAD99C06020}"/>
              </a:ext>
            </a:extLst>
          </p:cNvPr>
          <p:cNvPicPr>
            <a:picLocks noChangeAspect="1"/>
          </p:cNvPicPr>
          <p:nvPr/>
        </p:nvPicPr>
        <p:blipFill>
          <a:blip r:embed="rId5"/>
          <a:stretch>
            <a:fillRect/>
          </a:stretch>
        </p:blipFill>
        <p:spPr>
          <a:xfrm>
            <a:off x="4785246" y="5032970"/>
            <a:ext cx="2621507" cy="906859"/>
          </a:xfrm>
          <a:prstGeom prst="rect">
            <a:avLst/>
          </a:prstGeom>
        </p:spPr>
      </p:pic>
    </p:spTree>
    <p:extLst>
      <p:ext uri="{BB962C8B-B14F-4D97-AF65-F5344CB8AC3E}">
        <p14:creationId xmlns:p14="http://schemas.microsoft.com/office/powerpoint/2010/main" val="4150346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AC36BA62-FD50-3CA6-E239-3ED3A030B44D}"/>
              </a:ext>
            </a:extLst>
          </p:cNvPr>
          <p:cNvPicPr>
            <a:picLocks noChangeAspect="1"/>
          </p:cNvPicPr>
          <p:nvPr/>
        </p:nvPicPr>
        <p:blipFill>
          <a:blip r:embed="rId2"/>
          <a:stretch>
            <a:fillRect/>
          </a:stretch>
        </p:blipFill>
        <p:spPr>
          <a:xfrm>
            <a:off x="7345333" y="393700"/>
            <a:ext cx="4008467" cy="3467400"/>
          </a:xfrm>
          <a:prstGeom prst="rect">
            <a:avLst/>
          </a:prstGeom>
        </p:spPr>
      </p:pic>
      <p:pic>
        <p:nvPicPr>
          <p:cNvPr id="7" name="图片 6">
            <a:extLst>
              <a:ext uri="{FF2B5EF4-FFF2-40B4-BE49-F238E27FC236}">
                <a16:creationId xmlns:a16="http://schemas.microsoft.com/office/drawing/2014/main" id="{74666435-3729-5E74-22F0-C09A51D7A767}"/>
              </a:ext>
            </a:extLst>
          </p:cNvPr>
          <p:cNvPicPr>
            <a:picLocks noChangeAspect="1"/>
          </p:cNvPicPr>
          <p:nvPr/>
        </p:nvPicPr>
        <p:blipFill>
          <a:blip r:embed="rId3"/>
          <a:stretch>
            <a:fillRect/>
          </a:stretch>
        </p:blipFill>
        <p:spPr>
          <a:xfrm>
            <a:off x="1380956" y="393700"/>
            <a:ext cx="5162719" cy="4049191"/>
          </a:xfrm>
          <a:prstGeom prst="rect">
            <a:avLst/>
          </a:prstGeom>
        </p:spPr>
      </p:pic>
    </p:spTree>
    <p:extLst>
      <p:ext uri="{BB962C8B-B14F-4D97-AF65-F5344CB8AC3E}">
        <p14:creationId xmlns:p14="http://schemas.microsoft.com/office/powerpoint/2010/main" val="728095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CFE6C272-57B1-FE3D-22B6-15DE53202DB3}"/>
              </a:ext>
            </a:extLst>
          </p:cNvPr>
          <p:cNvPicPr>
            <a:picLocks noChangeAspect="1"/>
          </p:cNvPicPr>
          <p:nvPr/>
        </p:nvPicPr>
        <p:blipFill>
          <a:blip r:embed="rId2"/>
          <a:stretch>
            <a:fillRect/>
          </a:stretch>
        </p:blipFill>
        <p:spPr>
          <a:xfrm>
            <a:off x="1956099" y="229248"/>
            <a:ext cx="8692851" cy="3772046"/>
          </a:xfrm>
          <a:prstGeom prst="rect">
            <a:avLst/>
          </a:prstGeom>
        </p:spPr>
      </p:pic>
      <p:pic>
        <p:nvPicPr>
          <p:cNvPr id="7" name="图片 6">
            <a:extLst>
              <a:ext uri="{FF2B5EF4-FFF2-40B4-BE49-F238E27FC236}">
                <a16:creationId xmlns:a16="http://schemas.microsoft.com/office/drawing/2014/main" id="{AFA76852-F269-307A-C3E9-D1C47A1F71DF}"/>
              </a:ext>
            </a:extLst>
          </p:cNvPr>
          <p:cNvPicPr>
            <a:picLocks noChangeAspect="1"/>
          </p:cNvPicPr>
          <p:nvPr/>
        </p:nvPicPr>
        <p:blipFill>
          <a:blip r:embed="rId3"/>
          <a:stretch>
            <a:fillRect/>
          </a:stretch>
        </p:blipFill>
        <p:spPr>
          <a:xfrm>
            <a:off x="1879899" y="4001294"/>
            <a:ext cx="7806993" cy="1866106"/>
          </a:xfrm>
          <a:prstGeom prst="rect">
            <a:avLst/>
          </a:prstGeom>
        </p:spPr>
      </p:pic>
    </p:spTree>
    <p:extLst>
      <p:ext uri="{BB962C8B-B14F-4D97-AF65-F5344CB8AC3E}">
        <p14:creationId xmlns:p14="http://schemas.microsoft.com/office/powerpoint/2010/main" val="524979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5" name="Rectangle 2">
            <a:extLst>
              <a:ext uri="{FF2B5EF4-FFF2-40B4-BE49-F238E27FC236}">
                <a16:creationId xmlns:a16="http://schemas.microsoft.com/office/drawing/2014/main" id="{E9E84B45-D6C3-F2C1-F780-464911FFA332}"/>
              </a:ext>
            </a:extLst>
          </p:cNvPr>
          <p:cNvSpPr>
            <a:spLocks noGrp="1" noChangeArrowheads="1"/>
          </p:cNvSpPr>
          <p:nvPr>
            <p:ph type="title"/>
          </p:nvPr>
        </p:nvSpPr>
        <p:spPr>
          <a:xfrm>
            <a:off x="1905001" y="304800"/>
            <a:ext cx="2709863" cy="641350"/>
          </a:xfrm>
        </p:spPr>
        <p:txBody>
          <a:bodyPr/>
          <a:lstStyle/>
          <a:p>
            <a:pPr eaLnBrk="1" hangingPunct="1"/>
            <a:r>
              <a:rPr lang="zh-CN" altLang="en-US" sz="3600" b="1">
                <a:latin typeface="黑体" panose="02010609060101010101" pitchFamily="49" charset="-122"/>
                <a:ea typeface="黑体" panose="02010609060101010101" pitchFamily="49" charset="-122"/>
              </a:rPr>
              <a:t>磁力矩</a:t>
            </a:r>
            <a:r>
              <a:rPr lang="en-US" altLang="zh-CN" sz="3600" b="1">
                <a:latin typeface="黑体" panose="02010609060101010101" pitchFamily="49" charset="-122"/>
                <a:ea typeface="黑体" panose="02010609060101010101" pitchFamily="49" charset="-122"/>
              </a:rPr>
              <a:t>(</a:t>
            </a:r>
            <a:r>
              <a:rPr lang="zh-CN" altLang="en-US" sz="3600" b="1">
                <a:latin typeface="黑体" panose="02010609060101010101" pitchFamily="49" charset="-122"/>
                <a:ea typeface="黑体" panose="02010609060101010101" pitchFamily="49" charset="-122"/>
              </a:rPr>
              <a:t>二）</a:t>
            </a:r>
          </a:p>
        </p:txBody>
      </p:sp>
      <p:sp>
        <p:nvSpPr>
          <p:cNvPr id="8195" name="Rectangle 3">
            <a:extLst>
              <a:ext uri="{FF2B5EF4-FFF2-40B4-BE49-F238E27FC236}">
                <a16:creationId xmlns:a16="http://schemas.microsoft.com/office/drawing/2014/main" id="{3564D4C5-5677-C1DE-F0A2-FEFB17C1DC4F}"/>
              </a:ext>
            </a:extLst>
          </p:cNvPr>
          <p:cNvSpPr>
            <a:spLocks noGrp="1" noChangeArrowheads="1"/>
          </p:cNvSpPr>
          <p:nvPr>
            <p:ph type="body" idx="1"/>
          </p:nvPr>
        </p:nvSpPr>
        <p:spPr>
          <a:xfrm>
            <a:off x="1981200" y="1143000"/>
            <a:ext cx="5562600" cy="2133600"/>
          </a:xfrm>
        </p:spPr>
        <p:txBody>
          <a:bodyPr/>
          <a:lstStyle/>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在均匀磁场中</a:t>
            </a:r>
          </a:p>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任意形状线圈</a:t>
            </a:r>
          </a:p>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将线圈分割成若干个小窄条</a:t>
            </a:r>
          </a:p>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小线圈所受力矩 </a:t>
            </a:r>
            <a:r>
              <a:rPr lang="en-US" altLang="zh-CN" b="1">
                <a:latin typeface="Times New Roman" panose="02020603050405020304" pitchFamily="18" charset="0"/>
                <a:ea typeface="黑体" panose="02010609060101010101" pitchFamily="49" charset="-122"/>
                <a:cs typeface="Times New Roman" panose="02020603050405020304" pitchFamily="18" charset="0"/>
              </a:rPr>
              <a:t>d</a:t>
            </a:r>
            <a:r>
              <a:rPr lang="en-US" altLang="zh-CN" b="1" i="1">
                <a:latin typeface="Times New Roman" panose="02020603050405020304" pitchFamily="18" charset="0"/>
                <a:ea typeface="黑体" panose="02010609060101010101" pitchFamily="49" charset="-122"/>
                <a:cs typeface="Times New Roman" panose="02020603050405020304" pitchFamily="18" charset="0"/>
              </a:rPr>
              <a:t>L</a:t>
            </a:r>
            <a:r>
              <a:rPr lang="en-US" altLang="zh-CN" b="1">
                <a:latin typeface="Times New Roman" panose="02020603050405020304" pitchFamily="18" charset="0"/>
                <a:ea typeface="黑体" panose="02010609060101010101" pitchFamily="49" charset="-122"/>
                <a:cs typeface="Times New Roman" panose="02020603050405020304" pitchFamily="18" charset="0"/>
              </a:rPr>
              <a:t>  </a:t>
            </a:r>
          </a:p>
        </p:txBody>
      </p:sp>
      <p:pic>
        <p:nvPicPr>
          <p:cNvPr id="8196" name="Picture 4" descr="ne251">
            <a:extLst>
              <a:ext uri="{FF2B5EF4-FFF2-40B4-BE49-F238E27FC236}">
                <a16:creationId xmlns:a16="http://schemas.microsoft.com/office/drawing/2014/main" id="{4E41F4C9-CFAB-1396-ED66-1D75801BD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152400"/>
            <a:ext cx="2743200"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8" name="Rectangle 7">
            <a:extLst>
              <a:ext uri="{FF2B5EF4-FFF2-40B4-BE49-F238E27FC236}">
                <a16:creationId xmlns:a16="http://schemas.microsoft.com/office/drawing/2014/main" id="{1D992F98-5561-B319-7DE6-46671495B9D9}"/>
              </a:ext>
            </a:extLst>
          </p:cNvPr>
          <p:cNvSpPr>
            <a:spLocks noChangeArrowheads="1"/>
          </p:cNvSpPr>
          <p:nvPr/>
        </p:nvSpPr>
        <p:spPr bwMode="auto">
          <a:xfrm>
            <a:off x="4948238" y="32718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8198" name="Object 6">
            <a:extLst>
              <a:ext uri="{FF2B5EF4-FFF2-40B4-BE49-F238E27FC236}">
                <a16:creationId xmlns:a16="http://schemas.microsoft.com/office/drawing/2014/main" id="{224CDD9B-A0F0-0373-C78F-65B7B2993D24}"/>
              </a:ext>
            </a:extLst>
          </p:cNvPr>
          <p:cNvGraphicFramePr>
            <a:graphicFrameLocks noChangeAspect="1"/>
          </p:cNvGraphicFramePr>
          <p:nvPr/>
        </p:nvGraphicFramePr>
        <p:xfrm>
          <a:off x="4495800" y="152400"/>
          <a:ext cx="3581400" cy="488950"/>
        </p:xfrm>
        <a:graphic>
          <a:graphicData uri="http://schemas.openxmlformats.org/presentationml/2006/ole">
            <mc:AlternateContent xmlns:mc="http://schemas.openxmlformats.org/markup-compatibility/2006">
              <mc:Choice xmlns:v="urn:schemas-microsoft-com:vml" Requires="v">
                <p:oleObj r:id="rId3" imgW="1612900" imgH="215900" progId="Equation.3">
                  <p:embed/>
                </p:oleObj>
              </mc:Choice>
              <mc:Fallback>
                <p:oleObj r:id="rId3" imgW="1612900" imgH="215900" progId="Equation.3">
                  <p:embed/>
                  <p:pic>
                    <p:nvPicPr>
                      <p:cNvPr id="8198" name="Object 6">
                        <a:extLst>
                          <a:ext uri="{FF2B5EF4-FFF2-40B4-BE49-F238E27FC236}">
                            <a16:creationId xmlns:a16="http://schemas.microsoft.com/office/drawing/2014/main" id="{224CDD9B-A0F0-0373-C78F-65B7B2993D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52400"/>
                        <a:ext cx="3581400" cy="488950"/>
                      </a:xfrm>
                      <a:prstGeom prst="rect">
                        <a:avLst/>
                      </a:prstGeom>
                      <a:solidFill>
                        <a:srgbClr val="FFCC99"/>
                      </a:solidFill>
                    </p:spPr>
                  </p:pic>
                </p:oleObj>
              </mc:Fallback>
            </mc:AlternateContent>
          </a:graphicData>
        </a:graphic>
      </p:graphicFrame>
      <p:sp>
        <p:nvSpPr>
          <p:cNvPr id="8200" name="Line 8">
            <a:extLst>
              <a:ext uri="{FF2B5EF4-FFF2-40B4-BE49-F238E27FC236}">
                <a16:creationId xmlns:a16="http://schemas.microsoft.com/office/drawing/2014/main" id="{E4DE4350-D22C-022F-6D50-BCB608493F94}"/>
              </a:ext>
            </a:extLst>
          </p:cNvPr>
          <p:cNvSpPr>
            <a:spLocks noChangeShapeType="1"/>
          </p:cNvSpPr>
          <p:nvPr/>
        </p:nvSpPr>
        <p:spPr bwMode="auto">
          <a:xfrm>
            <a:off x="7467600" y="533400"/>
            <a:ext cx="1371600" cy="457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80" name="Rectangle 10">
            <a:extLst>
              <a:ext uri="{FF2B5EF4-FFF2-40B4-BE49-F238E27FC236}">
                <a16:creationId xmlns:a16="http://schemas.microsoft.com/office/drawing/2014/main" id="{356A8BE0-AFAE-D5C7-F5FD-C71C49588BA4}"/>
              </a:ext>
            </a:extLst>
          </p:cNvPr>
          <p:cNvSpPr>
            <a:spLocks noChangeArrowheads="1"/>
          </p:cNvSpPr>
          <p:nvPr/>
        </p:nvSpPr>
        <p:spPr bwMode="auto">
          <a:xfrm>
            <a:off x="5319713" y="32718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8201" name="Object 9">
            <a:extLst>
              <a:ext uri="{FF2B5EF4-FFF2-40B4-BE49-F238E27FC236}">
                <a16:creationId xmlns:a16="http://schemas.microsoft.com/office/drawing/2014/main" id="{3B95BAD4-31F9-F541-578C-254E84435864}"/>
              </a:ext>
            </a:extLst>
          </p:cNvPr>
          <p:cNvGraphicFramePr>
            <a:graphicFrameLocks noChangeAspect="1"/>
          </p:cNvGraphicFramePr>
          <p:nvPr/>
        </p:nvGraphicFramePr>
        <p:xfrm>
          <a:off x="8077200" y="2667000"/>
          <a:ext cx="2362200" cy="477838"/>
        </p:xfrm>
        <a:graphic>
          <a:graphicData uri="http://schemas.openxmlformats.org/presentationml/2006/ole">
            <mc:AlternateContent xmlns:mc="http://schemas.openxmlformats.org/markup-compatibility/2006">
              <mc:Choice xmlns:v="urn:schemas-microsoft-com:vml" Requires="v">
                <p:oleObj r:id="rId5" imgW="1091726" imgH="215806" progId="Equation.3">
                  <p:embed/>
                </p:oleObj>
              </mc:Choice>
              <mc:Fallback>
                <p:oleObj r:id="rId5" imgW="1091726" imgH="215806" progId="Equation.3">
                  <p:embed/>
                  <p:pic>
                    <p:nvPicPr>
                      <p:cNvPr id="8201" name="Object 9">
                        <a:extLst>
                          <a:ext uri="{FF2B5EF4-FFF2-40B4-BE49-F238E27FC236}">
                            <a16:creationId xmlns:a16="http://schemas.microsoft.com/office/drawing/2014/main" id="{3B95BAD4-31F9-F541-578C-254E844358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7200" y="2667000"/>
                        <a:ext cx="2362200" cy="477838"/>
                      </a:xfrm>
                      <a:prstGeom prst="rect">
                        <a:avLst/>
                      </a:prstGeom>
                      <a:solidFill>
                        <a:srgbClr val="FFFF99"/>
                      </a:solidFill>
                    </p:spPr>
                  </p:pic>
                </p:oleObj>
              </mc:Fallback>
            </mc:AlternateContent>
          </a:graphicData>
        </a:graphic>
      </p:graphicFrame>
      <p:sp>
        <p:nvSpPr>
          <p:cNvPr id="8203" name="Line 11">
            <a:extLst>
              <a:ext uri="{FF2B5EF4-FFF2-40B4-BE49-F238E27FC236}">
                <a16:creationId xmlns:a16="http://schemas.microsoft.com/office/drawing/2014/main" id="{5BD48A6A-3C79-7BEB-4E37-6E1C12EE0C23}"/>
              </a:ext>
            </a:extLst>
          </p:cNvPr>
          <p:cNvSpPr>
            <a:spLocks noChangeShapeType="1"/>
          </p:cNvSpPr>
          <p:nvPr/>
        </p:nvSpPr>
        <p:spPr bwMode="auto">
          <a:xfrm>
            <a:off x="9296400" y="31242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8204" name="Object 12">
            <a:extLst>
              <a:ext uri="{FF2B5EF4-FFF2-40B4-BE49-F238E27FC236}">
                <a16:creationId xmlns:a16="http://schemas.microsoft.com/office/drawing/2014/main" id="{73ABE041-A2FD-9987-4707-9B9D8118EB7E}"/>
              </a:ext>
            </a:extLst>
          </p:cNvPr>
          <p:cNvGraphicFramePr>
            <a:graphicFrameLocks noChangeAspect="1"/>
          </p:cNvGraphicFramePr>
          <p:nvPr/>
        </p:nvGraphicFramePr>
        <p:xfrm>
          <a:off x="8610600" y="3505200"/>
          <a:ext cx="1371600" cy="482600"/>
        </p:xfrm>
        <a:graphic>
          <a:graphicData uri="http://schemas.openxmlformats.org/presentationml/2006/ole">
            <mc:AlternateContent xmlns:mc="http://schemas.openxmlformats.org/markup-compatibility/2006">
              <mc:Choice xmlns:v="urn:schemas-microsoft-com:vml" Requires="v">
                <p:oleObj name="Equation" r:id="rId7" imgW="685800" imgH="241200" progId="Equation.3">
                  <p:embed/>
                </p:oleObj>
              </mc:Choice>
              <mc:Fallback>
                <p:oleObj name="Equation" r:id="rId7" imgW="685800" imgH="241200" progId="Equation.3">
                  <p:embed/>
                  <p:pic>
                    <p:nvPicPr>
                      <p:cNvPr id="8204" name="Object 12">
                        <a:extLst>
                          <a:ext uri="{FF2B5EF4-FFF2-40B4-BE49-F238E27FC236}">
                            <a16:creationId xmlns:a16="http://schemas.microsoft.com/office/drawing/2014/main" id="{73ABE041-A2FD-9987-4707-9B9D8118EB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10600" y="3505200"/>
                        <a:ext cx="1371600" cy="4826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2" name="Rectangle 14">
            <a:extLst>
              <a:ext uri="{FF2B5EF4-FFF2-40B4-BE49-F238E27FC236}">
                <a16:creationId xmlns:a16="http://schemas.microsoft.com/office/drawing/2014/main" id="{80C66217-6D5C-375B-FE04-D7E2ED59E167}"/>
              </a:ext>
            </a:extLst>
          </p:cNvPr>
          <p:cNvSpPr>
            <a:spLocks noChangeArrowheads="1"/>
          </p:cNvSpPr>
          <p:nvPr/>
        </p:nvSpPr>
        <p:spPr bwMode="auto">
          <a:xfrm>
            <a:off x="4953000" y="32766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8205" name="Object 13">
            <a:extLst>
              <a:ext uri="{FF2B5EF4-FFF2-40B4-BE49-F238E27FC236}">
                <a16:creationId xmlns:a16="http://schemas.microsoft.com/office/drawing/2014/main" id="{A8F4BF21-5661-B7FF-48CF-C80E1EBF7B9E}"/>
              </a:ext>
            </a:extLst>
          </p:cNvPr>
          <p:cNvGraphicFramePr>
            <a:graphicFrameLocks noChangeAspect="1"/>
          </p:cNvGraphicFramePr>
          <p:nvPr/>
        </p:nvGraphicFramePr>
        <p:xfrm>
          <a:off x="1905000" y="3352801"/>
          <a:ext cx="5708650" cy="608013"/>
        </p:xfrm>
        <a:graphic>
          <a:graphicData uri="http://schemas.openxmlformats.org/presentationml/2006/ole">
            <mc:AlternateContent xmlns:mc="http://schemas.openxmlformats.org/markup-compatibility/2006">
              <mc:Choice xmlns:v="urn:schemas-microsoft-com:vml" Requires="v">
                <p:oleObj name="Equation" r:id="rId9" imgW="2044440" imgH="215640" progId="Equation.3">
                  <p:embed/>
                </p:oleObj>
              </mc:Choice>
              <mc:Fallback>
                <p:oleObj name="Equation" r:id="rId9" imgW="2044440" imgH="215640" progId="Equation.3">
                  <p:embed/>
                  <p:pic>
                    <p:nvPicPr>
                      <p:cNvPr id="8205" name="Object 13">
                        <a:extLst>
                          <a:ext uri="{FF2B5EF4-FFF2-40B4-BE49-F238E27FC236}">
                            <a16:creationId xmlns:a16="http://schemas.microsoft.com/office/drawing/2014/main" id="{A8F4BF21-5661-B7FF-48CF-C80E1EBF7B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3352801"/>
                        <a:ext cx="5708650"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3" name="Rectangle 16">
            <a:extLst>
              <a:ext uri="{FF2B5EF4-FFF2-40B4-BE49-F238E27FC236}">
                <a16:creationId xmlns:a16="http://schemas.microsoft.com/office/drawing/2014/main" id="{74DE1815-9E73-943B-DD5A-8395CAFDCEB8}"/>
              </a:ext>
            </a:extLst>
          </p:cNvPr>
          <p:cNvSpPr>
            <a:spLocks noChangeArrowheads="1"/>
          </p:cNvSpPr>
          <p:nvPr/>
        </p:nvSpPr>
        <p:spPr bwMode="auto">
          <a:xfrm>
            <a:off x="4929188" y="32480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8207" name="Object 15">
            <a:extLst>
              <a:ext uri="{FF2B5EF4-FFF2-40B4-BE49-F238E27FC236}">
                <a16:creationId xmlns:a16="http://schemas.microsoft.com/office/drawing/2014/main" id="{A260F543-4D16-DBC8-D6A1-6CFA7076EA0C}"/>
              </a:ext>
            </a:extLst>
          </p:cNvPr>
          <p:cNvGraphicFramePr>
            <a:graphicFrameLocks noChangeAspect="1"/>
          </p:cNvGraphicFramePr>
          <p:nvPr/>
        </p:nvGraphicFramePr>
        <p:xfrm>
          <a:off x="3124200" y="3962400"/>
          <a:ext cx="4191000" cy="649288"/>
        </p:xfrm>
        <a:graphic>
          <a:graphicData uri="http://schemas.openxmlformats.org/presentationml/2006/ole">
            <mc:AlternateContent xmlns:mc="http://schemas.openxmlformats.org/markup-compatibility/2006">
              <mc:Choice xmlns:v="urn:schemas-microsoft-com:vml" Requires="v">
                <p:oleObj r:id="rId11" imgW="1675673" imgH="253890" progId="Equation.3">
                  <p:embed/>
                </p:oleObj>
              </mc:Choice>
              <mc:Fallback>
                <p:oleObj r:id="rId11" imgW="1675673" imgH="253890" progId="Equation.3">
                  <p:embed/>
                  <p:pic>
                    <p:nvPicPr>
                      <p:cNvPr id="8207" name="Object 15">
                        <a:extLst>
                          <a:ext uri="{FF2B5EF4-FFF2-40B4-BE49-F238E27FC236}">
                            <a16:creationId xmlns:a16="http://schemas.microsoft.com/office/drawing/2014/main" id="{A260F543-4D16-DBC8-D6A1-6CFA7076EA0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3962400"/>
                        <a:ext cx="4191000"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9" name="AutoShape 17">
            <a:extLst>
              <a:ext uri="{FF2B5EF4-FFF2-40B4-BE49-F238E27FC236}">
                <a16:creationId xmlns:a16="http://schemas.microsoft.com/office/drawing/2014/main" id="{F23E30F0-B41C-8824-E98B-A039ED68587B}"/>
              </a:ext>
            </a:extLst>
          </p:cNvPr>
          <p:cNvSpPr>
            <a:spLocks/>
          </p:cNvSpPr>
          <p:nvPr/>
        </p:nvSpPr>
        <p:spPr bwMode="auto">
          <a:xfrm>
            <a:off x="1703388" y="3933825"/>
            <a:ext cx="1020762" cy="388938"/>
          </a:xfrm>
          <a:prstGeom prst="borderCallout2">
            <a:avLst>
              <a:gd name="adj1" fmla="val 29389"/>
              <a:gd name="adj2" fmla="val 107463"/>
              <a:gd name="adj3" fmla="val 29389"/>
              <a:gd name="adj4" fmla="val 137171"/>
              <a:gd name="adj5" fmla="val 68981"/>
              <a:gd name="adj6" fmla="val 168120"/>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a:t>总力矩</a:t>
            </a:r>
          </a:p>
        </p:txBody>
      </p:sp>
      <p:sp>
        <p:nvSpPr>
          <p:cNvPr id="8212" name="Text Box 20">
            <a:extLst>
              <a:ext uri="{FF2B5EF4-FFF2-40B4-BE49-F238E27FC236}">
                <a16:creationId xmlns:a16="http://schemas.microsoft.com/office/drawing/2014/main" id="{B031EB8F-A031-A38A-E029-FCCEE314FEB9}"/>
              </a:ext>
            </a:extLst>
          </p:cNvPr>
          <p:cNvSpPr txBox="1">
            <a:spLocks noChangeArrowheads="1"/>
          </p:cNvSpPr>
          <p:nvPr/>
        </p:nvSpPr>
        <p:spPr bwMode="auto">
          <a:xfrm>
            <a:off x="1981200" y="4572001"/>
            <a:ext cx="807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just" eaLnBrk="1" hangingPunct="1">
              <a:spcBef>
                <a:spcPct val="20000"/>
              </a:spcBef>
              <a:buClr>
                <a:schemeClr val="folHlink"/>
              </a:buClr>
              <a:buSzPct val="75000"/>
              <a:buFont typeface="Wingdings" panose="05000000000000000000" pitchFamily="2" charset="2"/>
              <a:buChar char="n"/>
            </a:pPr>
            <a:r>
              <a:rPr lang="zh-CN" altLang="en-US" sz="2800" b="1">
                <a:latin typeface="黑体" panose="02010609060101010101" pitchFamily="49" charset="-122"/>
                <a:ea typeface="黑体" panose="02010609060101010101" pitchFamily="49" charset="-122"/>
              </a:rPr>
              <a:t>若线圈平面与磁场成任意角度，则可将</a:t>
            </a:r>
            <a:r>
              <a:rPr lang="en-US" altLang="zh-CN" sz="2800" b="1" i="1">
                <a:latin typeface="黑体" panose="02010609060101010101" pitchFamily="49" charset="-122"/>
                <a:ea typeface="黑体" panose="02010609060101010101" pitchFamily="49" charset="-122"/>
              </a:rPr>
              <a:t>B</a:t>
            </a:r>
            <a:r>
              <a:rPr lang="zh-CN" altLang="en-US" sz="2800" b="1">
                <a:latin typeface="黑体" panose="02010609060101010101" pitchFamily="49" charset="-122"/>
                <a:ea typeface="黑体" panose="02010609060101010101" pitchFamily="49" charset="-122"/>
              </a:rPr>
              <a:t>分解成</a:t>
            </a:r>
            <a:endParaRPr lang="zh-CN" altLang="en-US">
              <a:latin typeface="黑体" panose="02010609060101010101" pitchFamily="49" charset="-122"/>
              <a:ea typeface="黑体" panose="02010609060101010101" pitchFamily="49" charset="-122"/>
            </a:endParaRPr>
          </a:p>
        </p:txBody>
      </p:sp>
      <p:graphicFrame>
        <p:nvGraphicFramePr>
          <p:cNvPr id="8213" name="Object 21">
            <a:extLst>
              <a:ext uri="{FF2B5EF4-FFF2-40B4-BE49-F238E27FC236}">
                <a16:creationId xmlns:a16="http://schemas.microsoft.com/office/drawing/2014/main" id="{CBC0E1EE-43FB-20FD-79A9-7C486FE58C6A}"/>
              </a:ext>
            </a:extLst>
          </p:cNvPr>
          <p:cNvGraphicFramePr>
            <a:graphicFrameLocks noChangeAspect="1"/>
          </p:cNvGraphicFramePr>
          <p:nvPr/>
        </p:nvGraphicFramePr>
        <p:xfrm>
          <a:off x="2438400" y="5257800"/>
          <a:ext cx="2133600" cy="700088"/>
        </p:xfrm>
        <a:graphic>
          <a:graphicData uri="http://schemas.openxmlformats.org/presentationml/2006/ole">
            <mc:AlternateContent xmlns:mc="http://schemas.openxmlformats.org/markup-compatibility/2006">
              <mc:Choice xmlns:v="urn:schemas-microsoft-com:vml" Requires="v">
                <p:oleObj r:id="rId13" imgW="799753" imgH="266584" progId="Equation.3">
                  <p:embed/>
                </p:oleObj>
              </mc:Choice>
              <mc:Fallback>
                <p:oleObj r:id="rId13" imgW="799753" imgH="266584" progId="Equation.3">
                  <p:embed/>
                  <p:pic>
                    <p:nvPicPr>
                      <p:cNvPr id="8213" name="Object 21">
                        <a:extLst>
                          <a:ext uri="{FF2B5EF4-FFF2-40B4-BE49-F238E27FC236}">
                            <a16:creationId xmlns:a16="http://schemas.microsoft.com/office/drawing/2014/main" id="{CBC0E1EE-43FB-20FD-79A9-7C486FE58C6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38400" y="5257800"/>
                        <a:ext cx="2133600" cy="70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15" name="AutoShape 23">
            <a:extLst>
              <a:ext uri="{FF2B5EF4-FFF2-40B4-BE49-F238E27FC236}">
                <a16:creationId xmlns:a16="http://schemas.microsoft.com/office/drawing/2014/main" id="{3C8843C1-6111-4539-7E1C-09521653DA3C}"/>
              </a:ext>
            </a:extLst>
          </p:cNvPr>
          <p:cNvSpPr>
            <a:spLocks noChangeArrowheads="1"/>
          </p:cNvSpPr>
          <p:nvPr/>
        </p:nvSpPr>
        <p:spPr bwMode="auto">
          <a:xfrm>
            <a:off x="4724400" y="5486400"/>
            <a:ext cx="762000" cy="228600"/>
          </a:xfrm>
          <a:prstGeom prst="rightArrow">
            <a:avLst>
              <a:gd name="adj1" fmla="val 50000"/>
              <a:gd name="adj2" fmla="val 83333"/>
            </a:avLst>
          </a:prstGeom>
          <a:solidFill>
            <a:srgbClr val="FFFF00"/>
          </a:solidFill>
          <a:ln w="9525">
            <a:solidFill>
              <a:srgbClr val="000000"/>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8216" name="Object 24">
            <a:extLst>
              <a:ext uri="{FF2B5EF4-FFF2-40B4-BE49-F238E27FC236}">
                <a16:creationId xmlns:a16="http://schemas.microsoft.com/office/drawing/2014/main" id="{EB661868-C4C3-F2B5-BB6F-8C3E3F89F514}"/>
              </a:ext>
            </a:extLst>
          </p:cNvPr>
          <p:cNvGraphicFramePr>
            <a:graphicFrameLocks noChangeAspect="1"/>
          </p:cNvGraphicFramePr>
          <p:nvPr/>
        </p:nvGraphicFramePr>
        <p:xfrm>
          <a:off x="5867400" y="5257800"/>
          <a:ext cx="3657600" cy="661988"/>
        </p:xfrm>
        <a:graphic>
          <a:graphicData uri="http://schemas.openxmlformats.org/presentationml/2006/ole">
            <mc:AlternateContent xmlns:mc="http://schemas.openxmlformats.org/markup-compatibility/2006">
              <mc:Choice xmlns:v="urn:schemas-microsoft-com:vml" Requires="v">
                <p:oleObj r:id="rId15" imgW="1346200" imgH="241300" progId="Equation.3">
                  <p:embed/>
                </p:oleObj>
              </mc:Choice>
              <mc:Fallback>
                <p:oleObj r:id="rId15" imgW="1346200" imgH="241300" progId="Equation.3">
                  <p:embed/>
                  <p:pic>
                    <p:nvPicPr>
                      <p:cNvPr id="8216" name="Object 24">
                        <a:extLst>
                          <a:ext uri="{FF2B5EF4-FFF2-40B4-BE49-F238E27FC236}">
                            <a16:creationId xmlns:a16="http://schemas.microsoft.com/office/drawing/2014/main" id="{EB661868-C4C3-F2B5-BB6F-8C3E3F89F51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67400" y="5257800"/>
                        <a:ext cx="36576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870B37C2-5045-2762-3C52-0846EEC631EB}"/>
              </a:ext>
            </a:extLst>
          </p:cNvPr>
          <p:cNvPicPr>
            <a:picLocks noChangeAspect="1"/>
          </p:cNvPicPr>
          <p:nvPr/>
        </p:nvPicPr>
        <p:blipFill>
          <a:blip r:embed="rId2"/>
          <a:stretch>
            <a:fillRect/>
          </a:stretch>
        </p:blipFill>
        <p:spPr>
          <a:xfrm>
            <a:off x="973195" y="549164"/>
            <a:ext cx="5997460" cy="2552921"/>
          </a:xfrm>
          <a:prstGeom prst="rect">
            <a:avLst/>
          </a:prstGeom>
        </p:spPr>
      </p:pic>
      <p:pic>
        <p:nvPicPr>
          <p:cNvPr id="7" name="图片 6">
            <a:extLst>
              <a:ext uri="{FF2B5EF4-FFF2-40B4-BE49-F238E27FC236}">
                <a16:creationId xmlns:a16="http://schemas.microsoft.com/office/drawing/2014/main" id="{2AFB4BD1-4997-F1EF-19E3-CD41164EC883}"/>
              </a:ext>
            </a:extLst>
          </p:cNvPr>
          <p:cNvPicPr>
            <a:picLocks noChangeAspect="1"/>
          </p:cNvPicPr>
          <p:nvPr/>
        </p:nvPicPr>
        <p:blipFill>
          <a:blip r:embed="rId3"/>
          <a:stretch>
            <a:fillRect/>
          </a:stretch>
        </p:blipFill>
        <p:spPr>
          <a:xfrm>
            <a:off x="8460126" y="215733"/>
            <a:ext cx="2758679" cy="3756986"/>
          </a:xfrm>
          <a:prstGeom prst="rect">
            <a:avLst/>
          </a:prstGeom>
        </p:spPr>
      </p:pic>
      <p:pic>
        <p:nvPicPr>
          <p:cNvPr id="9" name="图片 8">
            <a:extLst>
              <a:ext uri="{FF2B5EF4-FFF2-40B4-BE49-F238E27FC236}">
                <a16:creationId xmlns:a16="http://schemas.microsoft.com/office/drawing/2014/main" id="{957DBEF6-3D79-4A22-874A-2B6ADDA51194}"/>
              </a:ext>
            </a:extLst>
          </p:cNvPr>
          <p:cNvPicPr>
            <a:picLocks noChangeAspect="1"/>
          </p:cNvPicPr>
          <p:nvPr/>
        </p:nvPicPr>
        <p:blipFill>
          <a:blip r:embed="rId4"/>
          <a:stretch>
            <a:fillRect/>
          </a:stretch>
        </p:blipFill>
        <p:spPr>
          <a:xfrm>
            <a:off x="938902" y="3478927"/>
            <a:ext cx="6066046" cy="1836579"/>
          </a:xfrm>
          <a:prstGeom prst="rect">
            <a:avLst/>
          </a:prstGeom>
        </p:spPr>
      </p:pic>
    </p:spTree>
    <p:extLst>
      <p:ext uri="{BB962C8B-B14F-4D97-AF65-F5344CB8AC3E}">
        <p14:creationId xmlns:p14="http://schemas.microsoft.com/office/powerpoint/2010/main" val="350673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9B27B105-2D11-9974-369F-C6016C945AD9}"/>
              </a:ext>
            </a:extLst>
          </p:cNvPr>
          <p:cNvPicPr>
            <a:picLocks noChangeAspect="1"/>
          </p:cNvPicPr>
          <p:nvPr/>
        </p:nvPicPr>
        <p:blipFill>
          <a:blip r:embed="rId2"/>
          <a:stretch>
            <a:fillRect/>
          </a:stretch>
        </p:blipFill>
        <p:spPr>
          <a:xfrm>
            <a:off x="2390428" y="365125"/>
            <a:ext cx="8001693" cy="3208298"/>
          </a:xfrm>
          <a:prstGeom prst="rect">
            <a:avLst/>
          </a:prstGeom>
        </p:spPr>
      </p:pic>
      <p:pic>
        <p:nvPicPr>
          <p:cNvPr id="6" name="图片 5">
            <a:extLst>
              <a:ext uri="{FF2B5EF4-FFF2-40B4-BE49-F238E27FC236}">
                <a16:creationId xmlns:a16="http://schemas.microsoft.com/office/drawing/2014/main" id="{446834C5-ECB3-7D4F-B058-1568D032E632}"/>
              </a:ext>
            </a:extLst>
          </p:cNvPr>
          <p:cNvPicPr>
            <a:picLocks noChangeAspect="1"/>
          </p:cNvPicPr>
          <p:nvPr/>
        </p:nvPicPr>
        <p:blipFill>
          <a:blip r:embed="rId3"/>
          <a:stretch>
            <a:fillRect/>
          </a:stretch>
        </p:blipFill>
        <p:spPr>
          <a:xfrm>
            <a:off x="1754119" y="3865127"/>
            <a:ext cx="8893311" cy="2728196"/>
          </a:xfrm>
          <a:prstGeom prst="rect">
            <a:avLst/>
          </a:prstGeom>
        </p:spPr>
      </p:pic>
    </p:spTree>
    <p:extLst>
      <p:ext uri="{BB962C8B-B14F-4D97-AF65-F5344CB8AC3E}">
        <p14:creationId xmlns:p14="http://schemas.microsoft.com/office/powerpoint/2010/main" val="2770941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r>
              <a:rPr lang="en-US" altLang="zh-CN" dirty="0">
                <a:latin typeface="宋体" panose="02010600030101010101" pitchFamily="2" charset="-122"/>
                <a:ea typeface="宋体" panose="02010600030101010101" pitchFamily="2" charset="-122"/>
              </a:rPr>
              <a:t>A-B</a:t>
            </a:r>
            <a:r>
              <a:rPr lang="zh-CN" altLang="en-US" dirty="0">
                <a:latin typeface="宋体" panose="02010600030101010101" pitchFamily="2" charset="-122"/>
                <a:ea typeface="宋体" panose="02010600030101010101" pitchFamily="2" charset="-122"/>
              </a:rPr>
              <a:t>效应</a:t>
            </a: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pPr eaLnBrk="1" hangingPunct="1"/>
            <a:r>
              <a:rPr lang="zh-CN" altLang="en-US" sz="28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通常把那些出现在基本方程中，有明确的定义，具有“真实的”物理意义，客观存在的可观测的物理量叫“基本物理量” 或者“真实的物理量”，否则为非基本物理量。</a:t>
            </a:r>
            <a:endParaRPr lang="en-US" altLang="zh-CN" sz="28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eaLnBrk="1" hangingPunct="1"/>
            <a:r>
              <a:rPr lang="zh-CN" alt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在电磁场中，对于电磁学和经典电动力学，我们都认为</a:t>
            </a:r>
            <a:r>
              <a:rPr lang="en-US" altLang="zh-CN" dirty="0">
                <a:solidFill>
                  <a:srgbClr val="000000"/>
                </a:solidFill>
                <a:latin typeface="宋体" panose="02010600030101010101" pitchFamily="2" charset="-122"/>
                <a:ea typeface="宋体" panose="02010600030101010101" pitchFamily="2" charset="-122"/>
                <a:cs typeface="Times New Roman" panose="02020603050405020304" pitchFamily="18" charset="0"/>
              </a:rPr>
              <a:t>E</a:t>
            </a:r>
            <a:r>
              <a:rPr lang="zh-CN" alt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dirty="0">
                <a:solidFill>
                  <a:srgbClr val="000000"/>
                </a:solidFill>
                <a:latin typeface="宋体" panose="02010600030101010101" pitchFamily="2" charset="-122"/>
                <a:ea typeface="宋体" panose="02010600030101010101" pitchFamily="2" charset="-122"/>
                <a:cs typeface="Times New Roman" panose="02020603050405020304" pitchFamily="18" charset="0"/>
              </a:rPr>
              <a:t>B</a:t>
            </a:r>
            <a:r>
              <a:rPr lang="zh-CN" alt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才是基本物理量，</a:t>
            </a:r>
            <a:r>
              <a:rPr lang="en-US" altLang="zh-CN" dirty="0">
                <a:solidFill>
                  <a:srgbClr val="000000"/>
                </a:solidFill>
                <a:latin typeface="宋体" panose="02010600030101010101" pitchFamily="2" charset="-122"/>
                <a:ea typeface="宋体" panose="02010600030101010101" pitchFamily="2" charset="-122"/>
                <a:cs typeface="Times New Roman" panose="02020603050405020304" pitchFamily="18" charset="0"/>
              </a:rPr>
              <a:t>φ</a:t>
            </a:r>
            <a:r>
              <a:rPr lang="zh-CN" alt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dirty="0">
                <a:solidFill>
                  <a:srgbClr val="000000"/>
                </a:solidFill>
                <a:latin typeface="宋体" panose="02010600030101010101" pitchFamily="2" charset="-122"/>
                <a:ea typeface="宋体" panose="02010600030101010101" pitchFamily="2" charset="-122"/>
                <a:cs typeface="Times New Roman" panose="02020603050405020304" pitchFamily="18" charset="0"/>
              </a:rPr>
              <a:t>A</a:t>
            </a:r>
            <a:r>
              <a:rPr lang="zh-CN" alt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仅仅是为了计算</a:t>
            </a:r>
            <a:r>
              <a:rPr lang="en-US" altLang="zh-CN" dirty="0">
                <a:solidFill>
                  <a:srgbClr val="000000"/>
                </a:solidFill>
                <a:latin typeface="宋体" panose="02010600030101010101" pitchFamily="2" charset="-122"/>
                <a:ea typeface="宋体" panose="02010600030101010101" pitchFamily="2" charset="-122"/>
                <a:cs typeface="Times New Roman" panose="02020603050405020304" pitchFamily="18" charset="0"/>
              </a:rPr>
              <a:t>E</a:t>
            </a:r>
            <a:r>
              <a:rPr lang="zh-CN" alt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dirty="0">
                <a:solidFill>
                  <a:srgbClr val="000000"/>
                </a:solidFill>
                <a:latin typeface="宋体" panose="02010600030101010101" pitchFamily="2" charset="-122"/>
                <a:ea typeface="宋体" panose="02010600030101010101" pitchFamily="2" charset="-122"/>
                <a:cs typeface="Times New Roman" panose="02020603050405020304" pitchFamily="18" charset="0"/>
              </a:rPr>
              <a:t>B</a:t>
            </a:r>
            <a:r>
              <a:rPr lang="zh-CN" altLang="en-US" dirty="0">
                <a:solidFill>
                  <a:srgbClr val="000000"/>
                </a:solidFill>
                <a:latin typeface="宋体" panose="02010600030101010101" pitchFamily="2" charset="-122"/>
                <a:ea typeface="宋体" panose="02010600030101010101" pitchFamily="2" charset="-122"/>
                <a:cs typeface="Times New Roman" panose="02020603050405020304" pitchFamily="18" charset="0"/>
              </a:rPr>
              <a:t>的一些中间数学变量而已，物理意义不明显。此外，电势和磁矢势都具有规范不变性，不是唯一确定更加使得我们认为它们不属于基本物理量。</a:t>
            </a:r>
            <a:endParaRPr lang="en-US" altLang="zh-CN"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r>
              <a:rPr lang="zh-CN" altLang="en-US" dirty="0">
                <a:latin typeface="宋体" panose="02010600030101010101" pitchFamily="2" charset="-122"/>
                <a:ea typeface="宋体" panose="02010600030101010101" pitchFamily="2" charset="-122"/>
              </a:rPr>
              <a:t>但随着我们的讨论，正则动量出现，这个式子含有磁矢势</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，那么现在是否代表电势和磁矢势在某些情况下具有真实的物理效应？</a:t>
            </a:r>
          </a:p>
          <a:p>
            <a:pPr eaLnBrk="1" hangingPunct="1"/>
            <a:endParaRPr lang="zh-CN" altLang="en-US" sz="28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18567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C63429A9-E96E-492D-37D4-BC42CE9078C3}"/>
              </a:ext>
            </a:extLst>
          </p:cNvPr>
          <p:cNvSpPr>
            <a:spLocks noGrp="1" noChangeArrowheads="1"/>
          </p:cNvSpPr>
          <p:nvPr>
            <p:ph type="title"/>
          </p:nvPr>
        </p:nvSpPr>
        <p:spPr>
          <a:xfrm>
            <a:off x="2133600" y="762001"/>
            <a:ext cx="7772400" cy="823913"/>
          </a:xfrm>
        </p:spPr>
        <p:txBody>
          <a:bodyPr/>
          <a:lstStyle/>
          <a:p>
            <a:pPr eaLnBrk="1" hangingPunct="1">
              <a:defRPr/>
            </a:pPr>
            <a:r>
              <a:rPr lang="zh-CN" altLang="en-US" sz="4800" b="1">
                <a:solidFill>
                  <a:srgbClr val="336699"/>
                </a:solidFill>
                <a:effectLst>
                  <a:outerShdw blurRad="38100" dist="38100" dir="2700000" algn="tl">
                    <a:srgbClr val="000000"/>
                  </a:outerShdw>
                </a:effectLst>
                <a:latin typeface="Times New Roman" pitchFamily="18" charset="0"/>
                <a:ea typeface="黑体" pitchFamily="49" charset="-122"/>
                <a:cs typeface="Times New Roman" pitchFamily="18" charset="0"/>
              </a:rPr>
              <a:t>量子力学中</a:t>
            </a:r>
            <a:r>
              <a:rPr lang="zh-CN" altLang="en-US">
                <a:latin typeface="Times New Roman" pitchFamily="18" charset="0"/>
                <a:ea typeface="黑体" pitchFamily="49" charset="-122"/>
                <a:cs typeface="Times New Roman" pitchFamily="18" charset="0"/>
              </a:rPr>
              <a:t> </a:t>
            </a:r>
          </a:p>
        </p:txBody>
      </p:sp>
      <p:sp>
        <p:nvSpPr>
          <p:cNvPr id="96259" name="Rectangle 3">
            <a:extLst>
              <a:ext uri="{FF2B5EF4-FFF2-40B4-BE49-F238E27FC236}">
                <a16:creationId xmlns:a16="http://schemas.microsoft.com/office/drawing/2014/main" id="{92FBE5CE-B651-98B6-8440-DAB16C687461}"/>
              </a:ext>
            </a:extLst>
          </p:cNvPr>
          <p:cNvSpPr>
            <a:spLocks noGrp="1" noChangeArrowheads="1"/>
          </p:cNvSpPr>
          <p:nvPr>
            <p:ph type="body" idx="1"/>
          </p:nvPr>
        </p:nvSpPr>
        <p:spPr>
          <a:xfrm>
            <a:off x="2133600" y="1905000"/>
            <a:ext cx="7772400" cy="1600200"/>
          </a:xfrm>
        </p:spPr>
        <p:txBody>
          <a:bodyPr/>
          <a:lstStyle/>
          <a:p>
            <a:pPr eaLnBrk="1" hangingPunct="1"/>
            <a:r>
              <a:rPr lang="zh-CN" altLang="en-US"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对于带电粒子的描述，都不可避免地会出现矢势和标势</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r>
              <a:rPr lang="en-US" altLang="zh-CN" b="1" i="1">
                <a:latin typeface="Times New Roman" panose="02020603050405020304" pitchFamily="18" charset="0"/>
                <a:ea typeface="黑体" panose="02010609060101010101" pitchFamily="49" charset="-122"/>
                <a:cs typeface="Times New Roman" panose="02020603050405020304" pitchFamily="18" charset="0"/>
              </a:rPr>
              <a:t>A</a:t>
            </a:r>
            <a:r>
              <a:rPr lang="zh-CN" altLang="en-US" b="1" i="1">
                <a:latin typeface="Times New Roman" panose="02020603050405020304" pitchFamily="18" charset="0"/>
                <a:ea typeface="黑体" panose="02010609060101010101" pitchFamily="49" charset="-122"/>
                <a:cs typeface="Times New Roman" panose="02020603050405020304" pitchFamily="18" charset="0"/>
              </a:rPr>
              <a:t>、 </a:t>
            </a:r>
            <a:r>
              <a:rPr lang="zh-CN" altLang="en-US" b="1" i="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b="1" i="1">
                <a:latin typeface="Times New Roman" panose="02020603050405020304" pitchFamily="18" charset="0"/>
                <a:ea typeface="黑体" panose="02010609060101010101" pitchFamily="49" charset="-122"/>
                <a:cs typeface="Times New Roman" panose="02020603050405020304" pitchFamily="18" charset="0"/>
              </a:rPr>
              <a:t> </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a:p>
            <a:pPr algn="just" eaLnBrk="1" hangingPunct="1"/>
            <a:r>
              <a:rPr lang="zh-CN" altLang="en-US"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例如带电粒子的基本方程</a:t>
            </a:r>
            <a:r>
              <a:rPr lang="en-US" altLang="zh-CN"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薛定谔方程中</a:t>
            </a: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zh-CN" altLang="en-US">
              <a:latin typeface="Times New Roman" panose="02020603050405020304" pitchFamily="18" charset="0"/>
              <a:ea typeface="黑体" panose="02010609060101010101" pitchFamily="49" charset="-122"/>
              <a:cs typeface="Times New Roman" panose="02020603050405020304" pitchFamily="18" charset="0"/>
            </a:endParaRPr>
          </a:p>
          <a:p>
            <a:pPr eaLnBrk="1" hangingPunct="1"/>
            <a:endParaRPr lang="en-US" altLang="zh-CN">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53" name="Rectangle 6">
            <a:extLst>
              <a:ext uri="{FF2B5EF4-FFF2-40B4-BE49-F238E27FC236}">
                <a16:creationId xmlns:a16="http://schemas.microsoft.com/office/drawing/2014/main" id="{0DDF6BB2-6DA2-F9B6-5D6B-ECBDED9DF9E5}"/>
              </a:ext>
            </a:extLst>
          </p:cNvPr>
          <p:cNvSpPr>
            <a:spLocks noChangeArrowheads="1"/>
          </p:cNvSpPr>
          <p:nvPr/>
        </p:nvSpPr>
        <p:spPr bwMode="auto">
          <a:xfrm>
            <a:off x="4514850" y="31670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96261" name="Object 5">
            <a:extLst>
              <a:ext uri="{FF2B5EF4-FFF2-40B4-BE49-F238E27FC236}">
                <a16:creationId xmlns:a16="http://schemas.microsoft.com/office/drawing/2014/main" id="{1B59E6EC-C0A2-4B78-0A8E-F9ED25EFCDDD}"/>
              </a:ext>
            </a:extLst>
          </p:cNvPr>
          <p:cNvGraphicFramePr>
            <a:graphicFrameLocks noChangeAspect="1"/>
          </p:cNvGraphicFramePr>
          <p:nvPr/>
        </p:nvGraphicFramePr>
        <p:xfrm>
          <a:off x="3124200" y="3429000"/>
          <a:ext cx="5334000" cy="884238"/>
        </p:xfrm>
        <a:graphic>
          <a:graphicData uri="http://schemas.openxmlformats.org/presentationml/2006/ole">
            <mc:AlternateContent xmlns:mc="http://schemas.openxmlformats.org/markup-compatibility/2006">
              <mc:Choice xmlns:v="urn:schemas-microsoft-com:vml" Requires="v">
                <p:oleObj r:id="rId2" imgW="2400300" imgH="393700" progId="Equation.3">
                  <p:embed/>
                </p:oleObj>
              </mc:Choice>
              <mc:Fallback>
                <p:oleObj r:id="rId2" imgW="2400300" imgH="393700" progId="Equation.3">
                  <p:embed/>
                  <p:pic>
                    <p:nvPicPr>
                      <p:cNvPr id="96261" name="Object 5">
                        <a:extLst>
                          <a:ext uri="{FF2B5EF4-FFF2-40B4-BE49-F238E27FC236}">
                            <a16:creationId xmlns:a16="http://schemas.microsoft.com/office/drawing/2014/main" id="{1B59E6EC-C0A2-4B78-0A8E-F9ED25EFC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429000"/>
                        <a:ext cx="533400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3" name="Text Box 7">
            <a:extLst>
              <a:ext uri="{FF2B5EF4-FFF2-40B4-BE49-F238E27FC236}">
                <a16:creationId xmlns:a16="http://schemas.microsoft.com/office/drawing/2014/main" id="{76C6E194-DCF5-7DAF-A6D6-E91BD5024E36}"/>
              </a:ext>
            </a:extLst>
          </p:cNvPr>
          <p:cNvSpPr txBox="1">
            <a:spLocks noChangeArrowheads="1"/>
          </p:cNvSpPr>
          <p:nvPr/>
        </p:nvSpPr>
        <p:spPr bwMode="auto">
          <a:xfrm>
            <a:off x="2057400" y="4572001"/>
            <a:ext cx="8153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Char char="•"/>
            </a:pPr>
            <a:r>
              <a:rPr lang="zh-CN" altLang="en-US" sz="2800" b="1">
                <a:solidFill>
                  <a:srgbClr val="000000"/>
                </a:solidFill>
                <a:latin typeface="宋体" panose="02010600030101010101" pitchFamily="2" charset="-122"/>
              </a:rPr>
              <a:t>电磁场的矢势和标势</a:t>
            </a:r>
            <a:r>
              <a:rPr lang="zh-CN" altLang="en-US" sz="2800" b="1">
                <a:solidFill>
                  <a:srgbClr val="000000"/>
                </a:solidFill>
                <a:latin typeface="Times New Roman" panose="02020603050405020304" pitchFamily="18" charset="0"/>
              </a:rPr>
              <a:t> </a:t>
            </a:r>
            <a:r>
              <a:rPr lang="en-US" altLang="zh-CN" sz="2800" b="1" i="1">
                <a:latin typeface="Times New Roman" panose="02020603050405020304" pitchFamily="18" charset="0"/>
              </a:rPr>
              <a:t>A</a:t>
            </a:r>
            <a:r>
              <a:rPr lang="zh-CN" altLang="en-US" sz="2800" b="1" i="1"/>
              <a:t>、 </a:t>
            </a:r>
            <a:r>
              <a:rPr lang="zh-CN" altLang="en-US" sz="2800" b="1" i="1">
                <a:sym typeface="Symbol" panose="05050102010706020507" pitchFamily="18" charset="2"/>
              </a:rPr>
              <a:t></a:t>
            </a:r>
            <a:r>
              <a:rPr lang="zh-CN" altLang="en-US" sz="2800" b="1">
                <a:solidFill>
                  <a:srgbClr val="000000"/>
                </a:solidFill>
                <a:latin typeface="宋体" panose="02010600030101010101" pitchFamily="2" charset="-122"/>
              </a:rPr>
              <a:t> </a:t>
            </a:r>
            <a:r>
              <a:rPr lang="zh-CN" altLang="en-US" sz="2800" b="1">
                <a:solidFill>
                  <a:srgbClr val="000000"/>
                </a:solidFill>
                <a:latin typeface="宋体" panose="02010600030101010101" pitchFamily="2" charset="-122"/>
                <a:cs typeface="Times New Roman" panose="02020603050405020304" pitchFamily="18" charset="0"/>
              </a:rPr>
              <a:t>以动量和能量的地位出现在方程中。</a:t>
            </a:r>
            <a:r>
              <a:rPr lang="zh-CN" altLang="en-US" sz="2800" b="1">
                <a:solidFill>
                  <a:srgbClr val="000000"/>
                </a:solidFill>
                <a:latin typeface="宋体" panose="02010600030101010101" pitchFamily="2" charset="-122"/>
              </a:rPr>
              <a:t>这表明， </a:t>
            </a:r>
            <a:r>
              <a:rPr lang="en-US" altLang="zh-CN" sz="2800" b="1" i="1">
                <a:latin typeface="Times New Roman" panose="02020603050405020304" pitchFamily="18" charset="0"/>
              </a:rPr>
              <a:t>A</a:t>
            </a:r>
            <a:r>
              <a:rPr lang="zh-CN" altLang="en-US" sz="2800" b="1" i="1"/>
              <a:t>、 </a:t>
            </a:r>
            <a:r>
              <a:rPr lang="zh-CN" altLang="en-US" sz="2800" b="1" i="1">
                <a:sym typeface="Symbol" panose="05050102010706020507" pitchFamily="18" charset="2"/>
              </a:rPr>
              <a:t></a:t>
            </a:r>
            <a:r>
              <a:rPr lang="zh-CN" altLang="en-US" sz="2800" b="1">
                <a:solidFill>
                  <a:srgbClr val="000000"/>
                </a:solidFill>
                <a:latin typeface="宋体" panose="02010600030101010101" pitchFamily="2" charset="-122"/>
              </a:rPr>
              <a:t> 本身是决定电子运动的，在量子理论中电磁场的矢势和标势应当具有</a:t>
            </a:r>
            <a:r>
              <a:rPr lang="zh-CN" altLang="en-US" sz="2800" b="1">
                <a:solidFill>
                  <a:srgbClr val="000000"/>
                </a:solidFill>
                <a:latin typeface="Times New Roman" panose="02020603050405020304" pitchFamily="18" charset="0"/>
              </a:rPr>
              <a:t>“</a:t>
            </a:r>
            <a:r>
              <a:rPr lang="zh-CN" altLang="en-US" sz="2800" b="1">
                <a:solidFill>
                  <a:srgbClr val="000000"/>
                </a:solidFill>
                <a:latin typeface="宋体" panose="02010600030101010101" pitchFamily="2" charset="-122"/>
              </a:rPr>
              <a:t>真实的物理意义</a:t>
            </a:r>
            <a:r>
              <a:rPr lang="zh-CN" altLang="en-US" sz="2800" b="1">
                <a:solidFill>
                  <a:srgbClr val="000000"/>
                </a:solidFill>
                <a:latin typeface="Times New Roman" panose="02020603050405020304" pitchFamily="18" charset="0"/>
              </a:rPr>
              <a:t>”</a:t>
            </a:r>
            <a:r>
              <a:rPr lang="zh-CN" altLang="en-US" sz="2800" b="1">
                <a:solidFill>
                  <a:srgbClr val="000000"/>
                </a:solidFill>
                <a:latin typeface="宋体" panose="02010600030101010101" pitchFamily="2" charset="-122"/>
              </a:rPr>
              <a:t>，</a:t>
            </a:r>
            <a:r>
              <a:rPr lang="zh-CN" altLang="en-US" sz="2800" b="1">
                <a:solidFill>
                  <a:srgbClr val="000000"/>
                </a:solidFill>
                <a:latin typeface="宋体" panose="02010600030101010101" pitchFamily="2" charset="-122"/>
                <a:cs typeface="Times New Roman" panose="02020603050405020304" pitchFamily="18" charset="0"/>
              </a:rPr>
              <a:t>是</a:t>
            </a:r>
            <a:r>
              <a:rPr lang="zh-CN" altLang="en-US" sz="2800" b="1">
                <a:solidFill>
                  <a:srgbClr val="000000"/>
                </a:solidFill>
                <a:latin typeface="Times New Roman" panose="02020603050405020304" pitchFamily="18" charset="0"/>
                <a:cs typeface="Times New Roman" panose="02020603050405020304" pitchFamily="18" charset="0"/>
              </a:rPr>
              <a:t>“</a:t>
            </a:r>
            <a:r>
              <a:rPr lang="zh-CN" altLang="en-US" sz="2800" b="1">
                <a:solidFill>
                  <a:srgbClr val="000000"/>
                </a:solidFill>
                <a:latin typeface="宋体" panose="02010600030101010101" pitchFamily="2" charset="-122"/>
                <a:cs typeface="Times New Roman" panose="02020603050405020304" pitchFamily="18" charset="0"/>
              </a:rPr>
              <a:t>基本物理量</a:t>
            </a:r>
            <a:r>
              <a:rPr lang="zh-CN" altLang="en-US" sz="2800" b="1">
                <a:solidFill>
                  <a:srgbClr val="000000"/>
                </a:solidFill>
                <a:latin typeface="Times New Roman" panose="02020603050405020304" pitchFamily="18" charset="0"/>
                <a:cs typeface="Times New Roman" panose="02020603050405020304" pitchFamily="18" charset="0"/>
              </a:rPr>
              <a:t>”</a:t>
            </a:r>
            <a:r>
              <a:rPr lang="zh-CN" altLang="en-US" sz="2800" b="1">
                <a:solidFill>
                  <a:srgbClr val="000000"/>
                </a:solidFill>
                <a:latin typeface="宋体" panose="02010600030101010101" pitchFamily="2" charset="-122"/>
                <a:cs typeface="Times New Roman" panose="02020603050405020304" pitchFamily="18" charset="0"/>
              </a:rPr>
              <a:t>。</a:t>
            </a:r>
            <a:r>
              <a:rPr lang="zh-CN" altLang="en-US" sz="2800" b="1">
                <a:latin typeface="宋体" panose="02010600030101010101" pitchFamily="2" charset="-122"/>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规范不变性的疑问</a:t>
            </a: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我们知道电势和磁矢势都具有规范不变性，规范不变性能保证：虽然电势和磁矢势的表达式不一样，但给出的电场</a:t>
            </a:r>
            <a:r>
              <a:rPr lang="en-US" altLang="zh-CN" dirty="0">
                <a:latin typeface="宋体" panose="02010600030101010101" pitchFamily="2" charset="-122"/>
                <a:ea typeface="宋体" panose="02010600030101010101" pitchFamily="2" charset="-122"/>
              </a:rPr>
              <a:t>E</a:t>
            </a:r>
            <a:r>
              <a:rPr lang="zh-CN" altLang="en-US" dirty="0">
                <a:latin typeface="宋体" panose="02010600030101010101" pitchFamily="2" charset="-122"/>
                <a:ea typeface="宋体" panose="02010600030101010101" pitchFamily="2" charset="-122"/>
              </a:rPr>
              <a:t>和磁场</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是相同的。那么这类问题对于所有的真实观测值，或者在量子力学的范畴内，规范不变性是否会导致不一样的结果？</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在后续课程中会学习，仅会引起相位的变化，设规范变换函数为</a:t>
            </a:r>
            <a:r>
              <a:rPr lang="en-US" altLang="zh-CN" dirty="0">
                <a:latin typeface="宋体" panose="02010600030101010101" pitchFamily="2" charset="-122"/>
                <a:ea typeface="宋体" panose="02010600030101010101" pitchFamily="2" charset="-122"/>
              </a:rPr>
              <a:t>f</a:t>
            </a:r>
            <a:r>
              <a:rPr lang="zh-CN" altLang="en-US" dirty="0">
                <a:latin typeface="宋体" panose="02010600030101010101" pitchFamily="2" charset="-122"/>
                <a:ea typeface="宋体" panose="02010600030101010101" pitchFamily="2" charset="-122"/>
              </a:rPr>
              <a:t>，则</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4C749691-0C46-42AA-D361-D316EB12DF13}"/>
              </a:ext>
            </a:extLst>
          </p:cNvPr>
          <p:cNvPicPr>
            <a:picLocks noChangeAspect="1"/>
          </p:cNvPicPr>
          <p:nvPr/>
        </p:nvPicPr>
        <p:blipFill>
          <a:blip r:embed="rId2"/>
          <a:stretch>
            <a:fillRect/>
          </a:stretch>
        </p:blipFill>
        <p:spPr>
          <a:xfrm>
            <a:off x="5219624" y="5521586"/>
            <a:ext cx="1752752" cy="655377"/>
          </a:xfrm>
          <a:prstGeom prst="rect">
            <a:avLst/>
          </a:prstGeom>
        </p:spPr>
      </p:pic>
      <p:graphicFrame>
        <p:nvGraphicFramePr>
          <p:cNvPr id="4" name="Object 1">
            <a:extLst>
              <a:ext uri="{FF2B5EF4-FFF2-40B4-BE49-F238E27FC236}">
                <a16:creationId xmlns:a16="http://schemas.microsoft.com/office/drawing/2014/main" id="{6C3EB64E-7BD3-72C5-AF7A-5DEA23CEEFAD}"/>
              </a:ext>
            </a:extLst>
          </p:cNvPr>
          <p:cNvGraphicFramePr>
            <a:graphicFrameLocks noChangeAspect="1"/>
          </p:cNvGraphicFramePr>
          <p:nvPr>
            <p:extLst>
              <p:ext uri="{D42A27DB-BD31-4B8C-83A1-F6EECF244321}">
                <p14:modId xmlns:p14="http://schemas.microsoft.com/office/powerpoint/2010/main" val="2541708534"/>
              </p:ext>
            </p:extLst>
          </p:nvPr>
        </p:nvGraphicFramePr>
        <p:xfrm>
          <a:off x="3064669" y="3579148"/>
          <a:ext cx="6062662" cy="849313"/>
        </p:xfrm>
        <a:graphic>
          <a:graphicData uri="http://schemas.openxmlformats.org/presentationml/2006/ole">
            <mc:AlternateContent xmlns:mc="http://schemas.openxmlformats.org/markup-compatibility/2006">
              <mc:Choice xmlns:v="urn:schemas-microsoft-com:vml" Requires="v">
                <p:oleObj name="Equation" r:id="rId3" imgW="2806560" imgH="393480" progId="Equation.DSMT4">
                  <p:embed/>
                </p:oleObj>
              </mc:Choice>
              <mc:Fallback>
                <p:oleObj name="Equation" r:id="rId3" imgW="2806560" imgH="393480" progId="Equation.DSMT4">
                  <p:embed/>
                  <p:pic>
                    <p:nvPicPr>
                      <p:cNvPr id="117761" name="Object 1">
                        <a:extLst>
                          <a:ext uri="{FF2B5EF4-FFF2-40B4-BE49-F238E27FC236}">
                            <a16:creationId xmlns:a16="http://schemas.microsoft.com/office/drawing/2014/main" id="{CEB6A22D-1A07-2828-1C17-13551A3D6485}"/>
                          </a:ext>
                        </a:extLst>
                      </p:cNvPr>
                      <p:cNvPicPr>
                        <a:picLocks noChangeAspect="1" noChangeArrowheads="1"/>
                      </p:cNvPicPr>
                      <p:nvPr/>
                    </p:nvPicPr>
                    <p:blipFill>
                      <a:blip r:embed="rId4"/>
                      <a:srcRect/>
                      <a:stretch>
                        <a:fillRect/>
                      </a:stretch>
                    </p:blipFill>
                    <p:spPr bwMode="auto">
                      <a:xfrm>
                        <a:off x="3064669" y="3579148"/>
                        <a:ext cx="6062662" cy="84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07994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a:xfrm>
            <a:off x="838200" y="609600"/>
            <a:ext cx="10515600" cy="5567363"/>
          </a:xfrm>
        </p:spPr>
        <p:txBody>
          <a:bodyPr/>
          <a:lstStyle/>
          <a:p>
            <a:r>
              <a:rPr lang="zh-CN" altLang="en-US" dirty="0">
                <a:latin typeface="宋体" panose="02010600030101010101" pitchFamily="2" charset="-122"/>
                <a:ea typeface="宋体" panose="02010600030101010101" pitchFamily="2" charset="-122"/>
              </a:rPr>
              <a:t>这样的话，虽然概率密度不变，但又相位变化则可能有干涉效应，因此，可以设计：</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电子双缝干涉，令电子轨迹磁场为</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，但整个回路有磁通量，令规范变换函数</a:t>
            </a:r>
            <a:r>
              <a:rPr lang="en-US" altLang="zh-CN" dirty="0">
                <a:latin typeface="宋体" panose="02010600030101010101" pitchFamily="2" charset="-122"/>
                <a:ea typeface="宋体" panose="02010600030101010101" pitchFamily="2" charset="-122"/>
              </a:rPr>
              <a:t>f</a:t>
            </a:r>
            <a:r>
              <a:rPr lang="zh-CN" altLang="en-US" dirty="0">
                <a:latin typeface="宋体" panose="02010600030101010101" pitchFamily="2" charset="-122"/>
                <a:ea typeface="宋体" panose="02010600030101010101" pitchFamily="2" charset="-122"/>
              </a:rPr>
              <a:t>为磁矢势的曲线积分就会导致不同</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）若</a:t>
            </a:r>
            <a:r>
              <a:rPr lang="en-US" altLang="zh-CN" dirty="0">
                <a:latin typeface="宋体" panose="02010600030101010101" pitchFamily="2" charset="-122"/>
                <a:ea typeface="宋体" panose="02010600030101010101" pitchFamily="2" charset="-122"/>
              </a:rPr>
              <a:t>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是唯一基本物理量，则磁矢势不会引起不同结果，那么没有相位差，无干涉现象</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）若电势、磁矢势也为基本物理量，则会有干涉效应。</a:t>
            </a:r>
          </a:p>
        </p:txBody>
      </p:sp>
    </p:spTree>
    <p:extLst>
      <p:ext uri="{BB962C8B-B14F-4D97-AF65-F5344CB8AC3E}">
        <p14:creationId xmlns:p14="http://schemas.microsoft.com/office/powerpoint/2010/main" val="25578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1427697C-442E-EF2E-D974-63FC9960C7D4}"/>
              </a:ext>
            </a:extLst>
          </p:cNvPr>
          <p:cNvSpPr>
            <a:spLocks noGrp="1" noChangeArrowheads="1"/>
          </p:cNvSpPr>
          <p:nvPr>
            <p:ph type="title"/>
          </p:nvPr>
        </p:nvSpPr>
        <p:spPr>
          <a:xfrm>
            <a:off x="2209800" y="990600"/>
            <a:ext cx="3276600" cy="1371600"/>
          </a:xfrm>
        </p:spPr>
        <p:txBody>
          <a:bodyPr/>
          <a:lstStyle/>
          <a:p>
            <a:pPr eaLnBrk="1" hangingPunct="1"/>
            <a:r>
              <a:rPr lang="zh-CN" altLang="en-US" b="1">
                <a:solidFill>
                  <a:srgbClr val="336699"/>
                </a:solidFill>
                <a:latin typeface="Times New Roman" panose="02020603050405020304" pitchFamily="18" charset="0"/>
                <a:ea typeface="黑体" panose="02010609060101010101" pitchFamily="49" charset="-122"/>
                <a:cs typeface="Times New Roman" panose="02020603050405020304" pitchFamily="18" charset="0"/>
              </a:rPr>
              <a:t>实验设想</a:t>
            </a:r>
            <a:br>
              <a:rPr lang="zh-CN" altLang="en-US">
                <a:latin typeface="Times New Roman" panose="02020603050405020304" pitchFamily="18" charset="0"/>
                <a:ea typeface="黑体" panose="02010609060101010101" pitchFamily="49" charset="-122"/>
                <a:cs typeface="Times New Roman" panose="02020603050405020304" pitchFamily="18" charset="0"/>
              </a:rPr>
            </a:br>
            <a:r>
              <a:rPr lang="zh-CN" altLang="en-US" sz="2800" b="1">
                <a:latin typeface="Times New Roman" panose="02020603050405020304" pitchFamily="18" charset="0"/>
                <a:ea typeface="黑体" panose="02010609060101010101" pitchFamily="49" charset="-122"/>
                <a:cs typeface="Times New Roman" panose="02020603050405020304" pitchFamily="18" charset="0"/>
              </a:rPr>
              <a:t>考虑电子衍射实验</a:t>
            </a:r>
            <a:r>
              <a:rPr lang="zh-CN" altLang="en-US" sz="4000">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32771" name="Rectangle 3">
            <a:extLst>
              <a:ext uri="{FF2B5EF4-FFF2-40B4-BE49-F238E27FC236}">
                <a16:creationId xmlns:a16="http://schemas.microsoft.com/office/drawing/2014/main" id="{5D8117BE-4102-795A-945A-EB9B57F60244}"/>
              </a:ext>
            </a:extLst>
          </p:cNvPr>
          <p:cNvSpPr>
            <a:spLocks noGrp="1" noChangeArrowheads="1"/>
          </p:cNvSpPr>
          <p:nvPr>
            <p:ph type="body" idx="1"/>
          </p:nvPr>
        </p:nvSpPr>
        <p:spPr>
          <a:xfrm>
            <a:off x="2436814" y="2759076"/>
            <a:ext cx="8110537" cy="3336925"/>
          </a:xfrm>
        </p:spPr>
        <p:txBody>
          <a:bodyPr/>
          <a:lstStyle/>
          <a:p>
            <a:pPr eaLnBrk="1" hangingPunct="1">
              <a:spcBef>
                <a:spcPct val="50000"/>
              </a:spcBef>
              <a:buFont typeface="Wingdings" panose="05000000000000000000" pitchFamily="2" charset="2"/>
              <a:buChar char="Ø"/>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当双缝后不存在磁体</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电子所通过的区域不存在磁场，且无电场，由于电子的波动性，通过双缝之后在接收屏上将出现双缝干涉花样；</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algn="just" eaLnBrk="1" hangingPunct="1">
              <a:spcBef>
                <a:spcPct val="50000"/>
              </a:spcBef>
              <a:buFont typeface="Wingdings" panose="05000000000000000000" pitchFamily="2" charset="2"/>
              <a:buChar char="Ø"/>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紧靠双缝的后面放一个小的通电密绕长直螺线管，电子通过双缝在螺线管外的两侧经过，通过双缝之后在接收屏上将出现双缝干涉花样应该发生移动。</a:t>
            </a:r>
            <a:endParaRPr lang="zh-CN" altLang="en-US" sz="3600"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2772" name="Object 4">
            <a:extLst>
              <a:ext uri="{FF2B5EF4-FFF2-40B4-BE49-F238E27FC236}">
                <a16:creationId xmlns:a16="http://schemas.microsoft.com/office/drawing/2014/main" id="{6187BCF0-7F49-143F-535D-2FF413D9C7DF}"/>
              </a:ext>
            </a:extLst>
          </p:cNvPr>
          <p:cNvGraphicFramePr>
            <a:graphicFrameLocks noChangeAspect="1"/>
          </p:cNvGraphicFramePr>
          <p:nvPr/>
        </p:nvGraphicFramePr>
        <p:xfrm>
          <a:off x="5334000" y="609600"/>
          <a:ext cx="4876800" cy="2082800"/>
        </p:xfrm>
        <a:graphic>
          <a:graphicData uri="http://schemas.openxmlformats.org/presentationml/2006/ole">
            <mc:AlternateContent xmlns:mc="http://schemas.openxmlformats.org/markup-compatibility/2006">
              <mc:Choice xmlns:v="urn:schemas-microsoft-com:vml" Requires="v">
                <p:oleObj name="Image" r:id="rId2" imgW="3746032" imgH="1600000" progId="Photoshop.Image.7">
                  <p:embed/>
                </p:oleObj>
              </mc:Choice>
              <mc:Fallback>
                <p:oleObj name="Image" r:id="rId2" imgW="3746032" imgH="1600000" progId="Photoshop.Image.7">
                  <p:embed/>
                  <p:pic>
                    <p:nvPicPr>
                      <p:cNvPr id="32772" name="Object 4">
                        <a:extLst>
                          <a:ext uri="{FF2B5EF4-FFF2-40B4-BE49-F238E27FC236}">
                            <a16:creationId xmlns:a16="http://schemas.microsoft.com/office/drawing/2014/main" id="{6187BCF0-7F49-143F-535D-2FF413D9C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609600"/>
                        <a:ext cx="4876800"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a:xfrm>
            <a:off x="838200" y="476250"/>
            <a:ext cx="10515600" cy="6086475"/>
          </a:xfrm>
        </p:spPr>
        <p:txBody>
          <a:bodyPr/>
          <a:lstStyle/>
          <a:p>
            <a:pPr marL="0" indent="0">
              <a:buNone/>
            </a:pP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经过计算，相位差为</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dirty="0">
                <a:latin typeface="宋体" panose="02010600030101010101" pitchFamily="2" charset="-122"/>
                <a:ea typeface="宋体" panose="02010600030101010101" pitchFamily="2" charset="-122"/>
                <a:cs typeface="Times New Roman" panose="02020603050405020304" pitchFamily="18" charset="0"/>
              </a:rPr>
              <a:t>虽然在电子所通过的路径上， </a:t>
            </a:r>
            <a:r>
              <a:rPr lang="en-US" altLang="zh-CN" dirty="0">
                <a:latin typeface="宋体" panose="02010600030101010101" pitchFamily="2" charset="-122"/>
                <a:ea typeface="宋体" panose="02010600030101010101" pitchFamily="2" charset="-122"/>
                <a:cs typeface="Times New Roman" panose="02020603050405020304" pitchFamily="18" charset="0"/>
              </a:rPr>
              <a:t>B =0,</a:t>
            </a:r>
            <a:r>
              <a:rPr lang="zh-CN" altLang="en-US" dirty="0">
                <a:latin typeface="宋体" panose="02010600030101010101" pitchFamily="2" charset="-122"/>
                <a:ea typeface="宋体" panose="02010600030101010101" pitchFamily="2" charset="-122"/>
                <a:cs typeface="Times New Roman" panose="02020603050405020304" pitchFamily="18" charset="0"/>
              </a:rPr>
              <a:t>但由于矢势不为零，磁通量不为零，因而干涉强度应随磁通量作周期性变化。</a:t>
            </a:r>
          </a:p>
          <a:p>
            <a:endParaRPr lang="zh-CN" altLang="en-US" dirty="0">
              <a:latin typeface="宋体" panose="02010600030101010101" pitchFamily="2" charset="-122"/>
              <a:ea typeface="宋体" panose="02010600030101010101" pitchFamily="2" charset="-122"/>
            </a:endParaRPr>
          </a:p>
        </p:txBody>
      </p:sp>
      <p:graphicFrame>
        <p:nvGraphicFramePr>
          <p:cNvPr id="4" name="Object 7">
            <a:extLst>
              <a:ext uri="{FF2B5EF4-FFF2-40B4-BE49-F238E27FC236}">
                <a16:creationId xmlns:a16="http://schemas.microsoft.com/office/drawing/2014/main" id="{6D46C919-B17B-2A07-7D9F-794E8BD74A15}"/>
              </a:ext>
            </a:extLst>
          </p:cNvPr>
          <p:cNvGraphicFramePr>
            <a:graphicFrameLocks noChangeAspect="1"/>
          </p:cNvGraphicFramePr>
          <p:nvPr>
            <p:extLst>
              <p:ext uri="{D42A27DB-BD31-4B8C-83A1-F6EECF244321}">
                <p14:modId xmlns:p14="http://schemas.microsoft.com/office/powerpoint/2010/main" val="95795801"/>
              </p:ext>
            </p:extLst>
          </p:nvPr>
        </p:nvGraphicFramePr>
        <p:xfrm>
          <a:off x="3143250" y="1574006"/>
          <a:ext cx="5257800" cy="2139950"/>
        </p:xfrm>
        <a:graphic>
          <a:graphicData uri="http://schemas.openxmlformats.org/presentationml/2006/ole">
            <mc:AlternateContent xmlns:mc="http://schemas.openxmlformats.org/markup-compatibility/2006">
              <mc:Choice xmlns:v="urn:schemas-microsoft-com:vml" Requires="v">
                <p:oleObj name="Equation" r:id="rId2" imgW="2171520" imgH="888840" progId="Equation.3">
                  <p:embed/>
                </p:oleObj>
              </mc:Choice>
              <mc:Fallback>
                <p:oleObj name="Equation" r:id="rId2" imgW="2171520" imgH="888840" progId="Equation.3">
                  <p:embed/>
                  <p:pic>
                    <p:nvPicPr>
                      <p:cNvPr id="27655" name="Object 7">
                        <a:extLst>
                          <a:ext uri="{FF2B5EF4-FFF2-40B4-BE49-F238E27FC236}">
                            <a16:creationId xmlns:a16="http://schemas.microsoft.com/office/drawing/2014/main" id="{85B335F7-10A4-8D28-B05E-0537A5A2C7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1574006"/>
                        <a:ext cx="5257800" cy="213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2968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4" name="Picture 5" descr="Pict0028">
            <a:extLst>
              <a:ext uri="{FF2B5EF4-FFF2-40B4-BE49-F238E27FC236}">
                <a16:creationId xmlns:a16="http://schemas.microsoft.com/office/drawing/2014/main" id="{25C9B875-E001-E362-5699-552EEB3458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2243137"/>
            <a:ext cx="3581400" cy="351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ict0029">
            <a:extLst>
              <a:ext uri="{FF2B5EF4-FFF2-40B4-BE49-F238E27FC236}">
                <a16:creationId xmlns:a16="http://schemas.microsoft.com/office/drawing/2014/main" id="{B0A613B2-0A47-8EE1-82E8-A19A0411B1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438900" y="2257425"/>
            <a:ext cx="3975100" cy="3011488"/>
          </a:xfrm>
          <a:prstGeom prst="rect">
            <a:avLst/>
          </a:prstGeom>
          <a:noFill/>
        </p:spPr>
      </p:pic>
    </p:spTree>
    <p:extLst>
      <p:ext uri="{BB962C8B-B14F-4D97-AF65-F5344CB8AC3E}">
        <p14:creationId xmlns:p14="http://schemas.microsoft.com/office/powerpoint/2010/main" val="188699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1" name="Rectangle 3">
            <a:extLst>
              <a:ext uri="{FF2B5EF4-FFF2-40B4-BE49-F238E27FC236}">
                <a16:creationId xmlns:a16="http://schemas.microsoft.com/office/drawing/2014/main" id="{25ECE399-E9AD-6DBC-4F3E-8BEADDDD7E1B}"/>
              </a:ext>
            </a:extLst>
          </p:cNvPr>
          <p:cNvSpPr>
            <a:spLocks noGrp="1" noChangeArrowheads="1"/>
          </p:cNvSpPr>
          <p:nvPr>
            <p:ph type="body" idx="1"/>
          </p:nvPr>
        </p:nvSpPr>
        <p:spPr>
          <a:xfrm>
            <a:off x="2209800" y="762000"/>
            <a:ext cx="7772400" cy="5334000"/>
          </a:xfrm>
        </p:spPr>
        <p:txBody>
          <a:bodyPr/>
          <a:lstStyle/>
          <a:p>
            <a:pPr algn="just" eaLnBrk="1" hangingPunct="1"/>
            <a:r>
              <a:rPr lang="en-US" altLang="zh-CN" b="1">
                <a:latin typeface="Times New Roman" panose="02020603050405020304" pitchFamily="18" charset="0"/>
                <a:ea typeface="黑体" panose="02010609060101010101" pitchFamily="49" charset="-122"/>
                <a:cs typeface="Times New Roman" panose="02020603050405020304" pitchFamily="18" charset="0"/>
              </a:rPr>
              <a:t>Aharonov—Bohm</a:t>
            </a:r>
            <a:r>
              <a:rPr lang="zh-CN" altLang="en-US" b="1">
                <a:latin typeface="Times New Roman" panose="02020603050405020304" pitchFamily="18" charset="0"/>
                <a:ea typeface="黑体" panose="02010609060101010101" pitchFamily="49" charset="-122"/>
                <a:cs typeface="Times New Roman" panose="02020603050405020304" pitchFamily="18" charset="0"/>
              </a:rPr>
              <a:t>的预言与经典概念的冲突使人们感到惊讶和震惊，它引起理论和实验物理学家的广泛关注和讨论。</a:t>
            </a:r>
          </a:p>
          <a:p>
            <a:pPr algn="just"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从</a:t>
            </a:r>
            <a:r>
              <a:rPr lang="en-US" altLang="zh-CN" b="1">
                <a:latin typeface="Times New Roman" panose="02020603050405020304" pitchFamily="18" charset="0"/>
                <a:ea typeface="黑体" panose="02010609060101010101" pitchFamily="49" charset="-122"/>
                <a:cs typeface="Times New Roman" panose="02020603050405020304" pitchFamily="18" charset="0"/>
              </a:rPr>
              <a:t>1959</a:t>
            </a:r>
            <a:r>
              <a:rPr lang="zh-CN" altLang="en-US" b="1">
                <a:latin typeface="Times New Roman" panose="02020603050405020304" pitchFamily="18" charset="0"/>
                <a:ea typeface="黑体" panose="02010609060101010101" pitchFamily="49" charset="-122"/>
                <a:cs typeface="Times New Roman" panose="02020603050405020304" pitchFamily="18" charset="0"/>
              </a:rPr>
              <a:t>年以后发表的一系列关于</a:t>
            </a:r>
            <a:r>
              <a:rPr lang="en-US" altLang="zh-CN" b="1">
                <a:latin typeface="Times New Roman" panose="02020603050405020304" pitchFamily="18" charset="0"/>
                <a:ea typeface="黑体" panose="02010609060101010101" pitchFamily="49" charset="-122"/>
                <a:cs typeface="Times New Roman" panose="02020603050405020304" pitchFamily="18" charset="0"/>
              </a:rPr>
              <a:t>A—B</a:t>
            </a:r>
            <a:r>
              <a:rPr lang="zh-CN" altLang="en-US" b="1">
                <a:latin typeface="Times New Roman" panose="02020603050405020304" pitchFamily="18" charset="0"/>
                <a:ea typeface="黑体" panose="02010609060101010101" pitchFamily="49" charset="-122"/>
                <a:cs typeface="Times New Roman" panose="02020603050405020304" pitchFamily="18" charset="0"/>
              </a:rPr>
              <a:t>效应的文章可以看出，电</a:t>
            </a:r>
            <a:r>
              <a:rPr lang="en-US" altLang="zh-CN" b="1">
                <a:latin typeface="Times New Roman" panose="02020603050405020304" pitchFamily="18" charset="0"/>
                <a:ea typeface="黑体" panose="02010609060101010101" pitchFamily="49" charset="-122"/>
                <a:cs typeface="Times New Roman" panose="02020603050405020304" pitchFamily="18" charset="0"/>
              </a:rPr>
              <a:t>A—B</a:t>
            </a:r>
            <a:r>
              <a:rPr lang="zh-CN" altLang="en-US" b="1">
                <a:latin typeface="Times New Roman" panose="02020603050405020304" pitchFamily="18" charset="0"/>
                <a:ea typeface="黑体" panose="02010609060101010101" pitchFamily="49" charset="-122"/>
                <a:cs typeface="Times New Roman" panose="02020603050405020304" pitchFamily="18" charset="0"/>
              </a:rPr>
              <a:t>效应与磁</a:t>
            </a:r>
            <a:r>
              <a:rPr lang="en-US" altLang="zh-CN" b="1">
                <a:latin typeface="Times New Roman" panose="02020603050405020304" pitchFamily="18" charset="0"/>
                <a:ea typeface="黑体" panose="02010609060101010101" pitchFamily="49" charset="-122"/>
                <a:cs typeface="Times New Roman" panose="02020603050405020304" pitchFamily="18" charset="0"/>
              </a:rPr>
              <a:t>A-B</a:t>
            </a:r>
            <a:r>
              <a:rPr lang="zh-CN" altLang="en-US" b="1">
                <a:latin typeface="Times New Roman" panose="02020603050405020304" pitchFamily="18" charset="0"/>
                <a:ea typeface="黑体" panose="02010609060101010101" pitchFamily="49" charset="-122"/>
                <a:cs typeface="Times New Roman" panose="02020603050405020304" pitchFamily="18" charset="0"/>
              </a:rPr>
              <a:t>效应都是以通过电子干涉花样是否发生变化来检验矢势和标势是否确实影响电子运动的；</a:t>
            </a:r>
          </a:p>
          <a:p>
            <a:pPr algn="just" eaLnBrk="1" hangingPunct="1"/>
            <a:r>
              <a:rPr lang="zh-CN" altLang="en-US"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实验上能否观察到干涉花样的变化成为势量是否具有基本意义的重要判据。</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FF9BF-2F6A-1C98-889C-346FA99F08E2}"/>
              </a:ext>
            </a:extLst>
          </p:cNvPr>
          <p:cNvSpPr>
            <a:spLocks noGrp="1"/>
          </p:cNvSpPr>
          <p:nvPr>
            <p:ph type="ctrTitle"/>
          </p:nvPr>
        </p:nvSpPr>
        <p:spPr>
          <a:xfrm>
            <a:off x="-257175" y="1438275"/>
            <a:ext cx="12706350" cy="1919288"/>
          </a:xfrm>
        </p:spPr>
        <p:txBody>
          <a:bodyPr>
            <a:normAutofit/>
          </a:bodyPr>
          <a:lstStyle/>
          <a:p>
            <a:r>
              <a:rPr lang="zh-CN" altLang="en-US" sz="5400" dirty="0">
                <a:latin typeface="宋体" panose="02010600030101010101" pitchFamily="2" charset="-122"/>
                <a:ea typeface="宋体" panose="02010600030101010101" pitchFamily="2" charset="-122"/>
              </a:rPr>
              <a:t>第三章 电磁感应 电磁场的相对论变换</a:t>
            </a:r>
          </a:p>
        </p:txBody>
      </p:sp>
      <p:sp>
        <p:nvSpPr>
          <p:cNvPr id="3" name="副标题 2">
            <a:extLst>
              <a:ext uri="{FF2B5EF4-FFF2-40B4-BE49-F238E27FC236}">
                <a16:creationId xmlns:a16="http://schemas.microsoft.com/office/drawing/2014/main" id="{65FD515C-D82F-DF46-1ACB-CF4FAC02B8FA}"/>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23646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狭义相对论简介 电磁场的相对论变换</a:t>
            </a: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注意：考虑到基础缺失，本节讨论需要默认一些公式成立（不能保证严密性），为一些简单讲法和讨论。狭义相对论的力学内容见力学第</a:t>
            </a:r>
            <a:r>
              <a:rPr lang="en-US" altLang="zh-CN" dirty="0">
                <a:latin typeface="宋体" panose="02010600030101010101" pitchFamily="2" charset="-122"/>
                <a:ea typeface="宋体" panose="02010600030101010101" pitchFamily="2" charset="-122"/>
              </a:rPr>
              <a:t>8</a:t>
            </a:r>
            <a:r>
              <a:rPr lang="zh-CN" altLang="en-US" dirty="0">
                <a:latin typeface="宋体" panose="02010600030101010101" pitchFamily="2" charset="-122"/>
                <a:ea typeface="宋体" panose="02010600030101010101" pitchFamily="2" charset="-122"/>
              </a:rPr>
              <a:t>章</a:t>
            </a:r>
            <a:r>
              <a:rPr lang="en-US" altLang="zh-CN" dirty="0">
                <a:latin typeface="宋体" panose="02010600030101010101" pitchFamily="2" charset="-122"/>
                <a:ea typeface="宋体" panose="02010600030101010101" pitchFamily="2" charset="-122"/>
              </a:rPr>
              <a:t>PPT</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狭义相对论的两大假设：</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光速不变</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相对性原理（在所有惯性系中，物理定律相同）</a:t>
            </a:r>
          </a:p>
        </p:txBody>
      </p:sp>
    </p:spTree>
    <p:extLst>
      <p:ext uri="{BB962C8B-B14F-4D97-AF65-F5344CB8AC3E}">
        <p14:creationId xmlns:p14="http://schemas.microsoft.com/office/powerpoint/2010/main" val="874961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由对称性及前面的假设，可以得到洛伦兹变换：</a:t>
            </a:r>
          </a:p>
        </p:txBody>
      </p:sp>
      <p:pic>
        <p:nvPicPr>
          <p:cNvPr id="4" name="图片 3">
            <a:extLst>
              <a:ext uri="{FF2B5EF4-FFF2-40B4-BE49-F238E27FC236}">
                <a16:creationId xmlns:a16="http://schemas.microsoft.com/office/drawing/2014/main" id="{6A733CA4-C4E4-9B03-AF7B-CF743C6F6714}"/>
              </a:ext>
            </a:extLst>
          </p:cNvPr>
          <p:cNvPicPr>
            <a:picLocks noChangeAspect="1"/>
          </p:cNvPicPr>
          <p:nvPr/>
        </p:nvPicPr>
        <p:blipFill>
          <a:blip r:embed="rId2"/>
          <a:stretch>
            <a:fillRect/>
          </a:stretch>
        </p:blipFill>
        <p:spPr>
          <a:xfrm>
            <a:off x="4439502" y="2369838"/>
            <a:ext cx="3142398" cy="3080982"/>
          </a:xfrm>
          <a:prstGeom prst="rect">
            <a:avLst/>
          </a:prstGeom>
        </p:spPr>
      </p:pic>
    </p:spTree>
    <p:extLst>
      <p:ext uri="{BB962C8B-B14F-4D97-AF65-F5344CB8AC3E}">
        <p14:creationId xmlns:p14="http://schemas.microsoft.com/office/powerpoint/2010/main" val="759229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狭义相对论的几个现象</a:t>
            </a: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运动的直尺收缩</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运动的时钟变慢</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同时的相对性</a:t>
            </a:r>
          </a:p>
        </p:txBody>
      </p:sp>
    </p:spTree>
    <p:extLst>
      <p:ext uri="{BB962C8B-B14F-4D97-AF65-F5344CB8AC3E}">
        <p14:creationId xmlns:p14="http://schemas.microsoft.com/office/powerpoint/2010/main" val="592187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6D6545-A8D6-81F5-6899-844BF825E6A0}"/>
              </a:ext>
            </a:extLst>
          </p:cNvPr>
          <p:cNvSpPr>
            <a:spLocks noGrp="1"/>
          </p:cNvSpPr>
          <p:nvPr>
            <p:ph idx="1"/>
          </p:nvPr>
        </p:nvSpPr>
        <p:spPr>
          <a:xfrm>
            <a:off x="838200" y="504825"/>
            <a:ext cx="10515600" cy="5672138"/>
          </a:xfrm>
        </p:spPr>
        <p:txBody>
          <a:bodyPr/>
          <a:lstStyle/>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运动的时钟变慢</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运动的直尺收缩</a:t>
            </a:r>
          </a:p>
        </p:txBody>
      </p:sp>
      <p:pic>
        <p:nvPicPr>
          <p:cNvPr id="5" name="图片 4">
            <a:extLst>
              <a:ext uri="{FF2B5EF4-FFF2-40B4-BE49-F238E27FC236}">
                <a16:creationId xmlns:a16="http://schemas.microsoft.com/office/drawing/2014/main" id="{03CF1492-1BAE-141B-A670-F75A0D147B9B}"/>
              </a:ext>
            </a:extLst>
          </p:cNvPr>
          <p:cNvPicPr>
            <a:picLocks noChangeAspect="1"/>
          </p:cNvPicPr>
          <p:nvPr/>
        </p:nvPicPr>
        <p:blipFill>
          <a:blip r:embed="rId2"/>
          <a:stretch>
            <a:fillRect/>
          </a:stretch>
        </p:blipFill>
        <p:spPr>
          <a:xfrm>
            <a:off x="908378" y="1496694"/>
            <a:ext cx="7079593" cy="1844200"/>
          </a:xfrm>
          <a:prstGeom prst="rect">
            <a:avLst/>
          </a:prstGeom>
        </p:spPr>
      </p:pic>
      <p:pic>
        <p:nvPicPr>
          <p:cNvPr id="6" name="图片 5">
            <a:extLst>
              <a:ext uri="{FF2B5EF4-FFF2-40B4-BE49-F238E27FC236}">
                <a16:creationId xmlns:a16="http://schemas.microsoft.com/office/drawing/2014/main" id="{B435C492-4E2D-6430-30BB-BBA8E5661126}"/>
              </a:ext>
            </a:extLst>
          </p:cNvPr>
          <p:cNvPicPr>
            <a:picLocks noChangeAspect="1"/>
          </p:cNvPicPr>
          <p:nvPr/>
        </p:nvPicPr>
        <p:blipFill>
          <a:blip r:embed="rId3"/>
          <a:stretch>
            <a:fillRect/>
          </a:stretch>
        </p:blipFill>
        <p:spPr>
          <a:xfrm>
            <a:off x="9568433" y="0"/>
            <a:ext cx="2644369" cy="2592687"/>
          </a:xfrm>
          <a:prstGeom prst="rect">
            <a:avLst/>
          </a:prstGeom>
        </p:spPr>
      </p:pic>
      <p:pic>
        <p:nvPicPr>
          <p:cNvPr id="8" name="图片 7">
            <a:extLst>
              <a:ext uri="{FF2B5EF4-FFF2-40B4-BE49-F238E27FC236}">
                <a16:creationId xmlns:a16="http://schemas.microsoft.com/office/drawing/2014/main" id="{8F3EF30F-0888-994C-C06E-1A818A6865A9}"/>
              </a:ext>
            </a:extLst>
          </p:cNvPr>
          <p:cNvPicPr>
            <a:picLocks noChangeAspect="1"/>
          </p:cNvPicPr>
          <p:nvPr/>
        </p:nvPicPr>
        <p:blipFill>
          <a:blip r:embed="rId4"/>
          <a:stretch>
            <a:fillRect/>
          </a:stretch>
        </p:blipFill>
        <p:spPr>
          <a:xfrm>
            <a:off x="4274206" y="3568226"/>
            <a:ext cx="7079594" cy="2983492"/>
          </a:xfrm>
          <a:prstGeom prst="rect">
            <a:avLst/>
          </a:prstGeom>
        </p:spPr>
      </p:pic>
    </p:spTree>
    <p:extLst>
      <p:ext uri="{BB962C8B-B14F-4D97-AF65-F5344CB8AC3E}">
        <p14:creationId xmlns:p14="http://schemas.microsoft.com/office/powerpoint/2010/main" val="285958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0B008-A580-3A3B-484A-A14CEFB52E98}"/>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F86D6545-A8D6-81F5-6899-844BF825E6A0}"/>
              </a:ext>
            </a:extLst>
          </p:cNvPr>
          <p:cNvSpPr>
            <a:spLocks noGrp="1"/>
          </p:cNvSpPr>
          <p:nvPr>
            <p:ph idx="1"/>
          </p:nvPr>
        </p:nvSpPr>
        <p:spPr/>
        <p:txBody>
          <a:bodyPr/>
          <a:lstStyle/>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同时的相对性</a:t>
            </a:r>
          </a:p>
        </p:txBody>
      </p:sp>
      <p:pic>
        <p:nvPicPr>
          <p:cNvPr id="5" name="图片 4">
            <a:extLst>
              <a:ext uri="{FF2B5EF4-FFF2-40B4-BE49-F238E27FC236}">
                <a16:creationId xmlns:a16="http://schemas.microsoft.com/office/drawing/2014/main" id="{DCCF987A-1DFA-2A24-ADDC-FE7DCEFFFC6F}"/>
              </a:ext>
            </a:extLst>
          </p:cNvPr>
          <p:cNvPicPr>
            <a:picLocks noChangeAspect="1"/>
          </p:cNvPicPr>
          <p:nvPr/>
        </p:nvPicPr>
        <p:blipFill>
          <a:blip r:embed="rId2"/>
          <a:stretch>
            <a:fillRect/>
          </a:stretch>
        </p:blipFill>
        <p:spPr>
          <a:xfrm>
            <a:off x="1801758" y="2351391"/>
            <a:ext cx="8588484" cy="3825572"/>
          </a:xfrm>
          <a:prstGeom prst="rect">
            <a:avLst/>
          </a:prstGeom>
        </p:spPr>
      </p:pic>
      <p:pic>
        <p:nvPicPr>
          <p:cNvPr id="4" name="图片 3">
            <a:extLst>
              <a:ext uri="{FF2B5EF4-FFF2-40B4-BE49-F238E27FC236}">
                <a16:creationId xmlns:a16="http://schemas.microsoft.com/office/drawing/2014/main" id="{C8539BA3-6609-A7DD-4DD2-BCF4C7826A23}"/>
              </a:ext>
            </a:extLst>
          </p:cNvPr>
          <p:cNvPicPr>
            <a:picLocks noChangeAspect="1"/>
          </p:cNvPicPr>
          <p:nvPr/>
        </p:nvPicPr>
        <p:blipFill>
          <a:blip r:embed="rId3"/>
          <a:stretch>
            <a:fillRect/>
          </a:stretch>
        </p:blipFill>
        <p:spPr>
          <a:xfrm>
            <a:off x="9547631" y="0"/>
            <a:ext cx="2644369" cy="2592687"/>
          </a:xfrm>
          <a:prstGeom prst="rect">
            <a:avLst/>
          </a:prstGeom>
        </p:spPr>
      </p:pic>
    </p:spTree>
    <p:extLst>
      <p:ext uri="{BB962C8B-B14F-4D97-AF65-F5344CB8AC3E}">
        <p14:creationId xmlns:p14="http://schemas.microsoft.com/office/powerpoint/2010/main" val="1873303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电磁场变换公式</a:t>
            </a: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洛伦兹变换阐述不同惯性参考系之间的变换关系，由这个变换，我们可以逐渐推导出受力问题的关系，再根据电磁场受力公式，最后得到：</a:t>
            </a:r>
          </a:p>
        </p:txBody>
      </p:sp>
      <p:pic>
        <p:nvPicPr>
          <p:cNvPr id="5" name="图片 4">
            <a:extLst>
              <a:ext uri="{FF2B5EF4-FFF2-40B4-BE49-F238E27FC236}">
                <a16:creationId xmlns:a16="http://schemas.microsoft.com/office/drawing/2014/main" id="{982F2DA9-2984-FF5E-28DC-7DAA667944F9}"/>
              </a:ext>
            </a:extLst>
          </p:cNvPr>
          <p:cNvPicPr>
            <a:picLocks noChangeAspect="1"/>
          </p:cNvPicPr>
          <p:nvPr/>
        </p:nvPicPr>
        <p:blipFill>
          <a:blip r:embed="rId2"/>
          <a:stretch>
            <a:fillRect/>
          </a:stretch>
        </p:blipFill>
        <p:spPr>
          <a:xfrm>
            <a:off x="4918608" y="3261715"/>
            <a:ext cx="2354784" cy="3231160"/>
          </a:xfrm>
          <a:prstGeom prst="rect">
            <a:avLst/>
          </a:prstGeom>
        </p:spPr>
      </p:pic>
    </p:spTree>
    <p:extLst>
      <p:ext uri="{BB962C8B-B14F-4D97-AF65-F5344CB8AC3E}">
        <p14:creationId xmlns:p14="http://schemas.microsoft.com/office/powerpoint/2010/main" val="26265967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运动点电荷的电磁场</a:t>
            </a: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25874ADC-13B5-76F3-31FF-681834BCABC5}"/>
              </a:ext>
            </a:extLst>
          </p:cNvPr>
          <p:cNvPicPr>
            <a:picLocks noChangeAspect="1"/>
          </p:cNvPicPr>
          <p:nvPr/>
        </p:nvPicPr>
        <p:blipFill>
          <a:blip r:embed="rId2"/>
          <a:stretch>
            <a:fillRect/>
          </a:stretch>
        </p:blipFill>
        <p:spPr>
          <a:xfrm>
            <a:off x="838200" y="1861134"/>
            <a:ext cx="10099502" cy="3135732"/>
          </a:xfrm>
          <a:prstGeom prst="rect">
            <a:avLst/>
          </a:prstGeom>
        </p:spPr>
      </p:pic>
    </p:spTree>
    <p:extLst>
      <p:ext uri="{BB962C8B-B14F-4D97-AF65-F5344CB8AC3E}">
        <p14:creationId xmlns:p14="http://schemas.microsoft.com/office/powerpoint/2010/main" val="26791322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74DCFF2B-77FA-216C-A5B0-77F7A6CB5EDC}"/>
              </a:ext>
            </a:extLst>
          </p:cNvPr>
          <p:cNvPicPr>
            <a:picLocks noChangeAspect="1"/>
          </p:cNvPicPr>
          <p:nvPr/>
        </p:nvPicPr>
        <p:blipFill>
          <a:blip r:embed="rId2"/>
          <a:stretch>
            <a:fillRect/>
          </a:stretch>
        </p:blipFill>
        <p:spPr>
          <a:xfrm>
            <a:off x="2563806" y="0"/>
            <a:ext cx="7235523" cy="3226943"/>
          </a:xfrm>
          <a:prstGeom prst="rect">
            <a:avLst/>
          </a:prstGeom>
        </p:spPr>
      </p:pic>
      <p:pic>
        <p:nvPicPr>
          <p:cNvPr id="9" name="图片 8">
            <a:extLst>
              <a:ext uri="{FF2B5EF4-FFF2-40B4-BE49-F238E27FC236}">
                <a16:creationId xmlns:a16="http://schemas.microsoft.com/office/drawing/2014/main" id="{43E2347C-B1FB-4D13-949B-1392D1164A18}"/>
              </a:ext>
            </a:extLst>
          </p:cNvPr>
          <p:cNvPicPr>
            <a:picLocks noChangeAspect="1"/>
          </p:cNvPicPr>
          <p:nvPr/>
        </p:nvPicPr>
        <p:blipFill>
          <a:blip r:embed="rId3"/>
          <a:stretch>
            <a:fillRect/>
          </a:stretch>
        </p:blipFill>
        <p:spPr>
          <a:xfrm>
            <a:off x="2686048" y="3178304"/>
            <a:ext cx="7235523" cy="3679696"/>
          </a:xfrm>
          <a:prstGeom prst="rect">
            <a:avLst/>
          </a:prstGeom>
        </p:spPr>
      </p:pic>
    </p:spTree>
    <p:extLst>
      <p:ext uri="{BB962C8B-B14F-4D97-AF65-F5344CB8AC3E}">
        <p14:creationId xmlns:p14="http://schemas.microsoft.com/office/powerpoint/2010/main" val="1964552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83FAD707-549A-AADB-A837-A93698061477}"/>
              </a:ext>
            </a:extLst>
          </p:cNvPr>
          <p:cNvPicPr>
            <a:picLocks noChangeAspect="1"/>
          </p:cNvPicPr>
          <p:nvPr/>
        </p:nvPicPr>
        <p:blipFill>
          <a:blip r:embed="rId2"/>
          <a:stretch>
            <a:fillRect/>
          </a:stretch>
        </p:blipFill>
        <p:spPr>
          <a:xfrm>
            <a:off x="2705100" y="-30409"/>
            <a:ext cx="7220282" cy="5323610"/>
          </a:xfrm>
          <a:prstGeom prst="rect">
            <a:avLst/>
          </a:prstGeom>
        </p:spPr>
      </p:pic>
      <p:pic>
        <p:nvPicPr>
          <p:cNvPr id="7" name="图片 6">
            <a:extLst>
              <a:ext uri="{FF2B5EF4-FFF2-40B4-BE49-F238E27FC236}">
                <a16:creationId xmlns:a16="http://schemas.microsoft.com/office/drawing/2014/main" id="{D1403752-7FA3-7D1A-A312-CA5E07CE3D52}"/>
              </a:ext>
            </a:extLst>
          </p:cNvPr>
          <p:cNvPicPr>
            <a:picLocks noChangeAspect="1"/>
          </p:cNvPicPr>
          <p:nvPr/>
        </p:nvPicPr>
        <p:blipFill>
          <a:blip r:embed="rId3"/>
          <a:stretch>
            <a:fillRect/>
          </a:stretch>
        </p:blipFill>
        <p:spPr>
          <a:xfrm>
            <a:off x="2705100" y="5293201"/>
            <a:ext cx="6965174" cy="1613283"/>
          </a:xfrm>
          <a:prstGeom prst="rect">
            <a:avLst/>
          </a:prstGeom>
        </p:spPr>
      </p:pic>
    </p:spTree>
    <p:extLst>
      <p:ext uri="{BB962C8B-B14F-4D97-AF65-F5344CB8AC3E}">
        <p14:creationId xmlns:p14="http://schemas.microsoft.com/office/powerpoint/2010/main" val="3582617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4A3AB8-42FA-4EFC-756B-AA8B5CAC736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3633D10-FE17-BCE4-90B0-D3FE8329B233}"/>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E891173E-F878-3B79-FF27-64D716428475}"/>
              </a:ext>
            </a:extLst>
          </p:cNvPr>
          <p:cNvPicPr>
            <a:picLocks noChangeAspect="1"/>
          </p:cNvPicPr>
          <p:nvPr/>
        </p:nvPicPr>
        <p:blipFill>
          <a:blip r:embed="rId2"/>
          <a:stretch>
            <a:fillRect/>
          </a:stretch>
        </p:blipFill>
        <p:spPr>
          <a:xfrm>
            <a:off x="2468188" y="721518"/>
            <a:ext cx="7255623" cy="5414963"/>
          </a:xfrm>
          <a:prstGeom prst="rect">
            <a:avLst/>
          </a:prstGeom>
        </p:spPr>
      </p:pic>
    </p:spTree>
    <p:extLst>
      <p:ext uri="{BB962C8B-B14F-4D97-AF65-F5344CB8AC3E}">
        <p14:creationId xmlns:p14="http://schemas.microsoft.com/office/powerpoint/2010/main" val="381911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法拉第电磁感应定律</a:t>
            </a: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r>
              <a:rPr lang="zh-CN" altLang="en-US" sz="2800" dirty="0">
                <a:latin typeface="宋体" panose="02010600030101010101" pitchFamily="2" charset="-122"/>
                <a:ea typeface="宋体" panose="02010600030101010101" pitchFamily="2" charset="-122"/>
                <a:cs typeface="Times New Roman" panose="02020603050405020304" pitchFamily="18" charset="0"/>
              </a:rPr>
              <a:t>通过以闭合回路为周界的任意曲面的磁通量发生变化时，在闭合回路中就有感应电动势产生；其的大小与磁通量随时间的变化率成正比</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sz="2800" dirty="0">
              <a:latin typeface="宋体" panose="02010600030101010101" pitchFamily="2" charset="-122"/>
              <a:ea typeface="宋体" panose="02010600030101010101" pitchFamily="2" charset="-122"/>
              <a:cs typeface="Times New Roman" panose="02020603050405020304" pitchFamily="18" charset="0"/>
            </a:endParaRPr>
          </a:p>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E9DEE5A7-B678-9955-36E7-149DE54E98CB}"/>
              </a:ext>
            </a:extLst>
          </p:cNvPr>
          <p:cNvPicPr>
            <a:picLocks noChangeAspect="1"/>
          </p:cNvPicPr>
          <p:nvPr/>
        </p:nvPicPr>
        <p:blipFill>
          <a:blip r:embed="rId2"/>
          <a:stretch>
            <a:fillRect/>
          </a:stretch>
        </p:blipFill>
        <p:spPr>
          <a:xfrm>
            <a:off x="5532071" y="3086070"/>
            <a:ext cx="1127858" cy="685859"/>
          </a:xfrm>
          <a:prstGeom prst="rect">
            <a:avLst/>
          </a:prstGeom>
        </p:spPr>
      </p:pic>
    </p:spTree>
    <p:extLst>
      <p:ext uri="{BB962C8B-B14F-4D97-AF65-F5344CB8AC3E}">
        <p14:creationId xmlns:p14="http://schemas.microsoft.com/office/powerpoint/2010/main" val="13965070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4" name="Rectangle 2">
            <a:extLst>
              <a:ext uri="{FF2B5EF4-FFF2-40B4-BE49-F238E27FC236}">
                <a16:creationId xmlns:a16="http://schemas.microsoft.com/office/drawing/2014/main" id="{9331A2EA-F40A-8B7B-FFC1-9C1F60FC8658}"/>
              </a:ext>
            </a:extLst>
          </p:cNvPr>
          <p:cNvSpPr>
            <a:spLocks noGrp="1" noChangeArrowheads="1"/>
          </p:cNvSpPr>
          <p:nvPr>
            <p:ph type="title"/>
          </p:nvPr>
        </p:nvSpPr>
        <p:spPr>
          <a:xfrm>
            <a:off x="2362201" y="381000"/>
            <a:ext cx="2862263" cy="762000"/>
          </a:xfrm>
        </p:spPr>
        <p:txBody>
          <a:bodyPr/>
          <a:lstStyle/>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自感系数</a:t>
            </a: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195" name="Rectangle 3">
            <a:extLst>
              <a:ext uri="{FF2B5EF4-FFF2-40B4-BE49-F238E27FC236}">
                <a16:creationId xmlns:a16="http://schemas.microsoft.com/office/drawing/2014/main" id="{F931C12E-B8C0-66DB-90DC-62556E0295D6}"/>
              </a:ext>
            </a:extLst>
          </p:cNvPr>
          <p:cNvSpPr>
            <a:spLocks noGrp="1" noChangeArrowheads="1"/>
          </p:cNvSpPr>
          <p:nvPr>
            <p:ph type="body" idx="1"/>
          </p:nvPr>
        </p:nvSpPr>
        <p:spPr>
          <a:xfrm>
            <a:off x="2436814" y="1143000"/>
            <a:ext cx="8110537" cy="2819400"/>
          </a:xfrm>
        </p:spPr>
        <p:txBody>
          <a:bodyPr/>
          <a:lstStyle/>
          <a:p>
            <a:pPr algn="just" eaLnBrk="1" hangingPunct="1"/>
            <a:r>
              <a:rPr lang="en-US" altLang="zh-CN" b="1">
                <a:latin typeface="Times New Roman" panose="02020603050405020304" pitchFamily="18" charset="0"/>
                <a:ea typeface="黑体" panose="02010609060101010101" pitchFamily="49" charset="-122"/>
                <a:cs typeface="Times New Roman" panose="02020603050405020304" pitchFamily="18" charset="0"/>
              </a:rPr>
              <a:t> </a:t>
            </a:r>
            <a:r>
              <a:rPr lang="en-US" altLang="zh-CN" b="1" i="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b="1">
                <a:latin typeface="Times New Roman" panose="02020603050405020304" pitchFamily="18" charset="0"/>
                <a:ea typeface="黑体" panose="02010609060101010101" pitchFamily="49" charset="-122"/>
                <a:cs typeface="Times New Roman" panose="02020603050405020304" pitchFamily="18" charset="0"/>
              </a:rPr>
              <a:t>=</a:t>
            </a:r>
            <a:r>
              <a:rPr lang="en-US" altLang="zh-CN" b="1" i="1">
                <a:latin typeface="Times New Roman" panose="02020603050405020304" pitchFamily="18" charset="0"/>
                <a:ea typeface="黑体" panose="02010609060101010101" pitchFamily="49" charset="-122"/>
                <a:cs typeface="Times New Roman" panose="02020603050405020304" pitchFamily="18" charset="0"/>
              </a:rPr>
              <a:t>LI</a:t>
            </a:r>
          </a:p>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比例系数为</a:t>
            </a:r>
            <a:r>
              <a:rPr lang="en-US" altLang="zh-CN" b="1" i="1">
                <a:latin typeface="Times New Roman" panose="02020603050405020304" pitchFamily="18" charset="0"/>
                <a:ea typeface="黑体" panose="02010609060101010101" pitchFamily="49" charset="-122"/>
                <a:cs typeface="Times New Roman" panose="02020603050405020304" pitchFamily="18" charset="0"/>
              </a:rPr>
              <a:t>L </a:t>
            </a:r>
            <a:r>
              <a:rPr lang="zh-CN" altLang="en-US" b="1">
                <a:latin typeface="Times New Roman" panose="02020603050405020304" pitchFamily="18" charset="0"/>
                <a:ea typeface="黑体" panose="02010609060101010101" pitchFamily="49" charset="-122"/>
                <a:cs typeface="Times New Roman" panose="02020603050405020304" pitchFamily="18" charset="0"/>
              </a:rPr>
              <a:t>，称为自感系数</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a:p>
            <a:pPr eaLnBrk="1" hangingPunct="1"/>
            <a:r>
              <a:rPr lang="en-US" altLang="zh-CN" b="1" i="1">
                <a:latin typeface="Times New Roman" panose="02020603050405020304" pitchFamily="18" charset="0"/>
                <a:ea typeface="黑体" panose="02010609060101010101" pitchFamily="49" charset="-122"/>
                <a:cs typeface="Times New Roman" panose="02020603050405020304" pitchFamily="18" charset="0"/>
              </a:rPr>
              <a:t>L</a:t>
            </a:r>
            <a:r>
              <a:rPr lang="zh-CN" altLang="en-US" b="1">
                <a:latin typeface="Times New Roman" panose="02020603050405020304" pitchFamily="18" charset="0"/>
                <a:ea typeface="黑体" panose="02010609060101010101" pitchFamily="49" charset="-122"/>
                <a:cs typeface="Times New Roman" panose="02020603050405020304" pitchFamily="18" charset="0"/>
              </a:rPr>
              <a:t>只与线圈大小、几何形状、匝数、以及介质性质有关。</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感应电动势还可以表示成</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p:txBody>
      </p:sp>
      <p:graphicFrame>
        <p:nvGraphicFramePr>
          <p:cNvPr id="8196" name="Object 4">
            <a:extLst>
              <a:ext uri="{FF2B5EF4-FFF2-40B4-BE49-F238E27FC236}">
                <a16:creationId xmlns:a16="http://schemas.microsoft.com/office/drawing/2014/main" id="{858339EE-582C-B91E-E590-38361FA5BB2C}"/>
              </a:ext>
            </a:extLst>
          </p:cNvPr>
          <p:cNvGraphicFramePr>
            <a:graphicFrameLocks noChangeAspect="1"/>
          </p:cNvGraphicFramePr>
          <p:nvPr/>
        </p:nvGraphicFramePr>
        <p:xfrm>
          <a:off x="6172200" y="457201"/>
          <a:ext cx="1849438" cy="608013"/>
        </p:xfrm>
        <a:graphic>
          <a:graphicData uri="http://schemas.openxmlformats.org/presentationml/2006/ole">
            <mc:AlternateContent xmlns:mc="http://schemas.openxmlformats.org/markup-compatibility/2006">
              <mc:Choice xmlns:v="urn:schemas-microsoft-com:vml" Requires="v">
                <p:oleObj name="Equation" r:id="rId2" imgW="660240" imgH="215640" progId="Equation.3">
                  <p:embed/>
                </p:oleObj>
              </mc:Choice>
              <mc:Fallback>
                <p:oleObj name="Equation" r:id="rId2" imgW="660240" imgH="215640" progId="Equation.3">
                  <p:embed/>
                  <p:pic>
                    <p:nvPicPr>
                      <p:cNvPr id="8196" name="Object 4">
                        <a:extLst>
                          <a:ext uri="{FF2B5EF4-FFF2-40B4-BE49-F238E27FC236}">
                            <a16:creationId xmlns:a16="http://schemas.microsoft.com/office/drawing/2014/main" id="{858339EE-582C-B91E-E590-38361FA5B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457201"/>
                        <a:ext cx="1849438" cy="608013"/>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7" name="AutoShape 5">
            <a:extLst>
              <a:ext uri="{FF2B5EF4-FFF2-40B4-BE49-F238E27FC236}">
                <a16:creationId xmlns:a16="http://schemas.microsoft.com/office/drawing/2014/main" id="{55CED017-0790-2149-F485-982A68B1F996}"/>
              </a:ext>
            </a:extLst>
          </p:cNvPr>
          <p:cNvSpPr>
            <a:spLocks/>
          </p:cNvSpPr>
          <p:nvPr/>
        </p:nvSpPr>
        <p:spPr bwMode="auto">
          <a:xfrm>
            <a:off x="8305800" y="228600"/>
            <a:ext cx="2038350" cy="533400"/>
          </a:xfrm>
          <a:prstGeom prst="borderCallout2">
            <a:avLst>
              <a:gd name="adj1" fmla="val 21431"/>
              <a:gd name="adj2" fmla="val -3736"/>
              <a:gd name="adj3" fmla="val 21431"/>
              <a:gd name="adj4" fmla="val -29282"/>
              <a:gd name="adj5" fmla="val 90181"/>
              <a:gd name="adj6" fmla="val -55685"/>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t>比例系数？</a:t>
            </a:r>
          </a:p>
        </p:txBody>
      </p:sp>
      <p:graphicFrame>
        <p:nvGraphicFramePr>
          <p:cNvPr id="6147" name="Object 6">
            <a:extLst>
              <a:ext uri="{FF2B5EF4-FFF2-40B4-BE49-F238E27FC236}">
                <a16:creationId xmlns:a16="http://schemas.microsoft.com/office/drawing/2014/main" id="{6EC0AC7A-97D0-86B3-E39F-7D84B68B8C1D}"/>
              </a:ext>
            </a:extLst>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name="Equation" r:id="rId4" imgW="114120" imgH="215640" progId="Equation.3">
                  <p:embed/>
                </p:oleObj>
              </mc:Choice>
              <mc:Fallback>
                <p:oleObj name="Equation" r:id="rId4" imgW="114120" imgH="215640" progId="Equation.3">
                  <p:embed/>
                  <p:pic>
                    <p:nvPicPr>
                      <p:cNvPr id="6147" name="Object 6">
                        <a:extLst>
                          <a:ext uri="{FF2B5EF4-FFF2-40B4-BE49-F238E27FC236}">
                            <a16:creationId xmlns:a16="http://schemas.microsoft.com/office/drawing/2014/main" id="{6EC0AC7A-97D0-86B3-E39F-7D84B68B8C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7" name="Rectangle 8">
            <a:extLst>
              <a:ext uri="{FF2B5EF4-FFF2-40B4-BE49-F238E27FC236}">
                <a16:creationId xmlns:a16="http://schemas.microsoft.com/office/drawing/2014/main" id="{1ED743A4-126B-1E85-A07F-744982AD58AC}"/>
              </a:ext>
            </a:extLst>
          </p:cNvPr>
          <p:cNvSpPr>
            <a:spLocks noChangeArrowheads="1"/>
          </p:cNvSpPr>
          <p:nvPr/>
        </p:nvSpPr>
        <p:spPr bwMode="auto">
          <a:xfrm>
            <a:off x="4957763" y="31670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8199" name="Object 7">
            <a:extLst>
              <a:ext uri="{FF2B5EF4-FFF2-40B4-BE49-F238E27FC236}">
                <a16:creationId xmlns:a16="http://schemas.microsoft.com/office/drawing/2014/main" id="{3842E5FA-9FAF-C549-E6F6-2F00CD433EEC}"/>
              </a:ext>
            </a:extLst>
          </p:cNvPr>
          <p:cNvGraphicFramePr>
            <a:graphicFrameLocks noChangeAspect="1"/>
          </p:cNvGraphicFramePr>
          <p:nvPr/>
        </p:nvGraphicFramePr>
        <p:xfrm>
          <a:off x="3200400" y="3886201"/>
          <a:ext cx="3962400" cy="911225"/>
        </p:xfrm>
        <a:graphic>
          <a:graphicData uri="http://schemas.openxmlformats.org/presentationml/2006/ole">
            <mc:AlternateContent xmlns:mc="http://schemas.openxmlformats.org/markup-compatibility/2006">
              <mc:Choice xmlns:v="urn:schemas-microsoft-com:vml" Requires="v">
                <p:oleObj r:id="rId6" imgW="1193800" imgH="393700" progId="Equation.3">
                  <p:embed/>
                </p:oleObj>
              </mc:Choice>
              <mc:Fallback>
                <p:oleObj r:id="rId6" imgW="1193800" imgH="393700" progId="Equation.3">
                  <p:embed/>
                  <p:pic>
                    <p:nvPicPr>
                      <p:cNvPr id="8199" name="Object 7">
                        <a:extLst>
                          <a:ext uri="{FF2B5EF4-FFF2-40B4-BE49-F238E27FC236}">
                            <a16:creationId xmlns:a16="http://schemas.microsoft.com/office/drawing/2014/main" id="{3842E5FA-9FAF-C549-E6F6-2F00CD433E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3886201"/>
                        <a:ext cx="3962400"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1" name="AutoShape 9">
            <a:extLst>
              <a:ext uri="{FF2B5EF4-FFF2-40B4-BE49-F238E27FC236}">
                <a16:creationId xmlns:a16="http://schemas.microsoft.com/office/drawing/2014/main" id="{3EC111D1-E9FC-EDAA-CCBE-B22885F59FDF}"/>
              </a:ext>
            </a:extLst>
          </p:cNvPr>
          <p:cNvSpPr>
            <a:spLocks/>
          </p:cNvSpPr>
          <p:nvPr/>
        </p:nvSpPr>
        <p:spPr bwMode="auto">
          <a:xfrm>
            <a:off x="1752600" y="3886200"/>
            <a:ext cx="762000" cy="1981200"/>
          </a:xfrm>
          <a:prstGeom prst="borderCallout2">
            <a:avLst>
              <a:gd name="adj1" fmla="val 5769"/>
              <a:gd name="adj2" fmla="val 110000"/>
              <a:gd name="adj3" fmla="val 5769"/>
              <a:gd name="adj4" fmla="val 216250"/>
              <a:gd name="adj5" fmla="val 24199"/>
              <a:gd name="adj6" fmla="val 325833"/>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a:latin typeface="宋体" panose="02010600030101010101" pitchFamily="2" charset="-122"/>
              </a:rPr>
              <a:t>总是反抗回路上电流的变化</a:t>
            </a:r>
            <a:r>
              <a:rPr lang="zh-CN" altLang="en-US"/>
              <a:t> </a:t>
            </a:r>
          </a:p>
        </p:txBody>
      </p:sp>
      <p:sp>
        <p:nvSpPr>
          <p:cNvPr id="6159" name="Rectangle 11">
            <a:extLst>
              <a:ext uri="{FF2B5EF4-FFF2-40B4-BE49-F238E27FC236}">
                <a16:creationId xmlns:a16="http://schemas.microsoft.com/office/drawing/2014/main" id="{40D507CF-6BB8-9409-7197-B28D1BFA118F}"/>
              </a:ext>
            </a:extLst>
          </p:cNvPr>
          <p:cNvSpPr>
            <a:spLocks noChangeArrowheads="1"/>
          </p:cNvSpPr>
          <p:nvPr/>
        </p:nvSpPr>
        <p:spPr bwMode="auto">
          <a:xfrm>
            <a:off x="5691188" y="31432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8202" name="Object 10">
            <a:extLst>
              <a:ext uri="{FF2B5EF4-FFF2-40B4-BE49-F238E27FC236}">
                <a16:creationId xmlns:a16="http://schemas.microsoft.com/office/drawing/2014/main" id="{2D6A19E0-8168-736A-C9D8-1257E6DFB2A3}"/>
              </a:ext>
            </a:extLst>
          </p:cNvPr>
          <p:cNvGraphicFramePr>
            <a:graphicFrameLocks noChangeAspect="1"/>
          </p:cNvGraphicFramePr>
          <p:nvPr/>
        </p:nvGraphicFramePr>
        <p:xfrm>
          <a:off x="7620000" y="3429001"/>
          <a:ext cx="2438400" cy="987425"/>
        </p:xfrm>
        <a:graphic>
          <a:graphicData uri="http://schemas.openxmlformats.org/presentationml/2006/ole">
            <mc:AlternateContent xmlns:mc="http://schemas.openxmlformats.org/markup-compatibility/2006">
              <mc:Choice xmlns:v="urn:schemas-microsoft-com:vml" Requires="v">
                <p:oleObj name="Equation" r:id="rId8" imgW="952200" imgH="393480" progId="Equation.3">
                  <p:embed/>
                </p:oleObj>
              </mc:Choice>
              <mc:Fallback>
                <p:oleObj name="Equation" r:id="rId8" imgW="952200" imgH="393480" progId="Equation.3">
                  <p:embed/>
                  <p:pic>
                    <p:nvPicPr>
                      <p:cNvPr id="8202" name="Object 10">
                        <a:extLst>
                          <a:ext uri="{FF2B5EF4-FFF2-40B4-BE49-F238E27FC236}">
                            <a16:creationId xmlns:a16="http://schemas.microsoft.com/office/drawing/2014/main" id="{2D6A19E0-8168-736A-C9D8-1257E6DFB2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0" y="3429001"/>
                        <a:ext cx="2438400"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0" name="Rectangle 13">
            <a:extLst>
              <a:ext uri="{FF2B5EF4-FFF2-40B4-BE49-F238E27FC236}">
                <a16:creationId xmlns:a16="http://schemas.microsoft.com/office/drawing/2014/main" id="{AA55E974-9604-0A12-FEAF-77A3EDE3CC04}"/>
              </a:ext>
            </a:extLst>
          </p:cNvPr>
          <p:cNvSpPr>
            <a:spLocks noChangeArrowheads="1"/>
          </p:cNvSpPr>
          <p:nvPr/>
        </p:nvSpPr>
        <p:spPr bwMode="auto">
          <a:xfrm>
            <a:off x="5362575" y="31432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8204" name="Object 12">
            <a:extLst>
              <a:ext uri="{FF2B5EF4-FFF2-40B4-BE49-F238E27FC236}">
                <a16:creationId xmlns:a16="http://schemas.microsoft.com/office/drawing/2014/main" id="{55506570-85F7-40C4-7ABC-5B42F657EABF}"/>
              </a:ext>
            </a:extLst>
          </p:cNvPr>
          <p:cNvGraphicFramePr>
            <a:graphicFrameLocks noChangeAspect="1"/>
          </p:cNvGraphicFramePr>
          <p:nvPr/>
        </p:nvGraphicFramePr>
        <p:xfrm>
          <a:off x="7620001" y="4419600"/>
          <a:ext cx="2373313" cy="890588"/>
        </p:xfrm>
        <a:graphic>
          <a:graphicData uri="http://schemas.openxmlformats.org/presentationml/2006/ole">
            <mc:AlternateContent xmlns:mc="http://schemas.openxmlformats.org/markup-compatibility/2006">
              <mc:Choice xmlns:v="urn:schemas-microsoft-com:vml" Requires="v">
                <p:oleObj name="Equation" r:id="rId10" imgW="1041120" imgH="393480" progId="Equation.3">
                  <p:embed/>
                </p:oleObj>
              </mc:Choice>
              <mc:Fallback>
                <p:oleObj name="Equation" r:id="rId10" imgW="1041120" imgH="393480" progId="Equation.3">
                  <p:embed/>
                  <p:pic>
                    <p:nvPicPr>
                      <p:cNvPr id="8204" name="Object 12">
                        <a:extLst>
                          <a:ext uri="{FF2B5EF4-FFF2-40B4-BE49-F238E27FC236}">
                            <a16:creationId xmlns:a16="http://schemas.microsoft.com/office/drawing/2014/main" id="{55506570-85F7-40C4-7ABC-5B42F657EAB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1" y="4419600"/>
                        <a:ext cx="2373313" cy="890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6" name="Text Box 14">
            <a:extLst>
              <a:ext uri="{FF2B5EF4-FFF2-40B4-BE49-F238E27FC236}">
                <a16:creationId xmlns:a16="http://schemas.microsoft.com/office/drawing/2014/main" id="{6433C479-A424-F0DD-075C-79FA2D8CAC49}"/>
              </a:ext>
            </a:extLst>
          </p:cNvPr>
          <p:cNvSpPr txBox="1">
            <a:spLocks noChangeArrowheads="1"/>
          </p:cNvSpPr>
          <p:nvPr/>
        </p:nvSpPr>
        <p:spPr bwMode="auto">
          <a:xfrm>
            <a:off x="2438400" y="4648200"/>
            <a:ext cx="3962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spcBef>
                <a:spcPct val="20000"/>
              </a:spcBef>
              <a:buClr>
                <a:schemeClr val="folHlink"/>
              </a:buClr>
              <a:buSzPct val="75000"/>
              <a:buFont typeface="Wingdings" panose="05000000000000000000" pitchFamily="2" charset="2"/>
              <a:buChar char="n"/>
            </a:pPr>
            <a:r>
              <a:rPr lang="zh-CN" altLang="en-US" sz="3200" b="1">
                <a:latin typeface="宋体" panose="02010600030101010101" pitchFamily="2" charset="-122"/>
                <a:cs typeface="Times New Roman" panose="02020603050405020304" pitchFamily="18" charset="0"/>
              </a:rPr>
              <a:t>单位</a:t>
            </a:r>
            <a:r>
              <a:rPr lang="zh-CN" altLang="en-US" sz="3200" b="1">
                <a:latin typeface="宋体" panose="02010600030101010101" pitchFamily="2" charset="-122"/>
              </a:rPr>
              <a:t>：</a:t>
            </a:r>
            <a:r>
              <a:rPr lang="zh-CN" altLang="en-US" sz="3200" b="1">
                <a:latin typeface="宋体" panose="02010600030101010101" pitchFamily="2" charset="-122"/>
                <a:cs typeface="Times New Roman" panose="02020603050405020304" pitchFamily="18" charset="0"/>
              </a:rPr>
              <a:t>亨利</a:t>
            </a:r>
            <a:r>
              <a:rPr lang="zh-CN" altLang="en-US" sz="3200" b="1">
                <a:latin typeface="宋体" panose="02010600030101010101" pitchFamily="2" charset="-122"/>
              </a:rPr>
              <a:t>（</a:t>
            </a:r>
            <a:r>
              <a:rPr lang="en-US" altLang="zh-CN" sz="3200" b="1">
                <a:latin typeface="Times New Roman" panose="02020603050405020304" pitchFamily="18" charset="0"/>
              </a:rPr>
              <a:t>H</a:t>
            </a:r>
            <a:r>
              <a:rPr lang="zh-CN" altLang="en-US" sz="3200" b="1">
                <a:latin typeface="Times New Roman" panose="02020603050405020304" pitchFamily="18" charset="0"/>
              </a:rPr>
              <a:t>）</a:t>
            </a:r>
            <a:endParaRPr lang="zh-CN" altLang="en-US"/>
          </a:p>
        </p:txBody>
      </p:sp>
      <p:sp>
        <p:nvSpPr>
          <p:cNvPr id="6162" name="Rectangle 16">
            <a:extLst>
              <a:ext uri="{FF2B5EF4-FFF2-40B4-BE49-F238E27FC236}">
                <a16:creationId xmlns:a16="http://schemas.microsoft.com/office/drawing/2014/main" id="{5601F82A-B48A-9A19-4337-ED36F78F33E7}"/>
              </a:ext>
            </a:extLst>
          </p:cNvPr>
          <p:cNvSpPr>
            <a:spLocks noChangeArrowheads="1"/>
          </p:cNvSpPr>
          <p:nvPr/>
        </p:nvSpPr>
        <p:spPr bwMode="auto">
          <a:xfrm>
            <a:off x="5557838" y="31765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8207" name="Object 15">
            <a:extLst>
              <a:ext uri="{FF2B5EF4-FFF2-40B4-BE49-F238E27FC236}">
                <a16:creationId xmlns:a16="http://schemas.microsoft.com/office/drawing/2014/main" id="{7B43C207-F46F-AE58-5A7E-4D4D5031B72A}"/>
              </a:ext>
            </a:extLst>
          </p:cNvPr>
          <p:cNvGraphicFramePr>
            <a:graphicFrameLocks noChangeAspect="1"/>
          </p:cNvGraphicFramePr>
          <p:nvPr/>
        </p:nvGraphicFramePr>
        <p:xfrm>
          <a:off x="2819401" y="5334001"/>
          <a:ext cx="5610225" cy="950913"/>
        </p:xfrm>
        <a:graphic>
          <a:graphicData uri="http://schemas.openxmlformats.org/presentationml/2006/ole">
            <mc:AlternateContent xmlns:mc="http://schemas.openxmlformats.org/markup-compatibility/2006">
              <mc:Choice xmlns:v="urn:schemas-microsoft-com:vml" Requires="v">
                <p:oleObj name="Equation" r:id="rId12" imgW="2286000" imgH="393480" progId="Equation.3">
                  <p:embed/>
                </p:oleObj>
              </mc:Choice>
              <mc:Fallback>
                <p:oleObj name="Equation" r:id="rId12" imgW="2286000" imgH="393480" progId="Equation.3">
                  <p:embed/>
                  <p:pic>
                    <p:nvPicPr>
                      <p:cNvPr id="8207" name="Object 15">
                        <a:extLst>
                          <a:ext uri="{FF2B5EF4-FFF2-40B4-BE49-F238E27FC236}">
                            <a16:creationId xmlns:a16="http://schemas.microsoft.com/office/drawing/2014/main" id="{7B43C207-F46F-AE58-5A7E-4D4D5031B72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19401" y="5334001"/>
                        <a:ext cx="5610225"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a:extLst>
              <a:ext uri="{FF2B5EF4-FFF2-40B4-BE49-F238E27FC236}">
                <a16:creationId xmlns:a16="http://schemas.microsoft.com/office/drawing/2014/main" id="{F660DE5A-5C4C-48B7-E4A2-AE491FAAE636}"/>
              </a:ext>
            </a:extLst>
          </p:cNvPr>
          <p:cNvSpPr>
            <a:spLocks noGrp="1" noChangeArrowheads="1"/>
          </p:cNvSpPr>
          <p:nvPr>
            <p:ph type="title"/>
          </p:nvPr>
        </p:nvSpPr>
        <p:spPr>
          <a:xfrm>
            <a:off x="2395539" y="862013"/>
            <a:ext cx="5284787" cy="762000"/>
          </a:xfrm>
        </p:spPr>
        <p:txBody>
          <a:bodyPr/>
          <a:lstStyle/>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例题   </a:t>
            </a:r>
            <a:r>
              <a:rPr lang="en-US" altLang="zh-CN" b="1">
                <a:latin typeface="Times New Roman" panose="02020603050405020304" pitchFamily="18" charset="0"/>
                <a:ea typeface="黑体" panose="02010609060101010101" pitchFamily="49" charset="-122"/>
                <a:cs typeface="Times New Roman" panose="02020603050405020304" pitchFamily="18" charset="0"/>
              </a:rPr>
              <a:t>P193 /210</a:t>
            </a:r>
          </a:p>
        </p:txBody>
      </p:sp>
      <p:sp>
        <p:nvSpPr>
          <p:cNvPr id="7175" name="Rectangle 3">
            <a:extLst>
              <a:ext uri="{FF2B5EF4-FFF2-40B4-BE49-F238E27FC236}">
                <a16:creationId xmlns:a16="http://schemas.microsoft.com/office/drawing/2014/main" id="{9B6BFD09-6D57-394E-422A-55CA79BCF1C5}"/>
              </a:ext>
            </a:extLst>
          </p:cNvPr>
          <p:cNvSpPr>
            <a:spLocks noGrp="1" noChangeArrowheads="1"/>
          </p:cNvSpPr>
          <p:nvPr>
            <p:ph type="body" idx="1"/>
          </p:nvPr>
        </p:nvSpPr>
        <p:spPr>
          <a:xfrm>
            <a:off x="1981200" y="2133600"/>
            <a:ext cx="6400800" cy="1981200"/>
          </a:xfrm>
        </p:spPr>
        <p:txBody>
          <a:bodyPr/>
          <a:lstStyle/>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例题</a:t>
            </a:r>
            <a:r>
              <a:rPr lang="en-US" altLang="zh-CN" b="1">
                <a:latin typeface="Times New Roman" panose="02020603050405020304" pitchFamily="18" charset="0"/>
                <a:ea typeface="黑体" panose="02010609060101010101" pitchFamily="49" charset="-122"/>
                <a:cs typeface="Times New Roman" panose="02020603050405020304" pitchFamily="18" charset="0"/>
              </a:rPr>
              <a:t>8  </a:t>
            </a:r>
            <a:r>
              <a:rPr lang="zh-CN" altLang="en-US" b="1">
                <a:latin typeface="Times New Roman" panose="02020603050405020304" pitchFamily="18" charset="0"/>
                <a:ea typeface="黑体" panose="02010609060101010101" pitchFamily="49" charset="-122"/>
                <a:cs typeface="Times New Roman" panose="02020603050405020304" pitchFamily="18" charset="0"/>
              </a:rPr>
              <a:t>密绕长直螺线管</a:t>
            </a:r>
          </a:p>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例题</a:t>
            </a:r>
            <a:r>
              <a:rPr lang="en-US" altLang="zh-CN" b="1">
                <a:latin typeface="Times New Roman" panose="02020603050405020304" pitchFamily="18" charset="0"/>
                <a:ea typeface="黑体" panose="02010609060101010101" pitchFamily="49" charset="-122"/>
                <a:cs typeface="Times New Roman" panose="02020603050405020304" pitchFamily="18" charset="0"/>
              </a:rPr>
              <a:t>9</a:t>
            </a:r>
            <a:r>
              <a:rPr lang="zh-CN" altLang="en-US" b="1">
                <a:latin typeface="Times New Roman" panose="02020603050405020304" pitchFamily="18" charset="0"/>
                <a:ea typeface="黑体" panose="02010609060101010101" pitchFamily="49" charset="-122"/>
                <a:cs typeface="Times New Roman" panose="02020603050405020304" pitchFamily="18" charset="0"/>
              </a:rPr>
              <a:t>：求长为</a:t>
            </a:r>
            <a:r>
              <a:rPr lang="en-US" altLang="zh-CN" b="1" i="1">
                <a:latin typeface="Times New Roman" panose="02020603050405020304" pitchFamily="18" charset="0"/>
                <a:ea typeface="黑体" panose="02010609060101010101" pitchFamily="49" charset="-122"/>
                <a:cs typeface="Times New Roman" panose="02020603050405020304" pitchFamily="18" charset="0"/>
              </a:rPr>
              <a:t>l </a:t>
            </a:r>
            <a:r>
              <a:rPr lang="zh-CN" altLang="en-US" b="1">
                <a:latin typeface="Times New Roman" panose="02020603050405020304" pitchFamily="18" charset="0"/>
                <a:ea typeface="黑体" panose="02010609060101010101" pitchFamily="49" charset="-122"/>
                <a:cs typeface="Times New Roman" panose="02020603050405020304" pitchFamily="18" charset="0"/>
              </a:rPr>
              <a:t>的传输线的电感 </a:t>
            </a:r>
          </a:p>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方法：求</a:t>
            </a:r>
            <a:r>
              <a:rPr lang="en-US" altLang="zh-CN" b="1">
                <a:latin typeface="Times New Roman" panose="02020603050405020304" pitchFamily="18" charset="0"/>
                <a:ea typeface="黑体" panose="02010609060101010101" pitchFamily="49" charset="-122"/>
                <a:cs typeface="Times New Roman" panose="02020603050405020304" pitchFamily="18" charset="0"/>
              </a:rPr>
              <a:t>B——</a:t>
            </a:r>
            <a:r>
              <a:rPr lang="en-US" altLang="zh-CN"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——L</a:t>
            </a:r>
          </a:p>
        </p:txBody>
      </p:sp>
      <p:pic>
        <p:nvPicPr>
          <p:cNvPr id="7176" name="Picture 4" descr="Ne340">
            <a:extLst>
              <a:ext uri="{FF2B5EF4-FFF2-40B4-BE49-F238E27FC236}">
                <a16:creationId xmlns:a16="http://schemas.microsoft.com/office/drawing/2014/main" id="{CB011D5A-0E77-FF79-E563-37293CEB2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381000"/>
            <a:ext cx="200025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Rectangle 6">
            <a:extLst>
              <a:ext uri="{FF2B5EF4-FFF2-40B4-BE49-F238E27FC236}">
                <a16:creationId xmlns:a16="http://schemas.microsoft.com/office/drawing/2014/main" id="{398A1F43-1088-CA4B-A9FF-C8DBCE11370F}"/>
              </a:ext>
            </a:extLst>
          </p:cNvPr>
          <p:cNvSpPr>
            <a:spLocks noChangeArrowheads="1"/>
          </p:cNvSpPr>
          <p:nvPr/>
        </p:nvSpPr>
        <p:spPr bwMode="auto">
          <a:xfrm>
            <a:off x="5267325" y="31432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9223" name="Object 7">
            <a:extLst>
              <a:ext uri="{FF2B5EF4-FFF2-40B4-BE49-F238E27FC236}">
                <a16:creationId xmlns:a16="http://schemas.microsoft.com/office/drawing/2014/main" id="{86B41010-79E9-F2DC-247F-9BF7E76DD064}"/>
              </a:ext>
            </a:extLst>
          </p:cNvPr>
          <p:cNvGraphicFramePr>
            <a:graphicFrameLocks noChangeAspect="1"/>
          </p:cNvGraphicFramePr>
          <p:nvPr/>
        </p:nvGraphicFramePr>
        <p:xfrm>
          <a:off x="2362200" y="3962401"/>
          <a:ext cx="5410200" cy="1127125"/>
        </p:xfrm>
        <a:graphic>
          <a:graphicData uri="http://schemas.openxmlformats.org/presentationml/2006/ole">
            <mc:AlternateContent xmlns:mc="http://schemas.openxmlformats.org/markup-compatibility/2006">
              <mc:Choice xmlns:v="urn:schemas-microsoft-com:vml" Requires="v">
                <p:oleObj name="Equation" r:id="rId3" imgW="2133360" imgH="444240" progId="Equation.3">
                  <p:embed/>
                </p:oleObj>
              </mc:Choice>
              <mc:Fallback>
                <p:oleObj name="Equation" r:id="rId3" imgW="2133360" imgH="444240" progId="Equation.3">
                  <p:embed/>
                  <p:pic>
                    <p:nvPicPr>
                      <p:cNvPr id="9223" name="Object 7">
                        <a:extLst>
                          <a:ext uri="{FF2B5EF4-FFF2-40B4-BE49-F238E27FC236}">
                            <a16:creationId xmlns:a16="http://schemas.microsoft.com/office/drawing/2014/main" id="{86B41010-79E9-F2DC-247F-9BF7E76DD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962401"/>
                        <a:ext cx="54102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8">
            <a:extLst>
              <a:ext uri="{FF2B5EF4-FFF2-40B4-BE49-F238E27FC236}">
                <a16:creationId xmlns:a16="http://schemas.microsoft.com/office/drawing/2014/main" id="{8C715CA3-DC0C-2B96-7431-D7232C9A278A}"/>
              </a:ext>
            </a:extLst>
          </p:cNvPr>
          <p:cNvGraphicFramePr>
            <a:graphicFrameLocks noChangeAspect="1"/>
          </p:cNvGraphicFramePr>
          <p:nvPr/>
        </p:nvGraphicFramePr>
        <p:xfrm>
          <a:off x="6477000" y="5029200"/>
          <a:ext cx="3276600" cy="1022350"/>
        </p:xfrm>
        <a:graphic>
          <a:graphicData uri="http://schemas.openxmlformats.org/presentationml/2006/ole">
            <mc:AlternateContent xmlns:mc="http://schemas.openxmlformats.org/markup-compatibility/2006">
              <mc:Choice xmlns:v="urn:schemas-microsoft-com:vml" Requires="v">
                <p:oleObj name="Equation" r:id="rId5" imgW="1384200" imgH="431640" progId="Equation.3">
                  <p:embed/>
                </p:oleObj>
              </mc:Choice>
              <mc:Fallback>
                <p:oleObj name="Equation" r:id="rId5" imgW="1384200" imgH="431640" progId="Equation.3">
                  <p:embed/>
                  <p:pic>
                    <p:nvPicPr>
                      <p:cNvPr id="9224" name="Object 8">
                        <a:extLst>
                          <a:ext uri="{FF2B5EF4-FFF2-40B4-BE49-F238E27FC236}">
                            <a16:creationId xmlns:a16="http://schemas.microsoft.com/office/drawing/2014/main" id="{8C715CA3-DC0C-2B96-7431-D7232C9A27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5029200"/>
                        <a:ext cx="3276600"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8" name="Rectangle 2">
            <a:extLst>
              <a:ext uri="{FF2B5EF4-FFF2-40B4-BE49-F238E27FC236}">
                <a16:creationId xmlns:a16="http://schemas.microsoft.com/office/drawing/2014/main" id="{127000D2-6D86-A355-B6EF-A1EBBBB20E35}"/>
              </a:ext>
            </a:extLst>
          </p:cNvPr>
          <p:cNvSpPr>
            <a:spLocks noGrp="1" noChangeArrowheads="1"/>
          </p:cNvSpPr>
          <p:nvPr>
            <p:ph type="title"/>
          </p:nvPr>
        </p:nvSpPr>
        <p:spPr>
          <a:xfrm>
            <a:off x="2395538" y="862013"/>
            <a:ext cx="2100262" cy="762000"/>
          </a:xfrm>
        </p:spPr>
        <p:txBody>
          <a:bodyPr/>
          <a:lstStyle/>
          <a:p>
            <a:pPr eaLnBrk="1" hangingPunct="1"/>
            <a:r>
              <a:rPr lang="zh-CN" altLang="en-US" b="1" dirty="0">
                <a:latin typeface="Times New Roman" panose="02020603050405020304" pitchFamily="18" charset="0"/>
                <a:ea typeface="黑体" panose="02010609060101010101" pitchFamily="49" charset="-122"/>
                <a:cs typeface="Times New Roman" panose="02020603050405020304" pitchFamily="18" charset="0"/>
              </a:rPr>
              <a:t>互感</a:t>
            </a: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13315" name="Rectangle 3">
            <a:extLst>
              <a:ext uri="{FF2B5EF4-FFF2-40B4-BE49-F238E27FC236}">
                <a16:creationId xmlns:a16="http://schemas.microsoft.com/office/drawing/2014/main" id="{DD5158D8-5C34-6D76-01D2-B828ACB01B6A}"/>
              </a:ext>
            </a:extLst>
          </p:cNvPr>
          <p:cNvSpPr>
            <a:spLocks noGrp="1" noChangeArrowheads="1"/>
          </p:cNvSpPr>
          <p:nvPr>
            <p:ph type="body" idx="1"/>
          </p:nvPr>
        </p:nvSpPr>
        <p:spPr/>
        <p:txBody>
          <a:bodyPr/>
          <a:lstStyle/>
          <a:p>
            <a:pPr eaLnBrk="1" hangingPunct="1"/>
            <a:r>
              <a:rPr lang="zh-CN" altLang="en-US" b="1">
                <a:solidFill>
                  <a:schemeClr val="folHlink"/>
                </a:solidFill>
                <a:latin typeface="Times New Roman" panose="02020603050405020304" pitchFamily="18" charset="0"/>
                <a:ea typeface="黑体" panose="02010609060101010101" pitchFamily="49" charset="-122"/>
                <a:cs typeface="Times New Roman" panose="02020603050405020304" pitchFamily="18" charset="0"/>
                <a:hlinkClick r:id="rId2" action="ppaction://hlinkfile"/>
              </a:rPr>
              <a:t>互感现象</a:t>
            </a:r>
            <a:r>
              <a:rPr lang="zh-CN" altLang="en-US">
                <a:latin typeface="Times New Roman" panose="02020603050405020304" pitchFamily="18" charset="0"/>
                <a:ea typeface="黑体" panose="02010609060101010101" pitchFamily="49" charset="-122"/>
                <a:cs typeface="Times New Roman" panose="02020603050405020304" pitchFamily="18" charset="0"/>
                <a:hlinkClick r:id="rId2" action="ppaction://hlinkfile"/>
              </a:rPr>
              <a:t> </a:t>
            </a: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由于其它电路中电流变化在回路中引起的感应电动势的现象</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p:txBody>
      </p:sp>
      <p:pic>
        <p:nvPicPr>
          <p:cNvPr id="13316" name="Picture 4" descr="Ne337">
            <a:extLst>
              <a:ext uri="{FF2B5EF4-FFF2-40B4-BE49-F238E27FC236}">
                <a16:creationId xmlns:a16="http://schemas.microsoft.com/office/drawing/2014/main" id="{E489E5A0-F8C7-719B-A6FD-5F0AEFFA5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28600"/>
            <a:ext cx="3124200"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AutoShape 5">
            <a:extLst>
              <a:ext uri="{FF2B5EF4-FFF2-40B4-BE49-F238E27FC236}">
                <a16:creationId xmlns:a16="http://schemas.microsoft.com/office/drawing/2014/main" id="{FCD21E6C-07B1-EC1D-0D56-215513FCE01F}"/>
              </a:ext>
            </a:extLst>
          </p:cNvPr>
          <p:cNvSpPr>
            <a:spLocks/>
          </p:cNvSpPr>
          <p:nvPr/>
        </p:nvSpPr>
        <p:spPr bwMode="auto">
          <a:xfrm>
            <a:off x="6705601" y="306388"/>
            <a:ext cx="561975" cy="531812"/>
          </a:xfrm>
          <a:prstGeom prst="borderCallout2">
            <a:avLst>
              <a:gd name="adj1" fmla="val 21491"/>
              <a:gd name="adj2" fmla="val 113560"/>
              <a:gd name="adj3" fmla="val 21491"/>
              <a:gd name="adj4" fmla="val 209889"/>
              <a:gd name="adj5" fmla="val 70745"/>
              <a:gd name="adj6" fmla="val 309889"/>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N</a:t>
            </a:r>
            <a:r>
              <a:rPr lang="en-US" altLang="zh-CN" b="1" baseline="-25000">
                <a:latin typeface="Times New Roman" panose="02020603050405020304" pitchFamily="18" charset="0"/>
              </a:rPr>
              <a:t>1</a:t>
            </a:r>
            <a:endParaRPr lang="en-US" altLang="zh-CN" b="1">
              <a:latin typeface="Times New Roman" panose="02020603050405020304" pitchFamily="18" charset="0"/>
            </a:endParaRPr>
          </a:p>
        </p:txBody>
      </p:sp>
      <p:sp>
        <p:nvSpPr>
          <p:cNvPr id="13318" name="AutoShape 6">
            <a:extLst>
              <a:ext uri="{FF2B5EF4-FFF2-40B4-BE49-F238E27FC236}">
                <a16:creationId xmlns:a16="http://schemas.microsoft.com/office/drawing/2014/main" id="{03E6976E-B9EE-E8DD-BD1A-A4A7AF8A54A2}"/>
              </a:ext>
            </a:extLst>
          </p:cNvPr>
          <p:cNvSpPr>
            <a:spLocks/>
          </p:cNvSpPr>
          <p:nvPr/>
        </p:nvSpPr>
        <p:spPr bwMode="auto">
          <a:xfrm>
            <a:off x="9934576" y="152401"/>
            <a:ext cx="561975" cy="531813"/>
          </a:xfrm>
          <a:prstGeom prst="borderCallout2">
            <a:avLst>
              <a:gd name="adj1" fmla="val 21491"/>
              <a:gd name="adj2" fmla="val -13560"/>
              <a:gd name="adj3" fmla="val 21491"/>
              <a:gd name="adj4" fmla="val -65255"/>
              <a:gd name="adj5" fmla="val 111940"/>
              <a:gd name="adj6" fmla="val -118926"/>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ctr" eaLnBrk="1" hangingPunct="1"/>
            <a:r>
              <a:rPr lang="en-US" altLang="zh-CN" b="1">
                <a:latin typeface="Times New Roman" panose="02020603050405020304" pitchFamily="18" charset="0"/>
              </a:rPr>
              <a:t>N</a:t>
            </a:r>
            <a:r>
              <a:rPr lang="en-US" altLang="zh-CN" b="1" baseline="-25000">
                <a:latin typeface="Times New Roman" panose="02020603050405020304" pitchFamily="18" charset="0"/>
              </a:rPr>
              <a:t>2</a:t>
            </a:r>
            <a:endParaRPr lang="en-US" altLang="zh-CN" b="1">
              <a:latin typeface="Times New Roman" panose="02020603050405020304" pitchFamily="18" charset="0"/>
            </a:endParaRPr>
          </a:p>
        </p:txBody>
      </p:sp>
      <p:sp>
        <p:nvSpPr>
          <p:cNvPr id="13319" name="Text Box 7">
            <a:extLst>
              <a:ext uri="{FF2B5EF4-FFF2-40B4-BE49-F238E27FC236}">
                <a16:creationId xmlns:a16="http://schemas.microsoft.com/office/drawing/2014/main" id="{E767B6D5-D896-46E1-6C8B-DFFD9C8332BD}"/>
              </a:ext>
            </a:extLst>
          </p:cNvPr>
          <p:cNvSpPr txBox="1">
            <a:spLocks noChangeArrowheads="1"/>
          </p:cNvSpPr>
          <p:nvPr/>
        </p:nvSpPr>
        <p:spPr bwMode="auto">
          <a:xfrm>
            <a:off x="2286000" y="3810001"/>
            <a:ext cx="2438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b="1">
                <a:latin typeface="宋体" panose="02010600030101010101" pitchFamily="2" charset="-122"/>
              </a:rPr>
              <a:t>自感磁通匝链数</a:t>
            </a:r>
            <a:r>
              <a:rPr lang="zh-CN" altLang="en-US"/>
              <a:t> </a:t>
            </a:r>
          </a:p>
          <a:p>
            <a:pPr eaLnBrk="1" hangingPunct="1">
              <a:spcBef>
                <a:spcPct val="50000"/>
              </a:spcBef>
            </a:pPr>
            <a:r>
              <a:rPr lang="zh-CN" altLang="en-US" b="1">
                <a:latin typeface="宋体" panose="02010600030101010101" pitchFamily="2" charset="-122"/>
              </a:rPr>
              <a:t>互感磁通匝链数</a:t>
            </a:r>
            <a:r>
              <a:rPr lang="zh-CN" altLang="en-US"/>
              <a:t> </a:t>
            </a:r>
          </a:p>
        </p:txBody>
      </p:sp>
      <p:sp>
        <p:nvSpPr>
          <p:cNvPr id="10254" name="Rectangle 9">
            <a:extLst>
              <a:ext uri="{FF2B5EF4-FFF2-40B4-BE49-F238E27FC236}">
                <a16:creationId xmlns:a16="http://schemas.microsoft.com/office/drawing/2014/main" id="{5B9F9FE0-4E9F-6774-268D-C39975D9C672}"/>
              </a:ext>
            </a:extLst>
          </p:cNvPr>
          <p:cNvSpPr>
            <a:spLocks noChangeArrowheads="1"/>
          </p:cNvSpPr>
          <p:nvPr/>
        </p:nvSpPr>
        <p:spPr bwMode="auto">
          <a:xfrm>
            <a:off x="5795963" y="33004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3320" name="Object 8">
            <a:extLst>
              <a:ext uri="{FF2B5EF4-FFF2-40B4-BE49-F238E27FC236}">
                <a16:creationId xmlns:a16="http://schemas.microsoft.com/office/drawing/2014/main" id="{6A99D59D-7000-4299-2C65-BC3395BD5349}"/>
              </a:ext>
            </a:extLst>
          </p:cNvPr>
          <p:cNvGraphicFramePr>
            <a:graphicFrameLocks noChangeAspect="1"/>
          </p:cNvGraphicFramePr>
          <p:nvPr/>
        </p:nvGraphicFramePr>
        <p:xfrm>
          <a:off x="5257800" y="3886200"/>
          <a:ext cx="1219200" cy="522288"/>
        </p:xfrm>
        <a:graphic>
          <a:graphicData uri="http://schemas.openxmlformats.org/presentationml/2006/ole">
            <mc:AlternateContent xmlns:mc="http://schemas.openxmlformats.org/markup-compatibility/2006">
              <mc:Choice xmlns:v="urn:schemas-microsoft-com:vml" Requires="v">
                <p:oleObj r:id="rId4" imgW="596641" imgH="253890" progId="Equation.3">
                  <p:embed/>
                </p:oleObj>
              </mc:Choice>
              <mc:Fallback>
                <p:oleObj r:id="rId4" imgW="596641" imgH="253890" progId="Equation.3">
                  <p:embed/>
                  <p:pic>
                    <p:nvPicPr>
                      <p:cNvPr id="13320" name="Object 8">
                        <a:extLst>
                          <a:ext uri="{FF2B5EF4-FFF2-40B4-BE49-F238E27FC236}">
                            <a16:creationId xmlns:a16="http://schemas.microsoft.com/office/drawing/2014/main" id="{6A99D59D-7000-4299-2C65-BC3395BD53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886200"/>
                        <a:ext cx="1219200"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5" name="Rectangle 11">
            <a:extLst>
              <a:ext uri="{FF2B5EF4-FFF2-40B4-BE49-F238E27FC236}">
                <a16:creationId xmlns:a16="http://schemas.microsoft.com/office/drawing/2014/main" id="{97B02B7A-51F5-4FF6-1B81-4CA04E280208}"/>
              </a:ext>
            </a:extLst>
          </p:cNvPr>
          <p:cNvSpPr>
            <a:spLocks noChangeArrowheads="1"/>
          </p:cNvSpPr>
          <p:nvPr/>
        </p:nvSpPr>
        <p:spPr bwMode="auto">
          <a:xfrm>
            <a:off x="5786438" y="33004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3322" name="Object 10">
            <a:extLst>
              <a:ext uri="{FF2B5EF4-FFF2-40B4-BE49-F238E27FC236}">
                <a16:creationId xmlns:a16="http://schemas.microsoft.com/office/drawing/2014/main" id="{559B522F-DBEF-C005-F7A4-6FE8FD35D7A2}"/>
              </a:ext>
            </a:extLst>
          </p:cNvPr>
          <p:cNvGraphicFramePr>
            <a:graphicFrameLocks noChangeAspect="1"/>
          </p:cNvGraphicFramePr>
          <p:nvPr/>
        </p:nvGraphicFramePr>
        <p:xfrm>
          <a:off x="7086600" y="3886201"/>
          <a:ext cx="1219200" cy="506413"/>
        </p:xfrm>
        <a:graphic>
          <a:graphicData uri="http://schemas.openxmlformats.org/presentationml/2006/ole">
            <mc:AlternateContent xmlns:mc="http://schemas.openxmlformats.org/markup-compatibility/2006">
              <mc:Choice xmlns:v="urn:schemas-microsoft-com:vml" Requires="v">
                <p:oleObj r:id="rId6" imgW="622030" imgH="253890" progId="Equation.3">
                  <p:embed/>
                </p:oleObj>
              </mc:Choice>
              <mc:Fallback>
                <p:oleObj r:id="rId6" imgW="622030" imgH="253890" progId="Equation.3">
                  <p:embed/>
                  <p:pic>
                    <p:nvPicPr>
                      <p:cNvPr id="13322" name="Object 10">
                        <a:extLst>
                          <a:ext uri="{FF2B5EF4-FFF2-40B4-BE49-F238E27FC236}">
                            <a16:creationId xmlns:a16="http://schemas.microsoft.com/office/drawing/2014/main" id="{559B522F-DBEF-C005-F7A4-6FE8FD35D7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0" y="3886201"/>
                        <a:ext cx="1219200"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6" name="Rectangle 13">
            <a:extLst>
              <a:ext uri="{FF2B5EF4-FFF2-40B4-BE49-F238E27FC236}">
                <a16:creationId xmlns:a16="http://schemas.microsoft.com/office/drawing/2014/main" id="{F44DF862-E6ED-2AF1-B910-790A44E11E5C}"/>
              </a:ext>
            </a:extLst>
          </p:cNvPr>
          <p:cNvSpPr>
            <a:spLocks noChangeArrowheads="1"/>
          </p:cNvSpPr>
          <p:nvPr/>
        </p:nvSpPr>
        <p:spPr bwMode="auto">
          <a:xfrm>
            <a:off x="5767388" y="33004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3324" name="Object 12">
            <a:extLst>
              <a:ext uri="{FF2B5EF4-FFF2-40B4-BE49-F238E27FC236}">
                <a16:creationId xmlns:a16="http://schemas.microsoft.com/office/drawing/2014/main" id="{576CE6CD-D1CF-7B2D-DEC8-4705F1FB0DFC}"/>
              </a:ext>
            </a:extLst>
          </p:cNvPr>
          <p:cNvGraphicFramePr>
            <a:graphicFrameLocks noChangeAspect="1"/>
          </p:cNvGraphicFramePr>
          <p:nvPr/>
        </p:nvGraphicFramePr>
        <p:xfrm>
          <a:off x="5257800" y="4419600"/>
          <a:ext cx="1371600" cy="552450"/>
        </p:xfrm>
        <a:graphic>
          <a:graphicData uri="http://schemas.openxmlformats.org/presentationml/2006/ole">
            <mc:AlternateContent xmlns:mc="http://schemas.openxmlformats.org/markup-compatibility/2006">
              <mc:Choice xmlns:v="urn:schemas-microsoft-com:vml" Requires="v">
                <p:oleObj name="Equation" r:id="rId8" imgW="545760" imgH="215640" progId="Equation.3">
                  <p:embed/>
                </p:oleObj>
              </mc:Choice>
              <mc:Fallback>
                <p:oleObj name="Equation" r:id="rId8" imgW="545760" imgH="215640" progId="Equation.3">
                  <p:embed/>
                  <p:pic>
                    <p:nvPicPr>
                      <p:cNvPr id="13324" name="Object 12">
                        <a:extLst>
                          <a:ext uri="{FF2B5EF4-FFF2-40B4-BE49-F238E27FC236}">
                            <a16:creationId xmlns:a16="http://schemas.microsoft.com/office/drawing/2014/main" id="{576CE6CD-D1CF-7B2D-DEC8-4705F1FB0DF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4419600"/>
                        <a:ext cx="137160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6" name="Object 14">
            <a:extLst>
              <a:ext uri="{FF2B5EF4-FFF2-40B4-BE49-F238E27FC236}">
                <a16:creationId xmlns:a16="http://schemas.microsoft.com/office/drawing/2014/main" id="{2D8E10A5-7C80-C8C0-F180-BEEAC7D3D258}"/>
              </a:ext>
            </a:extLst>
          </p:cNvPr>
          <p:cNvGraphicFramePr>
            <a:graphicFrameLocks noChangeAspect="1"/>
          </p:cNvGraphicFramePr>
          <p:nvPr/>
        </p:nvGraphicFramePr>
        <p:xfrm>
          <a:off x="7086600" y="4419601"/>
          <a:ext cx="1265238" cy="517525"/>
        </p:xfrm>
        <a:graphic>
          <a:graphicData uri="http://schemas.openxmlformats.org/presentationml/2006/ole">
            <mc:AlternateContent xmlns:mc="http://schemas.openxmlformats.org/markup-compatibility/2006">
              <mc:Choice xmlns:v="urn:schemas-microsoft-com:vml" Requires="v">
                <p:oleObj name="Equation" r:id="rId10" imgW="533160" imgH="215640" progId="Equation.3">
                  <p:embed/>
                </p:oleObj>
              </mc:Choice>
              <mc:Fallback>
                <p:oleObj name="Equation" r:id="rId10" imgW="533160" imgH="215640" progId="Equation.3">
                  <p:embed/>
                  <p:pic>
                    <p:nvPicPr>
                      <p:cNvPr id="13326" name="Object 14">
                        <a:extLst>
                          <a:ext uri="{FF2B5EF4-FFF2-40B4-BE49-F238E27FC236}">
                            <a16:creationId xmlns:a16="http://schemas.microsoft.com/office/drawing/2014/main" id="{2D8E10A5-7C80-C8C0-F180-BEEAC7D3D25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86600" y="4419601"/>
                        <a:ext cx="1265238"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8" name="Text Box 16">
            <a:extLst>
              <a:ext uri="{FF2B5EF4-FFF2-40B4-BE49-F238E27FC236}">
                <a16:creationId xmlns:a16="http://schemas.microsoft.com/office/drawing/2014/main" id="{77D231E2-8A72-C213-504F-9AD03AABD336}"/>
              </a:ext>
            </a:extLst>
          </p:cNvPr>
          <p:cNvSpPr txBox="1">
            <a:spLocks noChangeArrowheads="1"/>
          </p:cNvSpPr>
          <p:nvPr/>
        </p:nvSpPr>
        <p:spPr bwMode="auto">
          <a:xfrm>
            <a:off x="5486400" y="33528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rPr>
              <a:t>线圈</a:t>
            </a:r>
            <a:r>
              <a:rPr lang="en-US" altLang="zh-CN">
                <a:latin typeface="Times New Roman" panose="02020603050405020304" pitchFamily="18" charset="0"/>
              </a:rPr>
              <a:t>1               </a:t>
            </a:r>
            <a:r>
              <a:rPr lang="zh-CN" altLang="en-US">
                <a:latin typeface="Times New Roman" panose="02020603050405020304" pitchFamily="18" charset="0"/>
              </a:rPr>
              <a:t>线圈</a:t>
            </a:r>
            <a:r>
              <a:rPr lang="en-US" altLang="zh-CN">
                <a:latin typeface="Times New Roman" panose="02020603050405020304" pitchFamily="18" charset="0"/>
              </a:rPr>
              <a:t>2</a:t>
            </a:r>
          </a:p>
        </p:txBody>
      </p:sp>
      <p:sp>
        <p:nvSpPr>
          <p:cNvPr id="13329" name="Text Box 17">
            <a:extLst>
              <a:ext uri="{FF2B5EF4-FFF2-40B4-BE49-F238E27FC236}">
                <a16:creationId xmlns:a16="http://schemas.microsoft.com/office/drawing/2014/main" id="{00CAB94B-4878-A45D-AD31-AA963504D176}"/>
              </a:ext>
            </a:extLst>
          </p:cNvPr>
          <p:cNvSpPr txBox="1">
            <a:spLocks noChangeArrowheads="1"/>
          </p:cNvSpPr>
          <p:nvPr/>
        </p:nvSpPr>
        <p:spPr bwMode="auto">
          <a:xfrm>
            <a:off x="2438400" y="5105400"/>
            <a:ext cx="7315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800" b="1">
                <a:latin typeface="宋体" panose="02010600030101010101" pitchFamily="2" charset="-122"/>
              </a:rPr>
              <a:t>比例系数为</a:t>
            </a:r>
            <a:r>
              <a:rPr lang="en-US" altLang="zh-CN" sz="2800" b="1">
                <a:latin typeface="Times New Roman" panose="02020603050405020304" pitchFamily="18" charset="0"/>
              </a:rPr>
              <a:t>M</a:t>
            </a:r>
            <a:r>
              <a:rPr lang="en-US" altLang="zh-CN" sz="2800" b="1" baseline="-30000">
                <a:latin typeface="Times New Roman" panose="02020603050405020304" pitchFamily="18" charset="0"/>
              </a:rPr>
              <a:t>21</a:t>
            </a:r>
            <a:r>
              <a:rPr lang="zh-CN" altLang="en-US" sz="2800" b="1">
                <a:latin typeface="Times New Roman" panose="02020603050405020304" pitchFamily="18" charset="0"/>
              </a:rPr>
              <a:t>和</a:t>
            </a:r>
            <a:r>
              <a:rPr lang="en-US" altLang="zh-CN" sz="2800" b="1">
                <a:latin typeface="Times New Roman" panose="02020603050405020304" pitchFamily="18" charset="0"/>
              </a:rPr>
              <a:t>M</a:t>
            </a:r>
            <a:r>
              <a:rPr lang="en-US" altLang="zh-CN" sz="2800" b="1" baseline="-30000">
                <a:latin typeface="Times New Roman" panose="02020603050405020304" pitchFamily="18" charset="0"/>
              </a:rPr>
              <a:t>12</a:t>
            </a:r>
            <a:r>
              <a:rPr lang="zh-CN" altLang="en-US" sz="2800" b="1">
                <a:latin typeface="宋体" panose="02010600030101010101" pitchFamily="2" charset="-122"/>
              </a:rPr>
              <a:t>，其值取决于线圈大小、匝数、几何形状、</a:t>
            </a:r>
            <a:r>
              <a:rPr lang="zh-CN" altLang="en-US" sz="2800" b="1">
                <a:solidFill>
                  <a:schemeClr val="folHlink"/>
                </a:solidFill>
                <a:latin typeface="宋体" panose="02010600030101010101" pitchFamily="2" charset="-122"/>
              </a:rPr>
              <a:t>两线圈的相对位置</a:t>
            </a:r>
            <a:r>
              <a:rPr lang="zh-CN" altLang="en-US" sz="280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27" name="Rectangle 2">
            <a:extLst>
              <a:ext uri="{FF2B5EF4-FFF2-40B4-BE49-F238E27FC236}">
                <a16:creationId xmlns:a16="http://schemas.microsoft.com/office/drawing/2014/main" id="{058F6223-4705-4AC6-ED7D-24984A6B78F2}"/>
              </a:ext>
            </a:extLst>
          </p:cNvPr>
          <p:cNvSpPr>
            <a:spLocks noGrp="1" noChangeArrowheads="1"/>
          </p:cNvSpPr>
          <p:nvPr>
            <p:ph type="title"/>
          </p:nvPr>
        </p:nvSpPr>
        <p:spPr>
          <a:xfrm>
            <a:off x="2362201" y="152400"/>
            <a:ext cx="2481263" cy="762000"/>
          </a:xfrm>
        </p:spPr>
        <p:txBody>
          <a:bodyPr/>
          <a:lstStyle/>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耦合系数</a:t>
            </a: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363" name="Rectangle 3">
            <a:extLst>
              <a:ext uri="{FF2B5EF4-FFF2-40B4-BE49-F238E27FC236}">
                <a16:creationId xmlns:a16="http://schemas.microsoft.com/office/drawing/2014/main" id="{43274C9E-971B-F07C-C109-03AA345FE1F0}"/>
              </a:ext>
            </a:extLst>
          </p:cNvPr>
          <p:cNvSpPr>
            <a:spLocks noGrp="1" noChangeArrowheads="1"/>
          </p:cNvSpPr>
          <p:nvPr>
            <p:ph type="body" idx="1"/>
          </p:nvPr>
        </p:nvSpPr>
        <p:spPr>
          <a:xfrm>
            <a:off x="1905000" y="914400"/>
            <a:ext cx="3429000" cy="762000"/>
          </a:xfrm>
        </p:spPr>
        <p:txBody>
          <a:bodyPr>
            <a:normAutofit fontScale="92500" lnSpcReduction="10000"/>
          </a:bodyPr>
          <a:lstStyle/>
          <a:p>
            <a:pPr eaLnBrk="1" hangingPunct="1">
              <a:lnSpc>
                <a:spcPct val="90000"/>
              </a:lnSpc>
            </a:pPr>
            <a:r>
              <a:rPr lang="zh-CN" altLang="en-US" b="1">
                <a:latin typeface="Times New Roman" panose="02020603050405020304" pitchFamily="18" charset="0"/>
                <a:ea typeface="黑体" panose="02010609060101010101" pitchFamily="49" charset="-122"/>
                <a:cs typeface="Times New Roman" panose="02020603050405020304" pitchFamily="18" charset="0"/>
              </a:rPr>
              <a:t>线圈相对位置不同，</a:t>
            </a:r>
            <a:r>
              <a:rPr lang="en-US" altLang="zh-CN" b="1">
                <a:latin typeface="Times New Roman" panose="02020603050405020304" pitchFamily="18" charset="0"/>
                <a:ea typeface="黑体" panose="02010609060101010101" pitchFamily="49" charset="-122"/>
                <a:cs typeface="Times New Roman" panose="02020603050405020304" pitchFamily="18" charset="0"/>
              </a:rPr>
              <a:t>M</a:t>
            </a:r>
            <a:r>
              <a:rPr lang="zh-CN" altLang="en-US" b="1">
                <a:latin typeface="Times New Roman" panose="02020603050405020304" pitchFamily="18" charset="0"/>
                <a:ea typeface="黑体" panose="02010609060101010101" pitchFamily="49" charset="-122"/>
                <a:cs typeface="Times New Roman" panose="02020603050405020304" pitchFamily="18" charset="0"/>
              </a:rPr>
              <a:t>的值不同</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r>
              <a:rPr lang="en-US" altLang="zh-CN">
                <a:latin typeface="Times New Roman" panose="02020603050405020304" pitchFamily="18" charset="0"/>
                <a:ea typeface="黑体" panose="02010609060101010101" pitchFamily="49" charset="-122"/>
                <a:cs typeface="Times New Roman" panose="02020603050405020304" pitchFamily="18" charset="0"/>
              </a:rPr>
              <a:t>,</a:t>
            </a:r>
            <a:r>
              <a:rPr lang="zh-CN" altLang="en-US" b="1">
                <a:latin typeface="Times New Roman" panose="02020603050405020304" pitchFamily="18" charset="0"/>
                <a:ea typeface="黑体" panose="02010609060101010101" pitchFamily="49" charset="-122"/>
                <a:cs typeface="Times New Roman" panose="02020603050405020304" pitchFamily="18" charset="0"/>
              </a:rPr>
              <a:t>设</a:t>
            </a:r>
          </a:p>
        </p:txBody>
      </p:sp>
      <p:sp>
        <p:nvSpPr>
          <p:cNvPr id="13329" name="Rectangle 5">
            <a:extLst>
              <a:ext uri="{FF2B5EF4-FFF2-40B4-BE49-F238E27FC236}">
                <a16:creationId xmlns:a16="http://schemas.microsoft.com/office/drawing/2014/main" id="{66F1C030-AE16-234F-4DBB-172A388C0E73}"/>
              </a:ext>
            </a:extLst>
          </p:cNvPr>
          <p:cNvSpPr>
            <a:spLocks noChangeArrowheads="1"/>
          </p:cNvSpPr>
          <p:nvPr/>
        </p:nvSpPr>
        <p:spPr bwMode="auto">
          <a:xfrm>
            <a:off x="4438650" y="27098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5364" name="Object 4">
            <a:extLst>
              <a:ext uri="{FF2B5EF4-FFF2-40B4-BE49-F238E27FC236}">
                <a16:creationId xmlns:a16="http://schemas.microsoft.com/office/drawing/2014/main" id="{695D1755-2B4D-F546-19C8-07CB1C948427}"/>
              </a:ext>
            </a:extLst>
          </p:cNvPr>
          <p:cNvGraphicFramePr>
            <a:graphicFrameLocks noChangeAspect="1"/>
          </p:cNvGraphicFramePr>
          <p:nvPr/>
        </p:nvGraphicFramePr>
        <p:xfrm>
          <a:off x="5562600" y="381000"/>
          <a:ext cx="5105400" cy="2216150"/>
        </p:xfrm>
        <a:graphic>
          <a:graphicData uri="http://schemas.openxmlformats.org/presentationml/2006/ole">
            <mc:AlternateContent xmlns:mc="http://schemas.openxmlformats.org/markup-compatibility/2006">
              <mc:Choice xmlns:v="urn:schemas-microsoft-com:vml" Requires="v">
                <p:oleObj r:id="rId2" imgW="3315163" imgH="1438095" progId="Paint.Picture">
                  <p:embed/>
                </p:oleObj>
              </mc:Choice>
              <mc:Fallback>
                <p:oleObj r:id="rId2" imgW="3315163" imgH="1438095" progId="Paint.Picture">
                  <p:embed/>
                  <p:pic>
                    <p:nvPicPr>
                      <p:cNvPr id="15364" name="Object 4">
                        <a:extLst>
                          <a:ext uri="{FF2B5EF4-FFF2-40B4-BE49-F238E27FC236}">
                            <a16:creationId xmlns:a16="http://schemas.microsoft.com/office/drawing/2014/main" id="{695D1755-2B4D-F546-19C8-07CB1C948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81000"/>
                        <a:ext cx="5105400" cy="221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30" name="Rectangle 7">
            <a:extLst>
              <a:ext uri="{FF2B5EF4-FFF2-40B4-BE49-F238E27FC236}">
                <a16:creationId xmlns:a16="http://schemas.microsoft.com/office/drawing/2014/main" id="{52DAC83F-E306-9122-21E6-E5F55FD4A265}"/>
              </a:ext>
            </a:extLst>
          </p:cNvPr>
          <p:cNvSpPr>
            <a:spLocks noChangeArrowheads="1"/>
          </p:cNvSpPr>
          <p:nvPr/>
        </p:nvSpPr>
        <p:spPr bwMode="auto">
          <a:xfrm>
            <a:off x="5657850" y="33004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5366" name="Object 6">
            <a:extLst>
              <a:ext uri="{FF2B5EF4-FFF2-40B4-BE49-F238E27FC236}">
                <a16:creationId xmlns:a16="http://schemas.microsoft.com/office/drawing/2014/main" id="{BE81E4B0-2F79-C69F-036C-4B1AE8A6E839}"/>
              </a:ext>
            </a:extLst>
          </p:cNvPr>
          <p:cNvGraphicFramePr>
            <a:graphicFrameLocks noChangeAspect="1"/>
          </p:cNvGraphicFramePr>
          <p:nvPr/>
        </p:nvGraphicFramePr>
        <p:xfrm>
          <a:off x="2286000" y="1828801"/>
          <a:ext cx="1676400" cy="523875"/>
        </p:xfrm>
        <a:graphic>
          <a:graphicData uri="http://schemas.openxmlformats.org/presentationml/2006/ole">
            <mc:AlternateContent xmlns:mc="http://schemas.openxmlformats.org/markup-compatibility/2006">
              <mc:Choice xmlns:v="urn:schemas-microsoft-com:vml" Requires="v">
                <p:oleObj name="Equation" r:id="rId4" imgW="698400" imgH="215640" progId="Equation.3">
                  <p:embed/>
                </p:oleObj>
              </mc:Choice>
              <mc:Fallback>
                <p:oleObj name="Equation" r:id="rId4" imgW="698400" imgH="215640" progId="Equation.3">
                  <p:embed/>
                  <p:pic>
                    <p:nvPicPr>
                      <p:cNvPr id="15366" name="Object 6">
                        <a:extLst>
                          <a:ext uri="{FF2B5EF4-FFF2-40B4-BE49-F238E27FC236}">
                            <a16:creationId xmlns:a16="http://schemas.microsoft.com/office/drawing/2014/main" id="{BE81E4B0-2F79-C69F-036C-4B1AE8A6E8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828801"/>
                        <a:ext cx="1676400" cy="523875"/>
                      </a:xfrm>
                      <a:prstGeom prst="rect">
                        <a:avLst/>
                      </a:prstGeom>
                      <a:solidFill>
                        <a:srgbClr val="FFFFCC"/>
                      </a:solidFill>
                    </p:spPr>
                  </p:pic>
                </p:oleObj>
              </mc:Fallback>
            </mc:AlternateContent>
          </a:graphicData>
        </a:graphic>
      </p:graphicFrame>
      <p:sp>
        <p:nvSpPr>
          <p:cNvPr id="13331" name="Rectangle 9">
            <a:extLst>
              <a:ext uri="{FF2B5EF4-FFF2-40B4-BE49-F238E27FC236}">
                <a16:creationId xmlns:a16="http://schemas.microsoft.com/office/drawing/2014/main" id="{3949C09E-9355-0624-F0E1-612571D210AE}"/>
              </a:ext>
            </a:extLst>
          </p:cNvPr>
          <p:cNvSpPr>
            <a:spLocks noChangeArrowheads="1"/>
          </p:cNvSpPr>
          <p:nvPr/>
        </p:nvSpPr>
        <p:spPr bwMode="auto">
          <a:xfrm>
            <a:off x="5700713" y="33004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5368" name="Object 8">
            <a:extLst>
              <a:ext uri="{FF2B5EF4-FFF2-40B4-BE49-F238E27FC236}">
                <a16:creationId xmlns:a16="http://schemas.microsoft.com/office/drawing/2014/main" id="{96D34EB0-0C4A-78A2-08E5-EF42626C1566}"/>
              </a:ext>
            </a:extLst>
          </p:cNvPr>
          <p:cNvGraphicFramePr>
            <a:graphicFrameLocks noChangeAspect="1"/>
          </p:cNvGraphicFramePr>
          <p:nvPr/>
        </p:nvGraphicFramePr>
        <p:xfrm>
          <a:off x="3962400" y="1828800"/>
          <a:ext cx="1524000" cy="495300"/>
        </p:xfrm>
        <a:graphic>
          <a:graphicData uri="http://schemas.openxmlformats.org/presentationml/2006/ole">
            <mc:AlternateContent xmlns:mc="http://schemas.openxmlformats.org/markup-compatibility/2006">
              <mc:Choice xmlns:v="urn:schemas-microsoft-com:vml" Requires="v">
                <p:oleObj r:id="rId6" imgW="787058" imgH="253890" progId="Equation.3">
                  <p:embed/>
                </p:oleObj>
              </mc:Choice>
              <mc:Fallback>
                <p:oleObj r:id="rId6" imgW="787058" imgH="253890" progId="Equation.3">
                  <p:embed/>
                  <p:pic>
                    <p:nvPicPr>
                      <p:cNvPr id="15368" name="Object 8">
                        <a:extLst>
                          <a:ext uri="{FF2B5EF4-FFF2-40B4-BE49-F238E27FC236}">
                            <a16:creationId xmlns:a16="http://schemas.microsoft.com/office/drawing/2014/main" id="{96D34EB0-0C4A-78A2-08E5-EF42626C15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1828800"/>
                        <a:ext cx="1524000" cy="495300"/>
                      </a:xfrm>
                      <a:prstGeom prst="rect">
                        <a:avLst/>
                      </a:prstGeom>
                      <a:solidFill>
                        <a:srgbClr val="FFFFCC"/>
                      </a:solidFill>
                    </p:spPr>
                  </p:pic>
                </p:oleObj>
              </mc:Fallback>
            </mc:AlternateContent>
          </a:graphicData>
        </a:graphic>
      </p:graphicFrame>
      <p:sp>
        <p:nvSpPr>
          <p:cNvPr id="13332" name="Rectangle 11">
            <a:extLst>
              <a:ext uri="{FF2B5EF4-FFF2-40B4-BE49-F238E27FC236}">
                <a16:creationId xmlns:a16="http://schemas.microsoft.com/office/drawing/2014/main" id="{8D461771-A43D-CE8F-F3D9-DD02AB4E1E53}"/>
              </a:ext>
            </a:extLst>
          </p:cNvPr>
          <p:cNvSpPr>
            <a:spLocks noChangeArrowheads="1"/>
          </p:cNvSpPr>
          <p:nvPr/>
        </p:nvSpPr>
        <p:spPr bwMode="auto">
          <a:xfrm>
            <a:off x="5653088" y="33004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5370" name="Object 10">
            <a:extLst>
              <a:ext uri="{FF2B5EF4-FFF2-40B4-BE49-F238E27FC236}">
                <a16:creationId xmlns:a16="http://schemas.microsoft.com/office/drawing/2014/main" id="{EEC064DC-4415-C310-0AA0-959453E64419}"/>
              </a:ext>
            </a:extLst>
          </p:cNvPr>
          <p:cNvGraphicFramePr>
            <a:graphicFrameLocks noChangeAspect="1"/>
          </p:cNvGraphicFramePr>
          <p:nvPr/>
        </p:nvGraphicFramePr>
        <p:xfrm>
          <a:off x="2362200" y="2286000"/>
          <a:ext cx="1752600" cy="541338"/>
        </p:xfrm>
        <a:graphic>
          <a:graphicData uri="http://schemas.openxmlformats.org/presentationml/2006/ole">
            <mc:AlternateContent xmlns:mc="http://schemas.openxmlformats.org/markup-compatibility/2006">
              <mc:Choice xmlns:v="urn:schemas-microsoft-com:vml" Requires="v">
                <p:oleObj name="Equation" r:id="rId8" imgW="711000" imgH="215640" progId="Equation.3">
                  <p:embed/>
                </p:oleObj>
              </mc:Choice>
              <mc:Fallback>
                <p:oleObj name="Equation" r:id="rId8" imgW="711000" imgH="215640" progId="Equation.3">
                  <p:embed/>
                  <p:pic>
                    <p:nvPicPr>
                      <p:cNvPr id="15370" name="Object 10">
                        <a:extLst>
                          <a:ext uri="{FF2B5EF4-FFF2-40B4-BE49-F238E27FC236}">
                            <a16:creationId xmlns:a16="http://schemas.microsoft.com/office/drawing/2014/main" id="{EEC064DC-4415-C310-0AA0-959453E6441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2286000"/>
                        <a:ext cx="1752600" cy="541338"/>
                      </a:xfrm>
                      <a:prstGeom prst="rect">
                        <a:avLst/>
                      </a:prstGeom>
                      <a:solidFill>
                        <a:srgbClr val="CCFFCC"/>
                      </a:solidFill>
                    </p:spPr>
                  </p:pic>
                </p:oleObj>
              </mc:Fallback>
            </mc:AlternateContent>
          </a:graphicData>
        </a:graphic>
      </p:graphicFrame>
      <p:sp>
        <p:nvSpPr>
          <p:cNvPr id="13333" name="Rectangle 13">
            <a:extLst>
              <a:ext uri="{FF2B5EF4-FFF2-40B4-BE49-F238E27FC236}">
                <a16:creationId xmlns:a16="http://schemas.microsoft.com/office/drawing/2014/main" id="{20EF2064-EBCF-A2DE-8CB4-BFA42C4458FD}"/>
              </a:ext>
            </a:extLst>
          </p:cNvPr>
          <p:cNvSpPr>
            <a:spLocks noChangeArrowheads="1"/>
          </p:cNvSpPr>
          <p:nvPr/>
        </p:nvSpPr>
        <p:spPr bwMode="auto">
          <a:xfrm>
            <a:off x="5710238" y="33004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5372" name="Object 12">
            <a:extLst>
              <a:ext uri="{FF2B5EF4-FFF2-40B4-BE49-F238E27FC236}">
                <a16:creationId xmlns:a16="http://schemas.microsoft.com/office/drawing/2014/main" id="{05DB002F-52FB-EEB3-E345-EB88D03E5725}"/>
              </a:ext>
            </a:extLst>
          </p:cNvPr>
          <p:cNvGraphicFramePr>
            <a:graphicFrameLocks noChangeAspect="1"/>
          </p:cNvGraphicFramePr>
          <p:nvPr/>
        </p:nvGraphicFramePr>
        <p:xfrm>
          <a:off x="4114800" y="2362200"/>
          <a:ext cx="1447800" cy="482600"/>
        </p:xfrm>
        <a:graphic>
          <a:graphicData uri="http://schemas.openxmlformats.org/presentationml/2006/ole">
            <mc:AlternateContent xmlns:mc="http://schemas.openxmlformats.org/markup-compatibility/2006">
              <mc:Choice xmlns:v="urn:schemas-microsoft-com:vml" Requires="v">
                <p:oleObj r:id="rId10" imgW="774364" imgH="253890" progId="Equation.3">
                  <p:embed/>
                </p:oleObj>
              </mc:Choice>
              <mc:Fallback>
                <p:oleObj r:id="rId10" imgW="774364" imgH="253890" progId="Equation.3">
                  <p:embed/>
                  <p:pic>
                    <p:nvPicPr>
                      <p:cNvPr id="15372" name="Object 12">
                        <a:extLst>
                          <a:ext uri="{FF2B5EF4-FFF2-40B4-BE49-F238E27FC236}">
                            <a16:creationId xmlns:a16="http://schemas.microsoft.com/office/drawing/2014/main" id="{05DB002F-52FB-EEB3-E345-EB88D03E572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2362200"/>
                        <a:ext cx="1447800" cy="482600"/>
                      </a:xfrm>
                      <a:prstGeom prst="rect">
                        <a:avLst/>
                      </a:prstGeom>
                      <a:solidFill>
                        <a:srgbClr val="CCFFCC"/>
                      </a:solidFill>
                    </p:spPr>
                  </p:pic>
                </p:oleObj>
              </mc:Fallback>
            </mc:AlternateContent>
          </a:graphicData>
        </a:graphic>
      </p:graphicFrame>
      <p:graphicFrame>
        <p:nvGraphicFramePr>
          <p:cNvPr id="15379" name="Object 19">
            <a:extLst>
              <a:ext uri="{FF2B5EF4-FFF2-40B4-BE49-F238E27FC236}">
                <a16:creationId xmlns:a16="http://schemas.microsoft.com/office/drawing/2014/main" id="{05DAB9A3-1A4C-8D1A-8BDC-5EAA381CAFE4}"/>
              </a:ext>
            </a:extLst>
          </p:cNvPr>
          <p:cNvGraphicFramePr>
            <a:graphicFrameLocks noChangeAspect="1"/>
          </p:cNvGraphicFramePr>
          <p:nvPr/>
        </p:nvGraphicFramePr>
        <p:xfrm>
          <a:off x="2286001" y="2819401"/>
          <a:ext cx="7345363" cy="523875"/>
        </p:xfrm>
        <a:graphic>
          <a:graphicData uri="http://schemas.openxmlformats.org/presentationml/2006/ole">
            <mc:AlternateContent xmlns:mc="http://schemas.openxmlformats.org/markup-compatibility/2006">
              <mc:Choice xmlns:v="urn:schemas-microsoft-com:vml" Requires="v">
                <p:oleObj name="Equation" r:id="rId12" imgW="3060360" imgH="215640" progId="Equation.3">
                  <p:embed/>
                </p:oleObj>
              </mc:Choice>
              <mc:Fallback>
                <p:oleObj name="Equation" r:id="rId12" imgW="3060360" imgH="215640" progId="Equation.3">
                  <p:embed/>
                  <p:pic>
                    <p:nvPicPr>
                      <p:cNvPr id="15379" name="Object 19">
                        <a:extLst>
                          <a:ext uri="{FF2B5EF4-FFF2-40B4-BE49-F238E27FC236}">
                            <a16:creationId xmlns:a16="http://schemas.microsoft.com/office/drawing/2014/main" id="{05DAB9A3-1A4C-8D1A-8BDC-5EAA381CAFE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1" y="2819401"/>
                        <a:ext cx="7345363" cy="523875"/>
                      </a:xfrm>
                      <a:prstGeom prst="rect">
                        <a:avLst/>
                      </a:prstGeom>
                      <a:solidFill>
                        <a:srgbClr val="FFFF99"/>
                      </a:solidFill>
                    </p:spPr>
                  </p:pic>
                </p:oleObj>
              </mc:Fallback>
            </mc:AlternateContent>
          </a:graphicData>
        </a:graphic>
      </p:graphicFrame>
      <p:graphicFrame>
        <p:nvGraphicFramePr>
          <p:cNvPr id="15380" name="Object 20">
            <a:extLst>
              <a:ext uri="{FF2B5EF4-FFF2-40B4-BE49-F238E27FC236}">
                <a16:creationId xmlns:a16="http://schemas.microsoft.com/office/drawing/2014/main" id="{53C54D20-1267-9CDF-8750-5E32F6DB087B}"/>
              </a:ext>
            </a:extLst>
          </p:cNvPr>
          <p:cNvGraphicFramePr>
            <a:graphicFrameLocks noChangeAspect="1"/>
          </p:cNvGraphicFramePr>
          <p:nvPr/>
        </p:nvGraphicFramePr>
        <p:xfrm>
          <a:off x="2286001" y="3352801"/>
          <a:ext cx="6950075" cy="523875"/>
        </p:xfrm>
        <a:graphic>
          <a:graphicData uri="http://schemas.openxmlformats.org/presentationml/2006/ole">
            <mc:AlternateContent xmlns:mc="http://schemas.openxmlformats.org/markup-compatibility/2006">
              <mc:Choice xmlns:v="urn:schemas-microsoft-com:vml" Requires="v">
                <p:oleObj name="Equation" r:id="rId14" imgW="2895480" imgH="215640" progId="Equation.3">
                  <p:embed/>
                </p:oleObj>
              </mc:Choice>
              <mc:Fallback>
                <p:oleObj name="Equation" r:id="rId14" imgW="2895480" imgH="215640" progId="Equation.3">
                  <p:embed/>
                  <p:pic>
                    <p:nvPicPr>
                      <p:cNvPr id="15380" name="Object 20">
                        <a:extLst>
                          <a:ext uri="{FF2B5EF4-FFF2-40B4-BE49-F238E27FC236}">
                            <a16:creationId xmlns:a16="http://schemas.microsoft.com/office/drawing/2014/main" id="{53C54D20-1267-9CDF-8750-5E32F6DB087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1" y="3352801"/>
                        <a:ext cx="6950075" cy="523875"/>
                      </a:xfrm>
                      <a:prstGeom prst="rect">
                        <a:avLst/>
                      </a:prstGeom>
                      <a:solidFill>
                        <a:srgbClr val="CCFFCC"/>
                      </a:solidFill>
                    </p:spPr>
                  </p:pic>
                </p:oleObj>
              </mc:Fallback>
            </mc:AlternateContent>
          </a:graphicData>
        </a:graphic>
      </p:graphicFrame>
      <p:graphicFrame>
        <p:nvGraphicFramePr>
          <p:cNvPr id="15383" name="Object 23">
            <a:extLst>
              <a:ext uri="{FF2B5EF4-FFF2-40B4-BE49-F238E27FC236}">
                <a16:creationId xmlns:a16="http://schemas.microsoft.com/office/drawing/2014/main" id="{EF03BF6E-1DD3-72B4-06D9-58F038F8CE90}"/>
              </a:ext>
            </a:extLst>
          </p:cNvPr>
          <p:cNvGraphicFramePr>
            <a:graphicFrameLocks noChangeAspect="1"/>
          </p:cNvGraphicFramePr>
          <p:nvPr/>
        </p:nvGraphicFramePr>
        <p:xfrm>
          <a:off x="2286001" y="3886201"/>
          <a:ext cx="7345363" cy="523875"/>
        </p:xfrm>
        <a:graphic>
          <a:graphicData uri="http://schemas.openxmlformats.org/presentationml/2006/ole">
            <mc:AlternateContent xmlns:mc="http://schemas.openxmlformats.org/markup-compatibility/2006">
              <mc:Choice xmlns:v="urn:schemas-microsoft-com:vml" Requires="v">
                <p:oleObj name="Equation" r:id="rId16" imgW="3060360" imgH="215640" progId="Equation.3">
                  <p:embed/>
                </p:oleObj>
              </mc:Choice>
              <mc:Fallback>
                <p:oleObj name="Equation" r:id="rId16" imgW="3060360" imgH="215640" progId="Equation.3">
                  <p:embed/>
                  <p:pic>
                    <p:nvPicPr>
                      <p:cNvPr id="15383" name="Object 23">
                        <a:extLst>
                          <a:ext uri="{FF2B5EF4-FFF2-40B4-BE49-F238E27FC236}">
                            <a16:creationId xmlns:a16="http://schemas.microsoft.com/office/drawing/2014/main" id="{EF03BF6E-1DD3-72B4-06D9-58F038F8CE9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86001" y="3886201"/>
                        <a:ext cx="7345363" cy="523875"/>
                      </a:xfrm>
                      <a:prstGeom prst="rect">
                        <a:avLst/>
                      </a:prstGeom>
                      <a:solidFill>
                        <a:srgbClr val="FFFF99"/>
                      </a:solidFill>
                    </p:spPr>
                  </p:pic>
                </p:oleObj>
              </mc:Fallback>
            </mc:AlternateContent>
          </a:graphicData>
        </a:graphic>
      </p:graphicFrame>
      <p:graphicFrame>
        <p:nvGraphicFramePr>
          <p:cNvPr id="15384" name="Object 24">
            <a:extLst>
              <a:ext uri="{FF2B5EF4-FFF2-40B4-BE49-F238E27FC236}">
                <a16:creationId xmlns:a16="http://schemas.microsoft.com/office/drawing/2014/main" id="{4222DE73-50B9-FF10-80F8-DBCE9B43FC10}"/>
              </a:ext>
            </a:extLst>
          </p:cNvPr>
          <p:cNvGraphicFramePr>
            <a:graphicFrameLocks noChangeAspect="1"/>
          </p:cNvGraphicFramePr>
          <p:nvPr/>
        </p:nvGraphicFramePr>
        <p:xfrm>
          <a:off x="2286000" y="4419601"/>
          <a:ext cx="7651750" cy="1014413"/>
        </p:xfrm>
        <a:graphic>
          <a:graphicData uri="http://schemas.openxmlformats.org/presentationml/2006/ole">
            <mc:AlternateContent xmlns:mc="http://schemas.openxmlformats.org/markup-compatibility/2006">
              <mc:Choice xmlns:v="urn:schemas-microsoft-com:vml" Requires="v">
                <p:oleObj name="Equation" r:id="rId18" imgW="3251160" imgH="431640" progId="Equation.3">
                  <p:embed/>
                </p:oleObj>
              </mc:Choice>
              <mc:Fallback>
                <p:oleObj name="Equation" r:id="rId18" imgW="3251160" imgH="431640" progId="Equation.3">
                  <p:embed/>
                  <p:pic>
                    <p:nvPicPr>
                      <p:cNvPr id="15384" name="Object 24">
                        <a:extLst>
                          <a:ext uri="{FF2B5EF4-FFF2-40B4-BE49-F238E27FC236}">
                            <a16:creationId xmlns:a16="http://schemas.microsoft.com/office/drawing/2014/main" id="{4222DE73-50B9-FF10-80F8-DBCE9B43FC1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86000" y="4419601"/>
                        <a:ext cx="7651750" cy="1014413"/>
                      </a:xfrm>
                      <a:prstGeom prst="rect">
                        <a:avLst/>
                      </a:prstGeom>
                      <a:solidFill>
                        <a:srgbClr val="FFCC99"/>
                      </a:solidFill>
                    </p:spPr>
                  </p:pic>
                </p:oleObj>
              </mc:Fallback>
            </mc:AlternateContent>
          </a:graphicData>
        </a:graphic>
      </p:graphicFrame>
      <p:sp>
        <p:nvSpPr>
          <p:cNvPr id="13334" name="Rectangle 27">
            <a:extLst>
              <a:ext uri="{FF2B5EF4-FFF2-40B4-BE49-F238E27FC236}">
                <a16:creationId xmlns:a16="http://schemas.microsoft.com/office/drawing/2014/main" id="{C223BF38-8BF5-7C2B-B60F-0E8E625CD080}"/>
              </a:ext>
            </a:extLst>
          </p:cNvPr>
          <p:cNvSpPr>
            <a:spLocks noChangeArrowheads="1"/>
          </p:cNvSpPr>
          <p:nvPr/>
        </p:nvSpPr>
        <p:spPr bwMode="auto">
          <a:xfrm>
            <a:off x="5438775" y="32575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5386" name="Object 26">
            <a:extLst>
              <a:ext uri="{FF2B5EF4-FFF2-40B4-BE49-F238E27FC236}">
                <a16:creationId xmlns:a16="http://schemas.microsoft.com/office/drawing/2014/main" id="{AAC11FDE-FC0B-5156-7F79-CCC977268E51}"/>
              </a:ext>
            </a:extLst>
          </p:cNvPr>
          <p:cNvGraphicFramePr>
            <a:graphicFrameLocks noChangeAspect="1"/>
          </p:cNvGraphicFramePr>
          <p:nvPr/>
        </p:nvGraphicFramePr>
        <p:xfrm>
          <a:off x="4343401" y="5562600"/>
          <a:ext cx="4513263" cy="655638"/>
        </p:xfrm>
        <a:graphic>
          <a:graphicData uri="http://schemas.openxmlformats.org/presentationml/2006/ole">
            <mc:AlternateContent xmlns:mc="http://schemas.openxmlformats.org/markup-compatibility/2006">
              <mc:Choice xmlns:v="urn:schemas-microsoft-com:vml" Requires="v">
                <p:oleObj name="Equation" r:id="rId20" imgW="1777680" imgH="253800" progId="Equation.3">
                  <p:embed/>
                </p:oleObj>
              </mc:Choice>
              <mc:Fallback>
                <p:oleObj name="Equation" r:id="rId20" imgW="1777680" imgH="253800" progId="Equation.3">
                  <p:embed/>
                  <p:pic>
                    <p:nvPicPr>
                      <p:cNvPr id="15386" name="Object 26">
                        <a:extLst>
                          <a:ext uri="{FF2B5EF4-FFF2-40B4-BE49-F238E27FC236}">
                            <a16:creationId xmlns:a16="http://schemas.microsoft.com/office/drawing/2014/main" id="{AAC11FDE-FC0B-5156-7F79-CCC977268E5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43401" y="5562600"/>
                        <a:ext cx="4513263" cy="655638"/>
                      </a:xfrm>
                      <a:prstGeom prst="rect">
                        <a:avLst/>
                      </a:prstGeom>
                      <a:solidFill>
                        <a:srgbClr val="FFFF99"/>
                      </a:solidFill>
                    </p:spPr>
                  </p:pic>
                </p:oleObj>
              </mc:Fallback>
            </mc:AlternateContent>
          </a:graphicData>
        </a:graphic>
      </p:graphicFrame>
      <p:sp>
        <p:nvSpPr>
          <p:cNvPr id="13335" name="Rectangle 29">
            <a:extLst>
              <a:ext uri="{FF2B5EF4-FFF2-40B4-BE49-F238E27FC236}">
                <a16:creationId xmlns:a16="http://schemas.microsoft.com/office/drawing/2014/main" id="{C1D32179-1C83-797B-DAE2-AA5C9DAA0D51}"/>
              </a:ext>
            </a:extLst>
          </p:cNvPr>
          <p:cNvSpPr>
            <a:spLocks noChangeArrowheads="1"/>
          </p:cNvSpPr>
          <p:nvPr/>
        </p:nvSpPr>
        <p:spPr bwMode="auto">
          <a:xfrm>
            <a:off x="5610225" y="32385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5388" name="Object 28">
            <a:extLst>
              <a:ext uri="{FF2B5EF4-FFF2-40B4-BE49-F238E27FC236}">
                <a16:creationId xmlns:a16="http://schemas.microsoft.com/office/drawing/2014/main" id="{A4AEC152-449D-6076-DCD8-6D1D88F4C9A8}"/>
              </a:ext>
            </a:extLst>
          </p:cNvPr>
          <p:cNvGraphicFramePr>
            <a:graphicFrameLocks noChangeAspect="1"/>
          </p:cNvGraphicFramePr>
          <p:nvPr/>
        </p:nvGraphicFramePr>
        <p:xfrm>
          <a:off x="2362201" y="5562600"/>
          <a:ext cx="1852613" cy="596900"/>
        </p:xfrm>
        <a:graphic>
          <a:graphicData uri="http://schemas.openxmlformats.org/presentationml/2006/ole">
            <mc:AlternateContent xmlns:mc="http://schemas.openxmlformats.org/markup-compatibility/2006">
              <mc:Choice xmlns:v="urn:schemas-microsoft-com:vml" Requires="v">
                <p:oleObj name="Equation" r:id="rId22" imgW="787320" imgH="253800" progId="Equation.3">
                  <p:embed/>
                </p:oleObj>
              </mc:Choice>
              <mc:Fallback>
                <p:oleObj name="Equation" r:id="rId22" imgW="787320" imgH="253800" progId="Equation.3">
                  <p:embed/>
                  <p:pic>
                    <p:nvPicPr>
                      <p:cNvPr id="15388" name="Object 28">
                        <a:extLst>
                          <a:ext uri="{FF2B5EF4-FFF2-40B4-BE49-F238E27FC236}">
                            <a16:creationId xmlns:a16="http://schemas.microsoft.com/office/drawing/2014/main" id="{A4AEC152-449D-6076-DCD8-6D1D88F4C9A8}"/>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62201" y="5562600"/>
                        <a:ext cx="1852613" cy="596900"/>
                      </a:xfrm>
                      <a:prstGeom prst="rect">
                        <a:avLst/>
                      </a:prstGeom>
                      <a:solidFill>
                        <a:srgbClr val="FFFF99"/>
                      </a:solidFill>
                    </p:spPr>
                  </p:pic>
                </p:oleObj>
              </mc:Fallback>
            </mc:AlternateContent>
          </a:graphicData>
        </a:graphic>
      </p:graphicFrame>
      <p:sp>
        <p:nvSpPr>
          <p:cNvPr id="15390" name="AutoShape 30">
            <a:extLst>
              <a:ext uri="{FF2B5EF4-FFF2-40B4-BE49-F238E27FC236}">
                <a16:creationId xmlns:a16="http://schemas.microsoft.com/office/drawing/2014/main" id="{18F69779-0F48-07FF-42FF-BCCC9BE3868D}"/>
              </a:ext>
            </a:extLst>
          </p:cNvPr>
          <p:cNvSpPr>
            <a:spLocks/>
          </p:cNvSpPr>
          <p:nvPr/>
        </p:nvSpPr>
        <p:spPr bwMode="auto">
          <a:xfrm>
            <a:off x="8763000" y="6172201"/>
            <a:ext cx="1417638" cy="403225"/>
          </a:xfrm>
          <a:prstGeom prst="borderCallout2">
            <a:avLst>
              <a:gd name="adj1" fmla="val 28347"/>
              <a:gd name="adj2" fmla="val -5375"/>
              <a:gd name="adj3" fmla="val 28347"/>
              <a:gd name="adj4" fmla="val -44009"/>
              <a:gd name="adj5" fmla="val -31889"/>
              <a:gd name="adj6" fmla="val -75366"/>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a:t>耦合系数</a:t>
            </a:r>
          </a:p>
        </p:txBody>
      </p:sp>
      <p:sp>
        <p:nvSpPr>
          <p:cNvPr id="15391" name="AutoShape 31">
            <a:extLst>
              <a:ext uri="{FF2B5EF4-FFF2-40B4-BE49-F238E27FC236}">
                <a16:creationId xmlns:a16="http://schemas.microsoft.com/office/drawing/2014/main" id="{C47521CD-FB7A-CAE8-0A63-3F6E1ECFACD8}"/>
              </a:ext>
            </a:extLst>
          </p:cNvPr>
          <p:cNvSpPr>
            <a:spLocks/>
          </p:cNvSpPr>
          <p:nvPr/>
        </p:nvSpPr>
        <p:spPr bwMode="auto">
          <a:xfrm>
            <a:off x="5257800" y="0"/>
            <a:ext cx="1379538" cy="838200"/>
          </a:xfrm>
          <a:prstGeom prst="borderCallout2">
            <a:avLst>
              <a:gd name="adj1" fmla="val 13634"/>
              <a:gd name="adj2" fmla="val 105523"/>
              <a:gd name="adj3" fmla="val 13634"/>
              <a:gd name="adj4" fmla="val 130727"/>
              <a:gd name="adj5" fmla="val 87310"/>
              <a:gd name="adj6" fmla="val 156847"/>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b="1"/>
              <a:t>几何尺寸相同</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7" name="Rectangle 2">
            <a:extLst>
              <a:ext uri="{FF2B5EF4-FFF2-40B4-BE49-F238E27FC236}">
                <a16:creationId xmlns:a16="http://schemas.microsoft.com/office/drawing/2014/main" id="{2D439B38-0867-9AA9-79F1-EE2B7632EFE9}"/>
              </a:ext>
            </a:extLst>
          </p:cNvPr>
          <p:cNvSpPr>
            <a:spLocks noGrp="1" noChangeArrowheads="1"/>
          </p:cNvSpPr>
          <p:nvPr>
            <p:ph type="title"/>
          </p:nvPr>
        </p:nvSpPr>
        <p:spPr>
          <a:xfrm>
            <a:off x="2209801" y="228600"/>
            <a:ext cx="4606925" cy="762000"/>
          </a:xfrm>
        </p:spPr>
        <p:txBody>
          <a:bodyPr/>
          <a:lstStyle/>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磁能 </a:t>
            </a:r>
            <a:r>
              <a:rPr lang="en-US" altLang="zh-CN" sz="3600" b="1">
                <a:latin typeface="Times New Roman" panose="02020603050405020304" pitchFamily="18" charset="0"/>
                <a:ea typeface="黑体" panose="02010609060101010101" pitchFamily="49" charset="-122"/>
                <a:cs typeface="Times New Roman" panose="02020603050405020304" pitchFamily="18" charset="0"/>
              </a:rPr>
              <a:t>p196/213</a:t>
            </a:r>
            <a:endParaRPr lang="en-US" altLang="zh-CN"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507" name="Rectangle 3">
            <a:extLst>
              <a:ext uri="{FF2B5EF4-FFF2-40B4-BE49-F238E27FC236}">
                <a16:creationId xmlns:a16="http://schemas.microsoft.com/office/drawing/2014/main" id="{EE904C62-7FB1-5450-D72D-D101A8087CF2}"/>
              </a:ext>
            </a:extLst>
          </p:cNvPr>
          <p:cNvSpPr>
            <a:spLocks noGrp="1" noChangeArrowheads="1"/>
          </p:cNvSpPr>
          <p:nvPr>
            <p:ph type="body" idx="1"/>
          </p:nvPr>
        </p:nvSpPr>
        <p:spPr>
          <a:xfrm>
            <a:off x="2133600" y="1066800"/>
            <a:ext cx="4876800" cy="4191000"/>
          </a:xfrm>
        </p:spPr>
        <p:txBody>
          <a:bodyPr/>
          <a:lstStyle/>
          <a:p>
            <a:pPr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自感磁能</a:t>
            </a:r>
          </a:p>
          <a:p>
            <a:pPr lvl="1"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开关接通</a:t>
            </a:r>
            <a:r>
              <a:rPr lang="en-US" altLang="zh-CN" b="1">
                <a:latin typeface="Times New Roman" panose="02020603050405020304" pitchFamily="18" charset="0"/>
                <a:ea typeface="黑体" panose="02010609060101010101" pitchFamily="49" charset="-122"/>
                <a:cs typeface="Times New Roman" panose="02020603050405020304" pitchFamily="18" charset="0"/>
              </a:rPr>
              <a:t>1  I </a:t>
            </a:r>
            <a:r>
              <a:rPr lang="zh-CN" altLang="en-US" b="1">
                <a:latin typeface="Times New Roman" panose="02020603050405020304" pitchFamily="18" charset="0"/>
                <a:ea typeface="黑体" panose="02010609060101010101" pitchFamily="49" charset="-122"/>
                <a:cs typeface="Times New Roman" panose="02020603050405020304" pitchFamily="18" charset="0"/>
              </a:rPr>
              <a:t>增加 </a:t>
            </a:r>
            <a:r>
              <a:rPr lang="en-US" altLang="zh-CN" b="1">
                <a:latin typeface="Times New Roman" panose="02020603050405020304" pitchFamily="18" charset="0"/>
                <a:ea typeface="黑体" panose="02010609060101010101" pitchFamily="49" charset="-122"/>
                <a:cs typeface="Times New Roman" panose="02020603050405020304" pitchFamily="18" charset="0"/>
              </a:rPr>
              <a:t>Ф</a:t>
            </a:r>
            <a:r>
              <a:rPr lang="zh-CN" altLang="en-US" b="1">
                <a:latin typeface="Times New Roman" panose="02020603050405020304" pitchFamily="18" charset="0"/>
                <a:ea typeface="黑体" panose="02010609060101010101" pitchFamily="49" charset="-122"/>
                <a:cs typeface="Times New Roman" panose="02020603050405020304" pitchFamily="18" charset="0"/>
              </a:rPr>
              <a:t>增加</a:t>
            </a:r>
            <a:r>
              <a:rPr lang="zh-CN" altLang="en-US"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b="1" baseline="-25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L</a:t>
            </a:r>
            <a:r>
              <a:rPr lang="zh-CN" altLang="en-US"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方向与</a:t>
            </a:r>
            <a:r>
              <a:rPr lang="en-US" altLang="zh-CN"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I</a:t>
            </a:r>
            <a:r>
              <a:rPr lang="zh-CN" altLang="en-US"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方向相反 </a:t>
            </a:r>
          </a:p>
          <a:p>
            <a:pPr lvl="1"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电源做功 </a:t>
            </a:r>
          </a:p>
          <a:p>
            <a:pPr lvl="2"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产生焦耳热</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a:p>
            <a:pPr lvl="2" algn="just"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因抵消感应电流多做功，使电路中电流达到</a:t>
            </a:r>
            <a:r>
              <a:rPr lang="en-US" altLang="zh-CN" b="1">
                <a:latin typeface="Times New Roman" panose="02020603050405020304" pitchFamily="18" charset="0"/>
                <a:ea typeface="黑体" panose="02010609060101010101" pitchFamily="49" charset="-122"/>
                <a:cs typeface="Times New Roman" panose="02020603050405020304" pitchFamily="18" charset="0"/>
              </a:rPr>
              <a:t>I</a:t>
            </a:r>
            <a:r>
              <a:rPr lang="zh-CN" altLang="en-US" b="1">
                <a:latin typeface="Times New Roman" panose="02020603050405020304" pitchFamily="18" charset="0"/>
                <a:ea typeface="黑体" panose="02010609060101010101" pitchFamily="49" charset="-122"/>
                <a:cs typeface="Times New Roman" panose="02020603050405020304" pitchFamily="18" charset="0"/>
              </a:rPr>
              <a:t>值</a:t>
            </a: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a:p>
            <a:pPr lvl="2" eaLnBrk="1" hangingPunct="1"/>
            <a:r>
              <a:rPr lang="zh-CN" altLang="en-US" b="1">
                <a:latin typeface="Times New Roman" panose="02020603050405020304" pitchFamily="18" charset="0"/>
                <a:ea typeface="黑体" panose="02010609060101010101" pitchFamily="49" charset="-122"/>
                <a:cs typeface="Times New Roman" panose="02020603050405020304" pitchFamily="18" charset="0"/>
              </a:rPr>
              <a:t>电源克服感应电动势所做的功 </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p:txBody>
      </p:sp>
      <p:graphicFrame>
        <p:nvGraphicFramePr>
          <p:cNvPr id="21508" name="Object 4">
            <a:extLst>
              <a:ext uri="{FF2B5EF4-FFF2-40B4-BE49-F238E27FC236}">
                <a16:creationId xmlns:a16="http://schemas.microsoft.com/office/drawing/2014/main" id="{6B9D167F-778D-377D-2273-7E80C1665822}"/>
              </a:ext>
            </a:extLst>
          </p:cNvPr>
          <p:cNvGraphicFramePr>
            <a:graphicFrameLocks noChangeAspect="1"/>
          </p:cNvGraphicFramePr>
          <p:nvPr/>
        </p:nvGraphicFramePr>
        <p:xfrm>
          <a:off x="7162800" y="228601"/>
          <a:ext cx="3505200" cy="2303463"/>
        </p:xfrm>
        <a:graphic>
          <a:graphicData uri="http://schemas.openxmlformats.org/presentationml/2006/ole">
            <mc:AlternateContent xmlns:mc="http://schemas.openxmlformats.org/markup-compatibility/2006">
              <mc:Choice xmlns:v="urn:schemas-microsoft-com:vml" Requires="v">
                <p:oleObj r:id="rId2" imgW="2476190" imgH="1628571" progId="Paint.Picture">
                  <p:embed/>
                </p:oleObj>
              </mc:Choice>
              <mc:Fallback>
                <p:oleObj r:id="rId2" imgW="2476190" imgH="1628571" progId="Paint.Picture">
                  <p:embed/>
                  <p:pic>
                    <p:nvPicPr>
                      <p:cNvPr id="21508" name="Object 4">
                        <a:extLst>
                          <a:ext uri="{FF2B5EF4-FFF2-40B4-BE49-F238E27FC236}">
                            <a16:creationId xmlns:a16="http://schemas.microsoft.com/office/drawing/2014/main" id="{6B9D167F-778D-377D-2273-7E80C1665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28601"/>
                        <a:ext cx="3505200" cy="2303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9" name="Rectangle 7">
            <a:extLst>
              <a:ext uri="{FF2B5EF4-FFF2-40B4-BE49-F238E27FC236}">
                <a16:creationId xmlns:a16="http://schemas.microsoft.com/office/drawing/2014/main" id="{8711D779-8AA5-0107-F0FA-AD6F45E94380}"/>
              </a:ext>
            </a:extLst>
          </p:cNvPr>
          <p:cNvSpPr>
            <a:spLocks noChangeArrowheads="1"/>
          </p:cNvSpPr>
          <p:nvPr/>
        </p:nvSpPr>
        <p:spPr bwMode="auto">
          <a:xfrm>
            <a:off x="5276850" y="330041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1510" name="Object 6">
            <a:extLst>
              <a:ext uri="{FF2B5EF4-FFF2-40B4-BE49-F238E27FC236}">
                <a16:creationId xmlns:a16="http://schemas.microsoft.com/office/drawing/2014/main" id="{072ED3DF-0D12-B341-A4A4-203BD6C4EB0A}"/>
              </a:ext>
            </a:extLst>
          </p:cNvPr>
          <p:cNvGraphicFramePr>
            <a:graphicFrameLocks noChangeAspect="1"/>
          </p:cNvGraphicFramePr>
          <p:nvPr/>
        </p:nvGraphicFramePr>
        <p:xfrm>
          <a:off x="7281863" y="2532063"/>
          <a:ext cx="3040062" cy="595312"/>
        </p:xfrm>
        <a:graphic>
          <a:graphicData uri="http://schemas.openxmlformats.org/presentationml/2006/ole">
            <mc:AlternateContent xmlns:mc="http://schemas.openxmlformats.org/markup-compatibility/2006">
              <mc:Choice xmlns:v="urn:schemas-microsoft-com:vml" Requires="v">
                <p:oleObj name="Equation" r:id="rId4" imgW="1117440" imgH="215640" progId="Equation.3">
                  <p:embed/>
                </p:oleObj>
              </mc:Choice>
              <mc:Fallback>
                <p:oleObj name="Equation" r:id="rId4" imgW="1117440" imgH="215640" progId="Equation.3">
                  <p:embed/>
                  <p:pic>
                    <p:nvPicPr>
                      <p:cNvPr id="21510" name="Object 6">
                        <a:extLst>
                          <a:ext uri="{FF2B5EF4-FFF2-40B4-BE49-F238E27FC236}">
                            <a16:creationId xmlns:a16="http://schemas.microsoft.com/office/drawing/2014/main" id="{072ED3DF-0D12-B341-A4A4-203BD6C4EB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1863" y="2532063"/>
                        <a:ext cx="3040062"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0" name="Rectangle 9">
            <a:extLst>
              <a:ext uri="{FF2B5EF4-FFF2-40B4-BE49-F238E27FC236}">
                <a16:creationId xmlns:a16="http://schemas.microsoft.com/office/drawing/2014/main" id="{2C0C74BA-8DF9-6ECF-9DEC-5ECADD266D06}"/>
              </a:ext>
            </a:extLst>
          </p:cNvPr>
          <p:cNvSpPr>
            <a:spLocks noChangeArrowheads="1"/>
          </p:cNvSpPr>
          <p:nvPr/>
        </p:nvSpPr>
        <p:spPr bwMode="auto">
          <a:xfrm>
            <a:off x="5557838" y="31765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1512" name="Object 8">
            <a:extLst>
              <a:ext uri="{FF2B5EF4-FFF2-40B4-BE49-F238E27FC236}">
                <a16:creationId xmlns:a16="http://schemas.microsoft.com/office/drawing/2014/main" id="{DEEE78FB-510E-2B14-0128-1C2D5D70D00D}"/>
              </a:ext>
            </a:extLst>
          </p:cNvPr>
          <p:cNvGraphicFramePr>
            <a:graphicFrameLocks noChangeAspect="1"/>
          </p:cNvGraphicFramePr>
          <p:nvPr/>
        </p:nvGraphicFramePr>
        <p:xfrm>
          <a:off x="7913688" y="3232150"/>
          <a:ext cx="1998662" cy="922338"/>
        </p:xfrm>
        <a:graphic>
          <a:graphicData uri="http://schemas.openxmlformats.org/presentationml/2006/ole">
            <mc:AlternateContent xmlns:mc="http://schemas.openxmlformats.org/markup-compatibility/2006">
              <mc:Choice xmlns:v="urn:schemas-microsoft-com:vml" Requires="v">
                <p:oleObj name="Equation" r:id="rId6" imgW="850680" imgH="393480" progId="Equation.3">
                  <p:embed/>
                </p:oleObj>
              </mc:Choice>
              <mc:Fallback>
                <p:oleObj name="Equation" r:id="rId6" imgW="850680" imgH="393480" progId="Equation.3">
                  <p:embed/>
                  <p:pic>
                    <p:nvPicPr>
                      <p:cNvPr id="21512" name="Object 8">
                        <a:extLst>
                          <a:ext uri="{FF2B5EF4-FFF2-40B4-BE49-F238E27FC236}">
                            <a16:creationId xmlns:a16="http://schemas.microsoft.com/office/drawing/2014/main" id="{DEEE78FB-510E-2B14-0128-1C2D5D70D0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13688" y="3232150"/>
                        <a:ext cx="1998662" cy="92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1" name="Rectangle 11">
            <a:extLst>
              <a:ext uri="{FF2B5EF4-FFF2-40B4-BE49-F238E27FC236}">
                <a16:creationId xmlns:a16="http://schemas.microsoft.com/office/drawing/2014/main" id="{614CC3D9-289C-E8AF-9685-6444FD799F61}"/>
              </a:ext>
            </a:extLst>
          </p:cNvPr>
          <p:cNvSpPr>
            <a:spLocks noChangeArrowheads="1"/>
          </p:cNvSpPr>
          <p:nvPr/>
        </p:nvSpPr>
        <p:spPr bwMode="auto">
          <a:xfrm>
            <a:off x="5181600" y="31765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1514" name="Object 10">
            <a:extLst>
              <a:ext uri="{FF2B5EF4-FFF2-40B4-BE49-F238E27FC236}">
                <a16:creationId xmlns:a16="http://schemas.microsoft.com/office/drawing/2014/main" id="{107F52A9-1006-CBA7-BBCA-30962585D2EA}"/>
              </a:ext>
            </a:extLst>
          </p:cNvPr>
          <p:cNvGraphicFramePr>
            <a:graphicFrameLocks noChangeAspect="1"/>
          </p:cNvGraphicFramePr>
          <p:nvPr/>
        </p:nvGraphicFramePr>
        <p:xfrm>
          <a:off x="6781800" y="4038600"/>
          <a:ext cx="3657600" cy="1011238"/>
        </p:xfrm>
        <a:graphic>
          <a:graphicData uri="http://schemas.openxmlformats.org/presentationml/2006/ole">
            <mc:AlternateContent xmlns:mc="http://schemas.openxmlformats.org/markup-compatibility/2006">
              <mc:Choice xmlns:v="urn:schemas-microsoft-com:vml" Requires="v">
                <p:oleObj r:id="rId8" imgW="1422400" imgH="393700" progId="Equation.3">
                  <p:embed/>
                </p:oleObj>
              </mc:Choice>
              <mc:Fallback>
                <p:oleObj r:id="rId8" imgW="1422400" imgH="393700" progId="Equation.3">
                  <p:embed/>
                  <p:pic>
                    <p:nvPicPr>
                      <p:cNvPr id="21514" name="Object 10">
                        <a:extLst>
                          <a:ext uri="{FF2B5EF4-FFF2-40B4-BE49-F238E27FC236}">
                            <a16:creationId xmlns:a16="http://schemas.microsoft.com/office/drawing/2014/main" id="{107F52A9-1006-CBA7-BBCA-30962585D2E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81800" y="4038600"/>
                        <a:ext cx="3657600" cy="1011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2" name="Rectangle 13">
            <a:extLst>
              <a:ext uri="{FF2B5EF4-FFF2-40B4-BE49-F238E27FC236}">
                <a16:creationId xmlns:a16="http://schemas.microsoft.com/office/drawing/2014/main" id="{234E9791-496C-FB6D-47A7-C16D3BD018DF}"/>
              </a:ext>
            </a:extLst>
          </p:cNvPr>
          <p:cNvSpPr>
            <a:spLocks noChangeArrowheads="1"/>
          </p:cNvSpPr>
          <p:nvPr/>
        </p:nvSpPr>
        <p:spPr bwMode="auto">
          <a:xfrm>
            <a:off x="5057775" y="31765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21516" name="Object 12">
            <a:extLst>
              <a:ext uri="{FF2B5EF4-FFF2-40B4-BE49-F238E27FC236}">
                <a16:creationId xmlns:a16="http://schemas.microsoft.com/office/drawing/2014/main" id="{20E7CD62-C502-63FE-A228-5FFA345B033E}"/>
              </a:ext>
            </a:extLst>
          </p:cNvPr>
          <p:cNvGraphicFramePr>
            <a:graphicFrameLocks noChangeAspect="1"/>
          </p:cNvGraphicFramePr>
          <p:nvPr/>
        </p:nvGraphicFramePr>
        <p:xfrm>
          <a:off x="3575050" y="5210175"/>
          <a:ext cx="4241800" cy="1049338"/>
        </p:xfrm>
        <a:graphic>
          <a:graphicData uri="http://schemas.openxmlformats.org/presentationml/2006/ole">
            <mc:AlternateContent xmlns:mc="http://schemas.openxmlformats.org/markup-compatibility/2006">
              <mc:Choice xmlns:v="urn:schemas-microsoft-com:vml" Requires="v">
                <p:oleObj name="公式" r:id="rId10" imgW="1600200" imgH="393480" progId="Equation.3">
                  <p:embed/>
                </p:oleObj>
              </mc:Choice>
              <mc:Fallback>
                <p:oleObj name="公式" r:id="rId10" imgW="1600200" imgH="393480" progId="Equation.3">
                  <p:embed/>
                  <p:pic>
                    <p:nvPicPr>
                      <p:cNvPr id="21516" name="Object 12">
                        <a:extLst>
                          <a:ext uri="{FF2B5EF4-FFF2-40B4-BE49-F238E27FC236}">
                            <a16:creationId xmlns:a16="http://schemas.microsoft.com/office/drawing/2014/main" id="{20E7CD62-C502-63FE-A228-5FFA345B033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75050" y="5210175"/>
                        <a:ext cx="4241800" cy="1049338"/>
                      </a:xfrm>
                      <a:prstGeom prst="rect">
                        <a:avLst/>
                      </a:prstGeom>
                      <a:solidFill>
                        <a:srgbClr val="FFFF99"/>
                      </a:solidFill>
                    </p:spPr>
                  </p:pic>
                </p:oleObj>
              </mc:Fallback>
            </mc:AlternateContent>
          </a:graphicData>
        </a:graphic>
      </p:graphicFrame>
      <p:sp>
        <p:nvSpPr>
          <p:cNvPr id="21518" name="AutoShape 14">
            <a:extLst>
              <a:ext uri="{FF2B5EF4-FFF2-40B4-BE49-F238E27FC236}">
                <a16:creationId xmlns:a16="http://schemas.microsoft.com/office/drawing/2014/main" id="{1F092045-8849-7746-F771-1C00ECE2F514}"/>
              </a:ext>
            </a:extLst>
          </p:cNvPr>
          <p:cNvSpPr>
            <a:spLocks/>
          </p:cNvSpPr>
          <p:nvPr/>
        </p:nvSpPr>
        <p:spPr bwMode="auto">
          <a:xfrm>
            <a:off x="1736726" y="2895600"/>
            <a:ext cx="1006475" cy="3810000"/>
          </a:xfrm>
          <a:prstGeom prst="borderCallout2">
            <a:avLst>
              <a:gd name="adj1" fmla="val 3000"/>
              <a:gd name="adj2" fmla="val 107569"/>
              <a:gd name="adj3" fmla="val 3000"/>
              <a:gd name="adj4" fmla="val 158046"/>
              <a:gd name="adj5" fmla="val 72000"/>
              <a:gd name="adj6" fmla="val 210569"/>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1">
                <a:latin typeface="宋体" panose="02010600030101010101" pitchFamily="2" charset="-122"/>
              </a:rPr>
              <a:t>线圈中电流从</a:t>
            </a:r>
            <a:r>
              <a:rPr lang="en-US" altLang="zh-CN" sz="2000" b="1">
                <a:latin typeface="宋体" panose="02010600030101010101" pitchFamily="2" charset="-122"/>
              </a:rPr>
              <a:t>0</a:t>
            </a:r>
            <a:r>
              <a:rPr lang="zh-CN" altLang="en-US" sz="2000" b="1">
                <a:latin typeface="宋体" panose="02010600030101010101" pitchFamily="2" charset="-122"/>
              </a:rPr>
              <a:t>增到    </a:t>
            </a:r>
            <a:r>
              <a:rPr lang="en-US" altLang="zh-CN" sz="2000" b="1">
                <a:latin typeface="宋体" panose="02010600030101010101" pitchFamily="2" charset="-122"/>
              </a:rPr>
              <a:t>I</a:t>
            </a:r>
            <a:r>
              <a:rPr lang="zh-CN" altLang="en-US" sz="2000" b="1">
                <a:latin typeface="宋体" panose="02010600030101010101" pitchFamily="2" charset="-122"/>
              </a:rPr>
              <a:t>过程中，电源由于</a:t>
            </a:r>
            <a:r>
              <a:rPr lang="en-US" altLang="zh-CN" sz="2000" b="1">
                <a:latin typeface="宋体" panose="02010600030101010101" pitchFamily="2" charset="-122"/>
              </a:rPr>
              <a:t>L</a:t>
            </a:r>
            <a:r>
              <a:rPr lang="zh-CN" altLang="en-US" sz="2000" b="1">
                <a:latin typeface="宋体" panose="02010600030101010101" pitchFamily="2" charset="-122"/>
              </a:rPr>
              <a:t>中出现感应电动势而多做的功的总和</a:t>
            </a:r>
            <a:r>
              <a:rPr lang="zh-CN" altLang="en-US" sz="1800"/>
              <a:t> </a:t>
            </a:r>
          </a:p>
        </p:txBody>
      </p:sp>
      <p:sp>
        <p:nvSpPr>
          <p:cNvPr id="21519" name="AutoShape 15">
            <a:extLst>
              <a:ext uri="{FF2B5EF4-FFF2-40B4-BE49-F238E27FC236}">
                <a16:creationId xmlns:a16="http://schemas.microsoft.com/office/drawing/2014/main" id="{7D1D6445-DF06-780F-2124-987B8C0E33BD}"/>
              </a:ext>
            </a:extLst>
          </p:cNvPr>
          <p:cNvSpPr>
            <a:spLocks/>
          </p:cNvSpPr>
          <p:nvPr/>
        </p:nvSpPr>
        <p:spPr bwMode="auto">
          <a:xfrm>
            <a:off x="7924800" y="5257800"/>
            <a:ext cx="2438400" cy="990600"/>
          </a:xfrm>
          <a:prstGeom prst="borderCallout2">
            <a:avLst>
              <a:gd name="adj1" fmla="val 11537"/>
              <a:gd name="adj2" fmla="val -3125"/>
              <a:gd name="adj3" fmla="val 11537"/>
              <a:gd name="adj4" fmla="val -25847"/>
              <a:gd name="adj5" fmla="val 45514"/>
              <a:gd name="adj6" fmla="val -49347"/>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000" b="1">
                <a:latin typeface="宋体" panose="02010600030101010101" pitchFamily="2" charset="-122"/>
              </a:rPr>
              <a:t>K</a:t>
            </a:r>
            <a:r>
              <a:rPr lang="zh-CN" altLang="en-US" sz="2000" b="1">
                <a:latin typeface="宋体" panose="02010600030101010101" pitchFamily="2" charset="-122"/>
              </a:rPr>
              <a:t>倒向</a:t>
            </a:r>
            <a:r>
              <a:rPr lang="en-US" altLang="zh-CN" sz="2000" b="1">
                <a:latin typeface="宋体" panose="02010600030101010101" pitchFamily="2" charset="-122"/>
              </a:rPr>
              <a:t>2,</a:t>
            </a:r>
            <a:r>
              <a:rPr lang="zh-CN" altLang="en-US" sz="2000" b="1">
                <a:latin typeface="宋体" panose="02010600030101010101" pitchFamily="2" charset="-122"/>
              </a:rPr>
              <a:t>电流从</a:t>
            </a:r>
            <a:r>
              <a:rPr lang="en-US" altLang="zh-CN" sz="2000" b="1">
                <a:latin typeface="宋体" panose="02010600030101010101" pitchFamily="2" charset="-122"/>
              </a:rPr>
              <a:t>I    </a:t>
            </a:r>
            <a:r>
              <a:rPr lang="zh-CN" altLang="en-US" sz="2000" b="1">
                <a:latin typeface="宋体" panose="02010600030101010101" pitchFamily="2" charset="-122"/>
              </a:rPr>
              <a:t>减到</a:t>
            </a:r>
            <a:r>
              <a:rPr lang="en-US" altLang="zh-CN" sz="2000" b="1">
                <a:latin typeface="宋体" panose="02010600030101010101" pitchFamily="2" charset="-122"/>
              </a:rPr>
              <a:t>0</a:t>
            </a:r>
            <a:r>
              <a:rPr lang="zh-CN" altLang="en-US" sz="2000" b="1">
                <a:latin typeface="宋体" panose="02010600030101010101" pitchFamily="2" charset="-122"/>
              </a:rPr>
              <a:t>，</a:t>
            </a:r>
            <a:r>
              <a:rPr lang="zh-CN" altLang="en-US" sz="2000" b="1">
                <a:latin typeface="宋体" panose="02010600030101010101" pitchFamily="2" charset="-122"/>
                <a:cs typeface="Times New Roman" panose="02020603050405020304" pitchFamily="18" charset="0"/>
              </a:rPr>
              <a:t>自感电动势做正功</a:t>
            </a:r>
            <a:r>
              <a:rPr lang="zh-CN" altLang="en-US" sz="2000" b="1">
                <a:latin typeface="宋体" panose="02010600030101010101" pitchFamily="2" charset="-122"/>
              </a:rPr>
              <a:t> </a:t>
            </a:r>
            <a:r>
              <a:rPr lang="en-US" altLang="zh-CN" sz="2000" b="1">
                <a:latin typeface="Times New Roman" panose="02020603050405020304" pitchFamily="18" charset="0"/>
              </a:rPr>
              <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常见模型</a:t>
            </a: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动生电动势：</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感生电动势：</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4" name="Picture 4" descr="Ne315">
            <a:extLst>
              <a:ext uri="{FF2B5EF4-FFF2-40B4-BE49-F238E27FC236}">
                <a16:creationId xmlns:a16="http://schemas.microsoft.com/office/drawing/2014/main" id="{1F8CBE9A-FB29-028D-AC7D-4179E02DE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1433513"/>
            <a:ext cx="28194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7AF2F40A-E120-B6D0-1181-632ED85CD2EE}"/>
              </a:ext>
            </a:extLst>
          </p:cNvPr>
          <p:cNvPicPr>
            <a:picLocks noChangeAspect="1"/>
          </p:cNvPicPr>
          <p:nvPr/>
        </p:nvPicPr>
        <p:blipFill>
          <a:blip r:embed="rId3"/>
          <a:stretch>
            <a:fillRect/>
          </a:stretch>
        </p:blipFill>
        <p:spPr>
          <a:xfrm>
            <a:off x="1238124" y="2336447"/>
            <a:ext cx="2895851" cy="823031"/>
          </a:xfrm>
          <a:prstGeom prst="rect">
            <a:avLst/>
          </a:prstGeom>
        </p:spPr>
      </p:pic>
      <p:pic>
        <p:nvPicPr>
          <p:cNvPr id="8" name="图片 7">
            <a:extLst>
              <a:ext uri="{FF2B5EF4-FFF2-40B4-BE49-F238E27FC236}">
                <a16:creationId xmlns:a16="http://schemas.microsoft.com/office/drawing/2014/main" id="{E30DF155-1DE6-4CE5-BED5-22A7759C53A3}"/>
              </a:ext>
            </a:extLst>
          </p:cNvPr>
          <p:cNvPicPr>
            <a:picLocks noChangeAspect="1"/>
          </p:cNvPicPr>
          <p:nvPr/>
        </p:nvPicPr>
        <p:blipFill>
          <a:blip r:embed="rId4"/>
          <a:stretch>
            <a:fillRect/>
          </a:stretch>
        </p:blipFill>
        <p:spPr>
          <a:xfrm>
            <a:off x="1238124" y="4592921"/>
            <a:ext cx="2149026" cy="777307"/>
          </a:xfrm>
          <a:prstGeom prst="rect">
            <a:avLst/>
          </a:prstGeom>
        </p:spPr>
      </p:pic>
    </p:spTree>
    <p:extLst>
      <p:ext uri="{BB962C8B-B14F-4D97-AF65-F5344CB8AC3E}">
        <p14:creationId xmlns:p14="http://schemas.microsoft.com/office/powerpoint/2010/main" val="775413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6A94F3A-FD6C-4642-8FC5-91D5DD75EFAD}"/>
              </a:ext>
            </a:extLst>
          </p:cNvPr>
          <p:cNvSpPr>
            <a:spLocks noGrp="1" noChangeArrowheads="1"/>
          </p:cNvSpPr>
          <p:nvPr>
            <p:ph type="title"/>
          </p:nvPr>
        </p:nvSpPr>
        <p:spPr>
          <a:xfrm>
            <a:off x="2279651" y="620713"/>
            <a:ext cx="3243263" cy="914400"/>
          </a:xfrm>
        </p:spPr>
        <p:txBody>
          <a:bodyPr/>
          <a:lstStyle/>
          <a:p>
            <a:pPr algn="just" eaLnBrk="1" hangingPunct="1">
              <a:defRPr/>
            </a:pPr>
            <a:r>
              <a:rPr lang="zh-CN" altLang="en-US" sz="5400" b="1" dirty="0">
                <a:solidFill>
                  <a:srgbClr val="003366"/>
                </a:solidFill>
                <a:latin typeface="Times New Roman" pitchFamily="18" charset="0"/>
                <a:ea typeface="黑体" pitchFamily="49" charset="-122"/>
                <a:cs typeface="Times New Roman" pitchFamily="18" charset="0"/>
              </a:rPr>
              <a:t>楞次定律</a:t>
            </a:r>
            <a:r>
              <a:rPr lang="zh-CN" altLang="en-US" sz="5400" b="1" dirty="0">
                <a:solidFill>
                  <a:srgbClr val="660033"/>
                </a:solidFill>
                <a:effectLst>
                  <a:outerShdw blurRad="38100" dist="38100" dir="2700000" algn="tl">
                    <a:srgbClr val="000000"/>
                  </a:outerShdw>
                </a:effectLst>
                <a:latin typeface="Times New Roman" pitchFamily="18" charset="0"/>
                <a:ea typeface="黑体" pitchFamily="49" charset="-122"/>
                <a:cs typeface="Times New Roman" pitchFamily="18" charset="0"/>
              </a:rPr>
              <a:t> </a:t>
            </a:r>
          </a:p>
        </p:txBody>
      </p:sp>
      <p:sp>
        <p:nvSpPr>
          <p:cNvPr id="22531" name="Rectangle 3">
            <a:extLst>
              <a:ext uri="{FF2B5EF4-FFF2-40B4-BE49-F238E27FC236}">
                <a16:creationId xmlns:a16="http://schemas.microsoft.com/office/drawing/2014/main" id="{A2C0A381-BF62-DCA8-4FFE-1DFEBB194DAA}"/>
              </a:ext>
            </a:extLst>
          </p:cNvPr>
          <p:cNvSpPr>
            <a:spLocks noGrp="1" noChangeArrowheads="1"/>
          </p:cNvSpPr>
          <p:nvPr>
            <p:ph type="body" idx="1"/>
          </p:nvPr>
        </p:nvSpPr>
        <p:spPr>
          <a:xfrm>
            <a:off x="1919288" y="1628776"/>
            <a:ext cx="5638800" cy="2308225"/>
          </a:xfrm>
        </p:spPr>
        <p:txBody>
          <a:bodyPr/>
          <a:lstStyle/>
          <a:p>
            <a:pPr eaLnBrk="1" hangingPunct="1">
              <a:lnSpc>
                <a:spcPct val="90000"/>
              </a:lnSpc>
            </a:pPr>
            <a:r>
              <a:rPr lang="zh-CN" altLang="en-US" sz="3600" b="1">
                <a:solidFill>
                  <a:srgbClr val="660033"/>
                </a:solidFill>
                <a:latin typeface="Times New Roman" panose="02020603050405020304" pitchFamily="18" charset="0"/>
                <a:ea typeface="黑体" panose="02010609060101010101" pitchFamily="49" charset="-122"/>
                <a:cs typeface="Times New Roman" panose="02020603050405020304" pitchFamily="18" charset="0"/>
              </a:rPr>
              <a:t>闭合回路中感应电流的方向，总是使得感应电流所激发的磁场阻碍引起感应电流的磁通量的变化</a:t>
            </a:r>
            <a:r>
              <a:rPr lang="zh-CN" altLang="en-US" b="1">
                <a:solidFill>
                  <a:srgbClr val="660033"/>
                </a:solidFill>
                <a:latin typeface="Times New Roman" panose="02020603050405020304" pitchFamily="18" charset="0"/>
                <a:ea typeface="黑体" panose="02010609060101010101" pitchFamily="49" charset="-122"/>
                <a:cs typeface="Times New Roman" panose="02020603050405020304" pitchFamily="18" charset="0"/>
              </a:rPr>
              <a:t> </a:t>
            </a:r>
          </a:p>
        </p:txBody>
      </p:sp>
      <p:pic>
        <p:nvPicPr>
          <p:cNvPr id="41990" name="Picture 4" descr="Ne308">
            <a:extLst>
              <a:ext uri="{FF2B5EF4-FFF2-40B4-BE49-F238E27FC236}">
                <a16:creationId xmlns:a16="http://schemas.microsoft.com/office/drawing/2014/main" id="{D9AB832D-7288-AF35-4DAB-7BA755067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425" y="1268414"/>
            <a:ext cx="29718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 Box 5">
            <a:extLst>
              <a:ext uri="{FF2B5EF4-FFF2-40B4-BE49-F238E27FC236}">
                <a16:creationId xmlns:a16="http://schemas.microsoft.com/office/drawing/2014/main" id="{2DF09BEE-358F-6FB6-DA59-A13A14B35769}"/>
              </a:ext>
            </a:extLst>
          </p:cNvPr>
          <p:cNvSpPr txBox="1">
            <a:spLocks noChangeArrowheads="1"/>
          </p:cNvSpPr>
          <p:nvPr/>
        </p:nvSpPr>
        <p:spPr bwMode="auto">
          <a:xfrm>
            <a:off x="1847850" y="3789364"/>
            <a:ext cx="8534400"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20000"/>
              </a:spcBef>
              <a:buClr>
                <a:schemeClr val="folHlink"/>
              </a:buClr>
              <a:buSzPct val="75000"/>
              <a:buFont typeface="Wingdings" panose="05000000000000000000" pitchFamily="2" charset="2"/>
              <a:buChar char="n"/>
            </a:pPr>
            <a:r>
              <a:rPr lang="zh-CN" altLang="en-US" sz="3200" b="1" dirty="0">
                <a:solidFill>
                  <a:srgbClr val="000066"/>
                </a:solidFill>
                <a:latin typeface="华文中宋" panose="02010600040101010101" pitchFamily="2" charset="-122"/>
                <a:ea typeface="华文中宋" panose="02010600040101010101" pitchFamily="2" charset="-122"/>
              </a:rPr>
              <a:t>等价表示：感应电流的效果总是反抗引起感   </a:t>
            </a:r>
          </a:p>
          <a:p>
            <a:pPr eaLnBrk="1" hangingPunct="1">
              <a:lnSpc>
                <a:spcPct val="90000"/>
              </a:lnSpc>
              <a:spcBef>
                <a:spcPct val="20000"/>
              </a:spcBef>
              <a:buClr>
                <a:schemeClr val="folHlink"/>
              </a:buClr>
              <a:buSzPct val="75000"/>
              <a:buFont typeface="Wingdings" panose="05000000000000000000" pitchFamily="2" charset="2"/>
              <a:buNone/>
            </a:pPr>
            <a:r>
              <a:rPr lang="zh-CN" altLang="en-US" sz="3200" b="1" dirty="0">
                <a:solidFill>
                  <a:srgbClr val="000066"/>
                </a:solidFill>
                <a:latin typeface="华文中宋" panose="02010600040101010101" pitchFamily="2" charset="-122"/>
                <a:ea typeface="华文中宋" panose="02010600040101010101" pitchFamily="2" charset="-122"/>
              </a:rPr>
              <a:t> 应电流的原因</a:t>
            </a:r>
          </a:p>
          <a:p>
            <a:pPr eaLnBrk="1" hangingPunct="1">
              <a:lnSpc>
                <a:spcPct val="90000"/>
              </a:lnSpc>
              <a:spcBef>
                <a:spcPct val="20000"/>
              </a:spcBef>
              <a:buClr>
                <a:schemeClr val="folHlink"/>
              </a:buClr>
              <a:buSzPct val="75000"/>
              <a:buFont typeface="Wingdings" panose="05000000000000000000" pitchFamily="2" charset="2"/>
              <a:buChar char="n"/>
            </a:pPr>
            <a:r>
              <a:rPr lang="zh-CN" altLang="en-US" sz="3200" b="1" dirty="0">
                <a:solidFill>
                  <a:srgbClr val="FF0000"/>
                </a:solidFill>
                <a:latin typeface="华文中宋" panose="02010600040101010101" pitchFamily="2" charset="-122"/>
                <a:ea typeface="华文中宋" panose="02010600040101010101" pitchFamily="2" charset="-122"/>
              </a:rPr>
              <a:t>感应电流只有按照楞次定律所规定的方向流 </a:t>
            </a:r>
          </a:p>
          <a:p>
            <a:pPr eaLnBrk="1" hangingPunct="1">
              <a:lnSpc>
                <a:spcPct val="90000"/>
              </a:lnSpc>
              <a:spcBef>
                <a:spcPct val="20000"/>
              </a:spcBef>
              <a:buClr>
                <a:schemeClr val="folHlink"/>
              </a:buClr>
              <a:buSzPct val="75000"/>
              <a:buFont typeface="Wingdings" panose="05000000000000000000" pitchFamily="2" charset="2"/>
              <a:buNone/>
            </a:pPr>
            <a:r>
              <a:rPr lang="zh-CN" altLang="en-US" sz="3200" b="1" dirty="0">
                <a:solidFill>
                  <a:srgbClr val="FF0000"/>
                </a:solidFill>
                <a:latin typeface="华文中宋" panose="02010600040101010101" pitchFamily="2" charset="-122"/>
                <a:ea typeface="华文中宋" panose="02010600040101010101" pitchFamily="2" charset="-122"/>
              </a:rPr>
              <a:t>  动才能符合能量守恒定律</a:t>
            </a:r>
            <a:endParaRPr lang="zh-CN" altLang="en-US" dirty="0">
              <a:latin typeface="华文中宋" panose="02010600040101010101" pitchFamily="2" charset="-122"/>
              <a:ea typeface="华文中宋" panose="020106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90" name="Rectangle 2">
            <a:extLst>
              <a:ext uri="{FF2B5EF4-FFF2-40B4-BE49-F238E27FC236}">
                <a16:creationId xmlns:a16="http://schemas.microsoft.com/office/drawing/2014/main" id="{86C8478F-C770-EFD9-B393-638FEF12D4B9}"/>
              </a:ext>
            </a:extLst>
          </p:cNvPr>
          <p:cNvSpPr>
            <a:spLocks noGrp="1" noChangeArrowheads="1"/>
          </p:cNvSpPr>
          <p:nvPr>
            <p:ph type="title"/>
          </p:nvPr>
        </p:nvSpPr>
        <p:spPr>
          <a:xfrm>
            <a:off x="2209800" y="242888"/>
            <a:ext cx="7772400" cy="823912"/>
          </a:xfrm>
        </p:spPr>
        <p:txBody>
          <a:bodyPr/>
          <a:lstStyle/>
          <a:p>
            <a:pPr algn="just" eaLnBrk="1" hangingPunct="1"/>
            <a:r>
              <a:rPr lang="zh-CN" altLang="en-US" sz="4800" b="1">
                <a:latin typeface="Times New Roman" panose="02020603050405020304" pitchFamily="18" charset="0"/>
                <a:ea typeface="黑体" panose="02010609060101010101" pitchFamily="49" charset="-122"/>
                <a:cs typeface="Times New Roman" panose="02020603050405020304" pitchFamily="18" charset="0"/>
              </a:rPr>
              <a:t>电动势：</a:t>
            </a:r>
          </a:p>
        </p:txBody>
      </p:sp>
      <p:sp>
        <p:nvSpPr>
          <p:cNvPr id="16391" name="Rectangle 3">
            <a:extLst>
              <a:ext uri="{FF2B5EF4-FFF2-40B4-BE49-F238E27FC236}">
                <a16:creationId xmlns:a16="http://schemas.microsoft.com/office/drawing/2014/main" id="{453452A1-00A6-F9C5-A5ED-38771CE6435A}"/>
              </a:ext>
            </a:extLst>
          </p:cNvPr>
          <p:cNvSpPr>
            <a:spLocks noGrp="1" noChangeArrowheads="1"/>
          </p:cNvSpPr>
          <p:nvPr>
            <p:ph type="body" idx="1"/>
          </p:nvPr>
        </p:nvSpPr>
        <p:spPr>
          <a:xfrm>
            <a:off x="2133600" y="1219200"/>
            <a:ext cx="7772400" cy="1295400"/>
          </a:xfrm>
        </p:spPr>
        <p:txBody>
          <a:bodyPr/>
          <a:lstStyle/>
          <a:p>
            <a:pPr eaLnBrk="1" hangingPunct="1"/>
            <a:r>
              <a:rPr lang="zh-CN" altLang="en-US" sz="3600" b="1">
                <a:solidFill>
                  <a:srgbClr val="660033"/>
                </a:solidFill>
                <a:latin typeface="Times New Roman" panose="02020603050405020304" pitchFamily="18" charset="0"/>
                <a:ea typeface="黑体" panose="02010609060101010101" pitchFamily="49" charset="-122"/>
                <a:cs typeface="Times New Roman" panose="02020603050405020304" pitchFamily="18" charset="0"/>
              </a:rPr>
              <a:t>把单位正电荷从负极通过电源内部移到正极时，</a:t>
            </a:r>
            <a:r>
              <a:rPr lang="zh-CN" altLang="en-US" sz="3600" b="1">
                <a:solidFill>
                  <a:schemeClr val="tx2"/>
                </a:solidFill>
                <a:latin typeface="Times New Roman" panose="02020603050405020304" pitchFamily="18" charset="0"/>
                <a:ea typeface="黑体" panose="02010609060101010101" pitchFamily="49" charset="-122"/>
                <a:cs typeface="Times New Roman" panose="02020603050405020304" pitchFamily="18" charset="0"/>
              </a:rPr>
              <a:t>非静电力</a:t>
            </a:r>
            <a:r>
              <a:rPr lang="zh-CN" altLang="en-US" sz="3600" b="1">
                <a:solidFill>
                  <a:srgbClr val="660033"/>
                </a:solidFill>
                <a:latin typeface="Times New Roman" panose="02020603050405020304" pitchFamily="18" charset="0"/>
                <a:ea typeface="黑体" panose="02010609060101010101" pitchFamily="49" charset="-122"/>
                <a:cs typeface="Times New Roman" panose="02020603050405020304" pitchFamily="18" charset="0"/>
              </a:rPr>
              <a:t>所做的功</a:t>
            </a:r>
          </a:p>
        </p:txBody>
      </p:sp>
      <p:pic>
        <p:nvPicPr>
          <p:cNvPr id="16392" name="Picture 4" descr="Pict0044">
            <a:extLst>
              <a:ext uri="{FF2B5EF4-FFF2-40B4-BE49-F238E27FC236}">
                <a16:creationId xmlns:a16="http://schemas.microsoft.com/office/drawing/2014/main" id="{FACC98F2-A1D5-378E-5D5E-EFE6A7DB0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1" y="2514600"/>
            <a:ext cx="313372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Rectangle 5">
            <a:extLst>
              <a:ext uri="{FF2B5EF4-FFF2-40B4-BE49-F238E27FC236}">
                <a16:creationId xmlns:a16="http://schemas.microsoft.com/office/drawing/2014/main" id="{5C04D5B2-FE98-B0C6-882A-EEDB692AB56A}"/>
              </a:ext>
            </a:extLst>
          </p:cNvPr>
          <p:cNvSpPr>
            <a:spLocks noChangeArrowheads="1"/>
          </p:cNvSpPr>
          <p:nvPr/>
        </p:nvSpPr>
        <p:spPr bwMode="auto">
          <a:xfrm>
            <a:off x="5500688" y="31718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aphicFrame>
        <p:nvGraphicFramePr>
          <p:cNvPr id="16386" name="Object 6">
            <a:extLst>
              <a:ext uri="{FF2B5EF4-FFF2-40B4-BE49-F238E27FC236}">
                <a16:creationId xmlns:a16="http://schemas.microsoft.com/office/drawing/2014/main" id="{8C7AD6E3-D841-026C-5609-1A98E71FCC8E}"/>
              </a:ext>
            </a:extLst>
          </p:cNvPr>
          <p:cNvGraphicFramePr>
            <a:graphicFrameLocks noChangeAspect="1"/>
          </p:cNvGraphicFramePr>
          <p:nvPr/>
        </p:nvGraphicFramePr>
        <p:xfrm>
          <a:off x="3200400" y="2362201"/>
          <a:ext cx="2743200" cy="1165225"/>
        </p:xfrm>
        <a:graphic>
          <a:graphicData uri="http://schemas.openxmlformats.org/presentationml/2006/ole">
            <mc:AlternateContent xmlns:mc="http://schemas.openxmlformats.org/markup-compatibility/2006">
              <mc:Choice xmlns:v="urn:schemas-microsoft-com:vml" Requires="v">
                <p:oleObj name="Equation" r:id="rId3" imgW="787320" imgH="330120" progId="Equation.3">
                  <p:embed/>
                </p:oleObj>
              </mc:Choice>
              <mc:Fallback>
                <p:oleObj name="Equation" r:id="rId3" imgW="787320" imgH="330120" progId="Equation.3">
                  <p:embed/>
                  <p:pic>
                    <p:nvPicPr>
                      <p:cNvPr id="16386" name="Object 6">
                        <a:extLst>
                          <a:ext uri="{FF2B5EF4-FFF2-40B4-BE49-F238E27FC236}">
                            <a16:creationId xmlns:a16="http://schemas.microsoft.com/office/drawing/2014/main" id="{8C7AD6E3-D841-026C-5609-1A98E71FCC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362201"/>
                        <a:ext cx="2743200" cy="1165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9" name="Text Box 7">
            <a:extLst>
              <a:ext uri="{FF2B5EF4-FFF2-40B4-BE49-F238E27FC236}">
                <a16:creationId xmlns:a16="http://schemas.microsoft.com/office/drawing/2014/main" id="{866918D6-3FF4-2169-2A42-3E9F76C7ECD0}"/>
              </a:ext>
            </a:extLst>
          </p:cNvPr>
          <p:cNvSpPr txBox="1">
            <a:spLocks noChangeArrowheads="1"/>
          </p:cNvSpPr>
          <p:nvPr/>
        </p:nvSpPr>
        <p:spPr bwMode="auto">
          <a:xfrm>
            <a:off x="1905000" y="3581400"/>
            <a:ext cx="5334000" cy="2032000"/>
          </a:xfrm>
          <a:prstGeom prst="rect">
            <a:avLst/>
          </a:prstGeom>
          <a:noFill/>
          <a:ln w="9525">
            <a:noFill/>
            <a:miter lim="800000"/>
            <a:headEnd/>
            <a:tailEnd/>
          </a:ln>
          <a:effectLst/>
        </p:spPr>
        <p:txBody>
          <a:bodyPr>
            <a:spAutoFit/>
          </a:bodyPr>
          <a:lstStyle/>
          <a:p>
            <a:pPr>
              <a:spcBef>
                <a:spcPct val="50000"/>
              </a:spcBef>
              <a:defRPr/>
            </a:pPr>
            <a:r>
              <a:rPr lang="zh-CN" altLang="en-US" sz="3600" b="1" dirty="0">
                <a:solidFill>
                  <a:srgbClr val="003300"/>
                </a:solidFill>
                <a:effectLst>
                  <a:outerShdw blurRad="38100" dist="38100" dir="2700000" algn="tl">
                    <a:srgbClr val="000000">
                      <a:alpha val="43137"/>
                    </a:srgbClr>
                  </a:outerShdw>
                </a:effectLst>
                <a:latin typeface="华文中宋" pitchFamily="2" charset="-122"/>
                <a:ea typeface="华文中宋" pitchFamily="2" charset="-122"/>
              </a:rPr>
              <a:t>与外电路是否接通无关，</a:t>
            </a:r>
          </a:p>
          <a:p>
            <a:pPr>
              <a:spcBef>
                <a:spcPct val="50000"/>
              </a:spcBef>
              <a:defRPr/>
            </a:pPr>
            <a:r>
              <a:rPr lang="zh-CN" altLang="en-US" sz="3600" b="1" dirty="0">
                <a:solidFill>
                  <a:srgbClr val="FF0000"/>
                </a:solidFill>
                <a:effectLst>
                  <a:outerShdw blurRad="38100" dist="38100" dir="2700000" algn="tl">
                    <a:srgbClr val="000000">
                      <a:alpha val="43137"/>
                    </a:srgbClr>
                  </a:outerShdw>
                </a:effectLst>
                <a:latin typeface="华文中宋" pitchFamily="2" charset="-122"/>
                <a:ea typeface="华文中宋" pitchFamily="2" charset="-122"/>
              </a:rPr>
              <a:t>不限于 闭合回路，定义为</a:t>
            </a:r>
          </a:p>
        </p:txBody>
      </p:sp>
      <p:graphicFrame>
        <p:nvGraphicFramePr>
          <p:cNvPr id="16387" name="Object 8">
            <a:extLst>
              <a:ext uri="{FF2B5EF4-FFF2-40B4-BE49-F238E27FC236}">
                <a16:creationId xmlns:a16="http://schemas.microsoft.com/office/drawing/2014/main" id="{9F849A9A-3C3D-91F2-730C-FC06B4A0024E}"/>
              </a:ext>
            </a:extLst>
          </p:cNvPr>
          <p:cNvGraphicFramePr>
            <a:graphicFrameLocks noChangeAspect="1"/>
          </p:cNvGraphicFramePr>
          <p:nvPr/>
        </p:nvGraphicFramePr>
        <p:xfrm>
          <a:off x="3276600" y="5181601"/>
          <a:ext cx="2590800" cy="1000125"/>
        </p:xfrm>
        <a:graphic>
          <a:graphicData uri="http://schemas.openxmlformats.org/presentationml/2006/ole">
            <mc:AlternateContent xmlns:mc="http://schemas.openxmlformats.org/markup-compatibility/2006">
              <mc:Choice xmlns:v="urn:schemas-microsoft-com:vml" Requires="v">
                <p:oleObj r:id="rId5" imgW="723586" imgH="279279" progId="Equation.3">
                  <p:embed/>
                </p:oleObj>
              </mc:Choice>
              <mc:Fallback>
                <p:oleObj r:id="rId5" imgW="723586" imgH="279279" progId="Equation.3">
                  <p:embed/>
                  <p:pic>
                    <p:nvPicPr>
                      <p:cNvPr id="16387" name="Object 8">
                        <a:extLst>
                          <a:ext uri="{FF2B5EF4-FFF2-40B4-BE49-F238E27FC236}">
                            <a16:creationId xmlns:a16="http://schemas.microsoft.com/office/drawing/2014/main" id="{9F849A9A-3C3D-91F2-730C-FC06B4A002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5181601"/>
                        <a:ext cx="25908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C4E7-D175-EE3D-2E9A-2FA21888472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动生电动势（矢量表示）</a:t>
            </a:r>
          </a:p>
        </p:txBody>
      </p:sp>
      <p:sp>
        <p:nvSpPr>
          <p:cNvPr id="3" name="内容占位符 2">
            <a:extLst>
              <a:ext uri="{FF2B5EF4-FFF2-40B4-BE49-F238E27FC236}">
                <a16:creationId xmlns:a16="http://schemas.microsoft.com/office/drawing/2014/main" id="{35BEE218-7E15-EBB3-7CFD-05CEA12EE822}"/>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利用公式：</a:t>
            </a:r>
          </a:p>
        </p:txBody>
      </p:sp>
      <p:graphicFrame>
        <p:nvGraphicFramePr>
          <p:cNvPr id="5" name="Object 8">
            <a:extLst>
              <a:ext uri="{FF2B5EF4-FFF2-40B4-BE49-F238E27FC236}">
                <a16:creationId xmlns:a16="http://schemas.microsoft.com/office/drawing/2014/main" id="{155CCA7D-9EF6-C3EE-85B7-2459D545BBAC}"/>
              </a:ext>
            </a:extLst>
          </p:cNvPr>
          <p:cNvGraphicFramePr>
            <a:graphicFrameLocks noChangeAspect="1"/>
          </p:cNvGraphicFramePr>
          <p:nvPr>
            <p:extLst>
              <p:ext uri="{D42A27DB-BD31-4B8C-83A1-F6EECF244321}">
                <p14:modId xmlns:p14="http://schemas.microsoft.com/office/powerpoint/2010/main" val="1329646838"/>
              </p:ext>
            </p:extLst>
          </p:nvPr>
        </p:nvGraphicFramePr>
        <p:xfrm>
          <a:off x="1238250" y="2476501"/>
          <a:ext cx="1790699" cy="691263"/>
        </p:xfrm>
        <a:graphic>
          <a:graphicData uri="http://schemas.openxmlformats.org/presentationml/2006/ole">
            <mc:AlternateContent xmlns:mc="http://schemas.openxmlformats.org/markup-compatibility/2006">
              <mc:Choice xmlns:v="urn:schemas-microsoft-com:vml" Requires="v">
                <p:oleObj r:id="rId2" imgW="723586" imgH="279279" progId="Equation.3">
                  <p:embed/>
                </p:oleObj>
              </mc:Choice>
              <mc:Fallback>
                <p:oleObj r:id="rId2" imgW="723586" imgH="279279" progId="Equation.3">
                  <p:embed/>
                  <p:pic>
                    <p:nvPicPr>
                      <p:cNvPr id="16387" name="Object 8">
                        <a:extLst>
                          <a:ext uri="{FF2B5EF4-FFF2-40B4-BE49-F238E27FC236}">
                            <a16:creationId xmlns:a16="http://schemas.microsoft.com/office/drawing/2014/main" id="{9F849A9A-3C3D-91F2-730C-FC06B4A00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2476501"/>
                        <a:ext cx="1790699" cy="691263"/>
                      </a:xfrm>
                      <a:prstGeom prst="rect">
                        <a:avLst/>
                      </a:prstGeom>
                      <a:noFill/>
                      <a:ln>
                        <a:noFill/>
                      </a:ln>
                    </p:spPr>
                  </p:pic>
                </p:oleObj>
              </mc:Fallback>
            </mc:AlternateContent>
          </a:graphicData>
        </a:graphic>
      </p:graphicFrame>
      <p:graphicFrame>
        <p:nvGraphicFramePr>
          <p:cNvPr id="7" name="Object 2">
            <a:extLst>
              <a:ext uri="{FF2B5EF4-FFF2-40B4-BE49-F238E27FC236}">
                <a16:creationId xmlns:a16="http://schemas.microsoft.com/office/drawing/2014/main" id="{2B164D14-9CE7-7651-F128-AF93FC3713FA}"/>
              </a:ext>
            </a:extLst>
          </p:cNvPr>
          <p:cNvGraphicFramePr>
            <a:graphicFrameLocks noChangeAspect="1"/>
          </p:cNvGraphicFramePr>
          <p:nvPr>
            <p:extLst>
              <p:ext uri="{D42A27DB-BD31-4B8C-83A1-F6EECF244321}">
                <p14:modId xmlns:p14="http://schemas.microsoft.com/office/powerpoint/2010/main" val="3149985234"/>
              </p:ext>
            </p:extLst>
          </p:nvPr>
        </p:nvGraphicFramePr>
        <p:xfrm>
          <a:off x="3105150" y="2159350"/>
          <a:ext cx="1905000" cy="1325563"/>
        </p:xfrm>
        <a:graphic>
          <a:graphicData uri="http://schemas.openxmlformats.org/presentationml/2006/ole">
            <mc:AlternateContent xmlns:mc="http://schemas.openxmlformats.org/markup-compatibility/2006">
              <mc:Choice xmlns:v="urn:schemas-microsoft-com:vml" Requires="v">
                <p:oleObj r:id="rId4" imgW="863225" imgH="520474" progId="Equation.3">
                  <p:embed/>
                </p:oleObj>
              </mc:Choice>
              <mc:Fallback>
                <p:oleObj r:id="rId4" imgW="863225" imgH="520474" progId="Equation.3">
                  <p:embed/>
                  <p:pic>
                    <p:nvPicPr>
                      <p:cNvPr id="38914" name="Object 2">
                        <a:extLst>
                          <a:ext uri="{FF2B5EF4-FFF2-40B4-BE49-F238E27FC236}">
                            <a16:creationId xmlns:a16="http://schemas.microsoft.com/office/drawing/2014/main" id="{E2D8DDC2-6D45-7328-9CB9-D1FC6D37B6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150" y="2159350"/>
                        <a:ext cx="1905000" cy="1325563"/>
                      </a:xfrm>
                      <a:prstGeom prst="rect">
                        <a:avLst/>
                      </a:prstGeom>
                      <a:solidFill>
                        <a:srgbClr val="CCFFFF"/>
                      </a:solidFill>
                    </p:spPr>
                  </p:pic>
                </p:oleObj>
              </mc:Fallback>
            </mc:AlternateContent>
          </a:graphicData>
        </a:graphic>
      </p:graphicFrame>
      <p:graphicFrame>
        <p:nvGraphicFramePr>
          <p:cNvPr id="8" name="Object 0">
            <a:extLst>
              <a:ext uri="{FF2B5EF4-FFF2-40B4-BE49-F238E27FC236}">
                <a16:creationId xmlns:a16="http://schemas.microsoft.com/office/drawing/2014/main" id="{18D9FBC0-3B98-2460-9A43-D8E6BEF288CA}"/>
              </a:ext>
            </a:extLst>
          </p:cNvPr>
          <p:cNvGraphicFramePr>
            <a:graphicFrameLocks noChangeAspect="1"/>
          </p:cNvGraphicFramePr>
          <p:nvPr>
            <p:extLst>
              <p:ext uri="{D42A27DB-BD31-4B8C-83A1-F6EECF244321}">
                <p14:modId xmlns:p14="http://schemas.microsoft.com/office/powerpoint/2010/main" val="2445481720"/>
              </p:ext>
            </p:extLst>
          </p:nvPr>
        </p:nvGraphicFramePr>
        <p:xfrm>
          <a:off x="1766886" y="3765900"/>
          <a:ext cx="2524125" cy="906463"/>
        </p:xfrm>
        <a:graphic>
          <a:graphicData uri="http://schemas.openxmlformats.org/presentationml/2006/ole">
            <mc:AlternateContent xmlns:mc="http://schemas.openxmlformats.org/markup-compatibility/2006">
              <mc:Choice xmlns:v="urn:schemas-microsoft-com:vml" Requires="v">
                <p:oleObj name="Equation" r:id="rId6" imgW="1091880" imgH="393480" progId="Equation.3">
                  <p:embed/>
                </p:oleObj>
              </mc:Choice>
              <mc:Fallback>
                <p:oleObj name="Equation" r:id="rId6" imgW="1091880" imgH="393480" progId="Equation.3">
                  <p:embed/>
                  <p:pic>
                    <p:nvPicPr>
                      <p:cNvPr id="38912" name="Object 0">
                        <a:extLst>
                          <a:ext uri="{FF2B5EF4-FFF2-40B4-BE49-F238E27FC236}">
                            <a16:creationId xmlns:a16="http://schemas.microsoft.com/office/drawing/2014/main" id="{CF511ADC-5A4E-C1A3-8997-14218060A3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6886" y="3765900"/>
                        <a:ext cx="2524125" cy="906463"/>
                      </a:xfrm>
                      <a:prstGeom prst="rect">
                        <a:avLst/>
                      </a:prstGeom>
                      <a:solidFill>
                        <a:srgbClr val="FFFF99"/>
                      </a:solidFill>
                    </p:spPr>
                  </p:pic>
                </p:oleObj>
              </mc:Fallback>
            </mc:AlternateContent>
          </a:graphicData>
        </a:graphic>
      </p:graphicFrame>
      <p:pic>
        <p:nvPicPr>
          <p:cNvPr id="9" name="Picture 4" descr="Ne315">
            <a:extLst>
              <a:ext uri="{FF2B5EF4-FFF2-40B4-BE49-F238E27FC236}">
                <a16:creationId xmlns:a16="http://schemas.microsoft.com/office/drawing/2014/main" id="{2E491BE7-DB4C-E745-D46E-65F93396AE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34400" y="1966913"/>
            <a:ext cx="28194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90758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2045</TotalTime>
  <Words>2011</Words>
  <Application>Microsoft Office PowerPoint</Application>
  <PresentationFormat>宽屏</PresentationFormat>
  <Paragraphs>259</Paragraphs>
  <Slides>54</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7</vt:i4>
      </vt:variant>
      <vt:variant>
        <vt:lpstr>幻灯片标题</vt:lpstr>
      </vt:variant>
      <vt:variant>
        <vt:i4>54</vt:i4>
      </vt:variant>
    </vt:vector>
  </HeadingPairs>
  <TitlesOfParts>
    <vt:vector size="71" baseType="lpstr">
      <vt:lpstr>等线</vt:lpstr>
      <vt:lpstr>等线 Light</vt:lpstr>
      <vt:lpstr>黑体</vt:lpstr>
      <vt:lpstr>华文中宋</vt:lpstr>
      <vt:lpstr>宋体</vt:lpstr>
      <vt:lpstr>Arial</vt:lpstr>
      <vt:lpstr>Times New Roman</vt:lpstr>
      <vt:lpstr>Verdana</vt:lpstr>
      <vt:lpstr>Wingdings</vt:lpstr>
      <vt:lpstr>Office 主题​​</vt:lpstr>
      <vt:lpstr>Equation</vt:lpstr>
      <vt:lpstr>公式</vt:lpstr>
      <vt:lpstr>Microsoft Equation 3.0</vt:lpstr>
      <vt:lpstr>Image</vt:lpstr>
      <vt:lpstr>MathType 6.0 Equation</vt:lpstr>
      <vt:lpstr>Microsoft 公式 3.0</vt:lpstr>
      <vt:lpstr>位图图像</vt:lpstr>
      <vt:lpstr>磁矩</vt:lpstr>
      <vt:lpstr>磁力矩(一）</vt:lpstr>
      <vt:lpstr>磁力矩(二）</vt:lpstr>
      <vt:lpstr>第三章 电磁感应 电磁场的相对论变换</vt:lpstr>
      <vt:lpstr>法拉第电磁感应定律</vt:lpstr>
      <vt:lpstr>常见模型</vt:lpstr>
      <vt:lpstr>楞次定律 </vt:lpstr>
      <vt:lpstr>电动势：</vt:lpstr>
      <vt:lpstr>动生电动势（矢量表示）</vt:lpstr>
      <vt:lpstr>洛伦兹力不做功</vt:lpstr>
      <vt:lpstr>PowerPoint 演示文稿</vt:lpstr>
      <vt:lpstr>PowerPoint 演示文稿</vt:lpstr>
      <vt:lpstr>PowerPoint 演示文稿</vt:lpstr>
      <vt:lpstr>PowerPoint 演示文稿</vt:lpstr>
      <vt:lpstr>PowerPoint 演示文稿</vt:lpstr>
      <vt:lpstr>感生电动势</vt:lpstr>
      <vt:lpstr>PowerPoint 演示文稿</vt:lpstr>
      <vt:lpstr>PowerPoint 演示文稿</vt:lpstr>
      <vt:lpstr>PowerPoint 演示文稿</vt:lpstr>
      <vt:lpstr>PowerPoint 演示文稿</vt:lpstr>
      <vt:lpstr>电磁场中的动量守恒 正则动量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A-B效应</vt:lpstr>
      <vt:lpstr>量子力学中 </vt:lpstr>
      <vt:lpstr>规范不变性的疑问</vt:lpstr>
      <vt:lpstr>PowerPoint 演示文稿</vt:lpstr>
      <vt:lpstr>实验设想 考虑电子衍射实验 </vt:lpstr>
      <vt:lpstr>PowerPoint 演示文稿</vt:lpstr>
      <vt:lpstr>PowerPoint 演示文稿</vt:lpstr>
      <vt:lpstr>PowerPoint 演示文稿</vt:lpstr>
      <vt:lpstr>狭义相对论简介 电磁场的相对论变换</vt:lpstr>
      <vt:lpstr>PowerPoint 演示文稿</vt:lpstr>
      <vt:lpstr>狭义相对论的几个现象</vt:lpstr>
      <vt:lpstr>PowerPoint 演示文稿</vt:lpstr>
      <vt:lpstr>PowerPoint 演示文稿</vt:lpstr>
      <vt:lpstr>电磁场变换公式</vt:lpstr>
      <vt:lpstr>运动点电荷的电磁场</vt:lpstr>
      <vt:lpstr>PowerPoint 演示文稿</vt:lpstr>
      <vt:lpstr>PowerPoint 演示文稿</vt:lpstr>
      <vt:lpstr>PowerPoint 演示文稿</vt:lpstr>
      <vt:lpstr>自感系数</vt:lpstr>
      <vt:lpstr>例题   P193 /210</vt:lpstr>
      <vt:lpstr>互感 </vt:lpstr>
      <vt:lpstr>耦合系数</vt:lpstr>
      <vt:lpstr>磁能 p196/213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电磁感应 电磁场的相对论变换</dc:title>
  <dc:creator>纪 芾</dc:creator>
  <cp:lastModifiedBy>纪 芾</cp:lastModifiedBy>
  <cp:revision>24</cp:revision>
  <dcterms:created xsi:type="dcterms:W3CDTF">2023-05-12T05:38:54Z</dcterms:created>
  <dcterms:modified xsi:type="dcterms:W3CDTF">2023-05-27T14:59:16Z</dcterms:modified>
</cp:coreProperties>
</file>