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7" r:id="rId3"/>
    <p:sldId id="270" r:id="rId4"/>
    <p:sldId id="257" r:id="rId5"/>
    <p:sldId id="268" r:id="rId6"/>
    <p:sldId id="258" r:id="rId7"/>
    <p:sldId id="298" r:id="rId8"/>
    <p:sldId id="307" r:id="rId9"/>
    <p:sldId id="299" r:id="rId10"/>
    <p:sldId id="300" r:id="rId11"/>
    <p:sldId id="260" r:id="rId12"/>
    <p:sldId id="262" r:id="rId13"/>
    <p:sldId id="263" r:id="rId14"/>
    <p:sldId id="308" r:id="rId15"/>
    <p:sldId id="309" r:id="rId16"/>
    <p:sldId id="264" r:id="rId17"/>
    <p:sldId id="269" r:id="rId18"/>
    <p:sldId id="310" r:id="rId19"/>
    <p:sldId id="311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94DE7-C416-1DD8-0AD7-DBDE5F0D4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D3F6A7-EC9F-AFDD-8280-5FE574E9A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31A656-A77A-7EF0-1565-0C1DE778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744E9-D16B-7486-3301-D9DB33DB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A74F8-B91E-42DD-2D30-62BF84AB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97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5533E-84EF-E243-E5BA-480612F3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0B96F-7E47-3604-9F82-A4F1A44F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3A1B6-C806-9848-CF87-B8D1F3C6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FCE740-7E95-70A0-B9B2-0F3C5D8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79B5B-63E3-0015-F47C-C38C701E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1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11903F-201A-B8C8-24A1-E5E19015F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0556EF-2656-3855-D373-EB49CA90E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ED4631-5C0D-45C7-A249-B8DA1B1D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457C73-E5FE-812D-AE4C-47201EA6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C17E-3574-A797-0080-27FFEB34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9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8566B-94FB-0D8E-85F1-D5CA40AAF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4E89-A510-CBC7-5983-B67165D5D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CD475-04D0-7FB2-419B-3E1AB689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9C0C92-46D9-1ABD-F414-D884C568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F1D6FD-E47C-7833-92F2-D8CB34D61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3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2A50C-327F-B876-B097-2EC92A68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356C63-4DF8-5571-CA9F-E2456E09B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5DEC6-F174-00D0-9423-D651459D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4C4FD-9FAC-CA90-ED5D-6D643107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8F62D-8934-A1D6-B0FF-3491208D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1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66E43C-14D3-371A-048B-3C858D5F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444C81-3E2B-5578-8AC7-508DF8FB9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40B995-A938-301D-690C-568CF49F9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6F6A07-C6D2-24D7-15C3-C08AEEAE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E03C68-03D5-2049-40D1-9FFC8493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416DD8-711B-7817-A8BF-ECB540BD9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72012-801B-00CD-6ECF-C8B9E2006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1AB7F2-9200-7377-B189-C25A5719B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0CBAC-032D-D518-6D23-78EF767DF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097193-DE3A-2CEE-F52F-B3B1FAB58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44AD75-B250-F8F2-161D-6A61F6893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ADFB28-4452-C1E6-3B01-80E95E8A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16BE0D-6C75-368B-A799-FC931F45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065328-D58E-C00A-39A7-3E571F92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15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A9D8A-F032-C759-AA55-10D50CE9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7699F-5EC6-3AAF-9398-B9B614A3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1EC24B-3B39-01C0-B2B7-B19C0A3B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235A0E-5483-70A0-EEF1-3A4D028F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01AA76-5B3E-83BB-4814-640592B42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6BE733-6C35-5A8F-0A9A-3B8E644E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F740F-E0C6-13FD-1C10-C19A83CE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2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0890A-62D6-0512-F1BD-D5B92B46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76541-6050-CCF3-1EED-C9E2CB3E5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D64B7-E983-CF79-383A-BCF748145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BB948-5942-170C-01C2-5A9C78624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471F53-BA74-B130-68BC-47806F5F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9D5D5-4441-802C-F71B-151927B6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3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DF3C2-029A-541E-7EFA-529CFB9A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E852C0-343A-1239-106F-F24729E94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FE4E1F-50BB-7142-D406-CE0BAE92C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5FCD9-80CA-C524-A1A4-B074C36A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F3B914-5F12-90F0-6D7D-A1419420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089484-3CF2-56A4-78AA-2B70EEC0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03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FEB93A-B2F6-9643-E556-E8BE1EE23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51910-514F-AD64-BD39-F585CF4C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A1A05-CB23-26DF-1779-A90201EAD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71719-F1AD-48E2-9375-F8F3AA80D5A5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AB018B-0379-93DE-7AEE-C1C63F780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C07A7-7D9B-1B18-F224-2ECFB733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42C18-6EC6-4C01-AB2D-E2F42142D2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48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46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43.wmf"/><Relationship Id="rId5" Type="http://schemas.openxmlformats.org/officeDocument/2006/relationships/image" Target="../media/image40.png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55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56.wmf"/><Relationship Id="rId21" Type="http://schemas.openxmlformats.org/officeDocument/2006/relationships/image" Target="../media/image65.png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63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png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64.png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70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3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wmf"/><Relationship Id="rId4" Type="http://schemas.openxmlformats.org/officeDocument/2006/relationships/oleObject" Target="../embeddings/oleObject3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1A3A9-74DF-E5B8-9C64-9B6ECFF7A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506" y="1214438"/>
            <a:ext cx="10186988" cy="238760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I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稳恒电路与暂态电路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949F47-7010-059A-3828-335E8DFF4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57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例：简化电路图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1A5D02-E5A6-A303-C5D5-2D3F5DC2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9904" y="1154685"/>
            <a:ext cx="2661830" cy="20250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4437AC-FC74-4703-ED6B-EEF0EBD3D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637908" y="88078"/>
            <a:ext cx="2643585" cy="982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7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电压源与电流源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70C430-2EAB-52BA-9FEF-4E234BEA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264" y="1431077"/>
            <a:ext cx="3345470" cy="21566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24854F-A6B6-56E1-A607-8206ABE38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11" y="3761172"/>
            <a:ext cx="7811177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戴维南法则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04F28-0748-6A8B-A227-4A31543DA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1690688"/>
            <a:ext cx="781117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68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3400"/>
            <a:ext cx="10515600" cy="5643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一种常用变换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等效电动势与电阻：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C73664-E084-658B-884A-DD442AF7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706" y="4099777"/>
            <a:ext cx="1394581" cy="16460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83F293-4D61-B4D5-C30D-9D01E7F1C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75316" y="-1112411"/>
            <a:ext cx="16413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52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664796-F3B4-1BEC-021F-EB9F7AF81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80430" y="-634995"/>
            <a:ext cx="2431139" cy="8127989"/>
          </a:xfrm>
        </p:spPr>
      </p:pic>
    </p:spTree>
    <p:extLst>
      <p:ext uri="{BB962C8B-B14F-4D97-AF65-F5344CB8AC3E}">
        <p14:creationId xmlns:p14="http://schemas.microsoft.com/office/powerpoint/2010/main" val="284422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42E2CB-1584-9CE5-374C-22F54162D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570" y="824833"/>
            <a:ext cx="5010927" cy="1156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53562F-AFAB-0F0F-11A6-C7F77CCAB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867" y="365125"/>
            <a:ext cx="4633362" cy="2545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27EEB0-739D-14AC-B7AE-D1094F330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101" y="1981200"/>
            <a:ext cx="4250469" cy="17951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19B9B8B-8337-1EEB-D331-948D08136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101" y="3776301"/>
            <a:ext cx="8156614" cy="300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暂态过程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似稳条件：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即认为电场电场变化很慢，     。也就是说，在静场的条件下考虑法拉第电磁感应，但不考虑位移电流。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即认为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电路中电流将随电源电动势同步地作缓慢的变化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同时，在整个回路中，认为没有感生电动势，即基尔霍夫定律仍然可以使用。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6C397E-615E-91AF-6977-57C61CD10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904" y="1988786"/>
            <a:ext cx="937341" cy="7849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D4EB11-6F4C-F80A-D617-CDF38EE5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662" y="4916755"/>
            <a:ext cx="364267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7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RLC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电阻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电感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</a:t>
            </a: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电容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23F2E-DE35-66ED-C60B-2A6194A9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536" y="1825625"/>
            <a:ext cx="891617" cy="388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020A62-984D-1096-F0F1-79595BF47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966" y="2719104"/>
            <a:ext cx="1127858" cy="807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5A1484-734F-A6D2-9138-6BD0F7F9F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966" y="3835932"/>
            <a:ext cx="853514" cy="66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8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>
            <a:extLst>
              <a:ext uri="{FF2B5EF4-FFF2-40B4-BE49-F238E27FC236}">
                <a16:creationId xmlns:a16="http://schemas.microsoft.com/office/drawing/2014/main" id="{3A91AB9B-15F3-FA47-CD69-825E438F1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1" y="228600"/>
            <a:ext cx="5529263" cy="762000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电路中的暂态过程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AC65BC0-ED6D-C14E-2FAC-155D2FAC8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066800"/>
            <a:ext cx="7010400" cy="609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充磁：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，电能转变成磁能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63" name="Rectangle 5">
            <a:extLst>
              <a:ext uri="{FF2B5EF4-FFF2-40B4-BE49-F238E27FC236}">
                <a16:creationId xmlns:a16="http://schemas.microsoft.com/office/drawing/2014/main" id="{F5177C5B-E685-B5AE-CD4B-122530C4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2623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7E33E88C-3AA6-9EFA-0C29-FB432F1C8F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05000"/>
          <a:ext cx="243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586" imgH="215806" progId="Equation.3">
                  <p:embed/>
                </p:oleObj>
              </mc:Choice>
              <mc:Fallback>
                <p:oleObj r:id="rId2" imgW="723586" imgH="215806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7E33E88C-3AA6-9EFA-0C29-FB432F1C8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2438400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A2146696-6A91-2EE2-254A-32DEA7F9E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6600" y="1600201"/>
          <a:ext cx="30480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476190" imgH="1628571" progId="Paint.Picture">
                  <p:embed/>
                </p:oleObj>
              </mc:Choice>
              <mc:Fallback>
                <p:oleObj name="位图图像" r:id="rId4" imgW="2476190" imgH="1628571" progId="Paint.Picture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A2146696-6A91-2EE2-254A-32DEA7F9E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1600201"/>
                        <a:ext cx="30480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9">
            <a:extLst>
              <a:ext uri="{FF2B5EF4-FFF2-40B4-BE49-F238E27FC236}">
                <a16:creationId xmlns:a16="http://schemas.microsoft.com/office/drawing/2014/main" id="{0D4377EF-A0A5-6F20-2ADE-1320C33FB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1908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0" name="Object 8">
            <a:extLst>
              <a:ext uri="{FF2B5EF4-FFF2-40B4-BE49-F238E27FC236}">
                <a16:creationId xmlns:a16="http://schemas.microsoft.com/office/drawing/2014/main" id="{43164C46-D10D-8FAC-815D-FEB694BE2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1600200"/>
          <a:ext cx="1562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98400" imgH="393480" progId="Equation.3">
                  <p:embed/>
                </p:oleObj>
              </mc:Choice>
              <mc:Fallback>
                <p:oleObj name="公式" r:id="rId6" imgW="698400" imgH="393480" progId="Equation.3">
                  <p:embed/>
                  <p:pic>
                    <p:nvPicPr>
                      <p:cNvPr id="18440" name="Object 8">
                        <a:extLst>
                          <a:ext uri="{FF2B5EF4-FFF2-40B4-BE49-F238E27FC236}">
                            <a16:creationId xmlns:a16="http://schemas.microsoft.com/office/drawing/2014/main" id="{43164C46-D10D-8FAC-815D-FEB694BE2F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1600200"/>
                        <a:ext cx="1562100" cy="882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Line 10">
            <a:extLst>
              <a:ext uri="{FF2B5EF4-FFF2-40B4-BE49-F238E27FC236}">
                <a16:creationId xmlns:a16="http://schemas.microsoft.com/office/drawing/2014/main" id="{31CDA4F9-1C1E-1D38-5A85-6A83120536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3" y="1916113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6" name="Rectangle 12">
            <a:extLst>
              <a:ext uri="{FF2B5EF4-FFF2-40B4-BE49-F238E27FC236}">
                <a16:creationId xmlns:a16="http://schemas.microsoft.com/office/drawing/2014/main" id="{87B1EE41-5783-75EB-3EB7-A8F7C671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31575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ECA3A031-5BA8-19DA-07E5-C4B55D2BB9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743201"/>
          <a:ext cx="2286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37836" imgH="393529" progId="Equation.3">
                  <p:embed/>
                </p:oleObj>
              </mc:Choice>
              <mc:Fallback>
                <p:oleObj r:id="rId8" imgW="837836" imgH="393529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ECA3A031-5BA8-19DA-07E5-C4B55D2BB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743201"/>
                        <a:ext cx="2286000" cy="1058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AutoShape 13">
            <a:extLst>
              <a:ext uri="{FF2B5EF4-FFF2-40B4-BE49-F238E27FC236}">
                <a16:creationId xmlns:a16="http://schemas.microsoft.com/office/drawing/2014/main" id="{20E8433A-861E-F974-36E3-5520C62C8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670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F1A96BFE-5229-EF18-A817-0DE21804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59080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华文中宋" panose="02010600040101010101" pitchFamily="2" charset="-122"/>
              </a:rPr>
              <a:t>微分方程</a:t>
            </a:r>
          </a:p>
        </p:txBody>
      </p:sp>
      <p:sp>
        <p:nvSpPr>
          <p:cNvPr id="2069" name="Rectangle 16">
            <a:extLst>
              <a:ext uri="{FF2B5EF4-FFF2-40B4-BE49-F238E27FC236}">
                <a16:creationId xmlns:a16="http://schemas.microsoft.com/office/drawing/2014/main" id="{64AA01EA-C372-6AFB-8145-835675A62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267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47" name="Object 15">
            <a:extLst>
              <a:ext uri="{FF2B5EF4-FFF2-40B4-BE49-F238E27FC236}">
                <a16:creationId xmlns:a16="http://schemas.microsoft.com/office/drawing/2014/main" id="{5BE0FA3E-D919-C695-3B71-C243701D12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3276601"/>
          <a:ext cx="1600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23586" imgH="228501" progId="Equation.3">
                  <p:embed/>
                </p:oleObj>
              </mc:Choice>
              <mc:Fallback>
                <p:oleObj r:id="rId10" imgW="723586" imgH="228501" progId="Equation.3">
                  <p:embed/>
                  <p:pic>
                    <p:nvPicPr>
                      <p:cNvPr id="18447" name="Object 15">
                        <a:extLst>
                          <a:ext uri="{FF2B5EF4-FFF2-40B4-BE49-F238E27FC236}">
                            <a16:creationId xmlns:a16="http://schemas.microsoft.com/office/drawing/2014/main" id="{5BE0FA3E-D919-C695-3B71-C243701D12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76601"/>
                        <a:ext cx="1600200" cy="4984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9" name="Text Box 17">
            <a:extLst>
              <a:ext uri="{FF2B5EF4-FFF2-40B4-BE49-F238E27FC236}">
                <a16:creationId xmlns:a16="http://schemas.microsoft.com/office/drawing/2014/main" id="{A75A086B-E296-A617-C031-A5621093E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用分离变量法</a:t>
            </a:r>
            <a:r>
              <a:rPr lang="zh-CN" altLang="en-US"/>
              <a:t> </a:t>
            </a:r>
          </a:p>
        </p:txBody>
      </p:sp>
      <p:sp>
        <p:nvSpPr>
          <p:cNvPr id="2071" name="Rectangle 19">
            <a:extLst>
              <a:ext uri="{FF2B5EF4-FFF2-40B4-BE49-F238E27FC236}">
                <a16:creationId xmlns:a16="http://schemas.microsoft.com/office/drawing/2014/main" id="{27D37A9C-B023-453E-D888-D0F3F1090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50" name="Object 18">
            <a:extLst>
              <a:ext uri="{FF2B5EF4-FFF2-40B4-BE49-F238E27FC236}">
                <a16:creationId xmlns:a16="http://schemas.microsoft.com/office/drawing/2014/main" id="{106C656F-3106-E6A0-C360-E857F27FE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962400"/>
          <a:ext cx="350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574800" imgH="393700" progId="Equation.3">
                  <p:embed/>
                </p:oleObj>
              </mc:Choice>
              <mc:Fallback>
                <p:oleObj r:id="rId12" imgW="1574800" imgH="393700" progId="Equation.3">
                  <p:embed/>
                  <p:pic>
                    <p:nvPicPr>
                      <p:cNvPr id="18450" name="Object 18">
                        <a:extLst>
                          <a:ext uri="{FF2B5EF4-FFF2-40B4-BE49-F238E27FC236}">
                            <a16:creationId xmlns:a16="http://schemas.microsoft.com/office/drawing/2014/main" id="{106C656F-3106-E6A0-C360-E857F27FE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962400"/>
                        <a:ext cx="3505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2" name="Rectangle 21">
            <a:extLst>
              <a:ext uri="{FF2B5EF4-FFF2-40B4-BE49-F238E27FC236}">
                <a16:creationId xmlns:a16="http://schemas.microsoft.com/office/drawing/2014/main" id="{ED915426-63A4-56CB-4DFE-0DA0D7543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0289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52" name="Object 20">
            <a:extLst>
              <a:ext uri="{FF2B5EF4-FFF2-40B4-BE49-F238E27FC236}">
                <a16:creationId xmlns:a16="http://schemas.microsoft.com/office/drawing/2014/main" id="{10E66F8F-820E-2025-4D7B-FC5497A67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733801"/>
          <a:ext cx="236220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1880" imgH="583920" progId="Equation.3">
                  <p:embed/>
                </p:oleObj>
              </mc:Choice>
              <mc:Fallback>
                <p:oleObj name="Equation" r:id="rId14" imgW="1091880" imgH="583920" progId="Equation.3">
                  <p:embed/>
                  <p:pic>
                    <p:nvPicPr>
                      <p:cNvPr id="18452" name="Object 20">
                        <a:extLst>
                          <a:ext uri="{FF2B5EF4-FFF2-40B4-BE49-F238E27FC236}">
                            <a16:creationId xmlns:a16="http://schemas.microsoft.com/office/drawing/2014/main" id="{10E66F8F-820E-2025-4D7B-FC5497A676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733801"/>
                        <a:ext cx="2362200" cy="1266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3" name="Rectangle 23">
            <a:extLst>
              <a:ext uri="{FF2B5EF4-FFF2-40B4-BE49-F238E27FC236}">
                <a16:creationId xmlns:a16="http://schemas.microsoft.com/office/drawing/2014/main" id="{4D101CD8-A334-8ABB-EE07-BDACA05F6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475" y="30289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54" name="Object 22">
            <a:extLst>
              <a:ext uri="{FF2B5EF4-FFF2-40B4-BE49-F238E27FC236}">
                <a16:creationId xmlns:a16="http://schemas.microsoft.com/office/drawing/2014/main" id="{47A8549A-A02B-97BE-2E08-EDEF7D38B5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105401"/>
          <a:ext cx="2590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129810" imgH="583947" progId="Equation.3">
                  <p:embed/>
                </p:oleObj>
              </mc:Choice>
              <mc:Fallback>
                <p:oleObj r:id="rId16" imgW="1129810" imgH="583947" progId="Equation.3">
                  <p:embed/>
                  <p:pic>
                    <p:nvPicPr>
                      <p:cNvPr id="18454" name="Object 22">
                        <a:extLst>
                          <a:ext uri="{FF2B5EF4-FFF2-40B4-BE49-F238E27FC236}">
                            <a16:creationId xmlns:a16="http://schemas.microsoft.com/office/drawing/2014/main" id="{47A8549A-A02B-97BE-2E08-EDEF7D38B5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1"/>
                        <a:ext cx="25908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AutoShape 24">
            <a:extLst>
              <a:ext uri="{FF2B5EF4-FFF2-40B4-BE49-F238E27FC236}">
                <a16:creationId xmlns:a16="http://schemas.microsoft.com/office/drawing/2014/main" id="{C6E431E2-5E95-679B-F661-D5399657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45720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57" name="AutoShape 25">
            <a:extLst>
              <a:ext uri="{FF2B5EF4-FFF2-40B4-BE49-F238E27FC236}">
                <a16:creationId xmlns:a16="http://schemas.microsoft.com/office/drawing/2014/main" id="{1D517255-26F7-35A2-C2F8-C437756A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626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76" name="Rectangle 27">
            <a:extLst>
              <a:ext uri="{FF2B5EF4-FFF2-40B4-BE49-F238E27FC236}">
                <a16:creationId xmlns:a16="http://schemas.microsoft.com/office/drawing/2014/main" id="{B91126B6-9DAE-5C56-773A-073479598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30384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58" name="Object 26">
            <a:extLst>
              <a:ext uri="{FF2B5EF4-FFF2-40B4-BE49-F238E27FC236}">
                <a16:creationId xmlns:a16="http://schemas.microsoft.com/office/drawing/2014/main" id="{549672BE-3C92-B988-D838-DC44A5919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5103814"/>
          <a:ext cx="3900488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55600" imgH="419040" progId="Equation.3">
                  <p:embed/>
                </p:oleObj>
              </mc:Choice>
              <mc:Fallback>
                <p:oleObj name="Equation" r:id="rId18" imgW="1155600" imgH="419040" progId="Equation.3">
                  <p:embed/>
                  <p:pic>
                    <p:nvPicPr>
                      <p:cNvPr id="18458" name="Object 26">
                        <a:extLst>
                          <a:ext uri="{FF2B5EF4-FFF2-40B4-BE49-F238E27FC236}">
                            <a16:creationId xmlns:a16="http://schemas.microsoft.com/office/drawing/2014/main" id="{549672BE-3C92-B988-D838-DC44A59199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103814"/>
                        <a:ext cx="3900488" cy="90328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Rectangle 29">
            <a:extLst>
              <a:ext uri="{FF2B5EF4-FFF2-40B4-BE49-F238E27FC236}">
                <a16:creationId xmlns:a16="http://schemas.microsoft.com/office/drawing/2014/main" id="{6F890553-1011-7630-8C4A-33488443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31337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73" name="Object 17">
            <a:extLst>
              <a:ext uri="{FF2B5EF4-FFF2-40B4-BE49-F238E27FC236}">
                <a16:creationId xmlns:a16="http://schemas.microsoft.com/office/drawing/2014/main" id="{B1904A76-AEDF-5AB2-1592-1E8CD884C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3657600"/>
          <a:ext cx="34480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448531" imgH="2133898" progId="Paint.Picture">
                  <p:embed/>
                </p:oleObj>
              </mc:Choice>
              <mc:Fallback>
                <p:oleObj name="位图图像" r:id="rId2" imgW="3448531" imgH="2133898" progId="Paint.Picture">
                  <p:embed/>
                  <p:pic>
                    <p:nvPicPr>
                      <p:cNvPr id="19473" name="Object 17">
                        <a:extLst>
                          <a:ext uri="{FF2B5EF4-FFF2-40B4-BE49-F238E27FC236}">
                            <a16:creationId xmlns:a16="http://schemas.microsoft.com/office/drawing/2014/main" id="{B1904A76-AEDF-5AB2-1592-1E8CD884C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657600"/>
                        <a:ext cx="344805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2">
            <a:extLst>
              <a:ext uri="{FF2B5EF4-FFF2-40B4-BE49-F238E27FC236}">
                <a16:creationId xmlns:a16="http://schemas.microsoft.com/office/drawing/2014/main" id="{E298B3AE-FC2B-5989-B3E4-E109FF43B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1" y="228600"/>
            <a:ext cx="1338263" cy="762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A468698-D9D5-9DA0-AB26-780FA9A9DD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276600"/>
            <a:ext cx="8110538" cy="5334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时间常数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：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是电流从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增加到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0.63I</a:t>
            </a:r>
            <a:r>
              <a:rPr lang="en-US" altLang="zh-CN" b="1" baseline="-300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所需时间</a:t>
            </a:r>
          </a:p>
        </p:txBody>
      </p:sp>
      <p:sp>
        <p:nvSpPr>
          <p:cNvPr id="3086" name="Rectangle 5">
            <a:extLst>
              <a:ext uri="{FF2B5EF4-FFF2-40B4-BE49-F238E27FC236}">
                <a16:creationId xmlns:a16="http://schemas.microsoft.com/office/drawing/2014/main" id="{972B2627-340F-4383-3186-68C0646C8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9B4EB9D3-B857-8B62-4583-48009591D9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990601"/>
          <a:ext cx="4038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00200" imgH="393700" progId="Equation.3">
                  <p:embed/>
                </p:oleObj>
              </mc:Choice>
              <mc:Fallback>
                <p:oleObj r:id="rId4" imgW="1600200" imgH="3937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9B4EB9D3-B857-8B62-4583-48009591D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90601"/>
                        <a:ext cx="4038600" cy="987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7">
            <a:extLst>
              <a:ext uri="{FF2B5EF4-FFF2-40B4-BE49-F238E27FC236}">
                <a16:creationId xmlns:a16="http://schemas.microsoft.com/office/drawing/2014/main" id="{F3BA761A-42EC-7418-FBFE-AF1A2D3C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513" y="31337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E97CAEED-88C8-AE2E-7649-6F78B9F85D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057401"/>
          <a:ext cx="31242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04900" imgH="381000" progId="Equation.3">
                  <p:embed/>
                </p:oleObj>
              </mc:Choice>
              <mc:Fallback>
                <p:oleObj r:id="rId6" imgW="1104900" imgH="3810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E97CAEED-88C8-AE2E-7649-6F78B9F85D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057401"/>
                        <a:ext cx="3124200" cy="1082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5071A6CC-635E-9D23-A835-863AF6743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133600"/>
          <a:ext cx="9906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9696" imgH="393529" progId="Equation.3">
                  <p:embed/>
                </p:oleObj>
              </mc:Choice>
              <mc:Fallback>
                <p:oleObj r:id="rId8" imgW="469696" imgH="393529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5071A6CC-635E-9D23-A835-863AF6743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990600" cy="8191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Line 10">
            <a:extLst>
              <a:ext uri="{FF2B5EF4-FFF2-40B4-BE49-F238E27FC236}">
                <a16:creationId xmlns:a16="http://schemas.microsoft.com/office/drawing/2014/main" id="{5DBE43E0-CA7B-6235-D2EC-709561A1A8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53000" y="2743200"/>
            <a:ext cx="9144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89" name="Rectangle 12">
            <a:extLst>
              <a:ext uri="{FF2B5EF4-FFF2-40B4-BE49-F238E27FC236}">
                <a16:creationId xmlns:a16="http://schemas.microsoft.com/office/drawing/2014/main" id="{F929F61B-8B56-F4BF-218A-44073E236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2400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0" name="Rectangle 14">
            <a:extLst>
              <a:ext uri="{FF2B5EF4-FFF2-40B4-BE49-F238E27FC236}">
                <a16:creationId xmlns:a16="http://schemas.microsoft.com/office/drawing/2014/main" id="{BF24987D-DBDF-7553-5FE1-226245042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2623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7C90D5AE-92D1-C70C-7CF6-CA57A011E6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810000"/>
          <a:ext cx="4191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497950" imgH="241195" progId="Equation.3">
                  <p:embed/>
                </p:oleObj>
              </mc:Choice>
              <mc:Fallback>
                <p:oleObj r:id="rId10" imgW="1497950" imgH="241195" progId="Equation.3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id="{7C90D5AE-92D1-C70C-7CF6-CA57A011E6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810000"/>
                        <a:ext cx="4191000" cy="6794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BCD040A5-27F8-CA77-0378-E09A40FE3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457201"/>
          <a:ext cx="293370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2" imgW="2933333" imgH="2257740" progId="Paint.Picture">
                  <p:embed/>
                </p:oleObj>
              </mc:Choice>
              <mc:Fallback>
                <p:oleObj name="位图图像" r:id="rId12" imgW="2933333" imgH="2257740" progId="Paint.Picture">
                  <p:embed/>
                  <p:pic>
                    <p:nvPicPr>
                      <p:cNvPr id="19471" name="Object 15">
                        <a:extLst>
                          <a:ext uri="{FF2B5EF4-FFF2-40B4-BE49-F238E27FC236}">
                            <a16:creationId xmlns:a16="http://schemas.microsoft.com/office/drawing/2014/main" id="{BCD040A5-27F8-CA77-0378-E09A40FE3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7201"/>
                        <a:ext cx="293370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Rectangle 18">
            <a:extLst>
              <a:ext uri="{FF2B5EF4-FFF2-40B4-BE49-F238E27FC236}">
                <a16:creationId xmlns:a16="http://schemas.microsoft.com/office/drawing/2014/main" id="{220957D5-7178-06C0-C253-157A417A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8351"/>
            <a:ext cx="487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放磁：电流达到稳定值后，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  将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拨到</a:t>
            </a:r>
            <a:r>
              <a:rPr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034A018F-49A3-27E1-2244-CB9B02040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75" name="Object 19">
            <a:extLst>
              <a:ext uri="{FF2B5EF4-FFF2-40B4-BE49-F238E27FC236}">
                <a16:creationId xmlns:a16="http://schemas.microsoft.com/office/drawing/2014/main" id="{714545C7-7527-DD79-A97A-D2E8A0297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562601"/>
          <a:ext cx="33528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497950" imgH="393529" progId="Equation.3">
                  <p:embed/>
                </p:oleObj>
              </mc:Choice>
              <mc:Fallback>
                <p:oleObj r:id="rId14" imgW="1497950" imgH="393529" progId="Equation.3">
                  <p:embed/>
                  <p:pic>
                    <p:nvPicPr>
                      <p:cNvPr id="19475" name="Object 19">
                        <a:extLst>
                          <a:ext uri="{FF2B5EF4-FFF2-40B4-BE49-F238E27FC236}">
                            <a16:creationId xmlns:a16="http://schemas.microsoft.com/office/drawing/2014/main" id="{714545C7-7527-DD79-A97A-D2E8A02975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1"/>
                        <a:ext cx="3352800" cy="8937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Rectangle 22">
            <a:extLst>
              <a:ext uri="{FF2B5EF4-FFF2-40B4-BE49-F238E27FC236}">
                <a16:creationId xmlns:a16="http://schemas.microsoft.com/office/drawing/2014/main" id="{91D098EB-6618-0865-2795-41932E00A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30765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477" name="Object 21">
            <a:extLst>
              <a:ext uri="{FF2B5EF4-FFF2-40B4-BE49-F238E27FC236}">
                <a16:creationId xmlns:a16="http://schemas.microsoft.com/office/drawing/2014/main" id="{152ACB29-C787-A2E1-BD3D-CEEC096E1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334000"/>
          <a:ext cx="2159000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79280" imgH="545760" progId="Equation.3">
                  <p:embed/>
                </p:oleObj>
              </mc:Choice>
              <mc:Fallback>
                <p:oleObj name="Equation" r:id="rId16" imgW="1079280" imgH="545760" progId="Equation.3">
                  <p:embed/>
                  <p:pic>
                    <p:nvPicPr>
                      <p:cNvPr id="19477" name="Object 21">
                        <a:extLst>
                          <a:ext uri="{FF2B5EF4-FFF2-40B4-BE49-F238E27FC236}">
                            <a16:creationId xmlns:a16="http://schemas.microsoft.com/office/drawing/2014/main" id="{152ACB29-C787-A2E1-BD3D-CEEC096E19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4000"/>
                        <a:ext cx="2159000" cy="1074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B012F93-8970-FD55-8C6D-7E3B49F58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810000" cy="91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电路的分类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A0BF0AB-A871-3645-82C2-E60A97F38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2209800"/>
            <a:ext cx="2590800" cy="609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直流电路： 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E4311961-9886-7EA8-8D8A-4FADEB5F2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华文中宋" panose="02010600040101010101" pitchFamily="2" charset="-122"/>
                <a:ea typeface="华文中宋" panose="02010600040101010101" pitchFamily="2" charset="-122"/>
              </a:rPr>
              <a:t>交流电路</a:t>
            </a:r>
            <a:r>
              <a:rPr lang="zh-CN" altLang="en-US" sz="3200" b="1">
                <a:latin typeface="宋体" panose="02010600030101010101" pitchFamily="2" charset="-122"/>
              </a:rPr>
              <a:t>：</a:t>
            </a:r>
            <a:r>
              <a:rPr lang="zh-CN" altLang="en-US" sz="3200"/>
              <a:t> </a:t>
            </a:r>
            <a:endParaRPr lang="zh-CN" altLang="en-US"/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id="{F0B00304-9256-2A14-D9A6-457DE3B04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648200"/>
            <a:ext cx="2514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latin typeface="宋体" panose="02010600030101010101" pitchFamily="2" charset="-122"/>
                <a:ea typeface="华文中宋" panose="02010600040101010101" pitchFamily="2" charset="-122"/>
              </a:rPr>
              <a:t>暂态电路</a:t>
            </a:r>
            <a:r>
              <a:rPr lang="zh-CN" altLang="en-US" sz="3200" b="1">
                <a:latin typeface="宋体" panose="02010600030101010101" pitchFamily="2" charset="-122"/>
              </a:rPr>
              <a:t>：</a:t>
            </a:r>
            <a:r>
              <a:rPr lang="zh-CN" altLang="en-US" sz="3200"/>
              <a:t> </a:t>
            </a: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F83E3641-1AE9-30BE-76EF-C3829100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31813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5" name="Object 7">
            <a:extLst>
              <a:ext uri="{FF2B5EF4-FFF2-40B4-BE49-F238E27FC236}">
                <a16:creationId xmlns:a16="http://schemas.microsoft.com/office/drawing/2014/main" id="{F689CEFF-9431-D6EB-EFAA-790CEC325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1828801"/>
          <a:ext cx="335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3739" imgH="495369" progId="Paint.Picture">
                  <p:embed/>
                </p:oleObj>
              </mc:Choice>
              <mc:Fallback>
                <p:oleObj r:id="rId2" imgW="1533739" imgH="495369" progId="Paint.Picture">
                  <p:embed/>
                  <p:pic>
                    <p:nvPicPr>
                      <p:cNvPr id="73735" name="Object 7">
                        <a:extLst>
                          <a:ext uri="{FF2B5EF4-FFF2-40B4-BE49-F238E27FC236}">
                            <a16:creationId xmlns:a16="http://schemas.microsoft.com/office/drawing/2014/main" id="{F689CEFF-9431-D6EB-EFAA-790CEC325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828801"/>
                        <a:ext cx="3352800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8">
            <a:extLst>
              <a:ext uri="{FF2B5EF4-FFF2-40B4-BE49-F238E27FC236}">
                <a16:creationId xmlns:a16="http://schemas.microsoft.com/office/drawing/2014/main" id="{436AF5D1-64E9-EE41-D461-F147ADD73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2099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7" name="Object 9">
            <a:extLst>
              <a:ext uri="{FF2B5EF4-FFF2-40B4-BE49-F238E27FC236}">
                <a16:creationId xmlns:a16="http://schemas.microsoft.com/office/drawing/2014/main" id="{AD742792-FFC2-561B-4EE0-606930735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200400"/>
          <a:ext cx="5562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62636" imgH="438095" progId="Paint.Picture">
                  <p:embed/>
                </p:oleObj>
              </mc:Choice>
              <mc:Fallback>
                <p:oleObj r:id="rId4" imgW="2762636" imgH="438095" progId="Paint.Picture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AD742792-FFC2-561B-4EE0-606930735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5562600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0">
            <a:extLst>
              <a:ext uri="{FF2B5EF4-FFF2-40B4-BE49-F238E27FC236}">
                <a16:creationId xmlns:a16="http://schemas.microsoft.com/office/drawing/2014/main" id="{37500574-34EC-82FD-BA9A-B5406D596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350" y="31480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3739" name="Object 11">
            <a:extLst>
              <a:ext uri="{FF2B5EF4-FFF2-40B4-BE49-F238E27FC236}">
                <a16:creationId xmlns:a16="http://schemas.microsoft.com/office/drawing/2014/main" id="{AA77753B-DE9F-634C-1527-00097C20C3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267200"/>
          <a:ext cx="52578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81688" imgH="561905" progId="Paint.Picture">
                  <p:embed/>
                </p:oleObj>
              </mc:Choice>
              <mc:Fallback>
                <p:oleObj r:id="rId6" imgW="2781688" imgH="561905" progId="Paint.Picture">
                  <p:embed/>
                  <p:pic>
                    <p:nvPicPr>
                      <p:cNvPr id="73739" name="Object 11">
                        <a:extLst>
                          <a:ext uri="{FF2B5EF4-FFF2-40B4-BE49-F238E27FC236}">
                            <a16:creationId xmlns:a16="http://schemas.microsoft.com/office/drawing/2014/main" id="{AA77753B-DE9F-634C-1527-00097C20C3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67200"/>
                        <a:ext cx="525780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Text Box 12">
            <a:extLst>
              <a:ext uri="{FF2B5EF4-FFF2-40B4-BE49-F238E27FC236}">
                <a16:creationId xmlns:a16="http://schemas.microsoft.com/office/drawing/2014/main" id="{0AF5B92E-FDC1-0523-AA23-7A8A051EF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86001"/>
            <a:ext cx="53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华文中宋" panose="02010600040101010101" pitchFamily="2" charset="-122"/>
              </a:rPr>
              <a:t>定态电路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Rectangle 2">
            <a:extLst>
              <a:ext uri="{FF2B5EF4-FFF2-40B4-BE49-F238E27FC236}">
                <a16:creationId xmlns:a16="http://schemas.microsoft.com/office/drawing/2014/main" id="{E03A21AA-BBEB-4D6E-F638-D80FD6EA4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260350"/>
            <a:ext cx="5529262" cy="762000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电路中的暂态过程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9F11AB6-5A55-6C8C-FB3E-EF7BFD13B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143000"/>
            <a:ext cx="3733800" cy="609600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充电：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接通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13" name="Rectangle 4">
            <a:extLst>
              <a:ext uri="{FF2B5EF4-FFF2-40B4-BE49-F238E27FC236}">
                <a16:creationId xmlns:a16="http://schemas.microsoft.com/office/drawing/2014/main" id="{3D2965B0-E67F-7EA4-549A-17C7F3AD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550" y="32623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4" name="Rectangle 7">
            <a:extLst>
              <a:ext uri="{FF2B5EF4-FFF2-40B4-BE49-F238E27FC236}">
                <a16:creationId xmlns:a16="http://schemas.microsoft.com/office/drawing/2014/main" id="{AD54D2C6-746A-EB19-1CDA-9B1E4E054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31908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5" name="Rectangle 10">
            <a:extLst>
              <a:ext uri="{FF2B5EF4-FFF2-40B4-BE49-F238E27FC236}">
                <a16:creationId xmlns:a16="http://schemas.microsoft.com/office/drawing/2014/main" id="{36F03452-F73B-D642-056C-1DAFC1827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31575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6" name="Rectangle 14">
            <a:extLst>
              <a:ext uri="{FF2B5EF4-FFF2-40B4-BE49-F238E27FC236}">
                <a16:creationId xmlns:a16="http://schemas.microsoft.com/office/drawing/2014/main" id="{98D4C9C8-2CBA-983C-CCB2-F3589F4F8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32670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43" name="Object 15">
            <a:extLst>
              <a:ext uri="{FF2B5EF4-FFF2-40B4-BE49-F238E27FC236}">
                <a16:creationId xmlns:a16="http://schemas.microsoft.com/office/drawing/2014/main" id="{E881BBF7-8F2D-8FBD-F8A0-A194829D0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3352800"/>
          <a:ext cx="152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03040" progId="Equation.3">
                  <p:embed/>
                </p:oleObj>
              </mc:Choice>
              <mc:Fallback>
                <p:oleObj name="Equation" r:id="rId2" imgW="685800" imgH="203040" progId="Equation.3">
                  <p:embed/>
                  <p:pic>
                    <p:nvPicPr>
                      <p:cNvPr id="22543" name="Object 15">
                        <a:extLst>
                          <a:ext uri="{FF2B5EF4-FFF2-40B4-BE49-F238E27FC236}">
                            <a16:creationId xmlns:a16="http://schemas.microsoft.com/office/drawing/2014/main" id="{E881BBF7-8F2D-8FBD-F8A0-A194829D0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52800"/>
                        <a:ext cx="1524000" cy="4445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Rectangle 17">
            <a:extLst>
              <a:ext uri="{FF2B5EF4-FFF2-40B4-BE49-F238E27FC236}">
                <a16:creationId xmlns:a16="http://schemas.microsoft.com/office/drawing/2014/main" id="{7857385C-E18C-690B-CFA2-7BC8B593E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1623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8" name="Rectangle 19">
            <a:extLst>
              <a:ext uri="{FF2B5EF4-FFF2-40B4-BE49-F238E27FC236}">
                <a16:creationId xmlns:a16="http://schemas.microsoft.com/office/drawing/2014/main" id="{53954BDD-9BEF-0923-F0AE-364E0BD3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30289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9" name="Rectangle 21">
            <a:extLst>
              <a:ext uri="{FF2B5EF4-FFF2-40B4-BE49-F238E27FC236}">
                <a16:creationId xmlns:a16="http://schemas.microsoft.com/office/drawing/2014/main" id="{1AEA3267-F3F7-A805-4D96-28C24EBF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0480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20" name="Rectangle 27">
            <a:extLst>
              <a:ext uri="{FF2B5EF4-FFF2-40B4-BE49-F238E27FC236}">
                <a16:creationId xmlns:a16="http://schemas.microsoft.com/office/drawing/2014/main" id="{8289C4D8-7FC0-7167-0F8B-EDB4480A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8813" y="313372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21" name="Rectangle 29">
            <a:extLst>
              <a:ext uri="{FF2B5EF4-FFF2-40B4-BE49-F238E27FC236}">
                <a16:creationId xmlns:a16="http://schemas.microsoft.com/office/drawing/2014/main" id="{6F4A3128-ACB2-5B04-5FB4-51112E5EF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463" y="31575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56" name="Object 28">
            <a:extLst>
              <a:ext uri="{FF2B5EF4-FFF2-40B4-BE49-F238E27FC236}">
                <a16:creationId xmlns:a16="http://schemas.microsoft.com/office/drawing/2014/main" id="{3F86411B-8626-2C9C-4B12-5EFA551CA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1" y="2057400"/>
          <a:ext cx="21066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28600" progId="Equation.3">
                  <p:embed/>
                </p:oleObj>
              </mc:Choice>
              <mc:Fallback>
                <p:oleObj name="Equation" r:id="rId4" imgW="787320" imgH="228600" progId="Equation.3">
                  <p:embed/>
                  <p:pic>
                    <p:nvPicPr>
                      <p:cNvPr id="22556" name="Object 28">
                        <a:extLst>
                          <a:ext uri="{FF2B5EF4-FFF2-40B4-BE49-F238E27FC236}">
                            <a16:creationId xmlns:a16="http://schemas.microsoft.com/office/drawing/2014/main" id="{3F86411B-8626-2C9C-4B12-5EFA551CA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057400"/>
                        <a:ext cx="2106613" cy="617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9" name="Object 31">
            <a:extLst>
              <a:ext uri="{FF2B5EF4-FFF2-40B4-BE49-F238E27FC236}">
                <a16:creationId xmlns:a16="http://schemas.microsoft.com/office/drawing/2014/main" id="{B4D36352-51F8-33E1-3115-0DDE835CCB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1" y="1981201"/>
          <a:ext cx="15795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393480" progId="Equation.3">
                  <p:embed/>
                </p:oleObj>
              </mc:Choice>
              <mc:Fallback>
                <p:oleObj name="Equation" r:id="rId6" imgW="685800" imgH="393480" progId="Equation.3">
                  <p:embed/>
                  <p:pic>
                    <p:nvPicPr>
                      <p:cNvPr id="22559" name="Object 31">
                        <a:extLst>
                          <a:ext uri="{FF2B5EF4-FFF2-40B4-BE49-F238E27FC236}">
                            <a16:creationId xmlns:a16="http://schemas.microsoft.com/office/drawing/2014/main" id="{B4D36352-51F8-33E1-3115-0DDE835CCB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1981201"/>
                        <a:ext cx="1579563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2" name="Rectangle 34">
            <a:extLst>
              <a:ext uri="{FF2B5EF4-FFF2-40B4-BE49-F238E27FC236}">
                <a16:creationId xmlns:a16="http://schemas.microsoft.com/office/drawing/2014/main" id="{DBA8A13D-70C3-D2A3-5D77-82722FDF0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1575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561" name="Object 33">
            <a:extLst>
              <a:ext uri="{FF2B5EF4-FFF2-40B4-BE49-F238E27FC236}">
                <a16:creationId xmlns:a16="http://schemas.microsoft.com/office/drawing/2014/main" id="{A8AA3AFB-AFDC-4DC5-A420-A7AF405E9E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1" y="1143001"/>
          <a:ext cx="9620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31613" imgH="393529" progId="Equation.3">
                  <p:embed/>
                </p:oleObj>
              </mc:Choice>
              <mc:Fallback>
                <p:oleObj r:id="rId8" imgW="431613" imgH="393529" progId="Equation.3">
                  <p:embed/>
                  <p:pic>
                    <p:nvPicPr>
                      <p:cNvPr id="22561" name="Object 33">
                        <a:extLst>
                          <a:ext uri="{FF2B5EF4-FFF2-40B4-BE49-F238E27FC236}">
                            <a16:creationId xmlns:a16="http://schemas.microsoft.com/office/drawing/2014/main" id="{A8AA3AFB-AFDC-4DC5-A420-A7AF405E9E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1" y="1143001"/>
                        <a:ext cx="962025" cy="10636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4" name="Object 36">
            <a:extLst>
              <a:ext uri="{FF2B5EF4-FFF2-40B4-BE49-F238E27FC236}">
                <a16:creationId xmlns:a16="http://schemas.microsoft.com/office/drawing/2014/main" id="{D02587BF-CFBE-DA27-1F5D-91914D111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1800"/>
          <a:ext cx="19050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50531" imgH="393529" progId="Equation.3">
                  <p:embed/>
                </p:oleObj>
              </mc:Choice>
              <mc:Fallback>
                <p:oleObj r:id="rId10" imgW="850531" imgH="393529" progId="Equation.3">
                  <p:embed/>
                  <p:pic>
                    <p:nvPicPr>
                      <p:cNvPr id="22564" name="Object 36">
                        <a:extLst>
                          <a:ext uri="{FF2B5EF4-FFF2-40B4-BE49-F238E27FC236}">
                            <a16:creationId xmlns:a16="http://schemas.microsoft.com/office/drawing/2014/main" id="{D02587BF-CFBE-DA27-1F5D-91914D111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1905000" cy="8905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6" name="Object 38">
            <a:extLst>
              <a:ext uri="{FF2B5EF4-FFF2-40B4-BE49-F238E27FC236}">
                <a16:creationId xmlns:a16="http://schemas.microsoft.com/office/drawing/2014/main" id="{DEFE766E-5560-51F8-0991-4A2E1AD931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1" y="4038600"/>
          <a:ext cx="462756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95280" imgH="368280" progId="Equation.3">
                  <p:embed/>
                </p:oleObj>
              </mc:Choice>
              <mc:Fallback>
                <p:oleObj name="Equation" r:id="rId12" imgW="1295280" imgH="368280" progId="Equation.3">
                  <p:embed/>
                  <p:pic>
                    <p:nvPicPr>
                      <p:cNvPr id="22566" name="Object 38">
                        <a:extLst>
                          <a:ext uri="{FF2B5EF4-FFF2-40B4-BE49-F238E27FC236}">
                            <a16:creationId xmlns:a16="http://schemas.microsoft.com/office/drawing/2014/main" id="{DEFE766E-5560-51F8-0991-4A2E1AD931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4038600"/>
                        <a:ext cx="4627563" cy="9794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Line 40">
            <a:extLst>
              <a:ext uri="{FF2B5EF4-FFF2-40B4-BE49-F238E27FC236}">
                <a16:creationId xmlns:a16="http://schemas.microsoft.com/office/drawing/2014/main" id="{473BF28B-9CC8-F2B9-A956-ABAEF7563E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8288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569" name="Object 41">
            <a:extLst>
              <a:ext uri="{FF2B5EF4-FFF2-40B4-BE49-F238E27FC236}">
                <a16:creationId xmlns:a16="http://schemas.microsoft.com/office/drawing/2014/main" id="{CCBD3998-6979-3C24-91DF-4D752A9F0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352800"/>
          <a:ext cx="6096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177480" progId="Equation.3">
                  <p:embed/>
                </p:oleObj>
              </mc:Choice>
              <mc:Fallback>
                <p:oleObj name="Equation" r:id="rId14" imgW="253800" imgH="177480" progId="Equation.3">
                  <p:embed/>
                  <p:pic>
                    <p:nvPicPr>
                      <p:cNvPr id="22569" name="Object 41">
                        <a:extLst>
                          <a:ext uri="{FF2B5EF4-FFF2-40B4-BE49-F238E27FC236}">
                            <a16:creationId xmlns:a16="http://schemas.microsoft.com/office/drawing/2014/main" id="{CCBD3998-6979-3C24-91DF-4D752A9F0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609600" cy="427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0" name="Object 42">
            <a:extLst>
              <a:ext uri="{FF2B5EF4-FFF2-40B4-BE49-F238E27FC236}">
                <a16:creationId xmlns:a16="http://schemas.microsoft.com/office/drawing/2014/main" id="{ED099844-0B3B-E9A0-7B8D-F84A189AD1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05401"/>
          <a:ext cx="60198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33600" imgH="241300" progId="Equation.3">
                  <p:embed/>
                </p:oleObj>
              </mc:Choice>
              <mc:Fallback>
                <p:oleObj r:id="rId16" imgW="2133600" imgH="241300" progId="Equation.3">
                  <p:embed/>
                  <p:pic>
                    <p:nvPicPr>
                      <p:cNvPr id="22570" name="Object 42">
                        <a:extLst>
                          <a:ext uri="{FF2B5EF4-FFF2-40B4-BE49-F238E27FC236}">
                            <a16:creationId xmlns:a16="http://schemas.microsoft.com/office/drawing/2014/main" id="{ED099844-0B3B-E9A0-7B8D-F84A189AD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05401"/>
                        <a:ext cx="6019800" cy="6842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2" name="Object 44">
            <a:extLst>
              <a:ext uri="{FF2B5EF4-FFF2-40B4-BE49-F238E27FC236}">
                <a16:creationId xmlns:a16="http://schemas.microsoft.com/office/drawing/2014/main" id="{30F87F79-B115-E8C1-9373-8483DFE529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28600"/>
          <a:ext cx="29718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8" imgW="2476190" imgH="1628571" progId="Paint.Picture">
                  <p:embed/>
                </p:oleObj>
              </mc:Choice>
              <mc:Fallback>
                <p:oleObj name="位图图像" r:id="rId18" imgW="2476190" imgH="1628571" progId="Paint.Picture">
                  <p:embed/>
                  <p:pic>
                    <p:nvPicPr>
                      <p:cNvPr id="22572" name="Object 44">
                        <a:extLst>
                          <a:ext uri="{FF2B5EF4-FFF2-40B4-BE49-F238E27FC236}">
                            <a16:creationId xmlns:a16="http://schemas.microsoft.com/office/drawing/2014/main" id="{30F87F79-B115-E8C1-9373-8483DFE529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8600"/>
                        <a:ext cx="29718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73" name="Object 45">
            <a:extLst>
              <a:ext uri="{FF2B5EF4-FFF2-40B4-BE49-F238E27FC236}">
                <a16:creationId xmlns:a16="http://schemas.microsoft.com/office/drawing/2014/main" id="{EA97BAFD-FEEA-4B5B-36BA-B01777161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2209801"/>
          <a:ext cx="2971800" cy="231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0" imgW="2371429" imgH="1848108" progId="Paint.Picture">
                  <p:embed/>
                </p:oleObj>
              </mc:Choice>
              <mc:Fallback>
                <p:oleObj name="位图图像" r:id="rId20" imgW="2371429" imgH="1848108" progId="Paint.Picture">
                  <p:embed/>
                  <p:pic>
                    <p:nvPicPr>
                      <p:cNvPr id="22573" name="Object 45">
                        <a:extLst>
                          <a:ext uri="{FF2B5EF4-FFF2-40B4-BE49-F238E27FC236}">
                            <a16:creationId xmlns:a16="http://schemas.microsoft.com/office/drawing/2014/main" id="{EA97BAFD-FEEA-4B5B-36BA-B017771615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09801"/>
                        <a:ext cx="2971800" cy="2316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4" name="AutoShape 46">
            <a:extLst>
              <a:ext uri="{FF2B5EF4-FFF2-40B4-BE49-F238E27FC236}">
                <a16:creationId xmlns:a16="http://schemas.microsoft.com/office/drawing/2014/main" id="{FFE2C578-DE69-6C4D-0634-11AE6288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75" name="Line 47">
            <a:extLst>
              <a:ext uri="{FF2B5EF4-FFF2-40B4-BE49-F238E27FC236}">
                <a16:creationId xmlns:a16="http://schemas.microsoft.com/office/drawing/2014/main" id="{FF9829ED-7722-F2CD-66A2-254E9675A0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8862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2576" name="Object 48">
            <a:extLst>
              <a:ext uri="{FF2B5EF4-FFF2-40B4-BE49-F238E27FC236}">
                <a16:creationId xmlns:a16="http://schemas.microsoft.com/office/drawing/2014/main" id="{C815BB96-14D3-4820-EC15-531DEBB384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39076" y="4419601"/>
          <a:ext cx="2828925" cy="218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2" imgW="2828571" imgH="2180952" progId="Paint.Picture">
                  <p:embed/>
                </p:oleObj>
              </mc:Choice>
              <mc:Fallback>
                <p:oleObj name="位图图像" r:id="rId22" imgW="2828571" imgH="2180952" progId="Paint.Picture">
                  <p:embed/>
                  <p:pic>
                    <p:nvPicPr>
                      <p:cNvPr id="22576" name="Object 48">
                        <a:extLst>
                          <a:ext uri="{FF2B5EF4-FFF2-40B4-BE49-F238E27FC236}">
                            <a16:creationId xmlns:a16="http://schemas.microsoft.com/office/drawing/2014/main" id="{C815BB96-14D3-4820-EC15-531DEBB38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6" y="4419601"/>
                        <a:ext cx="2828925" cy="218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6" name="Text Box 49">
            <a:extLst>
              <a:ext uri="{FF2B5EF4-FFF2-40B4-BE49-F238E27FC236}">
                <a16:creationId xmlns:a16="http://schemas.microsoft.com/office/drawing/2014/main" id="{772558F0-212C-9FF7-C81A-D4FFE20EB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8674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日期占位符 3">
            <a:extLst>
              <a:ext uri="{FF2B5EF4-FFF2-40B4-BE49-F238E27FC236}">
                <a16:creationId xmlns:a16="http://schemas.microsoft.com/office/drawing/2014/main" id="{8C213E2E-591B-160F-9EC2-6A12D64B156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BD1EABB-10E0-49F2-9CE2-38E4AACB0958}" type="datetime1">
              <a:rPr kumimoji="0" lang="zh-CN" altLang="en-US" sz="1400">
                <a:solidFill>
                  <a:schemeClr val="tx2"/>
                </a:solidFill>
              </a:rPr>
              <a:pPr eaLnBrk="1" hangingPunct="1"/>
              <a:t>2023/5/25</a:t>
            </a:fld>
            <a:endParaRPr kumimoji="0" lang="en-US" altLang="zh-CN" sz="1400">
              <a:solidFill>
                <a:schemeClr val="tx2"/>
              </a:solidFill>
            </a:endParaRPr>
          </a:p>
        </p:txBody>
      </p:sp>
      <p:sp>
        <p:nvSpPr>
          <p:cNvPr id="5127" name="页脚占位符 4">
            <a:extLst>
              <a:ext uri="{FF2B5EF4-FFF2-40B4-BE49-F238E27FC236}">
                <a16:creationId xmlns:a16="http://schemas.microsoft.com/office/drawing/2014/main" id="{894E4258-BC04-FEDD-46EB-C811D664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400">
                <a:solidFill>
                  <a:schemeClr val="tx2"/>
                </a:solidFill>
                <a:ea typeface="楷体_GB2312" pitchFamily="49" charset="-122"/>
              </a:rPr>
              <a:t>北京大学物理学院王稼军编</a:t>
            </a:r>
            <a:endParaRPr kumimoji="0" lang="zh-CN" altLang="en-US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818DD2A-02FF-5014-BD19-2D08CF844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5538" y="862013"/>
            <a:ext cx="40052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LCR</a:t>
            </a: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暂态过程</a:t>
            </a:r>
          </a:p>
        </p:txBody>
      </p:sp>
      <p:pic>
        <p:nvPicPr>
          <p:cNvPr id="5129" name="Picture 7" descr="msotw9_temp0">
            <a:extLst>
              <a:ext uri="{FF2B5EF4-FFF2-40B4-BE49-F238E27FC236}">
                <a16:creationId xmlns:a16="http://schemas.microsoft.com/office/drawing/2014/main" id="{BAB42262-EF9B-448B-8EA1-39756E9F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7201"/>
            <a:ext cx="33528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Rectangle 9">
            <a:extLst>
              <a:ext uri="{FF2B5EF4-FFF2-40B4-BE49-F238E27FC236}">
                <a16:creationId xmlns:a16="http://schemas.microsoft.com/office/drawing/2014/main" id="{45E80B67-430C-1B5F-21DE-BFFB25918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3109914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8">
            <a:extLst>
              <a:ext uri="{FF2B5EF4-FFF2-40B4-BE49-F238E27FC236}">
                <a16:creationId xmlns:a16="http://schemas.microsoft.com/office/drawing/2014/main" id="{094BF78F-428B-8EDC-68B2-8A72B20B8D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828801"/>
          <a:ext cx="45720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54200" imgH="482600" progId="Equation.3">
                  <p:embed/>
                </p:oleObj>
              </mc:Choice>
              <mc:Fallback>
                <p:oleObj r:id="rId3" imgW="1854200" imgH="482600" progId="Equation.3">
                  <p:embed/>
                  <p:pic>
                    <p:nvPicPr>
                      <p:cNvPr id="5122" name="Object 8">
                        <a:extLst>
                          <a:ext uri="{FF2B5EF4-FFF2-40B4-BE49-F238E27FC236}">
                            <a16:creationId xmlns:a16="http://schemas.microsoft.com/office/drawing/2014/main" id="{094BF78F-428B-8EDC-68B2-8A72B20B8D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828801"/>
                        <a:ext cx="4572000" cy="1192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Rectangle 11">
            <a:extLst>
              <a:ext uri="{FF2B5EF4-FFF2-40B4-BE49-F238E27FC236}">
                <a16:creationId xmlns:a16="http://schemas.microsoft.com/office/drawing/2014/main" id="{7E5126A2-2F5D-6383-BF8A-87934E473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15753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3" name="Object 10">
            <a:extLst>
              <a:ext uri="{FF2B5EF4-FFF2-40B4-BE49-F238E27FC236}">
                <a16:creationId xmlns:a16="http://schemas.microsoft.com/office/drawing/2014/main" id="{1F4BDDF3-DB60-F066-E177-51C9CDA73D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048000"/>
          <a:ext cx="9906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31613" imgH="393529" progId="Equation.3">
                  <p:embed/>
                </p:oleObj>
              </mc:Choice>
              <mc:Fallback>
                <p:oleObj r:id="rId5" imgW="431613" imgH="393529" progId="Equation.3">
                  <p:embed/>
                  <p:pic>
                    <p:nvPicPr>
                      <p:cNvPr id="5123" name="Object 10">
                        <a:extLst>
                          <a:ext uri="{FF2B5EF4-FFF2-40B4-BE49-F238E27FC236}">
                            <a16:creationId xmlns:a16="http://schemas.microsoft.com/office/drawing/2014/main" id="{1F4BDDF3-DB60-F066-E177-51C9CDA73D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48000"/>
                        <a:ext cx="990600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Line 12">
            <a:extLst>
              <a:ext uri="{FF2B5EF4-FFF2-40B4-BE49-F238E27FC236}">
                <a16:creationId xmlns:a16="http://schemas.microsoft.com/office/drawing/2014/main" id="{F85B1E51-1321-17D8-D8E6-EE024B4111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3622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3" name="Rectangle 14">
            <a:extLst>
              <a:ext uri="{FF2B5EF4-FFF2-40B4-BE49-F238E27FC236}">
                <a16:creationId xmlns:a16="http://schemas.microsoft.com/office/drawing/2014/main" id="{7693FAB5-B890-604E-6CBF-94CA6F24A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312420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4" name="Object 13">
            <a:extLst>
              <a:ext uri="{FF2B5EF4-FFF2-40B4-BE49-F238E27FC236}">
                <a16:creationId xmlns:a16="http://schemas.microsoft.com/office/drawing/2014/main" id="{9C325ABA-0D76-0549-CEE5-20289E827C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276600"/>
          <a:ext cx="342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60500" imgH="457200" progId="Equation.3">
                  <p:embed/>
                </p:oleObj>
              </mc:Choice>
              <mc:Fallback>
                <p:oleObj r:id="rId7" imgW="1460500" imgH="457200" progId="Equation.3">
                  <p:embed/>
                  <p:pic>
                    <p:nvPicPr>
                      <p:cNvPr id="5124" name="Object 13">
                        <a:extLst>
                          <a:ext uri="{FF2B5EF4-FFF2-40B4-BE49-F238E27FC236}">
                            <a16:creationId xmlns:a16="http://schemas.microsoft.com/office/drawing/2014/main" id="{9C325ABA-0D76-0549-CEE5-20289E827C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34290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Line 16">
            <a:extLst>
              <a:ext uri="{FF2B5EF4-FFF2-40B4-BE49-F238E27FC236}">
                <a16:creationId xmlns:a16="http://schemas.microsoft.com/office/drawing/2014/main" id="{CD47F9E6-89FA-9D83-E563-FA3AC0057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5814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35" name="AutoShape 18">
            <a:extLst>
              <a:ext uri="{FF2B5EF4-FFF2-40B4-BE49-F238E27FC236}">
                <a16:creationId xmlns:a16="http://schemas.microsoft.com/office/drawing/2014/main" id="{31E47705-FA16-3DD0-D180-782D8D189397}"/>
              </a:ext>
            </a:extLst>
          </p:cNvPr>
          <p:cNvSpPr>
            <a:spLocks/>
          </p:cNvSpPr>
          <p:nvPr/>
        </p:nvSpPr>
        <p:spPr bwMode="auto">
          <a:xfrm>
            <a:off x="7165976" y="3227388"/>
            <a:ext cx="2511425" cy="811212"/>
          </a:xfrm>
          <a:prstGeom prst="borderCallout2">
            <a:avLst>
              <a:gd name="adj1" fmla="val 14088"/>
              <a:gd name="adj2" fmla="val -3032"/>
              <a:gd name="adj3" fmla="val 14088"/>
              <a:gd name="adj4" fmla="val -20861"/>
              <a:gd name="adj5" fmla="val 47162"/>
              <a:gd name="adj6" fmla="val -394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关于</a:t>
            </a:r>
            <a:r>
              <a:rPr lang="en-US" altLang="zh-CN" b="1"/>
              <a:t>q</a:t>
            </a:r>
            <a:r>
              <a:rPr lang="zh-CN" altLang="en-US" b="1">
                <a:latin typeface="宋体" panose="02010600030101010101" pitchFamily="2" charset="-122"/>
              </a:rPr>
              <a:t>的二阶常系数微分方程</a:t>
            </a:r>
          </a:p>
          <a:p>
            <a:pPr algn="ctr" eaLnBrk="1" hangingPunct="1"/>
            <a:endParaRPr lang="en-US" altLang="zh-CN"/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BB2A1362-E2F4-7F48-45D6-F086C16F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343401"/>
            <a:ext cx="746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电路方程的解的形式与电路阻尼度有密切关系</a:t>
            </a:r>
            <a:r>
              <a:rPr lang="zh-CN" altLang="en-US" sz="2800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5137" name="Rectangle 21">
            <a:extLst>
              <a:ext uri="{FF2B5EF4-FFF2-40B4-BE49-F238E27FC236}">
                <a16:creationId xmlns:a16="http://schemas.microsoft.com/office/drawing/2014/main" id="{B5B3CB8A-5E0C-8B72-6FF6-BE63AD1D3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3143251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5" name="Object 20">
            <a:extLst>
              <a:ext uri="{FF2B5EF4-FFF2-40B4-BE49-F238E27FC236}">
                <a16:creationId xmlns:a16="http://schemas.microsoft.com/office/drawing/2014/main" id="{D34229DC-BAE0-968C-FCA3-74F8992A17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5029200"/>
          <a:ext cx="1676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98197" imgH="444307" progId="Equation.3">
                  <p:embed/>
                </p:oleObj>
              </mc:Choice>
              <mc:Fallback>
                <p:oleObj r:id="rId9" imgW="698197" imgH="444307" progId="Equation.3">
                  <p:embed/>
                  <p:pic>
                    <p:nvPicPr>
                      <p:cNvPr id="5125" name="Object 20">
                        <a:extLst>
                          <a:ext uri="{FF2B5EF4-FFF2-40B4-BE49-F238E27FC236}">
                            <a16:creationId xmlns:a16="http://schemas.microsoft.com/office/drawing/2014/main" id="{D34229DC-BAE0-968C-FCA3-74F8992A17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1676400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1B765DF2-3B89-25CD-E67D-D61C11D218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352800"/>
          <a:ext cx="6629400" cy="274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15533" imgH="1952898" progId="Paint.Picture">
                  <p:embed/>
                </p:oleObj>
              </mc:Choice>
              <mc:Fallback>
                <p:oleObj r:id="rId2" imgW="4715533" imgH="1952898" progId="Paint.Picture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1B765DF2-3B89-25CD-E67D-D61C11D21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352800"/>
                        <a:ext cx="6629400" cy="274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2" name="Rectangle 2">
            <a:extLst>
              <a:ext uri="{FF2B5EF4-FFF2-40B4-BE49-F238E27FC236}">
                <a16:creationId xmlns:a16="http://schemas.microsoft.com/office/drawing/2014/main" id="{141402AD-F761-D207-5D3B-38FB956F1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1" y="762000"/>
            <a:ext cx="3929063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三种阻尼状态</a:t>
            </a:r>
            <a:r>
              <a:rPr lang="zh-CN" altLang="en-US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6151" name="Rectangle 3">
            <a:extLst>
              <a:ext uri="{FF2B5EF4-FFF2-40B4-BE49-F238E27FC236}">
                <a16:creationId xmlns:a16="http://schemas.microsoft.com/office/drawing/2014/main" id="{7C145B43-E055-F772-D20F-C3CFAA8A39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0" y="1676400"/>
            <a:ext cx="4648200" cy="1600200"/>
          </a:xfrm>
        </p:spPr>
        <p:txBody>
          <a:bodyPr/>
          <a:lstStyle/>
          <a:p>
            <a:pPr algn="just" eaLnBrk="1" hangingPunct="1"/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显然阻尼度与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取值有关，电感、电容是储能元件，电阻是耗散性元件，，其大小反映电路中电磁能耗散的情况</a:t>
            </a:r>
          </a:p>
        </p:txBody>
      </p:sp>
      <p:sp>
        <p:nvSpPr>
          <p:cNvPr id="6152" name="Rectangle 5">
            <a:extLst>
              <a:ext uri="{FF2B5EF4-FFF2-40B4-BE49-F238E27FC236}">
                <a16:creationId xmlns:a16="http://schemas.microsoft.com/office/drawing/2014/main" id="{FEC15B7D-0D8C-F214-221C-8A3224DAD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300" y="30241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07CFC864-E436-08EB-1B65-DD5B02C908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76400"/>
          <a:ext cx="27432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04900" imgH="698500" progId="Equation.3">
                  <p:embed/>
                </p:oleObj>
              </mc:Choice>
              <mc:Fallback>
                <p:oleObj r:id="rId4" imgW="1104900" imgH="698500" progId="Equation.3">
                  <p:embed/>
                  <p:pic>
                    <p:nvPicPr>
                      <p:cNvPr id="6147" name="Object 4">
                        <a:extLst>
                          <a:ext uri="{FF2B5EF4-FFF2-40B4-BE49-F238E27FC236}">
                            <a16:creationId xmlns:a16="http://schemas.microsoft.com/office/drawing/2014/main" id="{07CFC864-E436-08EB-1B65-DD5B02C908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76400"/>
                        <a:ext cx="2743200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Rectangle 7">
            <a:extLst>
              <a:ext uri="{FF2B5EF4-FFF2-40B4-BE49-F238E27FC236}">
                <a16:creationId xmlns:a16="http://schemas.microsoft.com/office/drawing/2014/main" id="{D1C03960-5512-4333-E36E-103CE7D69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452689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DE8CB8-18E1-6FF8-A90A-99F7B0FA7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12394"/>
            <a:ext cx="3124200" cy="3140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基尔霍夫定律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71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电路求解原理：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因此有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此为基尔霍夫定律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37A7C11-3A2D-3AAA-DB93-C39364E39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721621"/>
              </p:ext>
            </p:extLst>
          </p:nvPr>
        </p:nvGraphicFramePr>
        <p:xfrm>
          <a:off x="4129087" y="2573337"/>
          <a:ext cx="393382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380880" progId="Equation.3">
                  <p:embed/>
                </p:oleObj>
              </mc:Choice>
              <mc:Fallback>
                <p:oleObj name="Equation" r:id="rId2" imgW="1752480" imgH="380880" progId="Equation.3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D08CAFD6-F67F-C33B-B96C-559E1BE32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7" y="2573337"/>
                        <a:ext cx="3933825" cy="8556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AE299DE6-5BA1-8FBF-79BE-F685AE0AD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4661" y="4602430"/>
            <a:ext cx="3642676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4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6CA01A-219E-572C-7D3F-4279D03E5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715" y="2513061"/>
            <a:ext cx="4138019" cy="3406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55DBE1-BF89-5103-5EF8-627EF0332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1" y="525705"/>
            <a:ext cx="10585097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2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483EB7-CA1E-8033-DD6A-2A4EC9C7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38" y="372529"/>
            <a:ext cx="5810637" cy="4271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C4855FF-30EB-D3DB-0B18-39224193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38" y="955012"/>
            <a:ext cx="6502429" cy="735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C61760-2BDF-901C-6CFD-566EA37B0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62" y="1774093"/>
            <a:ext cx="2406164" cy="7931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F88DA6E-FB23-80C8-5259-B51AA7FB9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702153"/>
            <a:ext cx="4314825" cy="6614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C7EEF07-EF3A-FA15-3354-58CC4C05BA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62" y="3581851"/>
            <a:ext cx="5920405" cy="202837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1CBAE6A-9792-0D8E-741D-D451E3C38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3603" y="1322850"/>
            <a:ext cx="3307259" cy="27225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47093D-0FDC-E086-3B36-26BE640B2C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2499" y="5912333"/>
            <a:ext cx="6167001" cy="7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0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E301B-CB08-3664-EA41-6B84201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电路图的简化：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Y—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△变换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为电路的三个节点，现在我们的目的是想将三角形电路等效的变为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型电路，或者反过来将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型电路等效的变为三角形电路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1761A9-C566-498E-AB38-94B3A4B8B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590" y="3263636"/>
            <a:ext cx="3345470" cy="3048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20B5D-0F9A-DDBA-FBA8-64C768536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85" y="3521605"/>
            <a:ext cx="3050348" cy="27902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C16132-3C2A-430E-8078-5B64D6323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874" y="4278617"/>
            <a:ext cx="732252" cy="58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5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8175"/>
            <a:ext cx="10515600" cy="553878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如何做到这点？可以按定义式出发，若给定两端的电压，两个电路的总电流相等，或者反过来给定电流可得电压相等，那么我们就认为，两种电路的总电阻等效。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现设电流电压如下：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9E3433-C01E-7001-47CD-D62B88A1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625" y="2657339"/>
            <a:ext cx="3343425" cy="30127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3E9720-4991-0EE8-8EF5-082D93B9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789" y="2460499"/>
            <a:ext cx="4526672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38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99" y="122480"/>
            <a:ext cx="10515600" cy="576738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则有：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现在我们要使得两种电路电阻等效，即要求，电压与电流满足相同的表达式，故将图一式子化为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B600F4-1825-0AA3-6971-5C44E201E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92" t="2960"/>
          <a:stretch/>
        </p:blipFill>
        <p:spPr>
          <a:xfrm>
            <a:off x="3865101" y="1123418"/>
            <a:ext cx="1926048" cy="13311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635C8D-6F05-2207-EA43-CE77AA7F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844" y="840578"/>
            <a:ext cx="1722269" cy="2415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D907DB8-55B9-5063-69C9-D9C4DCFD3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56" y="581081"/>
            <a:ext cx="2828925" cy="25491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AD25BCC-B9EB-4350-166B-76B35099E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377" y="744776"/>
            <a:ext cx="3337497" cy="25115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6C4427-4688-5232-93CD-3927C699A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5904" y="4257265"/>
            <a:ext cx="5364945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38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956A-9F06-2627-96CB-3D4315C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比较可得：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33DD1D-5BA3-254A-DE44-81C571CD4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32" y="2501144"/>
            <a:ext cx="3756986" cy="278916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0C72335-369F-F0CE-E907-83F512192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239" y="117728"/>
            <a:ext cx="3061106" cy="27891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A11A13-8CE0-E4EE-7FF3-83716893C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324911" y="2999162"/>
            <a:ext cx="732252" cy="58898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B153E0-25FD-1177-B5D4-BF0F23DF7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262" y="3895725"/>
            <a:ext cx="2956083" cy="27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5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375</Words>
  <Application>Microsoft Office PowerPoint</Application>
  <PresentationFormat>宽屏</PresentationFormat>
  <Paragraphs>66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华文中宋</vt:lpstr>
      <vt:lpstr>宋体</vt:lpstr>
      <vt:lpstr>Arial</vt:lpstr>
      <vt:lpstr>Times New Roman</vt:lpstr>
      <vt:lpstr>Verdana</vt:lpstr>
      <vt:lpstr>Wingdings</vt:lpstr>
      <vt:lpstr>Office 主题​​</vt:lpstr>
      <vt:lpstr>位图图像</vt:lpstr>
      <vt:lpstr>Microsoft 公式 3.0</vt:lpstr>
      <vt:lpstr>Microsoft Equation 3.0</vt:lpstr>
      <vt:lpstr>第五章I 稳恒电路与暂态电路</vt:lpstr>
      <vt:lpstr>电路的分类</vt:lpstr>
      <vt:lpstr>基尔霍夫定律</vt:lpstr>
      <vt:lpstr>PowerPoint 演示文稿</vt:lpstr>
      <vt:lpstr>PowerPoint 演示文稿</vt:lpstr>
      <vt:lpstr>电路图的简化：Y—△变换</vt:lpstr>
      <vt:lpstr>PowerPoint 演示文稿</vt:lpstr>
      <vt:lpstr>PowerPoint 演示文稿</vt:lpstr>
      <vt:lpstr>PowerPoint 演示文稿</vt:lpstr>
      <vt:lpstr>PowerPoint 演示文稿</vt:lpstr>
      <vt:lpstr>电压源与电流源</vt:lpstr>
      <vt:lpstr>戴维南法则</vt:lpstr>
      <vt:lpstr>PowerPoint 演示文稿</vt:lpstr>
      <vt:lpstr>PowerPoint 演示文稿</vt:lpstr>
      <vt:lpstr>PowerPoint 演示文稿</vt:lpstr>
      <vt:lpstr>暂态过程</vt:lpstr>
      <vt:lpstr>RLC电路</vt:lpstr>
      <vt:lpstr>LR电路中的暂态过程 </vt:lpstr>
      <vt:lpstr>讨论</vt:lpstr>
      <vt:lpstr>RC电路中的暂态过程</vt:lpstr>
      <vt:lpstr>LCR暂态过程</vt:lpstr>
      <vt:lpstr>三种阻尼状态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第五章I 稳恒电路与暂态电路</dc:title>
  <dc:creator>纪 芾</dc:creator>
  <cp:lastModifiedBy>纪 芾</cp:lastModifiedBy>
  <cp:revision>3</cp:revision>
  <dcterms:created xsi:type="dcterms:W3CDTF">2023-05-24T13:59:12Z</dcterms:created>
  <dcterms:modified xsi:type="dcterms:W3CDTF">2023-05-25T10:02:08Z</dcterms:modified>
</cp:coreProperties>
</file>