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71" r:id="rId13"/>
    <p:sldId id="272" r:id="rId14"/>
    <p:sldId id="273" r:id="rId15"/>
    <p:sldId id="265" r:id="rId16"/>
    <p:sldId id="274" r:id="rId17"/>
    <p:sldId id="275" r:id="rId18"/>
    <p:sldId id="266" r:id="rId19"/>
    <p:sldId id="276" r:id="rId20"/>
    <p:sldId id="267" r:id="rId21"/>
    <p:sldId id="268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BC05E-622F-6E6B-7183-B728E25F2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F6FF87-BBA1-8005-EFD4-FF4BD946A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006910-951A-ABA3-A747-457FCB60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6D59-6D70-4382-8AD1-7DDA9BA477F7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253B8F-9BBD-1470-77DF-B759937B5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D37DB6-B14A-A03F-914E-3332F584D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B665-7817-4939-98ED-09E299351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95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865B3-B44E-A3A5-E3CD-CEAB96C13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D05D30-3666-7935-7BCD-A40970FB0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C89A9C-5DF4-C17D-0475-F0396B11E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6D59-6D70-4382-8AD1-7DDA9BA477F7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7CA1EC-39AF-135A-5A6D-F246A728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B921E7-297E-D3DB-D95B-1B8BCB5C0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B665-7817-4939-98ED-09E299351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91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9737A4-16B4-38FF-A1C9-776837480A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9DA725-4D73-C0CE-4D88-97891DD3D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A6BFE3-BBCF-2DB9-2FA3-B663F6D74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6D59-6D70-4382-8AD1-7DDA9BA477F7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8E8848-0561-A7C8-1A18-B584D4B2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81830B-81DC-6900-A45E-AFD9A1EEA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B665-7817-4939-98ED-09E299351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620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6859A0-D28F-3BD1-6C36-40E931E0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BB7AB6-7180-8064-0C7C-1F717D00B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FB8548-FDCE-42BF-ACA6-91362210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6D59-6D70-4382-8AD1-7DDA9BA477F7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8E290B-C9CF-CBB6-2897-B152B9FC4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261CAB-0ADF-0B0E-EC91-19B007F93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B665-7817-4939-98ED-09E299351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27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AE246-E9AB-2545-E89F-02B190FC6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57CD6D-31FC-B497-98C3-2FEEE7D88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B44776-0B17-B9A9-2010-53444356A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6D59-6D70-4382-8AD1-7DDA9BA477F7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F98DA4-FEFE-63D6-83BC-14E3B6EE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CAC1B2-7302-40BB-2A56-EB2E0F36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B665-7817-4939-98ED-09E299351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819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2A9F0-2718-F5C1-8C72-0FF41EC8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6E11DA-EE9B-7914-843D-43D1B904C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3948E7C-DE70-BE5C-1C60-11AFEC6DB0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DDA879-4826-CE65-E884-A1C84037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6D59-6D70-4382-8AD1-7DDA9BA477F7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E59E61-4AF7-2726-54C3-355E7075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508C6B-0132-E28C-80F4-EBF3FC452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B665-7817-4939-98ED-09E299351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129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C15C3-4B6D-07AA-D090-40FAF48D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E74225-6B51-135C-B5F5-4DB1961AF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21D72A-9770-304F-4686-9AE17231A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CD2C11-9B29-36EA-61ED-4D07C1E37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80061E-78EF-1C20-1EC4-6550BAC3CB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B6C8566-E10F-07FC-C0E3-41C3BAEB0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6D59-6D70-4382-8AD1-7DDA9BA477F7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7407C3-BEE5-FD6C-ABD8-B4E4BEA14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A2D843-2905-3EB8-E25A-8692FBEF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B665-7817-4939-98ED-09E299351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59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1A63D9-5BA9-A0D5-2764-3A1DD55A2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7996AB-D069-5344-817D-CB276006D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6D59-6D70-4382-8AD1-7DDA9BA477F7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61FC0E-1E5E-AFB9-65F1-9EAD865B0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2171D2-06D5-2287-4539-7F8B72E79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B665-7817-4939-98ED-09E299351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987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699C2F-E233-B000-C7A2-26774483C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6D59-6D70-4382-8AD1-7DDA9BA477F7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AAF1EC-E787-A92A-25C1-92601837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A1F2AB-338A-5985-741E-3C4094EF9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B665-7817-4939-98ED-09E299351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282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3C4305-F287-5D22-629C-4CEC5C4D3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0261D4-9019-DE06-8909-535FB00A8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B9DC36-1DD3-3F38-ACBC-4EF3D47CB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4EF83A-F5A1-2DE4-7AD4-B275BBB32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6D59-6D70-4382-8AD1-7DDA9BA477F7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D4E280-269C-B5D7-534D-B75282BB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6958D2-99B7-FDFB-994C-147EFE81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B665-7817-4939-98ED-09E299351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755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CF6557-839E-4AC3-9040-F9581653D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339007-E359-F788-7611-289E4C92F7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9F034D-2942-8547-1F8C-FE8C6DEF9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8775A0-5C90-16AC-6130-C91D205A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6D59-6D70-4382-8AD1-7DDA9BA477F7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AE675D-1FDF-6581-1C49-6832DD7C5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38F8E4-9322-2AC0-8ABB-54C9E1BD7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4B665-7817-4939-98ED-09E299351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17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86565E3-7C25-081D-0455-B898FF78B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965DF1-FAA7-EECE-5D1F-9FBDBC810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108070-804E-C9A8-A494-8F9FB6FCA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56D59-6D70-4382-8AD1-7DDA9BA477F7}" type="datetimeFigureOut">
              <a:rPr lang="zh-CN" altLang="en-US" smtClean="0"/>
              <a:t>2023/6/18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57B76F-F0FD-D2DD-0072-058AD3938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ED5DD4-18CA-369C-D060-82C70D61E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4B665-7817-4939-98ED-09E2993518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94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A66DFE-D8E2-7BF5-BF93-0235DFE778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第六章 麦克斯韦方程组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A7D3D9-DB9D-CEFB-67C7-32D363963B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387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9C64-D4AF-3496-2550-69C977F7E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FB0CC7-7412-23FE-4502-0631828A5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2C3FB4-D580-79E2-7B01-1AF9A820E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131" y="0"/>
            <a:ext cx="7947737" cy="308064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2550EA9-417C-9EC9-9758-3324FE7EF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4407" y="3279945"/>
            <a:ext cx="6043184" cy="26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81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9C64-D4AF-3496-2550-69C977F7E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FB0CC7-7412-23FE-4502-0631828A5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5F04286-A263-8DAA-5EA7-52DBAA95C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916" y="365125"/>
            <a:ext cx="10242168" cy="23243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07BF4B5-9C2D-6934-7B59-FD06731D5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916" y="2709270"/>
            <a:ext cx="10402201" cy="39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5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9C64-D4AF-3496-2550-69C977F7E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FB0CC7-7412-23FE-4502-0631828A5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AE62F4-C8F7-BE46-C117-F77980DEC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44" y="666510"/>
            <a:ext cx="10516511" cy="5524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291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9C64-D4AF-3496-2550-69C977F7E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FB0CC7-7412-23FE-4502-0631828A5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D9852C-D35D-B666-D251-EBFCA6B0D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1037"/>
            <a:ext cx="8344471" cy="59531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84525B-06B6-8EEE-1AC2-6A9513D67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20057"/>
            <a:ext cx="9327688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08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9C64-D4AF-3496-2550-69C977F7E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FB0CC7-7412-23FE-4502-0631828A5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8D84FE7-CEF9-F3D1-39E2-65862F55A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707" y="0"/>
            <a:ext cx="9068586" cy="55021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1DE616B-F672-FED8-3E91-6B6F8A196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707" y="5368088"/>
            <a:ext cx="8908552" cy="9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37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9C64-D4AF-3496-2550-69C977F7E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电磁场的能量守恒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FB0CC7-7412-23FE-4502-0631828A5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0F70FFC-71B8-E764-3C4B-5D940AE96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65" y="1376144"/>
            <a:ext cx="7605419" cy="50296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5419F6C-C983-B76E-5668-85B4BC9F6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386" y="3583674"/>
            <a:ext cx="7597798" cy="30711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52CE0DA-D382-B64B-CBE8-32DFF3FD0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1636" y="2822246"/>
            <a:ext cx="3970364" cy="265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247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9C64-D4AF-3496-2550-69C977F7E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FB0CC7-7412-23FE-4502-0631828A5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21254D-83C6-27A3-2DB5-40CD8CADE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658" y="0"/>
            <a:ext cx="8174684" cy="29324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4E44282-81EF-646D-17AA-038A4E9FC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548" y="2801063"/>
            <a:ext cx="7430144" cy="18670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0BDBEF1-ABDC-63EF-5F58-A530127BC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5014" y="4668125"/>
            <a:ext cx="7529212" cy="39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400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9C64-D4AF-3496-2550-69C977F7E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FB0CC7-7412-23FE-4502-0631828A5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31B3F45-6F14-9EC8-8BF1-8B53D8C7A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941" y="0"/>
            <a:ext cx="6770667" cy="41862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C517219-B4F1-60A6-9674-860CEB810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8266" y="4048919"/>
            <a:ext cx="6703992" cy="288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84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9C64-D4AF-3496-2550-69C977F7E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8A7416E-8DE4-ACB7-0777-31E00F304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E840F47-D205-A003-EC36-9870D1EEB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457" y="0"/>
            <a:ext cx="7107886" cy="45425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E1FC521-37BC-9F5A-8EB3-9B26E2309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694" y="4542527"/>
            <a:ext cx="7341411" cy="218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71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1D050FC-4715-9CBF-6942-8B9EAA492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7024" y="884242"/>
            <a:ext cx="3817951" cy="355122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8BDD399-6E78-B16E-8048-A6108A3C3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6101" y="4965982"/>
            <a:ext cx="4819797" cy="100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8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1D386-9771-6C70-C6DC-14B4EFAE8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麦克斯韦方程组的建立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DE1889-9E60-915E-CC0C-CACD6886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75C4A3-3A0A-065B-A7D7-F6769593D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239" y="1599748"/>
            <a:ext cx="7643522" cy="5220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949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9C64-D4AF-3496-2550-69C977F7E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平面电磁波简介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FB0CC7-7412-23FE-4502-0631828A5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考虑最简单的情形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――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在无限大的</a:t>
            </a:r>
            <a:r>
              <a:rPr lang="zh-CN" altLang="en-US" u="sng" dirty="0">
                <a:latin typeface="宋体" panose="02010600030101010101" pitchFamily="2" charset="-122"/>
                <a:ea typeface="宋体" panose="02010600030101010101" pitchFamily="2" charset="-122"/>
              </a:rPr>
              <a:t>无源非导电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的介质中的电磁波的传播行为。此时麦克斯韦方程组为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且          ，将第二条方程两边作用∇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×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D14FA6-8B1E-8988-C231-B1D97D160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745" y="2678330"/>
            <a:ext cx="1958510" cy="23014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0D52A93-5E98-A585-8522-99FB09DD9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119" y="5297789"/>
            <a:ext cx="1737511" cy="3581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9F7DB72-144F-CF27-2F42-5BA7A5C7B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012" y="5837495"/>
            <a:ext cx="6629975" cy="6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137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FB0CC7-7412-23FE-4502-0631828A5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"/>
            <a:ext cx="10515600" cy="6024563"/>
          </a:xfrm>
        </p:spPr>
        <p:txBody>
          <a:bodyPr/>
          <a:lstStyle/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根据第一条方程，      ，则电场满足的方程为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其中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这与力学学习的波动方程形式一致，根据电磁对称性，磁场也满足这个方程，因此考虑平面电磁波时，可得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其中         ，为待定常数。与交流电相同地做一个复数对应（真实情况取实部即可）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ECB0C13-4870-094F-2D2D-F05238FA3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594" y="763863"/>
            <a:ext cx="983065" cy="37341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8826A1A-3047-43C7-9C33-79B9D389F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659" y="1284791"/>
            <a:ext cx="2316681" cy="83065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7416BAE-EEFE-AD6E-79D0-F3C52E3CAF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272" y="2514868"/>
            <a:ext cx="975445" cy="62489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AE340FB-D3D3-8DE5-B47B-8AE125E60F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0329" y="4109675"/>
            <a:ext cx="4031329" cy="109737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001BDF7-5DB1-744C-DE76-A7BD063287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9231" y="5207050"/>
            <a:ext cx="1470787" cy="38103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3A8AD1C-FD2D-EEEC-D7E4-480AF25F17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4343" y="5737776"/>
            <a:ext cx="3078747" cy="9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02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FB0CC7-7412-23FE-4502-0631828A5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525"/>
            <a:ext cx="10515600" cy="6343650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为求    的关系，代入原波动方程可得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现在我们可以知道，在平面电磁波中电场和磁场都是以平面简谐波振动，但是他们的关系我们还不清楚。由于我们对麦克斯韦方程组做了一些非充分必要（例如平方）的数学操作，因此需要代入原始形式以求解电场和磁场的关系，根据   的特殊性，易得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代入第一、三条方程     、        可得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706351-862E-1FA6-A0B8-4100C621A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59" y="390525"/>
            <a:ext cx="514365" cy="4572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DCDD960-8645-C8A7-2BA7-01263BC0F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882" y="981045"/>
            <a:ext cx="1562235" cy="68585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3E43913-7937-49E0-BF4C-9A12F9DE0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6215" y="3127520"/>
            <a:ext cx="449619" cy="31244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0D6B3F2-FB78-763D-1023-C5782F6B46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6244" y="3592785"/>
            <a:ext cx="2179509" cy="104403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D0BCD43-47C1-FEEA-D47A-C8A62340BB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56624" y="5209139"/>
            <a:ext cx="3078747" cy="96782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1E59856-7810-C319-96CC-23B8CF9C9A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8989" y="6216005"/>
            <a:ext cx="845893" cy="29720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30A2B1F-F933-3979-3EDB-82BD355510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72113" y="6258908"/>
            <a:ext cx="1000310" cy="28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514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FB0CC7-7412-23FE-4502-0631828A5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050"/>
            <a:ext cx="10515600" cy="5776913"/>
          </a:xfrm>
        </p:spPr>
        <p:txBody>
          <a:bodyPr/>
          <a:lstStyle/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这告诉我们：电磁场振动的方向与传播方向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相互垂直（在等相面内），亦即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――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电磁波是横波。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接下来带入第三条方程          可得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带入第四条方程         得到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这与直角坐标基矢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i,j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满足相同的性质，类比可得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2CD7C8C-870D-DC13-754B-3203F6554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363" y="504847"/>
            <a:ext cx="3287273" cy="6515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8BD05D4-ED6E-3AE0-ECE3-3C85CE7D1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022" y="2260328"/>
            <a:ext cx="1575347" cy="6515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2B003A1-C375-CBFC-6F31-2F3B376D2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701" y="2911860"/>
            <a:ext cx="1954596" cy="6515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FD6484F-F11B-2CB3-4EEF-3B3FFE5160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2676" y="3829025"/>
            <a:ext cx="1539373" cy="57155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BAFD0CA-0E30-82BE-FA03-9C017880CB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8972" y="4386870"/>
            <a:ext cx="5708447" cy="81385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AC43D0F-B467-4652-E0AC-CAF7BA1922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6370" y="3288506"/>
            <a:ext cx="2637217" cy="205944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A18C349-00CD-A34E-76EA-4AEB6F6392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8639" y="5884067"/>
            <a:ext cx="3719178" cy="64297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9C1A24B9-0895-10B1-F668-1050AFA35B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93068" y="5838390"/>
            <a:ext cx="5578327" cy="734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19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FB0CC7-7412-23FE-4502-0631828A5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4825"/>
            <a:ext cx="10515600" cy="5672138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最后看能流的方向，根据定义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其方向与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相同，而根据前面的推导，这就是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的方向。至此平面电磁波的性质我们便清楚了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33DCD2-0F05-C4F3-79C1-AE62AFFA8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764" y="1116308"/>
            <a:ext cx="2682472" cy="5105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387BD56-BE99-323C-33A1-14DBA6CE7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054" y="1998324"/>
            <a:ext cx="1287892" cy="48010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9C0CAA1-2D82-C22B-06AE-1920142A8E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8467" y="3492147"/>
            <a:ext cx="4395065" cy="329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58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9C64-D4AF-3496-2550-69C977F7E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平面电磁波的性质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FB0CC7-7412-23FE-4502-0631828A5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电场与磁场同相位变化，即它们同时达到最大值，又同时达到最小值。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能流方向与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相同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这与光学运用原理完全相同。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585E8A-87EC-56EC-7790-A331F0713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4" y="2607468"/>
            <a:ext cx="3142767" cy="5433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3F169B3-0C10-B53B-BD52-5BDE473B5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5" y="2599614"/>
            <a:ext cx="4246695" cy="55903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8474BF6-AD35-CBA9-E56C-CB53D15A9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1167" y="3429000"/>
            <a:ext cx="4395065" cy="329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91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7A54E-1103-4F0B-F174-9F9B1D022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4856"/>
            <a:ext cx="10515600" cy="1325563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第一条方程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C80834-F9CE-2E55-5778-EE37F668F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" y="804314"/>
            <a:ext cx="10515600" cy="5991225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       是由库仑定律导出的。它的直观物理图像是单位电荷激发   根电场线。在普遍情况下，电场可以随时间变化，电场的变化有两种可能的起源：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源电荷运动；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总电场中含有感应电场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对第一个可能，电荷运动是其发出的电力线将跟随它运动，因此在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时刻在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位置处做一无限小的闭合区间，可以预期此时刻电场线通过表面的总数仍然与其中的电量成正比。对第二个可能，注意到  与静磁场非常类似，是围绕着磁场变化产生的蜗旋场，而这种电场场线显然是连续无源的，可以预期        。综合这两个考虑，对空间的总电场来说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6516F6-477A-5423-BE57-5F5C75F96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834" y="161878"/>
            <a:ext cx="2220939" cy="5704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8DE4CD2-551B-EB8D-2659-D54FD83F0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748" y="692752"/>
            <a:ext cx="2220939" cy="57040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2D69CDA-2A22-D560-AABB-882A810F4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8401" y="1263157"/>
            <a:ext cx="441998" cy="30482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2899D14-A9CB-E1DE-7CC1-3333B5C88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4976" y="4312906"/>
            <a:ext cx="312447" cy="32768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1A4444D-53A9-531C-ED3B-8B2C4A1A42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0002" y="4701450"/>
            <a:ext cx="1104996" cy="27434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AC03E34-A3FC-1A95-CB03-CEA03F373A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6971" y="5645615"/>
            <a:ext cx="4244708" cy="48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034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9C64-D4AF-3496-2550-69C977F7E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第二条方程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FB0CC7-7412-23FE-4502-0631828A5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在普遍情况下电场应当是总场，故其旋度为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1C4574-1D26-945D-3DD5-5B3906E26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593" y="3059398"/>
            <a:ext cx="3840813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106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9C64-D4AF-3496-2550-69C977F7E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第三条方程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FB0CC7-7412-23FE-4502-0631828A5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虽然是       对静磁场推出的，我们注意到在推导的过程中并没有利用到电流必须稳恒的条件（即        ）。从物理上讲，散度刻画的是场线是否有奇点（源），自然界不存在磁荷，可以想象即使在物理量随时间变化时磁场线仍然连续。综合以上考虑，在一般情况下的一个大胆而合理的推论是磁场的高斯定理仍成立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但这个推广必须与其他定律（注意这里我们已经推广了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条方程！）不互相矛盾，不妨对与磁场关联的法拉第定律两边取散度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F567E6-5360-8FE2-EB74-E758B81586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57"/>
          <a:stretch/>
        </p:blipFill>
        <p:spPr>
          <a:xfrm>
            <a:off x="2276475" y="1825625"/>
            <a:ext cx="965896" cy="32006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D558AE6-3ED1-2E47-78F7-A174DB1773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57"/>
          <a:stretch/>
        </p:blipFill>
        <p:spPr>
          <a:xfrm>
            <a:off x="3981450" y="841685"/>
            <a:ext cx="1123950" cy="3724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3E5022A-53F3-F1F9-69FC-5E7E639DF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905" y="2223119"/>
            <a:ext cx="1379340" cy="37341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F162279-36A4-E93F-F58A-D7DC220C3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5813" y="3883783"/>
            <a:ext cx="1760373" cy="50296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2DDD30D-C2FA-6845-9ADD-037C82F9D6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641" y="5453000"/>
            <a:ext cx="2476715" cy="7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3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FB0CC7-7412-23FE-4502-0631828A5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975"/>
            <a:ext cx="10515600" cy="5614988"/>
          </a:xfrm>
        </p:spPr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因为          ，所以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即     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常数（与时间无关），此常数决定于初始时刻的值。假设变化的电磁场是由初始静态的电磁场演化而来的，上式意味着此常数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= 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（因为静态磁场满足高斯定理），因此随时间变化              的条件下       仍然正确！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E6567B-8F45-2D49-7952-C337D2580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370" y="561975"/>
            <a:ext cx="1607959" cy="3886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DA66964-4683-AE08-752F-273A1443B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608" y="1102962"/>
            <a:ext cx="2354784" cy="7468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D80CF86-B39C-17C6-000B-FB54C84F8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875" y="2099912"/>
            <a:ext cx="861129" cy="47185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724097D-1D1A-3426-3671-025FB2E238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3642" y="3215621"/>
            <a:ext cx="1120157" cy="48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063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9C64-D4AF-3496-2550-69C977F7E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第四条方程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FB0CC7-7412-23FE-4502-0631828A5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9CEA1C-2291-E4A0-1B41-8B690A7ED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1488008"/>
            <a:ext cx="7544454" cy="467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77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9C64-D4AF-3496-2550-69C977F7E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FB0CC7-7412-23FE-4502-0631828A5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C5428F-652B-77DB-6E2A-ED3213FD6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988" y="0"/>
            <a:ext cx="7843039" cy="507582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F7017A1-A854-F0FB-97DB-A82ED9FE12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272"/>
          <a:stretch/>
        </p:blipFill>
        <p:spPr>
          <a:xfrm>
            <a:off x="2346973" y="5020757"/>
            <a:ext cx="7445152" cy="144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03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D9C64-D4AF-3496-2550-69C977F7E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FB0CC7-7412-23FE-4502-0631828A5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42AA05-693B-B7A1-7D15-936A6EACC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426" y="681037"/>
            <a:ext cx="8147148" cy="542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075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682</Words>
  <Application>Microsoft Office PowerPoint</Application>
  <PresentationFormat>宽屏</PresentationFormat>
  <Paragraphs>71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等线</vt:lpstr>
      <vt:lpstr>等线 Light</vt:lpstr>
      <vt:lpstr>宋体</vt:lpstr>
      <vt:lpstr>Arial</vt:lpstr>
      <vt:lpstr>Office 主题​​</vt:lpstr>
      <vt:lpstr>第六章 麦克斯韦方程组</vt:lpstr>
      <vt:lpstr>麦克斯韦方程组的建立</vt:lpstr>
      <vt:lpstr>第一条方程</vt:lpstr>
      <vt:lpstr>第二条方程</vt:lpstr>
      <vt:lpstr>第三条方程</vt:lpstr>
      <vt:lpstr>PowerPoint 演示文稿</vt:lpstr>
      <vt:lpstr>第四条方程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电磁场的能量守恒</vt:lpstr>
      <vt:lpstr>PowerPoint 演示文稿</vt:lpstr>
      <vt:lpstr>PowerPoint 演示文稿</vt:lpstr>
      <vt:lpstr>PowerPoint 演示文稿</vt:lpstr>
      <vt:lpstr>PowerPoint 演示文稿</vt:lpstr>
      <vt:lpstr>平面电磁波简介</vt:lpstr>
      <vt:lpstr>PowerPoint 演示文稿</vt:lpstr>
      <vt:lpstr>PowerPoint 演示文稿</vt:lpstr>
      <vt:lpstr>PowerPoint 演示文稿</vt:lpstr>
      <vt:lpstr>PowerPoint 演示文稿</vt:lpstr>
      <vt:lpstr>平面电磁波的性质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第六章 麦克斯韦方程组</dc:title>
  <dc:creator>纪 芾</dc:creator>
  <cp:lastModifiedBy>纪 芾</cp:lastModifiedBy>
  <cp:revision>4</cp:revision>
  <dcterms:created xsi:type="dcterms:W3CDTF">2023-06-10T07:47:05Z</dcterms:created>
  <dcterms:modified xsi:type="dcterms:W3CDTF">2023-06-18T01:18:22Z</dcterms:modified>
</cp:coreProperties>
</file>