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304" r:id="rId2"/>
    <p:sldId id="305" r:id="rId3"/>
    <p:sldId id="480" r:id="rId4"/>
    <p:sldId id="306" r:id="rId5"/>
    <p:sldId id="258" r:id="rId6"/>
    <p:sldId id="308" r:id="rId7"/>
    <p:sldId id="307" r:id="rId8"/>
    <p:sldId id="297" r:id="rId9"/>
    <p:sldId id="263" r:id="rId10"/>
    <p:sldId id="264" r:id="rId11"/>
    <p:sldId id="265" r:id="rId12"/>
    <p:sldId id="266" r:id="rId13"/>
    <p:sldId id="268" r:id="rId14"/>
    <p:sldId id="309" r:id="rId15"/>
    <p:sldId id="269" r:id="rId16"/>
    <p:sldId id="270" r:id="rId17"/>
    <p:sldId id="301" r:id="rId18"/>
    <p:sldId id="271" r:id="rId19"/>
    <p:sldId id="273" r:id="rId20"/>
    <p:sldId id="276" r:id="rId21"/>
    <p:sldId id="278" r:id="rId22"/>
    <p:sldId id="279" r:id="rId23"/>
    <p:sldId id="280" r:id="rId24"/>
    <p:sldId id="298" r:id="rId25"/>
    <p:sldId id="283" r:id="rId26"/>
    <p:sldId id="299" r:id="rId27"/>
    <p:sldId id="482" r:id="rId28"/>
    <p:sldId id="290" r:id="rId29"/>
    <p:sldId id="291" r:id="rId30"/>
    <p:sldId id="292" r:id="rId31"/>
    <p:sldId id="485" r:id="rId32"/>
    <p:sldId id="4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image" Target="../media/image49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12" Type="http://schemas.openxmlformats.org/officeDocument/2006/relationships/image" Target="../media/image48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11" Type="http://schemas.openxmlformats.org/officeDocument/2006/relationships/image" Target="../media/image47.wmf"/><Relationship Id="rId5" Type="http://schemas.openxmlformats.org/officeDocument/2006/relationships/image" Target="../media/image42.wmf"/><Relationship Id="rId10" Type="http://schemas.openxmlformats.org/officeDocument/2006/relationships/image" Target="../media/image24.wmf"/><Relationship Id="rId4" Type="http://schemas.openxmlformats.org/officeDocument/2006/relationships/image" Target="../media/image41.wmf"/><Relationship Id="rId9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52.wmf"/><Relationship Id="rId7" Type="http://schemas.openxmlformats.org/officeDocument/2006/relationships/image" Target="../media/image45.w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80.wmf"/><Relationship Id="rId7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2.wmf"/><Relationship Id="rId5" Type="http://schemas.openxmlformats.org/officeDocument/2006/relationships/image" Target="../media/image72.wmf"/><Relationship Id="rId4" Type="http://schemas.openxmlformats.org/officeDocument/2006/relationships/image" Target="../media/image81.wmf"/><Relationship Id="rId9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png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104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94.png"/><Relationship Id="rId4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5" Type="http://schemas.openxmlformats.org/officeDocument/2006/relationships/image" Target="../media/image110.emf"/><Relationship Id="rId4" Type="http://schemas.openxmlformats.org/officeDocument/2006/relationships/image" Target="../media/image109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emf"/><Relationship Id="rId1" Type="http://schemas.openxmlformats.org/officeDocument/2006/relationships/image" Target="../media/image113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3" Type="http://schemas.openxmlformats.org/officeDocument/2006/relationships/image" Target="../media/image121.emf"/><Relationship Id="rId7" Type="http://schemas.openxmlformats.org/officeDocument/2006/relationships/image" Target="../media/image125.emf"/><Relationship Id="rId12" Type="http://schemas.openxmlformats.org/officeDocument/2006/relationships/image" Target="../media/image130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Relationship Id="rId6" Type="http://schemas.openxmlformats.org/officeDocument/2006/relationships/image" Target="../media/image124.emf"/><Relationship Id="rId11" Type="http://schemas.openxmlformats.org/officeDocument/2006/relationships/image" Target="../media/image129.emf"/><Relationship Id="rId5" Type="http://schemas.openxmlformats.org/officeDocument/2006/relationships/image" Target="../media/image123.emf"/><Relationship Id="rId10" Type="http://schemas.openxmlformats.org/officeDocument/2006/relationships/image" Target="../media/image128.emf"/><Relationship Id="rId4" Type="http://schemas.openxmlformats.org/officeDocument/2006/relationships/image" Target="../media/image122.emf"/><Relationship Id="rId9" Type="http://schemas.openxmlformats.org/officeDocument/2006/relationships/image" Target="../media/image127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34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3C2CE-09CD-4D1D-8B47-2C4C3C78766C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22D67-E6EE-4FA9-B75C-D00B1BA9C3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49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为什么铁芯对磁场有响应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/>
          </a:p>
        </p:txBody>
      </p:sp>
      <p:sp>
        <p:nvSpPr>
          <p:cNvPr id="215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设想在磁介质中划出任意宏观面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来考察：令其周界线为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，则介质中的分子环流分为三类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/>
            <a:endParaRPr lang="zh-CN" altLang="en-US" dirty="0"/>
          </a:p>
        </p:txBody>
      </p:sp>
      <p:sp>
        <p:nvSpPr>
          <p:cNvPr id="327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58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用上述公式计算磁场遇到麻烦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lvl="0"/>
            <a:endParaRPr lang="zh-CN" altLang="en-US" dirty="0">
              <a:ea typeface="黑体" panose="02010609060101010101" pitchFamily="49" charset="-122"/>
            </a:endParaRPr>
          </a:p>
        </p:txBody>
      </p:sp>
      <p:sp>
        <p:nvSpPr>
          <p:cNvPr id="419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86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18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74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72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C0702E-8911-4E2C-AECF-98E26EF9B640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84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93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6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57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3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51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8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4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EFA68-7A0F-41D9-910A-6611CD75474F}" type="datetimeFigureOut">
              <a:rPr lang="zh-CN" altLang="en-US" smtClean="0"/>
              <a:t>2023/5/10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136F-EFE3-4F32-A697-9B3471C56F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80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29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6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44.wmf"/><Relationship Id="rId25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23" Type="http://schemas.openxmlformats.org/officeDocument/2006/relationships/image" Target="../media/image24.w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48.wmf"/><Relationship Id="rId30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10" Type="http://schemas.openxmlformats.org/officeDocument/2006/relationships/image" Target="../media/image42.wmf"/><Relationship Id="rId19" Type="http://schemas.openxmlformats.org/officeDocument/2006/relationships/image" Target="../media/image18.png"/><Relationship Id="rId4" Type="http://schemas.openxmlformats.org/officeDocument/2006/relationships/image" Target="../media/image50.emf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7.bin"/><Relationship Id="rId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18.png"/><Relationship Id="rId10" Type="http://schemas.openxmlformats.org/officeDocument/2006/relationships/image" Target="../media/image55.png"/><Relationship Id="rId4" Type="http://schemas.openxmlformats.org/officeDocument/2006/relationships/image" Target="../media/image17.wmf"/><Relationship Id="rId9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5.png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61.wmf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3.bin"/><Relationship Id="rId14" Type="http://schemas.openxmlformats.org/officeDocument/2006/relationships/oleObject" Target="../embeddings/oleObject56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77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2.wmf"/><Relationship Id="rId1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oleObject" Target="../embeddings/oleObject78.bin"/><Relationship Id="rId10" Type="http://schemas.openxmlformats.org/officeDocument/2006/relationships/image" Target="../media/image81.wmf"/><Relationship Id="rId19" Type="http://schemas.openxmlformats.org/officeDocument/2006/relationships/oleObject" Target="../embeddings/oleObject80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5.bin"/><Relationship Id="rId14" Type="http://schemas.openxmlformats.org/officeDocument/2006/relationships/image" Target="../media/image82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image" Target="../media/image93.png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9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0" Type="http://schemas.openxmlformats.org/officeDocument/2006/relationships/image" Target="../media/image97.w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9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4.png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emf"/><Relationship Id="rId13" Type="http://schemas.openxmlformats.org/officeDocument/2006/relationships/image" Target="../media/image110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7.emf"/><Relationship Id="rId11" Type="http://schemas.openxmlformats.org/officeDocument/2006/relationships/image" Target="../media/image109.emf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111.emf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106.emf"/><Relationship Id="rId9" Type="http://schemas.openxmlformats.org/officeDocument/2006/relationships/image" Target="../media/image112.png"/><Relationship Id="rId14" Type="http://schemas.openxmlformats.org/officeDocument/2006/relationships/oleObject" Target="../embeddings/oleObject10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09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18.png"/><Relationship Id="rId4" Type="http://schemas.openxmlformats.org/officeDocument/2006/relationships/image" Target="../media/image113.emf"/><Relationship Id="rId9" Type="http://schemas.openxmlformats.org/officeDocument/2006/relationships/image" Target="../media/image112.png"/><Relationship Id="rId14" Type="http://schemas.openxmlformats.org/officeDocument/2006/relationships/image" Target="../media/image11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e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26.emf"/><Relationship Id="rId26" Type="http://schemas.openxmlformats.org/officeDocument/2006/relationships/image" Target="../media/image130.e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23.emf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0.e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29.e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10" Type="http://schemas.openxmlformats.org/officeDocument/2006/relationships/image" Target="../media/image122.emf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19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24.emf"/><Relationship Id="rId22" Type="http://schemas.openxmlformats.org/officeDocument/2006/relationships/image" Target="../media/image12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38.e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4.wmf"/><Relationship Id="rId4" Type="http://schemas.openxmlformats.org/officeDocument/2006/relationships/image" Target="../media/image15.jpeg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8.png"/><Relationship Id="rId7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jpeg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5.jpeg"/><Relationship Id="rId4" Type="http://schemas.openxmlformats.org/officeDocument/2006/relationships/image" Target="../media/image20.wmf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8.png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DACA20EA-9F94-6499-0CCE-88B317650101}"/>
              </a:ext>
            </a:extLst>
          </p:cNvPr>
          <p:cNvSpPr txBox="1"/>
          <p:nvPr/>
        </p:nvSpPr>
        <p:spPr>
          <a:xfrm>
            <a:off x="2979256" y="413729"/>
            <a:ext cx="3185487" cy="646331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磁介质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4253C6-F16B-BAE0-8340-1377BDF7415D}"/>
              </a:ext>
            </a:extLst>
          </p:cNvPr>
          <p:cNvSpPr txBox="1"/>
          <p:nvPr/>
        </p:nvSpPr>
        <p:spPr>
          <a:xfrm>
            <a:off x="1402000" y="1210629"/>
            <a:ext cx="4134465" cy="17600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一、磁性起源的物理解释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6.1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分子电流观点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6.2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磁荷观点（选修）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C4206D-7C41-3814-7BF1-D259EA084053}"/>
              </a:ext>
            </a:extLst>
          </p:cNvPr>
          <p:cNvSpPr txBox="1"/>
          <p:nvPr/>
        </p:nvSpPr>
        <p:spPr>
          <a:xfrm>
            <a:off x="1402000" y="3260375"/>
            <a:ext cx="680186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二、磁介质的属性（磁化规律）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 6.3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顺磁质 抗磁质 铁磁质 亚铁磁 反铁磁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1AA14E-BEBB-663B-88F5-4415108D00D3}"/>
              </a:ext>
            </a:extLst>
          </p:cNvPr>
          <p:cNvSpPr txBox="1"/>
          <p:nvPr/>
        </p:nvSpPr>
        <p:spPr>
          <a:xfrm>
            <a:off x="1402000" y="4790195"/>
            <a:ext cx="39036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、边界条件 磁路定理</a:t>
            </a:r>
            <a:endParaRPr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4E3AA6-CE9F-A809-2ACC-B38DDF350B9A}"/>
              </a:ext>
            </a:extLst>
          </p:cNvPr>
          <p:cNvSpPr txBox="1"/>
          <p:nvPr/>
        </p:nvSpPr>
        <p:spPr>
          <a:xfrm>
            <a:off x="1402000" y="5950683"/>
            <a:ext cx="5216525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作业：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P320  6.1----1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714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212725" y="239607"/>
            <a:ext cx="6143625" cy="54938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磁化电流</a:t>
            </a:r>
            <a:r>
              <a:rPr lang="en-US" altLang="zh-CN" sz="3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33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与传导电流</a:t>
            </a:r>
            <a:endParaRPr lang="zh-CN" altLang="en-US" sz="33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7961" y="2677387"/>
            <a:ext cx="9081721" cy="1938338"/>
          </a:xfrm>
          <a:ln/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磁化电流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457200" lvl="1" indent="0" eaLnBrk="1" hangingPunct="1">
              <a:lnSpc>
                <a:spcPct val="150000"/>
              </a:lnSpc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是大量分子电流叠加形成的在宏观范围内“流动”的电流，是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统计平均的宏观效果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8676" name="Picture 4" descr="Ne4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147" y="171247"/>
            <a:ext cx="3660775" cy="1489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1"/>
          <p:cNvSpPr/>
          <p:nvPr/>
        </p:nvSpPr>
        <p:spPr>
          <a:xfrm>
            <a:off x="212725" y="4615725"/>
            <a:ext cx="8823325" cy="16677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81505" marR="0" lvl="0" indent="-1881505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相同之处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：同样可以产生磁场，遵从电流产生磁场规律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  <a:p>
            <a:pPr marL="1974850" marR="0" lvl="0" indent="-19748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不同之处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：与因电荷的宏观迁移引起的传导电流不同，分子电流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1974850" marR="0" lvl="0" indent="-19748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运行无阻力，即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无热效应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sp>
        <p:nvSpPr>
          <p:cNvPr id="28678" name="Rectangle 2"/>
          <p:cNvSpPr/>
          <p:nvPr/>
        </p:nvSpPr>
        <p:spPr>
          <a:xfrm>
            <a:off x="27963" y="917290"/>
            <a:ext cx="8712200" cy="17600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Char char="Ø"/>
            </a:pP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传导电流</a:t>
            </a:r>
            <a:endParaRPr lang="zh-CN" altLang="en-US" sz="2800" dirty="0">
              <a:solidFill>
                <a:srgbClr val="00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载流子的定向流动，是电荷迁移的结果，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产生焦耳热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，产生磁场，遵从电流产生磁场规律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8679" name="Slide Number Placeholder 2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10</a:t>
            </a:fld>
            <a:endParaRPr lang="en-US" altLang="zh-CN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171D7D0-0B0D-DB0B-7BA1-60FFD5A966D2}"/>
              </a:ext>
            </a:extLst>
          </p:cNvPr>
          <p:cNvSpPr/>
          <p:nvPr/>
        </p:nvSpPr>
        <p:spPr>
          <a:xfrm>
            <a:off x="466295" y="784996"/>
            <a:ext cx="4105705" cy="13229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357188" y="130175"/>
            <a:ext cx="5429250" cy="584200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磁化的后果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57188" y="3922713"/>
            <a:ext cx="8206703" cy="1674935"/>
          </a:xfrm>
          <a:ln/>
        </p:spPr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三者从不同角度定量地描绘同一物理现象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磁化，三个物理量之间必有联系。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它们之间的关系就是磁介质磁化时遵循的规律。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822738"/>
              </p:ext>
            </p:extLst>
          </p:nvPr>
        </p:nvGraphicFramePr>
        <p:xfrm>
          <a:off x="634146" y="1260352"/>
          <a:ext cx="42148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r:id="rId3" imgW="1892300" imgH="787400" progId="Equation.3">
                  <p:embed/>
                </p:oleObj>
              </mc:Choice>
              <mc:Fallback>
                <p:oleObj r:id="rId3" imgW="1892300" imgH="787400" progId="Equation.3">
                  <p:embed/>
                  <p:pic>
                    <p:nvPicPr>
                      <p:cNvPr id="2970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146" y="1260352"/>
                        <a:ext cx="4214812" cy="17637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3448" y="1171575"/>
            <a:ext cx="3167062" cy="221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2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11</a:t>
            </a:fld>
            <a:endParaRPr lang="en-US" altLang="zh-CN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D0CFAF-8E9D-2756-79D9-F3305DA8A20B}"/>
              </a:ext>
            </a:extLst>
          </p:cNvPr>
          <p:cNvSpPr/>
          <p:nvPr/>
        </p:nvSpPr>
        <p:spPr>
          <a:xfrm>
            <a:off x="483880" y="748869"/>
            <a:ext cx="2461543" cy="1294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219075" y="298193"/>
            <a:ext cx="9144000" cy="48013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磁化强度矢量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与磁化电流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I′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320065" y="988775"/>
            <a:ext cx="8713787" cy="16764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磁化强度矢量沿任意闭合回路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的积分等于通过以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为周界的曲面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的磁化电流的代数和，即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877303"/>
              </p:ext>
            </p:extLst>
          </p:nvPr>
        </p:nvGraphicFramePr>
        <p:xfrm>
          <a:off x="4485298" y="1630855"/>
          <a:ext cx="2293571" cy="907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3" imgW="965200" imgH="381000" progId="Equation.DSMT4">
                  <p:embed/>
                </p:oleObj>
              </mc:Choice>
              <mc:Fallback>
                <p:oleObj name="Equation" r:id="rId3" imgW="965200" imgH="381000" progId="Equation.DSMT4">
                  <p:embed/>
                  <p:pic>
                    <p:nvPicPr>
                      <p:cNvPr id="1434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5298" y="1630855"/>
                        <a:ext cx="2293571" cy="9078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0065" y="2419890"/>
            <a:ext cx="2057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证明：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54244" y="2981086"/>
            <a:ext cx="888975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假设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所有的分子磁矩相等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，即用平均分子磁矩代替每一个分子的真实磁矩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84780"/>
              </p:ext>
            </p:extLst>
          </p:nvPr>
        </p:nvGraphicFramePr>
        <p:xfrm>
          <a:off x="2496223" y="3579180"/>
          <a:ext cx="1623034" cy="589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r:id="rId5" imgW="635000" imgH="228600" progId="Equation.3">
                  <p:embed/>
                </p:oleObj>
              </mc:Choice>
              <mc:Fallback>
                <p:oleObj r:id="rId5" imgW="635000" imgH="228600" progId="Equation.3">
                  <p:embed/>
                  <p:pic>
                    <p:nvPicPr>
                      <p:cNvPr id="9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6223" y="3579180"/>
                        <a:ext cx="1623034" cy="58998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538536"/>
              </p:ext>
            </p:extLst>
          </p:nvPr>
        </p:nvGraphicFramePr>
        <p:xfrm>
          <a:off x="7019925" y="3456597"/>
          <a:ext cx="15240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r:id="rId7" imgW="781050" imgH="590550" progId="PBrush">
                  <p:embed/>
                </p:oleObj>
              </mc:Choice>
              <mc:Fallback>
                <p:oleObj r:id="rId7" imgW="781050" imgH="590550" progId="PBrush">
                  <p:embed/>
                  <p:pic>
                    <p:nvPicPr>
                      <p:cNvPr id="10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19925" y="3456597"/>
                        <a:ext cx="15240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/>
          <p:nvPr/>
        </p:nvSpPr>
        <p:spPr>
          <a:xfrm>
            <a:off x="254244" y="4358088"/>
            <a:ext cx="8674100" cy="111376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设单位体积内的分子环流数为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，则饱和磁化时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单位体积内分子磁矩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总和为 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239138"/>
              </p:ext>
            </p:extLst>
          </p:nvPr>
        </p:nvGraphicFramePr>
        <p:xfrm>
          <a:off x="2541406" y="5149437"/>
          <a:ext cx="353218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r:id="rId9" imgW="1205865" imgH="266700" progId="Equation.3">
                  <p:embed/>
                </p:oleObj>
              </mc:Choice>
              <mc:Fallback>
                <p:oleObj r:id="rId9" imgW="1205865" imgH="266700" progId="Equation.3">
                  <p:embed/>
                  <p:pic>
                    <p:nvPicPr>
                      <p:cNvPr id="12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1406" y="5149437"/>
                        <a:ext cx="3532187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12</a:t>
            </a:fld>
            <a:endParaRPr lang="en-US" altLang="zh-CN" sz="14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BC8F26-94F0-060A-6E13-F149C9428BA2}"/>
              </a:ext>
            </a:extLst>
          </p:cNvPr>
          <p:cNvSpPr/>
          <p:nvPr/>
        </p:nvSpPr>
        <p:spPr>
          <a:xfrm>
            <a:off x="466295" y="784995"/>
            <a:ext cx="5767451" cy="159805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7" grpId="0"/>
      <p:bldP spid="8" grpId="0" build="p" bldLvl="5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269719" y="1222092"/>
            <a:ext cx="5322189" cy="248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相交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：整个为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所切割，即分子电流与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相交两次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33400" marR="0" lvl="0" indent="-53340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穿过的分子电流，与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相交一次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752" name="Text Box 11"/>
          <p:cNvSpPr txBox="1"/>
          <p:nvPr/>
        </p:nvSpPr>
        <p:spPr>
          <a:xfrm>
            <a:off x="34925" y="109538"/>
            <a:ext cx="5867400" cy="111376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65430" lvl="0" indent="-265430" eaLnBrk="1" hangingPunct="1">
              <a:lnSpc>
                <a:spcPct val="150000"/>
              </a:lnSpc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对介质中任意面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，其周界线为</a:t>
            </a:r>
            <a:r>
              <a:rPr lang="en-US" altLang="zh-CN" sz="24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，则介质中的分子环流可分为三类：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005" y="50938"/>
            <a:ext cx="3232904" cy="3763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54" name="Rectangle 2"/>
          <p:cNvSpPr/>
          <p:nvPr/>
        </p:nvSpPr>
        <p:spPr>
          <a:xfrm>
            <a:off x="7507958" y="486285"/>
            <a:ext cx="365806" cy="6648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1755" name="Rectangle 3"/>
          <p:cNvSpPr/>
          <p:nvPr/>
        </p:nvSpPr>
        <p:spPr>
          <a:xfrm>
            <a:off x="90090" y="3921338"/>
            <a:ext cx="8963819" cy="6568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Char char="Ø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对穿过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面的总电流无贡献，只有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有贡献 </a:t>
            </a:r>
            <a:endParaRPr lang="zh-CN" altLang="en-US" sz="28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56" name="Slide Number Placeholder 2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13</a:t>
            </a:fld>
            <a:endParaRPr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7104B3-65BE-24AF-648A-E8155A8CBD6E}"/>
              </a:ext>
            </a:extLst>
          </p:cNvPr>
          <p:cNvSpPr txBox="1"/>
          <p:nvPr/>
        </p:nvSpPr>
        <p:spPr>
          <a:xfrm>
            <a:off x="474785" y="5152292"/>
            <a:ext cx="3733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接下来考虑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类的分子环流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5"/>
      <p:bldP spid="31755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741DD297-D381-50FB-CEB8-AF7D18E4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05" y="164590"/>
            <a:ext cx="5725111" cy="231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200" lvl="0" indent="-457200" defTabSz="914400" fontAlgn="base">
              <a:lnSpc>
                <a:spcPct val="150000"/>
              </a:lnSpc>
              <a:spcAft>
                <a:spcPct val="0"/>
              </a:spcAft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上取一线元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dl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为轴线，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为底，作 一圆柱体，体积为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V=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adlcos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凡是中心处在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内的分子环流都为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dl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所穿过 ，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内共有分子数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1024">
            <a:extLst>
              <a:ext uri="{FF2B5EF4-FFF2-40B4-BE49-F238E27FC236}">
                <a16:creationId xmlns:a16="http://schemas.microsoft.com/office/drawing/2014/main" id="{DC0FA424-1694-628B-5182-8A634BEC1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456600"/>
              </p:ext>
            </p:extLst>
          </p:nvPr>
        </p:nvGraphicFramePr>
        <p:xfrm>
          <a:off x="166055" y="2608665"/>
          <a:ext cx="17081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3" imgW="609480" imgH="177480" progId="Equation.DSMT4">
                  <p:embed/>
                </p:oleObj>
              </mc:Choice>
              <mc:Fallback>
                <p:oleObj name="Equation" r:id="rId3" imgW="609480" imgH="177480" progId="Equation.DSMT4">
                  <p:embed/>
                  <p:pic>
                    <p:nvPicPr>
                      <p:cNvPr id="17" name="Object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6055" y="2608665"/>
                        <a:ext cx="1708150" cy="500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>
            <a:extLst>
              <a:ext uri="{FF2B5EF4-FFF2-40B4-BE49-F238E27FC236}">
                <a16:creationId xmlns:a16="http://schemas.microsoft.com/office/drawing/2014/main" id="{C2033B28-267E-184B-949F-6F0A505753CB}"/>
              </a:ext>
            </a:extLst>
          </p:cNvPr>
          <p:cNvSpPr txBox="1"/>
          <p:nvPr/>
        </p:nvSpPr>
        <p:spPr>
          <a:xfrm>
            <a:off x="335281" y="3296831"/>
            <a:ext cx="5519371" cy="4801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90000"/>
              </a:lnSpc>
              <a:buSzTx/>
              <a:buNone/>
            </a:pP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dl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长的线元上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个分子总贡献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Object 1025">
            <a:extLst>
              <a:ext uri="{FF2B5EF4-FFF2-40B4-BE49-F238E27FC236}">
                <a16:creationId xmlns:a16="http://schemas.microsoft.com/office/drawing/2014/main" id="{0242D670-4C71-3ED5-E70B-8BC9E9408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501270"/>
              </p:ext>
            </p:extLst>
          </p:nvPr>
        </p:nvGraphicFramePr>
        <p:xfrm>
          <a:off x="464649" y="3886124"/>
          <a:ext cx="156368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Equation" r:id="rId5" imgW="482400" imgH="177480" progId="Equation.DSMT4">
                  <p:embed/>
                </p:oleObj>
              </mc:Choice>
              <mc:Fallback>
                <p:oleObj name="Equation" r:id="rId5" imgW="482400" imgH="177480" progId="Equation.DSMT4">
                  <p:embed/>
                  <p:pic>
                    <p:nvPicPr>
                      <p:cNvPr id="20" name="Object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649" y="3886124"/>
                        <a:ext cx="1563687" cy="5794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1">
            <a:extLst>
              <a:ext uri="{FF2B5EF4-FFF2-40B4-BE49-F238E27FC236}">
                <a16:creationId xmlns:a16="http://schemas.microsoft.com/office/drawing/2014/main" id="{575088AE-257B-BA3C-0E06-9A008D6A6C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0306" y="164590"/>
            <a:ext cx="3427801" cy="39903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54219C76-E688-027A-CB10-02554F2C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06" y="4706579"/>
            <a:ext cx="6215063" cy="424732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沿闭合回路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积分得普遍关系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0EEF7E81-A28E-D27B-7F97-D4C305D4E5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571279"/>
              </p:ext>
            </p:extLst>
          </p:nvPr>
        </p:nvGraphicFramePr>
        <p:xfrm>
          <a:off x="1125637" y="5394407"/>
          <a:ext cx="2743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r:id="rId8" imgW="965200" imgH="381000" progId="Equation.3">
                  <p:embed/>
                </p:oleObj>
              </mc:Choice>
              <mc:Fallback>
                <p:oleObj r:id="rId8" imgW="965200" imgH="381000" progId="Equation.3">
                  <p:embed/>
                  <p:pic>
                    <p:nvPicPr>
                      <p:cNvPr id="17412" name="Object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5637" y="5394407"/>
                        <a:ext cx="2743200" cy="1085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4">
            <a:extLst>
              <a:ext uri="{FF2B5EF4-FFF2-40B4-BE49-F238E27FC236}">
                <a16:creationId xmlns:a16="http://schemas.microsoft.com/office/drawing/2014/main" id="{90E95020-B6E1-8FFB-C982-477B1A2AA6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739234"/>
              </p:ext>
            </p:extLst>
          </p:nvPr>
        </p:nvGraphicFramePr>
        <p:xfrm>
          <a:off x="1874205" y="2622066"/>
          <a:ext cx="21717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Equation" r:id="rId10" imgW="774360" imgH="177480" progId="Equation.DSMT4">
                  <p:embed/>
                </p:oleObj>
              </mc:Choice>
              <mc:Fallback>
                <p:oleObj name="Equation" r:id="rId10" imgW="774360" imgH="177480" progId="Equation.DSMT4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id="{DC0FA424-1694-628B-5182-8A634BEC1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74205" y="2622066"/>
                        <a:ext cx="2171700" cy="500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BC4A6890-98AC-5D3B-9576-5B69115405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14125"/>
              </p:ext>
            </p:extLst>
          </p:nvPr>
        </p:nvGraphicFramePr>
        <p:xfrm>
          <a:off x="4045905" y="2622067"/>
          <a:ext cx="1299818" cy="50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7" name="Equation" r:id="rId12" imgW="558720" imgH="215640" progId="Equation.DSMT4">
                  <p:embed/>
                </p:oleObj>
              </mc:Choice>
              <mc:Fallback>
                <p:oleObj name="Equation" r:id="rId12" imgW="558720" imgH="215640" progId="Equation.DSMT4">
                  <p:embed/>
                  <p:pic>
                    <p:nvPicPr>
                      <p:cNvPr id="5" name="Object 1024">
                        <a:extLst>
                          <a:ext uri="{FF2B5EF4-FFF2-40B4-BE49-F238E27FC236}">
                            <a16:creationId xmlns:a16="http://schemas.microsoft.com/office/drawing/2014/main" id="{DC0FA424-1694-628B-5182-8A634BEC1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45905" y="2622067"/>
                        <a:ext cx="1299818" cy="5030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023A7AA-EBC8-0637-5AAE-8D9CC116A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01485"/>
              </p:ext>
            </p:extLst>
          </p:nvPr>
        </p:nvGraphicFramePr>
        <p:xfrm>
          <a:off x="4001943" y="3851420"/>
          <a:ext cx="1471277" cy="581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Equation" r:id="rId14" imgW="545760" imgH="215640" progId="Equation.DSMT4">
                  <p:embed/>
                </p:oleObj>
              </mc:Choice>
              <mc:Fallback>
                <p:oleObj name="Equation" r:id="rId14" imgW="545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01943" y="3851420"/>
                        <a:ext cx="1471277" cy="581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6D3B4E8-F29C-5086-11B0-19D21F41E4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804885"/>
              </p:ext>
            </p:extLst>
          </p:nvPr>
        </p:nvGraphicFramePr>
        <p:xfrm>
          <a:off x="2099885" y="3779971"/>
          <a:ext cx="199016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16" imgW="609480" imgH="215640" progId="Equation.DSMT4">
                  <p:embed/>
                </p:oleObj>
              </mc:Choice>
              <mc:Fallback>
                <p:oleObj name="Equation" r:id="rId16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99885" y="3779971"/>
                        <a:ext cx="1990165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50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174624" y="3949158"/>
            <a:ext cx="9039713" cy="665391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磁化电流密度，表示通过单位垂直面积的磁化电流 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84566"/>
              </p:ext>
            </p:extLst>
          </p:nvPr>
        </p:nvGraphicFramePr>
        <p:xfrm>
          <a:off x="1105388" y="2266156"/>
          <a:ext cx="4373563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3" imgW="1587500" imgH="381000" progId="Equation.3">
                  <p:embed/>
                </p:oleObj>
              </mc:Choice>
              <mc:Fallback>
                <p:oleObj r:id="rId3" imgW="1587500" imgH="381000" progId="Equation.3">
                  <p:embed/>
                  <p:pic>
                    <p:nvPicPr>
                      <p:cNvPr id="17415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5388" y="2266156"/>
                        <a:ext cx="4373563" cy="10556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837148"/>
              </p:ext>
            </p:extLst>
          </p:nvPr>
        </p:nvGraphicFramePr>
        <p:xfrm>
          <a:off x="6310434" y="2417459"/>
          <a:ext cx="2209800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5" imgW="723900" imgH="254000" progId="Equation.3">
                  <p:embed/>
                </p:oleObj>
              </mc:Choice>
              <mc:Fallback>
                <p:oleObj r:id="rId5" imgW="723900" imgH="254000" progId="Equation.3">
                  <p:embed/>
                  <p:pic>
                    <p:nvPicPr>
                      <p:cNvPr id="17419" name="Object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0434" y="2417459"/>
                        <a:ext cx="2209800" cy="78581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1" name="AutoShape 13"/>
          <p:cNvSpPr/>
          <p:nvPr/>
        </p:nvSpPr>
        <p:spPr>
          <a:xfrm>
            <a:off x="5478951" y="2679699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805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15</a:t>
            </a:fld>
            <a:endParaRPr lang="en-US" altLang="zh-CN" sz="1400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4D75C8A4-9C3D-0876-65AC-082FFF9A2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51182"/>
              </p:ext>
            </p:extLst>
          </p:nvPr>
        </p:nvGraphicFramePr>
        <p:xfrm>
          <a:off x="1582615" y="416732"/>
          <a:ext cx="27432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7" imgW="965200" imgH="381000" progId="Equation.DSMT4">
                  <p:embed/>
                </p:oleObj>
              </mc:Choice>
              <mc:Fallback>
                <p:oleObj name="Equation" r:id="rId7" imgW="965200" imgH="381000" progId="Equation.DSMT4">
                  <p:embed/>
                  <p:pic>
                    <p:nvPicPr>
                      <p:cNvPr id="11" name="Object 4">
                        <a:extLst>
                          <a:ext uri="{FF2B5EF4-FFF2-40B4-BE49-F238E27FC236}">
                            <a16:creationId xmlns:a16="http://schemas.microsoft.com/office/drawing/2014/main" id="{0EEF7E81-A28E-D27B-7F97-D4C305D4E5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2615" y="416732"/>
                        <a:ext cx="2743200" cy="1085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箭头: 下 4">
            <a:extLst>
              <a:ext uri="{FF2B5EF4-FFF2-40B4-BE49-F238E27FC236}">
                <a16:creationId xmlns:a16="http://schemas.microsoft.com/office/drawing/2014/main" id="{634AE2DB-AC6B-77A4-B0FE-21ED29093049}"/>
              </a:ext>
            </a:extLst>
          </p:cNvPr>
          <p:cNvSpPr/>
          <p:nvPr/>
        </p:nvSpPr>
        <p:spPr>
          <a:xfrm>
            <a:off x="2998177" y="1625133"/>
            <a:ext cx="219808" cy="4354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809345-01A5-1F26-F9BB-6785375F23AE}"/>
              </a:ext>
            </a:extLst>
          </p:cNvPr>
          <p:cNvSpPr txBox="1"/>
          <p:nvPr/>
        </p:nvSpPr>
        <p:spPr>
          <a:xfrm>
            <a:off x="6685817" y="33218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微分形式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2D899F1-BE49-162F-E52A-FB2313A279C6}"/>
              </a:ext>
            </a:extLst>
          </p:cNvPr>
          <p:cNvSpPr txBox="1">
            <a:spLocks/>
          </p:cNvSpPr>
          <p:nvPr/>
        </p:nvSpPr>
        <p:spPr>
          <a:xfrm>
            <a:off x="174624" y="4652108"/>
            <a:ext cx="8969374" cy="200660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均匀磁化</a:t>
            </a:r>
            <a:r>
              <a:rPr lang="zh-CN" altLang="en-US" sz="3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en-US" altLang="zh-CN" sz="3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即介质内部没有磁化电流，磁化电流只分布在介质表面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1EE191A-C136-26A4-8B7C-EBBCD3931799}"/>
              </a:ext>
            </a:extLst>
          </p:cNvPr>
          <p:cNvSpPr txBox="1"/>
          <p:nvPr/>
        </p:nvSpPr>
        <p:spPr>
          <a:xfrm>
            <a:off x="4325815" y="4632333"/>
            <a:ext cx="1354014" cy="527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i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800" i="1" baseline="-25000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4935C8A2-0B2E-4698-64B3-C98F1D451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399474"/>
              </p:ext>
            </p:extLst>
          </p:nvPr>
        </p:nvGraphicFramePr>
        <p:xfrm>
          <a:off x="2148772" y="4614549"/>
          <a:ext cx="1698809" cy="56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Equation" r:id="rId9" imgW="660240" imgH="215640" progId="Equation.DSMT4">
                  <p:embed/>
                </p:oleObj>
              </mc:Choice>
              <mc:Fallback>
                <p:oleObj name="Equation" r:id="rId9" imgW="660240" imgH="215640" progId="Equation.DSMT4">
                  <p:embed/>
                  <p:pic>
                    <p:nvPicPr>
                      <p:cNvPr id="17419" name="Object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48772" y="4614549"/>
                        <a:ext cx="1698809" cy="5631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5"/>
      <p:bldP spid="17421" grpId="0" animBg="1"/>
      <p:bldP spid="5" grpId="0" animBg="1"/>
      <p:bldP spid="6" grpId="0"/>
      <p:bldP spid="7" grpId="0" uiExpand="1" build="p" bldLvl="5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236538" y="139699"/>
            <a:ext cx="8162925" cy="6000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与介质表面磁化电流的关系 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-229974" y="819202"/>
            <a:ext cx="5985620" cy="534865"/>
          </a:xfrm>
          <a:ln/>
        </p:spPr>
        <p:txBody>
          <a:bodyPr vert="horz" wrap="square" lIns="91440" tIns="45720" rIns="91440" bIns="45720" anchor="t">
            <a:no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在介质表面取垂直磁化电流的闭合回路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375649"/>
              </p:ext>
            </p:extLst>
          </p:nvPr>
        </p:nvGraphicFramePr>
        <p:xfrm>
          <a:off x="4234717" y="5892667"/>
          <a:ext cx="2019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Equation" r:id="rId4" imgW="672840" imgH="215640" progId="Equation.DSMT4">
                  <p:embed/>
                </p:oleObj>
              </mc:Choice>
              <mc:Fallback>
                <p:oleObj name="Equation" r:id="rId4" imgW="672840" imgH="215640" progId="Equation.DSMT4">
                  <p:embed/>
                  <p:pic>
                    <p:nvPicPr>
                      <p:cNvPr id="34821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4717" y="5892667"/>
                        <a:ext cx="2019300" cy="6477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471591"/>
              </p:ext>
            </p:extLst>
          </p:nvPr>
        </p:nvGraphicFramePr>
        <p:xfrm>
          <a:off x="2851782" y="2087823"/>
          <a:ext cx="14954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Equation" r:id="rId6" imgW="419040" imgH="177480" progId="Equation.DSMT4">
                  <p:embed/>
                </p:oleObj>
              </mc:Choice>
              <mc:Fallback>
                <p:oleObj name="Equation" r:id="rId6" imgW="419040" imgH="177480" progId="Equation.DSMT4">
                  <p:embed/>
                  <p:pic>
                    <p:nvPicPr>
                      <p:cNvPr id="18440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1782" y="2087823"/>
                        <a:ext cx="1495425" cy="611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187909"/>
              </p:ext>
            </p:extLst>
          </p:nvPr>
        </p:nvGraphicFramePr>
        <p:xfrm>
          <a:off x="576785" y="3414983"/>
          <a:ext cx="83820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8" imgW="3086100" imgH="406400" progId="Equation.DSMT4">
                  <p:embed/>
                </p:oleObj>
              </mc:Choice>
              <mc:Fallback>
                <p:oleObj name="Equation" r:id="rId8" imgW="3086100" imgH="406400" progId="Equation.DSMT4">
                  <p:embed/>
                  <p:pic>
                    <p:nvPicPr>
                      <p:cNvPr id="18442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6785" y="3414983"/>
                        <a:ext cx="8382000" cy="1116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AutoShape 18"/>
          <p:cNvSpPr/>
          <p:nvPr/>
        </p:nvSpPr>
        <p:spPr>
          <a:xfrm rot="10800000">
            <a:off x="1062341" y="2923417"/>
            <a:ext cx="246736" cy="499819"/>
          </a:xfrm>
          <a:prstGeom prst="upArrow">
            <a:avLst>
              <a:gd name="adj1" fmla="val 50000"/>
              <a:gd name="adj2" fmla="val 50008"/>
            </a:avLst>
          </a:prstGeom>
          <a:solidFill>
            <a:srgbClr val="FF99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58882"/>
              </p:ext>
            </p:extLst>
          </p:nvPr>
        </p:nvGraphicFramePr>
        <p:xfrm>
          <a:off x="286538" y="5774894"/>
          <a:ext cx="19542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Equation" r:id="rId10" imgW="774360" imgH="228600" progId="Equation.DSMT4">
                  <p:embed/>
                </p:oleObj>
              </mc:Choice>
              <mc:Fallback>
                <p:oleObj name="Equation" r:id="rId10" imgW="774360" imgH="228600" progId="Equation.DSMT4">
                  <p:embed/>
                  <p:pic>
                    <p:nvPicPr>
                      <p:cNvPr id="18451" name="Object 1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538" y="5774894"/>
                        <a:ext cx="1954212" cy="582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16</a:t>
            </a:fld>
            <a:endParaRPr lang="en-US" altLang="zh-CN" sz="1400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BB2FD92-9F27-2449-A9FC-6DFD124AD4F3}"/>
              </a:ext>
            </a:extLst>
          </p:cNvPr>
          <p:cNvGrpSpPr/>
          <p:nvPr/>
        </p:nvGrpSpPr>
        <p:grpSpPr>
          <a:xfrm rot="569379">
            <a:off x="5422029" y="1028377"/>
            <a:ext cx="3833446" cy="2047214"/>
            <a:chOff x="6316994" y="1136702"/>
            <a:chExt cx="3833446" cy="2047214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5BC70D15-FF1C-936F-9568-FE669EDA729D}"/>
                </a:ext>
              </a:extLst>
            </p:cNvPr>
            <p:cNvSpPr/>
            <p:nvPr/>
          </p:nvSpPr>
          <p:spPr>
            <a:xfrm>
              <a:off x="6316994" y="1164571"/>
              <a:ext cx="3833446" cy="1510996"/>
            </a:xfrm>
            <a:custGeom>
              <a:avLst/>
              <a:gdLst>
                <a:gd name="connsiteX0" fmla="*/ 281354 w 2822331"/>
                <a:gd name="connsiteY0" fmla="*/ 80849 h 1285395"/>
                <a:gd name="connsiteX1" fmla="*/ 369277 w 2822331"/>
                <a:gd name="connsiteY1" fmla="*/ 283072 h 1285395"/>
                <a:gd name="connsiteX2" fmla="*/ 395654 w 2822331"/>
                <a:gd name="connsiteY2" fmla="*/ 318241 h 1285395"/>
                <a:gd name="connsiteX3" fmla="*/ 351692 w 2822331"/>
                <a:gd name="connsiteY3" fmla="*/ 370995 h 1285395"/>
                <a:gd name="connsiteX4" fmla="*/ 325315 w 2822331"/>
                <a:gd name="connsiteY4" fmla="*/ 379787 h 1285395"/>
                <a:gd name="connsiteX5" fmla="*/ 290146 w 2822331"/>
                <a:gd name="connsiteY5" fmla="*/ 397372 h 1285395"/>
                <a:gd name="connsiteX6" fmla="*/ 246184 w 2822331"/>
                <a:gd name="connsiteY6" fmla="*/ 414956 h 1285395"/>
                <a:gd name="connsiteX7" fmla="*/ 202223 w 2822331"/>
                <a:gd name="connsiteY7" fmla="*/ 458918 h 1285395"/>
                <a:gd name="connsiteX8" fmla="*/ 158261 w 2822331"/>
                <a:gd name="connsiteY8" fmla="*/ 494087 h 1285395"/>
                <a:gd name="connsiteX9" fmla="*/ 149469 w 2822331"/>
                <a:gd name="connsiteY9" fmla="*/ 538049 h 1285395"/>
                <a:gd name="connsiteX10" fmla="*/ 140677 w 2822331"/>
                <a:gd name="connsiteY10" fmla="*/ 564426 h 1285395"/>
                <a:gd name="connsiteX11" fmla="*/ 246184 w 2822331"/>
                <a:gd name="connsiteY11" fmla="*/ 731480 h 1285395"/>
                <a:gd name="connsiteX12" fmla="*/ 281354 w 2822331"/>
                <a:gd name="connsiteY12" fmla="*/ 784233 h 1285395"/>
                <a:gd name="connsiteX13" fmla="*/ 290146 w 2822331"/>
                <a:gd name="connsiteY13" fmla="*/ 828195 h 1285395"/>
                <a:gd name="connsiteX14" fmla="*/ 254977 w 2822331"/>
                <a:gd name="connsiteY14" fmla="*/ 863364 h 1285395"/>
                <a:gd name="connsiteX15" fmla="*/ 149469 w 2822331"/>
                <a:gd name="connsiteY15" fmla="*/ 933703 h 1285395"/>
                <a:gd name="connsiteX16" fmla="*/ 123092 w 2822331"/>
                <a:gd name="connsiteY16" fmla="*/ 951287 h 1285395"/>
                <a:gd name="connsiteX17" fmla="*/ 79131 w 2822331"/>
                <a:gd name="connsiteY17" fmla="*/ 1021626 h 1285395"/>
                <a:gd name="connsiteX18" fmla="*/ 17584 w 2822331"/>
                <a:gd name="connsiteY18" fmla="*/ 1135926 h 1285395"/>
                <a:gd name="connsiteX19" fmla="*/ 0 w 2822331"/>
                <a:gd name="connsiteY19" fmla="*/ 1215056 h 1285395"/>
                <a:gd name="connsiteX20" fmla="*/ 8792 w 2822331"/>
                <a:gd name="connsiteY20" fmla="*/ 1250226 h 1285395"/>
                <a:gd name="connsiteX21" fmla="*/ 140677 w 2822331"/>
                <a:gd name="connsiteY21" fmla="*/ 1241433 h 1285395"/>
                <a:gd name="connsiteX22" fmla="*/ 175846 w 2822331"/>
                <a:gd name="connsiteY22" fmla="*/ 1259018 h 1285395"/>
                <a:gd name="connsiteX23" fmla="*/ 202223 w 2822331"/>
                <a:gd name="connsiteY23" fmla="*/ 1276603 h 1285395"/>
                <a:gd name="connsiteX24" fmla="*/ 281354 w 2822331"/>
                <a:gd name="connsiteY24" fmla="*/ 1259018 h 1285395"/>
                <a:gd name="connsiteX25" fmla="*/ 334107 w 2822331"/>
                <a:gd name="connsiteY25" fmla="*/ 1241433 h 1285395"/>
                <a:gd name="connsiteX26" fmla="*/ 580292 w 2822331"/>
                <a:gd name="connsiteY26" fmla="*/ 1188680 h 1285395"/>
                <a:gd name="connsiteX27" fmla="*/ 782515 w 2822331"/>
                <a:gd name="connsiteY27" fmla="*/ 1118341 h 1285395"/>
                <a:gd name="connsiteX28" fmla="*/ 879231 w 2822331"/>
                <a:gd name="connsiteY28" fmla="*/ 1100756 h 1285395"/>
                <a:gd name="connsiteX29" fmla="*/ 1063869 w 2822331"/>
                <a:gd name="connsiteY29" fmla="*/ 1074380 h 1285395"/>
                <a:gd name="connsiteX30" fmla="*/ 1485900 w 2822331"/>
                <a:gd name="connsiteY30" fmla="*/ 1083172 h 1285395"/>
                <a:gd name="connsiteX31" fmla="*/ 1556238 w 2822331"/>
                <a:gd name="connsiteY31" fmla="*/ 1091964 h 1285395"/>
                <a:gd name="connsiteX32" fmla="*/ 1705707 w 2822331"/>
                <a:gd name="connsiteY32" fmla="*/ 1109549 h 1285395"/>
                <a:gd name="connsiteX33" fmla="*/ 1837592 w 2822331"/>
                <a:gd name="connsiteY33" fmla="*/ 1144718 h 1285395"/>
                <a:gd name="connsiteX34" fmla="*/ 1899138 w 2822331"/>
                <a:gd name="connsiteY34" fmla="*/ 1162303 h 1285395"/>
                <a:gd name="connsiteX35" fmla="*/ 1969477 w 2822331"/>
                <a:gd name="connsiteY35" fmla="*/ 1179887 h 1285395"/>
                <a:gd name="connsiteX36" fmla="*/ 2013438 w 2822331"/>
                <a:gd name="connsiteY36" fmla="*/ 1197472 h 1285395"/>
                <a:gd name="connsiteX37" fmla="*/ 2083777 w 2822331"/>
                <a:gd name="connsiteY37" fmla="*/ 1223849 h 1285395"/>
                <a:gd name="connsiteX38" fmla="*/ 2118946 w 2822331"/>
                <a:gd name="connsiteY38" fmla="*/ 1241433 h 1285395"/>
                <a:gd name="connsiteX39" fmla="*/ 2162907 w 2822331"/>
                <a:gd name="connsiteY39" fmla="*/ 1259018 h 1285395"/>
                <a:gd name="connsiteX40" fmla="*/ 2189284 w 2822331"/>
                <a:gd name="connsiteY40" fmla="*/ 1276603 h 1285395"/>
                <a:gd name="connsiteX41" fmla="*/ 2312377 w 2822331"/>
                <a:gd name="connsiteY41" fmla="*/ 1285395 h 1285395"/>
                <a:gd name="connsiteX42" fmla="*/ 2338754 w 2822331"/>
                <a:gd name="connsiteY42" fmla="*/ 1276603 h 1285395"/>
                <a:gd name="connsiteX43" fmla="*/ 2347546 w 2822331"/>
                <a:gd name="connsiteY43" fmla="*/ 1171095 h 1285395"/>
                <a:gd name="connsiteX44" fmla="*/ 2400300 w 2822331"/>
                <a:gd name="connsiteY44" fmla="*/ 1056795 h 1285395"/>
                <a:gd name="connsiteX45" fmla="*/ 2391507 w 2822331"/>
                <a:gd name="connsiteY45" fmla="*/ 1021626 h 1285395"/>
                <a:gd name="connsiteX46" fmla="*/ 2382715 w 2822331"/>
                <a:gd name="connsiteY46" fmla="*/ 995249 h 1285395"/>
                <a:gd name="connsiteX47" fmla="*/ 2373923 w 2822331"/>
                <a:gd name="connsiteY47" fmla="*/ 942495 h 1285395"/>
                <a:gd name="connsiteX48" fmla="*/ 2382715 w 2822331"/>
                <a:gd name="connsiteY48" fmla="*/ 907326 h 1285395"/>
                <a:gd name="connsiteX49" fmla="*/ 2435469 w 2822331"/>
                <a:gd name="connsiteY49" fmla="*/ 880949 h 1285395"/>
                <a:gd name="connsiteX50" fmla="*/ 2532184 w 2822331"/>
                <a:gd name="connsiteY50" fmla="*/ 854572 h 1285395"/>
                <a:gd name="connsiteX51" fmla="*/ 2558561 w 2822331"/>
                <a:gd name="connsiteY51" fmla="*/ 828195 h 1285395"/>
                <a:gd name="connsiteX52" fmla="*/ 2602523 w 2822331"/>
                <a:gd name="connsiteY52" fmla="*/ 749064 h 1285395"/>
                <a:gd name="connsiteX53" fmla="*/ 2637692 w 2822331"/>
                <a:gd name="connsiteY53" fmla="*/ 599595 h 1285395"/>
                <a:gd name="connsiteX54" fmla="*/ 2628900 w 2822331"/>
                <a:gd name="connsiteY54" fmla="*/ 538049 h 1285395"/>
                <a:gd name="connsiteX55" fmla="*/ 2620107 w 2822331"/>
                <a:gd name="connsiteY55" fmla="*/ 494087 h 1285395"/>
                <a:gd name="connsiteX56" fmla="*/ 2593731 w 2822331"/>
                <a:gd name="connsiteY56" fmla="*/ 406164 h 1285395"/>
                <a:gd name="connsiteX57" fmla="*/ 2567354 w 2822331"/>
                <a:gd name="connsiteY57" fmla="*/ 379787 h 1285395"/>
                <a:gd name="connsiteX58" fmla="*/ 2611315 w 2822331"/>
                <a:gd name="connsiteY58" fmla="*/ 335826 h 1285395"/>
                <a:gd name="connsiteX59" fmla="*/ 2708031 w 2822331"/>
                <a:gd name="connsiteY59" fmla="*/ 274280 h 1285395"/>
                <a:gd name="connsiteX60" fmla="*/ 2787161 w 2822331"/>
                <a:gd name="connsiteY60" fmla="*/ 239110 h 1285395"/>
                <a:gd name="connsiteX61" fmla="*/ 2822331 w 2822331"/>
                <a:gd name="connsiteY61" fmla="*/ 230318 h 1285395"/>
                <a:gd name="connsiteX62" fmla="*/ 2778369 w 2822331"/>
                <a:gd name="connsiteY62" fmla="*/ 195149 h 1285395"/>
                <a:gd name="connsiteX63" fmla="*/ 2699238 w 2822331"/>
                <a:gd name="connsiteY63" fmla="*/ 159980 h 1285395"/>
                <a:gd name="connsiteX64" fmla="*/ 2620107 w 2822331"/>
                <a:gd name="connsiteY64" fmla="*/ 124810 h 1285395"/>
                <a:gd name="connsiteX65" fmla="*/ 2488223 w 2822331"/>
                <a:gd name="connsiteY65" fmla="*/ 89641 h 1285395"/>
                <a:gd name="connsiteX66" fmla="*/ 2417884 w 2822331"/>
                <a:gd name="connsiteY66" fmla="*/ 72056 h 1285395"/>
                <a:gd name="connsiteX67" fmla="*/ 2259623 w 2822331"/>
                <a:gd name="connsiteY67" fmla="*/ 54472 h 1285395"/>
                <a:gd name="connsiteX68" fmla="*/ 1512277 w 2822331"/>
                <a:gd name="connsiteY68" fmla="*/ 36887 h 1285395"/>
                <a:gd name="connsiteX69" fmla="*/ 1310054 w 2822331"/>
                <a:gd name="connsiteY69" fmla="*/ 19303 h 1285395"/>
                <a:gd name="connsiteX70" fmla="*/ 1090246 w 2822331"/>
                <a:gd name="connsiteY70" fmla="*/ 1718 h 1285395"/>
                <a:gd name="connsiteX71" fmla="*/ 404446 w 2822331"/>
                <a:gd name="connsiteY71" fmla="*/ 28095 h 1285395"/>
                <a:gd name="connsiteX72" fmla="*/ 369277 w 2822331"/>
                <a:gd name="connsiteY72" fmla="*/ 36887 h 1285395"/>
                <a:gd name="connsiteX73" fmla="*/ 307731 w 2822331"/>
                <a:gd name="connsiteY73" fmla="*/ 72056 h 1285395"/>
                <a:gd name="connsiteX74" fmla="*/ 281354 w 2822331"/>
                <a:gd name="connsiteY74" fmla="*/ 80849 h 1285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2822331" h="1285395">
                  <a:moveTo>
                    <a:pt x="281354" y="80849"/>
                  </a:moveTo>
                  <a:cubicBezTo>
                    <a:pt x="291612" y="116018"/>
                    <a:pt x="306527" y="163277"/>
                    <a:pt x="369277" y="283072"/>
                  </a:cubicBezTo>
                  <a:cubicBezTo>
                    <a:pt x="376077" y="296053"/>
                    <a:pt x="386862" y="306518"/>
                    <a:pt x="395654" y="318241"/>
                  </a:cubicBezTo>
                  <a:cubicBezTo>
                    <a:pt x="381000" y="335826"/>
                    <a:pt x="368919" y="355922"/>
                    <a:pt x="351692" y="370995"/>
                  </a:cubicBezTo>
                  <a:cubicBezTo>
                    <a:pt x="344717" y="377098"/>
                    <a:pt x="333834" y="376136"/>
                    <a:pt x="325315" y="379787"/>
                  </a:cubicBezTo>
                  <a:cubicBezTo>
                    <a:pt x="313268" y="384950"/>
                    <a:pt x="302123" y="392049"/>
                    <a:pt x="290146" y="397372"/>
                  </a:cubicBezTo>
                  <a:cubicBezTo>
                    <a:pt x="275724" y="403782"/>
                    <a:pt x="260838" y="409095"/>
                    <a:pt x="246184" y="414956"/>
                  </a:cubicBezTo>
                  <a:cubicBezTo>
                    <a:pt x="231530" y="429610"/>
                    <a:pt x="217627" y="445055"/>
                    <a:pt x="202223" y="458918"/>
                  </a:cubicBezTo>
                  <a:cubicBezTo>
                    <a:pt x="188274" y="471472"/>
                    <a:pt x="168671" y="478473"/>
                    <a:pt x="158261" y="494087"/>
                  </a:cubicBezTo>
                  <a:cubicBezTo>
                    <a:pt x="149971" y="506521"/>
                    <a:pt x="153093" y="523551"/>
                    <a:pt x="149469" y="538049"/>
                  </a:cubicBezTo>
                  <a:cubicBezTo>
                    <a:pt x="147221" y="547040"/>
                    <a:pt x="143608" y="555634"/>
                    <a:pt x="140677" y="564426"/>
                  </a:cubicBezTo>
                  <a:cubicBezTo>
                    <a:pt x="167594" y="645181"/>
                    <a:pt x="143414" y="580751"/>
                    <a:pt x="246184" y="731480"/>
                  </a:cubicBezTo>
                  <a:cubicBezTo>
                    <a:pt x="258090" y="748941"/>
                    <a:pt x="281354" y="784233"/>
                    <a:pt x="281354" y="784233"/>
                  </a:cubicBezTo>
                  <a:cubicBezTo>
                    <a:pt x="284285" y="798887"/>
                    <a:pt x="294872" y="814018"/>
                    <a:pt x="290146" y="828195"/>
                  </a:cubicBezTo>
                  <a:cubicBezTo>
                    <a:pt x="284903" y="843923"/>
                    <a:pt x="268240" y="853417"/>
                    <a:pt x="254977" y="863364"/>
                  </a:cubicBezTo>
                  <a:cubicBezTo>
                    <a:pt x="221162" y="888725"/>
                    <a:pt x="184638" y="910257"/>
                    <a:pt x="149469" y="933703"/>
                  </a:cubicBezTo>
                  <a:lnTo>
                    <a:pt x="123092" y="951287"/>
                  </a:lnTo>
                  <a:cubicBezTo>
                    <a:pt x="81486" y="1006762"/>
                    <a:pt x="109856" y="964566"/>
                    <a:pt x="79131" y="1021626"/>
                  </a:cubicBezTo>
                  <a:cubicBezTo>
                    <a:pt x="8657" y="1152506"/>
                    <a:pt x="57414" y="1056265"/>
                    <a:pt x="17584" y="1135926"/>
                  </a:cubicBezTo>
                  <a:cubicBezTo>
                    <a:pt x="14193" y="1149490"/>
                    <a:pt x="0" y="1203894"/>
                    <a:pt x="0" y="1215056"/>
                  </a:cubicBezTo>
                  <a:cubicBezTo>
                    <a:pt x="0" y="1227140"/>
                    <a:pt x="5861" y="1238503"/>
                    <a:pt x="8792" y="1250226"/>
                  </a:cubicBezTo>
                  <a:cubicBezTo>
                    <a:pt x="147036" y="1215665"/>
                    <a:pt x="77583" y="1205379"/>
                    <a:pt x="140677" y="1241433"/>
                  </a:cubicBezTo>
                  <a:cubicBezTo>
                    <a:pt x="152057" y="1247936"/>
                    <a:pt x="164466" y="1252515"/>
                    <a:pt x="175846" y="1259018"/>
                  </a:cubicBezTo>
                  <a:cubicBezTo>
                    <a:pt x="185021" y="1264261"/>
                    <a:pt x="193431" y="1270741"/>
                    <a:pt x="202223" y="1276603"/>
                  </a:cubicBezTo>
                  <a:cubicBezTo>
                    <a:pt x="227308" y="1271586"/>
                    <a:pt x="256532" y="1266465"/>
                    <a:pt x="281354" y="1259018"/>
                  </a:cubicBezTo>
                  <a:cubicBezTo>
                    <a:pt x="299108" y="1253692"/>
                    <a:pt x="316225" y="1246310"/>
                    <a:pt x="334107" y="1241433"/>
                  </a:cubicBezTo>
                  <a:cubicBezTo>
                    <a:pt x="471814" y="1203876"/>
                    <a:pt x="454812" y="1209592"/>
                    <a:pt x="580292" y="1188680"/>
                  </a:cubicBezTo>
                  <a:cubicBezTo>
                    <a:pt x="647700" y="1165234"/>
                    <a:pt x="712297" y="1131108"/>
                    <a:pt x="782515" y="1118341"/>
                  </a:cubicBezTo>
                  <a:cubicBezTo>
                    <a:pt x="814754" y="1112479"/>
                    <a:pt x="846793" y="1105390"/>
                    <a:pt x="879231" y="1100756"/>
                  </a:cubicBezTo>
                  <a:cubicBezTo>
                    <a:pt x="1132368" y="1064594"/>
                    <a:pt x="790649" y="1124055"/>
                    <a:pt x="1063869" y="1074380"/>
                  </a:cubicBezTo>
                  <a:lnTo>
                    <a:pt x="1485900" y="1083172"/>
                  </a:lnTo>
                  <a:cubicBezTo>
                    <a:pt x="1509513" y="1084015"/>
                    <a:pt x="1532771" y="1089203"/>
                    <a:pt x="1556238" y="1091964"/>
                  </a:cubicBezTo>
                  <a:cubicBezTo>
                    <a:pt x="1749889" y="1114746"/>
                    <a:pt x="1527983" y="1087332"/>
                    <a:pt x="1705707" y="1109549"/>
                  </a:cubicBezTo>
                  <a:cubicBezTo>
                    <a:pt x="1806333" y="1143090"/>
                    <a:pt x="1707950" y="1112307"/>
                    <a:pt x="1837592" y="1144718"/>
                  </a:cubicBezTo>
                  <a:cubicBezTo>
                    <a:pt x="1858291" y="1149893"/>
                    <a:pt x="1878522" y="1156805"/>
                    <a:pt x="1899138" y="1162303"/>
                  </a:cubicBezTo>
                  <a:cubicBezTo>
                    <a:pt x="1922490" y="1168530"/>
                    <a:pt x="1946378" y="1172780"/>
                    <a:pt x="1969477" y="1179887"/>
                  </a:cubicBezTo>
                  <a:cubicBezTo>
                    <a:pt x="1984562" y="1184528"/>
                    <a:pt x="1998660" y="1191930"/>
                    <a:pt x="2013438" y="1197472"/>
                  </a:cubicBezTo>
                  <a:cubicBezTo>
                    <a:pt x="2059857" y="1214879"/>
                    <a:pt x="2022578" y="1196650"/>
                    <a:pt x="2083777" y="1223849"/>
                  </a:cubicBezTo>
                  <a:cubicBezTo>
                    <a:pt x="2095754" y="1229172"/>
                    <a:pt x="2106969" y="1236110"/>
                    <a:pt x="2118946" y="1241433"/>
                  </a:cubicBezTo>
                  <a:cubicBezTo>
                    <a:pt x="2133368" y="1247843"/>
                    <a:pt x="2148791" y="1251960"/>
                    <a:pt x="2162907" y="1259018"/>
                  </a:cubicBezTo>
                  <a:cubicBezTo>
                    <a:pt x="2172358" y="1263744"/>
                    <a:pt x="2178878" y="1274767"/>
                    <a:pt x="2189284" y="1276603"/>
                  </a:cubicBezTo>
                  <a:cubicBezTo>
                    <a:pt x="2229794" y="1283752"/>
                    <a:pt x="2271346" y="1282464"/>
                    <a:pt x="2312377" y="1285395"/>
                  </a:cubicBezTo>
                  <a:cubicBezTo>
                    <a:pt x="2321169" y="1282464"/>
                    <a:pt x="2336028" y="1285461"/>
                    <a:pt x="2338754" y="1276603"/>
                  </a:cubicBezTo>
                  <a:cubicBezTo>
                    <a:pt x="2349133" y="1242872"/>
                    <a:pt x="2341744" y="1205906"/>
                    <a:pt x="2347546" y="1171095"/>
                  </a:cubicBezTo>
                  <a:cubicBezTo>
                    <a:pt x="2354915" y="1126879"/>
                    <a:pt x="2378482" y="1094977"/>
                    <a:pt x="2400300" y="1056795"/>
                  </a:cubicBezTo>
                  <a:cubicBezTo>
                    <a:pt x="2397369" y="1045072"/>
                    <a:pt x="2394827" y="1033245"/>
                    <a:pt x="2391507" y="1021626"/>
                  </a:cubicBezTo>
                  <a:cubicBezTo>
                    <a:pt x="2388961" y="1012715"/>
                    <a:pt x="2384725" y="1004296"/>
                    <a:pt x="2382715" y="995249"/>
                  </a:cubicBezTo>
                  <a:cubicBezTo>
                    <a:pt x="2378848" y="977846"/>
                    <a:pt x="2376854" y="960080"/>
                    <a:pt x="2373923" y="942495"/>
                  </a:cubicBezTo>
                  <a:cubicBezTo>
                    <a:pt x="2376854" y="930772"/>
                    <a:pt x="2376012" y="917380"/>
                    <a:pt x="2382715" y="907326"/>
                  </a:cubicBezTo>
                  <a:cubicBezTo>
                    <a:pt x="2391979" y="893430"/>
                    <a:pt x="2420840" y="885338"/>
                    <a:pt x="2435469" y="880949"/>
                  </a:cubicBezTo>
                  <a:cubicBezTo>
                    <a:pt x="2487742" y="865267"/>
                    <a:pt x="2488148" y="865581"/>
                    <a:pt x="2532184" y="854572"/>
                  </a:cubicBezTo>
                  <a:cubicBezTo>
                    <a:pt x="2540976" y="845780"/>
                    <a:pt x="2551100" y="838142"/>
                    <a:pt x="2558561" y="828195"/>
                  </a:cubicBezTo>
                  <a:cubicBezTo>
                    <a:pt x="2575119" y="806117"/>
                    <a:pt x="2589998" y="774114"/>
                    <a:pt x="2602523" y="749064"/>
                  </a:cubicBezTo>
                  <a:cubicBezTo>
                    <a:pt x="2607093" y="730783"/>
                    <a:pt x="2636741" y="614808"/>
                    <a:pt x="2637692" y="599595"/>
                  </a:cubicBezTo>
                  <a:cubicBezTo>
                    <a:pt x="2638985" y="578912"/>
                    <a:pt x="2632307" y="558491"/>
                    <a:pt x="2628900" y="538049"/>
                  </a:cubicBezTo>
                  <a:cubicBezTo>
                    <a:pt x="2626443" y="523308"/>
                    <a:pt x="2622780" y="508790"/>
                    <a:pt x="2620107" y="494087"/>
                  </a:cubicBezTo>
                  <a:cubicBezTo>
                    <a:pt x="2612912" y="454515"/>
                    <a:pt x="2616529" y="438082"/>
                    <a:pt x="2593731" y="406164"/>
                  </a:cubicBezTo>
                  <a:cubicBezTo>
                    <a:pt x="2586504" y="396046"/>
                    <a:pt x="2576146" y="388579"/>
                    <a:pt x="2567354" y="379787"/>
                  </a:cubicBezTo>
                  <a:cubicBezTo>
                    <a:pt x="2582008" y="365133"/>
                    <a:pt x="2595826" y="349594"/>
                    <a:pt x="2611315" y="335826"/>
                  </a:cubicBezTo>
                  <a:cubicBezTo>
                    <a:pt x="2640038" y="310294"/>
                    <a:pt x="2674635" y="292496"/>
                    <a:pt x="2708031" y="274280"/>
                  </a:cubicBezTo>
                  <a:cubicBezTo>
                    <a:pt x="2732106" y="261148"/>
                    <a:pt x="2761388" y="247701"/>
                    <a:pt x="2787161" y="239110"/>
                  </a:cubicBezTo>
                  <a:cubicBezTo>
                    <a:pt x="2798625" y="235289"/>
                    <a:pt x="2810608" y="233249"/>
                    <a:pt x="2822331" y="230318"/>
                  </a:cubicBezTo>
                  <a:cubicBezTo>
                    <a:pt x="2807677" y="218595"/>
                    <a:pt x="2793983" y="205559"/>
                    <a:pt x="2778369" y="195149"/>
                  </a:cubicBezTo>
                  <a:cubicBezTo>
                    <a:pt x="2737741" y="168063"/>
                    <a:pt x="2744945" y="185372"/>
                    <a:pt x="2699238" y="159980"/>
                  </a:cubicBezTo>
                  <a:cubicBezTo>
                    <a:pt x="2626339" y="119481"/>
                    <a:pt x="2704724" y="141735"/>
                    <a:pt x="2620107" y="124810"/>
                  </a:cubicBezTo>
                  <a:cubicBezTo>
                    <a:pt x="2528850" y="79181"/>
                    <a:pt x="2606828" y="110571"/>
                    <a:pt x="2488223" y="89641"/>
                  </a:cubicBezTo>
                  <a:cubicBezTo>
                    <a:pt x="2464423" y="85441"/>
                    <a:pt x="2441771" y="75731"/>
                    <a:pt x="2417884" y="72056"/>
                  </a:cubicBezTo>
                  <a:cubicBezTo>
                    <a:pt x="2365423" y="63985"/>
                    <a:pt x="2312399" y="60126"/>
                    <a:pt x="2259623" y="54472"/>
                  </a:cubicBezTo>
                  <a:cubicBezTo>
                    <a:pt x="1976314" y="24118"/>
                    <a:pt x="2026875" y="43749"/>
                    <a:pt x="1512277" y="36887"/>
                  </a:cubicBezTo>
                  <a:cubicBezTo>
                    <a:pt x="1444869" y="31026"/>
                    <a:pt x="1377566" y="23804"/>
                    <a:pt x="1310054" y="19303"/>
                  </a:cubicBezTo>
                  <a:cubicBezTo>
                    <a:pt x="1148780" y="8551"/>
                    <a:pt x="1222010" y="14894"/>
                    <a:pt x="1090246" y="1718"/>
                  </a:cubicBezTo>
                  <a:cubicBezTo>
                    <a:pt x="690235" y="7872"/>
                    <a:pt x="664557" y="-17807"/>
                    <a:pt x="404446" y="28095"/>
                  </a:cubicBezTo>
                  <a:cubicBezTo>
                    <a:pt x="392546" y="30195"/>
                    <a:pt x="381000" y="33956"/>
                    <a:pt x="369277" y="36887"/>
                  </a:cubicBezTo>
                  <a:cubicBezTo>
                    <a:pt x="319167" y="86997"/>
                    <a:pt x="369724" y="45487"/>
                    <a:pt x="307731" y="72056"/>
                  </a:cubicBezTo>
                  <a:cubicBezTo>
                    <a:pt x="298018" y="76219"/>
                    <a:pt x="271096" y="45680"/>
                    <a:pt x="281354" y="80849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175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CDDE7BC3-214E-5931-2D12-E11F9B033A1B}"/>
                </a:ext>
              </a:extLst>
            </p:cNvPr>
            <p:cNvSpPr/>
            <p:nvPr/>
          </p:nvSpPr>
          <p:spPr>
            <a:xfrm>
              <a:off x="6672019" y="1136702"/>
              <a:ext cx="3229708" cy="426061"/>
            </a:xfrm>
            <a:prstGeom prst="arc">
              <a:avLst>
                <a:gd name="adj1" fmla="val 11447745"/>
                <a:gd name="adj2" fmla="val 21514762"/>
              </a:avLst>
            </a:prstGeom>
            <a:solidFill>
              <a:schemeClr val="bg2">
                <a:lumMod val="75000"/>
              </a:schemeClr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弧形 7">
              <a:extLst>
                <a:ext uri="{FF2B5EF4-FFF2-40B4-BE49-F238E27FC236}">
                  <a16:creationId xmlns:a16="http://schemas.microsoft.com/office/drawing/2014/main" id="{16AC95ED-5B32-354D-F3DA-441BC2A518F5}"/>
                </a:ext>
              </a:extLst>
            </p:cNvPr>
            <p:cNvSpPr/>
            <p:nvPr/>
          </p:nvSpPr>
          <p:spPr>
            <a:xfrm>
              <a:off x="6324183" y="2306572"/>
              <a:ext cx="3164010" cy="877344"/>
            </a:xfrm>
            <a:prstGeom prst="arc">
              <a:avLst>
                <a:gd name="adj1" fmla="val 10942973"/>
                <a:gd name="adj2" fmla="val 21565994"/>
              </a:avLst>
            </a:prstGeom>
            <a:solidFill>
              <a:schemeClr val="bg1"/>
            </a:solidFill>
            <a:ln w="3492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8468" name="组合 18467">
            <a:extLst>
              <a:ext uri="{FF2B5EF4-FFF2-40B4-BE49-F238E27FC236}">
                <a16:creationId xmlns:a16="http://schemas.microsoft.com/office/drawing/2014/main" id="{975E92DB-4D59-8A9C-BB55-4156EF20C1A8}"/>
              </a:ext>
            </a:extLst>
          </p:cNvPr>
          <p:cNvGrpSpPr/>
          <p:nvPr/>
        </p:nvGrpSpPr>
        <p:grpSpPr>
          <a:xfrm>
            <a:off x="5771128" y="271964"/>
            <a:ext cx="3673777" cy="4619683"/>
            <a:chOff x="5771128" y="271964"/>
            <a:chExt cx="3673777" cy="4619683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699B33F-7720-8CC8-5F07-290B5B9BC0E3}"/>
                </a:ext>
              </a:extLst>
            </p:cNvPr>
            <p:cNvGrpSpPr/>
            <p:nvPr/>
          </p:nvGrpSpPr>
          <p:grpSpPr>
            <a:xfrm rot="1133867">
              <a:off x="6921494" y="411191"/>
              <a:ext cx="1585032" cy="4160036"/>
              <a:chOff x="6852799" y="653093"/>
              <a:chExt cx="1585032" cy="3593701"/>
            </a:xfrm>
          </p:grpSpPr>
          <p:sp>
            <p:nvSpPr>
              <p:cNvPr id="14" name="弧形 13">
                <a:extLst>
                  <a:ext uri="{FF2B5EF4-FFF2-40B4-BE49-F238E27FC236}">
                    <a16:creationId xmlns:a16="http://schemas.microsoft.com/office/drawing/2014/main" id="{63E06432-4749-182B-CEF1-B39FFDAABDE0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F7C25466-38D2-11CF-38B7-430490593D0F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54296764-28DC-F8B4-8422-50772A38D31E}"/>
                </a:ext>
              </a:extLst>
            </p:cNvPr>
            <p:cNvGrpSpPr/>
            <p:nvPr/>
          </p:nvGrpSpPr>
          <p:grpSpPr>
            <a:xfrm rot="1133867">
              <a:off x="7282067" y="481039"/>
              <a:ext cx="1585032" cy="4160036"/>
              <a:chOff x="6852799" y="653093"/>
              <a:chExt cx="1585032" cy="3593701"/>
            </a:xfrm>
          </p:grpSpPr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F7472755-76AB-540E-76C2-ED895AB6065B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32" name="直接箭头连接符 18431">
                <a:extLst>
                  <a:ext uri="{FF2B5EF4-FFF2-40B4-BE49-F238E27FC236}">
                    <a16:creationId xmlns:a16="http://schemas.microsoft.com/office/drawing/2014/main" id="{A8C11CB6-14FD-7DDD-DBA0-803112797C61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33" name="组合 18432">
              <a:extLst>
                <a:ext uri="{FF2B5EF4-FFF2-40B4-BE49-F238E27FC236}">
                  <a16:creationId xmlns:a16="http://schemas.microsoft.com/office/drawing/2014/main" id="{4DF704F6-58C4-BE30-6FBC-5E9B93974DAC}"/>
                </a:ext>
              </a:extLst>
            </p:cNvPr>
            <p:cNvGrpSpPr/>
            <p:nvPr/>
          </p:nvGrpSpPr>
          <p:grpSpPr>
            <a:xfrm rot="1133867">
              <a:off x="7606945" y="593997"/>
              <a:ext cx="1585032" cy="4160036"/>
              <a:chOff x="6852799" y="653093"/>
              <a:chExt cx="1585032" cy="3593701"/>
            </a:xfrm>
          </p:grpSpPr>
          <p:sp>
            <p:nvSpPr>
              <p:cNvPr id="18434" name="弧形 18433">
                <a:extLst>
                  <a:ext uri="{FF2B5EF4-FFF2-40B4-BE49-F238E27FC236}">
                    <a16:creationId xmlns:a16="http://schemas.microsoft.com/office/drawing/2014/main" id="{0E13021A-2B75-51E9-C5C8-99D3CD068074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36" name="直接箭头连接符 18435">
                <a:extLst>
                  <a:ext uri="{FF2B5EF4-FFF2-40B4-BE49-F238E27FC236}">
                    <a16:creationId xmlns:a16="http://schemas.microsoft.com/office/drawing/2014/main" id="{ABB73988-377B-35D5-E743-1AB7DF0FC493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37" name="组合 18436">
              <a:extLst>
                <a:ext uri="{FF2B5EF4-FFF2-40B4-BE49-F238E27FC236}">
                  <a16:creationId xmlns:a16="http://schemas.microsoft.com/office/drawing/2014/main" id="{E53202B9-47E4-66D2-3EBE-DEE0C5000579}"/>
                </a:ext>
              </a:extLst>
            </p:cNvPr>
            <p:cNvGrpSpPr/>
            <p:nvPr/>
          </p:nvGrpSpPr>
          <p:grpSpPr>
            <a:xfrm rot="1133867">
              <a:off x="7859873" y="731611"/>
              <a:ext cx="1585032" cy="4160036"/>
              <a:chOff x="6852799" y="653093"/>
              <a:chExt cx="1585032" cy="3593701"/>
            </a:xfrm>
          </p:grpSpPr>
          <p:sp>
            <p:nvSpPr>
              <p:cNvPr id="18438" name="弧形 18437">
                <a:extLst>
                  <a:ext uri="{FF2B5EF4-FFF2-40B4-BE49-F238E27FC236}">
                    <a16:creationId xmlns:a16="http://schemas.microsoft.com/office/drawing/2014/main" id="{0017C8BB-1E24-517F-BEFF-1AD2E3E19F60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39" name="直接箭头连接符 18438">
                <a:extLst>
                  <a:ext uri="{FF2B5EF4-FFF2-40B4-BE49-F238E27FC236}">
                    <a16:creationId xmlns:a16="http://schemas.microsoft.com/office/drawing/2014/main" id="{7974EF55-275C-A774-7E2C-C3EF6DFB05F1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41" name="组合 18440">
              <a:extLst>
                <a:ext uri="{FF2B5EF4-FFF2-40B4-BE49-F238E27FC236}">
                  <a16:creationId xmlns:a16="http://schemas.microsoft.com/office/drawing/2014/main" id="{0425B401-CB50-5CB5-60A1-5E06960D2713}"/>
                </a:ext>
              </a:extLst>
            </p:cNvPr>
            <p:cNvGrpSpPr/>
            <p:nvPr/>
          </p:nvGrpSpPr>
          <p:grpSpPr>
            <a:xfrm rot="1133867">
              <a:off x="6516517" y="352602"/>
              <a:ext cx="1585032" cy="4160036"/>
              <a:chOff x="6852799" y="653093"/>
              <a:chExt cx="1585032" cy="3593701"/>
            </a:xfrm>
          </p:grpSpPr>
          <p:sp>
            <p:nvSpPr>
              <p:cNvPr id="18443" name="弧形 18442">
                <a:extLst>
                  <a:ext uri="{FF2B5EF4-FFF2-40B4-BE49-F238E27FC236}">
                    <a16:creationId xmlns:a16="http://schemas.microsoft.com/office/drawing/2014/main" id="{12F48991-4350-239F-5A6E-D5306F4698FC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45" name="直接箭头连接符 18444">
                <a:extLst>
                  <a:ext uri="{FF2B5EF4-FFF2-40B4-BE49-F238E27FC236}">
                    <a16:creationId xmlns:a16="http://schemas.microsoft.com/office/drawing/2014/main" id="{C7D5B399-4220-21D1-1246-7AE4AB02EA7F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52" name="组合 18451">
              <a:extLst>
                <a:ext uri="{FF2B5EF4-FFF2-40B4-BE49-F238E27FC236}">
                  <a16:creationId xmlns:a16="http://schemas.microsoft.com/office/drawing/2014/main" id="{F3467D27-5927-AD12-B287-00339C82C71A}"/>
                </a:ext>
              </a:extLst>
            </p:cNvPr>
            <p:cNvGrpSpPr/>
            <p:nvPr/>
          </p:nvGrpSpPr>
          <p:grpSpPr>
            <a:xfrm rot="888147">
              <a:off x="6137815" y="292112"/>
              <a:ext cx="1585032" cy="4160036"/>
              <a:chOff x="6852799" y="653093"/>
              <a:chExt cx="1585032" cy="3593701"/>
            </a:xfrm>
          </p:grpSpPr>
          <p:sp>
            <p:nvSpPr>
              <p:cNvPr id="18453" name="弧形 18452">
                <a:extLst>
                  <a:ext uri="{FF2B5EF4-FFF2-40B4-BE49-F238E27FC236}">
                    <a16:creationId xmlns:a16="http://schemas.microsoft.com/office/drawing/2014/main" id="{C46DE627-A02C-72DC-69B3-D990814A0BEF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56" name="直接箭头连接符 18455">
                <a:extLst>
                  <a:ext uri="{FF2B5EF4-FFF2-40B4-BE49-F238E27FC236}">
                    <a16:creationId xmlns:a16="http://schemas.microsoft.com/office/drawing/2014/main" id="{72F41DEA-A49F-72DB-F18B-306FAEDAF2DC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57" name="组合 18456">
              <a:extLst>
                <a:ext uri="{FF2B5EF4-FFF2-40B4-BE49-F238E27FC236}">
                  <a16:creationId xmlns:a16="http://schemas.microsoft.com/office/drawing/2014/main" id="{E5E968B0-D042-A46A-FF2F-4E7864396C0C}"/>
                </a:ext>
              </a:extLst>
            </p:cNvPr>
            <p:cNvGrpSpPr/>
            <p:nvPr/>
          </p:nvGrpSpPr>
          <p:grpSpPr>
            <a:xfrm rot="649313">
              <a:off x="5771128" y="271964"/>
              <a:ext cx="1585032" cy="4160036"/>
              <a:chOff x="6852799" y="653093"/>
              <a:chExt cx="1585032" cy="3593701"/>
            </a:xfrm>
          </p:grpSpPr>
          <p:sp>
            <p:nvSpPr>
              <p:cNvPr id="18458" name="弧形 18457">
                <a:extLst>
                  <a:ext uri="{FF2B5EF4-FFF2-40B4-BE49-F238E27FC236}">
                    <a16:creationId xmlns:a16="http://schemas.microsoft.com/office/drawing/2014/main" id="{8518EC0F-723C-43F8-7EDA-985EA265A6B3}"/>
                  </a:ext>
                </a:extLst>
              </p:cNvPr>
              <p:cNvSpPr/>
              <p:nvPr/>
            </p:nvSpPr>
            <p:spPr>
              <a:xfrm rot="17968838">
                <a:off x="5848464" y="1657428"/>
                <a:ext cx="3593701" cy="1585032"/>
              </a:xfrm>
              <a:prstGeom prst="arc">
                <a:avLst>
                  <a:gd name="adj1" fmla="val 14873867"/>
                  <a:gd name="adj2" fmla="val 20045738"/>
                </a:avLst>
              </a:prstGeom>
              <a:ln w="317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459" name="直接箭头连接符 18458">
                <a:extLst>
                  <a:ext uri="{FF2B5EF4-FFF2-40B4-BE49-F238E27FC236}">
                    <a16:creationId xmlns:a16="http://schemas.microsoft.com/office/drawing/2014/main" id="{F2E81DF3-B9E9-4797-C59F-7AA5E4F5A418}"/>
                  </a:ext>
                </a:extLst>
              </p:cNvPr>
              <p:cNvCxnSpPr>
                <a:cxnSpLocks/>
              </p:cNvCxnSpPr>
              <p:nvPr/>
            </p:nvCxnSpPr>
            <p:spPr>
              <a:xfrm rot="698614" flipH="1">
                <a:off x="7146718" y="1650146"/>
                <a:ext cx="112163" cy="24442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BEADB231-84DA-4321-B5A9-9528293804A7}"/>
              </a:ext>
            </a:extLst>
          </p:cNvPr>
          <p:cNvGrpSpPr/>
          <p:nvPr/>
        </p:nvGrpSpPr>
        <p:grpSpPr>
          <a:xfrm>
            <a:off x="6926979" y="346378"/>
            <a:ext cx="459908" cy="1794793"/>
            <a:chOff x="6926979" y="346378"/>
            <a:chExt cx="459908" cy="1794793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77E1ADB-9B0A-447C-81DE-1713BFE3C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979" y="700006"/>
              <a:ext cx="23377" cy="1441165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D3AF18D8-C7B8-45DA-A63B-680269DE3CF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2070770"/>
                </p:ext>
              </p:extLst>
            </p:nvPr>
          </p:nvGraphicFramePr>
          <p:xfrm>
            <a:off x="6995972" y="346378"/>
            <a:ext cx="390915" cy="547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7" name="Equation" r:id="rId12" imgW="126720" imgH="177480" progId="Equation.DSMT4">
                    <p:embed/>
                  </p:oleObj>
                </mc:Choice>
                <mc:Fallback>
                  <p:oleObj name="Equation" r:id="rId12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995972" y="346378"/>
                          <a:ext cx="390915" cy="5472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86B010E-7C83-43DD-88C1-8766DB4F85FE}"/>
              </a:ext>
            </a:extLst>
          </p:cNvPr>
          <p:cNvGrpSpPr/>
          <p:nvPr/>
        </p:nvGrpSpPr>
        <p:grpSpPr>
          <a:xfrm>
            <a:off x="6930317" y="2148654"/>
            <a:ext cx="854121" cy="914988"/>
            <a:chOff x="6930317" y="2148654"/>
            <a:chExt cx="854121" cy="914988"/>
          </a:xfrm>
        </p:grpSpPr>
        <p:cxnSp>
          <p:nvCxnSpPr>
            <p:cNvPr id="18463" name="直接箭头连接符 18462">
              <a:extLst>
                <a:ext uri="{FF2B5EF4-FFF2-40B4-BE49-F238E27FC236}">
                  <a16:creationId xmlns:a16="http://schemas.microsoft.com/office/drawing/2014/main" id="{3AEF65B0-9E72-7058-002B-5AB890A67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317" y="2148654"/>
              <a:ext cx="854121" cy="586060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AA3A8485-3990-48F7-9D46-5329137A1B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62343"/>
                </p:ext>
              </p:extLst>
            </p:nvPr>
          </p:nvGraphicFramePr>
          <p:xfrm>
            <a:off x="7221830" y="2577309"/>
            <a:ext cx="486333" cy="486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8" name="Equation" r:id="rId14" imgW="203040" imgH="203040" progId="Equation.DSMT4">
                    <p:embed/>
                  </p:oleObj>
                </mc:Choice>
                <mc:Fallback>
                  <p:oleObj name="Equation" r:id="rId14" imgW="20304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7221830" y="2577309"/>
                          <a:ext cx="486333" cy="4863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A7D0AE6-096D-498B-B828-1024D421F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221070"/>
              </p:ext>
            </p:extLst>
          </p:nvPr>
        </p:nvGraphicFramePr>
        <p:xfrm>
          <a:off x="7613884" y="1860925"/>
          <a:ext cx="485751" cy="48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9" name="Equation" r:id="rId16" imgW="228600" imgH="228600" progId="Equation.DSMT4">
                  <p:embed/>
                </p:oleObj>
              </mc:Choice>
              <mc:Fallback>
                <p:oleObj name="Equation" r:id="rId16" imgW="228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13884" y="1860925"/>
                        <a:ext cx="485751" cy="4857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>
            <a:extLst>
              <a:ext uri="{FF2B5EF4-FFF2-40B4-BE49-F238E27FC236}">
                <a16:creationId xmlns:a16="http://schemas.microsoft.com/office/drawing/2014/main" id="{9E5AFE10-FD53-4955-A48F-9C76EE9EA1D3}"/>
              </a:ext>
            </a:extLst>
          </p:cNvPr>
          <p:cNvGrpSpPr/>
          <p:nvPr/>
        </p:nvGrpSpPr>
        <p:grpSpPr>
          <a:xfrm>
            <a:off x="6175662" y="2123790"/>
            <a:ext cx="774694" cy="859650"/>
            <a:chOff x="6175662" y="2123790"/>
            <a:chExt cx="774694" cy="859650"/>
          </a:xfrm>
        </p:grpSpPr>
        <p:cxnSp>
          <p:nvCxnSpPr>
            <p:cNvPr id="18461" name="直接箭头连接符 18460">
              <a:extLst>
                <a:ext uri="{FF2B5EF4-FFF2-40B4-BE49-F238E27FC236}">
                  <a16:creationId xmlns:a16="http://schemas.microsoft.com/office/drawing/2014/main" id="{B4762EBD-3B32-DBF5-DAC6-36616F830D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5404" y="2123790"/>
              <a:ext cx="524952" cy="459400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88B2F4A3-CFCD-4618-BBE5-376377EB54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3866183"/>
                </p:ext>
              </p:extLst>
            </p:nvPr>
          </p:nvGraphicFramePr>
          <p:xfrm>
            <a:off x="6175662" y="2529938"/>
            <a:ext cx="323930" cy="453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0" name="Equation" r:id="rId18" imgW="126720" imgH="177480" progId="Equation.DSMT4">
                    <p:embed/>
                  </p:oleObj>
                </mc:Choice>
                <mc:Fallback>
                  <p:oleObj name="Equation" r:id="rId18" imgW="12672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175662" y="2529938"/>
                          <a:ext cx="323930" cy="4535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815B6F2-68B5-483B-A094-04AB6694EE48}"/>
              </a:ext>
            </a:extLst>
          </p:cNvPr>
          <p:cNvCxnSpPr/>
          <p:nvPr/>
        </p:nvCxnSpPr>
        <p:spPr>
          <a:xfrm flipH="1">
            <a:off x="6914302" y="2134341"/>
            <a:ext cx="9886" cy="562209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4A2491-1F34-4BB7-AADF-4C19F8817451}"/>
              </a:ext>
            </a:extLst>
          </p:cNvPr>
          <p:cNvGrpSpPr/>
          <p:nvPr/>
        </p:nvGrpSpPr>
        <p:grpSpPr>
          <a:xfrm>
            <a:off x="6190925" y="1525786"/>
            <a:ext cx="1594198" cy="1137048"/>
            <a:chOff x="6190925" y="1525786"/>
            <a:chExt cx="1594198" cy="1137048"/>
          </a:xfrm>
        </p:grpSpPr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BD30C80-68F4-4EE3-A25F-E347B90C8DE4}"/>
                </a:ext>
              </a:extLst>
            </p:cNvPr>
            <p:cNvSpPr txBox="1"/>
            <p:nvPr/>
          </p:nvSpPr>
          <p:spPr>
            <a:xfrm>
              <a:off x="7370828" y="2201169"/>
              <a:ext cx="4142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C7B2B30-7EF5-43D9-A707-8CF196620370}"/>
                </a:ext>
              </a:extLst>
            </p:cNvPr>
            <p:cNvGrpSpPr/>
            <p:nvPr/>
          </p:nvGrpSpPr>
          <p:grpSpPr>
            <a:xfrm>
              <a:off x="6190925" y="1525786"/>
              <a:ext cx="1577366" cy="1027948"/>
              <a:chOff x="6190925" y="1525786"/>
              <a:chExt cx="1577366" cy="1027948"/>
            </a:xfrm>
          </p:grpSpPr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70C037DB-46F1-059E-8646-DCFC47676EE3}"/>
                  </a:ext>
                </a:extLst>
              </p:cNvPr>
              <p:cNvGrpSpPr/>
              <p:nvPr/>
            </p:nvGrpSpPr>
            <p:grpSpPr>
              <a:xfrm>
                <a:off x="6453860" y="1936080"/>
                <a:ext cx="992992" cy="436050"/>
                <a:chOff x="6453860" y="1936080"/>
                <a:chExt cx="992992" cy="436050"/>
              </a:xfrm>
            </p:grpSpPr>
            <p:sp>
              <p:nvSpPr>
                <p:cNvPr id="33" name="平行四边形 32">
                  <a:extLst>
                    <a:ext uri="{FF2B5EF4-FFF2-40B4-BE49-F238E27FC236}">
                      <a16:creationId xmlns:a16="http://schemas.microsoft.com/office/drawing/2014/main" id="{347E28F7-8B29-093E-CA53-9088C4BDCF96}"/>
                    </a:ext>
                  </a:extLst>
                </p:cNvPr>
                <p:cNvSpPr/>
                <p:nvPr/>
              </p:nvSpPr>
              <p:spPr>
                <a:xfrm rot="16200000">
                  <a:off x="6732331" y="1657609"/>
                  <a:ext cx="436050" cy="992992"/>
                </a:xfrm>
                <a:prstGeom prst="parallelogram">
                  <a:avLst>
                    <a:gd name="adj" fmla="val 25011"/>
                  </a:avLst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2D51FC96-D62F-E033-328F-444881F9D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328">
                  <a:off x="6818432" y="2314764"/>
                  <a:ext cx="402986" cy="12376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11D0098F-7021-6039-3047-227043B91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34328" flipH="1">
                  <a:off x="6685441" y="1985841"/>
                  <a:ext cx="483076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2EDD692-F96F-4AF8-B58B-AE90ACE0196E}"/>
                  </a:ext>
                </a:extLst>
              </p:cNvPr>
              <p:cNvSpPr txBox="1"/>
              <p:nvPr/>
            </p:nvSpPr>
            <p:spPr>
              <a:xfrm>
                <a:off x="6190925" y="2092069"/>
                <a:ext cx="414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C37D7E2-F320-437E-9323-B85807922EB3}"/>
                  </a:ext>
                </a:extLst>
              </p:cNvPr>
              <p:cNvSpPr txBox="1"/>
              <p:nvPr/>
            </p:nvSpPr>
            <p:spPr>
              <a:xfrm>
                <a:off x="7353996" y="1658140"/>
                <a:ext cx="414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22F7E38-AA23-4090-B508-A72F5EBC66D3}"/>
                  </a:ext>
                </a:extLst>
              </p:cNvPr>
              <p:cNvSpPr txBox="1"/>
              <p:nvPr/>
            </p:nvSpPr>
            <p:spPr>
              <a:xfrm>
                <a:off x="6223239" y="1536548"/>
                <a:ext cx="414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60D9CE1A-AAF4-4595-AA59-1BAEB95F0F4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5496006"/>
                  </p:ext>
                </p:extLst>
              </p:nvPr>
            </p:nvGraphicFramePr>
            <p:xfrm>
              <a:off x="6770934" y="1525786"/>
              <a:ext cx="463601" cy="432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1" name="Equation" r:id="rId20" imgW="190440" imgH="177480" progId="Equation.DSMT4">
                      <p:embed/>
                    </p:oleObj>
                  </mc:Choice>
                  <mc:Fallback>
                    <p:oleObj name="Equation" r:id="rId20" imgW="19044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6770934" y="1525786"/>
                            <a:ext cx="463601" cy="4326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7E53969C-FC9C-4A9E-9A2E-1F5255A6C36B}"/>
              </a:ext>
            </a:extLst>
          </p:cNvPr>
          <p:cNvSpPr txBox="1"/>
          <p:nvPr/>
        </p:nvSpPr>
        <p:spPr>
          <a:xfrm>
            <a:off x="6035559" y="2973053"/>
            <a:ext cx="2090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介质内部</a:t>
            </a:r>
          </a:p>
        </p:txBody>
      </p:sp>
      <p:graphicFrame>
        <p:nvGraphicFramePr>
          <p:cNvPr id="67" name="Object 4">
            <a:extLst>
              <a:ext uri="{FF2B5EF4-FFF2-40B4-BE49-F238E27FC236}">
                <a16:creationId xmlns:a16="http://schemas.microsoft.com/office/drawing/2014/main" id="{6359C7A0-67B8-499A-AE8D-32075C80E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414712"/>
              </p:ext>
            </p:extLst>
          </p:nvPr>
        </p:nvGraphicFramePr>
        <p:xfrm>
          <a:off x="564466" y="2065070"/>
          <a:ext cx="2265363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" name="Equation" r:id="rId22" imgW="965200" imgH="381000" progId="Equation.DSMT4">
                  <p:embed/>
                </p:oleObj>
              </mc:Choice>
              <mc:Fallback>
                <p:oleObj name="Equation" r:id="rId22" imgW="965200" imgH="3810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4D75C8A4-9C3D-0876-65AC-082FFF9A20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64466" y="2065070"/>
                        <a:ext cx="2265363" cy="895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BE1B6FF-246C-4F08-87C5-EC781296E3EF}"/>
              </a:ext>
            </a:extLst>
          </p:cNvPr>
          <p:cNvCxnSpPr>
            <a:cxnSpLocks/>
          </p:cNvCxnSpPr>
          <p:nvPr/>
        </p:nvCxnSpPr>
        <p:spPr>
          <a:xfrm>
            <a:off x="4002042" y="4400564"/>
            <a:ext cx="13566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7E2D4D8-6FD2-4063-8737-F37F43103CA7}"/>
              </a:ext>
            </a:extLst>
          </p:cNvPr>
          <p:cNvSpPr txBox="1"/>
          <p:nvPr/>
        </p:nvSpPr>
        <p:spPr>
          <a:xfrm>
            <a:off x="4472590" y="4371161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DF34856-2CA4-49FE-9408-9DCB5E45A305}"/>
              </a:ext>
            </a:extLst>
          </p:cNvPr>
          <p:cNvSpPr txBox="1"/>
          <p:nvPr/>
        </p:nvSpPr>
        <p:spPr>
          <a:xfrm>
            <a:off x="7813844" y="4375206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1BEEFDC0-246D-469A-9E7F-BC0724CFE929}"/>
              </a:ext>
            </a:extLst>
          </p:cNvPr>
          <p:cNvCxnSpPr>
            <a:cxnSpLocks/>
          </p:cNvCxnSpPr>
          <p:nvPr/>
        </p:nvCxnSpPr>
        <p:spPr>
          <a:xfrm>
            <a:off x="7471306" y="4400564"/>
            <a:ext cx="13566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7B80BB0-BD09-4FA1-AE5F-2037896EEB3C}"/>
              </a:ext>
            </a:extLst>
          </p:cNvPr>
          <p:cNvCxnSpPr>
            <a:cxnSpLocks/>
          </p:cNvCxnSpPr>
          <p:nvPr/>
        </p:nvCxnSpPr>
        <p:spPr>
          <a:xfrm>
            <a:off x="5729519" y="4377692"/>
            <a:ext cx="135660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8C0B7840-94EC-4949-A7FC-5143A50A7B14}"/>
              </a:ext>
            </a:extLst>
          </p:cNvPr>
          <p:cNvSpPr txBox="1"/>
          <p:nvPr/>
        </p:nvSpPr>
        <p:spPr>
          <a:xfrm>
            <a:off x="6209914" y="4356806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E575A5D-7852-4FD2-AC88-FBB81BDF32D5}"/>
              </a:ext>
            </a:extLst>
          </p:cNvPr>
          <p:cNvGrpSpPr/>
          <p:nvPr/>
        </p:nvGrpSpPr>
        <p:grpSpPr>
          <a:xfrm>
            <a:off x="2361375" y="4423840"/>
            <a:ext cx="1356609" cy="1101425"/>
            <a:chOff x="2306033" y="4593037"/>
            <a:chExt cx="1356609" cy="1101425"/>
          </a:xfrm>
        </p:grpSpPr>
        <p:sp>
          <p:nvSpPr>
            <p:cNvPr id="18449" name="AutoShape 17"/>
            <p:cNvSpPr/>
            <p:nvPr/>
          </p:nvSpPr>
          <p:spPr>
            <a:xfrm rot="10968830">
              <a:off x="2822922" y="4630604"/>
              <a:ext cx="228600" cy="381000"/>
            </a:xfrm>
            <a:prstGeom prst="upArrow">
              <a:avLst>
                <a:gd name="adj1" fmla="val 50000"/>
                <a:gd name="adj2" fmla="val 41666"/>
              </a:avLst>
            </a:prstGeom>
            <a:solidFill>
              <a:srgbClr val="FF99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5ECBAFE6-EAF9-4ED3-BA99-70BCBA099ECB}"/>
                </a:ext>
              </a:extLst>
            </p:cNvPr>
            <p:cNvCxnSpPr>
              <a:cxnSpLocks/>
            </p:cNvCxnSpPr>
            <p:nvPr/>
          </p:nvCxnSpPr>
          <p:spPr>
            <a:xfrm>
              <a:off x="2306033" y="4593037"/>
              <a:ext cx="1356609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对象 29">
              <a:extLst>
                <a:ext uri="{FF2B5EF4-FFF2-40B4-BE49-F238E27FC236}">
                  <a16:creationId xmlns:a16="http://schemas.microsoft.com/office/drawing/2014/main" id="{69510AAE-D0C7-40BD-B153-9CA460D6ED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010001"/>
                </p:ext>
              </p:extLst>
            </p:nvPr>
          </p:nvGraphicFramePr>
          <p:xfrm>
            <a:off x="2333536" y="4932463"/>
            <a:ext cx="1172306" cy="7619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3" name="Equation" r:id="rId24" imgW="507960" imgH="330120" progId="Equation.DSMT4">
                    <p:embed/>
                  </p:oleObj>
                </mc:Choice>
                <mc:Fallback>
                  <p:oleObj name="Equation" r:id="rId24" imgW="507960" imgH="330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333536" y="4932463"/>
                          <a:ext cx="1172306" cy="7619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D5108EE-A11D-41F1-8C43-78B6DC42D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98700"/>
              </p:ext>
            </p:extLst>
          </p:nvPr>
        </p:nvGraphicFramePr>
        <p:xfrm>
          <a:off x="2333536" y="5804807"/>
          <a:ext cx="1481227" cy="522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" name="Equation" r:id="rId26" imgW="647640" imgH="228600" progId="Equation.DSMT4">
                  <p:embed/>
                </p:oleObj>
              </mc:Choice>
              <mc:Fallback>
                <p:oleObj name="Equation" r:id="rId26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33536" y="5804807"/>
                        <a:ext cx="1481227" cy="522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656E8EEF-4D83-4090-8392-EBF2A7184E32}"/>
              </a:ext>
            </a:extLst>
          </p:cNvPr>
          <p:cNvSpPr/>
          <p:nvPr/>
        </p:nvSpPr>
        <p:spPr>
          <a:xfrm>
            <a:off x="-233950" y="1382945"/>
            <a:ext cx="4211409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穿过回路的磁化电流满足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4CC51E6-8E6A-4769-AA9D-3E110ADB2099}"/>
              </a:ext>
            </a:extLst>
          </p:cNvPr>
          <p:cNvCxnSpPr>
            <a:cxnSpLocks/>
          </p:cNvCxnSpPr>
          <p:nvPr/>
        </p:nvCxnSpPr>
        <p:spPr>
          <a:xfrm>
            <a:off x="6954444" y="2128483"/>
            <a:ext cx="865666" cy="218193"/>
          </a:xfrm>
          <a:prstGeom prst="straightConnector1">
            <a:avLst/>
          </a:prstGeom>
          <a:ln w="317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7939C64-A236-3CBA-4F28-D0A8004041F9}"/>
              </a:ext>
            </a:extLst>
          </p:cNvPr>
          <p:cNvGrpSpPr/>
          <p:nvPr/>
        </p:nvGrpSpPr>
        <p:grpSpPr>
          <a:xfrm>
            <a:off x="3285767" y="2595329"/>
            <a:ext cx="2339102" cy="710029"/>
            <a:chOff x="3285767" y="2595329"/>
            <a:chExt cx="2339102" cy="710029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7DFA24C1-F1A3-1D40-C61C-DE8952DEF2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16570" y="2595329"/>
              <a:ext cx="82924" cy="2545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CFAF7E-5335-33B9-6D25-807108D1D272}"/>
                </a:ext>
              </a:extLst>
            </p:cNvPr>
            <p:cNvSpPr txBox="1"/>
            <p:nvPr/>
          </p:nvSpPr>
          <p:spPr>
            <a:xfrm>
              <a:off x="3285767" y="2843693"/>
              <a:ext cx="2339102" cy="46166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面磁化电流密度</a:t>
              </a:r>
            </a:p>
          </p:txBody>
        </p:sp>
      </p:grp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0B41C62-5BF7-52BB-FBCC-EC0B314FC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308009"/>
              </p:ext>
            </p:extLst>
          </p:nvPr>
        </p:nvGraphicFramePr>
        <p:xfrm>
          <a:off x="3599494" y="4919157"/>
          <a:ext cx="1086806" cy="501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Equation" r:id="rId28" imgW="495000" imgH="228600" progId="Equation.DSMT4">
                  <p:embed/>
                </p:oleObj>
              </mc:Choice>
              <mc:Fallback>
                <p:oleObj name="Equation" r:id="rId28" imgW="495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99494" y="4919157"/>
                        <a:ext cx="1086806" cy="501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0E392147-33AC-F45B-20B2-0C41F90D82C0}"/>
              </a:ext>
            </a:extLst>
          </p:cNvPr>
          <p:cNvSpPr txBox="1"/>
          <p:nvPr/>
        </p:nvSpPr>
        <p:spPr>
          <a:xfrm>
            <a:off x="4313747" y="54871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矢量形式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2672A95-1088-FDE5-34CD-F2087FD0398F}"/>
              </a:ext>
            </a:extLst>
          </p:cNvPr>
          <p:cNvSpPr/>
          <p:nvPr/>
        </p:nvSpPr>
        <p:spPr>
          <a:xfrm>
            <a:off x="262244" y="669132"/>
            <a:ext cx="5559411" cy="9940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2" name="Picture 4" descr="安培分子电流理论示意图">
            <a:extLst>
              <a:ext uri="{FF2B5EF4-FFF2-40B4-BE49-F238E27FC236}">
                <a16:creationId xmlns:a16="http://schemas.microsoft.com/office/drawing/2014/main" id="{DA13ED1C-75C5-4FF2-A1C3-AB1DD2B22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56205"/>
          <a:stretch/>
        </p:blipFill>
        <p:spPr bwMode="auto">
          <a:xfrm>
            <a:off x="6293617" y="4771617"/>
            <a:ext cx="2586457" cy="19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nimBg="1"/>
      <p:bldP spid="18450" grpId="0" animBg="1"/>
      <p:bldP spid="19" grpId="0"/>
      <p:bldP spid="29" grpId="0"/>
      <p:bldP spid="77" grpId="0"/>
      <p:bldP spid="80" grpId="0"/>
      <p:bldP spid="38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"/>
          <p:cNvSpPr txBox="1"/>
          <p:nvPr/>
        </p:nvSpPr>
        <p:spPr>
          <a:xfrm>
            <a:off x="250824" y="71438"/>
            <a:ext cx="6677025" cy="9363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介质表面磁化电流密度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只决定于磁化强度沿该表面的切向分量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与法向分量无关。</a:t>
            </a:r>
            <a:endParaRPr lang="zh-CN" altLang="en-US" sz="2400" b="1" dirty="0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14" name="Group 48"/>
          <p:cNvGrpSpPr/>
          <p:nvPr/>
        </p:nvGrpSpPr>
        <p:grpSpPr>
          <a:xfrm>
            <a:off x="141009" y="4155717"/>
            <a:ext cx="9054129" cy="1692275"/>
            <a:chOff x="346" y="468"/>
            <a:chExt cx="5105" cy="1066"/>
          </a:xfrm>
        </p:grpSpPr>
        <p:sp>
          <p:nvSpPr>
            <p:cNvPr id="36876" name="Rectangle 49"/>
            <p:cNvSpPr/>
            <p:nvPr/>
          </p:nvSpPr>
          <p:spPr>
            <a:xfrm>
              <a:off x="346" y="468"/>
              <a:ext cx="5105" cy="9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长直圆柱状磁介质长度为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，横截面积为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，磁化后表面垂直于磁化电流方向单位长度的磁化电流为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，表面的总磁化电流为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 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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总磁矩</a:t>
              </a:r>
              <a:endPara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36877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4278615"/>
                </p:ext>
              </p:extLst>
            </p:nvPr>
          </p:nvGraphicFramePr>
          <p:xfrm>
            <a:off x="1612" y="1063"/>
            <a:ext cx="1791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4" r:id="rId3" imgW="925830" imgH="208280" progId="Equation.3">
                    <p:embed/>
                  </p:oleObj>
                </mc:Choice>
                <mc:Fallback>
                  <p:oleObj r:id="rId3" imgW="925830" imgH="208280" progId="Equation.3">
                    <p:embed/>
                    <p:pic>
                      <p:nvPicPr>
                        <p:cNvPr id="36877" name="Object 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12" y="1063"/>
                          <a:ext cx="1791" cy="4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51"/>
          <p:cNvGrpSpPr/>
          <p:nvPr/>
        </p:nvGrpSpPr>
        <p:grpSpPr>
          <a:xfrm>
            <a:off x="0" y="5740400"/>
            <a:ext cx="6948488" cy="1117600"/>
            <a:chOff x="1364" y="1168"/>
            <a:chExt cx="4377" cy="704"/>
          </a:xfrm>
        </p:grpSpPr>
        <p:sp>
          <p:nvSpPr>
            <p:cNvPr id="36874" name="Rectangle 52"/>
            <p:cNvSpPr/>
            <p:nvPr/>
          </p:nvSpPr>
          <p:spPr>
            <a:xfrm>
              <a:off x="1364" y="1344"/>
              <a:ext cx="2161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457200" lvl="0" indent="-457200" eaLnBrk="1" hangingPunct="1">
                <a:spcBef>
                  <a:spcPct val="0"/>
                </a:spcBef>
                <a:buClrTx/>
                <a:buSzTx/>
                <a:buChar char="Ø"/>
              </a:pPr>
              <a:r>
                <a:rPr lang="zh-CN" altLang="en-US" sz="24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磁介质磁化强度大小</a:t>
              </a:r>
            </a:p>
          </p:txBody>
        </p:sp>
        <p:graphicFrame>
          <p:nvGraphicFramePr>
            <p:cNvPr id="36875" name="Object 3"/>
            <p:cNvGraphicFramePr>
              <a:graphicFrameLocks noChangeAspect="1"/>
            </p:cNvGraphicFramePr>
            <p:nvPr/>
          </p:nvGraphicFramePr>
          <p:xfrm>
            <a:off x="3752" y="1168"/>
            <a:ext cx="1989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5" r:id="rId5" imgW="1029970" imgH="335915" progId="Equation.3">
                    <p:embed/>
                  </p:oleObj>
                </mc:Choice>
                <mc:Fallback>
                  <p:oleObj r:id="rId5" imgW="1029970" imgH="335915" progId="Equation.3">
                    <p:embed/>
                    <p:pic>
                      <p:nvPicPr>
                        <p:cNvPr id="36875" name="Object 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52" y="1168"/>
                          <a:ext cx="1989" cy="7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228007"/>
              </p:ext>
            </p:extLst>
          </p:nvPr>
        </p:nvGraphicFramePr>
        <p:xfrm>
          <a:off x="7117163" y="128357"/>
          <a:ext cx="198278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r:id="rId7" imgW="673100" imgH="482600" progId="Equation.DSMT4">
                  <p:embed/>
                </p:oleObj>
              </mc:Choice>
              <mc:Fallback>
                <p:oleObj r:id="rId7" imgW="673100" imgH="482600" progId="Equation.DSMT4">
                  <p:embed/>
                  <p:pic>
                    <p:nvPicPr>
                      <p:cNvPr id="36872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17163" y="128357"/>
                        <a:ext cx="1982787" cy="1422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Slide Number Placeholder 2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17</a:t>
            </a:fld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435EE61-5B40-4FC9-BCBD-282DA9D0CC25}"/>
              </a:ext>
            </a:extLst>
          </p:cNvPr>
          <p:cNvGrpSpPr/>
          <p:nvPr/>
        </p:nvGrpSpPr>
        <p:grpSpPr>
          <a:xfrm>
            <a:off x="5297412" y="1464020"/>
            <a:ext cx="4022876" cy="4619683"/>
            <a:chOff x="5422029" y="271964"/>
            <a:chExt cx="4022876" cy="4619683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C59F2AB-9551-47F1-9466-F5141238AFEB}"/>
                </a:ext>
              </a:extLst>
            </p:cNvPr>
            <p:cNvGrpSpPr/>
            <p:nvPr/>
          </p:nvGrpSpPr>
          <p:grpSpPr>
            <a:xfrm rot="569379">
              <a:off x="5422029" y="1028377"/>
              <a:ext cx="3833446" cy="2047214"/>
              <a:chOff x="6316994" y="1136702"/>
              <a:chExt cx="3833446" cy="2047214"/>
            </a:xfrm>
          </p:grpSpPr>
          <p:sp>
            <p:nvSpPr>
              <p:cNvPr id="55" name="任意多边形: 形状 54">
                <a:extLst>
                  <a:ext uri="{FF2B5EF4-FFF2-40B4-BE49-F238E27FC236}">
                    <a16:creationId xmlns:a16="http://schemas.microsoft.com/office/drawing/2014/main" id="{669D8181-47E4-4469-B6FD-90AF7B0C8C68}"/>
                  </a:ext>
                </a:extLst>
              </p:cNvPr>
              <p:cNvSpPr/>
              <p:nvPr/>
            </p:nvSpPr>
            <p:spPr>
              <a:xfrm>
                <a:off x="6316994" y="1164571"/>
                <a:ext cx="3833446" cy="1510996"/>
              </a:xfrm>
              <a:custGeom>
                <a:avLst/>
                <a:gdLst>
                  <a:gd name="connsiteX0" fmla="*/ 281354 w 2822331"/>
                  <a:gd name="connsiteY0" fmla="*/ 80849 h 1285395"/>
                  <a:gd name="connsiteX1" fmla="*/ 369277 w 2822331"/>
                  <a:gd name="connsiteY1" fmla="*/ 283072 h 1285395"/>
                  <a:gd name="connsiteX2" fmla="*/ 395654 w 2822331"/>
                  <a:gd name="connsiteY2" fmla="*/ 318241 h 1285395"/>
                  <a:gd name="connsiteX3" fmla="*/ 351692 w 2822331"/>
                  <a:gd name="connsiteY3" fmla="*/ 370995 h 1285395"/>
                  <a:gd name="connsiteX4" fmla="*/ 325315 w 2822331"/>
                  <a:gd name="connsiteY4" fmla="*/ 379787 h 1285395"/>
                  <a:gd name="connsiteX5" fmla="*/ 290146 w 2822331"/>
                  <a:gd name="connsiteY5" fmla="*/ 397372 h 1285395"/>
                  <a:gd name="connsiteX6" fmla="*/ 246184 w 2822331"/>
                  <a:gd name="connsiteY6" fmla="*/ 414956 h 1285395"/>
                  <a:gd name="connsiteX7" fmla="*/ 202223 w 2822331"/>
                  <a:gd name="connsiteY7" fmla="*/ 458918 h 1285395"/>
                  <a:gd name="connsiteX8" fmla="*/ 158261 w 2822331"/>
                  <a:gd name="connsiteY8" fmla="*/ 494087 h 1285395"/>
                  <a:gd name="connsiteX9" fmla="*/ 149469 w 2822331"/>
                  <a:gd name="connsiteY9" fmla="*/ 538049 h 1285395"/>
                  <a:gd name="connsiteX10" fmla="*/ 140677 w 2822331"/>
                  <a:gd name="connsiteY10" fmla="*/ 564426 h 1285395"/>
                  <a:gd name="connsiteX11" fmla="*/ 246184 w 2822331"/>
                  <a:gd name="connsiteY11" fmla="*/ 731480 h 1285395"/>
                  <a:gd name="connsiteX12" fmla="*/ 281354 w 2822331"/>
                  <a:gd name="connsiteY12" fmla="*/ 784233 h 1285395"/>
                  <a:gd name="connsiteX13" fmla="*/ 290146 w 2822331"/>
                  <a:gd name="connsiteY13" fmla="*/ 828195 h 1285395"/>
                  <a:gd name="connsiteX14" fmla="*/ 254977 w 2822331"/>
                  <a:gd name="connsiteY14" fmla="*/ 863364 h 1285395"/>
                  <a:gd name="connsiteX15" fmla="*/ 149469 w 2822331"/>
                  <a:gd name="connsiteY15" fmla="*/ 933703 h 1285395"/>
                  <a:gd name="connsiteX16" fmla="*/ 123092 w 2822331"/>
                  <a:gd name="connsiteY16" fmla="*/ 951287 h 1285395"/>
                  <a:gd name="connsiteX17" fmla="*/ 79131 w 2822331"/>
                  <a:gd name="connsiteY17" fmla="*/ 1021626 h 1285395"/>
                  <a:gd name="connsiteX18" fmla="*/ 17584 w 2822331"/>
                  <a:gd name="connsiteY18" fmla="*/ 1135926 h 1285395"/>
                  <a:gd name="connsiteX19" fmla="*/ 0 w 2822331"/>
                  <a:gd name="connsiteY19" fmla="*/ 1215056 h 1285395"/>
                  <a:gd name="connsiteX20" fmla="*/ 8792 w 2822331"/>
                  <a:gd name="connsiteY20" fmla="*/ 1250226 h 1285395"/>
                  <a:gd name="connsiteX21" fmla="*/ 140677 w 2822331"/>
                  <a:gd name="connsiteY21" fmla="*/ 1241433 h 1285395"/>
                  <a:gd name="connsiteX22" fmla="*/ 175846 w 2822331"/>
                  <a:gd name="connsiteY22" fmla="*/ 1259018 h 1285395"/>
                  <a:gd name="connsiteX23" fmla="*/ 202223 w 2822331"/>
                  <a:gd name="connsiteY23" fmla="*/ 1276603 h 1285395"/>
                  <a:gd name="connsiteX24" fmla="*/ 281354 w 2822331"/>
                  <a:gd name="connsiteY24" fmla="*/ 1259018 h 1285395"/>
                  <a:gd name="connsiteX25" fmla="*/ 334107 w 2822331"/>
                  <a:gd name="connsiteY25" fmla="*/ 1241433 h 1285395"/>
                  <a:gd name="connsiteX26" fmla="*/ 580292 w 2822331"/>
                  <a:gd name="connsiteY26" fmla="*/ 1188680 h 1285395"/>
                  <a:gd name="connsiteX27" fmla="*/ 782515 w 2822331"/>
                  <a:gd name="connsiteY27" fmla="*/ 1118341 h 1285395"/>
                  <a:gd name="connsiteX28" fmla="*/ 879231 w 2822331"/>
                  <a:gd name="connsiteY28" fmla="*/ 1100756 h 1285395"/>
                  <a:gd name="connsiteX29" fmla="*/ 1063869 w 2822331"/>
                  <a:gd name="connsiteY29" fmla="*/ 1074380 h 1285395"/>
                  <a:gd name="connsiteX30" fmla="*/ 1485900 w 2822331"/>
                  <a:gd name="connsiteY30" fmla="*/ 1083172 h 1285395"/>
                  <a:gd name="connsiteX31" fmla="*/ 1556238 w 2822331"/>
                  <a:gd name="connsiteY31" fmla="*/ 1091964 h 1285395"/>
                  <a:gd name="connsiteX32" fmla="*/ 1705707 w 2822331"/>
                  <a:gd name="connsiteY32" fmla="*/ 1109549 h 1285395"/>
                  <a:gd name="connsiteX33" fmla="*/ 1837592 w 2822331"/>
                  <a:gd name="connsiteY33" fmla="*/ 1144718 h 1285395"/>
                  <a:gd name="connsiteX34" fmla="*/ 1899138 w 2822331"/>
                  <a:gd name="connsiteY34" fmla="*/ 1162303 h 1285395"/>
                  <a:gd name="connsiteX35" fmla="*/ 1969477 w 2822331"/>
                  <a:gd name="connsiteY35" fmla="*/ 1179887 h 1285395"/>
                  <a:gd name="connsiteX36" fmla="*/ 2013438 w 2822331"/>
                  <a:gd name="connsiteY36" fmla="*/ 1197472 h 1285395"/>
                  <a:gd name="connsiteX37" fmla="*/ 2083777 w 2822331"/>
                  <a:gd name="connsiteY37" fmla="*/ 1223849 h 1285395"/>
                  <a:gd name="connsiteX38" fmla="*/ 2118946 w 2822331"/>
                  <a:gd name="connsiteY38" fmla="*/ 1241433 h 1285395"/>
                  <a:gd name="connsiteX39" fmla="*/ 2162907 w 2822331"/>
                  <a:gd name="connsiteY39" fmla="*/ 1259018 h 1285395"/>
                  <a:gd name="connsiteX40" fmla="*/ 2189284 w 2822331"/>
                  <a:gd name="connsiteY40" fmla="*/ 1276603 h 1285395"/>
                  <a:gd name="connsiteX41" fmla="*/ 2312377 w 2822331"/>
                  <a:gd name="connsiteY41" fmla="*/ 1285395 h 1285395"/>
                  <a:gd name="connsiteX42" fmla="*/ 2338754 w 2822331"/>
                  <a:gd name="connsiteY42" fmla="*/ 1276603 h 1285395"/>
                  <a:gd name="connsiteX43" fmla="*/ 2347546 w 2822331"/>
                  <a:gd name="connsiteY43" fmla="*/ 1171095 h 1285395"/>
                  <a:gd name="connsiteX44" fmla="*/ 2400300 w 2822331"/>
                  <a:gd name="connsiteY44" fmla="*/ 1056795 h 1285395"/>
                  <a:gd name="connsiteX45" fmla="*/ 2391507 w 2822331"/>
                  <a:gd name="connsiteY45" fmla="*/ 1021626 h 1285395"/>
                  <a:gd name="connsiteX46" fmla="*/ 2382715 w 2822331"/>
                  <a:gd name="connsiteY46" fmla="*/ 995249 h 1285395"/>
                  <a:gd name="connsiteX47" fmla="*/ 2373923 w 2822331"/>
                  <a:gd name="connsiteY47" fmla="*/ 942495 h 1285395"/>
                  <a:gd name="connsiteX48" fmla="*/ 2382715 w 2822331"/>
                  <a:gd name="connsiteY48" fmla="*/ 907326 h 1285395"/>
                  <a:gd name="connsiteX49" fmla="*/ 2435469 w 2822331"/>
                  <a:gd name="connsiteY49" fmla="*/ 880949 h 1285395"/>
                  <a:gd name="connsiteX50" fmla="*/ 2532184 w 2822331"/>
                  <a:gd name="connsiteY50" fmla="*/ 854572 h 1285395"/>
                  <a:gd name="connsiteX51" fmla="*/ 2558561 w 2822331"/>
                  <a:gd name="connsiteY51" fmla="*/ 828195 h 1285395"/>
                  <a:gd name="connsiteX52" fmla="*/ 2602523 w 2822331"/>
                  <a:gd name="connsiteY52" fmla="*/ 749064 h 1285395"/>
                  <a:gd name="connsiteX53" fmla="*/ 2637692 w 2822331"/>
                  <a:gd name="connsiteY53" fmla="*/ 599595 h 1285395"/>
                  <a:gd name="connsiteX54" fmla="*/ 2628900 w 2822331"/>
                  <a:gd name="connsiteY54" fmla="*/ 538049 h 1285395"/>
                  <a:gd name="connsiteX55" fmla="*/ 2620107 w 2822331"/>
                  <a:gd name="connsiteY55" fmla="*/ 494087 h 1285395"/>
                  <a:gd name="connsiteX56" fmla="*/ 2593731 w 2822331"/>
                  <a:gd name="connsiteY56" fmla="*/ 406164 h 1285395"/>
                  <a:gd name="connsiteX57" fmla="*/ 2567354 w 2822331"/>
                  <a:gd name="connsiteY57" fmla="*/ 379787 h 1285395"/>
                  <a:gd name="connsiteX58" fmla="*/ 2611315 w 2822331"/>
                  <a:gd name="connsiteY58" fmla="*/ 335826 h 1285395"/>
                  <a:gd name="connsiteX59" fmla="*/ 2708031 w 2822331"/>
                  <a:gd name="connsiteY59" fmla="*/ 274280 h 1285395"/>
                  <a:gd name="connsiteX60" fmla="*/ 2787161 w 2822331"/>
                  <a:gd name="connsiteY60" fmla="*/ 239110 h 1285395"/>
                  <a:gd name="connsiteX61" fmla="*/ 2822331 w 2822331"/>
                  <a:gd name="connsiteY61" fmla="*/ 230318 h 1285395"/>
                  <a:gd name="connsiteX62" fmla="*/ 2778369 w 2822331"/>
                  <a:gd name="connsiteY62" fmla="*/ 195149 h 1285395"/>
                  <a:gd name="connsiteX63" fmla="*/ 2699238 w 2822331"/>
                  <a:gd name="connsiteY63" fmla="*/ 159980 h 1285395"/>
                  <a:gd name="connsiteX64" fmla="*/ 2620107 w 2822331"/>
                  <a:gd name="connsiteY64" fmla="*/ 124810 h 1285395"/>
                  <a:gd name="connsiteX65" fmla="*/ 2488223 w 2822331"/>
                  <a:gd name="connsiteY65" fmla="*/ 89641 h 1285395"/>
                  <a:gd name="connsiteX66" fmla="*/ 2417884 w 2822331"/>
                  <a:gd name="connsiteY66" fmla="*/ 72056 h 1285395"/>
                  <a:gd name="connsiteX67" fmla="*/ 2259623 w 2822331"/>
                  <a:gd name="connsiteY67" fmla="*/ 54472 h 1285395"/>
                  <a:gd name="connsiteX68" fmla="*/ 1512277 w 2822331"/>
                  <a:gd name="connsiteY68" fmla="*/ 36887 h 1285395"/>
                  <a:gd name="connsiteX69" fmla="*/ 1310054 w 2822331"/>
                  <a:gd name="connsiteY69" fmla="*/ 19303 h 1285395"/>
                  <a:gd name="connsiteX70" fmla="*/ 1090246 w 2822331"/>
                  <a:gd name="connsiteY70" fmla="*/ 1718 h 1285395"/>
                  <a:gd name="connsiteX71" fmla="*/ 404446 w 2822331"/>
                  <a:gd name="connsiteY71" fmla="*/ 28095 h 1285395"/>
                  <a:gd name="connsiteX72" fmla="*/ 369277 w 2822331"/>
                  <a:gd name="connsiteY72" fmla="*/ 36887 h 1285395"/>
                  <a:gd name="connsiteX73" fmla="*/ 307731 w 2822331"/>
                  <a:gd name="connsiteY73" fmla="*/ 72056 h 1285395"/>
                  <a:gd name="connsiteX74" fmla="*/ 281354 w 2822331"/>
                  <a:gd name="connsiteY74" fmla="*/ 80849 h 1285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822331" h="1285395">
                    <a:moveTo>
                      <a:pt x="281354" y="80849"/>
                    </a:moveTo>
                    <a:cubicBezTo>
                      <a:pt x="291612" y="116018"/>
                      <a:pt x="306527" y="163277"/>
                      <a:pt x="369277" y="283072"/>
                    </a:cubicBezTo>
                    <a:cubicBezTo>
                      <a:pt x="376077" y="296053"/>
                      <a:pt x="386862" y="306518"/>
                      <a:pt x="395654" y="318241"/>
                    </a:cubicBezTo>
                    <a:cubicBezTo>
                      <a:pt x="381000" y="335826"/>
                      <a:pt x="368919" y="355922"/>
                      <a:pt x="351692" y="370995"/>
                    </a:cubicBezTo>
                    <a:cubicBezTo>
                      <a:pt x="344717" y="377098"/>
                      <a:pt x="333834" y="376136"/>
                      <a:pt x="325315" y="379787"/>
                    </a:cubicBezTo>
                    <a:cubicBezTo>
                      <a:pt x="313268" y="384950"/>
                      <a:pt x="302123" y="392049"/>
                      <a:pt x="290146" y="397372"/>
                    </a:cubicBezTo>
                    <a:cubicBezTo>
                      <a:pt x="275724" y="403782"/>
                      <a:pt x="260838" y="409095"/>
                      <a:pt x="246184" y="414956"/>
                    </a:cubicBezTo>
                    <a:cubicBezTo>
                      <a:pt x="231530" y="429610"/>
                      <a:pt x="217627" y="445055"/>
                      <a:pt x="202223" y="458918"/>
                    </a:cubicBezTo>
                    <a:cubicBezTo>
                      <a:pt x="188274" y="471472"/>
                      <a:pt x="168671" y="478473"/>
                      <a:pt x="158261" y="494087"/>
                    </a:cubicBezTo>
                    <a:cubicBezTo>
                      <a:pt x="149971" y="506521"/>
                      <a:pt x="153093" y="523551"/>
                      <a:pt x="149469" y="538049"/>
                    </a:cubicBezTo>
                    <a:cubicBezTo>
                      <a:pt x="147221" y="547040"/>
                      <a:pt x="143608" y="555634"/>
                      <a:pt x="140677" y="564426"/>
                    </a:cubicBezTo>
                    <a:cubicBezTo>
                      <a:pt x="167594" y="645181"/>
                      <a:pt x="143414" y="580751"/>
                      <a:pt x="246184" y="731480"/>
                    </a:cubicBezTo>
                    <a:cubicBezTo>
                      <a:pt x="258090" y="748941"/>
                      <a:pt x="281354" y="784233"/>
                      <a:pt x="281354" y="784233"/>
                    </a:cubicBezTo>
                    <a:cubicBezTo>
                      <a:pt x="284285" y="798887"/>
                      <a:pt x="294872" y="814018"/>
                      <a:pt x="290146" y="828195"/>
                    </a:cubicBezTo>
                    <a:cubicBezTo>
                      <a:pt x="284903" y="843923"/>
                      <a:pt x="268240" y="853417"/>
                      <a:pt x="254977" y="863364"/>
                    </a:cubicBezTo>
                    <a:cubicBezTo>
                      <a:pt x="221162" y="888725"/>
                      <a:pt x="184638" y="910257"/>
                      <a:pt x="149469" y="933703"/>
                    </a:cubicBezTo>
                    <a:lnTo>
                      <a:pt x="123092" y="951287"/>
                    </a:lnTo>
                    <a:cubicBezTo>
                      <a:pt x="81486" y="1006762"/>
                      <a:pt x="109856" y="964566"/>
                      <a:pt x="79131" y="1021626"/>
                    </a:cubicBezTo>
                    <a:cubicBezTo>
                      <a:pt x="8657" y="1152506"/>
                      <a:pt x="57414" y="1056265"/>
                      <a:pt x="17584" y="1135926"/>
                    </a:cubicBezTo>
                    <a:cubicBezTo>
                      <a:pt x="14193" y="1149490"/>
                      <a:pt x="0" y="1203894"/>
                      <a:pt x="0" y="1215056"/>
                    </a:cubicBezTo>
                    <a:cubicBezTo>
                      <a:pt x="0" y="1227140"/>
                      <a:pt x="5861" y="1238503"/>
                      <a:pt x="8792" y="1250226"/>
                    </a:cubicBezTo>
                    <a:cubicBezTo>
                      <a:pt x="147036" y="1215665"/>
                      <a:pt x="77583" y="1205379"/>
                      <a:pt x="140677" y="1241433"/>
                    </a:cubicBezTo>
                    <a:cubicBezTo>
                      <a:pt x="152057" y="1247936"/>
                      <a:pt x="164466" y="1252515"/>
                      <a:pt x="175846" y="1259018"/>
                    </a:cubicBezTo>
                    <a:cubicBezTo>
                      <a:pt x="185021" y="1264261"/>
                      <a:pt x="193431" y="1270741"/>
                      <a:pt x="202223" y="1276603"/>
                    </a:cubicBezTo>
                    <a:cubicBezTo>
                      <a:pt x="227308" y="1271586"/>
                      <a:pt x="256532" y="1266465"/>
                      <a:pt x="281354" y="1259018"/>
                    </a:cubicBezTo>
                    <a:cubicBezTo>
                      <a:pt x="299108" y="1253692"/>
                      <a:pt x="316225" y="1246310"/>
                      <a:pt x="334107" y="1241433"/>
                    </a:cubicBezTo>
                    <a:cubicBezTo>
                      <a:pt x="471814" y="1203876"/>
                      <a:pt x="454812" y="1209592"/>
                      <a:pt x="580292" y="1188680"/>
                    </a:cubicBezTo>
                    <a:cubicBezTo>
                      <a:pt x="647700" y="1165234"/>
                      <a:pt x="712297" y="1131108"/>
                      <a:pt x="782515" y="1118341"/>
                    </a:cubicBezTo>
                    <a:cubicBezTo>
                      <a:pt x="814754" y="1112479"/>
                      <a:pt x="846793" y="1105390"/>
                      <a:pt x="879231" y="1100756"/>
                    </a:cubicBezTo>
                    <a:cubicBezTo>
                      <a:pt x="1132368" y="1064594"/>
                      <a:pt x="790649" y="1124055"/>
                      <a:pt x="1063869" y="1074380"/>
                    </a:cubicBezTo>
                    <a:lnTo>
                      <a:pt x="1485900" y="1083172"/>
                    </a:lnTo>
                    <a:cubicBezTo>
                      <a:pt x="1509513" y="1084015"/>
                      <a:pt x="1532771" y="1089203"/>
                      <a:pt x="1556238" y="1091964"/>
                    </a:cubicBezTo>
                    <a:cubicBezTo>
                      <a:pt x="1749889" y="1114746"/>
                      <a:pt x="1527983" y="1087332"/>
                      <a:pt x="1705707" y="1109549"/>
                    </a:cubicBezTo>
                    <a:cubicBezTo>
                      <a:pt x="1806333" y="1143090"/>
                      <a:pt x="1707950" y="1112307"/>
                      <a:pt x="1837592" y="1144718"/>
                    </a:cubicBezTo>
                    <a:cubicBezTo>
                      <a:pt x="1858291" y="1149893"/>
                      <a:pt x="1878522" y="1156805"/>
                      <a:pt x="1899138" y="1162303"/>
                    </a:cubicBezTo>
                    <a:cubicBezTo>
                      <a:pt x="1922490" y="1168530"/>
                      <a:pt x="1946378" y="1172780"/>
                      <a:pt x="1969477" y="1179887"/>
                    </a:cubicBezTo>
                    <a:cubicBezTo>
                      <a:pt x="1984562" y="1184528"/>
                      <a:pt x="1998660" y="1191930"/>
                      <a:pt x="2013438" y="1197472"/>
                    </a:cubicBezTo>
                    <a:cubicBezTo>
                      <a:pt x="2059857" y="1214879"/>
                      <a:pt x="2022578" y="1196650"/>
                      <a:pt x="2083777" y="1223849"/>
                    </a:cubicBezTo>
                    <a:cubicBezTo>
                      <a:pt x="2095754" y="1229172"/>
                      <a:pt x="2106969" y="1236110"/>
                      <a:pt x="2118946" y="1241433"/>
                    </a:cubicBezTo>
                    <a:cubicBezTo>
                      <a:pt x="2133368" y="1247843"/>
                      <a:pt x="2148791" y="1251960"/>
                      <a:pt x="2162907" y="1259018"/>
                    </a:cubicBezTo>
                    <a:cubicBezTo>
                      <a:pt x="2172358" y="1263744"/>
                      <a:pt x="2178878" y="1274767"/>
                      <a:pt x="2189284" y="1276603"/>
                    </a:cubicBezTo>
                    <a:cubicBezTo>
                      <a:pt x="2229794" y="1283752"/>
                      <a:pt x="2271346" y="1282464"/>
                      <a:pt x="2312377" y="1285395"/>
                    </a:cubicBezTo>
                    <a:cubicBezTo>
                      <a:pt x="2321169" y="1282464"/>
                      <a:pt x="2336028" y="1285461"/>
                      <a:pt x="2338754" y="1276603"/>
                    </a:cubicBezTo>
                    <a:cubicBezTo>
                      <a:pt x="2349133" y="1242872"/>
                      <a:pt x="2341744" y="1205906"/>
                      <a:pt x="2347546" y="1171095"/>
                    </a:cubicBezTo>
                    <a:cubicBezTo>
                      <a:pt x="2354915" y="1126879"/>
                      <a:pt x="2378482" y="1094977"/>
                      <a:pt x="2400300" y="1056795"/>
                    </a:cubicBezTo>
                    <a:cubicBezTo>
                      <a:pt x="2397369" y="1045072"/>
                      <a:pt x="2394827" y="1033245"/>
                      <a:pt x="2391507" y="1021626"/>
                    </a:cubicBezTo>
                    <a:cubicBezTo>
                      <a:pt x="2388961" y="1012715"/>
                      <a:pt x="2384725" y="1004296"/>
                      <a:pt x="2382715" y="995249"/>
                    </a:cubicBezTo>
                    <a:cubicBezTo>
                      <a:pt x="2378848" y="977846"/>
                      <a:pt x="2376854" y="960080"/>
                      <a:pt x="2373923" y="942495"/>
                    </a:cubicBezTo>
                    <a:cubicBezTo>
                      <a:pt x="2376854" y="930772"/>
                      <a:pt x="2376012" y="917380"/>
                      <a:pt x="2382715" y="907326"/>
                    </a:cubicBezTo>
                    <a:cubicBezTo>
                      <a:pt x="2391979" y="893430"/>
                      <a:pt x="2420840" y="885338"/>
                      <a:pt x="2435469" y="880949"/>
                    </a:cubicBezTo>
                    <a:cubicBezTo>
                      <a:pt x="2487742" y="865267"/>
                      <a:pt x="2488148" y="865581"/>
                      <a:pt x="2532184" y="854572"/>
                    </a:cubicBezTo>
                    <a:cubicBezTo>
                      <a:pt x="2540976" y="845780"/>
                      <a:pt x="2551100" y="838142"/>
                      <a:pt x="2558561" y="828195"/>
                    </a:cubicBezTo>
                    <a:cubicBezTo>
                      <a:pt x="2575119" y="806117"/>
                      <a:pt x="2589998" y="774114"/>
                      <a:pt x="2602523" y="749064"/>
                    </a:cubicBezTo>
                    <a:cubicBezTo>
                      <a:pt x="2607093" y="730783"/>
                      <a:pt x="2636741" y="614808"/>
                      <a:pt x="2637692" y="599595"/>
                    </a:cubicBezTo>
                    <a:cubicBezTo>
                      <a:pt x="2638985" y="578912"/>
                      <a:pt x="2632307" y="558491"/>
                      <a:pt x="2628900" y="538049"/>
                    </a:cubicBezTo>
                    <a:cubicBezTo>
                      <a:pt x="2626443" y="523308"/>
                      <a:pt x="2622780" y="508790"/>
                      <a:pt x="2620107" y="494087"/>
                    </a:cubicBezTo>
                    <a:cubicBezTo>
                      <a:pt x="2612912" y="454515"/>
                      <a:pt x="2616529" y="438082"/>
                      <a:pt x="2593731" y="406164"/>
                    </a:cubicBezTo>
                    <a:cubicBezTo>
                      <a:pt x="2586504" y="396046"/>
                      <a:pt x="2576146" y="388579"/>
                      <a:pt x="2567354" y="379787"/>
                    </a:cubicBezTo>
                    <a:cubicBezTo>
                      <a:pt x="2582008" y="365133"/>
                      <a:pt x="2595826" y="349594"/>
                      <a:pt x="2611315" y="335826"/>
                    </a:cubicBezTo>
                    <a:cubicBezTo>
                      <a:pt x="2640038" y="310294"/>
                      <a:pt x="2674635" y="292496"/>
                      <a:pt x="2708031" y="274280"/>
                    </a:cubicBezTo>
                    <a:cubicBezTo>
                      <a:pt x="2732106" y="261148"/>
                      <a:pt x="2761388" y="247701"/>
                      <a:pt x="2787161" y="239110"/>
                    </a:cubicBezTo>
                    <a:cubicBezTo>
                      <a:pt x="2798625" y="235289"/>
                      <a:pt x="2810608" y="233249"/>
                      <a:pt x="2822331" y="230318"/>
                    </a:cubicBezTo>
                    <a:cubicBezTo>
                      <a:pt x="2807677" y="218595"/>
                      <a:pt x="2793983" y="205559"/>
                      <a:pt x="2778369" y="195149"/>
                    </a:cubicBezTo>
                    <a:cubicBezTo>
                      <a:pt x="2737741" y="168063"/>
                      <a:pt x="2744945" y="185372"/>
                      <a:pt x="2699238" y="159980"/>
                    </a:cubicBezTo>
                    <a:cubicBezTo>
                      <a:pt x="2626339" y="119481"/>
                      <a:pt x="2704724" y="141735"/>
                      <a:pt x="2620107" y="124810"/>
                    </a:cubicBezTo>
                    <a:cubicBezTo>
                      <a:pt x="2528850" y="79181"/>
                      <a:pt x="2606828" y="110571"/>
                      <a:pt x="2488223" y="89641"/>
                    </a:cubicBezTo>
                    <a:cubicBezTo>
                      <a:pt x="2464423" y="85441"/>
                      <a:pt x="2441771" y="75731"/>
                      <a:pt x="2417884" y="72056"/>
                    </a:cubicBezTo>
                    <a:cubicBezTo>
                      <a:pt x="2365423" y="63985"/>
                      <a:pt x="2312399" y="60126"/>
                      <a:pt x="2259623" y="54472"/>
                    </a:cubicBezTo>
                    <a:cubicBezTo>
                      <a:pt x="1976314" y="24118"/>
                      <a:pt x="2026875" y="43749"/>
                      <a:pt x="1512277" y="36887"/>
                    </a:cubicBezTo>
                    <a:cubicBezTo>
                      <a:pt x="1444869" y="31026"/>
                      <a:pt x="1377566" y="23804"/>
                      <a:pt x="1310054" y="19303"/>
                    </a:cubicBezTo>
                    <a:cubicBezTo>
                      <a:pt x="1148780" y="8551"/>
                      <a:pt x="1222010" y="14894"/>
                      <a:pt x="1090246" y="1718"/>
                    </a:cubicBezTo>
                    <a:cubicBezTo>
                      <a:pt x="690235" y="7872"/>
                      <a:pt x="664557" y="-17807"/>
                      <a:pt x="404446" y="28095"/>
                    </a:cubicBezTo>
                    <a:cubicBezTo>
                      <a:pt x="392546" y="30195"/>
                      <a:pt x="381000" y="33956"/>
                      <a:pt x="369277" y="36887"/>
                    </a:cubicBezTo>
                    <a:cubicBezTo>
                      <a:pt x="319167" y="86997"/>
                      <a:pt x="369724" y="45487"/>
                      <a:pt x="307731" y="72056"/>
                    </a:cubicBezTo>
                    <a:cubicBezTo>
                      <a:pt x="298018" y="76219"/>
                      <a:pt x="271096" y="45680"/>
                      <a:pt x="281354" y="80849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 w="317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弧形 55">
                <a:extLst>
                  <a:ext uri="{FF2B5EF4-FFF2-40B4-BE49-F238E27FC236}">
                    <a16:creationId xmlns:a16="http://schemas.microsoft.com/office/drawing/2014/main" id="{46A1993D-474B-4DCF-B603-D5219FC7269A}"/>
                  </a:ext>
                </a:extLst>
              </p:cNvPr>
              <p:cNvSpPr/>
              <p:nvPr/>
            </p:nvSpPr>
            <p:spPr>
              <a:xfrm>
                <a:off x="6672019" y="1136702"/>
                <a:ext cx="3229708" cy="426061"/>
              </a:xfrm>
              <a:prstGeom prst="arc">
                <a:avLst>
                  <a:gd name="adj1" fmla="val 11447745"/>
                  <a:gd name="adj2" fmla="val 21514762"/>
                </a:avLst>
              </a:prstGeom>
              <a:solidFill>
                <a:schemeClr val="bg2">
                  <a:lumMod val="75000"/>
                </a:schemeClr>
              </a:solidFill>
              <a:ln w="3492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弧形 56">
                <a:extLst>
                  <a:ext uri="{FF2B5EF4-FFF2-40B4-BE49-F238E27FC236}">
                    <a16:creationId xmlns:a16="http://schemas.microsoft.com/office/drawing/2014/main" id="{0A3A5FCC-C9BF-4867-9DC7-653032ECD9D8}"/>
                  </a:ext>
                </a:extLst>
              </p:cNvPr>
              <p:cNvSpPr/>
              <p:nvPr/>
            </p:nvSpPr>
            <p:spPr>
              <a:xfrm>
                <a:off x="6324183" y="2306572"/>
                <a:ext cx="3164010" cy="877344"/>
              </a:xfrm>
              <a:prstGeom prst="arc">
                <a:avLst>
                  <a:gd name="adj1" fmla="val 10942973"/>
                  <a:gd name="adj2" fmla="val 21565994"/>
                </a:avLst>
              </a:prstGeom>
              <a:solidFill>
                <a:schemeClr val="bg1"/>
              </a:solidFill>
              <a:ln w="3492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53680F7C-448D-47C9-BDD5-726FDE907606}"/>
                </a:ext>
              </a:extLst>
            </p:cNvPr>
            <p:cNvGrpSpPr/>
            <p:nvPr/>
          </p:nvGrpSpPr>
          <p:grpSpPr>
            <a:xfrm>
              <a:off x="5771128" y="271964"/>
              <a:ext cx="3673777" cy="4619683"/>
              <a:chOff x="5771128" y="271964"/>
              <a:chExt cx="3673777" cy="461968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CF413EF-CFE1-4ED7-8658-C2F2272E145E}"/>
                  </a:ext>
                </a:extLst>
              </p:cNvPr>
              <p:cNvGrpSpPr/>
              <p:nvPr/>
            </p:nvGrpSpPr>
            <p:grpSpPr>
              <a:xfrm rot="1133867">
                <a:off x="6921494" y="411191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78" name="弧形 77">
                  <a:extLst>
                    <a:ext uri="{FF2B5EF4-FFF2-40B4-BE49-F238E27FC236}">
                      <a16:creationId xmlns:a16="http://schemas.microsoft.com/office/drawing/2014/main" id="{FE74789D-CB19-448B-8DAC-259939631FEE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D62C49DB-2D74-4F79-84D6-0A8B9AACC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C971C6B8-2366-4EB5-9DC4-D5129AD2A36C}"/>
                  </a:ext>
                </a:extLst>
              </p:cNvPr>
              <p:cNvGrpSpPr/>
              <p:nvPr/>
            </p:nvGrpSpPr>
            <p:grpSpPr>
              <a:xfrm rot="1133867">
                <a:off x="7282067" y="481039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76" name="弧形 75">
                  <a:extLst>
                    <a:ext uri="{FF2B5EF4-FFF2-40B4-BE49-F238E27FC236}">
                      <a16:creationId xmlns:a16="http://schemas.microsoft.com/office/drawing/2014/main" id="{5C825B3B-8C29-47F6-BAB0-D0D1554667E3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7" name="直接箭头连接符 76">
                  <a:extLst>
                    <a:ext uri="{FF2B5EF4-FFF2-40B4-BE49-F238E27FC236}">
                      <a16:creationId xmlns:a16="http://schemas.microsoft.com/office/drawing/2014/main" id="{5760CAA3-D5B5-4FA6-9972-D9E136EDD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BAC72743-52A6-4D33-B85B-41B45AAD4EC1}"/>
                  </a:ext>
                </a:extLst>
              </p:cNvPr>
              <p:cNvGrpSpPr/>
              <p:nvPr/>
            </p:nvGrpSpPr>
            <p:grpSpPr>
              <a:xfrm rot="1133867">
                <a:off x="7606945" y="593997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74" name="弧形 73">
                  <a:extLst>
                    <a:ext uri="{FF2B5EF4-FFF2-40B4-BE49-F238E27FC236}">
                      <a16:creationId xmlns:a16="http://schemas.microsoft.com/office/drawing/2014/main" id="{5FDE9446-5FE5-4262-A694-182DF9CE405C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FB4E0A1A-6F04-4804-9E03-BFD680131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CEB42286-0B81-4E07-AD1D-CDCE302EE2A5}"/>
                  </a:ext>
                </a:extLst>
              </p:cNvPr>
              <p:cNvGrpSpPr/>
              <p:nvPr/>
            </p:nvGrpSpPr>
            <p:grpSpPr>
              <a:xfrm rot="1133867">
                <a:off x="7859873" y="731611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72" name="弧形 71">
                  <a:extLst>
                    <a:ext uri="{FF2B5EF4-FFF2-40B4-BE49-F238E27FC236}">
                      <a16:creationId xmlns:a16="http://schemas.microsoft.com/office/drawing/2014/main" id="{53150E51-96CC-4CC2-B8E6-A40CC64F45E9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3" name="直接箭头连接符 72">
                  <a:extLst>
                    <a:ext uri="{FF2B5EF4-FFF2-40B4-BE49-F238E27FC236}">
                      <a16:creationId xmlns:a16="http://schemas.microsoft.com/office/drawing/2014/main" id="{A16283B4-ED8A-41C4-955F-9B0E31880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052C2748-E32E-4ED2-BBDD-7D4D15BA0A17}"/>
                  </a:ext>
                </a:extLst>
              </p:cNvPr>
              <p:cNvGrpSpPr/>
              <p:nvPr/>
            </p:nvGrpSpPr>
            <p:grpSpPr>
              <a:xfrm rot="1133867">
                <a:off x="6516517" y="352602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70" name="弧形 69">
                  <a:extLst>
                    <a:ext uri="{FF2B5EF4-FFF2-40B4-BE49-F238E27FC236}">
                      <a16:creationId xmlns:a16="http://schemas.microsoft.com/office/drawing/2014/main" id="{D9FDEE96-21D8-427B-9D30-0DFED9E1071C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5D408EC7-0A07-4273-8D48-8D2011DBBF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00D1EEA7-28AE-4F81-A322-9E4AB89AC7F6}"/>
                  </a:ext>
                </a:extLst>
              </p:cNvPr>
              <p:cNvGrpSpPr/>
              <p:nvPr/>
            </p:nvGrpSpPr>
            <p:grpSpPr>
              <a:xfrm rot="888147">
                <a:off x="6137815" y="292112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68" name="弧形 67">
                  <a:extLst>
                    <a:ext uri="{FF2B5EF4-FFF2-40B4-BE49-F238E27FC236}">
                      <a16:creationId xmlns:a16="http://schemas.microsoft.com/office/drawing/2014/main" id="{AB518892-918A-4E75-98EB-691F344845BD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C9906F60-878D-4536-983A-7EF055FCC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D391CAF-57F9-49DE-BEFD-F48264A73EB8}"/>
                  </a:ext>
                </a:extLst>
              </p:cNvPr>
              <p:cNvGrpSpPr/>
              <p:nvPr/>
            </p:nvGrpSpPr>
            <p:grpSpPr>
              <a:xfrm rot="649313">
                <a:off x="5771128" y="271964"/>
                <a:ext cx="1585032" cy="4160036"/>
                <a:chOff x="6852799" y="653093"/>
                <a:chExt cx="1585032" cy="3593701"/>
              </a:xfrm>
            </p:grpSpPr>
            <p:sp>
              <p:nvSpPr>
                <p:cNvPr id="66" name="弧形 65">
                  <a:extLst>
                    <a:ext uri="{FF2B5EF4-FFF2-40B4-BE49-F238E27FC236}">
                      <a16:creationId xmlns:a16="http://schemas.microsoft.com/office/drawing/2014/main" id="{A04DB210-9F14-410F-A03A-C638DEF50285}"/>
                    </a:ext>
                  </a:extLst>
                </p:cNvPr>
                <p:cNvSpPr/>
                <p:nvPr/>
              </p:nvSpPr>
              <p:spPr>
                <a:xfrm rot="17968838">
                  <a:off x="5848464" y="1657428"/>
                  <a:ext cx="3593701" cy="1585032"/>
                </a:xfrm>
                <a:prstGeom prst="arc">
                  <a:avLst>
                    <a:gd name="adj1" fmla="val 14873867"/>
                    <a:gd name="adj2" fmla="val 20045738"/>
                  </a:avLst>
                </a:prstGeom>
                <a:ln w="317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97A007C2-7DC0-4865-91EA-5D7B188CC0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98614" flipH="1">
                  <a:off x="7146718" y="1650146"/>
                  <a:ext cx="112163" cy="244420"/>
                </a:xfrm>
                <a:prstGeom prst="straightConnector1">
                  <a:avLst/>
                </a:prstGeom>
                <a:ln w="28575">
                  <a:solidFill>
                    <a:schemeClr val="bg1"/>
                  </a:solidFill>
                  <a:headEnd type="none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2286034-07DC-4043-9ABE-D09BD89FC633}"/>
                </a:ext>
              </a:extLst>
            </p:cNvPr>
            <p:cNvGrpSpPr/>
            <p:nvPr/>
          </p:nvGrpSpPr>
          <p:grpSpPr>
            <a:xfrm>
              <a:off x="6926979" y="346378"/>
              <a:ext cx="459908" cy="1794793"/>
              <a:chOff x="6926979" y="346378"/>
              <a:chExt cx="459908" cy="1794793"/>
            </a:xfrm>
          </p:grpSpPr>
          <p:cxnSp>
            <p:nvCxnSpPr>
              <p:cNvPr id="81" name="直接箭头连接符 80">
                <a:extLst>
                  <a:ext uri="{FF2B5EF4-FFF2-40B4-BE49-F238E27FC236}">
                    <a16:creationId xmlns:a16="http://schemas.microsoft.com/office/drawing/2014/main" id="{95908167-1D8A-4402-B637-7B4C4597A9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26979" y="700006"/>
                <a:ext cx="23377" cy="1441165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2" name="对象 81">
                <a:extLst>
                  <a:ext uri="{FF2B5EF4-FFF2-40B4-BE49-F238E27FC236}">
                    <a16:creationId xmlns:a16="http://schemas.microsoft.com/office/drawing/2014/main" id="{7B9F2555-7F3B-4A9C-8E56-84F4F9F6D2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2569798"/>
                  </p:ext>
                </p:extLst>
              </p:nvPr>
            </p:nvGraphicFramePr>
            <p:xfrm>
              <a:off x="6995972" y="346378"/>
              <a:ext cx="390915" cy="547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7" name="Equation" r:id="rId9" imgW="126720" imgH="177480" progId="Equation.DSMT4">
                      <p:embed/>
                    </p:oleObj>
                  </mc:Choice>
                  <mc:Fallback>
                    <p:oleObj name="Equation" r:id="rId9" imgW="126720" imgH="177480" progId="Equation.DSMT4">
                      <p:embed/>
                      <p:pic>
                        <p:nvPicPr>
                          <p:cNvPr id="4" name="对象 3">
                            <a:extLst>
                              <a:ext uri="{FF2B5EF4-FFF2-40B4-BE49-F238E27FC236}">
                                <a16:creationId xmlns:a16="http://schemas.microsoft.com/office/drawing/2014/main" id="{D3AF18D8-C7B8-45DA-A63B-680269DE3CF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6995972" y="346378"/>
                            <a:ext cx="390915" cy="54728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48B9293-1BCA-4590-972C-541C9AD37974}"/>
                </a:ext>
              </a:extLst>
            </p:cNvPr>
            <p:cNvGrpSpPr/>
            <p:nvPr/>
          </p:nvGrpSpPr>
          <p:grpSpPr>
            <a:xfrm>
              <a:off x="6930317" y="2148654"/>
              <a:ext cx="854121" cy="914988"/>
              <a:chOff x="6930317" y="2148654"/>
              <a:chExt cx="854121" cy="914988"/>
            </a:xfrm>
          </p:grpSpPr>
          <p:cxnSp>
            <p:nvCxnSpPr>
              <p:cNvPr id="84" name="直接箭头连接符 83">
                <a:extLst>
                  <a:ext uri="{FF2B5EF4-FFF2-40B4-BE49-F238E27FC236}">
                    <a16:creationId xmlns:a16="http://schemas.microsoft.com/office/drawing/2014/main" id="{8FA487CB-3339-4DFB-82D9-1496F64DE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0317" y="2148654"/>
                <a:ext cx="854121" cy="586060"/>
              </a:xfrm>
              <a:prstGeom prst="straightConnector1">
                <a:avLst/>
              </a:prstGeom>
              <a:ln w="3175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5" name="对象 84">
                <a:extLst>
                  <a:ext uri="{FF2B5EF4-FFF2-40B4-BE49-F238E27FC236}">
                    <a16:creationId xmlns:a16="http://schemas.microsoft.com/office/drawing/2014/main" id="{7DB5A76D-A644-4E4D-B2CD-5BE14FC2E3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2275490"/>
                  </p:ext>
                </p:extLst>
              </p:nvPr>
            </p:nvGraphicFramePr>
            <p:xfrm>
              <a:off x="7221830" y="2577309"/>
              <a:ext cx="486333" cy="486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8" name="Equation" r:id="rId11" imgW="203040" imgH="203040" progId="Equation.DSMT4">
                      <p:embed/>
                    </p:oleObj>
                  </mc:Choice>
                  <mc:Fallback>
                    <p:oleObj name="Equation" r:id="rId11" imgW="203040" imgH="203040" progId="Equation.DSMT4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AA3A8485-3990-48F7-9D46-5329137A1BF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221830" y="2577309"/>
                            <a:ext cx="486333" cy="4863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" name="对象 85">
              <a:extLst>
                <a:ext uri="{FF2B5EF4-FFF2-40B4-BE49-F238E27FC236}">
                  <a16:creationId xmlns:a16="http://schemas.microsoft.com/office/drawing/2014/main" id="{46D990C9-665C-4167-AE7D-EE484CD541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1950637"/>
                </p:ext>
              </p:extLst>
            </p:nvPr>
          </p:nvGraphicFramePr>
          <p:xfrm>
            <a:off x="7613884" y="1860925"/>
            <a:ext cx="485751" cy="4857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9" name="Equation" r:id="rId13" imgW="228600" imgH="228600" progId="Equation.DSMT4">
                    <p:embed/>
                  </p:oleObj>
                </mc:Choice>
                <mc:Fallback>
                  <p:oleObj name="Equation" r:id="rId13" imgW="228600" imgH="22860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2A7D0AE6-096D-498B-B828-1024D421F54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613884" y="1860925"/>
                          <a:ext cx="485751" cy="48575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2D948C32-C018-4680-BEE2-1E75A1112837}"/>
                </a:ext>
              </a:extLst>
            </p:cNvPr>
            <p:cNvGrpSpPr/>
            <p:nvPr/>
          </p:nvGrpSpPr>
          <p:grpSpPr>
            <a:xfrm>
              <a:off x="6175662" y="2123790"/>
              <a:ext cx="774694" cy="859650"/>
              <a:chOff x="6175662" y="2123790"/>
              <a:chExt cx="774694" cy="859650"/>
            </a:xfrm>
          </p:grpSpPr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5F5DCABF-BF71-4526-8725-E006C9DA75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25404" y="2123790"/>
                <a:ext cx="524952" cy="459400"/>
              </a:xfrm>
              <a:prstGeom prst="straightConnector1">
                <a:avLst/>
              </a:prstGeom>
              <a:ln w="317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9" name="对象 88">
                <a:extLst>
                  <a:ext uri="{FF2B5EF4-FFF2-40B4-BE49-F238E27FC236}">
                    <a16:creationId xmlns:a16="http://schemas.microsoft.com/office/drawing/2014/main" id="{F4A0AA75-2F11-4CE1-A22D-286820BA1C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9321853"/>
                  </p:ext>
                </p:extLst>
              </p:nvPr>
            </p:nvGraphicFramePr>
            <p:xfrm>
              <a:off x="6175662" y="2529938"/>
              <a:ext cx="323930" cy="453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0" name="Equation" r:id="rId15" imgW="126720" imgH="177480" progId="Equation.DSMT4">
                      <p:embed/>
                    </p:oleObj>
                  </mc:Choice>
                  <mc:Fallback>
                    <p:oleObj name="Equation" r:id="rId15" imgW="126720" imgH="177480" progId="Equation.DSMT4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88B2F4A3-CFCD-4618-BBE5-376377EB549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6175662" y="2529938"/>
                            <a:ext cx="323930" cy="45350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07B0014-68FA-400B-B873-FD90BFD4B311}"/>
                </a:ext>
              </a:extLst>
            </p:cNvPr>
            <p:cNvCxnSpPr/>
            <p:nvPr/>
          </p:nvCxnSpPr>
          <p:spPr>
            <a:xfrm flipH="1">
              <a:off x="6914302" y="2134341"/>
              <a:ext cx="9886" cy="562209"/>
            </a:xfrm>
            <a:prstGeom prst="line">
              <a:avLst/>
            </a:prstGeom>
            <a:ln w="317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4637D7B-53F4-4F72-9E1E-885726E8A65E}"/>
                </a:ext>
              </a:extLst>
            </p:cNvPr>
            <p:cNvGrpSpPr/>
            <p:nvPr/>
          </p:nvGrpSpPr>
          <p:grpSpPr>
            <a:xfrm>
              <a:off x="6190925" y="1525786"/>
              <a:ext cx="1594198" cy="1137048"/>
              <a:chOff x="6190925" y="1525786"/>
              <a:chExt cx="1594198" cy="1137048"/>
            </a:xfrm>
          </p:grpSpPr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9B999C78-5BD9-472B-BA61-D23EB4F60783}"/>
                  </a:ext>
                </a:extLst>
              </p:cNvPr>
              <p:cNvSpPr txBox="1"/>
              <p:nvPr/>
            </p:nvSpPr>
            <p:spPr>
              <a:xfrm>
                <a:off x="7370828" y="2201169"/>
                <a:ext cx="4142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70DBF79E-75BD-4B68-8ED3-5B078BAB1AD4}"/>
                  </a:ext>
                </a:extLst>
              </p:cNvPr>
              <p:cNvGrpSpPr/>
              <p:nvPr/>
            </p:nvGrpSpPr>
            <p:grpSpPr>
              <a:xfrm>
                <a:off x="6190925" y="1525786"/>
                <a:ext cx="1577366" cy="1027948"/>
                <a:chOff x="6190925" y="1525786"/>
                <a:chExt cx="1577366" cy="1027948"/>
              </a:xfrm>
            </p:grpSpPr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0C09C5D-0A3F-4CB2-B70D-5695847EAC8A}"/>
                    </a:ext>
                  </a:extLst>
                </p:cNvPr>
                <p:cNvGrpSpPr/>
                <p:nvPr/>
              </p:nvGrpSpPr>
              <p:grpSpPr>
                <a:xfrm>
                  <a:off x="6453860" y="1936080"/>
                  <a:ext cx="992992" cy="436050"/>
                  <a:chOff x="6453860" y="1936080"/>
                  <a:chExt cx="992992" cy="436050"/>
                </a:xfrm>
              </p:grpSpPr>
              <p:sp>
                <p:nvSpPr>
                  <p:cNvPr id="99" name="平行四边形 98">
                    <a:extLst>
                      <a:ext uri="{FF2B5EF4-FFF2-40B4-BE49-F238E27FC236}">
                        <a16:creationId xmlns:a16="http://schemas.microsoft.com/office/drawing/2014/main" id="{54B68216-E024-4CF6-A778-AE0917D39AF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732331" y="1657609"/>
                    <a:ext cx="436050" cy="992992"/>
                  </a:xfrm>
                  <a:prstGeom prst="parallelogram">
                    <a:avLst>
                      <a:gd name="adj" fmla="val 25011"/>
                    </a:avLst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00" name="直接箭头连接符 99">
                    <a:extLst>
                      <a:ext uri="{FF2B5EF4-FFF2-40B4-BE49-F238E27FC236}">
                        <a16:creationId xmlns:a16="http://schemas.microsoft.com/office/drawing/2014/main" id="{E7C53F1E-8CBE-49E4-AF5C-10527E459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34328">
                    <a:off x="6818432" y="2314764"/>
                    <a:ext cx="402986" cy="12376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none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>
                    <a:extLst>
                      <a:ext uri="{FF2B5EF4-FFF2-40B4-BE49-F238E27FC236}">
                        <a16:creationId xmlns:a16="http://schemas.microsoft.com/office/drawing/2014/main" id="{08C2E9C9-C749-4081-A389-81A6CAF939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334328" flipH="1">
                    <a:off x="6685441" y="1985841"/>
                    <a:ext cx="483076" cy="0"/>
                  </a:xfrm>
                  <a:prstGeom prst="straightConnector1">
                    <a:avLst/>
                  </a:prstGeom>
                  <a:ln w="28575">
                    <a:solidFill>
                      <a:srgbClr val="FF0000"/>
                    </a:solidFill>
                    <a:headEnd type="none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C7565C36-3974-4631-BB70-4641032176F1}"/>
                    </a:ext>
                  </a:extLst>
                </p:cNvPr>
                <p:cNvSpPr txBox="1"/>
                <p:nvPr/>
              </p:nvSpPr>
              <p:spPr>
                <a:xfrm>
                  <a:off x="6190925" y="2092069"/>
                  <a:ext cx="414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CDC0A599-3BA0-4413-A5B9-B9682A65AC5A}"/>
                    </a:ext>
                  </a:extLst>
                </p:cNvPr>
                <p:cNvSpPr txBox="1"/>
                <p:nvPr/>
              </p:nvSpPr>
              <p:spPr>
                <a:xfrm>
                  <a:off x="7353996" y="1658140"/>
                  <a:ext cx="414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2B5B14E-A367-4B9E-ACC3-64F1715856E6}"/>
                    </a:ext>
                  </a:extLst>
                </p:cNvPr>
                <p:cNvSpPr txBox="1"/>
                <p:nvPr/>
              </p:nvSpPr>
              <p:spPr>
                <a:xfrm>
                  <a:off x="6223239" y="1536548"/>
                  <a:ext cx="41429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endParaRPr lang="zh-CN" alt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98" name="对象 97">
                  <a:extLst>
                    <a:ext uri="{FF2B5EF4-FFF2-40B4-BE49-F238E27FC236}">
                      <a16:creationId xmlns:a16="http://schemas.microsoft.com/office/drawing/2014/main" id="{E7BDB491-B52A-4147-94F2-05518967BA3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6389583"/>
                    </p:ext>
                  </p:extLst>
                </p:nvPr>
              </p:nvGraphicFramePr>
              <p:xfrm>
                <a:off x="6770934" y="1525786"/>
                <a:ext cx="463601" cy="43269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21" name="Equation" r:id="rId17" imgW="190440" imgH="177480" progId="Equation.DSMT4">
                        <p:embed/>
                      </p:oleObj>
                    </mc:Choice>
                    <mc:Fallback>
                      <p:oleObj name="Equation" r:id="rId17" imgW="190440" imgH="177480" progId="Equation.DSMT4">
                        <p:embed/>
                        <p:pic>
                          <p:nvPicPr>
                            <p:cNvPr id="18" name="对象 17">
                              <a:extLst>
                                <a:ext uri="{FF2B5EF4-FFF2-40B4-BE49-F238E27FC236}">
                                  <a16:creationId xmlns:a16="http://schemas.microsoft.com/office/drawing/2014/main" id="{60D9CE1A-AAF4-4595-AA59-1BAEB95F0F4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70934" y="1525786"/>
                              <a:ext cx="463601" cy="43269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E3D4CBF2-267F-4BBD-935C-9A09D0BECA87}"/>
                </a:ext>
              </a:extLst>
            </p:cNvPr>
            <p:cNvSpPr txBox="1"/>
            <p:nvPr/>
          </p:nvSpPr>
          <p:spPr>
            <a:xfrm>
              <a:off x="6035559" y="2973053"/>
              <a:ext cx="2090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73A94634-3957-4262-A0EC-944AA4E6712A}"/>
                </a:ext>
              </a:extLst>
            </p:cNvPr>
            <p:cNvCxnSpPr>
              <a:cxnSpLocks/>
            </p:cNvCxnSpPr>
            <p:nvPr/>
          </p:nvCxnSpPr>
          <p:spPr>
            <a:xfrm>
              <a:off x="6954444" y="2128483"/>
              <a:ext cx="865666" cy="218193"/>
            </a:xfrm>
            <a:prstGeom prst="straightConnector1">
              <a:avLst/>
            </a:prstGeom>
            <a:ln w="317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88059CEE-C7B1-D083-C01C-4E85682245F2}"/>
              </a:ext>
            </a:extLst>
          </p:cNvPr>
          <p:cNvSpPr txBox="1"/>
          <p:nvPr/>
        </p:nvSpPr>
        <p:spPr>
          <a:xfrm>
            <a:off x="268670" y="1065505"/>
            <a:ext cx="7229401" cy="1137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表面磁化电流存在于介质表面附近磁化强度有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切向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分量的地方。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400" dirty="0"/>
          </a:p>
        </p:txBody>
      </p:sp>
      <p:pic>
        <p:nvPicPr>
          <p:cNvPr id="104" name="Picture 4" descr="安培分子电流理论示意图">
            <a:extLst>
              <a:ext uri="{FF2B5EF4-FFF2-40B4-BE49-F238E27FC236}">
                <a16:creationId xmlns:a16="http://schemas.microsoft.com/office/drawing/2014/main" id="{CD040D1F-93A1-429C-AF11-DC6D84815D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56205"/>
          <a:stretch/>
        </p:blipFill>
        <p:spPr bwMode="auto">
          <a:xfrm>
            <a:off x="1470603" y="2163755"/>
            <a:ext cx="2586457" cy="19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114300" y="257776"/>
            <a:ext cx="7858125" cy="54938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5. </a:t>
            </a:r>
            <a:r>
              <a:rPr lang="zh-CN" altLang="en-US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磁介质内的磁感应强度</a:t>
            </a:r>
            <a:endParaRPr lang="zh-CN" altLang="en-US" sz="33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1" name="Rectangle 3"/>
          <p:cNvSpPr/>
          <p:nvPr/>
        </p:nvSpPr>
        <p:spPr>
          <a:xfrm>
            <a:off x="428624" y="1025525"/>
            <a:ext cx="8319721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ClrTx/>
              <a:buSzTx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如果磁化强度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已知，则可以计算出附加磁感应强度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’来，总的磁感应强度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9" name="Slide Number Placeholder 2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18</a:t>
            </a:fld>
            <a:endParaRPr lang="en-US" altLang="zh-CN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5C3859-C025-94DC-590B-692123E383EB}"/>
              </a:ext>
            </a:extLst>
          </p:cNvPr>
          <p:cNvSpPr/>
          <p:nvPr/>
        </p:nvSpPr>
        <p:spPr>
          <a:xfrm>
            <a:off x="176882" y="786551"/>
            <a:ext cx="4704313" cy="1066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091DC81-BCA6-D4A1-E3C9-6BE4F72B6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634987"/>
              </p:ext>
            </p:extLst>
          </p:nvPr>
        </p:nvGraphicFramePr>
        <p:xfrm>
          <a:off x="3837976" y="1691710"/>
          <a:ext cx="1598094" cy="57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711000" imgH="253800" progId="Equation.DSMT4">
                  <p:embed/>
                </p:oleObj>
              </mc:Choice>
              <mc:Fallback>
                <p:oleObj name="Equation" r:id="rId3" imgW="71100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1BB16DD-B05C-20DB-170E-60DADB3BD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37976" y="1691710"/>
                        <a:ext cx="1598094" cy="570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4" descr="安培分子电流理论示意图">
            <a:extLst>
              <a:ext uri="{FF2B5EF4-FFF2-40B4-BE49-F238E27FC236}">
                <a16:creationId xmlns:a16="http://schemas.microsoft.com/office/drawing/2014/main" id="{84A62EF6-F270-84A2-954C-81E9822A5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56205"/>
          <a:stretch/>
        </p:blipFill>
        <p:spPr bwMode="auto">
          <a:xfrm>
            <a:off x="5726696" y="1857550"/>
            <a:ext cx="2586457" cy="192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9EB9652-EDAD-9644-3CAF-0466EF1E5829}"/>
              </a:ext>
            </a:extLst>
          </p:cNvPr>
          <p:cNvSpPr txBox="1"/>
          <p:nvPr/>
        </p:nvSpPr>
        <p:spPr>
          <a:xfrm>
            <a:off x="404214" y="2218878"/>
            <a:ext cx="5293201" cy="113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考虑沿轴均匀磁化的磁介质圆棒，磁化后在介质表面出现磁化电流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1ABB7E-CDFC-2E44-05E4-8FEA5DEB807F}"/>
              </a:ext>
            </a:extLst>
          </p:cNvPr>
          <p:cNvSpPr txBox="1"/>
          <p:nvPr/>
        </p:nvSpPr>
        <p:spPr>
          <a:xfrm>
            <a:off x="404214" y="3952220"/>
            <a:ext cx="5873494" cy="576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磁化电流可以视为均匀密绕的螺线管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375BADC-D278-55C4-0ADC-65F72DE4D736}"/>
              </a:ext>
            </a:extLst>
          </p:cNvPr>
          <p:cNvSpPr txBox="1"/>
          <p:nvPr/>
        </p:nvSpPr>
        <p:spPr>
          <a:xfrm>
            <a:off x="2360940" y="3493092"/>
            <a:ext cx="1355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'=M</a:t>
            </a:r>
            <a:endParaRPr lang="zh-CN" altLang="en-US" sz="2800" dirty="0"/>
          </a:p>
        </p:txBody>
      </p:sp>
      <p:graphicFrame>
        <p:nvGraphicFramePr>
          <p:cNvPr id="28" name="Object 11">
            <a:extLst>
              <a:ext uri="{FF2B5EF4-FFF2-40B4-BE49-F238E27FC236}">
                <a16:creationId xmlns:a16="http://schemas.microsoft.com/office/drawing/2014/main" id="{D55A78D0-095C-1189-A18D-5F811C6F74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20606"/>
              </p:ext>
            </p:extLst>
          </p:nvPr>
        </p:nvGraphicFramePr>
        <p:xfrm>
          <a:off x="1019907" y="4725986"/>
          <a:ext cx="3810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r:id="rId6" imgW="1562100" imgH="393700" progId="Equation.3">
                  <p:embed/>
                </p:oleObj>
              </mc:Choice>
              <mc:Fallback>
                <p:oleObj r:id="rId6" imgW="1562100" imgH="393700" progId="Equation.3">
                  <p:embed/>
                  <p:pic>
                    <p:nvPicPr>
                      <p:cNvPr id="20491" name="Object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9907" y="4725986"/>
                        <a:ext cx="3810000" cy="9699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>
            <a:extLst>
              <a:ext uri="{FF2B5EF4-FFF2-40B4-BE49-F238E27FC236}">
                <a16:creationId xmlns:a16="http://schemas.microsoft.com/office/drawing/2014/main" id="{23FC24CF-DCE2-0157-6178-3E2E5547C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73092"/>
              </p:ext>
            </p:extLst>
          </p:nvPr>
        </p:nvGraphicFramePr>
        <p:xfrm>
          <a:off x="1071195" y="5811043"/>
          <a:ext cx="3810000" cy="932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r:id="rId8" imgW="1765300" imgH="431800" progId="Equation.3">
                  <p:embed/>
                </p:oleObj>
              </mc:Choice>
              <mc:Fallback>
                <p:oleObj r:id="rId8" imgW="1765300" imgH="431800" progId="Equation.3">
                  <p:embed/>
                  <p:pic>
                    <p:nvPicPr>
                      <p:cNvPr id="20493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1195" y="5811043"/>
                        <a:ext cx="3810000" cy="93265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" name="Picture 4">
            <a:extLst>
              <a:ext uri="{FF2B5EF4-FFF2-40B4-BE49-F238E27FC236}">
                <a16:creationId xmlns:a16="http://schemas.microsoft.com/office/drawing/2014/main" id="{95669845-08DE-ED4B-D7C4-90B05500A9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137" y="4522677"/>
            <a:ext cx="3891573" cy="20234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22" grpId="0"/>
      <p:bldP spid="25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860234"/>
              </p:ext>
            </p:extLst>
          </p:nvPr>
        </p:nvGraphicFramePr>
        <p:xfrm>
          <a:off x="2044699" y="293360"/>
          <a:ext cx="2897188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r:id="rId3" imgW="1193800" imgH="431800" progId="Equation.3">
                  <p:embed/>
                </p:oleObj>
              </mc:Choice>
              <mc:Fallback>
                <p:oleObj r:id="rId3" imgW="1193800" imgH="431800" progId="Equation.3">
                  <p:embed/>
                  <p:pic>
                    <p:nvPicPr>
                      <p:cNvPr id="39938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4699" y="293360"/>
                        <a:ext cx="2897188" cy="10525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/>
          <p:cNvSpPr txBox="1"/>
          <p:nvPr/>
        </p:nvSpPr>
        <p:spPr>
          <a:xfrm>
            <a:off x="107584" y="1516857"/>
            <a:ext cx="8396288" cy="1101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讨论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457200" lvl="1" indent="-457200" eaLnBrk="1" hangingPunct="1"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无限长磁介质圆柱体（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 l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,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有限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410154"/>
              </p:ext>
            </p:extLst>
          </p:nvPr>
        </p:nvGraphicFramePr>
        <p:xfrm>
          <a:off x="6469063" y="2035175"/>
          <a:ext cx="17526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r:id="rId5" imgW="609600" imgH="228600" progId="Equation.3">
                  <p:embed/>
                </p:oleObj>
              </mc:Choice>
              <mc:Fallback>
                <p:oleObj r:id="rId5" imgW="609600" imgH="228600" progId="Equation.3">
                  <p:embed/>
                  <p:pic>
                    <p:nvPicPr>
                      <p:cNvPr id="21516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9063" y="2035175"/>
                        <a:ext cx="1752600" cy="6524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322580"/>
              </p:ext>
            </p:extLst>
          </p:nvPr>
        </p:nvGraphicFramePr>
        <p:xfrm>
          <a:off x="1261268" y="3650853"/>
          <a:ext cx="257333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r:id="rId7" imgW="926465" imgH="254000" progId="Equation.3">
                  <p:embed/>
                </p:oleObj>
              </mc:Choice>
              <mc:Fallback>
                <p:oleObj r:id="rId7" imgW="926465" imgH="254000" progId="Equation.3">
                  <p:embed/>
                  <p:pic>
                    <p:nvPicPr>
                      <p:cNvPr id="21522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1268" y="3650853"/>
                        <a:ext cx="2573338" cy="714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5" name="Text Box 21"/>
          <p:cNvSpPr txBox="1"/>
          <p:nvPr/>
        </p:nvSpPr>
        <p:spPr>
          <a:xfrm>
            <a:off x="199842" y="2960549"/>
            <a:ext cx="8211772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65430" lvl="1" indent="-265430" eaLnBrk="1" hangingPunct="1">
              <a:buSzPct val="75000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总磁场为外磁场与附加场的矢量和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1526" name="Object 2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863224"/>
              </p:ext>
            </p:extLst>
          </p:nvPr>
        </p:nvGraphicFramePr>
        <p:xfrm>
          <a:off x="3834606" y="3648289"/>
          <a:ext cx="2214563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r:id="rId9" imgW="761365" imgH="254000" progId="Equation.3">
                  <p:embed/>
                </p:oleObj>
              </mc:Choice>
              <mc:Fallback>
                <p:oleObj r:id="rId9" imgW="761365" imgH="254000" progId="Equation.3">
                  <p:embed/>
                  <p:pic>
                    <p:nvPicPr>
                      <p:cNvPr id="21526" name="Object 22"/>
                      <p:cNvPicPr/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>
                      <a:xfrm>
                        <a:off x="3834606" y="3648289"/>
                        <a:ext cx="2214563" cy="738188"/>
                      </a:xfrm>
                      <a:prstGeom prst="rect">
                        <a:avLst/>
                      </a:prstGeom>
                      <a:solidFill>
                        <a:srgbClr val="FFCC99">
                          <a:alpha val="100000"/>
                        </a:srgb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/>
          <p:nvPr/>
        </p:nvSpPr>
        <p:spPr>
          <a:xfrm>
            <a:off x="81755" y="4640857"/>
            <a:ext cx="49323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buSzPct val="75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薄磁介质圆片（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 l/ 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0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）： </a:t>
            </a:r>
          </a:p>
        </p:txBody>
      </p:sp>
      <p:graphicFrame>
        <p:nvGraphicFramePr>
          <p:cNvPr id="2355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01982"/>
              </p:ext>
            </p:extLst>
          </p:nvPr>
        </p:nvGraphicFramePr>
        <p:xfrm>
          <a:off x="5140325" y="4456907"/>
          <a:ext cx="37592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r:id="rId11" imgW="1587500" imgH="469900" progId="Equation.3">
                  <p:embed/>
                </p:oleObj>
              </mc:Choice>
              <mc:Fallback>
                <p:oleObj r:id="rId11" imgW="1587500" imgH="469900" progId="Equation.3">
                  <p:embed/>
                  <p:pic>
                    <p:nvPicPr>
                      <p:cNvPr id="23557" name="Object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40325" y="4456907"/>
                        <a:ext cx="3759200" cy="1125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7"/>
          <p:cNvSpPr/>
          <p:nvPr/>
        </p:nvSpPr>
        <p:spPr>
          <a:xfrm>
            <a:off x="453292" y="5951538"/>
            <a:ext cx="3978275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总磁场：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22478"/>
              </p:ext>
            </p:extLst>
          </p:nvPr>
        </p:nvGraphicFramePr>
        <p:xfrm>
          <a:off x="2469356" y="5884863"/>
          <a:ext cx="2643188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r:id="rId13" imgW="926465" imgH="254000" progId="Equation.3">
                  <p:embed/>
                </p:oleObj>
              </mc:Choice>
              <mc:Fallback>
                <p:oleObj r:id="rId13" imgW="926465" imgH="254000" progId="Equation.3">
                  <p:embed/>
                  <p:pic>
                    <p:nvPicPr>
                      <p:cNvPr id="17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9356" y="5884863"/>
                        <a:ext cx="2643188" cy="7334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319656"/>
              </p:ext>
            </p:extLst>
          </p:nvPr>
        </p:nvGraphicFramePr>
        <p:xfrm>
          <a:off x="5112544" y="5884863"/>
          <a:ext cx="8572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r:id="rId14" imgW="304800" imgH="254000" progId="Equation.3">
                  <p:embed/>
                </p:oleObj>
              </mc:Choice>
              <mc:Fallback>
                <p:oleObj r:id="rId14" imgW="304800" imgH="254000" progId="Equation.3">
                  <p:embed/>
                  <p:pic>
                    <p:nvPicPr>
                      <p:cNvPr id="18" name="Object 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112544" y="5884863"/>
                        <a:ext cx="857250" cy="7143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51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74005" y="203042"/>
            <a:ext cx="2378075" cy="1236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52" name="Slide Number Placeholder 1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5" grpId="0"/>
      <p:bldP spid="14" grpId="0" build="p" bldLvl="2"/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0C1888E-9B9C-E6E6-27DC-D1EDB3C250D9}"/>
              </a:ext>
            </a:extLst>
          </p:cNvPr>
          <p:cNvSpPr txBox="1"/>
          <p:nvPr/>
        </p:nvSpPr>
        <p:spPr>
          <a:xfrm>
            <a:off x="3403677" y="199760"/>
            <a:ext cx="228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物质的磁性</a:t>
            </a:r>
            <a:endParaRPr lang="zh-CN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D9A87-B5A7-2DB2-875C-E67F319D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502" y="1078121"/>
            <a:ext cx="2608996" cy="1988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A4D21426-5F7B-67E3-9BD8-0845D279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77723" y="3234416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天然磁石吸引铁屑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140CEC2-7735-38C3-DA88-0A0AE06CA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3538" y="3264843"/>
            <a:ext cx="37063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磁极之间的相互作用</a:t>
            </a:r>
            <a:endParaRPr lang="en-US" altLang="zh-CN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669BA552-45EB-8E56-63DA-1E97DFCF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857" y="1067029"/>
            <a:ext cx="2500332" cy="2010684"/>
          </a:xfrm>
          <a:prstGeom prst="rect">
            <a:avLst/>
          </a:prstGeom>
          <a:ln>
            <a:noFill/>
          </a:ln>
          <a:effectLst/>
        </p:spPr>
      </p:pic>
      <p:sp>
        <p:nvSpPr>
          <p:cNvPr id="11" name="Text Box 6">
            <a:extLst>
              <a:ext uri="{FF2B5EF4-FFF2-40B4-BE49-F238E27FC236}">
                <a16:creationId xmlns:a16="http://schemas.microsoft.com/office/drawing/2014/main" id="{1B3B2F9B-7306-A3C6-C11A-B989D502C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3244524"/>
            <a:ext cx="3581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司南</a:t>
            </a:r>
            <a:endParaRPr lang="en-US" altLang="zh-CN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CC9C40-4A89-F515-E40B-2C0E79638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" y="1086302"/>
            <a:ext cx="2863143" cy="19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EDA4198A-9C44-8C54-9931-27D128134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43" y="3716297"/>
            <a:ext cx="3625850" cy="2401888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16E1DFE6-5101-B46C-6E2C-41C960F2EEA4}"/>
              </a:ext>
            </a:extLst>
          </p:cNvPr>
          <p:cNvSpPr txBox="1"/>
          <p:nvPr/>
        </p:nvSpPr>
        <p:spPr>
          <a:xfrm>
            <a:off x="485788" y="6278146"/>
            <a:ext cx="34506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铁芯对电磁感应的影响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A942AA-C316-0C1E-0CFF-A03C4B4F2CA2}"/>
              </a:ext>
            </a:extLst>
          </p:cNvPr>
          <p:cNvSpPr/>
          <p:nvPr/>
        </p:nvSpPr>
        <p:spPr>
          <a:xfrm>
            <a:off x="4932409" y="4001471"/>
            <a:ext cx="34369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换成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Fe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Ni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和它们的合金？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F991AC-E475-5FEB-507B-BA27488C9F60}"/>
              </a:ext>
            </a:extLst>
          </p:cNvPr>
          <p:cNvSpPr/>
          <p:nvPr/>
        </p:nvSpPr>
        <p:spPr>
          <a:xfrm>
            <a:off x="4932409" y="5549282"/>
            <a:ext cx="39417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Tx/>
              <a:buSzTx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换成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Mn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Pt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Cu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F601180B-C990-EE28-014A-82E7FE3EA33C}"/>
              </a:ext>
            </a:extLst>
          </p:cNvPr>
          <p:cNvSpPr txBox="1"/>
          <p:nvPr/>
        </p:nvSpPr>
        <p:spPr>
          <a:xfrm>
            <a:off x="6117248" y="4947155"/>
            <a:ext cx="172402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指针偏转大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B37426DE-BEB0-FC6E-3988-C1B95D23606D}"/>
              </a:ext>
            </a:extLst>
          </p:cNvPr>
          <p:cNvSpPr txBox="1"/>
          <p:nvPr/>
        </p:nvSpPr>
        <p:spPr>
          <a:xfrm>
            <a:off x="5851450" y="6265171"/>
            <a:ext cx="264636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指针偏转几乎不变</a:t>
            </a:r>
          </a:p>
        </p:txBody>
      </p:sp>
    </p:spTree>
    <p:extLst>
      <p:ext uri="{BB962C8B-B14F-4D97-AF65-F5344CB8AC3E}">
        <p14:creationId xmlns:p14="http://schemas.microsoft.com/office/powerpoint/2010/main" val="25363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4" grpId="0"/>
      <p:bldP spid="9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0" y="190500"/>
            <a:ext cx="4752975" cy="600075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en-US" altLang="zh-CN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33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有介质时的磁场性质</a:t>
            </a:r>
            <a:r>
              <a:rPr lang="zh-CN" altLang="en-US" sz="33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285" y="1122901"/>
            <a:ext cx="4267200" cy="2181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70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20</a:t>
            </a:fld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69AA71-63E7-5CA0-C4B5-C5A54FA6D108}"/>
              </a:ext>
            </a:extLst>
          </p:cNvPr>
          <p:cNvSpPr txBox="1"/>
          <p:nvPr/>
        </p:nvSpPr>
        <p:spPr>
          <a:xfrm>
            <a:off x="615462" y="104121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介质的磁化过程：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8DC431-6D2D-2E51-0073-A08BBAF46F48}"/>
              </a:ext>
            </a:extLst>
          </p:cNvPr>
          <p:cNvSpPr txBox="1"/>
          <p:nvPr/>
        </p:nvSpPr>
        <p:spPr>
          <a:xfrm>
            <a:off x="457200" y="3547795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若已知磁化强度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，则可以求得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8C8C3A0-822E-C2D3-52AF-49991722C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626827"/>
              </p:ext>
            </p:extLst>
          </p:nvPr>
        </p:nvGraphicFramePr>
        <p:xfrm>
          <a:off x="5145455" y="3547795"/>
          <a:ext cx="973992" cy="462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5" imgW="507960" imgH="241200" progId="Equation.DSMT4">
                  <p:embed/>
                </p:oleObj>
              </mc:Choice>
              <mc:Fallback>
                <p:oleObj name="Equation" r:id="rId5" imgW="507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5455" y="3547795"/>
                        <a:ext cx="973992" cy="462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2FD015-F8FB-8133-F5B6-090480EAE5E9}"/>
              </a:ext>
            </a:extLst>
          </p:cNvPr>
          <p:cNvSpPr txBox="1"/>
          <p:nvPr/>
        </p:nvSpPr>
        <p:spPr>
          <a:xfrm>
            <a:off x="457200" y="4254110"/>
            <a:ext cx="68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实验表明磁化强度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由总的磁感应强度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决定。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46468B-5F85-EE12-1D1A-5D476E4E445C}"/>
              </a:ext>
            </a:extLst>
          </p:cNvPr>
          <p:cNvSpPr/>
          <p:nvPr/>
        </p:nvSpPr>
        <p:spPr>
          <a:xfrm>
            <a:off x="176883" y="786552"/>
            <a:ext cx="4175310" cy="926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5B05DF-B359-F370-2E17-713C1639E6C8}"/>
              </a:ext>
            </a:extLst>
          </p:cNvPr>
          <p:cNvSpPr txBox="1"/>
          <p:nvPr/>
        </p:nvSpPr>
        <p:spPr>
          <a:xfrm>
            <a:off x="457200" y="4971763"/>
            <a:ext cx="796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-342900">
              <a:spcBef>
                <a:spcPct val="0"/>
              </a:spcBef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磁化电流和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磁感应强度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互相牵扯，难于测量和控制。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315791" y="191965"/>
            <a:ext cx="5003555" cy="445965"/>
          </a:xfrm>
          <a:ln/>
        </p:spPr>
        <p:txBody>
          <a:bodyPr vert="horz" wrap="square" lIns="91440" tIns="45720" rIns="91440" bIns="45720" anchor="t">
            <a:noAutofit/>
          </a:bodyPr>
          <a:lstStyle/>
          <a:p>
            <a:pPr marL="0" indent="0" eaLnBrk="1" hangingPunct="1"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有介质时的安培环路定理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24769"/>
              </p:ext>
            </p:extLst>
          </p:nvPr>
        </p:nvGraphicFramePr>
        <p:xfrm>
          <a:off x="1683912" y="1065473"/>
          <a:ext cx="2166083" cy="81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r:id="rId3" imgW="1054100" imgH="381000" progId="Equation.3">
                  <p:embed/>
                </p:oleObj>
              </mc:Choice>
              <mc:Fallback>
                <p:oleObj r:id="rId3" imgW="1054100" imgH="381000" progId="Equation.3">
                  <p:embed/>
                  <p:pic>
                    <p:nvPicPr>
                      <p:cNvPr id="27652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3912" y="1065473"/>
                        <a:ext cx="2166083" cy="811571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27408"/>
              </p:ext>
            </p:extLst>
          </p:nvPr>
        </p:nvGraphicFramePr>
        <p:xfrm>
          <a:off x="3862695" y="1124558"/>
          <a:ext cx="26892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Equation" r:id="rId5" imgW="1155600" imgH="279360" progId="Equation.DSMT4">
                  <p:embed/>
                </p:oleObj>
              </mc:Choice>
              <mc:Fallback>
                <p:oleObj name="Equation" r:id="rId5" imgW="1155600" imgH="279360" progId="Equation.DSMT4">
                  <p:embed/>
                  <p:pic>
                    <p:nvPicPr>
                      <p:cNvPr id="27655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62695" y="1124558"/>
                        <a:ext cx="2689225" cy="6556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63611"/>
              </p:ext>
            </p:extLst>
          </p:nvPr>
        </p:nvGraphicFramePr>
        <p:xfrm>
          <a:off x="6454716" y="229888"/>
          <a:ext cx="240823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Equation" r:id="rId7" imgW="1002960" imgH="279360" progId="Equation.DSMT4">
                  <p:embed/>
                </p:oleObj>
              </mc:Choice>
              <mc:Fallback>
                <p:oleObj name="Equation" r:id="rId7" imgW="1002960" imgH="279360" progId="Equation.DSMT4">
                  <p:embed/>
                  <p:pic>
                    <p:nvPicPr>
                      <p:cNvPr id="27657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54716" y="229888"/>
                        <a:ext cx="2408237" cy="673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/>
          <p:cNvSpPr/>
          <p:nvPr/>
        </p:nvSpPr>
        <p:spPr>
          <a:xfrm flipH="1">
            <a:off x="6454716" y="902987"/>
            <a:ext cx="194408" cy="303501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794349"/>
              </p:ext>
            </p:extLst>
          </p:nvPr>
        </p:nvGraphicFramePr>
        <p:xfrm>
          <a:off x="2540794" y="2001765"/>
          <a:ext cx="406241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r:id="rId9" imgW="1840865" imgH="381000" progId="Equation.3">
                  <p:embed/>
                </p:oleObj>
              </mc:Choice>
              <mc:Fallback>
                <p:oleObj r:id="rId9" imgW="1840865" imgH="381000" progId="Equation.3">
                  <p:embed/>
                  <p:pic>
                    <p:nvPicPr>
                      <p:cNvPr id="27660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40794" y="2001765"/>
                        <a:ext cx="4062412" cy="8667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510483"/>
              </p:ext>
            </p:extLst>
          </p:nvPr>
        </p:nvGraphicFramePr>
        <p:xfrm>
          <a:off x="2871788" y="3130427"/>
          <a:ext cx="2838450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r:id="rId11" imgW="1371600" imgH="457200" progId="Equation.3">
                  <p:embed/>
                </p:oleObj>
              </mc:Choice>
              <mc:Fallback>
                <p:oleObj r:id="rId11" imgW="1371600" imgH="457200" progId="Equation.3">
                  <p:embed/>
                  <p:pic>
                    <p:nvPicPr>
                      <p:cNvPr id="27662" name="Object 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71788" y="3130427"/>
                        <a:ext cx="2838450" cy="97631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3" name="AutoShape 15"/>
          <p:cNvSpPr/>
          <p:nvPr/>
        </p:nvSpPr>
        <p:spPr>
          <a:xfrm>
            <a:off x="85725" y="3063752"/>
            <a:ext cx="1889125" cy="923925"/>
          </a:xfrm>
          <a:prstGeom prst="borderCallout2">
            <a:avLst>
              <a:gd name="adj1" fmla="val 8824"/>
              <a:gd name="adj2" fmla="val 104032"/>
              <a:gd name="adj3" fmla="val 8824"/>
              <a:gd name="adj4" fmla="val 119750"/>
              <a:gd name="adj5" fmla="val -22108"/>
              <a:gd name="adj6" fmla="val 135054"/>
            </a:avLst>
          </a:prstGeom>
          <a:solidFill>
            <a:schemeClr val="bg1"/>
          </a:solidFill>
          <a:ln w="19050" cap="flat" cmpd="sng">
            <a:solidFill>
              <a:schemeClr val="accent1">
                <a:lumMod val="50000"/>
              </a:schemeClr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两边同除以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再移项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7665" name="AutoShape 17"/>
          <p:cNvSpPr/>
          <p:nvPr/>
        </p:nvSpPr>
        <p:spPr>
          <a:xfrm>
            <a:off x="3371850" y="4197227"/>
            <a:ext cx="142875" cy="357188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29600"/>
              </p:ext>
            </p:extLst>
          </p:nvPr>
        </p:nvGraphicFramePr>
        <p:xfrm>
          <a:off x="2950859" y="4616931"/>
          <a:ext cx="1409700" cy="80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r:id="rId13" imgW="787400" imgH="457200" progId="Equation.3">
                  <p:embed/>
                </p:oleObj>
              </mc:Choice>
              <mc:Fallback>
                <p:oleObj r:id="rId13" imgW="787400" imgH="457200" progId="Equation.3">
                  <p:embed/>
                  <p:pic>
                    <p:nvPicPr>
                      <p:cNvPr id="27667" name="Object 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50859" y="4616931"/>
                        <a:ext cx="1409700" cy="80737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52383"/>
              </p:ext>
            </p:extLst>
          </p:nvPr>
        </p:nvGraphicFramePr>
        <p:xfrm>
          <a:off x="4360559" y="4647613"/>
          <a:ext cx="2482663" cy="79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4" r:id="rId15" imgW="1117600" imgH="368300" progId="Equation.3">
                  <p:embed/>
                </p:oleObj>
              </mc:Choice>
              <mc:Fallback>
                <p:oleObj r:id="rId15" imgW="1117600" imgH="368300" progId="Equation.3">
                  <p:embed/>
                  <p:pic>
                    <p:nvPicPr>
                      <p:cNvPr id="27669" name="Object 2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60559" y="4647613"/>
                        <a:ext cx="2482663" cy="79922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2"/>
          <p:cNvSpPr txBox="1"/>
          <p:nvPr/>
        </p:nvSpPr>
        <p:spPr>
          <a:xfrm>
            <a:off x="157285" y="4734771"/>
            <a:ext cx="28575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定义：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磁场强度</a:t>
            </a:r>
          </a:p>
        </p:txBody>
      </p:sp>
      <p:sp>
        <p:nvSpPr>
          <p:cNvPr id="43025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21</a:t>
            </a:fld>
            <a:endParaRPr lang="en-US" altLang="zh-CN" sz="14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2C4B18B-D285-B66E-AD77-D4BD1AE3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3223" y="4667175"/>
            <a:ext cx="2123954" cy="75713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有磁介质时的安培环路定理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3768EE9-DA36-1606-7148-1D8F5DE440F6}"/>
              </a:ext>
            </a:extLst>
          </p:cNvPr>
          <p:cNvSpPr txBox="1">
            <a:spLocks noChangeArrowheads="1"/>
          </p:cNvSpPr>
          <p:nvPr/>
        </p:nvSpPr>
        <p:spPr>
          <a:xfrm>
            <a:off x="11240" y="5621669"/>
            <a:ext cx="9478108" cy="2808288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1" i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是一个辅助矢量单位，单位：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A/m;   CGSM</a:t>
            </a:r>
            <a:r>
              <a:rPr kumimoji="1"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单位制：</a:t>
            </a:r>
            <a:r>
              <a:rPr kumimoji="1" lang="en-US" altLang="zh-CN" sz="2400" b="1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Oe</a:t>
            </a:r>
            <a:endParaRPr kumimoji="1" lang="en-US" altLang="zh-CN" sz="24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9C374F-7FF6-D0F8-C6C6-0C31989186B1}"/>
              </a:ext>
            </a:extLst>
          </p:cNvPr>
          <p:cNvSpPr/>
          <p:nvPr/>
        </p:nvSpPr>
        <p:spPr>
          <a:xfrm>
            <a:off x="315791" y="759279"/>
            <a:ext cx="4704313" cy="10667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AutoShape 17">
            <a:extLst>
              <a:ext uri="{FF2B5EF4-FFF2-40B4-BE49-F238E27FC236}">
                <a16:creationId xmlns:a16="http://schemas.microsoft.com/office/drawing/2014/main" id="{A6307762-1AFE-FE49-AA4C-268CE28A4E58}"/>
              </a:ext>
            </a:extLst>
          </p:cNvPr>
          <p:cNvSpPr/>
          <p:nvPr/>
        </p:nvSpPr>
        <p:spPr>
          <a:xfrm rot="16200000">
            <a:off x="2314750" y="3372634"/>
            <a:ext cx="246477" cy="628007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75307DA1-884C-4D73-89D6-3172F9D05A42}"/>
              </a:ext>
            </a:extLst>
          </p:cNvPr>
          <p:cNvSpPr txBox="1"/>
          <p:nvPr/>
        </p:nvSpPr>
        <p:spPr>
          <a:xfrm>
            <a:off x="85725" y="6235612"/>
            <a:ext cx="2514600" cy="461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spcBef>
                <a:spcPct val="50000"/>
              </a:spcBef>
              <a:buClr>
                <a:srgbClr val="990033"/>
              </a:buClr>
              <a:buSzPct val="80000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真空中，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M=0,</a:t>
            </a:r>
          </a:p>
        </p:txBody>
      </p:sp>
      <p:graphicFrame>
        <p:nvGraphicFramePr>
          <p:cNvPr id="21" name="Object 30">
            <a:extLst>
              <a:ext uri="{FF2B5EF4-FFF2-40B4-BE49-F238E27FC236}">
                <a16:creationId xmlns:a16="http://schemas.microsoft.com/office/drawing/2014/main" id="{8FA908D3-9137-4F4E-BA1B-A99292A02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374510"/>
              </p:ext>
            </p:extLst>
          </p:nvPr>
        </p:nvGraphicFramePr>
        <p:xfrm>
          <a:off x="2766953" y="6180694"/>
          <a:ext cx="1295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7" imgW="571320" imgH="253800" progId="Equation.DSMT4">
                  <p:embed/>
                </p:oleObj>
              </mc:Choice>
              <mc:Fallback>
                <p:oleObj name="Equation" r:id="rId17" imgW="571320" imgH="253800" progId="Equation.DSMT4">
                  <p:embed/>
                  <p:pic>
                    <p:nvPicPr>
                      <p:cNvPr id="29726" name="Object 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66953" y="6180694"/>
                        <a:ext cx="1295400" cy="571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uiExpand="1" build="p" animBg="1"/>
      <p:bldP spid="27663" grpId="0" animBg="1"/>
      <p:bldP spid="27665" grpId="0" animBg="1"/>
      <p:bldP spid="27670" grpId="0"/>
      <p:bldP spid="2" grpId="0" animBg="1"/>
      <p:bldP spid="3" grpId="0" build="p" bldLvl="5"/>
      <p:bldP spid="4" grpId="0" animBg="1"/>
      <p:bldP spid="5" grpId="0" animBg="1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627097"/>
              </p:ext>
            </p:extLst>
          </p:nvPr>
        </p:nvGraphicFramePr>
        <p:xfrm>
          <a:off x="3486159" y="1478164"/>
          <a:ext cx="2243025" cy="870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Equation" r:id="rId3" imgW="927100" imgH="368300" progId="Equation.DSMT4">
                  <p:embed/>
                </p:oleObj>
              </mc:Choice>
              <mc:Fallback>
                <p:oleObj name="Equation" r:id="rId3" imgW="927100" imgH="368300" progId="Equation.DSMT4">
                  <p:embed/>
                  <p:pic>
                    <p:nvPicPr>
                      <p:cNvPr id="44036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6159" y="1478164"/>
                        <a:ext cx="2243025" cy="87067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22</a:t>
            </a:fld>
            <a:endParaRPr lang="en-US" altLang="zh-CN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90F91A6-BBD4-9A60-DE29-BB60CE662307}"/>
              </a:ext>
            </a:extLst>
          </p:cNvPr>
          <p:cNvSpPr txBox="1"/>
          <p:nvPr/>
        </p:nvSpPr>
        <p:spPr>
          <a:xfrm>
            <a:off x="380467" y="2373116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高斯定理：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3894F11-1F42-0995-30F4-28EE4D0C96FF}"/>
              </a:ext>
            </a:extLst>
          </p:cNvPr>
          <p:cNvSpPr txBox="1">
            <a:spLocks/>
          </p:cNvSpPr>
          <p:nvPr/>
        </p:nvSpPr>
        <p:spPr>
          <a:xfrm>
            <a:off x="354715" y="3182082"/>
            <a:ext cx="3335310" cy="685800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传导电流产生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D2213E76-00DA-23C7-5DE8-967D6777DE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76873"/>
              </p:ext>
            </p:extLst>
          </p:nvPr>
        </p:nvGraphicFramePr>
        <p:xfrm>
          <a:off x="713421" y="3712831"/>
          <a:ext cx="19859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Equation" r:id="rId5" imgW="863280" imgH="380880" progId="Equation.DSMT4">
                  <p:embed/>
                </p:oleObj>
              </mc:Choice>
              <mc:Fallback>
                <p:oleObj name="Equation" r:id="rId5" imgW="863280" imgH="38088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6C47C4A-9B7E-BDC0-2A6B-015B4C64D5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3421" y="3712831"/>
                        <a:ext cx="1985963" cy="909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820824DA-9AF3-5761-9172-0E6F51EAE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5412221"/>
              </p:ext>
            </p:extLst>
          </p:nvPr>
        </p:nvGraphicFramePr>
        <p:xfrm>
          <a:off x="781927" y="5195591"/>
          <a:ext cx="1848949" cy="816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Equation" r:id="rId7" imgW="812520" imgH="380880" progId="Equation.DSMT4">
                  <p:embed/>
                </p:oleObj>
              </mc:Choice>
              <mc:Fallback>
                <p:oleObj name="Equation" r:id="rId7" imgW="812520" imgH="380880" progId="Equation.DSMT4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510AF854-D836-3C66-AD0B-31D55A2D3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927" y="5195591"/>
                        <a:ext cx="1848949" cy="8163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3D080CAD-4E37-E5E7-B584-208DC38A6661}"/>
              </a:ext>
            </a:extLst>
          </p:cNvPr>
          <p:cNvSpPr/>
          <p:nvPr/>
        </p:nvSpPr>
        <p:spPr>
          <a:xfrm>
            <a:off x="352459" y="4538287"/>
            <a:ext cx="2707888" cy="52335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磁化电流产生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B’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88DA5AA-2A9C-1A90-A7F8-F31F3DBDA598}"/>
              </a:ext>
            </a:extLst>
          </p:cNvPr>
          <p:cNvGrpSpPr/>
          <p:nvPr/>
        </p:nvGrpSpPr>
        <p:grpSpPr>
          <a:xfrm>
            <a:off x="3181515" y="4002849"/>
            <a:ext cx="2366117" cy="1544030"/>
            <a:chOff x="5259293" y="3805244"/>
            <a:chExt cx="2366117" cy="1544030"/>
          </a:xfrm>
        </p:grpSpPr>
        <p:sp>
          <p:nvSpPr>
            <p:cNvPr id="8" name="右大括号 7">
              <a:extLst>
                <a:ext uri="{FF2B5EF4-FFF2-40B4-BE49-F238E27FC236}">
                  <a16:creationId xmlns:a16="http://schemas.microsoft.com/office/drawing/2014/main" id="{C8542E1C-79D1-6703-B8C8-EBD4B53AE790}"/>
                </a:ext>
              </a:extLst>
            </p:cNvPr>
            <p:cNvSpPr/>
            <p:nvPr/>
          </p:nvSpPr>
          <p:spPr>
            <a:xfrm>
              <a:off x="5259293" y="3805244"/>
              <a:ext cx="246184" cy="1544030"/>
            </a:xfrm>
            <a:prstGeom prst="rightBrac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" name="Object 5">
              <a:extLst>
                <a:ext uri="{FF2B5EF4-FFF2-40B4-BE49-F238E27FC236}">
                  <a16:creationId xmlns:a16="http://schemas.microsoft.com/office/drawing/2014/main" id="{34A4A13C-743F-5D4C-92A2-CBA367825C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942406"/>
                </p:ext>
              </p:extLst>
            </p:nvPr>
          </p:nvGraphicFramePr>
          <p:xfrm>
            <a:off x="5669610" y="4227111"/>
            <a:ext cx="1955800" cy="979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5" name="Equation" r:id="rId9" imgW="761760" imgH="380880" progId="Equation.DSMT4">
                    <p:embed/>
                  </p:oleObj>
                </mc:Choice>
                <mc:Fallback>
                  <p:oleObj name="Equation" r:id="rId9" imgW="761760" imgH="380880" progId="Equation.DSMT4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77D9DEC1-2004-5122-1946-11F5A21E67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669610" y="4227111"/>
                          <a:ext cx="1955800" cy="979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BE43A46-79FB-71FF-7DA7-C77C018D3C5B}"/>
              </a:ext>
            </a:extLst>
          </p:cNvPr>
          <p:cNvSpPr txBox="1"/>
          <p:nvPr/>
        </p:nvSpPr>
        <p:spPr>
          <a:xfrm>
            <a:off x="380467" y="148952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环路定理：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A917FA-B35B-F49A-9E92-FC1DBC9FA756}"/>
              </a:ext>
            </a:extLst>
          </p:cNvPr>
          <p:cNvGrpSpPr/>
          <p:nvPr/>
        </p:nvGrpSpPr>
        <p:grpSpPr>
          <a:xfrm>
            <a:off x="5783707" y="1535816"/>
            <a:ext cx="2142279" cy="547321"/>
            <a:chOff x="5855676" y="1586258"/>
            <a:chExt cx="2142279" cy="547321"/>
          </a:xfrm>
        </p:grpSpPr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45235BFD-DFE7-DC89-BD5B-DB071892032F}"/>
                </a:ext>
              </a:extLst>
            </p:cNvPr>
            <p:cNvSpPr/>
            <p:nvPr/>
          </p:nvSpPr>
          <p:spPr>
            <a:xfrm>
              <a:off x="5855676" y="1713804"/>
              <a:ext cx="538753" cy="2637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1B050B3B-2195-9A68-09C8-172267D564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7807271"/>
                </p:ext>
              </p:extLst>
            </p:nvPr>
          </p:nvGraphicFramePr>
          <p:xfrm>
            <a:off x="6492822" y="1586258"/>
            <a:ext cx="1505133" cy="547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6" name="Equation" r:id="rId11" imgW="698400" imgH="253800" progId="Equation.DSMT4">
                    <p:embed/>
                  </p:oleObj>
                </mc:Choice>
                <mc:Fallback>
                  <p:oleObj name="Equation" r:id="rId11" imgW="69840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492822" y="1586258"/>
                          <a:ext cx="1505133" cy="547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0E76A3C3-B580-893F-B1D0-1E38D3EF29B9}"/>
              </a:ext>
            </a:extLst>
          </p:cNvPr>
          <p:cNvGrpSpPr/>
          <p:nvPr/>
        </p:nvGrpSpPr>
        <p:grpSpPr>
          <a:xfrm>
            <a:off x="5717548" y="4457260"/>
            <a:ext cx="1938215" cy="457200"/>
            <a:chOff x="5717548" y="4457260"/>
            <a:chExt cx="1938215" cy="457200"/>
          </a:xfrm>
        </p:grpSpPr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B3202903-A874-BF62-BB4C-8B7CB26B72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9318980"/>
                </p:ext>
              </p:extLst>
            </p:nvPr>
          </p:nvGraphicFramePr>
          <p:xfrm>
            <a:off x="6472422" y="4457260"/>
            <a:ext cx="1183341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7" name="Equation" r:id="rId13" imgW="558720" imgH="215640" progId="Equation.DSMT4">
                    <p:embed/>
                  </p:oleObj>
                </mc:Choice>
                <mc:Fallback>
                  <p:oleObj name="Equation" r:id="rId13" imgW="55872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472422" y="4457260"/>
                          <a:ext cx="1183341" cy="457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箭头: 右 19">
              <a:extLst>
                <a:ext uri="{FF2B5EF4-FFF2-40B4-BE49-F238E27FC236}">
                  <a16:creationId xmlns:a16="http://schemas.microsoft.com/office/drawing/2014/main" id="{6A8DC0F8-7871-E87A-755C-5439DC7F1E03}"/>
                </a:ext>
              </a:extLst>
            </p:cNvPr>
            <p:cNvSpPr/>
            <p:nvPr/>
          </p:nvSpPr>
          <p:spPr>
            <a:xfrm>
              <a:off x="5717548" y="4613268"/>
              <a:ext cx="538753" cy="2637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31">
            <a:extLst>
              <a:ext uri="{FF2B5EF4-FFF2-40B4-BE49-F238E27FC236}">
                <a16:creationId xmlns:a16="http://schemas.microsoft.com/office/drawing/2014/main" id="{A9C98EDC-9D32-AF18-BF09-ED67D98CCFDC}"/>
              </a:ext>
            </a:extLst>
          </p:cNvPr>
          <p:cNvSpPr/>
          <p:nvPr/>
        </p:nvSpPr>
        <p:spPr>
          <a:xfrm>
            <a:off x="226847" y="847718"/>
            <a:ext cx="3791238" cy="99531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B2A96-11D6-8FD2-D17E-114B3BABA08F}"/>
              </a:ext>
            </a:extLst>
          </p:cNvPr>
          <p:cNvSpPr txBox="1"/>
          <p:nvPr/>
        </p:nvSpPr>
        <p:spPr>
          <a:xfrm>
            <a:off x="226847" y="16374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磁场的两个基本定理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9B8E97-20CA-A83F-EAE4-DFE18BCDC649}"/>
              </a:ext>
            </a:extLst>
          </p:cNvPr>
          <p:cNvSpPr/>
          <p:nvPr/>
        </p:nvSpPr>
        <p:spPr>
          <a:xfrm>
            <a:off x="3482221" y="1274885"/>
            <a:ext cx="2203093" cy="412931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FA0D48-EA92-4F6E-96DF-B0F3763B2824}"/>
              </a:ext>
            </a:extLst>
          </p:cNvPr>
          <p:cNvSpPr/>
          <p:nvPr/>
        </p:nvSpPr>
        <p:spPr>
          <a:xfrm>
            <a:off x="6374573" y="1274885"/>
            <a:ext cx="1635219" cy="4129318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05D7461-86E4-910F-2DF8-FF1FBDECDBC2}"/>
              </a:ext>
            </a:extLst>
          </p:cNvPr>
          <p:cNvSpPr txBox="1"/>
          <p:nvPr/>
        </p:nvSpPr>
        <p:spPr>
          <a:xfrm>
            <a:off x="3899785" y="55205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积分形式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16CDAE-4B02-4422-9CFB-AFF3F5A9AC70}"/>
              </a:ext>
            </a:extLst>
          </p:cNvPr>
          <p:cNvSpPr txBox="1"/>
          <p:nvPr/>
        </p:nvSpPr>
        <p:spPr>
          <a:xfrm>
            <a:off x="6638184" y="552050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微分形式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14" grpId="0"/>
      <p:bldP spid="13" grpId="0" animBg="1"/>
      <p:bldP spid="21" grpId="0" animBg="1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215960" y="65617"/>
            <a:ext cx="3929062" cy="641350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algn="just" eaLnBrk="1" hangingPunct="1"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的关系  </a:t>
            </a:r>
            <a:endParaRPr lang="zh-CN" altLang="en-US" sz="3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81270" y="3429000"/>
            <a:ext cx="8792857" cy="6096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pPr marL="0" indent="0" eaLnBrk="1" hangingPunct="1"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实验表明，对于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各向同性线性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磁介质，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的关系可表示为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991191"/>
              </p:ext>
            </p:extLst>
          </p:nvPr>
        </p:nvGraphicFramePr>
        <p:xfrm>
          <a:off x="2284333" y="3955405"/>
          <a:ext cx="1752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29701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4333" y="3955405"/>
                        <a:ext cx="1752600" cy="5937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740493"/>
              </p:ext>
            </p:extLst>
          </p:nvPr>
        </p:nvGraphicFramePr>
        <p:xfrm>
          <a:off x="937035" y="4643915"/>
          <a:ext cx="27828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5" imgW="1002960" imgH="253800" progId="Equation.DSMT4">
                  <p:embed/>
                </p:oleObj>
              </mc:Choice>
              <mc:Fallback>
                <p:oleObj name="Equation" r:id="rId5" imgW="1002960" imgH="253800" progId="Equation.DSMT4">
                  <p:embed/>
                  <p:pic>
                    <p:nvPicPr>
                      <p:cNvPr id="29705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7035" y="4643915"/>
                        <a:ext cx="2782887" cy="7127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836850"/>
              </p:ext>
            </p:extLst>
          </p:nvPr>
        </p:nvGraphicFramePr>
        <p:xfrm>
          <a:off x="3719922" y="4643915"/>
          <a:ext cx="413702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7" imgW="1473120" imgH="253800" progId="Equation.DSMT4">
                  <p:embed/>
                </p:oleObj>
              </mc:Choice>
              <mc:Fallback>
                <p:oleObj name="Equation" r:id="rId7" imgW="1473120" imgH="253800" progId="Equation.DSMT4">
                  <p:embed/>
                  <p:pic>
                    <p:nvPicPr>
                      <p:cNvPr id="29707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19922" y="4643915"/>
                        <a:ext cx="4137025" cy="7127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9" name="AutoShape 13"/>
          <p:cNvSpPr/>
          <p:nvPr/>
        </p:nvSpPr>
        <p:spPr>
          <a:xfrm>
            <a:off x="8354626" y="3945706"/>
            <a:ext cx="563563" cy="1981200"/>
          </a:xfrm>
          <a:prstGeom prst="borderCallout2">
            <a:avLst>
              <a:gd name="adj1" fmla="val 5769"/>
              <a:gd name="adj2" fmla="val -13523"/>
              <a:gd name="adj3" fmla="val 5769"/>
              <a:gd name="adj4" fmla="val -32676"/>
              <a:gd name="adj5" fmla="val 45486"/>
              <a:gd name="adj6" fmla="val -205769"/>
            </a:avLst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相对磁导率</a:t>
            </a:r>
          </a:p>
        </p:txBody>
      </p:sp>
      <p:sp>
        <p:nvSpPr>
          <p:cNvPr id="45076" name="矩形 31"/>
          <p:cNvSpPr/>
          <p:nvPr/>
        </p:nvSpPr>
        <p:spPr>
          <a:xfrm>
            <a:off x="215961" y="647172"/>
            <a:ext cx="2747048" cy="153457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81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23</a:t>
            </a:fld>
            <a:endParaRPr lang="en-US" altLang="zh-CN" sz="1400" dirty="0"/>
          </a:p>
        </p:txBody>
      </p:sp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660837C0-2794-EB83-D4E0-9D0538A4A2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16907"/>
              </p:ext>
            </p:extLst>
          </p:nvPr>
        </p:nvGraphicFramePr>
        <p:xfrm>
          <a:off x="4016681" y="1567529"/>
          <a:ext cx="304958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r:id="rId9" imgW="1078865" imgH="266700" progId="Equation.3">
                  <p:embed/>
                </p:oleObj>
              </mc:Choice>
              <mc:Fallback>
                <p:oleObj r:id="rId9" imgW="1078865" imgH="266700" progId="Equation.3">
                  <p:embed/>
                  <p:pic>
                    <p:nvPicPr>
                      <p:cNvPr id="4" name="Object 8">
                        <a:extLst>
                          <a:ext uri="{FF2B5EF4-FFF2-40B4-BE49-F238E27FC236}">
                            <a16:creationId xmlns:a16="http://schemas.microsoft.com/office/drawing/2014/main" id="{2DA068F1-67DA-6BB7-EC60-7141738917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16681" y="1567529"/>
                        <a:ext cx="3049587" cy="754063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78092A2-A7AD-7EB4-3A5F-C57310E64FEB}"/>
              </a:ext>
            </a:extLst>
          </p:cNvPr>
          <p:cNvSpPr/>
          <p:nvPr/>
        </p:nvSpPr>
        <p:spPr>
          <a:xfrm>
            <a:off x="111918" y="1032541"/>
            <a:ext cx="8639175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问题 ：已知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,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可能求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2D5BFD-9AA2-C150-8CBF-B0342346D514}"/>
              </a:ext>
            </a:extLst>
          </p:cNvPr>
          <p:cNvSpPr/>
          <p:nvPr/>
        </p:nvSpPr>
        <p:spPr>
          <a:xfrm>
            <a:off x="-193065" y="2686077"/>
            <a:ext cx="9337065" cy="4247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00100" lvl="1" indent="-342900" algn="just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需要补充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的关系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18903CF-70B6-FF6B-595C-615ED17C4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708798"/>
              </p:ext>
            </p:extLst>
          </p:nvPr>
        </p:nvGraphicFramePr>
        <p:xfrm>
          <a:off x="1503149" y="1562611"/>
          <a:ext cx="1967950" cy="763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r:id="rId11" imgW="927100" imgH="368300" progId="Equation.3">
                  <p:embed/>
                </p:oleObj>
              </mc:Choice>
              <mc:Fallback>
                <p:oleObj r:id="rId11" imgW="927100" imgH="368300" progId="Equation.3">
                  <p:embed/>
                  <p:pic>
                    <p:nvPicPr>
                      <p:cNvPr id="44036" name="Object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03149" y="1562611"/>
                        <a:ext cx="1967950" cy="76389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770C919-F179-16E4-604B-13098D9D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18765"/>
              </p:ext>
            </p:extLst>
          </p:nvPr>
        </p:nvGraphicFramePr>
        <p:xfrm>
          <a:off x="4272616" y="3970815"/>
          <a:ext cx="2182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3" imgW="901440" imgH="228600" progId="Equation.DSMT4">
                  <p:embed/>
                </p:oleObj>
              </mc:Choice>
              <mc:Fallback>
                <p:oleObj name="Equation" r:id="rId13" imgW="901440" imgH="228600" progId="Equation.DSMT4">
                  <p:embed/>
                  <p:pic>
                    <p:nvPicPr>
                      <p:cNvPr id="29701" name="Object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72616" y="3970815"/>
                        <a:ext cx="2182812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C6F08CAE-7123-B481-F254-35718EA96861}"/>
              </a:ext>
            </a:extLst>
          </p:cNvPr>
          <p:cNvSpPr txBox="1"/>
          <p:nvPr/>
        </p:nvSpPr>
        <p:spPr>
          <a:xfrm>
            <a:off x="3956180" y="999108"/>
            <a:ext cx="4690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但因为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未知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依旧无法求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EFBC59-20A8-8AAC-0D04-C1ED9E3FF280}"/>
              </a:ext>
            </a:extLst>
          </p:cNvPr>
          <p:cNvSpPr txBox="1"/>
          <p:nvPr/>
        </p:nvSpPr>
        <p:spPr>
          <a:xfrm>
            <a:off x="314648" y="5541734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磁介质中问题的求解思路：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2D24C0-A30F-66A8-63EB-B69C3ABB94B7}"/>
              </a:ext>
            </a:extLst>
          </p:cNvPr>
          <p:cNvGrpSpPr/>
          <p:nvPr/>
        </p:nvGrpSpPr>
        <p:grpSpPr>
          <a:xfrm>
            <a:off x="5994737" y="5494749"/>
            <a:ext cx="1118900" cy="519508"/>
            <a:chOff x="6107040" y="4921639"/>
            <a:chExt cx="1118900" cy="519508"/>
          </a:xfrm>
        </p:grpSpPr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9EB999A1-ACE4-020B-EEAA-2B8B48C46B9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6455105"/>
                </p:ext>
              </p:extLst>
            </p:nvPr>
          </p:nvGraphicFramePr>
          <p:xfrm>
            <a:off x="6460350" y="4921639"/>
            <a:ext cx="765590" cy="519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1" name="Equation" r:id="rId15" imgW="355320" imgH="241200" progId="Equation.DSMT4">
                    <p:embed/>
                  </p:oleObj>
                </mc:Choice>
                <mc:Fallback>
                  <p:oleObj name="Equation" r:id="rId15" imgW="35532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460350" y="4921639"/>
                          <a:ext cx="765590" cy="5195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0232C61F-F5D3-1E4C-7E45-15436526C7B8}"/>
                </a:ext>
              </a:extLst>
            </p:cNvPr>
            <p:cNvSpPr/>
            <p:nvPr/>
          </p:nvSpPr>
          <p:spPr>
            <a:xfrm>
              <a:off x="6107040" y="5091154"/>
              <a:ext cx="349444" cy="2329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9B02CF1-122B-4F4C-A072-E73269E5B99A}"/>
              </a:ext>
            </a:extLst>
          </p:cNvPr>
          <p:cNvGrpSpPr/>
          <p:nvPr/>
        </p:nvGrpSpPr>
        <p:grpSpPr>
          <a:xfrm>
            <a:off x="3866754" y="5490883"/>
            <a:ext cx="2142018" cy="512516"/>
            <a:chOff x="3979057" y="4917773"/>
            <a:chExt cx="2142018" cy="512516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2F65F1F6-A447-7017-43D3-C813542504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9554968"/>
                </p:ext>
              </p:extLst>
            </p:nvPr>
          </p:nvGraphicFramePr>
          <p:xfrm>
            <a:off x="5699044" y="4917773"/>
            <a:ext cx="422031" cy="482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2" name="Equation" r:id="rId17" imgW="177480" imgH="203040" progId="Equation.DSMT4">
                    <p:embed/>
                  </p:oleObj>
                </mc:Choice>
                <mc:Fallback>
                  <p:oleObj name="Equation" r:id="rId17" imgW="1774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99044" y="4917773"/>
                          <a:ext cx="422031" cy="4823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5335520-6FA3-D094-569C-DD364390557F}"/>
                </a:ext>
              </a:extLst>
            </p:cNvPr>
            <p:cNvSpPr txBox="1"/>
            <p:nvPr/>
          </p:nvSpPr>
          <p:spPr>
            <a:xfrm>
              <a:off x="3979057" y="4968624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环路定理</a:t>
              </a: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D3DD1C8A-1F4D-D3CD-B19C-6AF2743464C1}"/>
                </a:ext>
              </a:extLst>
            </p:cNvPr>
            <p:cNvSpPr/>
            <p:nvPr/>
          </p:nvSpPr>
          <p:spPr>
            <a:xfrm>
              <a:off x="5349600" y="5091621"/>
              <a:ext cx="349444" cy="23295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0235174-E8EC-C154-2296-F40ACCDA33FE}"/>
              </a:ext>
            </a:extLst>
          </p:cNvPr>
          <p:cNvGrpSpPr/>
          <p:nvPr/>
        </p:nvGrpSpPr>
        <p:grpSpPr>
          <a:xfrm>
            <a:off x="7066268" y="5486474"/>
            <a:ext cx="669341" cy="465925"/>
            <a:chOff x="7178571" y="4913364"/>
            <a:chExt cx="669341" cy="465925"/>
          </a:xfrm>
        </p:grpSpPr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5129502F-A60E-EB0D-4CA8-662807E899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317700"/>
                </p:ext>
              </p:extLst>
            </p:nvPr>
          </p:nvGraphicFramePr>
          <p:xfrm>
            <a:off x="7498468" y="4913364"/>
            <a:ext cx="349444" cy="46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93" name="Equation" r:id="rId19" imgW="152280" imgH="203040" progId="Equation.DSMT4">
                    <p:embed/>
                  </p:oleObj>
                </mc:Choice>
                <mc:Fallback>
                  <p:oleObj name="Equation" r:id="rId19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98468" y="4913364"/>
                          <a:ext cx="349444" cy="46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箭头: 右 17">
              <a:extLst>
                <a:ext uri="{FF2B5EF4-FFF2-40B4-BE49-F238E27FC236}">
                  <a16:creationId xmlns:a16="http://schemas.microsoft.com/office/drawing/2014/main" id="{A0AE6891-516A-4AC8-6787-D011C807149D}"/>
                </a:ext>
              </a:extLst>
            </p:cNvPr>
            <p:cNvSpPr/>
            <p:nvPr/>
          </p:nvSpPr>
          <p:spPr>
            <a:xfrm>
              <a:off x="7178571" y="5092862"/>
              <a:ext cx="349444" cy="2499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nimBg="1"/>
      <p:bldP spid="29709" grpId="0" animBg="1"/>
      <p:bldP spid="3" grpId="0"/>
      <p:bldP spid="4" grpId="0"/>
      <p:bldP spid="8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/>
          <p:nvPr/>
        </p:nvSpPr>
        <p:spPr>
          <a:xfrm>
            <a:off x="270363" y="346870"/>
            <a:ext cx="7106383" cy="641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磁化率</a:t>
            </a:r>
            <a:r>
              <a:rPr lang="zh-CN" altLang="en-US" sz="36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36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36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地位和作用类似于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i="1" baseline="-250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/>
          <p:nvPr/>
        </p:nvSpPr>
        <p:spPr>
          <a:xfrm>
            <a:off x="-4763" y="876300"/>
            <a:ext cx="8929688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各向同性线性介质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来讲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是一个没有量纲的标量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均匀介质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是常数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非均匀介质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: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是介质中各点坐标的函数</a:t>
            </a:r>
          </a:p>
          <a:p>
            <a:pPr marL="342900" lvl="0" indent="-3429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对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各向异性磁介质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8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会因为方位不同而不同，是张量 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如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铁磁质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不成正比关系，甚至也不是单值关系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非线性单值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关系时，虽然仍可用上述关系式来定义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但它们都不是恒量，而是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的函数，且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FontTx/>
              <a:buNone/>
            </a:pP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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&gt;&gt;1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，其数量级为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～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10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以上</a:t>
            </a:r>
          </a:p>
          <a:p>
            <a:pPr marL="742950" lvl="1" indent="-285750" eaLnBrk="1" hangingPunct="1">
              <a:lnSpc>
                <a:spcPct val="125000"/>
              </a:lnSpc>
              <a:buClrTx/>
              <a:buSzTx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当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H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无单值关系时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457200" lvl="1" indent="0" eaLnBrk="1" hangingPunct="1">
              <a:lnSpc>
                <a:spcPct val="125000"/>
              </a:lnSpc>
              <a:buClrTx/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不再用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</a:t>
            </a:r>
            <a:r>
              <a:rPr lang="en-US" altLang="zh-CN" sz="24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、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的概念了 </a:t>
            </a:r>
          </a:p>
        </p:txBody>
      </p:sp>
      <p:sp>
        <p:nvSpPr>
          <p:cNvPr id="46085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24</a:t>
            </a:fld>
            <a:endParaRPr lang="en-US" altLang="zh-CN" sz="1400" dirty="0"/>
          </a:p>
        </p:txBody>
      </p:sp>
      <p:pic>
        <p:nvPicPr>
          <p:cNvPr id="5" name="Picture 1031">
            <a:extLst>
              <a:ext uri="{FF2B5EF4-FFF2-40B4-BE49-F238E27FC236}">
                <a16:creationId xmlns:a16="http://schemas.microsoft.com/office/drawing/2014/main" id="{89EF3D57-1E83-4FED-8B01-F51D436A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734" y="4637283"/>
            <a:ext cx="2284024" cy="222071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091419"/>
              </p:ext>
            </p:extLst>
          </p:nvPr>
        </p:nvGraphicFramePr>
        <p:xfrm>
          <a:off x="167056" y="310823"/>
          <a:ext cx="8410086" cy="161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3" imgW="3568680" imgH="711000" progId="Equation.DSMT4">
                  <p:embed/>
                </p:oleObj>
              </mc:Choice>
              <mc:Fallback>
                <p:oleObj name="Equation" r:id="rId3" imgW="3568680" imgH="711000" progId="Equation.DSMT4">
                  <p:embed/>
                  <p:pic>
                    <p:nvPicPr>
                      <p:cNvPr id="32772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056" y="310823"/>
                        <a:ext cx="8410086" cy="161047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691662"/>
              </p:ext>
            </p:extLst>
          </p:nvPr>
        </p:nvGraphicFramePr>
        <p:xfrm>
          <a:off x="296983" y="2029620"/>
          <a:ext cx="4543425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r:id="rId5" imgW="1676400" imgH="609600" progId="Equation.DSMT4">
                  <p:embed/>
                </p:oleObj>
              </mc:Choice>
              <mc:Fallback>
                <p:oleObj r:id="rId5" imgW="1676400" imgH="609600" progId="Equation.DSMT4">
                  <p:embed/>
                  <p:pic>
                    <p:nvPicPr>
                      <p:cNvPr id="32773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6983" y="2029620"/>
                        <a:ext cx="4543425" cy="155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6871"/>
              </p:ext>
            </p:extLst>
          </p:nvPr>
        </p:nvGraphicFramePr>
        <p:xfrm>
          <a:off x="1175663" y="3377041"/>
          <a:ext cx="27860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r:id="rId7" imgW="1104265" imgH="393700" progId="Equation.3">
                  <p:embed/>
                </p:oleObj>
              </mc:Choice>
              <mc:Fallback>
                <p:oleObj r:id="rId7" imgW="1104265" imgH="393700" progId="Equation.3">
                  <p:embed/>
                  <p:pic>
                    <p:nvPicPr>
                      <p:cNvPr id="32774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75663" y="3377041"/>
                        <a:ext cx="2786063" cy="993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363574"/>
              </p:ext>
            </p:extLst>
          </p:nvPr>
        </p:nvGraphicFramePr>
        <p:xfrm>
          <a:off x="453048" y="5202031"/>
          <a:ext cx="3832589" cy="1148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r:id="rId9" imgW="1524000" imgH="457200" progId="Equation.DSMT4">
                  <p:embed/>
                </p:oleObj>
              </mc:Choice>
              <mc:Fallback>
                <p:oleObj r:id="rId9" imgW="1524000" imgH="457200" progId="Equation.DSMT4">
                  <p:embed/>
                  <p:pic>
                    <p:nvPicPr>
                      <p:cNvPr id="32775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3048" y="5202031"/>
                        <a:ext cx="3832589" cy="1148011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72307"/>
              </p:ext>
            </p:extLst>
          </p:nvPr>
        </p:nvGraphicFramePr>
        <p:xfrm>
          <a:off x="453048" y="4401637"/>
          <a:ext cx="6783021" cy="546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11" imgW="2832100" imgH="228600" progId="Equation.DSMT4">
                  <p:embed/>
                </p:oleObj>
              </mc:Choice>
              <mc:Fallback>
                <p:oleObj name="Equation" r:id="rId11" imgW="2832100" imgH="228600" progId="Equation.DSMT4">
                  <p:embed/>
                  <p:pic>
                    <p:nvPicPr>
                      <p:cNvPr id="32777" name="Object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3048" y="4401637"/>
                        <a:ext cx="6783021" cy="54667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587099"/>
              </p:ext>
            </p:extLst>
          </p:nvPr>
        </p:nvGraphicFramePr>
        <p:xfrm>
          <a:off x="4506792" y="5202031"/>
          <a:ext cx="40703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3" imgW="1638000" imgH="457200" progId="Equation.DSMT4">
                  <p:embed/>
                </p:oleObj>
              </mc:Choice>
              <mc:Fallback>
                <p:oleObj name="Equation" r:id="rId13" imgW="1638000" imgH="457200" progId="Equation.DSMT4">
                  <p:embed/>
                  <p:pic>
                    <p:nvPicPr>
                      <p:cNvPr id="32778" name="Object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06792" y="5202031"/>
                        <a:ext cx="4070350" cy="1138237"/>
                      </a:xfrm>
                      <a:prstGeom prst="rect">
                        <a:avLst/>
                      </a:prstGeom>
                      <a:noFill/>
                      <a:ln w="476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5305" y="1693863"/>
            <a:ext cx="2105025" cy="2482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7113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20AA2882-56D4-4B15-A03E-6B6149769555}" type="slidenum">
              <a:rPr lang="en-US" altLang="zh-CN" smtClean="0"/>
              <a:pPr lvl="0" algn="r" eaLnBrk="1" hangingPunct="1">
                <a:buNone/>
                <a:defRPr/>
              </a:pPr>
              <a:t>25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1"/>
          <p:cNvGrpSpPr/>
          <p:nvPr/>
        </p:nvGrpSpPr>
        <p:grpSpPr>
          <a:xfrm>
            <a:off x="6851147" y="2981530"/>
            <a:ext cx="2242555" cy="1960562"/>
            <a:chOff x="6837337" y="580576"/>
            <a:chExt cx="1655273" cy="1600200"/>
          </a:xfrm>
        </p:grpSpPr>
        <p:graphicFrame>
          <p:nvGraphicFramePr>
            <p:cNvPr id="48149" name="Object 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6057109"/>
                </p:ext>
              </p:extLst>
            </p:nvPr>
          </p:nvGraphicFramePr>
          <p:xfrm>
            <a:off x="6837337" y="580576"/>
            <a:ext cx="1600200" cy="160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3" r:id="rId3" imgW="1276350" imgH="1276350" progId="Paint.Picture">
                    <p:embed/>
                  </p:oleObj>
                </mc:Choice>
                <mc:Fallback>
                  <p:oleObj r:id="rId3" imgW="1276350" imgH="1276350" progId="Paint.Picture">
                    <p:embed/>
                    <p:pic>
                      <p:nvPicPr>
                        <p:cNvPr id="48149" name="Object 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37337" y="580576"/>
                          <a:ext cx="1600200" cy="1600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0" name="TextBox 19"/>
            <p:cNvSpPr txBox="1"/>
            <p:nvPr/>
          </p:nvSpPr>
          <p:spPr>
            <a:xfrm>
              <a:off x="8056047" y="813248"/>
              <a:ext cx="436563" cy="9239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5400" dirty="0">
                  <a:solidFill>
                    <a:srgbClr val="FF0000"/>
                  </a:solidFill>
                </a:rPr>
                <a:t>.</a:t>
              </a:r>
              <a:endParaRPr lang="zh-CN" altLang="en-US" sz="5400" dirty="0">
                <a:solidFill>
                  <a:srgbClr val="FF0000"/>
                </a:solidFill>
              </a:endParaRPr>
            </a:p>
          </p:txBody>
        </p:sp>
        <p:sp>
          <p:nvSpPr>
            <p:cNvPr id="48151" name="TextBox 22"/>
            <p:cNvSpPr txBox="1"/>
            <p:nvPr/>
          </p:nvSpPr>
          <p:spPr>
            <a:xfrm>
              <a:off x="7643813" y="1143000"/>
              <a:ext cx="366712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</a:rPr>
                <a:t>x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5087" y="115888"/>
            <a:ext cx="870963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例：有一磁介质细铁环，在外磁场撤消后仍处于磁化状态，磁化强度矢量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的大小处处相同，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的方向如图所示，求环内的磁场强度和磁感应强度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问：公式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B=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是否适用？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答：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不适用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，因为铁环属于铁磁质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B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之间不是单值关系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342900" marR="0" lvl="0" indent="37338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可以用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B=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(H+M)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来讨论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方法一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的安培环路定理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求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H—M—B</a:t>
            </a:r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260605"/>
              </p:ext>
            </p:extLst>
          </p:nvPr>
        </p:nvGraphicFramePr>
        <p:xfrm>
          <a:off x="1383690" y="4845539"/>
          <a:ext cx="19685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5" imgW="990360" imgH="368280" progId="Equation.DSMT4">
                  <p:embed/>
                </p:oleObj>
              </mc:Choice>
              <mc:Fallback>
                <p:oleObj name="Equation" r:id="rId5" imgW="990360" imgH="368280" progId="Equation.DSMT4">
                  <p:embed/>
                  <p:pic>
                    <p:nvPicPr>
                      <p:cNvPr id="10" name="Object 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3690" y="4845539"/>
                        <a:ext cx="1968500" cy="7445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5529927"/>
              </p:ext>
            </p:extLst>
          </p:nvPr>
        </p:nvGraphicFramePr>
        <p:xfrm>
          <a:off x="1393216" y="5950378"/>
          <a:ext cx="21336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7" imgW="1015920" imgH="253800" progId="Equation.DSMT4">
                  <p:embed/>
                </p:oleObj>
              </mc:Choice>
              <mc:Fallback>
                <p:oleObj name="Equation" r:id="rId7" imgW="1015920" imgH="253800" progId="Equation.DSMT4">
                  <p:embed/>
                  <p:pic>
                    <p:nvPicPr>
                      <p:cNvPr id="14" name="Object 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3216" y="5950378"/>
                        <a:ext cx="2133600" cy="5397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8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26</a:t>
            </a:fld>
            <a:endParaRPr lang="en-US" altLang="zh-CN" sz="1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B2043E-3B90-B875-0F5B-92C1A0F4DCF9}"/>
              </a:ext>
            </a:extLst>
          </p:cNvPr>
          <p:cNvGrpSpPr/>
          <p:nvPr/>
        </p:nvGrpSpPr>
        <p:grpSpPr>
          <a:xfrm>
            <a:off x="3394049" y="4940801"/>
            <a:ext cx="1732598" cy="530994"/>
            <a:chOff x="6910972" y="2531282"/>
            <a:chExt cx="1732598" cy="530994"/>
          </a:xfrm>
        </p:grpSpPr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6EF4CA7B-A11D-C1FE-18E4-BAB0D7E07D72}"/>
                </a:ext>
              </a:extLst>
            </p:cNvPr>
            <p:cNvSpPr/>
            <p:nvPr/>
          </p:nvSpPr>
          <p:spPr>
            <a:xfrm>
              <a:off x="6910972" y="2643650"/>
              <a:ext cx="471121" cy="269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" name="Object 1">
              <a:extLst>
                <a:ext uri="{FF2B5EF4-FFF2-40B4-BE49-F238E27FC236}">
                  <a16:creationId xmlns:a16="http://schemas.microsoft.com/office/drawing/2014/main" id="{389E3A90-7023-9C81-8B2F-FF715A77074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939376"/>
                </p:ext>
              </p:extLst>
            </p:nvPr>
          </p:nvGraphicFramePr>
          <p:xfrm>
            <a:off x="7455268" y="2531282"/>
            <a:ext cx="1188302" cy="530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6" name="Equation" r:id="rId9" imgW="406080" imgH="177480" progId="Equation.DSMT4">
                    <p:embed/>
                  </p:oleObj>
                </mc:Choice>
                <mc:Fallback>
                  <p:oleObj name="Equation" r:id="rId9" imgW="406080" imgH="177480" progId="Equation.DSMT4">
                    <p:embed/>
                    <p:pic>
                      <p:nvPicPr>
                        <p:cNvPr id="10" name="Object 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455268" y="2531282"/>
                          <a:ext cx="1188302" cy="53099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B0D3A2E-F086-EC85-64C7-725C591B42E9}"/>
              </a:ext>
            </a:extLst>
          </p:cNvPr>
          <p:cNvGrpSpPr/>
          <p:nvPr/>
        </p:nvGrpSpPr>
        <p:grpSpPr>
          <a:xfrm>
            <a:off x="3540562" y="5956300"/>
            <a:ext cx="1816641" cy="558800"/>
            <a:chOff x="6882859" y="3527425"/>
            <a:chExt cx="1816641" cy="558800"/>
          </a:xfrm>
        </p:grpSpPr>
        <p:graphicFrame>
          <p:nvGraphicFramePr>
            <p:cNvPr id="1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922358"/>
                </p:ext>
              </p:extLst>
            </p:nvPr>
          </p:nvGraphicFramePr>
          <p:xfrm>
            <a:off x="7404100" y="3527425"/>
            <a:ext cx="12954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Equation" r:id="rId11" imgW="596880" imgH="253800" progId="Equation.DSMT4">
                    <p:embed/>
                  </p:oleObj>
                </mc:Choice>
                <mc:Fallback>
                  <p:oleObj name="Equation" r:id="rId11" imgW="596880" imgH="253800" progId="Equation.DSMT4">
                    <p:embed/>
                    <p:pic>
                      <p:nvPicPr>
                        <p:cNvPr id="17" name="Object 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04100" y="3527425"/>
                          <a:ext cx="1295400" cy="558800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61B1013C-6C15-D2EA-99B1-BAA52B804907}"/>
                </a:ext>
              </a:extLst>
            </p:cNvPr>
            <p:cNvSpPr/>
            <p:nvPr/>
          </p:nvSpPr>
          <p:spPr>
            <a:xfrm>
              <a:off x="6882859" y="3675575"/>
              <a:ext cx="471121" cy="26938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5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E92256D-15CE-D517-BFAD-CD483F086D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215271"/>
              </p:ext>
            </p:extLst>
          </p:nvPr>
        </p:nvGraphicFramePr>
        <p:xfrm>
          <a:off x="809406" y="1326069"/>
          <a:ext cx="1597134" cy="53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19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9406" y="1326069"/>
                        <a:ext cx="1597134" cy="5334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57617B8-C776-58B7-464C-240D11E11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605801"/>
              </p:ext>
            </p:extLst>
          </p:nvPr>
        </p:nvGraphicFramePr>
        <p:xfrm>
          <a:off x="2917907" y="2103615"/>
          <a:ext cx="11430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r:id="rId5" imgW="405765" imgH="177800" progId="Equation.3">
                  <p:embed/>
                </p:oleObj>
              </mc:Choice>
              <mc:Fallback>
                <p:oleObj r:id="rId5" imgW="405765" imgH="177800" progId="Equation.3">
                  <p:embed/>
                  <p:pic>
                    <p:nvPicPr>
                      <p:cNvPr id="21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7907" y="2103615"/>
                        <a:ext cx="1143000" cy="512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18">
            <a:extLst>
              <a:ext uri="{FF2B5EF4-FFF2-40B4-BE49-F238E27FC236}">
                <a16:creationId xmlns:a16="http://schemas.microsoft.com/office/drawing/2014/main" id="{E6205A79-03A6-85BE-C9F9-6355D33B65BC}"/>
              </a:ext>
            </a:extLst>
          </p:cNvPr>
          <p:cNvSpPr txBox="1"/>
          <p:nvPr/>
        </p:nvSpPr>
        <p:spPr>
          <a:xfrm>
            <a:off x="713302" y="2103615"/>
            <a:ext cx="2036138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与螺绕环类比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7B70DE4-BF1D-DB14-115D-D31745396D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9869193"/>
              </p:ext>
            </p:extLst>
          </p:nvPr>
        </p:nvGraphicFramePr>
        <p:xfrm>
          <a:off x="2701645" y="3659835"/>
          <a:ext cx="2181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r:id="rId7" imgW="977900" imgH="228600" progId="Equation.3">
                  <p:embed/>
                </p:oleObj>
              </mc:Choice>
              <mc:Fallback>
                <p:oleObj r:id="rId7" imgW="977900" imgH="228600" progId="Equation.3">
                  <p:embed/>
                  <p:pic>
                    <p:nvPicPr>
                      <p:cNvPr id="24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1645" y="3659835"/>
                        <a:ext cx="2181225" cy="5159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C8C83929-A8B6-90BF-55F6-D4DC695521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079627"/>
              </p:ext>
            </p:extLst>
          </p:nvPr>
        </p:nvGraphicFramePr>
        <p:xfrm>
          <a:off x="2707885" y="4450893"/>
          <a:ext cx="20574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r:id="rId9" imgW="1054100" imgH="431800" progId="Equation.3">
                  <p:embed/>
                </p:oleObj>
              </mc:Choice>
              <mc:Fallback>
                <p:oleObj r:id="rId9" imgW="1054100" imgH="431800" progId="Equation.3">
                  <p:embed/>
                  <p:pic>
                    <p:nvPicPr>
                      <p:cNvPr id="32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07885" y="4450893"/>
                        <a:ext cx="2057400" cy="83185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7BB6838B-B630-A887-0526-4875548B4E31}"/>
              </a:ext>
            </a:extLst>
          </p:cNvPr>
          <p:cNvSpPr txBox="1"/>
          <p:nvPr/>
        </p:nvSpPr>
        <p:spPr>
          <a:xfrm>
            <a:off x="170121" y="312533"/>
            <a:ext cx="564159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方法二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M——I’——B——H </a:t>
            </a:r>
          </a:p>
        </p:txBody>
      </p:sp>
      <p:graphicFrame>
        <p:nvGraphicFramePr>
          <p:cNvPr id="18" name="Object 0">
            <a:extLst>
              <a:ext uri="{FF2B5EF4-FFF2-40B4-BE49-F238E27FC236}">
                <a16:creationId xmlns:a16="http://schemas.microsoft.com/office/drawing/2014/main" id="{F4A37845-E96F-3D34-0D0C-8A094395D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13726"/>
              </p:ext>
            </p:extLst>
          </p:nvPr>
        </p:nvGraphicFramePr>
        <p:xfrm>
          <a:off x="6737458" y="238990"/>
          <a:ext cx="2167942" cy="196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r:id="rId11" imgW="1276350" imgH="1276350" progId="Paint.Picture">
                  <p:embed/>
                </p:oleObj>
              </mc:Choice>
              <mc:Fallback>
                <p:oleObj r:id="rId11" imgW="1276350" imgH="1276350" progId="Paint.Picture">
                  <p:embed/>
                  <p:pic>
                    <p:nvPicPr>
                      <p:cNvPr id="48149" name="Object 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37458" y="238990"/>
                        <a:ext cx="2167942" cy="196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8">
            <a:extLst>
              <a:ext uri="{FF2B5EF4-FFF2-40B4-BE49-F238E27FC236}">
                <a16:creationId xmlns:a16="http://schemas.microsoft.com/office/drawing/2014/main" id="{9E688D73-8CAA-DB95-4852-8B0D35F871D8}"/>
              </a:ext>
            </a:extLst>
          </p:cNvPr>
          <p:cNvSpPr txBox="1"/>
          <p:nvPr/>
        </p:nvSpPr>
        <p:spPr>
          <a:xfrm>
            <a:off x="713302" y="828534"/>
            <a:ext cx="4825852" cy="46166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根据磁化电流与磁化强度的关系</a:t>
            </a:r>
          </a:p>
        </p:txBody>
      </p:sp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C62D35CA-FDFB-C129-5CD6-944DC4B1A1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26919"/>
              </p:ext>
            </p:extLst>
          </p:nvPr>
        </p:nvGraphicFramePr>
        <p:xfrm>
          <a:off x="2691519" y="2806011"/>
          <a:ext cx="1573619" cy="61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13" imgW="596880" imgH="228600" progId="Equation.DSMT4">
                  <p:embed/>
                </p:oleObj>
              </mc:Choice>
              <mc:Fallback>
                <p:oleObj name="Equation" r:id="rId13" imgW="596880" imgH="2286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C57617B8-C776-58B7-464C-240D11E11D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1519" y="2806011"/>
                        <a:ext cx="1573619" cy="6193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5D23B16E-2A3A-9075-6C82-0795648D68BE}"/>
              </a:ext>
            </a:extLst>
          </p:cNvPr>
          <p:cNvGrpSpPr/>
          <p:nvPr/>
        </p:nvGrpSpPr>
        <p:grpSpPr>
          <a:xfrm>
            <a:off x="2701645" y="1393825"/>
            <a:ext cx="1822728" cy="462882"/>
            <a:chOff x="2701645" y="1393825"/>
            <a:chExt cx="1822728" cy="462882"/>
          </a:xfrm>
        </p:grpSpPr>
        <p:graphicFrame>
          <p:nvGraphicFramePr>
            <p:cNvPr id="23" name="Object 4">
              <a:extLst>
                <a:ext uri="{FF2B5EF4-FFF2-40B4-BE49-F238E27FC236}">
                  <a16:creationId xmlns:a16="http://schemas.microsoft.com/office/drawing/2014/main" id="{BCB19DCD-F6DD-3F41-C47B-CBD12B10E1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1968768"/>
                </p:ext>
              </p:extLst>
            </p:nvPr>
          </p:nvGraphicFramePr>
          <p:xfrm>
            <a:off x="3381374" y="1393825"/>
            <a:ext cx="1142999" cy="462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8" name="Equation" r:id="rId15" imgW="431640" imgH="177480" progId="Equation.DSMT4">
                    <p:embed/>
                  </p:oleObj>
                </mc:Choice>
                <mc:Fallback>
                  <p:oleObj name="Equation" r:id="rId15" imgW="431640" imgH="177480" progId="Equation.DSMT4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BE92256D-15CE-D517-BFAD-CD483F086D9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81374" y="1393825"/>
                          <a:ext cx="1142999" cy="46288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55AE42E9-1030-35FE-2DD8-42A9379A11AA}"/>
                </a:ext>
              </a:extLst>
            </p:cNvPr>
            <p:cNvSpPr/>
            <p:nvPr/>
          </p:nvSpPr>
          <p:spPr>
            <a:xfrm>
              <a:off x="2701645" y="1498929"/>
              <a:ext cx="424583" cy="23900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6E2DEFFC-F0DA-FF0A-2FE4-DE0956601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149673"/>
              </p:ext>
            </p:extLst>
          </p:nvPr>
        </p:nvGraphicFramePr>
        <p:xfrm>
          <a:off x="4231885" y="2806011"/>
          <a:ext cx="10668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31885" y="2806011"/>
                        <a:ext cx="1066800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7507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250825" y="73025"/>
            <a:ext cx="8839200" cy="279223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例：如图所示，一半径为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的无限长圆柱体（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r1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）中均匀地通有电流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，在它外面有半径为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的无限长同轴圆柱面，在圆柱面上通有相反方向的电流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，两者之间充满着磁导率为</a:t>
            </a:r>
            <a:r>
              <a:rPr lang="zh-CN" altLang="en-US" sz="24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的均匀磁介质。试求（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）圆柱体外圆柱面内一点的磁感应强度；（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）圆柱体内一点磁感应强度；（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）圆柱面外一点的磁感应强度。</a:t>
            </a:r>
          </a:p>
        </p:txBody>
      </p:sp>
      <p:sp>
        <p:nvSpPr>
          <p:cNvPr id="39939" name="Text Box 3"/>
          <p:cNvSpPr txBox="1"/>
          <p:nvPr/>
        </p:nvSpPr>
        <p:spPr>
          <a:xfrm>
            <a:off x="285750" y="2852738"/>
            <a:ext cx="6464233" cy="3438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解：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电流激发的磁场是轴对称分布的，而磁介质亦呈轴对称分布，因此总的磁感应强度亦为周对称分布。</a:t>
            </a:r>
            <a:endParaRPr lang="en-US" altLang="zh-CN" sz="2400" b="1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设圆柱体外圆柱面内一点到轴的垂直距离是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为半径作一圆，取此圆为积分回路，根据安培环路定理有</a:t>
            </a:r>
            <a:endParaRPr lang="zh-CN" altLang="en-US" sz="2400" dirty="0">
              <a:solidFill>
                <a:srgbClr val="00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49156" name="Group 4"/>
          <p:cNvGrpSpPr/>
          <p:nvPr/>
        </p:nvGrpSpPr>
        <p:grpSpPr>
          <a:xfrm>
            <a:off x="6754813" y="2703513"/>
            <a:ext cx="2209800" cy="4038600"/>
            <a:chOff x="2414" y="624"/>
            <a:chExt cx="1830" cy="3312"/>
          </a:xfrm>
        </p:grpSpPr>
        <p:sp>
          <p:nvSpPr>
            <p:cNvPr id="49158" name="Line 5"/>
            <p:cNvSpPr/>
            <p:nvPr/>
          </p:nvSpPr>
          <p:spPr>
            <a:xfrm>
              <a:off x="3049" y="1203"/>
              <a:ext cx="0" cy="2172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sp>
          <p:nvSpPr>
            <p:cNvPr id="49159" name="Line 6"/>
            <p:cNvSpPr/>
            <p:nvPr/>
          </p:nvSpPr>
          <p:spPr>
            <a:xfrm>
              <a:off x="3623" y="1203"/>
              <a:ext cx="0" cy="2172"/>
            </a:xfrm>
            <a:prstGeom prst="line">
              <a:avLst/>
            </a:prstGeom>
            <a:ln w="28575" cap="flat" cmpd="sng">
              <a:solidFill>
                <a:srgbClr val="FF9900"/>
              </a:solidFill>
              <a:prstDash val="lgDash"/>
              <a:headEnd type="none" w="med" len="med"/>
              <a:tailEnd type="none" w="med" len="med"/>
            </a:ln>
          </p:spPr>
        </p:sp>
        <p:grpSp>
          <p:nvGrpSpPr>
            <p:cNvPr id="49160" name="Group 7"/>
            <p:cNvGrpSpPr/>
            <p:nvPr/>
          </p:nvGrpSpPr>
          <p:grpSpPr>
            <a:xfrm>
              <a:off x="3049" y="3364"/>
              <a:ext cx="574" cy="332"/>
              <a:chOff x="3792" y="3402"/>
              <a:chExt cx="336" cy="300"/>
            </a:xfrm>
          </p:grpSpPr>
          <p:sp>
            <p:nvSpPr>
              <p:cNvPr id="49186" name="Arc 8"/>
              <p:cNvSpPr/>
              <p:nvPr/>
            </p:nvSpPr>
            <p:spPr>
              <a:xfrm flipV="1">
                <a:off x="3792" y="3606"/>
                <a:ext cx="336" cy="96"/>
              </a:xfrm>
              <a:custGeom>
                <a:avLst/>
                <a:gdLst>
                  <a:gd name="txL" fmla="*/ 0 w 42485"/>
                  <a:gd name="txT" fmla="*/ 0 h 21600"/>
                  <a:gd name="txR" fmla="*/ 42485 w 42485"/>
                  <a:gd name="txB" fmla="*/ 21600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42485" h="21600" fill="none">
                    <a:moveTo>
                      <a:pt x="-1" y="16088"/>
                    </a:moveTo>
                    <a:cubicBezTo>
                      <a:pt x="2501" y="6606"/>
                      <a:pt x="11078" y="-1"/>
                      <a:pt x="20885" y="0"/>
                    </a:cubicBezTo>
                    <a:cubicBezTo>
                      <a:pt x="32814" y="0"/>
                      <a:pt x="42485" y="9670"/>
                      <a:pt x="42485" y="21600"/>
                    </a:cubicBezTo>
                  </a:path>
                  <a:path w="42485" h="21600" stroke="0">
                    <a:moveTo>
                      <a:pt x="-1" y="16088"/>
                    </a:moveTo>
                    <a:cubicBezTo>
                      <a:pt x="2501" y="6606"/>
                      <a:pt x="11078" y="-1"/>
                      <a:pt x="20885" y="0"/>
                    </a:cubicBezTo>
                    <a:cubicBezTo>
                      <a:pt x="32814" y="0"/>
                      <a:pt x="42485" y="9670"/>
                      <a:pt x="42485" y="21600"/>
                    </a:cubicBezTo>
                    <a:lnTo>
                      <a:pt x="20885" y="21600"/>
                    </a:lnTo>
                    <a:lnTo>
                      <a:pt x="-1" y="16088"/>
                    </a:lnTo>
                    <a:close/>
                  </a:path>
                </a:pathLst>
              </a:custGeom>
              <a:noFill/>
              <a:ln w="38100" cap="rnd" cmpd="sng">
                <a:solidFill>
                  <a:srgbClr val="FF99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87" name="Line 9"/>
              <p:cNvSpPr/>
              <p:nvPr/>
            </p:nvSpPr>
            <p:spPr>
              <a:xfrm flipV="1">
                <a:off x="3792" y="3402"/>
                <a:ext cx="0" cy="240"/>
              </a:xfrm>
              <a:prstGeom prst="line">
                <a:avLst/>
              </a:prstGeom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9188" name="Line 10"/>
              <p:cNvSpPr/>
              <p:nvPr/>
            </p:nvSpPr>
            <p:spPr>
              <a:xfrm flipV="1">
                <a:off x="4128" y="3402"/>
                <a:ext cx="0" cy="240"/>
              </a:xfrm>
              <a:prstGeom prst="line">
                <a:avLst/>
              </a:prstGeom>
              <a:ln w="38100" cap="rnd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9161" name="Arc 11"/>
            <p:cNvSpPr/>
            <p:nvPr/>
          </p:nvSpPr>
          <p:spPr>
            <a:xfrm flipV="1">
              <a:off x="2640" y="3133"/>
              <a:ext cx="1392" cy="242"/>
            </a:xfrm>
            <a:custGeom>
              <a:avLst/>
              <a:gdLst>
                <a:gd name="txL" fmla="*/ 0 w 43141"/>
                <a:gd name="txT" fmla="*/ 0 h 21600"/>
                <a:gd name="txR" fmla="*/ 43141 w 4314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141" h="21600" fill="none">
                  <a:moveTo>
                    <a:pt x="0" y="20004"/>
                  </a:moveTo>
                  <a:cubicBezTo>
                    <a:pt x="835" y="8724"/>
                    <a:pt x="10230" y="-1"/>
                    <a:pt x="21541" y="0"/>
                  </a:cubicBezTo>
                  <a:cubicBezTo>
                    <a:pt x="33470" y="0"/>
                    <a:pt x="43141" y="9670"/>
                    <a:pt x="43141" y="21600"/>
                  </a:cubicBezTo>
                </a:path>
                <a:path w="43141" h="21600" stroke="0">
                  <a:moveTo>
                    <a:pt x="0" y="20004"/>
                  </a:moveTo>
                  <a:cubicBezTo>
                    <a:pt x="835" y="8724"/>
                    <a:pt x="10230" y="-1"/>
                    <a:pt x="21541" y="0"/>
                  </a:cubicBezTo>
                  <a:cubicBezTo>
                    <a:pt x="33470" y="0"/>
                    <a:pt x="43141" y="9670"/>
                    <a:pt x="43141" y="21600"/>
                  </a:cubicBezTo>
                  <a:lnTo>
                    <a:pt x="21541" y="21600"/>
                  </a:lnTo>
                  <a:lnTo>
                    <a:pt x="0" y="20004"/>
                  </a:lnTo>
                  <a:close/>
                </a:path>
              </a:pathLst>
            </a:custGeom>
            <a:noFill/>
            <a:ln w="38100" cap="rnd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2" name="Line 12"/>
            <p:cNvSpPr/>
            <p:nvPr/>
          </p:nvSpPr>
          <p:spPr>
            <a:xfrm flipV="1">
              <a:off x="2640" y="1233"/>
              <a:ext cx="0" cy="1930"/>
            </a:xfrm>
            <a:prstGeom prst="line">
              <a:avLst/>
            </a:prstGeom>
            <a:ln w="38100" cap="rnd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3" name="Line 13"/>
            <p:cNvSpPr/>
            <p:nvPr/>
          </p:nvSpPr>
          <p:spPr>
            <a:xfrm flipV="1">
              <a:off x="4032" y="1233"/>
              <a:ext cx="0" cy="1930"/>
            </a:xfrm>
            <a:prstGeom prst="line">
              <a:avLst/>
            </a:prstGeom>
            <a:ln w="38100" cap="rnd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4" name="Arc 14"/>
            <p:cNvSpPr/>
            <p:nvPr/>
          </p:nvSpPr>
          <p:spPr>
            <a:xfrm flipV="1">
              <a:off x="2640" y="1002"/>
              <a:ext cx="1392" cy="387"/>
            </a:xfrm>
            <a:custGeom>
              <a:avLst/>
              <a:gdLst>
                <a:gd name="txL" fmla="*/ 0 w 43200"/>
                <a:gd name="txT" fmla="*/ 0 h 41118"/>
                <a:gd name="txR" fmla="*/ 43200 w 43200"/>
                <a:gd name="txB" fmla="*/ 41118 h 41118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43200" h="41118" fill="none">
                  <a:moveTo>
                    <a:pt x="12347" y="41117"/>
                  </a:moveTo>
                  <a:cubicBezTo>
                    <a:pt x="4806" y="37543"/>
                    <a:pt x="0" y="2994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684"/>
                    <a:pt x="38685" y="37092"/>
                    <a:pt x="31499" y="40797"/>
                  </a:cubicBezTo>
                </a:path>
                <a:path w="43200" h="41118" stroke="0">
                  <a:moveTo>
                    <a:pt x="12347" y="41117"/>
                  </a:moveTo>
                  <a:cubicBezTo>
                    <a:pt x="4806" y="37543"/>
                    <a:pt x="0" y="2994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684"/>
                    <a:pt x="38685" y="37092"/>
                    <a:pt x="31499" y="40797"/>
                  </a:cubicBezTo>
                  <a:lnTo>
                    <a:pt x="21600" y="21600"/>
                  </a:lnTo>
                  <a:lnTo>
                    <a:pt x="12347" y="41117"/>
                  </a:lnTo>
                  <a:close/>
                </a:path>
              </a:pathLst>
            </a:custGeom>
            <a:noFill/>
            <a:ln w="76200" cap="rnd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AutoShape 15"/>
            <p:cNvSpPr/>
            <p:nvPr/>
          </p:nvSpPr>
          <p:spPr>
            <a:xfrm>
              <a:off x="3059" y="816"/>
              <a:ext cx="573" cy="438"/>
            </a:xfrm>
            <a:prstGeom prst="can">
              <a:avLst>
                <a:gd name="adj" fmla="val 36032"/>
              </a:avLst>
            </a:prstGeom>
            <a:noFill/>
            <a:ln w="38100" cap="rnd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66" name="Rectangle 16"/>
            <p:cNvSpPr/>
            <p:nvPr/>
          </p:nvSpPr>
          <p:spPr>
            <a:xfrm>
              <a:off x="2741" y="2770"/>
              <a:ext cx="252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9167" name="Rectangle 17"/>
            <p:cNvSpPr/>
            <p:nvPr/>
          </p:nvSpPr>
          <p:spPr>
            <a:xfrm>
              <a:off x="3317" y="2770"/>
              <a:ext cx="252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9168" name="Rectangle 18"/>
            <p:cNvSpPr/>
            <p:nvPr/>
          </p:nvSpPr>
          <p:spPr>
            <a:xfrm>
              <a:off x="3667" y="2770"/>
              <a:ext cx="252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49169" name="Line 19"/>
            <p:cNvSpPr/>
            <p:nvPr/>
          </p:nvSpPr>
          <p:spPr>
            <a:xfrm>
              <a:off x="2736" y="2602"/>
              <a:ext cx="0" cy="486"/>
            </a:xfrm>
            <a:prstGeom prst="line">
              <a:avLst/>
            </a:prstGeom>
            <a:ln w="38100" cap="rnd" cmpd="sng">
              <a:solidFill>
                <a:srgbClr val="D9030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0" name="Line 20"/>
            <p:cNvSpPr/>
            <p:nvPr/>
          </p:nvSpPr>
          <p:spPr>
            <a:xfrm>
              <a:off x="3888" y="2602"/>
              <a:ext cx="0" cy="552"/>
            </a:xfrm>
            <a:prstGeom prst="line">
              <a:avLst/>
            </a:prstGeom>
            <a:ln w="38100" cap="rnd" cmpd="sng">
              <a:solidFill>
                <a:srgbClr val="D90303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1" name="Line 21"/>
            <p:cNvSpPr/>
            <p:nvPr/>
          </p:nvSpPr>
          <p:spPr>
            <a:xfrm>
              <a:off x="3332" y="624"/>
              <a:ext cx="0" cy="3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49172" name="Line 22"/>
            <p:cNvSpPr/>
            <p:nvPr/>
          </p:nvSpPr>
          <p:spPr>
            <a:xfrm flipV="1">
              <a:off x="3340" y="2602"/>
              <a:ext cx="0" cy="614"/>
            </a:xfrm>
            <a:prstGeom prst="line">
              <a:avLst/>
            </a:prstGeom>
            <a:ln w="38100" cap="rnd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3" name="Line 23"/>
            <p:cNvSpPr/>
            <p:nvPr/>
          </p:nvSpPr>
          <p:spPr>
            <a:xfrm>
              <a:off x="3326" y="164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74" name="Freeform 24"/>
            <p:cNvSpPr/>
            <p:nvPr/>
          </p:nvSpPr>
          <p:spPr>
            <a:xfrm>
              <a:off x="3346" y="1777"/>
              <a:ext cx="692" cy="6"/>
            </a:xfrm>
            <a:custGeom>
              <a:avLst/>
              <a:gdLst>
                <a:gd name="txL" fmla="*/ 0 w 692"/>
                <a:gd name="txT" fmla="*/ 0 h 6"/>
                <a:gd name="txR" fmla="*/ 692 w 692"/>
                <a:gd name="txB" fmla="*/ 6 h 6"/>
              </a:gdLst>
              <a:ahLst/>
              <a:cxnLst>
                <a:cxn ang="0">
                  <a:pos x="0" y="6"/>
                </a:cxn>
                <a:cxn ang="0">
                  <a:pos x="692" y="0"/>
                </a:cxn>
              </a:cxnLst>
              <a:rect l="txL" t="txT" r="txR" b="txB"/>
              <a:pathLst>
                <a:path w="692" h="6">
                  <a:moveTo>
                    <a:pt x="0" y="6"/>
                  </a:moveTo>
                  <a:lnTo>
                    <a:pt x="692" y="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Rectangle 25"/>
            <p:cNvSpPr/>
            <p:nvPr/>
          </p:nvSpPr>
          <p:spPr>
            <a:xfrm>
              <a:off x="3317" y="1401"/>
              <a:ext cx="365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76" name="Rectangle 26"/>
            <p:cNvSpPr/>
            <p:nvPr/>
          </p:nvSpPr>
          <p:spPr>
            <a:xfrm>
              <a:off x="3635" y="1533"/>
              <a:ext cx="365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77" name="Oval 27"/>
            <p:cNvSpPr/>
            <p:nvPr/>
          </p:nvSpPr>
          <p:spPr>
            <a:xfrm>
              <a:off x="3089" y="2113"/>
              <a:ext cx="480" cy="24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78" name="Oval 28"/>
            <p:cNvSpPr/>
            <p:nvPr/>
          </p:nvSpPr>
          <p:spPr>
            <a:xfrm>
              <a:off x="2870" y="2004"/>
              <a:ext cx="919" cy="46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79" name="Oval 29"/>
            <p:cNvSpPr/>
            <p:nvPr/>
          </p:nvSpPr>
          <p:spPr>
            <a:xfrm>
              <a:off x="2414" y="1776"/>
              <a:ext cx="1830" cy="915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0" name="Rectangle 30"/>
            <p:cNvSpPr/>
            <p:nvPr/>
          </p:nvSpPr>
          <p:spPr>
            <a:xfrm>
              <a:off x="3464" y="1988"/>
              <a:ext cx="30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1" name="Rectangle 31"/>
            <p:cNvSpPr/>
            <p:nvPr/>
          </p:nvSpPr>
          <p:spPr>
            <a:xfrm>
              <a:off x="3454" y="2178"/>
              <a:ext cx="30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2" name="Rectangle 32"/>
            <p:cNvSpPr/>
            <p:nvPr/>
          </p:nvSpPr>
          <p:spPr>
            <a:xfrm>
              <a:off x="2603" y="2050"/>
              <a:ext cx="306" cy="3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0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49183" name="Line 33"/>
            <p:cNvSpPr/>
            <p:nvPr/>
          </p:nvSpPr>
          <p:spPr>
            <a:xfrm>
              <a:off x="3332" y="2242"/>
              <a:ext cx="24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4" name="Freeform 34"/>
            <p:cNvSpPr/>
            <p:nvPr/>
          </p:nvSpPr>
          <p:spPr>
            <a:xfrm>
              <a:off x="3328" y="2156"/>
              <a:ext cx="184" cy="88"/>
            </a:xfrm>
            <a:custGeom>
              <a:avLst/>
              <a:gdLst>
                <a:gd name="txL" fmla="*/ 0 w 184"/>
                <a:gd name="txT" fmla="*/ 0 h 88"/>
                <a:gd name="txR" fmla="*/ 184 w 184"/>
                <a:gd name="txB" fmla="*/ 88 h 88"/>
              </a:gdLst>
              <a:ahLst/>
              <a:cxnLst>
                <a:cxn ang="0">
                  <a:pos x="0" y="88"/>
                </a:cxn>
                <a:cxn ang="0">
                  <a:pos x="184" y="0"/>
                </a:cxn>
              </a:cxnLst>
              <a:rect l="txL" t="txT" r="txR" b="txB"/>
              <a:pathLst>
                <a:path w="184" h="88">
                  <a:moveTo>
                    <a:pt x="0" y="88"/>
                  </a:moveTo>
                  <a:lnTo>
                    <a:pt x="184" y="0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5" name="Freeform 35"/>
            <p:cNvSpPr/>
            <p:nvPr/>
          </p:nvSpPr>
          <p:spPr>
            <a:xfrm>
              <a:off x="2448" y="2248"/>
              <a:ext cx="884" cy="104"/>
            </a:xfrm>
            <a:custGeom>
              <a:avLst/>
              <a:gdLst>
                <a:gd name="txL" fmla="*/ 0 w 884"/>
                <a:gd name="txT" fmla="*/ 0 h 104"/>
                <a:gd name="txR" fmla="*/ 884 w 884"/>
                <a:gd name="txB" fmla="*/ 104 h 104"/>
              </a:gdLst>
              <a:ahLst/>
              <a:cxnLst>
                <a:cxn ang="0">
                  <a:pos x="884" y="0"/>
                </a:cxn>
                <a:cxn ang="0">
                  <a:pos x="0" y="104"/>
                </a:cxn>
              </a:cxnLst>
              <a:rect l="txL" t="txT" r="txR" b="txB"/>
              <a:pathLst>
                <a:path w="884" h="104">
                  <a:moveTo>
                    <a:pt x="884" y="0"/>
                  </a:moveTo>
                  <a:lnTo>
                    <a:pt x="0" y="104"/>
                  </a:lnTo>
                </a:path>
              </a:pathLst>
            </a:custGeom>
            <a:noFill/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157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20AA2882-56D4-4B15-A03E-6B6149769555}" type="slidenum">
              <a:rPr lang="en-US" altLang="zh-CN" smtClean="0"/>
              <a:pPr lvl="0" algn="r" eaLnBrk="1" hangingPunct="1">
                <a:buNone/>
                <a:defRPr/>
              </a:pPr>
              <a:t>28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13130"/>
              </p:ext>
            </p:extLst>
          </p:nvPr>
        </p:nvGraphicFramePr>
        <p:xfrm>
          <a:off x="2692277" y="1475820"/>
          <a:ext cx="2977662" cy="110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r:id="rId3" imgW="1146175" imgH="393700" progId="Equation.DSMT4">
                  <p:embed/>
                </p:oleObj>
              </mc:Choice>
              <mc:Fallback>
                <p:oleObj r:id="rId3" imgW="1146175" imgH="393700" progId="Equation.DSMT4">
                  <p:embed/>
                  <p:pic>
                    <p:nvPicPr>
                      <p:cNvPr id="50178" name="Object 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92277" y="1475820"/>
                        <a:ext cx="2977662" cy="1101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32624"/>
              </p:ext>
            </p:extLst>
          </p:nvPr>
        </p:nvGraphicFramePr>
        <p:xfrm>
          <a:off x="1013069" y="987523"/>
          <a:ext cx="3085489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r:id="rId5" imgW="1261745" imgH="254635" progId="Equation.3">
                  <p:embed/>
                </p:oleObj>
              </mc:Choice>
              <mc:Fallback>
                <p:oleObj r:id="rId5" imgW="1261745" imgH="254635" progId="Equation.3">
                  <p:embed/>
                  <p:pic>
                    <p:nvPicPr>
                      <p:cNvPr id="50179" name="Object 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13069" y="987523"/>
                        <a:ext cx="3085489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Text Box 4"/>
          <p:cNvSpPr txBox="1"/>
          <p:nvPr/>
        </p:nvSpPr>
        <p:spPr>
          <a:xfrm>
            <a:off x="-115887" y="2373313"/>
            <a:ext cx="6986587" cy="1222579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81075" lvl="0" indent="-981075" algn="just"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设在圆柱体内一点到轴的垂直距离是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，则以</a:t>
            </a:r>
            <a:r>
              <a:rPr lang="en-US" altLang="zh-CN" sz="24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4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为半径作一圆，根据安培环路定理有</a:t>
            </a:r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98480"/>
              </p:ext>
            </p:extLst>
          </p:nvPr>
        </p:nvGraphicFramePr>
        <p:xfrm>
          <a:off x="826477" y="3794918"/>
          <a:ext cx="662940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r:id="rId7" imgW="6701790" imgH="1134110" progId="Equation.3">
                  <p:embed/>
                </p:oleObj>
              </mc:Choice>
              <mc:Fallback>
                <p:oleObj r:id="rId7" imgW="6701790" imgH="1134110" progId="Equation.3">
                  <p:embed/>
                  <p:pic>
                    <p:nvPicPr>
                      <p:cNvPr id="40965" name="Object 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6477" y="3794918"/>
                        <a:ext cx="662940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3250" y="423863"/>
            <a:ext cx="2038350" cy="320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Text Box 2"/>
          <p:cNvSpPr txBox="1"/>
          <p:nvPr/>
        </p:nvSpPr>
        <p:spPr>
          <a:xfrm>
            <a:off x="3057525" y="5168899"/>
            <a:ext cx="4114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 </a:t>
            </a:r>
            <a:r>
              <a:rPr lang="zh-CN" altLang="en-US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</a:t>
            </a:r>
            <a:r>
              <a:rPr lang="en-US" altLang="zh-CN" sz="2800" b="1" i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r1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H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，得</a:t>
            </a:r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85774"/>
              </p:ext>
            </p:extLst>
          </p:nvPr>
        </p:nvGraphicFramePr>
        <p:xfrm>
          <a:off x="783858" y="4862513"/>
          <a:ext cx="1951038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r:id="rId10" imgW="659765" imgH="416560" progId="Equation.DSMT4">
                  <p:embed/>
                </p:oleObj>
              </mc:Choice>
              <mc:Fallback>
                <p:oleObj r:id="rId10" imgW="659765" imgH="416560" progId="Equation.DSMT4">
                  <p:embed/>
                  <p:pic>
                    <p:nvPicPr>
                      <p:cNvPr id="11" name="Object 6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3858" y="4862513"/>
                        <a:ext cx="1951038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7397"/>
              </p:ext>
            </p:extLst>
          </p:nvPr>
        </p:nvGraphicFramePr>
        <p:xfrm>
          <a:off x="6233319" y="4830763"/>
          <a:ext cx="1878012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r:id="rId12" imgW="636905" imgH="405130" progId="Equation.3">
                  <p:embed/>
                </p:oleObj>
              </mc:Choice>
              <mc:Fallback>
                <p:oleObj r:id="rId12" imgW="636905" imgH="405130" progId="Equation.3">
                  <p:embed/>
                  <p:pic>
                    <p:nvPicPr>
                      <p:cNvPr id="12" name="Object 4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3319" y="4830763"/>
                        <a:ext cx="1878012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73034"/>
              </p:ext>
            </p:extLst>
          </p:nvPr>
        </p:nvGraphicFramePr>
        <p:xfrm>
          <a:off x="931454" y="1602332"/>
          <a:ext cx="1518138" cy="84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r:id="rId14" imgW="497840" imgH="347345" progId="Equation.3">
                  <p:embed/>
                </p:oleObj>
              </mc:Choice>
              <mc:Fallback>
                <p:oleObj r:id="rId14" imgW="497840" imgH="347345" progId="Equation.3">
                  <p:embed/>
                  <p:pic>
                    <p:nvPicPr>
                      <p:cNvPr id="50186" name="Object 8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31454" y="1602332"/>
                        <a:ext cx="1518138" cy="848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Rectangle 1"/>
          <p:cNvSpPr/>
          <p:nvPr/>
        </p:nvSpPr>
        <p:spPr>
          <a:xfrm>
            <a:off x="783858" y="331884"/>
            <a:ext cx="4572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对半径为</a:t>
            </a:r>
            <a:r>
              <a:rPr lang="en-US" altLang="zh-CN" sz="2800" b="1" i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为的回路：</a:t>
            </a:r>
            <a:endParaRPr lang="zh-CN" altLang="en-US" sz="2800" dirty="0">
              <a:ea typeface="Times New Roman" panose="02020603050405020304" pitchFamily="18" charset="0"/>
            </a:endParaRPr>
          </a:p>
        </p:txBody>
      </p:sp>
      <p:sp>
        <p:nvSpPr>
          <p:cNvPr id="50188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20AA2882-56D4-4B15-A03E-6B6149769555}" type="slidenum">
              <a:rPr lang="en-US" altLang="zh-CN" smtClean="0"/>
              <a:pPr lvl="0" algn="r" eaLnBrk="1" hangingPunct="1">
                <a:buNone/>
                <a:defRPr/>
              </a:pPr>
              <a:t>29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1A7D399-CFD7-BA2D-4908-F6F4BF750094}"/>
              </a:ext>
            </a:extLst>
          </p:cNvPr>
          <p:cNvSpPr/>
          <p:nvPr/>
        </p:nvSpPr>
        <p:spPr>
          <a:xfrm>
            <a:off x="0" y="0"/>
            <a:ext cx="9093200" cy="2222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问题的提出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为什么物质对磁场有响应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为什么不同类型的物质对磁场有不同的响应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即具有不同的磁性？ </a:t>
            </a: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与物质内部的电磁结构有着密切的联系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1C081A-7EA8-9036-8DD5-D89FCD5FF9C4}"/>
              </a:ext>
            </a:extLst>
          </p:cNvPr>
          <p:cNvSpPr txBox="1"/>
          <p:nvPr/>
        </p:nvSpPr>
        <p:spPr>
          <a:xfrm>
            <a:off x="236251" y="2894537"/>
            <a:ext cx="446997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磁荷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观点</a:t>
            </a:r>
            <a:r>
              <a:rPr lang="zh-CN" altLang="en-US" sz="2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库仑等人提出。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626E3-9841-50F6-2D8E-B6B636FD1AFD}"/>
              </a:ext>
            </a:extLst>
          </p:cNvPr>
          <p:cNvSpPr txBox="1"/>
          <p:nvPr/>
        </p:nvSpPr>
        <p:spPr>
          <a:xfrm>
            <a:off x="236251" y="3542129"/>
            <a:ext cx="787574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分子电流</a:t>
            </a:r>
            <a:r>
              <a:rPr lang="zh-CN" altLang="en-US" sz="2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观点：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安培于</a:t>
            </a:r>
            <a:r>
              <a:rPr lang="en-US" altLang="zh-CN" sz="2400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1821</a:t>
            </a:r>
            <a:r>
              <a:rPr lang="zh-CN" altLang="en-US" sz="24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24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12121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月提出。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0F3B60-A5B8-927D-919B-A3AE956F6F95}"/>
              </a:ext>
            </a:extLst>
          </p:cNvPr>
          <p:cNvSpPr txBox="1"/>
          <p:nvPr/>
        </p:nvSpPr>
        <p:spPr>
          <a:xfrm>
            <a:off x="236251" y="4184894"/>
            <a:ext cx="787574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量子力学</a:t>
            </a:r>
            <a:r>
              <a:rPr lang="zh-CN" altLang="en-US" sz="24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理解：</a:t>
            </a:r>
            <a:r>
              <a:rPr lang="zh-CN" altLang="en-US" sz="2400" b="0" i="0" dirty="0">
                <a:solidFill>
                  <a:srgbClr val="12121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自旋角动量与轨道角动量。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2ADF227-B80A-5CA9-08D9-BB936CDE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543" y="2433918"/>
            <a:ext cx="2416419" cy="178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67202D8B-C50D-9D6E-A6A0-DF0BC02DC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784" y="4099009"/>
            <a:ext cx="1887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磁荷观点</a:t>
            </a:r>
            <a:endParaRPr lang="en-US" altLang="zh-CN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9AC858-B8BE-B1AD-F4D1-F271B997799C}"/>
              </a:ext>
            </a:extLst>
          </p:cNvPr>
          <p:cNvSpPr txBox="1"/>
          <p:nvPr/>
        </p:nvSpPr>
        <p:spPr>
          <a:xfrm>
            <a:off x="139536" y="239604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对于物质磁性的理解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BD42678-9003-018D-BF04-E9E9157EC409}"/>
              </a:ext>
            </a:extLst>
          </p:cNvPr>
          <p:cNvSpPr/>
          <p:nvPr/>
        </p:nvSpPr>
        <p:spPr>
          <a:xfrm>
            <a:off x="933703" y="5210109"/>
            <a:ext cx="6553200" cy="4667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电子轨道磁矩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BF4AAB0C-A742-48FA-A41D-F1B6038E3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556156"/>
              </p:ext>
            </p:extLst>
          </p:nvPr>
        </p:nvGraphicFramePr>
        <p:xfrm>
          <a:off x="3540560" y="4985857"/>
          <a:ext cx="1753002" cy="764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r:id="rId4" imgW="888365" imgH="393700" progId="Equation.3">
                  <p:embed/>
                </p:oleObj>
              </mc:Choice>
              <mc:Fallback>
                <p:oleObj r:id="rId4" imgW="888365" imgH="393700" progId="Equation.3">
                  <p:embed/>
                  <p:pic>
                    <p:nvPicPr>
                      <p:cNvPr id="11" name="Object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560" y="4985857"/>
                        <a:ext cx="1753002" cy="7647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ADC2AA73-807B-5049-3C8B-1D70E055C556}"/>
              </a:ext>
            </a:extLst>
          </p:cNvPr>
          <p:cNvSpPr txBox="1"/>
          <p:nvPr/>
        </p:nvSpPr>
        <p:spPr>
          <a:xfrm>
            <a:off x="968443" y="5878182"/>
            <a:ext cx="2667000" cy="4247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Sz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电子自旋磁矩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C042B1F8-BE0C-D1C9-C2B2-D4EC8843A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287951"/>
              </p:ext>
            </p:extLst>
          </p:nvPr>
        </p:nvGraphicFramePr>
        <p:xfrm>
          <a:off x="3635443" y="5750598"/>
          <a:ext cx="1563237" cy="795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6" imgW="761365" imgH="393700" progId="Equation.3">
                  <p:embed/>
                </p:oleObj>
              </mc:Choice>
              <mc:Fallback>
                <p:oleObj r:id="rId6" imgW="761365" imgH="393700" progId="Equation.3">
                  <p:embed/>
                  <p:pic>
                    <p:nvPicPr>
                      <p:cNvPr id="15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5443" y="5750598"/>
                        <a:ext cx="1563237" cy="79533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4" descr="Ne434">
            <a:extLst>
              <a:ext uri="{FF2B5EF4-FFF2-40B4-BE49-F238E27FC236}">
                <a16:creationId xmlns:a16="http://schemas.microsoft.com/office/drawing/2014/main" id="{5449B2EF-B9FE-982E-D080-243CF7964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8161" y="4903844"/>
            <a:ext cx="1563238" cy="169350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805EA7-19D2-B51B-7ECE-B03C4E7A8132}"/>
              </a:ext>
            </a:extLst>
          </p:cNvPr>
          <p:cNvGrpSpPr/>
          <p:nvPr/>
        </p:nvGrpSpPr>
        <p:grpSpPr>
          <a:xfrm>
            <a:off x="7341577" y="5533581"/>
            <a:ext cx="1837548" cy="989110"/>
            <a:chOff x="7341577" y="5788159"/>
            <a:chExt cx="1837548" cy="989110"/>
          </a:xfrm>
        </p:grpSpPr>
        <p:pic>
          <p:nvPicPr>
            <p:cNvPr id="25602" name="Picture 2">
              <a:extLst>
                <a:ext uri="{FF2B5EF4-FFF2-40B4-BE49-F238E27FC236}">
                  <a16:creationId xmlns:a16="http://schemas.microsoft.com/office/drawing/2014/main" id="{1C7554EF-AB03-7737-AB6F-281ED579B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550" y="5788159"/>
              <a:ext cx="1582575" cy="989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99E32C6-D125-46A8-2F62-7F9C9DDBB7A4}"/>
                </a:ext>
              </a:extLst>
            </p:cNvPr>
            <p:cNvCxnSpPr/>
            <p:nvPr/>
          </p:nvCxnSpPr>
          <p:spPr>
            <a:xfrm>
              <a:off x="7341577" y="6132760"/>
              <a:ext cx="360485" cy="65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7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 build="p" bldLvl="5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Text Box 5"/>
          <p:cNvSpPr txBox="1"/>
          <p:nvPr/>
        </p:nvSpPr>
        <p:spPr>
          <a:xfrm>
            <a:off x="0" y="150019"/>
            <a:ext cx="9036050" cy="1114664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0850" lvl="0" indent="-450850" eaLnBrk="1" hangingPunct="1">
              <a:lnSpc>
                <a:spcPct val="125000"/>
              </a:lnSpc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在圆柱面外取一点，根据安培环路定理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考虑到环路中所包围的电流的代数和为零，所以得</a:t>
            </a:r>
          </a:p>
        </p:txBody>
      </p:sp>
      <p:graphicFrame>
        <p:nvGraphicFramePr>
          <p:cNvPr id="419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633994"/>
              </p:ext>
            </p:extLst>
          </p:nvPr>
        </p:nvGraphicFramePr>
        <p:xfrm>
          <a:off x="977900" y="1654543"/>
          <a:ext cx="3644900" cy="61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r:id="rId3" imgW="3553460" imgH="555625" progId="Equation.3">
                  <p:embed/>
                </p:oleObj>
              </mc:Choice>
              <mc:Fallback>
                <p:oleObj r:id="rId3" imgW="3553460" imgH="555625" progId="Equation.3">
                  <p:embed/>
                  <p:pic>
                    <p:nvPicPr>
                      <p:cNvPr id="41990" name="Object 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7900" y="1654543"/>
                        <a:ext cx="3644900" cy="61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556557"/>
              </p:ext>
            </p:extLst>
          </p:nvPr>
        </p:nvGraphicFramePr>
        <p:xfrm>
          <a:off x="1763652" y="2508306"/>
          <a:ext cx="1049886" cy="371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r:id="rId5" imgW="937260" imgH="300990" progId="Equation.3">
                  <p:embed/>
                </p:oleObj>
              </mc:Choice>
              <mc:Fallback>
                <p:oleObj r:id="rId5" imgW="937260" imgH="300990" progId="Equation.3">
                  <p:embed/>
                  <p:pic>
                    <p:nvPicPr>
                      <p:cNvPr id="41991" name="Object 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652" y="2508306"/>
                        <a:ext cx="1049886" cy="3718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107820"/>
              </p:ext>
            </p:extLst>
          </p:nvPr>
        </p:nvGraphicFramePr>
        <p:xfrm>
          <a:off x="1485900" y="3241674"/>
          <a:ext cx="1960196" cy="57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7" imgW="850680" imgH="228600" progId="Equation.DSMT4">
                  <p:embed/>
                </p:oleObj>
              </mc:Choice>
              <mc:Fallback>
                <p:oleObj name="Equation" r:id="rId7" imgW="850680" imgH="228600" progId="Equation.DSMT4">
                  <p:embed/>
                  <p:pic>
                    <p:nvPicPr>
                      <p:cNvPr id="41992" name="Object 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85900" y="3241674"/>
                        <a:ext cx="1960196" cy="572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Text Box 9"/>
          <p:cNvSpPr txBox="1"/>
          <p:nvPr/>
        </p:nvSpPr>
        <p:spPr>
          <a:xfrm>
            <a:off x="1130300" y="2482851"/>
            <a:ext cx="914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</a:p>
        </p:txBody>
      </p:sp>
      <p:pic>
        <p:nvPicPr>
          <p:cNvPr id="51207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7263" y="1484313"/>
            <a:ext cx="2038350" cy="3209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51208" name="Group 10"/>
          <p:cNvGrpSpPr/>
          <p:nvPr/>
        </p:nvGrpSpPr>
        <p:grpSpPr>
          <a:xfrm>
            <a:off x="6810375" y="4681538"/>
            <a:ext cx="1905000" cy="1968500"/>
            <a:chOff x="6809647" y="4681457"/>
            <a:chExt cx="1905000" cy="1968137"/>
          </a:xfrm>
        </p:grpSpPr>
        <p:pic>
          <p:nvPicPr>
            <p:cNvPr id="51214" name="Picture 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09647" y="4722025"/>
              <a:ext cx="1905000" cy="1838325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51215" name="Straight Connector 6"/>
            <p:cNvCxnSpPr/>
            <p:nvPr/>
          </p:nvCxnSpPr>
          <p:spPr>
            <a:xfrm>
              <a:off x="7871116" y="4681457"/>
              <a:ext cx="0" cy="1614611"/>
            </a:xfrm>
            <a:prstGeom prst="line">
              <a:avLst/>
            </a:prstGeom>
            <a:ln w="4445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51216" name="TextBox 8"/>
            <p:cNvSpPr txBox="1"/>
            <p:nvPr/>
          </p:nvSpPr>
          <p:spPr>
            <a:xfrm>
              <a:off x="7680523" y="6280262"/>
              <a:ext cx="56302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R</a:t>
              </a:r>
              <a:r>
                <a:rPr lang="en-US" altLang="zh-CN" sz="1800" b="1" baseline="-25000" dirty="0"/>
                <a:t>2</a:t>
              </a:r>
              <a:endParaRPr lang="zh-CN" altLang="en-US" sz="1800" b="1" baseline="-25000" dirty="0"/>
            </a:p>
          </p:txBody>
        </p:sp>
        <p:sp>
          <p:nvSpPr>
            <p:cNvPr id="51217" name="TextBox 16"/>
            <p:cNvSpPr txBox="1"/>
            <p:nvPr/>
          </p:nvSpPr>
          <p:spPr>
            <a:xfrm>
              <a:off x="7169321" y="6234096"/>
              <a:ext cx="61933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i="1" dirty="0"/>
                <a:t>R</a:t>
              </a:r>
              <a:r>
                <a:rPr lang="en-US" altLang="zh-CN" sz="1800" b="1" baseline="-25000" dirty="0"/>
                <a:t>1</a:t>
              </a:r>
              <a:endParaRPr lang="zh-CN" altLang="en-US" sz="1800" b="1" baseline="-25000" dirty="0"/>
            </a:p>
          </p:txBody>
        </p:sp>
      </p:grp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382427"/>
              </p:ext>
            </p:extLst>
          </p:nvPr>
        </p:nvGraphicFramePr>
        <p:xfrm>
          <a:off x="1352550" y="3957214"/>
          <a:ext cx="3043969" cy="932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11" imgW="1384200" imgH="393480" progId="Equation.DSMT4">
                  <p:embed/>
                </p:oleObj>
              </mc:Choice>
              <mc:Fallback>
                <p:oleObj name="Equation" r:id="rId11" imgW="1384200" imgH="393480" progId="Equation.DSMT4">
                  <p:embed/>
                  <p:pic>
                    <p:nvPicPr>
                      <p:cNvPr id="13" name="Object 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52550" y="3957214"/>
                        <a:ext cx="3043969" cy="9329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808383"/>
              </p:ext>
            </p:extLst>
          </p:nvPr>
        </p:nvGraphicFramePr>
        <p:xfrm>
          <a:off x="1244600" y="4886324"/>
          <a:ext cx="31115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13" imgW="1206360" imgH="457200" progId="Equation.DSMT4">
                  <p:embed/>
                </p:oleObj>
              </mc:Choice>
              <mc:Fallback>
                <p:oleObj name="Equation" r:id="rId13" imgW="1206360" imgH="457200" progId="Equation.DSMT4">
                  <p:embed/>
                  <p:pic>
                    <p:nvPicPr>
                      <p:cNvPr id="14" name="Object 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44600" y="4886324"/>
                        <a:ext cx="3111500" cy="1228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Brace 1"/>
          <p:cNvSpPr/>
          <p:nvPr/>
        </p:nvSpPr>
        <p:spPr>
          <a:xfrm>
            <a:off x="663575" y="3505199"/>
            <a:ext cx="627063" cy="2078037"/>
          </a:xfrm>
          <a:prstGeom prst="leftBrace">
            <a:avLst>
              <a:gd name="adj1" fmla="val 8330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182688" y="5989636"/>
            <a:ext cx="3330575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的方向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右手螺旋规律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13" name="Slide Number Placeholder 3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20AA2882-56D4-4B15-A03E-6B6149769555}" type="slidenum">
              <a:rPr lang="en-US" altLang="zh-CN" smtClean="0"/>
              <a:pPr lvl="0" algn="r" eaLnBrk="1" hangingPunct="1">
                <a:buNone/>
                <a:defRPr/>
              </a:pPr>
              <a:t>30</a:t>
            </a:fld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build="p"/>
      <p:bldP spid="41993" grpId="0" build="p"/>
      <p:bldP spid="2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ADA41B7-E8B0-E8F2-8F17-5137BB4A871D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202" name="Object 2">
            <a:extLst>
              <a:ext uri="{FF2B5EF4-FFF2-40B4-BE49-F238E27FC236}">
                <a16:creationId xmlns:a16="http://schemas.microsoft.com/office/drawing/2014/main" id="{D21D6436-35BA-34AA-17D4-1BF331A7C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2357438"/>
          <a:ext cx="27432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4" name="公式" r:id="rId3" imgW="996889" imgH="234998" progId="Equation.3">
                  <p:embed/>
                </p:oleObj>
              </mc:Choice>
              <mc:Fallback>
                <p:oleObj name="公式" r:id="rId3" imgW="996889" imgH="234998" progId="Equation.3">
                  <p:embed/>
                  <p:pic>
                    <p:nvPicPr>
                      <p:cNvPr id="51202" name="Object 2">
                        <a:extLst>
                          <a:ext uri="{FF2B5EF4-FFF2-40B4-BE49-F238E27FC236}">
                            <a16:creationId xmlns:a16="http://schemas.microsoft.com/office/drawing/2014/main" id="{D21D6436-35BA-34AA-17D4-1BF331A7C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357438"/>
                        <a:ext cx="27432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C9D2A902-90B6-4BB0-A072-80B1159F41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071938"/>
          <a:ext cx="16938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5" imgW="615918" imgH="234998" progId="Equation.3">
                  <p:embed/>
                </p:oleObj>
              </mc:Choice>
              <mc:Fallback>
                <p:oleObj name="Equation" r:id="rId5" imgW="615918" imgH="234998" progId="Equation.3">
                  <p:embed/>
                  <p:pic>
                    <p:nvPicPr>
                      <p:cNvPr id="51203" name="Object 3">
                        <a:extLst>
                          <a:ext uri="{FF2B5EF4-FFF2-40B4-BE49-F238E27FC236}">
                            <a16:creationId xmlns:a16="http://schemas.microsoft.com/office/drawing/2014/main" id="{C9D2A902-90B6-4BB0-A072-80B1159F41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071938"/>
                        <a:ext cx="1693863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4" name="Group 4">
            <a:extLst>
              <a:ext uri="{FF2B5EF4-FFF2-40B4-BE49-F238E27FC236}">
                <a16:creationId xmlns:a16="http://schemas.microsoft.com/office/drawing/2014/main" id="{598019C0-131E-1C4A-E5EE-55957A8C4C27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876800"/>
            <a:ext cx="3454400" cy="935038"/>
            <a:chOff x="3312" y="2958"/>
            <a:chExt cx="2176" cy="589"/>
          </a:xfrm>
        </p:grpSpPr>
        <p:graphicFrame>
          <p:nvGraphicFramePr>
            <p:cNvPr id="51223" name="Object 5">
              <a:extLst>
                <a:ext uri="{FF2B5EF4-FFF2-40B4-BE49-F238E27FC236}">
                  <a16:creationId xmlns:a16="http://schemas.microsoft.com/office/drawing/2014/main" id="{AA84C9E5-1840-6771-D151-AE95B495BC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0" y="2958"/>
            <a:ext cx="36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6" name="公式" r:id="rId7" imgW="158660" imgH="209485" progId="Equation.3">
                    <p:embed/>
                  </p:oleObj>
                </mc:Choice>
                <mc:Fallback>
                  <p:oleObj name="公式" r:id="rId7" imgW="158660" imgH="209485" progId="Equation.3">
                    <p:embed/>
                    <p:pic>
                      <p:nvPicPr>
                        <p:cNvPr id="51223" name="Object 5">
                          <a:extLst>
                            <a:ext uri="{FF2B5EF4-FFF2-40B4-BE49-F238E27FC236}">
                              <a16:creationId xmlns:a16="http://schemas.microsoft.com/office/drawing/2014/main" id="{AA84C9E5-1840-6771-D151-AE95B495BC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2958"/>
                          <a:ext cx="361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Text Box 6">
              <a:extLst>
                <a:ext uri="{FF2B5EF4-FFF2-40B4-BE49-F238E27FC236}">
                  <a16:creationId xmlns:a16="http://schemas.microsoft.com/office/drawing/2014/main" id="{8A8E8BF5-52A0-B03B-433E-7552DEB03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024"/>
              <a:ext cx="2176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0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称为相对电容率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或相对介电常量。</a:t>
              </a:r>
            </a:p>
          </p:txBody>
        </p:sp>
      </p:grpSp>
      <p:grpSp>
        <p:nvGrpSpPr>
          <p:cNvPr id="51205" name="Group 7">
            <a:extLst>
              <a:ext uri="{FF2B5EF4-FFF2-40B4-BE49-F238E27FC236}">
                <a16:creationId xmlns:a16="http://schemas.microsoft.com/office/drawing/2014/main" id="{E498FB20-FDF6-9692-3679-406E0C3DE0C3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95263"/>
            <a:ext cx="3716337" cy="590550"/>
            <a:chOff x="2865" y="163"/>
            <a:chExt cx="2341" cy="372"/>
          </a:xfrm>
        </p:grpSpPr>
        <p:sp>
          <p:nvSpPr>
            <p:cNvPr id="51221" name="Text Box 8">
              <a:extLst>
                <a:ext uri="{FF2B5EF4-FFF2-40B4-BE49-F238E27FC236}">
                  <a16:creationId xmlns:a16="http://schemas.microsoft.com/office/drawing/2014/main" id="{86CA03B6-1B0C-B4EC-4356-210B18050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5" y="163"/>
              <a:ext cx="23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b="1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               </a:t>
              </a:r>
              <a:r>
                <a:rPr kumimoji="0" lang="zh-CN" altLang="en-US" sz="2800" b="1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之间的关系</a:t>
              </a:r>
              <a:endParaRPr kumimoji="0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222" name="Object 9">
              <a:extLst>
                <a:ext uri="{FF2B5EF4-FFF2-40B4-BE49-F238E27FC236}">
                  <a16:creationId xmlns:a16="http://schemas.microsoft.com/office/drawing/2014/main" id="{4C927E8F-3609-B190-A201-D92BAE3DF2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05" y="221"/>
            <a:ext cx="1026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7" name="公式" r:id="rId9" imgW="654062" imgH="196846" progId="Equation.3">
                    <p:embed/>
                  </p:oleObj>
                </mc:Choice>
                <mc:Fallback>
                  <p:oleObj name="公式" r:id="rId9" imgW="654062" imgH="196846" progId="Equation.3">
                    <p:embed/>
                    <p:pic>
                      <p:nvPicPr>
                        <p:cNvPr id="51222" name="Object 9">
                          <a:extLst>
                            <a:ext uri="{FF2B5EF4-FFF2-40B4-BE49-F238E27FC236}">
                              <a16:creationId xmlns:a16="http://schemas.microsoft.com/office/drawing/2014/main" id="{4C927E8F-3609-B190-A201-D92BAE3DF2E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221"/>
                          <a:ext cx="1026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06" name="Object 10">
            <a:extLst>
              <a:ext uri="{FF2B5EF4-FFF2-40B4-BE49-F238E27FC236}">
                <a16:creationId xmlns:a16="http://schemas.microsoft.com/office/drawing/2014/main" id="{B55BE076-ABE2-A6DD-047B-2D281F443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7813" y="3214688"/>
          <a:ext cx="22098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11" imgW="768260" imgH="234998" progId="Equation.3">
                  <p:embed/>
                </p:oleObj>
              </mc:Choice>
              <mc:Fallback>
                <p:oleObj name="Equation" r:id="rId11" imgW="768260" imgH="234998" progId="Equation.3">
                  <p:embed/>
                  <p:pic>
                    <p:nvPicPr>
                      <p:cNvPr id="51206" name="Object 10">
                        <a:extLst>
                          <a:ext uri="{FF2B5EF4-FFF2-40B4-BE49-F238E27FC236}">
                            <a16:creationId xmlns:a16="http://schemas.microsoft.com/office/drawing/2014/main" id="{B55BE076-ABE2-A6DD-047B-2D281F443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3214688"/>
                        <a:ext cx="22098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15">
            <a:extLst>
              <a:ext uri="{FF2B5EF4-FFF2-40B4-BE49-F238E27FC236}">
                <a16:creationId xmlns:a16="http://schemas.microsoft.com/office/drawing/2014/main" id="{7AB698CF-95C1-C446-3E7E-157943646F19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209550"/>
            <a:ext cx="3805238" cy="584200"/>
            <a:chOff x="432" y="1206"/>
            <a:chExt cx="2397" cy="368"/>
          </a:xfrm>
        </p:grpSpPr>
        <p:sp>
          <p:nvSpPr>
            <p:cNvPr id="51219" name="Text Box 16">
              <a:extLst>
                <a:ext uri="{FF2B5EF4-FFF2-40B4-BE49-F238E27FC236}">
                  <a16:creationId xmlns:a16="http://schemas.microsoft.com/office/drawing/2014/main" id="{A057B474-B5D9-1D2B-C4EC-C300B09035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06"/>
              <a:ext cx="239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lang="en-US" altLang="zh-CN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               </a:t>
              </a:r>
              <a:r>
                <a:rPr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之</a:t>
              </a:r>
              <a:r>
                <a:rPr lang="zh-CN" altLang="en-US" sz="28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间的关系</a:t>
              </a:r>
            </a:p>
          </p:txBody>
        </p:sp>
        <p:graphicFrame>
          <p:nvGraphicFramePr>
            <p:cNvPr id="51220" name="Object 17">
              <a:extLst>
                <a:ext uri="{FF2B5EF4-FFF2-40B4-BE49-F238E27FC236}">
                  <a16:creationId xmlns:a16="http://schemas.microsoft.com/office/drawing/2014/main" id="{BA504BE9-2D72-196A-5616-D63CF4BAC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239"/>
            <a:ext cx="86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19" name="公式" r:id="rId13" imgW="539865" imgH="222358" progId="Equation.3">
                    <p:embed/>
                  </p:oleObj>
                </mc:Choice>
                <mc:Fallback>
                  <p:oleObj name="公式" r:id="rId13" imgW="539865" imgH="222358" progId="Equation.3">
                    <p:embed/>
                    <p:pic>
                      <p:nvPicPr>
                        <p:cNvPr id="51220" name="Object 17">
                          <a:extLst>
                            <a:ext uri="{FF2B5EF4-FFF2-40B4-BE49-F238E27FC236}">
                              <a16:creationId xmlns:a16="http://schemas.microsoft.com/office/drawing/2014/main" id="{BA504BE9-2D72-196A-5616-D63CF4BAC4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239"/>
                          <a:ext cx="86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8" name="Text Box 18">
            <a:extLst>
              <a:ext uri="{FF2B5EF4-FFF2-40B4-BE49-F238E27FC236}">
                <a16:creationId xmlns:a16="http://schemas.microsoft.com/office/drawing/2014/main" id="{29F4988C-F3D3-EB6F-3C34-FD787057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838200"/>
            <a:ext cx="16192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实验规律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量纲</a:t>
            </a:r>
            <a:endParaRPr lang="zh-CN" altLang="en-US" sz="2800" b="1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1209" name="Object 19">
            <a:extLst>
              <a:ext uri="{FF2B5EF4-FFF2-40B4-BE49-F238E27FC236}">
                <a16:creationId xmlns:a16="http://schemas.microsoft.com/office/drawing/2014/main" id="{4B83E3AD-4091-ADDB-75CE-B8F9531E1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000125"/>
          <a:ext cx="21590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公式" r:id="rId15" imgW="768260" imgH="450802" progId="Equation.3">
                  <p:embed/>
                </p:oleObj>
              </mc:Choice>
              <mc:Fallback>
                <p:oleObj name="公式" r:id="rId15" imgW="768260" imgH="450802" progId="Equation.3">
                  <p:embed/>
                  <p:pic>
                    <p:nvPicPr>
                      <p:cNvPr id="51209" name="Object 19">
                        <a:extLst>
                          <a:ext uri="{FF2B5EF4-FFF2-40B4-BE49-F238E27FC236}">
                            <a16:creationId xmlns:a16="http://schemas.microsoft.com/office/drawing/2014/main" id="{4B83E3AD-4091-ADDB-75CE-B8F9531E1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000125"/>
                        <a:ext cx="21590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20">
            <a:extLst>
              <a:ext uri="{FF2B5EF4-FFF2-40B4-BE49-F238E27FC236}">
                <a16:creationId xmlns:a16="http://schemas.microsoft.com/office/drawing/2014/main" id="{851A61D1-36F3-F02F-987D-D359D085B9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2063" y="1214438"/>
          <a:ext cx="243681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1" name="公式" r:id="rId17" imgW="781130" imgH="234998" progId="Equation.3">
                  <p:embed/>
                </p:oleObj>
              </mc:Choice>
              <mc:Fallback>
                <p:oleObj name="公式" r:id="rId17" imgW="781130" imgH="234998" progId="Equation.3">
                  <p:embed/>
                  <p:pic>
                    <p:nvPicPr>
                      <p:cNvPr id="51210" name="Object 20">
                        <a:extLst>
                          <a:ext uri="{FF2B5EF4-FFF2-40B4-BE49-F238E27FC236}">
                            <a16:creationId xmlns:a16="http://schemas.microsoft.com/office/drawing/2014/main" id="{851A61D1-36F3-F02F-987D-D359D085B9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214438"/>
                        <a:ext cx="243681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21">
            <a:extLst>
              <a:ext uri="{FF2B5EF4-FFF2-40B4-BE49-F238E27FC236}">
                <a16:creationId xmlns:a16="http://schemas.microsoft.com/office/drawing/2014/main" id="{6AE26679-DE3C-EF78-F9F4-876DCA6F9C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598509"/>
              </p:ext>
            </p:extLst>
          </p:nvPr>
        </p:nvGraphicFramePr>
        <p:xfrm>
          <a:off x="857250" y="2428875"/>
          <a:ext cx="26670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2" name="Equation" r:id="rId19" imgW="1060540" imgH="234998" progId="Equation.DSMT4">
                  <p:embed/>
                </p:oleObj>
              </mc:Choice>
              <mc:Fallback>
                <p:oleObj name="Equation" r:id="rId19" imgW="1060540" imgH="234998" progId="Equation.DSMT4">
                  <p:embed/>
                  <p:pic>
                    <p:nvPicPr>
                      <p:cNvPr id="51211" name="Object 21">
                        <a:extLst>
                          <a:ext uri="{FF2B5EF4-FFF2-40B4-BE49-F238E27FC236}">
                            <a16:creationId xmlns:a16="http://schemas.microsoft.com/office/drawing/2014/main" id="{6AE26679-DE3C-EF78-F9F4-876DCA6F9C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428875"/>
                        <a:ext cx="26670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2" name="Object 22">
            <a:extLst>
              <a:ext uri="{FF2B5EF4-FFF2-40B4-BE49-F238E27FC236}">
                <a16:creationId xmlns:a16="http://schemas.microsoft.com/office/drawing/2014/main" id="{812A60C4-8707-FBC0-0F1A-90FC7EDCC1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3357563"/>
          <a:ext cx="183673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3" name="公式" r:id="rId21" imgW="768260" imgH="222358" progId="Equation.3">
                  <p:embed/>
                </p:oleObj>
              </mc:Choice>
              <mc:Fallback>
                <p:oleObj name="公式" r:id="rId21" imgW="768260" imgH="222358" progId="Equation.3">
                  <p:embed/>
                  <p:pic>
                    <p:nvPicPr>
                      <p:cNvPr id="51212" name="Object 22">
                        <a:extLst>
                          <a:ext uri="{FF2B5EF4-FFF2-40B4-BE49-F238E27FC236}">
                            <a16:creationId xmlns:a16="http://schemas.microsoft.com/office/drawing/2014/main" id="{812A60C4-8707-FBC0-0F1A-90FC7EDCC1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357563"/>
                        <a:ext cx="183673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3" name="Object 23">
            <a:extLst>
              <a:ext uri="{FF2B5EF4-FFF2-40B4-BE49-F238E27FC236}">
                <a16:creationId xmlns:a16="http://schemas.microsoft.com/office/drawing/2014/main" id="{DDC4EB9A-5F99-182A-FB68-00993824B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143375"/>
          <a:ext cx="19081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4" name="公式" r:id="rId23" imgW="641426" imgH="234998" progId="Equation.3">
                  <p:embed/>
                </p:oleObj>
              </mc:Choice>
              <mc:Fallback>
                <p:oleObj name="公式" r:id="rId23" imgW="641426" imgH="234998" progId="Equation.3">
                  <p:embed/>
                  <p:pic>
                    <p:nvPicPr>
                      <p:cNvPr id="51213" name="Object 23">
                        <a:extLst>
                          <a:ext uri="{FF2B5EF4-FFF2-40B4-BE49-F238E27FC236}">
                            <a16:creationId xmlns:a16="http://schemas.microsoft.com/office/drawing/2014/main" id="{DDC4EB9A-5F99-182A-FB68-00993824B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43375"/>
                        <a:ext cx="19081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Freeform 24">
            <a:extLst>
              <a:ext uri="{FF2B5EF4-FFF2-40B4-BE49-F238E27FC236}">
                <a16:creationId xmlns:a16="http://schemas.microsoft.com/office/drawing/2014/main" id="{C56C569E-3198-F400-38AB-39DC0A4A0097}"/>
              </a:ext>
            </a:extLst>
          </p:cNvPr>
          <p:cNvSpPr>
            <a:spLocks/>
          </p:cNvSpPr>
          <p:nvPr/>
        </p:nvSpPr>
        <p:spPr bwMode="auto">
          <a:xfrm>
            <a:off x="4286250" y="285750"/>
            <a:ext cx="58738" cy="6026150"/>
          </a:xfrm>
          <a:custGeom>
            <a:avLst/>
            <a:gdLst>
              <a:gd name="T0" fmla="*/ 0 w 1"/>
              <a:gd name="T1" fmla="*/ 0 h 3112"/>
              <a:gd name="T2" fmla="*/ 2147483646 w 1"/>
              <a:gd name="T3" fmla="*/ 2147483646 h 3112"/>
              <a:gd name="T4" fmla="*/ 0 60000 65536"/>
              <a:gd name="T5" fmla="*/ 0 60000 65536"/>
              <a:gd name="T6" fmla="*/ 0 w 1"/>
              <a:gd name="T7" fmla="*/ 0 h 3112"/>
              <a:gd name="T8" fmla="*/ 1 w 1"/>
              <a:gd name="T9" fmla="*/ 3112 h 311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112">
                <a:moveTo>
                  <a:pt x="0" y="0"/>
                </a:moveTo>
                <a:lnTo>
                  <a:pt x="1" y="3112"/>
                </a:lnTo>
              </a:path>
            </a:pathLst>
          </a:custGeom>
          <a:noFill/>
          <a:ln w="50800">
            <a:solidFill>
              <a:srgbClr val="FFFF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215" name="Group 32">
            <a:extLst>
              <a:ext uri="{FF2B5EF4-FFF2-40B4-BE49-F238E27FC236}">
                <a16:creationId xmlns:a16="http://schemas.microsoft.com/office/drawing/2014/main" id="{E8F9E61A-D683-B645-33D1-849B5C645E5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5214938"/>
            <a:ext cx="1827212" cy="490537"/>
            <a:chOff x="657" y="3385"/>
            <a:chExt cx="1151" cy="309"/>
          </a:xfrm>
        </p:grpSpPr>
        <p:graphicFrame>
          <p:nvGraphicFramePr>
            <p:cNvPr id="51217" name="Object 28">
              <a:extLst>
                <a:ext uri="{FF2B5EF4-FFF2-40B4-BE49-F238E27FC236}">
                  <a16:creationId xmlns:a16="http://schemas.microsoft.com/office/drawing/2014/main" id="{ACF514AF-9E6A-7537-2F1B-8970722ABC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3430"/>
            <a:ext cx="243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25" name="公式" r:id="rId25" imgW="146023" imgH="158694" progId="Equation.3">
                    <p:embed/>
                  </p:oleObj>
                </mc:Choice>
                <mc:Fallback>
                  <p:oleObj name="公式" r:id="rId25" imgW="146023" imgH="158694" progId="Equation.3">
                    <p:embed/>
                    <p:pic>
                      <p:nvPicPr>
                        <p:cNvPr id="51217" name="Object 28">
                          <a:extLst>
                            <a:ext uri="{FF2B5EF4-FFF2-40B4-BE49-F238E27FC236}">
                              <a16:creationId xmlns:a16="http://schemas.microsoft.com/office/drawing/2014/main" id="{ACF514AF-9E6A-7537-2F1B-8970722ABC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3430"/>
                          <a:ext cx="243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Text Box 29">
              <a:extLst>
                <a:ext uri="{FF2B5EF4-FFF2-40B4-BE49-F238E27FC236}">
                  <a16:creationId xmlns:a16="http://schemas.microsoft.com/office/drawing/2014/main" id="{CD240FF6-CC4C-0B13-58D1-2CD940A4E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7" y="3385"/>
              <a:ext cx="70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磁导率</a:t>
              </a:r>
            </a:p>
          </p:txBody>
        </p:sp>
      </p:grpSp>
      <p:sp>
        <p:nvSpPr>
          <p:cNvPr id="51216" name="Text Box 31">
            <a:extLst>
              <a:ext uri="{FF2B5EF4-FFF2-40B4-BE49-F238E27FC236}">
                <a16:creationId xmlns:a16="http://schemas.microsoft.com/office/drawing/2014/main" id="{19595337-962D-E862-2794-48DE2CC9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6035675"/>
            <a:ext cx="3278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描述真空中电磁场和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介质中电磁场的关系式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8CA863E-FDCA-ADA4-E282-0E6BB7AF66B1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26" name="Line 2">
            <a:extLst>
              <a:ext uri="{FF2B5EF4-FFF2-40B4-BE49-F238E27FC236}">
                <a16:creationId xmlns:a16="http://schemas.microsoft.com/office/drawing/2014/main" id="{9BF449FD-C9F0-AFB5-B33E-E6C2219C57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71438"/>
            <a:ext cx="0" cy="6553200"/>
          </a:xfrm>
          <a:prstGeom prst="line">
            <a:avLst/>
          </a:prstGeom>
          <a:noFill/>
          <a:ln w="50800">
            <a:solidFill>
              <a:srgbClr val="FFFFFF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CAE879D3-164E-AE48-B933-4C9D012E4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8600"/>
            <a:ext cx="2968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电介质中的高斯定理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C46EA904-4D8C-473C-A27D-D0085B81D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83" y="256477"/>
            <a:ext cx="358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磁介质中的安培环路定理</a:t>
            </a:r>
          </a:p>
        </p:txBody>
      </p:sp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D9028EA9-735A-33D0-4AC3-B818FA6FEE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5080855"/>
              </p:ext>
            </p:extLst>
          </p:nvPr>
        </p:nvGraphicFramePr>
        <p:xfrm>
          <a:off x="182611" y="951673"/>
          <a:ext cx="401955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Equation" r:id="rId3" imgW="1695413" imgH="349220" progId="Equation.3">
                  <p:embed/>
                </p:oleObj>
              </mc:Choice>
              <mc:Fallback>
                <p:oleObj name="Equation" r:id="rId3" imgW="1695413" imgH="349220" progId="Equation.3">
                  <p:embed/>
                  <p:pic>
                    <p:nvPicPr>
                      <p:cNvPr id="52229" name="Object 5">
                        <a:extLst>
                          <a:ext uri="{FF2B5EF4-FFF2-40B4-BE49-F238E27FC236}">
                            <a16:creationId xmlns:a16="http://schemas.microsoft.com/office/drawing/2014/main" id="{D9028EA9-735A-33D0-4AC3-B818FA6FEE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11" y="951673"/>
                        <a:ext cx="4019550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BDEE033F-C642-0E18-80DB-3DE360AB6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778175"/>
              </p:ext>
            </p:extLst>
          </p:nvPr>
        </p:nvGraphicFramePr>
        <p:xfrm>
          <a:off x="139795" y="2113723"/>
          <a:ext cx="3983038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5" imgW="1885899" imgH="349220" progId="Equation.3">
                  <p:embed/>
                </p:oleObj>
              </mc:Choice>
              <mc:Fallback>
                <p:oleObj name="Equation" r:id="rId5" imgW="1885899" imgH="349220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BDEE033F-C642-0E18-80DB-3DE360AB6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95" y="2113723"/>
                        <a:ext cx="3983038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A261123E-A931-0763-D73C-1422EBF6A6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704302"/>
              </p:ext>
            </p:extLst>
          </p:nvPr>
        </p:nvGraphicFramePr>
        <p:xfrm>
          <a:off x="628649" y="3029679"/>
          <a:ext cx="3238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7" imgW="1428640" imgH="450802" progId="Equation.3">
                  <p:embed/>
                </p:oleObj>
              </mc:Choice>
              <mc:Fallback>
                <p:oleObj name="Equation" r:id="rId7" imgW="1428640" imgH="450802" progId="Equation.3">
                  <p:embed/>
                  <p:pic>
                    <p:nvPicPr>
                      <p:cNvPr id="52231" name="Object 7">
                        <a:extLst>
                          <a:ext uri="{FF2B5EF4-FFF2-40B4-BE49-F238E27FC236}">
                            <a16:creationId xmlns:a16="http://schemas.microsoft.com/office/drawing/2014/main" id="{A261123E-A931-0763-D73C-1422EBF6A6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49" y="3029679"/>
                        <a:ext cx="32385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03B05B1E-D988-9F09-0993-9E870AB75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803870"/>
              </p:ext>
            </p:extLst>
          </p:nvPr>
        </p:nvGraphicFramePr>
        <p:xfrm>
          <a:off x="1110264" y="4098066"/>
          <a:ext cx="18573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公式" r:id="rId9" imgW="793767" imgH="450802" progId="Equation.3">
                  <p:embed/>
                </p:oleObj>
              </mc:Choice>
              <mc:Fallback>
                <p:oleObj name="公式" r:id="rId9" imgW="793767" imgH="450802" progId="Equation.3">
                  <p:embed/>
                  <p:pic>
                    <p:nvPicPr>
                      <p:cNvPr id="52232" name="Object 8">
                        <a:extLst>
                          <a:ext uri="{FF2B5EF4-FFF2-40B4-BE49-F238E27FC236}">
                            <a16:creationId xmlns:a16="http://schemas.microsoft.com/office/drawing/2014/main" id="{03B05B1E-D988-9F09-0993-9E870AB75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64" y="4098066"/>
                        <a:ext cx="18573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5DB5D8E3-5CA2-470B-57AE-3CADECDB97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446289"/>
              </p:ext>
            </p:extLst>
          </p:nvPr>
        </p:nvGraphicFramePr>
        <p:xfrm>
          <a:off x="1105693" y="5302947"/>
          <a:ext cx="2284413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11" imgW="958745" imgH="349220" progId="Equation.3">
                  <p:embed/>
                </p:oleObj>
              </mc:Choice>
              <mc:Fallback>
                <p:oleObj name="Equation" r:id="rId11" imgW="958745" imgH="349220" progId="Equation.3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5DB5D8E3-5CA2-470B-57AE-3CADECDB97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693" y="5302947"/>
                        <a:ext cx="2284413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B919AAAC-538F-45EA-A9F5-F4C53E1BF7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49462"/>
              </p:ext>
            </p:extLst>
          </p:nvPr>
        </p:nvGraphicFramePr>
        <p:xfrm>
          <a:off x="4876800" y="685800"/>
          <a:ext cx="403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公式" r:id="rId13" imgW="1543072" imgH="438163" progId="Equation.3">
                  <p:embed/>
                </p:oleObj>
              </mc:Choice>
              <mc:Fallback>
                <p:oleObj name="公式" r:id="rId13" imgW="1543072" imgH="438163" progId="Equation.3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id="{B919AAAC-538F-45EA-A9F5-F4C53E1BF7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85800"/>
                        <a:ext cx="4038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>
            <a:extLst>
              <a:ext uri="{FF2B5EF4-FFF2-40B4-BE49-F238E27FC236}">
                <a16:creationId xmlns:a16="http://schemas.microsoft.com/office/drawing/2014/main" id="{808C3878-78D3-152C-079F-1F743C704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37851"/>
              </p:ext>
            </p:extLst>
          </p:nvPr>
        </p:nvGraphicFramePr>
        <p:xfrm>
          <a:off x="4553714" y="1839002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公式" r:id="rId15" imgW="1987460" imgH="438163" progId="Equation.3">
                  <p:embed/>
                </p:oleObj>
              </mc:Choice>
              <mc:Fallback>
                <p:oleObj name="公式" r:id="rId15" imgW="1987460" imgH="438163" progId="Equation.3">
                  <p:embed/>
                  <p:pic>
                    <p:nvPicPr>
                      <p:cNvPr id="52235" name="Object 11">
                        <a:extLst>
                          <a:ext uri="{FF2B5EF4-FFF2-40B4-BE49-F238E27FC236}">
                            <a16:creationId xmlns:a16="http://schemas.microsoft.com/office/drawing/2014/main" id="{808C3878-78D3-152C-079F-1F743C7048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3714" y="1839002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46CC43BD-796E-8262-528B-5BEBBBE888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496709"/>
              </p:ext>
            </p:extLst>
          </p:nvPr>
        </p:nvGraphicFramePr>
        <p:xfrm>
          <a:off x="4751387" y="3126531"/>
          <a:ext cx="4164013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公式" r:id="rId17" imgW="1479655" imgH="374732" progId="Equation.3">
                  <p:embed/>
                </p:oleObj>
              </mc:Choice>
              <mc:Fallback>
                <p:oleObj name="公式" r:id="rId17" imgW="1479655" imgH="374732" progId="Equation.3">
                  <p:embed/>
                  <p:pic>
                    <p:nvPicPr>
                      <p:cNvPr id="52236" name="Object 12">
                        <a:extLst>
                          <a:ext uri="{FF2B5EF4-FFF2-40B4-BE49-F238E27FC236}">
                            <a16:creationId xmlns:a16="http://schemas.microsoft.com/office/drawing/2014/main" id="{46CC43BD-796E-8262-528B-5BEBBBE888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7" y="3126531"/>
                        <a:ext cx="4164013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76067E30-0FC6-FB36-2468-D1FCD34E6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04157"/>
              </p:ext>
            </p:extLst>
          </p:nvPr>
        </p:nvGraphicFramePr>
        <p:xfrm>
          <a:off x="5410200" y="4256815"/>
          <a:ext cx="24352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6" name="公式" r:id="rId19" imgW="781130" imgH="234998" progId="Equation.3">
                  <p:embed/>
                </p:oleObj>
              </mc:Choice>
              <mc:Fallback>
                <p:oleObj name="公式" r:id="rId19" imgW="781130" imgH="234998" progId="Equation.3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id="{76067E30-0FC6-FB36-2468-D1FCD34E6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256815"/>
                        <a:ext cx="24352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>
            <a:extLst>
              <a:ext uri="{FF2B5EF4-FFF2-40B4-BE49-F238E27FC236}">
                <a16:creationId xmlns:a16="http://schemas.microsoft.com/office/drawing/2014/main" id="{BF300A41-6327-89F3-ECE6-335D4A947E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348213"/>
              </p:ext>
            </p:extLst>
          </p:nvPr>
        </p:nvGraphicFramePr>
        <p:xfrm>
          <a:off x="5421312" y="5323681"/>
          <a:ext cx="2492375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7" name="公式" r:id="rId21" imgW="1022396" imgH="374732" progId="Equation.3">
                  <p:embed/>
                </p:oleObj>
              </mc:Choice>
              <mc:Fallback>
                <p:oleObj name="公式" r:id="rId21" imgW="1022396" imgH="374732" progId="Equation.3">
                  <p:embed/>
                  <p:pic>
                    <p:nvPicPr>
                      <p:cNvPr id="52238" name="Object 14">
                        <a:extLst>
                          <a:ext uri="{FF2B5EF4-FFF2-40B4-BE49-F238E27FC236}">
                            <a16:creationId xmlns:a16="http://schemas.microsoft.com/office/drawing/2014/main" id="{BF300A41-6327-89F3-ECE6-335D4A947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2" y="5323681"/>
                        <a:ext cx="2492375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C737AC-B099-F0AF-BEB3-63B693D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807640"/>
            <a:ext cx="6484327" cy="5355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1820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年安培向法国科学院提交了三篇论文：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304657-BC0A-A43E-426E-EE25C76B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6868" y="209207"/>
            <a:ext cx="4068762" cy="53553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§6.1 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分子电流观点</a:t>
            </a:r>
            <a:endParaRPr lang="zh-CN" altLang="en-US" sz="32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47A5698-FC1C-DD81-03CA-B976D7E3DDBC}"/>
              </a:ext>
            </a:extLst>
          </p:cNvPr>
          <p:cNvSpPr txBox="1">
            <a:spLocks/>
          </p:cNvSpPr>
          <p:nvPr/>
        </p:nvSpPr>
        <p:spPr>
          <a:xfrm>
            <a:off x="314324" y="1212901"/>
            <a:ext cx="8829676" cy="2594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：重复奥斯特实验，发现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磁针转动方向和电流方向的关系服从右手定则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(9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18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：指出平行载流导线之间的相互作用规律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(9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论文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：各种形状的载流导线之间的相互作用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(10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4" name="Picture 6" descr="Diagram showing magnetic force with attract and repel illustration ...">
            <a:extLst>
              <a:ext uri="{FF2B5EF4-FFF2-40B4-BE49-F238E27FC236}">
                <a16:creationId xmlns:a16="http://schemas.microsoft.com/office/drawing/2014/main" id="{E179EC85-71D3-4904-55BC-EFE09854D4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8517"/>
          <a:stretch/>
        </p:blipFill>
        <p:spPr bwMode="auto">
          <a:xfrm>
            <a:off x="5522668" y="3513070"/>
            <a:ext cx="349823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9FAAD28D-F9A9-4409-9A1A-8859A258293B}"/>
              </a:ext>
            </a:extLst>
          </p:cNvPr>
          <p:cNvGrpSpPr/>
          <p:nvPr/>
        </p:nvGrpSpPr>
        <p:grpSpPr>
          <a:xfrm>
            <a:off x="262613" y="3646488"/>
            <a:ext cx="5094641" cy="2632312"/>
            <a:chOff x="262613" y="3646488"/>
            <a:chExt cx="5094641" cy="2632312"/>
          </a:xfrm>
        </p:grpSpPr>
        <p:pic>
          <p:nvPicPr>
            <p:cNvPr id="2052" name="Picture 4" descr="If current passes through a solenoid, will two consecutive loops move ...">
              <a:extLst>
                <a:ext uri="{FF2B5EF4-FFF2-40B4-BE49-F238E27FC236}">
                  <a16:creationId xmlns:a16="http://schemas.microsoft.com/office/drawing/2014/main" id="{A8BACF13-E379-DF46-658C-F9C6F8C9E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613" y="3683876"/>
              <a:ext cx="2366102" cy="121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If current passes through a solenoid, will two consecutive loops move ...">
              <a:extLst>
                <a:ext uri="{FF2B5EF4-FFF2-40B4-BE49-F238E27FC236}">
                  <a16:creationId xmlns:a16="http://schemas.microsoft.com/office/drawing/2014/main" id="{940678A9-10EE-5770-D802-5B592F42E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840" y="3646488"/>
              <a:ext cx="2511414" cy="1292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97982E3-9233-4FF4-9EBB-5E4499505C7D}"/>
                </a:ext>
              </a:extLst>
            </p:cNvPr>
            <p:cNvSpPr txBox="1"/>
            <p:nvPr/>
          </p:nvSpPr>
          <p:spPr>
            <a:xfrm>
              <a:off x="542385" y="5134961"/>
              <a:ext cx="4434062" cy="1143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通电螺线管之间的相互作用与磁铁之间的相互作用非常相似。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72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92133" y="905103"/>
            <a:ext cx="8586177" cy="3325811"/>
          </a:xfrm>
          <a:ln/>
        </p:spPr>
        <p:txBody>
          <a:bodyPr vert="horz" wrap="square" lIns="91440" tIns="45720" rIns="91440" bIns="45720" anchor="t">
            <a:noAutofit/>
          </a:bodyPr>
          <a:lstStyle/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磁介质的</a:t>
            </a:r>
            <a:r>
              <a:rPr lang="zh-CN" altLang="en-US" sz="2400" b="1" dirty="0">
                <a:solidFill>
                  <a:srgbClr val="000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“分子”相当于一个环形电流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，是电荷的某种运动形成的，它没有像导体中电流所受的阻力。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无外场时，分子电流取向是杂乱无章的，对外不显示磁性。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分子的环形电流具有磁矩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分子磁矩，在外磁场的作用下可以自由地改变方向。 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50F7E1E-A301-7487-EDE9-48583FD20BB2}"/>
              </a:ext>
            </a:extLst>
          </p:cNvPr>
          <p:cNvSpPr txBox="1">
            <a:spLocks/>
          </p:cNvSpPr>
          <p:nvPr/>
        </p:nvSpPr>
        <p:spPr>
          <a:xfrm>
            <a:off x="127000" y="4237891"/>
            <a:ext cx="5737468" cy="1336432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BE68C9-9FB2-4259-815C-6A7DEE00D6DC}"/>
              </a:ext>
            </a:extLst>
          </p:cNvPr>
          <p:cNvGrpSpPr/>
          <p:nvPr/>
        </p:nvGrpSpPr>
        <p:grpSpPr>
          <a:xfrm>
            <a:off x="981052" y="4343400"/>
            <a:ext cx="4029363" cy="2514600"/>
            <a:chOff x="981052" y="4343400"/>
            <a:chExt cx="4029363" cy="2514600"/>
          </a:xfrm>
        </p:grpSpPr>
        <p:pic>
          <p:nvPicPr>
            <p:cNvPr id="3074" name="Picture 2" descr="奠定电磁学的理论基础，他功不可没！">
              <a:extLst>
                <a:ext uri="{FF2B5EF4-FFF2-40B4-BE49-F238E27FC236}">
                  <a16:creationId xmlns:a16="http://schemas.microsoft.com/office/drawing/2014/main" id="{77A41535-F360-73DD-18A0-FA892AF012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02"/>
            <a:stretch/>
          </p:blipFill>
          <p:spPr bwMode="auto">
            <a:xfrm>
              <a:off x="981052" y="4343400"/>
              <a:ext cx="4029363" cy="2182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0F644C2-E5D5-ACDD-63E8-EE8688602F57}"/>
                </a:ext>
              </a:extLst>
            </p:cNvPr>
            <p:cNvSpPr txBox="1"/>
            <p:nvPr/>
          </p:nvSpPr>
          <p:spPr>
            <a:xfrm>
              <a:off x="1784839" y="6396335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分子电流模型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1FE35D-3BED-4187-A9C1-832D3A15F36E}"/>
              </a:ext>
            </a:extLst>
          </p:cNvPr>
          <p:cNvGrpSpPr/>
          <p:nvPr/>
        </p:nvGrpSpPr>
        <p:grpSpPr>
          <a:xfrm>
            <a:off x="6088516" y="4451728"/>
            <a:ext cx="1648147" cy="1563370"/>
            <a:chOff x="6088516" y="4451728"/>
            <a:chExt cx="1648147" cy="156337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6EDC593-602F-D81D-9D83-5B5290B41D67}"/>
                </a:ext>
              </a:extLst>
            </p:cNvPr>
            <p:cNvSpPr/>
            <p:nvPr/>
          </p:nvSpPr>
          <p:spPr>
            <a:xfrm rot="20524321">
              <a:off x="6088516" y="4713836"/>
              <a:ext cx="393418" cy="1301262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  <a:effectLst>
              <a:outerShdw blurRad="63500" dir="21540000" sy="23000" kx="1200000" algn="br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9298EFD2-FA1B-F77E-A148-209A6CCBDC5D}"/>
                </a:ext>
              </a:extLst>
            </p:cNvPr>
            <p:cNvSpPr/>
            <p:nvPr/>
          </p:nvSpPr>
          <p:spPr>
            <a:xfrm rot="20248138">
              <a:off x="6176582" y="4823381"/>
              <a:ext cx="177174" cy="755021"/>
            </a:xfrm>
            <a:prstGeom prst="arc">
              <a:avLst>
                <a:gd name="adj1" fmla="val 14092433"/>
                <a:gd name="adj2" fmla="val 17881945"/>
              </a:avLst>
            </a:prstGeom>
            <a:ln w="254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1EB8C02-B714-0542-70F1-7E3C27F30C14}"/>
                </a:ext>
              </a:extLst>
            </p:cNvPr>
            <p:cNvCxnSpPr/>
            <p:nvPr/>
          </p:nvCxnSpPr>
          <p:spPr>
            <a:xfrm flipV="1">
              <a:off x="6322866" y="4992914"/>
              <a:ext cx="791308" cy="298937"/>
            </a:xfrm>
            <a:prstGeom prst="straightConnector1">
              <a:avLst/>
            </a:prstGeom>
            <a:ln w="317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DDD4AFA9-58DC-9BD7-A8C2-E28A5D9CE3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859260"/>
                </p:ext>
              </p:extLst>
            </p:nvPr>
          </p:nvGraphicFramePr>
          <p:xfrm>
            <a:off x="6721316" y="4451728"/>
            <a:ext cx="1015347" cy="479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5" imgW="457200" imgH="215640" progId="Equation.DSMT4">
                    <p:embed/>
                  </p:oleObj>
                </mc:Choice>
                <mc:Fallback>
                  <p:oleObj name="Equation" r:id="rId5" imgW="457200" imgH="21564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D637F4B7-EF2B-AF8D-47CD-195261A60FB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21316" y="4451728"/>
                          <a:ext cx="1015347" cy="479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85A5E07-6B5A-FD30-238F-483D1E0F6737}"/>
              </a:ext>
            </a:extLst>
          </p:cNvPr>
          <p:cNvGrpSpPr/>
          <p:nvPr/>
        </p:nvGrpSpPr>
        <p:grpSpPr>
          <a:xfrm>
            <a:off x="5524882" y="4992914"/>
            <a:ext cx="3001774" cy="896815"/>
            <a:chOff x="5524882" y="4992914"/>
            <a:chExt cx="3001774" cy="896815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B9BC892-C10F-6519-1CA3-52C9F11514FA}"/>
                </a:ext>
              </a:extLst>
            </p:cNvPr>
            <p:cNvCxnSpPr/>
            <p:nvPr/>
          </p:nvCxnSpPr>
          <p:spPr>
            <a:xfrm>
              <a:off x="5524882" y="4992914"/>
              <a:ext cx="228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5220272-AC35-A7CC-9A88-F1EBF11F1AD9}"/>
                </a:ext>
              </a:extLst>
            </p:cNvPr>
            <p:cNvCxnSpPr/>
            <p:nvPr/>
          </p:nvCxnSpPr>
          <p:spPr>
            <a:xfrm>
              <a:off x="5529661" y="5293665"/>
              <a:ext cx="228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2916DB3-783E-0119-C750-C141EE95D030}"/>
                </a:ext>
              </a:extLst>
            </p:cNvPr>
            <p:cNvCxnSpPr/>
            <p:nvPr/>
          </p:nvCxnSpPr>
          <p:spPr>
            <a:xfrm>
              <a:off x="5524882" y="5588277"/>
              <a:ext cx="228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B4FAA008-3384-5BB6-9DB9-96A3E75FEC9C}"/>
                </a:ext>
              </a:extLst>
            </p:cNvPr>
            <p:cNvCxnSpPr/>
            <p:nvPr/>
          </p:nvCxnSpPr>
          <p:spPr>
            <a:xfrm>
              <a:off x="5529661" y="5889729"/>
              <a:ext cx="228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0ABC1F90-493C-2D36-FC96-6CB9B4D68C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2203243"/>
                </p:ext>
              </p:extLst>
            </p:nvPr>
          </p:nvGraphicFramePr>
          <p:xfrm>
            <a:off x="8124042" y="5096057"/>
            <a:ext cx="402614" cy="536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7" imgW="152280" imgH="203040" progId="Equation.DSMT4">
                    <p:embed/>
                  </p:oleObj>
                </mc:Choice>
                <mc:Fallback>
                  <p:oleObj name="Equation" r:id="rId7" imgW="15228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124042" y="5096057"/>
                          <a:ext cx="402614" cy="53681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9C3CD4FC-073F-CDCD-E072-1DDE20E707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79333"/>
              </p:ext>
            </p:extLst>
          </p:nvPr>
        </p:nvGraphicFramePr>
        <p:xfrm>
          <a:off x="5796574" y="6092386"/>
          <a:ext cx="1752173" cy="607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9" imgW="622080" imgH="215640" progId="Equation.DSMT4">
                  <p:embed/>
                </p:oleObj>
              </mc:Choice>
              <mc:Fallback>
                <p:oleObj name="Equation" r:id="rId9" imgW="6220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96574" y="6092386"/>
                        <a:ext cx="1752173" cy="607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7F389F8-CEB0-6CF0-B494-80DF7D9C6356}"/>
              </a:ext>
            </a:extLst>
          </p:cNvPr>
          <p:cNvSpPr txBox="1"/>
          <p:nvPr/>
        </p:nvSpPr>
        <p:spPr>
          <a:xfrm>
            <a:off x="92133" y="220152"/>
            <a:ext cx="7718749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分子电流”模型（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1821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月）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6864B-196D-8670-069C-880936B941FB}"/>
              </a:ext>
            </a:extLst>
          </p:cNvPr>
          <p:cNvSpPr/>
          <p:nvPr/>
        </p:nvSpPr>
        <p:spPr>
          <a:xfrm>
            <a:off x="466295" y="784996"/>
            <a:ext cx="5431494" cy="12010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uiExpand="1" build="p" bldLvl="5"/>
      <p:bldP spid="3" grpId="0" uiExpand="1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EEA160-8CE0-E621-EACD-FD307B91135E}"/>
              </a:ext>
            </a:extLst>
          </p:cNvPr>
          <p:cNvSpPr txBox="1">
            <a:spLocks/>
          </p:cNvSpPr>
          <p:nvPr/>
        </p:nvSpPr>
        <p:spPr>
          <a:xfrm>
            <a:off x="212264" y="469275"/>
            <a:ext cx="5508869" cy="1468317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在外场作用下分子磁矩有序排列。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Picture 4" descr="安培分子电流理论示意图">
            <a:extLst>
              <a:ext uri="{FF2B5EF4-FFF2-40B4-BE49-F238E27FC236}">
                <a16:creationId xmlns:a16="http://schemas.microsoft.com/office/drawing/2014/main" id="{C9CB5AE7-92CC-7BB8-D6F1-6962F77882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21" t="-1506" r="29531" b="1506"/>
          <a:stretch/>
        </p:blipFill>
        <p:spPr bwMode="auto">
          <a:xfrm>
            <a:off x="568570" y="3633930"/>
            <a:ext cx="1930699" cy="260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安培分子电流理论示意图">
            <a:extLst>
              <a:ext uri="{FF2B5EF4-FFF2-40B4-BE49-F238E27FC236}">
                <a16:creationId xmlns:a16="http://schemas.microsoft.com/office/drawing/2014/main" id="{48B34FCC-E860-BF97-B5EA-F07BCDE78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r="56205"/>
          <a:stretch/>
        </p:blipFill>
        <p:spPr bwMode="auto">
          <a:xfrm>
            <a:off x="5450237" y="4038628"/>
            <a:ext cx="3204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A1713CFF-3027-4958-9EFC-78CDB727CC19}"/>
              </a:ext>
            </a:extLst>
          </p:cNvPr>
          <p:cNvGrpSpPr/>
          <p:nvPr/>
        </p:nvGrpSpPr>
        <p:grpSpPr>
          <a:xfrm>
            <a:off x="5371430" y="285750"/>
            <a:ext cx="3624931" cy="1584000"/>
            <a:chOff x="5371430" y="285750"/>
            <a:chExt cx="3624931" cy="1584000"/>
          </a:xfrm>
        </p:grpSpPr>
        <p:pic>
          <p:nvPicPr>
            <p:cNvPr id="7" name="Picture 2" descr="奠定电磁学的理论基础，他功不可没！">
              <a:extLst>
                <a:ext uri="{FF2B5EF4-FFF2-40B4-BE49-F238E27FC236}">
                  <a16:creationId xmlns:a16="http://schemas.microsoft.com/office/drawing/2014/main" id="{7BEDB9FA-05DD-D6F0-CF9A-7CC7E930B5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03" r="6430" b="12393"/>
            <a:stretch/>
          </p:blipFill>
          <p:spPr bwMode="auto">
            <a:xfrm>
              <a:off x="5371430" y="285750"/>
              <a:ext cx="2736000" cy="15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EFE56BF-5ED3-8394-18E0-15D3E64FF955}"/>
                </a:ext>
              </a:extLst>
            </p:cNvPr>
            <p:cNvGrpSpPr/>
            <p:nvPr/>
          </p:nvGrpSpPr>
          <p:grpSpPr>
            <a:xfrm>
              <a:off x="5520973" y="627303"/>
              <a:ext cx="3475388" cy="896815"/>
              <a:chOff x="5524882" y="4992914"/>
              <a:chExt cx="3053161" cy="896815"/>
            </a:xfrm>
          </p:grpSpPr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781A70D-5116-055F-5CAA-844FC817C351}"/>
                  </a:ext>
                </a:extLst>
              </p:cNvPr>
              <p:cNvCxnSpPr/>
              <p:nvPr/>
            </p:nvCxnSpPr>
            <p:spPr>
              <a:xfrm>
                <a:off x="5524882" y="4992914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A47D141D-569C-5E37-D406-8EBA2C2726EE}"/>
                  </a:ext>
                </a:extLst>
              </p:cNvPr>
              <p:cNvCxnSpPr/>
              <p:nvPr/>
            </p:nvCxnSpPr>
            <p:spPr>
              <a:xfrm>
                <a:off x="5529661" y="5293665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7E974A10-D903-AD58-0BF0-1DEB7A59FB5E}"/>
                  </a:ext>
                </a:extLst>
              </p:cNvPr>
              <p:cNvCxnSpPr/>
              <p:nvPr/>
            </p:nvCxnSpPr>
            <p:spPr>
              <a:xfrm>
                <a:off x="5524882" y="5588277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1E4FCC8-6F6E-38DD-3922-EF27D069E147}"/>
                  </a:ext>
                </a:extLst>
              </p:cNvPr>
              <p:cNvCxnSpPr/>
              <p:nvPr/>
            </p:nvCxnSpPr>
            <p:spPr>
              <a:xfrm>
                <a:off x="5529661" y="5889729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7" name="对象 16">
                <a:extLst>
                  <a:ext uri="{FF2B5EF4-FFF2-40B4-BE49-F238E27FC236}">
                    <a16:creationId xmlns:a16="http://schemas.microsoft.com/office/drawing/2014/main" id="{1FAEEBDA-B404-EF46-0E6F-3DCDB09912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4376938"/>
                  </p:ext>
                </p:extLst>
              </p:nvPr>
            </p:nvGraphicFramePr>
            <p:xfrm>
              <a:off x="8073186" y="5029186"/>
              <a:ext cx="504857" cy="671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Equation" r:id="rId5" imgW="190440" imgH="253800" progId="Equation.DSMT4">
                      <p:embed/>
                    </p:oleObj>
                  </mc:Choice>
                  <mc:Fallback>
                    <p:oleObj name="Equation" r:id="rId5" imgW="190440" imgH="253800" progId="Equation.DSMT4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0ABC1F90-493C-2D36-FC96-6CB9B4D68CE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8073186" y="5029186"/>
                            <a:ext cx="504857" cy="6715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8" name="Picture 4" descr="安培分子电流理论示意图">
            <a:extLst>
              <a:ext uri="{FF2B5EF4-FFF2-40B4-BE49-F238E27FC236}">
                <a16:creationId xmlns:a16="http://schemas.microsoft.com/office/drawing/2014/main" id="{FDF61831-91E3-9AF7-737B-9EE76ACFB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5" t="-1506" r="-979" b="1506"/>
          <a:stretch/>
        </p:blipFill>
        <p:spPr bwMode="auto">
          <a:xfrm>
            <a:off x="2842391" y="3768346"/>
            <a:ext cx="2264724" cy="24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2.4 Magnetic Field of a Current Loop – University Physics Volume 2">
            <a:extLst>
              <a:ext uri="{FF2B5EF4-FFF2-40B4-BE49-F238E27FC236}">
                <a16:creationId xmlns:a16="http://schemas.microsoft.com/office/drawing/2014/main" id="{957BCF44-BA06-400E-9222-C375D9850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093" y="1849465"/>
            <a:ext cx="1818674" cy="212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8E32EDC0-8F85-D598-9DEB-9375C6CFA2EC}"/>
              </a:ext>
            </a:extLst>
          </p:cNvPr>
          <p:cNvSpPr txBox="1">
            <a:spLocks/>
          </p:cNvSpPr>
          <p:nvPr/>
        </p:nvSpPr>
        <p:spPr>
          <a:xfrm>
            <a:off x="196849" y="1265487"/>
            <a:ext cx="5025292" cy="1468317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分子环流产生额外的磁场。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1BB16DD-B05C-20DB-170E-60DADB3BDC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37668"/>
              </p:ext>
            </p:extLst>
          </p:nvPr>
        </p:nvGraphicFramePr>
        <p:xfrm>
          <a:off x="1468618" y="2050324"/>
          <a:ext cx="1598094" cy="57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8" imgW="711000" imgH="253800" progId="Equation.DSMT4">
                  <p:embed/>
                </p:oleObj>
              </mc:Choice>
              <mc:Fallback>
                <p:oleObj name="Equation" r:id="rId8" imgW="7110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8618" y="2050324"/>
                        <a:ext cx="1598094" cy="570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E02A02F3-3D23-6863-836F-7FA164C57A48}"/>
              </a:ext>
            </a:extLst>
          </p:cNvPr>
          <p:cNvGrpSpPr/>
          <p:nvPr/>
        </p:nvGrpSpPr>
        <p:grpSpPr>
          <a:xfrm>
            <a:off x="196849" y="2724985"/>
            <a:ext cx="5867244" cy="805032"/>
            <a:chOff x="196849" y="2724985"/>
            <a:chExt cx="5867244" cy="805032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DFA74ED4-F3A4-E145-EC67-75651A513857}"/>
                </a:ext>
              </a:extLst>
            </p:cNvPr>
            <p:cNvSpPr txBox="1">
              <a:spLocks/>
            </p:cNvSpPr>
            <p:nvPr/>
          </p:nvSpPr>
          <p:spPr>
            <a:xfrm>
              <a:off x="196849" y="2724985"/>
              <a:ext cx="5867244" cy="805032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所有的分子电流叠加   “磁化电流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</a:p>
          </p:txBody>
        </p:sp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617272BE-E186-6834-5251-70F14D752FF1}"/>
                </a:ext>
              </a:extLst>
            </p:cNvPr>
            <p:cNvSpPr/>
            <p:nvPr/>
          </p:nvSpPr>
          <p:spPr>
            <a:xfrm>
              <a:off x="3526346" y="3016094"/>
              <a:ext cx="448407" cy="198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56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9FE481-1E4E-5294-655D-351195EA3BBD}"/>
              </a:ext>
            </a:extLst>
          </p:cNvPr>
          <p:cNvSpPr/>
          <p:nvPr/>
        </p:nvSpPr>
        <p:spPr>
          <a:xfrm>
            <a:off x="0" y="122239"/>
            <a:ext cx="5231272" cy="6064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“分子电流”模型的重要性 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388A16B-D034-9396-9B03-8989611D52D9}"/>
              </a:ext>
            </a:extLst>
          </p:cNvPr>
          <p:cNvSpPr/>
          <p:nvPr/>
        </p:nvSpPr>
        <p:spPr>
          <a:xfrm>
            <a:off x="78887" y="1070221"/>
            <a:ext cx="8856662" cy="496130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在安培时代，对于物质的分子、原子结构的认识还很肤浅，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电子尚未发现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，所谓“分子”泛指介质的微观基本单元 。</a:t>
            </a: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把种种磁相互作用归结为电流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电流相互作用，建立了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安培定律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磁作用力理论。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以“分子电流”模型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取代磁荷模型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，从根本上揭示了物质极化与磁化的内在联系。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与磁荷观点相比，“分子电流”观点更接近现代物理对于磁性起源的认识。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16D9DE19-447D-FB3D-ED6F-DF35F99E39A8}"/>
              </a:ext>
            </a:extLst>
          </p:cNvPr>
          <p:cNvSpPr txBox="1">
            <a:spLocks/>
          </p:cNvSpPr>
          <p:nvPr/>
        </p:nvSpPr>
        <p:spPr bwMode="auto">
          <a:xfrm>
            <a:off x="7030549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4839C744-7CD6-4B96-96BD-0EA5FD1C5C7A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A5DEB5-2FF7-F798-6E22-2F610B0354E6}"/>
              </a:ext>
            </a:extLst>
          </p:cNvPr>
          <p:cNvSpPr/>
          <p:nvPr/>
        </p:nvSpPr>
        <p:spPr>
          <a:xfrm>
            <a:off x="395956" y="874350"/>
            <a:ext cx="4562906" cy="11918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2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/>
          <p:nvPr/>
        </p:nvSpPr>
        <p:spPr>
          <a:xfrm>
            <a:off x="336550" y="98913"/>
            <a:ext cx="5570240" cy="823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磁化的描绘：磁化强度矢量</a:t>
            </a:r>
          </a:p>
        </p:txBody>
      </p:sp>
      <p:sp>
        <p:nvSpPr>
          <p:cNvPr id="7" name="Rectangle 3"/>
          <p:cNvSpPr/>
          <p:nvPr/>
        </p:nvSpPr>
        <p:spPr>
          <a:xfrm>
            <a:off x="537996" y="3025538"/>
            <a:ext cx="3138896" cy="1106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Tx/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磁化强度矢量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38978"/>
              </p:ext>
            </p:extLst>
          </p:nvPr>
        </p:nvGraphicFramePr>
        <p:xfrm>
          <a:off x="1659609" y="3606680"/>
          <a:ext cx="2514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3" imgW="876300" imgH="457200" progId="Equation.3">
                  <p:embed/>
                </p:oleObj>
              </mc:Choice>
              <mc:Fallback>
                <p:oleObj name="Equation" r:id="rId3" imgW="876300" imgH="4572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609" y="3606680"/>
                        <a:ext cx="2514600" cy="1295400"/>
                      </a:xfrm>
                      <a:prstGeom prst="rect">
                        <a:avLst/>
                      </a:prstGeom>
                      <a:solidFill>
                        <a:srgbClr val="FF9966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Slide Number Placeholder 3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8</a:t>
            </a:fld>
            <a:endParaRPr lang="en-US" altLang="zh-CN" sz="1400" dirty="0"/>
          </a:p>
        </p:txBody>
      </p:sp>
      <p:pic>
        <p:nvPicPr>
          <p:cNvPr id="4" name="Picture 2" descr="奠定电磁学的理论基础，他功不可没！">
            <a:extLst>
              <a:ext uri="{FF2B5EF4-FFF2-40B4-BE49-F238E27FC236}">
                <a16:creationId xmlns:a16="http://schemas.microsoft.com/office/drawing/2014/main" id="{CAC3E8AD-EA69-7569-D60F-859A17DABA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02"/>
          <a:stretch/>
        </p:blipFill>
        <p:spPr bwMode="auto">
          <a:xfrm>
            <a:off x="5906790" y="599678"/>
            <a:ext cx="3138896" cy="17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奠定电磁学的理论基础，他功不可没！">
            <a:extLst>
              <a:ext uri="{FF2B5EF4-FFF2-40B4-BE49-F238E27FC236}">
                <a16:creationId xmlns:a16="http://schemas.microsoft.com/office/drawing/2014/main" id="{FC4E823A-7265-DFB6-B389-730986BB4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03" r="6430" b="12393"/>
          <a:stretch/>
        </p:blipFill>
        <p:spPr bwMode="auto">
          <a:xfrm>
            <a:off x="5700317" y="2814680"/>
            <a:ext cx="2736000" cy="15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E62BF70A-317B-18B1-0DAE-CA11C0EC3424}"/>
              </a:ext>
            </a:extLst>
          </p:cNvPr>
          <p:cNvGrpSpPr/>
          <p:nvPr/>
        </p:nvGrpSpPr>
        <p:grpSpPr>
          <a:xfrm>
            <a:off x="5849860" y="3156233"/>
            <a:ext cx="3254836" cy="896815"/>
            <a:chOff x="5524882" y="4992914"/>
            <a:chExt cx="2859404" cy="896815"/>
          </a:xfrm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E885204-6892-4441-81CE-3473819B1CE0}"/>
                </a:ext>
              </a:extLst>
            </p:cNvPr>
            <p:cNvCxnSpPr/>
            <p:nvPr/>
          </p:nvCxnSpPr>
          <p:spPr>
            <a:xfrm>
              <a:off x="5524882" y="4992914"/>
              <a:ext cx="2286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18868DB-1CBE-8711-2A03-0EDE4DD959C0}"/>
                </a:ext>
              </a:extLst>
            </p:cNvPr>
            <p:cNvCxnSpPr/>
            <p:nvPr/>
          </p:nvCxnSpPr>
          <p:spPr>
            <a:xfrm>
              <a:off x="5529661" y="5293665"/>
              <a:ext cx="2286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6BF9803-627F-5971-2F2C-92CD86DC0BA2}"/>
                </a:ext>
              </a:extLst>
            </p:cNvPr>
            <p:cNvCxnSpPr/>
            <p:nvPr/>
          </p:nvCxnSpPr>
          <p:spPr>
            <a:xfrm>
              <a:off x="5524882" y="5588277"/>
              <a:ext cx="2286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9C82E981-8873-8E5C-6C27-57B0929784C9}"/>
                </a:ext>
              </a:extLst>
            </p:cNvPr>
            <p:cNvCxnSpPr/>
            <p:nvPr/>
          </p:nvCxnSpPr>
          <p:spPr>
            <a:xfrm>
              <a:off x="5529661" y="5889729"/>
              <a:ext cx="2286000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30281E35-6C67-869B-B8F3-FCCA80A943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4621538"/>
                </p:ext>
              </p:extLst>
            </p:nvPr>
          </p:nvGraphicFramePr>
          <p:xfrm>
            <a:off x="7879429" y="5092770"/>
            <a:ext cx="504857" cy="671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7" name="Equation" r:id="rId6" imgW="190440" imgH="253800" progId="Equation.DSMT4">
                    <p:embed/>
                  </p:oleObj>
                </mc:Choice>
                <mc:Fallback>
                  <p:oleObj name="Equation" r:id="rId6" imgW="19044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1FAEEBDA-B404-EF46-0E6F-3DCDB099125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879429" y="5092770"/>
                          <a:ext cx="504857" cy="6715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E2D46FB-B5FC-05D1-464F-6C0BEF782C83}"/>
              </a:ext>
            </a:extLst>
          </p:cNvPr>
          <p:cNvSpPr txBox="1"/>
          <p:nvPr/>
        </p:nvSpPr>
        <p:spPr>
          <a:xfrm>
            <a:off x="429802" y="5246440"/>
            <a:ext cx="5309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意义：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单位体积内分子磁矩的矢量和 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F58311-DF99-8F94-AC00-6703E362439E}"/>
              </a:ext>
            </a:extLst>
          </p:cNvPr>
          <p:cNvSpPr txBox="1"/>
          <p:nvPr/>
        </p:nvSpPr>
        <p:spPr>
          <a:xfrm>
            <a:off x="483834" y="596662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A/m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64AB7B-4604-45CE-FDCB-36F3066A2445}"/>
              </a:ext>
            </a:extLst>
          </p:cNvPr>
          <p:cNvSpPr txBox="1"/>
          <p:nvPr/>
        </p:nvSpPr>
        <p:spPr>
          <a:xfrm>
            <a:off x="2632725" y="5966628"/>
            <a:ext cx="1845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cgs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单位：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Gs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3C411F9-A512-4C54-8759-5FAD92790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20989"/>
              </p:ext>
            </p:extLst>
          </p:nvPr>
        </p:nvGraphicFramePr>
        <p:xfrm>
          <a:off x="2778369" y="1565581"/>
          <a:ext cx="1163917" cy="549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8" imgW="457200" imgH="215640" progId="Equation.DSMT4">
                  <p:embed/>
                </p:oleObj>
              </mc:Choice>
              <mc:Fallback>
                <p:oleObj name="Equation" r:id="rId8" imgW="457200" imgH="2156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DDD4AFA9-58DC-9BD7-A8C2-E28A5D9CE3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78369" y="1565581"/>
                        <a:ext cx="1163917" cy="549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B74A261-98F7-4B20-B09B-9F4732792304}"/>
              </a:ext>
            </a:extLst>
          </p:cNvPr>
          <p:cNvSpPr txBox="1"/>
          <p:nvPr/>
        </p:nvSpPr>
        <p:spPr>
          <a:xfrm>
            <a:off x="492368" y="922826"/>
            <a:ext cx="5533294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在分子电流观点中，每个分子相当于一个环形电流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75385C-DC9C-451D-AA97-467D6AE268E1}"/>
              </a:ext>
            </a:extLst>
          </p:cNvPr>
          <p:cNvSpPr txBox="1"/>
          <p:nvPr/>
        </p:nvSpPr>
        <p:spPr>
          <a:xfrm>
            <a:off x="537996" y="2331203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在外场中，分子环流有序排列，产生宏观磁性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9E0D4B-4767-AEB7-C6B7-5A6D05079CB3}"/>
              </a:ext>
            </a:extLst>
          </p:cNvPr>
          <p:cNvSpPr/>
          <p:nvPr/>
        </p:nvSpPr>
        <p:spPr>
          <a:xfrm>
            <a:off x="466295" y="784996"/>
            <a:ext cx="5273322" cy="1378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  <p:bldP spid="19" grpId="0"/>
      <p:bldP spid="2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182563" y="360728"/>
            <a:ext cx="8137525" cy="549381"/>
          </a:xfrm>
          <a:ln/>
        </p:spPr>
        <p:txBody>
          <a:bodyPr vert="horz" wrap="square" lIns="91440" tIns="45720" rIns="91440" bIns="45720" anchor="b">
            <a:spAutoFit/>
          </a:bodyPr>
          <a:lstStyle/>
          <a:p>
            <a:pPr algn="just" eaLnBrk="1" hangingPunct="1">
              <a:buNone/>
            </a:pPr>
            <a:r>
              <a:rPr lang="en-US" altLang="zh-CN" sz="33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3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磁化的结果</a:t>
            </a:r>
            <a:r>
              <a:rPr lang="en-US" altLang="zh-CN" sz="33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——“</a:t>
            </a:r>
            <a:r>
              <a:rPr lang="zh-CN" altLang="en-US" sz="33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磁化电流</a:t>
            </a:r>
            <a:r>
              <a:rPr lang="en-US" altLang="zh-CN" sz="33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endParaRPr lang="zh-CN" altLang="en-US" sz="330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Rectangle 3"/>
          <p:cNvSpPr/>
          <p:nvPr/>
        </p:nvSpPr>
        <p:spPr>
          <a:xfrm>
            <a:off x="181816" y="1701761"/>
            <a:ext cx="5378010" cy="51496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磁化电流不能传导，束缚在介质内部，也叫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束缚电流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磁化电流产生附加场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B’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满足毕奥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萨伐尔定律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附加场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反过来要影响原来空间的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磁场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分布。</a:t>
            </a:r>
            <a:endParaRPr lang="en-US" altLang="zh-CN" sz="24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各向同性的磁介质只有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介质表面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处分子电流未被抵消，形成磁化电流。</a:t>
            </a:r>
          </a:p>
          <a:p>
            <a:pPr lvl="0" algn="just" eaLnBrk="1" hangingPunct="1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8" name="Slide Number Placeholder 1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sz="1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lvl="0" algn="r" eaLnBrk="1" hangingPunct="1">
              <a:buNone/>
              <a:defRPr/>
            </a:pPr>
            <a:fld id="{4839C744-7CD6-4B96-96BD-0EA5FD1C5C7A}" type="slidenum">
              <a:rPr lang="en-US" altLang="zh-CN" smtClean="0"/>
              <a:pPr lvl="0" algn="r" eaLnBrk="1" hangingPunct="1">
                <a:buNone/>
                <a:defRPr/>
              </a:pPr>
              <a:t>9</a:t>
            </a:fld>
            <a:endParaRPr lang="en-US" altLang="zh-CN" sz="14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295C441-497B-4180-D5EC-D7C439BA22AA}"/>
              </a:ext>
            </a:extLst>
          </p:cNvPr>
          <p:cNvGrpSpPr/>
          <p:nvPr/>
        </p:nvGrpSpPr>
        <p:grpSpPr>
          <a:xfrm>
            <a:off x="5651925" y="858410"/>
            <a:ext cx="3475897" cy="3548029"/>
            <a:chOff x="5651925" y="858410"/>
            <a:chExt cx="3475897" cy="3548029"/>
          </a:xfrm>
        </p:grpSpPr>
        <p:pic>
          <p:nvPicPr>
            <p:cNvPr id="2" name="Picture 4" descr="安培分子电流理论示意图">
              <a:extLst>
                <a:ext uri="{FF2B5EF4-FFF2-40B4-BE49-F238E27FC236}">
                  <a16:creationId xmlns:a16="http://schemas.microsoft.com/office/drawing/2014/main" id="{05E69D0B-6F5D-E89E-7C17-168DECD137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" r="56205"/>
            <a:stretch/>
          </p:blipFill>
          <p:spPr bwMode="auto">
            <a:xfrm>
              <a:off x="5912715" y="2476465"/>
              <a:ext cx="2586457" cy="1929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奠定电磁学的理论基础，他功不可没！">
              <a:extLst>
                <a:ext uri="{FF2B5EF4-FFF2-40B4-BE49-F238E27FC236}">
                  <a16:creationId xmlns:a16="http://schemas.microsoft.com/office/drawing/2014/main" id="{A9CDB029-A4E2-5807-6B66-624A4BC668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603" r="6430" b="12393"/>
            <a:stretch/>
          </p:blipFill>
          <p:spPr bwMode="auto">
            <a:xfrm>
              <a:off x="5651925" y="858410"/>
              <a:ext cx="2736000" cy="158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2AA93B2-2549-A95F-09F4-88D0803A110B}"/>
                </a:ext>
              </a:extLst>
            </p:cNvPr>
            <p:cNvGrpSpPr/>
            <p:nvPr/>
          </p:nvGrpSpPr>
          <p:grpSpPr>
            <a:xfrm>
              <a:off x="5801469" y="1199963"/>
              <a:ext cx="3326353" cy="896815"/>
              <a:chOff x="5524882" y="4992914"/>
              <a:chExt cx="2922232" cy="896815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CB902C16-C324-63E6-8A47-E31A5ED6F32C}"/>
                  </a:ext>
                </a:extLst>
              </p:cNvPr>
              <p:cNvCxnSpPr/>
              <p:nvPr/>
            </p:nvCxnSpPr>
            <p:spPr>
              <a:xfrm>
                <a:off x="5524882" y="4992914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8A10B530-3B6E-591E-36C9-0199C2FD0693}"/>
                  </a:ext>
                </a:extLst>
              </p:cNvPr>
              <p:cNvCxnSpPr/>
              <p:nvPr/>
            </p:nvCxnSpPr>
            <p:spPr>
              <a:xfrm>
                <a:off x="5529661" y="5293665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7279A11D-63D3-E432-26F6-50F9B18840D2}"/>
                  </a:ext>
                </a:extLst>
              </p:cNvPr>
              <p:cNvCxnSpPr/>
              <p:nvPr/>
            </p:nvCxnSpPr>
            <p:spPr>
              <a:xfrm>
                <a:off x="5524882" y="5588277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94FEC1C-EA8E-3D70-DD2E-06EBE7B61A7F}"/>
                  </a:ext>
                </a:extLst>
              </p:cNvPr>
              <p:cNvCxnSpPr/>
              <p:nvPr/>
            </p:nvCxnSpPr>
            <p:spPr>
              <a:xfrm>
                <a:off x="5529661" y="5889729"/>
                <a:ext cx="2286000" cy="0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96344778-3B89-8E21-1963-25459648FD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5880124"/>
                  </p:ext>
                </p:extLst>
              </p:nvPr>
            </p:nvGraphicFramePr>
            <p:xfrm>
              <a:off x="7942257" y="5107604"/>
              <a:ext cx="504857" cy="671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34" name="Equation" r:id="rId5" imgW="190440" imgH="253800" progId="Equation.DSMT4">
                      <p:embed/>
                    </p:oleObj>
                  </mc:Choice>
                  <mc:Fallback>
                    <p:oleObj name="Equation" r:id="rId5" imgW="190440" imgH="253800" progId="Equation.DSMT4">
                      <p:embed/>
                      <p:pic>
                        <p:nvPicPr>
                          <p:cNvPr id="17" name="对象 16">
                            <a:extLst>
                              <a:ext uri="{FF2B5EF4-FFF2-40B4-BE49-F238E27FC236}">
                                <a16:creationId xmlns:a16="http://schemas.microsoft.com/office/drawing/2014/main" id="{1FAEEBDA-B404-EF46-0E6F-3DCDB099125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7942257" y="5107604"/>
                            <a:ext cx="504857" cy="6715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B00884-6CBB-3690-1624-0077CD47F4AE}"/>
              </a:ext>
            </a:extLst>
          </p:cNvPr>
          <p:cNvSpPr/>
          <p:nvPr/>
        </p:nvSpPr>
        <p:spPr>
          <a:xfrm>
            <a:off x="286504" y="924352"/>
            <a:ext cx="5273322" cy="13783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93356F9-BBD5-AF1A-6F57-2C135AC38CAF}"/>
              </a:ext>
            </a:extLst>
          </p:cNvPr>
          <p:cNvGrpSpPr/>
          <p:nvPr/>
        </p:nvGrpSpPr>
        <p:grpSpPr>
          <a:xfrm>
            <a:off x="181816" y="1048802"/>
            <a:ext cx="5867244" cy="805032"/>
            <a:chOff x="196849" y="2724985"/>
            <a:chExt cx="5867244" cy="805032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602A5E8C-AEB8-CFED-792D-5B5E1C238846}"/>
                </a:ext>
              </a:extLst>
            </p:cNvPr>
            <p:cNvSpPr txBox="1">
              <a:spLocks/>
            </p:cNvSpPr>
            <p:nvPr/>
          </p:nvSpPr>
          <p:spPr>
            <a:xfrm>
              <a:off x="196849" y="2724985"/>
              <a:ext cx="5867244" cy="805032"/>
            </a:xfrm>
            <a:prstGeom prst="rect">
              <a:avLst/>
            </a:prstGeom>
            <a:ln/>
          </p:spPr>
          <p:txBody>
            <a:bodyPr vert="horz" wrap="square" lIns="91440" tIns="45720" rIns="91440" bIns="45720" rtlCol="0" anchor="t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  <a:buFont typeface="Wingdings" panose="05000000000000000000" pitchFamily="2" charset="2"/>
                <a:buChar char="Ø"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所有的分子电流叠加   “磁化电流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</a:p>
          </p:txBody>
        </p:sp>
        <p:sp>
          <p:nvSpPr>
            <p:cNvPr id="13" name="箭头: 右 12">
              <a:extLst>
                <a:ext uri="{FF2B5EF4-FFF2-40B4-BE49-F238E27FC236}">
                  <a16:creationId xmlns:a16="http://schemas.microsoft.com/office/drawing/2014/main" id="{BBD2BE4E-1303-9CED-7280-7DD6DDE7299A}"/>
                </a:ext>
              </a:extLst>
            </p:cNvPr>
            <p:cNvSpPr/>
            <p:nvPr/>
          </p:nvSpPr>
          <p:spPr>
            <a:xfrm>
              <a:off x="3526346" y="3016094"/>
              <a:ext cx="448407" cy="1986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A1B8202-174D-CCBC-7B4F-F142E0E8F1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967315"/>
              </p:ext>
            </p:extLst>
          </p:nvPr>
        </p:nvGraphicFramePr>
        <p:xfrm>
          <a:off x="3892735" y="4067258"/>
          <a:ext cx="1598094" cy="570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711000" imgH="253800" progId="Equation.DSMT4">
                  <p:embed/>
                </p:oleObj>
              </mc:Choice>
              <mc:Fallback>
                <p:oleObj name="Equation" r:id="rId7" imgW="711000" imgH="2538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31BB16DD-B05C-20DB-170E-60DADB3BDC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92735" y="4067258"/>
                        <a:ext cx="1598094" cy="570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5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952</TotalTime>
  <Words>1967</Words>
  <Application>Microsoft Office PowerPoint</Application>
  <PresentationFormat>全屏显示(4:3)</PresentationFormat>
  <Paragraphs>229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Symbol</vt:lpstr>
      <vt:lpstr>Times New Roman</vt:lpstr>
      <vt:lpstr>Verdana</vt:lpstr>
      <vt:lpstr>Wingdings</vt:lpstr>
      <vt:lpstr>Office 主题​​</vt:lpstr>
      <vt:lpstr>Equation</vt:lpstr>
      <vt:lpstr>公式</vt:lpstr>
      <vt:lpstr>Equation.3</vt:lpstr>
      <vt:lpstr>PBrush</vt:lpstr>
      <vt:lpstr>MathType 7.0 Equation</vt:lpstr>
      <vt:lpstr>Paintbrush Picture</vt:lpstr>
      <vt:lpstr>PowerPoint 演示文稿</vt:lpstr>
      <vt:lpstr>PowerPoint 演示文稿</vt:lpstr>
      <vt:lpstr>PowerPoint 演示文稿</vt:lpstr>
      <vt:lpstr>§6.1 分子电流观点</vt:lpstr>
      <vt:lpstr>PowerPoint 演示文稿</vt:lpstr>
      <vt:lpstr>PowerPoint 演示文稿</vt:lpstr>
      <vt:lpstr>PowerPoint 演示文稿</vt:lpstr>
      <vt:lpstr>PowerPoint 演示文稿</vt:lpstr>
      <vt:lpstr>2. 磁化的结果——“磁化电流”</vt:lpstr>
      <vt:lpstr>“磁化电流”与传导电流</vt:lpstr>
      <vt:lpstr>3.磁化的后果</vt:lpstr>
      <vt:lpstr>4. 磁化强度矢量M与磁化电流I′的关系 </vt:lpstr>
      <vt:lpstr>PowerPoint 演示文稿</vt:lpstr>
      <vt:lpstr>沿闭合回路L积分得普遍关系:</vt:lpstr>
      <vt:lpstr>PowerPoint 演示文稿</vt:lpstr>
      <vt:lpstr>M与介质表面磁化电流的关系 </vt:lpstr>
      <vt:lpstr>PowerPoint 演示文稿</vt:lpstr>
      <vt:lpstr>5. 磁介质内的磁感应强度</vt:lpstr>
      <vt:lpstr>PowerPoint 演示文稿</vt:lpstr>
      <vt:lpstr>6. 有介质时的磁场性质 </vt:lpstr>
      <vt:lpstr>有磁介质时的安培环路定理 </vt:lpstr>
      <vt:lpstr>PowerPoint 演示文稿</vt:lpstr>
      <vt:lpstr>H和M的关系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MagCao</cp:lastModifiedBy>
  <cp:revision>26</cp:revision>
  <dcterms:created xsi:type="dcterms:W3CDTF">2023-05-08T03:42:36Z</dcterms:created>
  <dcterms:modified xsi:type="dcterms:W3CDTF">2023-05-10T06:51:54Z</dcterms:modified>
</cp:coreProperties>
</file>